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60" r:id="rId3"/>
    <p:sldId id="261" r:id="rId4"/>
    <p:sldId id="263" r:id="rId5"/>
    <p:sldId id="281" r:id="rId6"/>
    <p:sldId id="282" r:id="rId7"/>
    <p:sldId id="277" r:id="rId8"/>
    <p:sldId id="278" r:id="rId9"/>
    <p:sldId id="269" r:id="rId10"/>
    <p:sldId id="283" r:id="rId11"/>
    <p:sldId id="272" r:id="rId12"/>
    <p:sldId id="280"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shi kumar" initials="Rk" lastIdx="1" clrIdx="0">
    <p:extLst>
      <p:ext uri="{19B8F6BF-5375-455C-9EA6-DF929625EA0E}">
        <p15:presenceInfo xmlns:p15="http://schemas.microsoft.com/office/powerpoint/2012/main" userId="257df4de67b434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41" autoAdjust="0"/>
  </p:normalViewPr>
  <p:slideViewPr>
    <p:cSldViewPr snapToGrid="0">
      <p:cViewPr varScale="1">
        <p:scale>
          <a:sx n="60" d="100"/>
          <a:sy n="60" d="100"/>
        </p:scale>
        <p:origin x="2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6AFAA3-D3B5-406B-A992-3CBFD17E8F49}" type="datetimeFigureOut">
              <a:rPr lang="en-IN" smtClean="0"/>
              <a:t>22-11-2024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E30C36-0A54-4761-A2EC-49EEACEE53DE}" type="slidenum">
              <a:rPr lang="en-IN" smtClean="0"/>
              <a:t>‹#›</a:t>
            </a:fld>
            <a:endParaRPr lang="en-IN"/>
          </a:p>
        </p:txBody>
      </p:sp>
    </p:spTree>
    <p:extLst>
      <p:ext uri="{BB962C8B-B14F-4D97-AF65-F5344CB8AC3E}">
        <p14:creationId xmlns:p14="http://schemas.microsoft.com/office/powerpoint/2010/main" val="335826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69E3-4C58-9EC0-9D99-A6DA7FA612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74BF0C-BDCA-CC1A-BC4D-3C36C847B5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6BE92A-8622-4EF9-879F-D3C087B5E974}"/>
              </a:ext>
            </a:extLst>
          </p:cNvPr>
          <p:cNvSpPr>
            <a:spLocks noGrp="1"/>
          </p:cNvSpPr>
          <p:nvPr>
            <p:ph type="dt" sz="half" idx="10"/>
          </p:nvPr>
        </p:nvSpPr>
        <p:spPr/>
        <p:txBody>
          <a:bodyPr/>
          <a:lstStyle/>
          <a:p>
            <a:fld id="{85D2EE4B-BE9C-4DC7-A178-184EB3791451}" type="datetimeFigureOut">
              <a:rPr lang="en-IN" smtClean="0"/>
              <a:t>22-11-2024</a:t>
            </a:fld>
            <a:endParaRPr lang="en-IN"/>
          </a:p>
        </p:txBody>
      </p:sp>
      <p:sp>
        <p:nvSpPr>
          <p:cNvPr id="5" name="Footer Placeholder 4">
            <a:extLst>
              <a:ext uri="{FF2B5EF4-FFF2-40B4-BE49-F238E27FC236}">
                <a16:creationId xmlns:a16="http://schemas.microsoft.com/office/drawing/2014/main" id="{45C7F13B-FFF0-A528-9D92-DF589A0974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22A6EB-9C6D-F770-D158-32C648D60980}"/>
              </a:ext>
            </a:extLst>
          </p:cNvPr>
          <p:cNvSpPr>
            <a:spLocks noGrp="1"/>
          </p:cNvSpPr>
          <p:nvPr>
            <p:ph type="sldNum" sz="quarter" idx="12"/>
          </p:nvPr>
        </p:nvSpPr>
        <p:spPr/>
        <p:txBody>
          <a:bodyPr/>
          <a:lstStyle/>
          <a:p>
            <a:fld id="{BAD0988D-DCF6-4662-91EF-365D7CB046BA}" type="slidenum">
              <a:rPr lang="en-IN" smtClean="0"/>
              <a:t>‹#›</a:t>
            </a:fld>
            <a:endParaRPr lang="en-IN"/>
          </a:p>
        </p:txBody>
      </p:sp>
    </p:spTree>
    <p:extLst>
      <p:ext uri="{BB962C8B-B14F-4D97-AF65-F5344CB8AC3E}">
        <p14:creationId xmlns:p14="http://schemas.microsoft.com/office/powerpoint/2010/main" val="4152922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66AB-D9EE-DB43-D2C4-AC80A456D2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5DE3F5-1165-6FCB-2543-C187AFD709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E692CF-E7B0-C70D-7889-3BF18CA2B2A2}"/>
              </a:ext>
            </a:extLst>
          </p:cNvPr>
          <p:cNvSpPr>
            <a:spLocks noGrp="1"/>
          </p:cNvSpPr>
          <p:nvPr>
            <p:ph type="dt" sz="half" idx="10"/>
          </p:nvPr>
        </p:nvSpPr>
        <p:spPr/>
        <p:txBody>
          <a:bodyPr/>
          <a:lstStyle/>
          <a:p>
            <a:fld id="{85D2EE4B-BE9C-4DC7-A178-184EB3791451}" type="datetimeFigureOut">
              <a:rPr lang="en-IN" smtClean="0"/>
              <a:t>22-11-2024</a:t>
            </a:fld>
            <a:endParaRPr lang="en-IN"/>
          </a:p>
        </p:txBody>
      </p:sp>
      <p:sp>
        <p:nvSpPr>
          <p:cNvPr id="5" name="Footer Placeholder 4">
            <a:extLst>
              <a:ext uri="{FF2B5EF4-FFF2-40B4-BE49-F238E27FC236}">
                <a16:creationId xmlns:a16="http://schemas.microsoft.com/office/drawing/2014/main" id="{2848CF77-569B-642E-C7B1-79DAFA6BA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CBCB94-0769-8F33-27D1-2E6DFAA434B4}"/>
              </a:ext>
            </a:extLst>
          </p:cNvPr>
          <p:cNvSpPr>
            <a:spLocks noGrp="1"/>
          </p:cNvSpPr>
          <p:nvPr>
            <p:ph type="sldNum" sz="quarter" idx="12"/>
          </p:nvPr>
        </p:nvSpPr>
        <p:spPr/>
        <p:txBody>
          <a:bodyPr/>
          <a:lstStyle/>
          <a:p>
            <a:fld id="{BAD0988D-DCF6-4662-91EF-365D7CB046BA}" type="slidenum">
              <a:rPr lang="en-IN" smtClean="0"/>
              <a:t>‹#›</a:t>
            </a:fld>
            <a:endParaRPr lang="en-IN"/>
          </a:p>
        </p:txBody>
      </p:sp>
    </p:spTree>
    <p:extLst>
      <p:ext uri="{BB962C8B-B14F-4D97-AF65-F5344CB8AC3E}">
        <p14:creationId xmlns:p14="http://schemas.microsoft.com/office/powerpoint/2010/main" val="3790310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283F12-B7B5-1492-7B54-FF0C16A47D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EF9E66-7196-E041-89C8-91A333F2D5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1E9932-A467-CB03-8FF1-A7494448C2FB}"/>
              </a:ext>
            </a:extLst>
          </p:cNvPr>
          <p:cNvSpPr>
            <a:spLocks noGrp="1"/>
          </p:cNvSpPr>
          <p:nvPr>
            <p:ph type="dt" sz="half" idx="10"/>
          </p:nvPr>
        </p:nvSpPr>
        <p:spPr/>
        <p:txBody>
          <a:bodyPr/>
          <a:lstStyle/>
          <a:p>
            <a:fld id="{85D2EE4B-BE9C-4DC7-A178-184EB3791451}" type="datetimeFigureOut">
              <a:rPr lang="en-IN" smtClean="0"/>
              <a:t>22-11-2024</a:t>
            </a:fld>
            <a:endParaRPr lang="en-IN"/>
          </a:p>
        </p:txBody>
      </p:sp>
      <p:sp>
        <p:nvSpPr>
          <p:cNvPr id="5" name="Footer Placeholder 4">
            <a:extLst>
              <a:ext uri="{FF2B5EF4-FFF2-40B4-BE49-F238E27FC236}">
                <a16:creationId xmlns:a16="http://schemas.microsoft.com/office/drawing/2014/main" id="{FBAD0B97-8A70-CDD3-B7A1-C1C4BDE0C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78329F-8C54-73CA-0D1E-09B64469E137}"/>
              </a:ext>
            </a:extLst>
          </p:cNvPr>
          <p:cNvSpPr>
            <a:spLocks noGrp="1"/>
          </p:cNvSpPr>
          <p:nvPr>
            <p:ph type="sldNum" sz="quarter" idx="12"/>
          </p:nvPr>
        </p:nvSpPr>
        <p:spPr/>
        <p:txBody>
          <a:bodyPr/>
          <a:lstStyle/>
          <a:p>
            <a:fld id="{BAD0988D-DCF6-4662-91EF-365D7CB046BA}" type="slidenum">
              <a:rPr lang="en-IN" smtClean="0"/>
              <a:t>‹#›</a:t>
            </a:fld>
            <a:endParaRPr lang="en-IN"/>
          </a:p>
        </p:txBody>
      </p:sp>
    </p:spTree>
    <p:extLst>
      <p:ext uri="{BB962C8B-B14F-4D97-AF65-F5344CB8AC3E}">
        <p14:creationId xmlns:p14="http://schemas.microsoft.com/office/powerpoint/2010/main" val="2108537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477A6-4F97-183E-8657-B673786B2A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B6ABB9-FF1D-7C2B-01DB-5F4D62FA7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52EE46-8869-1053-853B-15A6C249C611}"/>
              </a:ext>
            </a:extLst>
          </p:cNvPr>
          <p:cNvSpPr>
            <a:spLocks noGrp="1"/>
          </p:cNvSpPr>
          <p:nvPr>
            <p:ph type="dt" sz="half" idx="10"/>
          </p:nvPr>
        </p:nvSpPr>
        <p:spPr/>
        <p:txBody>
          <a:bodyPr/>
          <a:lstStyle/>
          <a:p>
            <a:fld id="{85D2EE4B-BE9C-4DC7-A178-184EB3791451}" type="datetimeFigureOut">
              <a:rPr lang="en-IN" smtClean="0"/>
              <a:t>22-11-2024</a:t>
            </a:fld>
            <a:endParaRPr lang="en-IN"/>
          </a:p>
        </p:txBody>
      </p:sp>
      <p:sp>
        <p:nvSpPr>
          <p:cNvPr id="5" name="Footer Placeholder 4">
            <a:extLst>
              <a:ext uri="{FF2B5EF4-FFF2-40B4-BE49-F238E27FC236}">
                <a16:creationId xmlns:a16="http://schemas.microsoft.com/office/drawing/2014/main" id="{E4FED6A0-A327-6F98-95C3-69E92D5CF8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893A2E-BC74-ECC9-515E-83B9DBA992F6}"/>
              </a:ext>
            </a:extLst>
          </p:cNvPr>
          <p:cNvSpPr>
            <a:spLocks noGrp="1"/>
          </p:cNvSpPr>
          <p:nvPr>
            <p:ph type="sldNum" sz="quarter" idx="12"/>
          </p:nvPr>
        </p:nvSpPr>
        <p:spPr/>
        <p:txBody>
          <a:bodyPr/>
          <a:lstStyle/>
          <a:p>
            <a:fld id="{BAD0988D-DCF6-4662-91EF-365D7CB046BA}" type="slidenum">
              <a:rPr lang="en-IN" smtClean="0"/>
              <a:t>‹#›</a:t>
            </a:fld>
            <a:endParaRPr lang="en-IN"/>
          </a:p>
        </p:txBody>
      </p:sp>
    </p:spTree>
    <p:extLst>
      <p:ext uri="{BB962C8B-B14F-4D97-AF65-F5344CB8AC3E}">
        <p14:creationId xmlns:p14="http://schemas.microsoft.com/office/powerpoint/2010/main" val="269332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763F-D55C-FBEF-CA14-7E76D3DB49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443FEF-ADAA-50E8-92FB-801EC2E7AA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FC2A74-6731-FF90-F94E-7B7A511C6388}"/>
              </a:ext>
            </a:extLst>
          </p:cNvPr>
          <p:cNvSpPr>
            <a:spLocks noGrp="1"/>
          </p:cNvSpPr>
          <p:nvPr>
            <p:ph type="dt" sz="half" idx="10"/>
          </p:nvPr>
        </p:nvSpPr>
        <p:spPr/>
        <p:txBody>
          <a:bodyPr/>
          <a:lstStyle/>
          <a:p>
            <a:fld id="{85D2EE4B-BE9C-4DC7-A178-184EB3791451}" type="datetimeFigureOut">
              <a:rPr lang="en-IN" smtClean="0"/>
              <a:t>22-11-2024</a:t>
            </a:fld>
            <a:endParaRPr lang="en-IN"/>
          </a:p>
        </p:txBody>
      </p:sp>
      <p:sp>
        <p:nvSpPr>
          <p:cNvPr id="5" name="Footer Placeholder 4">
            <a:extLst>
              <a:ext uri="{FF2B5EF4-FFF2-40B4-BE49-F238E27FC236}">
                <a16:creationId xmlns:a16="http://schemas.microsoft.com/office/drawing/2014/main" id="{C8B9D348-9550-F8C9-B127-ACCB468F80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C09025-F3CA-69BE-15E5-AB10C4462F6C}"/>
              </a:ext>
            </a:extLst>
          </p:cNvPr>
          <p:cNvSpPr>
            <a:spLocks noGrp="1"/>
          </p:cNvSpPr>
          <p:nvPr>
            <p:ph type="sldNum" sz="quarter" idx="12"/>
          </p:nvPr>
        </p:nvSpPr>
        <p:spPr/>
        <p:txBody>
          <a:bodyPr/>
          <a:lstStyle/>
          <a:p>
            <a:fld id="{BAD0988D-DCF6-4662-91EF-365D7CB046BA}" type="slidenum">
              <a:rPr lang="en-IN" smtClean="0"/>
              <a:t>‹#›</a:t>
            </a:fld>
            <a:endParaRPr lang="en-IN"/>
          </a:p>
        </p:txBody>
      </p:sp>
    </p:spTree>
    <p:extLst>
      <p:ext uri="{BB962C8B-B14F-4D97-AF65-F5344CB8AC3E}">
        <p14:creationId xmlns:p14="http://schemas.microsoft.com/office/powerpoint/2010/main" val="2021065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A3DF3-605F-95B3-78D8-E0BFEE71DC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23FA4E-7458-0DBB-6997-7A9F844FA9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FAFFD3-CC3E-8DF6-44C8-C76010418C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994F21-EDCE-7BF6-8C16-3FC741F1FDFE}"/>
              </a:ext>
            </a:extLst>
          </p:cNvPr>
          <p:cNvSpPr>
            <a:spLocks noGrp="1"/>
          </p:cNvSpPr>
          <p:nvPr>
            <p:ph type="dt" sz="half" idx="10"/>
          </p:nvPr>
        </p:nvSpPr>
        <p:spPr/>
        <p:txBody>
          <a:bodyPr/>
          <a:lstStyle/>
          <a:p>
            <a:fld id="{85D2EE4B-BE9C-4DC7-A178-184EB3791451}" type="datetimeFigureOut">
              <a:rPr lang="en-IN" smtClean="0"/>
              <a:t>22-11-2024</a:t>
            </a:fld>
            <a:endParaRPr lang="en-IN"/>
          </a:p>
        </p:txBody>
      </p:sp>
      <p:sp>
        <p:nvSpPr>
          <p:cNvPr id="6" name="Footer Placeholder 5">
            <a:extLst>
              <a:ext uri="{FF2B5EF4-FFF2-40B4-BE49-F238E27FC236}">
                <a16:creationId xmlns:a16="http://schemas.microsoft.com/office/drawing/2014/main" id="{A6CA24D2-B3BD-4C6C-02B8-080A24A046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4A8E48-08A8-E080-E128-FFD00C7370F9}"/>
              </a:ext>
            </a:extLst>
          </p:cNvPr>
          <p:cNvSpPr>
            <a:spLocks noGrp="1"/>
          </p:cNvSpPr>
          <p:nvPr>
            <p:ph type="sldNum" sz="quarter" idx="12"/>
          </p:nvPr>
        </p:nvSpPr>
        <p:spPr/>
        <p:txBody>
          <a:bodyPr/>
          <a:lstStyle/>
          <a:p>
            <a:fld id="{BAD0988D-DCF6-4662-91EF-365D7CB046BA}" type="slidenum">
              <a:rPr lang="en-IN" smtClean="0"/>
              <a:t>‹#›</a:t>
            </a:fld>
            <a:endParaRPr lang="en-IN"/>
          </a:p>
        </p:txBody>
      </p:sp>
    </p:spTree>
    <p:extLst>
      <p:ext uri="{BB962C8B-B14F-4D97-AF65-F5344CB8AC3E}">
        <p14:creationId xmlns:p14="http://schemas.microsoft.com/office/powerpoint/2010/main" val="421464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6267-960A-B705-6C2A-1CC9CCDC30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AE69C6-3222-66E8-9A34-1F4135700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8E45E6-69A3-FD56-5BDA-BC5DB86737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FD8908-467F-74E2-3A5B-1E3C6193B7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CED700-A621-FF1E-CEAD-E8CA9B4581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025084-8AB0-47A1-BE12-548BA24A6DA6}"/>
              </a:ext>
            </a:extLst>
          </p:cNvPr>
          <p:cNvSpPr>
            <a:spLocks noGrp="1"/>
          </p:cNvSpPr>
          <p:nvPr>
            <p:ph type="dt" sz="half" idx="10"/>
          </p:nvPr>
        </p:nvSpPr>
        <p:spPr/>
        <p:txBody>
          <a:bodyPr/>
          <a:lstStyle/>
          <a:p>
            <a:fld id="{85D2EE4B-BE9C-4DC7-A178-184EB3791451}" type="datetimeFigureOut">
              <a:rPr lang="en-IN" smtClean="0"/>
              <a:t>22-11-2024</a:t>
            </a:fld>
            <a:endParaRPr lang="en-IN"/>
          </a:p>
        </p:txBody>
      </p:sp>
      <p:sp>
        <p:nvSpPr>
          <p:cNvPr id="8" name="Footer Placeholder 7">
            <a:extLst>
              <a:ext uri="{FF2B5EF4-FFF2-40B4-BE49-F238E27FC236}">
                <a16:creationId xmlns:a16="http://schemas.microsoft.com/office/drawing/2014/main" id="{09D5D1A1-1C4F-8EA6-C79A-CB366CC2C7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55ED70-4674-E0D8-8915-AE9B50DD0F09}"/>
              </a:ext>
            </a:extLst>
          </p:cNvPr>
          <p:cNvSpPr>
            <a:spLocks noGrp="1"/>
          </p:cNvSpPr>
          <p:nvPr>
            <p:ph type="sldNum" sz="quarter" idx="12"/>
          </p:nvPr>
        </p:nvSpPr>
        <p:spPr/>
        <p:txBody>
          <a:bodyPr/>
          <a:lstStyle/>
          <a:p>
            <a:fld id="{BAD0988D-DCF6-4662-91EF-365D7CB046BA}" type="slidenum">
              <a:rPr lang="en-IN" smtClean="0"/>
              <a:t>‹#›</a:t>
            </a:fld>
            <a:endParaRPr lang="en-IN"/>
          </a:p>
        </p:txBody>
      </p:sp>
    </p:spTree>
    <p:extLst>
      <p:ext uri="{BB962C8B-B14F-4D97-AF65-F5344CB8AC3E}">
        <p14:creationId xmlns:p14="http://schemas.microsoft.com/office/powerpoint/2010/main" val="3525334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85451-4E51-35ED-E74B-209A52C402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6BA626-C62F-EC74-AD97-B4CC1B2AF77E}"/>
              </a:ext>
            </a:extLst>
          </p:cNvPr>
          <p:cNvSpPr>
            <a:spLocks noGrp="1"/>
          </p:cNvSpPr>
          <p:nvPr>
            <p:ph type="dt" sz="half" idx="10"/>
          </p:nvPr>
        </p:nvSpPr>
        <p:spPr/>
        <p:txBody>
          <a:bodyPr/>
          <a:lstStyle/>
          <a:p>
            <a:fld id="{85D2EE4B-BE9C-4DC7-A178-184EB3791451}" type="datetimeFigureOut">
              <a:rPr lang="en-IN" smtClean="0"/>
              <a:t>22-11-2024</a:t>
            </a:fld>
            <a:endParaRPr lang="en-IN"/>
          </a:p>
        </p:txBody>
      </p:sp>
      <p:sp>
        <p:nvSpPr>
          <p:cNvPr id="4" name="Footer Placeholder 3">
            <a:extLst>
              <a:ext uri="{FF2B5EF4-FFF2-40B4-BE49-F238E27FC236}">
                <a16:creationId xmlns:a16="http://schemas.microsoft.com/office/drawing/2014/main" id="{6B66A0CD-468A-CFBE-CC0B-3A8164BC93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1E6DE4-DA51-0E24-3D6E-DA2448340C1A}"/>
              </a:ext>
            </a:extLst>
          </p:cNvPr>
          <p:cNvSpPr>
            <a:spLocks noGrp="1"/>
          </p:cNvSpPr>
          <p:nvPr>
            <p:ph type="sldNum" sz="quarter" idx="12"/>
          </p:nvPr>
        </p:nvSpPr>
        <p:spPr/>
        <p:txBody>
          <a:bodyPr/>
          <a:lstStyle/>
          <a:p>
            <a:fld id="{BAD0988D-DCF6-4662-91EF-365D7CB046BA}" type="slidenum">
              <a:rPr lang="en-IN" smtClean="0"/>
              <a:t>‹#›</a:t>
            </a:fld>
            <a:endParaRPr lang="en-IN"/>
          </a:p>
        </p:txBody>
      </p:sp>
    </p:spTree>
    <p:extLst>
      <p:ext uri="{BB962C8B-B14F-4D97-AF65-F5344CB8AC3E}">
        <p14:creationId xmlns:p14="http://schemas.microsoft.com/office/powerpoint/2010/main" val="270497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7586B8-46B1-64DC-88E3-70CD98A29B9A}"/>
              </a:ext>
            </a:extLst>
          </p:cNvPr>
          <p:cNvSpPr>
            <a:spLocks noGrp="1"/>
          </p:cNvSpPr>
          <p:nvPr>
            <p:ph type="dt" sz="half" idx="10"/>
          </p:nvPr>
        </p:nvSpPr>
        <p:spPr/>
        <p:txBody>
          <a:bodyPr/>
          <a:lstStyle/>
          <a:p>
            <a:fld id="{85D2EE4B-BE9C-4DC7-A178-184EB3791451}" type="datetimeFigureOut">
              <a:rPr lang="en-IN" smtClean="0"/>
              <a:t>22-11-2024</a:t>
            </a:fld>
            <a:endParaRPr lang="en-IN"/>
          </a:p>
        </p:txBody>
      </p:sp>
      <p:sp>
        <p:nvSpPr>
          <p:cNvPr id="3" name="Footer Placeholder 2">
            <a:extLst>
              <a:ext uri="{FF2B5EF4-FFF2-40B4-BE49-F238E27FC236}">
                <a16:creationId xmlns:a16="http://schemas.microsoft.com/office/drawing/2014/main" id="{75B3F1CB-A18A-2369-5653-9EEAA6FB28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CBF55F-BE36-8632-7F08-7A381559225D}"/>
              </a:ext>
            </a:extLst>
          </p:cNvPr>
          <p:cNvSpPr>
            <a:spLocks noGrp="1"/>
          </p:cNvSpPr>
          <p:nvPr>
            <p:ph type="sldNum" sz="quarter" idx="12"/>
          </p:nvPr>
        </p:nvSpPr>
        <p:spPr/>
        <p:txBody>
          <a:bodyPr/>
          <a:lstStyle/>
          <a:p>
            <a:fld id="{BAD0988D-DCF6-4662-91EF-365D7CB046BA}" type="slidenum">
              <a:rPr lang="en-IN" smtClean="0"/>
              <a:t>‹#›</a:t>
            </a:fld>
            <a:endParaRPr lang="en-IN"/>
          </a:p>
        </p:txBody>
      </p:sp>
    </p:spTree>
    <p:extLst>
      <p:ext uri="{BB962C8B-B14F-4D97-AF65-F5344CB8AC3E}">
        <p14:creationId xmlns:p14="http://schemas.microsoft.com/office/powerpoint/2010/main" val="1511161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54D0-1A70-CA59-2F9D-1F1AF5280A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41DCAA-DA5F-1F92-5F1C-15CEAAE35F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8FE037-610B-82AF-1C9B-422C3AD7D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97509-385D-3F1E-A180-8882A2E08479}"/>
              </a:ext>
            </a:extLst>
          </p:cNvPr>
          <p:cNvSpPr>
            <a:spLocks noGrp="1"/>
          </p:cNvSpPr>
          <p:nvPr>
            <p:ph type="dt" sz="half" idx="10"/>
          </p:nvPr>
        </p:nvSpPr>
        <p:spPr/>
        <p:txBody>
          <a:bodyPr/>
          <a:lstStyle/>
          <a:p>
            <a:fld id="{85D2EE4B-BE9C-4DC7-A178-184EB3791451}" type="datetimeFigureOut">
              <a:rPr lang="en-IN" smtClean="0"/>
              <a:t>22-11-2024</a:t>
            </a:fld>
            <a:endParaRPr lang="en-IN"/>
          </a:p>
        </p:txBody>
      </p:sp>
      <p:sp>
        <p:nvSpPr>
          <p:cNvPr id="6" name="Footer Placeholder 5">
            <a:extLst>
              <a:ext uri="{FF2B5EF4-FFF2-40B4-BE49-F238E27FC236}">
                <a16:creationId xmlns:a16="http://schemas.microsoft.com/office/drawing/2014/main" id="{DD4E391A-0F0C-B232-30E6-449AD70D09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276067-0B5E-3E19-8CC8-B0F070B709B9}"/>
              </a:ext>
            </a:extLst>
          </p:cNvPr>
          <p:cNvSpPr>
            <a:spLocks noGrp="1"/>
          </p:cNvSpPr>
          <p:nvPr>
            <p:ph type="sldNum" sz="quarter" idx="12"/>
          </p:nvPr>
        </p:nvSpPr>
        <p:spPr/>
        <p:txBody>
          <a:bodyPr/>
          <a:lstStyle/>
          <a:p>
            <a:fld id="{BAD0988D-DCF6-4662-91EF-365D7CB046BA}" type="slidenum">
              <a:rPr lang="en-IN" smtClean="0"/>
              <a:t>‹#›</a:t>
            </a:fld>
            <a:endParaRPr lang="en-IN"/>
          </a:p>
        </p:txBody>
      </p:sp>
    </p:spTree>
    <p:extLst>
      <p:ext uri="{BB962C8B-B14F-4D97-AF65-F5344CB8AC3E}">
        <p14:creationId xmlns:p14="http://schemas.microsoft.com/office/powerpoint/2010/main" val="196682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61456-31D6-CECC-6D55-BAD4EA2CF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40186F-8730-AA79-83F3-21A5A7E69E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33F8D3-4F85-EB5E-4834-957EB2AF8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BF3A40-4AC3-A1B9-7E71-206837A3708A}"/>
              </a:ext>
            </a:extLst>
          </p:cNvPr>
          <p:cNvSpPr>
            <a:spLocks noGrp="1"/>
          </p:cNvSpPr>
          <p:nvPr>
            <p:ph type="dt" sz="half" idx="10"/>
          </p:nvPr>
        </p:nvSpPr>
        <p:spPr/>
        <p:txBody>
          <a:bodyPr/>
          <a:lstStyle/>
          <a:p>
            <a:fld id="{85D2EE4B-BE9C-4DC7-A178-184EB3791451}" type="datetimeFigureOut">
              <a:rPr lang="en-IN" smtClean="0"/>
              <a:t>22-11-2024</a:t>
            </a:fld>
            <a:endParaRPr lang="en-IN"/>
          </a:p>
        </p:txBody>
      </p:sp>
      <p:sp>
        <p:nvSpPr>
          <p:cNvPr id="6" name="Footer Placeholder 5">
            <a:extLst>
              <a:ext uri="{FF2B5EF4-FFF2-40B4-BE49-F238E27FC236}">
                <a16:creationId xmlns:a16="http://schemas.microsoft.com/office/drawing/2014/main" id="{C5038B9C-B8D1-C05E-8907-C70291FC66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E494EB-5C44-C374-64EC-0011D75997F6}"/>
              </a:ext>
            </a:extLst>
          </p:cNvPr>
          <p:cNvSpPr>
            <a:spLocks noGrp="1"/>
          </p:cNvSpPr>
          <p:nvPr>
            <p:ph type="sldNum" sz="quarter" idx="12"/>
          </p:nvPr>
        </p:nvSpPr>
        <p:spPr/>
        <p:txBody>
          <a:bodyPr/>
          <a:lstStyle/>
          <a:p>
            <a:fld id="{BAD0988D-DCF6-4662-91EF-365D7CB046BA}" type="slidenum">
              <a:rPr lang="en-IN" smtClean="0"/>
              <a:t>‹#›</a:t>
            </a:fld>
            <a:endParaRPr lang="en-IN"/>
          </a:p>
        </p:txBody>
      </p:sp>
    </p:spTree>
    <p:extLst>
      <p:ext uri="{BB962C8B-B14F-4D97-AF65-F5344CB8AC3E}">
        <p14:creationId xmlns:p14="http://schemas.microsoft.com/office/powerpoint/2010/main" val="1714035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D2AD37-10AB-B01D-498B-2F60718AB6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2D2289-2EB5-B442-A23F-AF9D15283D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0B516F-196C-C113-EB01-98647CF28A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2EE4B-BE9C-4DC7-A178-184EB3791451}" type="datetimeFigureOut">
              <a:rPr lang="en-IN" smtClean="0"/>
              <a:t>22-11-2024</a:t>
            </a:fld>
            <a:endParaRPr lang="en-IN"/>
          </a:p>
        </p:txBody>
      </p:sp>
      <p:sp>
        <p:nvSpPr>
          <p:cNvPr id="5" name="Footer Placeholder 4">
            <a:extLst>
              <a:ext uri="{FF2B5EF4-FFF2-40B4-BE49-F238E27FC236}">
                <a16:creationId xmlns:a16="http://schemas.microsoft.com/office/drawing/2014/main" id="{6CDB58C6-4B10-3BAF-7DC9-01C05C4867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EDC63A-721E-BF8A-E9E8-B11D37C281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D0988D-DCF6-4662-91EF-365D7CB046BA}" type="slidenum">
              <a:rPr lang="en-IN" smtClean="0"/>
              <a:t>‹#›</a:t>
            </a:fld>
            <a:endParaRPr lang="en-IN"/>
          </a:p>
        </p:txBody>
      </p:sp>
    </p:spTree>
    <p:extLst>
      <p:ext uri="{BB962C8B-B14F-4D97-AF65-F5344CB8AC3E}">
        <p14:creationId xmlns:p14="http://schemas.microsoft.com/office/powerpoint/2010/main" val="698151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tdigital.com/blog/the-10-hottest-topics-to-focus-on-when-planning-your-ecommerce-expo-itinerary/" TargetMode="External"/><Relationship Id="rId7" Type="http://schemas.openxmlformats.org/officeDocument/2006/relationships/hyperlink" Target="https://seminarppt.com/commerce-related-topics/" TargetMode="External"/><Relationship Id="rId2" Type="http://schemas.openxmlformats.org/officeDocument/2006/relationships/hyperlink" Target="https://www.scribd.com/document/394005079/List-of-Topic-for-Presentation-Ecommerce" TargetMode="External"/><Relationship Id="rId1" Type="http://schemas.openxmlformats.org/officeDocument/2006/relationships/slideLayout" Target="../slideLayouts/slideLayout7.xml"/><Relationship Id="rId6" Type="http://schemas.openxmlformats.org/officeDocument/2006/relationships/hyperlink" Target="https://assignmentbro.com/blog/e-commerce-assignment-topics" TargetMode="External"/><Relationship Id="rId5" Type="http://schemas.openxmlformats.org/officeDocument/2006/relationships/hyperlink" Target="https://www.slideshare.net/slideshow/e-commerce-28102595/28102595" TargetMode="External"/><Relationship Id="rId4" Type="http://schemas.openxmlformats.org/officeDocument/2006/relationships/hyperlink" Target="https://ecommerceinstitut.de/theses-on-e-commerce-topi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1F92A05-2CD8-2505-F00F-93D1C8F872A7}"/>
              </a:ext>
            </a:extLst>
          </p:cNvPr>
          <p:cNvSpPr/>
          <p:nvPr/>
        </p:nvSpPr>
        <p:spPr>
          <a:xfrm>
            <a:off x="-1" y="1828800"/>
            <a:ext cx="12192001" cy="2846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5845EC07-FEE9-CF9F-2EC3-6322E9A16DFA}"/>
              </a:ext>
            </a:extLst>
          </p:cNvPr>
          <p:cNvSpPr/>
          <p:nvPr/>
        </p:nvSpPr>
        <p:spPr>
          <a:xfrm>
            <a:off x="-1" y="311282"/>
            <a:ext cx="12192001" cy="15175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2400" b="1" dirty="0">
                <a:ln>
                  <a:solidFill>
                    <a:schemeClr val="bg1"/>
                  </a:solidFill>
                </a:ln>
              </a:rPr>
              <a:t>DEPARTMENT OF ECE</a:t>
            </a:r>
          </a:p>
          <a:p>
            <a:pPr algn="ctr"/>
            <a:r>
              <a:rPr lang="en-IN" sz="2400" b="1" dirty="0">
                <a:ln>
                  <a:solidFill>
                    <a:schemeClr val="bg1"/>
                  </a:solidFill>
                </a:ln>
              </a:rPr>
              <a:t>SCHOOL OF ENGINEERING AND TECHNOLOGY</a:t>
            </a:r>
          </a:p>
          <a:p>
            <a:pPr algn="ctr"/>
            <a:r>
              <a:rPr lang="en-IN" sz="2400" b="1" dirty="0">
                <a:ln>
                  <a:solidFill>
                    <a:schemeClr val="bg1"/>
                  </a:solidFill>
                </a:ln>
              </a:rPr>
              <a:t>GIET UNIVERSITY, GUNUPUR</a:t>
            </a:r>
          </a:p>
        </p:txBody>
      </p:sp>
      <p:pic>
        <p:nvPicPr>
          <p:cNvPr id="3" name="Picture 2">
            <a:extLst>
              <a:ext uri="{FF2B5EF4-FFF2-40B4-BE49-F238E27FC236}">
                <a16:creationId xmlns:a16="http://schemas.microsoft.com/office/drawing/2014/main" id="{C5F8FB38-DF9C-86F7-4646-22F8E6FDA7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420" y="-167251"/>
            <a:ext cx="2803214" cy="2612544"/>
          </a:xfrm>
          <a:prstGeom prst="rect">
            <a:avLst/>
          </a:prstGeom>
        </p:spPr>
      </p:pic>
      <p:sp>
        <p:nvSpPr>
          <p:cNvPr id="5" name="TextBox 4">
            <a:extLst>
              <a:ext uri="{FF2B5EF4-FFF2-40B4-BE49-F238E27FC236}">
                <a16:creationId xmlns:a16="http://schemas.microsoft.com/office/drawing/2014/main" id="{7D94A354-5AE5-BE08-EBD6-6071712E2C0D}"/>
              </a:ext>
            </a:extLst>
          </p:cNvPr>
          <p:cNvSpPr txBox="1"/>
          <p:nvPr/>
        </p:nvSpPr>
        <p:spPr>
          <a:xfrm>
            <a:off x="-732712" y="4326888"/>
            <a:ext cx="6097384" cy="1703030"/>
          </a:xfrm>
          <a:prstGeom prst="rect">
            <a:avLst/>
          </a:prstGeom>
          <a:noFill/>
        </p:spPr>
        <p:txBody>
          <a:bodyPr wrap="square">
            <a:spAutoFit/>
          </a:bodyPr>
          <a:lstStyle/>
          <a:p>
            <a:pPr algn="ctr">
              <a:lnSpc>
                <a:spcPct val="150000"/>
              </a:lnSpc>
            </a:pPr>
            <a:r>
              <a:rPr lang="en-US" altLang="en-US" u="sng" dirty="0">
                <a:solidFill>
                  <a:schemeClr val="bg2">
                    <a:lumMod val="10000"/>
                  </a:schemeClr>
                </a:solidFill>
                <a:latin typeface="Arial Unicode MS" panose="020B0604020202020204" charset="-122"/>
                <a:ea typeface="Arial Unicode MS" panose="020B0604020202020204" charset="-122"/>
                <a:sym typeface="Arial" panose="020B0604020202020204" pitchFamily="34" charset="0"/>
              </a:rPr>
              <a:t>PROJECT BY</a:t>
            </a:r>
          </a:p>
          <a:p>
            <a:pPr algn="ctr">
              <a:lnSpc>
                <a:spcPct val="150000"/>
              </a:lnSpc>
            </a:pPr>
            <a:r>
              <a:rPr lang="en-US" altLang="en-US" sz="1800" dirty="0">
                <a:solidFill>
                  <a:schemeClr val="bg2">
                    <a:lumMod val="10000"/>
                  </a:schemeClr>
                </a:solidFill>
                <a:latin typeface="Arial Unicode MS" panose="020B0604020202020204" charset="-122"/>
                <a:ea typeface="Arial Unicode MS" panose="020B0604020202020204" charset="-122"/>
                <a:sym typeface="Arial" panose="020B0604020202020204" pitchFamily="34" charset="0"/>
              </a:rPr>
              <a:t>   MANISH KUMAR [21ECE057]        </a:t>
            </a:r>
          </a:p>
          <a:p>
            <a:pPr algn="ctr">
              <a:lnSpc>
                <a:spcPct val="150000"/>
              </a:lnSpc>
            </a:pPr>
            <a:r>
              <a:rPr lang="en-US" altLang="en-US" sz="1800" dirty="0">
                <a:solidFill>
                  <a:schemeClr val="bg2">
                    <a:lumMod val="10000"/>
                  </a:schemeClr>
                </a:solidFill>
                <a:latin typeface="Arial Unicode MS" panose="020B0604020202020204" charset="-122"/>
                <a:ea typeface="Arial Unicode MS" panose="020B0604020202020204" charset="-122"/>
                <a:sym typeface="Arial" panose="020B0604020202020204" pitchFamily="34" charset="0"/>
              </a:rPr>
              <a:t> RAHUL KUMAR [21ECE124]</a:t>
            </a:r>
          </a:p>
          <a:p>
            <a:pPr algn="ctr">
              <a:lnSpc>
                <a:spcPct val="150000"/>
              </a:lnSpc>
            </a:pPr>
            <a:r>
              <a:rPr lang="en-US" altLang="en-US" sz="1800" dirty="0">
                <a:solidFill>
                  <a:schemeClr val="bg2">
                    <a:lumMod val="10000"/>
                  </a:schemeClr>
                </a:solidFill>
                <a:latin typeface="Arial Unicode MS" panose="020B0604020202020204" charset="-122"/>
                <a:ea typeface="Arial Unicode MS" panose="020B0604020202020204" charset="-122"/>
                <a:sym typeface="Arial" panose="020B0604020202020204" pitchFamily="34" charset="0"/>
              </a:rPr>
              <a:t>RISHI KUMAR [21ECE</a:t>
            </a:r>
            <a:r>
              <a:rPr lang="en-US" altLang="en-US" dirty="0">
                <a:solidFill>
                  <a:schemeClr val="bg2">
                    <a:lumMod val="10000"/>
                  </a:schemeClr>
                </a:solidFill>
                <a:latin typeface="Arial Unicode MS" panose="020B0604020202020204" charset="-122"/>
                <a:ea typeface="Arial Unicode MS" panose="020B0604020202020204" charset="-122"/>
                <a:sym typeface="Arial" panose="020B0604020202020204" pitchFamily="34" charset="0"/>
              </a:rPr>
              <a:t>122]</a:t>
            </a:r>
            <a:r>
              <a:rPr lang="en-US" altLang="en-US" sz="1800" dirty="0">
                <a:solidFill>
                  <a:schemeClr val="bg1"/>
                </a:solidFill>
                <a:latin typeface="Arial Unicode MS" panose="020B0604020202020204" charset="-122"/>
                <a:ea typeface="Arial Unicode MS" panose="020B0604020202020204" charset="-122"/>
                <a:sym typeface="Arial" panose="020B0604020202020204" pitchFamily="34" charset="0"/>
              </a:rPr>
              <a:t>]</a:t>
            </a:r>
          </a:p>
        </p:txBody>
      </p:sp>
      <p:sp>
        <p:nvSpPr>
          <p:cNvPr id="6" name="TextBox 5">
            <a:extLst>
              <a:ext uri="{FF2B5EF4-FFF2-40B4-BE49-F238E27FC236}">
                <a16:creationId xmlns:a16="http://schemas.microsoft.com/office/drawing/2014/main" id="{B9E0D3EB-153B-C229-DB77-41ADDC1A1CC9}"/>
              </a:ext>
            </a:extLst>
          </p:cNvPr>
          <p:cNvSpPr txBox="1"/>
          <p:nvPr/>
        </p:nvSpPr>
        <p:spPr>
          <a:xfrm>
            <a:off x="10170722" y="2208817"/>
            <a:ext cx="3155715" cy="400110"/>
          </a:xfrm>
          <a:prstGeom prst="rect">
            <a:avLst/>
          </a:prstGeom>
          <a:noFill/>
        </p:spPr>
        <p:txBody>
          <a:bodyPr wrap="square" rtlCol="0">
            <a:spAutoFit/>
          </a:bodyPr>
          <a:lstStyle/>
          <a:p>
            <a:r>
              <a:rPr lang="en-US" sz="2000" b="1" u="sng" dirty="0">
                <a:latin typeface="+mj-lt"/>
                <a:ea typeface="Arial Unicode MS" panose="020B0604020202020204"/>
              </a:rPr>
              <a:t>GROUP NO :  20</a:t>
            </a:r>
            <a:endParaRPr lang="en-IN" sz="2000" b="1" u="sng" dirty="0">
              <a:solidFill>
                <a:schemeClr val="bg2">
                  <a:lumMod val="10000"/>
                </a:schemeClr>
              </a:solidFill>
              <a:latin typeface="+mj-lt"/>
              <a:ea typeface="Arial Unicode MS" panose="020B0604020202020204"/>
            </a:endParaRPr>
          </a:p>
        </p:txBody>
      </p:sp>
      <p:sp>
        <p:nvSpPr>
          <p:cNvPr id="8" name="TextBox 7">
            <a:extLst>
              <a:ext uri="{FF2B5EF4-FFF2-40B4-BE49-F238E27FC236}">
                <a16:creationId xmlns:a16="http://schemas.microsoft.com/office/drawing/2014/main" id="{6149EDA5-33A0-C834-85CA-F94C177C4028}"/>
              </a:ext>
            </a:extLst>
          </p:cNvPr>
          <p:cNvSpPr txBox="1"/>
          <p:nvPr/>
        </p:nvSpPr>
        <p:spPr>
          <a:xfrm>
            <a:off x="7477817" y="4837498"/>
            <a:ext cx="6465498" cy="1938992"/>
          </a:xfrm>
          <a:prstGeom prst="rect">
            <a:avLst/>
          </a:prstGeom>
          <a:noFill/>
        </p:spPr>
        <p:txBody>
          <a:bodyPr wrap="square">
            <a:spAutoFit/>
          </a:bodyPr>
          <a:lstStyle/>
          <a:p>
            <a:r>
              <a:rPr lang="en-IN" altLang="zh-CN" sz="2000" b="1" u="sng" dirty="0">
                <a:solidFill>
                  <a:schemeClr val="bg2">
                    <a:lumMod val="10000"/>
                  </a:schemeClr>
                </a:solidFill>
                <a:latin typeface="Arial" panose="020B0604020202020204" pitchFamily="34" charset="0"/>
                <a:ea typeface="Arial Unicode MS" panose="020B0604020202020204" charset="-122"/>
                <a:cs typeface="Arial" panose="020B0604020202020204" pitchFamily="34" charset="0"/>
              </a:rPr>
              <a:t>Under the Guidance of</a:t>
            </a:r>
          </a:p>
          <a:p>
            <a:endParaRPr lang="en-IN" altLang="zh-CN" sz="2000" b="1" dirty="0">
              <a:solidFill>
                <a:schemeClr val="bg2">
                  <a:lumMod val="10000"/>
                </a:schemeClr>
              </a:solidFill>
              <a:latin typeface="Arial" panose="020B0604020202020204" pitchFamily="34" charset="0"/>
              <a:ea typeface="Arial Unicode MS" panose="020B0604020202020204" charset="-122"/>
              <a:cs typeface="Arial" panose="020B0604020202020204" pitchFamily="34" charset="0"/>
            </a:endParaRPr>
          </a:p>
          <a:p>
            <a:r>
              <a:rPr lang="en-IN" altLang="zh-CN" sz="2000" dirty="0">
                <a:solidFill>
                  <a:schemeClr val="bg2">
                    <a:lumMod val="10000"/>
                  </a:schemeClr>
                </a:solidFill>
                <a:latin typeface="Arial" panose="020B0604020202020204" pitchFamily="34" charset="0"/>
                <a:ea typeface="Arial Unicode MS" panose="020B0604020202020204" charset="-122"/>
                <a:cs typeface="Arial" panose="020B0604020202020204" pitchFamily="34" charset="0"/>
              </a:rPr>
              <a:t>Dr. AMI KR. PARIDA</a:t>
            </a:r>
          </a:p>
          <a:p>
            <a:r>
              <a:rPr lang="en-US" altLang="zh-CN" sz="2000" dirty="0">
                <a:solidFill>
                  <a:schemeClr val="bg2">
                    <a:lumMod val="10000"/>
                  </a:schemeClr>
                </a:solidFill>
                <a:latin typeface="Arial" panose="020B0604020202020204" pitchFamily="34" charset="0"/>
                <a:ea typeface="Arial Unicode MS" panose="020B0604020202020204" charset="-122"/>
                <a:cs typeface="Arial" panose="020B0604020202020204" pitchFamily="34" charset="0"/>
              </a:rPr>
              <a:t>Assistant Professor</a:t>
            </a:r>
          </a:p>
          <a:p>
            <a:r>
              <a:rPr lang="en-US" altLang="zh-CN" sz="2000" dirty="0">
                <a:solidFill>
                  <a:schemeClr val="bg2">
                    <a:lumMod val="10000"/>
                  </a:schemeClr>
                </a:solidFill>
                <a:latin typeface="Arial" panose="020B0604020202020204" pitchFamily="34" charset="0"/>
                <a:ea typeface="Arial Unicode MS" panose="020B0604020202020204" charset="-122"/>
                <a:cs typeface="Arial" panose="020B0604020202020204" pitchFamily="34" charset="0"/>
              </a:rPr>
              <a:t>Department of ECE</a:t>
            </a:r>
            <a:endParaRPr lang="zh-CN" altLang="en-US" sz="2000" dirty="0">
              <a:solidFill>
                <a:schemeClr val="bg2">
                  <a:lumMod val="10000"/>
                </a:schemeClr>
              </a:solidFill>
              <a:latin typeface="Arial" panose="020B0604020202020204" pitchFamily="34" charset="0"/>
              <a:ea typeface="Arial Unicode MS" panose="020B0604020202020204" charset="-122"/>
              <a:cs typeface="Arial" panose="020B0604020202020204" pitchFamily="34" charset="0"/>
            </a:endParaRPr>
          </a:p>
          <a:p>
            <a:endParaRPr lang="en-IN" sz="2000" b="1" dirty="0">
              <a:latin typeface="+mj-lt"/>
              <a:ea typeface="Arial Unicode MS" panose="020B0604020202020204"/>
            </a:endParaRPr>
          </a:p>
        </p:txBody>
      </p:sp>
      <p:sp>
        <p:nvSpPr>
          <p:cNvPr id="9" name="TextBox 8">
            <a:extLst>
              <a:ext uri="{FF2B5EF4-FFF2-40B4-BE49-F238E27FC236}">
                <a16:creationId xmlns:a16="http://schemas.microsoft.com/office/drawing/2014/main" id="{2D23D582-B7D1-72E4-F807-7A39A15F674E}"/>
              </a:ext>
            </a:extLst>
          </p:cNvPr>
          <p:cNvSpPr txBox="1"/>
          <p:nvPr/>
        </p:nvSpPr>
        <p:spPr>
          <a:xfrm>
            <a:off x="-2" y="2684483"/>
            <a:ext cx="12192001"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E</a:t>
            </a:r>
            <a:r>
              <a:rPr lang="en-IN" sz="3600" dirty="0">
                <a:latin typeface="Times New Roman" panose="02020603050405020304" pitchFamily="18" charset="0"/>
                <a:cs typeface="Times New Roman" panose="02020603050405020304" pitchFamily="18" charset="0"/>
              </a:rPr>
              <a:t> – COMMERECE WEBSITE</a:t>
            </a:r>
          </a:p>
        </p:txBody>
      </p:sp>
    </p:spTree>
    <p:extLst>
      <p:ext uri="{BB962C8B-B14F-4D97-AF65-F5344CB8AC3E}">
        <p14:creationId xmlns:p14="http://schemas.microsoft.com/office/powerpoint/2010/main" val="246378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62C4D0-00DD-A908-6ADC-FC9F5923F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3067" y="1111250"/>
            <a:ext cx="3200400" cy="4076700"/>
          </a:xfrm>
          <a:prstGeom prst="rect">
            <a:avLst/>
          </a:prstGeom>
        </p:spPr>
      </p:pic>
      <p:sp>
        <p:nvSpPr>
          <p:cNvPr id="4" name="Title 3">
            <a:extLst>
              <a:ext uri="{FF2B5EF4-FFF2-40B4-BE49-F238E27FC236}">
                <a16:creationId xmlns:a16="http://schemas.microsoft.com/office/drawing/2014/main" id="{4FDD8D31-5629-C382-F8A5-F6320209B185}"/>
              </a:ext>
            </a:extLst>
          </p:cNvPr>
          <p:cNvSpPr>
            <a:spLocks noGrp="1"/>
          </p:cNvSpPr>
          <p:nvPr>
            <p:ph type="ctrTitle"/>
          </p:nvPr>
        </p:nvSpPr>
        <p:spPr>
          <a:xfrm>
            <a:off x="889001" y="279400"/>
            <a:ext cx="2904066" cy="550333"/>
          </a:xfrm>
        </p:spPr>
        <p:txBody>
          <a:bodyPr>
            <a:normAutofit/>
          </a:bodyPr>
          <a:lstStyle/>
          <a:p>
            <a:r>
              <a:rPr lang="en-US" sz="2800" b="1" dirty="0">
                <a:latin typeface="Times New Roman" panose="02020603050405020304" pitchFamily="18" charset="0"/>
                <a:cs typeface="Times New Roman" panose="02020603050405020304" pitchFamily="18" charset="0"/>
              </a:rPr>
              <a:t>Block Diagram:</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964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182837-7ED8-141B-3BD5-1ED25141F0EE}"/>
              </a:ext>
            </a:extLst>
          </p:cNvPr>
          <p:cNvSpPr txBox="1"/>
          <p:nvPr/>
        </p:nvSpPr>
        <p:spPr>
          <a:xfrm>
            <a:off x="624840" y="558205"/>
            <a:ext cx="10759440" cy="800219"/>
          </a:xfrm>
          <a:prstGeom prst="rect">
            <a:avLst/>
          </a:prstGeom>
          <a:noFill/>
        </p:spPr>
        <p:txBody>
          <a:bodyPr wrap="square" rtlCol="0">
            <a:spAutoFit/>
          </a:bodyPr>
          <a:lstStyle/>
          <a:p>
            <a:r>
              <a:rPr lang="en-IN" sz="2800" b="1" u="sng" dirty="0">
                <a:solidFill>
                  <a:schemeClr val="tx1"/>
                </a:solidFill>
                <a:latin typeface="Times New Roman" panose="02020603050405020304" pitchFamily="18" charset="0"/>
                <a:cs typeface="Times New Roman" panose="02020603050405020304" pitchFamily="18" charset="0"/>
              </a:rPr>
              <a:t>CONCLUSION</a:t>
            </a:r>
          </a:p>
          <a:p>
            <a:endParaRPr lang="en-IN" u="sng" dirty="0"/>
          </a:p>
        </p:txBody>
      </p:sp>
      <p:sp>
        <p:nvSpPr>
          <p:cNvPr id="3" name="TextBox 2">
            <a:extLst>
              <a:ext uri="{FF2B5EF4-FFF2-40B4-BE49-F238E27FC236}">
                <a16:creationId xmlns:a16="http://schemas.microsoft.com/office/drawing/2014/main" id="{10CEEC3D-90FB-CE5A-3364-5A0C64AA247B}"/>
              </a:ext>
            </a:extLst>
          </p:cNvPr>
          <p:cNvSpPr txBox="1"/>
          <p:nvPr/>
        </p:nvSpPr>
        <p:spPr>
          <a:xfrm>
            <a:off x="533400" y="1358424"/>
            <a:ext cx="10942320" cy="2500941"/>
          </a:xfrm>
          <a:prstGeom prst="rect">
            <a:avLst/>
          </a:prstGeom>
          <a:noFill/>
        </p:spPr>
        <p:txBody>
          <a:bodyPr wrap="square" rtlCol="0">
            <a:spAutoFit/>
          </a:bodyPr>
          <a:lstStyle/>
          <a:p>
            <a:endParaRPr lang="en-US" dirty="0"/>
          </a:p>
          <a:p>
            <a:pPr>
              <a:lnSpc>
                <a:spcPct val="150000"/>
              </a:lnSpc>
            </a:pPr>
            <a:r>
              <a:rPr lang="en-US" dirty="0"/>
              <a:t>In conclusion, this e-commerce project highlights the transformative power of online retail in today’s marketplace. By focusing on enhancing customer experience, leveraging data for informed decisions, and employing effective marketing strategies, we aim to establish a robust platform that meets consumer demands while driving sustainable growth and brand loyalty.</a:t>
            </a:r>
          </a:p>
          <a:p>
            <a:pPr algn="just">
              <a:lnSpc>
                <a:spcPct val="2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43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FAAF-41B8-2EB6-BC36-A632D7435E00}"/>
              </a:ext>
            </a:extLst>
          </p:cNvPr>
          <p:cNvSpPr>
            <a:spLocks noGrp="1"/>
          </p:cNvSpPr>
          <p:nvPr>
            <p:ph type="title"/>
          </p:nvPr>
        </p:nvSpPr>
        <p:spPr/>
        <p:txBody>
          <a:bodyPr>
            <a:normAutofit/>
          </a:bodyPr>
          <a:lstStyle/>
          <a:p>
            <a:r>
              <a:rPr lang="en-IN" sz="2800" b="1" u="sng"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848DB639-A36C-D9FB-52D3-E123D3AF8374}"/>
              </a:ext>
            </a:extLst>
          </p:cNvPr>
          <p:cNvSpPr>
            <a:spLocks noGrp="1"/>
          </p:cNvSpPr>
          <p:nvPr>
            <p:ph idx="1"/>
          </p:nvPr>
        </p:nvSpPr>
        <p:spPr>
          <a:xfrm>
            <a:off x="838200" y="1479479"/>
            <a:ext cx="10515600" cy="4697484"/>
          </a:xfrm>
        </p:spPr>
        <p:txBody>
          <a:bodyPr>
            <a:normAutofit/>
          </a:bodyPr>
          <a:lstStyle/>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Enhanced Customer Experience</a:t>
            </a:r>
            <a:r>
              <a:rPr lang="en-US" sz="1800" dirty="0">
                <a:latin typeface="Times New Roman" panose="02020603050405020304" pitchFamily="18" charset="0"/>
                <a:cs typeface="Times New Roman" panose="02020603050405020304" pitchFamily="18" charset="0"/>
              </a:rPr>
              <a:t>: AI-driven chatbots and personalized recommendations improve customer interactions, providing tailored shopping experiences that increase satisfaction and drive repeat purchases in e-commerce platforms.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Operational Efficiency Gains</a:t>
            </a:r>
            <a:r>
              <a:rPr lang="en-US" sz="1800" dirty="0">
                <a:latin typeface="Times New Roman" panose="02020603050405020304" pitchFamily="18" charset="0"/>
                <a:cs typeface="Times New Roman" panose="02020603050405020304" pitchFamily="18" charset="0"/>
              </a:rPr>
              <a:t>: Automation streamlines inventory management and order processing, reducing human error and operational costs, allowing businesses to focus on strategic growth initiatives and customer engagement.</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Data-Driven Insights</a:t>
            </a:r>
            <a:r>
              <a:rPr lang="en-US" sz="1800" dirty="0">
                <a:latin typeface="Times New Roman" panose="02020603050405020304" pitchFamily="18" charset="0"/>
                <a:cs typeface="Times New Roman" panose="02020603050405020304" pitchFamily="18" charset="0"/>
              </a:rPr>
              <a:t>: AI analytics tools enable e-commerce businesses to gather and analyze vast amounts of consumer data, facilitating informed decision-making that optimizes marketing strategies and enhances overall business performance</a:t>
            </a:r>
            <a:r>
              <a:rPr lang="en-US" sz="1800" dirty="0"/>
              <a:t>.</a:t>
            </a:r>
          </a:p>
          <a:p>
            <a:r>
              <a:rPr lang="en-US" sz="1800" b="1" dirty="0"/>
              <a:t>Security and Compliance</a:t>
            </a:r>
            <a:r>
              <a:rPr lang="en-US" sz="1800" dirty="0"/>
              <a:t>:</a:t>
            </a:r>
          </a:p>
          <a:p>
            <a:pPr marL="0" indent="0">
              <a:lnSpc>
                <a:spcPct val="100000"/>
              </a:lnSpc>
              <a:buNone/>
            </a:pPr>
            <a:r>
              <a:rPr lang="en-US" sz="1800" b="1" dirty="0">
                <a:latin typeface="Times New Roman" panose="02020603050405020304" pitchFamily="18" charset="0"/>
                <a:cs typeface="Times New Roman" panose="02020603050405020304" pitchFamily="18" charset="0"/>
              </a:rPr>
              <a:t>        Data Security</a:t>
            </a:r>
            <a:r>
              <a:rPr lang="en-US" sz="1800" dirty="0">
                <a:latin typeface="Times New Roman" panose="02020603050405020304" pitchFamily="18" charset="0"/>
                <a:cs typeface="Times New Roman" panose="02020603050405020304" pitchFamily="18" charset="0"/>
              </a:rPr>
              <a:t>: Strengthen data security measures to protect customer information and build trust.</a:t>
            </a:r>
          </a:p>
          <a:p>
            <a:pPr marL="0" indent="0">
              <a:lnSpc>
                <a:spcPct val="100000"/>
              </a:lnSpc>
              <a:buNone/>
            </a:pPr>
            <a:r>
              <a:rPr lang="en-US" sz="1800" b="1" dirty="0">
                <a:latin typeface="Times New Roman" panose="02020603050405020304" pitchFamily="18" charset="0"/>
                <a:cs typeface="Times New Roman" panose="02020603050405020304" pitchFamily="18" charset="0"/>
              </a:rPr>
              <a:t>        Compliance</a:t>
            </a:r>
            <a:r>
              <a:rPr lang="en-US" sz="1800" dirty="0">
                <a:latin typeface="Times New Roman" panose="02020603050405020304" pitchFamily="18" charset="0"/>
                <a:cs typeface="Times New Roman" panose="02020603050405020304" pitchFamily="18" charset="0"/>
              </a:rPr>
              <a:t>: Ensure compliance with relevant regulations, such as GDPR, to handle customer data                  </a:t>
            </a:r>
          </a:p>
          <a:p>
            <a:pPr marL="0" indent="0">
              <a:lnSpc>
                <a:spcPct val="100000"/>
              </a:lnSpc>
              <a:buNone/>
            </a:pPr>
            <a:r>
              <a:rPr lang="en-US" sz="1800" dirty="0">
                <a:latin typeface="Times New Roman" panose="02020603050405020304" pitchFamily="18" charset="0"/>
                <a:cs typeface="Times New Roman" panose="02020603050405020304" pitchFamily="18" charset="0"/>
              </a:rPr>
              <a:t>          responsibly.</a:t>
            </a:r>
          </a:p>
          <a:p>
            <a:pPr algn="just">
              <a:buFont typeface="Arial" panose="020B0604020202020204" pitchFamily="34" charset="0"/>
              <a:buChar char="•"/>
            </a:pPr>
            <a:endParaRPr lang="en-US" sz="1800" dirty="0"/>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6257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964C9A-5A52-9577-78B0-E9577495ADD5}"/>
              </a:ext>
            </a:extLst>
          </p:cNvPr>
          <p:cNvSpPr txBox="1"/>
          <p:nvPr/>
        </p:nvSpPr>
        <p:spPr>
          <a:xfrm>
            <a:off x="629920" y="477520"/>
            <a:ext cx="10668000" cy="46166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REFERENCE</a:t>
            </a:r>
          </a:p>
        </p:txBody>
      </p:sp>
      <p:sp>
        <p:nvSpPr>
          <p:cNvPr id="3" name="TextBox 2">
            <a:extLst>
              <a:ext uri="{FF2B5EF4-FFF2-40B4-BE49-F238E27FC236}">
                <a16:creationId xmlns:a16="http://schemas.microsoft.com/office/drawing/2014/main" id="{8FCB82EB-E722-C483-08C7-6A310E62F549}"/>
              </a:ext>
            </a:extLst>
          </p:cNvPr>
          <p:cNvSpPr txBox="1"/>
          <p:nvPr/>
        </p:nvSpPr>
        <p:spPr>
          <a:xfrm>
            <a:off x="528320" y="1402080"/>
            <a:ext cx="10982960" cy="2369880"/>
          </a:xfrm>
          <a:prstGeom prst="rect">
            <a:avLst/>
          </a:prstGeom>
          <a:noFill/>
        </p:spPr>
        <p:txBody>
          <a:bodyPr wrap="square" rtlCol="0">
            <a:spAutoFit/>
          </a:bodyPr>
          <a:lstStyle/>
          <a:p>
            <a:pPr algn="l" fontAlgn="base">
              <a:buFont typeface="+mj-lt"/>
              <a:buAutoNum type="arabicPeriod"/>
            </a:pPr>
            <a:r>
              <a:rPr lang="en-US" sz="1600" b="0" i="0" u="none" strike="noStrike" dirty="0">
                <a:effectLst/>
                <a:latin typeface="Poppins" panose="020B0502040204020203" pitchFamily="2" charset="0"/>
                <a:hlinkClick r:id="rId2"/>
              </a:rPr>
              <a:t>https://www.scribd.com/document/394005079/List-of-Topic-for-Presentation-Ecommerce</a:t>
            </a:r>
            <a:endParaRPr lang="en-US" sz="1600" b="0" i="0" dirty="0">
              <a:effectLst/>
              <a:latin typeface="Poppins" panose="020B0502040204020203" pitchFamily="2" charset="0"/>
            </a:endParaRPr>
          </a:p>
          <a:p>
            <a:pPr algn="l" fontAlgn="base">
              <a:buFont typeface="+mj-lt"/>
              <a:buAutoNum type="arabicPeriod"/>
            </a:pPr>
            <a:r>
              <a:rPr lang="en-US" sz="1600" b="0" i="0" u="none" strike="noStrike" dirty="0">
                <a:effectLst/>
                <a:latin typeface="Poppins" panose="020B0502040204020203" pitchFamily="2" charset="0"/>
                <a:hlinkClick r:id="rId3"/>
              </a:rPr>
              <a:t>https://dotdigital.com/blog/the-10-hottest-topics-to-focus-on-when-planning-your-ecommerce-expo-itinerary/</a:t>
            </a:r>
            <a:endParaRPr lang="en-US" sz="1600" b="0" i="0" dirty="0">
              <a:effectLst/>
              <a:latin typeface="Poppins" panose="020B0502040204020203" pitchFamily="2" charset="0"/>
            </a:endParaRPr>
          </a:p>
          <a:p>
            <a:pPr algn="l" fontAlgn="base">
              <a:buFont typeface="+mj-lt"/>
              <a:buAutoNum type="arabicPeriod"/>
            </a:pPr>
            <a:r>
              <a:rPr lang="en-US" sz="1600" b="0" i="0" u="none" strike="noStrike" dirty="0">
                <a:effectLst/>
                <a:latin typeface="Poppins" panose="020B0502040204020203" pitchFamily="2" charset="0"/>
                <a:hlinkClick r:id="rId4"/>
              </a:rPr>
              <a:t>https://ecommerceinstitut.de/theses-on-e-commerce-topics/</a:t>
            </a:r>
            <a:endParaRPr lang="en-US" sz="1600" b="0" i="0" dirty="0">
              <a:effectLst/>
              <a:latin typeface="Poppins" panose="020B0502040204020203" pitchFamily="2" charset="0"/>
            </a:endParaRPr>
          </a:p>
          <a:p>
            <a:pPr algn="l" fontAlgn="base">
              <a:buFont typeface="+mj-lt"/>
              <a:buAutoNum type="arabicPeriod"/>
            </a:pPr>
            <a:r>
              <a:rPr lang="en-US" sz="1600" b="0" i="0" u="none" strike="noStrike" dirty="0">
                <a:effectLst/>
                <a:latin typeface="Poppins" panose="020B0502040204020203" pitchFamily="2" charset="0"/>
                <a:hlinkClick r:id="rId5"/>
              </a:rPr>
              <a:t>https://www.slideshare.net/slideshow/e-commerce-28102595/28102595</a:t>
            </a:r>
            <a:endParaRPr lang="en-US" sz="1600" b="0" i="0" dirty="0">
              <a:effectLst/>
              <a:latin typeface="Poppins" panose="020B0502040204020203" pitchFamily="2" charset="0"/>
            </a:endParaRPr>
          </a:p>
          <a:p>
            <a:pPr algn="l" fontAlgn="base">
              <a:buFont typeface="+mj-lt"/>
              <a:buAutoNum type="arabicPeriod"/>
            </a:pPr>
            <a:r>
              <a:rPr lang="en-US" sz="1600" b="0" i="0" u="none" strike="noStrike" dirty="0">
                <a:effectLst/>
                <a:latin typeface="Poppins" panose="020B0502040204020203" pitchFamily="2" charset="0"/>
                <a:hlinkClick r:id="rId6"/>
              </a:rPr>
              <a:t>https://assignmentbro.com/blog/e-commerce-assignment-topics</a:t>
            </a:r>
            <a:endParaRPr lang="en-US" sz="1600" b="0" i="0" dirty="0">
              <a:effectLst/>
              <a:latin typeface="Poppins" panose="020B0502040204020203" pitchFamily="2" charset="0"/>
            </a:endParaRPr>
          </a:p>
          <a:p>
            <a:pPr algn="l" fontAlgn="base">
              <a:buFont typeface="+mj-lt"/>
              <a:buAutoNum type="arabicPeriod"/>
            </a:pPr>
            <a:r>
              <a:rPr lang="en-US" sz="1600" b="0" i="0" u="none" strike="noStrike" dirty="0">
                <a:effectLst/>
                <a:latin typeface="Poppins" panose="020B0502040204020203" pitchFamily="2" charset="0"/>
                <a:hlinkClick r:id="rId7"/>
              </a:rPr>
              <a:t>https://seminarppt.com/commerce-related-topics/</a:t>
            </a:r>
            <a:endParaRPr lang="en-US" sz="1600" b="0" i="0" dirty="0">
              <a:effectLst/>
              <a:latin typeface="Poppins" panose="020B0502040204020203" pitchFamily="2" charset="0"/>
            </a:endParaRPr>
          </a:p>
          <a:p>
            <a:br>
              <a:rPr lang="en-US" b="0" i="0" dirty="0">
                <a:effectLst/>
                <a:latin typeface="Poppins" panose="020B0502040204020203" pitchFamily="2" charset="0"/>
              </a:rPr>
            </a:br>
            <a:endParaRPr lang="en-IN" dirty="0"/>
          </a:p>
        </p:txBody>
      </p:sp>
    </p:spTree>
    <p:extLst>
      <p:ext uri="{BB962C8B-B14F-4D97-AF65-F5344CB8AC3E}">
        <p14:creationId xmlns:p14="http://schemas.microsoft.com/office/powerpoint/2010/main" val="116321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AD39B1-6771-6459-249E-1478620738F7}"/>
              </a:ext>
            </a:extLst>
          </p:cNvPr>
          <p:cNvSpPr txBox="1"/>
          <p:nvPr/>
        </p:nvSpPr>
        <p:spPr>
          <a:xfrm>
            <a:off x="1653969" y="1727351"/>
            <a:ext cx="7112000" cy="3418243"/>
          </a:xfrm>
          <a:prstGeom prst="rect">
            <a:avLst/>
          </a:prstGeom>
          <a:noFill/>
        </p:spPr>
        <p:txBody>
          <a:bodyPr wrap="square">
            <a:spAutoFit/>
          </a:bodyPr>
          <a:lstStyle/>
          <a:p>
            <a:pPr algn="just">
              <a:lnSpc>
                <a:spcPct val="150000"/>
              </a:lnSpc>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INTRODUCTION</a:t>
            </a:r>
          </a:p>
          <a:p>
            <a:pPr algn="just">
              <a:lnSpc>
                <a:spcPct val="150000"/>
              </a:lnSpc>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PROBLEM STATEMENT</a:t>
            </a:r>
          </a:p>
          <a:p>
            <a:pPr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OBJECTIVE</a:t>
            </a:r>
            <a:endParaRPr lang="en-US" sz="1600" spc="-15" dirty="0">
              <a:effectLst/>
              <a:latin typeface="Times New Roman" panose="02020603050405020304" pitchFamily="18" charset="0"/>
              <a:ea typeface="Schoolbook Uralic"/>
              <a:cs typeface="Times New Roman" panose="02020603050405020304" pitchFamily="18" charset="0"/>
            </a:endParaRPr>
          </a:p>
          <a:p>
            <a:pPr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ADVANTAGES</a:t>
            </a:r>
          </a:p>
          <a:p>
            <a:pPr algn="just">
              <a:lnSpc>
                <a:spcPct val="150000"/>
              </a:lnSpc>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WORKING PRINCIPLE</a:t>
            </a:r>
          </a:p>
          <a:p>
            <a:pPr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RESULT AND ANALYSIS</a:t>
            </a:r>
            <a:endParaRPr lang="en-IN" sz="16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CONCLUSION</a:t>
            </a:r>
          </a:p>
          <a:p>
            <a:pPr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FUTURE WORK</a:t>
            </a:r>
            <a:endParaRPr lang="en-IN" sz="16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REFERENCE</a:t>
            </a:r>
          </a:p>
        </p:txBody>
      </p:sp>
      <p:sp>
        <p:nvSpPr>
          <p:cNvPr id="4" name="TextBox 3">
            <a:extLst>
              <a:ext uri="{FF2B5EF4-FFF2-40B4-BE49-F238E27FC236}">
                <a16:creationId xmlns:a16="http://schemas.microsoft.com/office/drawing/2014/main" id="{87C4DB85-B81F-57E9-F856-78283178FC4E}"/>
              </a:ext>
            </a:extLst>
          </p:cNvPr>
          <p:cNvSpPr txBox="1"/>
          <p:nvPr/>
        </p:nvSpPr>
        <p:spPr>
          <a:xfrm>
            <a:off x="472440" y="457200"/>
            <a:ext cx="9174480" cy="523220"/>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CONTENT</a:t>
            </a:r>
          </a:p>
        </p:txBody>
      </p:sp>
    </p:spTree>
    <p:extLst>
      <p:ext uri="{BB962C8B-B14F-4D97-AF65-F5344CB8AC3E}">
        <p14:creationId xmlns:p14="http://schemas.microsoft.com/office/powerpoint/2010/main" val="2099332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9F4D9E-61AB-1290-FA02-E1842D1DDAE9}"/>
              </a:ext>
            </a:extLst>
          </p:cNvPr>
          <p:cNvSpPr txBox="1"/>
          <p:nvPr/>
        </p:nvSpPr>
        <p:spPr>
          <a:xfrm>
            <a:off x="411480" y="534540"/>
            <a:ext cx="11369040" cy="523220"/>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5E0B54E2-FBEF-B99D-B69D-66F48E34C6E1}"/>
              </a:ext>
            </a:extLst>
          </p:cNvPr>
          <p:cNvSpPr txBox="1"/>
          <p:nvPr/>
        </p:nvSpPr>
        <p:spPr>
          <a:xfrm>
            <a:off x="544494" y="1848291"/>
            <a:ext cx="10434320" cy="387798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E-commerce, or electronic commerce, refers to the buying and selling of goods and services over the internet. It has revolutionized the retail landscape by providing consumers with convenience, a vast selection of products, and the ability to shop anytime and anywhere. With advancements in technology and secure payment methods, e-commerce continues to grow rapidly, reshaping how businesses operate and interact with customers. Key components include online marketplaces, mobile commerce, and digital payment solutions, all aimed at enhancing the shopping experience and driving global trade.</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306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64063D-A7BC-03F7-43C0-43A7361EC118}"/>
              </a:ext>
            </a:extLst>
          </p:cNvPr>
          <p:cNvSpPr txBox="1"/>
          <p:nvPr/>
        </p:nvSpPr>
        <p:spPr>
          <a:xfrm>
            <a:off x="436880" y="582023"/>
            <a:ext cx="11216640" cy="954107"/>
          </a:xfrm>
          <a:prstGeom prst="rect">
            <a:avLst/>
          </a:prstGeom>
          <a:noFill/>
        </p:spPr>
        <p:txBody>
          <a:bodyPr wrap="square" rtlCol="0">
            <a:spAutoFit/>
          </a:bodyPr>
          <a:lstStyle/>
          <a:p>
            <a:r>
              <a:rPr lang="en-IN" sz="2800" b="1" u="sng" dirty="0">
                <a:solidFill>
                  <a:schemeClr val="tx1"/>
                </a:solidFill>
                <a:latin typeface="Times New Roman" panose="02020603050405020304" pitchFamily="18" charset="0"/>
                <a:cs typeface="Times New Roman" panose="02020603050405020304" pitchFamily="18" charset="0"/>
              </a:rPr>
              <a:t>PROBLEM STATEMENT</a:t>
            </a:r>
          </a:p>
          <a:p>
            <a:endParaRPr lang="en-IN" sz="28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899B2BC-5804-8442-FCCA-B1AAF15D8740}"/>
              </a:ext>
            </a:extLst>
          </p:cNvPr>
          <p:cNvSpPr txBox="1"/>
          <p:nvPr/>
        </p:nvSpPr>
        <p:spPr>
          <a:xfrm>
            <a:off x="223520" y="1869016"/>
            <a:ext cx="11043920" cy="3843616"/>
          </a:xfrm>
          <a:prstGeom prst="rect">
            <a:avLst/>
          </a:prstGeom>
          <a:noFill/>
        </p:spPr>
        <p:txBody>
          <a:bodyPr wrap="square" rtlCol="0">
            <a:spAutoFit/>
          </a:bodyPr>
          <a:lstStyle/>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Protection Measures</a:t>
            </a:r>
            <a:r>
              <a:rPr lang="en-US" sz="2000" dirty="0">
                <a:latin typeface="Times New Roman" panose="02020603050405020304" pitchFamily="18" charset="0"/>
                <a:cs typeface="Times New Roman" panose="02020603050405020304" pitchFamily="18" charset="0"/>
              </a:rPr>
              <a:t>: Implementing robust encryption protocols and secure payment gateways is essential to protect sensitive customer information from cyber threats and unauthorized access during online transactions.</a:t>
            </a:r>
          </a:p>
          <a:p>
            <a:pPr algn="just"/>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Compliance with Regulations</a:t>
            </a:r>
            <a:r>
              <a:rPr lang="en-US" sz="2000" dirty="0">
                <a:latin typeface="Times New Roman" panose="02020603050405020304" pitchFamily="18" charset="0"/>
                <a:cs typeface="Times New Roman" panose="02020603050405020304" pitchFamily="18" charset="0"/>
              </a:rPr>
              <a:t>: E-commerce businesses must adhere to data protection regulations such as GDPR and CCPA, ensuring transparency in data collection practices and safeguarding consumer rights to build trust and credibility.</a:t>
            </a:r>
          </a:p>
          <a:p>
            <a:pPr algn="just"/>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User Awareness and Education</a:t>
            </a:r>
            <a:r>
              <a:rPr lang="en-US" sz="2000" dirty="0">
                <a:latin typeface="Times New Roman" panose="02020603050405020304" pitchFamily="18" charset="0"/>
                <a:cs typeface="Times New Roman" panose="02020603050405020304" pitchFamily="18" charset="0"/>
              </a:rPr>
              <a:t>: Educating customers about safe online shopping practices, such as recognizing phishing attempts and using strong passwords, is crucial in enhancing overall security and reducing the risk of identity theft.</a:t>
            </a:r>
          </a:p>
          <a:p>
            <a:pPr marL="285750" indent="-285750" algn="just">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659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45D5-B1C0-05A5-6D5C-DDC72A191D8C}"/>
              </a:ext>
            </a:extLst>
          </p:cNvPr>
          <p:cNvSpPr>
            <a:spLocks noGrp="1"/>
          </p:cNvSpPr>
          <p:nvPr>
            <p:ph type="title"/>
          </p:nvPr>
        </p:nvSpPr>
        <p:spPr>
          <a:xfrm>
            <a:off x="838200" y="288307"/>
            <a:ext cx="5953018" cy="1325563"/>
          </a:xfrm>
        </p:spPr>
        <p:txBody>
          <a:bodyPr>
            <a:normAutofit/>
          </a:bodyPr>
          <a:lstStyle/>
          <a:p>
            <a:r>
              <a:rPr lang="en-IN" sz="2800" b="1" u="sng"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69B07520-89A2-42AE-63C9-FBFB2F0D3C8E}"/>
              </a:ext>
            </a:extLst>
          </p:cNvPr>
          <p:cNvSpPr>
            <a:spLocks noGrp="1"/>
          </p:cNvSpPr>
          <p:nvPr>
            <p:ph idx="1"/>
          </p:nvPr>
        </p:nvSpPr>
        <p:spPr>
          <a:xfrm>
            <a:off x="838200" y="1787125"/>
            <a:ext cx="10515600" cy="4351338"/>
          </a:xfrm>
        </p:spPr>
        <p:txBody>
          <a:bodyPr>
            <a:normAutofit fontScale="92500" lnSpcReduction="10000"/>
          </a:bodyPr>
          <a:lstStyle/>
          <a:p>
            <a:pPr>
              <a:lnSpc>
                <a:spcPct val="120000"/>
              </a:lnSpc>
            </a:pPr>
            <a:r>
              <a:rPr lang="en-US" sz="2000" b="1" dirty="0">
                <a:latin typeface="Times New Roman" panose="02020603050405020304" pitchFamily="18" charset="0"/>
                <a:cs typeface="Times New Roman" panose="02020603050405020304" pitchFamily="18" charset="0"/>
              </a:rPr>
              <a:t>Enhance Customer Experience: </a:t>
            </a:r>
            <a:r>
              <a:rPr lang="en-US" sz="2000" dirty="0">
                <a:latin typeface="Times New Roman" panose="02020603050405020304" pitchFamily="18" charset="0"/>
                <a:cs typeface="Times New Roman" panose="02020603050405020304" pitchFamily="18" charset="0"/>
              </a:rPr>
              <a:t>Provide a seamless, user-friendly interface and personalized shopping experiences to improve customer satisfaction and retention.</a:t>
            </a:r>
          </a:p>
          <a:p>
            <a:pPr marL="0" indent="0">
              <a:lnSpc>
                <a:spcPct val="120000"/>
              </a:lnSpc>
              <a:buNone/>
            </a:pPr>
            <a:endParaRPr lang="en-US" sz="2000" dirty="0">
              <a:latin typeface="Times New Roman" panose="02020603050405020304" pitchFamily="18" charset="0"/>
              <a:cs typeface="Times New Roman" panose="02020603050405020304" pitchFamily="18" charset="0"/>
            </a:endParaRPr>
          </a:p>
          <a:p>
            <a:pPr>
              <a:lnSpc>
                <a:spcPct val="120000"/>
              </a:lnSpc>
            </a:pPr>
            <a:r>
              <a:rPr lang="en-US" sz="2000" b="1" dirty="0">
                <a:latin typeface="Times New Roman" panose="02020603050405020304" pitchFamily="18" charset="0"/>
                <a:cs typeface="Times New Roman" panose="02020603050405020304" pitchFamily="18" charset="0"/>
              </a:rPr>
              <a:t>Drive Sales Growth: </a:t>
            </a:r>
            <a:r>
              <a:rPr lang="en-US" sz="2000" dirty="0">
                <a:latin typeface="Times New Roman" panose="02020603050405020304" pitchFamily="18" charset="0"/>
                <a:cs typeface="Times New Roman" panose="02020603050405020304" pitchFamily="18" charset="0"/>
              </a:rPr>
              <a:t>Implement effective marketing strategies and promotions to boost online sales and increase average order value.</a:t>
            </a:r>
          </a:p>
          <a:p>
            <a:pPr marL="0" indent="0">
              <a:lnSpc>
                <a:spcPct val="120000"/>
              </a:lnSpc>
              <a:buNone/>
            </a:pPr>
            <a:endParaRPr lang="en-US" sz="2000" dirty="0">
              <a:latin typeface="Times New Roman" panose="02020603050405020304" pitchFamily="18" charset="0"/>
              <a:cs typeface="Times New Roman" panose="02020603050405020304" pitchFamily="18" charset="0"/>
            </a:endParaRPr>
          </a:p>
          <a:p>
            <a:pPr>
              <a:lnSpc>
                <a:spcPct val="120000"/>
              </a:lnSpc>
            </a:pPr>
            <a:r>
              <a:rPr lang="en-US" sz="2000" b="1" dirty="0">
                <a:latin typeface="Times New Roman" panose="02020603050405020304" pitchFamily="18" charset="0"/>
                <a:cs typeface="Times New Roman" panose="02020603050405020304" pitchFamily="18" charset="0"/>
              </a:rPr>
              <a:t>Optimize Operational Efficiency: </a:t>
            </a:r>
            <a:r>
              <a:rPr lang="en-US" sz="2000" dirty="0">
                <a:latin typeface="Times New Roman" panose="02020603050405020304" pitchFamily="18" charset="0"/>
                <a:cs typeface="Times New Roman" panose="02020603050405020304" pitchFamily="18" charset="0"/>
              </a:rPr>
              <a:t>Streamline inventory management and logistics to reduce costs and improve fulfillment speed.</a:t>
            </a:r>
          </a:p>
          <a:p>
            <a:pPr marL="0" indent="0">
              <a:lnSpc>
                <a:spcPct val="120000"/>
              </a:lnSpc>
              <a:buNone/>
            </a:pPr>
            <a:endParaRPr lang="en-US" sz="2000" dirty="0">
              <a:latin typeface="Times New Roman" panose="02020603050405020304" pitchFamily="18" charset="0"/>
              <a:cs typeface="Times New Roman" panose="02020603050405020304" pitchFamily="18" charset="0"/>
            </a:endParaRPr>
          </a:p>
          <a:p>
            <a:pPr>
              <a:lnSpc>
                <a:spcPct val="120000"/>
              </a:lnSpc>
            </a:pPr>
            <a:r>
              <a:rPr lang="en-US" sz="2000" b="1" dirty="0">
                <a:latin typeface="Times New Roman" panose="02020603050405020304" pitchFamily="18" charset="0"/>
                <a:cs typeface="Times New Roman" panose="02020603050405020304" pitchFamily="18" charset="0"/>
              </a:rPr>
              <a:t>Leverage Data Analytics: </a:t>
            </a:r>
            <a:r>
              <a:rPr lang="en-US" sz="2000" dirty="0">
                <a:latin typeface="Times New Roman" panose="02020603050405020304" pitchFamily="18" charset="0"/>
                <a:cs typeface="Times New Roman" panose="02020603050405020304" pitchFamily="18" charset="0"/>
              </a:rPr>
              <a:t>Utilize customer data to gain insights into shopping behaviors, enabling informed decision-making and targeted marketing campaigns.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401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7228-F496-F55C-0582-1F82142469AA}"/>
              </a:ext>
            </a:extLst>
          </p:cNvPr>
          <p:cNvSpPr>
            <a:spLocks noGrp="1"/>
          </p:cNvSpPr>
          <p:nvPr>
            <p:ph type="title"/>
          </p:nvPr>
        </p:nvSpPr>
        <p:spPr/>
        <p:txBody>
          <a:bodyPr>
            <a:normAutofit/>
          </a:bodyPr>
          <a:lstStyle/>
          <a:p>
            <a:r>
              <a:rPr lang="en-IN" sz="2800" b="1" u="sng"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30832F71-E8D7-6995-C733-B3F987668EDF}"/>
              </a:ext>
            </a:extLst>
          </p:cNvPr>
          <p:cNvSpPr>
            <a:spLocks noGrp="1"/>
          </p:cNvSpPr>
          <p:nvPr>
            <p:ph idx="1"/>
          </p:nvPr>
        </p:nvSpPr>
        <p:spPr>
          <a:xfrm>
            <a:off x="838200" y="1469204"/>
            <a:ext cx="10515600" cy="4707759"/>
          </a:xfrm>
        </p:spPr>
        <p:txBody>
          <a:bodyPr>
            <a:normAutofit/>
          </a:bodyPr>
          <a:lstStyle/>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Global Reach</a:t>
            </a:r>
            <a:r>
              <a:rPr lang="en-US"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With 24/7 accessibility, businesses can attract customers from different time zones, expanding their market reach and increasing sales opportunities without geographical constraints</a:t>
            </a:r>
            <a:r>
              <a:rPr lang="en-US" sz="2000" dirty="0">
                <a:latin typeface="Times New Roman" panose="02020603050405020304" pitchFamily="18" charset="0"/>
                <a:cs typeface="Times New Roman" panose="02020603050405020304" pitchFamily="18" charset="0"/>
              </a:rPr>
              <a:t>.</a:t>
            </a:r>
          </a:p>
          <a:p>
            <a:pPr algn="just">
              <a:lnSpc>
                <a:spcPct val="100000"/>
              </a:lnSpc>
            </a:pPr>
            <a:r>
              <a:rPr lang="en-US" sz="2000" b="1" dirty="0">
                <a:latin typeface="Times New Roman" panose="02020603050405020304" pitchFamily="18" charset="0"/>
                <a:cs typeface="Times New Roman" panose="02020603050405020304" pitchFamily="18" charset="0"/>
              </a:rPr>
              <a:t>Round-the-Clock Shopping</a:t>
            </a:r>
            <a:r>
              <a:rPr lang="en-US" sz="2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E-commerce platforms allow customers to shop at any time, breaking the limitations of traditional retail hours and catering to diverse schedules, which enhances customer satisfaction and loyalty.</a:t>
            </a:r>
          </a:p>
          <a:p>
            <a:r>
              <a:rPr lang="en-US" sz="2000" b="1" dirty="0">
                <a:latin typeface="Times New Roman" panose="02020603050405020304" pitchFamily="18" charset="0"/>
                <a:cs typeface="Times New Roman" panose="02020603050405020304" pitchFamily="18" charset="0"/>
              </a:rPr>
              <a:t>Personalization and Customer Experience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Uses customer data to provide personalized recommendations and a tailored shopping experience.</a:t>
            </a:r>
          </a:p>
          <a:p>
            <a:pPr marL="0" indent="0">
              <a:buNone/>
            </a:pPr>
            <a:r>
              <a:rPr lang="en-US" sz="1800" dirty="0">
                <a:latin typeface="Times New Roman" panose="02020603050405020304" pitchFamily="18" charset="0"/>
                <a:cs typeface="Times New Roman" panose="02020603050405020304" pitchFamily="18" charset="0"/>
              </a:rPr>
              <a:t>        Enhances customer engagement through targeted marketing and promotions.</a:t>
            </a:r>
          </a:p>
          <a:p>
            <a:r>
              <a:rPr lang="en-US" dirty="0"/>
              <a:t> </a:t>
            </a:r>
            <a:r>
              <a:rPr lang="en-US" sz="2000" b="1" dirty="0">
                <a:latin typeface="Times New Roman" panose="02020603050405020304" pitchFamily="18" charset="0"/>
                <a:cs typeface="Times New Roman" panose="02020603050405020304" pitchFamily="18" charset="0"/>
              </a:rPr>
              <a:t>Easy Returns and Delivery:</a:t>
            </a:r>
          </a:p>
          <a:p>
            <a:pPr lvl="1"/>
            <a:r>
              <a:rPr lang="en-US" sz="1800" dirty="0">
                <a:latin typeface="Times New Roman" panose="02020603050405020304" pitchFamily="18" charset="0"/>
                <a:cs typeface="Times New Roman" panose="02020603050405020304" pitchFamily="18" charset="0"/>
              </a:rPr>
              <a:t>Simplified return processes and multiple delivery options enhance the shopping experience.</a:t>
            </a:r>
          </a:p>
          <a:p>
            <a:pPr lvl="1"/>
            <a:r>
              <a:rPr lang="en-US" sz="1800" dirty="0">
                <a:latin typeface="Times New Roman" panose="02020603050405020304" pitchFamily="18" charset="0"/>
                <a:cs typeface="Times New Roman" panose="02020603050405020304" pitchFamily="18" charset="0"/>
              </a:rPr>
              <a:t>Tracking features keep consumers informed about their orders</a:t>
            </a:r>
            <a:r>
              <a:rPr lang="en-US" dirty="0"/>
              <a:t>.</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4734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8824F6-7A83-1DE9-F676-E53FE18E9D93}"/>
              </a:ext>
            </a:extLst>
          </p:cNvPr>
          <p:cNvSpPr txBox="1"/>
          <p:nvPr/>
        </p:nvSpPr>
        <p:spPr>
          <a:xfrm>
            <a:off x="606392" y="385011"/>
            <a:ext cx="8828772" cy="523220"/>
          </a:xfrm>
          <a:prstGeom prst="rect">
            <a:avLst/>
          </a:prstGeom>
          <a:noFill/>
        </p:spPr>
        <p:txBody>
          <a:bodyPr wrap="square">
            <a:spAutoFit/>
          </a:bodyPr>
          <a:lstStyle/>
          <a:p>
            <a:r>
              <a:rPr lang="en-IN" sz="2800" b="1" u="sng" dirty="0">
                <a:latin typeface="Times New Roman" panose="02020603050405020304" pitchFamily="18" charset="0"/>
                <a:cs typeface="Times New Roman" panose="02020603050405020304" pitchFamily="18" charset="0"/>
              </a:rPr>
              <a:t>Methodology</a:t>
            </a:r>
          </a:p>
        </p:txBody>
      </p:sp>
      <p:sp>
        <p:nvSpPr>
          <p:cNvPr id="13" name="TextBox 12">
            <a:extLst>
              <a:ext uri="{FF2B5EF4-FFF2-40B4-BE49-F238E27FC236}">
                <a16:creationId xmlns:a16="http://schemas.microsoft.com/office/drawing/2014/main" id="{19AC63B2-7FB3-3ABE-0A3B-A856C5839210}"/>
              </a:ext>
            </a:extLst>
          </p:cNvPr>
          <p:cNvSpPr txBox="1"/>
          <p:nvPr/>
        </p:nvSpPr>
        <p:spPr>
          <a:xfrm>
            <a:off x="606392" y="1256467"/>
            <a:ext cx="8828772" cy="5293757"/>
          </a:xfrm>
          <a:prstGeom prst="rect">
            <a:avLst/>
          </a:prstGeom>
          <a:noFill/>
        </p:spPr>
        <p:txBody>
          <a:bodyPr wrap="square">
            <a:spAutoFit/>
          </a:bodyPr>
          <a:lstStyle/>
          <a:p>
            <a:pPr algn="just"/>
            <a:endParaRPr lang="en-US" sz="2000" dirty="0"/>
          </a:p>
          <a:p>
            <a:pPr algn="just"/>
            <a:r>
              <a:rPr lang="en-US" dirty="0">
                <a:latin typeface="Times New Roman" panose="02020603050405020304" pitchFamily="18" charset="0"/>
                <a:cs typeface="Times New Roman" panose="02020603050405020304" pitchFamily="18" charset="0"/>
              </a:rPr>
              <a:t>Creating an e-commerce website involves a structured methodology that guides the process from conception to launch and beyond. Here’s a streamlined e-commerce website methodology:</a:t>
            </a:r>
          </a:p>
          <a:p>
            <a:pPr algn="just"/>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1. Discovery </a:t>
            </a:r>
            <a:r>
              <a:rPr lang="en-US" sz="2000" b="1" dirty="0" err="1">
                <a:latin typeface="Times New Roman" panose="02020603050405020304" pitchFamily="18" charset="0"/>
                <a:cs typeface="Times New Roman" panose="02020603050405020304" pitchFamily="18" charset="0"/>
              </a:rPr>
              <a:t>Phase:</a:t>
            </a:r>
            <a:r>
              <a:rPr lang="en-US" dirty="0" err="1">
                <a:latin typeface="Times New Roman" panose="02020603050405020304" pitchFamily="18" charset="0"/>
                <a:cs typeface="Times New Roman" panose="02020603050405020304" pitchFamily="18" charset="0"/>
              </a:rPr>
              <a:t>Analyze</a:t>
            </a:r>
            <a:r>
              <a:rPr lang="en-US" dirty="0">
                <a:latin typeface="Times New Roman" panose="02020603050405020304" pitchFamily="18" charset="0"/>
                <a:cs typeface="Times New Roman" panose="02020603050405020304" pitchFamily="18" charset="0"/>
              </a:rPr>
              <a:t> the competitive landscape, industry trends, and target audience.</a:t>
            </a:r>
          </a:p>
          <a:p>
            <a:pPr algn="just"/>
            <a:r>
              <a:rPr lang="en-US" dirty="0">
                <a:latin typeface="Times New Roman" panose="02020603050405020304" pitchFamily="18" charset="0"/>
                <a:cs typeface="Times New Roman" panose="02020603050405020304" pitchFamily="18" charset="0"/>
              </a:rPr>
              <a:t>Develop detailed profiles of potential users to understand their needs and behaviors</a:t>
            </a:r>
            <a:r>
              <a:rPr lang="en-US" sz="20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2. </a:t>
            </a:r>
            <a:r>
              <a:rPr lang="en-US" sz="2000" b="1" dirty="0" err="1">
                <a:latin typeface="Times New Roman" panose="02020603050405020304" pitchFamily="18" charset="0"/>
                <a:cs typeface="Times New Roman" panose="02020603050405020304" pitchFamily="18" charset="0"/>
              </a:rPr>
              <a:t>Planning:</a:t>
            </a:r>
            <a:r>
              <a:rPr lang="en-US" dirty="0" err="1">
                <a:latin typeface="Times New Roman" panose="02020603050405020304" pitchFamily="18" charset="0"/>
                <a:cs typeface="Times New Roman" panose="02020603050405020304" pitchFamily="18" charset="0"/>
              </a:rPr>
              <a:t>Set</a:t>
            </a:r>
            <a:r>
              <a:rPr lang="en-US" dirty="0">
                <a:latin typeface="Times New Roman" panose="02020603050405020304" pitchFamily="18" charset="0"/>
                <a:cs typeface="Times New Roman" panose="02020603050405020304" pitchFamily="18" charset="0"/>
              </a:rPr>
              <a:t> specific objectives (e.g., sales targets, user engagement).</a:t>
            </a:r>
          </a:p>
          <a:p>
            <a:pPr algn="just"/>
            <a:r>
              <a:rPr lang="en-US" dirty="0">
                <a:latin typeface="Times New Roman" panose="02020603050405020304" pitchFamily="18" charset="0"/>
                <a:cs typeface="Times New Roman" panose="02020603050405020304" pitchFamily="18" charset="0"/>
              </a:rPr>
              <a:t>Visualize the steps users will take to complete purchases</a:t>
            </a:r>
            <a:r>
              <a:rPr lang="en-US" sz="20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3. </a:t>
            </a:r>
            <a:r>
              <a:rPr lang="en-US" sz="2000" b="1" dirty="0" err="1">
                <a:latin typeface="Times New Roman" panose="02020603050405020304" pitchFamily="18" charset="0"/>
                <a:cs typeface="Times New Roman" panose="02020603050405020304" pitchFamily="18" charset="0"/>
              </a:rPr>
              <a:t>Design:</a:t>
            </a:r>
            <a:r>
              <a:rPr lang="en-US" dirty="0" err="1">
                <a:latin typeface="Times New Roman" panose="02020603050405020304" pitchFamily="18" charset="0"/>
                <a:cs typeface="Times New Roman" panose="02020603050405020304" pitchFamily="18" charset="0"/>
              </a:rPr>
              <a:t>Create</a:t>
            </a:r>
            <a:r>
              <a:rPr lang="en-US" dirty="0">
                <a:latin typeface="Times New Roman" panose="02020603050405020304" pitchFamily="18" charset="0"/>
                <a:cs typeface="Times New Roman" panose="02020603050405020304" pitchFamily="18" charset="0"/>
              </a:rPr>
              <a:t> low-fidelity wireframes to establish layout and functionality.</a:t>
            </a:r>
          </a:p>
          <a:p>
            <a:pPr algn="just"/>
            <a:r>
              <a:rPr lang="en-US" dirty="0">
                <a:latin typeface="Times New Roman" panose="02020603050405020304" pitchFamily="18" charset="0"/>
                <a:cs typeface="Times New Roman" panose="02020603050405020304" pitchFamily="18" charset="0"/>
              </a:rPr>
              <a:t>Develop high-fidelity designs, including branding elements (colors, fonts, images).</a:t>
            </a:r>
          </a:p>
          <a:p>
            <a:pPr algn="just"/>
            <a:endParaRPr lang="en-US" dirty="0"/>
          </a:p>
        </p:txBody>
      </p:sp>
    </p:spTree>
    <p:extLst>
      <p:ext uri="{BB962C8B-B14F-4D97-AF65-F5344CB8AC3E}">
        <p14:creationId xmlns:p14="http://schemas.microsoft.com/office/powerpoint/2010/main" val="3126571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B856CA-1083-4A9C-FE00-118B19244CE9}"/>
              </a:ext>
            </a:extLst>
          </p:cNvPr>
          <p:cNvSpPr txBox="1"/>
          <p:nvPr/>
        </p:nvSpPr>
        <p:spPr>
          <a:xfrm>
            <a:off x="833234" y="671632"/>
            <a:ext cx="11140440" cy="569386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4. Development</a:t>
            </a:r>
          </a:p>
          <a:p>
            <a:r>
              <a:rPr lang="en-US" dirty="0">
                <a:latin typeface="Times New Roman" panose="02020603050405020304" pitchFamily="18" charset="0"/>
                <a:cs typeface="Times New Roman" panose="02020603050405020304" pitchFamily="18" charset="0"/>
              </a:rPr>
              <a:t>     Choose an appropriate e-commerce platform (e.g., Shopify, WooCommerce).</a:t>
            </a:r>
          </a:p>
          <a:p>
            <a:r>
              <a:rPr lang="en-US" dirty="0">
                <a:latin typeface="Times New Roman" panose="02020603050405020304" pitchFamily="18" charset="0"/>
                <a:cs typeface="Times New Roman" panose="02020603050405020304" pitchFamily="18" charset="0"/>
              </a:rPr>
              <a:t>     Build the user interface with HTML, CSS, and JavaScript.</a:t>
            </a:r>
          </a:p>
          <a:p>
            <a:r>
              <a:rPr lang="en-US" dirty="0">
                <a:latin typeface="Times New Roman" panose="02020603050405020304" pitchFamily="18" charset="0"/>
                <a:cs typeface="Times New Roman" panose="02020603050405020304" pitchFamily="18" charset="0"/>
              </a:rPr>
              <a:t>     Set up databases, server-side logic, and payment processing systems.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5. Testing</a:t>
            </a:r>
          </a:p>
          <a:p>
            <a:r>
              <a:rPr lang="en-US" dirty="0">
                <a:latin typeface="Times New Roman" panose="02020603050405020304" pitchFamily="18" charset="0"/>
                <a:cs typeface="Times New Roman" panose="02020603050405020304" pitchFamily="18" charset="0"/>
              </a:rPr>
              <a:t>     Gather feedback from real users to identify issues.</a:t>
            </a:r>
          </a:p>
          <a:p>
            <a:r>
              <a:rPr lang="en-US" dirty="0">
                <a:latin typeface="Times New Roman" panose="02020603050405020304" pitchFamily="18" charset="0"/>
                <a:cs typeface="Times New Roman" panose="02020603050405020304" pitchFamily="18" charset="0"/>
              </a:rPr>
              <a:t>     Ensure all features work correctly (e.g., shopping cart, checkout).</a:t>
            </a:r>
          </a:p>
          <a:p>
            <a:r>
              <a:rPr lang="en-US" dirty="0">
                <a:latin typeface="Times New Roman" panose="02020603050405020304" pitchFamily="18" charset="0"/>
                <a:cs typeface="Times New Roman" panose="02020603050405020304" pitchFamily="18" charset="0"/>
              </a:rPr>
              <a:t>     Test load times and responsiveness under various conditions.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6. Launch</a:t>
            </a:r>
          </a:p>
          <a:p>
            <a:r>
              <a:rPr lang="en-US" dirty="0">
                <a:latin typeface="Times New Roman" panose="02020603050405020304" pitchFamily="18" charset="0"/>
                <a:cs typeface="Times New Roman" panose="02020603050405020304" pitchFamily="18" charset="0"/>
              </a:rPr>
              <a:t>     Conduct a final check on all functionalities and content.</a:t>
            </a:r>
          </a:p>
          <a:p>
            <a:r>
              <a:rPr lang="en-US" dirty="0">
                <a:latin typeface="Times New Roman" panose="02020603050405020304" pitchFamily="18" charset="0"/>
                <a:cs typeface="Times New Roman" panose="02020603050405020304" pitchFamily="18" charset="0"/>
              </a:rPr>
              <a:t>     Launch the website and monitor for any immediate issues.</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7. Post-launch</a:t>
            </a:r>
          </a:p>
          <a:p>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 tools like Google Analytics to track user behavior and sales performance.</a:t>
            </a:r>
          </a:p>
          <a:p>
            <a:r>
              <a:rPr lang="en-US" dirty="0">
                <a:latin typeface="Times New Roman" panose="02020603050405020304" pitchFamily="18" charset="0"/>
                <a:cs typeface="Times New Roman" panose="02020603050405020304" pitchFamily="18" charset="0"/>
              </a:rPr>
              <a:t>    Collect ongoing feedback to identify areas for improvement.</a:t>
            </a:r>
          </a:p>
          <a:p>
            <a:r>
              <a:rPr lang="en-US" dirty="0">
                <a:latin typeface="Times New Roman" panose="02020603050405020304" pitchFamily="18" charset="0"/>
                <a:cs typeface="Times New Roman" panose="02020603050405020304" pitchFamily="18" charset="0"/>
              </a:rPr>
              <a:t>    Regularly update content, implement SEO strategies, and enhance user experience.</a:t>
            </a:r>
          </a:p>
          <a:p>
            <a:r>
              <a:rPr lang="en-US" sz="2000" b="1" dirty="0"/>
              <a:t>   </a:t>
            </a:r>
          </a:p>
        </p:txBody>
      </p:sp>
    </p:spTree>
    <p:extLst>
      <p:ext uri="{BB962C8B-B14F-4D97-AF65-F5344CB8AC3E}">
        <p14:creationId xmlns:p14="http://schemas.microsoft.com/office/powerpoint/2010/main" val="2596431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F2C0B-5667-3CDC-FF14-8D6B2564EC4B}"/>
              </a:ext>
            </a:extLst>
          </p:cNvPr>
          <p:cNvSpPr txBox="1"/>
          <p:nvPr/>
        </p:nvSpPr>
        <p:spPr>
          <a:xfrm>
            <a:off x="365760" y="632417"/>
            <a:ext cx="11897360" cy="954107"/>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RESULT AND ANALYSIS</a:t>
            </a:r>
          </a:p>
          <a:p>
            <a:endParaRPr lang="en-IN" sz="2800" b="1" u="sng" dirty="0"/>
          </a:p>
        </p:txBody>
      </p:sp>
      <p:sp>
        <p:nvSpPr>
          <p:cNvPr id="3" name="TextBox 2">
            <a:extLst>
              <a:ext uri="{FF2B5EF4-FFF2-40B4-BE49-F238E27FC236}">
                <a16:creationId xmlns:a16="http://schemas.microsoft.com/office/drawing/2014/main" id="{4DE46AE2-4F3D-2322-F98D-53691E7491BE}"/>
              </a:ext>
            </a:extLst>
          </p:cNvPr>
          <p:cNvSpPr txBox="1"/>
          <p:nvPr/>
        </p:nvSpPr>
        <p:spPr>
          <a:xfrm>
            <a:off x="365760" y="1482634"/>
            <a:ext cx="11297920" cy="3366563"/>
          </a:xfrm>
          <a:prstGeom prst="rect">
            <a:avLst/>
          </a:prstGeom>
          <a:noFill/>
        </p:spPr>
        <p:txBody>
          <a:bodyPr wrap="square" rtlCol="0">
            <a:spAutoFit/>
          </a:bodyPr>
          <a:lstStyle/>
          <a:p>
            <a:pPr marL="342900" indent="-342900">
              <a:lnSpc>
                <a:spcPct val="150000"/>
              </a:lnSpc>
              <a:buAutoNum type="arabicPeriod"/>
            </a:pPr>
            <a:r>
              <a:rPr lang="en-US" dirty="0">
                <a:latin typeface="Times New Roman" panose="02020603050405020304" pitchFamily="18" charset="0"/>
                <a:cs typeface="Times New Roman" panose="02020603050405020304" pitchFamily="18" charset="0"/>
              </a:rPr>
              <a:t>User Experience Improvements led to a 30% increase in task completion and reduced time on product pages by 15%, enhancing user satisfaction</a:t>
            </a:r>
          </a:p>
          <a:p>
            <a:pPr marL="342900" indent="-342900">
              <a:lnSpc>
                <a:spcPct val="150000"/>
              </a:lnSpc>
              <a:buAutoNum type="arabicPeriod"/>
            </a:pPr>
            <a:r>
              <a:rPr lang="en-US" dirty="0">
                <a:latin typeface="Times New Roman" panose="02020603050405020304" pitchFamily="18" charset="0"/>
                <a:cs typeface="Times New Roman" panose="02020603050405020304" pitchFamily="18" charset="0"/>
              </a:rPr>
              <a:t> Conversion Rates Conversion rates rose from 1.5% to 2.8% after redesigns, with A/B testing showing a 25% increase in click-throughs for optimized buttons.</a:t>
            </a:r>
          </a:p>
          <a:p>
            <a:pPr marL="342900" indent="-342900">
              <a:lnSpc>
                <a:spcPct val="150000"/>
              </a:lnSpc>
              <a:buAutoNum type="arabicPeriod"/>
            </a:pPr>
            <a:r>
              <a:rPr lang="en-US" dirty="0">
                <a:latin typeface="Times New Roman" panose="02020603050405020304" pitchFamily="18" charset="0"/>
                <a:cs typeface="Times New Roman" panose="02020603050405020304" pitchFamily="18" charset="0"/>
              </a:rPr>
              <a:t>Traffic and Engagement Organic traffic increased by 40%, with session duration up 20% and bounce rates down from 50% to 35%</a:t>
            </a:r>
          </a:p>
          <a:p>
            <a:pPr marL="342900" indent="-342900">
              <a:lnSpc>
                <a:spcPct val="150000"/>
              </a:lnSpc>
              <a:buAutoNum type="arabicPeriod"/>
            </a:pPr>
            <a:r>
              <a:rPr lang="en-US" dirty="0">
                <a:latin typeface="Times New Roman" panose="02020603050405020304" pitchFamily="18" charset="0"/>
                <a:cs typeface="Times New Roman" panose="02020603050405020304" pitchFamily="18" charset="0"/>
              </a:rPr>
              <a:t> Customer Satisfaction Customer satisfaction ratings improved from 3.5 to 4.7, while the Net Promoter Score rose from 20 to 45, indicating stronger loyalty.</a:t>
            </a:r>
          </a:p>
        </p:txBody>
      </p:sp>
    </p:spTree>
    <p:extLst>
      <p:ext uri="{BB962C8B-B14F-4D97-AF65-F5344CB8AC3E}">
        <p14:creationId xmlns:p14="http://schemas.microsoft.com/office/powerpoint/2010/main" val="1017203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1093</Words>
  <Application>Microsoft Office PowerPoint</Application>
  <PresentationFormat>Widescreen</PresentationFormat>
  <Paragraphs>107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Unicode MS</vt:lpstr>
      <vt:lpstr>Calibri</vt:lpstr>
      <vt:lpstr>Calibri Light</vt:lpstr>
      <vt:lpstr>Poppins</vt:lpstr>
      <vt:lpstr>Times New Roman</vt:lpstr>
      <vt:lpstr>Wingdings</vt:lpstr>
      <vt:lpstr>Office Theme</vt:lpstr>
      <vt:lpstr>PowerPoint Presentation</vt:lpstr>
      <vt:lpstr>PowerPoint Presentation</vt:lpstr>
      <vt:lpstr>PowerPoint Presentation</vt:lpstr>
      <vt:lpstr>PowerPoint Presentation</vt:lpstr>
      <vt:lpstr>OBJECTIVE</vt:lpstr>
      <vt:lpstr>ADVANTAGES</vt:lpstr>
      <vt:lpstr>PowerPoint Presentation</vt:lpstr>
      <vt:lpstr>PowerPoint Presentation</vt:lpstr>
      <vt:lpstr>PowerPoint Presentation</vt:lpstr>
      <vt:lpstr>Block Diagram:</vt:lpstr>
      <vt:lpstr>PowerPoint Presentation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kumari</dc:creator>
  <cp:lastModifiedBy>Rishi kumar</cp:lastModifiedBy>
  <cp:revision>9</cp:revision>
  <dcterms:created xsi:type="dcterms:W3CDTF">2024-02-05T07:04:54Z</dcterms:created>
  <dcterms:modified xsi:type="dcterms:W3CDTF">2024-11-22T12:05:45Z</dcterms:modified>
</cp:coreProperties>
</file>