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5" r:id="rId9"/>
    <p:sldId id="258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BDD5D-40F4-46C0-BDB5-478E1580F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31FAB4-E3DC-4823-8ED7-7356EEF4A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2565A-AAC5-4A55-AB25-40E48116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B7605-67AA-40ED-B92B-CBF5ABC4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ED46A-99D8-436A-9E72-9B95077A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0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0CEA0-7993-4E21-9026-DC7456E0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7ABDE-EA96-4247-9026-CD6B5780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6AAA3-BEB1-4D20-AF4D-FED0CFE5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70C26-8A2B-4F88-8FEC-F73DD8DE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C3C5E-832B-4AD1-89C5-9A942C37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3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77C446-813A-4DBF-BD7A-D27FCFA85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FECDD-310D-4BF8-85AB-7059FFF48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6C429-397E-43E2-9557-2F9B6C8C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20E24-4F44-46A5-86EE-A511D74D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B43B01-D7DB-4E80-B835-F4B6AA65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1C5C5-906F-44CD-BEA8-092EEF0C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A3148-C8A9-476A-A3E4-EF813EE7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86D9B-D549-42ED-9B17-6F7BE171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0B474-E74E-4265-864A-788ED143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6BFA8-C4AD-4E3B-A419-4C33B06E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03CB8-17FE-4805-A780-8111274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A02C1-59FC-4A65-B211-0017221D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A74B3-B6A1-4F3B-85F0-A918596A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6879C-F2F9-4400-9C60-A5B1094C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1F2D1-1459-4E2B-92CF-57AEA2ED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1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5A891-2BBE-4372-B917-69A0F258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20E2A-64F2-4523-8FFB-D97E38F41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3B785-9F1B-4987-BAF9-09BB49DA4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7011-CE93-4482-BB8F-864D7FE4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8853C-3309-4B38-93D9-ED95365F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D5522-9B51-4072-9065-35446D3C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91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B2414-3B55-426D-8A96-9D914B0C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AA947-1305-433A-8225-EB43A856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E0D66-53A7-436B-B91A-90C02D142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AB1B05-C574-4FE9-87D4-8442510F2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85641C-3BF3-4EEA-8A0D-672E3FE0A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109B4F-AD75-41E7-A032-14226B28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81E9CA-9639-4136-9187-38C36FC2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CABAF3-230F-41A1-ADE8-C52C6950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4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5A540-1C5E-436E-9E7E-355D86A1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F4BBC4-6097-4FD4-8A01-8BC42311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B5B6AA-E5E1-4067-AE2A-08F8C0F0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81231F-E402-4EC2-8E6B-A9C3DFF0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3F1113-EE42-4A99-AC0A-4B9518AB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6BB476-9200-4285-BF11-B8C98160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E36B8-AC8B-43B6-B1FF-EAD1FA30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1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F9B43-4F33-4756-B5DE-4718FB0E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735F6-ACFC-4C71-B609-FE4690C9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7B8DA-3F92-4409-B2CD-7557500C8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A37F0-A8E4-4228-8884-2086C048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0FF4D-EEC2-4A56-8101-5FA4D9D8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FFBDF-44DC-4757-BB46-C5E95E49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4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98047-D8CC-463C-8A53-4D175EE6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280A80-57FD-4DE0-865E-403FD4959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68663-E6AC-4E88-B9CC-58C33532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EEA11-7651-40A7-A23F-8CCFBBFB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B0E1C0-534E-4839-B7E9-32E61118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E4E61-80B8-4C5D-8BEB-FAB10A57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1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474CB-3950-4D4E-B792-C035BDB4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94A89-E6B7-4F4B-A5E7-C52624E8E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BC17E-43D8-43B5-8ADD-EFFD03DCE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89B5-2E6D-4184-8E16-3F6B4C4C5D8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34DB6-39F7-45EF-AF42-05E69012D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A32DB-2ED4-4432-BEB8-C8B46DC03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14A72-C80D-47BB-8AE8-4A5E80C4B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9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exchange.microsoft.com/#/adminRo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ogin.microsoftonline.com/11ca415f-abc6-4e73-8b2a-e16d6583a460/oauth2/v2.0/toke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raph.microsoft.com/v1.0/users/noreply@kclogix.com?$select=id,displayName,onPremisesExtensionAttribut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bot.eff.org/" TargetMode="External"/><Relationship Id="rId2" Type="http://schemas.openxmlformats.org/officeDocument/2006/relationships/hyperlink" Target="https://letsencryp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kclogix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ystem@kclogix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6645E5-A46A-495B-8D6F-D6FDCE48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8" y="509389"/>
            <a:ext cx="8780291" cy="59760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7856B-072B-4D4B-A590-0F6C50A4BC69}"/>
              </a:ext>
            </a:extLst>
          </p:cNvPr>
          <p:cNvSpPr txBox="1"/>
          <p:nvPr/>
        </p:nvSpPr>
        <p:spPr>
          <a:xfrm>
            <a:off x="7992533" y="3699933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FTP</a:t>
            </a:r>
            <a:r>
              <a:rPr lang="ko-KR" altLang="en-US" dirty="0"/>
              <a:t> 접속 </a:t>
            </a:r>
            <a:r>
              <a:rPr lang="en-US" altLang="ko-KR" dirty="0"/>
              <a:t>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44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39C525-27A3-4628-9134-40297CD2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1342530"/>
            <a:ext cx="10701867" cy="5005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5A6645-2C05-41DA-B3B6-974AB23E3AB8}"/>
              </a:ext>
            </a:extLst>
          </p:cNvPr>
          <p:cNvSpPr txBox="1"/>
          <p:nvPr/>
        </p:nvSpPr>
        <p:spPr>
          <a:xfrm>
            <a:off x="211666" y="198451"/>
            <a:ext cx="15723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SMTP </a:t>
            </a:r>
            <a:r>
              <a:rPr lang="ko-KR" altLang="en-US" dirty="0"/>
              <a:t>활성화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>
                <a:hlinkClick r:id="rId3"/>
              </a:rPr>
              <a:t>https://admin.exchange.microsoft.com/#/adminRoles</a:t>
            </a:r>
            <a:endParaRPr lang="en-US" altLang="ko-KR" dirty="0"/>
          </a:p>
          <a:p>
            <a:r>
              <a:rPr lang="en-US" altLang="ko-KR" dirty="0"/>
              <a:t>https://entra.microsoft.com/#view/Microsoft_AAD_IAM/TenantOverview.ReactView/initialValue//tabId//recommendationResourceId//fromNav/Identity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69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E087E5-70AF-4FB7-AE19-0694E86E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614"/>
            <a:ext cx="12192000" cy="58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FA7F7-8C2E-4C5A-A456-A9CE97BE9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F0DD9-ED6A-43BB-80EF-0A58FA9F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312"/>
            <a:ext cx="12192000" cy="51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6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5F97A-3819-4337-8299-89AF15CD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E379F-1726-40E6-A50E-E62C3CF57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185C3E-EE15-4CEA-AD3B-2DCF98CA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954"/>
            <a:ext cx="12192000" cy="61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E961E-14D6-40A3-8700-B5D1EF75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DB5CD-48D8-44AA-A16E-E5AFDB6E5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A2075-CCE2-471F-9EBD-6C2171C2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709233"/>
            <a:ext cx="11488753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4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4EAB-2AAE-46EC-B45E-378F33E3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값 </a:t>
            </a:r>
            <a:r>
              <a:rPr lang="en-US" altLang="ko-KR" sz="1200" dirty="0"/>
              <a:t>: Qix8Q~PK3gBd-.9n2vu9_ip-Hz5nNwJKddk~LcJZ</a:t>
            </a:r>
            <a:br>
              <a:rPr lang="en-US" altLang="ko-KR" sz="1200" dirty="0"/>
            </a:br>
            <a:r>
              <a:rPr lang="ko-KR" altLang="en-US" sz="1200" dirty="0"/>
              <a:t>비밀</a:t>
            </a:r>
            <a:r>
              <a:rPr lang="en-US" altLang="ko-KR" sz="1200" dirty="0"/>
              <a:t>ID : 3f1f25e8-d5dc-4e1f-a690-d5427fa78da5</a:t>
            </a:r>
            <a:br>
              <a:rPr lang="en-US" altLang="ko-KR" b="1" dirty="0"/>
            </a:b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95BC7-F3E8-4E51-805B-2A8B280D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6DEC26-BBF0-4ADE-ACD7-448C8E54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051"/>
            <a:ext cx="12192000" cy="38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0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76A6C-A545-407E-9DA8-E79BB014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5ED5C-D60F-4BF1-A8C7-609923F0B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4012A0-2E08-4C83-83AC-9CCEA4850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762"/>
            <a:ext cx="12192000" cy="5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3D043-88E2-4A04-9E6D-DF446958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5342"/>
          </a:xfrm>
        </p:spPr>
        <p:txBody>
          <a:bodyPr>
            <a:no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Offcie365</a:t>
            </a:r>
            <a:r>
              <a:rPr lang="ko-KR" altLang="en-US" sz="1200" dirty="0">
                <a:latin typeface="+mn-ea"/>
                <a:ea typeface="+mn-ea"/>
              </a:rPr>
              <a:t> 토큰 정보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  <a:hlinkClick r:id="rId2"/>
              </a:rPr>
              <a:t>https://login.microsoftonline.com/11ca415f-abc6-4e73-8b2a-e16d6583a460/oauth2/v2.0/token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client_id</a:t>
            </a:r>
            <a:r>
              <a:rPr lang="en-US" altLang="ko-KR" sz="1200" dirty="0">
                <a:latin typeface="+mn-ea"/>
                <a:ea typeface="+mn-ea"/>
              </a:rPr>
              <a:t> : dbcaac05-5b29-42f0-ba3a-2f29f41e9190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scope : https://graph.microsoft.com/.default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grant_type</a:t>
            </a:r>
            <a:r>
              <a:rPr lang="en-US" altLang="ko-KR" sz="1200" dirty="0">
                <a:latin typeface="+mn-ea"/>
                <a:ea typeface="+mn-ea"/>
              </a:rPr>
              <a:t> : password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username : noreply@kclogix.com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password : Kclogix8888!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 err="1">
                <a:latin typeface="+mn-ea"/>
                <a:ea typeface="+mn-ea"/>
              </a:rPr>
              <a:t>client_secret</a:t>
            </a:r>
            <a:r>
              <a:rPr lang="en-US" altLang="ko-KR" sz="1200" dirty="0">
                <a:latin typeface="+mn-ea"/>
                <a:ea typeface="+mn-ea"/>
              </a:rPr>
              <a:t> : Qix8Q~PK3gBd-.9n2vu9_ip-Hz5nNwJKddk~LcJZ</a:t>
            </a:r>
            <a:br>
              <a:rPr lang="en-US" altLang="ko-KR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0CA591-858C-4903-A178-03798E47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1" y="2040467"/>
            <a:ext cx="1059327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3D043-88E2-4A04-9E6D-DF446958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Office365ID </a:t>
            </a:r>
            <a:r>
              <a:rPr lang="ko-KR" altLang="en-US" sz="1200" dirty="0">
                <a:latin typeface="+mn-ea"/>
                <a:ea typeface="+mn-ea"/>
              </a:rPr>
              <a:t>확인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  <a:hlinkClick r:id="rId2"/>
              </a:rPr>
              <a:t>https://graph.microsoft.com/v1.0/users/noreply@kclogix.com?$select=id,displayName,onPremisesExtensionAttributes</a:t>
            </a:r>
            <a:br>
              <a:rPr lang="en-US" altLang="ko-KR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245D5B-46E8-4D61-BD18-53A2A1803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181349"/>
            <a:ext cx="9196175" cy="46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4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3D043-88E2-4A04-9E6D-DF446958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Office365 </a:t>
            </a:r>
            <a:r>
              <a:rPr lang="ko-KR" altLang="en-US" sz="1200" dirty="0">
                <a:latin typeface="+mn-ea"/>
                <a:ea typeface="+mn-ea"/>
              </a:rPr>
              <a:t>메일 전송</a:t>
            </a:r>
            <a:br>
              <a:rPr lang="en-US" altLang="ko-KR" sz="1200" dirty="0">
                <a:latin typeface="+mn-ea"/>
                <a:ea typeface="+mn-ea"/>
              </a:rPr>
            </a:br>
            <a:br>
              <a:rPr lang="en-US" altLang="ko-KR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13BEEA-8178-4976-A4B4-69C0B8E7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3" y="862393"/>
            <a:ext cx="10312400" cy="52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9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495B3B-8C19-4B41-BE6F-57BDF28A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01078"/>
            <a:ext cx="11430000" cy="5042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4B35C7-9522-49B3-B2FE-CEACDD0CE18B}"/>
              </a:ext>
            </a:extLst>
          </p:cNvPr>
          <p:cNvSpPr txBox="1"/>
          <p:nvPr/>
        </p:nvSpPr>
        <p:spPr>
          <a:xfrm>
            <a:off x="10447867" y="3987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포트오픈추가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9D47F2-8CDC-4226-86C3-478254D700F5}"/>
              </a:ext>
            </a:extLst>
          </p:cNvPr>
          <p:cNvSpPr/>
          <p:nvPr/>
        </p:nvSpPr>
        <p:spPr>
          <a:xfrm>
            <a:off x="1744134" y="4715933"/>
            <a:ext cx="9990666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87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3D043-88E2-4A04-9E6D-DF446958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Office365 </a:t>
            </a:r>
            <a:r>
              <a:rPr lang="ko-KR" altLang="en-US" sz="1200" dirty="0">
                <a:latin typeface="+mn-ea"/>
                <a:ea typeface="+mn-ea"/>
              </a:rPr>
              <a:t>메일 전송</a:t>
            </a:r>
            <a:br>
              <a:rPr lang="en-US" altLang="ko-KR" sz="1200" dirty="0">
                <a:latin typeface="+mn-ea"/>
                <a:ea typeface="+mn-ea"/>
              </a:rPr>
            </a:br>
            <a:br>
              <a:rPr lang="en-US" altLang="ko-KR" sz="1200" dirty="0">
                <a:latin typeface="+mn-ea"/>
                <a:ea typeface="+mn-ea"/>
              </a:rPr>
            </a:b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1BC7D-15F2-4946-9761-C05FFDD22157}"/>
              </a:ext>
            </a:extLst>
          </p:cNvPr>
          <p:cNvSpPr/>
          <p:nvPr/>
        </p:nvSpPr>
        <p:spPr>
          <a:xfrm>
            <a:off x="838200" y="959726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"message"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"subject"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"[KCL] Arrival notice </a:t>
            </a:r>
            <a:r>
              <a:rPr lang="ko-KR" altLang="en-US" sz="900" dirty="0">
                <a:solidFill>
                  <a:srgbClr val="0451A5"/>
                </a:solidFill>
                <a:latin typeface="IBMPlexMono"/>
              </a:rPr>
              <a:t>송부의 건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, / SPTK25020043"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"body"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latin typeface="IBMPlexMono"/>
              </a:rPr>
              <a:t>contentType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"HTML"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"content"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"&lt;meta http-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equiv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='Content-Type' content='text/html; charset=utf-8'&gt;&lt;html&gt;&lt;head&gt;&lt;style&gt;.wrap {padding-left: 20pt;width: 700px;}h3{font-family: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Arial;font-size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: 10pt;color: #333333;margin-block-end: 5px;margin-bottom: 5px;margin-top: 20px;}table {width: 1500px;border-collapse: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collapse;font-family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: Arial;}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table.header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{font-size: 10pt;}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table.detail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tr, table.info tr,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table.more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tr {font-size: 9pt;height: 22pt;}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table.detail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{\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twidth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: 17%;}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table.detail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, table.info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,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table.more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{background: #DEE6F0;text-align: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center;font-size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: 9pt;font-weight: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bold;border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: solid #C4C4C4 1.0pt;}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table.detail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td {padding-left: 10pt;text-align: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left;font-size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: 9pt;font-family: Courier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New;color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: #0A59B3;border: solid #C4C4C4 1.0pt;}table.info td,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table.more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td {padding-left: 2pt;text-align: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center;font-size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: 9pt;font-family: Courier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New;border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: solid #C4C4C4 1.0pt;}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table.detail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thead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,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table.detail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thead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td, table.info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thead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,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table.detail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thead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td,table.more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thead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,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table.more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thead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 td {border-top: solid #272727 1.5pt;}div {\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tfont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-family: Arial;\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tfont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-size: 10pt;\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tpadding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-bottom: 10px;}&lt;/style&gt;&lt;/head&gt;&lt;body&gt;&lt;div class='wrap'&gt;</a:t>
            </a:r>
            <a:r>
              <a:rPr lang="ko-KR" altLang="en-US" sz="900" dirty="0">
                <a:solidFill>
                  <a:srgbClr val="0451A5"/>
                </a:solidFill>
                <a:latin typeface="IBMPlexMono"/>
              </a:rPr>
              <a:t>수신 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: </a:t>
            </a:r>
            <a:r>
              <a:rPr lang="ko-KR" altLang="en-US" sz="900" dirty="0">
                <a:solidFill>
                  <a:srgbClr val="0451A5"/>
                </a:solidFill>
                <a:latin typeface="IBMPlexMono"/>
              </a:rPr>
              <a:t>주식회사 엔티티 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/ </a:t>
            </a:r>
            <a:r>
              <a:rPr lang="ko-KR" altLang="en-US" sz="900" dirty="0">
                <a:solidFill>
                  <a:srgbClr val="0451A5"/>
                </a:solidFill>
                <a:latin typeface="IBMPlexMono"/>
              </a:rPr>
              <a:t>정인선 차장님 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&lt;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br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&gt;</a:t>
            </a:r>
            <a:r>
              <a:rPr lang="ko-KR" altLang="en-US" sz="900" dirty="0">
                <a:solidFill>
                  <a:srgbClr val="0451A5"/>
                </a:solidFill>
                <a:latin typeface="IBMPlexMono"/>
              </a:rPr>
              <a:t>발신 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: KCL / Administration&lt;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br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&gt;&lt;</a:t>
            </a:r>
            <a:r>
              <a:rPr lang="en-US" altLang="ko-KR" sz="900" dirty="0" err="1">
                <a:solidFill>
                  <a:srgbClr val="0451A5"/>
                </a:solidFill>
                <a:latin typeface="IBMPlexMono"/>
              </a:rPr>
              <a:t>br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&gt;</a:t>
            </a:r>
            <a:r>
              <a:rPr lang="ko-KR" altLang="en-US" sz="900" dirty="0">
                <a:solidFill>
                  <a:srgbClr val="0451A5"/>
                </a:solidFill>
                <a:latin typeface="IBMPlexMono"/>
              </a:rPr>
              <a:t>안녕하세요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!&lt;/body&gt;&lt;/html&gt;"</a:t>
            </a:r>
            <a:endParaRPr lang="en-US" altLang="ko-KR" sz="900" dirty="0">
              <a:solidFill>
                <a:srgbClr val="000000"/>
              </a:solidFill>
              <a:latin typeface="IBMPlexMono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},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latin typeface="IBMPlexMono"/>
              </a:rPr>
              <a:t>toRecipients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[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latin typeface="IBMPlexMono"/>
              </a:rPr>
              <a:t>emailAddress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"address"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"is.jung@hmm21.com"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"name"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"</a:t>
            </a:r>
            <a:r>
              <a:rPr lang="ko-KR" altLang="en-US" sz="900" dirty="0">
                <a:solidFill>
                  <a:srgbClr val="0451A5"/>
                </a:solidFill>
                <a:latin typeface="IBMPlexMono"/>
              </a:rPr>
              <a:t>정인선 차장님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"</a:t>
            </a:r>
            <a:endParaRPr lang="ko-KR" altLang="en-US" sz="900" dirty="0">
              <a:solidFill>
                <a:srgbClr val="000000"/>
              </a:solidFill>
              <a:latin typeface="IBMPlexMono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IBMPlexMono"/>
              </a:rPr>
              <a:t>                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],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latin typeface="IBMPlexMono"/>
              </a:rPr>
              <a:t>ccRecipients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[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latin typeface="IBMPlexMono"/>
              </a:rPr>
              <a:t>emailAddress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"address"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</a:t>
            </a:r>
            <a:r>
              <a:rPr lang="en-US" altLang="ko-KR" sz="900" dirty="0">
                <a:solidFill>
                  <a:srgbClr val="0451A5"/>
                </a:solidFill>
                <a:latin typeface="IBMPlexMono"/>
              </a:rPr>
              <a:t>"jis400@daum.net"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    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"name"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</a:t>
            </a:r>
            <a:r>
              <a:rPr lang="en-US" altLang="ko-KR" sz="900" b="1" dirty="0">
                <a:solidFill>
                  <a:srgbClr val="0451A5"/>
                </a:solidFill>
                <a:latin typeface="IBMPlexMono"/>
              </a:rPr>
              <a:t>null</a:t>
            </a:r>
            <a:endParaRPr lang="en-US" altLang="ko-KR" sz="900" dirty="0">
              <a:solidFill>
                <a:srgbClr val="000000"/>
              </a:solidFill>
              <a:latin typeface="IBMPlexMono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    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    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    ]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},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    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latin typeface="IBMPlexMono"/>
              </a:rPr>
              <a:t>saveToSentItems</a:t>
            </a:r>
            <a:r>
              <a:rPr lang="en-US" altLang="ko-KR" sz="900" dirty="0">
                <a:solidFill>
                  <a:srgbClr val="A31515"/>
                </a:solidFill>
                <a:latin typeface="IBMPlexMono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: </a:t>
            </a:r>
            <a:r>
              <a:rPr lang="en-US" altLang="ko-KR" sz="900" b="1" dirty="0">
                <a:solidFill>
                  <a:srgbClr val="0451A5"/>
                </a:solidFill>
                <a:latin typeface="IBMPlexMono"/>
              </a:rPr>
              <a:t>false</a:t>
            </a:r>
            <a:endParaRPr lang="en-US" altLang="ko-KR" sz="900" dirty="0">
              <a:solidFill>
                <a:srgbClr val="000000"/>
              </a:solidFill>
              <a:latin typeface="IBMPlexMono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IBMPlexMono"/>
              </a:rPr>
              <a:t>}</a:t>
            </a:r>
            <a:endParaRPr lang="en-US" altLang="ko-KR" sz="900" b="0" dirty="0">
              <a:solidFill>
                <a:srgbClr val="000000"/>
              </a:solidFill>
              <a:effectLst/>
              <a:latin typeface="IBMPlexMono"/>
            </a:endParaRPr>
          </a:p>
        </p:txBody>
      </p:sp>
    </p:spTree>
    <p:extLst>
      <p:ext uri="{BB962C8B-B14F-4D97-AF65-F5344CB8AC3E}">
        <p14:creationId xmlns:p14="http://schemas.microsoft.com/office/powerpoint/2010/main" val="380620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EA7BCA-18A3-43DC-9EC3-A541DDECC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696"/>
            <a:ext cx="12192000" cy="354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097D0F-9FD0-49EC-8582-4E0BDA3969B9}"/>
              </a:ext>
            </a:extLst>
          </p:cNvPr>
          <p:cNvSpPr txBox="1"/>
          <p:nvPr/>
        </p:nvSpPr>
        <p:spPr>
          <a:xfrm>
            <a:off x="203200" y="333829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연결 </a:t>
            </a:r>
            <a:r>
              <a:rPr lang="en-US" altLang="ko-KR" dirty="0"/>
              <a:t>: Public Endpoint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46706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3B3B0B-787E-40F5-991D-FD2257F7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7477"/>
            <a:ext cx="12192000" cy="2283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81F517-09F8-4773-8380-8147DF839A41}"/>
              </a:ext>
            </a:extLst>
          </p:cNvPr>
          <p:cNvSpPr txBox="1"/>
          <p:nvPr/>
        </p:nvSpPr>
        <p:spPr>
          <a:xfrm>
            <a:off x="464457" y="566057"/>
            <a:ext cx="9521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계정생성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툴에서 실행 권한주기 </a:t>
            </a:r>
            <a:r>
              <a:rPr lang="en-US" altLang="ko-KR" b="1" dirty="0"/>
              <a:t>GRANT</a:t>
            </a:r>
            <a:r>
              <a:rPr lang="en-US" altLang="ko-KR" dirty="0"/>
              <a:t> </a:t>
            </a:r>
            <a:r>
              <a:rPr lang="en-US" altLang="ko-KR" b="1" dirty="0"/>
              <a:t>ALL</a:t>
            </a:r>
            <a:r>
              <a:rPr lang="en-US" altLang="ko-KR" dirty="0"/>
              <a:t> </a:t>
            </a:r>
            <a:r>
              <a:rPr lang="en-US" altLang="ko-KR" b="1" dirty="0"/>
              <a:t>PRIVILEGES</a:t>
            </a:r>
            <a:r>
              <a:rPr lang="en-US" altLang="ko-KR" dirty="0"/>
              <a:t> </a:t>
            </a:r>
            <a:r>
              <a:rPr lang="en-US" altLang="ko-KR" b="1" dirty="0"/>
              <a:t>ON</a:t>
            </a:r>
            <a:r>
              <a:rPr lang="en-US" altLang="ko-KR" dirty="0"/>
              <a:t> </a:t>
            </a:r>
            <a:r>
              <a:rPr lang="en-US" altLang="ko-KR" b="1" dirty="0"/>
              <a:t>SCHEMA</a:t>
            </a:r>
            <a:r>
              <a:rPr lang="en-US" altLang="ko-KR" dirty="0"/>
              <a:t> public </a:t>
            </a:r>
            <a:r>
              <a:rPr lang="en-US" altLang="ko-KR" b="1" dirty="0"/>
              <a:t>TO</a:t>
            </a:r>
            <a:r>
              <a:rPr lang="en-US" altLang="ko-KR" dirty="0"/>
              <a:t> </a:t>
            </a:r>
            <a:r>
              <a:rPr lang="en-US" altLang="ko-KR" dirty="0" err="1"/>
              <a:t>kclogix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316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48AB5D-53E2-4995-9D80-3FC1D3E81AB5}"/>
              </a:ext>
            </a:extLst>
          </p:cNvPr>
          <p:cNvSpPr txBox="1"/>
          <p:nvPr/>
        </p:nvSpPr>
        <p:spPr>
          <a:xfrm>
            <a:off x="348342" y="307047"/>
            <a:ext cx="2100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가비아</a:t>
            </a:r>
            <a:endParaRPr lang="en-US" altLang="ko-KR" dirty="0"/>
          </a:p>
          <a:p>
            <a:r>
              <a:rPr lang="en-US" altLang="ko-KR" dirty="0" err="1"/>
              <a:t>Kclogix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Kc0407!?</a:t>
            </a:r>
          </a:p>
          <a:p>
            <a:r>
              <a:rPr lang="ko-KR" altLang="en-US" dirty="0"/>
              <a:t>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EBAAB3-1D8B-4106-B699-A81E29880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65770"/>
            <a:ext cx="11921067" cy="48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8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B0A15-36C6-4D8D-B0E2-2E85F656FA66}"/>
              </a:ext>
            </a:extLst>
          </p:cNvPr>
          <p:cNvSpPr txBox="1"/>
          <p:nvPr/>
        </p:nvSpPr>
        <p:spPr>
          <a:xfrm>
            <a:off x="279400" y="1205874"/>
            <a:ext cx="108119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아파치 설치</a:t>
            </a:r>
            <a:endParaRPr lang="en-US" altLang="ko-KR" sz="1200" dirty="0"/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apt update &amp;&amp;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apt install -y apache2</a:t>
            </a:r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apt-get update &amp;&amp;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apt-get install libapache2-mod-jk</a:t>
            </a:r>
          </a:p>
          <a:p>
            <a:endParaRPr lang="en-US" altLang="ko-KR" sz="1200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/apache2/apache2.conf</a:t>
            </a:r>
          </a:p>
          <a:p>
            <a:r>
              <a:rPr lang="en-US" altLang="ko-KR" sz="1200" dirty="0" err="1"/>
              <a:t>LoadModule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proxy_module</a:t>
            </a:r>
            <a:r>
              <a:rPr lang="en-US" altLang="ko-KR" sz="1200" dirty="0"/>
              <a:t> /usr/lib/apache2/modules/mod_proxy.so</a:t>
            </a:r>
          </a:p>
          <a:p>
            <a:r>
              <a:rPr lang="en-US" altLang="ko-KR" sz="1200" dirty="0" err="1"/>
              <a:t>LoadModule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proxy_http_module</a:t>
            </a:r>
            <a:r>
              <a:rPr lang="en-US" altLang="ko-KR" sz="1200" dirty="0"/>
              <a:t> /usr/lib/apache2/modules/mod_proxy_http.so</a:t>
            </a:r>
          </a:p>
          <a:p>
            <a:r>
              <a:rPr lang="en-US" altLang="ko-KR" sz="1200" dirty="0" err="1"/>
              <a:t>LoadModule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headers_module</a:t>
            </a:r>
            <a:r>
              <a:rPr lang="en-US" altLang="ko-KR" sz="1200" dirty="0"/>
              <a:t> /usr/lib/apache2/modules/mod_headers.so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인증서 설치 후</a:t>
            </a:r>
            <a:endParaRPr lang="en-US" altLang="ko-KR" sz="1200" dirty="0"/>
          </a:p>
          <a:p>
            <a:r>
              <a:rPr lang="en-US" altLang="ko-KR" sz="1200" dirty="0"/>
              <a:t>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/apache2/sites-available/000-default-le-ssl.conf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ServerAlias</a:t>
            </a:r>
            <a:r>
              <a:rPr lang="en-US" altLang="ko-KR" sz="1200" dirty="0"/>
              <a:t> www.kclogix.com</a:t>
            </a:r>
          </a:p>
          <a:p>
            <a:r>
              <a:rPr lang="en-US" altLang="ko-KR" sz="1200" dirty="0" err="1"/>
              <a:t>ProxyRequests</a:t>
            </a:r>
            <a:r>
              <a:rPr lang="en-US" altLang="ko-KR" sz="1200" dirty="0"/>
              <a:t> Off</a:t>
            </a:r>
          </a:p>
          <a:p>
            <a:r>
              <a:rPr lang="en-US" altLang="ko-KR" sz="1200" dirty="0" err="1"/>
              <a:t>ProxyPreserveHost</a:t>
            </a:r>
            <a:r>
              <a:rPr lang="en-US" altLang="ko-KR" sz="1200" dirty="0"/>
              <a:t> On</a:t>
            </a:r>
          </a:p>
          <a:p>
            <a:r>
              <a:rPr lang="en-US" altLang="ko-KR" sz="1200" dirty="0" err="1"/>
              <a:t>AllowEncodedSlashes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NoDecode</a:t>
            </a:r>
            <a:endParaRPr lang="en-US" altLang="ko-KR" sz="1200" dirty="0"/>
          </a:p>
          <a:p>
            <a:r>
              <a:rPr lang="en-US" altLang="ko-KR" sz="1200" dirty="0" err="1"/>
              <a:t>SSLEngine</a:t>
            </a:r>
            <a:r>
              <a:rPr lang="en-US" altLang="ko-KR" sz="1200" dirty="0"/>
              <a:t> on</a:t>
            </a:r>
          </a:p>
          <a:p>
            <a:r>
              <a:rPr lang="en-US" altLang="ko-KR" sz="1200" dirty="0" err="1"/>
              <a:t>SSLProxyEngine</a:t>
            </a:r>
            <a:r>
              <a:rPr lang="en-US" altLang="ko-KR" sz="1200" dirty="0"/>
              <a:t> on</a:t>
            </a:r>
          </a:p>
          <a:p>
            <a:r>
              <a:rPr lang="en-US" altLang="ko-KR" sz="1200" dirty="0" err="1"/>
              <a:t>ProxyPass</a:t>
            </a:r>
            <a:r>
              <a:rPr lang="en-US" altLang="ko-KR" sz="1200" dirty="0"/>
              <a:t> / http://127.0.0.1:8081/</a:t>
            </a:r>
          </a:p>
          <a:p>
            <a:r>
              <a:rPr lang="en-US" altLang="ko-KR" sz="1200" dirty="0" err="1"/>
              <a:t>ProxyPassReverse</a:t>
            </a:r>
            <a:r>
              <a:rPr lang="en-US" altLang="ko-KR" sz="1200" dirty="0"/>
              <a:t> / </a:t>
            </a:r>
            <a:r>
              <a:rPr lang="en-US" altLang="ko-KR" sz="1200" dirty="0">
                <a:hlinkClick r:id="rId2"/>
              </a:rPr>
              <a:t>http://127.0.0.1:8081/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service apache2 start</a:t>
            </a:r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service apache2 restart</a:t>
            </a:r>
            <a:endParaRPr lang="ko-KR" altLang="en-US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238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B0A15-36C6-4D8D-B0E2-2E85F656FA66}"/>
              </a:ext>
            </a:extLst>
          </p:cNvPr>
          <p:cNvSpPr txBox="1"/>
          <p:nvPr/>
        </p:nvSpPr>
        <p:spPr>
          <a:xfrm>
            <a:off x="152400" y="172941"/>
            <a:ext cx="108119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SLL </a:t>
            </a:r>
            <a:r>
              <a:rPr lang="ko-KR" altLang="en-US" sz="1200" dirty="0"/>
              <a:t>인증서</a:t>
            </a:r>
            <a:endParaRPr lang="en-US" altLang="ko-KR" sz="1200" dirty="0"/>
          </a:p>
          <a:p>
            <a:r>
              <a:rPr lang="en-US" altLang="ko-KR" sz="1200" dirty="0">
                <a:hlinkClick r:id="rId2"/>
              </a:rPr>
              <a:t>https://letsencrypt.org/</a:t>
            </a:r>
            <a:r>
              <a:rPr lang="en-US" altLang="ko-KR" sz="1200" dirty="0"/>
              <a:t>  </a:t>
            </a:r>
          </a:p>
          <a:p>
            <a:r>
              <a:rPr lang="ko-KR" altLang="en-US" sz="1200" dirty="0"/>
              <a:t>설치 페이지</a:t>
            </a:r>
            <a:endParaRPr lang="en-US" altLang="ko-KR" sz="1200" dirty="0"/>
          </a:p>
          <a:p>
            <a:r>
              <a:rPr lang="en-US" altLang="ko-KR" sz="1200" b="1" dirty="0">
                <a:hlinkClick r:id="rId3"/>
              </a:rPr>
              <a:t>https://certbot.eff.org/</a:t>
            </a:r>
            <a:endParaRPr lang="en-US" altLang="ko-KR" sz="1200" b="1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SSL</a:t>
            </a:r>
            <a:r>
              <a:rPr lang="ko-KR" altLang="en-US" sz="1200" dirty="0"/>
              <a:t> 인증서 설치  도메인 </a:t>
            </a:r>
            <a:r>
              <a:rPr lang="en-US" altLang="ko-KR" sz="1200" dirty="0">
                <a:hlinkClick r:id="rId4"/>
              </a:rPr>
              <a:t>www.kclogix.com</a:t>
            </a:r>
            <a:r>
              <a:rPr lang="en-US" altLang="ko-KR" sz="1200" dirty="0"/>
              <a:t> &lt;&lt; www </a:t>
            </a:r>
            <a:r>
              <a:rPr lang="ko-KR" altLang="en-US" sz="1200" dirty="0" err="1"/>
              <a:t>빼는건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가비아</a:t>
            </a:r>
            <a:r>
              <a:rPr lang="ko-KR" altLang="en-US" sz="1200" dirty="0"/>
              <a:t> 확인 필요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apt update</a:t>
            </a:r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apt install python3 python3-venv </a:t>
            </a:r>
            <a:r>
              <a:rPr lang="en-US" altLang="ko-KR" sz="1200" dirty="0" err="1"/>
              <a:t>libaugeas</a:t>
            </a:r>
            <a:r>
              <a:rPr lang="en-US" altLang="ko-KR" sz="1200" dirty="0"/>
              <a:t>-dev</a:t>
            </a:r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python3 -m </a:t>
            </a:r>
            <a:r>
              <a:rPr lang="en-US" altLang="ko-KR" sz="1200" dirty="0" err="1"/>
              <a:t>venv</a:t>
            </a:r>
            <a:r>
              <a:rPr lang="en-US" altLang="ko-KR" sz="1200" dirty="0"/>
              <a:t> /opt/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/</a:t>
            </a:r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/opt/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/bin/pip install --upgrade pip</a:t>
            </a:r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/opt/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/bin/pip install 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-apache</a:t>
            </a:r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ln -s /opt/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/bin/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 /</a:t>
            </a:r>
            <a:r>
              <a:rPr lang="en-US" altLang="ko-KR" sz="1200" dirty="0" err="1"/>
              <a:t>usr</a:t>
            </a:r>
            <a:r>
              <a:rPr lang="en-US" altLang="ko-KR" sz="1200" dirty="0"/>
              <a:t>/bin/</a:t>
            </a:r>
            <a:r>
              <a:rPr lang="en-US" altLang="ko-KR" sz="1200" dirty="0" err="1"/>
              <a:t>certbot</a:t>
            </a:r>
            <a:endParaRPr lang="en-US" altLang="ko-KR" sz="1200" dirty="0"/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 --apache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인증서 </a:t>
            </a:r>
            <a:r>
              <a:rPr lang="ko-KR" altLang="en-US" sz="1200" dirty="0" err="1"/>
              <a:t>자동최신화</a:t>
            </a:r>
            <a:r>
              <a:rPr lang="ko-KR" altLang="en-US" sz="1200" dirty="0"/>
              <a:t> 스케줄등록</a:t>
            </a:r>
          </a:p>
          <a:p>
            <a:r>
              <a:rPr lang="en-US" altLang="ko-KR" sz="1200" dirty="0"/>
              <a:t>echo "0 0,12 * * * root /opt/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/bin/python -c 'import random; import time; </a:t>
            </a:r>
            <a:r>
              <a:rPr lang="en-US" altLang="ko-KR" sz="1200" dirty="0" err="1"/>
              <a:t>time.sleep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random.random</a:t>
            </a:r>
            <a:r>
              <a:rPr lang="en-US" altLang="ko-KR" sz="1200" dirty="0"/>
              <a:t>() * 3600)' &amp;&amp;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 renew -q" | </a:t>
            </a:r>
            <a:r>
              <a:rPr lang="en-US" altLang="ko-KR" sz="1200" dirty="0" err="1"/>
              <a:t>sudo</a:t>
            </a:r>
            <a:r>
              <a:rPr lang="en-US" altLang="ko-KR" sz="1200" dirty="0"/>
              <a:t> tee -a 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/crontab &gt; /dev/null</a:t>
            </a:r>
          </a:p>
          <a:p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최신 업데이트 명령어</a:t>
            </a:r>
          </a:p>
          <a:p>
            <a:r>
              <a:rPr lang="en-US" altLang="ko-KR" sz="1200" dirty="0" err="1"/>
              <a:t>sudo</a:t>
            </a:r>
            <a:r>
              <a:rPr lang="en-US" altLang="ko-KR" sz="1200" dirty="0"/>
              <a:t> /opt/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/bin/pip install --upgrade 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certbot</a:t>
            </a:r>
            <a:r>
              <a:rPr lang="en-US" altLang="ko-KR" sz="1200" dirty="0"/>
              <a:t>-apache</a:t>
            </a:r>
          </a:p>
          <a:p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67D6B-EF21-49DC-9E5E-C05416463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1999"/>
            <a:ext cx="12192000" cy="18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2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8BB75A-5333-4C1B-9C88-474FD1EA892C}"/>
              </a:ext>
            </a:extLst>
          </p:cNvPr>
          <p:cNvSpPr/>
          <p:nvPr/>
        </p:nvSpPr>
        <p:spPr>
          <a:xfrm>
            <a:off x="389467" y="44970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ko-KR" altLang="en-US" dirty="0" err="1">
                <a:solidFill>
                  <a:srgbClr val="333333"/>
                </a:solidFill>
                <a:latin typeface="-apple-system"/>
              </a:rPr>
              <a:t>알리바바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 메일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fontAlgn="t"/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fontAlgn="t"/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Domain Name:  kclogix.com</a:t>
            </a:r>
          </a:p>
          <a:p>
            <a:pPr fontAlgn="t"/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Postmaster Account:  postmaster@kclogix.com</a:t>
            </a:r>
          </a:p>
          <a:p>
            <a:pPr fontAlgn="t"/>
            <a:r>
              <a:rPr lang="en-US" altLang="ko-KR" dirty="0"/>
              <a:t>Password : kclogix0407!</a:t>
            </a:r>
          </a:p>
          <a:p>
            <a:pPr fontAlgn="t"/>
            <a:endParaRPr lang="en-US" altLang="ko-KR" dirty="0"/>
          </a:p>
          <a:p>
            <a:pPr marL="342900" indent="-342900" fontAlgn="t">
              <a:buAutoNum type="arabicPeriod"/>
            </a:pPr>
            <a:r>
              <a:rPr lang="ko-KR" altLang="en-US" dirty="0"/>
              <a:t>계정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system@kclogix.com</a:t>
            </a:r>
            <a:endParaRPr lang="en-US" altLang="ko-KR" dirty="0"/>
          </a:p>
          <a:p>
            <a:pPr marL="342900" indent="-342900" fontAlgn="t">
              <a:buAutoNum type="arabicPeriod"/>
            </a:pPr>
            <a:r>
              <a:rPr lang="ko-KR" altLang="en-US" dirty="0"/>
              <a:t>비번 </a:t>
            </a:r>
            <a:r>
              <a:rPr lang="en-US" altLang="ko-KR" dirty="0"/>
              <a:t>: qwer1234!</a:t>
            </a:r>
          </a:p>
          <a:p>
            <a:pPr fontAlgn="t"/>
            <a:endParaRPr lang="en-US" altLang="ko-KR" dirty="0"/>
          </a:p>
          <a:p>
            <a:pPr fontAlgn="t"/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fontAlgn="t"/>
            <a:r>
              <a:rPr lang="ko-KR" altLang="en-US" dirty="0" err="1">
                <a:solidFill>
                  <a:srgbClr val="333333"/>
                </a:solidFill>
                <a:latin typeface="-apple-system"/>
              </a:rPr>
              <a:t>가비아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 도메인 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MX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변경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fontAlgn="t"/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fontAlgn="t"/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44B252-12C8-46A6-B2E7-A05FC7F2E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21697"/>
              </p:ext>
            </p:extLst>
          </p:nvPr>
        </p:nvGraphicFramePr>
        <p:xfrm>
          <a:off x="389466" y="3767614"/>
          <a:ext cx="10329332" cy="853440"/>
        </p:xfrm>
        <a:graphic>
          <a:graphicData uri="http://schemas.openxmlformats.org/drawingml/2006/table">
            <a:tbl>
              <a:tblPr/>
              <a:tblGrid>
                <a:gridCol w="2582333">
                  <a:extLst>
                    <a:ext uri="{9D8B030D-6E8A-4147-A177-3AD203B41FA5}">
                      <a16:colId xmlns:a16="http://schemas.microsoft.com/office/drawing/2014/main" val="2881880688"/>
                    </a:ext>
                  </a:extLst>
                </a:gridCol>
                <a:gridCol w="2582333">
                  <a:extLst>
                    <a:ext uri="{9D8B030D-6E8A-4147-A177-3AD203B41FA5}">
                      <a16:colId xmlns:a16="http://schemas.microsoft.com/office/drawing/2014/main" val="1346982912"/>
                    </a:ext>
                  </a:extLst>
                </a:gridCol>
                <a:gridCol w="2582333">
                  <a:extLst>
                    <a:ext uri="{9D8B030D-6E8A-4147-A177-3AD203B41FA5}">
                      <a16:colId xmlns:a16="http://schemas.microsoft.com/office/drawing/2014/main" val="3285293359"/>
                    </a:ext>
                  </a:extLst>
                </a:gridCol>
                <a:gridCol w="2582333">
                  <a:extLst>
                    <a:ext uri="{9D8B030D-6E8A-4147-A177-3AD203B41FA5}">
                      <a16:colId xmlns:a16="http://schemas.microsoft.com/office/drawing/2014/main" val="21544497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b="0">
                          <a:effectLst/>
                        </a:rPr>
                        <a:t>@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MX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mx1.sg.aliyun.com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06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ko-KR" b="0">
                          <a:effectLst/>
                        </a:rPr>
                        <a:t>@</a:t>
                      </a:r>
                    </a:p>
                  </a:txBody>
                  <a:tcPr marL="114300" marR="114300" marT="76200" marB="76200" anchor="ctr">
                    <a:lnL w="1270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</a:rPr>
                        <a:t>MX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b="0">
                          <a:effectLst/>
                        </a:rPr>
                        <a:t>10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</a:rPr>
                        <a:t>mx2.sg.aliyun.com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0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0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38A00-7B6F-42CD-BB10-2F8D56BA35C1}"/>
              </a:ext>
            </a:extLst>
          </p:cNvPr>
          <p:cNvSpPr txBox="1"/>
          <p:nvPr/>
        </p:nvSpPr>
        <p:spPr>
          <a:xfrm>
            <a:off x="698500" y="36830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OCR</a:t>
            </a:r>
            <a:r>
              <a:rPr lang="ko-KR" altLang="en-US" dirty="0"/>
              <a:t> 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0D5EDD-95BB-4A40-8008-21044DB02C3A}"/>
              </a:ext>
            </a:extLst>
          </p:cNvPr>
          <p:cNvSpPr/>
          <p:nvPr/>
        </p:nvSpPr>
        <p:spPr>
          <a:xfrm>
            <a:off x="698500" y="920234"/>
            <a:ext cx="40358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sudo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yum install tesseract</a:t>
            </a: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tesseract /apps/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ocr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/test.png 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stdout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-l 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kor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BCB43A-3CD1-4573-85B2-CE2BC1299ECF}"/>
              </a:ext>
            </a:extLst>
          </p:cNvPr>
          <p:cNvSpPr/>
          <p:nvPr/>
        </p:nvSpPr>
        <p:spPr>
          <a:xfrm>
            <a:off x="1596571" y="44604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가비아</a:t>
            </a:r>
            <a:r>
              <a:rPr lang="ko-KR" altLang="en-US" dirty="0"/>
              <a:t> </a:t>
            </a:r>
            <a:r>
              <a:rPr lang="ko-KR" altLang="en-US" dirty="0" err="1"/>
              <a:t>설정값</a:t>
            </a:r>
            <a:endParaRPr lang="en-US" altLang="ko-KR" dirty="0"/>
          </a:p>
          <a:p>
            <a:r>
              <a:rPr lang="ko-KR" altLang="en-US" dirty="0"/>
              <a:t>1차 : ns.gabia.co.kr</a:t>
            </a:r>
          </a:p>
          <a:p>
            <a:r>
              <a:rPr lang="ko-KR" altLang="en-US" dirty="0"/>
              <a:t>2차 : ns1.gabia.co.kr</a:t>
            </a:r>
          </a:p>
          <a:p>
            <a:r>
              <a:rPr lang="ko-KR" altLang="en-US" dirty="0"/>
              <a:t>3차 : ns.gabia.net</a:t>
            </a:r>
          </a:p>
        </p:txBody>
      </p:sp>
    </p:spTree>
    <p:extLst>
      <p:ext uri="{BB962C8B-B14F-4D97-AF65-F5344CB8AC3E}">
        <p14:creationId xmlns:p14="http://schemas.microsoft.com/office/powerpoint/2010/main" val="162553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1314</Words>
  <Application>Microsoft Office PowerPoint</Application>
  <PresentationFormat>와이드스크린</PresentationFormat>
  <Paragraphs>118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-apple-system</vt:lpstr>
      <vt:lpstr>IBMPlexMono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값 : Qix8Q~PK3gBd-.9n2vu9_ip-Hz5nNwJKddk~LcJZ 비밀ID : 3f1f25e8-d5dc-4e1f-a690-d5427fa78da5  </vt:lpstr>
      <vt:lpstr>PowerPoint 프레젠테이션</vt:lpstr>
      <vt:lpstr>Offcie365 토큰 정보 https://login.microsoftonline.com/11ca415f-abc6-4e73-8b2a-e16d6583a460/oauth2/v2.0/token client_id : dbcaac05-5b29-42f0-ba3a-2f29f41e9190 scope : https://graph.microsoft.com/.default grant_type : password username : noreply@kclogix.com password : Kclogix8888! client_secret : Qix8Q~PK3gBd-.9n2vu9_ip-Hz5nNwJKddk~LcJZ </vt:lpstr>
      <vt:lpstr>Office365ID 확인 https://graph.microsoft.com/v1.0/users/noreply@kclogix.com?$select=id,displayName,onPremisesExtensionAttributes </vt:lpstr>
      <vt:lpstr>Office365 메일 전송  </vt:lpstr>
      <vt:lpstr>Office365 메일 전송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정인선</dc:creator>
  <cp:lastModifiedBy>정인선</cp:lastModifiedBy>
  <cp:revision>59</cp:revision>
  <dcterms:created xsi:type="dcterms:W3CDTF">2025-04-10T01:28:25Z</dcterms:created>
  <dcterms:modified xsi:type="dcterms:W3CDTF">2025-06-12T05:09:23Z</dcterms:modified>
</cp:coreProperties>
</file>