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487" r:id="rId2"/>
    <p:sldId id="1493" r:id="rId3"/>
    <p:sldId id="1602" r:id="rId4"/>
    <p:sldId id="1655" r:id="rId5"/>
    <p:sldId id="1523" r:id="rId6"/>
    <p:sldId id="1588" r:id="rId7"/>
    <p:sldId id="1526" r:id="rId8"/>
    <p:sldId id="1529" r:id="rId9"/>
    <p:sldId id="1500" r:id="rId10"/>
    <p:sldId id="1532" r:id="rId11"/>
    <p:sldId id="1555" r:id="rId12"/>
    <p:sldId id="1547" r:id="rId13"/>
    <p:sldId id="1565" r:id="rId14"/>
    <p:sldId id="1578" r:id="rId15"/>
    <p:sldId id="1577" r:id="rId16"/>
    <p:sldId id="1505" r:id="rId17"/>
    <p:sldId id="1568" r:id="rId18"/>
    <p:sldId id="1612" r:id="rId19"/>
    <p:sldId id="1656" r:id="rId20"/>
    <p:sldId id="1657" r:id="rId21"/>
    <p:sldId id="1658" r:id="rId22"/>
    <p:sldId id="1659" r:id="rId23"/>
  </p:sldIdLst>
  <p:sldSz cx="9906000" cy="6858000" type="A4"/>
  <p:notesSz cx="6797675" cy="9928225"/>
  <p:defaultTextStyle>
    <a:defPPr>
      <a:defRPr lang="ko-KR"/>
    </a:defPPr>
    <a:lvl1pPr marL="0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72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1079" userDrawn="1">
          <p15:clr>
            <a:srgbClr val="A4A3A4"/>
          </p15:clr>
        </p15:guide>
        <p15:guide id="8" pos="4980" userDrawn="1">
          <p15:clr>
            <a:srgbClr val="A4A3A4"/>
          </p15:clr>
        </p15:guide>
        <p15:guide id="9" pos="988" userDrawn="1">
          <p15:clr>
            <a:srgbClr val="A4A3A4"/>
          </p15:clr>
        </p15:guide>
        <p15:guide id="11" orient="horz" pos="1253" userDrawn="1">
          <p15:clr>
            <a:srgbClr val="A4A3A4"/>
          </p15:clr>
        </p15:guide>
        <p15:guide id="12" orient="horz" pos="4156" userDrawn="1">
          <p15:clr>
            <a:srgbClr val="A4A3A4"/>
          </p15:clr>
        </p15:guide>
        <p15:guide id="13" orient="horz" pos="1480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pos="2893" userDrawn="1">
          <p15:clr>
            <a:srgbClr val="A4A3A4"/>
          </p15:clr>
        </p15:guide>
        <p15:guide id="16" orient="horz" pos="2614" userDrawn="1">
          <p15:clr>
            <a:srgbClr val="A4A3A4"/>
          </p15:clr>
        </p15:guide>
        <p15:guide id="17" pos="217" userDrawn="1">
          <p15:clr>
            <a:srgbClr val="A4A3A4"/>
          </p15:clr>
        </p15:guide>
        <p15:guide id="18" orient="horz" pos="4292">
          <p15:clr>
            <a:srgbClr val="A4A3A4"/>
          </p15:clr>
        </p15:guide>
        <p15:guide id="19" orient="horz" pos="482">
          <p15:clr>
            <a:srgbClr val="A4A3A4"/>
          </p15:clr>
        </p15:guide>
        <p15:guide id="20" orient="horz" pos="3974">
          <p15:clr>
            <a:srgbClr val="A4A3A4"/>
          </p15:clr>
        </p15:guide>
        <p15:guide id="21" orient="horz" pos="845">
          <p15:clr>
            <a:srgbClr val="A4A3A4"/>
          </p15:clr>
        </p15:guide>
        <p15:guide id="22" orient="horz" pos="1570">
          <p15:clr>
            <a:srgbClr val="A4A3A4"/>
          </p15:clr>
        </p15:guide>
        <p15:guide id="23" orient="horz" pos="2205">
          <p15:clr>
            <a:srgbClr val="A4A3A4"/>
          </p15:clr>
        </p15:guide>
        <p15:guide id="24" orient="horz" pos="1298">
          <p15:clr>
            <a:srgbClr val="A4A3A4"/>
          </p15:clr>
        </p15:guide>
        <p15:guide id="25" pos="353">
          <p15:clr>
            <a:srgbClr val="A4A3A4"/>
          </p15:clr>
        </p15:guide>
        <p15:guide id="26" pos="172">
          <p15:clr>
            <a:srgbClr val="A4A3A4"/>
          </p15:clr>
        </p15:guide>
        <p15:guide id="27" pos="5978">
          <p15:clr>
            <a:srgbClr val="A4A3A4"/>
          </p15:clr>
        </p15:guide>
        <p15:guide id="28" pos="1805">
          <p15:clr>
            <a:srgbClr val="A4A3A4"/>
          </p15:clr>
        </p15:guide>
        <p15:guide id="29" pos="308">
          <p15:clr>
            <a:srgbClr val="A4A3A4"/>
          </p15:clr>
        </p15:guide>
        <p15:guide id="30" pos="5932">
          <p15:clr>
            <a:srgbClr val="A4A3A4"/>
          </p15:clr>
        </p15:guide>
        <p15:guide id="31" pos="1850">
          <p15:clr>
            <a:srgbClr val="A4A3A4"/>
          </p15:clr>
        </p15:guide>
        <p15:guide id="32" pos="1714">
          <p15:clr>
            <a:srgbClr val="A4A3A4"/>
          </p15:clr>
        </p15:guide>
        <p15:guide id="33" pos="3120">
          <p15:clr>
            <a:srgbClr val="A4A3A4"/>
          </p15:clr>
        </p15:guide>
        <p15:guide id="34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춘선" initials="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294"/>
    <a:srgbClr val="58534D"/>
    <a:srgbClr val="0000FF"/>
    <a:srgbClr val="FFCCFF"/>
    <a:srgbClr val="FF99CC"/>
    <a:srgbClr val="FF33CC"/>
    <a:srgbClr val="3366CC"/>
    <a:srgbClr val="F0F0F0"/>
    <a:srgbClr val="DDDDDD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7354" autoAdjust="0"/>
  </p:normalViewPr>
  <p:slideViewPr>
    <p:cSldViewPr snapToObjects="1" showGuides="1">
      <p:cViewPr varScale="1">
        <p:scale>
          <a:sx n="113" d="100"/>
          <a:sy n="113" d="100"/>
        </p:scale>
        <p:origin x="1710" y="108"/>
      </p:cViewPr>
      <p:guideLst>
        <p:guide orient="horz" pos="572"/>
        <p:guide orient="horz" pos="4110"/>
        <p:guide orient="horz" pos="1026"/>
        <p:guide pos="126"/>
        <p:guide pos="1079"/>
        <p:guide pos="4980"/>
        <p:guide pos="988"/>
        <p:guide orient="horz" pos="1253"/>
        <p:guide orient="horz" pos="4156"/>
        <p:guide orient="horz" pos="1480"/>
        <p:guide orient="horz" pos="2160"/>
        <p:guide pos="2893"/>
        <p:guide orient="horz" pos="2614"/>
        <p:guide pos="217"/>
        <p:guide orient="horz" pos="4292"/>
        <p:guide orient="horz" pos="482"/>
        <p:guide orient="horz" pos="3974"/>
        <p:guide orient="horz" pos="845"/>
        <p:guide orient="horz" pos="1570"/>
        <p:guide orient="horz" pos="2205"/>
        <p:guide orient="horz" pos="1298"/>
        <p:guide pos="353"/>
        <p:guide pos="172"/>
        <p:guide pos="5978"/>
        <p:guide pos="1805"/>
        <p:guide pos="308"/>
        <p:guide pos="5932"/>
        <p:guide pos="1850"/>
        <p:guide pos="1714"/>
        <p:guide pos="3120"/>
        <p:guide pos="398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11556"/>
    </p:cViewPr>
  </p:sorterViewPr>
  <p:notesViewPr>
    <p:cSldViewPr snapToObjects="1" showGuides="1">
      <p:cViewPr varScale="1">
        <p:scale>
          <a:sx n="79" d="100"/>
          <a:sy n="79" d="100"/>
        </p:scale>
        <p:origin x="4038" y="114"/>
      </p:cViewPr>
      <p:guideLst>
        <p:guide orient="horz" pos="3127"/>
        <p:guide pos="2141"/>
        <p:guide orient="horz"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96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B89FD841-AFD4-40DE-9BD1-00074372D1A3}" type="datetimeFigureOut">
              <a:rPr lang="ko-KR" altLang="en-US" smtClean="0"/>
              <a:pPr/>
              <a:t>2025-05-02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671"/>
            <a:ext cx="2946400" cy="496967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BD667D7C-D3EA-4C59-B307-4B7C497D4E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787CF177-48A6-44CE-8E03-54A221DA4F64}" type="datetimeFigureOut">
              <a:rPr lang="ko-KR" altLang="en-US" smtClean="0"/>
              <a:pPr/>
              <a:t>2025-05-02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14CFB009-AE1F-4403-BD35-9E569954B9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5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959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06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4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FB009-AE1F-4403-BD35-9E569954B90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488" y="418655"/>
            <a:ext cx="3305572" cy="346049"/>
          </a:xfrm>
        </p:spPr>
        <p:txBody>
          <a:bodyPr lIns="0">
            <a:normAutofit/>
          </a:bodyPr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2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2"/>
            <a:ext cx="31369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89402A2-8242-47A7-A810-88A78A31EA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3" r:id="rId2"/>
  </p:sldLayoutIdLst>
  <p:hf hdr="0" ftr="0" dt="0"/>
  <p:txStyles>
    <p:titleStyle>
      <a:lvl1pPr algn="ctr" defTabSz="91434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879" indent="-342879" algn="l" defTabSz="914342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03" indent="-285732" algn="l" defTabSz="914342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2928" indent="-228586" algn="l" defTabSz="914342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099" indent="-228586" algn="l" defTabSz="914342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270" indent="-228586" algn="l" defTabSz="914342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441" indent="-228586" algn="l" defTabSz="9143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905125" y="2619375"/>
            <a:ext cx="4255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KG LOGIX </a:t>
            </a:r>
            <a:r>
              <a:rPr lang="ko-KR" altLang="en-US" sz="2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메뉴얼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028950" y="3257550"/>
            <a:ext cx="6038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971800" y="3405188"/>
            <a:ext cx="113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Version 1.0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971800" y="3856038"/>
            <a:ext cx="11657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2025-05-02</a:t>
            </a:r>
          </a:p>
        </p:txBody>
      </p:sp>
    </p:spTree>
    <p:extLst>
      <p:ext uri="{BB962C8B-B14F-4D97-AF65-F5344CB8AC3E}">
        <p14:creationId xmlns:p14="http://schemas.microsoft.com/office/powerpoint/2010/main" val="18322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조회 영역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기본 조회 구성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038" y="1340768"/>
            <a:ext cx="8856984" cy="22785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조회영역은 정보 조회를 위한 조건을 설정하는 영역으로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정보그룹 중 가장 상단에 배치하는 것을 기본으로 한다</a:t>
            </a:r>
            <a:endParaRPr lang="en-US" altLang="ko-KR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조회조건 입력 및 선택 시 사용자가 선택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/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입력한 값이 충분히 보일 만큼 커야 한다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. (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여백 확보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조회조건 배치 시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필수입력을 앞에 우선 배치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한다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             조회조건은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①필수 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&gt;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선택 순서로 배치하며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②중요도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③ 사용빈도 ④ 범위 가 큰 순서에서 작은 순서에 따라 배치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  </a:t>
            </a:r>
            <a:endParaRPr lang="ko-KR" altLang="en-US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조회영역 배치 시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Disable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정보와 읽기전용 정보는 되도록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지양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하며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꼭 필요하다면 후 순위로 배치한다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 </a:t>
            </a:r>
            <a:endParaRPr lang="ko-KR" altLang="en-US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필수 입력 조건의 경우 입력컴포넌트에 필수입력 칼라로 설정한다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 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아래 필수입력의 색은 예시이며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변경가능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  <a:endParaRPr lang="ko-KR" altLang="en-US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권장 조회 값이 있는 경우 화면 오픈 시 미리 보여준다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필수 조회항목 과 연계되어 있는 조회항목은 되도록 옆으로 배치하며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“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마우스 포커스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”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를 이동해준다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입력한 조회조건이 오류인 경우 붉은색 테두리로 강조 표시 해준다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. 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오류가 단수일 때 해당 항목으로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복수일 때 상단을 기준으로 오류 발생한 첫 번째 항목으로 포커스 이동한다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78646" y="4743543"/>
            <a:ext cx="8350818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552" y="4897988"/>
            <a:ext cx="49051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조회항목</a:t>
            </a:r>
          </a:p>
        </p:txBody>
      </p:sp>
      <p:sp>
        <p:nvSpPr>
          <p:cNvPr id="11" name="Header"/>
          <p:cNvSpPr>
            <a:spLocks noChangeArrowheads="1"/>
          </p:cNvSpPr>
          <p:nvPr/>
        </p:nvSpPr>
        <p:spPr bwMode="auto">
          <a:xfrm>
            <a:off x="1570734" y="4833337"/>
            <a:ext cx="1654050" cy="25241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lIns="72000" rIns="0" anchor="b"/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latin typeface="+mn-ea"/>
                <a:ea typeface="+mn-ea"/>
                <a:cs typeface="Segoe UI" panose="020B0502040204020203" pitchFamily="34" charset="0"/>
              </a:rPr>
              <a:t> |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76536" y="5301256"/>
            <a:ext cx="8350818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8442" y="5391050"/>
            <a:ext cx="2306342" cy="252413"/>
            <a:chOff x="918442" y="4238922"/>
            <a:chExt cx="2306342" cy="252413"/>
          </a:xfrm>
        </p:grpSpPr>
        <p:sp>
          <p:nvSpPr>
            <p:cNvPr id="23" name="TextBox 22"/>
            <p:cNvSpPr txBox="1"/>
            <p:nvPr/>
          </p:nvSpPr>
          <p:spPr>
            <a:xfrm>
              <a:off x="918442" y="4303573"/>
              <a:ext cx="49051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C00000"/>
                  </a:solidFill>
                  <a:latin typeface="+mn-ea"/>
                </a:rPr>
                <a:t>*</a:t>
              </a:r>
              <a:r>
                <a:rPr lang="en-US" altLang="ko-KR" sz="800" dirty="0">
                  <a:latin typeface="+mn-ea"/>
                </a:rPr>
                <a:t> </a:t>
              </a:r>
              <a:r>
                <a:rPr lang="ko-KR" altLang="en-US" sz="800" dirty="0">
                  <a:latin typeface="+mn-ea"/>
                </a:rPr>
                <a:t>조회항목</a:t>
              </a:r>
            </a:p>
          </p:txBody>
        </p:sp>
        <p:sp>
          <p:nvSpPr>
            <p:cNvPr id="25" name="Header"/>
            <p:cNvSpPr>
              <a:spLocks noChangeArrowheads="1"/>
            </p:cNvSpPr>
            <p:nvPr/>
          </p:nvSpPr>
          <p:spPr bwMode="auto">
            <a:xfrm>
              <a:off x="1568624" y="4238922"/>
              <a:ext cx="1440000" cy="252413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  <a:effectLst/>
          </p:spPr>
          <p:txBody>
            <a:bodyPr lIns="72000" rIns="0"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 dirty="0">
                  <a:latin typeface="+mn-ea"/>
                  <a:ea typeface="+mn-ea"/>
                  <a:cs typeface="Segoe UI" panose="020B0502040204020203" pitchFamily="34" charset="0"/>
                </a:rPr>
                <a:t> </a:t>
              </a:r>
            </a:p>
          </p:txBody>
        </p:sp>
        <p:grpSp>
          <p:nvGrpSpPr>
            <p:cNvPr id="26" name="그룹 10"/>
            <p:cNvGrpSpPr>
              <a:grpSpLocks/>
            </p:cNvGrpSpPr>
            <p:nvPr/>
          </p:nvGrpSpPr>
          <p:grpSpPr bwMode="auto">
            <a:xfrm>
              <a:off x="3008784" y="4238922"/>
              <a:ext cx="216000" cy="252413"/>
              <a:chOff x="3644133" y="2994339"/>
              <a:chExt cx="246432" cy="23984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3644133" y="2994339"/>
                <a:ext cx="246432" cy="2398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>
                  <a:defRPr/>
                </a:pP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28" name="Picture 3" descr="C:\Users\SUYEON\Desktop\icon\search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9557" y="3026585"/>
                <a:ext cx="185505" cy="185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3440832" y="5455701"/>
            <a:ext cx="48410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latin typeface="+mn-ea"/>
              </a:rPr>
              <a:t>  </a:t>
            </a:r>
            <a:r>
              <a:rPr lang="ko-KR" altLang="en-US" sz="800" dirty="0">
                <a:latin typeface="+mn-ea"/>
              </a:rPr>
              <a:t>조회항목</a:t>
            </a:r>
          </a:p>
        </p:txBody>
      </p:sp>
      <p:sp>
        <p:nvSpPr>
          <p:cNvPr id="71" name="Header"/>
          <p:cNvSpPr>
            <a:spLocks noChangeArrowheads="1"/>
          </p:cNvSpPr>
          <p:nvPr/>
        </p:nvSpPr>
        <p:spPr bwMode="auto">
          <a:xfrm>
            <a:off x="4091014" y="5391050"/>
            <a:ext cx="1656160" cy="2524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36000" rIns="3600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latin typeface="+mn-ea"/>
                <a:cs typeface="Segoe UI" panose="020B0502040204020203" pitchFamily="34" charset="0"/>
              </a:rPr>
              <a:t> 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8646" y="4386009"/>
            <a:ext cx="435696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-150" dirty="0">
                <a:latin typeface="+mn-ea"/>
                <a:cs typeface="Arial" pitchFamily="34" charset="0"/>
                <a:sym typeface="Optima" pitchFamily="2" charset="2"/>
              </a:rPr>
              <a:t>①필수 </a:t>
            </a:r>
            <a:r>
              <a:rPr lang="en-US" altLang="ko-KR" sz="800" spc="-150" dirty="0">
                <a:latin typeface="+mn-ea"/>
                <a:cs typeface="Arial" pitchFamily="34" charset="0"/>
                <a:sym typeface="Optima" pitchFamily="2" charset="2"/>
              </a:rPr>
              <a:t>&gt; </a:t>
            </a:r>
            <a:r>
              <a:rPr lang="ko-KR" altLang="en-US" sz="800" spc="-150" dirty="0">
                <a:latin typeface="+mn-ea"/>
                <a:cs typeface="Arial" pitchFamily="34" charset="0"/>
                <a:sym typeface="Optima" pitchFamily="2" charset="2"/>
              </a:rPr>
              <a:t>선택 순서로 배치하며</a:t>
            </a:r>
            <a:r>
              <a:rPr lang="en-US" altLang="ko-KR" sz="8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800" spc="-150" dirty="0">
                <a:latin typeface="+mn-ea"/>
                <a:cs typeface="Arial" pitchFamily="34" charset="0"/>
                <a:sym typeface="Optima" pitchFamily="2" charset="2"/>
              </a:rPr>
              <a:t>②중요도</a:t>
            </a:r>
            <a:r>
              <a:rPr lang="en-US" altLang="ko-KR" sz="8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800" spc="-150" dirty="0">
                <a:latin typeface="+mn-ea"/>
                <a:cs typeface="Arial" pitchFamily="34" charset="0"/>
                <a:sym typeface="Optima" pitchFamily="2" charset="2"/>
              </a:rPr>
              <a:t>③ 사용빈도 ④ 범위 가 큰 순서에서 작은 순서에 따라 왼쪽에서 오른쪽으로 배치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오른쪽 화살표 75"/>
          <p:cNvSpPr/>
          <p:nvPr/>
        </p:nvSpPr>
        <p:spPr bwMode="auto">
          <a:xfrm>
            <a:off x="778646" y="4566041"/>
            <a:ext cx="4680000" cy="1080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00000">
                  <a:alpha val="62000"/>
                </a:srgb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Header"/>
          <p:cNvSpPr>
            <a:spLocks noChangeArrowheads="1"/>
          </p:cNvSpPr>
          <p:nvPr/>
        </p:nvSpPr>
        <p:spPr bwMode="auto">
          <a:xfrm>
            <a:off x="4088904" y="5394121"/>
            <a:ext cx="1656160" cy="252413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lIns="36000" rIns="3600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56442" y="2080303"/>
            <a:ext cx="324000" cy="144000"/>
          </a:xfrm>
          <a:prstGeom prst="roundRect">
            <a:avLst/>
          </a:prstGeom>
          <a:solidFill>
            <a:srgbClr val="0F429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권장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728864" y="4861799"/>
            <a:ext cx="15602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마우스 포커스가 왔을 때 테두리 강조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  <p:cxnSp>
        <p:nvCxnSpPr>
          <p:cNvPr id="14" name="직선 연결선 13"/>
          <p:cNvCxnSpPr>
            <a:stCxn id="11" idx="3"/>
          </p:cNvCxnSpPr>
          <p:nvPr/>
        </p:nvCxnSpPr>
        <p:spPr>
          <a:xfrm flipV="1">
            <a:off x="3224784" y="4959543"/>
            <a:ext cx="461307" cy="1"/>
          </a:xfrm>
          <a:prstGeom prst="line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747174" y="5406049"/>
            <a:ext cx="2230162" cy="215444"/>
            <a:chOff x="5747174" y="5406049"/>
            <a:chExt cx="2230162" cy="215444"/>
          </a:xfrm>
        </p:grpSpPr>
        <p:sp>
          <p:nvSpPr>
            <p:cNvPr id="73" name="직사각형 72"/>
            <p:cNvSpPr/>
            <p:nvPr/>
          </p:nvSpPr>
          <p:spPr>
            <a:xfrm>
              <a:off x="6068158" y="5406049"/>
              <a:ext cx="190917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spc="-150" dirty="0">
                  <a:solidFill>
                    <a:srgbClr val="C00000"/>
                  </a:solidFill>
                  <a:latin typeface="+mn-ea"/>
                </a:rPr>
                <a:t>입력정보 오류일 때 테두리 붉은색으로 표시</a:t>
              </a:r>
              <a:endParaRPr lang="en-US" altLang="ko-KR" sz="800" spc="-15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747174" y="5517256"/>
              <a:ext cx="285946" cy="0"/>
            </a:xfrm>
            <a:prstGeom prst="line">
              <a:avLst/>
            </a:prstGeom>
            <a:ln w="3175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67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조회 영역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조회영역 배치 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-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가로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8038" y="1340768"/>
            <a:ext cx="8856984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검색조건은 가로 기본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4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단까지 배치하며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그보다 많을 경우 별도 영역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옵션형태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에 배치한다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항목명이 길거나 조회항목이 적어 배치가 부자연스러울 경우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3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단으로 배치할 수 있다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항목명이 긴 경우에는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2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줄까지 </a:t>
            </a:r>
            <a:r>
              <a:rPr lang="ko-KR" altLang="en-US" sz="1000" spc="-150" dirty="0" err="1">
                <a:latin typeface="+mn-ea"/>
                <a:cs typeface="Arial" pitchFamily="34" charset="0"/>
                <a:sym typeface="Optima" pitchFamily="2" charset="2"/>
              </a:rPr>
              <a:t>개행할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수 있다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0728" y="2062455"/>
            <a:ext cx="8568736" cy="650621"/>
            <a:chOff x="560728" y="2062455"/>
            <a:chExt cx="8568736" cy="65062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78646" y="2317076"/>
              <a:ext cx="8350818" cy="39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60728" y="2062455"/>
              <a:ext cx="9156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180975" indent="-180975" algn="l">
                <a:buFont typeface="Wingdings" pitchFamily="2" charset="2"/>
                <a:buChar char="ü"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가로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단 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61693" y="2388986"/>
              <a:ext cx="5067615" cy="252413"/>
              <a:chOff x="861693" y="2327787"/>
              <a:chExt cx="5067615" cy="252413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861693" y="2327787"/>
                <a:ext cx="1678859" cy="252413"/>
                <a:chOff x="844610" y="1862658"/>
                <a:chExt cx="2166124" cy="25241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844610" y="1927309"/>
                  <a:ext cx="53981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8" name="Header"/>
                <p:cNvSpPr>
                  <a:spLocks noChangeArrowheads="1"/>
                </p:cNvSpPr>
                <p:nvPr/>
              </p:nvSpPr>
              <p:spPr bwMode="auto">
                <a:xfrm>
                  <a:off x="1570734" y="1862658"/>
                  <a:ext cx="144000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2616940" y="2327787"/>
                <a:ext cx="1620000" cy="252413"/>
                <a:chOff x="3440832" y="1862451"/>
                <a:chExt cx="2306342" cy="252413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440832" y="1927309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4" name="Header"/>
                <p:cNvSpPr>
                  <a:spLocks noChangeArrowheads="1"/>
                </p:cNvSpPr>
                <p:nvPr/>
              </p:nvSpPr>
              <p:spPr bwMode="auto">
                <a:xfrm>
                  <a:off x="4091014" y="1862451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4309308" y="2327787"/>
                <a:ext cx="1620000" cy="252413"/>
                <a:chOff x="6103042" y="1862634"/>
                <a:chExt cx="2306342" cy="252413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6103042" y="1927285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5" name="Header"/>
                <p:cNvSpPr>
                  <a:spLocks noChangeArrowheads="1"/>
                </p:cNvSpPr>
                <p:nvPr/>
              </p:nvSpPr>
              <p:spPr bwMode="auto">
                <a:xfrm>
                  <a:off x="6753224" y="1862634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40" name="그룹 239"/>
          <p:cNvGrpSpPr/>
          <p:nvPr/>
        </p:nvGrpSpPr>
        <p:grpSpPr>
          <a:xfrm>
            <a:off x="560512" y="4440368"/>
            <a:ext cx="8568736" cy="1860552"/>
            <a:chOff x="560512" y="4440368"/>
            <a:chExt cx="8568736" cy="1860552"/>
          </a:xfrm>
        </p:grpSpPr>
        <p:grpSp>
          <p:nvGrpSpPr>
            <p:cNvPr id="21" name="그룹 20"/>
            <p:cNvGrpSpPr/>
            <p:nvPr/>
          </p:nvGrpSpPr>
          <p:grpSpPr>
            <a:xfrm>
              <a:off x="776536" y="6084920"/>
              <a:ext cx="4104000" cy="216000"/>
              <a:chOff x="776536" y="5931304"/>
              <a:chExt cx="4104000" cy="216000"/>
            </a:xfrm>
          </p:grpSpPr>
          <p:sp>
            <p:nvSpPr>
              <p:cNvPr id="97" name="직사각형 96"/>
              <p:cNvSpPr/>
              <p:nvPr/>
            </p:nvSpPr>
            <p:spPr bwMode="auto">
              <a:xfrm>
                <a:off x="776536" y="5931304"/>
                <a:ext cx="410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14751" y="5987401"/>
                <a:ext cx="80150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700" dirty="0">
                    <a:latin typeface="+mn-ea"/>
                  </a:rPr>
                  <a:t>도움말 영역입니다</a:t>
                </a:r>
                <a:r>
                  <a:rPr lang="en-US" altLang="ko-KR" sz="700" dirty="0">
                    <a:latin typeface="+mn-ea"/>
                  </a:rPr>
                  <a:t>.</a:t>
                </a:r>
                <a:r>
                  <a:rPr lang="ko-KR" altLang="en-US" sz="700" dirty="0">
                    <a:latin typeface="+mn-ea"/>
                  </a:rPr>
                  <a:t> </a:t>
                </a:r>
              </a:p>
            </p:txBody>
          </p:sp>
          <p:pic>
            <p:nvPicPr>
              <p:cNvPr id="102" name="Picture 4" descr="C:\Users\taran\Downloads\iconmonstr-info-2-24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204" y="59852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갈매기형 수장 102"/>
              <p:cNvSpPr/>
              <p:nvPr/>
            </p:nvSpPr>
            <p:spPr bwMode="auto">
              <a:xfrm rot="5400000">
                <a:off x="4695536" y="5969262"/>
                <a:ext cx="72000" cy="144000"/>
              </a:xfrm>
              <a:prstGeom prst="chevron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그룹 237"/>
            <p:cNvGrpSpPr/>
            <p:nvPr/>
          </p:nvGrpSpPr>
          <p:grpSpPr>
            <a:xfrm>
              <a:off x="560512" y="4440368"/>
              <a:ext cx="8568736" cy="1590521"/>
              <a:chOff x="560512" y="4286752"/>
              <a:chExt cx="8568736" cy="1590521"/>
            </a:xfrm>
          </p:grpSpPr>
          <p:sp>
            <p:nvSpPr>
              <p:cNvPr id="47" name="Text Box 8"/>
              <p:cNvSpPr txBox="1">
                <a:spLocks noChangeArrowheads="1"/>
              </p:cNvSpPr>
              <p:nvPr/>
            </p:nvSpPr>
            <p:spPr bwMode="auto">
              <a:xfrm>
                <a:off x="560512" y="4286752"/>
                <a:ext cx="870751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180975" indent="-180975" algn="l">
                  <a:buFont typeface="Wingdings" pitchFamily="2" charset="2"/>
                  <a:buChar char="ü"/>
                </a:pPr>
                <a:r>
                  <a:rPr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가로 </a:t>
                </a:r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ko-KR" altLang="en-US" sz="1000" b="1" dirty="0">
                    <a:latin typeface="맑은 고딕" pitchFamily="50" charset="-127"/>
                    <a:ea typeface="맑은 고딕" pitchFamily="50" charset="-127"/>
                  </a:rPr>
                  <a:t>단</a:t>
                </a: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778430" y="4529935"/>
                <a:ext cx="8350818" cy="1347338"/>
                <a:chOff x="778430" y="4529935"/>
                <a:chExt cx="8350818" cy="1347338"/>
              </a:xfrm>
            </p:grpSpPr>
            <p:sp>
              <p:nvSpPr>
                <p:cNvPr id="43" name="직사각형 42"/>
                <p:cNvSpPr/>
                <p:nvPr/>
              </p:nvSpPr>
              <p:spPr bwMode="auto">
                <a:xfrm>
                  <a:off x="778430" y="4529935"/>
                  <a:ext cx="8350818" cy="13473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861693" y="4645779"/>
                  <a:ext cx="4183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+mn-ea"/>
                    </a:rPr>
                    <a:t>  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88" name="Header"/>
                <p:cNvSpPr>
                  <a:spLocks noChangeArrowheads="1"/>
                </p:cNvSpPr>
                <p:nvPr/>
              </p:nvSpPr>
              <p:spPr bwMode="auto">
                <a:xfrm>
                  <a:off x="1424477" y="4581128"/>
                  <a:ext cx="1116075" cy="25241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2616940" y="4645986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86" name="Header"/>
                <p:cNvSpPr>
                  <a:spLocks noChangeArrowheads="1"/>
                </p:cNvSpPr>
                <p:nvPr/>
              </p:nvSpPr>
              <p:spPr bwMode="auto">
                <a:xfrm>
                  <a:off x="3073635" y="4581128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5945" y="4969687"/>
                  <a:ext cx="34464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98" name="Header"/>
                <p:cNvSpPr>
                  <a:spLocks noChangeArrowheads="1"/>
                </p:cNvSpPr>
                <p:nvPr/>
              </p:nvSpPr>
              <p:spPr bwMode="auto">
                <a:xfrm>
                  <a:off x="1424476" y="4905036"/>
                  <a:ext cx="1116075" cy="25241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2616940" y="4969894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96" name="Header"/>
                <p:cNvSpPr>
                  <a:spLocks noChangeArrowheads="1"/>
                </p:cNvSpPr>
                <p:nvPr/>
              </p:nvSpPr>
              <p:spPr bwMode="auto">
                <a:xfrm>
                  <a:off x="3073635" y="4905036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936454" y="5293595"/>
                  <a:ext cx="34464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08" name="Header"/>
                <p:cNvSpPr>
                  <a:spLocks noChangeArrowheads="1"/>
                </p:cNvSpPr>
                <p:nvPr/>
              </p:nvSpPr>
              <p:spPr bwMode="auto">
                <a:xfrm>
                  <a:off x="1424985" y="5228944"/>
                  <a:ext cx="1116075" cy="25241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617449" y="5293802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06" name="Header"/>
                <p:cNvSpPr>
                  <a:spLocks noChangeArrowheads="1"/>
                </p:cNvSpPr>
                <p:nvPr/>
              </p:nvSpPr>
              <p:spPr bwMode="auto">
                <a:xfrm>
                  <a:off x="3074144" y="5228944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936454" y="5617502"/>
                  <a:ext cx="34464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18" name="Header"/>
                <p:cNvSpPr>
                  <a:spLocks noChangeArrowheads="1"/>
                </p:cNvSpPr>
                <p:nvPr/>
              </p:nvSpPr>
              <p:spPr bwMode="auto">
                <a:xfrm>
                  <a:off x="1424985" y="5552851"/>
                  <a:ext cx="1116075" cy="25241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617449" y="5617709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16" name="Header"/>
                <p:cNvSpPr>
                  <a:spLocks noChangeArrowheads="1"/>
                </p:cNvSpPr>
                <p:nvPr/>
              </p:nvSpPr>
              <p:spPr bwMode="auto">
                <a:xfrm>
                  <a:off x="3074144" y="5552851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2" name="그룹 181"/>
                <p:cNvGrpSpPr/>
                <p:nvPr/>
              </p:nvGrpSpPr>
              <p:grpSpPr>
                <a:xfrm>
                  <a:off x="4309308" y="4581128"/>
                  <a:ext cx="1620000" cy="252413"/>
                  <a:chOff x="6103042" y="1862634"/>
                  <a:chExt cx="2306342" cy="252413"/>
                </a:xfrm>
              </p:grpSpPr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6103042" y="1927285"/>
                    <a:ext cx="38792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rgbClr val="C00000"/>
                        </a:solidFill>
                        <a:latin typeface="+mn-ea"/>
                      </a:rPr>
                      <a:t> </a:t>
                    </a:r>
                    <a:r>
                      <a:rPr lang="en-US" altLang="ko-KR" sz="800" dirty="0">
                        <a:latin typeface="+mn-ea"/>
                      </a:rPr>
                      <a:t> </a:t>
                    </a:r>
                    <a:r>
                      <a:rPr lang="ko-KR" altLang="en-US" sz="800" dirty="0">
                        <a:latin typeface="+mn-ea"/>
                      </a:rPr>
                      <a:t>항목명</a:t>
                    </a:r>
                  </a:p>
                </p:txBody>
              </p:sp>
              <p:sp>
                <p:nvSpPr>
                  <p:cNvPr id="184" name="Header"/>
                  <p:cNvSpPr>
                    <a:spLocks noChangeArrowheads="1"/>
                  </p:cNvSpPr>
                  <p:nvPr/>
                </p:nvSpPr>
                <p:spPr bwMode="auto">
                  <a:xfrm>
                    <a:off x="6753224" y="1862634"/>
                    <a:ext cx="1656160" cy="25241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808080"/>
                    </a:solidFill>
                  </a:ln>
                  <a:effectLst/>
                </p:spPr>
                <p:txBody>
                  <a:bodyPr lIns="72000" rIns="0" anchor="ctr"/>
                  <a:lstStyle/>
                  <a:p>
                    <a:pPr>
                      <a:lnSpc>
                        <a:spcPct val="150000"/>
                      </a:lnSpc>
                      <a:defRPr/>
                    </a:pPr>
                    <a:r>
                      <a:rPr lang="en-US" altLang="ko-KR" sz="800" dirty="0">
                        <a:latin typeface="+mn-ea"/>
                        <a:cs typeface="Segoe UI" panose="020B0502040204020203" pitchFamily="34" charset="0"/>
                      </a:rPr>
                      <a:t>                      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2" name="그룹 191"/>
                <p:cNvGrpSpPr/>
                <p:nvPr/>
              </p:nvGrpSpPr>
              <p:grpSpPr>
                <a:xfrm>
                  <a:off x="4309308" y="4905036"/>
                  <a:ext cx="1620000" cy="252413"/>
                  <a:chOff x="6103042" y="1862634"/>
                  <a:chExt cx="2306342" cy="252413"/>
                </a:xfrm>
              </p:grpSpPr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6103042" y="1927285"/>
                    <a:ext cx="38792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rgbClr val="C00000"/>
                        </a:solidFill>
                        <a:latin typeface="+mn-ea"/>
                      </a:rPr>
                      <a:t> </a:t>
                    </a:r>
                    <a:r>
                      <a:rPr lang="en-US" altLang="ko-KR" sz="800" dirty="0">
                        <a:latin typeface="+mn-ea"/>
                      </a:rPr>
                      <a:t> </a:t>
                    </a:r>
                    <a:r>
                      <a:rPr lang="ko-KR" altLang="en-US" sz="800" dirty="0">
                        <a:latin typeface="+mn-ea"/>
                      </a:rPr>
                      <a:t>항목명</a:t>
                    </a:r>
                  </a:p>
                </p:txBody>
              </p:sp>
              <p:sp>
                <p:nvSpPr>
                  <p:cNvPr id="194" name="Header"/>
                  <p:cNvSpPr>
                    <a:spLocks noChangeArrowheads="1"/>
                  </p:cNvSpPr>
                  <p:nvPr/>
                </p:nvSpPr>
                <p:spPr bwMode="auto">
                  <a:xfrm>
                    <a:off x="6753224" y="1862634"/>
                    <a:ext cx="1656160" cy="25241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808080"/>
                    </a:solidFill>
                  </a:ln>
                  <a:effectLst/>
                </p:spPr>
                <p:txBody>
                  <a:bodyPr lIns="72000" rIns="0" anchor="ctr"/>
                  <a:lstStyle/>
                  <a:p>
                    <a:pPr>
                      <a:lnSpc>
                        <a:spcPct val="150000"/>
                      </a:lnSpc>
                      <a:defRPr/>
                    </a:pPr>
                    <a:r>
                      <a:rPr lang="en-US" altLang="ko-KR" sz="800" dirty="0">
                        <a:latin typeface="+mn-ea"/>
                        <a:cs typeface="Segoe UI" panose="020B0502040204020203" pitchFamily="34" charset="0"/>
                      </a:rPr>
                      <a:t>                      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02" name="그룹 201"/>
                <p:cNvGrpSpPr/>
                <p:nvPr/>
              </p:nvGrpSpPr>
              <p:grpSpPr>
                <a:xfrm>
                  <a:off x="4309817" y="5228944"/>
                  <a:ext cx="1620000" cy="252413"/>
                  <a:chOff x="6103042" y="1862634"/>
                  <a:chExt cx="2306342" cy="252413"/>
                </a:xfrm>
              </p:grpSpPr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6103042" y="1927285"/>
                    <a:ext cx="38792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rgbClr val="C00000"/>
                        </a:solidFill>
                        <a:latin typeface="+mn-ea"/>
                      </a:rPr>
                      <a:t> </a:t>
                    </a:r>
                    <a:r>
                      <a:rPr lang="en-US" altLang="ko-KR" sz="800" dirty="0">
                        <a:latin typeface="+mn-ea"/>
                      </a:rPr>
                      <a:t> </a:t>
                    </a:r>
                    <a:r>
                      <a:rPr lang="ko-KR" altLang="en-US" sz="800" dirty="0">
                        <a:latin typeface="+mn-ea"/>
                      </a:rPr>
                      <a:t>항목명</a:t>
                    </a:r>
                  </a:p>
                </p:txBody>
              </p:sp>
              <p:sp>
                <p:nvSpPr>
                  <p:cNvPr id="204" name="Header"/>
                  <p:cNvSpPr>
                    <a:spLocks noChangeArrowheads="1"/>
                  </p:cNvSpPr>
                  <p:nvPr/>
                </p:nvSpPr>
                <p:spPr bwMode="auto">
                  <a:xfrm>
                    <a:off x="6753224" y="1862634"/>
                    <a:ext cx="1656160" cy="25241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808080"/>
                    </a:solidFill>
                  </a:ln>
                  <a:effectLst/>
                </p:spPr>
                <p:txBody>
                  <a:bodyPr lIns="72000" rIns="0" anchor="ctr"/>
                  <a:lstStyle/>
                  <a:p>
                    <a:pPr>
                      <a:lnSpc>
                        <a:spcPct val="150000"/>
                      </a:lnSpc>
                      <a:defRPr/>
                    </a:pPr>
                    <a:r>
                      <a:rPr lang="en-US" altLang="ko-KR" sz="800" dirty="0">
                        <a:latin typeface="+mn-ea"/>
                        <a:cs typeface="Segoe UI" panose="020B0502040204020203" pitchFamily="34" charset="0"/>
                      </a:rPr>
                      <a:t>                      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12" name="그룹 211"/>
                <p:cNvGrpSpPr/>
                <p:nvPr/>
              </p:nvGrpSpPr>
              <p:grpSpPr>
                <a:xfrm>
                  <a:off x="4309817" y="5552851"/>
                  <a:ext cx="1620000" cy="252413"/>
                  <a:chOff x="6103042" y="1862634"/>
                  <a:chExt cx="2306342" cy="252413"/>
                </a:xfrm>
              </p:grpSpPr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6103042" y="1927285"/>
                    <a:ext cx="38792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rgbClr val="C00000"/>
                        </a:solidFill>
                        <a:latin typeface="+mn-ea"/>
                      </a:rPr>
                      <a:t> </a:t>
                    </a:r>
                    <a:r>
                      <a:rPr lang="en-US" altLang="ko-KR" sz="800" dirty="0">
                        <a:latin typeface="+mn-ea"/>
                      </a:rPr>
                      <a:t> </a:t>
                    </a:r>
                    <a:r>
                      <a:rPr lang="ko-KR" altLang="en-US" sz="800" dirty="0">
                        <a:latin typeface="+mn-ea"/>
                      </a:rPr>
                      <a:t>항목명</a:t>
                    </a:r>
                  </a:p>
                </p:txBody>
              </p:sp>
              <p:sp>
                <p:nvSpPr>
                  <p:cNvPr id="214" name="Header"/>
                  <p:cNvSpPr>
                    <a:spLocks noChangeArrowheads="1"/>
                  </p:cNvSpPr>
                  <p:nvPr/>
                </p:nvSpPr>
                <p:spPr bwMode="auto">
                  <a:xfrm>
                    <a:off x="6753224" y="1862634"/>
                    <a:ext cx="1656160" cy="25241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808080"/>
                    </a:solidFill>
                  </a:ln>
                  <a:effectLst/>
                </p:spPr>
                <p:txBody>
                  <a:bodyPr lIns="72000" rIns="0" anchor="ctr"/>
                  <a:lstStyle/>
                  <a:p>
                    <a:pPr>
                      <a:lnSpc>
                        <a:spcPct val="150000"/>
                      </a:lnSpc>
                      <a:defRPr/>
                    </a:pPr>
                    <a:r>
                      <a:rPr lang="en-US" altLang="ko-KR" sz="800" dirty="0">
                        <a:latin typeface="+mn-ea"/>
                        <a:cs typeface="Segoe UI" panose="020B0502040204020203" pitchFamily="34" charset="0"/>
                      </a:rPr>
                      <a:t>                      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6004738" y="4581128"/>
                  <a:ext cx="1620000" cy="252413"/>
                  <a:chOff x="6004738" y="4581128"/>
                  <a:chExt cx="1620000" cy="252413"/>
                </a:xfrm>
              </p:grpSpPr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6004738" y="4645779"/>
                    <a:ext cx="27248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solidFill>
                          <a:srgbClr val="C00000"/>
                        </a:solidFill>
                        <a:latin typeface="+mn-ea"/>
                      </a:rPr>
                      <a:t> </a:t>
                    </a:r>
                    <a:r>
                      <a:rPr lang="en-US" altLang="ko-KR" sz="800" dirty="0">
                        <a:latin typeface="+mn-ea"/>
                      </a:rPr>
                      <a:t> </a:t>
                    </a:r>
                    <a:r>
                      <a:rPr lang="ko-KR" altLang="en-US" sz="800" dirty="0">
                        <a:latin typeface="+mn-ea"/>
                      </a:rPr>
                      <a:t>항목명</a:t>
                    </a:r>
                  </a:p>
                </p:txBody>
              </p:sp>
              <p:sp>
                <p:nvSpPr>
                  <p:cNvPr id="221" name="Header"/>
                  <p:cNvSpPr>
                    <a:spLocks noChangeArrowheads="1"/>
                  </p:cNvSpPr>
                  <p:nvPr/>
                </p:nvSpPr>
                <p:spPr bwMode="auto">
                  <a:xfrm>
                    <a:off x="6461433" y="4581128"/>
                    <a:ext cx="1163305" cy="25241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808080"/>
                    </a:solidFill>
                  </a:ln>
                  <a:effectLst/>
                </p:spPr>
                <p:txBody>
                  <a:bodyPr lIns="72000" rIns="0" anchor="ctr"/>
                  <a:lstStyle/>
                  <a:p>
                    <a:pPr>
                      <a:lnSpc>
                        <a:spcPct val="150000"/>
                      </a:lnSpc>
                      <a:defRPr/>
                    </a:pPr>
                    <a:r>
                      <a:rPr lang="en-US" altLang="ko-KR" sz="800" dirty="0">
                        <a:latin typeface="+mn-ea"/>
                        <a:cs typeface="Segoe UI" panose="020B0502040204020203" pitchFamily="34" charset="0"/>
                      </a:rPr>
                      <a:t>                      </a:t>
                    </a:r>
                    <a:endParaRPr lang="en-US" altLang="ko-KR" sz="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23" name="TextBox 222"/>
                <p:cNvSpPr txBox="1"/>
                <p:nvPr/>
              </p:nvSpPr>
              <p:spPr>
                <a:xfrm>
                  <a:off x="6004738" y="4969687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24" name="Header"/>
                <p:cNvSpPr>
                  <a:spLocks noChangeArrowheads="1"/>
                </p:cNvSpPr>
                <p:nvPr/>
              </p:nvSpPr>
              <p:spPr bwMode="auto">
                <a:xfrm>
                  <a:off x="6461433" y="4905036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TextBox 225"/>
                <p:cNvSpPr txBox="1"/>
                <p:nvPr/>
              </p:nvSpPr>
              <p:spPr>
                <a:xfrm>
                  <a:off x="6005247" y="5293595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27" name="Header"/>
                <p:cNvSpPr>
                  <a:spLocks noChangeArrowheads="1"/>
                </p:cNvSpPr>
                <p:nvPr/>
              </p:nvSpPr>
              <p:spPr bwMode="auto">
                <a:xfrm>
                  <a:off x="6461942" y="5228944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TextBox 228"/>
                <p:cNvSpPr txBox="1"/>
                <p:nvPr/>
              </p:nvSpPr>
              <p:spPr>
                <a:xfrm>
                  <a:off x="6005247" y="5617502"/>
                  <a:ext cx="27248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230" name="Header"/>
                <p:cNvSpPr>
                  <a:spLocks noChangeArrowheads="1"/>
                </p:cNvSpPr>
                <p:nvPr/>
              </p:nvSpPr>
              <p:spPr bwMode="auto">
                <a:xfrm>
                  <a:off x="6461942" y="5552851"/>
                  <a:ext cx="1163305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6" name="그룹 25"/>
          <p:cNvGrpSpPr/>
          <p:nvPr/>
        </p:nvGrpSpPr>
        <p:grpSpPr>
          <a:xfrm>
            <a:off x="560512" y="3089596"/>
            <a:ext cx="8568736" cy="974252"/>
            <a:chOff x="560512" y="2958804"/>
            <a:chExt cx="8568736" cy="97425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778430" y="3213056"/>
              <a:ext cx="8350818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60512" y="2958804"/>
              <a:ext cx="87075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180975" indent="-180975" algn="l">
                <a:buFont typeface="Wingdings" pitchFamily="2" charset="2"/>
                <a:buChar char="ü"/>
              </a:pP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가로 </a:t>
              </a: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단</a:t>
              </a:r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861693" y="3284984"/>
              <a:ext cx="5067615" cy="252413"/>
              <a:chOff x="861693" y="2327787"/>
              <a:chExt cx="5067615" cy="252413"/>
            </a:xfrm>
          </p:grpSpPr>
          <p:grpSp>
            <p:nvGrpSpPr>
              <p:cNvPr id="153" name="그룹 152"/>
              <p:cNvGrpSpPr/>
              <p:nvPr/>
            </p:nvGrpSpPr>
            <p:grpSpPr>
              <a:xfrm>
                <a:off x="861693" y="2327787"/>
                <a:ext cx="1678859" cy="252413"/>
                <a:chOff x="844611" y="1862658"/>
                <a:chExt cx="2166123" cy="252413"/>
              </a:xfrm>
            </p:grpSpPr>
            <p:sp>
              <p:nvSpPr>
                <p:cNvPr id="160" name="TextBox 159"/>
                <p:cNvSpPr txBox="1"/>
                <p:nvPr/>
              </p:nvSpPr>
              <p:spPr>
                <a:xfrm>
                  <a:off x="844611" y="1927309"/>
                  <a:ext cx="53981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 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61" name="Header"/>
                <p:cNvSpPr>
                  <a:spLocks noChangeArrowheads="1"/>
                </p:cNvSpPr>
                <p:nvPr/>
              </p:nvSpPr>
              <p:spPr bwMode="auto">
                <a:xfrm>
                  <a:off x="1570734" y="1862658"/>
                  <a:ext cx="144000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2616940" y="2327787"/>
                <a:ext cx="1620000" cy="252413"/>
                <a:chOff x="3440832" y="1862451"/>
                <a:chExt cx="2306342" cy="252413"/>
              </a:xfrm>
            </p:grpSpPr>
            <p:sp>
              <p:nvSpPr>
                <p:cNvPr id="158" name="TextBox 157"/>
                <p:cNvSpPr txBox="1"/>
                <p:nvPr/>
              </p:nvSpPr>
              <p:spPr>
                <a:xfrm>
                  <a:off x="3440832" y="1927309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59" name="Header"/>
                <p:cNvSpPr>
                  <a:spLocks noChangeArrowheads="1"/>
                </p:cNvSpPr>
                <p:nvPr/>
              </p:nvSpPr>
              <p:spPr bwMode="auto">
                <a:xfrm>
                  <a:off x="4091014" y="1862451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309308" y="2327787"/>
                <a:ext cx="1620000" cy="252413"/>
                <a:chOff x="6103042" y="1862634"/>
                <a:chExt cx="2306342" cy="25241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6103042" y="1927285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57" name="Header"/>
                <p:cNvSpPr>
                  <a:spLocks noChangeArrowheads="1"/>
                </p:cNvSpPr>
                <p:nvPr/>
              </p:nvSpPr>
              <p:spPr bwMode="auto">
                <a:xfrm>
                  <a:off x="6753224" y="1862634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62" name="그룹 161"/>
            <p:cNvGrpSpPr/>
            <p:nvPr/>
          </p:nvGrpSpPr>
          <p:grpSpPr>
            <a:xfrm>
              <a:off x="935945" y="3608635"/>
              <a:ext cx="4993363" cy="252413"/>
              <a:chOff x="935945" y="2327787"/>
              <a:chExt cx="4993363" cy="252413"/>
            </a:xfrm>
          </p:grpSpPr>
          <p:grpSp>
            <p:nvGrpSpPr>
              <p:cNvPr id="163" name="그룹 162"/>
              <p:cNvGrpSpPr/>
              <p:nvPr/>
            </p:nvGrpSpPr>
            <p:grpSpPr>
              <a:xfrm>
                <a:off x="935945" y="2327787"/>
                <a:ext cx="1604606" cy="252413"/>
                <a:chOff x="940413" y="1862658"/>
                <a:chExt cx="2070321" cy="252413"/>
              </a:xfrm>
            </p:grpSpPr>
            <p:sp>
              <p:nvSpPr>
                <p:cNvPr id="170" name="TextBox 169"/>
                <p:cNvSpPr txBox="1"/>
                <p:nvPr/>
              </p:nvSpPr>
              <p:spPr>
                <a:xfrm>
                  <a:off x="940413" y="1927309"/>
                  <a:ext cx="44467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71" name="Header"/>
                <p:cNvSpPr>
                  <a:spLocks noChangeArrowheads="1"/>
                </p:cNvSpPr>
                <p:nvPr/>
              </p:nvSpPr>
              <p:spPr bwMode="auto">
                <a:xfrm>
                  <a:off x="1570734" y="1862658"/>
                  <a:ext cx="1440000" cy="252413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ea typeface="+mn-ea"/>
                      <a:cs typeface="Segoe UI" panose="020B0502040204020203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2616940" y="2327787"/>
                <a:ext cx="1620000" cy="252413"/>
                <a:chOff x="3440832" y="1862451"/>
                <a:chExt cx="2306342" cy="252413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3440832" y="1927309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69" name="Header"/>
                <p:cNvSpPr>
                  <a:spLocks noChangeArrowheads="1"/>
                </p:cNvSpPr>
                <p:nvPr/>
              </p:nvSpPr>
              <p:spPr bwMode="auto">
                <a:xfrm>
                  <a:off x="4091014" y="1862451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4309308" y="2327787"/>
                <a:ext cx="1620000" cy="252413"/>
                <a:chOff x="6103042" y="1862634"/>
                <a:chExt cx="2306342" cy="252413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6103042" y="1927285"/>
                  <a:ext cx="387927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rgbClr val="C00000"/>
                      </a:solidFill>
                      <a:latin typeface="+mn-ea"/>
                    </a:rPr>
                    <a:t> </a:t>
                  </a:r>
                  <a:r>
                    <a:rPr lang="en-US" altLang="ko-KR" sz="800" dirty="0">
                      <a:latin typeface="+mn-ea"/>
                    </a:rPr>
                    <a:t> </a:t>
                  </a:r>
                  <a:r>
                    <a:rPr lang="ko-KR" altLang="en-US" sz="800" dirty="0">
                      <a:latin typeface="+mn-ea"/>
                    </a:rPr>
                    <a:t>항목명</a:t>
                  </a:r>
                </a:p>
              </p:txBody>
            </p:sp>
            <p:sp>
              <p:nvSpPr>
                <p:cNvPr id="167" name="Header"/>
                <p:cNvSpPr>
                  <a:spLocks noChangeArrowheads="1"/>
                </p:cNvSpPr>
                <p:nvPr/>
              </p:nvSpPr>
              <p:spPr bwMode="auto">
                <a:xfrm>
                  <a:off x="6753224" y="1862634"/>
                  <a:ext cx="1656160" cy="2524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808080"/>
                  </a:solidFill>
                </a:ln>
                <a:effectLst/>
              </p:spPr>
              <p:txBody>
                <a:bodyPr lIns="72000" rIns="0" anchor="ctr"/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en-US" altLang="ko-KR" sz="800" dirty="0">
                      <a:latin typeface="+mn-ea"/>
                      <a:cs typeface="Segoe UI" panose="020B0502040204020203" pitchFamily="34" charset="0"/>
                    </a:rPr>
                    <a:t>                      </a:t>
                  </a:r>
                  <a:endPara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5" name="그룹 234"/>
            <p:cNvGrpSpPr/>
            <p:nvPr/>
          </p:nvGrpSpPr>
          <p:grpSpPr>
            <a:xfrm>
              <a:off x="6009267" y="3280848"/>
              <a:ext cx="1620000" cy="252413"/>
              <a:chOff x="6004738" y="4581128"/>
              <a:chExt cx="1620000" cy="252413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6004738" y="4645779"/>
                <a:ext cx="38151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latin typeface="+mn-ea"/>
                  </a:rPr>
                  <a:t> </a:t>
                </a:r>
                <a:r>
                  <a:rPr lang="ko-KR" altLang="en-US" sz="800" dirty="0">
                    <a:latin typeface="+mn-ea"/>
                  </a:rPr>
                  <a:t>항목명</a:t>
                </a:r>
              </a:p>
            </p:txBody>
          </p:sp>
          <p:sp>
            <p:nvSpPr>
              <p:cNvPr id="237" name="Header"/>
              <p:cNvSpPr>
                <a:spLocks noChangeArrowheads="1"/>
              </p:cNvSpPr>
              <p:nvPr/>
            </p:nvSpPr>
            <p:spPr bwMode="auto">
              <a:xfrm>
                <a:off x="6461433" y="4581128"/>
                <a:ext cx="1163305" cy="2524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  <a:effectLst/>
            </p:spPr>
            <p:txBody>
              <a:bodyPr lIns="72000" rIns="0" anchor="ctr"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800" dirty="0">
                    <a:latin typeface="+mn-ea"/>
                    <a:cs typeface="Segoe UI" panose="020B0502040204020203" pitchFamily="34" charset="0"/>
                  </a:rPr>
                  <a:t>                      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2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입출력 컴포넌트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입력 컴포넌트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graphicFrame>
        <p:nvGraphicFramePr>
          <p:cNvPr id="5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67987"/>
              </p:ext>
            </p:extLst>
          </p:nvPr>
        </p:nvGraphicFramePr>
        <p:xfrm>
          <a:off x="477838" y="1340768"/>
          <a:ext cx="8965906" cy="4968552"/>
        </p:xfrm>
        <a:graphic>
          <a:graphicData uri="http://schemas.openxmlformats.org/drawingml/2006/table">
            <a:tbl>
              <a:tblPr/>
              <a:tblGrid>
                <a:gridCol w="97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78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681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Inputbox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줄로 된 문자열을 입력 받기 위해 사용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0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문자열을 출력하기 위한 용도로 사용되기도 함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(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읽기전용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36625" rtl="0" eaLnBrk="0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암호 문자열이나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길이가 제한된 문자열을 입력 받을 수 있음</a:t>
                      </a:r>
                    </a:p>
                    <a:p>
                      <a:pPr marL="0" marR="0" lvl="0" indent="0" algn="l" defTabSz="936625" rtl="0" eaLnBrk="0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 폭은 기본적으로 입력 데이터의 길이에 맞추어 고정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l" defTabSz="936625" rtl="0" eaLnBrk="0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 등 서술형 데이터의 길이 </a:t>
                      </a:r>
                      <a:r>
                        <a:rPr lang="en-US" altLang="ko-KR" sz="800" b="0" spc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Maxlength 50 </a:t>
                      </a:r>
                      <a:r>
                        <a:rPr lang="ko-KR" altLang="en-US" sz="800" b="0" spc="-15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r>
                        <a:rPr lang="en-US" altLang="ko-KR" sz="800" b="0" spc="-15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spc="-15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때에는  </a:t>
                      </a:r>
                      <a:r>
                        <a:rPr kumimoji="0" lang="en-US" altLang="ko-KR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Textarea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컴포넌트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권장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89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Calendar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년월일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입력 받기 위한 컴포넌트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필요에 따라 </a:t>
                      </a:r>
                      <a:r>
                        <a:rPr kumimoji="0" lang="ko-KR" altLang="en-US" sz="800" b="0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년월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혹은 년도만 입력하는 형태로 활용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DIV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띄워 월 단위로 입력하는 방식과 입력영역에 직접 입력하는 방식을 모두 사용 할 수 있음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 노출 형식은 옵션에서 변경 가능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784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선택사항 중에서 하나를 선택할 수 있도록 하는 </a:t>
                      </a:r>
                      <a:r>
                        <a:rPr kumimoji="0" lang="ko-KR" altLang="en-US" sz="800" b="0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입력폼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리스트의 개수는 </a:t>
                      </a:r>
                      <a:r>
                        <a:rPr kumimoji="0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개를 넘지 않도록 권장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※ </a:t>
                      </a:r>
                      <a:r>
                        <a:rPr kumimoji="0" lang="ko-KR" altLang="en-US" sz="800" b="0" i="0" u="none" strike="noStrike" cap="none" spc="-150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코드성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정보는 가급적 콤보 권장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선택빈도가 높거나 중요 정보를 선택된 상태로 보여줌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784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Spin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1" fontAlgn="base" latinLnBrk="1" hangingPunct="1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en-US" altLang="ko-KR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Spin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 일정범위 내의 숫자값을 입력하기 위해 사용함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736">
                <a:tc>
                  <a:txBody>
                    <a:bodyPr/>
                    <a:lstStyle/>
                    <a:p>
                      <a:pPr marL="0" marR="0" lvl="0" indent="0" algn="ctr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Textarea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marT="45724" marB="4572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5" marR="91425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6625" rtl="0" eaLnBrk="0" fontAlgn="base" latinLnBrk="0" hangingPunct="0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줄로 된 문자열을 입력 받기 위해 사용함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0" fontAlgn="base" latinLnBrk="0" hangingPunct="0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 등 서술형 데이터의 길이 </a:t>
                      </a:r>
                      <a:r>
                        <a:rPr lang="en-US" altLang="ko-KR" sz="800" strike="noStrike" spc="0" dirty="0">
                          <a:latin typeface="맑은 고딕" pitchFamily="50" charset="-127"/>
                          <a:ea typeface="맑은 고딕" pitchFamily="50" charset="-127"/>
                        </a:rPr>
                        <a:t>Maxlength 50</a:t>
                      </a:r>
                      <a:r>
                        <a:rPr lang="en-US" altLang="ko-KR" sz="800" strike="noStrike" spc="-15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strike="noStrike" spc="-150" dirty="0"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r>
                        <a:rPr lang="en-US" altLang="ko-KR" sz="800" strike="noStrike" spc="-15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strike="noStrike" spc="-150" dirty="0">
                          <a:latin typeface="맑은 고딕" pitchFamily="50" charset="-127"/>
                          <a:ea typeface="맑은 고딕" pitchFamily="50" charset="-127"/>
                        </a:rPr>
                        <a:t>일 때에  </a:t>
                      </a:r>
                      <a:r>
                        <a:rPr kumimoji="0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Textarea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컴포넌트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권장</a:t>
                      </a:r>
                      <a:endParaRPr kumimoji="0" lang="en-US" altLang="ko-KR" sz="8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36625" rtl="0" eaLnBrk="0" fontAlgn="base" latinLnBrk="0" hangingPunct="0">
                        <a:lnSpc>
                          <a:spcPts val="1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※  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불가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상태표시 </a:t>
                      </a:r>
                      <a:r>
                        <a:rPr kumimoji="0" lang="en-US" altLang="ko-KR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kumimoji="0" lang="en-US" altLang="ko-KR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Inputbox</a:t>
                      </a:r>
                      <a:r>
                        <a:rPr kumimoji="0" lang="ko-KR" altLang="en-US" sz="800" b="0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동일</a:t>
                      </a:r>
                    </a:p>
                  </a:txBody>
                  <a:tcPr marL="91425" marR="91425" marT="45724" marB="45724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Rectangle 167" descr="type=input"/>
          <p:cNvSpPr>
            <a:spLocks noChangeArrowheads="1"/>
          </p:cNvSpPr>
          <p:nvPr/>
        </p:nvSpPr>
        <p:spPr bwMode="auto">
          <a:xfrm>
            <a:off x="1625600" y="1732612"/>
            <a:ext cx="1079500" cy="16192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168" descr="type=input"/>
          <p:cNvSpPr>
            <a:spLocks noChangeArrowheads="1"/>
          </p:cNvSpPr>
          <p:nvPr/>
        </p:nvSpPr>
        <p:spPr bwMode="auto">
          <a:xfrm>
            <a:off x="1625600" y="1950099"/>
            <a:ext cx="1079500" cy="161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 Box 172"/>
          <p:cNvSpPr txBox="1">
            <a:spLocks noChangeArrowheads="1"/>
          </p:cNvSpPr>
          <p:nvPr/>
        </p:nvSpPr>
        <p:spPr bwMode="auto">
          <a:xfrm>
            <a:off x="2774950" y="1746899"/>
            <a:ext cx="19236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</a:p>
        </p:txBody>
      </p:sp>
      <p:sp>
        <p:nvSpPr>
          <p:cNvPr id="75" name="Text Box 173"/>
          <p:cNvSpPr txBox="1">
            <a:spLocks noChangeArrowheads="1"/>
          </p:cNvSpPr>
          <p:nvPr/>
        </p:nvSpPr>
        <p:spPr bwMode="auto">
          <a:xfrm>
            <a:off x="2774950" y="1969149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입력불가</a:t>
            </a:r>
          </a:p>
        </p:txBody>
      </p: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2774950" y="2391424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읽기전용</a:t>
            </a:r>
          </a:p>
        </p:txBody>
      </p:sp>
      <p:sp>
        <p:nvSpPr>
          <p:cNvPr id="90" name="Text Box 172"/>
          <p:cNvSpPr txBox="1">
            <a:spLocks noChangeArrowheads="1"/>
          </p:cNvSpPr>
          <p:nvPr/>
        </p:nvSpPr>
        <p:spPr bwMode="auto">
          <a:xfrm>
            <a:off x="2774950" y="2671877"/>
            <a:ext cx="19236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</a:p>
        </p:txBody>
      </p:sp>
      <p:sp>
        <p:nvSpPr>
          <p:cNvPr id="99" name="Rectangle 122" descr="type=input"/>
          <p:cNvSpPr>
            <a:spLocks noChangeArrowheads="1"/>
          </p:cNvSpPr>
          <p:nvPr/>
        </p:nvSpPr>
        <p:spPr bwMode="auto">
          <a:xfrm>
            <a:off x="1625600" y="3636611"/>
            <a:ext cx="1008063" cy="173037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l"/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선택정보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 Box 172"/>
          <p:cNvSpPr txBox="1">
            <a:spLocks noChangeArrowheads="1"/>
          </p:cNvSpPr>
          <p:nvPr/>
        </p:nvSpPr>
        <p:spPr bwMode="auto">
          <a:xfrm>
            <a:off x="2774950" y="3674711"/>
            <a:ext cx="19236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</a:p>
        </p:txBody>
      </p:sp>
      <p:sp>
        <p:nvSpPr>
          <p:cNvPr id="105" name="Text Box 173"/>
          <p:cNvSpPr txBox="1">
            <a:spLocks noChangeArrowheads="1"/>
          </p:cNvSpPr>
          <p:nvPr/>
        </p:nvSpPr>
        <p:spPr bwMode="auto">
          <a:xfrm>
            <a:off x="2774950" y="3884261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입력불가</a:t>
            </a:r>
          </a:p>
        </p:txBody>
      </p:sp>
      <p:sp>
        <p:nvSpPr>
          <p:cNvPr id="107" name="Text Box 81"/>
          <p:cNvSpPr txBox="1">
            <a:spLocks noChangeArrowheads="1"/>
          </p:cNvSpPr>
          <p:nvPr/>
        </p:nvSpPr>
        <p:spPr bwMode="auto">
          <a:xfrm>
            <a:off x="2428875" y="3647723"/>
            <a:ext cx="352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0" rIns="91423" bIns="45710">
            <a:spAutoFit/>
          </a:bodyPr>
          <a:lstStyle>
            <a:lvl1pPr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100" name="Rectangle 122" descr="type=input"/>
          <p:cNvSpPr>
            <a:spLocks noChangeArrowheads="1"/>
          </p:cNvSpPr>
          <p:nvPr/>
        </p:nvSpPr>
        <p:spPr bwMode="auto">
          <a:xfrm>
            <a:off x="1625600" y="3865211"/>
            <a:ext cx="1008063" cy="1730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 Box 172"/>
          <p:cNvSpPr txBox="1">
            <a:spLocks noChangeArrowheads="1"/>
          </p:cNvSpPr>
          <p:nvPr/>
        </p:nvSpPr>
        <p:spPr bwMode="auto">
          <a:xfrm>
            <a:off x="2774950" y="4687430"/>
            <a:ext cx="19236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</a:p>
        </p:txBody>
      </p:sp>
      <p:sp>
        <p:nvSpPr>
          <p:cNvPr id="117" name="Text Box 173"/>
          <p:cNvSpPr txBox="1">
            <a:spLocks noChangeArrowheads="1"/>
          </p:cNvSpPr>
          <p:nvPr/>
        </p:nvSpPr>
        <p:spPr bwMode="auto">
          <a:xfrm>
            <a:off x="2774950" y="4896980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입력불가</a:t>
            </a:r>
          </a:p>
        </p:txBody>
      </p:sp>
      <p:sp>
        <p:nvSpPr>
          <p:cNvPr id="120" name="Text Box 172"/>
          <p:cNvSpPr txBox="1">
            <a:spLocks noChangeArrowheads="1"/>
          </p:cNvSpPr>
          <p:nvPr/>
        </p:nvSpPr>
        <p:spPr bwMode="auto">
          <a:xfrm>
            <a:off x="2774950" y="4347191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읽기전용</a:t>
            </a:r>
          </a:p>
        </p:txBody>
      </p:sp>
      <p:sp>
        <p:nvSpPr>
          <p:cNvPr id="122" name="Text Box 172"/>
          <p:cNvSpPr txBox="1">
            <a:spLocks noChangeArrowheads="1"/>
          </p:cNvSpPr>
          <p:nvPr/>
        </p:nvSpPr>
        <p:spPr bwMode="auto">
          <a:xfrm>
            <a:off x="2774950" y="5363705"/>
            <a:ext cx="38472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ko-KR" altLang="en-US" sz="900" spc="-150" dirty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읽기전용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25600" y="4649330"/>
            <a:ext cx="719138" cy="173037"/>
            <a:chOff x="1625600" y="4585273"/>
            <a:chExt cx="719138" cy="173037"/>
          </a:xfrm>
        </p:grpSpPr>
        <p:sp>
          <p:nvSpPr>
            <p:cNvPr id="110" name="Rectangle 122" descr="type=input"/>
            <p:cNvSpPr>
              <a:spLocks noChangeArrowheads="1"/>
            </p:cNvSpPr>
            <p:nvPr/>
          </p:nvSpPr>
          <p:spPr bwMode="auto">
            <a:xfrm>
              <a:off x="1625600" y="4585273"/>
              <a:ext cx="719138" cy="1730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sp>
          <p:nvSpPr>
            <p:cNvPr id="125" name="Rectangle 122" descr="type=input"/>
            <p:cNvSpPr>
              <a:spLocks noChangeArrowheads="1"/>
            </p:cNvSpPr>
            <p:nvPr/>
          </p:nvSpPr>
          <p:spPr bwMode="auto">
            <a:xfrm>
              <a:off x="1625600" y="4585273"/>
              <a:ext cx="172800" cy="1730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◀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Rectangle 122" descr="type=input"/>
            <p:cNvSpPr>
              <a:spLocks noChangeArrowheads="1"/>
            </p:cNvSpPr>
            <p:nvPr/>
          </p:nvSpPr>
          <p:spPr bwMode="auto">
            <a:xfrm>
              <a:off x="2171938" y="4585273"/>
              <a:ext cx="172800" cy="1730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▶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84325" y="5673709"/>
            <a:ext cx="1892491" cy="539750"/>
            <a:chOff x="1584325" y="5697562"/>
            <a:chExt cx="1892491" cy="539750"/>
          </a:xfrm>
        </p:grpSpPr>
        <p:sp>
          <p:nvSpPr>
            <p:cNvPr id="54" name="Rectangle 176" descr="type=input"/>
            <p:cNvSpPr>
              <a:spLocks noChangeArrowheads="1"/>
            </p:cNvSpPr>
            <p:nvPr/>
          </p:nvSpPr>
          <p:spPr bwMode="auto">
            <a:xfrm>
              <a:off x="1584325" y="5697562"/>
              <a:ext cx="1879600" cy="539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 sz="900">
                <a:latin typeface="윤고딕130"/>
              </a:endParaRPr>
            </a:p>
          </p:txBody>
        </p:sp>
        <p:sp>
          <p:nvSpPr>
            <p:cNvPr id="55" name="Rectangle 176" descr="type=input"/>
            <p:cNvSpPr>
              <a:spLocks noChangeArrowheads="1"/>
            </p:cNvSpPr>
            <p:nvPr/>
          </p:nvSpPr>
          <p:spPr bwMode="auto">
            <a:xfrm>
              <a:off x="3296816" y="5697562"/>
              <a:ext cx="180000" cy="539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r>
                <a:rPr lang="ko-KR" altLang="en-US" sz="900" dirty="0">
                  <a:latin typeface="윤고딕130"/>
                </a:rPr>
                <a:t>▲</a:t>
              </a:r>
              <a:endParaRPr lang="en-US" altLang="ko-KR" sz="900" dirty="0">
                <a:latin typeface="윤고딕130"/>
              </a:endParaRPr>
            </a:p>
            <a:p>
              <a:endParaRPr lang="en-US" altLang="ko-KR" sz="900" dirty="0">
                <a:latin typeface="윤고딕130"/>
              </a:endParaRPr>
            </a:p>
            <a:p>
              <a:endParaRPr lang="en-US" altLang="ko-KR" sz="900" dirty="0">
                <a:latin typeface="윤고딕130"/>
              </a:endParaRPr>
            </a:p>
            <a:p>
              <a:r>
                <a:rPr lang="ko-KR" altLang="en-US" sz="900" dirty="0">
                  <a:latin typeface="윤고딕130"/>
                </a:rPr>
                <a:t>▼</a:t>
              </a:r>
            </a:p>
          </p:txBody>
        </p:sp>
        <p:sp>
          <p:nvSpPr>
            <p:cNvPr id="56" name="사각형: 둥근 모서리 1"/>
            <p:cNvSpPr/>
            <p:nvPr/>
          </p:nvSpPr>
          <p:spPr bwMode="auto">
            <a:xfrm>
              <a:off x="3350816" y="5863442"/>
              <a:ext cx="72000" cy="216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1635062" y="2660765"/>
            <a:ext cx="72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  2018-06-28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51066" y="2660765"/>
            <a:ext cx="225670" cy="180000"/>
            <a:chOff x="2351066" y="2868389"/>
            <a:chExt cx="225670" cy="180000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2351066" y="2868389"/>
              <a:ext cx="22567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2" descr="C:\Users\SUYEON\Desktop\icon\da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993" y="2899447"/>
              <a:ext cx="152211" cy="11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168" descr="type=input"/>
          <p:cNvSpPr>
            <a:spLocks noChangeArrowheads="1"/>
          </p:cNvSpPr>
          <p:nvPr/>
        </p:nvSpPr>
        <p:spPr bwMode="auto">
          <a:xfrm>
            <a:off x="1624730" y="2379126"/>
            <a:ext cx="1079500" cy="161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22" descr="type=input"/>
          <p:cNvSpPr>
            <a:spLocks noChangeArrowheads="1"/>
          </p:cNvSpPr>
          <p:nvPr/>
        </p:nvSpPr>
        <p:spPr bwMode="auto">
          <a:xfrm>
            <a:off x="1624730" y="4328132"/>
            <a:ext cx="1008063" cy="1730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624281" y="4864441"/>
            <a:ext cx="719138" cy="173037"/>
            <a:chOff x="1625600" y="4585273"/>
            <a:chExt cx="719138" cy="173037"/>
          </a:xfrm>
          <a:solidFill>
            <a:schemeClr val="bg1">
              <a:lumMod val="95000"/>
            </a:schemeClr>
          </a:solidFill>
        </p:grpSpPr>
        <p:sp>
          <p:nvSpPr>
            <p:cNvPr id="83" name="Rectangle 122" descr="type=input"/>
            <p:cNvSpPr>
              <a:spLocks noChangeArrowheads="1"/>
            </p:cNvSpPr>
            <p:nvPr/>
          </p:nvSpPr>
          <p:spPr bwMode="auto">
            <a:xfrm>
              <a:off x="1625600" y="4585273"/>
              <a:ext cx="719138" cy="173037"/>
            </a:xfrm>
            <a:prstGeom prst="rect">
              <a:avLst/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sp>
          <p:nvSpPr>
            <p:cNvPr id="84" name="Rectangle 122" descr="type=input"/>
            <p:cNvSpPr>
              <a:spLocks noChangeArrowheads="1"/>
            </p:cNvSpPr>
            <p:nvPr/>
          </p:nvSpPr>
          <p:spPr bwMode="auto">
            <a:xfrm>
              <a:off x="1625600" y="4585273"/>
              <a:ext cx="172800" cy="173037"/>
            </a:xfrm>
            <a:prstGeom prst="rect">
              <a:avLst/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◀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Rectangle 122" descr="type=input"/>
            <p:cNvSpPr>
              <a:spLocks noChangeArrowheads="1"/>
            </p:cNvSpPr>
            <p:nvPr/>
          </p:nvSpPr>
          <p:spPr bwMode="auto">
            <a:xfrm>
              <a:off x="2171938" y="4585273"/>
              <a:ext cx="172800" cy="173037"/>
            </a:xfrm>
            <a:prstGeom prst="rect">
              <a:avLst/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▶</a:t>
              </a:r>
              <a:endPara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Rectangle 122" descr="type=input"/>
          <p:cNvSpPr>
            <a:spLocks noChangeArrowheads="1"/>
          </p:cNvSpPr>
          <p:nvPr/>
        </p:nvSpPr>
        <p:spPr bwMode="auto">
          <a:xfrm>
            <a:off x="1624730" y="5344195"/>
            <a:ext cx="719138" cy="1730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7" name="Text Box 81"/>
          <p:cNvSpPr txBox="1">
            <a:spLocks noChangeArrowheads="1"/>
          </p:cNvSpPr>
          <p:nvPr/>
        </p:nvSpPr>
        <p:spPr bwMode="auto">
          <a:xfrm>
            <a:off x="2432720" y="3881769"/>
            <a:ext cx="35242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0" rIns="91423" bIns="45710">
            <a:spAutoFit/>
          </a:bodyPr>
          <a:lstStyle>
            <a:lvl1pPr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2237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223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35064" y="2861336"/>
            <a:ext cx="1524607" cy="185788"/>
            <a:chOff x="1635064" y="2861336"/>
            <a:chExt cx="1524607" cy="185788"/>
          </a:xfrm>
        </p:grpSpPr>
        <p:sp>
          <p:nvSpPr>
            <p:cNvPr id="91" name="Text Box 173"/>
            <p:cNvSpPr txBox="1">
              <a:spLocks noChangeArrowheads="1"/>
            </p:cNvSpPr>
            <p:nvPr/>
          </p:nvSpPr>
          <p:spPr bwMode="auto">
            <a:xfrm>
              <a:off x="2774950" y="2894127"/>
              <a:ext cx="38472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900" spc="-150" dirty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입력불가</a:t>
              </a: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1635064" y="2867124"/>
              <a:ext cx="9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2018-06-28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343115" y="2861336"/>
              <a:ext cx="225670" cy="180000"/>
              <a:chOff x="2351066" y="2868389"/>
              <a:chExt cx="225670" cy="180000"/>
            </a:xfrm>
            <a:solidFill>
              <a:schemeClr val="bg1">
                <a:lumMod val="95000"/>
              </a:schemeClr>
            </a:solidFill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2351066" y="2868389"/>
                <a:ext cx="225670" cy="180000"/>
              </a:xfrm>
              <a:prstGeom prst="rect">
                <a:avLst/>
              </a:prstGeom>
              <a:grpFill/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1" name="Picture 2" descr="C:\Users\SUYEON\Desktop\icon\dat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993" y="2899447"/>
                <a:ext cx="152211" cy="11788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1636144" y="3321008"/>
            <a:ext cx="1524607" cy="180000"/>
            <a:chOff x="1635064" y="2867124"/>
            <a:chExt cx="1524607" cy="180000"/>
          </a:xfrm>
        </p:grpSpPr>
        <p:sp>
          <p:nvSpPr>
            <p:cNvPr id="94" name="Text Box 173"/>
            <p:cNvSpPr txBox="1">
              <a:spLocks noChangeArrowheads="1"/>
            </p:cNvSpPr>
            <p:nvPr/>
          </p:nvSpPr>
          <p:spPr bwMode="auto">
            <a:xfrm>
              <a:off x="2774950" y="2894127"/>
              <a:ext cx="38472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900" spc="-150" dirty="0"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읽기전용</a:t>
              </a: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635064" y="2867124"/>
              <a:ext cx="9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  2018-06-28</a:t>
              </a:r>
              <a:endParaRPr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6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</a:rPr>
              <a:t>그리드</a:t>
            </a:r>
            <a:r>
              <a:rPr lang="en-US" altLang="ko-KR" spc="-150" dirty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Grid)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65308"/>
              </p:ext>
            </p:extLst>
          </p:nvPr>
        </p:nvGraphicFramePr>
        <p:xfrm>
          <a:off x="673227" y="2153079"/>
          <a:ext cx="8352004" cy="102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3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3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8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BL_NO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VSL_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VOY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Size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QTY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TEU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Freight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M/R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CM1/TEU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CM2/TEU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CM3/TEU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ACSZ0045198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JMHM821E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3,895.45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649.24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551.78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549.66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506.59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AEKN1747013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HHBV069W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4,229.0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1,057.25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425.91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462.21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366.89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AENX0250256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JRGL101E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756.51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94.56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-63.81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-69.10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-99.43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AENX0250259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JRGL101E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581.57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96.92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-63.63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-68.97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-109.24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087" y="853542"/>
            <a:ext cx="8993474" cy="2412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200" b="1" kern="0" dirty="0">
                <a:latin typeface="+mn-ea"/>
                <a:cs typeface="Calibri" pitchFamily="34" charset="0"/>
              </a:rPr>
              <a:t>하위 </a:t>
            </a:r>
            <a:r>
              <a:rPr lang="en-US" altLang="ko-KR" sz="1200" b="1" kern="0" dirty="0">
                <a:latin typeface="+mn-ea"/>
                <a:cs typeface="Calibri" pitchFamily="34" charset="0"/>
              </a:rPr>
              <a:t>Grid </a:t>
            </a:r>
            <a:r>
              <a:rPr lang="ko-KR" altLang="en-US" sz="1200" b="1" kern="0" dirty="0">
                <a:latin typeface="+mn-ea"/>
                <a:cs typeface="Calibri" pitchFamily="34" charset="0"/>
              </a:rPr>
              <a:t>가 팝업화면에 있을 때</a:t>
            </a:r>
            <a:r>
              <a:rPr lang="en-US" altLang="ko-KR" sz="1200" b="1" kern="0" dirty="0">
                <a:latin typeface="+mn-ea"/>
                <a:cs typeface="Calibri" pitchFamily="34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087" y="1144488"/>
            <a:ext cx="8856984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그리드의 하나의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Row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를 클릭하면 해당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Row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의 상세 정보가 팝업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화면으로 보여진다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77800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읽기 모드의 </a:t>
            </a:r>
            <a:r>
              <a:rPr lang="ko-KR" altLang="en-US" sz="1000" spc="-150" dirty="0" err="1">
                <a:latin typeface="+mn-ea"/>
                <a:cs typeface="Arial" pitchFamily="34" charset="0"/>
                <a:sym typeface="Optima" pitchFamily="2" charset="2"/>
              </a:rPr>
              <a:t>그리드에서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Row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의 선택 상태는 다른 칼라로서 표시해준다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  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편집 모드일 때는 다른 칼라로 표시하지 않음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51" y="1772817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+mn-ea"/>
                <a:ea typeface="+mn-ea"/>
              </a:rPr>
              <a:t>■ Title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8759" y="2425116"/>
            <a:ext cx="8336472" cy="726881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62408"/>
              </p:ext>
            </p:extLst>
          </p:nvPr>
        </p:nvGraphicFramePr>
        <p:xfrm>
          <a:off x="676632" y="2427816"/>
          <a:ext cx="834860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3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30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AEKN1747013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HHBV069W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4,229.0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1,057.25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425.91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462.21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366.89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584794" y="2397036"/>
            <a:ext cx="8568000" cy="3600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40231" y="2673009"/>
            <a:ext cx="0" cy="82800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oval" w="med" len="sm"/>
            <a:tailEnd type="none"/>
          </a:ln>
          <a:effectLst/>
        </p:spPr>
      </p:cxnSp>
      <p:sp>
        <p:nvSpPr>
          <p:cNvPr id="30" name="Rectangle 624"/>
          <p:cNvSpPr>
            <a:spLocks noChangeArrowheads="1"/>
          </p:cNvSpPr>
          <p:nvPr/>
        </p:nvSpPr>
        <p:spPr bwMode="auto">
          <a:xfrm>
            <a:off x="2776335" y="3212977"/>
            <a:ext cx="6192688" cy="216023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2" name="Text Box 625"/>
          <p:cNvSpPr txBox="1">
            <a:spLocks noChangeArrowheads="1"/>
          </p:cNvSpPr>
          <p:nvPr/>
        </p:nvSpPr>
        <p:spPr bwMode="auto">
          <a:xfrm>
            <a:off x="2778444" y="2997077"/>
            <a:ext cx="6190577" cy="215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b="1" dirty="0">
                <a:solidFill>
                  <a:prstClr val="white"/>
                </a:solidFill>
                <a:sym typeface="Wingdings" pitchFamily="2" charset="2"/>
              </a:rPr>
              <a:t>Title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8540753" y="3081174"/>
            <a:ext cx="356262" cy="79375"/>
            <a:chOff x="7158341" y="2259645"/>
            <a:chExt cx="385950" cy="79375"/>
          </a:xfrm>
          <a:solidFill>
            <a:schemeClr val="bg1"/>
          </a:solidFill>
        </p:grpSpPr>
        <p:sp>
          <p:nvSpPr>
            <p:cNvPr id="38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58341" y="2295364"/>
              <a:ext cx="74613" cy="79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7314804" y="2261232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7469678" y="2259645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839117" y="3227197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▌</a:t>
            </a:r>
            <a:r>
              <a:rPr lang="en-US" altLang="ko-KR" sz="800" b="1" dirty="0">
                <a:latin typeface="+mn-ea"/>
                <a:ea typeface="+mn-ea"/>
              </a:rPr>
              <a:t>Title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rot="16200000">
            <a:off x="2254232" y="3087009"/>
            <a:ext cx="0" cy="82800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74951"/>
              </p:ext>
            </p:extLst>
          </p:nvPr>
        </p:nvGraphicFramePr>
        <p:xfrm>
          <a:off x="2920351" y="3501177"/>
          <a:ext cx="5904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BL_NO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VSL_VOY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3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QTY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TEU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Freight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M/R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CM1/TEU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CM2/TEU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spc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CM3/TEU</a:t>
                      </a:r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Header"/>
          <p:cNvSpPr>
            <a:spLocks noChangeArrowheads="1"/>
          </p:cNvSpPr>
          <p:nvPr/>
        </p:nvSpPr>
        <p:spPr bwMode="auto">
          <a:xfrm>
            <a:off x="4064597" y="4545313"/>
            <a:ext cx="172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9" name="Header"/>
          <p:cNvSpPr>
            <a:spLocks noChangeArrowheads="1"/>
          </p:cNvSpPr>
          <p:nvPr/>
        </p:nvSpPr>
        <p:spPr bwMode="auto">
          <a:xfrm>
            <a:off x="4064437" y="4041257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0" name="Header"/>
          <p:cNvSpPr>
            <a:spLocks noChangeArrowheads="1"/>
          </p:cNvSpPr>
          <p:nvPr/>
        </p:nvSpPr>
        <p:spPr bwMode="auto">
          <a:xfrm>
            <a:off x="4064437" y="4293265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Header"/>
          <p:cNvSpPr>
            <a:spLocks noChangeArrowheads="1"/>
          </p:cNvSpPr>
          <p:nvPr/>
        </p:nvSpPr>
        <p:spPr bwMode="auto">
          <a:xfrm>
            <a:off x="7016925" y="4545313"/>
            <a:ext cx="172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4" name="Header"/>
          <p:cNvSpPr>
            <a:spLocks noChangeArrowheads="1"/>
          </p:cNvSpPr>
          <p:nvPr/>
        </p:nvSpPr>
        <p:spPr bwMode="auto">
          <a:xfrm>
            <a:off x="7016765" y="4041257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5" name="Header"/>
          <p:cNvSpPr>
            <a:spLocks noChangeArrowheads="1"/>
          </p:cNvSpPr>
          <p:nvPr/>
        </p:nvSpPr>
        <p:spPr bwMode="auto">
          <a:xfrm>
            <a:off x="7016765" y="4293265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2" name="Header"/>
          <p:cNvSpPr>
            <a:spLocks noChangeArrowheads="1"/>
          </p:cNvSpPr>
          <p:nvPr/>
        </p:nvSpPr>
        <p:spPr bwMode="auto">
          <a:xfrm>
            <a:off x="4072479" y="4797153"/>
            <a:ext cx="1728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368623" y="5121209"/>
            <a:ext cx="1080300" cy="180000"/>
            <a:chOff x="3368824" y="5517232"/>
            <a:chExt cx="1080300" cy="180000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3368824" y="5517232"/>
              <a:ext cx="504000" cy="1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Save</a:t>
              </a:r>
              <a:endPara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3945124" y="5517232"/>
              <a:ext cx="504000" cy="1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Close</a:t>
              </a:r>
              <a:endPara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8103" y="2025135"/>
            <a:ext cx="47769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00" b="1" dirty="0">
                <a:latin typeface="+mn-ea"/>
              </a:rPr>
              <a:t>Total</a:t>
            </a:r>
            <a:r>
              <a:rPr lang="ko-KR" altLang="en-US" sz="700" b="1" dirty="0">
                <a:latin typeface="+mn-ea"/>
              </a:rPr>
              <a:t> </a:t>
            </a:r>
            <a:r>
              <a:rPr lang="en-US" altLang="ko-KR" sz="700" b="1" dirty="0">
                <a:latin typeface="+mn-ea"/>
              </a:rPr>
              <a:t>1,000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56" name="Header">
            <a:extLst>
              <a:ext uri="{FF2B5EF4-FFF2-40B4-BE49-F238E27FC236}">
                <a16:creationId xmlns:a16="http://schemas.microsoft.com/office/drawing/2014/main" id="{BA81B015-434D-4A73-A439-BBC81B86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37" y="3525935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7" name="Header">
            <a:extLst>
              <a:ext uri="{FF2B5EF4-FFF2-40B4-BE49-F238E27FC236}">
                <a16:creationId xmlns:a16="http://schemas.microsoft.com/office/drawing/2014/main" id="{06EDBA56-BFE9-476E-96A8-A16954C4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437" y="3777775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9" name="Header">
            <a:extLst>
              <a:ext uri="{FF2B5EF4-FFF2-40B4-BE49-F238E27FC236}">
                <a16:creationId xmlns:a16="http://schemas.microsoft.com/office/drawing/2014/main" id="{C6962EFB-0A37-495A-B1C9-42DEBC7C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25" y="3531514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Header">
            <a:extLst>
              <a:ext uri="{FF2B5EF4-FFF2-40B4-BE49-F238E27FC236}">
                <a16:creationId xmlns:a16="http://schemas.microsoft.com/office/drawing/2014/main" id="{146EA201-0A2B-4A98-B6AA-50CFFB09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925" y="3794125"/>
            <a:ext cx="1728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+mn-ea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9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버튼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버튼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기본배치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744927" y="5661296"/>
            <a:ext cx="4104456" cy="43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Grid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버튼 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– Grid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에 영향을 미치는 버튼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7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행추가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7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행삭제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등</a:t>
            </a:r>
            <a:endParaRPr lang="en-US" altLang="ko-KR" sz="7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0087" y="1346879"/>
            <a:ext cx="899347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200" b="1" kern="0" dirty="0">
                <a:latin typeface="+mn-ea"/>
                <a:cs typeface="Calibri" pitchFamily="34" charset="0"/>
              </a:rPr>
              <a:t>1) </a:t>
            </a:r>
            <a:r>
              <a:rPr lang="ko-KR" altLang="en-US" sz="1200" b="1" kern="0" dirty="0">
                <a:latin typeface="+mn-ea"/>
                <a:cs typeface="Calibri" pitchFamily="34" charset="0"/>
              </a:rPr>
              <a:t>조회화면 버튼배치</a:t>
            </a:r>
            <a:endParaRPr lang="en-US" altLang="ko-KR" sz="1200" b="1" kern="0" dirty="0">
              <a:latin typeface="+mn-ea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038" y="1628800"/>
            <a:ext cx="8856984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150" dirty="0">
                <a:latin typeface="+mn-ea"/>
              </a:rPr>
              <a:t>버튼은 기능이 적용되는 범위에 따라 배치하는 것을 기본 원칙으로 한다</a:t>
            </a:r>
            <a:r>
              <a:rPr lang="en-US" altLang="ko-KR" sz="1000" b="1" spc="-150" dirty="0">
                <a:latin typeface="+mn-ea"/>
              </a:rPr>
              <a:t>. </a:t>
            </a:r>
            <a:endParaRPr lang="en-US" altLang="ko-KR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25717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각 영역의 위치에 따라 각기 다른 스타일을 적용한다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endParaRPr lang="en-US" altLang="ko-KR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25717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Page Title</a:t>
            </a:r>
            <a:r>
              <a:rPr lang="ko-KR" altLang="en-US" sz="1000" dirty="0">
                <a:latin typeface="+mn-ea"/>
                <a:cs typeface="Arial" pitchFamily="34" charset="0"/>
                <a:sym typeface="Optima" pitchFamily="2" charset="2"/>
              </a:rPr>
              <a:t>과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Sub</a:t>
            </a:r>
            <a:r>
              <a:rPr lang="ko-KR" altLang="en-US" sz="100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Title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이 동일할 경우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Sub Title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은 생략한다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8463" y="4039056"/>
            <a:ext cx="3816424" cy="2054240"/>
            <a:chOff x="568463" y="4039056"/>
            <a:chExt cx="3816424" cy="2054240"/>
          </a:xfrm>
        </p:grpSpPr>
        <p:sp>
          <p:nvSpPr>
            <p:cNvPr id="28" name="직사각형 27"/>
            <p:cNvSpPr/>
            <p:nvPr/>
          </p:nvSpPr>
          <p:spPr>
            <a:xfrm>
              <a:off x="640471" y="5085184"/>
              <a:ext cx="3744416" cy="10081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Contents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0471" y="4557920"/>
              <a:ext cx="3744416" cy="4320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조회영역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2656695" y="5150824"/>
              <a:ext cx="1656184" cy="180000"/>
            </a:xfrm>
            <a:prstGeom prst="roundRect">
              <a:avLst>
                <a:gd name="adj" fmla="val 0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Grid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8463" y="5085184"/>
              <a:ext cx="8290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■ Sub Title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2520" y="4039056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  <a:ea typeface="+mn-ea"/>
                </a:rPr>
                <a:t>▌Page Title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2944727" y="4305912"/>
              <a:ext cx="1440160" cy="222392"/>
            </a:xfrm>
            <a:prstGeom prst="roundRect">
              <a:avLst>
                <a:gd name="adj" fmla="val 0"/>
              </a:avLst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공통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4312879" y="4417108"/>
            <a:ext cx="360000" cy="0"/>
          </a:xfrm>
          <a:prstGeom prst="straightConnector1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 bwMode="auto">
          <a:xfrm>
            <a:off x="4744927" y="4183072"/>
            <a:ext cx="4104456" cy="2880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공통버튼 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–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현 화면에 공통으로 쓰이는 버튼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화면에서만 쓰이는 특수한 버튼</a:t>
            </a:r>
            <a:endParaRPr lang="en-US" altLang="ko-KR" sz="8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엑셀출력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 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</a:t>
            </a:r>
            <a:r>
              <a:rPr lang="en-US" altLang="ko-KR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7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</a:t>
            </a:r>
            <a:endParaRPr lang="en-US" altLang="ko-KR" sz="7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/>
        </p:nvSpPr>
        <p:spPr bwMode="auto">
          <a:xfrm>
            <a:off x="560276" y="3011895"/>
            <a:ext cx="9281317" cy="201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</a:rPr>
              <a:t>공통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그리드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  <a:sym typeface="Optima" pitchFamily="2" charset="2"/>
              </a:rPr>
              <a:t>버튼의 개수가 많을 경우 버튼은 각각 오른쪽 끝의 버튼부터 아래로 줄 바꿈 한다</a:t>
            </a:r>
            <a:r>
              <a:rPr lang="en-US" altLang="ko-KR" sz="1000" spc="-150" dirty="0">
                <a:latin typeface="+mn-ea"/>
                <a:sym typeface="Optima" pitchFamily="2" charset="2"/>
              </a:rPr>
              <a:t>.</a:t>
            </a:r>
          </a:p>
        </p:txBody>
      </p:sp>
      <p:cxnSp>
        <p:nvCxnSpPr>
          <p:cNvPr id="7" name="꺾인 연결선 6"/>
          <p:cNvCxnSpPr>
            <a:cxnSpLocks/>
            <a:stCxn id="31" idx="3"/>
            <a:endCxn id="48" idx="1"/>
          </p:cNvCxnSpPr>
          <p:nvPr/>
        </p:nvCxnSpPr>
        <p:spPr>
          <a:xfrm>
            <a:off x="4312879" y="5240824"/>
            <a:ext cx="432048" cy="636472"/>
          </a:xfrm>
          <a:prstGeom prst="bentConnector3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60728" y="2751247"/>
            <a:ext cx="10983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줄 바꿈</a:t>
            </a:r>
          </a:p>
        </p:txBody>
      </p:sp>
    </p:spTree>
    <p:extLst>
      <p:ext uri="{BB962C8B-B14F-4D97-AF65-F5344CB8AC3E}">
        <p14:creationId xmlns:p14="http://schemas.microsoft.com/office/powerpoint/2010/main" val="276954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버튼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버튼 상태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및 활용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35338"/>
              </p:ext>
            </p:extLst>
          </p:nvPr>
        </p:nvGraphicFramePr>
        <p:xfrm>
          <a:off x="560388" y="2052897"/>
          <a:ext cx="8856662" cy="172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및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+mn-ea"/>
                          <a:ea typeface="+mn-ea"/>
                        </a:rPr>
                        <a:t>활성</a:t>
                      </a:r>
                      <a:endParaRPr lang="en-US" altLang="ko-KR" sz="10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필요 위치에 표시되어 활성화된 상태</a:t>
                      </a:r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클릭할 수 있음</a:t>
                      </a:r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+mn-ea"/>
                          <a:ea typeface="+mn-ea"/>
                        </a:rPr>
                        <a:t>비활성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 버튼은 표시하지 않는 것을 원칙으로 함</a:t>
                      </a:r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부득이 필요할 경우 회색으로 표시</a:t>
                      </a:r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5676530" y="2772977"/>
            <a:ext cx="42512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New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692754" y="2772977"/>
            <a:ext cx="42512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Close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180586" y="2772977"/>
            <a:ext cx="42512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Save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84642" y="2772977"/>
            <a:ext cx="42512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Row Add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188698" y="2772977"/>
            <a:ext cx="42512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Delete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676530" y="3349041"/>
            <a:ext cx="42512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New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692754" y="3349041"/>
            <a:ext cx="42512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80586" y="3349041"/>
            <a:ext cx="42512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Save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684642" y="3349041"/>
            <a:ext cx="42512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Row Add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7188698" y="3349041"/>
            <a:ext cx="42512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038" y="1340768"/>
            <a:ext cx="8856984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버튼은 활성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비활성 상태로 나뉘어진다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권한과 상태에 따라 활성과 비활성으로 구분된다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69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버튼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버튼그룹 정의 및 설명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23186"/>
              </p:ext>
            </p:extLst>
          </p:nvPr>
        </p:nvGraphicFramePr>
        <p:xfrm>
          <a:off x="560388" y="1340768"/>
          <a:ext cx="8856663" cy="396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정의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+mn-ea"/>
                          <a:ea typeface="+mn-ea"/>
                        </a:rPr>
                        <a:t>공통버튼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Action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사용자들이 수행하고자 하는 작업을 시작하게 하거나 일련의 작업 흐름을 구성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액션 버튼을 통하여 사용자는 자신의 작업을 수행</a:t>
                      </a:r>
                      <a:endParaRPr lang="en-US" altLang="ko-KR" sz="90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 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Search, New, Row Add, Row copy, Delete, Print, Close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커스텀버튼과 분리하여 배치하며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상단에 위치함</a:t>
                      </a:r>
                      <a:endParaRPr lang="en-US" altLang="ko-KR" sz="900" b="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 </a:t>
                      </a: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Action</a:t>
                      </a:r>
                      <a:r>
                        <a:rPr lang="ko-KR" altLang="en-US" sz="9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&lt;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Confirm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  &lt;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Option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90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Confirm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작업의 진행 후 종료하거나 피드백을 받은 후 다음 단계를 결정하는데 사용됨</a:t>
                      </a:r>
                      <a:endParaRPr lang="en-US" altLang="ko-KR" sz="90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 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Save, OK,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Reset, 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Clear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커스텀버튼과 분리하여 배치하며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상단에 위치함</a:t>
                      </a:r>
                      <a:endParaRPr lang="en-US" altLang="ko-KR" sz="90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 </a:t>
                      </a: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Action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ko-KR" altLang="en-US" sz="9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&lt;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Confirm</a:t>
                      </a:r>
                      <a:r>
                        <a:rPr lang="ko-KR" altLang="en-US" sz="9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  &lt;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Option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90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Option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흐름과 관계없이 기능을 발휘할 수 있음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 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E-mail, Fax </a:t>
                      </a:r>
                      <a:r>
                        <a:rPr lang="ko-KR" altLang="en-US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커스텀버튼과 분리하여 배치하며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상단에 위치함</a:t>
                      </a:r>
                      <a:endParaRPr lang="en-US" altLang="ko-KR" sz="900" b="0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 </a:t>
                      </a: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ction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Confirm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  &lt;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ption </a:t>
                      </a:r>
                      <a:r>
                        <a:rPr lang="ko-KR" altLang="en-US" sz="9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en-US" altLang="ko-KR" sz="900" b="1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>
                          <a:latin typeface="+mn-ea"/>
                          <a:ea typeface="+mn-ea"/>
                        </a:rPr>
                        <a:t>그리드버튼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흐름과 관계없이 기능을 발휘할 수 있음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 </a:t>
                      </a:r>
                      <a:r>
                        <a:rPr lang="en-US" altLang="ko-KR" sz="90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Add, Row Copy, Delete, Down Excel, Load Excel </a:t>
                      </a:r>
                      <a:r>
                        <a:rPr lang="ko-KR" altLang="en-US" sz="900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</a:t>
                      </a:r>
                      <a:r>
                        <a:rPr lang="en-US" altLang="ko-KR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900" b="0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오른쪽 상단에 위치함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순서 </a:t>
                      </a:r>
                      <a:r>
                        <a:rPr lang="en-US" altLang="ko-KR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ko-KR" altLang="en-US" sz="900" b="0" spc="-1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공통버튼의 순서를 따라감</a:t>
                      </a:r>
                      <a:endParaRPr lang="en-US" altLang="ko-KR" sz="900" b="1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5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버튼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버튼 나열 순서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457056" y="3429000"/>
            <a:ext cx="3816424" cy="2088232"/>
            <a:chOff x="5745140" y="1922857"/>
            <a:chExt cx="3816424" cy="208823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5745140" y="2750937"/>
              <a:ext cx="3816424" cy="1260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업무</a:t>
              </a: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</a:rPr>
                <a:t>조회결과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  <a:r>
                <a:rPr lang="ko-KR" altLang="en-US" sz="800" dirty="0">
                  <a:solidFill>
                    <a:schemeClr val="tx1"/>
                  </a:solidFill>
                </a:rPr>
                <a:t>영역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301492" y="1922857"/>
              <a:ext cx="612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Option </a:t>
              </a:r>
              <a:r>
                <a:rPr lang="ko-KR" altLang="en-US" sz="7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8949564" y="1922857"/>
              <a:ext cx="612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Confirm </a:t>
              </a:r>
              <a:r>
                <a:rPr lang="ko-KR" altLang="en-US" sz="7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745140" y="2210889"/>
              <a:ext cx="3816424" cy="4680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조회영역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653420" y="1922857"/>
              <a:ext cx="612000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Action </a:t>
              </a:r>
              <a:r>
                <a:rPr lang="ko-KR" altLang="en-US" sz="700" dirty="0">
                  <a:solidFill>
                    <a:schemeClr val="tx1"/>
                  </a:solidFill>
                </a:rPr>
                <a:t>버튼</a:t>
              </a: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1064568" y="4005040"/>
            <a:ext cx="3672408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1208584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Save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24808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Close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16696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new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720752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Delete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825" y="4169961"/>
            <a:ext cx="4408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배치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예 </a:t>
            </a:r>
            <a:r>
              <a:rPr lang="en-US" altLang="ko-KR" sz="800" dirty="0">
                <a:latin typeface="+mn-ea"/>
              </a:rPr>
              <a:t>: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8409384" y="4293096"/>
            <a:ext cx="82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Confirm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545288" y="4293096"/>
            <a:ext cx="82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Action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0087" y="1340768"/>
            <a:ext cx="8856984" cy="1355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왼쪽에 필수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긍정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전체에 영향을 미치는 버튼을 배치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오른쪽에는 선택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부정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일부에 영향을 미치는 버튼을 배치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Action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버튼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: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필수액션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선택액션으로 구분</a:t>
            </a:r>
            <a:endParaRPr lang="en-US" altLang="ko-KR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  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① 필수액션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: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페이지에서 꼭 필요한 작업을 하는 버튼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등록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신청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삭제 등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  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② 선택액션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: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페이지에서 선택에 따라 작업을 하는 버튼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엑셀다운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출력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엑셀업로드 등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작업자의 필요에 따라 중요버튼은 왼쪽으로 배치하되  순서를 정하기 어려울 경우 왼쪽에서 </a:t>
            </a:r>
            <a:r>
              <a:rPr lang="ko-KR" altLang="en-US" sz="1000" spc="-150" dirty="0" err="1">
                <a:latin typeface="+mn-ea"/>
                <a:cs typeface="Arial" pitchFamily="34" charset="0"/>
                <a:sym typeface="Optima" pitchFamily="2" charset="2"/>
              </a:rPr>
              <a:t>부터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A, B, C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순으로 나열한다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728864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Cancel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232920" y="4149056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Clear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12640" y="4149080"/>
            <a:ext cx="432048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Save As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047" y="3681294"/>
            <a:ext cx="12570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C00000"/>
                </a:solidFill>
                <a:latin typeface="+mn-ea"/>
              </a:rPr>
              <a:t>좌측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필수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긍정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 전체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20826" y="3681294"/>
            <a:ext cx="1220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C00000"/>
                </a:solidFill>
                <a:latin typeface="+mn-ea"/>
              </a:rPr>
              <a:t>우측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선택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부정</a:t>
            </a:r>
            <a:r>
              <a:rPr lang="en-US" altLang="ko-KR" sz="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C00000"/>
                </a:solidFill>
                <a:latin typeface="+mn-ea"/>
              </a:rPr>
              <a:t>일부</a:t>
            </a:r>
          </a:p>
        </p:txBody>
      </p:sp>
    </p:spTree>
    <p:extLst>
      <p:ext uri="{BB962C8B-B14F-4D97-AF65-F5344CB8AC3E}">
        <p14:creationId xmlns:p14="http://schemas.microsoft.com/office/powerpoint/2010/main" val="30566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분류</a:t>
            </a:r>
            <a:r>
              <a:rPr lang="en-US" altLang="ko-KR" spc="-150" dirty="0">
                <a:latin typeface="+mn-ea"/>
                <a:ea typeface="+mn-ea"/>
              </a:rPr>
              <a:t> </a:t>
            </a:r>
            <a:r>
              <a:rPr lang="ko-KR" altLang="en-US" spc="-150" dirty="0">
                <a:latin typeface="+mn-ea"/>
                <a:ea typeface="+mn-ea"/>
              </a:rPr>
              <a:t>및 정의</a:t>
            </a:r>
          </a:p>
        </p:txBody>
      </p:sp>
      <p:sp>
        <p:nvSpPr>
          <p:cNvPr id="506" name="직사각형 505"/>
          <p:cNvSpPr/>
          <p:nvPr/>
        </p:nvSpPr>
        <p:spPr bwMode="auto">
          <a:xfrm>
            <a:off x="488504" y="1628816"/>
            <a:ext cx="8928546" cy="4679909"/>
          </a:xfrm>
          <a:prstGeom prst="rect">
            <a:avLst/>
          </a:prstGeom>
          <a:noFill/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904199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조회 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+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출력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88504" y="1628800"/>
            <a:ext cx="8928546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0223" y="1780845"/>
            <a:ext cx="17472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700" dirty="0">
                <a:latin typeface="+mn-ea"/>
              </a:rPr>
              <a:t>1 depth &gt; 2 depth &gt; Daily Receipt Inquiry</a:t>
            </a:r>
            <a:endParaRPr lang="ko-KR" altLang="en-US" sz="7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6536" y="1711596"/>
            <a:ext cx="1152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b="1" kern="0" dirty="0">
                <a:latin typeface="+mn-ea"/>
                <a:cs typeface="Calibri" pitchFamily="34" charset="0"/>
              </a:rPr>
              <a:t>Daily Receipt Inquiry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88504" y="2204896"/>
            <a:ext cx="8928546" cy="576000"/>
          </a:xfrm>
          <a:prstGeom prst="rect">
            <a:avLst/>
          </a:prstGeom>
          <a:noFill/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62"/>
          <p:cNvSpPr txBox="1"/>
          <p:nvPr/>
        </p:nvSpPr>
        <p:spPr>
          <a:xfrm>
            <a:off x="488504" y="2263895"/>
            <a:ext cx="1008000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solidFill>
                  <a:srgbClr val="C00000"/>
                </a:solidFill>
                <a:latin typeface="+mn-ea"/>
              </a:rPr>
              <a:t>* </a:t>
            </a:r>
            <a:r>
              <a:rPr lang="en-US" altLang="ko-KR" sz="7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Dept</a:t>
            </a:r>
            <a:endParaRPr lang="en-US" altLang="ko-KR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992560" y="2256454"/>
            <a:ext cx="540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TW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▼ 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941537" y="1972348"/>
            <a:ext cx="396000" cy="180000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Save</a:t>
            </a:r>
            <a:endParaRPr kumimoji="1" lang="ko-KR" altLang="en-US" sz="7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62"/>
          <p:cNvSpPr txBox="1"/>
          <p:nvPr/>
        </p:nvSpPr>
        <p:spPr>
          <a:xfrm>
            <a:off x="568854" y="2508865"/>
            <a:ext cx="1008000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992560" y="2528920"/>
            <a:ext cx="504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KOR</a:t>
            </a:r>
          </a:p>
        </p:txBody>
      </p:sp>
      <p:grpSp>
        <p:nvGrpSpPr>
          <p:cNvPr id="25" name="그룹 10"/>
          <p:cNvGrpSpPr>
            <a:grpSpLocks/>
          </p:cNvGrpSpPr>
          <p:nvPr/>
        </p:nvGrpSpPr>
        <p:grpSpPr bwMode="auto">
          <a:xfrm>
            <a:off x="1352600" y="2528920"/>
            <a:ext cx="180000" cy="180000"/>
            <a:chOff x="3644133" y="3003749"/>
            <a:chExt cx="246432" cy="235228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3644133" y="3003749"/>
              <a:ext cx="246432" cy="235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7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71"/>
          <p:cNvSpPr txBox="1"/>
          <p:nvPr/>
        </p:nvSpPr>
        <p:spPr>
          <a:xfrm>
            <a:off x="1784648" y="2263895"/>
            <a:ext cx="1076444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Vessel/Voyage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99316" y="2276872"/>
            <a:ext cx="783818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Placeholder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0" name="그룹 10"/>
          <p:cNvGrpSpPr>
            <a:grpSpLocks/>
          </p:cNvGrpSpPr>
          <p:nvPr/>
        </p:nvGrpSpPr>
        <p:grpSpPr bwMode="auto">
          <a:xfrm>
            <a:off x="3380134" y="2276872"/>
            <a:ext cx="180000" cy="180000"/>
            <a:chOff x="3644133" y="2994339"/>
            <a:chExt cx="246432" cy="2446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3644133" y="2994339"/>
              <a:ext cx="246432" cy="2446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2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직사각형 32"/>
          <p:cNvSpPr/>
          <p:nvPr/>
        </p:nvSpPr>
        <p:spPr bwMode="auto">
          <a:xfrm>
            <a:off x="3632182" y="2276872"/>
            <a:ext cx="360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All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▼</a:t>
            </a: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TextBox 71"/>
          <p:cNvSpPr txBox="1"/>
          <p:nvPr/>
        </p:nvSpPr>
        <p:spPr>
          <a:xfrm>
            <a:off x="1784648" y="2508865"/>
            <a:ext cx="1076444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Close Date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5856" y="2509372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  ●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Yes       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1"/>
          <p:cNvSpPr txBox="1"/>
          <p:nvPr/>
        </p:nvSpPr>
        <p:spPr>
          <a:xfrm>
            <a:off x="4236596" y="2263895"/>
            <a:ext cx="1076444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Customer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985201" y="2276872"/>
            <a:ext cx="540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0" rIns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Placeholder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10"/>
          <p:cNvGrpSpPr>
            <a:grpSpLocks/>
          </p:cNvGrpSpPr>
          <p:nvPr/>
        </p:nvGrpSpPr>
        <p:grpSpPr bwMode="auto">
          <a:xfrm>
            <a:off x="5529064" y="2276872"/>
            <a:ext cx="180000" cy="180000"/>
            <a:chOff x="3644133" y="2994339"/>
            <a:chExt cx="246432" cy="244637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3644133" y="2994339"/>
              <a:ext cx="246432" cy="2446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40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직사각형 41"/>
          <p:cNvSpPr/>
          <p:nvPr/>
        </p:nvSpPr>
        <p:spPr bwMode="auto">
          <a:xfrm>
            <a:off x="517040" y="2945455"/>
            <a:ext cx="8900010" cy="32918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 latinLnBrk="0">
              <a:spcBef>
                <a:spcPct val="50000"/>
              </a:spcBef>
              <a:spcAft>
                <a:spcPct val="0"/>
              </a:spcAft>
            </a:pPr>
            <a:endParaRPr kumimoji="1" lang="en-US" altLang="ko-KR" sz="900" dirty="0">
              <a:solidFill>
                <a:prstClr val="black"/>
              </a:solidFill>
              <a:latin typeface="돋움체" pitchFamily="49" charset="-127"/>
              <a:ea typeface="돋움체" pitchFamily="49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87698"/>
              </p:ext>
            </p:extLst>
          </p:nvPr>
        </p:nvGraphicFramePr>
        <p:xfrm>
          <a:off x="624279" y="3183696"/>
          <a:ext cx="8649200" cy="110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2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9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9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5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No</a:t>
                      </a:r>
                      <a:endParaRPr lang="en-US" sz="7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Receipt 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Receipt No.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Invoice No.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VSL/VOY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Close 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Rmt</a:t>
                      </a:r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Date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Rmt</a:t>
                      </a:r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No.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Loc</a:t>
                      </a:r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Amount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Currency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USD Amount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06-05-2018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BRKO18060003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BIKO18060049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BRDH801G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KRZSKH01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222,333,444.00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206,643.05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06-15-2018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BRKO18060011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BIKO18060070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BRDH801G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KRSCS100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222,333,444.00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206,643.05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06-15-2018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BRKO18060011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BIKO18060080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BRDH801G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KRSCS100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222,333,444.00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206,643.05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06-15-2018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BRKO18060011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BIKO18060050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BRDH801G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KRSCS100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222,333,444.00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206,643.05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06-15-2018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BRKO18060014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BIKO18060020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BRDH801G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KRSCS100</a:t>
                      </a:r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147,000.00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KRW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136.50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209"/>
          <p:cNvSpPr txBox="1">
            <a:spLocks noChangeArrowheads="1"/>
          </p:cNvSpPr>
          <p:nvPr/>
        </p:nvSpPr>
        <p:spPr bwMode="auto">
          <a:xfrm>
            <a:off x="560512" y="2945455"/>
            <a:ext cx="9557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/>
            <a:r>
              <a:rPr lang="en-US" altLang="ko-KR" sz="800" b="1" dirty="0">
                <a:latin typeface="+mn-ea"/>
              </a:rPr>
              <a:t>■ </a:t>
            </a:r>
            <a:r>
              <a:rPr lang="en-US" altLang="ko-KR" sz="800" b="1" dirty="0">
                <a:latin typeface="+mn-ea"/>
                <a:ea typeface="+mn-ea"/>
              </a:rPr>
              <a:t>Daily Receipt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89695" y="2993662"/>
            <a:ext cx="2949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 dirty="0">
                <a:latin typeface="+mn-ea"/>
              </a:rPr>
              <a:t>총</a:t>
            </a:r>
            <a:r>
              <a:rPr lang="en-US" altLang="ko-KR" sz="700" b="1" dirty="0">
                <a:latin typeface="+mn-ea"/>
              </a:rPr>
              <a:t> 5</a:t>
            </a:r>
            <a:r>
              <a:rPr lang="ko-KR" altLang="en-US" sz="700" b="1" dirty="0">
                <a:latin typeface="+mn-ea"/>
              </a:rPr>
              <a:t> 건</a:t>
            </a:r>
          </a:p>
        </p:txBody>
      </p:sp>
      <p:sp>
        <p:nvSpPr>
          <p:cNvPr id="50" name="TextBox 71"/>
          <p:cNvSpPr txBox="1"/>
          <p:nvPr/>
        </p:nvSpPr>
        <p:spPr>
          <a:xfrm>
            <a:off x="4236596" y="2508865"/>
            <a:ext cx="1076444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Receipt Date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Header"/>
          <p:cNvSpPr>
            <a:spLocks noChangeArrowheads="1"/>
          </p:cNvSpPr>
          <p:nvPr/>
        </p:nvSpPr>
        <p:spPr bwMode="auto">
          <a:xfrm>
            <a:off x="4985200" y="2528920"/>
            <a:ext cx="540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0" rIns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06-01-2018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5529064" y="2528920"/>
            <a:ext cx="180000" cy="180000"/>
            <a:chOff x="5447182" y="1087429"/>
            <a:chExt cx="225670" cy="216000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447182" y="1087429"/>
              <a:ext cx="2256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2" descr="C:\Users\SUYEON\Desktop\icon\da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109" y="1124698"/>
              <a:ext cx="152211" cy="14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Header"/>
          <p:cNvSpPr>
            <a:spLocks noChangeArrowheads="1"/>
          </p:cNvSpPr>
          <p:nvPr/>
        </p:nvSpPr>
        <p:spPr bwMode="auto">
          <a:xfrm>
            <a:off x="5919835" y="2528920"/>
            <a:ext cx="540000" cy="18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0" rIns="0" anchor="ctr"/>
          <a:lstStyle/>
          <a:p>
            <a:pPr algn="ctr">
              <a:lnSpc>
                <a:spcPct val="150000"/>
              </a:lnSpc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07-01-2018</a:t>
            </a:r>
          </a:p>
        </p:txBody>
      </p:sp>
      <p:sp>
        <p:nvSpPr>
          <p:cNvPr id="59" name="TextBox 71"/>
          <p:cNvSpPr txBox="1"/>
          <p:nvPr/>
        </p:nvSpPr>
        <p:spPr>
          <a:xfrm>
            <a:off x="5703827" y="2528920"/>
            <a:ext cx="270688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~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" name="모서리가 둥근 직사각형 20">
            <a:extLst>
              <a:ext uri="{FF2B5EF4-FFF2-40B4-BE49-F238E27FC236}">
                <a16:creationId xmlns:a16="http://schemas.microsoft.com/office/drawing/2014/main" id="{9D1D9177-471D-42C6-8C3B-5295BDB58CCB}"/>
              </a:ext>
            </a:extLst>
          </p:cNvPr>
          <p:cNvSpPr/>
          <p:nvPr/>
        </p:nvSpPr>
        <p:spPr bwMode="auto">
          <a:xfrm>
            <a:off x="8466024" y="1972348"/>
            <a:ext cx="396000" cy="180000"/>
          </a:xfrm>
          <a:prstGeom prst="round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Search</a:t>
            </a:r>
            <a:endParaRPr kumimoji="1" lang="ko-KR" altLang="en-US" sz="7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5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4432F-5301-4FED-8F30-FC91C6DE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" y="972509"/>
            <a:ext cx="8913440" cy="540819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CDA790-2E6D-451B-8DFA-D67ED21764A3}"/>
              </a:ext>
            </a:extLst>
          </p:cNvPr>
          <p:cNvSpPr/>
          <p:nvPr/>
        </p:nvSpPr>
        <p:spPr bwMode="auto">
          <a:xfrm>
            <a:off x="4067613" y="1340768"/>
            <a:ext cx="1008112" cy="792088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BD1EBE0-C707-4FCE-A936-C259CF0A4F7F}"/>
              </a:ext>
            </a:extLst>
          </p:cNvPr>
          <p:cNvCxnSpPr>
            <a:cxnSpLocks/>
          </p:cNvCxnSpPr>
          <p:nvPr/>
        </p:nvCxnSpPr>
        <p:spPr>
          <a:xfrm>
            <a:off x="5075725" y="1700809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0D24D0-87E3-43EF-9E68-EC63CCE2CB3C}"/>
              </a:ext>
            </a:extLst>
          </p:cNvPr>
          <p:cNvSpPr/>
          <p:nvPr/>
        </p:nvSpPr>
        <p:spPr>
          <a:xfrm>
            <a:off x="5889104" y="1593087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회사 로그가 들어갈 자리 입니다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없으시면  없는 상태로 해도 괜찮습니다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레이아웃 기본구조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73351"/>
              </p:ext>
            </p:extLst>
          </p:nvPr>
        </p:nvGraphicFramePr>
        <p:xfrm>
          <a:off x="488504" y="2053281"/>
          <a:ext cx="9001000" cy="375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및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dirty="0">
                          <a:latin typeface="+mn-ea"/>
                          <a:ea typeface="+mn-ea"/>
                        </a:rPr>
                        <a:t>Header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 활성화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비활성화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사용자 정보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1" spc="-1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spc="-150" dirty="0">
                          <a:latin typeface="+mn-ea"/>
                          <a:ea typeface="+mn-ea"/>
                        </a:rPr>
                        <a:t>버튼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조회조건 및 버튼이 나열되는 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spc="-1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>
                          <a:latin typeface="+mn-ea"/>
                          <a:ea typeface="+mn-ea"/>
                        </a:rPr>
                        <a:t>업무영역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 메뉴화면의 업무처리가 이루어지는 영역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ts val="12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300" b="1" kern="0" dirty="0">
                <a:latin typeface="+mn-ea"/>
                <a:cs typeface="Calibri" pitchFamily="34" charset="0"/>
              </a:rPr>
              <a:t>Layout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기본구조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009106" y="3321240"/>
            <a:ext cx="4210998" cy="2268001"/>
            <a:chOff x="545059" y="2060848"/>
            <a:chExt cx="5688632" cy="2736305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1553171" y="2929988"/>
              <a:ext cx="4680000" cy="18669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업무영역</a:t>
              </a:r>
              <a:endPara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545059" y="2060848"/>
              <a:ext cx="568863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Header</a:t>
              </a:r>
              <a:endPara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45059" y="2060849"/>
              <a:ext cx="1008112" cy="27363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9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Navigation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1553691" y="2344789"/>
              <a:ext cx="468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Title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1553171" y="2560789"/>
              <a:ext cx="4680000" cy="360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조건 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0512" y="1340768"/>
            <a:ext cx="8856984" cy="201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레이아웃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(Layout)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이란 화면 구성 요소의 기능 또는 내용에 따라 화면 영역을 분할하는 기본 설정을 말한다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88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 err="1">
                <a:latin typeface="+mn-ea"/>
                <a:ea typeface="+mn-ea"/>
              </a:rPr>
              <a:t>홈화면</a:t>
            </a:r>
            <a:endParaRPr lang="ko-KR" altLang="en-US" spc="-15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01EF8-0468-403A-8B4A-7CCE5545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3" y="1052736"/>
            <a:ext cx="9642153" cy="36724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459975-71B5-4F71-B549-DF5991400A3F}"/>
              </a:ext>
            </a:extLst>
          </p:cNvPr>
          <p:cNvSpPr/>
          <p:nvPr/>
        </p:nvSpPr>
        <p:spPr bwMode="auto">
          <a:xfrm>
            <a:off x="139326" y="1304764"/>
            <a:ext cx="1213273" cy="212421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06D76C-D5EF-497F-81E2-7D4E4B2893C4}"/>
              </a:ext>
            </a:extLst>
          </p:cNvPr>
          <p:cNvCxnSpPr>
            <a:cxnSpLocks/>
          </p:cNvCxnSpPr>
          <p:nvPr/>
        </p:nvCxnSpPr>
        <p:spPr>
          <a:xfrm>
            <a:off x="1424608" y="2708920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AF15A6-1ECE-40A9-A695-C87A0D5D424C}"/>
              </a:ext>
            </a:extLst>
          </p:cNvPr>
          <p:cNvSpPr/>
          <p:nvPr/>
        </p:nvSpPr>
        <p:spPr>
          <a:xfrm>
            <a:off x="2163027" y="2601198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메뉴 영역입니다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79D8A-DF7F-4E21-BB23-19BFF42BF904}"/>
              </a:ext>
            </a:extLst>
          </p:cNvPr>
          <p:cNvSpPr/>
          <p:nvPr/>
        </p:nvSpPr>
        <p:spPr bwMode="auto">
          <a:xfrm>
            <a:off x="8625408" y="1124745"/>
            <a:ext cx="579428" cy="18001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DE6621-4BBB-4894-855C-60AD25F4FCA1}"/>
              </a:ext>
            </a:extLst>
          </p:cNvPr>
          <p:cNvCxnSpPr>
            <a:cxnSpLocks/>
          </p:cNvCxnSpPr>
          <p:nvPr/>
        </p:nvCxnSpPr>
        <p:spPr>
          <a:xfrm flipH="1">
            <a:off x="7761312" y="1267520"/>
            <a:ext cx="864096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FDBCA3-9D2E-4527-A7E4-B4517802D6C1}"/>
              </a:ext>
            </a:extLst>
          </p:cNvPr>
          <p:cNvSpPr/>
          <p:nvPr/>
        </p:nvSpPr>
        <p:spPr>
          <a:xfrm>
            <a:off x="6465168" y="1159798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다국어 선택가능한 부분입니다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FEB9F-41AC-4D95-9DEE-3D68353722C4}"/>
              </a:ext>
            </a:extLst>
          </p:cNvPr>
          <p:cNvSpPr/>
          <p:nvPr/>
        </p:nvSpPr>
        <p:spPr bwMode="auto">
          <a:xfrm>
            <a:off x="9201472" y="1124745"/>
            <a:ext cx="579428" cy="18001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33C7A9-7098-4035-8314-1F5B0D59E7E0}"/>
              </a:ext>
            </a:extLst>
          </p:cNvPr>
          <p:cNvCxnSpPr>
            <a:cxnSpLocks/>
          </p:cNvCxnSpPr>
          <p:nvPr/>
        </p:nvCxnSpPr>
        <p:spPr>
          <a:xfrm flipH="1">
            <a:off x="9201472" y="1304764"/>
            <a:ext cx="280506" cy="68407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8B13E0-F3E7-4CE4-8776-F64D3D1FA7FB}"/>
              </a:ext>
            </a:extLst>
          </p:cNvPr>
          <p:cNvSpPr/>
          <p:nvPr/>
        </p:nvSpPr>
        <p:spPr>
          <a:xfrm>
            <a:off x="8013340" y="2026084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로그인한 사용자의 이름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396268-CDCC-419F-93A5-D5B210F813D2}"/>
              </a:ext>
            </a:extLst>
          </p:cNvPr>
          <p:cNvSpPr/>
          <p:nvPr/>
        </p:nvSpPr>
        <p:spPr bwMode="auto">
          <a:xfrm>
            <a:off x="1476857" y="1124746"/>
            <a:ext cx="235784" cy="14277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6314CC-4FDB-4B24-96B7-8872F159F6E8}"/>
              </a:ext>
            </a:extLst>
          </p:cNvPr>
          <p:cNvCxnSpPr>
            <a:cxnSpLocks/>
          </p:cNvCxnSpPr>
          <p:nvPr/>
        </p:nvCxnSpPr>
        <p:spPr>
          <a:xfrm>
            <a:off x="1736387" y="1250173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2B8593-8758-484A-AE5B-6022C0F86633}"/>
              </a:ext>
            </a:extLst>
          </p:cNvPr>
          <p:cNvSpPr/>
          <p:nvPr/>
        </p:nvSpPr>
        <p:spPr>
          <a:xfrm>
            <a:off x="2501504" y="1159798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메뉴 부분  활성화 비활성화 기능 버튼입니다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7698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 err="1">
                <a:latin typeface="+mn-ea"/>
                <a:ea typeface="+mn-ea"/>
              </a:rPr>
              <a:t>홈화면</a:t>
            </a:r>
            <a:r>
              <a:rPr lang="ko-KR" altLang="en-US" spc="-150" dirty="0">
                <a:latin typeface="+mn-ea"/>
                <a:ea typeface="+mn-ea"/>
              </a:rPr>
              <a:t>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236FD-2E69-46F2-A2A4-AA2056B5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24" y="1052736"/>
            <a:ext cx="2467319" cy="211484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2F9CF2-CB4E-40F5-9589-86F8ED2A4501}"/>
              </a:ext>
            </a:extLst>
          </p:cNvPr>
          <p:cNvSpPr/>
          <p:nvPr/>
        </p:nvSpPr>
        <p:spPr bwMode="auto">
          <a:xfrm>
            <a:off x="4808984" y="1247878"/>
            <a:ext cx="792088" cy="21664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30A140-CB6B-4138-868C-22DD5D2B6AC4}"/>
              </a:ext>
            </a:extLst>
          </p:cNvPr>
          <p:cNvCxnSpPr>
            <a:cxnSpLocks/>
          </p:cNvCxnSpPr>
          <p:nvPr/>
        </p:nvCxnSpPr>
        <p:spPr>
          <a:xfrm>
            <a:off x="5601072" y="1343508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71F77-9BF1-4C5B-ACB0-C0E4853273B3}"/>
              </a:ext>
            </a:extLst>
          </p:cNvPr>
          <p:cNvSpPr/>
          <p:nvPr/>
        </p:nvSpPr>
        <p:spPr>
          <a:xfrm>
            <a:off x="6334602" y="1249077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다국어 선택 가능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BBEAE6-AEF5-489F-A1D1-2C53FB7B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1755293"/>
            <a:ext cx="2362530" cy="136226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8862E7-D5EA-4EFF-8801-F434F5A9FAE2}"/>
              </a:ext>
            </a:extLst>
          </p:cNvPr>
          <p:cNvSpPr/>
          <p:nvPr/>
        </p:nvSpPr>
        <p:spPr bwMode="auto">
          <a:xfrm>
            <a:off x="7499056" y="1935798"/>
            <a:ext cx="982335" cy="21664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1482D8-B509-4DA5-BDE4-B36B0ADB2EDE}"/>
              </a:ext>
            </a:extLst>
          </p:cNvPr>
          <p:cNvCxnSpPr>
            <a:cxnSpLocks/>
          </p:cNvCxnSpPr>
          <p:nvPr/>
        </p:nvCxnSpPr>
        <p:spPr>
          <a:xfrm>
            <a:off x="8481391" y="2031428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F4ABA-4666-4BBD-AE61-47447BF63498}"/>
              </a:ext>
            </a:extLst>
          </p:cNvPr>
          <p:cNvSpPr/>
          <p:nvPr/>
        </p:nvSpPr>
        <p:spPr>
          <a:xfrm>
            <a:off x="9190006" y="1936997"/>
            <a:ext cx="724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로그아웃 기능 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BD3BA3-F49F-449D-97B9-EA6DE5FA5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11" y="1052736"/>
            <a:ext cx="2867425" cy="494416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65A991-9AC3-4F89-AB03-C44DB9A03EED}"/>
              </a:ext>
            </a:extLst>
          </p:cNvPr>
          <p:cNvSpPr/>
          <p:nvPr/>
        </p:nvSpPr>
        <p:spPr bwMode="auto">
          <a:xfrm>
            <a:off x="1139923" y="1196132"/>
            <a:ext cx="235784" cy="21664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06B784-6F0C-4555-B8AF-FD803CB0D924}"/>
              </a:ext>
            </a:extLst>
          </p:cNvPr>
          <p:cNvCxnSpPr>
            <a:cxnSpLocks/>
          </p:cNvCxnSpPr>
          <p:nvPr/>
        </p:nvCxnSpPr>
        <p:spPr>
          <a:xfrm>
            <a:off x="1375707" y="1372348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BDDA87-74FC-4FEF-BA9C-CBDDE83254D7}"/>
              </a:ext>
            </a:extLst>
          </p:cNvPr>
          <p:cNvSpPr/>
          <p:nvPr/>
        </p:nvSpPr>
        <p:spPr>
          <a:xfrm>
            <a:off x="2062386" y="1267520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메뉴  비활성화 상태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F868F4-58A1-4E06-959A-609A88AC6D27}"/>
              </a:ext>
            </a:extLst>
          </p:cNvPr>
          <p:cNvSpPr/>
          <p:nvPr/>
        </p:nvSpPr>
        <p:spPr bwMode="auto">
          <a:xfrm>
            <a:off x="416496" y="2950938"/>
            <a:ext cx="360040" cy="334046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480511-1011-4290-8E64-3B7FD69063BB}"/>
              </a:ext>
            </a:extLst>
          </p:cNvPr>
          <p:cNvSpPr/>
          <p:nvPr/>
        </p:nvSpPr>
        <p:spPr bwMode="auto">
          <a:xfrm>
            <a:off x="845745" y="2833534"/>
            <a:ext cx="2024620" cy="2828331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B6B34B-968E-4D5D-BAF2-340380236811}"/>
              </a:ext>
            </a:extLst>
          </p:cNvPr>
          <p:cNvCxnSpPr>
            <a:cxnSpLocks/>
          </p:cNvCxnSpPr>
          <p:nvPr/>
        </p:nvCxnSpPr>
        <p:spPr>
          <a:xfrm>
            <a:off x="776536" y="2968619"/>
            <a:ext cx="252028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5714B9-04DF-4628-95AA-877BB45D3E1B}"/>
              </a:ext>
            </a:extLst>
          </p:cNvPr>
          <p:cNvSpPr/>
          <p:nvPr/>
        </p:nvSpPr>
        <p:spPr>
          <a:xfrm>
            <a:off x="3283366" y="2843216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마우스 올려놓으면 해당 메뉴가 </a:t>
            </a:r>
            <a:r>
              <a:rPr lang="ko-KR" altLang="en-US" sz="800" spc="-150" dirty="0" err="1">
                <a:solidFill>
                  <a:srgbClr val="C00000"/>
                </a:solidFill>
                <a:latin typeface="+mn-ea"/>
              </a:rPr>
              <a:t>보여짐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71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업무화면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20437-7948-4564-A34B-9B947A66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9" y="967967"/>
            <a:ext cx="9360472" cy="506565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4CE53F-37AB-4EB4-988B-5EE8F10DB11A}"/>
              </a:ext>
            </a:extLst>
          </p:cNvPr>
          <p:cNvSpPr/>
          <p:nvPr/>
        </p:nvSpPr>
        <p:spPr bwMode="auto">
          <a:xfrm>
            <a:off x="488504" y="1448974"/>
            <a:ext cx="1573882" cy="21664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F1B3EB-2118-4A26-97F6-94685BEF2810}"/>
              </a:ext>
            </a:extLst>
          </p:cNvPr>
          <p:cNvCxnSpPr>
            <a:cxnSpLocks/>
          </p:cNvCxnSpPr>
          <p:nvPr/>
        </p:nvCxnSpPr>
        <p:spPr>
          <a:xfrm>
            <a:off x="2064930" y="1556298"/>
            <a:ext cx="74137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32997-B0D8-4BC4-ADD0-B70F8AE563DD}"/>
              </a:ext>
            </a:extLst>
          </p:cNvPr>
          <p:cNvSpPr/>
          <p:nvPr/>
        </p:nvSpPr>
        <p:spPr>
          <a:xfrm>
            <a:off x="2751609" y="1451470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화면 명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D2A0C2-9772-4216-895A-4772A29B7DC9}"/>
              </a:ext>
            </a:extLst>
          </p:cNvPr>
          <p:cNvSpPr/>
          <p:nvPr/>
        </p:nvSpPr>
        <p:spPr bwMode="auto">
          <a:xfrm>
            <a:off x="7831666" y="1457620"/>
            <a:ext cx="1650311" cy="21664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D79A40-FB06-420E-A04F-F1071C97A6CA}"/>
              </a:ext>
            </a:extLst>
          </p:cNvPr>
          <p:cNvCxnSpPr>
            <a:cxnSpLocks/>
          </p:cNvCxnSpPr>
          <p:nvPr/>
        </p:nvCxnSpPr>
        <p:spPr>
          <a:xfrm flipH="1">
            <a:off x="7257256" y="1556298"/>
            <a:ext cx="57441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85C4BF-6FC4-45ED-83F1-E81A58741A53}"/>
              </a:ext>
            </a:extLst>
          </p:cNvPr>
          <p:cNvSpPr/>
          <p:nvPr/>
        </p:nvSpPr>
        <p:spPr>
          <a:xfrm>
            <a:off x="6752632" y="1458819"/>
            <a:ext cx="6486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>
                <a:solidFill>
                  <a:srgbClr val="C00000"/>
                </a:solidFill>
                <a:latin typeface="+mn-ea"/>
              </a:rPr>
              <a:t>화면 경로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DAB669-52C1-422D-BB53-9AE40AA42196}"/>
              </a:ext>
            </a:extLst>
          </p:cNvPr>
          <p:cNvSpPr/>
          <p:nvPr/>
        </p:nvSpPr>
        <p:spPr>
          <a:xfrm>
            <a:off x="4520952" y="2036908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화면 에 필요한 버튼 영역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695DA-1D61-4DE7-9100-1E15ED3D2B47}"/>
              </a:ext>
            </a:extLst>
          </p:cNvPr>
          <p:cNvSpPr/>
          <p:nvPr/>
        </p:nvSpPr>
        <p:spPr bwMode="auto">
          <a:xfrm>
            <a:off x="6181355" y="1971816"/>
            <a:ext cx="3300622" cy="29077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54AA89-635C-4375-BFE9-FDDBB7A0DC2F}"/>
              </a:ext>
            </a:extLst>
          </p:cNvPr>
          <p:cNvCxnSpPr>
            <a:cxnSpLocks/>
          </p:cNvCxnSpPr>
          <p:nvPr/>
        </p:nvCxnSpPr>
        <p:spPr>
          <a:xfrm flipH="1">
            <a:off x="5606944" y="2132856"/>
            <a:ext cx="574411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2C919C-46A3-47B3-A94E-44787758F958}"/>
              </a:ext>
            </a:extLst>
          </p:cNvPr>
          <p:cNvSpPr/>
          <p:nvPr/>
        </p:nvSpPr>
        <p:spPr bwMode="auto">
          <a:xfrm>
            <a:off x="463254" y="2414993"/>
            <a:ext cx="6866009" cy="85144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E461B1-08EF-43CD-8553-D148FF446619}"/>
              </a:ext>
            </a:extLst>
          </p:cNvPr>
          <p:cNvCxnSpPr>
            <a:cxnSpLocks/>
          </p:cNvCxnSpPr>
          <p:nvPr/>
        </p:nvCxnSpPr>
        <p:spPr>
          <a:xfrm>
            <a:off x="7329263" y="2852936"/>
            <a:ext cx="432047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300630-26E3-4DA4-B8C0-CEC593E31DB1}"/>
              </a:ext>
            </a:extLst>
          </p:cNvPr>
          <p:cNvSpPr/>
          <p:nvPr/>
        </p:nvSpPr>
        <p:spPr>
          <a:xfrm>
            <a:off x="7798213" y="2745214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데이터 조회 하기 위한 필터 조건 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095A9A-B47F-4998-8730-D655D651EF00}"/>
              </a:ext>
            </a:extLst>
          </p:cNvPr>
          <p:cNvSpPr/>
          <p:nvPr/>
        </p:nvSpPr>
        <p:spPr bwMode="auto">
          <a:xfrm>
            <a:off x="8481392" y="3591559"/>
            <a:ext cx="961354" cy="33495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DE7754E-9387-41DF-BBAC-E56768563E86}"/>
              </a:ext>
            </a:extLst>
          </p:cNvPr>
          <p:cNvCxnSpPr>
            <a:cxnSpLocks/>
          </p:cNvCxnSpPr>
          <p:nvPr/>
        </p:nvCxnSpPr>
        <p:spPr>
          <a:xfrm flipH="1">
            <a:off x="7977336" y="3789040"/>
            <a:ext cx="504056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E16493-2FB0-44FD-8321-D4EF099B7B49}"/>
              </a:ext>
            </a:extLst>
          </p:cNvPr>
          <p:cNvSpPr/>
          <p:nvPr/>
        </p:nvSpPr>
        <p:spPr>
          <a:xfrm>
            <a:off x="6609184" y="3681111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그리드에 필요한 기능 버튼 영역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396BEA-A10E-4AF6-8DF2-70EF8A4C8ACB}"/>
              </a:ext>
            </a:extLst>
          </p:cNvPr>
          <p:cNvSpPr/>
          <p:nvPr/>
        </p:nvSpPr>
        <p:spPr bwMode="auto">
          <a:xfrm>
            <a:off x="431619" y="3926518"/>
            <a:ext cx="9201332" cy="2022762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1CFF12-1E0F-416B-8184-FE009092A219}"/>
              </a:ext>
            </a:extLst>
          </p:cNvPr>
          <p:cNvCxnSpPr>
            <a:cxnSpLocks/>
          </p:cNvCxnSpPr>
          <p:nvPr/>
        </p:nvCxnSpPr>
        <p:spPr>
          <a:xfrm flipV="1">
            <a:off x="3584848" y="3681111"/>
            <a:ext cx="0" cy="2154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headEnd type="none" w="med" len="sm"/>
            <a:tailEnd type="triangl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FACE1E-A84F-491B-9FA6-54092DAA64D1}"/>
              </a:ext>
            </a:extLst>
          </p:cNvPr>
          <p:cNvSpPr/>
          <p:nvPr/>
        </p:nvSpPr>
        <p:spPr>
          <a:xfrm>
            <a:off x="3085011" y="3465667"/>
            <a:ext cx="3096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그리드  영역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374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</a:rPr>
              <a:t>레이아웃 기본구조</a:t>
            </a:r>
            <a:endParaRPr lang="ko-KR" altLang="en-US" spc="-15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300" b="1" kern="0" dirty="0">
                <a:latin typeface="+mn-ea"/>
                <a:cs typeface="Calibri" pitchFamily="34" charset="0"/>
              </a:rPr>
              <a:t>Menu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영역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512" y="1340768"/>
            <a:ext cx="8856984" cy="695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처음 메뉴 아이콘 클릭 시 오른쪽으로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메뉴화면이 나타난다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그 뒤 각 시스템 클릭 시 아래로 하위 메뉴가 나타난다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모든 메뉴는 클릭으로 이동하며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,</a:t>
            </a:r>
            <a:r>
              <a:rPr lang="en-US" altLang="ko-KR" sz="1000" b="1" dirty="0">
                <a:latin typeface="+mn-ea"/>
                <a:cs typeface="Arial" pitchFamily="34" charset="0"/>
                <a:sym typeface="Optima" pitchFamily="2" charset="2"/>
              </a:rPr>
              <a:t>  Mouse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이동 시 포커스를 표시해준다</a:t>
            </a:r>
            <a:r>
              <a:rPr lang="en-US" altLang="ko-KR" sz="1000" b="1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  <a:r>
              <a:rPr lang="en-US" altLang="ko-KR" sz="1000" b="1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클릭한 영역은 고정된다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6168432" y="2361637"/>
            <a:ext cx="2087999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갈매기형 수장 99"/>
          <p:cNvSpPr/>
          <p:nvPr/>
        </p:nvSpPr>
        <p:spPr bwMode="auto">
          <a:xfrm rot="5400000">
            <a:off x="2688191" y="1766717"/>
            <a:ext cx="36000" cy="108000"/>
          </a:xfrm>
          <a:prstGeom prst="chevron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5" name="Arrow Cursor"/>
          <p:cNvSpPr>
            <a:spLocks noChangeAspect="1"/>
          </p:cNvSpPr>
          <p:nvPr/>
        </p:nvSpPr>
        <p:spPr bwMode="auto">
          <a:xfrm rot="1744506" flipV="1">
            <a:off x="6555312" y="2274363"/>
            <a:ext cx="124880" cy="195191"/>
          </a:xfrm>
          <a:custGeom>
            <a:avLst/>
            <a:gdLst>
              <a:gd name="T0" fmla="*/ 289284 w 495"/>
              <a:gd name="T1" fmla="*/ 550823 h 773"/>
              <a:gd name="T2" fmla="*/ 205323 w 495"/>
              <a:gd name="T3" fmla="*/ 377402 h 773"/>
              <a:gd name="T4" fmla="*/ 377825 w 495"/>
              <a:gd name="T5" fmla="*/ 377402 h 773"/>
              <a:gd name="T6" fmla="*/ 0 w 495"/>
              <a:gd name="T7" fmla="*/ 0 h 773"/>
              <a:gd name="T8" fmla="*/ 0 w 495"/>
              <a:gd name="T9" fmla="*/ 536308 h 773"/>
              <a:gd name="T10" fmla="*/ 126705 w 495"/>
              <a:gd name="T11" fmla="*/ 409489 h 773"/>
              <a:gd name="T12" fmla="*/ 215246 w 495"/>
              <a:gd name="T13" fmla="*/ 590550 h 773"/>
              <a:gd name="T14" fmla="*/ 289284 w 495"/>
              <a:gd name="T15" fmla="*/ 550823 h 7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5" h="773">
                <a:moveTo>
                  <a:pt x="379" y="721"/>
                </a:moveTo>
                <a:lnTo>
                  <a:pt x="269" y="494"/>
                </a:lnTo>
                <a:lnTo>
                  <a:pt x="495" y="494"/>
                </a:lnTo>
                <a:lnTo>
                  <a:pt x="0" y="0"/>
                </a:lnTo>
                <a:lnTo>
                  <a:pt x="0" y="702"/>
                </a:lnTo>
                <a:lnTo>
                  <a:pt x="166" y="536"/>
                </a:lnTo>
                <a:lnTo>
                  <a:pt x="282" y="773"/>
                </a:lnTo>
                <a:lnTo>
                  <a:pt x="379" y="721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03348" y="2212699"/>
            <a:ext cx="12054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latin typeface="+mn-ea"/>
              </a:rPr>
              <a:t>화살표 클릭 시 메뉴영역 닫힘</a:t>
            </a:r>
          </a:p>
        </p:txBody>
      </p:sp>
      <p:sp>
        <p:nvSpPr>
          <p:cNvPr id="35" name="오른쪽 화살표 34"/>
          <p:cNvSpPr/>
          <p:nvPr/>
        </p:nvSpPr>
        <p:spPr bwMode="auto">
          <a:xfrm>
            <a:off x="4661241" y="3662565"/>
            <a:ext cx="648000" cy="10080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F1F60F-1954-4BFD-BB14-88BDEE16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83" y="2447676"/>
            <a:ext cx="151554" cy="121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23213F-9E92-407D-8DDA-0BAFF9C9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32" y="2662696"/>
            <a:ext cx="2096864" cy="328658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B40C4-48F9-41FC-842F-103FF9597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217" y="2564975"/>
            <a:ext cx="600159" cy="327705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4CCAE3-0E0D-45F6-8A82-A8FE2436E5FE}"/>
              </a:ext>
            </a:extLst>
          </p:cNvPr>
          <p:cNvSpPr/>
          <p:nvPr/>
        </p:nvSpPr>
        <p:spPr bwMode="auto">
          <a:xfrm>
            <a:off x="1014217" y="2361637"/>
            <a:ext cx="2087999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8C14AF8-FC51-4B41-AD16-6184D731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68" y="2447676"/>
            <a:ext cx="151554" cy="1212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D50E69-4415-4804-8843-3BC3B54B2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54" y="2161403"/>
            <a:ext cx="1249788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정보구성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512" y="1340768"/>
            <a:ext cx="8856984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화면의 세부 요소들이 제공하는 기능들을 사용자의 작업 순서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정보구성순서에 따라 배치한다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업무화면 영역은 기준해상도에서 </a:t>
            </a:r>
            <a:r>
              <a:rPr lang="ko-KR" altLang="en-US" sz="1000" b="1" spc="-150" dirty="0">
                <a:latin typeface="+mn-ea"/>
                <a:cs typeface="Arial" pitchFamily="34" charset="0"/>
                <a:sym typeface="Optima" pitchFamily="2" charset="2"/>
              </a:rPr>
              <a:t>가로 스크롤은 생성되지 않으며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세로 스크롤은 허용한다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기본구성 원칙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92560" y="3501008"/>
            <a:ext cx="7438552" cy="273630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2559" y="2852968"/>
            <a:ext cx="7438553" cy="648040"/>
          </a:xfrm>
          <a:prstGeom prst="rect">
            <a:avLst/>
          </a:prstGeom>
          <a:noFill/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992560" y="2276904"/>
            <a:ext cx="7438552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9814" y="2348880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1.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화면타이틀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4568" y="2359700"/>
            <a:ext cx="12856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Cargo Release Creation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06123" y="3140648"/>
            <a:ext cx="3911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3.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조회영역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509814" y="4262899"/>
            <a:ext cx="80470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4.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조회결과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  -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그리드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테이블 버튼 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  - ‘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단위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에 대한 정보를 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    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제공할 때에는 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    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버튼 앞에 제공</a:t>
            </a:r>
          </a:p>
        </p:txBody>
      </p:sp>
      <p:sp>
        <p:nvSpPr>
          <p:cNvPr id="129" name="TextBox 62"/>
          <p:cNvSpPr txBox="1"/>
          <p:nvPr/>
        </p:nvSpPr>
        <p:spPr>
          <a:xfrm>
            <a:off x="1039861" y="2852616"/>
            <a:ext cx="1008000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Simulation No.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1808105" y="2875441"/>
            <a:ext cx="57600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20180528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2406338" y="2875441"/>
            <a:ext cx="281960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1039861" y="3068640"/>
            <a:ext cx="1008000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P/F SKD Type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1808104" y="3082494"/>
            <a:ext cx="880193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4600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71"/>
          <p:cNvSpPr txBox="1"/>
          <p:nvPr/>
        </p:nvSpPr>
        <p:spPr>
          <a:xfrm>
            <a:off x="2960232" y="2852616"/>
            <a:ext cx="8604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Route Code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TextBox 74"/>
          <p:cNvSpPr txBox="1"/>
          <p:nvPr/>
        </p:nvSpPr>
        <p:spPr>
          <a:xfrm>
            <a:off x="4520952" y="2852616"/>
            <a:ext cx="9832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Standard IND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2" name="TextBox 100"/>
          <p:cNvSpPr txBox="1"/>
          <p:nvPr/>
        </p:nvSpPr>
        <p:spPr>
          <a:xfrm>
            <a:off x="2960232" y="3068640"/>
            <a:ext cx="1061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Vessel Class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9" name="TextBox 113"/>
          <p:cNvSpPr txBox="1"/>
          <p:nvPr/>
        </p:nvSpPr>
        <p:spPr>
          <a:xfrm>
            <a:off x="6008844" y="3068640"/>
            <a:ext cx="7234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Duration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0" name="TextBox 114"/>
          <p:cNvSpPr txBox="1"/>
          <p:nvPr/>
        </p:nvSpPr>
        <p:spPr>
          <a:xfrm>
            <a:off x="6016116" y="3264609"/>
            <a:ext cx="796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Frequency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3" name="TextBox 117"/>
          <p:cNvSpPr txBox="1"/>
          <p:nvPr/>
        </p:nvSpPr>
        <p:spPr>
          <a:xfrm>
            <a:off x="1039861" y="3284664"/>
            <a:ext cx="1008000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Remark(s)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808104" y="3292980"/>
            <a:ext cx="4176000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Route Rationalization. (CNSHA Add Call)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29"/>
          <p:cNvSpPr txBox="1"/>
          <p:nvPr/>
        </p:nvSpPr>
        <p:spPr>
          <a:xfrm>
            <a:off x="6008844" y="2852616"/>
            <a:ext cx="9832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r>
              <a:rPr lang="en-US" altLang="ko-KR" sz="7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Seasonality</a:t>
            </a:r>
            <a:endParaRPr lang="ko-KR" altLang="en-US" sz="7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3625808" y="2874786"/>
            <a:ext cx="57600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PN2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3625807" y="3082494"/>
            <a:ext cx="57600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20180528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241096" y="2874786"/>
            <a:ext cx="75596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  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78" name="직사각형 177"/>
          <p:cNvSpPr/>
          <p:nvPr/>
        </p:nvSpPr>
        <p:spPr bwMode="auto">
          <a:xfrm>
            <a:off x="4440852" y="3082494"/>
            <a:ext cx="57600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4844968" y="3082494"/>
            <a:ext cx="180000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241096" y="3082494"/>
            <a:ext cx="576000" cy="18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5817096" y="3082494"/>
            <a:ext cx="180000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725699" y="2873397"/>
            <a:ext cx="1640026" cy="18204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1Q      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5" name="직사각형 184"/>
          <p:cNvSpPr/>
          <p:nvPr/>
        </p:nvSpPr>
        <p:spPr bwMode="auto">
          <a:xfrm>
            <a:off x="6725634" y="3090810"/>
            <a:ext cx="1642001" cy="15783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6732907" y="3292980"/>
            <a:ext cx="1632818" cy="17168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9" name="그룹 10"/>
          <p:cNvGrpSpPr>
            <a:grpSpLocks/>
          </p:cNvGrpSpPr>
          <p:nvPr/>
        </p:nvGrpSpPr>
        <p:grpSpPr bwMode="auto">
          <a:xfrm>
            <a:off x="2688297" y="2874131"/>
            <a:ext cx="180000" cy="180000"/>
            <a:chOff x="3644133" y="2994339"/>
            <a:chExt cx="246432" cy="239840"/>
          </a:xfrm>
          <a:noFill/>
        </p:grpSpPr>
        <p:sp>
          <p:nvSpPr>
            <p:cNvPr id="200" name="직사각형 199"/>
            <p:cNvSpPr/>
            <p:nvPr/>
          </p:nvSpPr>
          <p:spPr bwMode="auto">
            <a:xfrm>
              <a:off x="3644133" y="2994339"/>
              <a:ext cx="246432" cy="239840"/>
            </a:xfrm>
            <a:prstGeom prst="rect">
              <a:avLst/>
            </a:prstGeom>
            <a:grpFill/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01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2" name="그룹 10"/>
          <p:cNvGrpSpPr>
            <a:grpSpLocks/>
          </p:cNvGrpSpPr>
          <p:nvPr/>
        </p:nvGrpSpPr>
        <p:grpSpPr bwMode="auto">
          <a:xfrm>
            <a:off x="2687443" y="3084210"/>
            <a:ext cx="180000" cy="180000"/>
            <a:chOff x="3644133" y="2994339"/>
            <a:chExt cx="246432" cy="239840"/>
          </a:xfrm>
          <a:noFill/>
        </p:grpSpPr>
        <p:sp>
          <p:nvSpPr>
            <p:cNvPr id="203" name="직사각형 202"/>
            <p:cNvSpPr/>
            <p:nvPr/>
          </p:nvSpPr>
          <p:spPr bwMode="auto">
            <a:xfrm>
              <a:off x="3644133" y="2994339"/>
              <a:ext cx="246432" cy="239840"/>
            </a:xfrm>
            <a:prstGeom prst="rect">
              <a:avLst/>
            </a:prstGeom>
            <a:grpFill/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04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그룹 10"/>
          <p:cNvGrpSpPr>
            <a:grpSpLocks/>
          </p:cNvGrpSpPr>
          <p:nvPr/>
        </p:nvGrpSpPr>
        <p:grpSpPr bwMode="auto">
          <a:xfrm>
            <a:off x="4201871" y="2874786"/>
            <a:ext cx="180000" cy="180000"/>
            <a:chOff x="3644133" y="2994339"/>
            <a:chExt cx="246432" cy="239840"/>
          </a:xfrm>
          <a:noFill/>
        </p:grpSpPr>
        <p:sp>
          <p:nvSpPr>
            <p:cNvPr id="206" name="직사각형 205"/>
            <p:cNvSpPr/>
            <p:nvPr/>
          </p:nvSpPr>
          <p:spPr bwMode="auto">
            <a:xfrm>
              <a:off x="3644133" y="2994339"/>
              <a:ext cx="246432" cy="239840"/>
            </a:xfrm>
            <a:prstGeom prst="rect">
              <a:avLst/>
            </a:prstGeom>
            <a:grpFill/>
            <a:ln w="31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07" name="Picture 3" descr="C:\Users\SUYEON\Desktop\icon\search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57" y="3026585"/>
              <a:ext cx="185505" cy="1855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" name="직사각형 207"/>
          <p:cNvSpPr/>
          <p:nvPr/>
        </p:nvSpPr>
        <p:spPr bwMode="auto">
          <a:xfrm>
            <a:off x="4201871" y="3082494"/>
            <a:ext cx="180000" cy="180000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Line 21"/>
          <p:cNvSpPr>
            <a:spLocks noChangeShapeType="1"/>
          </p:cNvSpPr>
          <p:nvPr/>
        </p:nvSpPr>
        <p:spPr bwMode="auto">
          <a:xfrm>
            <a:off x="704528" y="2276872"/>
            <a:ext cx="8604000" cy="0"/>
          </a:xfrm>
          <a:prstGeom prst="line">
            <a:avLst/>
          </a:prstGeom>
          <a:noFill/>
          <a:ln w="3175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211" name="Line 21"/>
          <p:cNvSpPr>
            <a:spLocks noChangeShapeType="1"/>
          </p:cNvSpPr>
          <p:nvPr/>
        </p:nvSpPr>
        <p:spPr bwMode="auto">
          <a:xfrm>
            <a:off x="993480" y="3501008"/>
            <a:ext cx="8280000" cy="0"/>
          </a:xfrm>
          <a:prstGeom prst="line">
            <a:avLst/>
          </a:prstGeom>
          <a:noFill/>
          <a:ln w="3175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214" name="Line 21"/>
          <p:cNvSpPr>
            <a:spLocks noChangeShapeType="1"/>
          </p:cNvSpPr>
          <p:nvPr/>
        </p:nvSpPr>
        <p:spPr bwMode="auto">
          <a:xfrm>
            <a:off x="704528" y="6237312"/>
            <a:ext cx="8604000" cy="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09814" y="2636912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2.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공통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커스텀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버튼영역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992560" y="2564904"/>
            <a:ext cx="7438552" cy="28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6192821" y="2616131"/>
            <a:ext cx="488371" cy="180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New</a:t>
            </a:r>
            <a:endParaRPr kumimoji="1" lang="ko-KR" altLang="en-US" sz="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256702" y="2618657"/>
            <a:ext cx="488371" cy="180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Save</a:t>
            </a:r>
            <a:endParaRPr kumimoji="1" lang="ko-KR" altLang="en-US" sz="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7785504" y="2618657"/>
            <a:ext cx="597628" cy="180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Search</a:t>
            </a:r>
            <a:endParaRPr kumimoji="1" lang="ko-KR" altLang="en-US" sz="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6727899" y="2618657"/>
            <a:ext cx="488371" cy="180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Delete</a:t>
            </a:r>
            <a:endParaRPr kumimoji="1" lang="ko-KR" altLang="en-US" sz="8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>
            <a:off x="993480" y="2564904"/>
            <a:ext cx="8280000" cy="0"/>
          </a:xfrm>
          <a:prstGeom prst="line">
            <a:avLst/>
          </a:prstGeom>
          <a:noFill/>
          <a:ln w="3175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>
            <a:off x="993480" y="2852936"/>
            <a:ext cx="8280000" cy="0"/>
          </a:xfrm>
          <a:prstGeom prst="line">
            <a:avLst/>
          </a:prstGeom>
          <a:noFill/>
          <a:ln w="3175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848544" y="2301174"/>
            <a:ext cx="0" cy="3924000"/>
          </a:xfrm>
          <a:prstGeom prst="line">
            <a:avLst/>
          </a:prstGeom>
          <a:ln w="3175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 bwMode="auto">
          <a:xfrm>
            <a:off x="1045845" y="3789072"/>
            <a:ext cx="7344000" cy="23914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조회결과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955636" y="3584807"/>
            <a:ext cx="241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 버튼 영역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2713" y="2384859"/>
            <a:ext cx="10643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700" dirty="0">
                <a:latin typeface="+mn-ea"/>
              </a:rPr>
              <a:t>1depth / 2depth / 3depth</a:t>
            </a:r>
            <a:endParaRPr lang="ko-KR" altLang="en-US" sz="700" dirty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1008" y="3613251"/>
            <a:ext cx="4568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Grid Title</a:t>
            </a:r>
          </a:p>
        </p:txBody>
      </p:sp>
    </p:spTree>
    <p:extLst>
      <p:ext uri="{BB962C8B-B14F-4D97-AF65-F5344CB8AC3E}">
        <p14:creationId xmlns:p14="http://schemas.microsoft.com/office/powerpoint/2010/main" val="31530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팝업화면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기본 팝업화면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038" y="1340768"/>
            <a:ext cx="885698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팝업은 컨텐츠 내용에 따라 ①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en-US" altLang="ko-KR" sz="1000" dirty="0">
                <a:latin typeface="+mn-ea"/>
                <a:cs typeface="Arial" pitchFamily="34" charset="0"/>
                <a:sym typeface="Optima" pitchFamily="2" charset="2"/>
              </a:rPr>
              <a:t>Data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조회 및 입출력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②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알림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&amp;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에러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③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질의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&amp;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확인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④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조회조건 선택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총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4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가지로 구분한다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endParaRPr lang="en-US" altLang="ko-KR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세로스크롤 가능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화면 </a:t>
            </a:r>
            <a:r>
              <a:rPr lang="en-US" altLang="ko-KR" sz="1000" dirty="0" err="1">
                <a:latin typeface="+mn-ea"/>
                <a:cs typeface="Arial" pitchFamily="34" charset="0"/>
                <a:sym typeface="Optima" pitchFamily="2" charset="2"/>
              </a:rPr>
              <a:t>ReSize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가능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(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가능한 가로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세로 스크롤이 발생하지 않는 화면구성 권장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)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팝업화면 내 정보 구성 방법은 업무화면 정보구성의 룰을 따른다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팝업화면의 버튼은 아래에 위치하며 중앙 정렬하나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 </a:t>
            </a:r>
            <a:r>
              <a:rPr lang="ko-KR" altLang="en-US" sz="1000" spc="-150" dirty="0" err="1">
                <a:latin typeface="+mn-ea"/>
                <a:cs typeface="Arial" pitchFamily="34" charset="0"/>
              </a:rPr>
              <a:t>콘텐츠</a:t>
            </a:r>
            <a:r>
              <a:rPr lang="ko-KR" altLang="en-US" sz="1000" spc="-150" dirty="0">
                <a:latin typeface="+mn-ea"/>
                <a:cs typeface="Arial" pitchFamily="34" charset="0"/>
              </a:rPr>
              <a:t> 직접 제어 버튼은 해당 </a:t>
            </a:r>
            <a:r>
              <a:rPr lang="ko-KR" altLang="en-US" sz="1000" spc="-150" dirty="0" err="1">
                <a:latin typeface="+mn-ea"/>
                <a:cs typeface="Arial" pitchFamily="34" charset="0"/>
              </a:rPr>
              <a:t>콘텐츠</a:t>
            </a:r>
            <a:r>
              <a:rPr lang="ko-KR" altLang="en-US" sz="1000" spc="-150" dirty="0">
                <a:latin typeface="+mn-ea"/>
                <a:cs typeface="Arial" pitchFamily="34" charset="0"/>
              </a:rPr>
              <a:t> 우측 상단에 배치한다</a:t>
            </a:r>
            <a:r>
              <a:rPr lang="en-US" altLang="ko-KR" sz="1000" spc="-150" dirty="0">
                <a:latin typeface="+mn-ea"/>
                <a:cs typeface="Arial" pitchFamily="34" charset="0"/>
              </a:rPr>
              <a:t>.</a:t>
            </a:r>
          </a:p>
        </p:txBody>
      </p:sp>
      <p:sp>
        <p:nvSpPr>
          <p:cNvPr id="27" name="Rectangle 624"/>
          <p:cNvSpPr>
            <a:spLocks noChangeArrowheads="1"/>
          </p:cNvSpPr>
          <p:nvPr/>
        </p:nvSpPr>
        <p:spPr bwMode="auto">
          <a:xfrm>
            <a:off x="624569" y="3126987"/>
            <a:ext cx="3240000" cy="241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" name="Text Box 625"/>
          <p:cNvSpPr txBox="1">
            <a:spLocks noChangeArrowheads="1"/>
          </p:cNvSpPr>
          <p:nvPr/>
        </p:nvSpPr>
        <p:spPr bwMode="auto">
          <a:xfrm>
            <a:off x="624929" y="2911087"/>
            <a:ext cx="3240000" cy="215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  <a:sym typeface="Wingdings" pitchFamily="2" charset="2"/>
              </a:rPr>
              <a:t>Popup Title – Windows Internet Explorer</a:t>
            </a:r>
            <a:endParaRPr lang="en-US" altLang="ko-KR" sz="800" dirty="0">
              <a:solidFill>
                <a:prstClr val="white"/>
              </a:solidFill>
              <a:sym typeface="Wingdings" pitchFamily="2" charset="2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36659" y="2995184"/>
            <a:ext cx="356262" cy="79375"/>
            <a:chOff x="7158341" y="2259645"/>
            <a:chExt cx="385950" cy="79375"/>
          </a:xfrm>
          <a:solidFill>
            <a:schemeClr val="bg1"/>
          </a:solidFill>
        </p:grpSpPr>
        <p:sp>
          <p:nvSpPr>
            <p:cNvPr id="31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158341" y="2295364"/>
              <a:ext cx="74613" cy="79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314804" y="2261232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7469678" y="2259645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5984" y="3184187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▌</a:t>
            </a:r>
            <a:r>
              <a:rPr lang="en-US" altLang="ko-KR" sz="900" b="1" dirty="0">
                <a:latin typeface="+mn-ea"/>
                <a:ea typeface="+mn-ea"/>
              </a:rPr>
              <a:t>Popup Title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720913" y="3126986"/>
            <a:ext cx="144000" cy="2412000"/>
          </a:xfrm>
          <a:prstGeom prst="rect">
            <a:avLst/>
          </a:prstGeom>
          <a:solidFill>
            <a:schemeClr val="bg1"/>
          </a:solidFill>
          <a:ln w="3175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39" name="사각형: 둥근 모서리 1"/>
          <p:cNvSpPr/>
          <p:nvPr/>
        </p:nvSpPr>
        <p:spPr bwMode="auto">
          <a:xfrm>
            <a:off x="3763840" y="3327012"/>
            <a:ext cx="72000" cy="144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882945" y="3219900"/>
            <a:ext cx="1091113" cy="123111"/>
            <a:chOff x="3882945" y="3215031"/>
            <a:chExt cx="1091113" cy="123111"/>
          </a:xfrm>
        </p:grpSpPr>
        <p:sp>
          <p:nvSpPr>
            <p:cNvPr id="3" name="TextBox 2"/>
            <p:cNvSpPr txBox="1"/>
            <p:nvPr/>
          </p:nvSpPr>
          <p:spPr>
            <a:xfrm>
              <a:off x="4170953" y="3215031"/>
              <a:ext cx="8031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spc="-150" dirty="0">
                  <a:solidFill>
                    <a:srgbClr val="C00000"/>
                  </a:solidFill>
                  <a:latin typeface="+mn-ea"/>
                </a:rPr>
                <a:t>세로 스크롤 사용 가능</a:t>
              </a: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882945" y="3266134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 bwMode="auto">
          <a:xfrm>
            <a:off x="696545" y="3451051"/>
            <a:ext cx="288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조회영역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696137" y="4042346"/>
            <a:ext cx="2880000" cy="11007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Contents </a:t>
            </a:r>
            <a:r>
              <a:rPr lang="ko-KR" altLang="en-US" sz="800" dirty="0">
                <a:solidFill>
                  <a:schemeClr val="tx1"/>
                </a:solidFill>
              </a:rPr>
              <a:t>영역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576897" y="4279115"/>
            <a:ext cx="504000" cy="0"/>
          </a:xfrm>
          <a:prstGeom prst="line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70953" y="4228012"/>
            <a:ext cx="6844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제공하는 컨텐츠에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대한 제한은 없음</a:t>
            </a:r>
            <a:r>
              <a:rPr lang="en-US" altLang="ko-KR" sz="800" spc="-150" dirty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800" spc="-15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99" y="5698370"/>
            <a:ext cx="8864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가로 스크롤 최대한 지양</a:t>
            </a:r>
          </a:p>
        </p:txBody>
      </p:sp>
      <p:cxnSp>
        <p:nvCxnSpPr>
          <p:cNvPr id="42" name="직선 연결선 41"/>
          <p:cNvCxnSpPr/>
          <p:nvPr/>
        </p:nvCxnSpPr>
        <p:spPr>
          <a:xfrm rot="16200000">
            <a:off x="777961" y="5644354"/>
            <a:ext cx="180000" cy="0"/>
          </a:xfrm>
          <a:prstGeom prst="line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 bwMode="auto">
          <a:xfrm>
            <a:off x="696137" y="5194314"/>
            <a:ext cx="288000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액션 버튼영역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저장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닫기 등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072680" y="3775059"/>
            <a:ext cx="1504097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Contents </a:t>
            </a:r>
            <a:r>
              <a:rPr lang="ko-KR" altLang="en-US" sz="800" dirty="0">
                <a:solidFill>
                  <a:schemeClr val="tx1"/>
                </a:solidFill>
              </a:rPr>
              <a:t>제어 버튼영역</a:t>
            </a:r>
          </a:p>
        </p:txBody>
      </p:sp>
      <p:sp>
        <p:nvSpPr>
          <p:cNvPr id="59" name="Rectangle 624"/>
          <p:cNvSpPr>
            <a:spLocks noChangeArrowheads="1"/>
          </p:cNvSpPr>
          <p:nvPr/>
        </p:nvSpPr>
        <p:spPr bwMode="auto">
          <a:xfrm>
            <a:off x="5881153" y="3126863"/>
            <a:ext cx="3168000" cy="242749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0" name="Text Box 625"/>
          <p:cNvSpPr txBox="1">
            <a:spLocks noChangeArrowheads="1"/>
          </p:cNvSpPr>
          <p:nvPr/>
        </p:nvSpPr>
        <p:spPr bwMode="auto">
          <a:xfrm>
            <a:off x="5883263" y="2910963"/>
            <a:ext cx="3168000" cy="215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  <a:sym typeface="Wingdings" pitchFamily="2" charset="2"/>
              </a:rPr>
              <a:t>Popup Title – Windows Internet Explorer</a:t>
            </a:r>
            <a:endParaRPr lang="en-US" altLang="ko-KR" sz="800" dirty="0">
              <a:solidFill>
                <a:prstClr val="white"/>
              </a:solidFill>
              <a:sym typeface="Wingdings" pitchFamily="2" charset="2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619207" y="2995060"/>
            <a:ext cx="356262" cy="79375"/>
            <a:chOff x="7158341" y="2259645"/>
            <a:chExt cx="385950" cy="79375"/>
          </a:xfrm>
          <a:solidFill>
            <a:schemeClr val="bg1"/>
          </a:solidFill>
        </p:grpSpPr>
        <p:sp>
          <p:nvSpPr>
            <p:cNvPr id="62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58341" y="2295364"/>
              <a:ext cx="74613" cy="79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7314804" y="2261232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7469678" y="2259645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892568" y="3184063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▌</a:t>
            </a:r>
            <a:r>
              <a:rPr lang="en-US" altLang="ko-KR" sz="900" b="1" dirty="0">
                <a:latin typeface="+mn-ea"/>
                <a:ea typeface="+mn-ea"/>
              </a:rPr>
              <a:t>Popup Title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907239" y="3106082"/>
            <a:ext cx="144000" cy="2448000"/>
          </a:xfrm>
          <a:prstGeom prst="rect">
            <a:avLst/>
          </a:prstGeom>
          <a:solidFill>
            <a:schemeClr val="bg1"/>
          </a:solidFill>
          <a:ln w="3175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67" name="사각형: 둥근 모서리 1"/>
          <p:cNvSpPr/>
          <p:nvPr/>
        </p:nvSpPr>
        <p:spPr bwMode="auto">
          <a:xfrm>
            <a:off x="8950166" y="3326888"/>
            <a:ext cx="72000" cy="144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68"/>
          <p:cNvSpPr/>
          <p:nvPr/>
        </p:nvSpPr>
        <p:spPr bwMode="auto">
          <a:xfrm>
            <a:off x="5952721" y="3703051"/>
            <a:ext cx="2880000" cy="14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Contents </a:t>
            </a:r>
            <a:r>
              <a:rPr lang="ko-KR" altLang="en-US" sz="800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5952721" y="5194314"/>
            <a:ext cx="288000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액션 버튼영역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저장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닫기 등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7320448" y="3415019"/>
            <a:ext cx="15048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Contents </a:t>
            </a:r>
            <a:r>
              <a:rPr lang="ko-KR" altLang="en-US" sz="800" dirty="0">
                <a:solidFill>
                  <a:schemeClr val="tx1"/>
                </a:solidFill>
              </a:rPr>
              <a:t>제어 버튼영역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560728" y="2492896"/>
            <a:ext cx="1611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조회영역이 있는 경우</a:t>
            </a: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827897" y="2492896"/>
            <a:ext cx="1611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조회영역이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24135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팝업화면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팝업 노출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 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위치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087" y="1341099"/>
            <a:ext cx="8856984" cy="201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일반적으로 팝업은 화면 정 중앙에 위치하게 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624585" y="2572718"/>
            <a:ext cx="2160000" cy="1440000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7137" y="2572718"/>
            <a:ext cx="2160000" cy="1440000"/>
            <a:chOff x="3577137" y="2572718"/>
            <a:chExt cx="2160000" cy="1440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577137" y="2572718"/>
              <a:ext cx="2160000" cy="1440000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Contents </a:t>
              </a:r>
              <a:r>
                <a:rPr lang="ko-KR" altLang="en-US" sz="800" dirty="0">
                  <a:solidFill>
                    <a:schemeClr val="tx1"/>
                  </a:solidFill>
                </a:rPr>
                <a:t>영역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973061" y="2860670"/>
              <a:ext cx="1368152" cy="864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팝업화면</a:t>
              </a: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728" y="2236668"/>
            <a:ext cx="17844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 중앙에 위치하는 팝업</a:t>
            </a:r>
          </a:p>
        </p:txBody>
      </p:sp>
      <p:sp>
        <p:nvSpPr>
          <p:cNvPr id="68" name="오른쪽 화살표 67"/>
          <p:cNvSpPr/>
          <p:nvPr/>
        </p:nvSpPr>
        <p:spPr bwMode="auto">
          <a:xfrm>
            <a:off x="2865438" y="2788718"/>
            <a:ext cx="540000" cy="10080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팝업화면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038" y="1299101"/>
            <a:ext cx="8856984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여러 업무화면에서 같이 사용할 수 있는 팝업을 말한다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팝업 화면에서 사용자가 데이터를 선택 후 “선택” 버튼을 클릭하면 업무화면에 선택된 데이터를 보낸다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  <a:endParaRPr lang="ko-KR" altLang="en-US" sz="1000" spc="-150" dirty="0">
              <a:latin typeface="+mn-ea"/>
              <a:cs typeface="Arial" pitchFamily="34" charset="0"/>
              <a:sym typeface="Optima" pitchFamily="2" charset="2"/>
            </a:endParaRP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업무화면에서 필요한 데이터에 따라 단수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복수를 선택할 수 있는 팝업으로 생성한다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60728" y="2492447"/>
            <a:ext cx="1220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단수선택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Type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5348774" y="2492447"/>
            <a:ext cx="1220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복수선택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Type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624"/>
          <p:cNvSpPr>
            <a:spLocks noChangeArrowheads="1"/>
          </p:cNvSpPr>
          <p:nvPr/>
        </p:nvSpPr>
        <p:spPr bwMode="auto">
          <a:xfrm>
            <a:off x="616618" y="3029081"/>
            <a:ext cx="3960000" cy="295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18728" y="2813181"/>
            <a:ext cx="3960000" cy="215900"/>
            <a:chOff x="449262" y="3375025"/>
            <a:chExt cx="4290000" cy="215900"/>
          </a:xfrm>
        </p:grpSpPr>
        <p:sp>
          <p:nvSpPr>
            <p:cNvPr id="67" name="Text Box 625"/>
            <p:cNvSpPr txBox="1">
              <a:spLocks noChangeArrowheads="1"/>
            </p:cNvSpPr>
            <p:nvPr/>
          </p:nvSpPr>
          <p:spPr bwMode="auto">
            <a:xfrm>
              <a:off x="449262" y="3375025"/>
              <a:ext cx="4290000" cy="215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+mn-ea"/>
                  <a:ea typeface="+mn-ea"/>
                  <a:sym typeface="Wingdings" pitchFamily="2" charset="2"/>
                </a:rPr>
                <a:t>공통</a:t>
              </a:r>
              <a:r>
                <a:rPr lang="ko-KR" altLang="en-US" sz="800" dirty="0">
                  <a:solidFill>
                    <a:prstClr val="white"/>
                  </a:solidFill>
                  <a:latin typeface="+mn-ea"/>
                  <a:sym typeface="Wingdings" pitchFamily="2" charset="2"/>
                </a:rPr>
                <a:t>코드</a:t>
              </a:r>
              <a:endParaRPr lang="en-US" altLang="ko-KR" sz="800" dirty="0">
                <a:solidFill>
                  <a:prstClr val="white"/>
                </a:solidFill>
                <a:sym typeface="Wingdings" pitchFamily="2" charset="2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256773" y="3459122"/>
              <a:ext cx="385950" cy="79375"/>
              <a:chOff x="7158341" y="2259645"/>
              <a:chExt cx="385950" cy="79375"/>
            </a:xfrm>
            <a:solidFill>
              <a:schemeClr val="bg1"/>
            </a:solidFill>
          </p:grpSpPr>
          <p:sp>
            <p:nvSpPr>
              <p:cNvPr id="69" name="Minimize" descr="&lt;SmartSettings&gt;&lt;SmartResize anchorLeft=&quot;None&quot; anchorTop=&quot;Absolute&quot; anchorRight=&quot;Absolute&quot; anchorBottom=&quot;None&quot; /&gt;&lt;/SmartSettings&gt;"/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158341" y="2295364"/>
                <a:ext cx="74613" cy="793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Maximize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314804" y="2261232"/>
                <a:ext cx="73025" cy="7620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lose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469678" y="2259645"/>
                <a:ext cx="74613" cy="7937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628033" y="3043301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▌</a:t>
            </a:r>
            <a:r>
              <a:rPr lang="ko-KR" altLang="en-US" sz="800" dirty="0">
                <a:latin typeface="+mn-ea"/>
                <a:ea typeface="+mn-ea"/>
              </a:rPr>
              <a:t>공통코드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32602" y="3029080"/>
            <a:ext cx="144000" cy="2952000"/>
          </a:xfrm>
          <a:prstGeom prst="rect">
            <a:avLst/>
          </a:prstGeom>
          <a:solidFill>
            <a:schemeClr val="bg1"/>
          </a:solidFill>
          <a:ln w="3175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74" name="사각형: 둥근 모서리 1"/>
          <p:cNvSpPr/>
          <p:nvPr/>
        </p:nvSpPr>
        <p:spPr bwMode="auto">
          <a:xfrm>
            <a:off x="4475529" y="3229106"/>
            <a:ext cx="72000" cy="144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75"/>
          <p:cNvSpPr/>
          <p:nvPr/>
        </p:nvSpPr>
        <p:spPr bwMode="auto">
          <a:xfrm>
            <a:off x="688594" y="3317113"/>
            <a:ext cx="367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80714" y="3353261"/>
            <a:ext cx="237626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60706" y="3353261"/>
            <a:ext cx="64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선택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19294"/>
              </p:ext>
            </p:extLst>
          </p:nvPr>
        </p:nvGraphicFramePr>
        <p:xfrm>
          <a:off x="700508" y="3753092"/>
          <a:ext cx="3644681" cy="181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코드명</a:t>
                      </a:r>
                    </a:p>
                  </a:txBody>
                  <a:tcPr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6" name="Rectangle 624"/>
          <p:cNvSpPr>
            <a:spLocks noChangeArrowheads="1"/>
          </p:cNvSpPr>
          <p:nvPr/>
        </p:nvSpPr>
        <p:spPr bwMode="auto">
          <a:xfrm>
            <a:off x="5454937" y="3029081"/>
            <a:ext cx="3960000" cy="295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457047" y="2813181"/>
            <a:ext cx="3960000" cy="215900"/>
            <a:chOff x="449262" y="3375025"/>
            <a:chExt cx="4290000" cy="215900"/>
          </a:xfrm>
        </p:grpSpPr>
        <p:sp>
          <p:nvSpPr>
            <p:cNvPr id="88" name="Text Box 625"/>
            <p:cNvSpPr txBox="1">
              <a:spLocks noChangeArrowheads="1"/>
            </p:cNvSpPr>
            <p:nvPr/>
          </p:nvSpPr>
          <p:spPr bwMode="auto">
            <a:xfrm>
              <a:off x="449262" y="3375025"/>
              <a:ext cx="4290000" cy="215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+mn-ea"/>
                  <a:ea typeface="+mn-ea"/>
                  <a:sym typeface="Wingdings" pitchFamily="2" charset="2"/>
                </a:rPr>
                <a:t>공통</a:t>
              </a:r>
              <a:r>
                <a:rPr lang="ko-KR" altLang="en-US" sz="800" dirty="0">
                  <a:solidFill>
                    <a:prstClr val="white"/>
                  </a:solidFill>
                  <a:latin typeface="+mn-ea"/>
                  <a:sym typeface="Wingdings" pitchFamily="2" charset="2"/>
                </a:rPr>
                <a:t>코드</a:t>
              </a:r>
              <a:endParaRPr lang="en-US" altLang="ko-KR" sz="800" dirty="0">
                <a:solidFill>
                  <a:prstClr val="white"/>
                </a:solidFill>
                <a:sym typeface="Wingdings" pitchFamily="2" charset="2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256773" y="3459122"/>
              <a:ext cx="385950" cy="79375"/>
              <a:chOff x="7158341" y="2259645"/>
              <a:chExt cx="385950" cy="79375"/>
            </a:xfrm>
            <a:solidFill>
              <a:schemeClr val="bg1"/>
            </a:solidFill>
          </p:grpSpPr>
          <p:sp>
            <p:nvSpPr>
              <p:cNvPr id="90" name="Minimize" descr="&lt;SmartSettings&gt;&lt;SmartResize anchorLeft=&quot;None&quot; anchorTop=&quot;Absolute&quot; anchorRight=&quot;Absolute&quot; anchorBottom=&quot;None&quot; /&gt;&lt;/SmartSettings&gt;"/>
              <p:cNvSpPr>
                <a:spLocks noChangeAspect="1"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158341" y="2295364"/>
                <a:ext cx="74613" cy="793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Maximize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314804" y="2261232"/>
                <a:ext cx="73025" cy="7620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lose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7469678" y="2259645"/>
                <a:ext cx="74613" cy="7937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5466352" y="3043301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▌</a:t>
            </a:r>
            <a:r>
              <a:rPr lang="ko-KR" altLang="en-US" sz="800" dirty="0">
                <a:latin typeface="+mn-ea"/>
                <a:ea typeface="+mn-ea"/>
              </a:rPr>
              <a:t>공통코드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9270921" y="3029080"/>
            <a:ext cx="144000" cy="2952000"/>
          </a:xfrm>
          <a:prstGeom prst="rect">
            <a:avLst/>
          </a:prstGeom>
          <a:solidFill>
            <a:schemeClr val="bg1"/>
          </a:solidFill>
          <a:ln w="3175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ctr"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</a:p>
        </p:txBody>
      </p:sp>
      <p:sp>
        <p:nvSpPr>
          <p:cNvPr id="95" name="사각형: 둥근 모서리 1"/>
          <p:cNvSpPr/>
          <p:nvPr/>
        </p:nvSpPr>
        <p:spPr bwMode="auto">
          <a:xfrm>
            <a:off x="9313848" y="3229106"/>
            <a:ext cx="72000" cy="144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직사각형 95"/>
          <p:cNvSpPr/>
          <p:nvPr/>
        </p:nvSpPr>
        <p:spPr bwMode="auto">
          <a:xfrm>
            <a:off x="5526913" y="3317113"/>
            <a:ext cx="367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319033" y="3353261"/>
            <a:ext cx="237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599025" y="3353261"/>
            <a:ext cx="648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선택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13171"/>
              </p:ext>
            </p:extLst>
          </p:nvPr>
        </p:nvGraphicFramePr>
        <p:xfrm>
          <a:off x="5538827" y="3748015"/>
          <a:ext cx="366008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pc="-1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00623" y="4366140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√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00623" y="4962279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>
                <a:latin typeface="+mn-ea"/>
              </a:rPr>
              <a:t>√</a:t>
            </a:r>
          </a:p>
        </p:txBody>
      </p:sp>
      <p:sp>
        <p:nvSpPr>
          <p:cNvPr id="109" name="Rectangle 427"/>
          <p:cNvSpPr>
            <a:spLocks noChangeArrowheads="1"/>
          </p:cNvSpPr>
          <p:nvPr/>
        </p:nvSpPr>
        <p:spPr bwMode="auto">
          <a:xfrm>
            <a:off x="8768975" y="3353261"/>
            <a:ext cx="36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110" name="Rectangle 427"/>
          <p:cNvSpPr>
            <a:spLocks noChangeArrowheads="1"/>
          </p:cNvSpPr>
          <p:nvPr/>
        </p:nvSpPr>
        <p:spPr bwMode="auto">
          <a:xfrm>
            <a:off x="3929026" y="3353261"/>
            <a:ext cx="36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공통 팝업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8827" y="3605269"/>
            <a:ext cx="4616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>
                <a:latin typeface="+mn-ea"/>
              </a:rPr>
              <a:t>총 </a:t>
            </a:r>
            <a:r>
              <a:rPr lang="en-US" altLang="ko-KR" sz="700" dirty="0">
                <a:latin typeface="+mn-ea"/>
              </a:rPr>
              <a:t>1,000 </a:t>
            </a:r>
            <a:r>
              <a:rPr lang="ko-KR" altLang="en-US" sz="700" dirty="0">
                <a:latin typeface="+mn-ea"/>
              </a:rPr>
              <a:t>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8626" y="3605269"/>
            <a:ext cx="4616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>
                <a:latin typeface="+mn-ea"/>
              </a:rPr>
              <a:t>총 </a:t>
            </a:r>
            <a:r>
              <a:rPr lang="en-US" altLang="ko-KR" sz="700" dirty="0">
                <a:latin typeface="+mn-ea"/>
              </a:rPr>
              <a:t>1,000 </a:t>
            </a:r>
            <a:r>
              <a:rPr lang="ko-KR" altLang="en-US" sz="700" dirty="0">
                <a:latin typeface="+mn-ea"/>
              </a:rPr>
              <a:t>건</a:t>
            </a: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968775" y="5776299"/>
            <a:ext cx="432000" cy="1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7435001" y="5776299"/>
            <a:ext cx="432000" cy="1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128786" y="5775874"/>
            <a:ext cx="432000" cy="1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595012" y="5775874"/>
            <a:ext cx="432000" cy="1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9407" y="4123179"/>
            <a:ext cx="3636000" cy="180000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메시지처리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알림 </a:t>
            </a:r>
            <a:r>
              <a:rPr lang="en-US" altLang="ko-KR" sz="1300" b="1" kern="0" dirty="0">
                <a:latin typeface="+mn-ea"/>
                <a:cs typeface="Calibri" pitchFamily="34" charset="0"/>
              </a:rPr>
              <a:t>&amp; </a:t>
            </a:r>
            <a:r>
              <a:rPr lang="ko-KR" altLang="en-US" sz="1300" b="1" kern="0" dirty="0" err="1">
                <a:latin typeface="+mn-ea"/>
                <a:cs typeface="Calibri" pitchFamily="34" charset="0"/>
              </a:rPr>
              <a:t>컨펌</a:t>
            </a:r>
            <a:r>
              <a:rPr lang="ko-KR" altLang="en-US" sz="1300" b="1" kern="0" dirty="0">
                <a:latin typeface="+mn-ea"/>
                <a:cs typeface="Calibri" pitchFamily="34" charset="0"/>
              </a:rPr>
              <a:t> 메시지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038" y="1340768"/>
            <a:ext cx="88569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사용자에게 단순하게 알림을 목적으로 하는 경우 팝업을 닫을 수 있는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확인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버튼만 배치한다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다음단계로 진행여부를 확인할 때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예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], [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아니오 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]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버튼을 함께 배치한다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560728" y="2055979"/>
            <a:ext cx="16674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컨펌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알림 메시지 예시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4788864" y="1998866"/>
            <a:ext cx="13548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80975" indent="-180975" algn="l">
              <a:buFont typeface="Wingdings" pitchFamily="2" charset="2"/>
              <a:buChar char="ü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알림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메세지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예시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616618" y="2352040"/>
            <a:ext cx="3672408" cy="948846"/>
            <a:chOff x="704528" y="3789038"/>
            <a:chExt cx="3672408" cy="94884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704528" y="3789038"/>
              <a:ext cx="3672408" cy="948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6536" y="4128361"/>
              <a:ext cx="1340110" cy="3023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atin typeface="+mn-ea"/>
                </a:rPr>
                <a:t>필수입력 항목이 누락되었습니다</a:t>
              </a:r>
              <a:r>
                <a:rPr lang="en-US" altLang="ko-KR" sz="700" dirty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latin typeface="+mn-ea"/>
                </a:rPr>
                <a:t>확인 후 다시 저장해주세요</a:t>
              </a:r>
              <a:r>
                <a:rPr lang="en-US" altLang="ko-KR" sz="700" dirty="0">
                  <a:latin typeface="+mn-ea"/>
                </a:rPr>
                <a:t>.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3224904" y="4521860"/>
              <a:ext cx="432000" cy="144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</a:rPr>
                <a:t>Yes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4232920" y="3853681"/>
              <a:ext cx="68874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 Box 283"/>
            <p:cNvSpPr txBox="1">
              <a:spLocks noChangeArrowheads="1"/>
            </p:cNvSpPr>
            <p:nvPr/>
          </p:nvSpPr>
          <p:spPr bwMode="auto">
            <a:xfrm>
              <a:off x="716079" y="3801906"/>
              <a:ext cx="612668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>
                  <a:latin typeface="맑은 고딕" pitchFamily="50" charset="-127"/>
                  <a:ea typeface="맑은 고딕" pitchFamily="50" charset="-127"/>
                </a:rPr>
                <a:t>Message</a:t>
              </a:r>
              <a:endPara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932880" y="2339818"/>
            <a:ext cx="3672408" cy="948846"/>
            <a:chOff x="704528" y="3789038"/>
            <a:chExt cx="3672408" cy="948846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704528" y="3789038"/>
              <a:ext cx="3672408" cy="948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6536" y="4128361"/>
              <a:ext cx="1461939" cy="3023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latin typeface="+mn-ea"/>
                </a:rPr>
                <a:t>조회 가능한 시간이 초과되었습니다</a:t>
              </a:r>
              <a:r>
                <a:rPr lang="en-US" altLang="ko-KR" sz="700" dirty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latin typeface="+mn-ea"/>
                </a:rPr>
                <a:t>조회조건을 다시 확인해 주세요</a:t>
              </a:r>
              <a:r>
                <a:rPr lang="en-US" altLang="ko-KR" sz="700" dirty="0">
                  <a:latin typeface="+mn-ea"/>
                </a:rPr>
                <a:t>.</a:t>
              </a:r>
            </a:p>
          </p:txBody>
        </p:sp>
        <p:sp>
          <p:nvSpPr>
            <p:cNvPr id="89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4232920" y="3853681"/>
              <a:ext cx="68874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283"/>
            <p:cNvSpPr txBox="1">
              <a:spLocks noChangeArrowheads="1"/>
            </p:cNvSpPr>
            <p:nvPr/>
          </p:nvSpPr>
          <p:spPr bwMode="auto">
            <a:xfrm>
              <a:off x="716079" y="3801906"/>
              <a:ext cx="612668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>
                  <a:latin typeface="맑은 고딕" pitchFamily="50" charset="-127"/>
                  <a:ea typeface="맑은 고딕" pitchFamily="50" charset="-127"/>
                </a:rPr>
                <a:t>Message</a:t>
              </a:r>
              <a:endParaRPr lang="ko-KR" altLang="en-US" sz="8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모서리가 둥근 직사각형 49">
            <a:extLst>
              <a:ext uri="{FF2B5EF4-FFF2-40B4-BE49-F238E27FC236}">
                <a16:creationId xmlns:a16="http://schemas.microsoft.com/office/drawing/2014/main" id="{BADA6FF4-B38B-4381-8030-21B1F2738D31}"/>
              </a:ext>
            </a:extLst>
          </p:cNvPr>
          <p:cNvSpPr/>
          <p:nvPr/>
        </p:nvSpPr>
        <p:spPr bwMode="auto">
          <a:xfrm>
            <a:off x="3713010" y="3076231"/>
            <a:ext cx="43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Cancel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49">
            <a:extLst>
              <a:ext uri="{FF2B5EF4-FFF2-40B4-BE49-F238E27FC236}">
                <a16:creationId xmlns:a16="http://schemas.microsoft.com/office/drawing/2014/main" id="{7B14512B-DEBB-40F2-AD42-BA93BE1BB5F8}"/>
              </a:ext>
            </a:extLst>
          </p:cNvPr>
          <p:cNvSpPr/>
          <p:nvPr/>
        </p:nvSpPr>
        <p:spPr bwMode="auto">
          <a:xfrm>
            <a:off x="7905328" y="3071526"/>
            <a:ext cx="432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</a:rPr>
              <a:t>Yes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410563"/>
            <a:ext cx="9208929" cy="346049"/>
          </a:xfrm>
        </p:spPr>
        <p:txBody>
          <a:bodyPr lIns="90000">
            <a:normAutofit/>
          </a:bodyPr>
          <a:lstStyle/>
          <a:p>
            <a:r>
              <a:rPr lang="ko-KR" altLang="en-US" spc="-150" dirty="0">
                <a:latin typeface="+mn-ea"/>
                <a:ea typeface="+mn-ea"/>
              </a:rPr>
              <a:t>페이지 타이틀</a:t>
            </a:r>
          </a:p>
        </p:txBody>
      </p:sp>
      <p:sp>
        <p:nvSpPr>
          <p:cNvPr id="85" name="Rectangle 3"/>
          <p:cNvSpPr>
            <a:spLocks noGrp="1" noChangeArrowheads="1"/>
          </p:cNvSpPr>
          <p:nvPr/>
        </p:nvSpPr>
        <p:spPr bwMode="auto">
          <a:xfrm>
            <a:off x="472692" y="5373344"/>
            <a:ext cx="9281317" cy="71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" indent="0" eaLnBrk="1" hangingPunct="1">
              <a:spcBef>
                <a:spcPts val="400"/>
              </a:spcBef>
              <a:buNone/>
            </a:pP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업무화면 영역의 좌측 상단에는 ①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화면명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배치한다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 indent="0" eaLnBrk="1" hangingPunct="1">
              <a:spcBef>
                <a:spcPts val="400"/>
              </a:spcBef>
              <a:buNone/>
            </a:pP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화면 내 동일 레벨 정보의 구획이 필요 할 경우 ②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서브타이틀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사용하여 정보를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그룹핑하고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타이틀을 붙여 정보에 대한 접근성을 높인다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5725" indent="0" eaLnBrk="1" hangingPunct="1">
              <a:spcBef>
                <a:spcPts val="400"/>
              </a:spcBef>
              <a:buNone/>
            </a:pP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서브타이틀로 구분된 정보의 하위정보에는 ③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서브 타이틀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배치하여 정보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블럭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 간 계층 구조를 명확히 설계한다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2356" y="2488728"/>
            <a:ext cx="4698635" cy="28844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54" name="Text Box 209"/>
          <p:cNvSpPr txBox="1">
            <a:spLocks noChangeArrowheads="1"/>
          </p:cNvSpPr>
          <p:nvPr/>
        </p:nvSpPr>
        <p:spPr bwMode="auto">
          <a:xfrm>
            <a:off x="824241" y="3232571"/>
            <a:ext cx="68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 eaLnBrk="1" hangingPunct="1"/>
            <a:r>
              <a:rPr lang="ko-KR" altLang="en-US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서브 타이틀</a:t>
            </a:r>
          </a:p>
        </p:txBody>
      </p:sp>
      <p:sp>
        <p:nvSpPr>
          <p:cNvPr id="66" name="Text Box 242"/>
          <p:cNvSpPr txBox="1">
            <a:spLocks noChangeArrowheads="1"/>
          </p:cNvSpPr>
          <p:nvPr/>
        </p:nvSpPr>
        <p:spPr bwMode="auto">
          <a:xfrm>
            <a:off x="824241" y="4130104"/>
            <a:ext cx="68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 eaLnBrk="1" hangingPunct="1"/>
            <a:r>
              <a:rPr lang="ko-KR" altLang="en-US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서브 타이틀</a:t>
            </a:r>
          </a:p>
        </p:txBody>
      </p:sp>
      <p:sp>
        <p:nvSpPr>
          <p:cNvPr id="67" name="Text Box 283"/>
          <p:cNvSpPr txBox="1">
            <a:spLocks noChangeArrowheads="1"/>
          </p:cNvSpPr>
          <p:nvPr/>
        </p:nvSpPr>
        <p:spPr bwMode="auto">
          <a:xfrm>
            <a:off x="752235" y="2633324"/>
            <a:ext cx="5400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화면명</a:t>
            </a:r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827144" y="2916658"/>
            <a:ext cx="4259501" cy="293688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none" lIns="91423" tIns="45710" rIns="91423" bIns="4571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endParaRPr lang="ko-KR" altLang="en-US" sz="1600" b="1" i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37"/>
          <p:cNvSpPr>
            <a:spLocks noChangeArrowheads="1"/>
          </p:cNvSpPr>
          <p:nvPr/>
        </p:nvSpPr>
        <p:spPr bwMode="auto">
          <a:xfrm>
            <a:off x="1589145" y="2988096"/>
            <a:ext cx="693372" cy="16192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Rectangle 47"/>
          <p:cNvSpPr>
            <a:spLocks noChangeArrowheads="1"/>
          </p:cNvSpPr>
          <p:nvPr/>
        </p:nvSpPr>
        <p:spPr bwMode="auto">
          <a:xfrm>
            <a:off x="930331" y="2986508"/>
            <a:ext cx="601737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조회항목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Rectangle 47"/>
          <p:cNvSpPr>
            <a:spLocks noChangeArrowheads="1"/>
          </p:cNvSpPr>
          <p:nvPr/>
        </p:nvSpPr>
        <p:spPr bwMode="auto">
          <a:xfrm>
            <a:off x="2700394" y="2986508"/>
            <a:ext cx="78347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조회항목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3446720" y="2975396"/>
            <a:ext cx="693372" cy="16192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5" name="Text Box 81"/>
          <p:cNvSpPr txBox="1">
            <a:spLocks noChangeArrowheads="1"/>
          </p:cNvSpPr>
          <p:nvPr/>
        </p:nvSpPr>
        <p:spPr bwMode="auto">
          <a:xfrm>
            <a:off x="3880831" y="2826736"/>
            <a:ext cx="311793" cy="3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3" tIns="45710" rIns="91423" bIns="4571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1" hangingPunct="1"/>
            <a:r>
              <a:rPr lang="ko-KR" altLang="en-US" sz="800" dirty="0">
                <a:solidFill>
                  <a:srgbClr val="363636"/>
                </a:solidFill>
                <a:latin typeface="맑은 고딕" pitchFamily="50" charset="-127"/>
                <a:ea typeface="맑은 고딕" pitchFamily="50" charset="-127"/>
              </a:rPr>
              <a:t> ▼</a:t>
            </a:r>
          </a:p>
        </p:txBody>
      </p:sp>
      <p:sp>
        <p:nvSpPr>
          <p:cNvPr id="77" name="Oval 280"/>
          <p:cNvSpPr>
            <a:spLocks noChangeArrowheads="1"/>
          </p:cNvSpPr>
          <p:nvPr/>
        </p:nvSpPr>
        <p:spPr bwMode="auto">
          <a:xfrm>
            <a:off x="644581" y="2560736"/>
            <a:ext cx="172580" cy="179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1080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1" name="Oval 281"/>
          <p:cNvSpPr>
            <a:spLocks noChangeArrowheads="1"/>
          </p:cNvSpPr>
          <p:nvPr/>
        </p:nvSpPr>
        <p:spPr bwMode="auto">
          <a:xfrm>
            <a:off x="644581" y="3226221"/>
            <a:ext cx="172580" cy="1793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1080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2" name="Oval 282"/>
          <p:cNvSpPr>
            <a:spLocks noChangeArrowheads="1"/>
          </p:cNvSpPr>
          <p:nvPr/>
        </p:nvSpPr>
        <p:spPr bwMode="auto">
          <a:xfrm>
            <a:off x="644581" y="4149154"/>
            <a:ext cx="172579" cy="1793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1080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Rectangle 300"/>
          <p:cNvSpPr>
            <a:spLocks noChangeArrowheads="1"/>
          </p:cNvSpPr>
          <p:nvPr/>
        </p:nvSpPr>
        <p:spPr bwMode="auto">
          <a:xfrm>
            <a:off x="5556682" y="2488728"/>
            <a:ext cx="3852863" cy="23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팝업타이틀</a:t>
            </a:r>
          </a:p>
        </p:txBody>
      </p:sp>
      <p:sp>
        <p:nvSpPr>
          <p:cNvPr id="84" name="Rectangle 301"/>
          <p:cNvSpPr>
            <a:spLocks noChangeArrowheads="1"/>
          </p:cNvSpPr>
          <p:nvPr/>
        </p:nvSpPr>
        <p:spPr bwMode="auto">
          <a:xfrm>
            <a:off x="5556682" y="2720503"/>
            <a:ext cx="3852863" cy="26527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lt1"/>
              </a:solidFill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702732" y="2995141"/>
            <a:ext cx="3541713" cy="293687"/>
          </a:xfrm>
          <a:prstGeom prst="rect">
            <a:avLst/>
          </a:prstGeom>
          <a:noFill/>
          <a:ln w="3175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wrap="none" lIns="91423" tIns="45710" rIns="91423" bIns="45710" anchor="ctr"/>
          <a:lstStyle/>
          <a:p>
            <a:pPr algn="ctr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600" b="1" i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6464732" y="3066578"/>
            <a:ext cx="541338" cy="16192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0" name="Rectangle 47"/>
          <p:cNvSpPr>
            <a:spLocks noChangeArrowheads="1"/>
          </p:cNvSpPr>
          <p:nvPr/>
        </p:nvSpPr>
        <p:spPr bwMode="auto">
          <a:xfrm>
            <a:off x="5805920" y="3092699"/>
            <a:ext cx="625475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조회항목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Rectangle 47"/>
          <p:cNvSpPr>
            <a:spLocks noChangeArrowheads="1"/>
          </p:cNvSpPr>
          <p:nvPr/>
        </p:nvSpPr>
        <p:spPr bwMode="auto">
          <a:xfrm>
            <a:off x="7126720" y="3092699"/>
            <a:ext cx="814387" cy="16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ko-KR" sz="7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" b="1" dirty="0">
                <a:latin typeface="맑은 고딕" pitchFamily="50" charset="-127"/>
                <a:ea typeface="맑은 고딕" pitchFamily="50" charset="-127"/>
              </a:rPr>
              <a:t>조회항목</a:t>
            </a:r>
            <a:r>
              <a:rPr lang="en-US" altLang="ko-KR" sz="700" b="1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Rectangle 37"/>
          <p:cNvSpPr>
            <a:spLocks noChangeArrowheads="1"/>
          </p:cNvSpPr>
          <p:nvPr/>
        </p:nvSpPr>
        <p:spPr bwMode="auto">
          <a:xfrm>
            <a:off x="7897526" y="3053878"/>
            <a:ext cx="720725" cy="16192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  <a:effectLst/>
        </p:spPr>
        <p:txBody>
          <a:bodyPr lIns="72000" rIns="0" anchor="ctr"/>
          <a:lstStyle/>
          <a:p>
            <a:pPr>
              <a:lnSpc>
                <a:spcPct val="150000"/>
              </a:lnSpc>
            </a:pPr>
            <a:endParaRPr lang="ko-KR" altLang="en-US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3" name="Rectangle 427"/>
          <p:cNvSpPr>
            <a:spLocks noChangeArrowheads="1"/>
          </p:cNvSpPr>
          <p:nvPr/>
        </p:nvSpPr>
        <p:spPr bwMode="auto">
          <a:xfrm>
            <a:off x="8775585" y="3064792"/>
            <a:ext cx="414338" cy="16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sp>
        <p:nvSpPr>
          <p:cNvPr id="96" name="Oval 280"/>
          <p:cNvSpPr>
            <a:spLocks noChangeArrowheads="1"/>
          </p:cNvSpPr>
          <p:nvPr/>
        </p:nvSpPr>
        <p:spPr bwMode="auto">
          <a:xfrm>
            <a:off x="5456670" y="2510953"/>
            <a:ext cx="179387" cy="179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1080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7" name="Rectangle 427"/>
          <p:cNvSpPr>
            <a:spLocks noChangeArrowheads="1"/>
          </p:cNvSpPr>
          <p:nvPr/>
        </p:nvSpPr>
        <p:spPr bwMode="auto">
          <a:xfrm>
            <a:off x="4600911" y="2988095"/>
            <a:ext cx="398613" cy="16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22967"/>
              </p:ext>
            </p:extLst>
          </p:nvPr>
        </p:nvGraphicFramePr>
        <p:xfrm>
          <a:off x="5709082" y="3446120"/>
          <a:ext cx="35353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8093"/>
              </p:ext>
            </p:extLst>
          </p:nvPr>
        </p:nvGraphicFramePr>
        <p:xfrm>
          <a:off x="874076" y="3465726"/>
          <a:ext cx="421435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97050"/>
              </p:ext>
            </p:extLst>
          </p:nvPr>
        </p:nvGraphicFramePr>
        <p:xfrm>
          <a:off x="896748" y="4360936"/>
          <a:ext cx="419253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555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spc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429" marR="33429" marT="33224" marB="3322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88504" y="928052"/>
            <a:ext cx="8993474" cy="2614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kern="0" dirty="0">
                <a:latin typeface="+mn-ea"/>
                <a:cs typeface="Calibri" pitchFamily="34" charset="0"/>
              </a:rPr>
              <a:t>페이지 타이틀 구성</a:t>
            </a:r>
            <a:endParaRPr lang="en-US" altLang="ko-KR" sz="1300" b="1" kern="0" spc="-150" dirty="0">
              <a:latin typeface="+mn-ea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8038" y="1340768"/>
            <a:ext cx="8856984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한 업무화면 내 타이틀의 종류는 해당 업무화면의 화면명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정보들의 정보그룹별 서브타이틀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, </a:t>
            </a: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하위단락별 서브타이틀로 구분된다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  <a:p>
            <a:pPr marL="182563" indent="-96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150" dirty="0">
                <a:latin typeface="+mn-ea"/>
                <a:cs typeface="Arial" pitchFamily="34" charset="0"/>
                <a:sym typeface="Optima" pitchFamily="2" charset="2"/>
              </a:rPr>
              <a:t>명확한 타이틀 스타일 사용에 따른 정보 계층구조를 명확히 알 수 있다</a:t>
            </a:r>
            <a:r>
              <a:rPr lang="en-US" altLang="ko-KR" sz="1000" spc="-150" dirty="0">
                <a:latin typeface="+mn-ea"/>
                <a:cs typeface="Arial" pitchFamily="34" charset="0"/>
                <a:sym typeface="Optima" pitchFamily="2" charset="2"/>
              </a:rPr>
              <a:t>.</a:t>
            </a:r>
          </a:p>
        </p:txBody>
      </p:sp>
      <p:sp>
        <p:nvSpPr>
          <p:cNvPr id="44" name="Text Box 283"/>
          <p:cNvSpPr txBox="1">
            <a:spLocks noChangeArrowheads="1"/>
          </p:cNvSpPr>
          <p:nvPr/>
        </p:nvSpPr>
        <p:spPr bwMode="auto">
          <a:xfrm>
            <a:off x="5665129" y="2781508"/>
            <a:ext cx="73449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팝업 화면명</a:t>
            </a:r>
            <a:endParaRPr lang="ko-KR" altLang="en-US" sz="8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967141" y="2570364"/>
            <a:ext cx="356262" cy="79375"/>
            <a:chOff x="7158341" y="2259645"/>
            <a:chExt cx="385950" cy="79375"/>
          </a:xfrm>
          <a:solidFill>
            <a:schemeClr val="tx1"/>
          </a:solidFill>
        </p:grpSpPr>
        <p:sp>
          <p:nvSpPr>
            <p:cNvPr id="48" name="Minimize" descr="&lt;SmartSettings&gt;&lt;SmartResize anchorLeft=&quot;None&quot; anchorTop=&quot;Absolute&quot; anchorRight=&quot;Absolute&quot; anchorBottom=&quot;None&quot; /&gt;&lt;/SmartSettings&gt;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58341" y="2295364"/>
              <a:ext cx="74613" cy="79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Maximize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7314804" y="2261232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7469678" y="2259645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465168" y="3341090"/>
            <a:ext cx="156022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정보 영역이 하나일 때</a:t>
            </a:r>
            <a:endParaRPr lang="en-US" altLang="ko-KR" sz="800" spc="-15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서브 타이틀 없이 </a:t>
            </a:r>
            <a:r>
              <a:rPr lang="ko-KR" altLang="en-US" sz="800" spc="-150" dirty="0" err="1">
                <a:solidFill>
                  <a:srgbClr val="C00000"/>
                </a:solidFill>
                <a:latin typeface="+mn-ea"/>
              </a:rPr>
              <a:t>화면명으로</a:t>
            </a:r>
            <a:r>
              <a:rPr lang="ko-KR" altLang="en-US" sz="800" spc="-150" dirty="0">
                <a:solidFill>
                  <a:srgbClr val="C00000"/>
                </a:solidFill>
                <a:latin typeface="+mn-ea"/>
              </a:rPr>
              <a:t> 대체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817096" y="3386459"/>
            <a:ext cx="531123" cy="0"/>
          </a:xfrm>
          <a:prstGeom prst="straightConnector1">
            <a:avLst/>
          </a:prstGeom>
          <a:ln w="31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11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65000"/>
              <a:lumOff val="3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8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114779</TotalTime>
  <Words>2167</Words>
  <Application>Microsoft Office PowerPoint</Application>
  <PresentationFormat>A4 용지(210x297mm)</PresentationFormat>
  <Paragraphs>722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Optima</vt:lpstr>
      <vt:lpstr>굴림</vt:lpstr>
      <vt:lpstr>돋움체</vt:lpstr>
      <vt:lpstr>맑은 고딕</vt:lpstr>
      <vt:lpstr>윤고딕130</vt:lpstr>
      <vt:lpstr>Arial</vt:lpstr>
      <vt:lpstr>Calibri</vt:lpstr>
      <vt:lpstr>Segoe UI</vt:lpstr>
      <vt:lpstr>Wingdings</vt:lpstr>
      <vt:lpstr>Office 테마</vt:lpstr>
      <vt:lpstr>PowerPoint 프레젠테이션</vt:lpstr>
      <vt:lpstr>레이아웃 기본구조</vt:lpstr>
      <vt:lpstr>레이아웃 기본구조</vt:lpstr>
      <vt:lpstr>정보구성</vt:lpstr>
      <vt:lpstr>팝업화면</vt:lpstr>
      <vt:lpstr>팝업화면</vt:lpstr>
      <vt:lpstr>팝업화면</vt:lpstr>
      <vt:lpstr>메시지처리</vt:lpstr>
      <vt:lpstr>페이지 타이틀</vt:lpstr>
      <vt:lpstr>조회 영역</vt:lpstr>
      <vt:lpstr>조회 영역</vt:lpstr>
      <vt:lpstr>입출력 컴포넌트</vt:lpstr>
      <vt:lpstr>그리드(Grid)</vt:lpstr>
      <vt:lpstr>버튼</vt:lpstr>
      <vt:lpstr>버튼</vt:lpstr>
      <vt:lpstr>버튼</vt:lpstr>
      <vt:lpstr>버튼</vt:lpstr>
      <vt:lpstr>분류 및 정의</vt:lpstr>
      <vt:lpstr>로그인</vt:lpstr>
      <vt:lpstr>홈화면</vt:lpstr>
      <vt:lpstr>홈화면 기능</vt:lpstr>
      <vt:lpstr>업무화면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정인선</cp:lastModifiedBy>
  <cp:revision>6693</cp:revision>
  <cp:lastPrinted>2018-12-07T01:14:50Z</cp:lastPrinted>
  <dcterms:created xsi:type="dcterms:W3CDTF">2011-07-15T08:17:26Z</dcterms:created>
  <dcterms:modified xsi:type="dcterms:W3CDTF">2025-05-02T07:09:05Z</dcterms:modified>
</cp:coreProperties>
</file>