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62"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166d687eeba8f7a/Desktop/Monishre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[Monishree.xlsx]Sheet1!PivotTable1</c:name>
    <c:fmtId val="11"/>
  </c:pivotSource>
  <c:chart>
    <c:title>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s>
    <c:plotArea>
      <c:layout/>
      <c:pieChart>
        <c:varyColors val="1"/>
        <c:ser>
          <c:idx val="0"/>
          <c:order val="0"/>
          <c:tx>
            <c:strRef>
              <c:f>Sheet1!$B$3:$B$4</c:f>
              <c:strCache>
                <c:ptCount val="1"/>
                <c:pt idx="0">
                  <c:v>HIGH</c:v>
                </c:pt>
              </c:strCache>
            </c:strRef>
          </c:tx>
          <c:explosion val="4"/>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AD8B-4CBF-BF9E-2F5D66395E71}"/>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AD8B-4CBF-BF9E-2F5D66395E71}"/>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AD8B-4CBF-BF9E-2F5D66395E71}"/>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AD8B-4CBF-BF9E-2F5D66395E71}"/>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AD8B-4CBF-BF9E-2F5D66395E71}"/>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B-AD8B-4CBF-BF9E-2F5D66395E71}"/>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0D-AD8B-4CBF-BF9E-2F5D66395E71}"/>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0F-AD8B-4CBF-BF9E-2F5D66395E71}"/>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11-AD8B-4CBF-BF9E-2F5D66395E71}"/>
              </c:ext>
            </c:extLst>
          </c:dPt>
          <c:dPt>
            <c:idx val="9"/>
            <c:bubble3D val="0"/>
            <c:spPr>
              <a:gradFill>
                <a:gsLst>
                  <a:gs pos="100000">
                    <a:schemeClr val="accent4">
                      <a:lumMod val="60000"/>
                      <a:lumMod val="60000"/>
                      <a:lumOff val="40000"/>
                    </a:schemeClr>
                  </a:gs>
                  <a:gs pos="0">
                    <a:schemeClr val="accent4">
                      <a:lumMod val="60000"/>
                    </a:schemeClr>
                  </a:gs>
                </a:gsLst>
                <a:lin ang="5400000" scaled="0"/>
              </a:gradFill>
              <a:ln w="19050">
                <a:solidFill>
                  <a:schemeClr val="lt1"/>
                </a:solidFill>
              </a:ln>
              <a:effectLst/>
            </c:spPr>
            <c:extLst>
              <c:ext xmlns:c16="http://schemas.microsoft.com/office/drawing/2014/chart" uri="{C3380CC4-5D6E-409C-BE32-E72D297353CC}">
                <c16:uniqueId val="{00000013-AD8B-4CBF-BF9E-2F5D66395E7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AD8B-4CBF-BF9E-2F5D66395E71}"/>
            </c:ext>
          </c:extLst>
        </c:ser>
        <c:ser>
          <c:idx val="1"/>
          <c:order val="1"/>
          <c:tx>
            <c:strRef>
              <c:f>Sheet1!$C$3:$C$4</c:f>
              <c:strCache>
                <c:ptCount val="1"/>
                <c:pt idx="0">
                  <c:v>LOW</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16-AD8B-4CBF-BF9E-2F5D66395E71}"/>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18-AD8B-4CBF-BF9E-2F5D66395E71}"/>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1A-AD8B-4CBF-BF9E-2F5D66395E71}"/>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1C-AD8B-4CBF-BF9E-2F5D66395E71}"/>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1E-AD8B-4CBF-BF9E-2F5D66395E71}"/>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20-AD8B-4CBF-BF9E-2F5D66395E71}"/>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22-AD8B-4CBF-BF9E-2F5D66395E71}"/>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24-AD8B-4CBF-BF9E-2F5D66395E71}"/>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26-AD8B-4CBF-BF9E-2F5D66395E71}"/>
              </c:ext>
            </c:extLst>
          </c:dPt>
          <c:dPt>
            <c:idx val="9"/>
            <c:bubble3D val="0"/>
            <c:spPr>
              <a:gradFill>
                <a:gsLst>
                  <a:gs pos="100000">
                    <a:schemeClr val="accent4">
                      <a:lumMod val="60000"/>
                      <a:lumMod val="60000"/>
                      <a:lumOff val="40000"/>
                    </a:schemeClr>
                  </a:gs>
                  <a:gs pos="0">
                    <a:schemeClr val="accent4">
                      <a:lumMod val="60000"/>
                    </a:schemeClr>
                  </a:gs>
                </a:gsLst>
                <a:lin ang="5400000" scaled="0"/>
              </a:gradFill>
              <a:ln w="19050">
                <a:solidFill>
                  <a:schemeClr val="lt1"/>
                </a:solidFill>
              </a:ln>
              <a:effectLst/>
            </c:spPr>
            <c:extLst>
              <c:ext xmlns:c16="http://schemas.microsoft.com/office/drawing/2014/chart" uri="{C3380CC4-5D6E-409C-BE32-E72D297353CC}">
                <c16:uniqueId val="{00000028-AD8B-4CBF-BF9E-2F5D66395E7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AD8B-4CBF-BF9E-2F5D66395E71}"/>
            </c:ext>
          </c:extLst>
        </c:ser>
        <c:ser>
          <c:idx val="2"/>
          <c:order val="2"/>
          <c:tx>
            <c:strRef>
              <c:f>Sheet1!$D$3:$D$4</c:f>
              <c:strCache>
                <c:ptCount val="1"/>
                <c:pt idx="0">
                  <c:v>MED</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2B-AD8B-4CBF-BF9E-2F5D66395E71}"/>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2D-AD8B-4CBF-BF9E-2F5D66395E71}"/>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2F-AD8B-4CBF-BF9E-2F5D66395E71}"/>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31-AD8B-4CBF-BF9E-2F5D66395E71}"/>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33-AD8B-4CBF-BF9E-2F5D66395E71}"/>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35-AD8B-4CBF-BF9E-2F5D66395E71}"/>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37-AD8B-4CBF-BF9E-2F5D66395E71}"/>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39-AD8B-4CBF-BF9E-2F5D66395E71}"/>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3B-AD8B-4CBF-BF9E-2F5D66395E71}"/>
              </c:ext>
            </c:extLst>
          </c:dPt>
          <c:dPt>
            <c:idx val="9"/>
            <c:bubble3D val="0"/>
            <c:spPr>
              <a:gradFill>
                <a:gsLst>
                  <a:gs pos="100000">
                    <a:schemeClr val="accent4">
                      <a:lumMod val="60000"/>
                      <a:lumMod val="60000"/>
                      <a:lumOff val="40000"/>
                    </a:schemeClr>
                  </a:gs>
                  <a:gs pos="0">
                    <a:schemeClr val="accent4">
                      <a:lumMod val="60000"/>
                    </a:schemeClr>
                  </a:gs>
                </a:gsLst>
                <a:lin ang="5400000" scaled="0"/>
              </a:gradFill>
              <a:ln w="19050">
                <a:solidFill>
                  <a:schemeClr val="lt1"/>
                </a:solidFill>
              </a:ln>
              <a:effectLst/>
            </c:spPr>
            <c:extLst>
              <c:ext xmlns:c16="http://schemas.microsoft.com/office/drawing/2014/chart" uri="{C3380CC4-5D6E-409C-BE32-E72D297353CC}">
                <c16:uniqueId val="{0000003D-AD8B-4CBF-BF9E-2F5D66395E7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AD8B-4CBF-BF9E-2F5D66395E71}"/>
            </c:ext>
          </c:extLst>
        </c:ser>
        <c:ser>
          <c:idx val="3"/>
          <c:order val="3"/>
          <c:tx>
            <c:strRef>
              <c:f>Sheet1!$E$3:$E$4</c:f>
              <c:strCache>
                <c:ptCount val="1"/>
                <c:pt idx="0">
                  <c:v>VERY HIGH</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40-AD8B-4CBF-BF9E-2F5D66395E71}"/>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42-AD8B-4CBF-BF9E-2F5D66395E71}"/>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44-AD8B-4CBF-BF9E-2F5D66395E71}"/>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46-AD8B-4CBF-BF9E-2F5D66395E71}"/>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48-AD8B-4CBF-BF9E-2F5D66395E71}"/>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4A-AD8B-4CBF-BF9E-2F5D66395E71}"/>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4C-AD8B-4CBF-BF9E-2F5D66395E71}"/>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4E-AD8B-4CBF-BF9E-2F5D66395E71}"/>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50-AD8B-4CBF-BF9E-2F5D66395E71}"/>
              </c:ext>
            </c:extLst>
          </c:dPt>
          <c:dPt>
            <c:idx val="9"/>
            <c:bubble3D val="0"/>
            <c:spPr>
              <a:gradFill>
                <a:gsLst>
                  <a:gs pos="100000">
                    <a:schemeClr val="accent4">
                      <a:lumMod val="60000"/>
                      <a:lumMod val="60000"/>
                      <a:lumOff val="40000"/>
                    </a:schemeClr>
                  </a:gs>
                  <a:gs pos="0">
                    <a:schemeClr val="accent4">
                      <a:lumMod val="60000"/>
                    </a:schemeClr>
                  </a:gs>
                </a:gsLst>
                <a:lin ang="5400000" scaled="0"/>
              </a:gradFill>
              <a:ln w="19050">
                <a:solidFill>
                  <a:schemeClr val="lt1"/>
                </a:solidFill>
              </a:ln>
              <a:effectLst/>
            </c:spPr>
            <c:extLst>
              <c:ext xmlns:c16="http://schemas.microsoft.com/office/drawing/2014/chart" uri="{C3380CC4-5D6E-409C-BE32-E72D297353CC}">
                <c16:uniqueId val="{00000052-AD8B-4CBF-BF9E-2F5D66395E7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AD8B-4CBF-BF9E-2F5D66395E7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874504"/>
            <a:ext cx="8610600" cy="3416320"/>
          </a:xfrm>
          <a:prstGeom prst="rect">
            <a:avLst/>
          </a:prstGeom>
          <a:noFill/>
        </p:spPr>
        <p:txBody>
          <a:bodyPr wrap="square" rtlCol="0">
            <a:spAutoFit/>
          </a:bodyPr>
          <a:lstStyle/>
          <a:p>
            <a:r>
              <a:rPr lang="en-US" sz="2400" dirty="0"/>
              <a:t>STUDENT NAME: MONISHREE G</a:t>
            </a:r>
          </a:p>
          <a:p>
            <a:endParaRPr lang="en-US" sz="2400" dirty="0"/>
          </a:p>
          <a:p>
            <a:r>
              <a:rPr lang="en-US" sz="2400" dirty="0"/>
              <a:t>REGISTER NO: 86A2A05D1678789B53D423529</a:t>
            </a:r>
          </a:p>
          <a:p>
            <a:endParaRPr lang="en-US" sz="2400" dirty="0"/>
          </a:p>
          <a:p>
            <a:r>
              <a:rPr lang="en-US" sz="2400" dirty="0"/>
              <a:t>DEPARTMENT: B.com (General)</a:t>
            </a:r>
          </a:p>
          <a:p>
            <a:endParaRPr lang="en-US" sz="2400" dirty="0"/>
          </a:p>
          <a:p>
            <a:r>
              <a:rPr lang="en-US" sz="2400" dirty="0"/>
              <a:t>COLLEGE : </a:t>
            </a:r>
            <a:r>
              <a:rPr lang="en-US" sz="2400" dirty="0" err="1"/>
              <a:t>Dharmamurthi</a:t>
            </a:r>
            <a:r>
              <a:rPr lang="en-US" sz="2400" dirty="0"/>
              <a:t> </a:t>
            </a:r>
            <a:r>
              <a:rPr lang="en-US" sz="2400" dirty="0" err="1"/>
              <a:t>rao</a:t>
            </a:r>
            <a:r>
              <a:rPr lang="en-US" sz="2400" dirty="0"/>
              <a:t> bahadur </a:t>
            </a:r>
            <a:r>
              <a:rPr lang="en-US" sz="2400" dirty="0" err="1"/>
              <a:t>calavala</a:t>
            </a:r>
            <a:r>
              <a:rPr lang="en-US" sz="2400" dirty="0"/>
              <a:t> </a:t>
            </a:r>
            <a:r>
              <a:rPr lang="en-US" sz="2400" dirty="0" err="1"/>
              <a:t>cunnan</a:t>
            </a:r>
            <a:r>
              <a:rPr lang="en-US" sz="2400" dirty="0"/>
              <a:t> </a:t>
            </a:r>
            <a:r>
              <a:rPr lang="en-US" sz="2400" dirty="0" err="1"/>
              <a:t>chetty’s</a:t>
            </a:r>
            <a:r>
              <a:rPr lang="en-US" sz="2400" dirty="0"/>
              <a:t> 		      </a:t>
            </a:r>
            <a:r>
              <a:rPr lang="en-US" sz="2400" dirty="0" err="1"/>
              <a:t>hindu</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491F58D-837F-4CB1-CC1B-47E5B675257B}"/>
              </a:ext>
            </a:extLst>
          </p:cNvPr>
          <p:cNvSpPr txBox="1"/>
          <p:nvPr/>
        </p:nvSpPr>
        <p:spPr>
          <a:xfrm>
            <a:off x="1905000" y="2695416"/>
            <a:ext cx="7246620" cy="2585323"/>
          </a:xfrm>
          <a:prstGeom prst="rect">
            <a:avLst/>
          </a:prstGeom>
          <a:noFill/>
        </p:spPr>
        <p:txBody>
          <a:bodyPr wrap="square">
            <a:spAutoFit/>
          </a:bodyPr>
          <a:lstStyle/>
          <a:p>
            <a:pPr marL="342900" indent="-342900">
              <a:buAutoNum type="arabicPeriod"/>
            </a:pPr>
            <a:r>
              <a:rPr lang="en-US" dirty="0"/>
              <a:t>Descriptive Analysis: </a:t>
            </a:r>
          </a:p>
          <a:p>
            <a:endParaRPr lang="en-US" dirty="0"/>
          </a:p>
          <a:p>
            <a:r>
              <a:rPr lang="en-US" dirty="0"/>
              <a:t> Summarize the data to show total counts, averages, and highlight key performers in each category (LOW, MED, HIGH, VERY HIGH).</a:t>
            </a:r>
          </a:p>
          <a:p>
            <a:pPr marL="342900" indent="-342900">
              <a:buAutoNum type="arabicPeriod"/>
            </a:pPr>
            <a:endParaRPr lang="en-US" dirty="0"/>
          </a:p>
          <a:p>
            <a:r>
              <a:rPr lang="en-US" dirty="0"/>
              <a:t>2. Trend Analysis:</a:t>
            </a:r>
          </a:p>
          <a:p>
            <a:endParaRPr lang="en-US" dirty="0"/>
          </a:p>
          <a:p>
            <a:r>
              <a:rPr lang="en-US" dirty="0"/>
              <a:t> Identify trends across different rows (e.g., BPC, CCDR, etc.) and categories to see which rows consistently score higher or lower.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33400" y="1219200"/>
            <a:ext cx="9525000" cy="56388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A41D02D-9A43-302A-6DE0-662D2DA67CDB}"/>
              </a:ext>
            </a:extLst>
          </p:cNvPr>
          <p:cNvGraphicFramePr>
            <a:graphicFrameLocks/>
          </p:cNvGraphicFramePr>
          <p:nvPr>
            <p:extLst>
              <p:ext uri="{D42A27DB-BD31-4B8C-83A1-F6EECF244321}">
                <p14:modId xmlns:p14="http://schemas.microsoft.com/office/powerpoint/2010/main" val="2242529561"/>
              </p:ext>
            </p:extLst>
          </p:nvPr>
        </p:nvGraphicFramePr>
        <p:xfrm>
          <a:off x="755332" y="1447801"/>
          <a:ext cx="8998268" cy="51974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EC1D1E-25E3-89B0-3625-3FB753DB710D}"/>
              </a:ext>
            </a:extLst>
          </p:cNvPr>
          <p:cNvSpPr txBox="1"/>
          <p:nvPr/>
        </p:nvSpPr>
        <p:spPr>
          <a:xfrm>
            <a:off x="1600200" y="2002919"/>
            <a:ext cx="7551420" cy="2862322"/>
          </a:xfrm>
          <a:prstGeom prst="rect">
            <a:avLst/>
          </a:prstGeom>
          <a:noFill/>
        </p:spPr>
        <p:txBody>
          <a:bodyPr wrap="square">
            <a:spAutoFit/>
          </a:bodyPr>
          <a:lstStyle/>
          <a:p>
            <a:r>
              <a:rPr lang="en-US" dirty="0"/>
              <a:t>    Most rows show a peak in the HIGH category followed by the MED category. This trend is consistent across the different rows, with less emphasis on LOW and VERY HIGH levels.</a:t>
            </a:r>
          </a:p>
          <a:p>
            <a:endParaRPr lang="en-US" dirty="0"/>
          </a:p>
          <a:p>
            <a:r>
              <a:rPr lang="en-US" dirty="0"/>
              <a:t>    The data seems to reflect a focus on medium to high levels (MED and HIGH), with significantly fewer instances of very low or very high levels. The grand total values for each row do not vary greatly, implying a fairly even distribution across categories. However, certain categories like SVG and MSC have higher overall counts, suggesting that they might have higher importance or involvement in the dataset.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02060"/>
                </a:solidFill>
                <a:latin typeface="Times New Roman" panose="02020603050405020304" pitchFamily="18" charset="0"/>
                <a:cs typeface="Times New Roman" panose="02020603050405020304" pitchFamily="18" charset="0"/>
              </a:rPr>
              <a:t>Employee Data Analysis using Excel</a:t>
            </a:r>
            <a:endParaRPr lang="en-IN" sz="28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6275" y="1820932"/>
            <a:ext cx="7082471" cy="37338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dirty="0"/>
          </a:p>
          <a:p>
            <a:endParaRPr lang="en-US" dirty="0"/>
          </a:p>
          <a:p>
            <a:r>
              <a:rPr lang="en-US" dirty="0"/>
              <a:t>The company needs to analyze the performance of different departments (represented by the row labels like BPC, CCDR, etc.) across various levels of risk categories (LOW, MED, HIGH, VERY HIGH). The goal is to identify which departments have higher concentrations of risk and to develop strategies for balancing workloads or mitigating risks in departments that consistently show higher counts in the "VERY HIGH" category. </a:t>
            </a:r>
          </a:p>
          <a:p>
            <a:endParaRPr lang="en-US" dirty="0"/>
          </a:p>
          <a:p>
            <a:r>
              <a:rPr lang="en-US" dirty="0"/>
              <a:t>This problem statement could guide an analysis or decision-making process focusing on risk management and performance distribution across departments.</a:t>
            </a:r>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71575" y="2228849"/>
            <a:ext cx="6553200" cy="36671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752600" y="2133600"/>
            <a:ext cx="6096000"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project appears to be about categorizing teams or departments based on performance, risk, or workload levels (LOW, MED, HIGH, VERY HIGH). The data helps in identifying which teams need more attention or resources, with the ultimate goal of informing management decisions and prioritizing actions based on these categories.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 y="1600199"/>
            <a:ext cx="7696200" cy="436600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marL="342900" indent="-342900">
              <a:buAutoNum type="arabicPeriod"/>
            </a:pPr>
            <a:r>
              <a:rPr lang="en-US" dirty="0"/>
              <a:t>Managers and Team Leads: They would use the data to assess team performance, allocate resources, and make strategic decisions.</a:t>
            </a:r>
          </a:p>
          <a:p>
            <a:pPr marL="342900" indent="-342900">
              <a:buAutoNum type="arabicPeriod"/>
            </a:pPr>
            <a:endParaRPr lang="en-US" dirty="0"/>
          </a:p>
          <a:p>
            <a:pPr marL="342900" indent="-342900">
              <a:buAutoNum type="arabicPeriod"/>
            </a:pPr>
            <a:r>
              <a:rPr lang="en-US" dirty="0"/>
              <a:t>Human Resources (HR): They might use the information for performance evaluations, identifying training needs, or managing workload distribution.</a:t>
            </a:r>
          </a:p>
          <a:p>
            <a:pPr marL="342900" indent="-342900">
              <a:buAutoNum type="arabicPeriod"/>
            </a:pPr>
            <a:endParaRPr lang="en-US" dirty="0"/>
          </a:p>
          <a:p>
            <a:pPr marL="342900" indent="-342900">
              <a:buAutoNum type="arabicPeriod"/>
            </a:pPr>
            <a:r>
              <a:rPr lang="en-US" dirty="0"/>
              <a:t>Executives and Senior Management: They would use the insights for high-level decision-making, such as prioritizing projects, addressing risks, or planning resource allocation.</a:t>
            </a:r>
          </a:p>
          <a:p>
            <a:pPr marL="342900" indent="-342900">
              <a:buAutoNum type="arabicPeriod"/>
            </a:pPr>
            <a:endParaRPr lang="en-US" dirty="0"/>
          </a:p>
          <a:p>
            <a:pPr marL="342900" indent="-342900">
              <a:buAutoNum type="arabicPeriod"/>
            </a:pPr>
            <a:r>
              <a:rPr lang="en-US" dirty="0"/>
              <a:t>Project Managers: They could use the data to manage project timelines, distribute tasks effectively, and mitigate potential risks.</a:t>
            </a:r>
          </a:p>
          <a:p>
            <a:pPr marL="342900" indent="-342900">
              <a:buAutoNum type="arabicPeriod"/>
            </a:pPr>
            <a:endParaRPr lang="en-US" dirty="0"/>
          </a:p>
          <a:p>
            <a:pPr marL="342900" indent="-342900">
              <a:buAutoNum type="arabicPeriod"/>
            </a:pPr>
            <a:r>
              <a:rPr lang="en-US" dirty="0"/>
              <a:t>Risk Management Teams: They might analyze the data to identify high-risk areas that need immediate attention.</a:t>
            </a:r>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381250" y="1905000"/>
            <a:ext cx="6335076" cy="39909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dirty="0"/>
          </a:p>
          <a:p>
            <a:endParaRPr lang="en-US" dirty="0"/>
          </a:p>
          <a:p>
            <a:r>
              <a:rPr lang="en-US" dirty="0"/>
              <a:t>Solution: </a:t>
            </a:r>
          </a:p>
          <a:p>
            <a:endParaRPr lang="en-US" dirty="0"/>
          </a:p>
          <a:p>
            <a:r>
              <a:rPr lang="en-US" dirty="0"/>
              <a:t>A system to categorize and analyze team performance, risk, or workload, helping identify where attention and resources are needed most.</a:t>
            </a:r>
          </a:p>
          <a:p>
            <a:endParaRPr lang="en-US" dirty="0"/>
          </a:p>
          <a:p>
            <a:r>
              <a:rPr lang="en-US" dirty="0"/>
              <a:t>Value Proposition: </a:t>
            </a:r>
          </a:p>
          <a:p>
            <a:endParaRPr lang="en-US" dirty="0"/>
          </a:p>
          <a:p>
            <a:r>
              <a:rPr lang="en-US" dirty="0"/>
              <a:t>Enables data-driven decisions, efficient resource allocation, risk mitigation, performance optimization, and improved strategic planning.</a:t>
            </a:r>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99BAEC1-A8D6-1503-D27E-4659180300E5}"/>
              </a:ext>
            </a:extLst>
          </p:cNvPr>
          <p:cNvSpPr txBox="1"/>
          <p:nvPr/>
        </p:nvSpPr>
        <p:spPr>
          <a:xfrm>
            <a:off x="1066800" y="1863496"/>
            <a:ext cx="8085513" cy="3416320"/>
          </a:xfrm>
          <a:prstGeom prst="rect">
            <a:avLst/>
          </a:prstGeom>
          <a:noFill/>
        </p:spPr>
        <p:txBody>
          <a:bodyPr wrap="square">
            <a:spAutoFit/>
          </a:bodyPr>
          <a:lstStyle/>
          <a:p>
            <a:r>
              <a:rPr lang="en-US" dirty="0"/>
              <a:t>Rows (Team/Department Codes): </a:t>
            </a:r>
          </a:p>
          <a:p>
            <a:r>
              <a:rPr lang="en-US" dirty="0"/>
              <a:t>Each row represents a different team, department, or project, indicated by abbreviations like "BPC," "CCDR," "EW," etc.</a:t>
            </a:r>
          </a:p>
          <a:p>
            <a:endParaRPr lang="en-US" dirty="0"/>
          </a:p>
          <a:p>
            <a:r>
              <a:rPr lang="en-US" dirty="0"/>
              <a:t>Columns (Categorization Levels): The columns represent different levels or categories, such as "LOW," "MED," "HIGH," and "VERY HIGH," which might indicate risk levels, performance ratings, or workload intensity.</a:t>
            </a:r>
          </a:p>
          <a:p>
            <a:endParaRPr lang="en-US" dirty="0"/>
          </a:p>
          <a:p>
            <a:r>
              <a:rPr lang="en-US" dirty="0"/>
              <a:t>Values: The numbers in each cell represent the count of entities (e.g., tasks, employees) that fall into the respective category for each team or </a:t>
            </a:r>
            <a:r>
              <a:rPr lang="en-US" dirty="0" err="1"/>
              <a:t>department.Grand</a:t>
            </a:r>
            <a:r>
              <a:rPr lang="en-US" dirty="0"/>
              <a:t> Total: This row and column provide the sum of all counts for each team/department and each category level, respectively.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657475" y="1695450"/>
            <a:ext cx="8619743" cy="4324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marL="342900" indent="-342900">
              <a:buAutoNum type="arabicPeriod"/>
            </a:pPr>
            <a:r>
              <a:rPr lang="en-US" dirty="0"/>
              <a:t>Real-Time Insight: Your solution provides an up-to-date, clear view of where teams stand, allowing for immediate and informed decisions.</a:t>
            </a:r>
          </a:p>
          <a:p>
            <a:pPr marL="342900" indent="-342900">
              <a:buAutoNum type="arabicPeriod"/>
            </a:pPr>
            <a:endParaRPr lang="en-US" dirty="0"/>
          </a:p>
          <a:p>
            <a:pPr marL="342900" indent="-342900">
              <a:buAutoNum type="arabicPeriod"/>
            </a:pPr>
            <a:r>
              <a:rPr lang="en-US" dirty="0"/>
              <a:t>Targeted Interventions: It highlights exactly where the issues are—whether it's a team underperforming, at risk, or overburdened—enabling precise and effective responses.</a:t>
            </a:r>
          </a:p>
          <a:p>
            <a:pPr marL="342900" indent="-342900">
              <a:buAutoNum type="arabicPeriod"/>
            </a:pPr>
            <a:endParaRPr lang="en-US" dirty="0"/>
          </a:p>
          <a:p>
            <a:pPr marL="342900" indent="-342900">
              <a:buAutoNum type="arabicPeriod"/>
            </a:pPr>
            <a:r>
              <a:rPr lang="en-US" dirty="0"/>
              <a:t>Enhanced Visibility: The categorization and visualization of data make it easy for stakeholders at all levels to understand and engage with the information, breaking down silos between departments.</a:t>
            </a:r>
          </a:p>
          <a:p>
            <a:pPr marL="342900" indent="-342900">
              <a:buAutoNum type="arabicPeriod"/>
            </a:pPr>
            <a:endParaRPr lang="en-US" dirty="0"/>
          </a:p>
          <a:p>
            <a:pPr marL="342900" indent="-342900">
              <a:buAutoNum type="arabicPeriod"/>
            </a:pPr>
            <a:r>
              <a:rPr lang="en-US" dirty="0"/>
              <a:t>4. Proactive Risk Management: By identifying high-risk areas early, your solution enables proactive measures rather than reactive ones, potentially saving the organization from costly mistakes.</a:t>
            </a:r>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57500" y="184795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850</Words>
  <Application>Microsoft Office PowerPoint</Application>
  <PresentationFormat>Widescreen</PresentationFormat>
  <Paragraphs>92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SHYAM KUMAR V C</cp:lastModifiedBy>
  <cp:revision>14</cp:revision>
  <dcterms:created xsi:type="dcterms:W3CDTF">2024-03-29T15:07:22Z</dcterms:created>
  <dcterms:modified xsi:type="dcterms:W3CDTF">2024-09-10T17:51:01Z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