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F40AB1-97AA-0A4B-8DF3-9F7A8D626D9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AE48B7-72FF-7040-AAA7-9DDCC28E880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3808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0AB1-97AA-0A4B-8DF3-9F7A8D626D9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48B7-72FF-7040-AAA7-9DDCC28E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8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0AB1-97AA-0A4B-8DF3-9F7A8D626D9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48B7-72FF-7040-AAA7-9DDCC28E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0AB1-97AA-0A4B-8DF3-9F7A8D626D9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48B7-72FF-7040-AAA7-9DDCC28E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7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F40AB1-97AA-0A4B-8DF3-9F7A8D626D9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AE48B7-72FF-7040-AAA7-9DDCC28E88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69749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0AB1-97AA-0A4B-8DF3-9F7A8D626D9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48B7-72FF-7040-AAA7-9DDCC28E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0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0AB1-97AA-0A4B-8DF3-9F7A8D626D9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48B7-72FF-7040-AAA7-9DDCC28E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5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0AB1-97AA-0A4B-8DF3-9F7A8D626D9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48B7-72FF-7040-AAA7-9DDCC28E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7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0AB1-97AA-0A4B-8DF3-9F7A8D626D9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48B7-72FF-7040-AAA7-9DDCC28E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6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F40AB1-97AA-0A4B-8DF3-9F7A8D626D9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AE48B7-72FF-7040-AAA7-9DDCC28E88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099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F40AB1-97AA-0A4B-8DF3-9F7A8D626D9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AE48B7-72FF-7040-AAA7-9DDCC28E88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692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9F40AB1-97AA-0A4B-8DF3-9F7A8D626D9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FAE48B7-72FF-7040-AAA7-9DDCC28E88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471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haurahha.wordpress.com/2013/03/1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futuresagency.com/2015/08/19/machine-learning-and-human-bias-an-uneasy-pair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owtoworkfromhome-demi.blogspot.com/p/questions-and-answer-board.html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oi.es/blogs/imsd/the-importance-of-sustainability-in-the-post-2015-development-agend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icon_people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nniferward.org/2014/04/recording-feedback-potential-of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hris-blount.blogspot.com/2010/02/factory-vector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dreflections.blogspot.com/2009/10/data-information-insightdont-assumeknow.html" TargetMode="External"/><Relationship Id="rId7" Type="http://schemas.openxmlformats.org/officeDocument/2006/relationships/hyperlink" Target="http://business-technology-roundtable.blogspot.com/2013/11/big-data-and-predictive-analytics.html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stats.stackexchange.com/questions/423/what-is-your-favorite-data-analysis-cartoon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CAE9-14C9-2F4A-AC14-7FFA3B365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367427"/>
            <a:ext cx="8361229" cy="2098226"/>
          </a:xfrm>
        </p:spPr>
        <p:txBody>
          <a:bodyPr/>
          <a:lstStyle/>
          <a:p>
            <a:r>
              <a:rPr lang="en-US" sz="4000" cap="none" dirty="0"/>
              <a:t>IPI5: Understanding City Growth as it Relates to Sustainability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A7B1E-1F6B-BE48-A3BD-0F77D9B5F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2465653"/>
            <a:ext cx="6831673" cy="1086237"/>
          </a:xfrm>
        </p:spPr>
        <p:txBody>
          <a:bodyPr/>
          <a:lstStyle/>
          <a:p>
            <a:r>
              <a:rPr lang="en-US" dirty="0"/>
              <a:t>Ashley Gilbert, Ryan Pacheco, Ben Whitehead</a:t>
            </a:r>
          </a:p>
        </p:txBody>
      </p:sp>
      <p:pic>
        <p:nvPicPr>
          <p:cNvPr id="5" name="Picture 4" descr="10 | March | 2013">
            <a:extLst>
              <a:ext uri="{FF2B5EF4-FFF2-40B4-BE49-F238E27FC236}">
                <a16:creationId xmlns:a16="http://schemas.microsoft.com/office/drawing/2014/main" id="{69540077-65FE-984E-B471-A6A28B357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58" y="2928551"/>
            <a:ext cx="12192000" cy="5556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820E3-D140-C544-8574-5B957D633E45}"/>
              </a:ext>
            </a:extLst>
          </p:cNvPr>
          <p:cNvSpPr txBox="1"/>
          <p:nvPr/>
        </p:nvSpPr>
        <p:spPr>
          <a:xfrm>
            <a:off x="0" y="8369514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haurahha.wordpress.com/2013/03/10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4166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A2AD-490A-704E-A992-33E2C895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3443"/>
          </a:xfrm>
        </p:spPr>
        <p:txBody>
          <a:bodyPr>
            <a:normAutofit fontScale="90000"/>
          </a:bodyPr>
          <a:lstStyle/>
          <a:p>
            <a:r>
              <a:rPr lang="en-US" dirty="0"/>
              <a:t>Census data without California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F4E3A-8FC9-F548-AD0A-2AC5CC376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359243"/>
            <a:ext cx="10083114" cy="5143820"/>
          </a:xfrm>
        </p:spPr>
      </p:pic>
    </p:spTree>
    <p:extLst>
      <p:ext uri="{BB962C8B-B14F-4D97-AF65-F5344CB8AC3E}">
        <p14:creationId xmlns:p14="http://schemas.microsoft.com/office/powerpoint/2010/main" val="124251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750A-6974-B049-8B94-38038FA5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Emissions &amp; ACS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F6E83-C4AF-5245-BD7C-522B2C460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10367319" cy="4684095"/>
          </a:xfrm>
        </p:spPr>
      </p:pic>
    </p:spTree>
    <p:extLst>
      <p:ext uri="{BB962C8B-B14F-4D97-AF65-F5344CB8AC3E}">
        <p14:creationId xmlns:p14="http://schemas.microsoft.com/office/powerpoint/2010/main" val="383617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BB6F-CB23-2543-A96D-E2763E63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53816" cy="1485900"/>
          </a:xfrm>
        </p:spPr>
        <p:txBody>
          <a:bodyPr/>
          <a:lstStyle/>
          <a:p>
            <a:r>
              <a:rPr lang="en-US" dirty="0"/>
              <a:t>Emissions &amp; ACS data without Idaho Falls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C7F0F6-3FCF-F647-BF2B-D24CF6446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49"/>
            <a:ext cx="10219038" cy="4800961"/>
          </a:xfrm>
        </p:spPr>
      </p:pic>
    </p:spTree>
    <p:extLst>
      <p:ext uri="{BB962C8B-B14F-4D97-AF65-F5344CB8AC3E}">
        <p14:creationId xmlns:p14="http://schemas.microsoft.com/office/powerpoint/2010/main" val="89479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8BE5-D36C-3444-A8CE-A48F5D32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4AE5F-D490-5B47-A09A-BA7E25B8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 numCol="2"/>
          <a:lstStyle/>
          <a:p>
            <a:pPr marL="0" indent="0">
              <a:buNone/>
            </a:pPr>
            <a:r>
              <a:rPr lang="en-US" b="1" dirty="0"/>
              <a:t>Supervised:</a:t>
            </a:r>
          </a:p>
          <a:p>
            <a:r>
              <a:rPr lang="en-US" dirty="0"/>
              <a:t>What is sustainable?</a:t>
            </a:r>
          </a:p>
          <a:p>
            <a:r>
              <a:rPr lang="en-US" dirty="0"/>
              <a:t>Need legitimate labeling of data</a:t>
            </a:r>
          </a:p>
          <a:p>
            <a:r>
              <a:rPr lang="en-US" dirty="0"/>
              <a:t>Too many cities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Unsupervised:</a:t>
            </a:r>
          </a:p>
          <a:p>
            <a:r>
              <a:rPr lang="en-US" dirty="0"/>
              <a:t>What about clustering?</a:t>
            </a:r>
          </a:p>
          <a:p>
            <a:r>
              <a:rPr lang="en-US" dirty="0"/>
              <a:t>Data inconsistencies</a:t>
            </a:r>
          </a:p>
          <a:p>
            <a:r>
              <a:rPr lang="en-US" dirty="0"/>
              <a:t>Not enough data</a:t>
            </a:r>
          </a:p>
        </p:txBody>
      </p:sp>
      <p:pic>
        <p:nvPicPr>
          <p:cNvPr id="5" name="Picture 4" descr="Machine Learning And Human Bias: An Uneasy Pair - The Futures Agency | A global network of ...">
            <a:extLst>
              <a:ext uri="{FF2B5EF4-FFF2-40B4-BE49-F238E27FC236}">
                <a16:creationId xmlns:a16="http://schemas.microsoft.com/office/drawing/2014/main" id="{95A4B24A-9052-8B49-9D00-54A7FA9E3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85454" y="3326025"/>
            <a:ext cx="3787346" cy="302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4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E26-CBB2-334D-B5B9-87D75598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4E35-17DC-6C4C-8594-39D9B14AE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en-US" dirty="0"/>
              <a:t>What is sustainable?</a:t>
            </a:r>
          </a:p>
          <a:p>
            <a:pPr lvl="1"/>
            <a:r>
              <a:rPr lang="en-US" dirty="0"/>
              <a:t>Population Growth</a:t>
            </a:r>
          </a:p>
          <a:p>
            <a:pPr lvl="1"/>
            <a:r>
              <a:rPr lang="en-US" dirty="0"/>
              <a:t>Cost of Living</a:t>
            </a:r>
          </a:p>
          <a:p>
            <a:pPr lvl="1"/>
            <a:r>
              <a:rPr lang="en-US" dirty="0"/>
              <a:t>Housing Available</a:t>
            </a:r>
          </a:p>
          <a:p>
            <a:pPr lvl="1"/>
            <a:r>
              <a:rPr lang="en-US" dirty="0"/>
              <a:t>Median Age</a:t>
            </a:r>
          </a:p>
          <a:p>
            <a:pPr lvl="1"/>
            <a:r>
              <a:rPr lang="en-US" dirty="0"/>
              <a:t>Emissions</a:t>
            </a:r>
          </a:p>
        </p:txBody>
      </p:sp>
      <p:pic>
        <p:nvPicPr>
          <p:cNvPr id="17" name="Picture 16" descr="How to Work from Home by Demi: Question and Answer Box">
            <a:extLst>
              <a:ext uri="{FF2B5EF4-FFF2-40B4-BE49-F238E27FC236}">
                <a16:creationId xmlns:a16="http://schemas.microsoft.com/office/drawing/2014/main" id="{B22A399B-A0C9-FA4D-A5FA-2980800A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08407" y="685800"/>
            <a:ext cx="4464393" cy="595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5630-0B99-B446-B6D1-3C462ABE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8730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9128-0338-8D46-B967-8316D5E99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453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want to model this, because the answer to what is sustainable growth lies in a model.</a:t>
            </a:r>
          </a:p>
          <a:p>
            <a:pPr marL="0" indent="0">
              <a:buNone/>
            </a:pPr>
            <a:r>
              <a:rPr lang="en-US" b="1" dirty="0"/>
              <a:t>Additional Things Needed For Modeling:</a:t>
            </a:r>
          </a:p>
          <a:p>
            <a:r>
              <a:rPr lang="en-US" dirty="0"/>
              <a:t>Expert Labeling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More Data</a:t>
            </a:r>
          </a:p>
          <a:p>
            <a:r>
              <a:rPr lang="en-US" dirty="0"/>
              <a:t>More Consistent Data (ACS missing/different columns)</a:t>
            </a:r>
          </a:p>
        </p:txBody>
      </p:sp>
    </p:spTree>
    <p:extLst>
      <p:ext uri="{BB962C8B-B14F-4D97-AF65-F5344CB8AC3E}">
        <p14:creationId xmlns:p14="http://schemas.microsoft.com/office/powerpoint/2010/main" val="311577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D9C7-8045-FF4D-8951-FFD88BEE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522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3F1D-6CAD-E542-A410-10F394C7F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1027"/>
            <a:ext cx="5261158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goal is to identify characteristics which make a city sustainable, then classify cities based on whether they are growing sustainably or not. </a:t>
            </a:r>
          </a:p>
          <a:p>
            <a:pPr marL="0" indent="0">
              <a:buNone/>
            </a:pPr>
            <a:r>
              <a:rPr lang="en-US" dirty="0"/>
              <a:t>We will be looking at the 5 largest cities in Idaho, California, and New York.</a:t>
            </a:r>
          </a:p>
        </p:txBody>
      </p:sp>
      <p:pic>
        <p:nvPicPr>
          <p:cNvPr id="5" name="Picture 4" descr="The importance of ‘Sustainability’ in the Post-2015 Development Agenda">
            <a:extLst>
              <a:ext uri="{FF2B5EF4-FFF2-40B4-BE49-F238E27FC236}">
                <a16:creationId xmlns:a16="http://schemas.microsoft.com/office/drawing/2014/main" id="{3C3ECD24-CEE1-5942-965A-277BF05BE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76455" y="1421027"/>
            <a:ext cx="4340041" cy="417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1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0465-F802-7044-804A-45174DF3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8730"/>
          </a:xfrm>
        </p:spPr>
        <p:txBody>
          <a:bodyPr>
            <a:normAutofit fontScale="90000"/>
          </a:bodyPr>
          <a:lstStyle/>
          <a:p>
            <a:r>
              <a:rPr lang="en-US" dirty="0"/>
              <a:t>Census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6DF6-7680-0244-8E51-BEDF9BF7D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34530"/>
            <a:ext cx="10404389" cy="3581400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NAME:</a:t>
            </a:r>
            <a:r>
              <a:rPr lang="en-US" sz="1600" dirty="0"/>
              <a:t> City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P002001:</a:t>
            </a:r>
            <a:r>
              <a:rPr lang="en-US" sz="1600" dirty="0"/>
              <a:t> Total Population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H001001:</a:t>
            </a:r>
            <a:r>
              <a:rPr lang="en-US" sz="1600" dirty="0"/>
              <a:t> Housing Unit Count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P027001:</a:t>
            </a:r>
            <a:r>
              <a:rPr lang="en-US" sz="1600" dirty="0"/>
              <a:t> Presence of Non-Relatives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P013001:</a:t>
            </a:r>
            <a:r>
              <a:rPr lang="en-US" sz="1600" dirty="0"/>
              <a:t> Median Age (both sexes)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P002002:</a:t>
            </a:r>
            <a:r>
              <a:rPr lang="en-US" sz="1600" dirty="0"/>
              <a:t> Total Urban Population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P002005:</a:t>
            </a:r>
            <a:r>
              <a:rPr lang="en-US" sz="1600" dirty="0"/>
              <a:t> Total Rural Population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H003001:</a:t>
            </a:r>
            <a:r>
              <a:rPr lang="en-US" sz="1600" dirty="0"/>
              <a:t> Occupancy Status Presence of Non-Relatives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H005001:</a:t>
            </a:r>
            <a:r>
              <a:rPr lang="en-US" sz="1600" dirty="0"/>
              <a:t> </a:t>
            </a:r>
            <a:r>
              <a:rPr lang="en-US" sz="1600" dirty="0" err="1"/>
              <a:t>Vacancy_Status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H005002:</a:t>
            </a:r>
            <a:r>
              <a:rPr lang="en-US" sz="1600" dirty="0"/>
              <a:t> </a:t>
            </a:r>
            <a:r>
              <a:rPr lang="en-US" sz="1600" dirty="0" err="1"/>
              <a:t>For_Rent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H005003:</a:t>
            </a:r>
            <a:r>
              <a:rPr lang="en-US" sz="1600" dirty="0"/>
              <a:t> </a:t>
            </a:r>
            <a:r>
              <a:rPr lang="en-US" sz="1600" dirty="0" err="1"/>
              <a:t>Rented_Not_Occupied</a:t>
            </a:r>
            <a:r>
              <a:rPr lang="en-US" sz="1600" dirty="0"/>
              <a:t>_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H005004:</a:t>
            </a:r>
            <a:r>
              <a:rPr lang="en-US" sz="1600" dirty="0"/>
              <a:t> </a:t>
            </a:r>
            <a:r>
              <a:rPr lang="en-US" sz="1600" dirty="0" err="1"/>
              <a:t>For_Sale_Only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H005005:</a:t>
            </a:r>
            <a:r>
              <a:rPr lang="en-US" sz="1600" dirty="0"/>
              <a:t> </a:t>
            </a:r>
            <a:r>
              <a:rPr lang="en-US" sz="1600" dirty="0" err="1"/>
              <a:t>Sold_Not_Occupied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H005006:</a:t>
            </a:r>
            <a:r>
              <a:rPr lang="en-US" sz="1600" dirty="0"/>
              <a:t>For_Seasonal_Recreational_Or_Occasional_Use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H005007:</a:t>
            </a:r>
            <a:r>
              <a:rPr lang="en-US" sz="1600" dirty="0"/>
              <a:t> </a:t>
            </a:r>
            <a:r>
              <a:rPr lang="en-US" sz="1600" dirty="0" err="1"/>
              <a:t>For_Migrant_Workers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5" name="Picture 4" descr="File:Icon people.svg - Wikimedia Commons">
            <a:extLst>
              <a:ext uri="{FF2B5EF4-FFF2-40B4-BE49-F238E27FC236}">
                <a16:creationId xmlns:a16="http://schemas.microsoft.com/office/drawing/2014/main" id="{176B74D8-77A7-4842-A043-7FB6DCA22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4916" y="3781168"/>
            <a:ext cx="5331093" cy="3076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EE2E1D-20F4-E844-B6D0-04789B55D0B1}"/>
              </a:ext>
            </a:extLst>
          </p:cNvPr>
          <p:cNvSpPr txBox="1"/>
          <p:nvPr/>
        </p:nvSpPr>
        <p:spPr>
          <a:xfrm>
            <a:off x="784916" y="6985270"/>
            <a:ext cx="292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ommons.wikimedia.org/wiki/file:icon_people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751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D135-E2F5-B245-BF1D-EFE9E929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Community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49970-EDA2-8340-AFFF-06F378E6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883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B01003_001E:</a:t>
            </a:r>
            <a:r>
              <a:rPr lang="en-US" dirty="0"/>
              <a:t> </a:t>
            </a:r>
            <a:r>
              <a:rPr lang="en-US" dirty="0" err="1"/>
              <a:t>Total_Population</a:t>
            </a:r>
            <a:br>
              <a:rPr lang="en-US" dirty="0"/>
            </a:br>
            <a:r>
              <a:rPr lang="en-US" b="1" dirty="0"/>
              <a:t>B00002_001E:</a:t>
            </a:r>
            <a:r>
              <a:rPr lang="en-US" dirty="0"/>
              <a:t> </a:t>
            </a:r>
            <a:r>
              <a:rPr lang="en-US" dirty="0" err="1"/>
              <a:t>Total_Housing</a:t>
            </a:r>
            <a:br>
              <a:rPr lang="en-US" dirty="0"/>
            </a:br>
            <a:r>
              <a:rPr lang="en-US" b="1" dirty="0"/>
              <a:t>B09018_007E:</a:t>
            </a:r>
            <a:r>
              <a:rPr lang="en-US" dirty="0"/>
              <a:t> </a:t>
            </a:r>
            <a:r>
              <a:rPr lang="en-US" dirty="0" err="1"/>
              <a:t>Presence_of_Non</a:t>
            </a:r>
            <a:r>
              <a:rPr lang="en-US" dirty="0"/>
              <a:t>-Relatives</a:t>
            </a:r>
            <a:br>
              <a:rPr lang="en-US" dirty="0"/>
            </a:br>
            <a:r>
              <a:rPr lang="en-US" b="1" dirty="0"/>
              <a:t>B01002_001E:</a:t>
            </a:r>
            <a:r>
              <a:rPr lang="en-US" dirty="0"/>
              <a:t> </a:t>
            </a:r>
            <a:r>
              <a:rPr lang="en-US" dirty="0" err="1"/>
              <a:t>Median_Age</a:t>
            </a:r>
            <a:endParaRPr lang="en-US" dirty="0"/>
          </a:p>
        </p:txBody>
      </p:sp>
      <p:pic>
        <p:nvPicPr>
          <p:cNvPr id="5" name="Picture 4" descr="I am a teacher et cetera: Recording Feedback: The Potential of Recording Writing Conferences ...">
            <a:extLst>
              <a:ext uri="{FF2B5EF4-FFF2-40B4-BE49-F238E27FC236}">
                <a16:creationId xmlns:a16="http://schemas.microsoft.com/office/drawing/2014/main" id="{D164D7FC-86C0-4E45-8B05-44708D0FA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05682" y="2858646"/>
            <a:ext cx="5667118" cy="32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8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60A9-5FBB-3B4F-AE57-4081770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Greenhouse Gas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81A8-7636-5943-AB44-FFA470C0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/>
              <a:t>EPA data for registered pollutants in the US</a:t>
            </a:r>
          </a:p>
          <a:p>
            <a:r>
              <a:rPr lang="en-US" dirty="0"/>
              <a:t>Total direct reported emissions</a:t>
            </a:r>
          </a:p>
          <a:p>
            <a:r>
              <a:rPr lang="en-US" dirty="0"/>
              <a:t>Does not contain commuter emissions data</a:t>
            </a:r>
          </a:p>
          <a:p>
            <a:r>
              <a:rPr lang="en-US" dirty="0"/>
              <a:t>Gathered per factory</a:t>
            </a:r>
          </a:p>
        </p:txBody>
      </p:sp>
      <p:pic>
        <p:nvPicPr>
          <p:cNvPr id="8" name="Picture 7" descr="Building Better Bombs: Factory Vector">
            <a:extLst>
              <a:ext uri="{FF2B5EF4-FFF2-40B4-BE49-F238E27FC236}">
                <a16:creationId xmlns:a16="http://schemas.microsoft.com/office/drawing/2014/main" id="{B04B9309-4723-8B46-8F22-FCE70681B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68340" y="3552052"/>
            <a:ext cx="4404460" cy="291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71D4-5EB7-5643-AC4B-86E4693E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5A266-D483-5F44-9ABA-FEDDE336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en-US" dirty="0"/>
              <a:t>Renamed all columns for census and ACS data, for consistency</a:t>
            </a:r>
          </a:p>
          <a:p>
            <a:r>
              <a:rPr lang="en-US" dirty="0"/>
              <a:t>Combined 2000,2010 data for census</a:t>
            </a:r>
          </a:p>
          <a:p>
            <a:r>
              <a:rPr lang="en-US" dirty="0"/>
              <a:t>Joined Greenhouse Gas data to census data on FIPS (entity code)</a:t>
            </a:r>
          </a:p>
          <a:p>
            <a:r>
              <a:rPr lang="en-US" dirty="0"/>
              <a:t>Mapped columns from ACS data to Census Data and joined on FIPS</a:t>
            </a:r>
          </a:p>
          <a:p>
            <a:r>
              <a:rPr lang="en-US" dirty="0"/>
              <a:t>Picked the 5 largest cities from the states we’re trying to analyze (from 2000)</a:t>
            </a:r>
          </a:p>
          <a:p>
            <a:endParaRPr lang="en-US" dirty="0"/>
          </a:p>
        </p:txBody>
      </p:sp>
      <p:pic>
        <p:nvPicPr>
          <p:cNvPr id="11" name="Picture 10" descr="ID and Other Reflections: Data, Information, Insight...A Fine Balance!">
            <a:extLst>
              <a:ext uri="{FF2B5EF4-FFF2-40B4-BE49-F238E27FC236}">
                <a16:creationId xmlns:a16="http://schemas.microsoft.com/office/drawing/2014/main" id="{1699C16E-411F-C446-9CC6-4E1687313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07036" y="234778"/>
            <a:ext cx="2246392" cy="2175791"/>
          </a:xfrm>
          <a:prstGeom prst="rect">
            <a:avLst/>
          </a:prstGeom>
        </p:spPr>
      </p:pic>
      <p:pic>
        <p:nvPicPr>
          <p:cNvPr id="14" name="Picture 13" descr="humor - What is your favorite &quot;data analysis&quot; cartoon? - Cross Validated">
            <a:extLst>
              <a:ext uri="{FF2B5EF4-FFF2-40B4-BE49-F238E27FC236}">
                <a16:creationId xmlns:a16="http://schemas.microsoft.com/office/drawing/2014/main" id="{EEAC0F1C-9503-3949-80D2-26EF006BF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40444" y="3848000"/>
            <a:ext cx="3332356" cy="2504474"/>
          </a:xfrm>
          <a:prstGeom prst="rect">
            <a:avLst/>
          </a:prstGeom>
        </p:spPr>
      </p:pic>
      <p:pic>
        <p:nvPicPr>
          <p:cNvPr id="17" name="Picture 16" descr="Business Technology Roundtable: Big Data and Predictive Analytics Market Trends for 2014">
            <a:extLst>
              <a:ext uri="{FF2B5EF4-FFF2-40B4-BE49-F238E27FC236}">
                <a16:creationId xmlns:a16="http://schemas.microsoft.com/office/drawing/2014/main" id="{2C7DFF63-DF46-D140-B169-620B992F5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67930" y="4076112"/>
            <a:ext cx="4129216" cy="20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1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6399-7B2D-A948-B874-A20463BB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4654"/>
          </a:xfrm>
        </p:spPr>
        <p:txBody>
          <a:bodyPr/>
          <a:lstStyle/>
          <a:p>
            <a:r>
              <a:rPr lang="en-US" dirty="0"/>
              <a:t>Median 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69257B-9AB3-FB4B-B1DA-C35FD081E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470454"/>
            <a:ext cx="10169611" cy="4770007"/>
          </a:xfrm>
        </p:spPr>
      </p:pic>
    </p:spTree>
    <p:extLst>
      <p:ext uri="{BB962C8B-B14F-4D97-AF65-F5344CB8AC3E}">
        <p14:creationId xmlns:p14="http://schemas.microsoft.com/office/powerpoint/2010/main" val="528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5DF7-9CEA-174B-9FCF-E8F7A109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0514"/>
          </a:xfrm>
        </p:spPr>
        <p:txBody>
          <a:bodyPr/>
          <a:lstStyle/>
          <a:p>
            <a:r>
              <a:rPr lang="en-US" dirty="0"/>
              <a:t>Census Data Plotting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5F6814-41DB-E84D-B4E7-951A5BFE7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775" y="1631092"/>
            <a:ext cx="8668849" cy="4199238"/>
          </a:xfrm>
        </p:spPr>
      </p:pic>
    </p:spTree>
    <p:extLst>
      <p:ext uri="{BB962C8B-B14F-4D97-AF65-F5344CB8AC3E}">
        <p14:creationId xmlns:p14="http://schemas.microsoft.com/office/powerpoint/2010/main" val="190946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911D-6CC4-E649-88A8-55E0FFFE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Census Data without NYC or 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4C8F81-E1B1-4541-93CE-E5135763A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371600"/>
            <a:ext cx="10326932" cy="4757351"/>
          </a:xfrm>
        </p:spPr>
      </p:pic>
    </p:spTree>
    <p:extLst>
      <p:ext uri="{BB962C8B-B14F-4D97-AF65-F5344CB8AC3E}">
        <p14:creationId xmlns:p14="http://schemas.microsoft.com/office/powerpoint/2010/main" val="21675558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381</Words>
  <Application>Microsoft Macintosh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IPI5: Understanding City Growth as it Relates to Sustainability </vt:lpstr>
      <vt:lpstr>The Problem</vt:lpstr>
      <vt:lpstr>Census Data</vt:lpstr>
      <vt:lpstr>American Community Survey</vt:lpstr>
      <vt:lpstr>Greenhouse Gas Data</vt:lpstr>
      <vt:lpstr>Data Munging</vt:lpstr>
      <vt:lpstr>Median Age</vt:lpstr>
      <vt:lpstr>Census Data Plotting</vt:lpstr>
      <vt:lpstr>Census Data without NYC or LA</vt:lpstr>
      <vt:lpstr>Census data without California</vt:lpstr>
      <vt:lpstr>Emissions &amp; ACS Data</vt:lpstr>
      <vt:lpstr>Emissions &amp; ACS data without Idaho Falls</vt:lpstr>
      <vt:lpstr>Modeling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IPI5: Understanding City Growth as it Relates to Sustainability </dc:title>
  <dc:creator>Ben D. Whitehead</dc:creator>
  <cp:lastModifiedBy>Ben D. Whitehead</cp:lastModifiedBy>
  <cp:revision>13</cp:revision>
  <dcterms:created xsi:type="dcterms:W3CDTF">2019-12-09T23:39:40Z</dcterms:created>
  <dcterms:modified xsi:type="dcterms:W3CDTF">2019-12-10T00:55:13Z</dcterms:modified>
</cp:coreProperties>
</file>