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7" r:id="rId5"/>
    <p:sldId id="268" r:id="rId6"/>
    <p:sldId id="273" r:id="rId7"/>
    <p:sldId id="271" r:id="rId8"/>
    <p:sldId id="274" r:id="rId9"/>
    <p:sldId id="272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4A"/>
    <a:srgbClr val="D8EE06"/>
    <a:srgbClr val="FFE699"/>
    <a:srgbClr val="4BD0FF"/>
    <a:srgbClr val="C5E0B4"/>
    <a:srgbClr val="CDACE6"/>
    <a:srgbClr val="9DC3E6"/>
    <a:srgbClr val="FFDA65"/>
    <a:srgbClr val="FF8585"/>
    <a:srgbClr val="EB8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3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7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6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4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D963-1B41-4D67-B8DB-4F425C2FCE8A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30B1-B4EA-4616-BEB8-CA3C66689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kW7wB2nHigI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zVTSmp257C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0864" cy="685859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9614" y="2231425"/>
            <a:ext cx="11821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총알피하기</a:t>
            </a:r>
            <a:r>
              <a:rPr lang="ko-KR" alt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 </a:t>
            </a:r>
            <a:r>
              <a:rPr lang="en-US" altLang="ko-KR" sz="4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&amp; </a:t>
            </a:r>
            <a:r>
              <a:rPr lang="ko-KR" altLang="en-US" sz="4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프로세싱을</a:t>
            </a:r>
            <a:r>
              <a:rPr lang="ko-KR" alt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 활용한 </a:t>
            </a:r>
            <a:r>
              <a:rPr lang="ko-KR" altLang="en-US" sz="40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아두이노</a:t>
            </a:r>
            <a:r>
              <a:rPr lang="ko-KR" alt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 제어</a:t>
            </a:r>
            <a:endParaRPr lang="ko-KR" alt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78987" y="1538928"/>
            <a:ext cx="184731" cy="2092881"/>
          </a:xfrm>
          <a:prstGeom prst="rect">
            <a:avLst/>
          </a:prstGeom>
          <a:noFill/>
          <a:effectLst>
            <a:outerShdw blurRad="114300" dist="165100" dir="5400000" algn="t" rotWithShape="0">
              <a:schemeClr val="accent3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endParaRPr lang="ko-KR" altLang="en-US" sz="130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egoe UI Black" panose="020B0A02040204020203" pitchFamily="34" charset="0"/>
              <a:ea typeface="DX새날B" panose="02020600000000000000" pitchFamily="18" charset="-127"/>
              <a:cs typeface="Segoe UI Black" panose="020B0A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00700" y="4431323"/>
            <a:ext cx="5257800" cy="234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ko-KR" altLang="en-US" sz="28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취업하조</a:t>
            </a:r>
            <a:endParaRPr lang="en-US" altLang="ko-KR" sz="28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  <a:p>
            <a:pPr lvl="0" algn="r"/>
            <a:endParaRPr lang="en-US" altLang="ko-KR" sz="28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  <a:p>
            <a:pPr lvl="0" algn="r"/>
            <a:r>
              <a:rPr lang="en-US" altLang="ko-KR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16 </a:t>
            </a:r>
            <a:r>
              <a:rPr lang="ko-KR" alt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이현영</a:t>
            </a:r>
            <a:endParaRPr lang="en-US" altLang="ko-KR" b="1" u="sng" dirty="0" smtClean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  <a:p>
            <a:pPr lvl="0" algn="r"/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14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이주현</a:t>
            </a:r>
            <a:endParaRPr lang="en-US" altLang="ko-KR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  <a:p>
            <a:pPr lvl="0" algn="r"/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14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임희재</a:t>
            </a:r>
            <a:endParaRPr lang="en-US" altLang="ko-KR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  <a:p>
            <a:pPr lvl="0" algn="r"/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16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김태은</a:t>
            </a:r>
            <a:endParaRPr lang="en-US" altLang="ko-KR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  <a:p>
            <a:pPr lvl="0" algn="r"/>
            <a:r>
              <a:rPr lang="en-US" altLang="ko-KR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16 </a:t>
            </a:r>
            <a:r>
              <a:rPr lang="ko-KR" alt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  <a:cs typeface="Segoe UI Black" panose="020B0A02040204020203" pitchFamily="34" charset="0"/>
              </a:rPr>
              <a:t>나민아</a:t>
            </a:r>
            <a:endParaRPr lang="ko-KR" altLang="en-US" b="1" dirty="0">
              <a:solidFill>
                <a:schemeClr val="accent4">
                  <a:lumMod val="40000"/>
                  <a:lumOff val="60000"/>
                </a:schemeClr>
              </a:solidFill>
              <a:latin typeface="타이포_다방구 B" panose="02020503020101020101" pitchFamily="18" charset="-127"/>
              <a:ea typeface="타이포_다방구 B" panose="02020503020101020101" pitchFamily="18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 smtClean="0">
                <a:solidFill>
                  <a:srgbClr val="FFE699"/>
                </a:solidFill>
                <a:latin typeface="Segoe UI Black" panose="020B0A02040204020203" pitchFamily="34" charset="0"/>
                <a:ea typeface="나눔고딕 ExtraBold" panose="020D0904000000000000" pitchFamily="50" charset="-127"/>
                <a:cs typeface="Segoe UI Black" panose="020B0A02040204020203" pitchFamily="34" charset="0"/>
              </a:rPr>
              <a:t>실행 결과</a:t>
            </a:r>
            <a:endParaRPr lang="ko-KR" altLang="en-US" sz="3200" dirty="0">
              <a:solidFill>
                <a:srgbClr val="FFE699"/>
              </a:solidFill>
              <a:latin typeface="Segoe UI Black" panose="020B0A02040204020203" pitchFamily="34" charset="0"/>
              <a:ea typeface="나눔고딕 ExtraBold" panose="020D0904000000000000" pitchFamily="50" charset="-127"/>
              <a:cs typeface="Segoe UI Black" panose="020B0A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02" y="1437551"/>
            <a:ext cx="3638695" cy="4403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677" y="1437551"/>
            <a:ext cx="3525270" cy="4403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3887" y="6153664"/>
            <a:ext cx="53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유튜브 링크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hlinkClick r:id="rId5"/>
              </a:rPr>
              <a:t>youtu.be/kW7wB2nHigI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 smtClean="0">
                <a:solidFill>
                  <a:srgbClr val="FFE699"/>
                </a:solidFill>
                <a:latin typeface="Segoe UI Black" panose="020B0A02040204020203" pitchFamily="34" charset="0"/>
                <a:ea typeface="나눔고딕 ExtraBold" panose="020D0904000000000000" pitchFamily="50" charset="-127"/>
                <a:cs typeface="Segoe UI Black" panose="020B0A02040204020203" pitchFamily="34" charset="0"/>
              </a:rPr>
              <a:t>참고문헌</a:t>
            </a:r>
            <a:endParaRPr lang="ko-KR" altLang="en-US" sz="3200" dirty="0">
              <a:solidFill>
                <a:srgbClr val="FFE699"/>
              </a:solidFill>
              <a:latin typeface="Segoe UI Black" panose="020B0A02040204020203" pitchFamily="34" charset="0"/>
              <a:ea typeface="나눔고딕 ExtraBold" panose="020D0904000000000000" pitchFamily="50" charset="-127"/>
              <a:cs typeface="Segoe UI Black" panose="020B0A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354" y="1795849"/>
            <a:ext cx="77625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프로세싱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https</a:t>
            </a:r>
            <a:r>
              <a:rPr lang="en-US" altLang="ko-KR" sz="1600" dirty="0">
                <a:solidFill>
                  <a:schemeClr val="bg1"/>
                </a:solidFill>
              </a:rPr>
              <a:t>://processing.org/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블록 피하기 게임에서 강화 학습을 이용한 블록 피하기 에이전트 구현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http</a:t>
            </a:r>
            <a:r>
              <a:rPr lang="en-US" altLang="ko-KR" sz="1600" dirty="0">
                <a:solidFill>
                  <a:schemeClr val="bg1"/>
                </a:solidFill>
              </a:rPr>
              <a:t>://society.kisti.re.kr/index.jsp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공피하기</a:t>
            </a:r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https</a:t>
            </a:r>
            <a:r>
              <a:rPr lang="en-US" altLang="ko-KR" sz="1600" dirty="0">
                <a:solidFill>
                  <a:schemeClr val="bg1"/>
                </a:solidFill>
              </a:rPr>
              <a:t>://raphy0316.tistory.com/11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조이스틱 방향 값 출력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https</a:t>
            </a:r>
            <a:r>
              <a:rPr lang="en-US" altLang="ko-KR" sz="1600" dirty="0">
                <a:solidFill>
                  <a:schemeClr val="bg1"/>
                </a:solidFill>
              </a:rPr>
              <a:t>://steemit.com/kr-arduino/@codingman/5f35d9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프로세싱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&amp; </a:t>
            </a:r>
            <a:r>
              <a:rPr lang="ko-KR" altLang="en-US" sz="1600" dirty="0" err="1">
                <a:solidFill>
                  <a:schemeClr val="bg1"/>
                </a:solidFill>
              </a:rPr>
              <a:t>아두이소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서보모터</a:t>
            </a:r>
            <a:r>
              <a:rPr lang="ko-KR" altLang="en-US" sz="1600" dirty="0">
                <a:solidFill>
                  <a:schemeClr val="bg1"/>
                </a:solidFill>
              </a:rPr>
              <a:t> 시리얼통신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https</a:t>
            </a:r>
            <a:r>
              <a:rPr lang="en-US" altLang="ko-KR" sz="1600" dirty="0">
                <a:solidFill>
                  <a:schemeClr val="bg1"/>
                </a:solidFill>
              </a:rPr>
              <a:t>://kocoafab.cc/tutorial/view/95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프로세싱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&amp; </a:t>
            </a:r>
            <a:r>
              <a:rPr lang="ko-KR" altLang="en-US" sz="1600" dirty="0" err="1">
                <a:solidFill>
                  <a:schemeClr val="bg1"/>
                </a:solidFill>
              </a:rPr>
              <a:t>아두이노피에조</a:t>
            </a:r>
            <a:r>
              <a:rPr lang="ko-KR" altLang="en-US" sz="1600" dirty="0">
                <a:solidFill>
                  <a:schemeClr val="bg1"/>
                </a:solidFill>
              </a:rPr>
              <a:t> 센서 </a:t>
            </a:r>
            <a:r>
              <a:rPr lang="ko-KR" altLang="en-US" sz="1600" dirty="0" smtClean="0">
                <a:solidFill>
                  <a:schemeClr val="bg1"/>
                </a:solidFill>
              </a:rPr>
              <a:t>이용</a:t>
            </a:r>
            <a:r>
              <a:rPr lang="en-US" altLang="ko-KR" sz="1600" dirty="0" smtClean="0">
                <a:solidFill>
                  <a:schemeClr val="bg1"/>
                </a:solidFill>
              </a:rPr>
              <a:t>https</a:t>
            </a:r>
            <a:r>
              <a:rPr lang="en-US" altLang="ko-KR" sz="1600" dirty="0">
                <a:solidFill>
                  <a:schemeClr val="bg1"/>
                </a:solidFill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</a:rPr>
              <a:t>m.blog.naver.com/PostView.nhn?blogId=duco777&amp;logNo176555130&amp;proxyReferer=https%3A%2F%2Fwww.google.com%2F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0200" y="3256701"/>
            <a:ext cx="614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</a:rPr>
              <a:t>꿀잼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  <a:r>
              <a:rPr lang="ko-KR" altLang="en-US" sz="1600" dirty="0" err="1">
                <a:solidFill>
                  <a:schemeClr val="bg1"/>
                </a:solidFill>
              </a:rPr>
              <a:t>아두이노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놀이터 </a:t>
            </a:r>
            <a:r>
              <a:rPr lang="en-US" altLang="ko-KR" sz="1600" dirty="0" smtClean="0">
                <a:solidFill>
                  <a:schemeClr val="bg1"/>
                </a:solidFill>
              </a:rPr>
              <a:t>–</a:t>
            </a:r>
            <a:r>
              <a:rPr lang="ko-KR" altLang="en-US" sz="1600" dirty="0" smtClean="0">
                <a:solidFill>
                  <a:schemeClr val="bg1"/>
                </a:solidFill>
              </a:rPr>
              <a:t>저자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심재창외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재미삼아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아두이노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마이크로 컴퓨터 이보다 더 쉬울 순 </a:t>
            </a:r>
            <a:r>
              <a:rPr lang="ko-KR" altLang="en-US" sz="1600" dirty="0" smtClean="0">
                <a:solidFill>
                  <a:schemeClr val="bg1"/>
                </a:solidFill>
              </a:rPr>
              <a:t>없다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  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–</a:t>
            </a:r>
            <a:r>
              <a:rPr lang="ko-KR" altLang="en-US" sz="1600" dirty="0" smtClean="0">
                <a:solidFill>
                  <a:schemeClr val="bg1"/>
                </a:solidFill>
              </a:rPr>
              <a:t>저자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</a:rPr>
              <a:t>심재창외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(Directx9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) 2D </a:t>
            </a:r>
            <a:r>
              <a:rPr lang="ko-KR" altLang="en-US" sz="1600" dirty="0">
                <a:solidFill>
                  <a:schemeClr val="bg1"/>
                </a:solidFill>
              </a:rPr>
              <a:t>슈팅게임 도전하기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r>
              <a:rPr lang="ko-KR" altLang="en-US" sz="1600" dirty="0">
                <a:solidFill>
                  <a:schemeClr val="bg1"/>
                </a:solidFill>
              </a:rPr>
              <a:t>저자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</a:rPr>
              <a:t>김선호외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14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2"/>
          <a:srcRect r="1128"/>
          <a:stretch/>
        </p:blipFill>
        <p:spPr>
          <a:xfrm>
            <a:off x="-12722" y="3382979"/>
            <a:ext cx="12200863" cy="3475021"/>
          </a:xfrm>
          <a:prstGeom prst="rect">
            <a:avLst/>
          </a:prstGeom>
        </p:spPr>
      </p:pic>
      <p:sp>
        <p:nvSpPr>
          <p:cNvPr id="85" name="포인트가 4개인 별 84"/>
          <p:cNvSpPr/>
          <p:nvPr/>
        </p:nvSpPr>
        <p:spPr>
          <a:xfrm>
            <a:off x="9402718" y="2894859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포인트가 4개인 별 85"/>
          <p:cNvSpPr/>
          <p:nvPr/>
        </p:nvSpPr>
        <p:spPr>
          <a:xfrm>
            <a:off x="7923316" y="1895265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포인트가 4개인 별 86"/>
          <p:cNvSpPr/>
          <p:nvPr/>
        </p:nvSpPr>
        <p:spPr>
          <a:xfrm>
            <a:off x="10502010" y="1988917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포인트가 4개인 별 87"/>
          <p:cNvSpPr/>
          <p:nvPr/>
        </p:nvSpPr>
        <p:spPr>
          <a:xfrm>
            <a:off x="2666341" y="2997480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포인트가 4개인 별 88"/>
          <p:cNvSpPr/>
          <p:nvPr/>
        </p:nvSpPr>
        <p:spPr>
          <a:xfrm>
            <a:off x="3199398" y="3081597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포인트가 4개인 별 89"/>
          <p:cNvSpPr/>
          <p:nvPr/>
        </p:nvSpPr>
        <p:spPr>
          <a:xfrm>
            <a:off x="2316407" y="1801613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포인트가 4개인 별 90"/>
          <p:cNvSpPr/>
          <p:nvPr/>
        </p:nvSpPr>
        <p:spPr>
          <a:xfrm>
            <a:off x="161705" y="2824860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4개인 별 91"/>
          <p:cNvSpPr/>
          <p:nvPr/>
        </p:nvSpPr>
        <p:spPr>
          <a:xfrm>
            <a:off x="534789" y="3068416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포인트가 4개인 별 92"/>
          <p:cNvSpPr/>
          <p:nvPr/>
        </p:nvSpPr>
        <p:spPr>
          <a:xfrm>
            <a:off x="876276" y="2158539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포인트가 4개인 별 93"/>
          <p:cNvSpPr/>
          <p:nvPr/>
        </p:nvSpPr>
        <p:spPr>
          <a:xfrm>
            <a:off x="5436672" y="2510433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포인트가 4개인 별 94"/>
          <p:cNvSpPr/>
          <p:nvPr/>
        </p:nvSpPr>
        <p:spPr>
          <a:xfrm>
            <a:off x="7234490" y="3125056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포인트가 4개인 별 95"/>
          <p:cNvSpPr/>
          <p:nvPr/>
        </p:nvSpPr>
        <p:spPr>
          <a:xfrm>
            <a:off x="11546213" y="3255720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포인트가 4개인 별 96"/>
          <p:cNvSpPr/>
          <p:nvPr/>
        </p:nvSpPr>
        <p:spPr>
          <a:xfrm>
            <a:off x="11753673" y="3012164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포인트가 4개인 별 97"/>
          <p:cNvSpPr/>
          <p:nvPr/>
        </p:nvSpPr>
        <p:spPr>
          <a:xfrm>
            <a:off x="9532258" y="1215272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포인트가 4개인 별 98"/>
          <p:cNvSpPr/>
          <p:nvPr/>
        </p:nvSpPr>
        <p:spPr>
          <a:xfrm>
            <a:off x="8052856" y="215678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포인트가 4개인 별 99"/>
          <p:cNvSpPr/>
          <p:nvPr/>
        </p:nvSpPr>
        <p:spPr>
          <a:xfrm>
            <a:off x="10631550" y="309330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포인트가 4개인 별 100"/>
          <p:cNvSpPr/>
          <p:nvPr/>
        </p:nvSpPr>
        <p:spPr>
          <a:xfrm>
            <a:off x="2795881" y="1317893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포인트가 4개인 별 101"/>
          <p:cNvSpPr/>
          <p:nvPr/>
        </p:nvSpPr>
        <p:spPr>
          <a:xfrm>
            <a:off x="3328938" y="1402010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포인트가 4개인 별 102"/>
          <p:cNvSpPr/>
          <p:nvPr/>
        </p:nvSpPr>
        <p:spPr>
          <a:xfrm>
            <a:off x="2445947" y="122026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포인트가 4개인 별 103"/>
          <p:cNvSpPr/>
          <p:nvPr/>
        </p:nvSpPr>
        <p:spPr>
          <a:xfrm>
            <a:off x="291245" y="1145273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포인트가 4개인 별 104"/>
          <p:cNvSpPr/>
          <p:nvPr/>
        </p:nvSpPr>
        <p:spPr>
          <a:xfrm>
            <a:off x="664329" y="1388829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포인트가 4개인 별 105"/>
          <p:cNvSpPr/>
          <p:nvPr/>
        </p:nvSpPr>
        <p:spPr>
          <a:xfrm>
            <a:off x="1005816" y="478952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포인트가 4개인 별 106"/>
          <p:cNvSpPr/>
          <p:nvPr/>
        </p:nvSpPr>
        <p:spPr>
          <a:xfrm>
            <a:off x="5566212" y="830846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포인트가 4개인 별 107"/>
          <p:cNvSpPr/>
          <p:nvPr/>
        </p:nvSpPr>
        <p:spPr>
          <a:xfrm>
            <a:off x="7364030" y="1445469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포인트가 4개인 별 108"/>
          <p:cNvSpPr/>
          <p:nvPr/>
        </p:nvSpPr>
        <p:spPr>
          <a:xfrm>
            <a:off x="11675753" y="1576133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포인트가 4개인 별 109"/>
          <p:cNvSpPr/>
          <p:nvPr/>
        </p:nvSpPr>
        <p:spPr>
          <a:xfrm>
            <a:off x="11883213" y="1332577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포인트가 4개인 별 110"/>
          <p:cNvSpPr/>
          <p:nvPr/>
        </p:nvSpPr>
        <p:spPr>
          <a:xfrm>
            <a:off x="5013429" y="2977260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포인트가 4개인 별 111"/>
          <p:cNvSpPr/>
          <p:nvPr/>
        </p:nvSpPr>
        <p:spPr>
          <a:xfrm>
            <a:off x="5386513" y="3220816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포인트가 4개인 별 112"/>
          <p:cNvSpPr/>
          <p:nvPr/>
        </p:nvSpPr>
        <p:spPr>
          <a:xfrm>
            <a:off x="6399331" y="2125744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포인트가 4개인 별 113"/>
          <p:cNvSpPr/>
          <p:nvPr/>
        </p:nvSpPr>
        <p:spPr>
          <a:xfrm>
            <a:off x="5310015" y="5071987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포인트가 4개인 별 114"/>
          <p:cNvSpPr/>
          <p:nvPr/>
        </p:nvSpPr>
        <p:spPr>
          <a:xfrm>
            <a:off x="6744432" y="5513535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포인트가 4개인 별 115"/>
          <p:cNvSpPr/>
          <p:nvPr/>
        </p:nvSpPr>
        <p:spPr>
          <a:xfrm>
            <a:off x="2805379" y="4899367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포인트가 4개인 별 116"/>
          <p:cNvSpPr/>
          <p:nvPr/>
        </p:nvSpPr>
        <p:spPr>
          <a:xfrm>
            <a:off x="3519950" y="4233046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포인트가 4개인 별 117"/>
          <p:cNvSpPr/>
          <p:nvPr/>
        </p:nvSpPr>
        <p:spPr>
          <a:xfrm>
            <a:off x="6571373" y="4230526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포인트가 4개인 별 118"/>
          <p:cNvSpPr/>
          <p:nvPr/>
        </p:nvSpPr>
        <p:spPr>
          <a:xfrm>
            <a:off x="8533287" y="4222876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381482" y="761120"/>
            <a:ext cx="2729695" cy="1940192"/>
            <a:chOff x="343336" y="1445935"/>
            <a:chExt cx="3326898" cy="2486037"/>
          </a:xfrm>
        </p:grpSpPr>
        <p:grpSp>
          <p:nvGrpSpPr>
            <p:cNvPr id="5" name="그룹 4"/>
            <p:cNvGrpSpPr/>
            <p:nvPr/>
          </p:nvGrpSpPr>
          <p:grpSpPr>
            <a:xfrm>
              <a:off x="1520809" y="1445935"/>
              <a:ext cx="525313" cy="1565006"/>
              <a:chOff x="1520809" y="1445935"/>
              <a:chExt cx="525313" cy="1565006"/>
            </a:xfrm>
          </p:grpSpPr>
          <p:grpSp>
            <p:nvGrpSpPr>
              <p:cNvPr id="43" name="그룹 42"/>
              <p:cNvGrpSpPr/>
              <p:nvPr/>
            </p:nvGrpSpPr>
            <p:grpSpPr>
              <a:xfrm rot="5593654" flipH="1">
                <a:off x="1000963" y="1965781"/>
                <a:ext cx="1565006" cy="525313"/>
                <a:chOff x="4617770" y="3562712"/>
                <a:chExt cx="1565006" cy="525313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 rot="5860862">
                  <a:off x="5053923" y="3245152"/>
                  <a:ext cx="270666" cy="1142972"/>
                </a:xfrm>
                <a:prstGeom prst="roundRect">
                  <a:avLst>
                    <a:gd name="adj" fmla="val 2582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6" name="그룹 45"/>
                <p:cNvGrpSpPr/>
                <p:nvPr/>
              </p:nvGrpSpPr>
              <p:grpSpPr>
                <a:xfrm>
                  <a:off x="5584563" y="3562712"/>
                  <a:ext cx="598213" cy="525313"/>
                  <a:chOff x="5584563" y="3562712"/>
                  <a:chExt cx="598213" cy="525313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48" name="모서리가 둥근 직사각형 47"/>
                  <p:cNvSpPr/>
                  <p:nvPr/>
                </p:nvSpPr>
                <p:spPr>
                  <a:xfrm rot="5355385">
                    <a:off x="5905817" y="3589195"/>
                    <a:ext cx="85419" cy="41315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9" name="모서리가 둥근 직사각형 48"/>
                  <p:cNvSpPr/>
                  <p:nvPr/>
                </p:nvSpPr>
                <p:spPr>
                  <a:xfrm rot="5744307">
                    <a:off x="5919358" y="3669696"/>
                    <a:ext cx="87088" cy="43974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모서리가 둥근 직사각형 49"/>
                  <p:cNvSpPr/>
                  <p:nvPr/>
                </p:nvSpPr>
                <p:spPr>
                  <a:xfrm rot="6057248">
                    <a:off x="5890908" y="3761732"/>
                    <a:ext cx="87088" cy="427521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모서리가 둥근 직사각형 50"/>
                  <p:cNvSpPr/>
                  <p:nvPr/>
                </p:nvSpPr>
                <p:spPr>
                  <a:xfrm rot="6646230">
                    <a:off x="5826382" y="3852001"/>
                    <a:ext cx="80752" cy="39129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모서리가 둥근 직사각형 51"/>
                  <p:cNvSpPr/>
                  <p:nvPr/>
                </p:nvSpPr>
                <p:spPr>
                  <a:xfrm rot="2869788">
                    <a:off x="5608845" y="3751541"/>
                    <a:ext cx="244231" cy="23286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모서리가 둥근 직사각형 52"/>
                  <p:cNvSpPr/>
                  <p:nvPr/>
                </p:nvSpPr>
                <p:spPr>
                  <a:xfrm rot="2399685">
                    <a:off x="5750123" y="3562712"/>
                    <a:ext cx="97718" cy="26195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 rot="2869788">
                    <a:off x="5645161" y="3781569"/>
                    <a:ext cx="280332" cy="12657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 rot="6287945">
                    <a:off x="5674633" y="3853294"/>
                    <a:ext cx="82601" cy="26274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 rot="1074819">
                    <a:off x="5739615" y="3824699"/>
                    <a:ext cx="146362" cy="207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7" name="모서리가 둥근 직사각형 46"/>
                <p:cNvSpPr/>
                <p:nvPr/>
              </p:nvSpPr>
              <p:spPr>
                <a:xfrm rot="5860862">
                  <a:off x="5484809" y="3699573"/>
                  <a:ext cx="270666" cy="34548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 rot="5115226">
                <a:off x="1739239" y="1964296"/>
                <a:ext cx="66357" cy="304778"/>
              </a:xfrm>
              <a:prstGeom prst="rect">
                <a:avLst/>
              </a:prstGeom>
              <a:solidFill>
                <a:srgbClr val="FE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막힌 원호 5"/>
            <p:cNvSpPr/>
            <p:nvPr/>
          </p:nvSpPr>
          <p:spPr>
            <a:xfrm rot="9918108">
              <a:off x="1979627" y="3007715"/>
              <a:ext cx="996506" cy="924257"/>
            </a:xfrm>
            <a:prstGeom prst="blockArc">
              <a:avLst>
                <a:gd name="adj1" fmla="val 9574249"/>
                <a:gd name="adj2" fmla="val 21288339"/>
                <a:gd name="adj3" fmla="val 1352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3432793">
              <a:off x="1766260" y="3349480"/>
              <a:ext cx="304800" cy="7477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 rot="3432793">
              <a:off x="2054629" y="3452096"/>
              <a:ext cx="305023" cy="171107"/>
            </a:xfrm>
            <a:prstGeom prst="chord">
              <a:avLst>
                <a:gd name="adj1" fmla="val 10541041"/>
                <a:gd name="adj2" fmla="val 174246"/>
              </a:avLst>
            </a:prstGeom>
            <a:solidFill>
              <a:srgbClr val="EF8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3336" y="2966281"/>
              <a:ext cx="1241150" cy="723797"/>
              <a:chOff x="343336" y="2966281"/>
              <a:chExt cx="1241150" cy="723797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 rot="6353120" flipH="1">
                <a:off x="826925" y="2932517"/>
                <a:ext cx="416727" cy="1098395"/>
              </a:xfrm>
              <a:prstGeom prst="roundRect">
                <a:avLst>
                  <a:gd name="adj" fmla="val 90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 rot="4613751" flipH="1">
                <a:off x="208795" y="3100822"/>
                <a:ext cx="585788" cy="31670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6353120" flipH="1">
                <a:off x="516987" y="3213164"/>
                <a:ext cx="416727" cy="354006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905743">
                <a:off x="806324" y="3213203"/>
                <a:ext cx="66357" cy="421529"/>
              </a:xfrm>
              <a:prstGeom prst="rect">
                <a:avLst/>
              </a:prstGeom>
              <a:solidFill>
                <a:srgbClr val="FE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147255">
              <a:off x="367147" y="2342395"/>
              <a:ext cx="1241150" cy="723797"/>
              <a:chOff x="343336" y="2966281"/>
              <a:chExt cx="1241150" cy="723797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rot="6353120" flipH="1">
                <a:off x="826925" y="2932517"/>
                <a:ext cx="416727" cy="1098395"/>
              </a:xfrm>
              <a:prstGeom prst="roundRect">
                <a:avLst>
                  <a:gd name="adj" fmla="val 90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 rot="4613751" flipH="1">
                <a:off x="208795" y="3100822"/>
                <a:ext cx="585788" cy="31670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6353120" flipH="1">
                <a:off x="516987" y="3213164"/>
                <a:ext cx="416727" cy="354006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905743">
                <a:off x="806324" y="3213203"/>
                <a:ext cx="66357" cy="421529"/>
              </a:xfrm>
              <a:prstGeom prst="rect">
                <a:avLst/>
              </a:prstGeom>
              <a:solidFill>
                <a:srgbClr val="FE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876836" y="3245243"/>
              <a:ext cx="1565006" cy="525313"/>
              <a:chOff x="1876836" y="3245243"/>
              <a:chExt cx="1565006" cy="525313"/>
            </a:xfrm>
          </p:grpSpPr>
          <p:grpSp>
            <p:nvGrpSpPr>
              <p:cNvPr id="21" name="그룹 20"/>
              <p:cNvGrpSpPr/>
              <p:nvPr/>
            </p:nvGrpSpPr>
            <p:grpSpPr>
              <a:xfrm rot="978414">
                <a:off x="1876836" y="3245243"/>
                <a:ext cx="1565006" cy="525313"/>
                <a:chOff x="4617770" y="3562712"/>
                <a:chExt cx="1565006" cy="525313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 rot="5860862">
                  <a:off x="5053923" y="3245152"/>
                  <a:ext cx="270666" cy="1142972"/>
                </a:xfrm>
                <a:prstGeom prst="roundRect">
                  <a:avLst>
                    <a:gd name="adj" fmla="val 2582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5584563" y="3562712"/>
                  <a:ext cx="598213" cy="525313"/>
                  <a:chOff x="5584563" y="3562712"/>
                  <a:chExt cx="598213" cy="525313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26" name="모서리가 둥근 직사각형 25"/>
                  <p:cNvSpPr/>
                  <p:nvPr/>
                </p:nvSpPr>
                <p:spPr>
                  <a:xfrm rot="5355385">
                    <a:off x="5905817" y="3589195"/>
                    <a:ext cx="85419" cy="41315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모서리가 둥근 직사각형 26"/>
                  <p:cNvSpPr/>
                  <p:nvPr/>
                </p:nvSpPr>
                <p:spPr>
                  <a:xfrm rot="5744307">
                    <a:off x="5919358" y="3669696"/>
                    <a:ext cx="87088" cy="439749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모서리가 둥근 직사각형 27"/>
                  <p:cNvSpPr/>
                  <p:nvPr/>
                </p:nvSpPr>
                <p:spPr>
                  <a:xfrm rot="6057248">
                    <a:off x="5890908" y="3761732"/>
                    <a:ext cx="87088" cy="427521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모서리가 둥근 직사각형 28"/>
                  <p:cNvSpPr/>
                  <p:nvPr/>
                </p:nvSpPr>
                <p:spPr>
                  <a:xfrm rot="6646230">
                    <a:off x="5826382" y="3852001"/>
                    <a:ext cx="80752" cy="39129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모서리가 둥근 직사각형 29"/>
                  <p:cNvSpPr/>
                  <p:nvPr/>
                </p:nvSpPr>
                <p:spPr>
                  <a:xfrm rot="2869788">
                    <a:off x="5608845" y="3751541"/>
                    <a:ext cx="244231" cy="23286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모서리가 둥근 직사각형 30"/>
                  <p:cNvSpPr/>
                  <p:nvPr/>
                </p:nvSpPr>
                <p:spPr>
                  <a:xfrm rot="2399685">
                    <a:off x="5750123" y="3562712"/>
                    <a:ext cx="97718" cy="26195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 rot="2869788">
                    <a:off x="5645161" y="3781569"/>
                    <a:ext cx="280332" cy="12657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 rot="6287945">
                    <a:off x="5674633" y="3853294"/>
                    <a:ext cx="82601" cy="26274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 rot="1074819">
                    <a:off x="5739615" y="3824699"/>
                    <a:ext cx="146362" cy="207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모서리가 둥근 직사각형 24"/>
                <p:cNvSpPr/>
                <p:nvPr/>
              </p:nvSpPr>
              <p:spPr>
                <a:xfrm rot="5860862">
                  <a:off x="5465798" y="3677825"/>
                  <a:ext cx="270666" cy="38384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 rot="1474909">
                <a:off x="2695362" y="3420134"/>
                <a:ext cx="66357" cy="276403"/>
              </a:xfrm>
              <a:prstGeom prst="rect">
                <a:avLst/>
              </a:prstGeom>
              <a:solidFill>
                <a:srgbClr val="FE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178991" y="2552251"/>
              <a:ext cx="1098557" cy="1097569"/>
              <a:chOff x="1178991" y="2552251"/>
              <a:chExt cx="1098557" cy="1097569"/>
            </a:xfrm>
          </p:grpSpPr>
          <p:sp>
            <p:nvSpPr>
              <p:cNvPr id="19" name="사다리꼴 43"/>
              <p:cNvSpPr/>
              <p:nvPr/>
            </p:nvSpPr>
            <p:spPr>
              <a:xfrm rot="3881699">
                <a:off x="1179485" y="2551757"/>
                <a:ext cx="1097569" cy="1098557"/>
              </a:xfrm>
              <a:custGeom>
                <a:avLst/>
                <a:gdLst>
                  <a:gd name="connsiteX0" fmla="*/ 0 w 1843966"/>
                  <a:gd name="connsiteY0" fmla="*/ 1689100 h 1689100"/>
                  <a:gd name="connsiteX1" fmla="*/ 422275 w 1843966"/>
                  <a:gd name="connsiteY1" fmla="*/ 0 h 1689100"/>
                  <a:gd name="connsiteX2" fmla="*/ 1421691 w 1843966"/>
                  <a:gd name="connsiteY2" fmla="*/ 0 h 1689100"/>
                  <a:gd name="connsiteX3" fmla="*/ 1843966 w 1843966"/>
                  <a:gd name="connsiteY3" fmla="*/ 1689100 h 1689100"/>
                  <a:gd name="connsiteX4" fmla="*/ 0 w 1843966"/>
                  <a:gd name="connsiteY4" fmla="*/ 1689100 h 1689100"/>
                  <a:gd name="connsiteX0" fmla="*/ 0 w 1843966"/>
                  <a:gd name="connsiteY0" fmla="*/ 1697978 h 1697978"/>
                  <a:gd name="connsiteX1" fmla="*/ 422275 w 1843966"/>
                  <a:gd name="connsiteY1" fmla="*/ 8878 h 1697978"/>
                  <a:gd name="connsiteX2" fmla="*/ 1253015 w 1843966"/>
                  <a:gd name="connsiteY2" fmla="*/ 0 h 1697978"/>
                  <a:gd name="connsiteX3" fmla="*/ 1843966 w 1843966"/>
                  <a:gd name="connsiteY3" fmla="*/ 1697978 h 1697978"/>
                  <a:gd name="connsiteX4" fmla="*/ 0 w 1843966"/>
                  <a:gd name="connsiteY4" fmla="*/ 1697978 h 1697978"/>
                  <a:gd name="connsiteX0" fmla="*/ 0 w 1843966"/>
                  <a:gd name="connsiteY0" fmla="*/ 1724611 h 1724611"/>
                  <a:gd name="connsiteX1" fmla="*/ 422275 w 1843966"/>
                  <a:gd name="connsiteY1" fmla="*/ 35511 h 1724611"/>
                  <a:gd name="connsiteX2" fmla="*/ 1332914 w 1843966"/>
                  <a:gd name="connsiteY2" fmla="*/ 0 h 1724611"/>
                  <a:gd name="connsiteX3" fmla="*/ 1843966 w 1843966"/>
                  <a:gd name="connsiteY3" fmla="*/ 1724611 h 1724611"/>
                  <a:gd name="connsiteX4" fmla="*/ 0 w 1843966"/>
                  <a:gd name="connsiteY4" fmla="*/ 1724611 h 1724611"/>
                  <a:gd name="connsiteX0" fmla="*/ 0 w 1843966"/>
                  <a:gd name="connsiteY0" fmla="*/ 1715733 h 1715733"/>
                  <a:gd name="connsiteX1" fmla="*/ 422275 w 1843966"/>
                  <a:gd name="connsiteY1" fmla="*/ 26633 h 1715733"/>
                  <a:gd name="connsiteX2" fmla="*/ 1386180 w 1843966"/>
                  <a:gd name="connsiteY2" fmla="*/ 0 h 1715733"/>
                  <a:gd name="connsiteX3" fmla="*/ 1843966 w 1843966"/>
                  <a:gd name="connsiteY3" fmla="*/ 1715733 h 1715733"/>
                  <a:gd name="connsiteX4" fmla="*/ 0 w 1843966"/>
                  <a:gd name="connsiteY4" fmla="*/ 1715733 h 1715733"/>
                  <a:gd name="connsiteX0" fmla="*/ 0 w 1826211"/>
                  <a:gd name="connsiteY0" fmla="*/ 1715733 h 1715733"/>
                  <a:gd name="connsiteX1" fmla="*/ 422275 w 1826211"/>
                  <a:gd name="connsiteY1" fmla="*/ 26633 h 1715733"/>
                  <a:gd name="connsiteX2" fmla="*/ 1386180 w 1826211"/>
                  <a:gd name="connsiteY2" fmla="*/ 0 h 1715733"/>
                  <a:gd name="connsiteX3" fmla="*/ 1826211 w 1826211"/>
                  <a:gd name="connsiteY3" fmla="*/ 1609201 h 1715733"/>
                  <a:gd name="connsiteX4" fmla="*/ 0 w 1826211"/>
                  <a:gd name="connsiteY4" fmla="*/ 1715733 h 1715733"/>
                  <a:gd name="connsiteX0" fmla="*/ 0 w 1515492"/>
                  <a:gd name="connsiteY0" fmla="*/ 1715733 h 1715733"/>
                  <a:gd name="connsiteX1" fmla="*/ 422275 w 1515492"/>
                  <a:gd name="connsiteY1" fmla="*/ 26633 h 1715733"/>
                  <a:gd name="connsiteX2" fmla="*/ 1386180 w 1515492"/>
                  <a:gd name="connsiteY2" fmla="*/ 0 h 1715733"/>
                  <a:gd name="connsiteX3" fmla="*/ 1515492 w 1515492"/>
                  <a:gd name="connsiteY3" fmla="*/ 1325116 h 1715733"/>
                  <a:gd name="connsiteX4" fmla="*/ 0 w 1515492"/>
                  <a:gd name="connsiteY4" fmla="*/ 1715733 h 1715733"/>
                  <a:gd name="connsiteX0" fmla="*/ 0 w 1311306"/>
                  <a:gd name="connsiteY0" fmla="*/ 1254094 h 1325116"/>
                  <a:gd name="connsiteX1" fmla="*/ 218089 w 1311306"/>
                  <a:gd name="connsiteY1" fmla="*/ 26633 h 1325116"/>
                  <a:gd name="connsiteX2" fmla="*/ 1181994 w 1311306"/>
                  <a:gd name="connsiteY2" fmla="*/ 0 h 1325116"/>
                  <a:gd name="connsiteX3" fmla="*/ 1311306 w 1311306"/>
                  <a:gd name="connsiteY3" fmla="*/ 1325116 h 1325116"/>
                  <a:gd name="connsiteX4" fmla="*/ 0 w 1311306"/>
                  <a:gd name="connsiteY4" fmla="*/ 1254094 h 1325116"/>
                  <a:gd name="connsiteX0" fmla="*/ 0 w 1346817"/>
                  <a:gd name="connsiteY0" fmla="*/ 1254094 h 1254094"/>
                  <a:gd name="connsiteX1" fmla="*/ 218089 w 1346817"/>
                  <a:gd name="connsiteY1" fmla="*/ 26633 h 1254094"/>
                  <a:gd name="connsiteX2" fmla="*/ 1181994 w 1346817"/>
                  <a:gd name="connsiteY2" fmla="*/ 0 h 1254094"/>
                  <a:gd name="connsiteX3" fmla="*/ 1346817 w 1346817"/>
                  <a:gd name="connsiteY3" fmla="*/ 1218584 h 1254094"/>
                  <a:gd name="connsiteX4" fmla="*/ 0 w 1346817"/>
                  <a:gd name="connsiteY4" fmla="*/ 1254094 h 125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817" h="1254094">
                    <a:moveTo>
                      <a:pt x="0" y="1254094"/>
                    </a:moveTo>
                    <a:lnTo>
                      <a:pt x="218089" y="26633"/>
                    </a:lnTo>
                    <a:lnTo>
                      <a:pt x="1181994" y="0"/>
                    </a:lnTo>
                    <a:lnTo>
                      <a:pt x="1346817" y="1218584"/>
                    </a:lnTo>
                    <a:lnTo>
                      <a:pt x="0" y="12540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0272956">
                <a:off x="1583530" y="2733675"/>
                <a:ext cx="195262" cy="5595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4069435">
              <a:off x="1816034" y="1531106"/>
              <a:ext cx="1930399" cy="1778000"/>
              <a:chOff x="2074334" y="1727200"/>
              <a:chExt cx="1930399" cy="177800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074334" y="1727200"/>
                <a:ext cx="1930399" cy="1778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108200" y="2023533"/>
                <a:ext cx="1481667" cy="1473200"/>
              </a:xfrm>
              <a:prstGeom prst="ellipse">
                <a:avLst/>
              </a:prstGeom>
              <a:solidFill>
                <a:srgbClr val="1B28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현 15"/>
              <p:cNvSpPr/>
              <p:nvPr/>
            </p:nvSpPr>
            <p:spPr>
              <a:xfrm>
                <a:off x="2176463" y="2100262"/>
                <a:ext cx="1336674" cy="1336674"/>
              </a:xfrm>
              <a:prstGeom prst="chord">
                <a:avLst>
                  <a:gd name="adj1" fmla="val 6205876"/>
                  <a:gd name="adj2" fmla="val 1151367"/>
                </a:avLst>
              </a:prstGeom>
              <a:solidFill>
                <a:srgbClr val="013A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달 16"/>
              <p:cNvSpPr/>
              <p:nvPr/>
            </p:nvSpPr>
            <p:spPr>
              <a:xfrm rot="7894153">
                <a:off x="3162317" y="1950513"/>
                <a:ext cx="150498" cy="753206"/>
              </a:xfrm>
              <a:prstGeom prst="moon">
                <a:avLst>
                  <a:gd name="adj" fmla="val 31001"/>
                </a:avLst>
              </a:prstGeom>
              <a:solidFill>
                <a:srgbClr val="7AE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달 17"/>
              <p:cNvSpPr/>
              <p:nvPr/>
            </p:nvSpPr>
            <p:spPr>
              <a:xfrm rot="18653301">
                <a:off x="2398047" y="2928145"/>
                <a:ext cx="90474" cy="584639"/>
              </a:xfrm>
              <a:prstGeom prst="moon">
                <a:avLst>
                  <a:gd name="adj" fmla="val 36960"/>
                </a:avLst>
              </a:prstGeom>
              <a:solidFill>
                <a:srgbClr val="7AEA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025010" y="2790136"/>
            <a:ext cx="4237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</a:rPr>
              <a:t>Q &amp; A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0.36621 L 1.3138 -0.30277 " pathEditMode="relative" rAng="0" ptsTypes="AA">
                                      <p:cBhvr>
                                        <p:cTn id="39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35" y="-3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4" grpId="0" animBg="1"/>
      <p:bldP spid="105" grpId="0" animBg="1"/>
      <p:bldP spid="110" grpId="0" animBg="1"/>
      <p:bldP spid="111" grpId="0" animBg="1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251"/>
          <a:stretch/>
        </p:blipFill>
        <p:spPr>
          <a:xfrm>
            <a:off x="0" y="-18288"/>
            <a:ext cx="10437257" cy="687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8919396" y="217934"/>
            <a:ext cx="27366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 w="12700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Contents</a:t>
            </a:r>
            <a:endParaRPr lang="ko-KR" altLang="en-US" sz="2000" dirty="0">
              <a:ln w="12700"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2840163" y="1912734"/>
            <a:ext cx="7200000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프로그램 소개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flipH="1">
            <a:off x="2219370" y="708048"/>
            <a:ext cx="7200000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팀원 소개</a:t>
            </a:r>
            <a:endParaRPr lang="en-US" altLang="ko-KR" sz="24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flipH="1">
            <a:off x="4482811" y="3192035"/>
            <a:ext cx="7200000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개발일정 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&amp;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프로토타입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flipH="1">
            <a:off x="4781756" y="4559222"/>
            <a:ext cx="7200000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실행 결과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flipH="1">
            <a:off x="3860034" y="5926409"/>
            <a:ext cx="7200000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참고문헌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팀원 소개</a:t>
            </a:r>
            <a:endParaRPr lang="ko-KR" altLang="en-US" sz="3200" b="1" dirty="0">
              <a:solidFill>
                <a:srgbClr val="FFE699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07500" y="1878232"/>
            <a:ext cx="4708062" cy="755444"/>
            <a:chOff x="1931635" y="1710777"/>
            <a:chExt cx="4708062" cy="75544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635" y="1710777"/>
              <a:ext cx="869229" cy="67989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00864" y="1881446"/>
              <a:ext cx="3838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FF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이현영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-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게임 </a:t>
              </a:r>
              <a:r>
                <a:rPr lang="ko-KR" altLang="en-US" sz="1600" dirty="0" err="1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아두이노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600" dirty="0" err="1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프로세싱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통신</a:t>
              </a:r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endParaRPr lang="en-US" altLang="ko-KR" sz="16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           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리플릿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프로젝트 총괄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발표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endParaRPr lang="ko-KR" altLang="en-US" sz="16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07500" y="3755944"/>
            <a:ext cx="5927262" cy="755444"/>
            <a:chOff x="1931635" y="2605846"/>
            <a:chExt cx="5927262" cy="755444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635" y="2605846"/>
              <a:ext cx="869229" cy="679892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2800864" y="2776515"/>
              <a:ext cx="50580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이주현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-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게임 </a:t>
              </a:r>
              <a:r>
                <a:rPr lang="ko-KR" altLang="en-US" sz="1600" dirty="0" err="1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프로세싱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움직임 표현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</a:p>
            <a:p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            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프로세싱을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활용한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아두이노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제어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논문작성</a:t>
              </a:r>
              <a:endParaRPr lang="ko-KR" altLang="en-US" sz="16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5122" y="5842559"/>
            <a:ext cx="6512149" cy="679892"/>
            <a:chOff x="1931635" y="3456407"/>
            <a:chExt cx="6512149" cy="679892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635" y="3456407"/>
              <a:ext cx="869229" cy="679892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2800864" y="3627076"/>
              <a:ext cx="564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임희재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장애물 피하기 게임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종료 및 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타이머 기능</a:t>
              </a:r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논문작성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232504" y="2841443"/>
            <a:ext cx="6083781" cy="755444"/>
            <a:chOff x="1931635" y="4306968"/>
            <a:chExt cx="6083781" cy="755444"/>
          </a:xfrm>
        </p:grpSpPr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635" y="4306968"/>
              <a:ext cx="869229" cy="67989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800864" y="4477637"/>
              <a:ext cx="5214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김태은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장애물 피하기 게임 주변 객체 설정</a:t>
              </a:r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PPT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제작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           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디자인</a:t>
              </a:r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회의록 작성</a:t>
              </a:r>
              <a:endParaRPr lang="ko-KR" altLang="en-US" sz="16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32504" y="4898222"/>
            <a:ext cx="6668668" cy="755444"/>
            <a:chOff x="1931635" y="5157529"/>
            <a:chExt cx="6668668" cy="755444"/>
          </a:xfrm>
        </p:grpSpPr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635" y="5157529"/>
              <a:ext cx="869229" cy="679892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2800864" y="5328198"/>
              <a:ext cx="5799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나민아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장애물 피하기 게임 장애물 설정</a:t>
              </a:r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PPT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제작</a:t>
              </a:r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디자인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            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계획서 및 중간보고서 작성</a:t>
              </a:r>
              <a:endParaRPr lang="ko-KR" altLang="en-US" sz="16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0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프로그램 소개</a:t>
            </a:r>
            <a:endParaRPr lang="ko-KR" altLang="en-US" sz="3200" b="1" dirty="0">
              <a:solidFill>
                <a:srgbClr val="FFE699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1005" y="2657280"/>
            <a:ext cx="10173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ko-KR" altLang="en-US" sz="2400" dirty="0" err="1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아두이노와</a:t>
            </a:r>
            <a:r>
              <a:rPr lang="ko-KR" altLang="en-US" sz="24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프로세싱을</a:t>
            </a:r>
            <a:r>
              <a:rPr lang="ko-KR" altLang="en-US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연동해서 </a:t>
            </a:r>
            <a:r>
              <a:rPr lang="en-US" altLang="ko-KR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LED</a:t>
            </a:r>
            <a:r>
              <a:rPr lang="ko-KR" altLang="en-US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센서</a:t>
            </a:r>
            <a:r>
              <a:rPr lang="en-US" altLang="ko-KR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서보모터</a:t>
            </a:r>
            <a:r>
              <a:rPr lang="en-US" altLang="ko-KR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피에조</a:t>
            </a:r>
            <a:r>
              <a:rPr lang="ko-KR" altLang="en-US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스피커를</a:t>
            </a:r>
            <a:endParaRPr lang="en-US" altLang="ko-KR" sz="2400" dirty="0" smtClea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ko-KR" altLang="en-US" sz="24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제어하는 </a:t>
            </a:r>
            <a:r>
              <a:rPr lang="ko-KR" altLang="en-US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프로그램</a:t>
            </a:r>
          </a:p>
          <a:p>
            <a:pPr fontAlgn="base"/>
            <a:endParaRPr lang="en-US" altLang="ko-KR" sz="2400" dirty="0" smtClean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endParaRPr lang="en-US" altLang="ko-KR" sz="2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r>
              <a:rPr lang="en-US" altLang="ko-KR" sz="24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24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아두이노에</a:t>
            </a:r>
            <a:r>
              <a:rPr lang="ko-KR" altLang="en-US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조이스틱을 연결해서 그래픽스에 물체의 움직임을 </a:t>
            </a:r>
            <a:r>
              <a:rPr lang="ko-KR" altLang="en-US" sz="24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표현하고</a:t>
            </a:r>
            <a:endParaRPr lang="en-US" altLang="ko-KR" sz="2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지정된 </a:t>
            </a:r>
            <a:r>
              <a:rPr lang="ko-KR" altLang="en-US" sz="24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객체가 장애물에 맞으면 게임이 종료되는 프로그램</a:t>
            </a:r>
            <a:endParaRPr lang="en-US" altLang="ko-KR" sz="2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endParaRPr lang="ko-KR" altLang="en-US" sz="24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9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개발 일정</a:t>
            </a:r>
            <a:endParaRPr lang="ko-KR" altLang="en-US" sz="3200" b="1" dirty="0">
              <a:solidFill>
                <a:srgbClr val="FFE699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00993"/>
              </p:ext>
            </p:extLst>
          </p:nvPr>
        </p:nvGraphicFramePr>
        <p:xfrm>
          <a:off x="2438863" y="1622053"/>
          <a:ext cx="7606655" cy="473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4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계획 및</a:t>
                      </a:r>
                      <a:endParaRPr lang="en-US" altLang="ko-KR" dirty="0" smtClean="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설계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개발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중간 평가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테스트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발표 준비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포인트가 4개인 별 4"/>
          <p:cNvSpPr/>
          <p:nvPr/>
        </p:nvSpPr>
        <p:spPr>
          <a:xfrm>
            <a:off x="9468622" y="2820717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7989220" y="1821123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2732245" y="2923338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3265302" y="3007455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>
            <a:off x="2382311" y="1727471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>
            <a:off x="5502576" y="2436291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7300394" y="3050914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3394842" y="1327868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4개인 별 12"/>
          <p:cNvSpPr/>
          <p:nvPr/>
        </p:nvSpPr>
        <p:spPr>
          <a:xfrm>
            <a:off x="7429934" y="1371327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4개인 별 13"/>
          <p:cNvSpPr/>
          <p:nvPr/>
        </p:nvSpPr>
        <p:spPr>
          <a:xfrm>
            <a:off x="5079333" y="2903118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5452417" y="3146674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6465235" y="2051602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4개인 별 16"/>
          <p:cNvSpPr/>
          <p:nvPr/>
        </p:nvSpPr>
        <p:spPr>
          <a:xfrm>
            <a:off x="5375919" y="4997845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4개인 별 17"/>
          <p:cNvSpPr/>
          <p:nvPr/>
        </p:nvSpPr>
        <p:spPr>
          <a:xfrm>
            <a:off x="6810336" y="5439393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4개인 별 18"/>
          <p:cNvSpPr/>
          <p:nvPr/>
        </p:nvSpPr>
        <p:spPr>
          <a:xfrm>
            <a:off x="3585854" y="4158904"/>
            <a:ext cx="172042" cy="124379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6637277" y="4156384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8599191" y="4148734"/>
            <a:ext cx="259080" cy="187304"/>
          </a:xfrm>
          <a:prstGeom prst="star4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949" t="2500" r="74655" b="57693"/>
          <a:stretch/>
        </p:blipFill>
        <p:spPr>
          <a:xfrm>
            <a:off x="4368099" y="2627325"/>
            <a:ext cx="683678" cy="5914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1949" t="2500" r="74655" b="57693"/>
          <a:stretch/>
        </p:blipFill>
        <p:spPr>
          <a:xfrm>
            <a:off x="6003022" y="4346260"/>
            <a:ext cx="634426" cy="54888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949" t="2500" r="74655" b="57693"/>
          <a:stretch/>
        </p:blipFill>
        <p:spPr>
          <a:xfrm>
            <a:off x="7502501" y="4297762"/>
            <a:ext cx="634426" cy="5488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949" t="2500" r="74655" b="57693"/>
          <a:stretch/>
        </p:blipFill>
        <p:spPr>
          <a:xfrm>
            <a:off x="8992658" y="5732721"/>
            <a:ext cx="634426" cy="5488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1949" t="2500" r="74655" b="57693"/>
          <a:stretch/>
        </p:blipFill>
        <p:spPr>
          <a:xfrm>
            <a:off x="7520802" y="5066917"/>
            <a:ext cx="634426" cy="54888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1949" t="2500" r="74655" b="57693"/>
          <a:stretch/>
        </p:blipFill>
        <p:spPr>
          <a:xfrm>
            <a:off x="5967261" y="3549177"/>
            <a:ext cx="634426" cy="5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1" y="606554"/>
            <a:ext cx="5431230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b="1" dirty="0" err="1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프로세싱</a:t>
            </a:r>
            <a:r>
              <a:rPr lang="ko-KR" altLang="en-US" sz="3200" b="1" dirty="0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 </a:t>
            </a:r>
            <a:r>
              <a:rPr lang="en-US" altLang="ko-KR" sz="3200" b="1" dirty="0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/ </a:t>
            </a:r>
            <a:r>
              <a:rPr lang="ko-KR" altLang="en-US" sz="3200" b="1" dirty="0" err="1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아두이노</a:t>
            </a:r>
            <a:r>
              <a:rPr lang="ko-KR" altLang="en-US" sz="3200" b="1" dirty="0" smtClean="0">
                <a:solidFill>
                  <a:srgbClr val="FFE699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Segoe UI Black" panose="020B0A02040204020203" pitchFamily="34" charset="0"/>
              </a:rPr>
              <a:t> 센서 제어</a:t>
            </a:r>
            <a:endParaRPr lang="ko-KR" altLang="en-US" sz="3200" b="1" dirty="0">
              <a:solidFill>
                <a:srgbClr val="FFE699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Segoe UI Black" panose="020B0A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06" y="1982626"/>
            <a:ext cx="3763275" cy="3997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9416" y="3323956"/>
            <a:ext cx="53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유투브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  <a:hlinkClick r:id="rId4"/>
              </a:rPr>
              <a:t>https://youtu.be/zVTSmp257CI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 smtClean="0">
                <a:solidFill>
                  <a:srgbClr val="FFE699"/>
                </a:solidFill>
                <a:latin typeface="Segoe UI Black" panose="020B0A02040204020203" pitchFamily="34" charset="0"/>
                <a:ea typeface="나눔고딕 ExtraBold" panose="020D0904000000000000" pitchFamily="50" charset="-127"/>
                <a:cs typeface="Segoe UI Black" panose="020B0A02040204020203" pitchFamily="34" charset="0"/>
              </a:rPr>
              <a:t>구성도</a:t>
            </a:r>
            <a:endParaRPr lang="ko-KR" altLang="en-US" sz="3200" dirty="0">
              <a:solidFill>
                <a:srgbClr val="FFE699"/>
              </a:solidFill>
              <a:latin typeface="Segoe UI Black" panose="020B0A02040204020203" pitchFamily="34" charset="0"/>
              <a:ea typeface="나눔고딕 ExtraBold" panose="020D0904000000000000" pitchFamily="50" charset="-127"/>
              <a:cs typeface="Segoe UI Black" panose="020B0A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848" y="1570734"/>
            <a:ext cx="6912190" cy="47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 err="1" smtClean="0">
                <a:solidFill>
                  <a:srgbClr val="FFE699"/>
                </a:solidFill>
                <a:latin typeface="Segoe UI Black" panose="020B0A02040204020203" pitchFamily="34" charset="0"/>
                <a:ea typeface="나눔고딕 ExtraBold" panose="020D0904000000000000" pitchFamily="50" charset="-127"/>
                <a:cs typeface="Segoe UI Black" panose="020B0A02040204020203" pitchFamily="34" charset="0"/>
              </a:rPr>
              <a:t>프로토타입</a:t>
            </a:r>
            <a:endParaRPr lang="ko-KR" altLang="en-US" sz="3200" dirty="0">
              <a:solidFill>
                <a:srgbClr val="FFE699"/>
              </a:solidFill>
              <a:latin typeface="Segoe UI Black" panose="020B0A02040204020203" pitchFamily="34" charset="0"/>
              <a:ea typeface="나눔고딕 ExtraBold" panose="020D0904000000000000" pitchFamily="50" charset="-127"/>
              <a:cs typeface="Segoe UI Black" panose="020B0A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37" b="6014"/>
          <a:stretch/>
        </p:blipFill>
        <p:spPr>
          <a:xfrm>
            <a:off x="1730439" y="2336497"/>
            <a:ext cx="3451652" cy="42082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195" y="2336496"/>
            <a:ext cx="3369276" cy="4208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0439" y="1878605"/>
            <a:ext cx="15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총알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903" y="1878605"/>
            <a:ext cx="204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기초 객체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0523"/>
          <a:stretch/>
        </p:blipFill>
        <p:spPr>
          <a:xfrm>
            <a:off x="420132" y="-166954"/>
            <a:ext cx="10157252" cy="1877731"/>
          </a:xfrm>
          <a:prstGeom prst="rect">
            <a:avLst/>
          </a:prstGeom>
        </p:spPr>
      </p:pic>
      <p:sp>
        <p:nvSpPr>
          <p:cNvPr id="531" name="TextBox 530"/>
          <p:cNvSpPr txBox="1"/>
          <p:nvPr/>
        </p:nvSpPr>
        <p:spPr>
          <a:xfrm>
            <a:off x="2147582" y="606554"/>
            <a:ext cx="261736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 smtClean="0">
                <a:solidFill>
                  <a:srgbClr val="FFE699"/>
                </a:solidFill>
                <a:latin typeface="Segoe UI Black" panose="020B0A02040204020203" pitchFamily="34" charset="0"/>
                <a:ea typeface="나눔고딕 ExtraBold" panose="020D0904000000000000" pitchFamily="50" charset="-127"/>
                <a:cs typeface="Segoe UI Black" panose="020B0A02040204020203" pitchFamily="34" charset="0"/>
              </a:rPr>
              <a:t>실행 결과</a:t>
            </a:r>
            <a:endParaRPr lang="ko-KR" altLang="en-US" sz="3200" dirty="0">
              <a:solidFill>
                <a:srgbClr val="FFE699"/>
              </a:solidFill>
              <a:latin typeface="Segoe UI Black" panose="020B0A02040204020203" pitchFamily="34" charset="0"/>
              <a:ea typeface="나눔고딕 ExtraBold" panose="020D0904000000000000" pitchFamily="50" charset="-127"/>
              <a:cs typeface="Segoe UI Black" panose="020B0A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81" y="2206169"/>
            <a:ext cx="1284248" cy="10065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22" y="2189676"/>
            <a:ext cx="1307971" cy="1023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3" y="3888893"/>
            <a:ext cx="2907843" cy="21834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6501" y="1237496"/>
            <a:ext cx="3554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&lt; </a:t>
            </a:r>
            <a:r>
              <a:rPr lang="ko-KR" altLang="en-US" sz="2000" dirty="0" smtClean="0">
                <a:solidFill>
                  <a:schemeClr val="bg1"/>
                </a:solidFill>
              </a:rPr>
              <a:t>객체</a:t>
            </a:r>
            <a:r>
              <a:rPr lang="en-US" altLang="ko-KR" sz="2000" dirty="0" smtClean="0">
                <a:solidFill>
                  <a:schemeClr val="bg1"/>
                </a:solidFill>
              </a:rPr>
              <a:t> / </a:t>
            </a:r>
            <a:r>
              <a:rPr lang="ko-KR" altLang="en-US" sz="2000" dirty="0" smtClean="0">
                <a:solidFill>
                  <a:schemeClr val="bg1"/>
                </a:solidFill>
              </a:rPr>
              <a:t>배경 이미지 추가 </a:t>
            </a:r>
            <a:r>
              <a:rPr lang="en-US" altLang="ko-KR" sz="2000" dirty="0" smtClean="0">
                <a:solidFill>
                  <a:schemeClr val="bg1"/>
                </a:solidFill>
              </a:rPr>
              <a:t>&gt;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080706" y="3182197"/>
            <a:ext cx="1626503" cy="90616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659" y="1710777"/>
            <a:ext cx="3807165" cy="4755164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2314832" y="2644346"/>
            <a:ext cx="362465" cy="23889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08338" y="6188942"/>
            <a:ext cx="114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배경이미지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8338" y="3212742"/>
            <a:ext cx="1368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객체 디자인 수정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288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DX새날B</vt:lpstr>
      <vt:lpstr>HY헤드라인M</vt:lpstr>
      <vt:lpstr>나눔고딕 ExtraBold</vt:lpstr>
      <vt:lpstr>맑은 고딕</vt:lpstr>
      <vt:lpstr>타이포_다방구 B</vt:lpstr>
      <vt:lpstr>한컴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박정숙</dc:creator>
  <cp:lastModifiedBy>User</cp:lastModifiedBy>
  <cp:revision>80</cp:revision>
  <dcterms:created xsi:type="dcterms:W3CDTF">2018-07-13T00:41:59Z</dcterms:created>
  <dcterms:modified xsi:type="dcterms:W3CDTF">2019-06-14T01:19:35Z</dcterms:modified>
</cp:coreProperties>
</file>