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2"/>
    <p:sldMasterId id="2147483666" r:id="rId3"/>
  </p:sldMasterIdLst>
  <p:notesMasterIdLst>
    <p:notesMasterId r:id="rId46"/>
  </p:notesMasterIdLst>
  <p:handoutMasterIdLst>
    <p:handoutMasterId r:id="rId47"/>
  </p:handoutMasterIdLst>
  <p:sldIdLst>
    <p:sldId id="551" r:id="rId4"/>
    <p:sldId id="1536" r:id="rId5"/>
    <p:sldId id="1503" r:id="rId6"/>
    <p:sldId id="1749" r:id="rId7"/>
    <p:sldId id="1465" r:id="rId8"/>
    <p:sldId id="1860" r:id="rId9"/>
    <p:sldId id="1858" r:id="rId10"/>
    <p:sldId id="1859" r:id="rId11"/>
    <p:sldId id="1755" r:id="rId12"/>
    <p:sldId id="1756" r:id="rId13"/>
    <p:sldId id="1768" r:id="rId14"/>
    <p:sldId id="1848" r:id="rId15"/>
    <p:sldId id="1847" r:id="rId16"/>
    <p:sldId id="1770" r:id="rId17"/>
    <p:sldId id="1772" r:id="rId18"/>
    <p:sldId id="1773" r:id="rId19"/>
    <p:sldId id="1774" r:id="rId20"/>
    <p:sldId id="1775" r:id="rId21"/>
    <p:sldId id="1776" r:id="rId22"/>
    <p:sldId id="1777" r:id="rId23"/>
    <p:sldId id="1778" r:id="rId24"/>
    <p:sldId id="1794" r:id="rId25"/>
    <p:sldId id="1779" r:id="rId26"/>
    <p:sldId id="1861" r:id="rId27"/>
    <p:sldId id="1781" r:id="rId28"/>
    <p:sldId id="1782" r:id="rId29"/>
    <p:sldId id="1783" r:id="rId30"/>
    <p:sldId id="1784" r:id="rId31"/>
    <p:sldId id="1788" r:id="rId32"/>
    <p:sldId id="1790" r:id="rId33"/>
    <p:sldId id="1791" r:id="rId34"/>
    <p:sldId id="1792" r:id="rId35"/>
    <p:sldId id="1793" r:id="rId36"/>
    <p:sldId id="1795" r:id="rId37"/>
    <p:sldId id="1849" r:id="rId38"/>
    <p:sldId id="1850" r:id="rId39"/>
    <p:sldId id="1851" r:id="rId40"/>
    <p:sldId id="1852" r:id="rId41"/>
    <p:sldId id="1854" r:id="rId42"/>
    <p:sldId id="1855" r:id="rId43"/>
    <p:sldId id="1856" r:id="rId44"/>
    <p:sldId id="1857" r:id="rId45"/>
  </p:sldIdLst>
  <p:sldSz cx="9144000" cy="6858000" type="screen4x3"/>
  <p:notesSz cx="6815138" cy="99314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92">
          <p15:clr>
            <a:srgbClr val="A4A3A4"/>
          </p15:clr>
        </p15:guide>
        <p15:guide id="2" pos="2880">
          <p15:clr>
            <a:srgbClr val="A4A3A4"/>
          </p15:clr>
        </p15:guide>
        <p15:guide id="3" pos="4212">
          <p15:clr>
            <a:srgbClr val="A4A3A4"/>
          </p15:clr>
        </p15:guide>
        <p15:guide id="4" pos="547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6600"/>
    <a:srgbClr val="0E706E"/>
    <a:srgbClr val="FF9999"/>
    <a:srgbClr val="FF66FF"/>
    <a:srgbClr val="0099FF"/>
    <a:srgbClr val="CCFFFF"/>
    <a:srgbClr val="FF7C80"/>
    <a:srgbClr val="3366CC"/>
    <a:srgbClr val="86BC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56" autoAdjust="0"/>
    <p:restoredTop sz="87772" autoAdjust="0"/>
  </p:normalViewPr>
  <p:slideViewPr>
    <p:cSldViewPr>
      <p:cViewPr varScale="1">
        <p:scale>
          <a:sx n="105" d="100"/>
          <a:sy n="105" d="100"/>
        </p:scale>
        <p:origin x="279" y="69"/>
      </p:cViewPr>
      <p:guideLst>
        <p:guide orient="horz" pos="3792"/>
        <p:guide pos="2880"/>
        <p:guide pos="4212"/>
        <p:guide pos="5470"/>
      </p:guideLst>
    </p:cSldViewPr>
  </p:slideViewPr>
  <p:outlineViewPr>
    <p:cViewPr>
      <p:scale>
        <a:sx n="33" d="100"/>
        <a:sy n="33" d="100"/>
      </p:scale>
      <p:origin x="0" y="18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786"/>
    </p:cViewPr>
  </p:sorterViewPr>
  <p:notesViewPr>
    <p:cSldViewPr>
      <p:cViewPr varScale="1">
        <p:scale>
          <a:sx n="71" d="100"/>
          <a:sy n="71" d="100"/>
        </p:scale>
        <p:origin x="-2274" y="-114"/>
      </p:cViewPr>
      <p:guideLst>
        <p:guide orient="horz" pos="3131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B0604020202020204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6080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anose="020B0604020202020204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fld id="{C32CADB8-270B-4E41-B6A0-F5B9B33D1BEE}" type="datetimeFigureOut">
              <a:rPr lang="zh-CN" altLang="en-US"/>
              <a:t>2018/12/10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2925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B0604020202020204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60800" y="9432925"/>
            <a:ext cx="295275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fld id="{4DA446C5-3459-4B19-BD3F-0538356FF2AF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200" i="0">
                <a:latin typeface="Arial" panose="020B0604020202020204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0800" y="0"/>
            <a:ext cx="29527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i="0">
                <a:latin typeface="Arial" panose="020B0604020202020204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5513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8050"/>
            <a:ext cx="5453062" cy="44688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9527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sz="1200" i="0">
                <a:latin typeface="Arial" panose="020B0604020202020204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0800" y="9432925"/>
            <a:ext cx="29527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i="0"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fld id="{ADCA0756-66B0-4DA7-8508-F9461B97A7A3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4340" name="灯片编号占位符 3"/>
          <p:cNvSpPr txBox="1">
            <a:spLocks noGrp="1"/>
          </p:cNvSpPr>
          <p:nvPr/>
        </p:nvSpPr>
        <p:spPr bwMode="auto">
          <a:xfrm>
            <a:off x="3860800" y="9432925"/>
            <a:ext cx="295275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DDFDE11D-094E-46D9-8632-2D4CF2CF9252}" type="slidenum">
              <a:rPr lang="zh-CN" altLang="en-US" sz="1200" i="0"/>
              <a:t>1</a:t>
            </a:fld>
            <a:endParaRPr lang="en-US" altLang="zh-CN" sz="1200" i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5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9558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EA1C3C5-D351-4227-A7E8-27E8E926C52A}" type="slidenum">
              <a:rPr lang="en-US" altLang="zh-CN" smtClean="0"/>
              <a:pPr/>
              <a:t>12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034100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31F578-0576-4002-A70D-47957EDBB349}" type="datetime1">
              <a:rPr lang="zh-CN" altLang="en-US"/>
              <a:t>2018/12/10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18488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-</a:t>
            </a:r>
            <a:fld id="{C43F2D07-ABC4-4EC6-A126-9164F91BB850}" type="slidenum">
              <a:rPr lang="en-US" altLang="zh-CN"/>
              <a:t>‹#›</a:t>
            </a:fld>
            <a:r>
              <a:rPr lang="en-US" altLang="zh-CN"/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</a:t>
            </a:r>
            <a:r>
              <a:rPr lang="zh-CN" altLang="en-US" dirty="0" smtClean="0"/>
              <a:t>此处编辑母版标题样式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95536" y="1052984"/>
            <a:ext cx="4104456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1"/>
          </p:nvPr>
        </p:nvSpPr>
        <p:spPr>
          <a:xfrm>
            <a:off x="4716016" y="1052984"/>
            <a:ext cx="4104456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-</a:t>
            </a:r>
            <a:fld id="{8A775CE7-334B-4F81-A349-159E1063EEE5}" type="slidenum">
              <a:rPr lang="en-US" altLang="zh-CN"/>
              <a:t>‹#›</a:t>
            </a:fld>
            <a:r>
              <a:rPr lang="en-US" altLang="zh-CN"/>
              <a:t>- 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-99392"/>
            <a:ext cx="8001000" cy="1216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539552" y="980728"/>
            <a:ext cx="8001000" cy="42672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574675" y="-91281"/>
            <a:ext cx="8001000" cy="1216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66738" y="1752600"/>
            <a:ext cx="3924300" cy="20574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66738" y="39624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3429000" y="6248400"/>
            <a:ext cx="1981200" cy="476250"/>
          </a:xfrm>
          <a:prstGeom prst="rect">
            <a:avLst/>
          </a:prstGeom>
        </p:spPr>
        <p:txBody>
          <a:bodyPr/>
          <a:lstStyle>
            <a:lvl1pPr algn="r" eaLnBrk="1" hangingPunct="1">
              <a:defRPr>
                <a:latin typeface="Arial" panose="020B0604020202020204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3805A63-DF26-4284-809E-9B7B6BCE638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800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66738" y="3962400"/>
            <a:ext cx="800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3429000" y="6248400"/>
            <a:ext cx="19812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691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089414-9DD6-4B9B-BF93-55949628C475}" type="datetime1">
              <a:rPr lang="zh-CN" altLang="en-US"/>
              <a:t>2018/12/10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17A94-14B0-49E2-B011-F841C0B47B10}" type="datetime1">
              <a:rPr lang="zh-CN" altLang="en-US"/>
              <a:t>2018/12/10</a:t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115AB-4CC4-4B71-A9D7-F636E1D66978}" type="datetime1">
              <a:rPr lang="zh-CN" altLang="en-US"/>
              <a:t>2018/12/10</a:t>
            </a:fld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9360C-33A3-4B76-82D7-3C927DE6BBE3}" type="datetime1">
              <a:rPr lang="zh-CN" altLang="en-US"/>
              <a:t>2018/12/10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13D7B3-2FC0-483B-B805-E02B2F187C53}" type="datetime1">
              <a:rPr lang="zh-CN" altLang="en-US"/>
              <a:t>2018/12/10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C414F9-6A0D-4769-B0ED-9B13764BFDE0}" type="datetime1">
              <a:rPr lang="zh-CN" altLang="en-US"/>
              <a:t>2018/12/10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14313"/>
            <a:ext cx="2057400" cy="58785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14313"/>
            <a:ext cx="6019800" cy="58785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5DD3D0-F1D4-475C-83C5-A1C235700130}" type="datetime1">
              <a:rPr lang="zh-CN" altLang="en-US"/>
              <a:t>2018/12/10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-</a:t>
            </a:r>
            <a:fld id="{D2FE9522-5C01-4D50-89ED-7554222243C5}" type="slidenum">
              <a:rPr lang="en-US" altLang="zh-CN"/>
              <a:t>‹#›</a:t>
            </a:fld>
            <a:r>
              <a:rPr lang="en-US" altLang="zh-CN"/>
              <a:t>-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3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12" b="39018"/>
          <a:stretch>
            <a:fillRect/>
          </a:stretch>
        </p:blipFill>
        <p:spPr bwMode="auto">
          <a:xfrm>
            <a:off x="0" y="2060575"/>
            <a:ext cx="9144000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0"/>
          <p:cNvSpPr>
            <a:spLocks noChangeArrowheads="1"/>
          </p:cNvSpPr>
          <p:nvPr/>
        </p:nvSpPr>
        <p:spPr bwMode="auto">
          <a:xfrm>
            <a:off x="0" y="1989138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l" eaLnBrk="1" hangingPunct="1">
              <a:defRPr/>
            </a:pPr>
            <a:endParaRPr lang="zh-CN" altLang="en-US" i="0" smtClean="0">
              <a:ea typeface="宋体" panose="02010600030101010101" pitchFamily="2" charset="-122"/>
            </a:endParaRPr>
          </a:p>
        </p:txBody>
      </p:sp>
      <p:sp>
        <p:nvSpPr>
          <p:cNvPr id="1028" name="Rectangle 11"/>
          <p:cNvSpPr>
            <a:spLocks noChangeArrowheads="1"/>
          </p:cNvSpPr>
          <p:nvPr/>
        </p:nvSpPr>
        <p:spPr bwMode="auto">
          <a:xfrm rot="10800000">
            <a:off x="0" y="4292600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l" eaLnBrk="1" hangingPunct="1">
              <a:defRPr/>
            </a:pPr>
            <a:endParaRPr lang="zh-CN" altLang="en-US" i="0" smtClean="0">
              <a:ea typeface="宋体" panose="02010600030101010101" pitchFamily="2" charset="-122"/>
            </a:endParaRPr>
          </a:p>
        </p:txBody>
      </p:sp>
      <p:sp>
        <p:nvSpPr>
          <p:cNvPr id="1029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14313"/>
            <a:ext cx="8229600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052513"/>
            <a:ext cx="8218488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9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l" eaLnBrk="1" hangingPunct="1">
              <a:defRPr sz="1200" i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FA0AB200-FCE3-462C-975F-3BF43259746D}" type="datetime1">
              <a:rPr lang="zh-CN" altLang="en-US"/>
              <a:t>2018/12/10</a:t>
            </a:fld>
            <a:endParaRPr lang="en-US" altLang="zh-CN"/>
          </a:p>
        </p:txBody>
      </p:sp>
      <p:sp>
        <p:nvSpPr>
          <p:cNvPr id="20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 i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"/>
          <p:cNvGrpSpPr/>
          <p:nvPr userDrawn="1"/>
        </p:nvGrpSpPr>
        <p:grpSpPr bwMode="auto">
          <a:xfrm>
            <a:off x="0" y="0"/>
            <a:ext cx="9144000" cy="836613"/>
            <a:chOff x="0" y="0"/>
            <a:chExt cx="9144000" cy="836613"/>
          </a:xfrm>
        </p:grpSpPr>
        <p:pic>
          <p:nvPicPr>
            <p:cNvPr id="2" name="Picture 2"/>
            <p:cNvPicPr>
              <a:picLocks noChangeAspect="1" noChangeArrowheads="1"/>
            </p:cNvPicPr>
            <p:nvPr userDrawn="1"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0" y="0"/>
              <a:ext cx="9144000" cy="836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127000">
                <a:schemeClr val="bg1">
                  <a:alpha val="38000"/>
                </a:schemeClr>
              </a:glow>
            </a:effectLst>
          </p:spPr>
        </p:pic>
        <p:pic>
          <p:nvPicPr>
            <p:cNvPr id="2056" name="Picture 8"/>
            <p:cNvPicPr>
              <a:picLocks noChangeAspect="1" noChangeArrowheads="1"/>
            </p:cNvPicPr>
            <p:nvPr userDrawn="1"/>
          </p:nvPicPr>
          <p:blipFill>
            <a:blip r:embed="rId1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9584" y="504510"/>
              <a:ext cx="1144067" cy="2439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14313"/>
            <a:ext cx="8229600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052513"/>
            <a:ext cx="8218488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3" name="Rectangle 14"/>
          <p:cNvSpPr>
            <a:spLocks noChangeArrowheads="1"/>
          </p:cNvSpPr>
          <p:nvPr/>
        </p:nvSpPr>
        <p:spPr bwMode="auto">
          <a:xfrm>
            <a:off x="0" y="800100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l" eaLnBrk="1" hangingPunct="1">
              <a:defRPr/>
            </a:pPr>
            <a:endParaRPr lang="zh-CN" altLang="en-US" i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7667625" y="6237288"/>
            <a:ext cx="10160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>
                <a:solidFill>
                  <a:srgbClr val="0D7157"/>
                </a:solidFill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 -</a:t>
            </a:r>
            <a:fld id="{6B3C9CF6-6021-4370-AB60-479219431EB1}" type="slidenum">
              <a:rPr lang="en-US" altLang="zh-CN"/>
              <a:t>‹#›</a:t>
            </a:fld>
            <a:r>
              <a:rPr lang="en-US" altLang="zh-CN"/>
              <a:t>-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91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zh-CN" altLang="en-US" sz="2400" dirty="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lang="zh-CN" altLang="en-US" sz="2000" dirty="0">
          <a:solidFill>
            <a:srgbClr val="C00000"/>
          </a:solidFill>
          <a:latin typeface="+mn-ea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zh-CN" altLang="en-US" sz="2000" dirty="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0" descr="hust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6553200"/>
            <a:ext cx="1066800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307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pic>
        <p:nvPicPr>
          <p:cNvPr id="3077" name="Picture 15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123825"/>
            <a:ext cx="614363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 autoUpdateAnimBg="0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5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5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5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5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5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60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4180" indent="-3873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272030" indent="-39878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729230" indent="-39878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186430" indent="-39878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643630" indent="-39878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4100830" indent="-39878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ssl.cun.io/pa/ics2018.git" TargetMode="Externa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12" Type="http://schemas.openxmlformats.org/officeDocument/2006/relationships/image" Target="../media/image22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6.png"/><Relationship Id="rId11" Type="http://schemas.openxmlformats.org/officeDocument/2006/relationships/image" Target="../media/image21.jpe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9"/>
          <p:cNvSpPr>
            <a:spLocks noChangeArrowheads="1"/>
          </p:cNvSpPr>
          <p:nvPr/>
        </p:nvSpPr>
        <p:spPr bwMode="black">
          <a:xfrm>
            <a:off x="7938" y="2781300"/>
            <a:ext cx="830847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indent="5334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000" b="1" i="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X86</a:t>
            </a:r>
            <a:r>
              <a:rPr lang="zh-CN" altLang="en-US" sz="4000" b="1" i="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模拟器开发</a:t>
            </a:r>
            <a:r>
              <a:rPr lang="en-US" altLang="zh-CN" sz="4000" b="1" i="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---</a:t>
            </a:r>
            <a:r>
              <a:rPr lang="zh-CN" altLang="en-US" sz="4000" b="1" i="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深入理解计算机</a:t>
            </a:r>
            <a:endParaRPr lang="zh-CN" altLang="en-US" sz="4000" i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3315" name="Picture 8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425" y="3717925"/>
            <a:ext cx="1674813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6" name="Rectangle 10"/>
          <p:cNvSpPr>
            <a:spLocks noChangeArrowheads="1"/>
          </p:cNvSpPr>
          <p:nvPr/>
        </p:nvSpPr>
        <p:spPr bwMode="black">
          <a:xfrm>
            <a:off x="6372225" y="3717925"/>
            <a:ext cx="21272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000" i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谭志虎  </a:t>
            </a:r>
            <a:r>
              <a:rPr lang="en-US" altLang="zh-CN" sz="2000" i="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2018-12</a:t>
            </a:r>
            <a:r>
              <a:rPr lang="zh-CN" altLang="en-US" sz="2000" i="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 </a:t>
            </a:r>
            <a:endParaRPr lang="zh-CN" altLang="en-US" sz="2000" i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内容占位符 2"/>
          <p:cNvSpPr txBox="1"/>
          <p:nvPr/>
        </p:nvSpPr>
        <p:spPr>
          <a:xfrm>
            <a:off x="4340225" y="5492750"/>
            <a:ext cx="3095625" cy="5048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zh-CN" altLang="en-US" i="0" kern="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zh-CN" altLang="en-US" i="0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一脉相承的计算机系统栈</a:t>
            </a:r>
          </a:p>
        </p:txBody>
      </p:sp>
      <p:sp>
        <p:nvSpPr>
          <p:cNvPr id="45059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496944" cy="5040312"/>
          </a:xfrm>
        </p:spPr>
        <p:txBody>
          <a:bodyPr/>
          <a:lstStyle/>
          <a:p>
            <a:r>
              <a:rPr lang="zh-CN" altLang="en-US" dirty="0" smtClean="0"/>
              <a:t>系统栈从几十年前流传至今</a:t>
            </a:r>
            <a:r>
              <a:rPr lang="en-US" altLang="zh-CN" dirty="0" smtClean="0"/>
              <a:t>, </a:t>
            </a:r>
            <a:r>
              <a:rPr lang="zh-CN" altLang="en-US" dirty="0" smtClean="0"/>
              <a:t>本质并未发生改变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CDC6600, i386, IBM System/360, C</a:t>
            </a:r>
            <a:r>
              <a:rPr lang="zh-CN" altLang="en-US" dirty="0" smtClean="0"/>
              <a:t>语言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教科书已经很好地传承了每一层次的精髓</a:t>
            </a:r>
            <a:endParaRPr lang="en-US" altLang="zh-CN" dirty="0" smtClean="0"/>
          </a:p>
          <a:p>
            <a:endParaRPr lang="en-US" altLang="zh-CN" dirty="0" smtClean="0"/>
          </a:p>
          <a:p>
            <a:pPr eaLnBrk="1" hangingPunct="1"/>
            <a:r>
              <a:rPr lang="zh-CN" altLang="en-US" b="1" dirty="0" smtClean="0"/>
              <a:t>只有亲自</a:t>
            </a:r>
            <a:r>
              <a:rPr lang="zh-CN" altLang="en-US" b="1" dirty="0"/>
              <a:t>实现一个完整的计算机系统</a:t>
            </a:r>
            <a:r>
              <a:rPr lang="en-US" altLang="zh-CN" b="1" dirty="0"/>
              <a:t>, </a:t>
            </a:r>
            <a:r>
              <a:rPr lang="zh-CN" altLang="en-US" b="1" dirty="0"/>
              <a:t>并在其上运行真实的</a:t>
            </a:r>
            <a:r>
              <a:rPr lang="zh-CN" altLang="en-US" b="1" dirty="0" smtClean="0"/>
              <a:t>程序</a:t>
            </a:r>
            <a:r>
              <a:rPr lang="en-US" altLang="zh-CN" b="1" dirty="0" smtClean="0"/>
              <a:t>, </a:t>
            </a:r>
            <a:r>
              <a:rPr lang="zh-CN" altLang="en-US" b="1" dirty="0" smtClean="0"/>
              <a:t>才能明白</a:t>
            </a:r>
            <a:r>
              <a:rPr lang="zh-CN" altLang="en-US" b="1" dirty="0" smtClean="0">
                <a:solidFill>
                  <a:srgbClr val="FF0000"/>
                </a:solidFill>
              </a:rPr>
              <a:t>系统栈每一个层次之间的关系</a:t>
            </a:r>
            <a:r>
              <a:rPr lang="en-US" altLang="zh-CN" b="1" dirty="0" smtClean="0"/>
              <a:t>, </a:t>
            </a:r>
            <a:r>
              <a:rPr lang="zh-CN" altLang="en-US" b="1" dirty="0" smtClean="0"/>
              <a:t>才会对</a:t>
            </a:r>
            <a:r>
              <a:rPr lang="en-US" altLang="zh-CN" b="1" dirty="0" smtClean="0"/>
              <a:t>“</a:t>
            </a:r>
            <a:r>
              <a:rPr lang="zh-CN" altLang="en-US" b="1" dirty="0" smtClean="0">
                <a:solidFill>
                  <a:srgbClr val="FF0000"/>
                </a:solidFill>
              </a:rPr>
              <a:t>程序</a:t>
            </a:r>
            <a:r>
              <a:rPr lang="zh-CN" altLang="en-US" b="1" dirty="0">
                <a:solidFill>
                  <a:srgbClr val="FF0000"/>
                </a:solidFill>
              </a:rPr>
              <a:t>如何在计算机上</a:t>
            </a:r>
            <a:r>
              <a:rPr lang="zh-CN" altLang="en-US" b="1" dirty="0" smtClean="0">
                <a:solidFill>
                  <a:srgbClr val="FF0000"/>
                </a:solidFill>
              </a:rPr>
              <a:t>运行</a:t>
            </a:r>
            <a:r>
              <a:rPr lang="en-US" altLang="zh-CN" b="1" dirty="0" smtClean="0"/>
              <a:t>”</a:t>
            </a:r>
            <a:r>
              <a:rPr lang="zh-CN" altLang="en-US" b="1" dirty="0" smtClean="0"/>
              <a:t>有深刻的认识</a:t>
            </a:r>
            <a:endParaRPr lang="en-US" altLang="zh-CN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B2B85ECE-1EA3-4720-9EB6-58424417D6D5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228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最简单的计算机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图灵机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构建计算机的终极目标 </a:t>
            </a:r>
            <a:r>
              <a:rPr lang="en-US" altLang="zh-CN" dirty="0" smtClean="0"/>
              <a:t>- </a:t>
            </a:r>
            <a:r>
              <a:rPr lang="zh-CN" altLang="en-US" dirty="0" smtClean="0"/>
              <a:t>运行程序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程序需要有地方放置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存储器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程序需要处理数据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加法器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需要高效地暂存处理的中间结果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寄存器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B2B85ECE-1EA3-4720-9EB6-58424417D6D5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  <p:grpSp>
        <p:nvGrpSpPr>
          <p:cNvPr id="23" name="组合 22"/>
          <p:cNvGrpSpPr/>
          <p:nvPr/>
        </p:nvGrpSpPr>
        <p:grpSpPr>
          <a:xfrm>
            <a:off x="3239851" y="3512281"/>
            <a:ext cx="3060341" cy="2067798"/>
            <a:chOff x="4932040" y="3068960"/>
            <a:chExt cx="2664296" cy="1800200"/>
          </a:xfrm>
        </p:grpSpPr>
        <p:sp>
          <p:nvSpPr>
            <p:cNvPr id="24" name="圆角矩形 23"/>
            <p:cNvSpPr/>
            <p:nvPr/>
          </p:nvSpPr>
          <p:spPr>
            <a:xfrm>
              <a:off x="4932040" y="3068960"/>
              <a:ext cx="1008112" cy="648072"/>
            </a:xfrm>
            <a:prstGeom prst="roundRect">
              <a:avLst/>
            </a:prstGeom>
            <a:solidFill>
              <a:srgbClr val="33CCCC"/>
            </a:solidFill>
            <a:ln w="25400" cap="flat" cmpd="sng" algn="ctr">
              <a:solidFill>
                <a:srgbClr val="33CCCC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/>
                  <a:ea typeface="宋体"/>
                  <a:cs typeface="+mn-cs"/>
                </a:rPr>
                <a:t>Reg</a:t>
              </a: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/>
                <a:ea typeface="宋体"/>
                <a:cs typeface="+mn-cs"/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4932040" y="4221088"/>
              <a:ext cx="1008112" cy="648072"/>
            </a:xfrm>
            <a:prstGeom prst="roundRect">
              <a:avLst/>
            </a:prstGeom>
            <a:solidFill>
              <a:srgbClr val="33CCCC"/>
            </a:solidFill>
            <a:ln w="25400" cap="flat" cmpd="sng" algn="ctr">
              <a:solidFill>
                <a:srgbClr val="33CCCC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/>
                  <a:ea typeface="宋体"/>
                  <a:cs typeface="+mn-cs"/>
                </a:rPr>
                <a:t>Adder</a:t>
              </a: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/>
                <a:ea typeface="宋体"/>
                <a:cs typeface="+mn-cs"/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6588224" y="3068960"/>
              <a:ext cx="1008112" cy="648072"/>
            </a:xfrm>
            <a:prstGeom prst="roundRect">
              <a:avLst/>
            </a:prstGeom>
            <a:solidFill>
              <a:srgbClr val="33CCCC"/>
            </a:solidFill>
            <a:ln w="25400" cap="flat" cmpd="sng" algn="ctr">
              <a:solidFill>
                <a:srgbClr val="33CCCC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/>
                  <a:ea typeface="宋体"/>
                  <a:cs typeface="+mn-cs"/>
                </a:rPr>
                <a:t>Mem</a:t>
              </a: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/>
                <a:ea typeface="宋体"/>
                <a:cs typeface="+mn-cs"/>
              </a:endParaRPr>
            </a:p>
          </p:txBody>
        </p:sp>
        <p:cxnSp>
          <p:nvCxnSpPr>
            <p:cNvPr id="28" name="直接箭头连接符 27"/>
            <p:cNvCxnSpPr/>
            <p:nvPr/>
          </p:nvCxnSpPr>
          <p:spPr>
            <a:xfrm>
              <a:off x="5292080" y="3717032"/>
              <a:ext cx="0" cy="504056"/>
            </a:xfrm>
            <a:prstGeom prst="straightConnector1">
              <a:avLst/>
            </a:prstGeom>
            <a:noFill/>
            <a:ln w="38100" cap="flat" cmpd="sng" algn="ctr">
              <a:solidFill>
                <a:srgbClr val="FF6600"/>
              </a:solidFill>
              <a:prstDash val="solid"/>
              <a:tailEnd type="arrow"/>
            </a:ln>
            <a:effectLst/>
          </p:spPr>
        </p:cxnSp>
        <p:cxnSp>
          <p:nvCxnSpPr>
            <p:cNvPr id="29" name="直接箭头连接符 28"/>
            <p:cNvCxnSpPr/>
            <p:nvPr/>
          </p:nvCxnSpPr>
          <p:spPr>
            <a:xfrm flipV="1">
              <a:off x="5652120" y="3717032"/>
              <a:ext cx="0" cy="504056"/>
            </a:xfrm>
            <a:prstGeom prst="straightConnector1">
              <a:avLst/>
            </a:prstGeom>
            <a:noFill/>
            <a:ln w="38100" cap="flat" cmpd="sng" algn="ctr">
              <a:solidFill>
                <a:srgbClr val="FF6600"/>
              </a:solidFill>
              <a:prstDash val="solid"/>
              <a:tailEnd type="arrow"/>
            </a:ln>
            <a:effectLst/>
          </p:spPr>
        </p:cxnSp>
        <p:cxnSp>
          <p:nvCxnSpPr>
            <p:cNvPr id="30" name="直接箭头连接符 29"/>
            <p:cNvCxnSpPr/>
            <p:nvPr/>
          </p:nvCxnSpPr>
          <p:spPr>
            <a:xfrm flipH="1">
              <a:off x="5940152" y="3501008"/>
              <a:ext cx="648072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6600"/>
              </a:solidFill>
              <a:prstDash val="solid"/>
              <a:tailEnd type="arrow"/>
            </a:ln>
            <a:effectLst/>
          </p:spPr>
        </p:cxnSp>
        <p:cxnSp>
          <p:nvCxnSpPr>
            <p:cNvPr id="31" name="直接箭头连接符 30"/>
            <p:cNvCxnSpPr/>
            <p:nvPr/>
          </p:nvCxnSpPr>
          <p:spPr>
            <a:xfrm>
              <a:off x="5940152" y="3284984"/>
              <a:ext cx="648072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6600"/>
              </a:solidFill>
              <a:prstDash val="soli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756301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-99392"/>
            <a:ext cx="8001000" cy="1216025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Turing Machine, 1936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552" y="1124744"/>
            <a:ext cx="8280920" cy="2664296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000" dirty="0" smtClean="0"/>
              <a:t>An abstract model of a computing machine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1800" dirty="0" smtClean="0"/>
              <a:t>- a finite state machine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1800" dirty="0" smtClean="0"/>
              <a:t>- a read/write head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1800" dirty="0" smtClean="0"/>
              <a:t>- an infinite </a:t>
            </a:r>
            <a:r>
              <a:rPr lang="en-US" altLang="zh-CN" sz="1800" dirty="0" err="1" smtClean="0"/>
              <a:t>scannable</a:t>
            </a:r>
            <a:r>
              <a:rPr lang="en-US" altLang="zh-CN" sz="1800" dirty="0" smtClean="0"/>
              <a:t> tape of symbols (e.g., 0s and 1s)</a:t>
            </a:r>
          </a:p>
          <a:p>
            <a:pPr eaLnBrk="1" hangingPunct="1">
              <a:lnSpc>
                <a:spcPct val="100000"/>
              </a:lnSpc>
              <a:buClr>
                <a:srgbClr val="FFC000"/>
              </a:buClr>
              <a:buFont typeface="Wingdings" pitchFamily="2" charset="2"/>
              <a:buChar char="p"/>
            </a:pPr>
            <a:r>
              <a:rPr lang="en-US" altLang="zh-CN" sz="2000" dirty="0"/>
              <a:t>Any conceivable algorithm can be reduced to a Turing machine</a:t>
            </a:r>
          </a:p>
          <a:p>
            <a:pPr eaLnBrk="1" hangingPunct="1">
              <a:lnSpc>
                <a:spcPct val="100000"/>
              </a:lnSpc>
              <a:buClr>
                <a:srgbClr val="FFC000"/>
              </a:buClr>
              <a:buFont typeface="Wingdings" pitchFamily="2" charset="2"/>
              <a:buChar char="p"/>
            </a:pPr>
            <a:r>
              <a:rPr lang="en-US" altLang="zh-CN" sz="2000" dirty="0"/>
              <a:t>A universal machine: can emulate any conceivable computing mechanism</a:t>
            </a:r>
          </a:p>
          <a:p>
            <a:pPr eaLnBrk="1" hangingPunct="1">
              <a:lnSpc>
                <a:spcPct val="100000"/>
              </a:lnSpc>
            </a:pPr>
            <a:endParaRPr lang="en-US" altLang="zh-CN" sz="1700" dirty="0" smtClean="0"/>
          </a:p>
        </p:txBody>
      </p:sp>
      <p:pic>
        <p:nvPicPr>
          <p:cNvPr id="6349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3717032"/>
            <a:ext cx="7608888" cy="201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灯片编号占位符 3"/>
          <p:cNvSpPr txBox="1">
            <a:spLocks/>
          </p:cNvSpPr>
          <p:nvPr/>
        </p:nvSpPr>
        <p:spPr>
          <a:xfrm>
            <a:off x="7668344" y="6237312"/>
            <a:ext cx="1015008" cy="47625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1" u="none" strike="noStrike" kern="1200" cap="none" spc="0" normalizeH="0" baseline="0" noProof="0" smtClean="0">
                <a:ln>
                  <a:noFill/>
                </a:ln>
                <a:solidFill>
                  <a:srgbClr val="0D7157"/>
                </a:solidFill>
                <a:effectLst/>
                <a:uLnTx/>
                <a:uFillTx/>
                <a:latin typeface="Arial" pitchFamily="34" charset="0"/>
                <a:ea typeface="华文细黑" pitchFamily="2" charset="-122"/>
                <a:cs typeface="+mn-cs"/>
              </a:rPr>
              <a:t> -</a:t>
            </a:r>
            <a:fld id="{01D71506-0713-46DD-9483-17E15EDE737E}" type="slidenum">
              <a:rPr kumimoji="0" lang="en-US" altLang="zh-CN" sz="1400" b="0" i="1" u="none" strike="noStrike" kern="1200" cap="none" spc="0" normalizeH="0" baseline="0" noProof="0" smtClean="0">
                <a:ln>
                  <a:noFill/>
                </a:ln>
                <a:solidFill>
                  <a:srgbClr val="0D7157"/>
                </a:solidFill>
                <a:effectLst/>
                <a:uLnTx/>
                <a:uFillTx/>
                <a:latin typeface="Arial" pitchFamily="34" charset="0"/>
                <a:ea typeface="华文细黑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r>
              <a:rPr kumimoji="0" lang="en-US" altLang="zh-CN" sz="1400" b="0" i="1" u="none" strike="noStrike" kern="1200" cap="none" spc="0" normalizeH="0" baseline="0" noProof="0" smtClean="0">
                <a:ln>
                  <a:noFill/>
                </a:ln>
                <a:solidFill>
                  <a:srgbClr val="0D7157"/>
                </a:solidFill>
                <a:effectLst/>
                <a:uLnTx/>
                <a:uFillTx/>
                <a:latin typeface="Arial" pitchFamily="34" charset="0"/>
                <a:ea typeface="华文细黑" pitchFamily="2" charset="-122"/>
                <a:cs typeface="+mn-cs"/>
              </a:rPr>
              <a:t>- </a:t>
            </a:r>
            <a:endParaRPr kumimoji="0" lang="en-US" altLang="zh-CN" sz="1400" b="0" i="1" u="none" strike="noStrike" kern="1200" cap="none" spc="0" normalizeH="0" baseline="0" noProof="0" dirty="0">
              <a:ln>
                <a:noFill/>
              </a:ln>
              <a:solidFill>
                <a:srgbClr val="0D7157"/>
              </a:solidFill>
              <a:effectLst/>
              <a:uLnTx/>
              <a:uFillTx/>
              <a:latin typeface="Arial" pitchFamily="34" charset="0"/>
              <a:ea typeface="华文细黑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180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单周期</a:t>
            </a:r>
            <a:r>
              <a:rPr lang="en-US" altLang="zh-CN" dirty="0" smtClean="0"/>
              <a:t>MIPS</a:t>
            </a:r>
            <a:r>
              <a:rPr lang="zh-CN" altLang="en-US" dirty="0" smtClean="0"/>
              <a:t>处理器</a:t>
            </a:r>
          </a:p>
        </p:txBody>
      </p:sp>
      <p:sp>
        <p:nvSpPr>
          <p:cNvPr id="60419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0460E6A6-BD39-4DE4-872C-4232818E88B4}" type="slidenum"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13</a:t>
            </a:fld>
            <a:r>
              <a:rPr lang="en-US" altLang="zh-CN" sz="18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  <p:pic>
        <p:nvPicPr>
          <p:cNvPr id="60420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752"/>
            <a:ext cx="8315325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203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最简单的计算机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图灵机的状态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寄存器和存储器是时序逻辑部件</a:t>
            </a:r>
            <a:r>
              <a:rPr lang="en-US" altLang="zh-CN" dirty="0" smtClean="0"/>
              <a:t>, </a:t>
            </a:r>
            <a:r>
              <a:rPr lang="zh-CN" altLang="en-US" dirty="0" smtClean="0"/>
              <a:t>它们可以存储值</a:t>
            </a:r>
            <a:r>
              <a:rPr lang="en-US" altLang="zh-CN" dirty="0" smtClean="0"/>
              <a:t>(</a:t>
            </a:r>
            <a:r>
              <a:rPr lang="zh-CN" altLang="en-US" dirty="0" smtClean="0"/>
              <a:t>状态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计算</a:t>
            </a:r>
            <a:r>
              <a:rPr lang="zh-CN" altLang="en-US" dirty="0" smtClean="0"/>
              <a:t>机工作的过程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时序逻辑</a:t>
            </a:r>
            <a:r>
              <a:rPr lang="zh-CN" altLang="en-US" dirty="0" smtClean="0">
                <a:solidFill>
                  <a:srgbClr val="FF0000"/>
                </a:solidFill>
              </a:rPr>
              <a:t>从一个状态转移到另一个状态</a:t>
            </a:r>
            <a:r>
              <a:rPr lang="zh-CN" altLang="en-US" dirty="0" smtClean="0"/>
              <a:t>的过程</a:t>
            </a:r>
            <a:endParaRPr lang="en-US" altLang="zh-CN" dirty="0" smtClean="0"/>
          </a:p>
          <a:p>
            <a:pPr lvl="1"/>
            <a:r>
              <a:rPr lang="zh-CN" altLang="en-US" dirty="0"/>
              <a:t>原来计算机就是一个大型的状态机呀</a:t>
            </a:r>
            <a:r>
              <a:rPr lang="en-US" altLang="zh-CN" dirty="0" smtClean="0"/>
              <a:t>!</a:t>
            </a:r>
          </a:p>
          <a:p>
            <a:pPr lvl="1"/>
            <a:r>
              <a:rPr lang="zh-CN" altLang="en-US" dirty="0" smtClean="0"/>
              <a:t>如何软件模拟这个状态机？</a:t>
            </a:r>
            <a:endParaRPr lang="en-US" altLang="zh-CN" dirty="0" smtClean="0"/>
          </a:p>
          <a:p>
            <a:r>
              <a:rPr lang="zh-CN" altLang="en-US" dirty="0" smtClean="0"/>
              <a:t>状态转移依赖于指令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B2B85ECE-1EA3-4720-9EB6-58424417D6D5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  <p:sp>
        <p:nvSpPr>
          <p:cNvPr id="18" name="TextBox 7"/>
          <p:cNvSpPr txBox="1"/>
          <p:nvPr/>
        </p:nvSpPr>
        <p:spPr>
          <a:xfrm>
            <a:off x="3288289" y="4211796"/>
            <a:ext cx="241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zh-CN" i="0" dirty="0" smtClean="0">
                <a:solidFill>
                  <a:srgbClr val="003366"/>
                </a:solidFill>
                <a:latin typeface="Comic Sans MS" pitchFamily="66" charset="0"/>
              </a:rPr>
              <a:t>Mem[123] = </a:t>
            </a:r>
            <a:r>
              <a:rPr lang="en-US" altLang="zh-CN" i="0" dirty="0" err="1" smtClean="0">
                <a:solidFill>
                  <a:srgbClr val="FFC000"/>
                </a:solidFill>
                <a:latin typeface="Comic Sans MS" pitchFamily="66" charset="0"/>
              </a:rPr>
              <a:t>Reg</a:t>
            </a:r>
            <a:r>
              <a:rPr lang="en-US" altLang="zh-CN" i="0" dirty="0" smtClean="0">
                <a:solidFill>
                  <a:srgbClr val="FFC000"/>
                </a:solidFill>
                <a:latin typeface="Comic Sans MS" pitchFamily="66" charset="0"/>
              </a:rPr>
              <a:t>[10]</a:t>
            </a:r>
            <a:endParaRPr lang="zh-CN" altLang="en-US" i="0" dirty="0">
              <a:solidFill>
                <a:srgbClr val="FFC000"/>
              </a:solidFill>
              <a:latin typeface="Comic Sans MS" pitchFamily="66" charset="0"/>
            </a:endParaRPr>
          </a:p>
        </p:txBody>
      </p:sp>
      <p:sp>
        <p:nvSpPr>
          <p:cNvPr id="19" name="右箭头 18"/>
          <p:cNvSpPr/>
          <p:nvPr/>
        </p:nvSpPr>
        <p:spPr>
          <a:xfrm rot="20887835">
            <a:off x="7345660" y="3607540"/>
            <a:ext cx="631328" cy="336191"/>
          </a:xfrm>
          <a:prstGeom prst="rightArrow">
            <a:avLst/>
          </a:prstGeom>
          <a:solidFill>
            <a:srgbClr val="33CCCC"/>
          </a:solidFill>
          <a:ln w="25400" cap="flat" cmpd="sng" algn="ctr">
            <a:solidFill>
              <a:srgbClr val="33CCC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/>
              <a:ea typeface="宋体"/>
              <a:cs typeface="+mn-cs"/>
            </a:endParaRPr>
          </a:p>
        </p:txBody>
      </p:sp>
      <p:sp>
        <p:nvSpPr>
          <p:cNvPr id="20" name="TextBox 41"/>
          <p:cNvSpPr txBox="1"/>
          <p:nvPr/>
        </p:nvSpPr>
        <p:spPr>
          <a:xfrm>
            <a:off x="5844573" y="3368025"/>
            <a:ext cx="20259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zh-CN" sz="1200" i="0" dirty="0" err="1" smtClean="0">
                <a:solidFill>
                  <a:srgbClr val="003366"/>
                </a:solidFill>
                <a:latin typeface="Comic Sans MS" pitchFamily="66" charset="0"/>
              </a:rPr>
              <a:t>Reg</a:t>
            </a:r>
            <a:r>
              <a:rPr lang="en-US" altLang="zh-CN" sz="1200" i="0" dirty="0" smtClean="0">
                <a:solidFill>
                  <a:srgbClr val="003366"/>
                </a:solidFill>
                <a:latin typeface="Comic Sans MS" pitchFamily="66" charset="0"/>
              </a:rPr>
              <a:t>[3] = </a:t>
            </a:r>
            <a:r>
              <a:rPr lang="en-US" altLang="zh-CN" sz="1200" i="0" dirty="0" err="1" smtClean="0">
                <a:solidFill>
                  <a:srgbClr val="003366"/>
                </a:solidFill>
                <a:latin typeface="Comic Sans MS" pitchFamily="66" charset="0"/>
              </a:rPr>
              <a:t>Reg</a:t>
            </a:r>
            <a:r>
              <a:rPr lang="en-US" altLang="zh-CN" sz="1200" i="0" dirty="0" smtClean="0">
                <a:solidFill>
                  <a:srgbClr val="003366"/>
                </a:solidFill>
                <a:latin typeface="Comic Sans MS" pitchFamily="66" charset="0"/>
              </a:rPr>
              <a:t>[5] + </a:t>
            </a:r>
            <a:r>
              <a:rPr lang="en-US" altLang="zh-CN" sz="1200" i="0" dirty="0" err="1" smtClean="0">
                <a:solidFill>
                  <a:srgbClr val="003366"/>
                </a:solidFill>
                <a:latin typeface="Comic Sans MS" pitchFamily="66" charset="0"/>
              </a:rPr>
              <a:t>Reg</a:t>
            </a:r>
            <a:r>
              <a:rPr lang="en-US" altLang="zh-CN" sz="1200" i="0" dirty="0" smtClean="0">
                <a:solidFill>
                  <a:srgbClr val="003366"/>
                </a:solidFill>
                <a:latin typeface="Comic Sans MS" pitchFamily="66" charset="0"/>
              </a:rPr>
              <a:t>[9]</a:t>
            </a:r>
            <a:endParaRPr lang="zh-CN" altLang="en-US" sz="1200" i="0" dirty="0">
              <a:solidFill>
                <a:srgbClr val="FFC000"/>
              </a:solidFill>
              <a:latin typeface="Comic Sans MS" pitchFamily="66" charset="0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8076821" y="3501008"/>
            <a:ext cx="455619" cy="440432"/>
          </a:xfrm>
          <a:prstGeom prst="ellipse">
            <a:avLst/>
          </a:prstGeom>
          <a:noFill/>
          <a:ln w="25400" cap="flat" cmpd="sng" algn="ctr">
            <a:solidFill>
              <a:srgbClr val="92D050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/>
              <a:ea typeface="宋体"/>
              <a:cs typeface="+mn-cs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092045" y="3861048"/>
            <a:ext cx="2160240" cy="2088232"/>
            <a:chOff x="899592" y="4437112"/>
            <a:chExt cx="2160240" cy="2088232"/>
          </a:xfrm>
        </p:grpSpPr>
        <p:sp>
          <p:nvSpPr>
            <p:cNvPr id="23" name="圆角矩形 22"/>
            <p:cNvSpPr/>
            <p:nvPr/>
          </p:nvSpPr>
          <p:spPr>
            <a:xfrm>
              <a:off x="1475656" y="4653136"/>
              <a:ext cx="1008112" cy="648072"/>
            </a:xfrm>
            <a:prstGeom prst="roundRect">
              <a:avLst/>
            </a:prstGeom>
            <a:solidFill>
              <a:srgbClr val="33CCCC"/>
            </a:solidFill>
            <a:ln w="25400" cap="flat" cmpd="sng" algn="ctr">
              <a:solidFill>
                <a:srgbClr val="33CCCC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/>
                  <a:ea typeface="宋体"/>
                  <a:cs typeface="+mn-cs"/>
                </a:rPr>
                <a:t>Reg</a:t>
              </a: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/>
                <a:ea typeface="宋体"/>
                <a:cs typeface="+mn-cs"/>
              </a:endParaRP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1475656" y="5589240"/>
              <a:ext cx="1008112" cy="648072"/>
            </a:xfrm>
            <a:prstGeom prst="roundRect">
              <a:avLst/>
            </a:prstGeom>
            <a:solidFill>
              <a:srgbClr val="33CCCC"/>
            </a:solidFill>
            <a:ln w="25400" cap="flat" cmpd="sng" algn="ctr">
              <a:solidFill>
                <a:srgbClr val="33CCCC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/>
                  <a:ea typeface="宋体"/>
                  <a:cs typeface="+mn-cs"/>
                </a:rPr>
                <a:t>Mem</a:t>
              </a: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/>
                <a:ea typeface="宋体"/>
                <a:cs typeface="+mn-cs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899592" y="4437112"/>
              <a:ext cx="2160240" cy="2088232"/>
            </a:xfrm>
            <a:prstGeom prst="ellipse">
              <a:avLst/>
            </a:prstGeom>
            <a:noFill/>
            <a:ln w="25400" cap="flat" cmpd="sng" algn="ctr">
              <a:solidFill>
                <a:srgbClr val="FF0000"/>
              </a:solidFill>
              <a:prstDash val="sys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/>
                <a:ea typeface="宋体"/>
                <a:cs typeface="+mn-cs"/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2267744" y="4653136"/>
              <a:ext cx="144016" cy="648072"/>
            </a:xfrm>
            <a:prstGeom prst="roundRect">
              <a:avLst/>
            </a:prstGeom>
            <a:solidFill>
              <a:srgbClr val="FFC000"/>
            </a:solidFill>
            <a:ln w="25400" cap="flat" cmpd="sng" algn="ctr">
              <a:solidFill>
                <a:srgbClr val="33CCCC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3366">
                      <a:lumMod val="75000"/>
                    </a:srgbClr>
                  </a:solidFill>
                  <a:effectLst/>
                  <a:uLnTx/>
                  <a:uFillTx/>
                  <a:latin typeface="Comic Sans MS"/>
                  <a:ea typeface="宋体"/>
                  <a:cs typeface="+mn-cs"/>
                </a:rPr>
                <a:t>3</a:t>
              </a: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>
                    <a:lumMod val="75000"/>
                  </a:srgbClr>
                </a:solidFill>
                <a:effectLst/>
                <a:uLnTx/>
                <a:uFillTx/>
                <a:latin typeface="Comic Sans MS"/>
                <a:ea typeface="宋体"/>
                <a:cs typeface="+mn-cs"/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2267744" y="5589240"/>
              <a:ext cx="144016" cy="648072"/>
            </a:xfrm>
            <a:prstGeom prst="roundRect">
              <a:avLst/>
            </a:prstGeom>
            <a:solidFill>
              <a:srgbClr val="92D050"/>
            </a:solidFill>
            <a:ln w="25400" cap="flat" cmpd="sng" algn="ctr">
              <a:solidFill>
                <a:srgbClr val="33CCCC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3366">
                      <a:lumMod val="75000"/>
                    </a:srgbClr>
                  </a:solidFill>
                  <a:effectLst/>
                  <a:uLnTx/>
                  <a:uFillTx/>
                  <a:latin typeface="Comic Sans MS"/>
                  <a:ea typeface="宋体"/>
                  <a:cs typeface="+mn-cs"/>
                </a:rPr>
                <a:t>5</a:t>
              </a: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>
                    <a:lumMod val="75000"/>
                  </a:srgbClr>
                </a:solidFill>
                <a:effectLst/>
                <a:uLnTx/>
                <a:uFillTx/>
                <a:latin typeface="Comic Sans MS"/>
                <a:ea typeface="宋体"/>
                <a:cs typeface="+mn-cs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700557" y="3861048"/>
            <a:ext cx="2160240" cy="2088232"/>
            <a:chOff x="899592" y="4437112"/>
            <a:chExt cx="2160240" cy="2088232"/>
          </a:xfrm>
        </p:grpSpPr>
        <p:sp>
          <p:nvSpPr>
            <p:cNvPr id="29" name="圆角矩形 28"/>
            <p:cNvSpPr/>
            <p:nvPr/>
          </p:nvSpPr>
          <p:spPr>
            <a:xfrm>
              <a:off x="1475656" y="4653136"/>
              <a:ext cx="1008112" cy="648072"/>
            </a:xfrm>
            <a:prstGeom prst="roundRect">
              <a:avLst/>
            </a:prstGeom>
            <a:solidFill>
              <a:srgbClr val="33CCCC"/>
            </a:solidFill>
            <a:ln w="25400" cap="flat" cmpd="sng" algn="ctr">
              <a:solidFill>
                <a:srgbClr val="33CCCC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/>
                  <a:ea typeface="宋体"/>
                  <a:cs typeface="+mn-cs"/>
                </a:rPr>
                <a:t>Reg</a:t>
              </a: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/>
                <a:ea typeface="宋体"/>
                <a:cs typeface="+mn-cs"/>
              </a:endParaRPr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1475656" y="5589240"/>
              <a:ext cx="1008112" cy="648072"/>
            </a:xfrm>
            <a:prstGeom prst="roundRect">
              <a:avLst/>
            </a:prstGeom>
            <a:solidFill>
              <a:srgbClr val="33CCCC"/>
            </a:solidFill>
            <a:ln w="25400" cap="flat" cmpd="sng" algn="ctr">
              <a:solidFill>
                <a:srgbClr val="33CCCC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/>
                  <a:ea typeface="宋体"/>
                  <a:cs typeface="+mn-cs"/>
                </a:rPr>
                <a:t>Mem</a:t>
              </a: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/>
                <a:ea typeface="宋体"/>
                <a:cs typeface="+mn-cs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899592" y="4437112"/>
              <a:ext cx="2160240" cy="2088232"/>
            </a:xfrm>
            <a:prstGeom prst="ellipse">
              <a:avLst/>
            </a:prstGeom>
            <a:noFill/>
            <a:ln w="25400" cap="flat" cmpd="sng" algn="ctr">
              <a:solidFill>
                <a:srgbClr val="003366">
                  <a:lumMod val="40000"/>
                  <a:lumOff val="60000"/>
                </a:srgbClr>
              </a:solidFill>
              <a:prstDash val="sys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/>
                <a:ea typeface="宋体"/>
                <a:cs typeface="+mn-cs"/>
              </a:endParaRPr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2267744" y="4653136"/>
              <a:ext cx="144016" cy="648072"/>
            </a:xfrm>
            <a:prstGeom prst="roundRect">
              <a:avLst/>
            </a:prstGeom>
            <a:solidFill>
              <a:srgbClr val="FFC000"/>
            </a:solidFill>
            <a:ln w="25400" cap="flat" cmpd="sng" algn="ctr">
              <a:solidFill>
                <a:srgbClr val="33CCCC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3366">
                      <a:lumMod val="75000"/>
                    </a:srgbClr>
                  </a:solidFill>
                  <a:effectLst/>
                  <a:uLnTx/>
                  <a:uFillTx/>
                  <a:latin typeface="Comic Sans MS"/>
                  <a:ea typeface="宋体"/>
                  <a:cs typeface="+mn-cs"/>
                </a:rPr>
                <a:t>3</a:t>
              </a: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>
                    <a:lumMod val="75000"/>
                  </a:srgbClr>
                </a:solidFill>
                <a:effectLst/>
                <a:uLnTx/>
                <a:uFillTx/>
                <a:latin typeface="Comic Sans MS"/>
                <a:ea typeface="宋体"/>
                <a:cs typeface="+mn-cs"/>
              </a:endParaRPr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2267744" y="5589240"/>
              <a:ext cx="144016" cy="648072"/>
            </a:xfrm>
            <a:prstGeom prst="roundRect">
              <a:avLst/>
            </a:prstGeom>
            <a:solidFill>
              <a:srgbClr val="FFC000"/>
            </a:solidFill>
            <a:ln w="25400" cap="flat" cmpd="sng" algn="ctr">
              <a:solidFill>
                <a:srgbClr val="33CCCC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3366">
                      <a:lumMod val="75000"/>
                    </a:srgbClr>
                  </a:solidFill>
                  <a:effectLst/>
                  <a:uLnTx/>
                  <a:uFillTx/>
                  <a:latin typeface="Comic Sans MS"/>
                  <a:ea typeface="宋体"/>
                  <a:cs typeface="+mn-cs"/>
                </a:rPr>
                <a:t>3</a:t>
              </a: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>
                    <a:lumMod val="75000"/>
                  </a:srgbClr>
                </a:solidFill>
                <a:effectLst/>
                <a:uLnTx/>
                <a:uFillTx/>
                <a:latin typeface="Comic Sans MS"/>
                <a:ea typeface="宋体"/>
                <a:cs typeface="+mn-cs"/>
              </a:endParaRPr>
            </a:p>
          </p:txBody>
        </p:sp>
      </p:grpSp>
      <p:sp>
        <p:nvSpPr>
          <p:cNvPr id="34" name="右箭头 33"/>
          <p:cNvSpPr/>
          <p:nvPr/>
        </p:nvSpPr>
        <p:spPr>
          <a:xfrm>
            <a:off x="3828349" y="4653136"/>
            <a:ext cx="1440160" cy="504056"/>
          </a:xfrm>
          <a:prstGeom prst="rightArrow">
            <a:avLst/>
          </a:prstGeom>
          <a:solidFill>
            <a:srgbClr val="33CCCC"/>
          </a:solidFill>
          <a:ln w="25400" cap="flat" cmpd="sng" algn="ctr">
            <a:solidFill>
              <a:srgbClr val="33CCC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136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最简单的计算机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图灵机的自动化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自动化的约定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执行完一条指令，就执行下一条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为了记录执行到哪里，需要加入程序计数器</a:t>
            </a:r>
            <a:r>
              <a:rPr lang="en-US" altLang="zh-CN" dirty="0" smtClean="0"/>
              <a:t>PC</a:t>
            </a:r>
          </a:p>
          <a:p>
            <a:pPr lvl="1"/>
            <a:r>
              <a:rPr lang="zh-CN" altLang="en-US" dirty="0" smtClean="0"/>
              <a:t>存储程序计算机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B2B85ECE-1EA3-4720-9EB6-58424417D6D5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  <p:sp>
        <p:nvSpPr>
          <p:cNvPr id="11" name="TextBox 10"/>
          <p:cNvSpPr txBox="1"/>
          <p:nvPr/>
        </p:nvSpPr>
        <p:spPr>
          <a:xfrm>
            <a:off x="984514" y="4958573"/>
            <a:ext cx="70364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0" smtClean="0">
                <a:latin typeface="+mj-ea"/>
                <a:ea typeface="+mj-ea"/>
              </a:rPr>
              <a:t>while (1) {</a:t>
            </a:r>
          </a:p>
          <a:p>
            <a:r>
              <a:rPr lang="en-US" altLang="zh-CN" sz="2000" i="0" smtClean="0">
                <a:latin typeface="+mj-ea"/>
                <a:ea typeface="+mj-ea"/>
              </a:rPr>
              <a:t>  </a:t>
            </a:r>
            <a:r>
              <a:rPr lang="zh-CN" altLang="en-US" sz="2000" i="0" smtClean="0">
                <a:latin typeface="+mj-ea"/>
                <a:ea typeface="+mj-ea"/>
              </a:rPr>
              <a:t>取出</a:t>
            </a:r>
            <a:r>
              <a:rPr lang="en-US" altLang="zh-CN" sz="2000" i="0" smtClean="0">
                <a:latin typeface="+mj-ea"/>
                <a:ea typeface="+mj-ea"/>
              </a:rPr>
              <a:t>PC</a:t>
            </a:r>
            <a:r>
              <a:rPr lang="zh-CN" altLang="en-US" sz="2000" i="0" smtClean="0">
                <a:latin typeface="+mj-ea"/>
                <a:ea typeface="+mj-ea"/>
              </a:rPr>
              <a:t>指向的指令</a:t>
            </a:r>
            <a:r>
              <a:rPr lang="en-US" altLang="zh-CN" sz="2000" i="0" smtClean="0">
                <a:latin typeface="+mj-ea"/>
                <a:ea typeface="+mj-ea"/>
              </a:rPr>
              <a:t>;</a:t>
            </a:r>
          </a:p>
          <a:p>
            <a:r>
              <a:rPr lang="en-US" altLang="zh-CN" sz="2000" i="0" smtClean="0">
                <a:latin typeface="+mj-ea"/>
                <a:ea typeface="+mj-ea"/>
              </a:rPr>
              <a:t>  </a:t>
            </a:r>
            <a:r>
              <a:rPr lang="zh-CN" altLang="en-US" sz="2000" i="0" smtClean="0">
                <a:latin typeface="+mj-ea"/>
                <a:ea typeface="+mj-ea"/>
              </a:rPr>
              <a:t>执行这条指令</a:t>
            </a:r>
            <a:r>
              <a:rPr lang="en-US" altLang="zh-CN" sz="2000" i="0" smtClean="0">
                <a:latin typeface="+mj-ea"/>
                <a:ea typeface="+mj-ea"/>
              </a:rPr>
              <a:t>;</a:t>
            </a:r>
          </a:p>
          <a:p>
            <a:r>
              <a:rPr lang="en-US" altLang="zh-CN" sz="2000" i="0" smtClean="0">
                <a:latin typeface="+mj-ea"/>
                <a:ea typeface="+mj-ea"/>
              </a:rPr>
              <a:t>  </a:t>
            </a:r>
            <a:r>
              <a:rPr lang="zh-CN" altLang="en-US" sz="2000" i="0" smtClean="0">
                <a:latin typeface="+mj-ea"/>
                <a:ea typeface="+mj-ea"/>
              </a:rPr>
              <a:t>更新</a:t>
            </a:r>
            <a:r>
              <a:rPr lang="en-US" altLang="zh-CN" sz="2000" i="0" smtClean="0">
                <a:latin typeface="+mj-ea"/>
                <a:ea typeface="+mj-ea"/>
              </a:rPr>
              <a:t>PC;</a:t>
            </a:r>
          </a:p>
          <a:p>
            <a:r>
              <a:rPr lang="en-US" altLang="zh-CN" sz="2000" i="0" smtClean="0">
                <a:latin typeface="+mj-ea"/>
                <a:ea typeface="+mj-ea"/>
              </a:rPr>
              <a:t>}</a:t>
            </a:r>
            <a:endParaRPr lang="en-US" altLang="zh-CN" sz="2000" i="0" dirty="0" smtClean="0">
              <a:latin typeface="+mj-ea"/>
              <a:ea typeface="+mj-ea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5511329" y="2935768"/>
            <a:ext cx="2664296" cy="1800200"/>
            <a:chOff x="4932040" y="3068960"/>
            <a:chExt cx="2664296" cy="1800200"/>
          </a:xfrm>
        </p:grpSpPr>
        <p:sp>
          <p:nvSpPr>
            <p:cNvPr id="40" name="圆角矩形 39"/>
            <p:cNvSpPr/>
            <p:nvPr/>
          </p:nvSpPr>
          <p:spPr>
            <a:xfrm>
              <a:off x="4932040" y="3068960"/>
              <a:ext cx="1008112" cy="648072"/>
            </a:xfrm>
            <a:prstGeom prst="roundRect">
              <a:avLst/>
            </a:prstGeom>
            <a:solidFill>
              <a:srgbClr val="33CCCC"/>
            </a:solidFill>
            <a:ln w="25400" cap="flat" cmpd="sng" algn="ctr">
              <a:solidFill>
                <a:srgbClr val="33CCCC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/>
                  <a:ea typeface="宋体"/>
                  <a:cs typeface="+mn-cs"/>
                </a:rPr>
                <a:t>Reg</a:t>
              </a: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/>
                <a:ea typeface="宋体"/>
                <a:cs typeface="+mn-cs"/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4932040" y="4221088"/>
              <a:ext cx="1008112" cy="648072"/>
            </a:xfrm>
            <a:prstGeom prst="roundRect">
              <a:avLst/>
            </a:prstGeom>
            <a:solidFill>
              <a:srgbClr val="33CCCC"/>
            </a:solidFill>
            <a:ln w="25400" cap="flat" cmpd="sng" algn="ctr">
              <a:solidFill>
                <a:srgbClr val="33CCCC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/>
                  <a:ea typeface="宋体"/>
                  <a:cs typeface="+mn-cs"/>
                </a:rPr>
                <a:t>Adder</a:t>
              </a: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/>
                <a:ea typeface="宋体"/>
                <a:cs typeface="+mn-cs"/>
              </a:endParaRPr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6588224" y="3068960"/>
              <a:ext cx="1008112" cy="648072"/>
            </a:xfrm>
            <a:prstGeom prst="roundRect">
              <a:avLst/>
            </a:prstGeom>
            <a:solidFill>
              <a:srgbClr val="33CCCC"/>
            </a:solidFill>
            <a:ln w="25400" cap="flat" cmpd="sng" algn="ctr">
              <a:solidFill>
                <a:srgbClr val="33CCCC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/>
                  <a:ea typeface="宋体"/>
                  <a:cs typeface="+mn-cs"/>
                </a:rPr>
                <a:t>Mem</a:t>
              </a: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/>
                <a:ea typeface="宋体"/>
                <a:cs typeface="+mn-cs"/>
              </a:endParaRPr>
            </a:p>
          </p:txBody>
        </p:sp>
        <p:cxnSp>
          <p:nvCxnSpPr>
            <p:cNvPr id="43" name="直接箭头连接符 42"/>
            <p:cNvCxnSpPr/>
            <p:nvPr/>
          </p:nvCxnSpPr>
          <p:spPr>
            <a:xfrm>
              <a:off x="5292080" y="3717032"/>
              <a:ext cx="0" cy="504056"/>
            </a:xfrm>
            <a:prstGeom prst="straightConnector1">
              <a:avLst/>
            </a:prstGeom>
            <a:noFill/>
            <a:ln w="38100" cap="flat" cmpd="sng" algn="ctr">
              <a:solidFill>
                <a:srgbClr val="FF6600"/>
              </a:solidFill>
              <a:prstDash val="solid"/>
              <a:tailEnd type="arrow"/>
            </a:ln>
            <a:effectLst/>
          </p:spPr>
        </p:cxnSp>
        <p:cxnSp>
          <p:nvCxnSpPr>
            <p:cNvPr id="44" name="直接箭头连接符 43"/>
            <p:cNvCxnSpPr/>
            <p:nvPr/>
          </p:nvCxnSpPr>
          <p:spPr>
            <a:xfrm flipV="1">
              <a:off x="5652120" y="3717032"/>
              <a:ext cx="0" cy="485006"/>
            </a:xfrm>
            <a:prstGeom prst="straightConnector1">
              <a:avLst/>
            </a:prstGeom>
            <a:noFill/>
            <a:ln w="38100" cap="flat" cmpd="sng" algn="ctr">
              <a:solidFill>
                <a:srgbClr val="FF6600"/>
              </a:solidFill>
              <a:prstDash val="solid"/>
              <a:tailEnd type="arrow"/>
            </a:ln>
            <a:effectLst/>
          </p:spPr>
        </p:cxnSp>
        <p:cxnSp>
          <p:nvCxnSpPr>
            <p:cNvPr id="45" name="直接箭头连接符 44"/>
            <p:cNvCxnSpPr/>
            <p:nvPr/>
          </p:nvCxnSpPr>
          <p:spPr>
            <a:xfrm flipH="1">
              <a:off x="5940152" y="3501008"/>
              <a:ext cx="648072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6600"/>
              </a:solidFill>
              <a:prstDash val="solid"/>
              <a:tailEnd type="arrow"/>
            </a:ln>
            <a:effectLst/>
          </p:spPr>
        </p:cxnSp>
        <p:cxnSp>
          <p:nvCxnSpPr>
            <p:cNvPr id="46" name="直接箭头连接符 45"/>
            <p:cNvCxnSpPr/>
            <p:nvPr/>
          </p:nvCxnSpPr>
          <p:spPr>
            <a:xfrm>
              <a:off x="5940152" y="3284984"/>
              <a:ext cx="648072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6600"/>
              </a:solidFill>
              <a:prstDash val="solid"/>
              <a:tailEnd type="arrow"/>
            </a:ln>
            <a:effectLst/>
          </p:spPr>
        </p:cxnSp>
        <p:sp>
          <p:nvSpPr>
            <p:cNvPr id="47" name="圆角矩形 46"/>
            <p:cNvSpPr/>
            <p:nvPr/>
          </p:nvSpPr>
          <p:spPr>
            <a:xfrm>
              <a:off x="6867947" y="4202038"/>
              <a:ext cx="573732" cy="432048"/>
            </a:xfrm>
            <a:prstGeom prst="roundRect">
              <a:avLst/>
            </a:prstGeom>
            <a:solidFill>
              <a:srgbClr val="33CCCC"/>
            </a:solidFill>
            <a:ln w="25400" cap="flat" cmpd="sng" algn="ctr">
              <a:solidFill>
                <a:srgbClr val="33CCCC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/>
                  <a:ea typeface="宋体"/>
                  <a:cs typeface="+mn-cs"/>
                </a:rPr>
                <a:t>PC</a:t>
              </a: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/>
                <a:ea typeface="宋体"/>
                <a:cs typeface="+mn-cs"/>
              </a:endParaRPr>
            </a:p>
          </p:txBody>
        </p:sp>
        <p:cxnSp>
          <p:nvCxnSpPr>
            <p:cNvPr id="48" name="直接箭头连接符 47"/>
            <p:cNvCxnSpPr/>
            <p:nvPr/>
          </p:nvCxnSpPr>
          <p:spPr>
            <a:xfrm flipV="1">
              <a:off x="7235180" y="3717032"/>
              <a:ext cx="0" cy="465188"/>
            </a:xfrm>
            <a:prstGeom prst="straightConnector1">
              <a:avLst/>
            </a:prstGeom>
            <a:noFill/>
            <a:ln w="38100" cap="flat" cmpd="sng" algn="ctr">
              <a:solidFill>
                <a:srgbClr val="FF6600"/>
              </a:solidFill>
              <a:prstDash val="solid"/>
              <a:tailEnd type="arrow"/>
            </a:ln>
            <a:effectLst/>
          </p:spPr>
        </p:cxnSp>
        <p:cxnSp>
          <p:nvCxnSpPr>
            <p:cNvPr id="49" name="直接箭头连接符 48"/>
            <p:cNvCxnSpPr/>
            <p:nvPr/>
          </p:nvCxnSpPr>
          <p:spPr>
            <a:xfrm>
              <a:off x="7019156" y="3723693"/>
              <a:ext cx="0" cy="468052"/>
            </a:xfrm>
            <a:prstGeom prst="straightConnector1">
              <a:avLst/>
            </a:prstGeom>
            <a:noFill/>
            <a:ln w="38100" cap="flat" cmpd="sng" algn="ctr">
              <a:solidFill>
                <a:srgbClr val="FF6600"/>
              </a:solidFill>
              <a:prstDash val="solid"/>
              <a:tailEnd type="arrow"/>
            </a:ln>
            <a:effectLst/>
          </p:spPr>
        </p:cxnSp>
      </p:grpSp>
      <p:sp>
        <p:nvSpPr>
          <p:cNvPr id="24" name="Oval 4"/>
          <p:cNvSpPr>
            <a:spLocks noChangeArrowheads="1"/>
          </p:cNvSpPr>
          <p:nvPr/>
        </p:nvSpPr>
        <p:spPr bwMode="auto">
          <a:xfrm>
            <a:off x="1214345" y="3332867"/>
            <a:ext cx="934185" cy="934185"/>
          </a:xfrm>
          <a:prstGeom prst="ellipse">
            <a:avLst/>
          </a:prstGeom>
          <a:solidFill>
            <a:srgbClr val="FFFFFF"/>
          </a:solidFill>
          <a:ln w="28575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zh-CN" altLang="en-US" sz="1200" dirty="0">
                <a:solidFill>
                  <a:schemeClr val="tx1"/>
                </a:solidFill>
                <a:latin typeface="Arial" pitchFamily="34" charset="0"/>
              </a:rPr>
              <a:t>取指令</a:t>
            </a:r>
          </a:p>
          <a:p>
            <a:r>
              <a:rPr lang="en-US" altLang="zh-CN" sz="1200" dirty="0">
                <a:solidFill>
                  <a:schemeClr val="tx1"/>
                </a:solidFill>
                <a:latin typeface="Arial" pitchFamily="34" charset="0"/>
              </a:rPr>
              <a:t>PC+1</a:t>
            </a:r>
          </a:p>
        </p:txBody>
      </p:sp>
      <p:sp>
        <p:nvSpPr>
          <p:cNvPr id="25" name="Oval 5"/>
          <p:cNvSpPr>
            <a:spLocks noChangeArrowheads="1"/>
          </p:cNvSpPr>
          <p:nvPr/>
        </p:nvSpPr>
        <p:spPr bwMode="auto">
          <a:xfrm>
            <a:off x="3388668" y="3332867"/>
            <a:ext cx="934185" cy="934185"/>
          </a:xfrm>
          <a:prstGeom prst="ellipse">
            <a:avLst/>
          </a:prstGeom>
          <a:solidFill>
            <a:srgbClr val="FFCC00"/>
          </a:solidFill>
          <a:ln w="28575" algn="ctr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Arial" pitchFamily="34" charset="0"/>
              </a:rPr>
              <a:t>执行指令</a:t>
            </a:r>
          </a:p>
        </p:txBody>
      </p:sp>
      <p:sp>
        <p:nvSpPr>
          <p:cNvPr id="26" name="AutoShape 6"/>
          <p:cNvSpPr>
            <a:spLocks noChangeArrowheads="1"/>
          </p:cNvSpPr>
          <p:nvPr/>
        </p:nvSpPr>
        <p:spPr bwMode="auto">
          <a:xfrm rot="16200000" flipH="1">
            <a:off x="821941" y="3562858"/>
            <a:ext cx="292094" cy="349998"/>
          </a:xfrm>
          <a:prstGeom prst="downArrow">
            <a:avLst>
              <a:gd name="adj1" fmla="val 50000"/>
              <a:gd name="adj2" fmla="val 29956"/>
            </a:avLst>
          </a:prstGeom>
          <a:solidFill>
            <a:srgbClr val="FFFFFF"/>
          </a:solidFill>
          <a:ln w="28575" algn="ctr">
            <a:solidFill>
              <a:srgbClr val="00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200"/>
          </a:p>
        </p:txBody>
      </p:sp>
      <p:sp>
        <p:nvSpPr>
          <p:cNvPr id="27" name="AutoShape 7"/>
          <p:cNvSpPr>
            <a:spLocks noChangeArrowheads="1"/>
          </p:cNvSpPr>
          <p:nvPr/>
        </p:nvSpPr>
        <p:spPr bwMode="auto">
          <a:xfrm>
            <a:off x="1788821" y="4326780"/>
            <a:ext cx="2160464" cy="409188"/>
          </a:xfrm>
          <a:prstGeom prst="curvedUpArrow">
            <a:avLst>
              <a:gd name="adj1" fmla="val 105598"/>
              <a:gd name="adj2" fmla="val 211195"/>
              <a:gd name="adj3" fmla="val 33333"/>
            </a:avLst>
          </a:prstGeom>
          <a:solidFill>
            <a:srgbClr val="66FF33"/>
          </a:solidFill>
          <a:ln w="28575">
            <a:solidFill>
              <a:srgbClr val="00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200"/>
          </a:p>
        </p:txBody>
      </p:sp>
      <p:sp>
        <p:nvSpPr>
          <p:cNvPr id="28" name="AutoShape 8"/>
          <p:cNvSpPr>
            <a:spLocks noChangeArrowheads="1"/>
          </p:cNvSpPr>
          <p:nvPr/>
        </p:nvSpPr>
        <p:spPr bwMode="auto">
          <a:xfrm flipH="1">
            <a:off x="1681437" y="2938569"/>
            <a:ext cx="1984178" cy="349998"/>
          </a:xfrm>
          <a:prstGeom prst="curvedDownArrow">
            <a:avLst>
              <a:gd name="adj1" fmla="val 113382"/>
              <a:gd name="adj2" fmla="val 226765"/>
              <a:gd name="adj3" fmla="val 33333"/>
            </a:avLst>
          </a:prstGeom>
          <a:solidFill>
            <a:srgbClr val="CCFF66"/>
          </a:solidFill>
          <a:ln w="28575">
            <a:solidFill>
              <a:srgbClr val="00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200"/>
          </a:p>
        </p:txBody>
      </p:sp>
      <p:sp>
        <p:nvSpPr>
          <p:cNvPr id="29" name="Rectangle 9"/>
          <p:cNvSpPr>
            <a:spLocks noChangeArrowheads="1"/>
          </p:cNvSpPr>
          <p:nvPr/>
        </p:nvSpPr>
        <p:spPr bwMode="auto">
          <a:xfrm>
            <a:off x="658817" y="3929207"/>
            <a:ext cx="51984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tx1"/>
                </a:solidFill>
                <a:latin typeface="Arial" pitchFamily="34" charset="0"/>
              </a:rPr>
              <a:t>开始</a:t>
            </a:r>
          </a:p>
        </p:txBody>
      </p:sp>
      <p:sp>
        <p:nvSpPr>
          <p:cNvPr id="6" name="矩形 5"/>
          <p:cNvSpPr/>
          <p:nvPr/>
        </p:nvSpPr>
        <p:spPr>
          <a:xfrm>
            <a:off x="5291072" y="5290270"/>
            <a:ext cx="1872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dirty="0" err="1"/>
              <a:t>IR</a:t>
            </a:r>
            <a:r>
              <a:rPr lang="en-US" altLang="zh-CN" dirty="0" err="1">
                <a:sym typeface="Wingdings" panose="05000000000000000000" pitchFamily="2" charset="2"/>
              </a:rPr>
              <a:t></a:t>
            </a:r>
            <a:r>
              <a:rPr lang="en-US" altLang="zh-CN" dirty="0" err="1"/>
              <a:t>Mem</a:t>
            </a:r>
            <a:r>
              <a:rPr lang="en-US" altLang="zh-CN" dirty="0"/>
              <a:t>[PC++]</a:t>
            </a:r>
            <a:endParaRPr lang="en-US" altLang="zh-CN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7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7" grpId="1" animBg="1"/>
      <p:bldP spid="27" grpId="2" animBg="1"/>
      <p:bldP spid="27" grpId="3" animBg="1"/>
      <p:bldP spid="28" grpId="0" animBg="1"/>
      <p:bldP spid="28" grpId="1" animBg="1"/>
      <p:bldP spid="28" grpId="2" animBg="1"/>
      <p:bldP spid="28" grpId="3" animBg="1"/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</a:t>
            </a:r>
            <a:r>
              <a:rPr lang="zh-CN" altLang="en-US" dirty="0" smtClean="0"/>
              <a:t>指令集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指令集 </a:t>
            </a:r>
            <a:r>
              <a:rPr lang="en-US" altLang="zh-CN" dirty="0" smtClean="0">
                <a:solidFill>
                  <a:srgbClr val="FF0000"/>
                </a:solidFill>
              </a:rPr>
              <a:t>= </a:t>
            </a:r>
            <a:r>
              <a:rPr lang="zh-CN" altLang="en-US" dirty="0" smtClean="0">
                <a:solidFill>
                  <a:srgbClr val="FF0000"/>
                </a:solidFill>
              </a:rPr>
              <a:t>计算机能做的事情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数据移动指令</a:t>
            </a:r>
            <a:r>
              <a:rPr lang="en-US" altLang="zh-CN" dirty="0" smtClean="0"/>
              <a:t>, </a:t>
            </a:r>
            <a:r>
              <a:rPr lang="zh-CN" altLang="en-US" dirty="0" smtClean="0"/>
              <a:t>加法指令</a:t>
            </a:r>
            <a:r>
              <a:rPr lang="en-US" altLang="zh-CN" dirty="0" smtClean="0"/>
              <a:t>, </a:t>
            </a:r>
            <a:r>
              <a:rPr lang="zh-CN" altLang="en-US" dirty="0" smtClean="0"/>
              <a:t>跳转指令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区区几条指令的图灵机又能做什么呢</a:t>
            </a:r>
            <a:r>
              <a:rPr lang="en-US" altLang="zh-CN" dirty="0" smtClean="0"/>
              <a:t>?</a:t>
            </a:r>
          </a:p>
          <a:p>
            <a:pPr lvl="1"/>
            <a:r>
              <a:rPr lang="zh-CN" altLang="en-US" dirty="0" smtClean="0"/>
              <a:t>可计算理论证明了</a:t>
            </a:r>
            <a:r>
              <a:rPr lang="en-US" altLang="zh-CN" dirty="0" smtClean="0"/>
              <a:t>, </a:t>
            </a:r>
            <a:r>
              <a:rPr lang="zh-CN" altLang="en-US" dirty="0" smtClean="0"/>
              <a:t>图灵机可以做</a:t>
            </a:r>
            <a:r>
              <a:rPr lang="en-US" altLang="zh-CN" dirty="0" smtClean="0"/>
              <a:t>”</a:t>
            </a:r>
            <a:r>
              <a:rPr lang="zh-CN" altLang="en-US" dirty="0"/>
              <a:t>任何</a:t>
            </a:r>
            <a:r>
              <a:rPr lang="en-US" altLang="zh-CN" dirty="0" smtClean="0"/>
              <a:t>”</a:t>
            </a:r>
            <a:r>
              <a:rPr lang="zh-CN" altLang="en-US" dirty="0" smtClean="0"/>
              <a:t> 事情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循环 </a:t>
            </a:r>
            <a:r>
              <a:rPr lang="en-US" altLang="zh-CN" dirty="0" smtClean="0"/>
              <a:t>= </a:t>
            </a:r>
            <a:r>
              <a:rPr lang="zh-CN" altLang="en-US" dirty="0" smtClean="0"/>
              <a:t>跳转指令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加法 </a:t>
            </a:r>
            <a:r>
              <a:rPr lang="en-US" altLang="zh-CN" dirty="0" smtClean="0"/>
              <a:t>= </a:t>
            </a:r>
            <a:r>
              <a:rPr lang="zh-CN" altLang="en-US" dirty="0" smtClean="0"/>
              <a:t>循环加</a:t>
            </a:r>
            <a:r>
              <a:rPr lang="en-US" altLang="zh-CN" dirty="0" smtClean="0"/>
              <a:t>1</a:t>
            </a:r>
          </a:p>
          <a:p>
            <a:pPr lvl="2"/>
            <a:r>
              <a:rPr lang="zh-CN" altLang="en-US" dirty="0" smtClean="0"/>
              <a:t>乘法 </a:t>
            </a:r>
            <a:r>
              <a:rPr lang="en-US" altLang="zh-CN" dirty="0"/>
              <a:t>= </a:t>
            </a:r>
            <a:r>
              <a:rPr lang="zh-CN" altLang="en-US" dirty="0" smtClean="0"/>
              <a:t>循环做加法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函数调用 </a:t>
            </a:r>
            <a:r>
              <a:rPr lang="en-US" altLang="zh-CN" dirty="0" smtClean="0"/>
              <a:t>= </a:t>
            </a:r>
            <a:r>
              <a:rPr lang="zh-CN" altLang="en-US" dirty="0" smtClean="0"/>
              <a:t>数据移动</a:t>
            </a:r>
            <a:r>
              <a:rPr lang="en-US" altLang="zh-CN" dirty="0" smtClean="0"/>
              <a:t>(</a:t>
            </a:r>
            <a:r>
              <a:rPr lang="zh-CN" altLang="en-US" dirty="0" smtClean="0"/>
              <a:t>传参</a:t>
            </a:r>
            <a:r>
              <a:rPr lang="en-US" altLang="zh-CN" dirty="0" smtClean="0"/>
              <a:t>)</a:t>
            </a:r>
            <a:r>
              <a:rPr lang="zh-CN" altLang="en-US" dirty="0" smtClean="0"/>
              <a:t> </a:t>
            </a:r>
            <a:r>
              <a:rPr lang="en-US" altLang="zh-CN" dirty="0" smtClean="0"/>
              <a:t>+ </a:t>
            </a:r>
            <a:r>
              <a:rPr lang="zh-CN" altLang="en-US" dirty="0" smtClean="0"/>
              <a:t>跳转</a:t>
            </a:r>
            <a:r>
              <a:rPr lang="en-US" altLang="zh-CN" dirty="0" smtClean="0"/>
              <a:t>(</a:t>
            </a:r>
            <a:r>
              <a:rPr lang="zh-CN" altLang="en-US" dirty="0" smtClean="0"/>
              <a:t>控制转移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B2B85ECE-1EA3-4720-9EB6-58424417D6D5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7308304" y="3356992"/>
            <a:ext cx="11467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endParaRPr lang="en-US" altLang="zh-CN" sz="2800" b="1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endParaRPr lang="en-US" altLang="zh-CN" sz="2800" b="1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jne</a:t>
            </a:r>
            <a:endParaRPr lang="en-US" altLang="zh-CN" sz="2800" b="1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56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</a:t>
            </a:r>
            <a:r>
              <a:rPr lang="zh-CN" altLang="en-US" dirty="0" smtClean="0"/>
              <a:t>指令集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但图灵机的速度太慢了</a:t>
            </a:r>
            <a:endParaRPr lang="en-US" altLang="zh-CN" dirty="0" smtClean="0"/>
          </a:p>
          <a:p>
            <a:r>
              <a:rPr lang="zh-CN" altLang="en-US" dirty="0" smtClean="0"/>
              <a:t>为什么不往计算机里面添加功能强大的指令呢</a:t>
            </a:r>
            <a:r>
              <a:rPr lang="en-US" altLang="zh-CN" dirty="0" smtClean="0"/>
              <a:t>?</a:t>
            </a:r>
          </a:p>
          <a:p>
            <a:r>
              <a:rPr lang="zh-CN" altLang="en-US" dirty="0" smtClean="0"/>
              <a:t>于是有了</a:t>
            </a:r>
            <a:r>
              <a:rPr lang="zh-CN" altLang="en-US" dirty="0" smtClean="0">
                <a:solidFill>
                  <a:srgbClr val="FF0000"/>
                </a:solidFill>
              </a:rPr>
              <a:t>现代计算机的指令集</a:t>
            </a:r>
            <a:r>
              <a:rPr lang="en-US" altLang="zh-CN" dirty="0" smtClean="0"/>
              <a:t>(x86, </a:t>
            </a:r>
            <a:r>
              <a:rPr lang="en-US" altLang="zh-CN" dirty="0" err="1" smtClean="0"/>
              <a:t>mips</a:t>
            </a:r>
            <a:r>
              <a:rPr lang="en-US" altLang="zh-CN" dirty="0" smtClean="0"/>
              <a:t>…)</a:t>
            </a:r>
          </a:p>
          <a:p>
            <a:pPr lvl="1"/>
            <a:r>
              <a:rPr lang="zh-CN" altLang="en-US" dirty="0"/>
              <a:t>乘除</a:t>
            </a:r>
            <a:r>
              <a:rPr lang="zh-CN" altLang="en-US" dirty="0" smtClean="0"/>
              <a:t>法指令</a:t>
            </a:r>
            <a:r>
              <a:rPr lang="en-US" altLang="zh-CN" dirty="0" smtClean="0"/>
              <a:t>, </a:t>
            </a:r>
            <a:r>
              <a:rPr lang="zh-CN" altLang="en-US" dirty="0" smtClean="0"/>
              <a:t>比较指令</a:t>
            </a:r>
            <a:r>
              <a:rPr lang="en-US" altLang="zh-CN" dirty="0" smtClean="0"/>
              <a:t>, </a:t>
            </a:r>
            <a:r>
              <a:rPr lang="zh-CN" altLang="en-US" dirty="0" smtClean="0"/>
              <a:t>位</a:t>
            </a:r>
            <a:r>
              <a:rPr lang="zh-CN" altLang="en-US" dirty="0"/>
              <a:t>运算</a:t>
            </a:r>
            <a:r>
              <a:rPr lang="zh-CN" altLang="en-US" dirty="0" smtClean="0"/>
              <a:t>指令</a:t>
            </a:r>
            <a:r>
              <a:rPr lang="en-US" altLang="zh-CN" dirty="0" smtClean="0"/>
              <a:t>, </a:t>
            </a:r>
            <a:r>
              <a:rPr lang="zh-CN" altLang="en-US" dirty="0" smtClean="0"/>
              <a:t>字符串处理指令</a:t>
            </a:r>
            <a:r>
              <a:rPr lang="en-US" altLang="zh-CN" dirty="0" smtClean="0"/>
              <a:t>…</a:t>
            </a:r>
          </a:p>
          <a:p>
            <a:pPr lvl="1"/>
            <a:r>
              <a:rPr lang="en-US" altLang="zh-CN" dirty="0" smtClean="0"/>
              <a:t>Adder</a:t>
            </a:r>
            <a:r>
              <a:rPr lang="zh-CN" altLang="en-US" dirty="0" smtClean="0"/>
              <a:t>的功能也扩展成了</a:t>
            </a:r>
            <a:r>
              <a:rPr lang="en-US" altLang="zh-CN" dirty="0" smtClean="0"/>
              <a:t>ALU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B2B85ECE-1EA3-4720-9EB6-58424417D6D5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  <p:sp>
        <p:nvSpPr>
          <p:cNvPr id="25" name="TextBox 24"/>
          <p:cNvSpPr txBox="1"/>
          <p:nvPr/>
        </p:nvSpPr>
        <p:spPr>
          <a:xfrm>
            <a:off x="5436096" y="4365104"/>
            <a:ext cx="114677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</a:p>
          <a:p>
            <a:r>
              <a:rPr lang="en-US" altLang="zh-CN" sz="2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</a:p>
          <a:p>
            <a:r>
              <a:rPr lang="en-US" altLang="zh-CN" sz="2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altLang="zh-CN" sz="2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745710" y="4994012"/>
            <a:ext cx="1146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endParaRPr lang="en-US" altLang="zh-CN" sz="2800" b="1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右箭头 26"/>
          <p:cNvSpPr/>
          <p:nvPr/>
        </p:nvSpPr>
        <p:spPr>
          <a:xfrm>
            <a:off x="6444208" y="5013176"/>
            <a:ext cx="100811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2" y="4365104"/>
            <a:ext cx="114677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endParaRPr lang="en-US" altLang="zh-CN" sz="2800" b="1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endParaRPr lang="en-US" altLang="zh-CN" sz="2800" b="1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altLang="zh-CN" sz="28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endParaRPr lang="en-US" altLang="zh-CN" sz="2800" b="1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9206" y="4994012"/>
            <a:ext cx="1146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</a:p>
        </p:txBody>
      </p:sp>
      <p:sp>
        <p:nvSpPr>
          <p:cNvPr id="10" name="右箭头 9"/>
          <p:cNvSpPr/>
          <p:nvPr/>
        </p:nvSpPr>
        <p:spPr>
          <a:xfrm>
            <a:off x="1907704" y="5013176"/>
            <a:ext cx="100811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49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输入输出</a:t>
            </a:r>
            <a:r>
              <a:rPr lang="en-US" altLang="zh-CN" dirty="0" smtClean="0"/>
              <a:t>---</a:t>
            </a:r>
            <a:r>
              <a:rPr lang="zh-CN" altLang="en-US" dirty="0"/>
              <a:t>冯诺依曼计算机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我们已经得到了一个具有强大计算能力的计算机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但</a:t>
            </a:r>
            <a:r>
              <a:rPr lang="zh-CN" altLang="en-US" dirty="0"/>
              <a:t>它</a:t>
            </a:r>
            <a:r>
              <a:rPr lang="zh-CN" altLang="en-US" dirty="0" smtClean="0"/>
              <a:t>还是只能计算</a:t>
            </a:r>
            <a:endParaRPr lang="en-US" altLang="zh-CN" dirty="0" smtClean="0"/>
          </a:p>
          <a:p>
            <a:r>
              <a:rPr lang="zh-CN" altLang="en-US" dirty="0" smtClean="0"/>
              <a:t>为了能与外界进行交互</a:t>
            </a:r>
            <a:r>
              <a:rPr lang="en-US" altLang="zh-CN" dirty="0" smtClean="0"/>
              <a:t>, </a:t>
            </a:r>
            <a:r>
              <a:rPr lang="zh-CN" altLang="en-US" dirty="0" smtClean="0">
                <a:solidFill>
                  <a:srgbClr val="FF0000"/>
                </a:solidFill>
              </a:rPr>
              <a:t>需要加入</a:t>
            </a:r>
            <a:r>
              <a:rPr lang="en-US" altLang="zh-CN" dirty="0" smtClean="0">
                <a:solidFill>
                  <a:srgbClr val="FF0000"/>
                </a:solidFill>
              </a:rPr>
              <a:t>I/O</a:t>
            </a:r>
            <a:r>
              <a:rPr lang="zh-CN" altLang="en-US" dirty="0" smtClean="0">
                <a:solidFill>
                  <a:srgbClr val="FF0000"/>
                </a:solidFill>
              </a:rPr>
              <a:t>设备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以及与设备进行交互的指令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B2B85ECE-1EA3-4720-9EB6-58424417D6D5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  <p:grpSp>
        <p:nvGrpSpPr>
          <p:cNvPr id="8" name="组合 7"/>
          <p:cNvGrpSpPr/>
          <p:nvPr/>
        </p:nvGrpSpPr>
        <p:grpSpPr>
          <a:xfrm>
            <a:off x="3420988" y="3717032"/>
            <a:ext cx="2664296" cy="1800200"/>
            <a:chOff x="4932040" y="3068960"/>
            <a:chExt cx="2664296" cy="1800200"/>
          </a:xfrm>
        </p:grpSpPr>
        <p:sp>
          <p:nvSpPr>
            <p:cNvPr id="9" name="圆角矩形 8"/>
            <p:cNvSpPr/>
            <p:nvPr/>
          </p:nvSpPr>
          <p:spPr>
            <a:xfrm>
              <a:off x="4932040" y="3068960"/>
              <a:ext cx="1008112" cy="648072"/>
            </a:xfrm>
            <a:prstGeom prst="roundRect">
              <a:avLst/>
            </a:prstGeom>
            <a:solidFill>
              <a:srgbClr val="33CCCC"/>
            </a:solidFill>
            <a:ln w="25400" cap="flat" cmpd="sng" algn="ctr">
              <a:solidFill>
                <a:srgbClr val="33CCCC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i="0" kern="0" dirty="0" err="1">
                  <a:solidFill>
                    <a:srgbClr val="FFFFFF"/>
                  </a:solidFill>
                  <a:latin typeface="Comic Sans MS"/>
                  <a:ea typeface="宋体"/>
                </a:rPr>
                <a:t>Reg</a:t>
              </a:r>
              <a:endParaRPr lang="zh-CN" altLang="en-US" i="0" kern="0" dirty="0">
                <a:solidFill>
                  <a:srgbClr val="FFFFFF"/>
                </a:solidFill>
                <a:latin typeface="Comic Sans MS"/>
                <a:ea typeface="宋体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4932040" y="4221088"/>
              <a:ext cx="1008112" cy="648072"/>
            </a:xfrm>
            <a:prstGeom prst="roundRect">
              <a:avLst/>
            </a:prstGeom>
            <a:solidFill>
              <a:srgbClr val="33CCCC"/>
            </a:solidFill>
            <a:ln w="25400" cap="flat" cmpd="sng" algn="ctr">
              <a:solidFill>
                <a:srgbClr val="33CCCC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i="0" kern="0" dirty="0">
                  <a:solidFill>
                    <a:srgbClr val="FFFFFF"/>
                  </a:solidFill>
                  <a:latin typeface="Comic Sans MS"/>
                  <a:ea typeface="宋体"/>
                </a:rPr>
                <a:t>ALU</a:t>
              </a:r>
              <a:endParaRPr lang="zh-CN" altLang="en-US" i="0" kern="0" dirty="0">
                <a:solidFill>
                  <a:srgbClr val="FFFFFF"/>
                </a:solidFill>
                <a:latin typeface="Comic Sans MS"/>
                <a:ea typeface="宋体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6588224" y="3068960"/>
              <a:ext cx="1008112" cy="648072"/>
            </a:xfrm>
            <a:prstGeom prst="roundRect">
              <a:avLst/>
            </a:prstGeom>
            <a:solidFill>
              <a:srgbClr val="33CCCC"/>
            </a:solidFill>
            <a:ln w="25400" cap="flat" cmpd="sng" algn="ctr">
              <a:solidFill>
                <a:srgbClr val="33CCCC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i="0" kern="0" dirty="0">
                  <a:solidFill>
                    <a:srgbClr val="FFFFFF"/>
                  </a:solidFill>
                  <a:latin typeface="Comic Sans MS"/>
                  <a:ea typeface="宋体"/>
                </a:rPr>
                <a:t>Mem</a:t>
              </a:r>
              <a:endParaRPr lang="zh-CN" altLang="en-US" i="0" kern="0" dirty="0">
                <a:solidFill>
                  <a:srgbClr val="FFFFFF"/>
                </a:solidFill>
                <a:latin typeface="Comic Sans MS"/>
                <a:ea typeface="宋体"/>
              </a:endParaRPr>
            </a:p>
          </p:txBody>
        </p:sp>
        <p:cxnSp>
          <p:nvCxnSpPr>
            <p:cNvPr id="14" name="直接箭头连接符 13"/>
            <p:cNvCxnSpPr/>
            <p:nvPr/>
          </p:nvCxnSpPr>
          <p:spPr>
            <a:xfrm flipH="1">
              <a:off x="5940152" y="3501008"/>
              <a:ext cx="648072" cy="0"/>
            </a:xfrm>
            <a:prstGeom prst="straightConnector1">
              <a:avLst/>
            </a:prstGeom>
            <a:solidFill>
              <a:srgbClr val="33CCCC"/>
            </a:solidFill>
            <a:ln w="38100" cap="flat" cmpd="sng" algn="ctr">
              <a:solidFill>
                <a:srgbClr val="FF66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15" name="直接箭头连接符 14"/>
            <p:cNvCxnSpPr/>
            <p:nvPr/>
          </p:nvCxnSpPr>
          <p:spPr>
            <a:xfrm>
              <a:off x="5940152" y="3284984"/>
              <a:ext cx="648072" cy="0"/>
            </a:xfrm>
            <a:prstGeom prst="straightConnector1">
              <a:avLst/>
            </a:prstGeom>
            <a:solidFill>
              <a:srgbClr val="33CCCC"/>
            </a:solidFill>
            <a:ln w="38100" cap="flat" cmpd="sng" algn="ctr">
              <a:solidFill>
                <a:srgbClr val="FF66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</p:grpSp>
      <p:sp>
        <p:nvSpPr>
          <p:cNvPr id="5" name="圆角矩形 4"/>
          <p:cNvSpPr/>
          <p:nvPr/>
        </p:nvSpPr>
        <p:spPr>
          <a:xfrm>
            <a:off x="3203848" y="3573016"/>
            <a:ext cx="3096344" cy="2088232"/>
          </a:xfrm>
          <a:prstGeom prst="round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1547664" y="4149080"/>
            <a:ext cx="1008112" cy="64807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键盘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6948264" y="4221088"/>
            <a:ext cx="1008112" cy="64807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显示器</a:t>
            </a:r>
            <a:endParaRPr lang="zh-CN" altLang="en-US" dirty="0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2555776" y="4473116"/>
            <a:ext cx="648072" cy="0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6300192" y="4556956"/>
            <a:ext cx="648072" cy="0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5356895" y="4850110"/>
            <a:ext cx="57373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PC</a:t>
            </a:r>
            <a:endParaRPr lang="zh-CN" altLang="en-US" dirty="0"/>
          </a:p>
        </p:txBody>
      </p:sp>
      <p:cxnSp>
        <p:nvCxnSpPr>
          <p:cNvPr id="26" name="直接箭头连接符 25"/>
          <p:cNvCxnSpPr/>
          <p:nvPr/>
        </p:nvCxnSpPr>
        <p:spPr>
          <a:xfrm flipV="1">
            <a:off x="5724128" y="4365104"/>
            <a:ext cx="0" cy="465188"/>
          </a:xfrm>
          <a:prstGeom prst="straightConnector1">
            <a:avLst/>
          </a:prstGeom>
          <a:ln w="38100">
            <a:solidFill>
              <a:srgbClr val="FF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5508104" y="4371765"/>
            <a:ext cx="0" cy="468052"/>
          </a:xfrm>
          <a:prstGeom prst="straightConnector1">
            <a:avLst/>
          </a:prstGeom>
          <a:ln w="38100">
            <a:solidFill>
              <a:srgbClr val="FF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4139952" y="4384922"/>
            <a:ext cx="0" cy="465188"/>
          </a:xfrm>
          <a:prstGeom prst="straightConnector1">
            <a:avLst/>
          </a:prstGeom>
          <a:ln w="38100">
            <a:solidFill>
              <a:srgbClr val="FF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3707904" y="4401108"/>
            <a:ext cx="0" cy="468052"/>
          </a:xfrm>
          <a:prstGeom prst="straightConnector1">
            <a:avLst/>
          </a:prstGeom>
          <a:ln w="38100">
            <a:solidFill>
              <a:srgbClr val="FF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14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. </a:t>
            </a:r>
            <a:r>
              <a:rPr lang="zh-CN" altLang="en-US" dirty="0" smtClean="0"/>
              <a:t>中断异常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18488" cy="5040312"/>
          </a:xfrm>
        </p:spPr>
        <p:txBody>
          <a:bodyPr/>
          <a:lstStyle/>
          <a:p>
            <a:r>
              <a:rPr lang="zh-CN" altLang="en-US" dirty="0" smtClean="0"/>
              <a:t>计算机除了执行正常的程序</a:t>
            </a:r>
            <a:r>
              <a:rPr lang="en-US" altLang="zh-CN" dirty="0" smtClean="0"/>
              <a:t>, </a:t>
            </a:r>
            <a:r>
              <a:rPr lang="zh-CN" altLang="en-US" dirty="0" smtClean="0"/>
              <a:t>还要随时准备应对突发情况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内部异常</a:t>
            </a:r>
            <a:r>
              <a:rPr lang="en-US" altLang="zh-CN" dirty="0" smtClean="0"/>
              <a:t>: </a:t>
            </a:r>
            <a:r>
              <a:rPr lang="zh-CN" altLang="en-US" dirty="0" smtClean="0"/>
              <a:t>除</a:t>
            </a:r>
            <a:r>
              <a:rPr lang="en-US" altLang="zh-CN" dirty="0" smtClean="0"/>
              <a:t>0</a:t>
            </a:r>
            <a:r>
              <a:rPr lang="zh-CN" altLang="en-US" dirty="0" smtClean="0"/>
              <a:t>错误</a:t>
            </a:r>
            <a:r>
              <a:rPr lang="en-US" altLang="zh-CN" dirty="0" smtClean="0"/>
              <a:t>, </a:t>
            </a:r>
            <a:r>
              <a:rPr lang="zh-CN" altLang="en-US" dirty="0"/>
              <a:t>访存</a:t>
            </a:r>
            <a:r>
              <a:rPr lang="zh-CN" altLang="en-US" dirty="0" smtClean="0"/>
              <a:t>越界</a:t>
            </a:r>
            <a:r>
              <a:rPr lang="en-US" altLang="zh-CN" dirty="0" smtClean="0"/>
              <a:t>, </a:t>
            </a:r>
            <a:r>
              <a:rPr lang="zh-CN" altLang="en-US" dirty="0" smtClean="0"/>
              <a:t>自陷处理</a:t>
            </a:r>
            <a:r>
              <a:rPr lang="en-US" altLang="zh-CN" dirty="0" smtClean="0"/>
              <a:t>…</a:t>
            </a:r>
          </a:p>
          <a:p>
            <a:pPr lvl="1"/>
            <a:r>
              <a:rPr lang="zh-CN" altLang="en-US" dirty="0" smtClean="0"/>
              <a:t>外界事件</a:t>
            </a:r>
            <a:r>
              <a:rPr lang="en-US" altLang="zh-CN" dirty="0" smtClean="0"/>
              <a:t>: </a:t>
            </a:r>
            <a:r>
              <a:rPr lang="zh-CN" altLang="en-US" dirty="0" smtClean="0"/>
              <a:t>敲键盘</a:t>
            </a:r>
            <a:r>
              <a:rPr lang="en-US" altLang="zh-CN" dirty="0" smtClean="0"/>
              <a:t>, </a:t>
            </a:r>
            <a:r>
              <a:rPr lang="zh-CN" altLang="en-US" dirty="0" smtClean="0"/>
              <a:t>设备就绪通知</a:t>
            </a:r>
            <a:r>
              <a:rPr lang="en-US" altLang="zh-CN" dirty="0" smtClean="0"/>
              <a:t>…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需要加入异常处理单元</a:t>
            </a:r>
            <a:r>
              <a:rPr lang="zh-CN" altLang="en-US" dirty="0" smtClean="0"/>
              <a:t>来处理这些突发事件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B2B85ECE-1EA3-4720-9EB6-58424417D6D5}" type="slidenum">
              <a:rPr lang="en-US" altLang="zh-CN" smtClean="0"/>
              <a:pPr>
                <a:defRPr/>
              </a:pPr>
              <a:t>19</a:t>
            </a:fld>
            <a:endParaRPr lang="en-US" altLang="zh-CN" dirty="0"/>
          </a:p>
        </p:txBody>
      </p:sp>
      <p:grpSp>
        <p:nvGrpSpPr>
          <p:cNvPr id="8" name="组合 7"/>
          <p:cNvGrpSpPr/>
          <p:nvPr/>
        </p:nvGrpSpPr>
        <p:grpSpPr>
          <a:xfrm>
            <a:off x="3348980" y="3573016"/>
            <a:ext cx="2664296" cy="1800200"/>
            <a:chOff x="4932040" y="3068960"/>
            <a:chExt cx="2664296" cy="1800200"/>
          </a:xfrm>
        </p:grpSpPr>
        <p:sp>
          <p:nvSpPr>
            <p:cNvPr id="9" name="圆角矩形 8"/>
            <p:cNvSpPr/>
            <p:nvPr/>
          </p:nvSpPr>
          <p:spPr>
            <a:xfrm>
              <a:off x="4932040" y="3068960"/>
              <a:ext cx="1008112" cy="648072"/>
            </a:xfrm>
            <a:prstGeom prst="roundRect">
              <a:avLst/>
            </a:prstGeom>
            <a:solidFill>
              <a:srgbClr val="33CCCC"/>
            </a:solidFill>
            <a:ln w="25400" cap="flat" cmpd="sng" algn="ctr">
              <a:solidFill>
                <a:srgbClr val="33CCCC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i="0" kern="0" dirty="0" err="1">
                  <a:solidFill>
                    <a:srgbClr val="FFFFFF"/>
                  </a:solidFill>
                  <a:latin typeface="Comic Sans MS"/>
                  <a:ea typeface="宋体"/>
                </a:rPr>
                <a:t>Reg</a:t>
              </a:r>
              <a:endParaRPr lang="zh-CN" altLang="en-US" i="0" kern="0" dirty="0">
                <a:solidFill>
                  <a:srgbClr val="FFFFFF"/>
                </a:solidFill>
                <a:latin typeface="Comic Sans MS"/>
                <a:ea typeface="宋体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4932040" y="4221088"/>
              <a:ext cx="1008112" cy="648072"/>
            </a:xfrm>
            <a:prstGeom prst="roundRect">
              <a:avLst/>
            </a:prstGeom>
            <a:solidFill>
              <a:srgbClr val="33CCCC"/>
            </a:solidFill>
            <a:ln w="25400" cap="flat" cmpd="sng" algn="ctr">
              <a:solidFill>
                <a:srgbClr val="33CCCC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i="0" kern="0" dirty="0">
                  <a:solidFill>
                    <a:srgbClr val="FFFFFF"/>
                  </a:solidFill>
                  <a:latin typeface="Comic Sans MS"/>
                  <a:ea typeface="宋体"/>
                </a:rPr>
                <a:t>ALU</a:t>
              </a:r>
              <a:endParaRPr lang="zh-CN" altLang="en-US" i="0" kern="0" dirty="0">
                <a:solidFill>
                  <a:srgbClr val="FFFFFF"/>
                </a:solidFill>
                <a:latin typeface="Comic Sans MS"/>
                <a:ea typeface="宋体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6588224" y="3068960"/>
              <a:ext cx="1008112" cy="648072"/>
            </a:xfrm>
            <a:prstGeom prst="roundRect">
              <a:avLst/>
            </a:prstGeom>
            <a:solidFill>
              <a:srgbClr val="33CCCC"/>
            </a:solidFill>
            <a:ln w="25400" cap="flat" cmpd="sng" algn="ctr">
              <a:solidFill>
                <a:srgbClr val="33CCCC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i="0" kern="0" dirty="0">
                  <a:solidFill>
                    <a:srgbClr val="FFFFFF"/>
                  </a:solidFill>
                  <a:latin typeface="Comic Sans MS"/>
                  <a:ea typeface="宋体"/>
                </a:rPr>
                <a:t>Mem</a:t>
              </a:r>
              <a:endParaRPr lang="zh-CN" altLang="en-US" i="0" kern="0" dirty="0">
                <a:solidFill>
                  <a:srgbClr val="FFFFFF"/>
                </a:solidFill>
                <a:latin typeface="Comic Sans MS"/>
                <a:ea typeface="宋体"/>
              </a:endParaRPr>
            </a:p>
          </p:txBody>
        </p:sp>
        <p:cxnSp>
          <p:nvCxnSpPr>
            <p:cNvPr id="14" name="直接箭头连接符 13"/>
            <p:cNvCxnSpPr/>
            <p:nvPr/>
          </p:nvCxnSpPr>
          <p:spPr>
            <a:xfrm flipH="1">
              <a:off x="5940152" y="3501008"/>
              <a:ext cx="648072" cy="0"/>
            </a:xfrm>
            <a:prstGeom prst="straightConnector1">
              <a:avLst/>
            </a:prstGeom>
            <a:solidFill>
              <a:srgbClr val="33CCCC"/>
            </a:solidFill>
            <a:ln w="38100" cap="flat" cmpd="sng" algn="ctr">
              <a:solidFill>
                <a:srgbClr val="FF66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15" name="直接箭头连接符 14"/>
            <p:cNvCxnSpPr/>
            <p:nvPr/>
          </p:nvCxnSpPr>
          <p:spPr>
            <a:xfrm>
              <a:off x="5940152" y="3284984"/>
              <a:ext cx="648072" cy="0"/>
            </a:xfrm>
            <a:prstGeom prst="straightConnector1">
              <a:avLst/>
            </a:prstGeom>
            <a:solidFill>
              <a:srgbClr val="33CCCC"/>
            </a:solidFill>
            <a:ln w="38100" cap="flat" cmpd="sng" algn="ctr">
              <a:solidFill>
                <a:srgbClr val="FF66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20" name="圆角矩形 19"/>
            <p:cNvSpPr/>
            <p:nvPr/>
          </p:nvSpPr>
          <p:spPr>
            <a:xfrm>
              <a:off x="6009927" y="3789040"/>
              <a:ext cx="793205" cy="504056"/>
            </a:xfrm>
            <a:prstGeom prst="roundRect">
              <a:avLst/>
            </a:prstGeom>
            <a:solidFill>
              <a:srgbClr val="7030A0"/>
            </a:solidFill>
            <a:ln w="25400" cap="flat" cmpd="sng" algn="ctr">
              <a:solidFill>
                <a:srgbClr val="33CCCC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i="0" kern="0" dirty="0" err="1">
                  <a:solidFill>
                    <a:srgbClr val="FFFFFF"/>
                  </a:solidFill>
                  <a:latin typeface="Comic Sans MS"/>
                  <a:ea typeface="宋体"/>
                </a:rPr>
                <a:t>Excp</a:t>
              </a:r>
              <a:endParaRPr lang="zh-CN" altLang="en-US" i="0" kern="0" dirty="0">
                <a:solidFill>
                  <a:srgbClr val="FFFFFF"/>
                </a:solidFill>
                <a:latin typeface="Comic Sans MS"/>
                <a:ea typeface="宋体"/>
              </a:endParaRPr>
            </a:p>
          </p:txBody>
        </p:sp>
      </p:grpSp>
      <p:sp>
        <p:nvSpPr>
          <p:cNvPr id="5" name="圆角矩形 4"/>
          <p:cNvSpPr/>
          <p:nvPr/>
        </p:nvSpPr>
        <p:spPr>
          <a:xfrm>
            <a:off x="3131840" y="3429000"/>
            <a:ext cx="3096344" cy="2088232"/>
          </a:xfrm>
          <a:prstGeom prst="round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1475656" y="4005064"/>
            <a:ext cx="1008112" cy="64807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键盘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6876256" y="4077072"/>
            <a:ext cx="1008112" cy="64807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显示器</a:t>
            </a:r>
            <a:endParaRPr lang="zh-CN" altLang="en-US" dirty="0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2483768" y="4329100"/>
            <a:ext cx="648072" cy="0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6228184" y="4412940"/>
            <a:ext cx="648072" cy="0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5284887" y="4706094"/>
            <a:ext cx="57373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PC</a:t>
            </a:r>
            <a:endParaRPr lang="zh-CN" altLang="en-US" dirty="0"/>
          </a:p>
        </p:txBody>
      </p:sp>
      <p:cxnSp>
        <p:nvCxnSpPr>
          <p:cNvPr id="27" name="直接箭头连接符 26"/>
          <p:cNvCxnSpPr/>
          <p:nvPr/>
        </p:nvCxnSpPr>
        <p:spPr>
          <a:xfrm flipV="1">
            <a:off x="5652120" y="4221088"/>
            <a:ext cx="0" cy="465188"/>
          </a:xfrm>
          <a:prstGeom prst="straightConnector1">
            <a:avLst/>
          </a:prstGeom>
          <a:ln w="38100">
            <a:solidFill>
              <a:srgbClr val="FF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5436096" y="4227749"/>
            <a:ext cx="0" cy="468052"/>
          </a:xfrm>
          <a:prstGeom prst="straightConnector1">
            <a:avLst/>
          </a:prstGeom>
          <a:ln w="38100">
            <a:solidFill>
              <a:srgbClr val="FF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4067944" y="4240906"/>
            <a:ext cx="0" cy="465188"/>
          </a:xfrm>
          <a:prstGeom prst="straightConnector1">
            <a:avLst/>
          </a:prstGeom>
          <a:ln w="38100">
            <a:solidFill>
              <a:srgbClr val="FF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3635896" y="4257092"/>
            <a:ext cx="0" cy="468052"/>
          </a:xfrm>
          <a:prstGeom prst="straightConnector1">
            <a:avLst/>
          </a:prstGeom>
          <a:ln w="38100">
            <a:solidFill>
              <a:srgbClr val="FF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2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准备工作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328245"/>
          </a:xfrm>
        </p:spPr>
        <p:txBody>
          <a:bodyPr/>
          <a:lstStyle/>
          <a:p>
            <a:r>
              <a:rPr lang="zh-CN" altLang="en-US" dirty="0" smtClean="0"/>
              <a:t>课设资料下载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QQ</a:t>
            </a:r>
            <a:r>
              <a:rPr lang="zh-CN" altLang="en-US" dirty="0" smtClean="0"/>
              <a:t>群   </a:t>
            </a:r>
            <a:r>
              <a:rPr lang="en-US" altLang="zh-CN" dirty="0" smtClean="0"/>
              <a:t>192313547</a:t>
            </a:r>
          </a:p>
          <a:p>
            <a:r>
              <a:rPr lang="zh-CN" altLang="en-US" dirty="0" smtClean="0"/>
              <a:t>注册钉钉</a:t>
            </a:r>
            <a:endParaRPr lang="en-US" altLang="zh-CN" dirty="0" smtClean="0"/>
          </a:p>
          <a:p>
            <a:pPr lvl="1"/>
            <a:r>
              <a:rPr lang="zh-CN" altLang="en-US" u="sng" dirty="0" smtClean="0">
                <a:solidFill>
                  <a:srgbClr val="0070C0"/>
                </a:solidFill>
              </a:rPr>
              <a:t>考勤，上班打卡，下班打卡</a:t>
            </a:r>
            <a:endParaRPr lang="en-US" altLang="zh-CN" u="sng" dirty="0" smtClean="0">
              <a:solidFill>
                <a:srgbClr val="0070C0"/>
              </a:solidFill>
            </a:endParaRPr>
          </a:p>
          <a:p>
            <a:pPr lvl="1"/>
            <a:r>
              <a:rPr lang="zh-CN" altLang="en-US" dirty="0" smtClean="0"/>
              <a:t>实验检查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钉钉邀请二维码见</a:t>
            </a:r>
            <a:r>
              <a:rPr lang="en-US" altLang="zh-CN" dirty="0" smtClean="0"/>
              <a:t>QQ</a:t>
            </a:r>
            <a:r>
              <a:rPr lang="zh-CN" altLang="en-US" smtClean="0"/>
              <a:t>群</a:t>
            </a:r>
            <a:endParaRPr lang="en-US" altLang="zh-CN" dirty="0" smtClean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FDF0D738-672E-46C8-8BB9-B43606314CD0}" type="slidenum"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2</a:t>
            </a:fld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 </a:t>
            </a:r>
            <a:r>
              <a:rPr lang="zh-CN" altLang="en-US" dirty="0" smtClean="0"/>
              <a:t>分时多任务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这样的计算机只能同时执行一个程序</a:t>
            </a:r>
            <a:r>
              <a:rPr lang="en-US" altLang="zh-CN" dirty="0" smtClean="0"/>
              <a:t>, </a:t>
            </a:r>
            <a:r>
              <a:rPr lang="zh-CN" altLang="en-US" dirty="0" smtClean="0"/>
              <a:t>如何同时执行多个程序呢</a:t>
            </a:r>
            <a:r>
              <a:rPr lang="en-US" altLang="zh-CN" dirty="0" smtClean="0"/>
              <a:t>?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分时多任务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程序的编译与加载分离 </a:t>
            </a:r>
            <a:r>
              <a:rPr lang="en-US" altLang="zh-CN" dirty="0" smtClean="0"/>
              <a:t>-&gt; </a:t>
            </a:r>
            <a:r>
              <a:rPr lang="zh-CN" altLang="en-US" dirty="0" smtClean="0">
                <a:solidFill>
                  <a:srgbClr val="FF0000"/>
                </a:solidFill>
              </a:rPr>
              <a:t>虚存管理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/>
              <a:t>CPU</a:t>
            </a:r>
            <a:r>
              <a:rPr lang="zh-CN" altLang="en-US" dirty="0" smtClean="0"/>
              <a:t>调度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时钟</a:t>
            </a:r>
            <a:r>
              <a:rPr lang="zh-CN" altLang="en-US" dirty="0" smtClean="0">
                <a:solidFill>
                  <a:srgbClr val="FF0000"/>
                </a:solidFill>
              </a:rPr>
              <a:t>中断</a:t>
            </a:r>
            <a:r>
              <a:rPr lang="zh-CN" altLang="en-US" dirty="0" smtClean="0"/>
              <a:t>驱动上下文切换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B2B85ECE-1EA3-4720-9EB6-58424417D6D5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  <p:grpSp>
        <p:nvGrpSpPr>
          <p:cNvPr id="8" name="组合 7"/>
          <p:cNvGrpSpPr/>
          <p:nvPr/>
        </p:nvGrpSpPr>
        <p:grpSpPr>
          <a:xfrm>
            <a:off x="3348980" y="3933056"/>
            <a:ext cx="2664296" cy="1800200"/>
            <a:chOff x="4932040" y="3068960"/>
            <a:chExt cx="2664296" cy="1800200"/>
          </a:xfrm>
        </p:grpSpPr>
        <p:sp>
          <p:nvSpPr>
            <p:cNvPr id="9" name="圆角矩形 8"/>
            <p:cNvSpPr/>
            <p:nvPr/>
          </p:nvSpPr>
          <p:spPr>
            <a:xfrm>
              <a:off x="4932040" y="3068960"/>
              <a:ext cx="1008112" cy="648072"/>
            </a:xfrm>
            <a:prstGeom prst="roundRect">
              <a:avLst/>
            </a:prstGeom>
            <a:solidFill>
              <a:srgbClr val="33CCCC"/>
            </a:solidFill>
            <a:ln w="25400" cap="flat" cmpd="sng" algn="ctr">
              <a:solidFill>
                <a:srgbClr val="33CCCC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i="0" kern="0" dirty="0" err="1">
                  <a:solidFill>
                    <a:srgbClr val="FFFFFF"/>
                  </a:solidFill>
                  <a:latin typeface="Comic Sans MS"/>
                  <a:ea typeface="宋体"/>
                </a:rPr>
                <a:t>Reg</a:t>
              </a:r>
              <a:endParaRPr lang="zh-CN" altLang="en-US" i="0" kern="0" dirty="0">
                <a:solidFill>
                  <a:srgbClr val="FFFFFF"/>
                </a:solidFill>
                <a:latin typeface="Comic Sans MS"/>
                <a:ea typeface="宋体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4932040" y="4221088"/>
              <a:ext cx="1008112" cy="648072"/>
            </a:xfrm>
            <a:prstGeom prst="roundRect">
              <a:avLst/>
            </a:prstGeom>
            <a:solidFill>
              <a:srgbClr val="33CCCC"/>
            </a:solidFill>
            <a:ln w="25400" cap="flat" cmpd="sng" algn="ctr">
              <a:solidFill>
                <a:srgbClr val="33CCCC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i="0" kern="0" dirty="0">
                  <a:solidFill>
                    <a:srgbClr val="FFFFFF"/>
                  </a:solidFill>
                  <a:latin typeface="Comic Sans MS"/>
                  <a:ea typeface="宋体"/>
                </a:rPr>
                <a:t>ALU</a:t>
              </a:r>
              <a:endParaRPr lang="zh-CN" altLang="en-US" i="0" kern="0" dirty="0">
                <a:solidFill>
                  <a:srgbClr val="FFFFFF"/>
                </a:solidFill>
                <a:latin typeface="Comic Sans MS"/>
                <a:ea typeface="宋体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6588224" y="3068960"/>
              <a:ext cx="1008112" cy="648072"/>
            </a:xfrm>
            <a:prstGeom prst="roundRect">
              <a:avLst/>
            </a:prstGeom>
            <a:solidFill>
              <a:srgbClr val="33CCCC"/>
            </a:solidFill>
            <a:ln w="25400" cap="flat" cmpd="sng" algn="ctr">
              <a:solidFill>
                <a:srgbClr val="33CCCC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i="0" kern="0" dirty="0">
                  <a:solidFill>
                    <a:srgbClr val="FFFFFF"/>
                  </a:solidFill>
                  <a:latin typeface="Comic Sans MS"/>
                  <a:ea typeface="宋体"/>
                </a:rPr>
                <a:t>Mem</a:t>
              </a:r>
              <a:endParaRPr lang="zh-CN" altLang="en-US" i="0" kern="0" dirty="0">
                <a:solidFill>
                  <a:srgbClr val="FFFFFF"/>
                </a:solidFill>
                <a:latin typeface="Comic Sans MS"/>
                <a:ea typeface="宋体"/>
              </a:endParaRPr>
            </a:p>
          </p:txBody>
        </p:sp>
        <p:cxnSp>
          <p:nvCxnSpPr>
            <p:cNvPr id="14" name="直接箭头连接符 13"/>
            <p:cNvCxnSpPr/>
            <p:nvPr/>
          </p:nvCxnSpPr>
          <p:spPr>
            <a:xfrm flipH="1">
              <a:off x="5940152" y="3501008"/>
              <a:ext cx="648072" cy="0"/>
            </a:xfrm>
            <a:prstGeom prst="straightConnector1">
              <a:avLst/>
            </a:prstGeom>
            <a:solidFill>
              <a:srgbClr val="33CCCC"/>
            </a:solidFill>
            <a:ln w="25400" cap="flat" cmpd="sng" algn="ctr">
              <a:solidFill>
                <a:srgbClr val="FF6600"/>
              </a:solidFill>
              <a:prstDash val="solid"/>
              <a:tailEnd type="arrow"/>
            </a:ln>
            <a:effectLst/>
          </p:spPr>
        </p:cxnSp>
        <p:cxnSp>
          <p:nvCxnSpPr>
            <p:cNvPr id="15" name="直接箭头连接符 14"/>
            <p:cNvCxnSpPr/>
            <p:nvPr/>
          </p:nvCxnSpPr>
          <p:spPr>
            <a:xfrm>
              <a:off x="5940152" y="3284984"/>
              <a:ext cx="648072" cy="0"/>
            </a:xfrm>
            <a:prstGeom prst="straightConnector1">
              <a:avLst/>
            </a:prstGeom>
            <a:solidFill>
              <a:srgbClr val="33CCCC"/>
            </a:solidFill>
            <a:ln w="25400" cap="flat" cmpd="sng" algn="ctr">
              <a:solidFill>
                <a:srgbClr val="FF6600"/>
              </a:solidFill>
              <a:prstDash val="solid"/>
              <a:tailEnd type="arrow"/>
            </a:ln>
            <a:effectLst/>
          </p:spPr>
        </p:cxnSp>
      </p:grpSp>
      <p:sp>
        <p:nvSpPr>
          <p:cNvPr id="5" name="圆角矩形 4"/>
          <p:cNvSpPr/>
          <p:nvPr/>
        </p:nvSpPr>
        <p:spPr>
          <a:xfrm>
            <a:off x="3131840" y="3789040"/>
            <a:ext cx="3096344" cy="2088232"/>
          </a:xfrm>
          <a:prstGeom prst="round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1475656" y="4365104"/>
            <a:ext cx="1008112" cy="64807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键盘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6876256" y="4437112"/>
            <a:ext cx="1008112" cy="64807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显示器</a:t>
            </a:r>
            <a:endParaRPr lang="zh-CN" altLang="en-US" dirty="0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2483768" y="4689140"/>
            <a:ext cx="648072" cy="0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6228184" y="4772980"/>
            <a:ext cx="648072" cy="0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4499992" y="4653136"/>
            <a:ext cx="721196" cy="50405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Excp</a:t>
            </a:r>
            <a:endParaRPr lang="zh-CN" altLang="en-US" sz="1600" dirty="0"/>
          </a:p>
        </p:txBody>
      </p:sp>
      <p:sp>
        <p:nvSpPr>
          <p:cNvPr id="24" name="圆角矩形 23"/>
          <p:cNvSpPr/>
          <p:nvPr/>
        </p:nvSpPr>
        <p:spPr>
          <a:xfrm>
            <a:off x="4499992" y="5229200"/>
            <a:ext cx="721196" cy="50405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MMU</a:t>
            </a:r>
            <a:endParaRPr lang="zh-CN" altLang="en-US" sz="1400" dirty="0"/>
          </a:p>
        </p:txBody>
      </p:sp>
      <p:sp>
        <p:nvSpPr>
          <p:cNvPr id="20" name="圆角矩形 19"/>
          <p:cNvSpPr/>
          <p:nvPr/>
        </p:nvSpPr>
        <p:spPr>
          <a:xfrm>
            <a:off x="5284887" y="5066134"/>
            <a:ext cx="57373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PC</a:t>
            </a:r>
            <a:endParaRPr lang="zh-CN" altLang="en-US" dirty="0"/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5652120" y="4581128"/>
            <a:ext cx="0" cy="465188"/>
          </a:xfrm>
          <a:prstGeom prst="straightConnector1">
            <a:avLst/>
          </a:prstGeom>
          <a:ln w="38100">
            <a:solidFill>
              <a:srgbClr val="FF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5436096" y="4587789"/>
            <a:ext cx="0" cy="468052"/>
          </a:xfrm>
          <a:prstGeom prst="straightConnector1">
            <a:avLst/>
          </a:prstGeom>
          <a:ln w="38100">
            <a:solidFill>
              <a:srgbClr val="FF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4067944" y="4587789"/>
            <a:ext cx="0" cy="465188"/>
          </a:xfrm>
          <a:prstGeom prst="straightConnector1">
            <a:avLst/>
          </a:prstGeom>
          <a:ln w="38100">
            <a:solidFill>
              <a:srgbClr val="FF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3635896" y="4603975"/>
            <a:ext cx="0" cy="468052"/>
          </a:xfrm>
          <a:prstGeom prst="straightConnector1">
            <a:avLst/>
          </a:prstGeom>
          <a:ln w="38100">
            <a:solidFill>
              <a:srgbClr val="FF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11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AM(Abstract Machine)- </a:t>
            </a:r>
            <a:r>
              <a:rPr lang="zh-CN" altLang="en-US" dirty="0" smtClean="0"/>
              <a:t>现代计算机的抽象模型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AM = </a:t>
            </a:r>
            <a:r>
              <a:rPr lang="en-US" altLang="zh-CN" dirty="0" smtClean="0">
                <a:solidFill>
                  <a:schemeClr val="accent1"/>
                </a:solidFill>
              </a:rPr>
              <a:t>TRM</a:t>
            </a:r>
            <a:r>
              <a:rPr lang="en-US" altLang="zh-CN" dirty="0" smtClean="0"/>
              <a:t> + </a:t>
            </a:r>
            <a:r>
              <a:rPr lang="en-US" altLang="zh-CN" dirty="0" smtClean="0">
                <a:solidFill>
                  <a:srgbClr val="92D050"/>
                </a:solidFill>
              </a:rPr>
              <a:t>IOE</a:t>
            </a:r>
            <a:r>
              <a:rPr lang="en-US" altLang="zh-CN" dirty="0" smtClean="0"/>
              <a:t> + </a:t>
            </a:r>
            <a:r>
              <a:rPr lang="en-US" altLang="zh-CN" dirty="0" smtClean="0">
                <a:solidFill>
                  <a:srgbClr val="7030A0"/>
                </a:solidFill>
              </a:rPr>
              <a:t>ASYE</a:t>
            </a:r>
            <a:r>
              <a:rPr lang="en-US" altLang="zh-CN" dirty="0" smtClean="0"/>
              <a:t> + </a:t>
            </a:r>
            <a:r>
              <a:rPr lang="en-US" altLang="zh-CN" dirty="0" smtClean="0">
                <a:solidFill>
                  <a:srgbClr val="FFC000"/>
                </a:solidFill>
              </a:rPr>
              <a:t>PTE</a:t>
            </a:r>
            <a:r>
              <a:rPr lang="en-US" altLang="zh-CN" dirty="0" smtClean="0"/>
              <a:t> + </a:t>
            </a:r>
            <a:r>
              <a:rPr lang="en-US" altLang="zh-CN" dirty="0" smtClean="0">
                <a:solidFill>
                  <a:srgbClr val="C00000"/>
                </a:solidFill>
              </a:rPr>
              <a:t>MPE</a:t>
            </a:r>
          </a:p>
          <a:p>
            <a:pPr lvl="2"/>
            <a:r>
              <a:rPr lang="en-US" altLang="zh-CN" dirty="0" smtClean="0">
                <a:solidFill>
                  <a:schemeClr val="accent1"/>
                </a:solidFill>
              </a:rPr>
              <a:t>TRM(Turing Machine) - </a:t>
            </a:r>
            <a:r>
              <a:rPr lang="zh-CN" altLang="en-US" dirty="0" smtClean="0">
                <a:solidFill>
                  <a:schemeClr val="accent1"/>
                </a:solidFill>
              </a:rPr>
              <a:t>图灵机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pPr lvl="2"/>
            <a:r>
              <a:rPr lang="en-US" altLang="zh-CN" dirty="0" smtClean="0">
                <a:solidFill>
                  <a:srgbClr val="92D050"/>
                </a:solidFill>
              </a:rPr>
              <a:t>IOE(I/O Extension) - </a:t>
            </a:r>
            <a:r>
              <a:rPr lang="zh-CN" altLang="en-US" dirty="0" smtClean="0">
                <a:solidFill>
                  <a:srgbClr val="92D050"/>
                </a:solidFill>
              </a:rPr>
              <a:t>输入输出扩展</a:t>
            </a:r>
            <a:endParaRPr lang="en-US" altLang="zh-CN" dirty="0" smtClean="0">
              <a:solidFill>
                <a:srgbClr val="92D050"/>
              </a:solidFill>
            </a:endParaRPr>
          </a:p>
          <a:p>
            <a:pPr lvl="2"/>
            <a:r>
              <a:rPr lang="en-US" altLang="zh-CN" dirty="0" smtClean="0">
                <a:solidFill>
                  <a:srgbClr val="7030A0"/>
                </a:solidFill>
              </a:rPr>
              <a:t>ASYE(Asynchronous Extension) - </a:t>
            </a:r>
            <a:r>
              <a:rPr lang="zh-CN" altLang="en-US" dirty="0" smtClean="0">
                <a:solidFill>
                  <a:srgbClr val="7030A0"/>
                </a:solidFill>
              </a:rPr>
              <a:t>异步处理扩展</a:t>
            </a:r>
            <a:endParaRPr lang="en-US" altLang="zh-CN" dirty="0" smtClean="0">
              <a:solidFill>
                <a:srgbClr val="7030A0"/>
              </a:solidFill>
            </a:endParaRPr>
          </a:p>
          <a:p>
            <a:pPr lvl="2"/>
            <a:r>
              <a:rPr lang="en-US" altLang="zh-CN" dirty="0" smtClean="0">
                <a:solidFill>
                  <a:srgbClr val="FFC000"/>
                </a:solidFill>
              </a:rPr>
              <a:t>PTE(Protection Extension) - </a:t>
            </a:r>
            <a:r>
              <a:rPr lang="zh-CN" altLang="en-US" dirty="0" smtClean="0">
                <a:solidFill>
                  <a:srgbClr val="FFC000"/>
                </a:solidFill>
              </a:rPr>
              <a:t>保护扩展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pPr lvl="2"/>
            <a:r>
              <a:rPr lang="en-US" altLang="zh-CN" dirty="0" smtClean="0">
                <a:solidFill>
                  <a:srgbClr val="C00000"/>
                </a:solidFill>
              </a:rPr>
              <a:t>MPE(Multi-Processor Extension) - </a:t>
            </a:r>
            <a:r>
              <a:rPr lang="zh-CN" altLang="en-US" dirty="0" smtClean="0">
                <a:solidFill>
                  <a:srgbClr val="C00000"/>
                </a:solidFill>
              </a:rPr>
              <a:t>多核扩展 </a:t>
            </a:r>
            <a:r>
              <a:rPr lang="en-US" altLang="zh-CN" dirty="0" smtClean="0">
                <a:solidFill>
                  <a:srgbClr val="C00000"/>
                </a:solidFill>
              </a:rPr>
              <a:t>(PA</a:t>
            </a:r>
            <a:r>
              <a:rPr lang="zh-CN" altLang="en-US" dirty="0" smtClean="0">
                <a:solidFill>
                  <a:srgbClr val="C00000"/>
                </a:solidFill>
              </a:rPr>
              <a:t>中不涉及</a:t>
            </a:r>
            <a:r>
              <a:rPr lang="en-US" altLang="zh-CN" dirty="0" smtClean="0">
                <a:solidFill>
                  <a:srgbClr val="C00000"/>
                </a:solidFill>
              </a:rPr>
              <a:t>)</a:t>
            </a:r>
          </a:p>
          <a:p>
            <a:pPr lvl="8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B2B85ECE-1EA3-4720-9EB6-58424417D6D5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  <p:grpSp>
        <p:nvGrpSpPr>
          <p:cNvPr id="23" name="组合 22"/>
          <p:cNvGrpSpPr/>
          <p:nvPr/>
        </p:nvGrpSpPr>
        <p:grpSpPr>
          <a:xfrm>
            <a:off x="3348980" y="3933056"/>
            <a:ext cx="2664296" cy="1800200"/>
            <a:chOff x="4932040" y="3068960"/>
            <a:chExt cx="2664296" cy="1800200"/>
          </a:xfrm>
        </p:grpSpPr>
        <p:sp>
          <p:nvSpPr>
            <p:cNvPr id="24" name="圆角矩形 23"/>
            <p:cNvSpPr/>
            <p:nvPr/>
          </p:nvSpPr>
          <p:spPr>
            <a:xfrm>
              <a:off x="4932040" y="3068960"/>
              <a:ext cx="1008112" cy="648072"/>
            </a:xfrm>
            <a:prstGeom prst="roundRect">
              <a:avLst/>
            </a:prstGeom>
            <a:solidFill>
              <a:srgbClr val="33CCCC"/>
            </a:solidFill>
            <a:ln w="25400" cap="flat" cmpd="sng" algn="ctr">
              <a:solidFill>
                <a:srgbClr val="33CCCC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i="0" kern="0" dirty="0" err="1">
                  <a:solidFill>
                    <a:srgbClr val="FFFFFF"/>
                  </a:solidFill>
                  <a:latin typeface="Comic Sans MS"/>
                  <a:ea typeface="宋体"/>
                </a:rPr>
                <a:t>Reg</a:t>
              </a:r>
              <a:endParaRPr lang="zh-CN" altLang="en-US" i="0" kern="0" dirty="0">
                <a:solidFill>
                  <a:srgbClr val="FFFFFF"/>
                </a:solidFill>
                <a:latin typeface="Comic Sans MS"/>
                <a:ea typeface="宋体"/>
              </a:endParaRPr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4932040" y="4221088"/>
              <a:ext cx="1008112" cy="648072"/>
            </a:xfrm>
            <a:prstGeom prst="roundRect">
              <a:avLst/>
            </a:prstGeom>
            <a:solidFill>
              <a:srgbClr val="33CCCC"/>
            </a:solidFill>
            <a:ln w="25400" cap="flat" cmpd="sng" algn="ctr">
              <a:solidFill>
                <a:srgbClr val="33CCCC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i="0" kern="0" dirty="0">
                  <a:solidFill>
                    <a:srgbClr val="FFFFFF"/>
                  </a:solidFill>
                  <a:latin typeface="Comic Sans MS"/>
                  <a:ea typeface="宋体"/>
                </a:rPr>
                <a:t>ALU</a:t>
              </a:r>
              <a:endParaRPr lang="zh-CN" altLang="en-US" i="0" kern="0" dirty="0">
                <a:solidFill>
                  <a:srgbClr val="FFFFFF"/>
                </a:solidFill>
                <a:latin typeface="Comic Sans MS"/>
                <a:ea typeface="宋体"/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6588224" y="3068960"/>
              <a:ext cx="1008112" cy="648072"/>
            </a:xfrm>
            <a:prstGeom prst="roundRect">
              <a:avLst/>
            </a:prstGeom>
            <a:solidFill>
              <a:srgbClr val="33CCCC"/>
            </a:solidFill>
            <a:ln w="25400" cap="flat" cmpd="sng" algn="ctr">
              <a:solidFill>
                <a:srgbClr val="33CCCC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i="0" kern="0" dirty="0">
                  <a:solidFill>
                    <a:srgbClr val="FFFFFF"/>
                  </a:solidFill>
                  <a:latin typeface="Comic Sans MS"/>
                  <a:ea typeface="宋体"/>
                </a:rPr>
                <a:t>Mem</a:t>
              </a:r>
              <a:endParaRPr lang="zh-CN" altLang="en-US" i="0" kern="0" dirty="0">
                <a:solidFill>
                  <a:srgbClr val="FFFFFF"/>
                </a:solidFill>
                <a:latin typeface="Comic Sans MS"/>
                <a:ea typeface="宋体"/>
              </a:endParaRPr>
            </a:p>
          </p:txBody>
        </p:sp>
        <p:cxnSp>
          <p:nvCxnSpPr>
            <p:cNvPr id="27" name="直接箭头连接符 26"/>
            <p:cNvCxnSpPr/>
            <p:nvPr/>
          </p:nvCxnSpPr>
          <p:spPr>
            <a:xfrm flipH="1">
              <a:off x="5940152" y="3501008"/>
              <a:ext cx="648072" cy="0"/>
            </a:xfrm>
            <a:prstGeom prst="straightConnector1">
              <a:avLst/>
            </a:prstGeom>
            <a:solidFill>
              <a:srgbClr val="33CCCC"/>
            </a:solidFill>
            <a:ln w="38100" cap="flat" cmpd="sng" algn="ctr">
              <a:solidFill>
                <a:srgbClr val="FF6600"/>
              </a:solidFill>
              <a:prstDash val="solid"/>
              <a:tailEnd type="arrow"/>
            </a:ln>
            <a:effectLst/>
          </p:spPr>
        </p:cxnSp>
        <p:cxnSp>
          <p:nvCxnSpPr>
            <p:cNvPr id="28" name="直接箭头连接符 27"/>
            <p:cNvCxnSpPr/>
            <p:nvPr/>
          </p:nvCxnSpPr>
          <p:spPr>
            <a:xfrm>
              <a:off x="5940152" y="3284984"/>
              <a:ext cx="648072" cy="0"/>
            </a:xfrm>
            <a:prstGeom prst="straightConnector1">
              <a:avLst/>
            </a:prstGeom>
            <a:solidFill>
              <a:srgbClr val="33CCCC"/>
            </a:solidFill>
            <a:ln w="38100" cap="flat" cmpd="sng" algn="ctr">
              <a:solidFill>
                <a:srgbClr val="FF6600"/>
              </a:solidFill>
              <a:prstDash val="solid"/>
              <a:tailEnd type="arrow"/>
            </a:ln>
            <a:effectLst/>
          </p:spPr>
        </p:cxnSp>
      </p:grpSp>
      <p:sp>
        <p:nvSpPr>
          <p:cNvPr id="29" name="圆角矩形 28"/>
          <p:cNvSpPr/>
          <p:nvPr/>
        </p:nvSpPr>
        <p:spPr>
          <a:xfrm>
            <a:off x="3131840" y="3789040"/>
            <a:ext cx="3096344" cy="2088232"/>
          </a:xfrm>
          <a:prstGeom prst="round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1475656" y="4365104"/>
            <a:ext cx="1008112" cy="64807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键盘</a:t>
            </a:r>
            <a:endParaRPr lang="zh-CN" altLang="en-US" dirty="0"/>
          </a:p>
        </p:txBody>
      </p:sp>
      <p:sp>
        <p:nvSpPr>
          <p:cNvPr id="31" name="圆角矩形 30"/>
          <p:cNvSpPr/>
          <p:nvPr/>
        </p:nvSpPr>
        <p:spPr>
          <a:xfrm>
            <a:off x="6876256" y="4437112"/>
            <a:ext cx="1008112" cy="64807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显示器</a:t>
            </a:r>
            <a:endParaRPr lang="zh-CN" altLang="en-US" dirty="0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2483768" y="4689140"/>
            <a:ext cx="648072" cy="0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6228184" y="4772980"/>
            <a:ext cx="648072" cy="0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33"/>
          <p:cNvSpPr/>
          <p:nvPr/>
        </p:nvSpPr>
        <p:spPr>
          <a:xfrm>
            <a:off x="4499992" y="4653136"/>
            <a:ext cx="721196" cy="50405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Excp</a:t>
            </a:r>
            <a:endParaRPr lang="zh-CN" altLang="en-US" sz="1600" dirty="0"/>
          </a:p>
        </p:txBody>
      </p:sp>
      <p:sp>
        <p:nvSpPr>
          <p:cNvPr id="35" name="圆角矩形 34"/>
          <p:cNvSpPr/>
          <p:nvPr/>
        </p:nvSpPr>
        <p:spPr>
          <a:xfrm>
            <a:off x="4499992" y="5229200"/>
            <a:ext cx="721196" cy="50405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MMU</a:t>
            </a:r>
            <a:endParaRPr lang="zh-CN" altLang="en-US" sz="1400" dirty="0"/>
          </a:p>
        </p:txBody>
      </p:sp>
      <p:sp>
        <p:nvSpPr>
          <p:cNvPr id="36" name="圆角矩形 35"/>
          <p:cNvSpPr/>
          <p:nvPr/>
        </p:nvSpPr>
        <p:spPr>
          <a:xfrm>
            <a:off x="5284887" y="5066134"/>
            <a:ext cx="57373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PC</a:t>
            </a:r>
            <a:endParaRPr lang="zh-CN" altLang="en-US" dirty="0"/>
          </a:p>
        </p:txBody>
      </p:sp>
      <p:cxnSp>
        <p:nvCxnSpPr>
          <p:cNvPr id="37" name="直接箭头连接符 36"/>
          <p:cNvCxnSpPr/>
          <p:nvPr/>
        </p:nvCxnSpPr>
        <p:spPr>
          <a:xfrm flipV="1">
            <a:off x="5652120" y="4581128"/>
            <a:ext cx="0" cy="465188"/>
          </a:xfrm>
          <a:prstGeom prst="straightConnector1">
            <a:avLst/>
          </a:prstGeom>
          <a:ln w="38100">
            <a:solidFill>
              <a:srgbClr val="FF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5436096" y="4587789"/>
            <a:ext cx="0" cy="468052"/>
          </a:xfrm>
          <a:prstGeom prst="straightConnector1">
            <a:avLst/>
          </a:prstGeom>
          <a:ln w="38100">
            <a:solidFill>
              <a:srgbClr val="FF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V="1">
            <a:off x="4067944" y="4587789"/>
            <a:ext cx="0" cy="465188"/>
          </a:xfrm>
          <a:prstGeom prst="straightConnector1">
            <a:avLst/>
          </a:prstGeom>
          <a:ln w="38100">
            <a:solidFill>
              <a:srgbClr val="FF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3635896" y="4603975"/>
            <a:ext cx="0" cy="468052"/>
          </a:xfrm>
          <a:prstGeom prst="straightConnector1">
            <a:avLst/>
          </a:prstGeom>
          <a:ln w="38100">
            <a:solidFill>
              <a:srgbClr val="FF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87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Nexus-AM</a:t>
            </a:r>
            <a:r>
              <a:rPr lang="zh-CN" altLang="en-US" dirty="0" smtClean="0"/>
              <a:t>部分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，屏蔽硬件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>
                <a:solidFill>
                  <a:schemeClr val="accent1"/>
                </a:solidFill>
              </a:rPr>
              <a:t>TRM</a:t>
            </a:r>
          </a:p>
          <a:p>
            <a:pPr lvl="1"/>
            <a:r>
              <a:rPr lang="en-US" altLang="zh-CN" dirty="0" smtClean="0">
                <a:solidFill>
                  <a:schemeClr val="accent1"/>
                </a:solidFill>
              </a:rPr>
              <a:t>_</a:t>
            </a:r>
            <a:r>
              <a:rPr lang="en-US" altLang="zh-CN" dirty="0" err="1" smtClean="0">
                <a:solidFill>
                  <a:schemeClr val="accent1"/>
                </a:solidFill>
              </a:rPr>
              <a:t>putc</a:t>
            </a:r>
            <a:r>
              <a:rPr lang="en-US" altLang="zh-CN" dirty="0" smtClean="0">
                <a:solidFill>
                  <a:schemeClr val="accent1"/>
                </a:solidFill>
              </a:rPr>
              <a:t>() </a:t>
            </a:r>
            <a:r>
              <a:rPr lang="zh-CN" altLang="en-US" dirty="0" smtClean="0">
                <a:solidFill>
                  <a:schemeClr val="accent1"/>
                </a:solidFill>
              </a:rPr>
              <a:t>输出一个字符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pPr lvl="1"/>
            <a:r>
              <a:rPr lang="en-US" altLang="zh-CN" dirty="0" smtClean="0">
                <a:solidFill>
                  <a:schemeClr val="accent1"/>
                </a:solidFill>
              </a:rPr>
              <a:t>_halt() </a:t>
            </a:r>
            <a:r>
              <a:rPr lang="zh-CN" altLang="en-US" dirty="0" smtClean="0">
                <a:solidFill>
                  <a:schemeClr val="accent1"/>
                </a:solidFill>
              </a:rPr>
              <a:t>终止程序运行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r>
              <a:rPr lang="en-US" altLang="zh-CN" dirty="0" smtClean="0">
                <a:solidFill>
                  <a:srgbClr val="92D050"/>
                </a:solidFill>
              </a:rPr>
              <a:t>IOE</a:t>
            </a:r>
          </a:p>
          <a:p>
            <a:pPr lvl="1"/>
            <a:r>
              <a:rPr lang="en-US" altLang="zh-CN" dirty="0" smtClean="0">
                <a:solidFill>
                  <a:srgbClr val="92D050"/>
                </a:solidFill>
              </a:rPr>
              <a:t>_uptime() </a:t>
            </a:r>
            <a:r>
              <a:rPr lang="zh-CN" altLang="en-US" dirty="0" smtClean="0">
                <a:solidFill>
                  <a:srgbClr val="92D050"/>
                </a:solidFill>
              </a:rPr>
              <a:t>返回当前时间</a:t>
            </a:r>
            <a:endParaRPr lang="en-US" altLang="zh-CN" dirty="0" smtClean="0">
              <a:solidFill>
                <a:srgbClr val="92D05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92D050"/>
                </a:solidFill>
              </a:rPr>
              <a:t>_</a:t>
            </a:r>
            <a:r>
              <a:rPr lang="en-US" altLang="zh-CN" dirty="0" err="1" smtClean="0">
                <a:solidFill>
                  <a:srgbClr val="92D050"/>
                </a:solidFill>
              </a:rPr>
              <a:t>read_key</a:t>
            </a:r>
            <a:r>
              <a:rPr lang="en-US" altLang="zh-CN" dirty="0" smtClean="0">
                <a:solidFill>
                  <a:srgbClr val="92D050"/>
                </a:solidFill>
              </a:rPr>
              <a:t>() </a:t>
            </a:r>
            <a:r>
              <a:rPr lang="zh-CN" altLang="en-US" dirty="0" smtClean="0">
                <a:solidFill>
                  <a:srgbClr val="92D050"/>
                </a:solidFill>
              </a:rPr>
              <a:t>返回按键</a:t>
            </a:r>
            <a:endParaRPr lang="en-US" altLang="zh-CN" dirty="0" smtClean="0">
              <a:solidFill>
                <a:srgbClr val="92D05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92D050"/>
                </a:solidFill>
              </a:rPr>
              <a:t>_</a:t>
            </a:r>
            <a:r>
              <a:rPr lang="en-US" altLang="zh-CN" dirty="0" err="1" smtClean="0">
                <a:solidFill>
                  <a:srgbClr val="92D050"/>
                </a:solidFill>
              </a:rPr>
              <a:t>draw_rect</a:t>
            </a:r>
            <a:r>
              <a:rPr lang="en-US" altLang="zh-CN" dirty="0" smtClean="0">
                <a:solidFill>
                  <a:srgbClr val="92D050"/>
                </a:solidFill>
              </a:rPr>
              <a:t>() </a:t>
            </a:r>
            <a:r>
              <a:rPr lang="zh-CN" altLang="en-US" dirty="0" smtClean="0">
                <a:solidFill>
                  <a:srgbClr val="92D050"/>
                </a:solidFill>
              </a:rPr>
              <a:t>绘制矩形像素</a:t>
            </a:r>
            <a:endParaRPr lang="en-US" altLang="zh-CN" dirty="0" smtClean="0">
              <a:solidFill>
                <a:srgbClr val="92D050"/>
              </a:solidFill>
            </a:endParaRPr>
          </a:p>
          <a:p>
            <a:r>
              <a:rPr lang="en-US" altLang="zh-CN" dirty="0" smtClean="0">
                <a:solidFill>
                  <a:srgbClr val="7030A0"/>
                </a:solidFill>
              </a:rPr>
              <a:t>ASYE</a:t>
            </a:r>
          </a:p>
          <a:p>
            <a:pPr lvl="1"/>
            <a:r>
              <a:rPr lang="en-US" altLang="zh-CN" dirty="0" smtClean="0">
                <a:solidFill>
                  <a:srgbClr val="7030A0"/>
                </a:solidFill>
              </a:rPr>
              <a:t>_</a:t>
            </a:r>
            <a:r>
              <a:rPr lang="en-US" altLang="zh-CN" dirty="0" err="1" smtClean="0">
                <a:solidFill>
                  <a:srgbClr val="7030A0"/>
                </a:solidFill>
              </a:rPr>
              <a:t>asye_init</a:t>
            </a:r>
            <a:r>
              <a:rPr lang="en-US" altLang="zh-CN" dirty="0" smtClean="0">
                <a:solidFill>
                  <a:srgbClr val="7030A0"/>
                </a:solidFill>
              </a:rPr>
              <a:t>() </a:t>
            </a:r>
            <a:r>
              <a:rPr lang="zh-CN" altLang="en-US" dirty="0" smtClean="0">
                <a:solidFill>
                  <a:srgbClr val="7030A0"/>
                </a:solidFill>
              </a:rPr>
              <a:t>注册异常处理函数</a:t>
            </a:r>
            <a:endParaRPr lang="en-US" altLang="zh-CN" dirty="0" smtClean="0">
              <a:solidFill>
                <a:srgbClr val="7030A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7030A0"/>
                </a:solidFill>
              </a:rPr>
              <a:t>_make()   </a:t>
            </a:r>
            <a:r>
              <a:rPr lang="zh-CN" altLang="en-US" dirty="0" smtClean="0">
                <a:solidFill>
                  <a:srgbClr val="7030A0"/>
                </a:solidFill>
              </a:rPr>
              <a:t>创建内核上下文</a:t>
            </a:r>
            <a:endParaRPr lang="en-US" altLang="zh-CN" dirty="0" smtClean="0">
              <a:solidFill>
                <a:srgbClr val="7030A0"/>
              </a:solidFill>
            </a:endParaRPr>
          </a:p>
          <a:p>
            <a:r>
              <a:rPr lang="en-US" altLang="zh-CN" dirty="0" smtClean="0">
                <a:solidFill>
                  <a:srgbClr val="0000FF"/>
                </a:solidFill>
              </a:rPr>
              <a:t>PTE</a:t>
            </a:r>
          </a:p>
          <a:p>
            <a:pPr lvl="1"/>
            <a:r>
              <a:rPr lang="en-US" altLang="zh-CN" dirty="0" smtClean="0">
                <a:solidFill>
                  <a:srgbClr val="0000FF"/>
                </a:solidFill>
              </a:rPr>
              <a:t>_</a:t>
            </a:r>
            <a:r>
              <a:rPr lang="en-US" altLang="zh-CN" dirty="0" err="1" smtClean="0">
                <a:solidFill>
                  <a:srgbClr val="0000FF"/>
                </a:solidFill>
              </a:rPr>
              <a:t>pte_init</a:t>
            </a:r>
            <a:r>
              <a:rPr lang="en-US" altLang="zh-CN" dirty="0" smtClean="0">
                <a:solidFill>
                  <a:srgbClr val="0000FF"/>
                </a:solidFill>
              </a:rPr>
              <a:t>() </a:t>
            </a:r>
            <a:r>
              <a:rPr lang="zh-CN" altLang="en-US" dirty="0" smtClean="0">
                <a:solidFill>
                  <a:srgbClr val="0000FF"/>
                </a:solidFill>
              </a:rPr>
              <a:t>注册页面管理函数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/>
            <a:r>
              <a:rPr lang="en-US" altLang="zh-CN" dirty="0" smtClean="0">
                <a:solidFill>
                  <a:srgbClr val="0000FF"/>
                </a:solidFill>
              </a:rPr>
              <a:t>_protect() </a:t>
            </a:r>
            <a:r>
              <a:rPr lang="zh-CN" altLang="en-US" dirty="0" smtClean="0">
                <a:solidFill>
                  <a:srgbClr val="0000FF"/>
                </a:solidFill>
              </a:rPr>
              <a:t>创建虚拟地址空间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/>
            <a:r>
              <a:rPr lang="en-US" altLang="zh-CN" dirty="0" smtClean="0">
                <a:solidFill>
                  <a:srgbClr val="0000FF"/>
                </a:solidFill>
              </a:rPr>
              <a:t>_map() </a:t>
            </a:r>
            <a:r>
              <a:rPr lang="zh-CN" altLang="en-US" dirty="0" smtClean="0">
                <a:solidFill>
                  <a:srgbClr val="0000FF"/>
                </a:solidFill>
              </a:rPr>
              <a:t>添加</a:t>
            </a:r>
            <a:r>
              <a:rPr lang="en-US" altLang="zh-CN" dirty="0" err="1" smtClean="0">
                <a:solidFill>
                  <a:srgbClr val="0000FF"/>
                </a:solidFill>
              </a:rPr>
              <a:t>va</a:t>
            </a:r>
            <a:r>
              <a:rPr lang="zh-CN" altLang="en-US" dirty="0" smtClean="0">
                <a:solidFill>
                  <a:srgbClr val="0000FF"/>
                </a:solidFill>
              </a:rPr>
              <a:t>到</a:t>
            </a:r>
            <a:r>
              <a:rPr lang="en-US" altLang="zh-CN" dirty="0" smtClean="0">
                <a:solidFill>
                  <a:srgbClr val="0000FF"/>
                </a:solidFill>
              </a:rPr>
              <a:t>pa</a:t>
            </a:r>
            <a:r>
              <a:rPr lang="zh-CN" altLang="en-US" dirty="0" smtClean="0">
                <a:solidFill>
                  <a:srgbClr val="0000FF"/>
                </a:solidFill>
              </a:rPr>
              <a:t>的映射关系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/>
            <a:r>
              <a:rPr lang="en-US" altLang="zh-CN" dirty="0" smtClean="0">
                <a:solidFill>
                  <a:srgbClr val="0000FF"/>
                </a:solidFill>
              </a:rPr>
              <a:t>_switch() </a:t>
            </a:r>
            <a:r>
              <a:rPr lang="zh-CN" altLang="en-US" dirty="0" smtClean="0">
                <a:solidFill>
                  <a:srgbClr val="0000FF"/>
                </a:solidFill>
              </a:rPr>
              <a:t>切换虚拟地址空间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B2B85ECE-1EA3-4720-9EB6-58424417D6D5}" type="slidenum">
              <a:rPr lang="en-US" altLang="zh-CN" smtClean="0"/>
              <a:pPr>
                <a:defRPr/>
              </a:pPr>
              <a:t>22</a:t>
            </a:fld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5652120" y="3126593"/>
            <a:ext cx="2432594" cy="2001714"/>
            <a:chOff x="1275310" y="2448197"/>
            <a:chExt cx="2432594" cy="2001714"/>
          </a:xfrm>
        </p:grpSpPr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1275310" y="2848124"/>
              <a:ext cx="2432594" cy="398462"/>
            </a:xfrm>
            <a:prstGeom prst="roundRect">
              <a:avLst>
                <a:gd name="adj" fmla="val 16667"/>
              </a:avLst>
            </a:prstGeom>
            <a:solidFill>
              <a:srgbClr val="FFCC00"/>
            </a:solidFill>
            <a:ln w="9360">
              <a:solidFill>
                <a:srgbClr val="003366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dirty="0" err="1" smtClean="0">
                  <a:solidFill>
                    <a:srgbClr val="003366"/>
                  </a:solidFill>
                  <a:latin typeface="微软雅黑" pitchFamily="34" charset="-122"/>
                  <a:ea typeface="微软雅黑" pitchFamily="34" charset="-122"/>
                </a:rPr>
                <a:t>libos</a:t>
              </a:r>
              <a:r>
                <a:rPr lang="en-US" altLang="zh-CN" dirty="0" smtClean="0">
                  <a:solidFill>
                    <a:srgbClr val="003366"/>
                  </a:solidFill>
                  <a:latin typeface="微软雅黑" pitchFamily="34" charset="-122"/>
                  <a:ea typeface="微软雅黑" pitchFamily="34" charset="-122"/>
                </a:rPr>
                <a:t>, </a:t>
              </a:r>
              <a:r>
                <a:rPr lang="en-US" altLang="zh-CN" dirty="0" err="1" smtClean="0">
                  <a:solidFill>
                    <a:srgbClr val="003366"/>
                  </a:solidFill>
                  <a:latin typeface="微软雅黑" pitchFamily="34" charset="-122"/>
                  <a:ea typeface="微软雅黑" pitchFamily="34" charset="-122"/>
                </a:rPr>
                <a:t>newlib</a:t>
              </a:r>
              <a:endParaRPr lang="en-US" altLang="zh-CN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>
              <a:off x="1275310" y="3248174"/>
              <a:ext cx="2432594" cy="398462"/>
            </a:xfrm>
            <a:prstGeom prst="roundRect">
              <a:avLst>
                <a:gd name="adj" fmla="val 16667"/>
              </a:avLst>
            </a:prstGeom>
            <a:solidFill>
              <a:srgbClr val="FFCC00"/>
            </a:solidFill>
            <a:ln w="9360">
              <a:solidFill>
                <a:srgbClr val="003366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dirty="0" smtClean="0">
                  <a:solidFill>
                    <a:srgbClr val="003366"/>
                  </a:solidFill>
                  <a:latin typeface="微软雅黑" pitchFamily="34" charset="-122"/>
                  <a:ea typeface="微软雅黑" pitchFamily="34" charset="-122"/>
                </a:rPr>
                <a:t>Nanos-lite</a:t>
              </a:r>
              <a:endParaRPr lang="en-US" altLang="zh-CN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1275310" y="3648224"/>
              <a:ext cx="2432594" cy="398462"/>
            </a:xfrm>
            <a:prstGeom prst="roundRect">
              <a:avLst>
                <a:gd name="adj" fmla="val 16667"/>
              </a:avLst>
            </a:prstGeom>
            <a:solidFill>
              <a:srgbClr val="FFCC00"/>
            </a:solidFill>
            <a:ln w="9360">
              <a:solidFill>
                <a:srgbClr val="003366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dirty="0" smtClean="0">
                  <a:solidFill>
                    <a:srgbClr val="003366"/>
                  </a:solidFill>
                  <a:latin typeface="微软雅黑" pitchFamily="34" charset="-122"/>
                  <a:ea typeface="微软雅黑" pitchFamily="34" charset="-122"/>
                </a:rPr>
                <a:t>n86                           </a:t>
              </a:r>
              <a:endParaRPr lang="en-US" altLang="zh-CN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>
              <a:off x="1275310" y="4049861"/>
              <a:ext cx="2432594" cy="400050"/>
            </a:xfrm>
            <a:prstGeom prst="roundRect">
              <a:avLst>
                <a:gd name="adj" fmla="val 16667"/>
              </a:avLst>
            </a:prstGeom>
            <a:solidFill>
              <a:srgbClr val="FFCC00"/>
            </a:solidFill>
            <a:ln w="9360">
              <a:solidFill>
                <a:srgbClr val="003366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dirty="0" smtClean="0">
                  <a:solidFill>
                    <a:srgbClr val="003366"/>
                  </a:solidFill>
                  <a:latin typeface="微软雅黑" pitchFamily="34" charset="-122"/>
                  <a:ea typeface="微软雅黑" pitchFamily="34" charset="-122"/>
                </a:rPr>
                <a:t>NEMU</a:t>
              </a:r>
              <a:endParaRPr lang="en-US" altLang="zh-CN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AutoShape 4"/>
            <p:cNvSpPr>
              <a:spLocks noChangeArrowheads="1"/>
            </p:cNvSpPr>
            <p:nvPr/>
          </p:nvSpPr>
          <p:spPr bwMode="auto">
            <a:xfrm>
              <a:off x="1275310" y="2448197"/>
              <a:ext cx="2432594" cy="398463"/>
            </a:xfrm>
            <a:prstGeom prst="roundRect">
              <a:avLst>
                <a:gd name="adj" fmla="val 16667"/>
              </a:avLst>
            </a:prstGeom>
            <a:solidFill>
              <a:srgbClr val="FFCC00"/>
            </a:solidFill>
            <a:ln w="9360">
              <a:solidFill>
                <a:srgbClr val="003366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dirty="0" smtClean="0">
                  <a:solidFill>
                    <a:srgbClr val="003366"/>
                  </a:solidFill>
                  <a:latin typeface="微软雅黑" pitchFamily="34" charset="-122"/>
                  <a:ea typeface="微软雅黑" pitchFamily="34" charset="-122"/>
                </a:rPr>
                <a:t>Navy-apps</a:t>
              </a:r>
              <a:endParaRPr lang="en-US" altLang="zh-CN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AutoShape 7"/>
            <p:cNvSpPr>
              <a:spLocks noChangeArrowheads="1"/>
            </p:cNvSpPr>
            <p:nvPr/>
          </p:nvSpPr>
          <p:spPr bwMode="auto">
            <a:xfrm>
              <a:off x="1851374" y="3648224"/>
              <a:ext cx="1432866" cy="252412"/>
            </a:xfrm>
            <a:prstGeom prst="roundRect">
              <a:avLst>
                <a:gd name="adj" fmla="val 16667"/>
              </a:avLst>
            </a:prstGeom>
            <a:solidFill>
              <a:srgbClr val="66CCFF"/>
            </a:solidFill>
            <a:ln w="9360">
              <a:solidFill>
                <a:srgbClr val="003366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dirty="0" smtClean="0">
                  <a:solidFill>
                    <a:srgbClr val="003366"/>
                  </a:solidFill>
                  <a:latin typeface="微软雅黑" pitchFamily="34" charset="-122"/>
                  <a:ea typeface="微软雅黑" pitchFamily="34" charset="-122"/>
                </a:rPr>
                <a:t>Nexus-am</a:t>
              </a:r>
              <a:endParaRPr lang="en-US" altLang="zh-CN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655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AM</a:t>
            </a:r>
            <a:r>
              <a:rPr lang="zh-CN" altLang="en-US" dirty="0" smtClean="0"/>
              <a:t>的意义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对程序的意义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不同</a:t>
            </a:r>
            <a:r>
              <a:rPr lang="zh-CN" altLang="en-US" dirty="0"/>
              <a:t>计算机的硬件配置各不相同</a:t>
            </a:r>
            <a:r>
              <a:rPr lang="en-US" altLang="zh-CN" dirty="0"/>
              <a:t>, ISA</a:t>
            </a:r>
            <a:r>
              <a:rPr lang="zh-CN" altLang="en-US" dirty="0"/>
              <a:t>也</a:t>
            </a:r>
            <a:r>
              <a:rPr lang="zh-CN" altLang="en-US" dirty="0" smtClean="0"/>
              <a:t>千差万别</a:t>
            </a:r>
            <a:endParaRPr lang="en-US" altLang="zh-CN" dirty="0"/>
          </a:p>
          <a:p>
            <a:pPr lvl="1"/>
            <a:r>
              <a:rPr lang="zh-CN" altLang="en-US" dirty="0" smtClean="0"/>
              <a:t>实现</a:t>
            </a:r>
            <a:r>
              <a:rPr lang="en-US" altLang="zh-CN" dirty="0"/>
              <a:t>AM</a:t>
            </a:r>
            <a:r>
              <a:rPr lang="zh-CN" altLang="en-US" dirty="0"/>
              <a:t>定义好的</a:t>
            </a:r>
            <a:r>
              <a:rPr lang="en-US" altLang="zh-CN" dirty="0" smtClean="0"/>
              <a:t>API -&gt; </a:t>
            </a:r>
            <a:r>
              <a:rPr lang="zh-CN" altLang="en-US" dirty="0" smtClean="0"/>
              <a:t>统一的</a:t>
            </a:r>
            <a:r>
              <a:rPr lang="zh-CN" altLang="en-US" dirty="0"/>
              <a:t>抽象</a:t>
            </a:r>
            <a:r>
              <a:rPr lang="zh-CN" altLang="en-US" dirty="0" smtClean="0"/>
              <a:t>计算机</a:t>
            </a:r>
            <a:endParaRPr lang="en-US" altLang="zh-CN" dirty="0"/>
          </a:p>
          <a:p>
            <a:pPr lvl="2"/>
            <a:r>
              <a:rPr lang="zh-CN" altLang="en-US" dirty="0" smtClean="0"/>
              <a:t>程序</a:t>
            </a:r>
            <a:r>
              <a:rPr lang="zh-CN" altLang="en-US" dirty="0"/>
              <a:t>就可以</a:t>
            </a:r>
            <a:r>
              <a:rPr lang="zh-CN" altLang="en-US" dirty="0" smtClean="0"/>
              <a:t>在上面</a:t>
            </a:r>
            <a:r>
              <a:rPr lang="zh-CN" altLang="en-US" dirty="0"/>
              <a:t>直接</a:t>
            </a:r>
            <a:r>
              <a:rPr lang="zh-CN" altLang="en-US" dirty="0" smtClean="0"/>
              <a:t>运行</a:t>
            </a:r>
            <a:r>
              <a:rPr lang="en-US" altLang="zh-CN" dirty="0" smtClean="0"/>
              <a:t>, </a:t>
            </a:r>
            <a:r>
              <a:rPr lang="zh-CN" altLang="en-US" dirty="0" smtClean="0"/>
              <a:t>不必关心</a:t>
            </a:r>
            <a:r>
              <a:rPr lang="en-US" altLang="zh-CN" dirty="0" smtClean="0"/>
              <a:t>ISA</a:t>
            </a:r>
            <a:r>
              <a:rPr lang="zh-CN" altLang="en-US" dirty="0" smtClean="0"/>
              <a:t>的差异</a:t>
            </a:r>
            <a:endParaRPr lang="en-US" altLang="zh-CN" dirty="0"/>
          </a:p>
          <a:p>
            <a:pPr lvl="1"/>
            <a:r>
              <a:rPr lang="en-US" altLang="zh-CN" dirty="0" smtClean="0"/>
              <a:t>AM = </a:t>
            </a:r>
            <a:r>
              <a:rPr lang="zh-CN" altLang="en-US" dirty="0" smtClean="0"/>
              <a:t>更高级的</a:t>
            </a:r>
            <a:r>
              <a:rPr lang="en-US" altLang="zh-CN" dirty="0" smtClean="0"/>
              <a:t>ISA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对计算机的意义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计算机</a:t>
            </a:r>
            <a:r>
              <a:rPr lang="zh-CN" altLang="en-US" dirty="0" smtClean="0"/>
              <a:t>功能的强弱之分</a:t>
            </a:r>
            <a:endParaRPr lang="en-US" altLang="zh-CN" dirty="0" smtClean="0"/>
          </a:p>
          <a:p>
            <a:pPr lvl="2"/>
            <a:r>
              <a:rPr lang="zh-CN" altLang="en-US" dirty="0"/>
              <a:t>计算机</a:t>
            </a:r>
            <a:r>
              <a:rPr lang="zh-CN" altLang="en-US" dirty="0" smtClean="0"/>
              <a:t>越强，能跑越复杂的程序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按照计算机发展史指导如何合理地构建计算机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图灵机</a:t>
            </a:r>
            <a:r>
              <a:rPr lang="en-US" altLang="zh-CN" dirty="0"/>
              <a:t>(1936</a:t>
            </a:r>
            <a:r>
              <a:rPr lang="en-US" altLang="zh-CN" dirty="0" smtClean="0"/>
              <a:t>) -&gt; </a:t>
            </a:r>
            <a:r>
              <a:rPr lang="zh-CN" altLang="en-US" dirty="0" smtClean="0"/>
              <a:t>冯诺依曼</a:t>
            </a:r>
            <a:r>
              <a:rPr lang="zh-CN" altLang="en-US" dirty="0"/>
              <a:t>机</a:t>
            </a:r>
            <a:r>
              <a:rPr lang="en-US" altLang="zh-CN" dirty="0"/>
              <a:t>(1945</a:t>
            </a:r>
            <a:r>
              <a:rPr lang="en-US" altLang="zh-CN" dirty="0" smtClean="0"/>
              <a:t>) -&gt; </a:t>
            </a:r>
            <a:r>
              <a:rPr lang="zh-CN" altLang="en-US" dirty="0" smtClean="0"/>
              <a:t>操作系统</a:t>
            </a:r>
            <a:r>
              <a:rPr lang="en-US" altLang="zh-CN" dirty="0"/>
              <a:t>GM-NAA I/O(1956</a:t>
            </a:r>
            <a:r>
              <a:rPr lang="en-US" altLang="zh-CN" dirty="0" smtClean="0"/>
              <a:t>) -&gt; </a:t>
            </a:r>
            <a:r>
              <a:rPr lang="zh-CN" altLang="en-US" dirty="0" smtClean="0"/>
              <a:t>分时</a:t>
            </a:r>
            <a:r>
              <a:rPr lang="zh-CN" altLang="en-US" dirty="0"/>
              <a:t>多任务</a:t>
            </a:r>
            <a:r>
              <a:rPr lang="en-US" altLang="zh-CN" dirty="0"/>
              <a:t>CTSS(1961)</a:t>
            </a:r>
            <a:endParaRPr lang="zh-CN" altLang="en-US" dirty="0"/>
          </a:p>
          <a:p>
            <a:pPr lvl="1"/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B2B85ECE-1EA3-4720-9EB6-58424417D6D5}" type="slidenum">
              <a:rPr lang="en-US" altLang="zh-CN" smtClean="0"/>
              <a:pPr>
                <a:defRPr/>
              </a:pPr>
              <a:t>23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4589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ProjectN</a:t>
            </a:r>
            <a:r>
              <a:rPr lang="zh-CN" altLang="en-US" dirty="0" smtClean="0"/>
              <a:t>教学生态系统中的</a:t>
            </a:r>
            <a:r>
              <a:rPr lang="en-US" altLang="zh-CN" dirty="0" smtClean="0"/>
              <a:t>NEMU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更精简的设计</a:t>
            </a:r>
            <a:endParaRPr lang="en-US" altLang="zh-CN" dirty="0" smtClean="0"/>
          </a:p>
          <a:p>
            <a:r>
              <a:rPr lang="zh-CN" altLang="en-US" dirty="0" smtClean="0"/>
              <a:t>更清晰的主线</a:t>
            </a:r>
            <a:endParaRPr lang="en-US" altLang="zh-CN" dirty="0" smtClean="0"/>
          </a:p>
          <a:p>
            <a:r>
              <a:rPr lang="zh-CN" altLang="en-US" dirty="0" smtClean="0"/>
              <a:t>更丰富的应用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B2B85ECE-1EA3-4720-9EB6-58424417D6D5}" type="slidenum">
              <a:rPr lang="en-US" altLang="zh-CN" smtClean="0"/>
              <a:pPr>
                <a:defRPr/>
              </a:pPr>
              <a:t>24</a:t>
            </a:fld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395536" y="5939755"/>
            <a:ext cx="3159889" cy="360040"/>
          </a:xfrm>
          <a:prstGeom prst="rect">
            <a:avLst/>
          </a:prstGeom>
          <a:solidFill>
            <a:srgbClr val="92D050"/>
          </a:solidFill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FPGA</a:t>
            </a:r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03497" y="5949280"/>
            <a:ext cx="3744417" cy="3600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55425" y="5445224"/>
            <a:ext cx="648073" cy="86409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Linux</a:t>
            </a:r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203499" y="5445224"/>
            <a:ext cx="720080" cy="504056"/>
          </a:xfrm>
          <a:prstGeom prst="rect">
            <a:avLst/>
          </a:prstGeom>
          <a:solidFill>
            <a:srgbClr val="FF99FF"/>
          </a:solidFill>
          <a:ln w="3175">
            <a:solidFill>
              <a:schemeClr val="accent4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NEMU</a:t>
            </a:r>
          </a:p>
          <a:p>
            <a:pPr algn="ctr"/>
            <a:r>
              <a:rPr lang="zh-CN" altLang="en-US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模拟器</a:t>
            </a:r>
          </a:p>
        </p:txBody>
      </p:sp>
      <p:sp>
        <p:nvSpPr>
          <p:cNvPr id="11" name="矩形 10"/>
          <p:cNvSpPr/>
          <p:nvPr/>
        </p:nvSpPr>
        <p:spPr>
          <a:xfrm>
            <a:off x="4923578" y="5445224"/>
            <a:ext cx="729605" cy="504056"/>
          </a:xfrm>
          <a:prstGeom prst="rect">
            <a:avLst/>
          </a:prstGeom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QEMU-x86</a:t>
            </a:r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643658" y="5449763"/>
            <a:ext cx="795165" cy="504056"/>
          </a:xfrm>
          <a:prstGeom prst="rect">
            <a:avLst/>
          </a:prstGeom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QEMU-mips32</a:t>
            </a:r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435746" y="5449763"/>
            <a:ext cx="729605" cy="504056"/>
          </a:xfrm>
          <a:prstGeom prst="rect">
            <a:avLst/>
          </a:prstGeom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QEMU-riscv64</a:t>
            </a:r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971864" y="5449763"/>
            <a:ext cx="782564" cy="489992"/>
          </a:xfrm>
          <a:prstGeom prst="rect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r</a:t>
            </a:r>
            <a:r>
              <a:rPr lang="en-US" altLang="zh-CN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iscv64-NOOP</a:t>
            </a:r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762983" y="5449763"/>
            <a:ext cx="782564" cy="48999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riscv64-Rocket</a:t>
            </a:r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165351" y="5449763"/>
            <a:ext cx="782563" cy="504056"/>
          </a:xfrm>
          <a:prstGeom prst="rect">
            <a:avLst/>
          </a:prstGeom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Rocket-emu</a:t>
            </a:r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95536" y="5089723"/>
            <a:ext cx="7552378" cy="3600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 = TRM + IOE + [ASYE] + [PTE] + [MPE]</a:t>
            </a:r>
            <a:endParaRPr lang="zh-CN" altLang="en-US" sz="12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5537" y="5445224"/>
            <a:ext cx="783242" cy="494531"/>
          </a:xfrm>
          <a:prstGeom prst="rect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m</a:t>
            </a:r>
            <a:r>
              <a:rPr lang="en-US" altLang="zh-CN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ips32-NPC</a:t>
            </a:r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84495" y="5445224"/>
            <a:ext cx="782564" cy="494531"/>
          </a:xfrm>
          <a:prstGeom prst="rect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m</a:t>
            </a:r>
            <a:r>
              <a:rPr lang="en-US" altLang="zh-CN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ips32-NOOP</a:t>
            </a:r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95536" y="4258113"/>
            <a:ext cx="1381394" cy="831610"/>
          </a:xfrm>
          <a:prstGeom prst="rect">
            <a:avLst/>
          </a:prstGeom>
          <a:solidFill>
            <a:srgbClr val="FF9999"/>
          </a:solidFill>
          <a:ln w="3175">
            <a:solidFill>
              <a:schemeClr val="accent4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cpu</a:t>
            </a:r>
            <a:r>
              <a:rPr lang="en-US" altLang="zh-CN" sz="1200" b="1" dirty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/ time / key / video tests</a:t>
            </a:r>
          </a:p>
          <a:p>
            <a:pPr algn="ctr"/>
            <a:r>
              <a:rPr lang="en-US" altLang="zh-CN" sz="1200" b="1" dirty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hello</a:t>
            </a:r>
          </a:p>
          <a:p>
            <a:pPr algn="ctr"/>
            <a:r>
              <a:rPr lang="zh-CN" altLang="en-US" sz="1200" b="1" dirty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功能测试程序</a:t>
            </a:r>
          </a:p>
        </p:txBody>
      </p:sp>
      <p:sp>
        <p:nvSpPr>
          <p:cNvPr id="27" name="矩形 26"/>
          <p:cNvSpPr/>
          <p:nvPr/>
        </p:nvSpPr>
        <p:spPr>
          <a:xfrm>
            <a:off x="1786455" y="4257705"/>
            <a:ext cx="1102966" cy="833503"/>
          </a:xfrm>
          <a:prstGeom prst="rect">
            <a:avLst/>
          </a:prstGeom>
          <a:solidFill>
            <a:srgbClr val="FF9999"/>
          </a:solidFill>
          <a:ln w="3175">
            <a:solidFill>
              <a:schemeClr val="accent4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Coremark</a:t>
            </a:r>
            <a:endParaRPr lang="en-US" altLang="zh-CN" sz="1200" b="1" dirty="0">
              <a:solidFill>
                <a:srgbClr val="0E706E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en-US" altLang="zh-CN" sz="1200" b="1" dirty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Dhrystone</a:t>
            </a:r>
            <a:endParaRPr lang="zh-CN" altLang="en-US" sz="1200" b="1" dirty="0">
              <a:solidFill>
                <a:srgbClr val="0E706E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en-US" altLang="zh-CN" sz="1200" b="1" dirty="0" err="1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Microbench</a:t>
            </a:r>
            <a:endParaRPr lang="en-US" altLang="zh-CN" sz="1200" b="1" dirty="0">
              <a:solidFill>
                <a:srgbClr val="0E706E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zh-CN" altLang="en-US" sz="1200" b="1" dirty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基准程序</a:t>
            </a:r>
          </a:p>
        </p:txBody>
      </p:sp>
      <p:sp>
        <p:nvSpPr>
          <p:cNvPr id="28" name="矩形 27"/>
          <p:cNvSpPr/>
          <p:nvPr/>
        </p:nvSpPr>
        <p:spPr>
          <a:xfrm>
            <a:off x="2897829" y="4257095"/>
            <a:ext cx="1449685" cy="836343"/>
          </a:xfrm>
          <a:prstGeom prst="rect">
            <a:avLst/>
          </a:prstGeom>
          <a:solidFill>
            <a:srgbClr val="FF9999"/>
          </a:solidFill>
          <a:ln w="3175">
            <a:solidFill>
              <a:schemeClr val="accent4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打字游戏</a:t>
            </a:r>
            <a:endParaRPr lang="en-US" altLang="zh-CN" sz="1200" b="1" dirty="0">
              <a:solidFill>
                <a:srgbClr val="0E706E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en-US" altLang="zh-CN" sz="1200" b="1" dirty="0" err="1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LiteNES</a:t>
            </a:r>
            <a:r>
              <a:rPr lang="en-US" altLang="zh-CN" sz="1200" b="1" dirty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zh-CN" altLang="en-US" sz="1200" b="1" dirty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马里奥</a:t>
            </a:r>
            <a:r>
              <a:rPr lang="en-US" altLang="zh-CN" sz="1200" b="1" dirty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  <a:p>
            <a:pPr algn="ctr"/>
            <a:r>
              <a:rPr lang="zh-CN" altLang="en-US" sz="1200" b="1" dirty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真实应用 </a:t>
            </a:r>
            <a:r>
              <a:rPr lang="en-US" altLang="zh-CN" sz="1200" b="1" dirty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(IOE)</a:t>
            </a:r>
            <a:endParaRPr lang="zh-CN" altLang="en-US" sz="1200" b="1" dirty="0">
              <a:solidFill>
                <a:srgbClr val="0E706E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347514" y="4257096"/>
            <a:ext cx="3600400" cy="836343"/>
          </a:xfrm>
          <a:prstGeom prst="rect">
            <a:avLst/>
          </a:prstGeom>
          <a:solidFill>
            <a:srgbClr val="FF9999"/>
          </a:solidFill>
          <a:ln w="3175">
            <a:solidFill>
              <a:schemeClr val="accent4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Nanos (IOE + [ASYE] + [PTE] + [MPE])</a:t>
            </a:r>
          </a:p>
          <a:p>
            <a:pPr algn="ctr"/>
            <a:r>
              <a:rPr lang="en-US" altLang="zh-CN" sz="1200" b="1" dirty="0" smtClean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Nanos-lite </a:t>
            </a:r>
            <a:r>
              <a:rPr lang="en-US" altLang="zh-CN" sz="1200" b="1" dirty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(IOE + [ASYE] + [PTE</a:t>
            </a:r>
            <a:r>
              <a:rPr lang="en-US" altLang="zh-CN" sz="1200" b="1" dirty="0" smtClean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])</a:t>
            </a:r>
          </a:p>
          <a:p>
            <a:pPr algn="ctr"/>
            <a:r>
              <a:rPr lang="zh-CN" altLang="en-US" sz="1200" b="1" dirty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操作系统</a:t>
            </a:r>
          </a:p>
        </p:txBody>
      </p:sp>
      <p:sp>
        <p:nvSpPr>
          <p:cNvPr id="32" name="矩形 31"/>
          <p:cNvSpPr/>
          <p:nvPr/>
        </p:nvSpPr>
        <p:spPr>
          <a:xfrm>
            <a:off x="4347514" y="3899148"/>
            <a:ext cx="3600400" cy="36004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Newlib</a:t>
            </a:r>
            <a:r>
              <a:rPr lang="en-US" altLang="zh-CN" sz="12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C</a:t>
            </a:r>
            <a:r>
              <a:rPr lang="zh-CN" altLang="en-US" sz="12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函数库</a:t>
            </a:r>
            <a:endParaRPr lang="zh-CN" altLang="en-US" sz="12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347514" y="2564904"/>
            <a:ext cx="3600400" cy="1008112"/>
          </a:xfrm>
          <a:prstGeom prst="rect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仙剑奇侠传</a:t>
            </a:r>
            <a:endParaRPr lang="en-US" altLang="zh-CN" sz="1200" b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altLang="zh-CN" sz="12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LiteNES</a:t>
            </a:r>
            <a:endParaRPr lang="en-US" altLang="zh-CN" sz="1200" b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altLang="zh-CN" sz="12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Lua</a:t>
            </a:r>
            <a:r>
              <a:rPr lang="zh-CN" altLang="en-US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解释器</a:t>
            </a:r>
            <a:endParaRPr lang="en-US" altLang="zh-CN" sz="1200" b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altLang="zh-CN" sz="12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Busybox</a:t>
            </a:r>
            <a:r>
              <a:rPr lang="zh-CN" altLang="en-US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工具套件</a:t>
            </a:r>
            <a:r>
              <a:rPr lang="en-US" altLang="zh-CN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(shell, ls, vi…)</a:t>
            </a:r>
          </a:p>
          <a:p>
            <a:r>
              <a:rPr lang="en-US" altLang="zh-CN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…</a:t>
            </a:r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347514" y="3573016"/>
            <a:ext cx="1361070" cy="326132"/>
          </a:xfrm>
          <a:prstGeom prst="rect">
            <a:avLst/>
          </a:prstGeom>
          <a:solidFill>
            <a:srgbClr val="9999FF"/>
          </a:solidFill>
          <a:ln w="3175">
            <a:solidFill>
              <a:schemeClr val="accent4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NWM GUI</a:t>
            </a:r>
            <a:r>
              <a:rPr lang="zh-CN" altLang="en-US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管理器</a:t>
            </a:r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708584" y="3573016"/>
            <a:ext cx="1015194" cy="326132"/>
          </a:xfrm>
          <a:prstGeom prst="rect">
            <a:avLst/>
          </a:prstGeom>
          <a:solidFill>
            <a:srgbClr val="9999FF"/>
          </a:solidFill>
          <a:ln w="3175">
            <a:solidFill>
              <a:schemeClr val="accent4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Nterm</a:t>
            </a:r>
            <a:r>
              <a:rPr lang="en-US" altLang="zh-CN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zh-CN" altLang="en-US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终端</a:t>
            </a:r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733873" y="3573016"/>
            <a:ext cx="1214041" cy="326132"/>
          </a:xfrm>
          <a:prstGeom prst="rect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217246" y="2564904"/>
            <a:ext cx="720080" cy="504056"/>
          </a:xfrm>
          <a:prstGeom prst="rect">
            <a:avLst/>
          </a:prstGeom>
          <a:solidFill>
            <a:srgbClr val="FF99FF"/>
          </a:solidFill>
          <a:ln w="3175">
            <a:solidFill>
              <a:schemeClr val="accent4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NEMU</a:t>
            </a:r>
          </a:p>
          <a:p>
            <a:pPr algn="ctr"/>
            <a:r>
              <a:rPr lang="zh-CN" altLang="en-US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模拟器</a:t>
            </a:r>
          </a:p>
        </p:txBody>
      </p:sp>
      <p:sp>
        <p:nvSpPr>
          <p:cNvPr id="38" name="矩形 37"/>
          <p:cNvSpPr/>
          <p:nvPr/>
        </p:nvSpPr>
        <p:spPr>
          <a:xfrm>
            <a:off x="6491833" y="2564904"/>
            <a:ext cx="720080" cy="504056"/>
          </a:xfrm>
          <a:prstGeom prst="rect">
            <a:avLst/>
          </a:prstGeom>
          <a:solidFill>
            <a:srgbClr val="0099FF"/>
          </a:solidFill>
          <a:ln w="3175">
            <a:solidFill>
              <a:schemeClr val="accent4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NCC</a:t>
            </a:r>
          </a:p>
          <a:p>
            <a:pPr algn="ctr"/>
            <a:r>
              <a:rPr lang="zh-CN" altLang="en-US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编译器</a:t>
            </a:r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211913" y="2276872"/>
            <a:ext cx="725413" cy="2880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</a:t>
            </a:r>
            <a:endParaRPr lang="zh-CN" altLang="en-US" sz="12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4203499" y="5449763"/>
            <a:ext cx="720079" cy="48999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8169299" y="5523677"/>
            <a:ext cx="726504" cy="360040"/>
          </a:xfrm>
          <a:prstGeom prst="roundRect">
            <a:avLst/>
          </a:prstGeom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机器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8169299" y="5096168"/>
            <a:ext cx="726504" cy="36004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</a:t>
            </a:r>
            <a:endParaRPr lang="zh-CN" altLang="en-US" sz="12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8162875" y="4369296"/>
            <a:ext cx="726504" cy="625941"/>
          </a:xfrm>
          <a:prstGeom prst="roundRect">
            <a:avLst/>
          </a:prstGeom>
          <a:solidFill>
            <a:srgbClr val="FF9999"/>
          </a:solidFill>
          <a:ln w="3175">
            <a:solidFill>
              <a:schemeClr val="accent4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</a:t>
            </a:r>
          </a:p>
          <a:p>
            <a:pPr algn="ctr"/>
            <a:r>
              <a:rPr lang="zh-CN" altLang="en-US" sz="1200" b="1" dirty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应用</a:t>
            </a:r>
          </a:p>
        </p:txBody>
      </p:sp>
      <p:sp>
        <p:nvSpPr>
          <p:cNvPr id="45" name="圆角矩形 44"/>
          <p:cNvSpPr/>
          <p:nvPr/>
        </p:nvSpPr>
        <p:spPr>
          <a:xfrm>
            <a:off x="8162875" y="3899441"/>
            <a:ext cx="726504" cy="36004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</a:t>
            </a:r>
            <a:r>
              <a:rPr lang="zh-CN" altLang="en-US" sz="12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库</a:t>
            </a:r>
          </a:p>
        </p:txBody>
      </p:sp>
      <p:sp>
        <p:nvSpPr>
          <p:cNvPr id="46" name="圆角矩形 45"/>
          <p:cNvSpPr/>
          <p:nvPr/>
        </p:nvSpPr>
        <p:spPr>
          <a:xfrm>
            <a:off x="8162875" y="2947075"/>
            <a:ext cx="726504" cy="625941"/>
          </a:xfrm>
          <a:prstGeom prst="roundRect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OS</a:t>
            </a:r>
          </a:p>
          <a:p>
            <a:pPr algn="ctr"/>
            <a:r>
              <a:rPr lang="zh-CN" altLang="en-US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应用</a:t>
            </a:r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53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根据</a:t>
            </a:r>
            <a:r>
              <a:rPr lang="en-US" altLang="zh-CN" dirty="0" smtClean="0"/>
              <a:t>AM</a:t>
            </a:r>
            <a:r>
              <a:rPr lang="zh-CN" altLang="en-US" dirty="0" smtClean="0"/>
              <a:t>重构的</a:t>
            </a:r>
            <a:r>
              <a:rPr lang="en-US" altLang="zh-CN" dirty="0" smtClean="0"/>
              <a:t>PA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PA0 - </a:t>
            </a:r>
            <a:r>
              <a:rPr lang="zh-CN" altLang="en-US" dirty="0" smtClean="0"/>
              <a:t>实验环境配置</a:t>
            </a:r>
            <a:endParaRPr lang="en-US" altLang="zh-CN" dirty="0" smtClean="0"/>
          </a:p>
          <a:p>
            <a:r>
              <a:rPr lang="en-US" altLang="zh-CN" dirty="0" smtClean="0"/>
              <a:t>PA1 - </a:t>
            </a:r>
            <a:r>
              <a:rPr lang="zh-CN" altLang="en-US" dirty="0" smtClean="0"/>
              <a:t>简易调试器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B2B85ECE-1EA3-4720-9EB6-58424417D6D5}" type="slidenum">
              <a:rPr lang="en-US" altLang="zh-CN" smtClean="0"/>
              <a:pPr>
                <a:defRPr/>
              </a:pPr>
              <a:t>25</a:t>
            </a:fld>
            <a:endParaRPr lang="en-US" altLang="zh-CN" dirty="0"/>
          </a:p>
        </p:txBody>
      </p:sp>
      <p:grpSp>
        <p:nvGrpSpPr>
          <p:cNvPr id="7" name="组合 6"/>
          <p:cNvGrpSpPr/>
          <p:nvPr/>
        </p:nvGrpSpPr>
        <p:grpSpPr>
          <a:xfrm>
            <a:off x="3348980" y="3429000"/>
            <a:ext cx="2664296" cy="1800200"/>
            <a:chOff x="4932040" y="3068960"/>
            <a:chExt cx="2664296" cy="1800200"/>
          </a:xfrm>
        </p:grpSpPr>
        <p:sp>
          <p:nvSpPr>
            <p:cNvPr id="8" name="圆角矩形 7"/>
            <p:cNvSpPr/>
            <p:nvPr/>
          </p:nvSpPr>
          <p:spPr>
            <a:xfrm>
              <a:off x="4932040" y="3068960"/>
              <a:ext cx="1008112" cy="648072"/>
            </a:xfrm>
            <a:prstGeom prst="roundRect">
              <a:avLst/>
            </a:prstGeom>
            <a:solidFill>
              <a:srgbClr val="33CCCC"/>
            </a:solidFill>
            <a:ln w="25400" cap="flat" cmpd="sng" algn="ctr">
              <a:solidFill>
                <a:srgbClr val="33CCCC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i="0" kern="0" dirty="0" err="1">
                  <a:solidFill>
                    <a:srgbClr val="FFFFFF"/>
                  </a:solidFill>
                  <a:latin typeface="Comic Sans MS"/>
                  <a:ea typeface="宋体"/>
                </a:rPr>
                <a:t>Reg</a:t>
              </a:r>
              <a:endParaRPr lang="zh-CN" altLang="en-US" i="0" kern="0" dirty="0">
                <a:solidFill>
                  <a:srgbClr val="FFFFFF"/>
                </a:solidFill>
                <a:latin typeface="Comic Sans MS"/>
                <a:ea typeface="宋体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4932040" y="4221088"/>
              <a:ext cx="1008112" cy="648072"/>
            </a:xfrm>
            <a:prstGeom prst="roundRect">
              <a:avLst/>
            </a:prstGeom>
            <a:solidFill>
              <a:srgbClr val="33CCCC"/>
            </a:solidFill>
            <a:ln w="25400" cap="flat" cmpd="sng" algn="ctr">
              <a:solidFill>
                <a:srgbClr val="33CCCC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i="0" kern="0" dirty="0">
                  <a:solidFill>
                    <a:srgbClr val="FFFFFF"/>
                  </a:solidFill>
                  <a:latin typeface="Comic Sans MS"/>
                  <a:ea typeface="宋体"/>
                </a:rPr>
                <a:t>ALU</a:t>
              </a:r>
              <a:endParaRPr lang="zh-CN" altLang="en-US" i="0" kern="0" dirty="0">
                <a:solidFill>
                  <a:srgbClr val="FFFFFF"/>
                </a:solidFill>
                <a:latin typeface="Comic Sans MS"/>
                <a:ea typeface="宋体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6588224" y="3068960"/>
              <a:ext cx="1008112" cy="648072"/>
            </a:xfrm>
            <a:prstGeom prst="roundRect">
              <a:avLst/>
            </a:prstGeom>
            <a:solidFill>
              <a:srgbClr val="33CCCC"/>
            </a:solidFill>
            <a:ln w="25400" cap="flat" cmpd="sng" algn="ctr">
              <a:solidFill>
                <a:srgbClr val="33CCCC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i="0" kern="0" dirty="0">
                  <a:solidFill>
                    <a:srgbClr val="FFFFFF"/>
                  </a:solidFill>
                  <a:latin typeface="Comic Sans MS"/>
                  <a:ea typeface="宋体"/>
                </a:rPr>
                <a:t>Mem</a:t>
              </a:r>
              <a:endParaRPr lang="zh-CN" altLang="en-US" i="0" kern="0" dirty="0">
                <a:solidFill>
                  <a:srgbClr val="FFFFFF"/>
                </a:solidFill>
                <a:latin typeface="Comic Sans MS"/>
                <a:ea typeface="宋体"/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>
              <a:off x="5292080" y="3717032"/>
              <a:ext cx="0" cy="504056"/>
            </a:xfrm>
            <a:prstGeom prst="straightConnector1">
              <a:avLst/>
            </a:prstGeom>
            <a:solidFill>
              <a:srgbClr val="33CCCC"/>
            </a:solidFill>
            <a:ln w="25400" cap="flat" cmpd="sng" algn="ctr">
              <a:solidFill>
                <a:srgbClr val="FF6600"/>
              </a:solidFill>
              <a:prstDash val="solid"/>
            </a:ln>
            <a:effectLst/>
          </p:spPr>
        </p:cxnSp>
        <p:cxnSp>
          <p:nvCxnSpPr>
            <p:cNvPr id="12" name="直接箭头连接符 11"/>
            <p:cNvCxnSpPr/>
            <p:nvPr/>
          </p:nvCxnSpPr>
          <p:spPr>
            <a:xfrm flipV="1">
              <a:off x="5652120" y="3717032"/>
              <a:ext cx="0" cy="465188"/>
            </a:xfrm>
            <a:prstGeom prst="straightConnector1">
              <a:avLst/>
            </a:prstGeom>
            <a:solidFill>
              <a:srgbClr val="33CCCC"/>
            </a:solidFill>
            <a:ln w="25400" cap="flat" cmpd="sng" algn="ctr">
              <a:solidFill>
                <a:srgbClr val="FF6600"/>
              </a:solidFill>
              <a:prstDash val="solid"/>
            </a:ln>
            <a:effectLst/>
          </p:spPr>
        </p:cxnSp>
        <p:cxnSp>
          <p:nvCxnSpPr>
            <p:cNvPr id="13" name="直接箭头连接符 12"/>
            <p:cNvCxnSpPr/>
            <p:nvPr/>
          </p:nvCxnSpPr>
          <p:spPr>
            <a:xfrm flipH="1">
              <a:off x="5940152" y="3501008"/>
              <a:ext cx="648072" cy="0"/>
            </a:xfrm>
            <a:prstGeom prst="straightConnector1">
              <a:avLst/>
            </a:prstGeom>
            <a:solidFill>
              <a:srgbClr val="33CCCC"/>
            </a:solidFill>
            <a:ln w="25400" cap="flat" cmpd="sng" algn="ctr">
              <a:solidFill>
                <a:srgbClr val="FF6600"/>
              </a:solidFill>
              <a:prstDash val="solid"/>
            </a:ln>
            <a:effectLst/>
          </p:spPr>
        </p:cxnSp>
        <p:cxnSp>
          <p:nvCxnSpPr>
            <p:cNvPr id="14" name="直接箭头连接符 13"/>
            <p:cNvCxnSpPr/>
            <p:nvPr/>
          </p:nvCxnSpPr>
          <p:spPr>
            <a:xfrm>
              <a:off x="5940152" y="3284984"/>
              <a:ext cx="648072" cy="0"/>
            </a:xfrm>
            <a:prstGeom prst="straightConnector1">
              <a:avLst/>
            </a:prstGeom>
            <a:solidFill>
              <a:srgbClr val="33CCCC"/>
            </a:solidFill>
            <a:ln w="25400" cap="flat" cmpd="sng" algn="ctr">
              <a:solidFill>
                <a:srgbClr val="FF6600"/>
              </a:solidFill>
              <a:prstDash val="solid"/>
            </a:ln>
            <a:effectLst/>
          </p:spPr>
        </p:cxnSp>
      </p:grpSp>
      <p:sp>
        <p:nvSpPr>
          <p:cNvPr id="15" name="圆角矩形 14"/>
          <p:cNvSpPr/>
          <p:nvPr/>
        </p:nvSpPr>
        <p:spPr>
          <a:xfrm>
            <a:off x="3131840" y="3284984"/>
            <a:ext cx="3096344" cy="2088232"/>
          </a:xfrm>
          <a:prstGeom prst="round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544108" y="2564904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简单图灵机</a:t>
            </a:r>
            <a:r>
              <a:rPr lang="en-US" altLang="zh-CN" dirty="0" smtClean="0"/>
              <a:t>(</a:t>
            </a:r>
            <a:r>
              <a:rPr lang="zh-CN" altLang="en-US" dirty="0" smtClean="0"/>
              <a:t>框架代码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5284887" y="4562078"/>
            <a:ext cx="57373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PC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5652120" y="4077072"/>
            <a:ext cx="0" cy="465188"/>
          </a:xfrm>
          <a:prstGeom prst="straightConnector1">
            <a:avLst/>
          </a:prstGeom>
          <a:ln w="38100">
            <a:solidFill>
              <a:srgbClr val="FF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5436096" y="4083733"/>
            <a:ext cx="0" cy="468052"/>
          </a:xfrm>
          <a:prstGeom prst="straightConnector1">
            <a:avLst/>
          </a:prstGeom>
          <a:ln w="38100">
            <a:solidFill>
              <a:srgbClr val="FF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46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根据</a:t>
            </a:r>
            <a:r>
              <a:rPr lang="en-US" altLang="zh-CN" dirty="0" smtClean="0"/>
              <a:t>AM</a:t>
            </a:r>
            <a:r>
              <a:rPr lang="zh-CN" altLang="en-US" dirty="0" smtClean="0"/>
              <a:t>重构的</a:t>
            </a:r>
            <a:r>
              <a:rPr lang="en-US" altLang="zh-CN" dirty="0" smtClean="0"/>
              <a:t>PA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PA2 - </a:t>
            </a:r>
            <a:r>
              <a:rPr lang="zh-CN" altLang="en-US" dirty="0" smtClean="0"/>
              <a:t>冯诺依曼计算机系统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00B0F0"/>
                </a:solidFill>
              </a:rPr>
              <a:t>TRM</a:t>
            </a:r>
            <a:r>
              <a:rPr lang="en-US" altLang="zh-CN" dirty="0" smtClean="0"/>
              <a:t> + </a:t>
            </a:r>
            <a:r>
              <a:rPr lang="en-US" altLang="zh-CN" dirty="0" smtClean="0">
                <a:solidFill>
                  <a:srgbClr val="92D050"/>
                </a:solidFill>
              </a:rPr>
              <a:t>IOE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指令系统 </a:t>
            </a:r>
            <a:r>
              <a:rPr lang="en-US" altLang="zh-CN" dirty="0" smtClean="0"/>
              <a:t>+ I/O</a:t>
            </a:r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NEMU(</a:t>
            </a:r>
            <a:r>
              <a:rPr lang="zh-CN" altLang="en-US" dirty="0"/>
              <a:t>裸机</a:t>
            </a:r>
            <a:r>
              <a:rPr lang="en-US" altLang="zh-CN" dirty="0" smtClean="0"/>
              <a:t>)</a:t>
            </a:r>
            <a:r>
              <a:rPr lang="zh-CN" altLang="en-US" dirty="0" smtClean="0"/>
              <a:t>上直接运行丰富的程序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hello world, </a:t>
            </a:r>
            <a:r>
              <a:rPr lang="zh-CN" altLang="en-US" dirty="0" smtClean="0"/>
              <a:t>打字游戏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litenes</a:t>
            </a:r>
            <a:r>
              <a:rPr lang="en-US" altLang="zh-CN" dirty="0" smtClean="0"/>
              <a:t>(</a:t>
            </a:r>
            <a:r>
              <a:rPr lang="zh-CN" altLang="en-US" dirty="0" smtClean="0"/>
              <a:t>红白机模拟器</a:t>
            </a:r>
            <a:r>
              <a:rPr lang="en-US" altLang="zh-CN" dirty="0" smtClean="0"/>
              <a:t>, </a:t>
            </a:r>
            <a:r>
              <a:rPr lang="zh-CN" altLang="en-US" dirty="0" smtClean="0"/>
              <a:t>运行超级玛丽</a:t>
            </a:r>
            <a:r>
              <a:rPr lang="en-US" altLang="zh-CN" dirty="0" smtClean="0"/>
              <a:t>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B2B85ECE-1EA3-4720-9EB6-58424417D6D5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3420988" y="3717032"/>
            <a:ext cx="2664296" cy="1800200"/>
            <a:chOff x="4932040" y="3068960"/>
            <a:chExt cx="2664296" cy="1800200"/>
          </a:xfrm>
        </p:grpSpPr>
        <p:sp>
          <p:nvSpPr>
            <p:cNvPr id="6" name="圆角矩形 5"/>
            <p:cNvSpPr/>
            <p:nvPr/>
          </p:nvSpPr>
          <p:spPr>
            <a:xfrm>
              <a:off x="4932040" y="3068960"/>
              <a:ext cx="1008112" cy="648072"/>
            </a:xfrm>
            <a:prstGeom prst="roundRect">
              <a:avLst/>
            </a:prstGeom>
            <a:solidFill>
              <a:srgbClr val="33CCCC"/>
            </a:solidFill>
            <a:ln w="25400" cap="flat" cmpd="sng" algn="ctr">
              <a:solidFill>
                <a:srgbClr val="33CCCC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i="0" kern="0" dirty="0" err="1">
                  <a:solidFill>
                    <a:srgbClr val="FFFFFF"/>
                  </a:solidFill>
                  <a:latin typeface="Comic Sans MS"/>
                  <a:ea typeface="宋体"/>
                </a:rPr>
                <a:t>Reg</a:t>
              </a:r>
              <a:endParaRPr lang="zh-CN" altLang="en-US" i="0" kern="0" dirty="0">
                <a:solidFill>
                  <a:srgbClr val="FFFFFF"/>
                </a:solidFill>
                <a:latin typeface="Comic Sans MS"/>
                <a:ea typeface="宋体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4932040" y="4221088"/>
              <a:ext cx="1008112" cy="648072"/>
            </a:xfrm>
            <a:prstGeom prst="roundRect">
              <a:avLst/>
            </a:prstGeom>
            <a:solidFill>
              <a:srgbClr val="33CCCC"/>
            </a:solidFill>
            <a:ln w="25400" cap="flat" cmpd="sng" algn="ctr">
              <a:solidFill>
                <a:srgbClr val="33CCCC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i="0" kern="0" dirty="0">
                  <a:solidFill>
                    <a:srgbClr val="FFFFFF"/>
                  </a:solidFill>
                  <a:latin typeface="Comic Sans MS"/>
                  <a:ea typeface="宋体"/>
                </a:rPr>
                <a:t>ALU</a:t>
              </a:r>
              <a:endParaRPr lang="zh-CN" altLang="en-US" i="0" kern="0" dirty="0">
                <a:solidFill>
                  <a:srgbClr val="FFFFFF"/>
                </a:solidFill>
                <a:latin typeface="Comic Sans MS"/>
                <a:ea typeface="宋体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6588224" y="3068960"/>
              <a:ext cx="1008112" cy="648072"/>
            </a:xfrm>
            <a:prstGeom prst="roundRect">
              <a:avLst/>
            </a:prstGeom>
            <a:solidFill>
              <a:srgbClr val="33CCCC"/>
            </a:solidFill>
            <a:ln w="25400" cap="flat" cmpd="sng" algn="ctr">
              <a:solidFill>
                <a:srgbClr val="33CCCC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i="0" kern="0" dirty="0">
                  <a:solidFill>
                    <a:srgbClr val="FFFFFF"/>
                  </a:solidFill>
                  <a:latin typeface="Comic Sans MS"/>
                  <a:ea typeface="宋体"/>
                </a:rPr>
                <a:t>Mem</a:t>
              </a:r>
              <a:endParaRPr lang="zh-CN" altLang="en-US" i="0" kern="0" dirty="0">
                <a:solidFill>
                  <a:srgbClr val="FFFFFF"/>
                </a:solidFill>
                <a:latin typeface="Comic Sans MS"/>
                <a:ea typeface="宋体"/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>
            <a:xfrm>
              <a:off x="5292080" y="3717032"/>
              <a:ext cx="0" cy="504056"/>
            </a:xfrm>
            <a:prstGeom prst="straightConnector1">
              <a:avLst/>
            </a:prstGeom>
            <a:solidFill>
              <a:srgbClr val="33CCCC"/>
            </a:solidFill>
            <a:ln w="25400" cap="flat" cmpd="sng" algn="ctr">
              <a:solidFill>
                <a:srgbClr val="FF66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10" name="直接箭头连接符 9"/>
            <p:cNvCxnSpPr/>
            <p:nvPr/>
          </p:nvCxnSpPr>
          <p:spPr>
            <a:xfrm flipV="1">
              <a:off x="5652120" y="3717032"/>
              <a:ext cx="0" cy="465188"/>
            </a:xfrm>
            <a:prstGeom prst="straightConnector1">
              <a:avLst/>
            </a:prstGeom>
            <a:solidFill>
              <a:srgbClr val="33CCCC"/>
            </a:solidFill>
            <a:ln w="25400" cap="flat" cmpd="sng" algn="ctr">
              <a:solidFill>
                <a:srgbClr val="FF66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11" name="直接箭头连接符 10"/>
            <p:cNvCxnSpPr/>
            <p:nvPr/>
          </p:nvCxnSpPr>
          <p:spPr>
            <a:xfrm flipH="1">
              <a:off x="5940152" y="3501008"/>
              <a:ext cx="648072" cy="0"/>
            </a:xfrm>
            <a:prstGeom prst="straightConnector1">
              <a:avLst/>
            </a:prstGeom>
            <a:solidFill>
              <a:srgbClr val="33CCCC"/>
            </a:solidFill>
            <a:ln w="25400" cap="flat" cmpd="sng" algn="ctr">
              <a:solidFill>
                <a:srgbClr val="FF66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12" name="直接箭头连接符 11"/>
            <p:cNvCxnSpPr/>
            <p:nvPr/>
          </p:nvCxnSpPr>
          <p:spPr>
            <a:xfrm>
              <a:off x="5940152" y="3284984"/>
              <a:ext cx="648072" cy="0"/>
            </a:xfrm>
            <a:prstGeom prst="straightConnector1">
              <a:avLst/>
            </a:prstGeom>
            <a:solidFill>
              <a:srgbClr val="33CCCC"/>
            </a:solidFill>
            <a:ln w="25400" cap="flat" cmpd="sng" algn="ctr">
              <a:solidFill>
                <a:srgbClr val="FF66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</p:grpSp>
      <p:sp>
        <p:nvSpPr>
          <p:cNvPr id="13" name="圆角矩形 12"/>
          <p:cNvSpPr/>
          <p:nvPr/>
        </p:nvSpPr>
        <p:spPr>
          <a:xfrm>
            <a:off x="3203848" y="3573016"/>
            <a:ext cx="3096344" cy="2088232"/>
          </a:xfrm>
          <a:prstGeom prst="round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1547664" y="4149080"/>
            <a:ext cx="1008112" cy="64807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键盘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6948264" y="4221088"/>
            <a:ext cx="1008112" cy="64807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显示器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2555776" y="4473116"/>
            <a:ext cx="648072" cy="0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6300192" y="4556956"/>
            <a:ext cx="648072" cy="0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5356895" y="4850110"/>
            <a:ext cx="57373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PC</a:t>
            </a:r>
            <a:endParaRPr lang="zh-CN" altLang="en-US" dirty="0"/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5724128" y="4365104"/>
            <a:ext cx="0" cy="465188"/>
          </a:xfrm>
          <a:prstGeom prst="straightConnector1">
            <a:avLst/>
          </a:prstGeom>
          <a:ln w="28575">
            <a:solidFill>
              <a:srgbClr val="FF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508104" y="4371765"/>
            <a:ext cx="0" cy="468052"/>
          </a:xfrm>
          <a:prstGeom prst="straightConnector1">
            <a:avLst/>
          </a:prstGeom>
          <a:ln w="28575">
            <a:solidFill>
              <a:srgbClr val="FF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92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根据</a:t>
            </a:r>
            <a:r>
              <a:rPr lang="en-US" altLang="zh-CN" dirty="0" smtClean="0"/>
              <a:t>AM</a:t>
            </a:r>
            <a:r>
              <a:rPr lang="zh-CN" altLang="en-US" dirty="0" smtClean="0"/>
              <a:t>重构的</a:t>
            </a:r>
            <a:r>
              <a:rPr lang="en-US" altLang="zh-CN" dirty="0" smtClean="0"/>
              <a:t>PA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PA3 - </a:t>
            </a:r>
            <a:r>
              <a:rPr lang="zh-CN" altLang="en-US" dirty="0" smtClean="0"/>
              <a:t>异常控制流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7030A0"/>
                </a:solidFill>
              </a:rPr>
              <a:t>ASYE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NEMU</a:t>
            </a:r>
            <a:r>
              <a:rPr lang="zh-CN" altLang="en-US" dirty="0" smtClean="0"/>
              <a:t>上运行精简版操作系统</a:t>
            </a:r>
            <a:r>
              <a:rPr lang="en-US" altLang="zh-CN" dirty="0" smtClean="0"/>
              <a:t>Nanos-lite</a:t>
            </a:r>
          </a:p>
          <a:p>
            <a:pPr lvl="2"/>
            <a:r>
              <a:rPr lang="en-US" altLang="zh-CN" dirty="0" err="1" smtClean="0"/>
              <a:t>ramdisk</a:t>
            </a:r>
            <a:r>
              <a:rPr lang="en-US" altLang="zh-CN" dirty="0" smtClean="0"/>
              <a:t>, </a:t>
            </a:r>
            <a:r>
              <a:rPr lang="zh-CN" altLang="en-US" dirty="0" smtClean="0"/>
              <a:t>文件操作相关的系统调用</a:t>
            </a:r>
            <a:r>
              <a:rPr lang="en-US" altLang="zh-CN" dirty="0" smtClean="0"/>
              <a:t>, raw </a:t>
            </a:r>
            <a:r>
              <a:rPr lang="en-US" altLang="zh-CN" dirty="0" err="1" smtClean="0"/>
              <a:t>img</a:t>
            </a:r>
            <a:r>
              <a:rPr lang="zh-CN" altLang="en-US" dirty="0"/>
              <a:t>加载器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提供</a:t>
            </a:r>
            <a:r>
              <a:rPr lang="en-US" altLang="zh-CN" dirty="0" err="1" smtClean="0"/>
              <a:t>libc</a:t>
            </a:r>
            <a:r>
              <a:rPr lang="zh-CN" altLang="en-US" dirty="0" smtClean="0"/>
              <a:t>库函数封装系统调用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app</a:t>
            </a:r>
            <a:r>
              <a:rPr lang="zh-CN" altLang="en-US" dirty="0" smtClean="0"/>
              <a:t>调用</a:t>
            </a:r>
            <a:r>
              <a:rPr lang="en-US" altLang="zh-CN" dirty="0" err="1" smtClean="0"/>
              <a:t>libc</a:t>
            </a:r>
            <a:r>
              <a:rPr lang="zh-CN" altLang="en-US" dirty="0" smtClean="0"/>
              <a:t>库函数</a:t>
            </a:r>
            <a:r>
              <a:rPr lang="en-US" altLang="zh-CN" dirty="0" smtClean="0"/>
              <a:t>, </a:t>
            </a:r>
            <a:r>
              <a:rPr lang="zh-CN" altLang="en-US" dirty="0" smtClean="0"/>
              <a:t>可以运行仙剑奇侠传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B2B85ECE-1EA3-4720-9EB6-58424417D6D5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3348980" y="3933056"/>
            <a:ext cx="2664296" cy="1800200"/>
            <a:chOff x="4932040" y="3068960"/>
            <a:chExt cx="2664296" cy="1800200"/>
          </a:xfrm>
        </p:grpSpPr>
        <p:sp>
          <p:nvSpPr>
            <p:cNvPr id="6" name="圆角矩形 5"/>
            <p:cNvSpPr/>
            <p:nvPr/>
          </p:nvSpPr>
          <p:spPr>
            <a:xfrm>
              <a:off x="4932040" y="3068960"/>
              <a:ext cx="1008112" cy="648072"/>
            </a:xfrm>
            <a:prstGeom prst="roundRect">
              <a:avLst/>
            </a:prstGeom>
            <a:solidFill>
              <a:srgbClr val="33CCCC"/>
            </a:solidFill>
            <a:ln w="25400" cap="flat" cmpd="sng" algn="ctr">
              <a:solidFill>
                <a:srgbClr val="33CCCC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i="0" kern="0" dirty="0" err="1">
                  <a:solidFill>
                    <a:srgbClr val="FFFFFF"/>
                  </a:solidFill>
                  <a:latin typeface="Comic Sans MS"/>
                  <a:ea typeface="宋体"/>
                </a:rPr>
                <a:t>Reg</a:t>
              </a:r>
              <a:endParaRPr lang="zh-CN" altLang="en-US" i="0" kern="0" dirty="0">
                <a:solidFill>
                  <a:srgbClr val="FFFFFF"/>
                </a:solidFill>
                <a:latin typeface="Comic Sans MS"/>
                <a:ea typeface="宋体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4932040" y="4221088"/>
              <a:ext cx="1008112" cy="648072"/>
            </a:xfrm>
            <a:prstGeom prst="roundRect">
              <a:avLst/>
            </a:prstGeom>
            <a:solidFill>
              <a:srgbClr val="33CCCC"/>
            </a:solidFill>
            <a:ln w="25400" cap="flat" cmpd="sng" algn="ctr">
              <a:solidFill>
                <a:srgbClr val="33CCCC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i="0" kern="0" dirty="0">
                  <a:solidFill>
                    <a:srgbClr val="FFFFFF"/>
                  </a:solidFill>
                  <a:latin typeface="Comic Sans MS"/>
                  <a:ea typeface="宋体"/>
                </a:rPr>
                <a:t>ALU</a:t>
              </a:r>
              <a:endParaRPr lang="zh-CN" altLang="en-US" i="0" kern="0" dirty="0">
                <a:solidFill>
                  <a:srgbClr val="FFFFFF"/>
                </a:solidFill>
                <a:latin typeface="Comic Sans MS"/>
                <a:ea typeface="宋体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6588224" y="3068960"/>
              <a:ext cx="1008112" cy="648072"/>
            </a:xfrm>
            <a:prstGeom prst="roundRect">
              <a:avLst/>
            </a:prstGeom>
            <a:solidFill>
              <a:srgbClr val="33CCCC"/>
            </a:solidFill>
            <a:ln w="25400" cap="flat" cmpd="sng" algn="ctr">
              <a:solidFill>
                <a:srgbClr val="33CCCC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i="0" kern="0" dirty="0">
                  <a:solidFill>
                    <a:srgbClr val="FFFFFF"/>
                  </a:solidFill>
                  <a:latin typeface="Comic Sans MS"/>
                  <a:ea typeface="宋体"/>
                </a:rPr>
                <a:t>Mem</a:t>
              </a:r>
              <a:endParaRPr lang="zh-CN" altLang="en-US" i="0" kern="0" dirty="0">
                <a:solidFill>
                  <a:srgbClr val="FFFFFF"/>
                </a:solidFill>
                <a:latin typeface="Comic Sans MS"/>
                <a:ea typeface="宋体"/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>
            <a:xfrm>
              <a:off x="5292080" y="3717032"/>
              <a:ext cx="0" cy="504056"/>
            </a:xfrm>
            <a:prstGeom prst="straightConnector1">
              <a:avLst/>
            </a:prstGeom>
            <a:solidFill>
              <a:srgbClr val="33CCCC"/>
            </a:solidFill>
            <a:ln w="25400" cap="flat" cmpd="sng" algn="ctr">
              <a:solidFill>
                <a:srgbClr val="FF66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10" name="直接箭头连接符 9"/>
            <p:cNvCxnSpPr/>
            <p:nvPr/>
          </p:nvCxnSpPr>
          <p:spPr>
            <a:xfrm flipV="1">
              <a:off x="5652120" y="3717032"/>
              <a:ext cx="0" cy="465188"/>
            </a:xfrm>
            <a:prstGeom prst="straightConnector1">
              <a:avLst/>
            </a:prstGeom>
            <a:solidFill>
              <a:srgbClr val="33CCCC"/>
            </a:solidFill>
            <a:ln w="25400" cap="flat" cmpd="sng" algn="ctr">
              <a:solidFill>
                <a:srgbClr val="FF66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11" name="直接箭头连接符 10"/>
            <p:cNvCxnSpPr/>
            <p:nvPr/>
          </p:nvCxnSpPr>
          <p:spPr>
            <a:xfrm flipH="1">
              <a:off x="5940152" y="3501008"/>
              <a:ext cx="648072" cy="0"/>
            </a:xfrm>
            <a:prstGeom prst="straightConnector1">
              <a:avLst/>
            </a:prstGeom>
            <a:solidFill>
              <a:srgbClr val="33CCCC"/>
            </a:solidFill>
            <a:ln w="25400" cap="flat" cmpd="sng" algn="ctr">
              <a:solidFill>
                <a:srgbClr val="FF66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12" name="直接箭头连接符 11"/>
            <p:cNvCxnSpPr/>
            <p:nvPr/>
          </p:nvCxnSpPr>
          <p:spPr>
            <a:xfrm>
              <a:off x="5940152" y="3284984"/>
              <a:ext cx="648072" cy="0"/>
            </a:xfrm>
            <a:prstGeom prst="straightConnector1">
              <a:avLst/>
            </a:prstGeom>
            <a:solidFill>
              <a:srgbClr val="33CCCC"/>
            </a:solidFill>
            <a:ln w="25400" cap="flat" cmpd="sng" algn="ctr">
              <a:solidFill>
                <a:srgbClr val="FF66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</p:grpSp>
      <p:sp>
        <p:nvSpPr>
          <p:cNvPr id="13" name="圆角矩形 12"/>
          <p:cNvSpPr/>
          <p:nvPr/>
        </p:nvSpPr>
        <p:spPr>
          <a:xfrm>
            <a:off x="3131840" y="3789040"/>
            <a:ext cx="3096344" cy="2088232"/>
          </a:xfrm>
          <a:prstGeom prst="round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1475656" y="4365104"/>
            <a:ext cx="1008112" cy="64807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键盘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6876256" y="4437112"/>
            <a:ext cx="1008112" cy="64807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显示器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2483768" y="4689140"/>
            <a:ext cx="648072" cy="0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6228184" y="4772980"/>
            <a:ext cx="648072" cy="0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4499992" y="4653136"/>
            <a:ext cx="721196" cy="50405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Excp</a:t>
            </a:r>
            <a:endParaRPr lang="zh-CN" altLang="en-US" sz="1600" dirty="0"/>
          </a:p>
        </p:txBody>
      </p:sp>
      <p:sp>
        <p:nvSpPr>
          <p:cNvPr id="19" name="圆角矩形 18"/>
          <p:cNvSpPr/>
          <p:nvPr/>
        </p:nvSpPr>
        <p:spPr>
          <a:xfrm>
            <a:off x="5284887" y="5066134"/>
            <a:ext cx="57373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PC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5652120" y="4581128"/>
            <a:ext cx="0" cy="465188"/>
          </a:xfrm>
          <a:prstGeom prst="straightConnector1">
            <a:avLst/>
          </a:prstGeom>
          <a:ln w="28575">
            <a:solidFill>
              <a:srgbClr val="FF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5436096" y="4587789"/>
            <a:ext cx="0" cy="468052"/>
          </a:xfrm>
          <a:prstGeom prst="straightConnector1">
            <a:avLst/>
          </a:prstGeom>
          <a:ln w="28575">
            <a:solidFill>
              <a:srgbClr val="FF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38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根据</a:t>
            </a:r>
            <a:r>
              <a:rPr lang="en-US" altLang="zh-CN" dirty="0"/>
              <a:t>AM</a:t>
            </a:r>
            <a:r>
              <a:rPr lang="zh-CN" altLang="en-US" dirty="0"/>
              <a:t>重构的</a:t>
            </a:r>
            <a:r>
              <a:rPr lang="en-US" altLang="zh-CN" dirty="0"/>
              <a:t>PA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PA4 - </a:t>
            </a:r>
            <a:r>
              <a:rPr lang="zh-CN" altLang="en-US" dirty="0" smtClean="0"/>
              <a:t>分时多任务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FFC000"/>
                </a:solidFill>
              </a:rPr>
              <a:t>PTE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基于分页的虚存管理</a:t>
            </a:r>
            <a:r>
              <a:rPr lang="en-US" altLang="zh-CN" dirty="0" smtClean="0"/>
              <a:t>(</a:t>
            </a:r>
            <a:r>
              <a:rPr lang="zh-CN" altLang="en-US" dirty="0" smtClean="0"/>
              <a:t>去掉硬件分段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中断驱动的上下文切换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分时运行仙剑奇侠传</a:t>
            </a:r>
            <a:r>
              <a:rPr lang="en-US" altLang="zh-CN" dirty="0" smtClean="0"/>
              <a:t>, </a:t>
            </a:r>
            <a:r>
              <a:rPr lang="zh-CN" altLang="en-US" dirty="0" smtClean="0"/>
              <a:t>打字游戏</a:t>
            </a:r>
            <a:r>
              <a:rPr lang="en-US" altLang="zh-CN" dirty="0" smtClean="0"/>
              <a:t>, </a:t>
            </a:r>
            <a:r>
              <a:rPr lang="zh-CN" altLang="en-US" dirty="0" smtClean="0"/>
              <a:t>桌面时钟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个程序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B2B85ECE-1EA3-4720-9EB6-58424417D6D5}" type="slidenum">
              <a:rPr lang="en-US" altLang="zh-CN" smtClean="0"/>
              <a:pPr>
                <a:defRPr/>
              </a:pPr>
              <a:t>28</a:t>
            </a:fld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3420988" y="3717032"/>
            <a:ext cx="2664296" cy="1800200"/>
            <a:chOff x="4932040" y="3068960"/>
            <a:chExt cx="2664296" cy="1800200"/>
          </a:xfrm>
        </p:grpSpPr>
        <p:sp>
          <p:nvSpPr>
            <p:cNvPr id="6" name="圆角矩形 5"/>
            <p:cNvSpPr/>
            <p:nvPr/>
          </p:nvSpPr>
          <p:spPr>
            <a:xfrm>
              <a:off x="4932040" y="3068960"/>
              <a:ext cx="1008112" cy="648072"/>
            </a:xfrm>
            <a:prstGeom prst="roundRect">
              <a:avLst/>
            </a:prstGeom>
            <a:solidFill>
              <a:srgbClr val="33CCCC"/>
            </a:solidFill>
            <a:ln w="25400" cap="flat" cmpd="sng" algn="ctr">
              <a:solidFill>
                <a:srgbClr val="33CCCC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i="0" kern="0" dirty="0" err="1">
                  <a:solidFill>
                    <a:srgbClr val="FFFFFF"/>
                  </a:solidFill>
                  <a:latin typeface="Comic Sans MS"/>
                  <a:ea typeface="宋体"/>
                </a:rPr>
                <a:t>Reg</a:t>
              </a:r>
              <a:endParaRPr lang="zh-CN" altLang="en-US" i="0" kern="0" dirty="0">
                <a:solidFill>
                  <a:srgbClr val="FFFFFF"/>
                </a:solidFill>
                <a:latin typeface="Comic Sans MS"/>
                <a:ea typeface="宋体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4932040" y="4221088"/>
              <a:ext cx="1008112" cy="648072"/>
            </a:xfrm>
            <a:prstGeom prst="roundRect">
              <a:avLst/>
            </a:prstGeom>
            <a:solidFill>
              <a:srgbClr val="33CCCC"/>
            </a:solidFill>
            <a:ln w="25400" cap="flat" cmpd="sng" algn="ctr">
              <a:solidFill>
                <a:srgbClr val="33CCCC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i="0" kern="0" dirty="0">
                  <a:solidFill>
                    <a:srgbClr val="FFFFFF"/>
                  </a:solidFill>
                  <a:latin typeface="Comic Sans MS"/>
                  <a:ea typeface="宋体"/>
                </a:rPr>
                <a:t>ALU</a:t>
              </a:r>
              <a:endParaRPr lang="zh-CN" altLang="en-US" i="0" kern="0" dirty="0">
                <a:solidFill>
                  <a:srgbClr val="FFFFFF"/>
                </a:solidFill>
                <a:latin typeface="Comic Sans MS"/>
                <a:ea typeface="宋体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6588224" y="3068960"/>
              <a:ext cx="1008112" cy="648072"/>
            </a:xfrm>
            <a:prstGeom prst="roundRect">
              <a:avLst/>
            </a:prstGeom>
            <a:solidFill>
              <a:srgbClr val="33CCCC"/>
            </a:solidFill>
            <a:ln w="25400" cap="flat" cmpd="sng" algn="ctr">
              <a:solidFill>
                <a:srgbClr val="33CCCC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i="0" kern="0" dirty="0">
                  <a:solidFill>
                    <a:srgbClr val="FFFFFF"/>
                  </a:solidFill>
                  <a:latin typeface="Comic Sans MS"/>
                  <a:ea typeface="宋体"/>
                </a:rPr>
                <a:t>Mem</a:t>
              </a:r>
              <a:endParaRPr lang="zh-CN" altLang="en-US" i="0" kern="0" dirty="0">
                <a:solidFill>
                  <a:srgbClr val="FFFFFF"/>
                </a:solidFill>
                <a:latin typeface="Comic Sans MS"/>
                <a:ea typeface="宋体"/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>
            <a:xfrm>
              <a:off x="5292080" y="3717032"/>
              <a:ext cx="0" cy="504056"/>
            </a:xfrm>
            <a:prstGeom prst="straightConnector1">
              <a:avLst/>
            </a:prstGeom>
            <a:solidFill>
              <a:srgbClr val="33CCCC"/>
            </a:solidFill>
            <a:ln w="25400" cap="flat" cmpd="sng" algn="ctr">
              <a:solidFill>
                <a:srgbClr val="FF66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10" name="直接箭头连接符 9"/>
            <p:cNvCxnSpPr/>
            <p:nvPr/>
          </p:nvCxnSpPr>
          <p:spPr>
            <a:xfrm flipV="1">
              <a:off x="5652120" y="3717032"/>
              <a:ext cx="0" cy="465188"/>
            </a:xfrm>
            <a:prstGeom prst="straightConnector1">
              <a:avLst/>
            </a:prstGeom>
            <a:solidFill>
              <a:srgbClr val="33CCCC"/>
            </a:solidFill>
            <a:ln w="25400" cap="flat" cmpd="sng" algn="ctr">
              <a:solidFill>
                <a:srgbClr val="FF66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11" name="直接箭头连接符 10"/>
            <p:cNvCxnSpPr/>
            <p:nvPr/>
          </p:nvCxnSpPr>
          <p:spPr>
            <a:xfrm flipH="1">
              <a:off x="5940152" y="3501008"/>
              <a:ext cx="648072" cy="0"/>
            </a:xfrm>
            <a:prstGeom prst="straightConnector1">
              <a:avLst/>
            </a:prstGeom>
            <a:solidFill>
              <a:srgbClr val="33CCCC"/>
            </a:solidFill>
            <a:ln w="25400" cap="flat" cmpd="sng" algn="ctr">
              <a:solidFill>
                <a:srgbClr val="FF66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12" name="直接箭头连接符 11"/>
            <p:cNvCxnSpPr/>
            <p:nvPr/>
          </p:nvCxnSpPr>
          <p:spPr>
            <a:xfrm>
              <a:off x="5940152" y="3284984"/>
              <a:ext cx="648072" cy="0"/>
            </a:xfrm>
            <a:prstGeom prst="straightConnector1">
              <a:avLst/>
            </a:prstGeom>
            <a:solidFill>
              <a:srgbClr val="33CCCC"/>
            </a:solidFill>
            <a:ln w="25400" cap="flat" cmpd="sng" algn="ctr">
              <a:solidFill>
                <a:srgbClr val="FF66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</p:grpSp>
      <p:sp>
        <p:nvSpPr>
          <p:cNvPr id="13" name="圆角矩形 12"/>
          <p:cNvSpPr/>
          <p:nvPr/>
        </p:nvSpPr>
        <p:spPr>
          <a:xfrm>
            <a:off x="3203848" y="3573016"/>
            <a:ext cx="3096344" cy="2088232"/>
          </a:xfrm>
          <a:prstGeom prst="round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1547664" y="4149080"/>
            <a:ext cx="1008112" cy="64807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键盘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6948264" y="4221088"/>
            <a:ext cx="1008112" cy="64807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显示器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2555776" y="4473116"/>
            <a:ext cx="648072" cy="0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6300192" y="4556956"/>
            <a:ext cx="648072" cy="0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4572000" y="4437112"/>
            <a:ext cx="721196" cy="50405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Excp</a:t>
            </a:r>
            <a:endParaRPr lang="zh-CN" altLang="en-US" sz="1600" dirty="0"/>
          </a:p>
        </p:txBody>
      </p:sp>
      <p:sp>
        <p:nvSpPr>
          <p:cNvPr id="19" name="圆角矩形 18"/>
          <p:cNvSpPr/>
          <p:nvPr/>
        </p:nvSpPr>
        <p:spPr>
          <a:xfrm>
            <a:off x="4572000" y="5013176"/>
            <a:ext cx="721196" cy="50405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MMU</a:t>
            </a:r>
            <a:endParaRPr lang="zh-CN" altLang="en-US" sz="1400" dirty="0"/>
          </a:p>
        </p:txBody>
      </p:sp>
      <p:sp>
        <p:nvSpPr>
          <p:cNvPr id="20" name="圆角矩形 19"/>
          <p:cNvSpPr/>
          <p:nvPr/>
        </p:nvSpPr>
        <p:spPr>
          <a:xfrm>
            <a:off x="5356895" y="4850110"/>
            <a:ext cx="57373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PC</a:t>
            </a:r>
            <a:endParaRPr lang="zh-CN" altLang="en-US" dirty="0"/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5724128" y="4365104"/>
            <a:ext cx="0" cy="465188"/>
          </a:xfrm>
          <a:prstGeom prst="straightConnector1">
            <a:avLst/>
          </a:prstGeom>
          <a:ln w="38100">
            <a:solidFill>
              <a:srgbClr val="FF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5508104" y="4371765"/>
            <a:ext cx="0" cy="468052"/>
          </a:xfrm>
          <a:prstGeom prst="straightConnector1">
            <a:avLst/>
          </a:prstGeom>
          <a:ln w="38100">
            <a:solidFill>
              <a:srgbClr val="FF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14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项目进度与工作量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B2B85ECE-1EA3-4720-9EB6-58424417D6D5}" type="slidenum">
              <a:rPr lang="en-US" altLang="zh-CN" smtClean="0"/>
              <a:pPr>
                <a:defRPr/>
              </a:pPr>
              <a:t>29</a:t>
            </a:fld>
            <a:endParaRPr lang="en-US" altLang="zh-CN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971160"/>
              </p:ext>
            </p:extLst>
          </p:nvPr>
        </p:nvGraphicFramePr>
        <p:xfrm>
          <a:off x="827584" y="1553768"/>
          <a:ext cx="7560840" cy="3963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543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实验内容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14" marB="45714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预计耗时</a:t>
                      </a:r>
                      <a:r>
                        <a:rPr lang="en-US" altLang="zh-CN" sz="1800" dirty="0" smtClean="0"/>
                        <a:t>/</a:t>
                      </a:r>
                      <a:r>
                        <a:rPr lang="zh-CN" altLang="en-US" sz="1800" dirty="0" smtClean="0"/>
                        <a:t>小时</a:t>
                      </a:r>
                      <a:endParaRPr lang="zh-CN" altLang="en-US" sz="1800" dirty="0"/>
                    </a:p>
                  </a:txBody>
                  <a:tcPr marT="45714" marB="45714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代码量</a:t>
                      </a:r>
                      <a:r>
                        <a:rPr lang="en-US" altLang="zh-CN" sz="1800" dirty="0" smtClean="0"/>
                        <a:t>/</a:t>
                      </a:r>
                      <a:r>
                        <a:rPr lang="zh-CN" altLang="en-US" sz="1800" dirty="0" smtClean="0"/>
                        <a:t>行</a:t>
                      </a:r>
                      <a:endParaRPr lang="zh-CN" altLang="en-US" sz="1800" dirty="0"/>
                    </a:p>
                  </a:txBody>
                  <a:tcPr marT="45714" marB="45714"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4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solidFill>
                            <a:srgbClr val="7030A0"/>
                          </a:solidFill>
                        </a:rPr>
                        <a:t>PA0 – </a:t>
                      </a:r>
                      <a:r>
                        <a:rPr lang="zh-CN" altLang="en-US" sz="1800" dirty="0" smtClean="0">
                          <a:solidFill>
                            <a:srgbClr val="7030A0"/>
                          </a:solidFill>
                        </a:rPr>
                        <a:t>开发环境配置</a:t>
                      </a:r>
                    </a:p>
                  </a:txBody>
                  <a:tcPr marT="45714" marB="45714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7030A0"/>
                          </a:solidFill>
                        </a:rPr>
                        <a:t>10</a:t>
                      </a:r>
                      <a:endParaRPr lang="zh-CN" altLang="en-US" sz="1800" dirty="0">
                        <a:solidFill>
                          <a:srgbClr val="7030A0"/>
                        </a:solidFill>
                      </a:endParaRPr>
                    </a:p>
                  </a:txBody>
                  <a:tcPr marT="45714" marB="45714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rgbClr val="7030A0"/>
                          </a:solidFill>
                        </a:rPr>
                        <a:t>无</a:t>
                      </a:r>
                      <a:endParaRPr lang="zh-CN" altLang="en-US" sz="1800" dirty="0">
                        <a:solidFill>
                          <a:srgbClr val="7030A0"/>
                        </a:solidFill>
                      </a:endParaRPr>
                    </a:p>
                  </a:txBody>
                  <a:tcPr marT="45714" marB="45714"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43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7030A0"/>
                          </a:solidFill>
                        </a:rPr>
                        <a:t>PA1 – </a:t>
                      </a:r>
                      <a:r>
                        <a:rPr lang="zh-CN" altLang="en-US" sz="1800" dirty="0" smtClean="0">
                          <a:solidFill>
                            <a:srgbClr val="7030A0"/>
                          </a:solidFill>
                        </a:rPr>
                        <a:t>简易调试器</a:t>
                      </a:r>
                      <a:endParaRPr lang="zh-CN" altLang="en-US" sz="1800" dirty="0">
                        <a:solidFill>
                          <a:srgbClr val="7030A0"/>
                        </a:solidFill>
                      </a:endParaRPr>
                    </a:p>
                  </a:txBody>
                  <a:tcPr marT="45714" marB="45714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7030A0"/>
                          </a:solidFill>
                        </a:rPr>
                        <a:t>30</a:t>
                      </a:r>
                      <a:endParaRPr lang="zh-CN" altLang="en-US" sz="1800" dirty="0">
                        <a:solidFill>
                          <a:srgbClr val="7030A0"/>
                        </a:solidFill>
                      </a:endParaRPr>
                    </a:p>
                  </a:txBody>
                  <a:tcPr marT="45714" marB="45714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7030A0"/>
                          </a:solidFill>
                        </a:rPr>
                        <a:t>400</a:t>
                      </a:r>
                      <a:endParaRPr lang="zh-CN" altLang="en-US" sz="1800" dirty="0">
                        <a:solidFill>
                          <a:srgbClr val="7030A0"/>
                        </a:solidFill>
                      </a:endParaRPr>
                    </a:p>
                  </a:txBody>
                  <a:tcPr marT="45714" marB="45714"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43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7030A0"/>
                          </a:solidFill>
                        </a:rPr>
                        <a:t>PA2 - </a:t>
                      </a:r>
                      <a:r>
                        <a:rPr lang="zh-CN" altLang="en-US" sz="1800" baseline="0" dirty="0" smtClean="0">
                          <a:solidFill>
                            <a:srgbClr val="7030A0"/>
                          </a:solidFill>
                        </a:rPr>
                        <a:t>冯诺依曼计算机系统</a:t>
                      </a:r>
                      <a:endParaRPr lang="zh-CN" altLang="en-US" sz="1800" dirty="0">
                        <a:solidFill>
                          <a:srgbClr val="7030A0"/>
                        </a:solidFill>
                      </a:endParaRPr>
                    </a:p>
                  </a:txBody>
                  <a:tcPr marT="45714" marB="45714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7030A0"/>
                          </a:solidFill>
                        </a:rPr>
                        <a:t>30</a:t>
                      </a:r>
                      <a:endParaRPr lang="zh-CN" altLang="en-US" sz="1800" dirty="0">
                        <a:solidFill>
                          <a:srgbClr val="7030A0"/>
                        </a:solidFill>
                      </a:endParaRPr>
                    </a:p>
                  </a:txBody>
                  <a:tcPr marT="45714" marB="45714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7030A0"/>
                          </a:solidFill>
                        </a:rPr>
                        <a:t>300</a:t>
                      </a:r>
                      <a:endParaRPr lang="zh-CN" altLang="en-US" sz="1800" dirty="0">
                        <a:solidFill>
                          <a:srgbClr val="7030A0"/>
                        </a:solidFill>
                      </a:endParaRPr>
                    </a:p>
                  </a:txBody>
                  <a:tcPr marT="45714" marB="45714"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543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7030A0"/>
                          </a:solidFill>
                        </a:rPr>
                        <a:t>PA3 - </a:t>
                      </a:r>
                      <a:r>
                        <a:rPr lang="zh-CN" altLang="en-US" sz="1800" dirty="0" smtClean="0">
                          <a:solidFill>
                            <a:srgbClr val="7030A0"/>
                          </a:solidFill>
                        </a:rPr>
                        <a:t>异常控制流</a:t>
                      </a:r>
                      <a:endParaRPr lang="zh-CN" altLang="en-US" sz="1800" dirty="0">
                        <a:solidFill>
                          <a:srgbClr val="7030A0"/>
                        </a:solidFill>
                      </a:endParaRPr>
                    </a:p>
                  </a:txBody>
                  <a:tcPr marT="45714" marB="45714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7030A0"/>
                          </a:solidFill>
                        </a:rPr>
                        <a:t>30</a:t>
                      </a:r>
                      <a:endParaRPr lang="zh-CN" altLang="en-US" sz="1800" dirty="0">
                        <a:solidFill>
                          <a:srgbClr val="7030A0"/>
                        </a:solidFill>
                      </a:endParaRPr>
                    </a:p>
                  </a:txBody>
                  <a:tcPr marT="45714" marB="45714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7030A0"/>
                          </a:solidFill>
                        </a:rPr>
                        <a:t>200</a:t>
                      </a:r>
                      <a:endParaRPr lang="zh-CN" altLang="en-US" sz="1800" dirty="0">
                        <a:solidFill>
                          <a:srgbClr val="7030A0"/>
                        </a:solidFill>
                      </a:endParaRPr>
                    </a:p>
                  </a:txBody>
                  <a:tcPr marT="45714" marB="45714" anchor="ctr" anchorCtr="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543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7030A0"/>
                          </a:solidFill>
                        </a:rPr>
                        <a:t>PA4 - </a:t>
                      </a:r>
                      <a:r>
                        <a:rPr lang="zh-CN" altLang="en-US" sz="1800" dirty="0" smtClean="0">
                          <a:solidFill>
                            <a:srgbClr val="7030A0"/>
                          </a:solidFill>
                        </a:rPr>
                        <a:t>分时多任务</a:t>
                      </a:r>
                      <a:endParaRPr lang="zh-CN" altLang="en-US" sz="1800" dirty="0">
                        <a:solidFill>
                          <a:srgbClr val="7030A0"/>
                        </a:solidFill>
                      </a:endParaRPr>
                    </a:p>
                  </a:txBody>
                  <a:tcPr marT="45714" marB="45714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7030A0"/>
                          </a:solidFill>
                        </a:rPr>
                        <a:t>30</a:t>
                      </a:r>
                      <a:endParaRPr lang="zh-CN" altLang="en-US" sz="1800" dirty="0">
                        <a:solidFill>
                          <a:srgbClr val="7030A0"/>
                        </a:solidFill>
                      </a:endParaRPr>
                    </a:p>
                  </a:txBody>
                  <a:tcPr marT="45714" marB="45714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7030A0"/>
                          </a:solidFill>
                        </a:rPr>
                        <a:t>200</a:t>
                      </a:r>
                      <a:endParaRPr lang="zh-CN" altLang="en-US" sz="1800" dirty="0">
                        <a:solidFill>
                          <a:srgbClr val="7030A0"/>
                        </a:solidFill>
                      </a:endParaRPr>
                    </a:p>
                  </a:txBody>
                  <a:tcPr marT="45714" marB="45714" anchor="ctr" anchorCtr="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543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7030A0"/>
                          </a:solidFill>
                        </a:rPr>
                        <a:t>PA5 - </a:t>
                      </a:r>
                      <a:r>
                        <a:rPr lang="zh-CN" altLang="en-US" sz="1800" dirty="0" smtClean="0">
                          <a:solidFill>
                            <a:srgbClr val="7030A0"/>
                          </a:solidFill>
                        </a:rPr>
                        <a:t>程序性能</a:t>
                      </a:r>
                      <a:endParaRPr lang="zh-CN" altLang="en-US" sz="1800" dirty="0">
                        <a:solidFill>
                          <a:srgbClr val="7030A0"/>
                        </a:solidFill>
                      </a:endParaRPr>
                    </a:p>
                  </a:txBody>
                  <a:tcPr marT="45714" marB="45714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800" dirty="0" smtClean="0">
                        <a:solidFill>
                          <a:srgbClr val="7030A0"/>
                        </a:solidFill>
                      </a:endParaRPr>
                    </a:p>
                  </a:txBody>
                  <a:tcPr marT="45714" marB="45714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800" dirty="0" smtClean="0">
                        <a:solidFill>
                          <a:srgbClr val="7030A0"/>
                        </a:solidFill>
                      </a:endParaRPr>
                    </a:p>
                  </a:txBody>
                  <a:tcPr marT="45714" marB="45714" anchor="ctr" anchorCtr="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543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rgbClr val="7030A0"/>
                          </a:solidFill>
                        </a:rPr>
                        <a:t>总计</a:t>
                      </a:r>
                      <a:endParaRPr lang="zh-CN" altLang="en-US" sz="1800" dirty="0">
                        <a:solidFill>
                          <a:srgbClr val="7030A0"/>
                        </a:solidFill>
                      </a:endParaRPr>
                    </a:p>
                  </a:txBody>
                  <a:tcPr marT="45714" marB="45714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7030A0"/>
                          </a:solidFill>
                        </a:rPr>
                        <a:t>130</a:t>
                      </a:r>
                      <a:endParaRPr lang="zh-CN" altLang="en-US" sz="1800" dirty="0">
                        <a:solidFill>
                          <a:srgbClr val="7030A0"/>
                        </a:solidFill>
                      </a:endParaRPr>
                    </a:p>
                  </a:txBody>
                  <a:tcPr marT="45714" marB="45714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7030A0"/>
                          </a:solidFill>
                        </a:rPr>
                        <a:t>1100</a:t>
                      </a:r>
                      <a:endParaRPr lang="zh-CN" altLang="en-US" sz="1800" dirty="0">
                        <a:solidFill>
                          <a:srgbClr val="7030A0"/>
                        </a:solidFill>
                      </a:endParaRPr>
                    </a:p>
                  </a:txBody>
                  <a:tcPr marT="45714" marB="45714" anchor="ctr" anchorCtr="1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195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纪律要求</a:t>
            </a:r>
            <a:r>
              <a:rPr lang="en-US" altLang="zh-CN" dirty="0" smtClean="0"/>
              <a:t>	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543550"/>
          </a:xfrm>
        </p:spPr>
        <p:txBody>
          <a:bodyPr/>
          <a:lstStyle/>
          <a:p>
            <a:pPr>
              <a:defRPr/>
            </a:pPr>
            <a:r>
              <a:rPr dirty="0" smtClean="0"/>
              <a:t>严格考勤   </a:t>
            </a:r>
            <a:r>
              <a:rPr lang="zh-CN" altLang="en-US" dirty="0" smtClean="0"/>
              <a:t>每周一、三、四、五</a:t>
            </a:r>
            <a:r>
              <a:rPr lang="en-US" dirty="0" smtClean="0"/>
              <a:t>  </a:t>
            </a:r>
            <a:r>
              <a:rPr lang="en-US" altLang="zh-CN" dirty="0" smtClean="0"/>
              <a:t>8:05~11:50   </a:t>
            </a:r>
          </a:p>
          <a:p>
            <a:pPr>
              <a:defRPr/>
            </a:pPr>
            <a:r>
              <a:rPr dirty="0" smtClean="0"/>
              <a:t>迟到，早退按缺勤处理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smtClean="0"/>
              <a:t>16</a:t>
            </a:r>
            <a:r>
              <a:rPr lang="zh-CN" altLang="en-US" dirty="0" smtClean="0"/>
              <a:t>次考勤</a:t>
            </a:r>
            <a:r>
              <a:rPr lang="en-US" altLang="zh-CN" dirty="0" smtClean="0"/>
              <a:t>13</a:t>
            </a:r>
            <a:r>
              <a:rPr lang="zh-CN" altLang="en-US" dirty="0" smtClean="0"/>
              <a:t>次为满分</a:t>
            </a:r>
          </a:p>
          <a:p>
            <a:pPr lvl="1">
              <a:defRPr/>
            </a:pPr>
            <a:r>
              <a:rPr lang="zh-CN" altLang="en-US" dirty="0" smtClean="0">
                <a:sym typeface="+mn-ea"/>
              </a:rPr>
              <a:t>检查通过</a:t>
            </a:r>
            <a:r>
              <a:rPr dirty="0" smtClean="0">
                <a:sym typeface="+mn-ea"/>
              </a:rPr>
              <a:t>后，可不考勤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代签到（作弊处理，考勤分零分）</a:t>
            </a:r>
            <a:endParaRPr dirty="0" smtClean="0"/>
          </a:p>
          <a:p>
            <a:pPr>
              <a:defRPr/>
            </a:pPr>
            <a:r>
              <a:rPr lang="zh-CN" altLang="en-US" dirty="0" smtClean="0"/>
              <a:t>边实验，边写报告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在课设报告中</a:t>
            </a:r>
            <a:r>
              <a:rPr dirty="0" smtClean="0"/>
              <a:t>记录当日故障，解决方法</a:t>
            </a:r>
            <a:endParaRPr lang="en-US" dirty="0" smtClean="0"/>
          </a:p>
          <a:p>
            <a:pPr lvl="1">
              <a:defRPr/>
            </a:pPr>
            <a:r>
              <a:rPr lang="zh-CN" altLang="en-US" dirty="0"/>
              <a:t>课</a:t>
            </a:r>
            <a:r>
              <a:rPr lang="zh-CN" altLang="en-US" dirty="0" smtClean="0"/>
              <a:t>设报告主要记录个阶段通关情况，个人调试心得，个人总结，不做形式上要求。</a:t>
            </a:r>
            <a:endParaRPr lang="en-US" altLang="zh-CN" dirty="0" smtClean="0"/>
          </a:p>
          <a:p>
            <a:pPr marL="0" lvl="1" indent="0">
              <a:buNone/>
              <a:defRPr/>
            </a:pPr>
            <a:endParaRPr lang="en-US" altLang="zh-CN" sz="2400" dirty="0" smtClean="0">
              <a:solidFill>
                <a:schemeClr val="tx1"/>
              </a:solidFill>
              <a:cs typeface="+mn-cs"/>
            </a:endParaRPr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809F2A60-37EB-4BF1-A2D5-B2CC40660FCD}" type="slidenum"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3</a:t>
            </a:fld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实验方案层次结构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307585" y="5675636"/>
            <a:ext cx="1016000" cy="476250"/>
          </a:xfrm>
        </p:spPr>
        <p:txBody>
          <a:bodyPr/>
          <a:lstStyle/>
          <a:p>
            <a:pPr>
              <a:defRPr/>
            </a:pPr>
            <a:fld id="{B2B85ECE-1EA3-4720-9EB6-58424417D6D5}" type="slidenum">
              <a:rPr lang="en-US" altLang="zh-CN" smtClean="0"/>
              <a:pPr>
                <a:defRPr/>
              </a:pPr>
              <a:t>30</a:t>
            </a:fld>
            <a:endParaRPr lang="en-US" altLang="zh-CN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4139952" y="1888009"/>
            <a:ext cx="4387850" cy="398463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360">
            <a:solidFill>
              <a:srgbClr val="0033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Algorithm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139952" y="2289647"/>
            <a:ext cx="4387850" cy="398462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360">
            <a:solidFill>
              <a:srgbClr val="0033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Programming Language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4139952" y="2689697"/>
            <a:ext cx="4387850" cy="398462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360">
            <a:solidFill>
              <a:srgbClr val="0033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Operating System/Virtual Machines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139952" y="3089747"/>
            <a:ext cx="4387850" cy="398462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360">
            <a:solidFill>
              <a:srgbClr val="0033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Instruction Set Architecture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4139952" y="3491384"/>
            <a:ext cx="4387850" cy="40005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360">
            <a:solidFill>
              <a:srgbClr val="0033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Micro-architecture</a:t>
            </a:r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4139952" y="3893022"/>
            <a:ext cx="4387850" cy="398462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360">
            <a:solidFill>
              <a:srgbClr val="0033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Register-Transfer Level</a:t>
            </a:r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4139952" y="4293072"/>
            <a:ext cx="4387850" cy="398462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360">
            <a:solidFill>
              <a:srgbClr val="0033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Gates</a:t>
            </a:r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auto">
          <a:xfrm>
            <a:off x="4139952" y="4693122"/>
            <a:ext cx="4387850" cy="398462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360">
            <a:solidFill>
              <a:srgbClr val="0033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Circuits</a:t>
            </a:r>
          </a:p>
        </p:txBody>
      </p:sp>
      <p:sp>
        <p:nvSpPr>
          <p:cNvPr id="13" name="AutoShape 12"/>
          <p:cNvSpPr>
            <a:spLocks noChangeArrowheads="1"/>
          </p:cNvSpPr>
          <p:nvPr/>
        </p:nvSpPr>
        <p:spPr bwMode="auto">
          <a:xfrm>
            <a:off x="4139952" y="5091584"/>
            <a:ext cx="4387850" cy="400050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360">
            <a:solidFill>
              <a:srgbClr val="0033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Devices</a:t>
            </a:r>
          </a:p>
        </p:txBody>
      </p:sp>
      <p:sp>
        <p:nvSpPr>
          <p:cNvPr id="14" name="AutoShape 13"/>
          <p:cNvSpPr>
            <a:spLocks noChangeArrowheads="1"/>
          </p:cNvSpPr>
          <p:nvPr/>
        </p:nvSpPr>
        <p:spPr bwMode="auto">
          <a:xfrm>
            <a:off x="4139952" y="5493222"/>
            <a:ext cx="4387850" cy="398462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360">
            <a:solidFill>
              <a:srgbClr val="0033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Physics</a:t>
            </a:r>
          </a:p>
        </p:txBody>
      </p:sp>
      <p:sp>
        <p:nvSpPr>
          <p:cNvPr id="15" name="AutoShape 4"/>
          <p:cNvSpPr>
            <a:spLocks noChangeArrowheads="1"/>
          </p:cNvSpPr>
          <p:nvPr/>
        </p:nvSpPr>
        <p:spPr bwMode="auto">
          <a:xfrm>
            <a:off x="4139952" y="1484784"/>
            <a:ext cx="4387850" cy="398463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360">
            <a:solidFill>
              <a:srgbClr val="0033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Application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915270" y="1481609"/>
            <a:ext cx="2432594" cy="2406650"/>
            <a:chOff x="1275310" y="2043261"/>
            <a:chExt cx="2432594" cy="2406650"/>
          </a:xfrm>
        </p:grpSpPr>
        <p:sp>
          <p:nvSpPr>
            <p:cNvPr id="17" name="AutoShape 5"/>
            <p:cNvSpPr>
              <a:spLocks noChangeArrowheads="1"/>
            </p:cNvSpPr>
            <p:nvPr/>
          </p:nvSpPr>
          <p:spPr bwMode="auto">
            <a:xfrm>
              <a:off x="1275310" y="2848124"/>
              <a:ext cx="2432594" cy="398462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9360">
              <a:solidFill>
                <a:srgbClr val="003366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dirty="0" err="1" smtClean="0">
                  <a:solidFill>
                    <a:srgbClr val="003366"/>
                  </a:solidFill>
                  <a:latin typeface="微软雅黑" pitchFamily="34" charset="-122"/>
                  <a:ea typeface="微软雅黑" pitchFamily="34" charset="-122"/>
                </a:rPr>
                <a:t>libos</a:t>
              </a:r>
              <a:r>
                <a:rPr lang="en-US" altLang="zh-CN" dirty="0" smtClean="0">
                  <a:solidFill>
                    <a:srgbClr val="003366"/>
                  </a:solidFill>
                  <a:latin typeface="微软雅黑" pitchFamily="34" charset="-122"/>
                  <a:ea typeface="微软雅黑" pitchFamily="34" charset="-122"/>
                </a:rPr>
                <a:t>, </a:t>
              </a:r>
              <a:r>
                <a:rPr lang="en-US" altLang="zh-CN" dirty="0" err="1" smtClean="0">
                  <a:solidFill>
                    <a:srgbClr val="003366"/>
                  </a:solidFill>
                  <a:latin typeface="微软雅黑" pitchFamily="34" charset="-122"/>
                  <a:ea typeface="微软雅黑" pitchFamily="34" charset="-122"/>
                </a:rPr>
                <a:t>newlib</a:t>
              </a:r>
              <a:endParaRPr lang="en-US" altLang="zh-CN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AutoShape 6"/>
            <p:cNvSpPr>
              <a:spLocks noChangeArrowheads="1"/>
            </p:cNvSpPr>
            <p:nvPr/>
          </p:nvSpPr>
          <p:spPr bwMode="auto">
            <a:xfrm>
              <a:off x="1275310" y="3248174"/>
              <a:ext cx="2432594" cy="398462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9360">
              <a:solidFill>
                <a:srgbClr val="003366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dirty="0" smtClean="0">
                  <a:solidFill>
                    <a:srgbClr val="003366"/>
                  </a:solidFill>
                  <a:latin typeface="微软雅黑" pitchFamily="34" charset="-122"/>
                  <a:ea typeface="微软雅黑" pitchFamily="34" charset="-122"/>
                </a:rPr>
                <a:t>Nanos-lite</a:t>
              </a:r>
              <a:endParaRPr lang="en-US" altLang="zh-CN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AutoShape 7"/>
            <p:cNvSpPr>
              <a:spLocks noChangeArrowheads="1"/>
            </p:cNvSpPr>
            <p:nvPr/>
          </p:nvSpPr>
          <p:spPr bwMode="auto">
            <a:xfrm>
              <a:off x="1275310" y="3648224"/>
              <a:ext cx="2432594" cy="398462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9360">
              <a:solidFill>
                <a:srgbClr val="003366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dirty="0" smtClean="0">
                  <a:solidFill>
                    <a:srgbClr val="003366"/>
                  </a:solidFill>
                  <a:latin typeface="微软雅黑" pitchFamily="34" charset="-122"/>
                  <a:ea typeface="微软雅黑" pitchFamily="34" charset="-122"/>
                </a:rPr>
                <a:t>n86                           </a:t>
              </a:r>
              <a:endParaRPr lang="en-US" altLang="zh-CN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AutoShape 8"/>
            <p:cNvSpPr>
              <a:spLocks noChangeArrowheads="1"/>
            </p:cNvSpPr>
            <p:nvPr/>
          </p:nvSpPr>
          <p:spPr bwMode="auto">
            <a:xfrm>
              <a:off x="1275310" y="4049861"/>
              <a:ext cx="2432594" cy="400050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9360">
              <a:solidFill>
                <a:srgbClr val="003366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dirty="0" smtClean="0">
                  <a:solidFill>
                    <a:srgbClr val="003366"/>
                  </a:solidFill>
                  <a:latin typeface="微软雅黑" pitchFamily="34" charset="-122"/>
                  <a:ea typeface="微软雅黑" pitchFamily="34" charset="-122"/>
                </a:rPr>
                <a:t>NEMU</a:t>
              </a:r>
              <a:endParaRPr lang="en-US" altLang="zh-CN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AutoShape 4"/>
            <p:cNvSpPr>
              <a:spLocks noChangeArrowheads="1"/>
            </p:cNvSpPr>
            <p:nvPr/>
          </p:nvSpPr>
          <p:spPr bwMode="auto">
            <a:xfrm>
              <a:off x="1275310" y="2043261"/>
              <a:ext cx="2432594" cy="804863"/>
            </a:xfrm>
            <a:prstGeom prst="roundRect">
              <a:avLst>
                <a:gd name="adj" fmla="val 16667"/>
              </a:avLst>
            </a:prstGeom>
            <a:solidFill>
              <a:srgbClr val="FFCC00"/>
            </a:solidFill>
            <a:ln w="9360">
              <a:solidFill>
                <a:srgbClr val="003366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dirty="0" smtClean="0">
                  <a:solidFill>
                    <a:srgbClr val="003366"/>
                  </a:solidFill>
                  <a:latin typeface="微软雅黑" pitchFamily="34" charset="-122"/>
                  <a:ea typeface="微软雅黑" pitchFamily="34" charset="-122"/>
                </a:rPr>
                <a:t>Navy-apps</a:t>
              </a:r>
              <a:endParaRPr lang="en-US" altLang="zh-CN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AutoShape 7"/>
            <p:cNvSpPr>
              <a:spLocks noChangeArrowheads="1"/>
            </p:cNvSpPr>
            <p:nvPr/>
          </p:nvSpPr>
          <p:spPr bwMode="auto">
            <a:xfrm>
              <a:off x="1851374" y="3648224"/>
              <a:ext cx="1432866" cy="252412"/>
            </a:xfrm>
            <a:prstGeom prst="roundRect">
              <a:avLst>
                <a:gd name="adj" fmla="val 16667"/>
              </a:avLst>
            </a:prstGeom>
            <a:solidFill>
              <a:srgbClr val="FF66FF"/>
            </a:solidFill>
            <a:ln w="9360">
              <a:solidFill>
                <a:srgbClr val="003366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dirty="0" smtClean="0">
                  <a:solidFill>
                    <a:srgbClr val="003366"/>
                  </a:solidFill>
                  <a:latin typeface="微软雅黑" pitchFamily="34" charset="-122"/>
                  <a:ea typeface="微软雅黑" pitchFamily="34" charset="-122"/>
                </a:rPr>
                <a:t>Nexus-am</a:t>
              </a:r>
              <a:endParaRPr lang="en-US" altLang="zh-CN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494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NEMU</a:t>
            </a:r>
            <a:r>
              <a:rPr lang="zh-CN" altLang="en-US" dirty="0" smtClean="0"/>
              <a:t>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zh-CN" altLang="en-US" dirty="0"/>
              <a:t>简易</a:t>
            </a:r>
            <a:r>
              <a:rPr lang="zh-CN" altLang="en-US" dirty="0" smtClean="0"/>
              <a:t>调试器</a:t>
            </a:r>
            <a:r>
              <a:rPr lang="en-US" altLang="zh-CN" dirty="0"/>
              <a:t>(</a:t>
            </a:r>
            <a:r>
              <a:rPr lang="en-US" altLang="zh-CN" dirty="0" smtClean="0"/>
              <a:t>Monitor)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/>
              <a:t>单步执行</a:t>
            </a:r>
            <a:r>
              <a:rPr lang="en-US" altLang="zh-CN" dirty="0"/>
              <a:t>, </a:t>
            </a:r>
            <a:r>
              <a:rPr lang="zh-CN" altLang="en-US" dirty="0"/>
              <a:t>打印寄存器</a:t>
            </a:r>
            <a:r>
              <a:rPr lang="en-US" altLang="zh-CN" dirty="0"/>
              <a:t>/</a:t>
            </a:r>
            <a:r>
              <a:rPr lang="zh-CN" altLang="en-US" dirty="0"/>
              <a:t>内存</a:t>
            </a:r>
            <a:r>
              <a:rPr lang="en-US" altLang="zh-CN" dirty="0"/>
              <a:t>, </a:t>
            </a:r>
            <a:r>
              <a:rPr lang="zh-CN" altLang="en-US" dirty="0"/>
              <a:t>表达式求值</a:t>
            </a:r>
            <a:r>
              <a:rPr lang="en-US" altLang="zh-CN" dirty="0"/>
              <a:t>, </a:t>
            </a:r>
            <a:r>
              <a:rPr lang="zh-CN" altLang="en-US" dirty="0"/>
              <a:t>监视</a:t>
            </a:r>
            <a:r>
              <a:rPr lang="zh-CN" altLang="en-US" dirty="0" smtClean="0"/>
              <a:t>点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smtClean="0"/>
              <a:t>NEMU</a:t>
            </a:r>
            <a:r>
              <a:rPr lang="zh-CN" altLang="en-US" dirty="0" smtClean="0"/>
              <a:t>的主体是</a:t>
            </a:r>
            <a:r>
              <a:rPr lang="en-US" altLang="zh-CN" dirty="0" smtClean="0"/>
              <a:t>n86</a:t>
            </a:r>
            <a:r>
              <a:rPr lang="zh-CN" altLang="en-US" dirty="0" smtClean="0"/>
              <a:t>架构的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语言模拟实现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en-US" altLang="zh-CN" dirty="0">
                <a:solidFill>
                  <a:schemeClr val="accent1"/>
                </a:solidFill>
              </a:rPr>
              <a:t>TRM</a:t>
            </a:r>
            <a:r>
              <a:rPr lang="en-US" altLang="zh-CN" dirty="0"/>
              <a:t> + </a:t>
            </a:r>
            <a:r>
              <a:rPr lang="en-US" altLang="zh-CN" dirty="0">
                <a:solidFill>
                  <a:srgbClr val="92D050"/>
                </a:solidFill>
              </a:rPr>
              <a:t>IOE</a:t>
            </a:r>
            <a:r>
              <a:rPr lang="en-US" altLang="zh-CN" dirty="0"/>
              <a:t> + </a:t>
            </a:r>
            <a:r>
              <a:rPr lang="en-US" altLang="zh-CN" dirty="0">
                <a:solidFill>
                  <a:srgbClr val="7030A0"/>
                </a:solidFill>
              </a:rPr>
              <a:t>ASYE</a:t>
            </a:r>
            <a:r>
              <a:rPr lang="en-US" altLang="zh-CN" dirty="0"/>
              <a:t> + </a:t>
            </a:r>
            <a:r>
              <a:rPr lang="en-US" altLang="zh-CN" dirty="0" smtClean="0">
                <a:solidFill>
                  <a:srgbClr val="FFC000"/>
                </a:solidFill>
              </a:rPr>
              <a:t>PTE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smtClean="0"/>
              <a:t>CPU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 smtClean="0">
                <a:solidFill>
                  <a:schemeClr val="accent1"/>
                </a:solidFill>
              </a:rPr>
              <a:t>完整</a:t>
            </a:r>
            <a:r>
              <a:rPr lang="zh-CN" altLang="en-US" dirty="0">
                <a:solidFill>
                  <a:schemeClr val="accent1"/>
                </a:solidFill>
              </a:rPr>
              <a:t>的</a:t>
            </a:r>
            <a:r>
              <a:rPr lang="zh-CN" altLang="en-US" dirty="0" smtClean="0">
                <a:solidFill>
                  <a:schemeClr val="accent1"/>
                </a:solidFill>
              </a:rPr>
              <a:t>指令周期</a:t>
            </a:r>
            <a:r>
              <a:rPr lang="en-US" altLang="zh-CN" dirty="0" smtClean="0">
                <a:solidFill>
                  <a:schemeClr val="accent1"/>
                </a:solidFill>
              </a:rPr>
              <a:t>: </a:t>
            </a:r>
            <a:r>
              <a:rPr lang="zh-CN" altLang="en-US" dirty="0" smtClean="0">
                <a:solidFill>
                  <a:schemeClr val="accent1"/>
                </a:solidFill>
              </a:rPr>
              <a:t>取指</a:t>
            </a:r>
            <a:r>
              <a:rPr lang="en-US" altLang="zh-CN" dirty="0" smtClean="0">
                <a:solidFill>
                  <a:schemeClr val="accent1"/>
                </a:solidFill>
              </a:rPr>
              <a:t>, </a:t>
            </a:r>
            <a:r>
              <a:rPr lang="zh-CN" altLang="en-US" dirty="0" smtClean="0">
                <a:solidFill>
                  <a:schemeClr val="accent1"/>
                </a:solidFill>
              </a:rPr>
              <a:t>译码</a:t>
            </a:r>
            <a:r>
              <a:rPr lang="en-US" altLang="zh-CN" dirty="0" smtClean="0">
                <a:solidFill>
                  <a:schemeClr val="accent1"/>
                </a:solidFill>
              </a:rPr>
              <a:t>, </a:t>
            </a:r>
            <a:r>
              <a:rPr lang="zh-CN" altLang="en-US" dirty="0" smtClean="0">
                <a:solidFill>
                  <a:schemeClr val="accent1"/>
                </a:solidFill>
              </a:rPr>
              <a:t>执行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zh-CN" altLang="en-US" dirty="0" smtClean="0">
                <a:solidFill>
                  <a:srgbClr val="7030A0"/>
                </a:solidFill>
              </a:rPr>
              <a:t>异常处理模块</a:t>
            </a:r>
            <a:endParaRPr lang="en-US" altLang="zh-CN" dirty="0" smtClean="0">
              <a:solidFill>
                <a:srgbClr val="7030A0"/>
              </a:solidFill>
            </a:endParaRPr>
          </a:p>
          <a:p>
            <a:pPr lvl="1" eaLnBrk="1" hangingPunct="1">
              <a:defRPr/>
            </a:pPr>
            <a:r>
              <a:rPr lang="en-US" altLang="zh-CN" dirty="0" smtClean="0">
                <a:solidFill>
                  <a:srgbClr val="FFC000"/>
                </a:solidFill>
              </a:rPr>
              <a:t>MMU</a:t>
            </a:r>
          </a:p>
          <a:p>
            <a:pPr eaLnBrk="1" hangingPunct="1">
              <a:defRPr/>
            </a:pPr>
            <a:r>
              <a:rPr lang="zh-CN" altLang="en-US" dirty="0">
                <a:solidFill>
                  <a:schemeClr val="accent1"/>
                </a:solidFill>
              </a:rPr>
              <a:t>内存</a:t>
            </a:r>
            <a:endParaRPr lang="en-US" altLang="zh-CN" dirty="0">
              <a:solidFill>
                <a:schemeClr val="accent1"/>
              </a:solidFill>
            </a:endParaRPr>
          </a:p>
          <a:p>
            <a:pPr eaLnBrk="1" hangingPunct="1"/>
            <a:r>
              <a:rPr lang="zh-CN" altLang="en-US" dirty="0" smtClean="0">
                <a:solidFill>
                  <a:srgbClr val="92D050"/>
                </a:solidFill>
              </a:rPr>
              <a:t>设备</a:t>
            </a:r>
            <a:endParaRPr lang="en-US" altLang="zh-CN" dirty="0">
              <a:solidFill>
                <a:srgbClr val="92D050"/>
              </a:solidFill>
            </a:endParaRPr>
          </a:p>
          <a:p>
            <a:pPr lvl="1" eaLnBrk="1" hangingPunct="1"/>
            <a:r>
              <a:rPr lang="zh-CN" altLang="en-US" dirty="0" smtClean="0">
                <a:solidFill>
                  <a:srgbClr val="92D050"/>
                </a:solidFill>
              </a:rPr>
              <a:t>时钟</a:t>
            </a:r>
            <a:r>
              <a:rPr lang="en-US" altLang="zh-CN" dirty="0">
                <a:solidFill>
                  <a:srgbClr val="92D050"/>
                </a:solidFill>
              </a:rPr>
              <a:t>, </a:t>
            </a:r>
            <a:r>
              <a:rPr lang="zh-CN" altLang="en-US" dirty="0">
                <a:solidFill>
                  <a:srgbClr val="92D050"/>
                </a:solidFill>
              </a:rPr>
              <a:t>键盘</a:t>
            </a:r>
            <a:r>
              <a:rPr lang="en-US" altLang="zh-CN" dirty="0">
                <a:solidFill>
                  <a:srgbClr val="92D050"/>
                </a:solidFill>
              </a:rPr>
              <a:t>, VGA, </a:t>
            </a:r>
            <a:r>
              <a:rPr lang="zh-CN" altLang="en-US" dirty="0" smtClean="0">
                <a:solidFill>
                  <a:srgbClr val="92D050"/>
                </a:solidFill>
              </a:rPr>
              <a:t>串口</a:t>
            </a:r>
            <a:r>
              <a:rPr lang="en-US" altLang="zh-CN" dirty="0" smtClean="0">
                <a:solidFill>
                  <a:srgbClr val="92D050"/>
                </a:solidFill>
              </a:rPr>
              <a:t>(</a:t>
            </a:r>
            <a:r>
              <a:rPr lang="zh-CN" altLang="en-US" dirty="0" smtClean="0">
                <a:solidFill>
                  <a:srgbClr val="92D050"/>
                </a:solidFill>
              </a:rPr>
              <a:t>大部分</a:t>
            </a:r>
            <a:r>
              <a:rPr lang="zh-CN" altLang="en-US" dirty="0">
                <a:solidFill>
                  <a:srgbClr val="92D050"/>
                </a:solidFill>
              </a:rPr>
              <a:t>功能都不</a:t>
            </a:r>
            <a:r>
              <a:rPr lang="zh-CN" altLang="en-US" dirty="0" smtClean="0">
                <a:solidFill>
                  <a:srgbClr val="92D050"/>
                </a:solidFill>
              </a:rPr>
              <a:t>可编程</a:t>
            </a:r>
            <a:r>
              <a:rPr lang="en-US" altLang="zh-CN" dirty="0" smtClean="0">
                <a:solidFill>
                  <a:srgbClr val="92D050"/>
                </a:solidFill>
              </a:rPr>
              <a:t>)</a:t>
            </a:r>
            <a:endParaRPr lang="en-US" altLang="zh-CN" dirty="0">
              <a:solidFill>
                <a:srgbClr val="92D05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B2B85ECE-1EA3-4720-9EB6-58424417D6D5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  <p:grpSp>
        <p:nvGrpSpPr>
          <p:cNvPr id="5" name="组合 4"/>
          <p:cNvGrpSpPr/>
          <p:nvPr/>
        </p:nvGrpSpPr>
        <p:grpSpPr>
          <a:xfrm>
            <a:off x="6012160" y="2996952"/>
            <a:ext cx="2432594" cy="2001714"/>
            <a:chOff x="1275310" y="2448197"/>
            <a:chExt cx="2432594" cy="2001714"/>
          </a:xfrm>
        </p:grpSpPr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1275310" y="2848124"/>
              <a:ext cx="2432594" cy="398462"/>
            </a:xfrm>
            <a:prstGeom prst="roundRect">
              <a:avLst>
                <a:gd name="adj" fmla="val 16667"/>
              </a:avLst>
            </a:prstGeom>
            <a:solidFill>
              <a:srgbClr val="FFCC00"/>
            </a:solidFill>
            <a:ln w="9360">
              <a:solidFill>
                <a:srgbClr val="003366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dirty="0" err="1" smtClean="0">
                  <a:solidFill>
                    <a:srgbClr val="003366"/>
                  </a:solidFill>
                  <a:latin typeface="微软雅黑" pitchFamily="34" charset="-122"/>
                  <a:ea typeface="微软雅黑" pitchFamily="34" charset="-122"/>
                </a:rPr>
                <a:t>libos</a:t>
              </a:r>
              <a:r>
                <a:rPr lang="en-US" altLang="zh-CN" dirty="0" smtClean="0">
                  <a:solidFill>
                    <a:srgbClr val="003366"/>
                  </a:solidFill>
                  <a:latin typeface="微软雅黑" pitchFamily="34" charset="-122"/>
                  <a:ea typeface="微软雅黑" pitchFamily="34" charset="-122"/>
                </a:rPr>
                <a:t>, </a:t>
              </a:r>
              <a:r>
                <a:rPr lang="en-US" altLang="zh-CN" dirty="0" err="1" smtClean="0">
                  <a:solidFill>
                    <a:srgbClr val="003366"/>
                  </a:solidFill>
                  <a:latin typeface="微软雅黑" pitchFamily="34" charset="-122"/>
                  <a:ea typeface="微软雅黑" pitchFamily="34" charset="-122"/>
                </a:rPr>
                <a:t>newlib</a:t>
              </a:r>
              <a:endParaRPr lang="en-US" altLang="zh-CN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>
              <a:off x="1275310" y="3248174"/>
              <a:ext cx="2432594" cy="398462"/>
            </a:xfrm>
            <a:prstGeom prst="roundRect">
              <a:avLst>
                <a:gd name="adj" fmla="val 16667"/>
              </a:avLst>
            </a:prstGeom>
            <a:solidFill>
              <a:srgbClr val="FFCC00"/>
            </a:solidFill>
            <a:ln w="9360">
              <a:solidFill>
                <a:srgbClr val="003366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dirty="0" smtClean="0">
                  <a:solidFill>
                    <a:srgbClr val="003366"/>
                  </a:solidFill>
                  <a:latin typeface="微软雅黑" pitchFamily="34" charset="-122"/>
                  <a:ea typeface="微软雅黑" pitchFamily="34" charset="-122"/>
                </a:rPr>
                <a:t>Nanos-lite</a:t>
              </a:r>
              <a:endParaRPr lang="en-US" altLang="zh-CN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1275310" y="3648224"/>
              <a:ext cx="2432594" cy="398462"/>
            </a:xfrm>
            <a:prstGeom prst="roundRect">
              <a:avLst>
                <a:gd name="adj" fmla="val 16667"/>
              </a:avLst>
            </a:prstGeom>
            <a:solidFill>
              <a:srgbClr val="FFCC00"/>
            </a:solidFill>
            <a:ln w="9360">
              <a:solidFill>
                <a:srgbClr val="003366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dirty="0" smtClean="0">
                  <a:solidFill>
                    <a:srgbClr val="003366"/>
                  </a:solidFill>
                  <a:latin typeface="微软雅黑" pitchFamily="34" charset="-122"/>
                  <a:ea typeface="微软雅黑" pitchFamily="34" charset="-122"/>
                </a:rPr>
                <a:t>n86                           </a:t>
              </a:r>
              <a:endParaRPr lang="en-US" altLang="zh-CN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AutoShape 8"/>
            <p:cNvSpPr>
              <a:spLocks noChangeArrowheads="1"/>
            </p:cNvSpPr>
            <p:nvPr/>
          </p:nvSpPr>
          <p:spPr bwMode="auto">
            <a:xfrm>
              <a:off x="1275310" y="4049861"/>
              <a:ext cx="2432594" cy="400050"/>
            </a:xfrm>
            <a:prstGeom prst="roundRect">
              <a:avLst>
                <a:gd name="adj" fmla="val 16667"/>
              </a:avLst>
            </a:prstGeom>
            <a:solidFill>
              <a:srgbClr val="66CCFF"/>
            </a:solidFill>
            <a:ln w="9360">
              <a:solidFill>
                <a:srgbClr val="003366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dirty="0" smtClean="0">
                  <a:solidFill>
                    <a:srgbClr val="003366"/>
                  </a:solidFill>
                  <a:latin typeface="微软雅黑" pitchFamily="34" charset="-122"/>
                  <a:ea typeface="微软雅黑" pitchFamily="34" charset="-122"/>
                </a:rPr>
                <a:t>NEMU</a:t>
              </a:r>
              <a:endParaRPr lang="en-US" altLang="zh-CN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AutoShape 4"/>
            <p:cNvSpPr>
              <a:spLocks noChangeArrowheads="1"/>
            </p:cNvSpPr>
            <p:nvPr/>
          </p:nvSpPr>
          <p:spPr bwMode="auto">
            <a:xfrm>
              <a:off x="1275310" y="2448197"/>
              <a:ext cx="2432594" cy="398463"/>
            </a:xfrm>
            <a:prstGeom prst="roundRect">
              <a:avLst>
                <a:gd name="adj" fmla="val 16667"/>
              </a:avLst>
            </a:prstGeom>
            <a:solidFill>
              <a:srgbClr val="FFCC00"/>
            </a:solidFill>
            <a:ln w="9360">
              <a:solidFill>
                <a:srgbClr val="003366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dirty="0" smtClean="0">
                  <a:solidFill>
                    <a:srgbClr val="003366"/>
                  </a:solidFill>
                  <a:latin typeface="微软雅黑" pitchFamily="34" charset="-122"/>
                  <a:ea typeface="微软雅黑" pitchFamily="34" charset="-122"/>
                </a:rPr>
                <a:t>Navy-apps</a:t>
              </a:r>
              <a:endParaRPr lang="en-US" altLang="zh-CN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AutoShape 7"/>
            <p:cNvSpPr>
              <a:spLocks noChangeArrowheads="1"/>
            </p:cNvSpPr>
            <p:nvPr/>
          </p:nvSpPr>
          <p:spPr bwMode="auto">
            <a:xfrm>
              <a:off x="1851374" y="3648224"/>
              <a:ext cx="1432866" cy="252412"/>
            </a:xfrm>
            <a:prstGeom prst="roundRect">
              <a:avLst>
                <a:gd name="adj" fmla="val 16667"/>
              </a:avLst>
            </a:prstGeom>
            <a:solidFill>
              <a:srgbClr val="FF66FF"/>
            </a:solidFill>
            <a:ln w="9360">
              <a:solidFill>
                <a:srgbClr val="003366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dirty="0" smtClean="0">
                  <a:solidFill>
                    <a:srgbClr val="003366"/>
                  </a:solidFill>
                  <a:latin typeface="微软雅黑" pitchFamily="34" charset="-122"/>
                  <a:ea typeface="微软雅黑" pitchFamily="34" charset="-122"/>
                </a:rPr>
                <a:t>Nexus-am</a:t>
              </a:r>
              <a:endParaRPr lang="en-US" altLang="zh-CN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338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NEMU</a:t>
            </a:r>
            <a:r>
              <a:rPr lang="zh-CN" altLang="en-US" dirty="0" smtClean="0"/>
              <a:t>特性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B2B85ECE-1EA3-4720-9EB6-58424417D6D5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  <p:grpSp>
        <p:nvGrpSpPr>
          <p:cNvPr id="114" name="组合 113"/>
          <p:cNvGrpSpPr/>
          <p:nvPr/>
        </p:nvGrpSpPr>
        <p:grpSpPr>
          <a:xfrm>
            <a:off x="6516216" y="3862068"/>
            <a:ext cx="2796245" cy="1450336"/>
            <a:chOff x="424111" y="60325"/>
            <a:chExt cx="2796245" cy="1450336"/>
          </a:xfrm>
        </p:grpSpPr>
        <p:grpSp>
          <p:nvGrpSpPr>
            <p:cNvPr id="115" name="组合 114"/>
            <p:cNvGrpSpPr/>
            <p:nvPr/>
          </p:nvGrpSpPr>
          <p:grpSpPr>
            <a:xfrm>
              <a:off x="424111" y="619194"/>
              <a:ext cx="2590586" cy="338292"/>
              <a:chOff x="2928941" y="71411"/>
              <a:chExt cx="2590586" cy="338292"/>
            </a:xfrm>
          </p:grpSpPr>
          <p:sp>
            <p:nvSpPr>
              <p:cNvPr id="128" name="Line 15"/>
              <p:cNvSpPr>
                <a:spLocks noChangeShapeType="1"/>
              </p:cNvSpPr>
              <p:nvPr/>
            </p:nvSpPr>
            <p:spPr bwMode="auto">
              <a:xfrm>
                <a:off x="2928941" y="237338"/>
                <a:ext cx="428624" cy="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29" name="Text Box 35"/>
              <p:cNvSpPr txBox="1">
                <a:spLocks noChangeArrowheads="1"/>
              </p:cNvSpPr>
              <p:nvPr/>
            </p:nvSpPr>
            <p:spPr bwMode="auto">
              <a:xfrm>
                <a:off x="3429003" y="71411"/>
                <a:ext cx="2090524" cy="338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6600"/>
                    </a:solidFill>
                    <a:effectLst/>
                    <a:uLnTx/>
                    <a:uFillTx/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Memory mapped I/O</a:t>
                </a:r>
              </a:p>
            </p:txBody>
          </p:sp>
        </p:grpSp>
        <p:grpSp>
          <p:nvGrpSpPr>
            <p:cNvPr id="116" name="组合 115"/>
            <p:cNvGrpSpPr/>
            <p:nvPr/>
          </p:nvGrpSpPr>
          <p:grpSpPr>
            <a:xfrm>
              <a:off x="428625" y="60325"/>
              <a:ext cx="2415183" cy="338292"/>
              <a:chOff x="428625" y="60325"/>
              <a:chExt cx="2415183" cy="338292"/>
            </a:xfrm>
          </p:grpSpPr>
          <p:sp>
            <p:nvSpPr>
              <p:cNvPr id="126" name="Text Box 35"/>
              <p:cNvSpPr txBox="1">
                <a:spLocks noChangeArrowheads="1"/>
              </p:cNvSpPr>
              <p:nvPr/>
            </p:nvSpPr>
            <p:spPr bwMode="auto">
              <a:xfrm>
                <a:off x="928687" y="60325"/>
                <a:ext cx="1915121" cy="338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Common data flow</a:t>
                </a:r>
              </a:p>
            </p:txBody>
          </p:sp>
          <p:sp>
            <p:nvSpPr>
              <p:cNvPr id="127" name="Line 16"/>
              <p:cNvSpPr>
                <a:spLocks noChangeShapeType="1"/>
              </p:cNvSpPr>
              <p:nvPr/>
            </p:nvSpPr>
            <p:spPr bwMode="auto">
              <a:xfrm>
                <a:off x="428625" y="224012"/>
                <a:ext cx="428624" cy="1"/>
              </a:xfrm>
              <a:prstGeom prst="line">
                <a:avLst/>
              </a:prstGeom>
              <a:noFill/>
              <a:ln w="38100">
                <a:solidFill>
                  <a:srgbClr val="0033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</p:grpSp>
        <p:grpSp>
          <p:nvGrpSpPr>
            <p:cNvPr id="117" name="组合 116"/>
            <p:cNvGrpSpPr/>
            <p:nvPr/>
          </p:nvGrpSpPr>
          <p:grpSpPr>
            <a:xfrm>
              <a:off x="428625" y="1172369"/>
              <a:ext cx="1595472" cy="338292"/>
              <a:chOff x="428625" y="335390"/>
              <a:chExt cx="1595472" cy="338292"/>
            </a:xfrm>
          </p:grpSpPr>
          <p:sp>
            <p:nvSpPr>
              <p:cNvPr id="124" name="Line 15"/>
              <p:cNvSpPr>
                <a:spLocks noChangeShapeType="1"/>
              </p:cNvSpPr>
              <p:nvPr/>
            </p:nvSpPr>
            <p:spPr bwMode="auto">
              <a:xfrm>
                <a:off x="428625" y="505430"/>
                <a:ext cx="428624" cy="0"/>
              </a:xfrm>
              <a:prstGeom prst="line">
                <a:avLst/>
              </a:prstGeom>
              <a:noFill/>
              <a:ln w="38100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25" name="Text Box 35"/>
              <p:cNvSpPr txBox="1">
                <a:spLocks noChangeArrowheads="1"/>
              </p:cNvSpPr>
              <p:nvPr/>
            </p:nvSpPr>
            <p:spPr bwMode="auto">
              <a:xfrm>
                <a:off x="928687" y="335390"/>
                <a:ext cx="1095410" cy="338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33CC"/>
                    </a:solidFill>
                    <a:effectLst/>
                    <a:uLnTx/>
                    <a:uFillTx/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Interrupt</a:t>
                </a:r>
              </a:p>
            </p:txBody>
          </p:sp>
        </p:grpSp>
        <p:grpSp>
          <p:nvGrpSpPr>
            <p:cNvPr id="118" name="组合 117"/>
            <p:cNvGrpSpPr/>
            <p:nvPr/>
          </p:nvGrpSpPr>
          <p:grpSpPr>
            <a:xfrm>
              <a:off x="428625" y="893862"/>
              <a:ext cx="1487526" cy="338292"/>
              <a:chOff x="428625" y="661833"/>
              <a:chExt cx="1487526" cy="338292"/>
            </a:xfrm>
          </p:grpSpPr>
          <p:sp>
            <p:nvSpPr>
              <p:cNvPr id="122" name="Line 15"/>
              <p:cNvSpPr>
                <a:spLocks noChangeShapeType="1"/>
              </p:cNvSpPr>
              <p:nvPr/>
            </p:nvSpPr>
            <p:spPr bwMode="auto">
              <a:xfrm>
                <a:off x="428625" y="827187"/>
                <a:ext cx="428624" cy="0"/>
              </a:xfrm>
              <a:prstGeom prst="line">
                <a:avLst/>
              </a:prstGeom>
              <a:noFill/>
              <a:ln w="38100">
                <a:solidFill>
                  <a:srgbClr val="00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23" name="Text Box 35"/>
              <p:cNvSpPr txBox="1">
                <a:spLocks noChangeArrowheads="1"/>
              </p:cNvSpPr>
              <p:nvPr/>
            </p:nvSpPr>
            <p:spPr bwMode="auto">
              <a:xfrm>
                <a:off x="928687" y="661833"/>
                <a:ext cx="987464" cy="338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99FF"/>
                    </a:solidFill>
                    <a:effectLst/>
                    <a:uLnTx/>
                    <a:uFillTx/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Port I/O</a:t>
                </a:r>
              </a:p>
            </p:txBody>
          </p:sp>
        </p:grpSp>
        <p:grpSp>
          <p:nvGrpSpPr>
            <p:cNvPr id="119" name="组合 118"/>
            <p:cNvGrpSpPr/>
            <p:nvPr/>
          </p:nvGrpSpPr>
          <p:grpSpPr>
            <a:xfrm>
              <a:off x="425546" y="328464"/>
              <a:ext cx="2794810" cy="338292"/>
              <a:chOff x="2928926" y="643029"/>
              <a:chExt cx="2794810" cy="338292"/>
            </a:xfrm>
          </p:grpSpPr>
          <p:sp>
            <p:nvSpPr>
              <p:cNvPr id="120" name="Line 15"/>
              <p:cNvSpPr>
                <a:spLocks noChangeShapeType="1"/>
              </p:cNvSpPr>
              <p:nvPr/>
            </p:nvSpPr>
            <p:spPr bwMode="auto">
              <a:xfrm>
                <a:off x="2928926" y="817662"/>
                <a:ext cx="428624" cy="0"/>
              </a:xfrm>
              <a:prstGeom prst="line">
                <a:avLst/>
              </a:prstGeom>
              <a:noFill/>
              <a:ln w="38100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21" name="Text Box 35"/>
              <p:cNvSpPr txBox="1">
                <a:spLocks noChangeArrowheads="1"/>
              </p:cNvSpPr>
              <p:nvPr/>
            </p:nvSpPr>
            <p:spPr bwMode="auto">
              <a:xfrm>
                <a:off x="3434390" y="643029"/>
                <a:ext cx="2289346" cy="338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Debug information</a:t>
                </a:r>
              </a:p>
            </p:txBody>
          </p:sp>
        </p:grpSp>
      </p:grpSp>
      <p:grpSp>
        <p:nvGrpSpPr>
          <p:cNvPr id="130" name="组合 129"/>
          <p:cNvGrpSpPr/>
          <p:nvPr/>
        </p:nvGrpSpPr>
        <p:grpSpPr>
          <a:xfrm>
            <a:off x="282880" y="1529763"/>
            <a:ext cx="6120680" cy="3948807"/>
            <a:chOff x="1547664" y="1613767"/>
            <a:chExt cx="6120680" cy="4191498"/>
          </a:xfrm>
        </p:grpSpPr>
        <p:sp>
          <p:nvSpPr>
            <p:cNvPr id="131" name="Rectangle 4"/>
            <p:cNvSpPr>
              <a:spLocks noChangeArrowheads="1"/>
            </p:cNvSpPr>
            <p:nvPr/>
          </p:nvSpPr>
          <p:spPr bwMode="auto">
            <a:xfrm>
              <a:off x="1547664" y="4653137"/>
              <a:ext cx="1951838" cy="1152128"/>
            </a:xfrm>
            <a:prstGeom prst="rect">
              <a:avLst/>
            </a:prstGeom>
            <a:solidFill>
              <a:srgbClr val="993366">
                <a:alpha val="10000"/>
              </a:srgbClr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32" name="Rectangle 4"/>
            <p:cNvSpPr>
              <a:spLocks noChangeArrowheads="1"/>
            </p:cNvSpPr>
            <p:nvPr/>
          </p:nvSpPr>
          <p:spPr bwMode="auto">
            <a:xfrm>
              <a:off x="5364088" y="1613767"/>
              <a:ext cx="2304256" cy="4191498"/>
            </a:xfrm>
            <a:prstGeom prst="rect">
              <a:avLst/>
            </a:prstGeom>
            <a:solidFill>
              <a:srgbClr val="FFFF00">
                <a:alpha val="10000"/>
              </a:srgbClr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33" name="Rectangle 4"/>
            <p:cNvSpPr>
              <a:spLocks noChangeArrowheads="1"/>
            </p:cNvSpPr>
            <p:nvPr/>
          </p:nvSpPr>
          <p:spPr bwMode="auto">
            <a:xfrm>
              <a:off x="3294187" y="1613767"/>
              <a:ext cx="2069901" cy="1011636"/>
            </a:xfrm>
            <a:prstGeom prst="rect">
              <a:avLst/>
            </a:prstGeom>
            <a:solidFill>
              <a:srgbClr val="FFFF00">
                <a:alpha val="10000"/>
              </a:srgbClr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34" name="Rectangle 3"/>
            <p:cNvSpPr>
              <a:spLocks noChangeArrowheads="1"/>
            </p:cNvSpPr>
            <p:nvPr/>
          </p:nvSpPr>
          <p:spPr bwMode="auto">
            <a:xfrm>
              <a:off x="1547664" y="2625403"/>
              <a:ext cx="3816424" cy="2027733"/>
            </a:xfrm>
            <a:prstGeom prst="rect">
              <a:avLst/>
            </a:prstGeom>
            <a:solidFill>
              <a:srgbClr val="008080">
                <a:alpha val="10000"/>
              </a:srgbClr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35" name="Rectangle 3"/>
            <p:cNvSpPr>
              <a:spLocks noChangeArrowheads="1"/>
            </p:cNvSpPr>
            <p:nvPr/>
          </p:nvSpPr>
          <p:spPr bwMode="auto">
            <a:xfrm>
              <a:off x="1547664" y="1613767"/>
              <a:ext cx="1746523" cy="1013867"/>
            </a:xfrm>
            <a:prstGeom prst="rect">
              <a:avLst/>
            </a:prstGeom>
            <a:solidFill>
              <a:srgbClr val="008080">
                <a:alpha val="10000"/>
              </a:srgbClr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grpSp>
          <p:nvGrpSpPr>
            <p:cNvPr id="136" name="组合 135"/>
            <p:cNvGrpSpPr/>
            <p:nvPr/>
          </p:nvGrpSpPr>
          <p:grpSpPr>
            <a:xfrm>
              <a:off x="1719536" y="1838623"/>
              <a:ext cx="5732784" cy="3750617"/>
              <a:chOff x="1773213" y="1700808"/>
              <a:chExt cx="5732784" cy="3750617"/>
            </a:xfrm>
          </p:grpSpPr>
          <p:sp>
            <p:nvSpPr>
              <p:cNvPr id="140" name="Text Box 5"/>
              <p:cNvSpPr txBox="1">
                <a:spLocks noChangeArrowheads="1"/>
              </p:cNvSpPr>
              <p:nvPr/>
            </p:nvSpPr>
            <p:spPr bwMode="auto">
              <a:xfrm>
                <a:off x="3908078" y="1700808"/>
                <a:ext cx="1285875" cy="523875"/>
              </a:xfrm>
              <a:prstGeom prst="rect">
                <a:avLst/>
              </a:prstGeom>
              <a:solidFill>
                <a:srgbClr val="92D050"/>
              </a:solidFill>
              <a:ln w="38100">
                <a:noFill/>
                <a:prstDash val="solid"/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Timer</a:t>
                </a:r>
              </a:p>
            </p:txBody>
          </p:sp>
          <p:sp>
            <p:nvSpPr>
              <p:cNvPr id="141" name="Text Box 7"/>
              <p:cNvSpPr txBox="1">
                <a:spLocks noChangeArrowheads="1"/>
              </p:cNvSpPr>
              <p:nvPr/>
            </p:nvSpPr>
            <p:spPr bwMode="auto">
              <a:xfrm>
                <a:off x="5970091" y="3769876"/>
                <a:ext cx="1285875" cy="523220"/>
              </a:xfrm>
              <a:prstGeom prst="rect">
                <a:avLst/>
              </a:prstGeom>
              <a:solidFill>
                <a:srgbClr val="92D050"/>
              </a:solidFill>
              <a:ln w="38100">
                <a:noFill/>
                <a:prstDash val="solid"/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UART</a:t>
                </a:r>
                <a:endPara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42" name="Text Box 9"/>
              <p:cNvSpPr txBox="1">
                <a:spLocks noChangeArrowheads="1"/>
              </p:cNvSpPr>
              <p:nvPr/>
            </p:nvSpPr>
            <p:spPr bwMode="auto">
              <a:xfrm>
                <a:off x="1773213" y="4921349"/>
                <a:ext cx="1584176" cy="523875"/>
              </a:xfrm>
              <a:prstGeom prst="rect">
                <a:avLst/>
              </a:prstGeom>
              <a:solidFill>
                <a:srgbClr val="33CCCC"/>
              </a:solidFill>
              <a:ln w="38100">
                <a:noFill/>
                <a:prstDash val="solid"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Memory</a:t>
                </a:r>
              </a:p>
            </p:txBody>
          </p:sp>
          <p:sp>
            <p:nvSpPr>
              <p:cNvPr id="143" name="Text Box 11"/>
              <p:cNvSpPr txBox="1">
                <a:spLocks noChangeArrowheads="1"/>
              </p:cNvSpPr>
              <p:nvPr/>
            </p:nvSpPr>
            <p:spPr bwMode="auto">
              <a:xfrm>
                <a:off x="2065039" y="2750493"/>
                <a:ext cx="1000125" cy="523875"/>
              </a:xfrm>
              <a:prstGeom prst="rect">
                <a:avLst/>
              </a:prstGeom>
              <a:solidFill>
                <a:srgbClr val="33CCCC"/>
              </a:solidFill>
              <a:ln w="38100">
                <a:noFill/>
                <a:prstDash val="solid"/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PC</a:t>
                </a:r>
                <a:endPara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44" name="Text Box 12"/>
              <p:cNvSpPr txBox="1">
                <a:spLocks noChangeArrowheads="1"/>
              </p:cNvSpPr>
              <p:nvPr/>
            </p:nvSpPr>
            <p:spPr bwMode="auto">
              <a:xfrm>
                <a:off x="4017336" y="3770134"/>
                <a:ext cx="1013788" cy="523220"/>
              </a:xfrm>
              <a:prstGeom prst="rect">
                <a:avLst/>
              </a:prstGeom>
              <a:solidFill>
                <a:srgbClr val="33CCCC"/>
              </a:solidFill>
              <a:ln w="38100">
                <a:noFill/>
                <a:prstDash val="solid"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Reg</a:t>
                </a:r>
                <a:endPara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45" name="Text Box 13"/>
              <p:cNvSpPr txBox="1">
                <a:spLocks noChangeArrowheads="1"/>
              </p:cNvSpPr>
              <p:nvPr/>
            </p:nvSpPr>
            <p:spPr bwMode="auto">
              <a:xfrm>
                <a:off x="2068249" y="1700808"/>
                <a:ext cx="1000125" cy="523875"/>
              </a:xfrm>
              <a:prstGeom prst="rect">
                <a:avLst/>
              </a:prstGeom>
              <a:solidFill>
                <a:srgbClr val="7030A0"/>
              </a:solidFill>
              <a:ln w="38100">
                <a:noFill/>
                <a:prstDash val="solid"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Excp</a:t>
                </a:r>
                <a:endPara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46" name="Text Box 37"/>
              <p:cNvSpPr txBox="1">
                <a:spLocks noChangeArrowheads="1"/>
              </p:cNvSpPr>
              <p:nvPr/>
            </p:nvSpPr>
            <p:spPr bwMode="auto">
              <a:xfrm>
                <a:off x="3771443" y="4927550"/>
                <a:ext cx="1500187" cy="523875"/>
              </a:xfrm>
              <a:prstGeom prst="rect">
                <a:avLst/>
              </a:prstGeom>
              <a:solidFill>
                <a:srgbClr val="FF9999"/>
              </a:solidFill>
              <a:ln w="38100">
                <a:noFill/>
                <a:prstDash val="solid"/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Monitor</a:t>
                </a:r>
              </a:p>
            </p:txBody>
          </p:sp>
          <p:sp>
            <p:nvSpPr>
              <p:cNvPr id="147" name="Text Box 11"/>
              <p:cNvSpPr txBox="1">
                <a:spLocks noChangeArrowheads="1"/>
              </p:cNvSpPr>
              <p:nvPr/>
            </p:nvSpPr>
            <p:spPr bwMode="auto">
              <a:xfrm>
                <a:off x="4021474" y="2750491"/>
                <a:ext cx="1000125" cy="523875"/>
              </a:xfrm>
              <a:prstGeom prst="rect">
                <a:avLst/>
              </a:prstGeom>
              <a:solidFill>
                <a:srgbClr val="33CCCC"/>
              </a:solidFill>
              <a:ln w="38100">
                <a:noFill/>
                <a:prstDash val="solid"/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ALU</a:t>
                </a:r>
                <a:endPara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48" name="Text Box 34"/>
              <p:cNvSpPr txBox="1">
                <a:spLocks noChangeArrowheads="1"/>
              </p:cNvSpPr>
              <p:nvPr/>
            </p:nvSpPr>
            <p:spPr bwMode="auto">
              <a:xfrm>
                <a:off x="1969828" y="3769221"/>
                <a:ext cx="1183939" cy="523875"/>
              </a:xfrm>
              <a:prstGeom prst="rect">
                <a:avLst/>
              </a:prstGeom>
              <a:solidFill>
                <a:srgbClr val="FFC000"/>
              </a:solidFill>
              <a:ln w="38100">
                <a:noFill/>
                <a:prstDash val="solid"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MMU</a:t>
                </a:r>
              </a:p>
            </p:txBody>
          </p:sp>
          <p:sp>
            <p:nvSpPr>
              <p:cNvPr id="149" name="Text Box 5"/>
              <p:cNvSpPr txBox="1">
                <a:spLocks noChangeArrowheads="1"/>
              </p:cNvSpPr>
              <p:nvPr/>
            </p:nvSpPr>
            <p:spPr bwMode="auto">
              <a:xfrm>
                <a:off x="5720059" y="2750542"/>
                <a:ext cx="1785938" cy="523875"/>
              </a:xfrm>
              <a:prstGeom prst="rect">
                <a:avLst/>
              </a:prstGeom>
              <a:solidFill>
                <a:srgbClr val="92D050"/>
              </a:solidFill>
              <a:ln w="38100">
                <a:noFill/>
                <a:prstDash val="solid"/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Keyboard</a:t>
                </a:r>
              </a:p>
            </p:txBody>
          </p:sp>
          <p:sp>
            <p:nvSpPr>
              <p:cNvPr id="150" name="Text Box 5"/>
              <p:cNvSpPr txBox="1">
                <a:spLocks noChangeArrowheads="1"/>
              </p:cNvSpPr>
              <p:nvPr/>
            </p:nvSpPr>
            <p:spPr bwMode="auto">
              <a:xfrm>
                <a:off x="6077247" y="4929138"/>
                <a:ext cx="1071562" cy="522287"/>
              </a:xfrm>
              <a:prstGeom prst="rect">
                <a:avLst/>
              </a:prstGeom>
              <a:solidFill>
                <a:srgbClr val="92D050"/>
              </a:solidFill>
              <a:ln w="38100">
                <a:noFill/>
                <a:prstDash val="solid"/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VGA</a:t>
                </a:r>
              </a:p>
            </p:txBody>
          </p:sp>
          <p:cxnSp>
            <p:nvCxnSpPr>
              <p:cNvPr id="151" name="直接箭头连接符 150"/>
              <p:cNvCxnSpPr>
                <a:stCxn id="144" idx="2"/>
                <a:endCxn id="146" idx="0"/>
              </p:cNvCxnSpPr>
              <p:nvPr/>
            </p:nvCxnSpPr>
            <p:spPr>
              <a:xfrm flipH="1">
                <a:off x="4521537" y="4293354"/>
                <a:ext cx="2693" cy="634196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00B050"/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152" name="直接箭头连接符 151"/>
              <p:cNvCxnSpPr>
                <a:stCxn id="142" idx="3"/>
                <a:endCxn id="146" idx="1"/>
              </p:cNvCxnSpPr>
              <p:nvPr/>
            </p:nvCxnSpPr>
            <p:spPr>
              <a:xfrm>
                <a:off x="3357389" y="5183287"/>
                <a:ext cx="414054" cy="6201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00B050"/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153" name="直接箭头连接符 152"/>
              <p:cNvCxnSpPr>
                <a:stCxn id="148" idx="2"/>
                <a:endCxn id="142" idx="0"/>
              </p:cNvCxnSpPr>
              <p:nvPr/>
            </p:nvCxnSpPr>
            <p:spPr>
              <a:xfrm>
                <a:off x="2561798" y="4293096"/>
                <a:ext cx="3503" cy="628253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003366"/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154" name="直接箭头连接符 153"/>
              <p:cNvCxnSpPr>
                <a:stCxn id="143" idx="2"/>
                <a:endCxn id="148" idx="0"/>
              </p:cNvCxnSpPr>
              <p:nvPr/>
            </p:nvCxnSpPr>
            <p:spPr>
              <a:xfrm flipH="1">
                <a:off x="2561798" y="3274368"/>
                <a:ext cx="3304" cy="494853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003366"/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155" name="直接箭头连接符 154"/>
              <p:cNvCxnSpPr>
                <a:stCxn id="145" idx="2"/>
                <a:endCxn id="143" idx="0"/>
              </p:cNvCxnSpPr>
              <p:nvPr/>
            </p:nvCxnSpPr>
            <p:spPr>
              <a:xfrm flipH="1">
                <a:off x="2565102" y="2224683"/>
                <a:ext cx="3210" cy="52581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33CC"/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156" name="直接箭头连接符 155"/>
              <p:cNvCxnSpPr>
                <a:stCxn id="140" idx="1"/>
                <a:endCxn id="145" idx="3"/>
              </p:cNvCxnSpPr>
              <p:nvPr/>
            </p:nvCxnSpPr>
            <p:spPr>
              <a:xfrm flipH="1">
                <a:off x="3068374" y="1962746"/>
                <a:ext cx="839704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33CC"/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157" name="直接箭头连接符 156"/>
              <p:cNvCxnSpPr>
                <a:stCxn id="147" idx="2"/>
                <a:endCxn id="144" idx="0"/>
              </p:cNvCxnSpPr>
              <p:nvPr/>
            </p:nvCxnSpPr>
            <p:spPr>
              <a:xfrm>
                <a:off x="4521537" y="3274366"/>
                <a:ext cx="2693" cy="495768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003366"/>
                </a:solidFill>
                <a:prstDash val="solid"/>
                <a:headEnd type="arrow"/>
                <a:tailEnd type="arrow"/>
              </a:ln>
              <a:effectLst/>
            </p:spPr>
          </p:cxnSp>
          <p:cxnSp>
            <p:nvCxnSpPr>
              <p:cNvPr id="158" name="直接箭头连接符 157"/>
              <p:cNvCxnSpPr>
                <a:stCxn id="144" idx="1"/>
                <a:endCxn id="148" idx="3"/>
              </p:cNvCxnSpPr>
              <p:nvPr/>
            </p:nvCxnSpPr>
            <p:spPr>
              <a:xfrm flipH="1" flipV="1">
                <a:off x="3153767" y="4031159"/>
                <a:ext cx="863569" cy="585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003366"/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159" name="直接箭头连接符 158"/>
              <p:cNvCxnSpPr>
                <a:stCxn id="144" idx="3"/>
                <a:endCxn id="141" idx="1"/>
              </p:cNvCxnSpPr>
              <p:nvPr/>
            </p:nvCxnSpPr>
            <p:spPr>
              <a:xfrm flipV="1">
                <a:off x="5031124" y="4031486"/>
                <a:ext cx="938967" cy="258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0099FF"/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160" name="肘形连接符 159"/>
              <p:cNvCxnSpPr>
                <a:endCxn id="150" idx="0"/>
              </p:cNvCxnSpPr>
              <p:nvPr/>
            </p:nvCxnSpPr>
            <p:spPr>
              <a:xfrm>
                <a:off x="2558788" y="4610453"/>
                <a:ext cx="4054240" cy="318685"/>
              </a:xfrm>
              <a:prstGeom prst="bentConnector2">
                <a:avLst/>
              </a:prstGeom>
              <a:noFill/>
              <a:ln w="38100" cap="flat" cmpd="sng" algn="ctr">
                <a:solidFill>
                  <a:srgbClr val="FF6600"/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161" name="肘形连接符 160"/>
              <p:cNvCxnSpPr>
                <a:endCxn id="140" idx="3"/>
              </p:cNvCxnSpPr>
              <p:nvPr/>
            </p:nvCxnSpPr>
            <p:spPr>
              <a:xfrm rot="16200000" flipV="1">
                <a:off x="4309509" y="2847190"/>
                <a:ext cx="2068412" cy="299523"/>
              </a:xfrm>
              <a:prstGeom prst="bentConnector2">
                <a:avLst/>
              </a:prstGeom>
              <a:noFill/>
              <a:ln w="38100" cap="flat" cmpd="sng" algn="ctr">
                <a:solidFill>
                  <a:srgbClr val="0099FF"/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162" name="直接箭头连接符 161"/>
              <p:cNvCxnSpPr>
                <a:endCxn id="149" idx="1"/>
              </p:cNvCxnSpPr>
              <p:nvPr/>
            </p:nvCxnSpPr>
            <p:spPr>
              <a:xfrm>
                <a:off x="5507739" y="3012479"/>
                <a:ext cx="212320" cy="1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0099FF"/>
                </a:solidFill>
                <a:prstDash val="solid"/>
                <a:tailEnd type="arrow"/>
              </a:ln>
              <a:effectLst/>
            </p:spPr>
          </p:cxnSp>
        </p:grpSp>
        <p:sp>
          <p:nvSpPr>
            <p:cNvPr id="137" name="Text Box 36"/>
            <p:cNvSpPr txBox="1">
              <a:spLocks noChangeArrowheads="1"/>
            </p:cNvSpPr>
            <p:nvPr/>
          </p:nvSpPr>
          <p:spPr bwMode="auto">
            <a:xfrm>
              <a:off x="6552158" y="1819424"/>
              <a:ext cx="100012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device</a:t>
              </a:r>
            </a:p>
          </p:txBody>
        </p:sp>
        <p:sp>
          <p:nvSpPr>
            <p:cNvPr id="138" name="Text Box 36"/>
            <p:cNvSpPr txBox="1">
              <a:spLocks noChangeArrowheads="1"/>
            </p:cNvSpPr>
            <p:nvPr/>
          </p:nvSpPr>
          <p:spPr bwMode="auto">
            <a:xfrm>
              <a:off x="1547664" y="2412628"/>
              <a:ext cx="71269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CPU</a:t>
              </a:r>
              <a:endPara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39" name="Text Box 36"/>
            <p:cNvSpPr txBox="1">
              <a:spLocks noChangeArrowheads="1"/>
            </p:cNvSpPr>
            <p:nvPr/>
          </p:nvSpPr>
          <p:spPr bwMode="auto">
            <a:xfrm>
              <a:off x="1559803" y="4638103"/>
              <a:ext cx="71269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mem</a:t>
              </a:r>
              <a:endPara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grpSp>
        <p:nvGrpSpPr>
          <p:cNvPr id="163" name="组合 162"/>
          <p:cNvGrpSpPr/>
          <p:nvPr/>
        </p:nvGrpSpPr>
        <p:grpSpPr>
          <a:xfrm>
            <a:off x="7364986" y="1823540"/>
            <a:ext cx="802802" cy="1596074"/>
            <a:chOff x="6668565" y="222281"/>
            <a:chExt cx="802802" cy="1596074"/>
          </a:xfrm>
        </p:grpSpPr>
        <p:sp>
          <p:nvSpPr>
            <p:cNvPr id="164" name="Text Box 11"/>
            <p:cNvSpPr txBox="1">
              <a:spLocks noChangeArrowheads="1"/>
            </p:cNvSpPr>
            <p:nvPr/>
          </p:nvSpPr>
          <p:spPr bwMode="auto">
            <a:xfrm>
              <a:off x="6678449" y="222281"/>
              <a:ext cx="792087" cy="338554"/>
            </a:xfrm>
            <a:prstGeom prst="rect">
              <a:avLst/>
            </a:prstGeom>
            <a:solidFill>
              <a:srgbClr val="33CCCC"/>
            </a:solidFill>
            <a:ln w="38100">
              <a:noFill/>
              <a:prstDash val="sysDot"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TRM</a:t>
              </a:r>
              <a:endPara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65" name="Text Box 11"/>
            <p:cNvSpPr txBox="1">
              <a:spLocks noChangeArrowheads="1"/>
            </p:cNvSpPr>
            <p:nvPr/>
          </p:nvSpPr>
          <p:spPr bwMode="auto">
            <a:xfrm>
              <a:off x="6679280" y="628771"/>
              <a:ext cx="792087" cy="338554"/>
            </a:xfrm>
            <a:prstGeom prst="rect">
              <a:avLst/>
            </a:prstGeom>
            <a:solidFill>
              <a:srgbClr val="92D050"/>
            </a:solidFill>
            <a:ln w="38100">
              <a:noFill/>
              <a:prstDash val="sysDot"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IOE</a:t>
              </a:r>
              <a:endPara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66" name="Text Box 11"/>
            <p:cNvSpPr txBox="1">
              <a:spLocks noChangeArrowheads="1"/>
            </p:cNvSpPr>
            <p:nvPr/>
          </p:nvSpPr>
          <p:spPr bwMode="auto">
            <a:xfrm>
              <a:off x="6678449" y="1062200"/>
              <a:ext cx="792087" cy="338554"/>
            </a:xfrm>
            <a:prstGeom prst="rect">
              <a:avLst/>
            </a:prstGeom>
            <a:solidFill>
              <a:srgbClr val="7030A0"/>
            </a:solidFill>
            <a:ln w="38100">
              <a:noFill/>
              <a:prstDash val="sysDot"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ASYE</a:t>
              </a:r>
              <a:endPara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67" name="Text Box 11"/>
            <p:cNvSpPr txBox="1">
              <a:spLocks noChangeArrowheads="1"/>
            </p:cNvSpPr>
            <p:nvPr/>
          </p:nvSpPr>
          <p:spPr bwMode="auto">
            <a:xfrm>
              <a:off x="6668565" y="1479801"/>
              <a:ext cx="792087" cy="338554"/>
            </a:xfrm>
            <a:prstGeom prst="rect">
              <a:avLst/>
            </a:prstGeom>
            <a:solidFill>
              <a:srgbClr val="FFC000"/>
            </a:solidFill>
            <a:ln w="38100">
              <a:noFill/>
              <a:prstDash val="sysDot"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PTE</a:t>
              </a:r>
              <a:endPara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201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n86</a:t>
            </a:r>
            <a:r>
              <a:rPr lang="zh-CN" altLang="en-US" dirty="0" smtClean="0"/>
              <a:t>架构特性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zh-CN" altLang="en-US" dirty="0" smtClean="0"/>
              <a:t>简化版的</a:t>
            </a:r>
            <a:r>
              <a:rPr lang="en-US" altLang="zh-CN" dirty="0" smtClean="0"/>
              <a:t>x86, </a:t>
            </a:r>
            <a:r>
              <a:rPr lang="zh-CN" altLang="en-US" dirty="0"/>
              <a:t>但</a:t>
            </a:r>
            <a:r>
              <a:rPr lang="zh-CN" altLang="en-US" dirty="0" smtClean="0"/>
              <a:t>能支撑真实的程序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smtClean="0">
                <a:solidFill>
                  <a:schemeClr val="accent1"/>
                </a:solidFill>
              </a:rPr>
              <a:t>TRM</a:t>
            </a:r>
          </a:p>
          <a:p>
            <a:pPr lvl="1" eaLnBrk="1" hangingPunct="1">
              <a:defRPr/>
            </a:pPr>
            <a:r>
              <a:rPr lang="en-US" altLang="zh-CN" dirty="0" smtClean="0">
                <a:solidFill>
                  <a:schemeClr val="accent1"/>
                </a:solidFill>
              </a:rPr>
              <a:t>x86</a:t>
            </a:r>
            <a:r>
              <a:rPr lang="zh-CN" altLang="en-US" dirty="0" smtClean="0">
                <a:solidFill>
                  <a:schemeClr val="accent1"/>
                </a:solidFill>
              </a:rPr>
              <a:t>保护模式下大部分常用指令</a:t>
            </a:r>
            <a:r>
              <a:rPr lang="en-US" altLang="zh-CN" dirty="0" smtClean="0">
                <a:solidFill>
                  <a:schemeClr val="accent1"/>
                </a:solidFill>
              </a:rPr>
              <a:t>(</a:t>
            </a:r>
            <a:r>
              <a:rPr lang="zh-CN" altLang="en-US" dirty="0" smtClean="0">
                <a:solidFill>
                  <a:schemeClr val="accent1"/>
                </a:solidFill>
              </a:rPr>
              <a:t>共</a:t>
            </a:r>
            <a:r>
              <a:rPr lang="en-US" altLang="zh-CN" dirty="0" smtClean="0">
                <a:solidFill>
                  <a:schemeClr val="accent1"/>
                </a:solidFill>
              </a:rPr>
              <a:t>36</a:t>
            </a:r>
            <a:r>
              <a:rPr lang="zh-CN" altLang="en-US" dirty="0" smtClean="0">
                <a:solidFill>
                  <a:schemeClr val="accent1"/>
                </a:solidFill>
              </a:rPr>
              <a:t>条</a:t>
            </a:r>
            <a:r>
              <a:rPr lang="en-US" altLang="zh-CN" dirty="0" smtClean="0">
                <a:solidFill>
                  <a:schemeClr val="accent1"/>
                </a:solidFill>
              </a:rPr>
              <a:t>)</a:t>
            </a:r>
          </a:p>
          <a:p>
            <a:pPr lvl="2" eaLnBrk="1" hangingPunct="1">
              <a:defRPr/>
            </a:pPr>
            <a:r>
              <a:rPr lang="zh-CN" altLang="en-US" dirty="0" smtClean="0">
                <a:solidFill>
                  <a:schemeClr val="accent1"/>
                </a:solidFill>
              </a:rPr>
              <a:t>不支持实模式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pPr lvl="2" eaLnBrk="1" hangingPunct="1">
              <a:defRPr/>
            </a:pPr>
            <a:r>
              <a:rPr lang="zh-CN" altLang="en-US" dirty="0" smtClean="0">
                <a:solidFill>
                  <a:schemeClr val="accent1"/>
                </a:solidFill>
              </a:rPr>
              <a:t>不</a:t>
            </a:r>
            <a:r>
              <a:rPr lang="zh-CN" altLang="en-US" dirty="0">
                <a:solidFill>
                  <a:schemeClr val="accent1"/>
                </a:solidFill>
              </a:rPr>
              <a:t>支持</a:t>
            </a:r>
            <a:r>
              <a:rPr lang="en-US" altLang="zh-CN" dirty="0">
                <a:solidFill>
                  <a:schemeClr val="accent1"/>
                </a:solidFill>
              </a:rPr>
              <a:t>x87</a:t>
            </a:r>
            <a:r>
              <a:rPr lang="zh-CN" altLang="en-US" dirty="0">
                <a:solidFill>
                  <a:schemeClr val="accent1"/>
                </a:solidFill>
              </a:rPr>
              <a:t>浮点指令</a:t>
            </a:r>
            <a:endParaRPr lang="en-US" altLang="zh-CN" dirty="0">
              <a:solidFill>
                <a:schemeClr val="accent1"/>
              </a:solidFill>
            </a:endParaRPr>
          </a:p>
          <a:p>
            <a:pPr eaLnBrk="1" hangingPunct="1">
              <a:defRPr/>
            </a:pPr>
            <a:r>
              <a:rPr lang="en-US" altLang="zh-CN" dirty="0" smtClean="0">
                <a:solidFill>
                  <a:srgbClr val="92D050"/>
                </a:solidFill>
              </a:rPr>
              <a:t>IOE</a:t>
            </a:r>
          </a:p>
          <a:p>
            <a:pPr lvl="1" eaLnBrk="1" hangingPunct="1">
              <a:defRPr/>
            </a:pPr>
            <a:r>
              <a:rPr lang="zh-CN" altLang="en-US" dirty="0" smtClean="0">
                <a:solidFill>
                  <a:srgbClr val="92D050"/>
                </a:solidFill>
              </a:rPr>
              <a:t>端口</a:t>
            </a:r>
            <a:r>
              <a:rPr lang="en-US" altLang="zh-CN" dirty="0">
                <a:solidFill>
                  <a:srgbClr val="92D050"/>
                </a:solidFill>
              </a:rPr>
              <a:t>I/O, </a:t>
            </a:r>
            <a:r>
              <a:rPr lang="zh-CN" altLang="en-US" dirty="0">
                <a:solidFill>
                  <a:srgbClr val="92D050"/>
                </a:solidFill>
              </a:rPr>
              <a:t>内存映射</a:t>
            </a:r>
            <a:r>
              <a:rPr lang="en-US" altLang="zh-CN" dirty="0">
                <a:solidFill>
                  <a:srgbClr val="92D050"/>
                </a:solidFill>
              </a:rPr>
              <a:t>I/O</a:t>
            </a:r>
          </a:p>
          <a:p>
            <a:pPr eaLnBrk="1" hangingPunct="1">
              <a:defRPr/>
            </a:pPr>
            <a:r>
              <a:rPr lang="en-US" altLang="zh-CN" dirty="0" smtClean="0">
                <a:solidFill>
                  <a:srgbClr val="7030A0"/>
                </a:solidFill>
              </a:rPr>
              <a:t>ASYE</a:t>
            </a:r>
          </a:p>
          <a:p>
            <a:pPr lvl="1" eaLnBrk="1" hangingPunct="1">
              <a:defRPr/>
            </a:pPr>
            <a:r>
              <a:rPr lang="zh-CN" altLang="en-US" dirty="0" smtClean="0">
                <a:solidFill>
                  <a:srgbClr val="7030A0"/>
                </a:solidFill>
              </a:rPr>
              <a:t>简化版无特权保护的</a:t>
            </a:r>
            <a:r>
              <a:rPr lang="en-US" altLang="zh-CN" dirty="0" smtClean="0">
                <a:solidFill>
                  <a:srgbClr val="7030A0"/>
                </a:solidFill>
              </a:rPr>
              <a:t>IA-32</a:t>
            </a:r>
            <a:r>
              <a:rPr lang="zh-CN" altLang="en-US" dirty="0" smtClean="0">
                <a:solidFill>
                  <a:srgbClr val="7030A0"/>
                </a:solidFill>
              </a:rPr>
              <a:t>中断机制</a:t>
            </a:r>
            <a:endParaRPr lang="en-US" altLang="zh-CN" dirty="0" smtClean="0">
              <a:solidFill>
                <a:srgbClr val="7030A0"/>
              </a:solidFill>
            </a:endParaRPr>
          </a:p>
          <a:p>
            <a:pPr lvl="2" eaLnBrk="1" hangingPunct="1">
              <a:defRPr/>
            </a:pPr>
            <a:r>
              <a:rPr lang="zh-CN" altLang="en-US" dirty="0" smtClean="0">
                <a:solidFill>
                  <a:srgbClr val="7030A0"/>
                </a:solidFill>
              </a:rPr>
              <a:t>简化了门描述符的结构</a:t>
            </a:r>
            <a:endParaRPr lang="en-US" altLang="zh-CN" dirty="0" smtClean="0">
              <a:solidFill>
                <a:srgbClr val="7030A0"/>
              </a:solidFill>
            </a:endParaRPr>
          </a:p>
          <a:p>
            <a:pPr eaLnBrk="1" hangingPunct="1">
              <a:defRPr/>
            </a:pPr>
            <a:r>
              <a:rPr lang="en-US" altLang="zh-CN" dirty="0">
                <a:solidFill>
                  <a:srgbClr val="FFC000"/>
                </a:solidFill>
              </a:rPr>
              <a:t>PTE</a:t>
            </a:r>
          </a:p>
          <a:p>
            <a:pPr lvl="1" eaLnBrk="1" hangingPunct="1">
              <a:defRPr/>
            </a:pPr>
            <a:r>
              <a:rPr lang="zh-CN" altLang="en-US" dirty="0" smtClean="0">
                <a:solidFill>
                  <a:srgbClr val="FFC000"/>
                </a:solidFill>
              </a:rPr>
              <a:t>无特权保护的</a:t>
            </a:r>
            <a:r>
              <a:rPr lang="en-US" altLang="zh-CN" dirty="0" smtClean="0">
                <a:solidFill>
                  <a:srgbClr val="FFC000"/>
                </a:solidFill>
              </a:rPr>
              <a:t>IA-32</a:t>
            </a:r>
            <a:r>
              <a:rPr lang="zh-CN" altLang="en-US" dirty="0" smtClean="0">
                <a:solidFill>
                  <a:srgbClr val="FFC000"/>
                </a:solidFill>
              </a:rPr>
              <a:t>分页机制</a:t>
            </a:r>
            <a:endParaRPr lang="en-US" altLang="zh-CN" dirty="0">
              <a:solidFill>
                <a:srgbClr val="FFC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B2B85ECE-1EA3-4720-9EB6-58424417D6D5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  <p:grpSp>
        <p:nvGrpSpPr>
          <p:cNvPr id="6" name="组合 5"/>
          <p:cNvGrpSpPr/>
          <p:nvPr/>
        </p:nvGrpSpPr>
        <p:grpSpPr>
          <a:xfrm>
            <a:off x="5743031" y="3117377"/>
            <a:ext cx="2432594" cy="2001714"/>
            <a:chOff x="1275310" y="2448197"/>
            <a:chExt cx="2432594" cy="2001714"/>
          </a:xfrm>
        </p:grpSpPr>
        <p:sp>
          <p:nvSpPr>
            <p:cNvPr id="8" name="AutoShape 5"/>
            <p:cNvSpPr>
              <a:spLocks noChangeArrowheads="1"/>
            </p:cNvSpPr>
            <p:nvPr/>
          </p:nvSpPr>
          <p:spPr bwMode="auto">
            <a:xfrm>
              <a:off x="1275310" y="2848124"/>
              <a:ext cx="2432594" cy="398462"/>
            </a:xfrm>
            <a:prstGeom prst="roundRect">
              <a:avLst>
                <a:gd name="adj" fmla="val 16667"/>
              </a:avLst>
            </a:prstGeom>
            <a:solidFill>
              <a:srgbClr val="FFCC00"/>
            </a:solidFill>
            <a:ln w="9360">
              <a:solidFill>
                <a:srgbClr val="003366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dirty="0" err="1" smtClean="0">
                  <a:solidFill>
                    <a:srgbClr val="003366"/>
                  </a:solidFill>
                  <a:latin typeface="微软雅黑" pitchFamily="34" charset="-122"/>
                  <a:ea typeface="微软雅黑" pitchFamily="34" charset="-122"/>
                </a:rPr>
                <a:t>libos</a:t>
              </a:r>
              <a:r>
                <a:rPr lang="en-US" altLang="zh-CN" dirty="0" smtClean="0">
                  <a:solidFill>
                    <a:srgbClr val="003366"/>
                  </a:solidFill>
                  <a:latin typeface="微软雅黑" pitchFamily="34" charset="-122"/>
                  <a:ea typeface="微软雅黑" pitchFamily="34" charset="-122"/>
                </a:rPr>
                <a:t>, </a:t>
              </a:r>
              <a:r>
                <a:rPr lang="en-US" altLang="zh-CN" dirty="0" err="1" smtClean="0">
                  <a:solidFill>
                    <a:srgbClr val="003366"/>
                  </a:solidFill>
                  <a:latin typeface="微软雅黑" pitchFamily="34" charset="-122"/>
                  <a:ea typeface="微软雅黑" pitchFamily="34" charset="-122"/>
                </a:rPr>
                <a:t>newlib</a:t>
              </a:r>
              <a:endParaRPr lang="en-US" altLang="zh-CN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AutoShape 6"/>
            <p:cNvSpPr>
              <a:spLocks noChangeArrowheads="1"/>
            </p:cNvSpPr>
            <p:nvPr/>
          </p:nvSpPr>
          <p:spPr bwMode="auto">
            <a:xfrm>
              <a:off x="1275310" y="3248174"/>
              <a:ext cx="2432594" cy="398462"/>
            </a:xfrm>
            <a:prstGeom prst="roundRect">
              <a:avLst>
                <a:gd name="adj" fmla="val 16667"/>
              </a:avLst>
            </a:prstGeom>
            <a:solidFill>
              <a:srgbClr val="FFCC00"/>
            </a:solidFill>
            <a:ln w="9360">
              <a:solidFill>
                <a:srgbClr val="003366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dirty="0" smtClean="0">
                  <a:solidFill>
                    <a:srgbClr val="003366"/>
                  </a:solidFill>
                  <a:latin typeface="微软雅黑" pitchFamily="34" charset="-122"/>
                  <a:ea typeface="微软雅黑" pitchFamily="34" charset="-122"/>
                </a:rPr>
                <a:t>Nanos-lite</a:t>
              </a:r>
              <a:endParaRPr lang="en-US" altLang="zh-CN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AutoShape 7"/>
            <p:cNvSpPr>
              <a:spLocks noChangeArrowheads="1"/>
            </p:cNvSpPr>
            <p:nvPr/>
          </p:nvSpPr>
          <p:spPr bwMode="auto">
            <a:xfrm>
              <a:off x="1275310" y="3648224"/>
              <a:ext cx="2432594" cy="398462"/>
            </a:xfrm>
            <a:prstGeom prst="roundRect">
              <a:avLst>
                <a:gd name="adj" fmla="val 16667"/>
              </a:avLst>
            </a:prstGeom>
            <a:solidFill>
              <a:srgbClr val="66CCFF"/>
            </a:solidFill>
            <a:ln w="9360">
              <a:solidFill>
                <a:srgbClr val="003366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dirty="0" smtClean="0">
                  <a:solidFill>
                    <a:srgbClr val="003366"/>
                  </a:solidFill>
                  <a:latin typeface="微软雅黑" pitchFamily="34" charset="-122"/>
                  <a:ea typeface="微软雅黑" pitchFamily="34" charset="-122"/>
                </a:rPr>
                <a:t>n86                           </a:t>
              </a:r>
              <a:endParaRPr lang="en-US" altLang="zh-CN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AutoShape 8"/>
            <p:cNvSpPr>
              <a:spLocks noChangeArrowheads="1"/>
            </p:cNvSpPr>
            <p:nvPr/>
          </p:nvSpPr>
          <p:spPr bwMode="auto">
            <a:xfrm>
              <a:off x="1275310" y="4049861"/>
              <a:ext cx="2432594" cy="400050"/>
            </a:xfrm>
            <a:prstGeom prst="roundRect">
              <a:avLst>
                <a:gd name="adj" fmla="val 16667"/>
              </a:avLst>
            </a:prstGeom>
            <a:solidFill>
              <a:srgbClr val="FFCC00"/>
            </a:solidFill>
            <a:ln w="9360">
              <a:solidFill>
                <a:srgbClr val="003366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dirty="0" smtClean="0">
                  <a:solidFill>
                    <a:srgbClr val="003366"/>
                  </a:solidFill>
                  <a:latin typeface="微软雅黑" pitchFamily="34" charset="-122"/>
                  <a:ea typeface="微软雅黑" pitchFamily="34" charset="-122"/>
                </a:rPr>
                <a:t>NEMU</a:t>
              </a:r>
              <a:endParaRPr lang="en-US" altLang="zh-CN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AutoShape 4"/>
            <p:cNvSpPr>
              <a:spLocks noChangeArrowheads="1"/>
            </p:cNvSpPr>
            <p:nvPr/>
          </p:nvSpPr>
          <p:spPr bwMode="auto">
            <a:xfrm>
              <a:off x="1275310" y="2448197"/>
              <a:ext cx="2432594" cy="398463"/>
            </a:xfrm>
            <a:prstGeom prst="roundRect">
              <a:avLst>
                <a:gd name="adj" fmla="val 16667"/>
              </a:avLst>
            </a:prstGeom>
            <a:solidFill>
              <a:srgbClr val="FFCC00"/>
            </a:solidFill>
            <a:ln w="9360">
              <a:solidFill>
                <a:srgbClr val="003366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dirty="0" smtClean="0">
                  <a:solidFill>
                    <a:srgbClr val="003366"/>
                  </a:solidFill>
                  <a:latin typeface="微软雅黑" pitchFamily="34" charset="-122"/>
                  <a:ea typeface="微软雅黑" pitchFamily="34" charset="-122"/>
                </a:rPr>
                <a:t>Navy-apps</a:t>
              </a:r>
              <a:endParaRPr lang="en-US" altLang="zh-CN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AutoShape 7"/>
            <p:cNvSpPr>
              <a:spLocks noChangeArrowheads="1"/>
            </p:cNvSpPr>
            <p:nvPr/>
          </p:nvSpPr>
          <p:spPr bwMode="auto">
            <a:xfrm>
              <a:off x="1851374" y="3648224"/>
              <a:ext cx="1432866" cy="252412"/>
            </a:xfrm>
            <a:prstGeom prst="roundRect">
              <a:avLst>
                <a:gd name="adj" fmla="val 16667"/>
              </a:avLst>
            </a:prstGeom>
            <a:solidFill>
              <a:srgbClr val="FFCC00"/>
            </a:solidFill>
            <a:ln w="9360">
              <a:solidFill>
                <a:srgbClr val="003366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dirty="0" smtClean="0">
                  <a:solidFill>
                    <a:srgbClr val="003366"/>
                  </a:solidFill>
                  <a:latin typeface="微软雅黑" pitchFamily="34" charset="-122"/>
                  <a:ea typeface="微软雅黑" pitchFamily="34" charset="-122"/>
                </a:rPr>
                <a:t>Nexus-am</a:t>
              </a:r>
              <a:endParaRPr lang="en-US" altLang="zh-CN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425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Nanos-lite</a:t>
            </a:r>
            <a:r>
              <a:rPr lang="zh-CN" altLang="en-US" dirty="0" smtClean="0"/>
              <a:t>特性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zh-CN" dirty="0" smtClean="0"/>
              <a:t>Nanos</a:t>
            </a:r>
            <a:r>
              <a:rPr lang="zh-CN" altLang="en-US" dirty="0" smtClean="0"/>
              <a:t>的简化版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1</a:t>
            </a:r>
            <a:r>
              <a:rPr lang="zh-CN" altLang="en-US" dirty="0" smtClean="0"/>
              <a:t>个</a:t>
            </a:r>
            <a:r>
              <a:rPr lang="zh-CN" altLang="en-US" dirty="0"/>
              <a:t>设备</a:t>
            </a:r>
            <a:r>
              <a:rPr lang="zh-CN" altLang="en-US" dirty="0" smtClean="0"/>
              <a:t>驱动</a:t>
            </a:r>
            <a:r>
              <a:rPr lang="en-US" altLang="zh-CN" dirty="0"/>
              <a:t> </a:t>
            </a:r>
            <a:r>
              <a:rPr lang="en-US" altLang="zh-CN" dirty="0" smtClean="0"/>
              <a:t>- </a:t>
            </a:r>
            <a:r>
              <a:rPr lang="en-US" altLang="zh-CN" dirty="0" err="1" smtClean="0"/>
              <a:t>ramdisk</a:t>
            </a:r>
            <a:endParaRPr lang="en-US" altLang="zh-CN" dirty="0"/>
          </a:p>
          <a:p>
            <a:pPr lvl="1" eaLnBrk="1" hangingPunct="1"/>
            <a:r>
              <a:rPr lang="zh-CN" altLang="en-US" dirty="0" smtClean="0"/>
              <a:t>简易</a:t>
            </a:r>
            <a:r>
              <a:rPr lang="zh-CN" altLang="en-US" dirty="0"/>
              <a:t>文件系统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文件数量</a:t>
            </a:r>
            <a:r>
              <a:rPr lang="en-US" altLang="zh-CN" dirty="0"/>
              <a:t>, </a:t>
            </a:r>
            <a:r>
              <a:rPr lang="zh-CN" altLang="en-US" dirty="0"/>
              <a:t>大小皆固定</a:t>
            </a:r>
            <a:r>
              <a:rPr lang="en-US" altLang="zh-CN" dirty="0"/>
              <a:t>, </a:t>
            </a:r>
            <a:r>
              <a:rPr lang="zh-CN" altLang="en-US" dirty="0"/>
              <a:t>没有</a:t>
            </a:r>
            <a:r>
              <a:rPr lang="zh-CN" altLang="en-US" dirty="0" smtClean="0"/>
              <a:t>目录</a:t>
            </a:r>
            <a:endParaRPr lang="en-US" altLang="zh-CN" dirty="0" smtClean="0"/>
          </a:p>
          <a:p>
            <a:pPr lvl="2" eaLnBrk="1" hangingPunct="1"/>
            <a:r>
              <a:rPr lang="en-US" altLang="zh-CN" dirty="0" smtClean="0"/>
              <a:t>3</a:t>
            </a:r>
            <a:r>
              <a:rPr lang="zh-CN" altLang="en-US" dirty="0" smtClean="0"/>
              <a:t>个虚拟文件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6</a:t>
            </a:r>
            <a:r>
              <a:rPr lang="zh-CN" altLang="en-US" dirty="0" smtClean="0"/>
              <a:t>个</a:t>
            </a:r>
            <a:r>
              <a:rPr lang="zh-CN" altLang="en-US" dirty="0"/>
              <a:t>系统调用</a:t>
            </a:r>
            <a:endParaRPr lang="en-US" altLang="zh-CN" dirty="0"/>
          </a:p>
          <a:p>
            <a:pPr lvl="2" eaLnBrk="1" hangingPunct="1"/>
            <a:r>
              <a:rPr lang="en-US" altLang="zh-CN" dirty="0" smtClean="0"/>
              <a:t>open</a:t>
            </a:r>
            <a:r>
              <a:rPr lang="en-US" altLang="zh-CN" dirty="0"/>
              <a:t>, read, write, </a:t>
            </a:r>
            <a:r>
              <a:rPr lang="en-US" altLang="zh-CN" dirty="0" err="1"/>
              <a:t>lseek</a:t>
            </a:r>
            <a:r>
              <a:rPr lang="en-US" altLang="zh-CN" dirty="0"/>
              <a:t>, close, </a:t>
            </a:r>
            <a:r>
              <a:rPr lang="en-US" altLang="zh-CN" dirty="0" err="1" smtClean="0"/>
              <a:t>brk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Raw </a:t>
            </a:r>
            <a:r>
              <a:rPr lang="en-US" altLang="zh-CN" dirty="0"/>
              <a:t>program</a:t>
            </a:r>
            <a:r>
              <a:rPr lang="zh-CN" altLang="en-US" dirty="0" smtClean="0"/>
              <a:t>加载</a:t>
            </a:r>
            <a:r>
              <a:rPr lang="zh-CN" altLang="en-US" dirty="0"/>
              <a:t>器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pPr lvl="1" eaLnBrk="1" hangingPunct="1"/>
            <a:r>
              <a:rPr lang="zh-CN" altLang="en-US" dirty="0" smtClean="0">
                <a:solidFill>
                  <a:srgbClr val="FFC000"/>
                </a:solidFill>
              </a:rPr>
              <a:t>分</a:t>
            </a:r>
            <a:r>
              <a:rPr lang="zh-CN" altLang="en-US" dirty="0">
                <a:solidFill>
                  <a:srgbClr val="FFC000"/>
                </a:solidFill>
              </a:rPr>
              <a:t>页</a:t>
            </a:r>
            <a:r>
              <a:rPr lang="zh-CN" altLang="en-US" dirty="0" smtClean="0">
                <a:solidFill>
                  <a:srgbClr val="FFC000"/>
                </a:solidFill>
              </a:rPr>
              <a:t>存储管理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pPr lvl="1" eaLnBrk="1" hangingPunct="1"/>
            <a:r>
              <a:rPr lang="zh-CN" altLang="en-US" dirty="0" smtClean="0">
                <a:solidFill>
                  <a:srgbClr val="7030A0"/>
                </a:solidFill>
              </a:rPr>
              <a:t>中断驱动的上下文切换</a:t>
            </a:r>
            <a:endParaRPr lang="en-US" altLang="zh-CN" dirty="0"/>
          </a:p>
          <a:p>
            <a:pPr lvl="1" eaLnBrk="1" hangingPunct="1"/>
            <a:r>
              <a:rPr lang="zh-CN" altLang="en-US" dirty="0" smtClean="0"/>
              <a:t>两个进程的简易调度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有了</a:t>
            </a:r>
            <a:r>
              <a:rPr lang="en-US" altLang="zh-CN" dirty="0" smtClean="0"/>
              <a:t>AM</a:t>
            </a:r>
            <a:r>
              <a:rPr lang="zh-CN" altLang="en-US" dirty="0" smtClean="0"/>
              <a:t>后</a:t>
            </a:r>
            <a:r>
              <a:rPr lang="en-US" altLang="zh-CN" dirty="0" smtClean="0"/>
              <a:t>, OS</a:t>
            </a:r>
            <a:r>
              <a:rPr lang="zh-CN" altLang="en-US" dirty="0" smtClean="0"/>
              <a:t>无需关心</a:t>
            </a:r>
            <a:r>
              <a:rPr lang="en-US" altLang="zh-CN" dirty="0" smtClean="0"/>
              <a:t>ISA</a:t>
            </a:r>
            <a:r>
              <a:rPr lang="zh-CN" altLang="en-US" dirty="0" smtClean="0"/>
              <a:t>细节</a:t>
            </a:r>
            <a:endParaRPr lang="en-US" altLang="zh-CN" dirty="0"/>
          </a:p>
          <a:p>
            <a:pPr lvl="1" eaLnBrk="1" hangingPunct="1"/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B2B85ECE-1EA3-4720-9EB6-58424417D6D5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  <p:grpSp>
        <p:nvGrpSpPr>
          <p:cNvPr id="13" name="组合 12"/>
          <p:cNvGrpSpPr/>
          <p:nvPr/>
        </p:nvGrpSpPr>
        <p:grpSpPr>
          <a:xfrm>
            <a:off x="5868144" y="3356992"/>
            <a:ext cx="2432594" cy="2001714"/>
            <a:chOff x="1275310" y="2448197"/>
            <a:chExt cx="2432594" cy="2001714"/>
          </a:xfrm>
        </p:grpSpPr>
        <p:sp>
          <p:nvSpPr>
            <p:cNvPr id="14" name="AutoShape 5"/>
            <p:cNvSpPr>
              <a:spLocks noChangeArrowheads="1"/>
            </p:cNvSpPr>
            <p:nvPr/>
          </p:nvSpPr>
          <p:spPr bwMode="auto">
            <a:xfrm>
              <a:off x="1275310" y="2848124"/>
              <a:ext cx="2432594" cy="398462"/>
            </a:xfrm>
            <a:prstGeom prst="roundRect">
              <a:avLst>
                <a:gd name="adj" fmla="val 16667"/>
              </a:avLst>
            </a:prstGeom>
            <a:solidFill>
              <a:srgbClr val="FFCC00"/>
            </a:solidFill>
            <a:ln w="9360">
              <a:solidFill>
                <a:srgbClr val="003366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dirty="0" err="1" smtClean="0">
                  <a:solidFill>
                    <a:srgbClr val="003366"/>
                  </a:solidFill>
                  <a:latin typeface="微软雅黑" pitchFamily="34" charset="-122"/>
                  <a:ea typeface="微软雅黑" pitchFamily="34" charset="-122"/>
                </a:rPr>
                <a:t>libos</a:t>
              </a:r>
              <a:r>
                <a:rPr lang="en-US" altLang="zh-CN" dirty="0" smtClean="0">
                  <a:solidFill>
                    <a:srgbClr val="003366"/>
                  </a:solidFill>
                  <a:latin typeface="微软雅黑" pitchFamily="34" charset="-122"/>
                  <a:ea typeface="微软雅黑" pitchFamily="34" charset="-122"/>
                </a:rPr>
                <a:t>, </a:t>
              </a:r>
              <a:r>
                <a:rPr lang="en-US" altLang="zh-CN" dirty="0" err="1" smtClean="0">
                  <a:solidFill>
                    <a:srgbClr val="003366"/>
                  </a:solidFill>
                  <a:latin typeface="微软雅黑" pitchFamily="34" charset="-122"/>
                  <a:ea typeface="微软雅黑" pitchFamily="34" charset="-122"/>
                </a:rPr>
                <a:t>newlib</a:t>
              </a:r>
              <a:endParaRPr lang="en-US" altLang="zh-CN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AutoShape 6"/>
            <p:cNvSpPr>
              <a:spLocks noChangeArrowheads="1"/>
            </p:cNvSpPr>
            <p:nvPr/>
          </p:nvSpPr>
          <p:spPr bwMode="auto">
            <a:xfrm>
              <a:off x="1275310" y="3248174"/>
              <a:ext cx="2432594" cy="398462"/>
            </a:xfrm>
            <a:prstGeom prst="roundRect">
              <a:avLst>
                <a:gd name="adj" fmla="val 16667"/>
              </a:avLst>
            </a:prstGeom>
            <a:solidFill>
              <a:srgbClr val="FF66FF"/>
            </a:solidFill>
            <a:ln w="9360">
              <a:solidFill>
                <a:srgbClr val="003366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dirty="0" smtClean="0">
                  <a:solidFill>
                    <a:srgbClr val="003366"/>
                  </a:solidFill>
                  <a:latin typeface="微软雅黑" pitchFamily="34" charset="-122"/>
                  <a:ea typeface="微软雅黑" pitchFamily="34" charset="-122"/>
                </a:rPr>
                <a:t>Nanos-lite</a:t>
              </a:r>
              <a:endParaRPr lang="en-US" altLang="zh-CN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AutoShape 7"/>
            <p:cNvSpPr>
              <a:spLocks noChangeArrowheads="1"/>
            </p:cNvSpPr>
            <p:nvPr/>
          </p:nvSpPr>
          <p:spPr bwMode="auto">
            <a:xfrm>
              <a:off x="1275310" y="3648224"/>
              <a:ext cx="2432594" cy="398462"/>
            </a:xfrm>
            <a:prstGeom prst="roundRect">
              <a:avLst>
                <a:gd name="adj" fmla="val 16667"/>
              </a:avLst>
            </a:prstGeom>
            <a:solidFill>
              <a:srgbClr val="FFCC00"/>
            </a:solidFill>
            <a:ln w="9360">
              <a:solidFill>
                <a:srgbClr val="003366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dirty="0" smtClean="0">
                  <a:solidFill>
                    <a:srgbClr val="003366"/>
                  </a:solidFill>
                  <a:latin typeface="微软雅黑" pitchFamily="34" charset="-122"/>
                  <a:ea typeface="微软雅黑" pitchFamily="34" charset="-122"/>
                </a:rPr>
                <a:t>n86                           </a:t>
              </a:r>
              <a:endParaRPr lang="en-US" altLang="zh-CN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AutoShape 8"/>
            <p:cNvSpPr>
              <a:spLocks noChangeArrowheads="1"/>
            </p:cNvSpPr>
            <p:nvPr/>
          </p:nvSpPr>
          <p:spPr bwMode="auto">
            <a:xfrm>
              <a:off x="1275310" y="4049861"/>
              <a:ext cx="2432594" cy="400050"/>
            </a:xfrm>
            <a:prstGeom prst="roundRect">
              <a:avLst>
                <a:gd name="adj" fmla="val 16667"/>
              </a:avLst>
            </a:prstGeom>
            <a:solidFill>
              <a:srgbClr val="FFCC00"/>
            </a:solidFill>
            <a:ln w="9360">
              <a:solidFill>
                <a:srgbClr val="003366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dirty="0" smtClean="0">
                  <a:solidFill>
                    <a:srgbClr val="003366"/>
                  </a:solidFill>
                  <a:latin typeface="微软雅黑" pitchFamily="34" charset="-122"/>
                  <a:ea typeface="微软雅黑" pitchFamily="34" charset="-122"/>
                </a:rPr>
                <a:t>NEMU</a:t>
              </a:r>
              <a:endParaRPr lang="en-US" altLang="zh-CN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AutoShape 4"/>
            <p:cNvSpPr>
              <a:spLocks noChangeArrowheads="1"/>
            </p:cNvSpPr>
            <p:nvPr/>
          </p:nvSpPr>
          <p:spPr bwMode="auto">
            <a:xfrm>
              <a:off x="1275310" y="2448197"/>
              <a:ext cx="2432594" cy="398463"/>
            </a:xfrm>
            <a:prstGeom prst="roundRect">
              <a:avLst>
                <a:gd name="adj" fmla="val 16667"/>
              </a:avLst>
            </a:prstGeom>
            <a:solidFill>
              <a:srgbClr val="FFCC00"/>
            </a:solidFill>
            <a:ln w="9360">
              <a:solidFill>
                <a:srgbClr val="003366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dirty="0" smtClean="0">
                  <a:solidFill>
                    <a:srgbClr val="003366"/>
                  </a:solidFill>
                  <a:latin typeface="微软雅黑" pitchFamily="34" charset="-122"/>
                  <a:ea typeface="微软雅黑" pitchFamily="34" charset="-122"/>
                </a:rPr>
                <a:t>Navy-apps</a:t>
              </a:r>
              <a:endParaRPr lang="en-US" altLang="zh-CN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6444208" y="4557019"/>
            <a:ext cx="1432866" cy="252412"/>
          </a:xfrm>
          <a:prstGeom prst="roundRect">
            <a:avLst>
              <a:gd name="adj" fmla="val 16667"/>
            </a:avLst>
          </a:prstGeom>
          <a:solidFill>
            <a:srgbClr val="66CCFF"/>
          </a:solidFill>
          <a:ln w="9360">
            <a:solidFill>
              <a:srgbClr val="0033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Nexus-am</a:t>
            </a:r>
          </a:p>
        </p:txBody>
      </p:sp>
    </p:spTree>
    <p:extLst>
      <p:ext uri="{BB962C8B-B14F-4D97-AF65-F5344CB8AC3E}">
        <p14:creationId xmlns:p14="http://schemas.microsoft.com/office/powerpoint/2010/main" val="112842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PA1 - TRM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B2B85ECE-1EA3-4720-9EB6-58424417D6D5}" type="slidenum">
              <a:rPr lang="en-US" altLang="zh-CN" smtClean="0"/>
              <a:pPr>
                <a:defRPr/>
              </a:pPr>
              <a:t>35</a:t>
            </a:fld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395536" y="5939755"/>
            <a:ext cx="3159889" cy="360040"/>
          </a:xfrm>
          <a:prstGeom prst="rect">
            <a:avLst/>
          </a:prstGeom>
          <a:solidFill>
            <a:srgbClr val="92D050"/>
          </a:solidFill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FPGA</a:t>
            </a:r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03497" y="5949280"/>
            <a:ext cx="3744417" cy="3600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55425" y="5445224"/>
            <a:ext cx="648073" cy="86409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Linux</a:t>
            </a:r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203499" y="5445224"/>
            <a:ext cx="720080" cy="504056"/>
          </a:xfrm>
          <a:prstGeom prst="rect">
            <a:avLst/>
          </a:prstGeom>
          <a:solidFill>
            <a:srgbClr val="FF99FF"/>
          </a:solidFill>
          <a:ln w="3175">
            <a:solidFill>
              <a:schemeClr val="accent4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NEMU</a:t>
            </a:r>
          </a:p>
          <a:p>
            <a:pPr algn="ctr"/>
            <a:r>
              <a:rPr lang="zh-CN" altLang="en-US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模拟器</a:t>
            </a:r>
          </a:p>
        </p:txBody>
      </p:sp>
      <p:sp>
        <p:nvSpPr>
          <p:cNvPr id="11" name="矩形 10"/>
          <p:cNvSpPr/>
          <p:nvPr/>
        </p:nvSpPr>
        <p:spPr>
          <a:xfrm>
            <a:off x="4923578" y="5445224"/>
            <a:ext cx="729605" cy="504056"/>
          </a:xfrm>
          <a:prstGeom prst="rect">
            <a:avLst/>
          </a:prstGeom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QEMU-x86</a:t>
            </a:r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643658" y="5449763"/>
            <a:ext cx="795165" cy="504056"/>
          </a:xfrm>
          <a:prstGeom prst="rect">
            <a:avLst/>
          </a:prstGeom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QEMU-mips32</a:t>
            </a:r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435746" y="5449763"/>
            <a:ext cx="729605" cy="504056"/>
          </a:xfrm>
          <a:prstGeom prst="rect">
            <a:avLst/>
          </a:prstGeom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QEMU-riscv64</a:t>
            </a:r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971864" y="5449763"/>
            <a:ext cx="782564" cy="489992"/>
          </a:xfrm>
          <a:prstGeom prst="rect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r</a:t>
            </a:r>
            <a:r>
              <a:rPr lang="en-US" altLang="zh-CN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iscv64-NOOP</a:t>
            </a:r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762983" y="5449763"/>
            <a:ext cx="782564" cy="48999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riscv64-Rocket</a:t>
            </a:r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165351" y="5449763"/>
            <a:ext cx="782563" cy="504056"/>
          </a:xfrm>
          <a:prstGeom prst="rect">
            <a:avLst/>
          </a:prstGeom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Rocket-emu</a:t>
            </a:r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95536" y="5089723"/>
            <a:ext cx="7552378" cy="3600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 = TRM + IOE + [ASYE] + [PTE] + [MPE]</a:t>
            </a:r>
            <a:endParaRPr lang="zh-CN" altLang="en-US" sz="12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5537" y="5445224"/>
            <a:ext cx="783242" cy="494531"/>
          </a:xfrm>
          <a:prstGeom prst="rect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m</a:t>
            </a:r>
            <a:r>
              <a:rPr lang="en-US" altLang="zh-CN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ips32-NPC</a:t>
            </a:r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84495" y="5445224"/>
            <a:ext cx="782564" cy="494531"/>
          </a:xfrm>
          <a:prstGeom prst="rect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m</a:t>
            </a:r>
            <a:r>
              <a:rPr lang="en-US" altLang="zh-CN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ips32-NOOP</a:t>
            </a:r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95536" y="4258113"/>
            <a:ext cx="1381394" cy="831610"/>
          </a:xfrm>
          <a:prstGeom prst="rect">
            <a:avLst/>
          </a:prstGeom>
          <a:solidFill>
            <a:srgbClr val="FF9999"/>
          </a:solidFill>
          <a:ln w="3175">
            <a:solidFill>
              <a:schemeClr val="accent4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cpu</a:t>
            </a:r>
            <a:r>
              <a:rPr lang="en-US" altLang="zh-CN" sz="1200" b="1" dirty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/ time / key / video tests</a:t>
            </a:r>
          </a:p>
          <a:p>
            <a:pPr algn="ctr"/>
            <a:r>
              <a:rPr lang="en-US" altLang="zh-CN" sz="1200" b="1" dirty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hello</a:t>
            </a:r>
          </a:p>
          <a:p>
            <a:pPr algn="ctr"/>
            <a:r>
              <a:rPr lang="zh-CN" altLang="en-US" sz="1200" b="1" dirty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功能测试程序</a:t>
            </a:r>
          </a:p>
        </p:txBody>
      </p:sp>
      <p:sp>
        <p:nvSpPr>
          <p:cNvPr id="27" name="矩形 26"/>
          <p:cNvSpPr/>
          <p:nvPr/>
        </p:nvSpPr>
        <p:spPr>
          <a:xfrm>
            <a:off x="1786455" y="4257705"/>
            <a:ext cx="1102966" cy="833503"/>
          </a:xfrm>
          <a:prstGeom prst="rect">
            <a:avLst/>
          </a:prstGeom>
          <a:solidFill>
            <a:srgbClr val="FF9999"/>
          </a:solidFill>
          <a:ln w="3175">
            <a:solidFill>
              <a:schemeClr val="accent4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Coremark</a:t>
            </a:r>
            <a:endParaRPr lang="en-US" altLang="zh-CN" sz="1200" b="1" dirty="0">
              <a:solidFill>
                <a:srgbClr val="0E706E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en-US" altLang="zh-CN" sz="1200" b="1" dirty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Dhrystone</a:t>
            </a:r>
            <a:endParaRPr lang="zh-CN" altLang="en-US" sz="1200" b="1" dirty="0">
              <a:solidFill>
                <a:srgbClr val="0E706E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en-US" altLang="zh-CN" sz="1200" b="1" dirty="0" err="1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Microbench</a:t>
            </a:r>
            <a:endParaRPr lang="en-US" altLang="zh-CN" sz="1200" b="1" dirty="0">
              <a:solidFill>
                <a:srgbClr val="0E706E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zh-CN" altLang="en-US" sz="1200" b="1" dirty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基准程序</a:t>
            </a:r>
          </a:p>
        </p:txBody>
      </p:sp>
      <p:sp>
        <p:nvSpPr>
          <p:cNvPr id="28" name="矩形 27"/>
          <p:cNvSpPr/>
          <p:nvPr/>
        </p:nvSpPr>
        <p:spPr>
          <a:xfrm>
            <a:off x="2897829" y="4257095"/>
            <a:ext cx="1449685" cy="836343"/>
          </a:xfrm>
          <a:prstGeom prst="rect">
            <a:avLst/>
          </a:prstGeom>
          <a:solidFill>
            <a:srgbClr val="FF9999"/>
          </a:solidFill>
          <a:ln w="3175">
            <a:solidFill>
              <a:schemeClr val="accent4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打字游戏</a:t>
            </a:r>
            <a:endParaRPr lang="en-US" altLang="zh-CN" sz="1200" b="1" dirty="0">
              <a:solidFill>
                <a:srgbClr val="0E706E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en-US" altLang="zh-CN" sz="1200" b="1" dirty="0" err="1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LiteNES</a:t>
            </a:r>
            <a:r>
              <a:rPr lang="en-US" altLang="zh-CN" sz="1200" b="1" dirty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zh-CN" altLang="en-US" sz="1200" b="1" dirty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马里奥</a:t>
            </a:r>
            <a:r>
              <a:rPr lang="en-US" altLang="zh-CN" sz="1200" b="1" dirty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  <a:p>
            <a:pPr algn="ctr"/>
            <a:r>
              <a:rPr lang="zh-CN" altLang="en-US" sz="1200" b="1" dirty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真实应用 </a:t>
            </a:r>
            <a:r>
              <a:rPr lang="en-US" altLang="zh-CN" sz="1200" b="1" dirty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(IOE)</a:t>
            </a:r>
            <a:endParaRPr lang="zh-CN" altLang="en-US" sz="1200" b="1" dirty="0">
              <a:solidFill>
                <a:srgbClr val="0E706E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347514" y="4257096"/>
            <a:ext cx="3600400" cy="836343"/>
          </a:xfrm>
          <a:prstGeom prst="rect">
            <a:avLst/>
          </a:prstGeom>
          <a:solidFill>
            <a:srgbClr val="FF9999"/>
          </a:solidFill>
          <a:ln w="3175">
            <a:solidFill>
              <a:schemeClr val="accent4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Nanos (IOE + [ASYE] + [PTE] + [MPE])</a:t>
            </a:r>
          </a:p>
          <a:p>
            <a:pPr algn="ctr"/>
            <a:r>
              <a:rPr lang="en-US" altLang="zh-CN" sz="1200" b="1" dirty="0" smtClean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Nanos-lite </a:t>
            </a:r>
            <a:r>
              <a:rPr lang="en-US" altLang="zh-CN" sz="1200" b="1" dirty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(IOE + [ASYE] + [PTE</a:t>
            </a:r>
            <a:r>
              <a:rPr lang="en-US" altLang="zh-CN" sz="1200" b="1" dirty="0" smtClean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])</a:t>
            </a:r>
          </a:p>
          <a:p>
            <a:pPr algn="ctr"/>
            <a:r>
              <a:rPr lang="zh-CN" altLang="en-US" sz="1200" b="1" dirty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操作系统</a:t>
            </a:r>
          </a:p>
        </p:txBody>
      </p:sp>
      <p:sp>
        <p:nvSpPr>
          <p:cNvPr id="32" name="矩形 31"/>
          <p:cNvSpPr/>
          <p:nvPr/>
        </p:nvSpPr>
        <p:spPr>
          <a:xfrm>
            <a:off x="4347514" y="3899148"/>
            <a:ext cx="3600400" cy="36004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Newlib</a:t>
            </a:r>
            <a:r>
              <a:rPr lang="en-US" altLang="zh-CN" sz="12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C</a:t>
            </a:r>
            <a:r>
              <a:rPr lang="zh-CN" altLang="en-US" sz="12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函数库</a:t>
            </a:r>
            <a:endParaRPr lang="zh-CN" altLang="en-US" sz="12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347514" y="2564904"/>
            <a:ext cx="3600400" cy="1008112"/>
          </a:xfrm>
          <a:prstGeom prst="rect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仙剑奇侠传</a:t>
            </a:r>
            <a:endParaRPr lang="en-US" altLang="zh-CN" sz="1200" b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altLang="zh-CN" sz="12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LiteNES</a:t>
            </a:r>
            <a:endParaRPr lang="en-US" altLang="zh-CN" sz="1200" b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altLang="zh-CN" sz="12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Lua</a:t>
            </a:r>
            <a:r>
              <a:rPr lang="zh-CN" altLang="en-US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解释器</a:t>
            </a:r>
            <a:endParaRPr lang="en-US" altLang="zh-CN" sz="1200" b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altLang="zh-CN" sz="12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Busybox</a:t>
            </a:r>
            <a:r>
              <a:rPr lang="zh-CN" altLang="en-US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工具套件</a:t>
            </a:r>
            <a:r>
              <a:rPr lang="en-US" altLang="zh-CN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(shell, ls, vi…)</a:t>
            </a:r>
          </a:p>
          <a:p>
            <a:r>
              <a:rPr lang="en-US" altLang="zh-CN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…</a:t>
            </a:r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347514" y="3573016"/>
            <a:ext cx="1361070" cy="326132"/>
          </a:xfrm>
          <a:prstGeom prst="rect">
            <a:avLst/>
          </a:prstGeom>
          <a:solidFill>
            <a:srgbClr val="9999FF"/>
          </a:solidFill>
          <a:ln w="3175">
            <a:solidFill>
              <a:schemeClr val="accent4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NWM GUI</a:t>
            </a:r>
            <a:r>
              <a:rPr lang="zh-CN" altLang="en-US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管理器</a:t>
            </a:r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708584" y="3573016"/>
            <a:ext cx="1015194" cy="326132"/>
          </a:xfrm>
          <a:prstGeom prst="rect">
            <a:avLst/>
          </a:prstGeom>
          <a:solidFill>
            <a:srgbClr val="9999FF"/>
          </a:solidFill>
          <a:ln w="3175">
            <a:solidFill>
              <a:schemeClr val="accent4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Nterm</a:t>
            </a:r>
            <a:r>
              <a:rPr lang="en-US" altLang="zh-CN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zh-CN" altLang="en-US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终端</a:t>
            </a:r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733873" y="3573016"/>
            <a:ext cx="1214041" cy="326132"/>
          </a:xfrm>
          <a:prstGeom prst="rect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217246" y="2564904"/>
            <a:ext cx="720080" cy="504056"/>
          </a:xfrm>
          <a:prstGeom prst="rect">
            <a:avLst/>
          </a:prstGeom>
          <a:solidFill>
            <a:srgbClr val="FF99FF"/>
          </a:solidFill>
          <a:ln w="3175">
            <a:solidFill>
              <a:schemeClr val="accent4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NEMU</a:t>
            </a:r>
          </a:p>
          <a:p>
            <a:pPr algn="ctr"/>
            <a:r>
              <a:rPr lang="zh-CN" altLang="en-US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模拟器</a:t>
            </a:r>
          </a:p>
        </p:txBody>
      </p:sp>
      <p:sp>
        <p:nvSpPr>
          <p:cNvPr id="38" name="矩形 37"/>
          <p:cNvSpPr/>
          <p:nvPr/>
        </p:nvSpPr>
        <p:spPr>
          <a:xfrm>
            <a:off x="6491833" y="2564904"/>
            <a:ext cx="720080" cy="504056"/>
          </a:xfrm>
          <a:prstGeom prst="rect">
            <a:avLst/>
          </a:prstGeom>
          <a:solidFill>
            <a:srgbClr val="0099FF"/>
          </a:solidFill>
          <a:ln w="3175">
            <a:solidFill>
              <a:schemeClr val="accent4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NCC</a:t>
            </a:r>
          </a:p>
          <a:p>
            <a:pPr algn="ctr"/>
            <a:r>
              <a:rPr lang="zh-CN" altLang="en-US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编译器</a:t>
            </a:r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211913" y="2276872"/>
            <a:ext cx="725413" cy="2880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</a:t>
            </a:r>
            <a:endParaRPr lang="zh-CN" altLang="en-US" sz="12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4203499" y="5449763"/>
            <a:ext cx="720079" cy="48999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8169299" y="5523677"/>
            <a:ext cx="726504" cy="360040"/>
          </a:xfrm>
          <a:prstGeom prst="roundRect">
            <a:avLst/>
          </a:prstGeom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机器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8169299" y="5096168"/>
            <a:ext cx="726504" cy="36004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</a:t>
            </a:r>
            <a:endParaRPr lang="zh-CN" altLang="en-US" sz="12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8162875" y="4369296"/>
            <a:ext cx="726504" cy="625941"/>
          </a:xfrm>
          <a:prstGeom prst="roundRect">
            <a:avLst/>
          </a:prstGeom>
          <a:solidFill>
            <a:srgbClr val="FF9999"/>
          </a:solidFill>
          <a:ln w="3175">
            <a:solidFill>
              <a:schemeClr val="accent4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</a:t>
            </a:r>
          </a:p>
          <a:p>
            <a:pPr algn="ctr"/>
            <a:r>
              <a:rPr lang="zh-CN" altLang="en-US" sz="1200" b="1" dirty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应用</a:t>
            </a:r>
          </a:p>
        </p:txBody>
      </p:sp>
      <p:sp>
        <p:nvSpPr>
          <p:cNvPr id="45" name="圆角矩形 44"/>
          <p:cNvSpPr/>
          <p:nvPr/>
        </p:nvSpPr>
        <p:spPr>
          <a:xfrm>
            <a:off x="8162875" y="3899441"/>
            <a:ext cx="726504" cy="36004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</a:t>
            </a:r>
            <a:r>
              <a:rPr lang="zh-CN" altLang="en-US" sz="12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库</a:t>
            </a:r>
          </a:p>
        </p:txBody>
      </p:sp>
      <p:sp>
        <p:nvSpPr>
          <p:cNvPr id="46" name="圆角矩形 45"/>
          <p:cNvSpPr/>
          <p:nvPr/>
        </p:nvSpPr>
        <p:spPr>
          <a:xfrm>
            <a:off x="8162875" y="2947075"/>
            <a:ext cx="726504" cy="625941"/>
          </a:xfrm>
          <a:prstGeom prst="roundRect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OS</a:t>
            </a:r>
          </a:p>
          <a:p>
            <a:pPr algn="ctr"/>
            <a:r>
              <a:rPr lang="zh-CN" altLang="en-US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应用</a:t>
            </a:r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2" name="Picture 2" descr="f:\yuzihao\桌面\debian\study\nju\ics\2017南京导教班\picture\Screenshot_2017-07-27_16-33-5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04" y="1021662"/>
            <a:ext cx="6799545" cy="118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727743" y="2312821"/>
            <a:ext cx="2547821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只有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mov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指令的程序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876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PA2 - TRM(x86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B2B85ECE-1EA3-4720-9EB6-58424417D6D5}" type="slidenum">
              <a:rPr lang="en-US" altLang="zh-CN" smtClean="0"/>
              <a:pPr>
                <a:defRPr/>
              </a:pPr>
              <a:t>36</a:t>
            </a:fld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395536" y="5939755"/>
            <a:ext cx="3159889" cy="360040"/>
          </a:xfrm>
          <a:prstGeom prst="rect">
            <a:avLst/>
          </a:prstGeom>
          <a:solidFill>
            <a:srgbClr val="92D050"/>
          </a:solidFill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FPGA</a:t>
            </a:r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03497" y="5949280"/>
            <a:ext cx="3744417" cy="3600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55425" y="5445224"/>
            <a:ext cx="648073" cy="86409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Linux</a:t>
            </a:r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203499" y="5445224"/>
            <a:ext cx="720080" cy="504056"/>
          </a:xfrm>
          <a:prstGeom prst="rect">
            <a:avLst/>
          </a:prstGeom>
          <a:solidFill>
            <a:srgbClr val="FF99FF"/>
          </a:solidFill>
          <a:ln w="3175">
            <a:solidFill>
              <a:schemeClr val="accent4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NEMU</a:t>
            </a:r>
          </a:p>
          <a:p>
            <a:pPr algn="ctr"/>
            <a:r>
              <a:rPr lang="zh-CN" altLang="en-US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模拟器</a:t>
            </a:r>
          </a:p>
        </p:txBody>
      </p:sp>
      <p:sp>
        <p:nvSpPr>
          <p:cNvPr id="11" name="矩形 10"/>
          <p:cNvSpPr/>
          <p:nvPr/>
        </p:nvSpPr>
        <p:spPr>
          <a:xfrm>
            <a:off x="4923578" y="5445224"/>
            <a:ext cx="729605" cy="504056"/>
          </a:xfrm>
          <a:prstGeom prst="rect">
            <a:avLst/>
          </a:prstGeom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QEMU-x86</a:t>
            </a:r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643658" y="5449763"/>
            <a:ext cx="795165" cy="504056"/>
          </a:xfrm>
          <a:prstGeom prst="rect">
            <a:avLst/>
          </a:prstGeom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QEMU-mips32</a:t>
            </a:r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435746" y="5449763"/>
            <a:ext cx="729605" cy="504056"/>
          </a:xfrm>
          <a:prstGeom prst="rect">
            <a:avLst/>
          </a:prstGeom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QEMU-riscv64</a:t>
            </a:r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971864" y="5449763"/>
            <a:ext cx="782564" cy="489992"/>
          </a:xfrm>
          <a:prstGeom prst="rect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r</a:t>
            </a:r>
            <a:r>
              <a:rPr lang="en-US" altLang="zh-CN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iscv64-NOOP</a:t>
            </a:r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762983" y="5449763"/>
            <a:ext cx="782564" cy="48999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riscv64-Rocket</a:t>
            </a:r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165351" y="5449763"/>
            <a:ext cx="782563" cy="504056"/>
          </a:xfrm>
          <a:prstGeom prst="rect">
            <a:avLst/>
          </a:prstGeom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Rocket-emu</a:t>
            </a:r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95536" y="5089723"/>
            <a:ext cx="7552378" cy="3600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 = TRM + IOE + [ASYE] + [PTE] + [MPE]</a:t>
            </a:r>
            <a:endParaRPr lang="zh-CN" altLang="en-US" sz="12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5537" y="5445224"/>
            <a:ext cx="783242" cy="494531"/>
          </a:xfrm>
          <a:prstGeom prst="rect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m</a:t>
            </a:r>
            <a:r>
              <a:rPr lang="en-US" altLang="zh-CN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ips32-NPC</a:t>
            </a:r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84495" y="5445224"/>
            <a:ext cx="782564" cy="494531"/>
          </a:xfrm>
          <a:prstGeom prst="rect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m</a:t>
            </a:r>
            <a:r>
              <a:rPr lang="en-US" altLang="zh-CN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ips32-NOOP</a:t>
            </a:r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95536" y="4258113"/>
            <a:ext cx="1381394" cy="831610"/>
          </a:xfrm>
          <a:prstGeom prst="rect">
            <a:avLst/>
          </a:prstGeom>
          <a:solidFill>
            <a:srgbClr val="FF9999"/>
          </a:solidFill>
          <a:ln w="3175">
            <a:solidFill>
              <a:schemeClr val="accent4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cpu</a:t>
            </a:r>
            <a:r>
              <a:rPr lang="en-US" altLang="zh-CN" sz="1200" b="1" dirty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/ time / key / video tests</a:t>
            </a:r>
          </a:p>
          <a:p>
            <a:pPr algn="ctr"/>
            <a:r>
              <a:rPr lang="en-US" altLang="zh-CN" sz="1200" b="1" dirty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hello</a:t>
            </a:r>
          </a:p>
          <a:p>
            <a:pPr algn="ctr"/>
            <a:r>
              <a:rPr lang="zh-CN" altLang="en-US" sz="1200" b="1" dirty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功能测试程序</a:t>
            </a:r>
          </a:p>
        </p:txBody>
      </p:sp>
      <p:sp>
        <p:nvSpPr>
          <p:cNvPr id="27" name="矩形 26"/>
          <p:cNvSpPr/>
          <p:nvPr/>
        </p:nvSpPr>
        <p:spPr>
          <a:xfrm>
            <a:off x="1786455" y="4257705"/>
            <a:ext cx="1102966" cy="833503"/>
          </a:xfrm>
          <a:prstGeom prst="rect">
            <a:avLst/>
          </a:prstGeom>
          <a:solidFill>
            <a:srgbClr val="FF9999"/>
          </a:solidFill>
          <a:ln w="3175">
            <a:solidFill>
              <a:schemeClr val="accent4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Coremark</a:t>
            </a:r>
            <a:endParaRPr lang="en-US" altLang="zh-CN" sz="1200" b="1" dirty="0">
              <a:solidFill>
                <a:srgbClr val="0E706E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en-US" altLang="zh-CN" sz="1200" b="1" dirty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Dhrystone</a:t>
            </a:r>
            <a:endParaRPr lang="zh-CN" altLang="en-US" sz="1200" b="1" dirty="0">
              <a:solidFill>
                <a:srgbClr val="0E706E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en-US" altLang="zh-CN" sz="1200" b="1" dirty="0" err="1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Microbench</a:t>
            </a:r>
            <a:endParaRPr lang="en-US" altLang="zh-CN" sz="1200" b="1" dirty="0">
              <a:solidFill>
                <a:srgbClr val="0E706E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zh-CN" altLang="en-US" sz="1200" b="1" dirty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基准程序</a:t>
            </a:r>
          </a:p>
        </p:txBody>
      </p:sp>
      <p:sp>
        <p:nvSpPr>
          <p:cNvPr id="28" name="矩形 27"/>
          <p:cNvSpPr/>
          <p:nvPr/>
        </p:nvSpPr>
        <p:spPr>
          <a:xfrm>
            <a:off x="2897829" y="4257095"/>
            <a:ext cx="1449685" cy="836343"/>
          </a:xfrm>
          <a:prstGeom prst="rect">
            <a:avLst/>
          </a:prstGeom>
          <a:solidFill>
            <a:srgbClr val="FF9999"/>
          </a:solidFill>
          <a:ln w="3175">
            <a:solidFill>
              <a:schemeClr val="accent4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打字游戏</a:t>
            </a:r>
            <a:endParaRPr lang="en-US" altLang="zh-CN" sz="1200" b="1" dirty="0">
              <a:solidFill>
                <a:srgbClr val="0E706E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en-US" altLang="zh-CN" sz="1200" b="1" dirty="0" err="1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LiteNES</a:t>
            </a:r>
            <a:r>
              <a:rPr lang="en-US" altLang="zh-CN" sz="1200" b="1" dirty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zh-CN" altLang="en-US" sz="1200" b="1" dirty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马里奥</a:t>
            </a:r>
            <a:r>
              <a:rPr lang="en-US" altLang="zh-CN" sz="1200" b="1" dirty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  <a:p>
            <a:pPr algn="ctr"/>
            <a:r>
              <a:rPr lang="zh-CN" altLang="en-US" sz="1200" b="1" dirty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真实应用 </a:t>
            </a:r>
            <a:r>
              <a:rPr lang="en-US" altLang="zh-CN" sz="1200" b="1" dirty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(IOE)</a:t>
            </a:r>
            <a:endParaRPr lang="zh-CN" altLang="en-US" sz="1200" b="1" dirty="0">
              <a:solidFill>
                <a:srgbClr val="0E706E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347514" y="4257096"/>
            <a:ext cx="3600400" cy="836343"/>
          </a:xfrm>
          <a:prstGeom prst="rect">
            <a:avLst/>
          </a:prstGeom>
          <a:solidFill>
            <a:srgbClr val="FF9999"/>
          </a:solidFill>
          <a:ln w="3175">
            <a:solidFill>
              <a:schemeClr val="accent4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Nanos (IOE + [ASYE] + [PTE] + [MPE])</a:t>
            </a:r>
          </a:p>
          <a:p>
            <a:pPr algn="ctr"/>
            <a:r>
              <a:rPr lang="en-US" altLang="zh-CN" sz="1200" b="1" dirty="0" smtClean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Nanos-lite </a:t>
            </a:r>
            <a:r>
              <a:rPr lang="en-US" altLang="zh-CN" sz="1200" b="1" dirty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(IOE + [ASYE] + [PTE</a:t>
            </a:r>
            <a:r>
              <a:rPr lang="en-US" altLang="zh-CN" sz="1200" b="1" dirty="0" smtClean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])</a:t>
            </a:r>
          </a:p>
          <a:p>
            <a:pPr algn="ctr"/>
            <a:r>
              <a:rPr lang="zh-CN" altLang="en-US" sz="1200" b="1" dirty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操作系统</a:t>
            </a:r>
          </a:p>
        </p:txBody>
      </p:sp>
      <p:sp>
        <p:nvSpPr>
          <p:cNvPr id="32" name="矩形 31"/>
          <p:cNvSpPr/>
          <p:nvPr/>
        </p:nvSpPr>
        <p:spPr>
          <a:xfrm>
            <a:off x="4347514" y="3899148"/>
            <a:ext cx="3600400" cy="36004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Newlib</a:t>
            </a:r>
            <a:r>
              <a:rPr lang="en-US" altLang="zh-CN" sz="12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C</a:t>
            </a:r>
            <a:r>
              <a:rPr lang="zh-CN" altLang="en-US" sz="12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函数库</a:t>
            </a:r>
            <a:endParaRPr lang="zh-CN" altLang="en-US" sz="12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347514" y="2564904"/>
            <a:ext cx="3600400" cy="1008112"/>
          </a:xfrm>
          <a:prstGeom prst="rect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仙剑奇侠传</a:t>
            </a:r>
            <a:endParaRPr lang="en-US" altLang="zh-CN" sz="1200" b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altLang="zh-CN" sz="12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LiteNES</a:t>
            </a:r>
            <a:endParaRPr lang="en-US" altLang="zh-CN" sz="1200" b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altLang="zh-CN" sz="12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Lua</a:t>
            </a:r>
            <a:r>
              <a:rPr lang="zh-CN" altLang="en-US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解释器</a:t>
            </a:r>
            <a:endParaRPr lang="en-US" altLang="zh-CN" sz="1200" b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altLang="zh-CN" sz="12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Busybox</a:t>
            </a:r>
            <a:r>
              <a:rPr lang="zh-CN" altLang="en-US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工具套件</a:t>
            </a:r>
            <a:r>
              <a:rPr lang="en-US" altLang="zh-CN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(shell, ls, vi…)</a:t>
            </a:r>
          </a:p>
          <a:p>
            <a:r>
              <a:rPr lang="en-US" altLang="zh-CN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…</a:t>
            </a:r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347514" y="3573016"/>
            <a:ext cx="1361070" cy="326132"/>
          </a:xfrm>
          <a:prstGeom prst="rect">
            <a:avLst/>
          </a:prstGeom>
          <a:solidFill>
            <a:srgbClr val="9999FF"/>
          </a:solidFill>
          <a:ln w="3175">
            <a:solidFill>
              <a:schemeClr val="accent4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NWM GUI</a:t>
            </a:r>
            <a:r>
              <a:rPr lang="zh-CN" altLang="en-US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管理器</a:t>
            </a:r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708584" y="3573016"/>
            <a:ext cx="1015194" cy="326132"/>
          </a:xfrm>
          <a:prstGeom prst="rect">
            <a:avLst/>
          </a:prstGeom>
          <a:solidFill>
            <a:srgbClr val="9999FF"/>
          </a:solidFill>
          <a:ln w="3175">
            <a:solidFill>
              <a:schemeClr val="accent4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Nterm</a:t>
            </a:r>
            <a:r>
              <a:rPr lang="en-US" altLang="zh-CN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zh-CN" altLang="en-US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终端</a:t>
            </a:r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733873" y="3573016"/>
            <a:ext cx="1214041" cy="326132"/>
          </a:xfrm>
          <a:prstGeom prst="rect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217246" y="2564904"/>
            <a:ext cx="720080" cy="504056"/>
          </a:xfrm>
          <a:prstGeom prst="rect">
            <a:avLst/>
          </a:prstGeom>
          <a:solidFill>
            <a:srgbClr val="FF99FF"/>
          </a:solidFill>
          <a:ln w="3175">
            <a:solidFill>
              <a:schemeClr val="accent4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NEMU</a:t>
            </a:r>
          </a:p>
          <a:p>
            <a:pPr algn="ctr"/>
            <a:r>
              <a:rPr lang="zh-CN" altLang="en-US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模拟器</a:t>
            </a:r>
          </a:p>
        </p:txBody>
      </p:sp>
      <p:sp>
        <p:nvSpPr>
          <p:cNvPr id="38" name="矩形 37"/>
          <p:cNvSpPr/>
          <p:nvPr/>
        </p:nvSpPr>
        <p:spPr>
          <a:xfrm>
            <a:off x="6491833" y="2564904"/>
            <a:ext cx="720080" cy="504056"/>
          </a:xfrm>
          <a:prstGeom prst="rect">
            <a:avLst/>
          </a:prstGeom>
          <a:solidFill>
            <a:srgbClr val="0099FF"/>
          </a:solidFill>
          <a:ln w="3175">
            <a:solidFill>
              <a:schemeClr val="accent4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NCC</a:t>
            </a:r>
          </a:p>
          <a:p>
            <a:pPr algn="ctr"/>
            <a:r>
              <a:rPr lang="zh-CN" altLang="en-US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编译器</a:t>
            </a:r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211913" y="2276872"/>
            <a:ext cx="725413" cy="2880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</a:t>
            </a:r>
            <a:endParaRPr lang="zh-CN" altLang="en-US" sz="12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4203499" y="5449763"/>
            <a:ext cx="720079" cy="48999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8169299" y="5523677"/>
            <a:ext cx="726504" cy="360040"/>
          </a:xfrm>
          <a:prstGeom prst="roundRect">
            <a:avLst/>
          </a:prstGeom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机器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8169299" y="5096168"/>
            <a:ext cx="726504" cy="36004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</a:t>
            </a:r>
            <a:endParaRPr lang="zh-CN" altLang="en-US" sz="12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8162875" y="4369296"/>
            <a:ext cx="726504" cy="625941"/>
          </a:xfrm>
          <a:prstGeom prst="roundRect">
            <a:avLst/>
          </a:prstGeom>
          <a:solidFill>
            <a:srgbClr val="FF9999"/>
          </a:solidFill>
          <a:ln w="3175">
            <a:solidFill>
              <a:schemeClr val="accent4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</a:t>
            </a:r>
          </a:p>
          <a:p>
            <a:pPr algn="ctr"/>
            <a:r>
              <a:rPr lang="zh-CN" altLang="en-US" sz="1200" b="1" dirty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应用</a:t>
            </a:r>
          </a:p>
        </p:txBody>
      </p:sp>
      <p:sp>
        <p:nvSpPr>
          <p:cNvPr id="45" name="圆角矩形 44"/>
          <p:cNvSpPr/>
          <p:nvPr/>
        </p:nvSpPr>
        <p:spPr>
          <a:xfrm>
            <a:off x="8162875" y="3899441"/>
            <a:ext cx="726504" cy="36004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</a:t>
            </a:r>
            <a:r>
              <a:rPr lang="zh-CN" altLang="en-US" sz="12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库</a:t>
            </a:r>
          </a:p>
        </p:txBody>
      </p:sp>
      <p:sp>
        <p:nvSpPr>
          <p:cNvPr id="46" name="圆角矩形 45"/>
          <p:cNvSpPr/>
          <p:nvPr/>
        </p:nvSpPr>
        <p:spPr>
          <a:xfrm>
            <a:off x="8162875" y="2947075"/>
            <a:ext cx="726504" cy="625941"/>
          </a:xfrm>
          <a:prstGeom prst="roundRect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OS</a:t>
            </a:r>
          </a:p>
          <a:p>
            <a:pPr algn="ctr"/>
            <a:r>
              <a:rPr lang="zh-CN" altLang="en-US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应用</a:t>
            </a:r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内容占位符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2" name="Picture 5" descr="f:\yuzihao\桌面\debian\study\nju\ics\2017南京导教班\picture\Screenshot_2017-07-27_16-31-3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34" y="1006822"/>
            <a:ext cx="8194490" cy="108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7"/>
          <p:cNvSpPr txBox="1"/>
          <p:nvPr/>
        </p:nvSpPr>
        <p:spPr>
          <a:xfrm>
            <a:off x="2650646" y="2195572"/>
            <a:ext cx="1417297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矩阵乘法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8" name="直接箭头连接符 47"/>
          <p:cNvCxnSpPr/>
          <p:nvPr/>
        </p:nvCxnSpPr>
        <p:spPr>
          <a:xfrm flipV="1">
            <a:off x="3359295" y="1628800"/>
            <a:ext cx="196130" cy="34385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圆角矩形 48"/>
          <p:cNvSpPr/>
          <p:nvPr/>
        </p:nvSpPr>
        <p:spPr>
          <a:xfrm>
            <a:off x="437878" y="4278531"/>
            <a:ext cx="396905" cy="2449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3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PA2 - TRM(x86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指令集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)+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B2B85ECE-1EA3-4720-9EB6-58424417D6D5}" type="slidenum">
              <a:rPr lang="en-US" altLang="zh-CN" smtClean="0"/>
              <a:pPr>
                <a:defRPr/>
              </a:pPr>
              <a:t>37</a:t>
            </a:fld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395536" y="5939755"/>
            <a:ext cx="3159889" cy="360040"/>
          </a:xfrm>
          <a:prstGeom prst="rect">
            <a:avLst/>
          </a:prstGeom>
          <a:solidFill>
            <a:srgbClr val="92D050"/>
          </a:solidFill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FPGA</a:t>
            </a:r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03497" y="5949280"/>
            <a:ext cx="3744417" cy="3600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55425" y="5445224"/>
            <a:ext cx="648073" cy="86409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Linux</a:t>
            </a:r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203499" y="5445224"/>
            <a:ext cx="720080" cy="504056"/>
          </a:xfrm>
          <a:prstGeom prst="rect">
            <a:avLst/>
          </a:prstGeom>
          <a:solidFill>
            <a:srgbClr val="FF99FF"/>
          </a:solidFill>
          <a:ln w="3175">
            <a:solidFill>
              <a:schemeClr val="accent4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NEMU</a:t>
            </a:r>
          </a:p>
          <a:p>
            <a:pPr algn="ctr"/>
            <a:r>
              <a:rPr lang="zh-CN" altLang="en-US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模拟器</a:t>
            </a:r>
          </a:p>
        </p:txBody>
      </p:sp>
      <p:sp>
        <p:nvSpPr>
          <p:cNvPr id="11" name="矩形 10"/>
          <p:cNvSpPr/>
          <p:nvPr/>
        </p:nvSpPr>
        <p:spPr>
          <a:xfrm>
            <a:off x="4923578" y="5445224"/>
            <a:ext cx="729605" cy="504056"/>
          </a:xfrm>
          <a:prstGeom prst="rect">
            <a:avLst/>
          </a:prstGeom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QEMU-x86</a:t>
            </a:r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643658" y="5449763"/>
            <a:ext cx="795165" cy="504056"/>
          </a:xfrm>
          <a:prstGeom prst="rect">
            <a:avLst/>
          </a:prstGeom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QEMU-mips32</a:t>
            </a:r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435746" y="5449763"/>
            <a:ext cx="729605" cy="504056"/>
          </a:xfrm>
          <a:prstGeom prst="rect">
            <a:avLst/>
          </a:prstGeom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QEMU-riscv64</a:t>
            </a:r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971864" y="5449763"/>
            <a:ext cx="782564" cy="489992"/>
          </a:xfrm>
          <a:prstGeom prst="rect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r</a:t>
            </a:r>
            <a:r>
              <a:rPr lang="en-US" altLang="zh-CN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iscv64-NOOP</a:t>
            </a:r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762983" y="5449763"/>
            <a:ext cx="782564" cy="48999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riscv64-Rocket</a:t>
            </a:r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165351" y="5449763"/>
            <a:ext cx="782563" cy="504056"/>
          </a:xfrm>
          <a:prstGeom prst="rect">
            <a:avLst/>
          </a:prstGeom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Rocket-emu</a:t>
            </a:r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95536" y="5089723"/>
            <a:ext cx="7552378" cy="3600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 = TRM + IOE + [ASYE] + [PTE] + [MPE]</a:t>
            </a:r>
            <a:endParaRPr lang="zh-CN" altLang="en-US" sz="12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5537" y="5445224"/>
            <a:ext cx="783242" cy="494531"/>
          </a:xfrm>
          <a:prstGeom prst="rect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m</a:t>
            </a:r>
            <a:r>
              <a:rPr lang="en-US" altLang="zh-CN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ips32-NPC</a:t>
            </a:r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84495" y="5445224"/>
            <a:ext cx="782564" cy="494531"/>
          </a:xfrm>
          <a:prstGeom prst="rect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m</a:t>
            </a:r>
            <a:r>
              <a:rPr lang="en-US" altLang="zh-CN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ips32-NOOP</a:t>
            </a:r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95536" y="4258113"/>
            <a:ext cx="1381394" cy="831610"/>
          </a:xfrm>
          <a:prstGeom prst="rect">
            <a:avLst/>
          </a:prstGeom>
          <a:solidFill>
            <a:srgbClr val="FF9999"/>
          </a:solidFill>
          <a:ln w="3175">
            <a:solidFill>
              <a:schemeClr val="accent4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cpu</a:t>
            </a:r>
            <a:r>
              <a:rPr lang="en-US" altLang="zh-CN" sz="1200" b="1" dirty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/ time / key / video tests</a:t>
            </a:r>
          </a:p>
          <a:p>
            <a:pPr algn="ctr"/>
            <a:r>
              <a:rPr lang="en-US" altLang="zh-CN" sz="1200" b="1" dirty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hello</a:t>
            </a:r>
          </a:p>
          <a:p>
            <a:pPr algn="ctr"/>
            <a:r>
              <a:rPr lang="zh-CN" altLang="en-US" sz="1200" b="1" dirty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功能测试程序</a:t>
            </a:r>
          </a:p>
        </p:txBody>
      </p:sp>
      <p:sp>
        <p:nvSpPr>
          <p:cNvPr id="27" name="矩形 26"/>
          <p:cNvSpPr/>
          <p:nvPr/>
        </p:nvSpPr>
        <p:spPr>
          <a:xfrm>
            <a:off x="1786455" y="4257705"/>
            <a:ext cx="1102966" cy="833503"/>
          </a:xfrm>
          <a:prstGeom prst="rect">
            <a:avLst/>
          </a:prstGeom>
          <a:solidFill>
            <a:srgbClr val="FF9999"/>
          </a:solidFill>
          <a:ln w="3175">
            <a:solidFill>
              <a:schemeClr val="accent4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Coremark</a:t>
            </a:r>
            <a:endParaRPr lang="en-US" altLang="zh-CN" sz="1200" b="1" dirty="0">
              <a:solidFill>
                <a:srgbClr val="0E706E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en-US" altLang="zh-CN" sz="1200" b="1" dirty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Dhrystone</a:t>
            </a:r>
            <a:endParaRPr lang="zh-CN" altLang="en-US" sz="1200" b="1" dirty="0">
              <a:solidFill>
                <a:srgbClr val="0E706E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en-US" altLang="zh-CN" sz="1200" b="1" dirty="0" err="1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Microbench</a:t>
            </a:r>
            <a:endParaRPr lang="en-US" altLang="zh-CN" sz="1200" b="1" dirty="0">
              <a:solidFill>
                <a:srgbClr val="0E706E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zh-CN" altLang="en-US" sz="1200" b="1" dirty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基准程序</a:t>
            </a:r>
          </a:p>
        </p:txBody>
      </p:sp>
      <p:sp>
        <p:nvSpPr>
          <p:cNvPr id="28" name="矩形 27"/>
          <p:cNvSpPr/>
          <p:nvPr/>
        </p:nvSpPr>
        <p:spPr>
          <a:xfrm>
            <a:off x="2897829" y="4257095"/>
            <a:ext cx="1449685" cy="836343"/>
          </a:xfrm>
          <a:prstGeom prst="rect">
            <a:avLst/>
          </a:prstGeom>
          <a:solidFill>
            <a:srgbClr val="FF9999"/>
          </a:solidFill>
          <a:ln w="3175">
            <a:solidFill>
              <a:schemeClr val="accent4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打字游戏</a:t>
            </a:r>
            <a:endParaRPr lang="en-US" altLang="zh-CN" sz="1200" b="1" dirty="0">
              <a:solidFill>
                <a:srgbClr val="0E706E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en-US" altLang="zh-CN" sz="1200" b="1" dirty="0" err="1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LiteNES</a:t>
            </a:r>
            <a:r>
              <a:rPr lang="en-US" altLang="zh-CN" sz="1200" b="1" dirty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zh-CN" altLang="en-US" sz="1200" b="1" dirty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马里奥</a:t>
            </a:r>
            <a:r>
              <a:rPr lang="en-US" altLang="zh-CN" sz="1200" b="1" dirty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  <a:p>
            <a:pPr algn="ctr"/>
            <a:r>
              <a:rPr lang="zh-CN" altLang="en-US" sz="1200" b="1" dirty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真实应用 </a:t>
            </a:r>
            <a:r>
              <a:rPr lang="en-US" altLang="zh-CN" sz="1200" b="1" dirty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(IOE)</a:t>
            </a:r>
            <a:endParaRPr lang="zh-CN" altLang="en-US" sz="1200" b="1" dirty="0">
              <a:solidFill>
                <a:srgbClr val="0E706E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347514" y="4257096"/>
            <a:ext cx="3600400" cy="836343"/>
          </a:xfrm>
          <a:prstGeom prst="rect">
            <a:avLst/>
          </a:prstGeom>
          <a:solidFill>
            <a:srgbClr val="FF9999"/>
          </a:solidFill>
          <a:ln w="3175">
            <a:solidFill>
              <a:schemeClr val="accent4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Nanos (IOE + [ASYE] + [PTE] + [MPE])</a:t>
            </a:r>
          </a:p>
          <a:p>
            <a:pPr algn="ctr"/>
            <a:r>
              <a:rPr lang="en-US" altLang="zh-CN" sz="1200" b="1" dirty="0" smtClean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Nanos-lite </a:t>
            </a:r>
            <a:r>
              <a:rPr lang="en-US" altLang="zh-CN" sz="1200" b="1" dirty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(IOE + [ASYE] + [PTE</a:t>
            </a:r>
            <a:r>
              <a:rPr lang="en-US" altLang="zh-CN" sz="1200" b="1" dirty="0" smtClean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])</a:t>
            </a:r>
          </a:p>
          <a:p>
            <a:pPr algn="ctr"/>
            <a:r>
              <a:rPr lang="zh-CN" altLang="en-US" sz="1200" b="1" dirty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操作系统</a:t>
            </a:r>
          </a:p>
        </p:txBody>
      </p:sp>
      <p:sp>
        <p:nvSpPr>
          <p:cNvPr id="32" name="矩形 31"/>
          <p:cNvSpPr/>
          <p:nvPr/>
        </p:nvSpPr>
        <p:spPr>
          <a:xfrm>
            <a:off x="4347514" y="3899148"/>
            <a:ext cx="3600400" cy="36004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Newlib</a:t>
            </a:r>
            <a:r>
              <a:rPr lang="en-US" altLang="zh-CN" sz="12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C</a:t>
            </a:r>
            <a:r>
              <a:rPr lang="zh-CN" altLang="en-US" sz="12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函数库</a:t>
            </a:r>
            <a:endParaRPr lang="zh-CN" altLang="en-US" sz="12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347514" y="2564904"/>
            <a:ext cx="3600400" cy="1008112"/>
          </a:xfrm>
          <a:prstGeom prst="rect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仙剑奇侠传</a:t>
            </a:r>
            <a:endParaRPr lang="en-US" altLang="zh-CN" sz="1200" b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altLang="zh-CN" sz="12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LiteNES</a:t>
            </a:r>
            <a:endParaRPr lang="en-US" altLang="zh-CN" sz="1200" b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altLang="zh-CN" sz="12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Lua</a:t>
            </a:r>
            <a:r>
              <a:rPr lang="zh-CN" altLang="en-US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解释器</a:t>
            </a:r>
            <a:endParaRPr lang="en-US" altLang="zh-CN" sz="1200" b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altLang="zh-CN" sz="12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Busybox</a:t>
            </a:r>
            <a:r>
              <a:rPr lang="zh-CN" altLang="en-US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工具套件</a:t>
            </a:r>
            <a:r>
              <a:rPr lang="en-US" altLang="zh-CN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(shell, ls, vi…)</a:t>
            </a:r>
          </a:p>
          <a:p>
            <a:r>
              <a:rPr lang="en-US" altLang="zh-CN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…</a:t>
            </a:r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347514" y="3573016"/>
            <a:ext cx="1361070" cy="326132"/>
          </a:xfrm>
          <a:prstGeom prst="rect">
            <a:avLst/>
          </a:prstGeom>
          <a:solidFill>
            <a:srgbClr val="9999FF"/>
          </a:solidFill>
          <a:ln w="3175">
            <a:solidFill>
              <a:schemeClr val="accent4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NWM GUI</a:t>
            </a:r>
            <a:r>
              <a:rPr lang="zh-CN" altLang="en-US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管理器</a:t>
            </a:r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708584" y="3573016"/>
            <a:ext cx="1015194" cy="326132"/>
          </a:xfrm>
          <a:prstGeom prst="rect">
            <a:avLst/>
          </a:prstGeom>
          <a:solidFill>
            <a:srgbClr val="9999FF"/>
          </a:solidFill>
          <a:ln w="3175">
            <a:solidFill>
              <a:schemeClr val="accent4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Nterm</a:t>
            </a:r>
            <a:r>
              <a:rPr lang="en-US" altLang="zh-CN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zh-CN" altLang="en-US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终端</a:t>
            </a:r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733873" y="3573016"/>
            <a:ext cx="1214041" cy="326132"/>
          </a:xfrm>
          <a:prstGeom prst="rect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217246" y="2564904"/>
            <a:ext cx="720080" cy="504056"/>
          </a:xfrm>
          <a:prstGeom prst="rect">
            <a:avLst/>
          </a:prstGeom>
          <a:solidFill>
            <a:srgbClr val="FF99FF"/>
          </a:solidFill>
          <a:ln w="3175">
            <a:solidFill>
              <a:schemeClr val="accent4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NEMU</a:t>
            </a:r>
          </a:p>
          <a:p>
            <a:pPr algn="ctr"/>
            <a:r>
              <a:rPr lang="zh-CN" altLang="en-US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模拟器</a:t>
            </a:r>
          </a:p>
        </p:txBody>
      </p:sp>
      <p:sp>
        <p:nvSpPr>
          <p:cNvPr id="38" name="矩形 37"/>
          <p:cNvSpPr/>
          <p:nvPr/>
        </p:nvSpPr>
        <p:spPr>
          <a:xfrm>
            <a:off x="6491833" y="2564904"/>
            <a:ext cx="720080" cy="504056"/>
          </a:xfrm>
          <a:prstGeom prst="rect">
            <a:avLst/>
          </a:prstGeom>
          <a:solidFill>
            <a:srgbClr val="0099FF"/>
          </a:solidFill>
          <a:ln w="3175">
            <a:solidFill>
              <a:schemeClr val="accent4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NCC</a:t>
            </a:r>
          </a:p>
          <a:p>
            <a:pPr algn="ctr"/>
            <a:r>
              <a:rPr lang="zh-CN" altLang="en-US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编译器</a:t>
            </a:r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211913" y="2276872"/>
            <a:ext cx="725413" cy="2880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</a:t>
            </a:r>
            <a:endParaRPr lang="zh-CN" altLang="en-US" sz="12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4203499" y="5449763"/>
            <a:ext cx="720079" cy="48999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8169299" y="5523677"/>
            <a:ext cx="726504" cy="360040"/>
          </a:xfrm>
          <a:prstGeom prst="roundRect">
            <a:avLst/>
          </a:prstGeom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机器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8169299" y="5096168"/>
            <a:ext cx="726504" cy="36004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</a:t>
            </a:r>
            <a:endParaRPr lang="zh-CN" altLang="en-US" sz="12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8162875" y="4369296"/>
            <a:ext cx="726504" cy="625941"/>
          </a:xfrm>
          <a:prstGeom prst="roundRect">
            <a:avLst/>
          </a:prstGeom>
          <a:solidFill>
            <a:srgbClr val="FF9999"/>
          </a:solidFill>
          <a:ln w="3175">
            <a:solidFill>
              <a:schemeClr val="accent4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</a:t>
            </a:r>
          </a:p>
          <a:p>
            <a:pPr algn="ctr"/>
            <a:r>
              <a:rPr lang="zh-CN" altLang="en-US" sz="1200" b="1" dirty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应用</a:t>
            </a:r>
          </a:p>
        </p:txBody>
      </p:sp>
      <p:sp>
        <p:nvSpPr>
          <p:cNvPr id="45" name="圆角矩形 44"/>
          <p:cNvSpPr/>
          <p:nvPr/>
        </p:nvSpPr>
        <p:spPr>
          <a:xfrm>
            <a:off x="8162875" y="3899441"/>
            <a:ext cx="726504" cy="36004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</a:t>
            </a:r>
            <a:r>
              <a:rPr lang="zh-CN" altLang="en-US" sz="12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库</a:t>
            </a:r>
          </a:p>
        </p:txBody>
      </p:sp>
      <p:sp>
        <p:nvSpPr>
          <p:cNvPr id="46" name="圆角矩形 45"/>
          <p:cNvSpPr/>
          <p:nvPr/>
        </p:nvSpPr>
        <p:spPr>
          <a:xfrm>
            <a:off x="8162875" y="2947075"/>
            <a:ext cx="726504" cy="625941"/>
          </a:xfrm>
          <a:prstGeom prst="roundRect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OS</a:t>
            </a:r>
          </a:p>
          <a:p>
            <a:pPr algn="ctr"/>
            <a:r>
              <a:rPr lang="zh-CN" altLang="en-US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应用</a:t>
            </a:r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内容占位符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2" name="Picture 6" descr="f:\yuzihao\桌面\debian\study\nju\ics\2017南京导教班\picture\Screenshot_2017-07-27_16-32-54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390"/>
          <a:stretch/>
        </p:blipFill>
        <p:spPr bwMode="auto">
          <a:xfrm>
            <a:off x="395534" y="992299"/>
            <a:ext cx="3877939" cy="2911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圆角矩形 47"/>
          <p:cNvSpPr/>
          <p:nvPr/>
        </p:nvSpPr>
        <p:spPr>
          <a:xfrm>
            <a:off x="836720" y="4628479"/>
            <a:ext cx="476233" cy="2449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84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PA2 - TRM(x86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指令集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)+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B2B85ECE-1EA3-4720-9EB6-58424417D6D5}" type="slidenum">
              <a:rPr lang="en-US" altLang="zh-CN" smtClean="0"/>
              <a:pPr>
                <a:defRPr/>
              </a:pPr>
              <a:t>38</a:t>
            </a:fld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395536" y="5939755"/>
            <a:ext cx="3159889" cy="360040"/>
          </a:xfrm>
          <a:prstGeom prst="rect">
            <a:avLst/>
          </a:prstGeom>
          <a:solidFill>
            <a:srgbClr val="92D050"/>
          </a:solidFill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FPGA</a:t>
            </a:r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03497" y="5949280"/>
            <a:ext cx="3744417" cy="3600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55425" y="5445224"/>
            <a:ext cx="648073" cy="86409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Linux</a:t>
            </a:r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203499" y="5445224"/>
            <a:ext cx="720080" cy="504056"/>
          </a:xfrm>
          <a:prstGeom prst="rect">
            <a:avLst/>
          </a:prstGeom>
          <a:solidFill>
            <a:srgbClr val="FF99FF"/>
          </a:solidFill>
          <a:ln w="3175">
            <a:solidFill>
              <a:schemeClr val="accent4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NEMU</a:t>
            </a:r>
          </a:p>
          <a:p>
            <a:pPr algn="ctr"/>
            <a:r>
              <a:rPr lang="zh-CN" altLang="en-US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模拟器</a:t>
            </a:r>
          </a:p>
        </p:txBody>
      </p:sp>
      <p:sp>
        <p:nvSpPr>
          <p:cNvPr id="11" name="矩形 10"/>
          <p:cNvSpPr/>
          <p:nvPr/>
        </p:nvSpPr>
        <p:spPr>
          <a:xfrm>
            <a:off x="4923578" y="5445224"/>
            <a:ext cx="729605" cy="504056"/>
          </a:xfrm>
          <a:prstGeom prst="rect">
            <a:avLst/>
          </a:prstGeom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QEMU-x86</a:t>
            </a:r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643658" y="5449763"/>
            <a:ext cx="795165" cy="504056"/>
          </a:xfrm>
          <a:prstGeom prst="rect">
            <a:avLst/>
          </a:prstGeom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QEMU-mips32</a:t>
            </a:r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435746" y="5449763"/>
            <a:ext cx="729605" cy="504056"/>
          </a:xfrm>
          <a:prstGeom prst="rect">
            <a:avLst/>
          </a:prstGeom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QEMU-riscv64</a:t>
            </a:r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971864" y="5449763"/>
            <a:ext cx="782564" cy="489992"/>
          </a:xfrm>
          <a:prstGeom prst="rect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r</a:t>
            </a:r>
            <a:r>
              <a:rPr lang="en-US" altLang="zh-CN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iscv64-NOOP</a:t>
            </a:r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762983" y="5449763"/>
            <a:ext cx="782564" cy="48999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riscv64-Rocket</a:t>
            </a:r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165351" y="5449763"/>
            <a:ext cx="782563" cy="504056"/>
          </a:xfrm>
          <a:prstGeom prst="rect">
            <a:avLst/>
          </a:prstGeom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Rocket-emu</a:t>
            </a:r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95536" y="5089723"/>
            <a:ext cx="7552378" cy="3600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 = TRM + IOE + [ASYE] + [PTE] + [MPE]</a:t>
            </a:r>
            <a:endParaRPr lang="zh-CN" altLang="en-US" sz="12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5537" y="5445224"/>
            <a:ext cx="783242" cy="494531"/>
          </a:xfrm>
          <a:prstGeom prst="rect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m</a:t>
            </a:r>
            <a:r>
              <a:rPr lang="en-US" altLang="zh-CN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ips32-NPC</a:t>
            </a:r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84495" y="5445224"/>
            <a:ext cx="782564" cy="494531"/>
          </a:xfrm>
          <a:prstGeom prst="rect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m</a:t>
            </a:r>
            <a:r>
              <a:rPr lang="en-US" altLang="zh-CN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ips32-NOOP</a:t>
            </a:r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95536" y="4258113"/>
            <a:ext cx="1381394" cy="831610"/>
          </a:xfrm>
          <a:prstGeom prst="rect">
            <a:avLst/>
          </a:prstGeom>
          <a:solidFill>
            <a:srgbClr val="FF9999"/>
          </a:solidFill>
          <a:ln w="3175">
            <a:solidFill>
              <a:schemeClr val="accent4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cpu</a:t>
            </a:r>
            <a:r>
              <a:rPr lang="en-US" altLang="zh-CN" sz="1200" b="1" dirty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/ time / key / video tests</a:t>
            </a:r>
          </a:p>
          <a:p>
            <a:pPr algn="ctr"/>
            <a:r>
              <a:rPr lang="en-US" altLang="zh-CN" sz="1200" b="1" dirty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hello</a:t>
            </a:r>
          </a:p>
          <a:p>
            <a:pPr algn="ctr"/>
            <a:r>
              <a:rPr lang="zh-CN" altLang="en-US" sz="1200" b="1" dirty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功能测试程序</a:t>
            </a:r>
          </a:p>
        </p:txBody>
      </p:sp>
      <p:sp>
        <p:nvSpPr>
          <p:cNvPr id="27" name="矩形 26"/>
          <p:cNvSpPr/>
          <p:nvPr/>
        </p:nvSpPr>
        <p:spPr>
          <a:xfrm>
            <a:off x="1786455" y="4257705"/>
            <a:ext cx="1102966" cy="833503"/>
          </a:xfrm>
          <a:prstGeom prst="rect">
            <a:avLst/>
          </a:prstGeom>
          <a:solidFill>
            <a:srgbClr val="FF9999"/>
          </a:solidFill>
          <a:ln w="3175">
            <a:solidFill>
              <a:schemeClr val="accent4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Coremark</a:t>
            </a:r>
            <a:endParaRPr lang="en-US" altLang="zh-CN" sz="1200" b="1" dirty="0">
              <a:solidFill>
                <a:srgbClr val="0E706E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en-US" altLang="zh-CN" sz="1200" b="1" dirty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Dhrystone</a:t>
            </a:r>
            <a:endParaRPr lang="zh-CN" altLang="en-US" sz="1200" b="1" dirty="0">
              <a:solidFill>
                <a:srgbClr val="0E706E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en-US" altLang="zh-CN" sz="1200" b="1" dirty="0" err="1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Microbench</a:t>
            </a:r>
            <a:endParaRPr lang="en-US" altLang="zh-CN" sz="1200" b="1" dirty="0">
              <a:solidFill>
                <a:srgbClr val="0E706E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zh-CN" altLang="en-US" sz="1200" b="1" dirty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基准程序</a:t>
            </a:r>
          </a:p>
        </p:txBody>
      </p:sp>
      <p:sp>
        <p:nvSpPr>
          <p:cNvPr id="28" name="矩形 27"/>
          <p:cNvSpPr/>
          <p:nvPr/>
        </p:nvSpPr>
        <p:spPr>
          <a:xfrm>
            <a:off x="2897829" y="4257095"/>
            <a:ext cx="1449685" cy="836343"/>
          </a:xfrm>
          <a:prstGeom prst="rect">
            <a:avLst/>
          </a:prstGeom>
          <a:solidFill>
            <a:srgbClr val="FF9999"/>
          </a:solidFill>
          <a:ln w="3175">
            <a:solidFill>
              <a:schemeClr val="accent4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打字游戏</a:t>
            </a:r>
            <a:endParaRPr lang="en-US" altLang="zh-CN" sz="1200" b="1" dirty="0">
              <a:solidFill>
                <a:srgbClr val="0E706E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en-US" altLang="zh-CN" sz="1200" b="1" dirty="0" err="1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LiteNES</a:t>
            </a:r>
            <a:r>
              <a:rPr lang="en-US" altLang="zh-CN" sz="1200" b="1" dirty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zh-CN" altLang="en-US" sz="1200" b="1" dirty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马里奥</a:t>
            </a:r>
            <a:r>
              <a:rPr lang="en-US" altLang="zh-CN" sz="1200" b="1" dirty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  <a:p>
            <a:pPr algn="ctr"/>
            <a:r>
              <a:rPr lang="zh-CN" altLang="en-US" sz="1200" b="1" dirty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真实应用 </a:t>
            </a:r>
            <a:r>
              <a:rPr lang="en-US" altLang="zh-CN" sz="1200" b="1" dirty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(IOE)</a:t>
            </a:r>
            <a:endParaRPr lang="zh-CN" altLang="en-US" sz="1200" b="1" dirty="0">
              <a:solidFill>
                <a:srgbClr val="0E706E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347514" y="4257096"/>
            <a:ext cx="3600400" cy="836343"/>
          </a:xfrm>
          <a:prstGeom prst="rect">
            <a:avLst/>
          </a:prstGeom>
          <a:solidFill>
            <a:srgbClr val="FF9999"/>
          </a:solidFill>
          <a:ln w="3175">
            <a:solidFill>
              <a:schemeClr val="accent4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Nanos (IOE + [ASYE] + [PTE] + [MPE])</a:t>
            </a:r>
          </a:p>
          <a:p>
            <a:pPr algn="ctr"/>
            <a:r>
              <a:rPr lang="en-US" altLang="zh-CN" sz="1200" b="1" dirty="0" smtClean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Nanos-lite </a:t>
            </a:r>
            <a:r>
              <a:rPr lang="en-US" altLang="zh-CN" sz="1200" b="1" dirty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(IOE + [ASYE] + [PTE</a:t>
            </a:r>
            <a:r>
              <a:rPr lang="en-US" altLang="zh-CN" sz="1200" b="1" dirty="0" smtClean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])</a:t>
            </a:r>
          </a:p>
          <a:p>
            <a:pPr algn="ctr"/>
            <a:r>
              <a:rPr lang="zh-CN" altLang="en-US" sz="1200" b="1" dirty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操作系统</a:t>
            </a:r>
          </a:p>
        </p:txBody>
      </p:sp>
      <p:sp>
        <p:nvSpPr>
          <p:cNvPr id="32" name="矩形 31"/>
          <p:cNvSpPr/>
          <p:nvPr/>
        </p:nvSpPr>
        <p:spPr>
          <a:xfrm>
            <a:off x="4347514" y="3899148"/>
            <a:ext cx="3600400" cy="36004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Newlib</a:t>
            </a:r>
            <a:r>
              <a:rPr lang="en-US" altLang="zh-CN" sz="12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C</a:t>
            </a:r>
            <a:r>
              <a:rPr lang="zh-CN" altLang="en-US" sz="12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函数库</a:t>
            </a:r>
            <a:endParaRPr lang="zh-CN" altLang="en-US" sz="12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347514" y="2564904"/>
            <a:ext cx="3600400" cy="1008112"/>
          </a:xfrm>
          <a:prstGeom prst="rect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仙剑奇侠传</a:t>
            </a:r>
            <a:endParaRPr lang="en-US" altLang="zh-CN" sz="1200" b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altLang="zh-CN" sz="12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LiteNES</a:t>
            </a:r>
            <a:endParaRPr lang="en-US" altLang="zh-CN" sz="1200" b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altLang="zh-CN" sz="12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Lua</a:t>
            </a:r>
            <a:r>
              <a:rPr lang="zh-CN" altLang="en-US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解释器</a:t>
            </a:r>
            <a:endParaRPr lang="en-US" altLang="zh-CN" sz="1200" b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altLang="zh-CN" sz="12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Busybox</a:t>
            </a:r>
            <a:r>
              <a:rPr lang="zh-CN" altLang="en-US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工具套件</a:t>
            </a:r>
            <a:r>
              <a:rPr lang="en-US" altLang="zh-CN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(shell, ls, vi…)</a:t>
            </a:r>
          </a:p>
          <a:p>
            <a:r>
              <a:rPr lang="en-US" altLang="zh-CN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…</a:t>
            </a:r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347514" y="3573016"/>
            <a:ext cx="1361070" cy="326132"/>
          </a:xfrm>
          <a:prstGeom prst="rect">
            <a:avLst/>
          </a:prstGeom>
          <a:solidFill>
            <a:srgbClr val="9999FF"/>
          </a:solidFill>
          <a:ln w="3175">
            <a:solidFill>
              <a:schemeClr val="accent4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NWM GUI</a:t>
            </a:r>
            <a:r>
              <a:rPr lang="zh-CN" altLang="en-US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管理器</a:t>
            </a:r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708584" y="3573016"/>
            <a:ext cx="1015194" cy="326132"/>
          </a:xfrm>
          <a:prstGeom prst="rect">
            <a:avLst/>
          </a:prstGeom>
          <a:solidFill>
            <a:srgbClr val="9999FF"/>
          </a:solidFill>
          <a:ln w="3175">
            <a:solidFill>
              <a:schemeClr val="accent4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Nterm</a:t>
            </a:r>
            <a:r>
              <a:rPr lang="en-US" altLang="zh-CN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zh-CN" altLang="en-US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终端</a:t>
            </a:r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733873" y="3573016"/>
            <a:ext cx="1214041" cy="326132"/>
          </a:xfrm>
          <a:prstGeom prst="rect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217246" y="2564904"/>
            <a:ext cx="720080" cy="504056"/>
          </a:xfrm>
          <a:prstGeom prst="rect">
            <a:avLst/>
          </a:prstGeom>
          <a:solidFill>
            <a:srgbClr val="FF99FF"/>
          </a:solidFill>
          <a:ln w="3175">
            <a:solidFill>
              <a:schemeClr val="accent4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NEMU</a:t>
            </a:r>
          </a:p>
          <a:p>
            <a:pPr algn="ctr"/>
            <a:r>
              <a:rPr lang="zh-CN" altLang="en-US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模拟器</a:t>
            </a:r>
          </a:p>
        </p:txBody>
      </p:sp>
      <p:sp>
        <p:nvSpPr>
          <p:cNvPr id="38" name="矩形 37"/>
          <p:cNvSpPr/>
          <p:nvPr/>
        </p:nvSpPr>
        <p:spPr>
          <a:xfrm>
            <a:off x="6491833" y="2564904"/>
            <a:ext cx="720080" cy="504056"/>
          </a:xfrm>
          <a:prstGeom prst="rect">
            <a:avLst/>
          </a:prstGeom>
          <a:solidFill>
            <a:srgbClr val="0099FF"/>
          </a:solidFill>
          <a:ln w="3175">
            <a:solidFill>
              <a:schemeClr val="accent4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NCC</a:t>
            </a:r>
          </a:p>
          <a:p>
            <a:pPr algn="ctr"/>
            <a:r>
              <a:rPr lang="zh-CN" altLang="en-US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编译器</a:t>
            </a:r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211913" y="2276872"/>
            <a:ext cx="725413" cy="2880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</a:t>
            </a:r>
            <a:endParaRPr lang="zh-CN" altLang="en-US" sz="12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4203499" y="5449763"/>
            <a:ext cx="720079" cy="48999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8169299" y="5523677"/>
            <a:ext cx="726504" cy="360040"/>
          </a:xfrm>
          <a:prstGeom prst="roundRect">
            <a:avLst/>
          </a:prstGeom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机器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8169299" y="5096168"/>
            <a:ext cx="726504" cy="36004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</a:t>
            </a:r>
            <a:endParaRPr lang="zh-CN" altLang="en-US" sz="12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8162875" y="4369296"/>
            <a:ext cx="726504" cy="625941"/>
          </a:xfrm>
          <a:prstGeom prst="roundRect">
            <a:avLst/>
          </a:prstGeom>
          <a:solidFill>
            <a:srgbClr val="FF9999"/>
          </a:solidFill>
          <a:ln w="3175">
            <a:solidFill>
              <a:schemeClr val="accent4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</a:t>
            </a:r>
          </a:p>
          <a:p>
            <a:pPr algn="ctr"/>
            <a:r>
              <a:rPr lang="zh-CN" altLang="en-US" sz="1200" b="1" dirty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应用</a:t>
            </a:r>
          </a:p>
        </p:txBody>
      </p:sp>
      <p:sp>
        <p:nvSpPr>
          <p:cNvPr id="45" name="圆角矩形 44"/>
          <p:cNvSpPr/>
          <p:nvPr/>
        </p:nvSpPr>
        <p:spPr>
          <a:xfrm>
            <a:off x="8162875" y="3899441"/>
            <a:ext cx="726504" cy="36004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</a:t>
            </a:r>
            <a:r>
              <a:rPr lang="zh-CN" altLang="en-US" sz="12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库</a:t>
            </a:r>
          </a:p>
        </p:txBody>
      </p:sp>
      <p:sp>
        <p:nvSpPr>
          <p:cNvPr id="46" name="圆角矩形 45"/>
          <p:cNvSpPr/>
          <p:nvPr/>
        </p:nvSpPr>
        <p:spPr>
          <a:xfrm>
            <a:off x="8162875" y="2947075"/>
            <a:ext cx="726504" cy="625941"/>
          </a:xfrm>
          <a:prstGeom prst="roundRect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OS</a:t>
            </a:r>
          </a:p>
          <a:p>
            <a:pPr algn="ctr"/>
            <a:r>
              <a:rPr lang="zh-CN" altLang="en-US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应用</a:t>
            </a:r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内容占位符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7" name="Picture 7" descr="f:\yuzihao\桌面\debian\study\nju\ics\2017南京导教班\picture\Screenshot_2017-07-27_16-48-5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64"/>
          <a:stretch/>
        </p:blipFill>
        <p:spPr bwMode="auto">
          <a:xfrm>
            <a:off x="457200" y="949257"/>
            <a:ext cx="3285869" cy="3207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圆角矩形 48"/>
          <p:cNvSpPr/>
          <p:nvPr/>
        </p:nvSpPr>
        <p:spPr>
          <a:xfrm>
            <a:off x="1823214" y="4643214"/>
            <a:ext cx="1018582" cy="2449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67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PA2 - TRM(x86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指令集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)+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B2B85ECE-1EA3-4720-9EB6-58424417D6D5}" type="slidenum">
              <a:rPr lang="en-US" altLang="zh-CN" smtClean="0"/>
              <a:pPr>
                <a:defRPr/>
              </a:pPr>
              <a:t>39</a:t>
            </a:fld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395536" y="5939755"/>
            <a:ext cx="3159889" cy="360040"/>
          </a:xfrm>
          <a:prstGeom prst="rect">
            <a:avLst/>
          </a:prstGeom>
          <a:solidFill>
            <a:srgbClr val="92D050"/>
          </a:solidFill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FPGA</a:t>
            </a:r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03497" y="5949280"/>
            <a:ext cx="3744417" cy="3600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55425" y="5445224"/>
            <a:ext cx="648073" cy="86409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Linux</a:t>
            </a:r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203499" y="5445224"/>
            <a:ext cx="720080" cy="504056"/>
          </a:xfrm>
          <a:prstGeom prst="rect">
            <a:avLst/>
          </a:prstGeom>
          <a:solidFill>
            <a:srgbClr val="FF99FF"/>
          </a:solidFill>
          <a:ln w="3175">
            <a:solidFill>
              <a:schemeClr val="accent4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NEMU</a:t>
            </a:r>
          </a:p>
          <a:p>
            <a:pPr algn="ctr"/>
            <a:r>
              <a:rPr lang="zh-CN" altLang="en-US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模拟器</a:t>
            </a:r>
          </a:p>
        </p:txBody>
      </p:sp>
      <p:sp>
        <p:nvSpPr>
          <p:cNvPr id="11" name="矩形 10"/>
          <p:cNvSpPr/>
          <p:nvPr/>
        </p:nvSpPr>
        <p:spPr>
          <a:xfrm>
            <a:off x="4923578" y="5445224"/>
            <a:ext cx="729605" cy="504056"/>
          </a:xfrm>
          <a:prstGeom prst="rect">
            <a:avLst/>
          </a:prstGeom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QEMU-x86</a:t>
            </a:r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643658" y="5449763"/>
            <a:ext cx="795165" cy="504056"/>
          </a:xfrm>
          <a:prstGeom prst="rect">
            <a:avLst/>
          </a:prstGeom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QEMU-mips32</a:t>
            </a:r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435746" y="5449763"/>
            <a:ext cx="729605" cy="504056"/>
          </a:xfrm>
          <a:prstGeom prst="rect">
            <a:avLst/>
          </a:prstGeom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QEMU-riscv64</a:t>
            </a:r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971864" y="5449763"/>
            <a:ext cx="782564" cy="489992"/>
          </a:xfrm>
          <a:prstGeom prst="rect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r</a:t>
            </a:r>
            <a:r>
              <a:rPr lang="en-US" altLang="zh-CN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iscv64-NOOP</a:t>
            </a:r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762983" y="5449763"/>
            <a:ext cx="782564" cy="48999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riscv64-Rocket</a:t>
            </a:r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165351" y="5449763"/>
            <a:ext cx="782563" cy="504056"/>
          </a:xfrm>
          <a:prstGeom prst="rect">
            <a:avLst/>
          </a:prstGeom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Rocket-emu</a:t>
            </a:r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95536" y="5089723"/>
            <a:ext cx="7552378" cy="3600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 = TRM + IOE + [ASYE] + [PTE] + [MPE]</a:t>
            </a:r>
            <a:endParaRPr lang="zh-CN" altLang="en-US" sz="12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5537" y="5445224"/>
            <a:ext cx="783242" cy="494531"/>
          </a:xfrm>
          <a:prstGeom prst="rect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m</a:t>
            </a:r>
            <a:r>
              <a:rPr lang="en-US" altLang="zh-CN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ips32-NPC</a:t>
            </a:r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84495" y="5445224"/>
            <a:ext cx="782564" cy="494531"/>
          </a:xfrm>
          <a:prstGeom prst="rect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m</a:t>
            </a:r>
            <a:r>
              <a:rPr lang="en-US" altLang="zh-CN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ips32-NOOP</a:t>
            </a:r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95536" y="4258113"/>
            <a:ext cx="1381394" cy="831610"/>
          </a:xfrm>
          <a:prstGeom prst="rect">
            <a:avLst/>
          </a:prstGeom>
          <a:solidFill>
            <a:srgbClr val="FF9999"/>
          </a:solidFill>
          <a:ln w="3175">
            <a:solidFill>
              <a:schemeClr val="accent4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cpu</a:t>
            </a:r>
            <a:r>
              <a:rPr lang="en-US" altLang="zh-CN" sz="1200" b="1" dirty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/ time / key / video tests</a:t>
            </a:r>
          </a:p>
          <a:p>
            <a:pPr algn="ctr"/>
            <a:r>
              <a:rPr lang="en-US" altLang="zh-CN" sz="1200" b="1" dirty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hello</a:t>
            </a:r>
          </a:p>
          <a:p>
            <a:pPr algn="ctr"/>
            <a:r>
              <a:rPr lang="zh-CN" altLang="en-US" sz="1200" b="1" dirty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功能测试程序</a:t>
            </a:r>
          </a:p>
        </p:txBody>
      </p:sp>
      <p:sp>
        <p:nvSpPr>
          <p:cNvPr id="27" name="矩形 26"/>
          <p:cNvSpPr/>
          <p:nvPr/>
        </p:nvSpPr>
        <p:spPr>
          <a:xfrm>
            <a:off x="1786455" y="4257705"/>
            <a:ext cx="1102966" cy="833503"/>
          </a:xfrm>
          <a:prstGeom prst="rect">
            <a:avLst/>
          </a:prstGeom>
          <a:solidFill>
            <a:srgbClr val="FF9999"/>
          </a:solidFill>
          <a:ln w="3175">
            <a:solidFill>
              <a:schemeClr val="accent4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Coremark</a:t>
            </a:r>
            <a:endParaRPr lang="en-US" altLang="zh-CN" sz="1200" b="1" dirty="0">
              <a:solidFill>
                <a:srgbClr val="0E706E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en-US" altLang="zh-CN" sz="1200" b="1" dirty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Dhrystone</a:t>
            </a:r>
            <a:endParaRPr lang="zh-CN" altLang="en-US" sz="1200" b="1" dirty="0">
              <a:solidFill>
                <a:srgbClr val="0E706E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en-US" altLang="zh-CN" sz="1200" b="1" dirty="0" err="1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Microbench</a:t>
            </a:r>
            <a:endParaRPr lang="en-US" altLang="zh-CN" sz="1200" b="1" dirty="0">
              <a:solidFill>
                <a:srgbClr val="0E706E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zh-CN" altLang="en-US" sz="1200" b="1" dirty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基准程序</a:t>
            </a:r>
          </a:p>
        </p:txBody>
      </p:sp>
      <p:sp>
        <p:nvSpPr>
          <p:cNvPr id="28" name="矩形 27"/>
          <p:cNvSpPr/>
          <p:nvPr/>
        </p:nvSpPr>
        <p:spPr>
          <a:xfrm>
            <a:off x="2897829" y="4257095"/>
            <a:ext cx="1449685" cy="836343"/>
          </a:xfrm>
          <a:prstGeom prst="rect">
            <a:avLst/>
          </a:prstGeom>
          <a:solidFill>
            <a:srgbClr val="FF9999"/>
          </a:solidFill>
          <a:ln w="3175">
            <a:solidFill>
              <a:schemeClr val="accent4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打字游戏</a:t>
            </a:r>
            <a:endParaRPr lang="en-US" altLang="zh-CN" sz="1200" b="1" dirty="0">
              <a:solidFill>
                <a:srgbClr val="0E706E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en-US" altLang="zh-CN" sz="1200" b="1" dirty="0" err="1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LiteNES</a:t>
            </a:r>
            <a:r>
              <a:rPr lang="en-US" altLang="zh-CN" sz="1200" b="1" dirty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zh-CN" altLang="en-US" sz="1200" b="1" dirty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马里奥</a:t>
            </a:r>
            <a:r>
              <a:rPr lang="en-US" altLang="zh-CN" sz="1200" b="1" dirty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  <a:p>
            <a:pPr algn="ctr"/>
            <a:r>
              <a:rPr lang="zh-CN" altLang="en-US" sz="1200" b="1" dirty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真实应用 </a:t>
            </a:r>
            <a:r>
              <a:rPr lang="en-US" altLang="zh-CN" sz="1200" b="1" dirty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(IOE)</a:t>
            </a:r>
            <a:endParaRPr lang="zh-CN" altLang="en-US" sz="1200" b="1" dirty="0">
              <a:solidFill>
                <a:srgbClr val="0E706E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347514" y="4257096"/>
            <a:ext cx="3600400" cy="836343"/>
          </a:xfrm>
          <a:prstGeom prst="rect">
            <a:avLst/>
          </a:prstGeom>
          <a:solidFill>
            <a:srgbClr val="FF9999"/>
          </a:solidFill>
          <a:ln w="3175">
            <a:solidFill>
              <a:schemeClr val="accent4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Nanos (IOE + [ASYE] + [PTE] + [MPE])</a:t>
            </a:r>
          </a:p>
          <a:p>
            <a:pPr algn="ctr"/>
            <a:r>
              <a:rPr lang="en-US" altLang="zh-CN" sz="1200" b="1" dirty="0" smtClean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Nanos-lite </a:t>
            </a:r>
            <a:r>
              <a:rPr lang="en-US" altLang="zh-CN" sz="1200" b="1" dirty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(IOE + [ASYE] + [PTE</a:t>
            </a:r>
            <a:r>
              <a:rPr lang="en-US" altLang="zh-CN" sz="1200" b="1" dirty="0" smtClean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])</a:t>
            </a:r>
          </a:p>
          <a:p>
            <a:pPr algn="ctr"/>
            <a:r>
              <a:rPr lang="zh-CN" altLang="en-US" sz="1200" b="1" dirty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操作系统</a:t>
            </a:r>
          </a:p>
        </p:txBody>
      </p:sp>
      <p:sp>
        <p:nvSpPr>
          <p:cNvPr id="32" name="矩形 31"/>
          <p:cNvSpPr/>
          <p:nvPr/>
        </p:nvSpPr>
        <p:spPr>
          <a:xfrm>
            <a:off x="4347514" y="3899148"/>
            <a:ext cx="3600400" cy="36004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Newlib</a:t>
            </a:r>
            <a:r>
              <a:rPr lang="en-US" altLang="zh-CN" sz="12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C</a:t>
            </a:r>
            <a:r>
              <a:rPr lang="zh-CN" altLang="en-US" sz="12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函数库</a:t>
            </a:r>
            <a:endParaRPr lang="zh-CN" altLang="en-US" sz="12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347514" y="2564904"/>
            <a:ext cx="3600400" cy="1008112"/>
          </a:xfrm>
          <a:prstGeom prst="rect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仙剑奇侠传</a:t>
            </a:r>
            <a:endParaRPr lang="en-US" altLang="zh-CN" sz="1200" b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altLang="zh-CN" sz="12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LiteNES</a:t>
            </a:r>
            <a:endParaRPr lang="en-US" altLang="zh-CN" sz="1200" b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altLang="zh-CN" sz="12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Lua</a:t>
            </a:r>
            <a:r>
              <a:rPr lang="zh-CN" altLang="en-US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解释器</a:t>
            </a:r>
            <a:endParaRPr lang="en-US" altLang="zh-CN" sz="1200" b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altLang="zh-CN" sz="12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Busybox</a:t>
            </a:r>
            <a:r>
              <a:rPr lang="zh-CN" altLang="en-US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工具套件</a:t>
            </a:r>
            <a:r>
              <a:rPr lang="en-US" altLang="zh-CN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(shell, ls, vi…)</a:t>
            </a:r>
          </a:p>
          <a:p>
            <a:r>
              <a:rPr lang="en-US" altLang="zh-CN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…</a:t>
            </a:r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347514" y="3573016"/>
            <a:ext cx="1361070" cy="326132"/>
          </a:xfrm>
          <a:prstGeom prst="rect">
            <a:avLst/>
          </a:prstGeom>
          <a:solidFill>
            <a:srgbClr val="9999FF"/>
          </a:solidFill>
          <a:ln w="3175">
            <a:solidFill>
              <a:schemeClr val="accent4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NWM GUI</a:t>
            </a:r>
            <a:r>
              <a:rPr lang="zh-CN" altLang="en-US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管理器</a:t>
            </a:r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708584" y="3573016"/>
            <a:ext cx="1015194" cy="326132"/>
          </a:xfrm>
          <a:prstGeom prst="rect">
            <a:avLst/>
          </a:prstGeom>
          <a:solidFill>
            <a:srgbClr val="9999FF"/>
          </a:solidFill>
          <a:ln w="3175">
            <a:solidFill>
              <a:schemeClr val="accent4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Nterm</a:t>
            </a:r>
            <a:r>
              <a:rPr lang="en-US" altLang="zh-CN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zh-CN" altLang="en-US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终端</a:t>
            </a:r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733873" y="3573016"/>
            <a:ext cx="1214041" cy="326132"/>
          </a:xfrm>
          <a:prstGeom prst="rect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217246" y="2564904"/>
            <a:ext cx="720080" cy="504056"/>
          </a:xfrm>
          <a:prstGeom prst="rect">
            <a:avLst/>
          </a:prstGeom>
          <a:solidFill>
            <a:srgbClr val="FF99FF"/>
          </a:solidFill>
          <a:ln w="3175">
            <a:solidFill>
              <a:schemeClr val="accent4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NEMU</a:t>
            </a:r>
          </a:p>
          <a:p>
            <a:pPr algn="ctr"/>
            <a:r>
              <a:rPr lang="zh-CN" altLang="en-US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模拟器</a:t>
            </a:r>
          </a:p>
        </p:txBody>
      </p:sp>
      <p:sp>
        <p:nvSpPr>
          <p:cNvPr id="38" name="矩形 37"/>
          <p:cNvSpPr/>
          <p:nvPr/>
        </p:nvSpPr>
        <p:spPr>
          <a:xfrm>
            <a:off x="6491833" y="2564904"/>
            <a:ext cx="720080" cy="504056"/>
          </a:xfrm>
          <a:prstGeom prst="rect">
            <a:avLst/>
          </a:prstGeom>
          <a:solidFill>
            <a:srgbClr val="0099FF"/>
          </a:solidFill>
          <a:ln w="3175">
            <a:solidFill>
              <a:schemeClr val="accent4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NCC</a:t>
            </a:r>
          </a:p>
          <a:p>
            <a:pPr algn="ctr"/>
            <a:r>
              <a:rPr lang="zh-CN" altLang="en-US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编译器</a:t>
            </a:r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211913" y="2276872"/>
            <a:ext cx="725413" cy="2880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</a:t>
            </a:r>
            <a:endParaRPr lang="zh-CN" altLang="en-US" sz="12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4203499" y="5449763"/>
            <a:ext cx="720079" cy="48999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8169299" y="5523677"/>
            <a:ext cx="726504" cy="360040"/>
          </a:xfrm>
          <a:prstGeom prst="roundRect">
            <a:avLst/>
          </a:prstGeom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机器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8169299" y="5096168"/>
            <a:ext cx="726504" cy="36004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</a:t>
            </a:r>
            <a:endParaRPr lang="zh-CN" altLang="en-US" sz="12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8162875" y="4369296"/>
            <a:ext cx="726504" cy="625941"/>
          </a:xfrm>
          <a:prstGeom prst="roundRect">
            <a:avLst/>
          </a:prstGeom>
          <a:solidFill>
            <a:srgbClr val="FF9999"/>
          </a:solidFill>
          <a:ln w="3175">
            <a:solidFill>
              <a:schemeClr val="accent4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</a:t>
            </a:r>
          </a:p>
          <a:p>
            <a:pPr algn="ctr"/>
            <a:r>
              <a:rPr lang="zh-CN" altLang="en-US" sz="1200" b="1" dirty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应用</a:t>
            </a:r>
          </a:p>
        </p:txBody>
      </p:sp>
      <p:sp>
        <p:nvSpPr>
          <p:cNvPr id="45" name="圆角矩形 44"/>
          <p:cNvSpPr/>
          <p:nvPr/>
        </p:nvSpPr>
        <p:spPr>
          <a:xfrm>
            <a:off x="8162875" y="3899441"/>
            <a:ext cx="726504" cy="36004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</a:t>
            </a:r>
            <a:r>
              <a:rPr lang="zh-CN" altLang="en-US" sz="12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库</a:t>
            </a:r>
          </a:p>
        </p:txBody>
      </p:sp>
      <p:sp>
        <p:nvSpPr>
          <p:cNvPr id="46" name="圆角矩形 45"/>
          <p:cNvSpPr/>
          <p:nvPr/>
        </p:nvSpPr>
        <p:spPr>
          <a:xfrm>
            <a:off x="8162875" y="2947075"/>
            <a:ext cx="726504" cy="625941"/>
          </a:xfrm>
          <a:prstGeom prst="roundRect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OS</a:t>
            </a:r>
          </a:p>
          <a:p>
            <a:pPr algn="ctr"/>
            <a:r>
              <a:rPr lang="zh-CN" altLang="en-US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应用</a:t>
            </a:r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3119169" y="4342754"/>
            <a:ext cx="1018582" cy="2449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2" name="Picture 3" descr="f:\yuzihao\桌面\debian\study\nju\ics\2017南京导教班\picture\Screenshot_2017-07-27_16-35-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60" y="1189739"/>
            <a:ext cx="3964290" cy="2651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056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指导检查教师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-</a:t>
            </a:r>
            <a:fld id="{C43F2D07-ABC4-4EC6-A126-9164F91BB850}" type="slidenum">
              <a:rPr lang="en-US" altLang="zh-CN" smtClean="0"/>
              <a:pPr>
                <a:defRPr/>
              </a:pPr>
              <a:t>4</a:t>
            </a:fld>
            <a:r>
              <a:rPr lang="en-US" altLang="zh-CN" smtClean="0"/>
              <a:t>- </a:t>
            </a:r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7" y="2060847"/>
            <a:ext cx="1453406" cy="18506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矩形 11"/>
          <p:cNvSpPr/>
          <p:nvPr/>
        </p:nvSpPr>
        <p:spPr>
          <a:xfrm>
            <a:off x="731801" y="398223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i="0" kern="0" dirty="0" smtClean="0">
                <a:solidFill>
                  <a:srgbClr val="00B050"/>
                </a:solidFill>
                <a:latin typeface="+mj-ea"/>
                <a:ea typeface="+mj-ea"/>
              </a:rPr>
              <a:t>谭志虎</a:t>
            </a:r>
            <a:endParaRPr lang="zh-CN" altLang="en-US" dirty="0">
              <a:solidFill>
                <a:srgbClr val="00B050"/>
              </a:solidFill>
              <a:latin typeface="+mj-ea"/>
              <a:ea typeface="+mj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616668" y="3982238"/>
            <a:ext cx="9157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i="0" kern="0" dirty="0">
                <a:solidFill>
                  <a:srgbClr val="00B050"/>
                </a:solidFill>
                <a:latin typeface="+mj-ea"/>
                <a:ea typeface="+mj-ea"/>
              </a:rPr>
              <a:t>涂刚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342" y="2060848"/>
            <a:ext cx="1388004" cy="18506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矩形 13"/>
          <p:cNvSpPr/>
          <p:nvPr/>
        </p:nvSpPr>
        <p:spPr>
          <a:xfrm>
            <a:off x="7427852" y="3982238"/>
            <a:ext cx="9157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i="0" kern="0" dirty="0" smtClean="0">
                <a:solidFill>
                  <a:srgbClr val="00B050"/>
                </a:solidFill>
                <a:latin typeface="+mj-ea"/>
                <a:ea typeface="+mj-ea"/>
              </a:rPr>
              <a:t>姚杰</a:t>
            </a:r>
            <a:endParaRPr lang="zh-CN" altLang="en-US" dirty="0">
              <a:solidFill>
                <a:srgbClr val="00B050"/>
              </a:solidFill>
              <a:latin typeface="+mj-ea"/>
              <a:ea typeface="+mj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903796" y="3982238"/>
            <a:ext cx="9157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i="0" kern="0" dirty="0" smtClean="0">
                <a:solidFill>
                  <a:srgbClr val="00B050"/>
                </a:solidFill>
                <a:latin typeface="+mj-ea"/>
                <a:ea typeface="+mj-ea"/>
              </a:rPr>
              <a:t>王多强</a:t>
            </a:r>
            <a:endParaRPr lang="zh-CN" altLang="en-US" dirty="0">
              <a:solidFill>
                <a:srgbClr val="00B050"/>
              </a:solidFill>
              <a:latin typeface="+mj-ea"/>
              <a:ea typeface="+mj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345" y="2080637"/>
            <a:ext cx="1265419" cy="18397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矩形 18"/>
          <p:cNvSpPr/>
          <p:nvPr/>
        </p:nvSpPr>
        <p:spPr>
          <a:xfrm>
            <a:off x="4156920" y="3982238"/>
            <a:ext cx="9157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i="0" kern="0" dirty="0">
                <a:solidFill>
                  <a:srgbClr val="00B050"/>
                </a:solidFill>
                <a:latin typeface="+mj-ea"/>
                <a:ea typeface="+mj-ea"/>
              </a:rPr>
              <a:t>万胜刚</a:t>
            </a:r>
            <a:endParaRPr lang="zh-CN" altLang="en-US" dirty="0">
              <a:solidFill>
                <a:srgbClr val="00B050"/>
              </a:solidFill>
              <a:latin typeface="+mj-ea"/>
              <a:ea typeface="+mj-ea"/>
            </a:endParaRPr>
          </a:p>
        </p:txBody>
      </p:sp>
      <p:pic>
        <p:nvPicPr>
          <p:cNvPr id="1026" name="Picture 2" descr="https://who.hust.edu.cn/photo/getphoto.action?sfid=E200400196&amp;key1=264428&amp;key2=fb56ec17c5046ef4171f740eb99afc9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969" y="2078963"/>
            <a:ext cx="1381048" cy="1841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ho.hust.edu.cn/photo/getphoto.action?sfid=E201300044&amp;key1=568286&amp;key2=0df96d9b77ec675d192a4702f4335eb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817" y="2054518"/>
            <a:ext cx="1418496" cy="189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660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PA2 - TRM(x86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指令集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)+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B2B85ECE-1EA3-4720-9EB6-58424417D6D5}" type="slidenum">
              <a:rPr lang="en-US" altLang="zh-CN" smtClean="0"/>
              <a:pPr>
                <a:defRPr/>
              </a:pPr>
              <a:t>40</a:t>
            </a:fld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395536" y="5939755"/>
            <a:ext cx="3159889" cy="360040"/>
          </a:xfrm>
          <a:prstGeom prst="rect">
            <a:avLst/>
          </a:prstGeom>
          <a:solidFill>
            <a:srgbClr val="92D050"/>
          </a:solidFill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FPGA</a:t>
            </a:r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03497" y="5949280"/>
            <a:ext cx="3744417" cy="3600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55425" y="5445224"/>
            <a:ext cx="648073" cy="86409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Linux</a:t>
            </a:r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203499" y="5445224"/>
            <a:ext cx="720080" cy="504056"/>
          </a:xfrm>
          <a:prstGeom prst="rect">
            <a:avLst/>
          </a:prstGeom>
          <a:solidFill>
            <a:srgbClr val="FF99FF"/>
          </a:solidFill>
          <a:ln w="3175">
            <a:solidFill>
              <a:schemeClr val="accent4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NEMU</a:t>
            </a:r>
          </a:p>
          <a:p>
            <a:pPr algn="ctr"/>
            <a:r>
              <a:rPr lang="zh-CN" altLang="en-US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模拟器</a:t>
            </a:r>
          </a:p>
        </p:txBody>
      </p:sp>
      <p:sp>
        <p:nvSpPr>
          <p:cNvPr id="11" name="矩形 10"/>
          <p:cNvSpPr/>
          <p:nvPr/>
        </p:nvSpPr>
        <p:spPr>
          <a:xfrm>
            <a:off x="4923578" y="5445224"/>
            <a:ext cx="729605" cy="504056"/>
          </a:xfrm>
          <a:prstGeom prst="rect">
            <a:avLst/>
          </a:prstGeom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QEMU-x86</a:t>
            </a:r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643658" y="5449763"/>
            <a:ext cx="795165" cy="504056"/>
          </a:xfrm>
          <a:prstGeom prst="rect">
            <a:avLst/>
          </a:prstGeom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QEMU-mips32</a:t>
            </a:r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435746" y="5449763"/>
            <a:ext cx="729605" cy="504056"/>
          </a:xfrm>
          <a:prstGeom prst="rect">
            <a:avLst/>
          </a:prstGeom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QEMU-riscv64</a:t>
            </a:r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971864" y="5449763"/>
            <a:ext cx="782564" cy="489992"/>
          </a:xfrm>
          <a:prstGeom prst="rect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r</a:t>
            </a:r>
            <a:r>
              <a:rPr lang="en-US" altLang="zh-CN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iscv64-NOOP</a:t>
            </a:r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762983" y="5449763"/>
            <a:ext cx="782564" cy="48999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riscv64-Rocket</a:t>
            </a:r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165351" y="5449763"/>
            <a:ext cx="782563" cy="504056"/>
          </a:xfrm>
          <a:prstGeom prst="rect">
            <a:avLst/>
          </a:prstGeom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Rocket-emu</a:t>
            </a:r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95536" y="5089723"/>
            <a:ext cx="7552378" cy="3600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 = TRM + IOE + [ASYE] + [PTE] + [MPE]</a:t>
            </a:r>
            <a:endParaRPr lang="zh-CN" altLang="en-US" sz="12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5537" y="5445224"/>
            <a:ext cx="783242" cy="494531"/>
          </a:xfrm>
          <a:prstGeom prst="rect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m</a:t>
            </a:r>
            <a:r>
              <a:rPr lang="en-US" altLang="zh-CN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ips32-NPC</a:t>
            </a:r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84495" y="5445224"/>
            <a:ext cx="782564" cy="494531"/>
          </a:xfrm>
          <a:prstGeom prst="rect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m</a:t>
            </a:r>
            <a:r>
              <a:rPr lang="en-US" altLang="zh-CN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ips32-NOOP</a:t>
            </a:r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95536" y="4258113"/>
            <a:ext cx="1381394" cy="831610"/>
          </a:xfrm>
          <a:prstGeom prst="rect">
            <a:avLst/>
          </a:prstGeom>
          <a:solidFill>
            <a:srgbClr val="FF9999"/>
          </a:solidFill>
          <a:ln w="3175">
            <a:solidFill>
              <a:schemeClr val="accent4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cpu</a:t>
            </a:r>
            <a:r>
              <a:rPr lang="en-US" altLang="zh-CN" sz="1200" b="1" dirty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/ time / key / video tests</a:t>
            </a:r>
          </a:p>
          <a:p>
            <a:pPr algn="ctr"/>
            <a:r>
              <a:rPr lang="en-US" altLang="zh-CN" sz="1200" b="1" dirty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hello</a:t>
            </a:r>
          </a:p>
          <a:p>
            <a:pPr algn="ctr"/>
            <a:r>
              <a:rPr lang="zh-CN" altLang="en-US" sz="1200" b="1" dirty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功能测试程序</a:t>
            </a:r>
          </a:p>
        </p:txBody>
      </p:sp>
      <p:sp>
        <p:nvSpPr>
          <p:cNvPr id="27" name="矩形 26"/>
          <p:cNvSpPr/>
          <p:nvPr/>
        </p:nvSpPr>
        <p:spPr>
          <a:xfrm>
            <a:off x="1786455" y="4257705"/>
            <a:ext cx="1102966" cy="833503"/>
          </a:xfrm>
          <a:prstGeom prst="rect">
            <a:avLst/>
          </a:prstGeom>
          <a:solidFill>
            <a:srgbClr val="FF9999"/>
          </a:solidFill>
          <a:ln w="3175">
            <a:solidFill>
              <a:schemeClr val="accent4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Coremark</a:t>
            </a:r>
            <a:endParaRPr lang="en-US" altLang="zh-CN" sz="1200" b="1" dirty="0">
              <a:solidFill>
                <a:srgbClr val="0E706E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en-US" altLang="zh-CN" sz="1200" b="1" dirty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Dhrystone</a:t>
            </a:r>
            <a:endParaRPr lang="zh-CN" altLang="en-US" sz="1200" b="1" dirty="0">
              <a:solidFill>
                <a:srgbClr val="0E706E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en-US" altLang="zh-CN" sz="1200" b="1" dirty="0" err="1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Microbench</a:t>
            </a:r>
            <a:endParaRPr lang="en-US" altLang="zh-CN" sz="1200" b="1" dirty="0">
              <a:solidFill>
                <a:srgbClr val="0E706E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zh-CN" altLang="en-US" sz="1200" b="1" dirty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基准程序</a:t>
            </a:r>
          </a:p>
        </p:txBody>
      </p:sp>
      <p:sp>
        <p:nvSpPr>
          <p:cNvPr id="28" name="矩形 27"/>
          <p:cNvSpPr/>
          <p:nvPr/>
        </p:nvSpPr>
        <p:spPr>
          <a:xfrm>
            <a:off x="2897829" y="4257095"/>
            <a:ext cx="1449685" cy="836343"/>
          </a:xfrm>
          <a:prstGeom prst="rect">
            <a:avLst/>
          </a:prstGeom>
          <a:solidFill>
            <a:srgbClr val="FF9999"/>
          </a:solidFill>
          <a:ln w="3175">
            <a:solidFill>
              <a:schemeClr val="accent4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打字游戏</a:t>
            </a:r>
            <a:endParaRPr lang="en-US" altLang="zh-CN" sz="1200" b="1" dirty="0">
              <a:solidFill>
                <a:srgbClr val="0E706E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en-US" altLang="zh-CN" sz="1200" b="1" dirty="0" err="1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LiteNES</a:t>
            </a:r>
            <a:r>
              <a:rPr lang="en-US" altLang="zh-CN" sz="1200" b="1" dirty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zh-CN" altLang="en-US" sz="1200" b="1" dirty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马里奥</a:t>
            </a:r>
            <a:r>
              <a:rPr lang="en-US" altLang="zh-CN" sz="1200" b="1" dirty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  <a:p>
            <a:pPr algn="ctr"/>
            <a:r>
              <a:rPr lang="zh-CN" altLang="en-US" sz="1200" b="1" dirty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真实应用 </a:t>
            </a:r>
            <a:r>
              <a:rPr lang="en-US" altLang="zh-CN" sz="1200" b="1" dirty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(IOE)</a:t>
            </a:r>
            <a:endParaRPr lang="zh-CN" altLang="en-US" sz="1200" b="1" dirty="0">
              <a:solidFill>
                <a:srgbClr val="0E706E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347514" y="4257096"/>
            <a:ext cx="3600400" cy="836343"/>
          </a:xfrm>
          <a:prstGeom prst="rect">
            <a:avLst/>
          </a:prstGeom>
          <a:solidFill>
            <a:srgbClr val="FF9999"/>
          </a:solidFill>
          <a:ln w="3175">
            <a:solidFill>
              <a:schemeClr val="accent4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Nanos (IOE + [ASYE] + [PTE] + [MPE])</a:t>
            </a:r>
          </a:p>
          <a:p>
            <a:pPr algn="ctr"/>
            <a:r>
              <a:rPr lang="en-US" altLang="zh-CN" sz="1200" b="1" dirty="0" smtClean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Nanos-lite </a:t>
            </a:r>
            <a:r>
              <a:rPr lang="en-US" altLang="zh-CN" sz="1200" b="1" dirty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(IOE + [ASYE] + [PTE</a:t>
            </a:r>
            <a:r>
              <a:rPr lang="en-US" altLang="zh-CN" sz="1200" b="1" dirty="0" smtClean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])</a:t>
            </a:r>
          </a:p>
          <a:p>
            <a:pPr algn="ctr"/>
            <a:r>
              <a:rPr lang="zh-CN" altLang="en-US" sz="1200" b="1" dirty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操作系统</a:t>
            </a:r>
          </a:p>
        </p:txBody>
      </p:sp>
      <p:sp>
        <p:nvSpPr>
          <p:cNvPr id="32" name="矩形 31"/>
          <p:cNvSpPr/>
          <p:nvPr/>
        </p:nvSpPr>
        <p:spPr>
          <a:xfrm>
            <a:off x="4347514" y="3899148"/>
            <a:ext cx="3600400" cy="36004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Newlib</a:t>
            </a:r>
            <a:r>
              <a:rPr lang="en-US" altLang="zh-CN" sz="12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C</a:t>
            </a:r>
            <a:r>
              <a:rPr lang="zh-CN" altLang="en-US" sz="12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函数库</a:t>
            </a:r>
            <a:endParaRPr lang="zh-CN" altLang="en-US" sz="12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347514" y="2564904"/>
            <a:ext cx="3600400" cy="1008112"/>
          </a:xfrm>
          <a:prstGeom prst="rect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仙剑奇侠传</a:t>
            </a:r>
            <a:endParaRPr lang="en-US" altLang="zh-CN" sz="1200" b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altLang="zh-CN" sz="12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LiteNES</a:t>
            </a:r>
            <a:endParaRPr lang="en-US" altLang="zh-CN" sz="1200" b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altLang="zh-CN" sz="12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Lua</a:t>
            </a:r>
            <a:r>
              <a:rPr lang="zh-CN" altLang="en-US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解释器</a:t>
            </a:r>
            <a:endParaRPr lang="en-US" altLang="zh-CN" sz="1200" b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altLang="zh-CN" sz="12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Busybox</a:t>
            </a:r>
            <a:r>
              <a:rPr lang="zh-CN" altLang="en-US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工具套件</a:t>
            </a:r>
            <a:r>
              <a:rPr lang="en-US" altLang="zh-CN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(shell, ls, vi…)</a:t>
            </a:r>
          </a:p>
          <a:p>
            <a:r>
              <a:rPr lang="en-US" altLang="zh-CN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…</a:t>
            </a:r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347514" y="3573016"/>
            <a:ext cx="1361070" cy="326132"/>
          </a:xfrm>
          <a:prstGeom prst="rect">
            <a:avLst/>
          </a:prstGeom>
          <a:solidFill>
            <a:srgbClr val="9999FF"/>
          </a:solidFill>
          <a:ln w="3175">
            <a:solidFill>
              <a:schemeClr val="accent4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NWM GUI</a:t>
            </a:r>
            <a:r>
              <a:rPr lang="zh-CN" altLang="en-US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管理器</a:t>
            </a:r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708584" y="3573016"/>
            <a:ext cx="1015194" cy="326132"/>
          </a:xfrm>
          <a:prstGeom prst="rect">
            <a:avLst/>
          </a:prstGeom>
          <a:solidFill>
            <a:srgbClr val="9999FF"/>
          </a:solidFill>
          <a:ln w="3175">
            <a:solidFill>
              <a:schemeClr val="accent4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Nterm</a:t>
            </a:r>
            <a:r>
              <a:rPr lang="en-US" altLang="zh-CN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zh-CN" altLang="en-US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终端</a:t>
            </a:r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733873" y="3573016"/>
            <a:ext cx="1214041" cy="326132"/>
          </a:xfrm>
          <a:prstGeom prst="rect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217246" y="2564904"/>
            <a:ext cx="720080" cy="504056"/>
          </a:xfrm>
          <a:prstGeom prst="rect">
            <a:avLst/>
          </a:prstGeom>
          <a:solidFill>
            <a:srgbClr val="FF99FF"/>
          </a:solidFill>
          <a:ln w="3175">
            <a:solidFill>
              <a:schemeClr val="accent4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NEMU</a:t>
            </a:r>
          </a:p>
          <a:p>
            <a:pPr algn="ctr"/>
            <a:r>
              <a:rPr lang="zh-CN" altLang="en-US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模拟器</a:t>
            </a:r>
          </a:p>
        </p:txBody>
      </p:sp>
      <p:sp>
        <p:nvSpPr>
          <p:cNvPr id="38" name="矩形 37"/>
          <p:cNvSpPr/>
          <p:nvPr/>
        </p:nvSpPr>
        <p:spPr>
          <a:xfrm>
            <a:off x="6491833" y="2564904"/>
            <a:ext cx="720080" cy="504056"/>
          </a:xfrm>
          <a:prstGeom prst="rect">
            <a:avLst/>
          </a:prstGeom>
          <a:solidFill>
            <a:srgbClr val="0099FF"/>
          </a:solidFill>
          <a:ln w="3175">
            <a:solidFill>
              <a:schemeClr val="accent4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NCC</a:t>
            </a:r>
          </a:p>
          <a:p>
            <a:pPr algn="ctr"/>
            <a:r>
              <a:rPr lang="zh-CN" altLang="en-US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编译器</a:t>
            </a:r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211913" y="2276872"/>
            <a:ext cx="725413" cy="2880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</a:t>
            </a:r>
            <a:endParaRPr lang="zh-CN" altLang="en-US" sz="12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4203499" y="5449763"/>
            <a:ext cx="720079" cy="48999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8169299" y="5523677"/>
            <a:ext cx="726504" cy="360040"/>
          </a:xfrm>
          <a:prstGeom prst="roundRect">
            <a:avLst/>
          </a:prstGeom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机器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8169299" y="5096168"/>
            <a:ext cx="726504" cy="36004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</a:t>
            </a:r>
            <a:endParaRPr lang="zh-CN" altLang="en-US" sz="12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8162875" y="4369296"/>
            <a:ext cx="726504" cy="625941"/>
          </a:xfrm>
          <a:prstGeom prst="roundRect">
            <a:avLst/>
          </a:prstGeom>
          <a:solidFill>
            <a:srgbClr val="FF9999"/>
          </a:solidFill>
          <a:ln w="3175">
            <a:solidFill>
              <a:schemeClr val="accent4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</a:t>
            </a:r>
          </a:p>
          <a:p>
            <a:pPr algn="ctr"/>
            <a:r>
              <a:rPr lang="zh-CN" altLang="en-US" sz="1200" b="1" dirty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应用</a:t>
            </a:r>
          </a:p>
        </p:txBody>
      </p:sp>
      <p:sp>
        <p:nvSpPr>
          <p:cNvPr id="45" name="圆角矩形 44"/>
          <p:cNvSpPr/>
          <p:nvPr/>
        </p:nvSpPr>
        <p:spPr>
          <a:xfrm>
            <a:off x="8162875" y="3899441"/>
            <a:ext cx="726504" cy="36004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</a:t>
            </a:r>
            <a:r>
              <a:rPr lang="zh-CN" altLang="en-US" sz="12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库</a:t>
            </a:r>
          </a:p>
        </p:txBody>
      </p:sp>
      <p:sp>
        <p:nvSpPr>
          <p:cNvPr id="46" name="圆角矩形 45"/>
          <p:cNvSpPr/>
          <p:nvPr/>
        </p:nvSpPr>
        <p:spPr>
          <a:xfrm>
            <a:off x="8162875" y="2947075"/>
            <a:ext cx="726504" cy="625941"/>
          </a:xfrm>
          <a:prstGeom prst="roundRect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OS</a:t>
            </a:r>
          </a:p>
          <a:p>
            <a:pPr algn="ctr"/>
            <a:r>
              <a:rPr lang="zh-CN" altLang="en-US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应用</a:t>
            </a:r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内容占位符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9" name="圆角矩形 48"/>
          <p:cNvSpPr/>
          <p:nvPr/>
        </p:nvSpPr>
        <p:spPr>
          <a:xfrm>
            <a:off x="2991738" y="4540420"/>
            <a:ext cx="1220222" cy="2449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7" name="Picture 4" descr="f:\yuzihao\桌面\debian\study\nju\ics\2017南京导教班\picture\Screenshot_2017-07-27_16-39-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50876"/>
            <a:ext cx="3744416" cy="250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061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PA3 - TRM(x86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指令集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)+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IOE + ASYE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B2B85ECE-1EA3-4720-9EB6-58424417D6D5}" type="slidenum">
              <a:rPr lang="en-US" altLang="zh-CN" smtClean="0"/>
              <a:pPr>
                <a:defRPr/>
              </a:pPr>
              <a:t>41</a:t>
            </a:fld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395536" y="5939755"/>
            <a:ext cx="3159889" cy="360040"/>
          </a:xfrm>
          <a:prstGeom prst="rect">
            <a:avLst/>
          </a:prstGeom>
          <a:solidFill>
            <a:srgbClr val="92D050"/>
          </a:solidFill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FPGA</a:t>
            </a:r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03497" y="5949280"/>
            <a:ext cx="3744417" cy="3600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55425" y="5445224"/>
            <a:ext cx="648073" cy="86409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Linux</a:t>
            </a:r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203499" y="5445224"/>
            <a:ext cx="720080" cy="504056"/>
          </a:xfrm>
          <a:prstGeom prst="rect">
            <a:avLst/>
          </a:prstGeom>
          <a:solidFill>
            <a:srgbClr val="FF99FF"/>
          </a:solidFill>
          <a:ln w="3175">
            <a:solidFill>
              <a:schemeClr val="accent4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NEMU</a:t>
            </a:r>
          </a:p>
          <a:p>
            <a:pPr algn="ctr"/>
            <a:r>
              <a:rPr lang="zh-CN" altLang="en-US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模拟器</a:t>
            </a:r>
          </a:p>
        </p:txBody>
      </p:sp>
      <p:sp>
        <p:nvSpPr>
          <p:cNvPr id="11" name="矩形 10"/>
          <p:cNvSpPr/>
          <p:nvPr/>
        </p:nvSpPr>
        <p:spPr>
          <a:xfrm>
            <a:off x="4923578" y="5445224"/>
            <a:ext cx="729605" cy="504056"/>
          </a:xfrm>
          <a:prstGeom prst="rect">
            <a:avLst/>
          </a:prstGeom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QEMU-x86</a:t>
            </a:r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643658" y="5449763"/>
            <a:ext cx="795165" cy="504056"/>
          </a:xfrm>
          <a:prstGeom prst="rect">
            <a:avLst/>
          </a:prstGeom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QEMU-mips32</a:t>
            </a:r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435746" y="5449763"/>
            <a:ext cx="729605" cy="504056"/>
          </a:xfrm>
          <a:prstGeom prst="rect">
            <a:avLst/>
          </a:prstGeom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QEMU-riscv64</a:t>
            </a:r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971864" y="5449763"/>
            <a:ext cx="782564" cy="489992"/>
          </a:xfrm>
          <a:prstGeom prst="rect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r</a:t>
            </a:r>
            <a:r>
              <a:rPr lang="en-US" altLang="zh-CN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iscv64-NOOP</a:t>
            </a:r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762983" y="5449763"/>
            <a:ext cx="782564" cy="48999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riscv64-Rocket</a:t>
            </a:r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165351" y="5449763"/>
            <a:ext cx="782563" cy="504056"/>
          </a:xfrm>
          <a:prstGeom prst="rect">
            <a:avLst/>
          </a:prstGeom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Rocket-emu</a:t>
            </a:r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95536" y="5089723"/>
            <a:ext cx="7552378" cy="3600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 = TRM + IOE + [ASYE] + [PTE] + [MPE]</a:t>
            </a:r>
            <a:endParaRPr lang="zh-CN" altLang="en-US" sz="12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5537" y="5445224"/>
            <a:ext cx="783242" cy="494531"/>
          </a:xfrm>
          <a:prstGeom prst="rect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m</a:t>
            </a:r>
            <a:r>
              <a:rPr lang="en-US" altLang="zh-CN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ips32-NPC</a:t>
            </a:r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84495" y="5445224"/>
            <a:ext cx="782564" cy="494531"/>
          </a:xfrm>
          <a:prstGeom prst="rect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m</a:t>
            </a:r>
            <a:r>
              <a:rPr lang="en-US" altLang="zh-CN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ips32-NOOP</a:t>
            </a:r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95536" y="4258113"/>
            <a:ext cx="1381394" cy="831610"/>
          </a:xfrm>
          <a:prstGeom prst="rect">
            <a:avLst/>
          </a:prstGeom>
          <a:solidFill>
            <a:srgbClr val="FF9999"/>
          </a:solidFill>
          <a:ln w="3175">
            <a:solidFill>
              <a:schemeClr val="accent4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cpu</a:t>
            </a:r>
            <a:r>
              <a:rPr lang="en-US" altLang="zh-CN" sz="1200" b="1" dirty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/ time / key / video tests</a:t>
            </a:r>
          </a:p>
          <a:p>
            <a:pPr algn="ctr"/>
            <a:r>
              <a:rPr lang="en-US" altLang="zh-CN" sz="1200" b="1" dirty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hello</a:t>
            </a:r>
          </a:p>
          <a:p>
            <a:pPr algn="ctr"/>
            <a:r>
              <a:rPr lang="zh-CN" altLang="en-US" sz="1200" b="1" dirty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功能测试程序</a:t>
            </a:r>
          </a:p>
        </p:txBody>
      </p:sp>
      <p:sp>
        <p:nvSpPr>
          <p:cNvPr id="27" name="矩形 26"/>
          <p:cNvSpPr/>
          <p:nvPr/>
        </p:nvSpPr>
        <p:spPr>
          <a:xfrm>
            <a:off x="1786455" y="4257705"/>
            <a:ext cx="1102966" cy="833503"/>
          </a:xfrm>
          <a:prstGeom prst="rect">
            <a:avLst/>
          </a:prstGeom>
          <a:solidFill>
            <a:srgbClr val="FF9999"/>
          </a:solidFill>
          <a:ln w="3175">
            <a:solidFill>
              <a:schemeClr val="accent4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Coremark</a:t>
            </a:r>
            <a:endParaRPr lang="en-US" altLang="zh-CN" sz="1200" b="1" dirty="0">
              <a:solidFill>
                <a:srgbClr val="0E706E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en-US" altLang="zh-CN" sz="1200" b="1" dirty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Dhrystone</a:t>
            </a:r>
            <a:endParaRPr lang="zh-CN" altLang="en-US" sz="1200" b="1" dirty="0">
              <a:solidFill>
                <a:srgbClr val="0E706E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en-US" altLang="zh-CN" sz="1200" b="1" dirty="0" err="1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Microbench</a:t>
            </a:r>
            <a:endParaRPr lang="en-US" altLang="zh-CN" sz="1200" b="1" dirty="0">
              <a:solidFill>
                <a:srgbClr val="0E706E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zh-CN" altLang="en-US" sz="1200" b="1" dirty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基准程序</a:t>
            </a:r>
          </a:p>
        </p:txBody>
      </p:sp>
      <p:sp>
        <p:nvSpPr>
          <p:cNvPr id="28" name="矩形 27"/>
          <p:cNvSpPr/>
          <p:nvPr/>
        </p:nvSpPr>
        <p:spPr>
          <a:xfrm>
            <a:off x="2897829" y="4257095"/>
            <a:ext cx="1449685" cy="836343"/>
          </a:xfrm>
          <a:prstGeom prst="rect">
            <a:avLst/>
          </a:prstGeom>
          <a:solidFill>
            <a:srgbClr val="FF9999"/>
          </a:solidFill>
          <a:ln w="3175">
            <a:solidFill>
              <a:schemeClr val="accent4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打字游戏</a:t>
            </a:r>
            <a:endParaRPr lang="en-US" altLang="zh-CN" sz="1200" b="1" dirty="0">
              <a:solidFill>
                <a:srgbClr val="0E706E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en-US" altLang="zh-CN" sz="1200" b="1" dirty="0" err="1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LiteNES</a:t>
            </a:r>
            <a:r>
              <a:rPr lang="en-US" altLang="zh-CN" sz="1200" b="1" dirty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zh-CN" altLang="en-US" sz="1200" b="1" dirty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马里奥</a:t>
            </a:r>
            <a:r>
              <a:rPr lang="en-US" altLang="zh-CN" sz="1200" b="1" dirty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  <a:p>
            <a:pPr algn="ctr"/>
            <a:r>
              <a:rPr lang="zh-CN" altLang="en-US" sz="1200" b="1" dirty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真实应用 </a:t>
            </a:r>
            <a:r>
              <a:rPr lang="en-US" altLang="zh-CN" sz="1200" b="1" dirty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(IOE)</a:t>
            </a:r>
            <a:endParaRPr lang="zh-CN" altLang="en-US" sz="1200" b="1" dirty="0">
              <a:solidFill>
                <a:srgbClr val="0E706E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347514" y="4257096"/>
            <a:ext cx="3600400" cy="836343"/>
          </a:xfrm>
          <a:prstGeom prst="rect">
            <a:avLst/>
          </a:prstGeom>
          <a:solidFill>
            <a:srgbClr val="FF9999"/>
          </a:solidFill>
          <a:ln w="3175">
            <a:solidFill>
              <a:schemeClr val="accent4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Nanos (IOE + [ASYE] + [PTE] + [MPE])</a:t>
            </a:r>
          </a:p>
          <a:p>
            <a:pPr algn="ctr"/>
            <a:r>
              <a:rPr lang="en-US" altLang="zh-CN" sz="1200" b="1" dirty="0" smtClean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Nanos-lite </a:t>
            </a:r>
            <a:r>
              <a:rPr lang="en-US" altLang="zh-CN" sz="1200" b="1" dirty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(IOE + [ASYE] + [PTE</a:t>
            </a:r>
            <a:r>
              <a:rPr lang="en-US" altLang="zh-CN" sz="1200" b="1" dirty="0" smtClean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])</a:t>
            </a:r>
          </a:p>
          <a:p>
            <a:pPr algn="ctr"/>
            <a:r>
              <a:rPr lang="zh-CN" altLang="en-US" sz="1200" b="1" dirty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操作系统</a:t>
            </a:r>
          </a:p>
        </p:txBody>
      </p:sp>
      <p:sp>
        <p:nvSpPr>
          <p:cNvPr id="32" name="矩形 31"/>
          <p:cNvSpPr/>
          <p:nvPr/>
        </p:nvSpPr>
        <p:spPr>
          <a:xfrm>
            <a:off x="4347514" y="3899148"/>
            <a:ext cx="3600400" cy="36004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Newlib</a:t>
            </a:r>
            <a:r>
              <a:rPr lang="en-US" altLang="zh-CN" sz="12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C</a:t>
            </a:r>
            <a:r>
              <a:rPr lang="zh-CN" altLang="en-US" sz="12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函数库</a:t>
            </a:r>
            <a:endParaRPr lang="zh-CN" altLang="en-US" sz="12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347514" y="2564904"/>
            <a:ext cx="3600400" cy="1008112"/>
          </a:xfrm>
          <a:prstGeom prst="rect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仙剑奇侠传</a:t>
            </a:r>
            <a:endParaRPr lang="en-US" altLang="zh-CN" sz="1200" b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altLang="zh-CN" sz="12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LiteNES</a:t>
            </a:r>
            <a:endParaRPr lang="en-US" altLang="zh-CN" sz="1200" b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altLang="zh-CN" sz="12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Lua</a:t>
            </a:r>
            <a:r>
              <a:rPr lang="zh-CN" altLang="en-US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解释器</a:t>
            </a:r>
            <a:endParaRPr lang="en-US" altLang="zh-CN" sz="1200" b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altLang="zh-CN" sz="12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Busybox</a:t>
            </a:r>
            <a:r>
              <a:rPr lang="zh-CN" altLang="en-US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工具套件</a:t>
            </a:r>
            <a:r>
              <a:rPr lang="en-US" altLang="zh-CN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(shell, ls, vi…)</a:t>
            </a:r>
          </a:p>
          <a:p>
            <a:r>
              <a:rPr lang="en-US" altLang="zh-CN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…</a:t>
            </a:r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347514" y="3573016"/>
            <a:ext cx="1361070" cy="326132"/>
          </a:xfrm>
          <a:prstGeom prst="rect">
            <a:avLst/>
          </a:prstGeom>
          <a:solidFill>
            <a:srgbClr val="9999FF"/>
          </a:solidFill>
          <a:ln w="3175">
            <a:solidFill>
              <a:schemeClr val="accent4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NWM GUI</a:t>
            </a:r>
            <a:r>
              <a:rPr lang="zh-CN" altLang="en-US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管理器</a:t>
            </a:r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708584" y="3573016"/>
            <a:ext cx="1015194" cy="326132"/>
          </a:xfrm>
          <a:prstGeom prst="rect">
            <a:avLst/>
          </a:prstGeom>
          <a:solidFill>
            <a:srgbClr val="9999FF"/>
          </a:solidFill>
          <a:ln w="3175">
            <a:solidFill>
              <a:schemeClr val="accent4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Nterm</a:t>
            </a:r>
            <a:r>
              <a:rPr lang="en-US" altLang="zh-CN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zh-CN" altLang="en-US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终端</a:t>
            </a:r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733873" y="3573016"/>
            <a:ext cx="1214041" cy="326132"/>
          </a:xfrm>
          <a:prstGeom prst="rect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217246" y="2564904"/>
            <a:ext cx="720080" cy="504056"/>
          </a:xfrm>
          <a:prstGeom prst="rect">
            <a:avLst/>
          </a:prstGeom>
          <a:solidFill>
            <a:srgbClr val="FF99FF"/>
          </a:solidFill>
          <a:ln w="3175">
            <a:solidFill>
              <a:schemeClr val="accent4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NEMU</a:t>
            </a:r>
          </a:p>
          <a:p>
            <a:pPr algn="ctr"/>
            <a:r>
              <a:rPr lang="zh-CN" altLang="en-US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模拟器</a:t>
            </a:r>
          </a:p>
        </p:txBody>
      </p:sp>
      <p:sp>
        <p:nvSpPr>
          <p:cNvPr id="38" name="矩形 37"/>
          <p:cNvSpPr/>
          <p:nvPr/>
        </p:nvSpPr>
        <p:spPr>
          <a:xfrm>
            <a:off x="6491833" y="2564904"/>
            <a:ext cx="720080" cy="504056"/>
          </a:xfrm>
          <a:prstGeom prst="rect">
            <a:avLst/>
          </a:prstGeom>
          <a:solidFill>
            <a:srgbClr val="0099FF"/>
          </a:solidFill>
          <a:ln w="3175">
            <a:solidFill>
              <a:schemeClr val="accent4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NCC</a:t>
            </a:r>
          </a:p>
          <a:p>
            <a:pPr algn="ctr"/>
            <a:r>
              <a:rPr lang="zh-CN" altLang="en-US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编译器</a:t>
            </a:r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211913" y="2276872"/>
            <a:ext cx="725413" cy="2880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</a:t>
            </a:r>
            <a:endParaRPr lang="zh-CN" altLang="en-US" sz="12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4203499" y="5449763"/>
            <a:ext cx="720079" cy="48999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8169299" y="5523677"/>
            <a:ext cx="726504" cy="360040"/>
          </a:xfrm>
          <a:prstGeom prst="roundRect">
            <a:avLst/>
          </a:prstGeom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机器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8169299" y="5096168"/>
            <a:ext cx="726504" cy="36004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</a:t>
            </a:r>
            <a:endParaRPr lang="zh-CN" altLang="en-US" sz="12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8162875" y="4369296"/>
            <a:ext cx="726504" cy="625941"/>
          </a:xfrm>
          <a:prstGeom prst="roundRect">
            <a:avLst/>
          </a:prstGeom>
          <a:solidFill>
            <a:srgbClr val="FF9999"/>
          </a:solidFill>
          <a:ln w="3175">
            <a:solidFill>
              <a:schemeClr val="accent4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</a:t>
            </a:r>
          </a:p>
          <a:p>
            <a:pPr algn="ctr"/>
            <a:r>
              <a:rPr lang="zh-CN" altLang="en-US" sz="1200" b="1" dirty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应用</a:t>
            </a:r>
          </a:p>
        </p:txBody>
      </p:sp>
      <p:sp>
        <p:nvSpPr>
          <p:cNvPr id="45" name="圆角矩形 44"/>
          <p:cNvSpPr/>
          <p:nvPr/>
        </p:nvSpPr>
        <p:spPr>
          <a:xfrm>
            <a:off x="8162875" y="3899441"/>
            <a:ext cx="726504" cy="36004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</a:t>
            </a:r>
            <a:r>
              <a:rPr lang="zh-CN" altLang="en-US" sz="12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库</a:t>
            </a:r>
          </a:p>
        </p:txBody>
      </p:sp>
      <p:sp>
        <p:nvSpPr>
          <p:cNvPr id="46" name="圆角矩形 45"/>
          <p:cNvSpPr/>
          <p:nvPr/>
        </p:nvSpPr>
        <p:spPr>
          <a:xfrm>
            <a:off x="8162875" y="2947075"/>
            <a:ext cx="726504" cy="625941"/>
          </a:xfrm>
          <a:prstGeom prst="roundRect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OS</a:t>
            </a:r>
          </a:p>
          <a:p>
            <a:pPr algn="ctr"/>
            <a:r>
              <a:rPr lang="zh-CN" altLang="en-US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应用</a:t>
            </a:r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内容占位符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9" name="圆角矩形 48"/>
          <p:cNvSpPr/>
          <p:nvPr/>
        </p:nvSpPr>
        <p:spPr>
          <a:xfrm>
            <a:off x="4347513" y="2590386"/>
            <a:ext cx="1220222" cy="2449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2" name="Picture 2" descr="\\VBOXSVR\winD\temp\Pictures\Screenshot from 2014-10-31 00:14: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79" y="1484784"/>
            <a:ext cx="3704181" cy="2463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圆角矩形 47"/>
          <p:cNvSpPr/>
          <p:nvPr/>
        </p:nvSpPr>
        <p:spPr>
          <a:xfrm>
            <a:off x="4878020" y="4561681"/>
            <a:ext cx="1963379" cy="244996"/>
          </a:xfrm>
          <a:prstGeom prst="roundRect">
            <a:avLst/>
          </a:prstGeom>
          <a:noFill/>
          <a:ln>
            <a:solidFill>
              <a:srgbClr val="99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52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PA4 - TRM(x86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指令集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)+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IOE + ASYE + PTE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B2B85ECE-1EA3-4720-9EB6-58424417D6D5}" type="slidenum">
              <a:rPr lang="en-US" altLang="zh-CN" smtClean="0"/>
              <a:pPr>
                <a:defRPr/>
              </a:pPr>
              <a:t>42</a:t>
            </a:fld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395536" y="5939755"/>
            <a:ext cx="3159889" cy="360040"/>
          </a:xfrm>
          <a:prstGeom prst="rect">
            <a:avLst/>
          </a:prstGeom>
          <a:solidFill>
            <a:srgbClr val="92D050"/>
          </a:solidFill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FPGA</a:t>
            </a:r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03497" y="5949280"/>
            <a:ext cx="3744417" cy="3600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55425" y="5445224"/>
            <a:ext cx="648073" cy="86409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Linux</a:t>
            </a:r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203499" y="5445224"/>
            <a:ext cx="720080" cy="504056"/>
          </a:xfrm>
          <a:prstGeom prst="rect">
            <a:avLst/>
          </a:prstGeom>
          <a:solidFill>
            <a:srgbClr val="FF99FF"/>
          </a:solidFill>
          <a:ln w="3175">
            <a:solidFill>
              <a:schemeClr val="accent4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NEMU</a:t>
            </a:r>
          </a:p>
          <a:p>
            <a:pPr algn="ctr"/>
            <a:r>
              <a:rPr lang="zh-CN" altLang="en-US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模拟器</a:t>
            </a:r>
          </a:p>
        </p:txBody>
      </p:sp>
      <p:sp>
        <p:nvSpPr>
          <p:cNvPr id="11" name="矩形 10"/>
          <p:cNvSpPr/>
          <p:nvPr/>
        </p:nvSpPr>
        <p:spPr>
          <a:xfrm>
            <a:off x="4923578" y="5445224"/>
            <a:ext cx="729605" cy="504056"/>
          </a:xfrm>
          <a:prstGeom prst="rect">
            <a:avLst/>
          </a:prstGeom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QEMU-x86</a:t>
            </a:r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643658" y="5449763"/>
            <a:ext cx="795165" cy="504056"/>
          </a:xfrm>
          <a:prstGeom prst="rect">
            <a:avLst/>
          </a:prstGeom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QEMU-mips32</a:t>
            </a:r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435746" y="5449763"/>
            <a:ext cx="729605" cy="504056"/>
          </a:xfrm>
          <a:prstGeom prst="rect">
            <a:avLst/>
          </a:prstGeom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QEMU-riscv64</a:t>
            </a:r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971864" y="5449763"/>
            <a:ext cx="782564" cy="489992"/>
          </a:xfrm>
          <a:prstGeom prst="rect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r</a:t>
            </a:r>
            <a:r>
              <a:rPr lang="en-US" altLang="zh-CN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iscv64-NOOP</a:t>
            </a:r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762983" y="5449763"/>
            <a:ext cx="782564" cy="48999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riscv64-Rocket</a:t>
            </a:r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165351" y="5449763"/>
            <a:ext cx="782563" cy="504056"/>
          </a:xfrm>
          <a:prstGeom prst="rect">
            <a:avLst/>
          </a:prstGeom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Rocket-emu</a:t>
            </a:r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95536" y="5089723"/>
            <a:ext cx="7552378" cy="3600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 = TRM + IOE + [ASYE] + [PTE] + [MPE]</a:t>
            </a:r>
            <a:endParaRPr lang="zh-CN" altLang="en-US" sz="12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5537" y="5445224"/>
            <a:ext cx="783242" cy="494531"/>
          </a:xfrm>
          <a:prstGeom prst="rect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m</a:t>
            </a:r>
            <a:r>
              <a:rPr lang="en-US" altLang="zh-CN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ips32-NPC</a:t>
            </a:r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84495" y="5445224"/>
            <a:ext cx="782564" cy="494531"/>
          </a:xfrm>
          <a:prstGeom prst="rect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m</a:t>
            </a:r>
            <a:r>
              <a:rPr lang="en-US" altLang="zh-CN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ips32-NOOP</a:t>
            </a:r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95536" y="4258113"/>
            <a:ext cx="1381394" cy="831610"/>
          </a:xfrm>
          <a:prstGeom prst="rect">
            <a:avLst/>
          </a:prstGeom>
          <a:solidFill>
            <a:srgbClr val="FF9999"/>
          </a:solidFill>
          <a:ln w="3175">
            <a:solidFill>
              <a:schemeClr val="accent4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cpu</a:t>
            </a:r>
            <a:r>
              <a:rPr lang="en-US" altLang="zh-CN" sz="1200" b="1" dirty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/ time / key / video tests</a:t>
            </a:r>
          </a:p>
          <a:p>
            <a:pPr algn="ctr"/>
            <a:r>
              <a:rPr lang="en-US" altLang="zh-CN" sz="1200" b="1" dirty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hello</a:t>
            </a:r>
          </a:p>
          <a:p>
            <a:pPr algn="ctr"/>
            <a:r>
              <a:rPr lang="zh-CN" altLang="en-US" sz="1200" b="1" dirty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功能测试程序</a:t>
            </a:r>
          </a:p>
        </p:txBody>
      </p:sp>
      <p:sp>
        <p:nvSpPr>
          <p:cNvPr id="27" name="矩形 26"/>
          <p:cNvSpPr/>
          <p:nvPr/>
        </p:nvSpPr>
        <p:spPr>
          <a:xfrm>
            <a:off x="1786455" y="4257705"/>
            <a:ext cx="1102966" cy="833503"/>
          </a:xfrm>
          <a:prstGeom prst="rect">
            <a:avLst/>
          </a:prstGeom>
          <a:solidFill>
            <a:srgbClr val="FF9999"/>
          </a:solidFill>
          <a:ln w="3175">
            <a:solidFill>
              <a:schemeClr val="accent4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Coremark</a:t>
            </a:r>
            <a:endParaRPr lang="en-US" altLang="zh-CN" sz="1200" b="1" dirty="0">
              <a:solidFill>
                <a:srgbClr val="0E706E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en-US" altLang="zh-CN" sz="1200" b="1" dirty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Dhrystone</a:t>
            </a:r>
            <a:endParaRPr lang="zh-CN" altLang="en-US" sz="1200" b="1" dirty="0">
              <a:solidFill>
                <a:srgbClr val="0E706E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en-US" altLang="zh-CN" sz="1200" b="1" dirty="0" err="1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Microbench</a:t>
            </a:r>
            <a:endParaRPr lang="en-US" altLang="zh-CN" sz="1200" b="1" dirty="0">
              <a:solidFill>
                <a:srgbClr val="0E706E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zh-CN" altLang="en-US" sz="1200" b="1" dirty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基准程序</a:t>
            </a:r>
          </a:p>
        </p:txBody>
      </p:sp>
      <p:sp>
        <p:nvSpPr>
          <p:cNvPr id="28" name="矩形 27"/>
          <p:cNvSpPr/>
          <p:nvPr/>
        </p:nvSpPr>
        <p:spPr>
          <a:xfrm>
            <a:off x="2897829" y="4257095"/>
            <a:ext cx="1449685" cy="836343"/>
          </a:xfrm>
          <a:prstGeom prst="rect">
            <a:avLst/>
          </a:prstGeom>
          <a:solidFill>
            <a:srgbClr val="FF9999"/>
          </a:solidFill>
          <a:ln w="3175">
            <a:solidFill>
              <a:schemeClr val="accent4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打字游戏</a:t>
            </a:r>
            <a:endParaRPr lang="en-US" altLang="zh-CN" sz="1200" b="1" dirty="0">
              <a:solidFill>
                <a:srgbClr val="0E706E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en-US" altLang="zh-CN" sz="1200" b="1" dirty="0" err="1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LiteNES</a:t>
            </a:r>
            <a:r>
              <a:rPr lang="en-US" altLang="zh-CN" sz="1200" b="1" dirty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zh-CN" altLang="en-US" sz="1200" b="1" dirty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马里奥</a:t>
            </a:r>
            <a:r>
              <a:rPr lang="en-US" altLang="zh-CN" sz="1200" b="1" dirty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  <a:p>
            <a:pPr algn="ctr"/>
            <a:r>
              <a:rPr lang="zh-CN" altLang="en-US" sz="1200" b="1" dirty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真实应用 </a:t>
            </a:r>
            <a:r>
              <a:rPr lang="en-US" altLang="zh-CN" sz="1200" b="1" dirty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(IOE)</a:t>
            </a:r>
            <a:endParaRPr lang="zh-CN" altLang="en-US" sz="1200" b="1" dirty="0">
              <a:solidFill>
                <a:srgbClr val="0E706E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347514" y="4257096"/>
            <a:ext cx="3600400" cy="836343"/>
          </a:xfrm>
          <a:prstGeom prst="rect">
            <a:avLst/>
          </a:prstGeom>
          <a:solidFill>
            <a:srgbClr val="FF9999"/>
          </a:solidFill>
          <a:ln w="3175">
            <a:solidFill>
              <a:schemeClr val="accent4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Nanos (IOE + [ASYE] + [PTE] + [MPE])</a:t>
            </a:r>
          </a:p>
          <a:p>
            <a:pPr algn="ctr"/>
            <a:r>
              <a:rPr lang="en-US" altLang="zh-CN" sz="1200" b="1" dirty="0" smtClean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Nanos-lite </a:t>
            </a:r>
            <a:r>
              <a:rPr lang="en-US" altLang="zh-CN" sz="1200" b="1" dirty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(IOE + [ASYE] + [PTE</a:t>
            </a:r>
            <a:r>
              <a:rPr lang="en-US" altLang="zh-CN" sz="1200" b="1" dirty="0" smtClean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])</a:t>
            </a:r>
          </a:p>
          <a:p>
            <a:pPr algn="ctr"/>
            <a:r>
              <a:rPr lang="zh-CN" altLang="en-US" sz="1200" b="1" dirty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操作系统</a:t>
            </a:r>
          </a:p>
        </p:txBody>
      </p:sp>
      <p:sp>
        <p:nvSpPr>
          <p:cNvPr id="32" name="矩形 31"/>
          <p:cNvSpPr/>
          <p:nvPr/>
        </p:nvSpPr>
        <p:spPr>
          <a:xfrm>
            <a:off x="4347514" y="3899148"/>
            <a:ext cx="3600400" cy="36004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Newlib</a:t>
            </a:r>
            <a:r>
              <a:rPr lang="en-US" altLang="zh-CN" sz="12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C</a:t>
            </a:r>
            <a:r>
              <a:rPr lang="zh-CN" altLang="en-US" sz="12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函数库</a:t>
            </a:r>
            <a:endParaRPr lang="zh-CN" altLang="en-US" sz="12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347514" y="2564904"/>
            <a:ext cx="3600400" cy="1008112"/>
          </a:xfrm>
          <a:prstGeom prst="rect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仙剑奇侠传</a:t>
            </a:r>
            <a:endParaRPr lang="en-US" altLang="zh-CN" sz="1200" b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altLang="zh-CN" sz="12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LiteNES</a:t>
            </a:r>
            <a:endParaRPr lang="en-US" altLang="zh-CN" sz="1200" b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altLang="zh-CN" sz="12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Lua</a:t>
            </a:r>
            <a:r>
              <a:rPr lang="zh-CN" altLang="en-US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解释器</a:t>
            </a:r>
            <a:endParaRPr lang="en-US" altLang="zh-CN" sz="1200" b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altLang="zh-CN" sz="12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Busybox</a:t>
            </a:r>
            <a:r>
              <a:rPr lang="zh-CN" altLang="en-US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工具套件</a:t>
            </a:r>
            <a:r>
              <a:rPr lang="en-US" altLang="zh-CN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(shell, ls, vi…)</a:t>
            </a:r>
          </a:p>
          <a:p>
            <a:r>
              <a:rPr lang="en-US" altLang="zh-CN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…</a:t>
            </a:r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347514" y="3573016"/>
            <a:ext cx="1361070" cy="326132"/>
          </a:xfrm>
          <a:prstGeom prst="rect">
            <a:avLst/>
          </a:prstGeom>
          <a:solidFill>
            <a:srgbClr val="9999FF"/>
          </a:solidFill>
          <a:ln w="3175">
            <a:solidFill>
              <a:schemeClr val="accent4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NWM GUI</a:t>
            </a:r>
            <a:r>
              <a:rPr lang="zh-CN" altLang="en-US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管理器</a:t>
            </a:r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708584" y="3573016"/>
            <a:ext cx="1015194" cy="326132"/>
          </a:xfrm>
          <a:prstGeom prst="rect">
            <a:avLst/>
          </a:prstGeom>
          <a:solidFill>
            <a:srgbClr val="9999FF"/>
          </a:solidFill>
          <a:ln w="3175">
            <a:solidFill>
              <a:schemeClr val="accent4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Nterm</a:t>
            </a:r>
            <a:r>
              <a:rPr lang="en-US" altLang="zh-CN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zh-CN" altLang="en-US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终端</a:t>
            </a:r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733873" y="3573016"/>
            <a:ext cx="1214041" cy="326132"/>
          </a:xfrm>
          <a:prstGeom prst="rect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217246" y="2564904"/>
            <a:ext cx="720080" cy="504056"/>
          </a:xfrm>
          <a:prstGeom prst="rect">
            <a:avLst/>
          </a:prstGeom>
          <a:solidFill>
            <a:srgbClr val="FF99FF"/>
          </a:solidFill>
          <a:ln w="3175">
            <a:solidFill>
              <a:schemeClr val="accent4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NEMU</a:t>
            </a:r>
          </a:p>
          <a:p>
            <a:pPr algn="ctr"/>
            <a:r>
              <a:rPr lang="zh-CN" altLang="en-US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模拟器</a:t>
            </a:r>
          </a:p>
        </p:txBody>
      </p:sp>
      <p:sp>
        <p:nvSpPr>
          <p:cNvPr id="38" name="矩形 37"/>
          <p:cNvSpPr/>
          <p:nvPr/>
        </p:nvSpPr>
        <p:spPr>
          <a:xfrm>
            <a:off x="6491833" y="2564904"/>
            <a:ext cx="720080" cy="504056"/>
          </a:xfrm>
          <a:prstGeom prst="rect">
            <a:avLst/>
          </a:prstGeom>
          <a:solidFill>
            <a:srgbClr val="0099FF"/>
          </a:solidFill>
          <a:ln w="3175">
            <a:solidFill>
              <a:schemeClr val="accent4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NCC</a:t>
            </a:r>
          </a:p>
          <a:p>
            <a:pPr algn="ctr"/>
            <a:r>
              <a:rPr lang="zh-CN" altLang="en-US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编译器</a:t>
            </a:r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211913" y="2276872"/>
            <a:ext cx="725413" cy="2880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</a:t>
            </a:r>
            <a:endParaRPr lang="zh-CN" altLang="en-US" sz="12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4203499" y="5449763"/>
            <a:ext cx="720079" cy="48999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8169299" y="5523677"/>
            <a:ext cx="726504" cy="360040"/>
          </a:xfrm>
          <a:prstGeom prst="roundRect">
            <a:avLst/>
          </a:prstGeom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机器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8169299" y="5096168"/>
            <a:ext cx="726504" cy="36004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</a:t>
            </a:r>
            <a:endParaRPr lang="zh-CN" altLang="en-US" sz="12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8162875" y="4369296"/>
            <a:ext cx="726504" cy="625941"/>
          </a:xfrm>
          <a:prstGeom prst="roundRect">
            <a:avLst/>
          </a:prstGeom>
          <a:solidFill>
            <a:srgbClr val="FF9999"/>
          </a:solidFill>
          <a:ln w="3175">
            <a:solidFill>
              <a:schemeClr val="accent4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</a:t>
            </a:r>
          </a:p>
          <a:p>
            <a:pPr algn="ctr"/>
            <a:r>
              <a:rPr lang="zh-CN" altLang="en-US" sz="1200" b="1" dirty="0">
                <a:solidFill>
                  <a:srgbClr val="0E7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应用</a:t>
            </a:r>
          </a:p>
        </p:txBody>
      </p:sp>
      <p:sp>
        <p:nvSpPr>
          <p:cNvPr id="45" name="圆角矩形 44"/>
          <p:cNvSpPr/>
          <p:nvPr/>
        </p:nvSpPr>
        <p:spPr>
          <a:xfrm>
            <a:off x="8162875" y="3899441"/>
            <a:ext cx="726504" cy="36004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</a:t>
            </a:r>
            <a:r>
              <a:rPr lang="zh-CN" altLang="en-US" sz="12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库</a:t>
            </a:r>
          </a:p>
        </p:txBody>
      </p:sp>
      <p:sp>
        <p:nvSpPr>
          <p:cNvPr id="46" name="圆角矩形 45"/>
          <p:cNvSpPr/>
          <p:nvPr/>
        </p:nvSpPr>
        <p:spPr>
          <a:xfrm>
            <a:off x="8162875" y="2947075"/>
            <a:ext cx="726504" cy="625941"/>
          </a:xfrm>
          <a:prstGeom prst="roundRect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OS</a:t>
            </a:r>
          </a:p>
          <a:p>
            <a:pPr algn="ctr"/>
            <a:r>
              <a:rPr lang="zh-CN" altLang="en-US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应用</a:t>
            </a:r>
            <a:endParaRPr lang="zh-CN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内容占位符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8" name="圆角矩形 47"/>
          <p:cNvSpPr/>
          <p:nvPr/>
        </p:nvSpPr>
        <p:spPr>
          <a:xfrm>
            <a:off x="4756157" y="4551420"/>
            <a:ext cx="2755482" cy="244996"/>
          </a:xfrm>
          <a:prstGeom prst="roundRect">
            <a:avLst/>
          </a:prstGeom>
          <a:noFill/>
          <a:ln>
            <a:solidFill>
              <a:srgbClr val="99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7" name="Picture 2" descr="\\VBOXSVR\winD\temp\Pictures\Screenshot from 2014-10-31 00:14:1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63501"/>
            <a:ext cx="1656184" cy="1101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圆角矩形 49"/>
          <p:cNvSpPr/>
          <p:nvPr/>
        </p:nvSpPr>
        <p:spPr>
          <a:xfrm>
            <a:off x="4347515" y="2564904"/>
            <a:ext cx="940866" cy="44690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1" name="Picture 4" descr="f:\yuzihao\桌面\debian\study\nju\ics\2017南京导教班\picture\Screenshot_2017-07-27_16-39-5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007" y="2816932"/>
            <a:ext cx="1665885" cy="1114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环形箭头 51"/>
          <p:cNvSpPr/>
          <p:nvPr/>
        </p:nvSpPr>
        <p:spPr>
          <a:xfrm rot="2110254">
            <a:off x="2024122" y="2033250"/>
            <a:ext cx="957802" cy="957802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3" name="环形箭头 52"/>
          <p:cNvSpPr/>
          <p:nvPr/>
        </p:nvSpPr>
        <p:spPr>
          <a:xfrm rot="14139251">
            <a:off x="1555298" y="2535572"/>
            <a:ext cx="957802" cy="957802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4" name="TextBox 52"/>
          <p:cNvSpPr txBox="1"/>
          <p:nvPr/>
        </p:nvSpPr>
        <p:spPr>
          <a:xfrm>
            <a:off x="2938679" y="1844824"/>
            <a:ext cx="1417297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上下文切换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898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成绩评定</a:t>
            </a:r>
            <a:endParaRPr lang="zh-CN" altLang="en-US" dirty="0"/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040313"/>
          </a:xfrm>
        </p:spPr>
        <p:txBody>
          <a:bodyPr/>
          <a:lstStyle/>
          <a:p>
            <a:r>
              <a:rPr dirty="0" smtClean="0"/>
              <a:t>成绩构成</a:t>
            </a:r>
            <a:endParaRPr altLang="zh-CN" dirty="0" smtClean="0"/>
          </a:p>
          <a:p>
            <a:pPr lvl="1"/>
            <a:r>
              <a:rPr altLang="zh-CN" dirty="0" smtClean="0"/>
              <a:t>设计过程和结果</a:t>
            </a:r>
            <a:r>
              <a:rPr lang="en-US" altLang="zh-CN" dirty="0" smtClean="0"/>
              <a:t>    70%</a:t>
            </a:r>
          </a:p>
          <a:p>
            <a:pPr lvl="1"/>
            <a:r>
              <a:rPr lang="zh-CN" altLang="en-US" dirty="0" smtClean="0"/>
              <a:t>考勤部分              </a:t>
            </a:r>
            <a:r>
              <a:rPr lang="en-US" altLang="zh-CN" dirty="0" smtClean="0"/>
              <a:t>10%</a:t>
            </a:r>
          </a:p>
          <a:p>
            <a:pPr lvl="1"/>
            <a:r>
              <a:rPr altLang="zh-CN" dirty="0" smtClean="0"/>
              <a:t>报告部分</a:t>
            </a:r>
            <a:r>
              <a:rPr lang="en-US" altLang="zh-CN" dirty="0" smtClean="0"/>
              <a:t>              20%</a:t>
            </a:r>
          </a:p>
          <a:p>
            <a:pPr lvl="2"/>
            <a:endParaRPr lang="en-US" altLang="zh-CN" dirty="0" smtClean="0"/>
          </a:p>
          <a:p>
            <a:pPr lvl="1"/>
            <a:r>
              <a:rPr lang="zh-CN" altLang="en-US" dirty="0"/>
              <a:t>抄袭或被抄袭  </a:t>
            </a:r>
            <a:r>
              <a:rPr lang="en-US" altLang="zh-CN" dirty="0"/>
              <a:t>0</a:t>
            </a:r>
            <a:r>
              <a:rPr lang="zh-CN" altLang="en-US" dirty="0" smtClean="0"/>
              <a:t>分，报告查重</a:t>
            </a:r>
            <a:r>
              <a:rPr dirty="0" smtClean="0">
                <a:solidFill>
                  <a:schemeClr val="bg1"/>
                </a:solidFill>
              </a:rPr>
              <a:t>勤</a:t>
            </a:r>
            <a:r>
              <a:rPr lang="en-US" altLang="zh-CN" dirty="0" smtClean="0">
                <a:solidFill>
                  <a:schemeClr val="bg1"/>
                </a:solidFill>
              </a:rPr>
              <a:t>1/3</a:t>
            </a:r>
            <a:r>
              <a:rPr dirty="0" smtClean="0">
                <a:solidFill>
                  <a:schemeClr val="bg1"/>
                </a:solidFill>
              </a:rPr>
              <a:t>记，无最终成绩。</a:t>
            </a:r>
            <a:endParaRPr altLang="zh-CN" dirty="0" smtClean="0">
              <a:solidFill>
                <a:schemeClr val="bg1"/>
              </a:solidFill>
            </a:endParaRPr>
          </a:p>
          <a:p>
            <a:endParaRPr dirty="0" smtClean="0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2511046F-2086-45B6-BCCE-A62E0EB66C27}" type="slidenum"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5</a:t>
            </a:fld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zh-CN" altLang="en-US" dirty="0" smtClean="0"/>
              <a:t>资源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实验平台与工具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IA-32 + </a:t>
            </a:r>
            <a:r>
              <a:rPr lang="en-US" altLang="zh-CN" dirty="0" smtClean="0"/>
              <a:t>GNU/Linux </a:t>
            </a:r>
            <a:r>
              <a:rPr lang="en-US" altLang="zh-CN" dirty="0"/>
              <a:t>+ </a:t>
            </a:r>
            <a:r>
              <a:rPr lang="en-US" altLang="zh-CN" dirty="0" err="1"/>
              <a:t>gcc</a:t>
            </a:r>
            <a:r>
              <a:rPr lang="en-US" altLang="zh-CN" dirty="0"/>
              <a:t> + C</a:t>
            </a:r>
          </a:p>
          <a:p>
            <a:pPr lvl="1" eaLnBrk="1" hangingPunct="1"/>
            <a:r>
              <a:rPr lang="zh-CN" altLang="en-US" dirty="0"/>
              <a:t>其它工具</a:t>
            </a:r>
            <a:r>
              <a:rPr lang="en-US" altLang="zh-CN" dirty="0"/>
              <a:t>: </a:t>
            </a:r>
            <a:r>
              <a:rPr lang="en-US" altLang="zh-CN" dirty="0" err="1"/>
              <a:t>gdb</a:t>
            </a:r>
            <a:r>
              <a:rPr lang="en-US" altLang="zh-CN" dirty="0"/>
              <a:t>, make, </a:t>
            </a:r>
            <a:r>
              <a:rPr lang="en-US" altLang="zh-CN" dirty="0" err="1"/>
              <a:t>git</a:t>
            </a:r>
            <a:endParaRPr lang="en-US" altLang="zh-CN" dirty="0"/>
          </a:p>
          <a:p>
            <a:pPr eaLnBrk="1" hangingPunct="1"/>
            <a:r>
              <a:rPr lang="zh-CN" altLang="en-US" dirty="0" smtClean="0"/>
              <a:t>实验讲义</a:t>
            </a:r>
            <a:r>
              <a:rPr lang="en-US" altLang="zh-CN" dirty="0" smtClean="0"/>
              <a:t>(</a:t>
            </a:r>
            <a:r>
              <a:rPr lang="zh-CN" altLang="en-US" dirty="0" smtClean="0"/>
              <a:t>不定期更新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https://nju-ics.gitbooks.io/ics2018-programming-assignment/content/</a:t>
            </a:r>
          </a:p>
          <a:p>
            <a:pPr lvl="1" eaLnBrk="1" hangingPunct="1"/>
            <a:r>
              <a:rPr lang="zh-CN" altLang="en-US" dirty="0" smtClean="0"/>
              <a:t>可点击页面中的</a:t>
            </a:r>
            <a:r>
              <a:rPr lang="en-US" altLang="zh-CN" dirty="0" smtClean="0"/>
              <a:t>PDF</a:t>
            </a:r>
            <a:r>
              <a:rPr lang="zh-CN" altLang="en-US" dirty="0" smtClean="0"/>
              <a:t>按钮下载讲义的</a:t>
            </a:r>
            <a:r>
              <a:rPr lang="en-US" altLang="zh-CN" dirty="0" smtClean="0"/>
              <a:t>PDF</a:t>
            </a:r>
            <a:r>
              <a:rPr lang="zh-CN" altLang="en-US" dirty="0" smtClean="0"/>
              <a:t>版本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框架</a:t>
            </a:r>
            <a:r>
              <a:rPr lang="zh-CN" altLang="en-US" dirty="0"/>
              <a:t>代码</a:t>
            </a:r>
            <a:endParaRPr lang="en-US" altLang="zh-CN" dirty="0"/>
          </a:p>
          <a:p>
            <a:pPr lvl="1" eaLnBrk="1" hangingPunct="1"/>
            <a:r>
              <a:rPr lang="en-US" altLang="zh-CN" u="sng">
                <a:hlinkClick r:id="rId2"/>
              </a:rPr>
              <a:t>https</a:t>
            </a:r>
            <a:r>
              <a:rPr lang="en-US" altLang="zh-CN" u="sng">
                <a:hlinkClick r:id="rId2"/>
              </a:rPr>
              <a:t>://</a:t>
            </a:r>
            <a:r>
              <a:rPr lang="en-US" altLang="zh-CN" u="sng" smtClean="0">
                <a:hlinkClick r:id="rId2"/>
              </a:rPr>
              <a:t>dssl.cun.io/pa/ics2018.git</a:t>
            </a:r>
            <a:endParaRPr lang="en-US" altLang="zh-CN" u="sng" smtClean="0"/>
          </a:p>
          <a:p>
            <a:pPr lvl="1" eaLnBrk="1" hangingPunct="1"/>
            <a:r>
              <a:rPr lang="zh-CN" altLang="en-US" smtClean="0"/>
              <a:t>可</a:t>
            </a:r>
            <a:r>
              <a:rPr lang="zh-CN" altLang="en-US" dirty="0" smtClean="0"/>
              <a:t>打包下载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B2B85ECE-1EA3-4720-9EB6-58424417D6D5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838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</a:t>
            </a:r>
            <a:r>
              <a:rPr lang="zh-CN" altLang="en-US" dirty="0" smtClean="0"/>
              <a:t>设要求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980728"/>
            <a:ext cx="8352928" cy="5040312"/>
          </a:xfrm>
        </p:spPr>
        <p:txBody>
          <a:bodyPr/>
          <a:lstStyle/>
          <a:p>
            <a:r>
              <a:rPr lang="zh-CN" altLang="en-US" dirty="0" smtClean="0"/>
              <a:t>在代码框架中</a:t>
            </a:r>
            <a:r>
              <a:rPr lang="zh-CN" altLang="zh-CN" dirty="0" smtClean="0"/>
              <a:t>实现</a:t>
            </a:r>
            <a:r>
              <a:rPr lang="zh-CN" altLang="zh-CN" dirty="0"/>
              <a:t>一</a:t>
            </a:r>
            <a:r>
              <a:rPr lang="zh-CN" altLang="zh-CN" dirty="0" smtClean="0"/>
              <a:t>个简化的</a:t>
            </a:r>
            <a:r>
              <a:rPr lang="en-US" altLang="zh-CN" dirty="0"/>
              <a:t>x86</a:t>
            </a:r>
            <a:r>
              <a:rPr lang="zh-CN" altLang="zh-CN" dirty="0" smtClean="0"/>
              <a:t>模拟器</a:t>
            </a:r>
            <a:r>
              <a:rPr lang="en-US" altLang="zh-CN" dirty="0" smtClean="0"/>
              <a:t> </a:t>
            </a:r>
            <a:r>
              <a:rPr lang="en-US" altLang="zh-CN" dirty="0"/>
              <a:t>(NJU </a:t>
            </a:r>
            <a:r>
              <a:rPr lang="en-US" altLang="zh-CN" dirty="0" err="1"/>
              <a:t>EMUlator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zh-CN" dirty="0" smtClean="0"/>
              <a:t>可</a:t>
            </a:r>
            <a:r>
              <a:rPr lang="zh-CN" altLang="zh-CN" dirty="0"/>
              <a:t>解释执行</a:t>
            </a:r>
            <a:r>
              <a:rPr lang="en-US" altLang="zh-CN" dirty="0"/>
              <a:t>X86</a:t>
            </a:r>
            <a:r>
              <a:rPr lang="zh-CN" altLang="zh-CN" dirty="0"/>
              <a:t>执行</a:t>
            </a:r>
            <a:r>
              <a:rPr lang="zh-CN" altLang="zh-CN" dirty="0" smtClean="0"/>
              <a:t>代码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支持输入输出设备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支持异常流处理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支持精简操作系统</a:t>
            </a:r>
            <a:r>
              <a:rPr lang="en-US" altLang="zh-CN" dirty="0" smtClean="0"/>
              <a:t>---</a:t>
            </a:r>
            <a:r>
              <a:rPr lang="zh-CN" altLang="en-US" dirty="0" smtClean="0"/>
              <a:t>支持文件系统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支持虚存管理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</a:t>
            </a:r>
            <a:r>
              <a:rPr lang="zh-CN" altLang="en-US" dirty="0"/>
              <a:t>进程</a:t>
            </a:r>
            <a:r>
              <a:rPr lang="zh-CN" altLang="en-US" dirty="0" smtClean="0"/>
              <a:t>分时调度</a:t>
            </a:r>
            <a:endParaRPr lang="en-US" altLang="zh-CN" dirty="0" smtClean="0"/>
          </a:p>
          <a:p>
            <a:r>
              <a:rPr lang="zh-CN" altLang="zh-CN" dirty="0" smtClean="0"/>
              <a:t>最终在模拟器</a:t>
            </a:r>
            <a:r>
              <a:rPr lang="zh-CN" altLang="zh-CN" dirty="0"/>
              <a:t>上</a:t>
            </a:r>
            <a:r>
              <a:rPr lang="zh-CN" altLang="zh-CN" dirty="0" smtClean="0"/>
              <a:t>运行“</a:t>
            </a:r>
            <a:r>
              <a:rPr lang="zh-CN" altLang="zh-CN" dirty="0"/>
              <a:t>仙剑奇侠传</a:t>
            </a:r>
            <a:r>
              <a:rPr lang="en-US" altLang="zh-CN" dirty="0"/>
              <a:t>”,</a:t>
            </a:r>
            <a:r>
              <a:rPr lang="zh-CN" altLang="zh-CN" dirty="0"/>
              <a:t>让学生探究“程序在计算机上运行”的</a:t>
            </a:r>
            <a:r>
              <a:rPr lang="zh-CN" altLang="zh-CN" dirty="0" smtClean="0"/>
              <a:t>机理</a:t>
            </a:r>
            <a:r>
              <a:rPr lang="zh-CN" altLang="en-US" dirty="0" smtClean="0"/>
              <a:t>，</a:t>
            </a:r>
            <a:r>
              <a:rPr lang="zh-CN" altLang="zh-CN" dirty="0" smtClean="0"/>
              <a:t>掌握</a:t>
            </a:r>
            <a:r>
              <a:rPr lang="zh-CN" altLang="en-US" dirty="0" smtClean="0"/>
              <a:t>计算机</a:t>
            </a:r>
            <a:r>
              <a:rPr lang="zh-CN" altLang="zh-CN" dirty="0" smtClean="0"/>
              <a:t>软</a:t>
            </a:r>
            <a:r>
              <a:rPr lang="zh-CN" altLang="zh-CN" dirty="0"/>
              <a:t>硬协同的</a:t>
            </a:r>
            <a:r>
              <a:rPr lang="zh-CN" altLang="zh-CN" dirty="0" smtClean="0"/>
              <a:t>机制</a:t>
            </a:r>
            <a:r>
              <a:rPr lang="zh-CN" altLang="en-US" dirty="0" smtClean="0"/>
              <a:t>，</a:t>
            </a:r>
            <a:r>
              <a:rPr lang="zh-CN" altLang="zh-CN" dirty="0"/>
              <a:t>进一步加深对计算机分层系统栈的理解，梳理大学</a:t>
            </a:r>
            <a:r>
              <a:rPr lang="en-US" altLang="zh-CN" dirty="0"/>
              <a:t>3</a:t>
            </a:r>
            <a:r>
              <a:rPr lang="zh-CN" altLang="zh-CN" dirty="0"/>
              <a:t>年所学的全部理论知识</a:t>
            </a:r>
            <a:r>
              <a:rPr lang="zh-CN" altLang="zh-CN" dirty="0" smtClean="0"/>
              <a:t>，提升</a:t>
            </a:r>
            <a:r>
              <a:rPr lang="zh-CN" altLang="zh-CN" dirty="0"/>
              <a:t>学生计算机系统能力。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-</a:t>
            </a:r>
            <a:fld id="{C43F2D07-ABC4-4EC6-A126-9164F91BB850}" type="slidenum">
              <a:rPr lang="en-US" altLang="zh-CN" smtClean="0"/>
              <a:t>7</a:t>
            </a:fld>
            <a:r>
              <a:rPr lang="en-US" altLang="zh-CN" smtClean="0"/>
              <a:t>- 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400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</a:t>
            </a:r>
            <a:r>
              <a:rPr lang="zh-CN" altLang="en-US" dirty="0"/>
              <a:t>设计</a:t>
            </a:r>
            <a:r>
              <a:rPr lang="zh-CN" altLang="en-US" dirty="0" smtClean="0"/>
              <a:t>路径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-</a:t>
            </a:r>
            <a:fld id="{C43F2D07-ABC4-4EC6-A126-9164F91BB850}" type="slidenum">
              <a:rPr lang="en-US" altLang="zh-CN" smtClean="0"/>
              <a:t>8</a:t>
            </a:fld>
            <a:r>
              <a:rPr lang="en-US" altLang="zh-CN" smtClean="0"/>
              <a:t>- </a:t>
            </a:r>
            <a:endParaRPr lang="en-US" altLang="zh-CN"/>
          </a:p>
        </p:txBody>
      </p:sp>
      <p:grpSp>
        <p:nvGrpSpPr>
          <p:cNvPr id="115" name="组合 114"/>
          <p:cNvGrpSpPr/>
          <p:nvPr/>
        </p:nvGrpSpPr>
        <p:grpSpPr>
          <a:xfrm>
            <a:off x="5032034" y="1515956"/>
            <a:ext cx="2961737" cy="1029285"/>
            <a:chOff x="4902000" y="3577323"/>
            <a:chExt cx="2961737" cy="1029285"/>
          </a:xfrm>
          <a:solidFill>
            <a:schemeClr val="bg1"/>
          </a:solidFill>
        </p:grpSpPr>
        <p:sp>
          <p:nvSpPr>
            <p:cNvPr id="50" name="文本框 49"/>
            <p:cNvSpPr txBox="1"/>
            <p:nvPr/>
          </p:nvSpPr>
          <p:spPr>
            <a:xfrm>
              <a:off x="5362008" y="3577323"/>
              <a:ext cx="2501729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虚实</a:t>
              </a:r>
              <a:r>
                <a:rPr lang="zh-CN" altLang="en-US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交错的魔法：分时多任务 </a:t>
              </a:r>
              <a:endParaRPr lang="en-US" altLang="zh-CN" sz="14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5362009" y="3854094"/>
              <a:ext cx="2448272" cy="752514"/>
            </a:xfrm>
            <a:prstGeom prst="rect">
              <a:avLst/>
            </a:prstGeom>
            <a:solidFill>
              <a:srgbClr val="FF9999"/>
            </a:solidFill>
          </p:spPr>
          <p:txBody>
            <a:bodyPr wrap="square" rtlCol="0">
              <a:spAutoFit/>
            </a:bodyPr>
            <a:lstStyle/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4.1 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实现分页机制</a:t>
              </a:r>
              <a:endParaRPr lang="en-US" altLang="zh-CN" sz="1100" i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4.2 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实现进程上下文切换    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</a:t>
              </a:r>
              <a:r>
                <a:rPr lang="zh-CN" altLang="en-US" sz="1100" i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en-US" altLang="zh-CN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4.3 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时钟中断驱动的上下文切换</a:t>
              </a:r>
              <a:endParaRPr lang="zh-CN" altLang="en-US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Freeform 57"/>
            <p:cNvSpPr>
              <a:spLocks noEditPoints="1"/>
            </p:cNvSpPr>
            <p:nvPr/>
          </p:nvSpPr>
          <p:spPr bwMode="auto">
            <a:xfrm>
              <a:off x="4902000" y="3965420"/>
              <a:ext cx="406553" cy="406551"/>
            </a:xfrm>
            <a:custGeom>
              <a:avLst/>
              <a:gdLst/>
              <a:ahLst/>
              <a:cxnLst>
                <a:cxn ang="0">
                  <a:pos x="55" y="31"/>
                </a:cxn>
                <a:cxn ang="0">
                  <a:pos x="54" y="33"/>
                </a:cxn>
                <a:cxn ang="0">
                  <a:pos x="47" y="34"/>
                </a:cxn>
                <a:cxn ang="0">
                  <a:pos x="46" y="37"/>
                </a:cxn>
                <a:cxn ang="0">
                  <a:pos x="49" y="42"/>
                </a:cxn>
                <a:cxn ang="0">
                  <a:pos x="50" y="43"/>
                </a:cxn>
                <a:cxn ang="0">
                  <a:pos x="49" y="44"/>
                </a:cxn>
                <a:cxn ang="0">
                  <a:pos x="43" y="50"/>
                </a:cxn>
                <a:cxn ang="0">
                  <a:pos x="42" y="50"/>
                </a:cxn>
                <a:cxn ang="0">
                  <a:pos x="37" y="46"/>
                </a:cxn>
                <a:cxn ang="0">
                  <a:pos x="33" y="47"/>
                </a:cxn>
                <a:cxn ang="0">
                  <a:pos x="32" y="54"/>
                </a:cxn>
                <a:cxn ang="0">
                  <a:pos x="31" y="55"/>
                </a:cxn>
                <a:cxn ang="0">
                  <a:pos x="23" y="55"/>
                </a:cxn>
                <a:cxn ang="0">
                  <a:pos x="22" y="54"/>
                </a:cxn>
                <a:cxn ang="0">
                  <a:pos x="21" y="47"/>
                </a:cxn>
                <a:cxn ang="0">
                  <a:pos x="18" y="46"/>
                </a:cxn>
                <a:cxn ang="0">
                  <a:pos x="13" y="50"/>
                </a:cxn>
                <a:cxn ang="0">
                  <a:pos x="12" y="50"/>
                </a:cxn>
                <a:cxn ang="0">
                  <a:pos x="11" y="50"/>
                </a:cxn>
                <a:cxn ang="0">
                  <a:pos x="5" y="44"/>
                </a:cxn>
                <a:cxn ang="0">
                  <a:pos x="5" y="43"/>
                </a:cxn>
                <a:cxn ang="0">
                  <a:pos x="5" y="42"/>
                </a:cxn>
                <a:cxn ang="0">
                  <a:pos x="9" y="37"/>
                </a:cxn>
                <a:cxn ang="0">
                  <a:pos x="7" y="33"/>
                </a:cxn>
                <a:cxn ang="0">
                  <a:pos x="1" y="33"/>
                </a:cxn>
                <a:cxn ang="0">
                  <a:pos x="0" y="31"/>
                </a:cxn>
                <a:cxn ang="0">
                  <a:pos x="0" y="23"/>
                </a:cxn>
                <a:cxn ang="0">
                  <a:pos x="1" y="22"/>
                </a:cxn>
                <a:cxn ang="0">
                  <a:pos x="7" y="21"/>
                </a:cxn>
                <a:cxn ang="0">
                  <a:pos x="9" y="18"/>
                </a:cxn>
                <a:cxn ang="0">
                  <a:pos x="5" y="13"/>
                </a:cxn>
                <a:cxn ang="0">
                  <a:pos x="5" y="12"/>
                </a:cxn>
                <a:cxn ang="0">
                  <a:pos x="5" y="11"/>
                </a:cxn>
                <a:cxn ang="0">
                  <a:pos x="12" y="5"/>
                </a:cxn>
                <a:cxn ang="0">
                  <a:pos x="13" y="5"/>
                </a:cxn>
                <a:cxn ang="0">
                  <a:pos x="18" y="9"/>
                </a:cxn>
                <a:cxn ang="0">
                  <a:pos x="21" y="8"/>
                </a:cxn>
                <a:cxn ang="0">
                  <a:pos x="22" y="1"/>
                </a:cxn>
                <a:cxn ang="0">
                  <a:pos x="23" y="0"/>
                </a:cxn>
                <a:cxn ang="0">
                  <a:pos x="31" y="0"/>
                </a:cxn>
                <a:cxn ang="0">
                  <a:pos x="32" y="1"/>
                </a:cxn>
                <a:cxn ang="0">
                  <a:pos x="33" y="8"/>
                </a:cxn>
                <a:cxn ang="0">
                  <a:pos x="37" y="9"/>
                </a:cxn>
                <a:cxn ang="0">
                  <a:pos x="42" y="5"/>
                </a:cxn>
                <a:cxn ang="0">
                  <a:pos x="43" y="5"/>
                </a:cxn>
                <a:cxn ang="0">
                  <a:pos x="43" y="5"/>
                </a:cxn>
                <a:cxn ang="0">
                  <a:pos x="49" y="11"/>
                </a:cxn>
                <a:cxn ang="0">
                  <a:pos x="50" y="12"/>
                </a:cxn>
                <a:cxn ang="0">
                  <a:pos x="49" y="13"/>
                </a:cxn>
                <a:cxn ang="0">
                  <a:pos x="46" y="18"/>
                </a:cxn>
                <a:cxn ang="0">
                  <a:pos x="47" y="21"/>
                </a:cxn>
                <a:cxn ang="0">
                  <a:pos x="54" y="22"/>
                </a:cxn>
                <a:cxn ang="0">
                  <a:pos x="55" y="23"/>
                </a:cxn>
                <a:cxn ang="0">
                  <a:pos x="55" y="31"/>
                </a:cxn>
                <a:cxn ang="0">
                  <a:pos x="27" y="18"/>
                </a:cxn>
                <a:cxn ang="0">
                  <a:pos x="18" y="27"/>
                </a:cxn>
                <a:cxn ang="0">
                  <a:pos x="27" y="36"/>
                </a:cxn>
                <a:cxn ang="0">
                  <a:pos x="36" y="27"/>
                </a:cxn>
                <a:cxn ang="0">
                  <a:pos x="27" y="18"/>
                </a:cxn>
              </a:cxnLst>
              <a:rect l="0" t="0" r="r" b="b"/>
              <a:pathLst>
                <a:path w="55" h="55">
                  <a:moveTo>
                    <a:pt x="55" y="31"/>
                  </a:moveTo>
                  <a:cubicBezTo>
                    <a:pt x="55" y="32"/>
                    <a:pt x="54" y="33"/>
                    <a:pt x="54" y="33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7" y="35"/>
                    <a:pt x="46" y="36"/>
                    <a:pt x="46" y="37"/>
                  </a:cubicBezTo>
                  <a:cubicBezTo>
                    <a:pt x="47" y="39"/>
                    <a:pt x="48" y="40"/>
                    <a:pt x="49" y="42"/>
                  </a:cubicBezTo>
                  <a:cubicBezTo>
                    <a:pt x="50" y="42"/>
                    <a:pt x="50" y="42"/>
                    <a:pt x="50" y="43"/>
                  </a:cubicBezTo>
                  <a:cubicBezTo>
                    <a:pt x="50" y="43"/>
                    <a:pt x="50" y="43"/>
                    <a:pt x="49" y="44"/>
                  </a:cubicBezTo>
                  <a:cubicBezTo>
                    <a:pt x="49" y="45"/>
                    <a:pt x="44" y="50"/>
                    <a:pt x="43" y="50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36" y="46"/>
                    <a:pt x="35" y="47"/>
                    <a:pt x="33" y="47"/>
                  </a:cubicBezTo>
                  <a:cubicBezTo>
                    <a:pt x="33" y="49"/>
                    <a:pt x="33" y="52"/>
                    <a:pt x="32" y="54"/>
                  </a:cubicBezTo>
                  <a:cubicBezTo>
                    <a:pt x="32" y="54"/>
                    <a:pt x="32" y="55"/>
                    <a:pt x="31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2" y="54"/>
                    <a:pt x="22" y="54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0" y="47"/>
                    <a:pt x="19" y="46"/>
                    <a:pt x="18" y="46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9" y="48"/>
                    <a:pt x="7" y="46"/>
                    <a:pt x="5" y="44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0"/>
                    <a:pt x="8" y="39"/>
                    <a:pt x="9" y="37"/>
                  </a:cubicBezTo>
                  <a:cubicBezTo>
                    <a:pt x="8" y="36"/>
                    <a:pt x="8" y="35"/>
                    <a:pt x="7" y="33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0" y="32"/>
                    <a:pt x="0" y="32"/>
                    <a:pt x="0" y="31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2"/>
                    <a:pt x="1" y="22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0"/>
                    <a:pt x="8" y="19"/>
                    <a:pt x="9" y="18"/>
                  </a:cubicBezTo>
                  <a:cubicBezTo>
                    <a:pt x="8" y="16"/>
                    <a:pt x="6" y="14"/>
                    <a:pt x="5" y="13"/>
                  </a:cubicBezTo>
                  <a:cubicBezTo>
                    <a:pt x="5" y="13"/>
                    <a:pt x="5" y="12"/>
                    <a:pt x="5" y="12"/>
                  </a:cubicBezTo>
                  <a:cubicBezTo>
                    <a:pt x="5" y="12"/>
                    <a:pt x="5" y="11"/>
                    <a:pt x="5" y="11"/>
                  </a:cubicBezTo>
                  <a:cubicBezTo>
                    <a:pt x="6" y="10"/>
                    <a:pt x="11" y="5"/>
                    <a:pt x="12" y="5"/>
                  </a:cubicBezTo>
                  <a:cubicBezTo>
                    <a:pt x="12" y="5"/>
                    <a:pt x="12" y="5"/>
                    <a:pt x="13" y="5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9" y="8"/>
                    <a:pt x="20" y="8"/>
                    <a:pt x="21" y="8"/>
                  </a:cubicBezTo>
                  <a:cubicBezTo>
                    <a:pt x="21" y="5"/>
                    <a:pt x="21" y="3"/>
                    <a:pt x="22" y="1"/>
                  </a:cubicBezTo>
                  <a:cubicBezTo>
                    <a:pt x="22" y="0"/>
                    <a:pt x="23" y="0"/>
                    <a:pt x="23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2" y="0"/>
                    <a:pt x="32" y="0"/>
                    <a:pt x="32" y="1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5" y="8"/>
                    <a:pt x="36" y="8"/>
                    <a:pt x="37" y="9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2" y="5"/>
                    <a:pt x="42" y="5"/>
                    <a:pt x="43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5" y="7"/>
                    <a:pt x="48" y="9"/>
                    <a:pt x="49" y="11"/>
                  </a:cubicBezTo>
                  <a:cubicBezTo>
                    <a:pt x="50" y="11"/>
                    <a:pt x="50" y="12"/>
                    <a:pt x="50" y="12"/>
                  </a:cubicBezTo>
                  <a:cubicBezTo>
                    <a:pt x="50" y="12"/>
                    <a:pt x="49" y="13"/>
                    <a:pt x="49" y="13"/>
                  </a:cubicBezTo>
                  <a:cubicBezTo>
                    <a:pt x="48" y="14"/>
                    <a:pt x="47" y="16"/>
                    <a:pt x="46" y="18"/>
                  </a:cubicBezTo>
                  <a:cubicBezTo>
                    <a:pt x="46" y="19"/>
                    <a:pt x="47" y="20"/>
                    <a:pt x="47" y="21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4" y="22"/>
                    <a:pt x="55" y="23"/>
                    <a:pt x="55" y="23"/>
                  </a:cubicBezTo>
                  <a:lnTo>
                    <a:pt x="55" y="31"/>
                  </a:lnTo>
                  <a:close/>
                  <a:moveTo>
                    <a:pt x="27" y="18"/>
                  </a:moveTo>
                  <a:cubicBezTo>
                    <a:pt x="22" y="18"/>
                    <a:pt x="18" y="22"/>
                    <a:pt x="18" y="27"/>
                  </a:cubicBezTo>
                  <a:cubicBezTo>
                    <a:pt x="18" y="32"/>
                    <a:pt x="22" y="36"/>
                    <a:pt x="27" y="36"/>
                  </a:cubicBezTo>
                  <a:cubicBezTo>
                    <a:pt x="32" y="36"/>
                    <a:pt x="36" y="32"/>
                    <a:pt x="36" y="27"/>
                  </a:cubicBezTo>
                  <a:cubicBezTo>
                    <a:pt x="36" y="22"/>
                    <a:pt x="32" y="18"/>
                    <a:pt x="27" y="18"/>
                  </a:cubicBezTo>
                  <a:close/>
                </a:path>
              </a:pathLst>
            </a:custGeom>
            <a:solidFill>
              <a:srgbClr val="00B05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4114977" y="2535178"/>
            <a:ext cx="3049311" cy="996223"/>
            <a:chOff x="4924627" y="1824047"/>
            <a:chExt cx="3049311" cy="996223"/>
          </a:xfrm>
        </p:grpSpPr>
        <p:sp>
          <p:nvSpPr>
            <p:cNvPr id="44" name="文本框 43"/>
            <p:cNvSpPr txBox="1"/>
            <p:nvPr/>
          </p:nvSpPr>
          <p:spPr>
            <a:xfrm>
              <a:off x="5470458" y="1824047"/>
              <a:ext cx="25034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穿越时空之旅：异常控制流</a:t>
              </a:r>
              <a:endParaRPr lang="zh-CN" altLang="en-US" sz="14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5485891" y="2067756"/>
              <a:ext cx="2448272" cy="752514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3.1 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实现系统调用</a:t>
              </a:r>
              <a:endParaRPr lang="zh-CN" altLang="en-US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3.2 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实现文件系统</a:t>
              </a:r>
              <a:endParaRPr lang="en-US" altLang="zh-CN" sz="1100" i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3.3 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运行仙剑奇侠传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天）</a:t>
              </a:r>
              <a:endParaRPr lang="zh-CN" altLang="en-US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Freeform 13"/>
            <p:cNvSpPr>
              <a:spLocks noEditPoints="1"/>
            </p:cNvSpPr>
            <p:nvPr/>
          </p:nvSpPr>
          <p:spPr bwMode="auto">
            <a:xfrm rot="2908013">
              <a:off x="4938567" y="2206470"/>
              <a:ext cx="435910" cy="463789"/>
            </a:xfrm>
            <a:custGeom>
              <a:avLst/>
              <a:gdLst>
                <a:gd name="T0" fmla="*/ 40 w 70"/>
                <a:gd name="T1" fmla="*/ 42 h 74"/>
                <a:gd name="T2" fmla="*/ 41 w 70"/>
                <a:gd name="T3" fmla="*/ 48 h 74"/>
                <a:gd name="T4" fmla="*/ 37 w 70"/>
                <a:gd name="T5" fmla="*/ 59 h 74"/>
                <a:gd name="T6" fmla="*/ 29 w 70"/>
                <a:gd name="T7" fmla="*/ 69 h 74"/>
                <a:gd name="T8" fmla="*/ 18 w 70"/>
                <a:gd name="T9" fmla="*/ 74 h 74"/>
                <a:gd name="T10" fmla="*/ 6 w 70"/>
                <a:gd name="T11" fmla="*/ 70 h 74"/>
                <a:gd name="T12" fmla="*/ 6 w 70"/>
                <a:gd name="T13" fmla="*/ 70 h 74"/>
                <a:gd name="T14" fmla="*/ 1 w 70"/>
                <a:gd name="T15" fmla="*/ 59 h 74"/>
                <a:gd name="T16" fmla="*/ 5 w 70"/>
                <a:gd name="T17" fmla="*/ 47 h 74"/>
                <a:gd name="T18" fmla="*/ 13 w 70"/>
                <a:gd name="T19" fmla="*/ 38 h 74"/>
                <a:gd name="T20" fmla="*/ 24 w 70"/>
                <a:gd name="T21" fmla="*/ 33 h 74"/>
                <a:gd name="T22" fmla="*/ 30 w 70"/>
                <a:gd name="T23" fmla="*/ 33 h 74"/>
                <a:gd name="T24" fmla="*/ 23 w 70"/>
                <a:gd name="T25" fmla="*/ 42 h 74"/>
                <a:gd name="T26" fmla="*/ 19 w 70"/>
                <a:gd name="T27" fmla="*/ 44 h 74"/>
                <a:gd name="T28" fmla="*/ 11 w 70"/>
                <a:gd name="T29" fmla="*/ 53 h 74"/>
                <a:gd name="T30" fmla="*/ 9 w 70"/>
                <a:gd name="T31" fmla="*/ 58 h 74"/>
                <a:gd name="T32" fmla="*/ 12 w 70"/>
                <a:gd name="T33" fmla="*/ 64 h 74"/>
                <a:gd name="T34" fmla="*/ 12 w 70"/>
                <a:gd name="T35" fmla="*/ 64 h 74"/>
                <a:gd name="T36" fmla="*/ 17 w 70"/>
                <a:gd name="T37" fmla="*/ 65 h 74"/>
                <a:gd name="T38" fmla="*/ 23 w 70"/>
                <a:gd name="T39" fmla="*/ 63 h 74"/>
                <a:gd name="T40" fmla="*/ 31 w 70"/>
                <a:gd name="T41" fmla="*/ 54 h 74"/>
                <a:gd name="T42" fmla="*/ 32 w 70"/>
                <a:gd name="T43" fmla="*/ 50 h 74"/>
                <a:gd name="T44" fmla="*/ 40 w 70"/>
                <a:gd name="T45" fmla="*/ 42 h 74"/>
                <a:gd name="T46" fmla="*/ 64 w 70"/>
                <a:gd name="T47" fmla="*/ 4 h 74"/>
                <a:gd name="T48" fmla="*/ 52 w 70"/>
                <a:gd name="T49" fmla="*/ 0 h 74"/>
                <a:gd name="T50" fmla="*/ 41 w 70"/>
                <a:gd name="T51" fmla="*/ 5 h 74"/>
                <a:gd name="T52" fmla="*/ 33 w 70"/>
                <a:gd name="T53" fmla="*/ 15 h 74"/>
                <a:gd name="T54" fmla="*/ 29 w 70"/>
                <a:gd name="T55" fmla="*/ 26 h 74"/>
                <a:gd name="T56" fmla="*/ 31 w 70"/>
                <a:gd name="T57" fmla="*/ 32 h 74"/>
                <a:gd name="T58" fmla="*/ 38 w 70"/>
                <a:gd name="T59" fmla="*/ 24 h 74"/>
                <a:gd name="T60" fmla="*/ 40 w 70"/>
                <a:gd name="T61" fmla="*/ 20 h 74"/>
                <a:gd name="T62" fmla="*/ 47 w 70"/>
                <a:gd name="T63" fmla="*/ 11 h 74"/>
                <a:gd name="T64" fmla="*/ 53 w 70"/>
                <a:gd name="T65" fmla="*/ 9 h 74"/>
                <a:gd name="T66" fmla="*/ 58 w 70"/>
                <a:gd name="T67" fmla="*/ 10 h 74"/>
                <a:gd name="T68" fmla="*/ 58 w 70"/>
                <a:gd name="T69" fmla="*/ 10 h 74"/>
                <a:gd name="T70" fmla="*/ 61 w 70"/>
                <a:gd name="T71" fmla="*/ 16 h 74"/>
                <a:gd name="T72" fmla="*/ 59 w 70"/>
                <a:gd name="T73" fmla="*/ 21 h 74"/>
                <a:gd name="T74" fmla="*/ 51 w 70"/>
                <a:gd name="T75" fmla="*/ 30 h 74"/>
                <a:gd name="T76" fmla="*/ 48 w 70"/>
                <a:gd name="T77" fmla="*/ 32 h 74"/>
                <a:gd name="T78" fmla="*/ 41 w 70"/>
                <a:gd name="T79" fmla="*/ 41 h 74"/>
                <a:gd name="T80" fmla="*/ 46 w 70"/>
                <a:gd name="T81" fmla="*/ 41 h 74"/>
                <a:gd name="T82" fmla="*/ 57 w 70"/>
                <a:gd name="T83" fmla="*/ 36 h 74"/>
                <a:gd name="T84" fmla="*/ 65 w 70"/>
                <a:gd name="T85" fmla="*/ 27 h 74"/>
                <a:gd name="T86" fmla="*/ 69 w 70"/>
                <a:gd name="T87" fmla="*/ 15 h 74"/>
                <a:gd name="T88" fmla="*/ 64 w 70"/>
                <a:gd name="T89" fmla="*/ 4 h 74"/>
                <a:gd name="T90" fmla="*/ 64 w 70"/>
                <a:gd name="T91" fmla="*/ 4 h 74"/>
                <a:gd name="T92" fmla="*/ 49 w 70"/>
                <a:gd name="T93" fmla="*/ 21 h 74"/>
                <a:gd name="T94" fmla="*/ 43 w 70"/>
                <a:gd name="T95" fmla="*/ 21 h 74"/>
                <a:gd name="T96" fmla="*/ 22 w 70"/>
                <a:gd name="T97" fmla="*/ 45 h 74"/>
                <a:gd name="T98" fmla="*/ 23 w 70"/>
                <a:gd name="T99" fmla="*/ 52 h 74"/>
                <a:gd name="T100" fmla="*/ 23 w 70"/>
                <a:gd name="T101" fmla="*/ 52 h 74"/>
                <a:gd name="T102" fmla="*/ 29 w 70"/>
                <a:gd name="T103" fmla="*/ 51 h 74"/>
                <a:gd name="T104" fmla="*/ 50 w 70"/>
                <a:gd name="T105" fmla="*/ 27 h 74"/>
                <a:gd name="T106" fmla="*/ 49 w 70"/>
                <a:gd name="T107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0" h="74">
                  <a:moveTo>
                    <a:pt x="40" y="42"/>
                  </a:moveTo>
                  <a:cubicBezTo>
                    <a:pt x="40" y="44"/>
                    <a:pt x="41" y="46"/>
                    <a:pt x="41" y="48"/>
                  </a:cubicBezTo>
                  <a:cubicBezTo>
                    <a:pt x="41" y="52"/>
                    <a:pt x="40" y="56"/>
                    <a:pt x="37" y="59"/>
                  </a:cubicBezTo>
                  <a:cubicBezTo>
                    <a:pt x="29" y="69"/>
                    <a:pt x="29" y="69"/>
                    <a:pt x="29" y="69"/>
                  </a:cubicBezTo>
                  <a:cubicBezTo>
                    <a:pt x="26" y="72"/>
                    <a:pt x="22" y="74"/>
                    <a:pt x="18" y="74"/>
                  </a:cubicBezTo>
                  <a:cubicBezTo>
                    <a:pt x="14" y="74"/>
                    <a:pt x="10" y="73"/>
                    <a:pt x="6" y="70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3" y="67"/>
                    <a:pt x="1" y="63"/>
                    <a:pt x="1" y="59"/>
                  </a:cubicBezTo>
                  <a:cubicBezTo>
                    <a:pt x="0" y="55"/>
                    <a:pt x="2" y="51"/>
                    <a:pt x="5" y="47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6" y="35"/>
                    <a:pt x="20" y="33"/>
                    <a:pt x="24" y="33"/>
                  </a:cubicBezTo>
                  <a:cubicBezTo>
                    <a:pt x="26" y="32"/>
                    <a:pt x="28" y="33"/>
                    <a:pt x="30" y="33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1" y="42"/>
                    <a:pt x="20" y="43"/>
                    <a:pt x="19" y="44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0" y="55"/>
                    <a:pt x="9" y="57"/>
                    <a:pt x="9" y="58"/>
                  </a:cubicBezTo>
                  <a:cubicBezTo>
                    <a:pt x="10" y="60"/>
                    <a:pt x="10" y="62"/>
                    <a:pt x="12" y="64"/>
                  </a:cubicBezTo>
                  <a:cubicBezTo>
                    <a:pt x="12" y="64"/>
                    <a:pt x="12" y="64"/>
                    <a:pt x="12" y="64"/>
                  </a:cubicBezTo>
                  <a:cubicBezTo>
                    <a:pt x="14" y="65"/>
                    <a:pt x="16" y="65"/>
                    <a:pt x="17" y="65"/>
                  </a:cubicBezTo>
                  <a:cubicBezTo>
                    <a:pt x="19" y="65"/>
                    <a:pt x="21" y="64"/>
                    <a:pt x="23" y="63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1" y="53"/>
                    <a:pt x="32" y="52"/>
                    <a:pt x="32" y="50"/>
                  </a:cubicBezTo>
                  <a:cubicBezTo>
                    <a:pt x="40" y="42"/>
                    <a:pt x="40" y="42"/>
                    <a:pt x="40" y="42"/>
                  </a:cubicBezTo>
                  <a:close/>
                  <a:moveTo>
                    <a:pt x="64" y="4"/>
                  </a:moveTo>
                  <a:cubicBezTo>
                    <a:pt x="60" y="1"/>
                    <a:pt x="56" y="0"/>
                    <a:pt x="52" y="0"/>
                  </a:cubicBezTo>
                  <a:cubicBezTo>
                    <a:pt x="48" y="0"/>
                    <a:pt x="44" y="2"/>
                    <a:pt x="41" y="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0" y="18"/>
                    <a:pt x="29" y="22"/>
                    <a:pt x="29" y="26"/>
                  </a:cubicBezTo>
                  <a:cubicBezTo>
                    <a:pt x="29" y="29"/>
                    <a:pt x="30" y="31"/>
                    <a:pt x="31" y="32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8" y="23"/>
                    <a:pt x="39" y="21"/>
                    <a:pt x="40" y="20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9" y="10"/>
                    <a:pt x="51" y="9"/>
                    <a:pt x="53" y="9"/>
                  </a:cubicBezTo>
                  <a:cubicBezTo>
                    <a:pt x="55" y="9"/>
                    <a:pt x="56" y="9"/>
                    <a:pt x="58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60" y="12"/>
                    <a:pt x="60" y="14"/>
                    <a:pt x="61" y="16"/>
                  </a:cubicBezTo>
                  <a:cubicBezTo>
                    <a:pt x="61" y="17"/>
                    <a:pt x="60" y="19"/>
                    <a:pt x="59" y="21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0" y="31"/>
                    <a:pt x="49" y="32"/>
                    <a:pt x="48" y="3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2" y="41"/>
                    <a:pt x="44" y="42"/>
                    <a:pt x="46" y="41"/>
                  </a:cubicBezTo>
                  <a:cubicBezTo>
                    <a:pt x="50" y="41"/>
                    <a:pt x="55" y="39"/>
                    <a:pt x="57" y="36"/>
                  </a:cubicBezTo>
                  <a:cubicBezTo>
                    <a:pt x="65" y="27"/>
                    <a:pt x="65" y="27"/>
                    <a:pt x="65" y="27"/>
                  </a:cubicBezTo>
                  <a:cubicBezTo>
                    <a:pt x="68" y="23"/>
                    <a:pt x="70" y="19"/>
                    <a:pt x="69" y="15"/>
                  </a:cubicBezTo>
                  <a:cubicBezTo>
                    <a:pt x="69" y="11"/>
                    <a:pt x="67" y="7"/>
                    <a:pt x="64" y="4"/>
                  </a:cubicBezTo>
                  <a:cubicBezTo>
                    <a:pt x="64" y="4"/>
                    <a:pt x="64" y="4"/>
                    <a:pt x="64" y="4"/>
                  </a:cubicBezTo>
                  <a:close/>
                  <a:moveTo>
                    <a:pt x="49" y="21"/>
                  </a:moveTo>
                  <a:cubicBezTo>
                    <a:pt x="48" y="19"/>
                    <a:pt x="45" y="19"/>
                    <a:pt x="43" y="21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1" y="47"/>
                    <a:pt x="21" y="50"/>
                    <a:pt x="23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5" y="53"/>
                    <a:pt x="27" y="53"/>
                    <a:pt x="29" y="51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1" y="25"/>
                    <a:pt x="51" y="22"/>
                    <a:pt x="49" y="21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122464" y="3573999"/>
            <a:ext cx="3410315" cy="1026208"/>
            <a:chOff x="3707090" y="3073314"/>
            <a:chExt cx="3410315" cy="1026208"/>
          </a:xfrm>
        </p:grpSpPr>
        <p:sp>
          <p:nvSpPr>
            <p:cNvPr id="43" name="文本框 42"/>
            <p:cNvSpPr txBox="1"/>
            <p:nvPr/>
          </p:nvSpPr>
          <p:spPr>
            <a:xfrm>
              <a:off x="4136501" y="3073314"/>
              <a:ext cx="2980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简单复杂计算机</a:t>
              </a:r>
              <a:r>
                <a:rPr lang="en-US" altLang="zh-CN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--</a:t>
              </a:r>
              <a:r>
                <a:rPr lang="zh-CN" altLang="en-US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冯诺依曼计算机</a:t>
              </a:r>
              <a:endParaRPr lang="en-US" altLang="zh-CN" sz="14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4144099" y="3347008"/>
              <a:ext cx="2796490" cy="752514"/>
            </a:xfrm>
            <a:prstGeom prst="rect">
              <a:avLst/>
            </a:prstGeom>
            <a:solidFill>
              <a:srgbClr val="FF66FF"/>
            </a:solidFill>
          </p:spPr>
          <p:txBody>
            <a:bodyPr wrap="square" rtlCol="0">
              <a:spAutoFit/>
            </a:bodyPr>
            <a:lstStyle/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2.1 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运行第一个</a:t>
              </a:r>
              <a:r>
                <a:rPr lang="en-US" altLang="zh-CN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                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</a:t>
              </a:r>
              <a:r>
                <a:rPr lang="zh-CN" altLang="en-US" sz="1100" i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2.2 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丰富指令集，测试所有程序  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100" i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1100" i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天）</a:t>
              </a:r>
              <a:endParaRPr lang="zh-CN" altLang="en-US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2.3 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</a:t>
              </a:r>
              <a:r>
                <a:rPr lang="en-US" altLang="zh-CN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I/O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指令，测试打字游戏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</a:t>
              </a:r>
              <a:r>
                <a:rPr lang="zh-CN" altLang="en-US" sz="1100" i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8" name="组合 97"/>
            <p:cNvGrpSpPr/>
            <p:nvPr/>
          </p:nvGrpSpPr>
          <p:grpSpPr>
            <a:xfrm>
              <a:off x="3707090" y="3411900"/>
              <a:ext cx="411817" cy="379351"/>
              <a:chOff x="4076704" y="3759197"/>
              <a:chExt cx="1530351" cy="1409703"/>
            </a:xfrm>
            <a:solidFill>
              <a:schemeClr val="accent1">
                <a:lumMod val="60000"/>
                <a:lumOff val="40000"/>
              </a:schemeClr>
            </a:solidFill>
            <a:effectLst>
              <a:outerShdw blurRad="88900" sx="102000" sy="102000" algn="ctr" rotWithShape="0">
                <a:schemeClr val="bg1">
                  <a:lumMod val="65000"/>
                  <a:alpha val="40000"/>
                </a:schemeClr>
              </a:outerShdw>
            </a:effectLst>
          </p:grpSpPr>
          <p:sp>
            <p:nvSpPr>
              <p:cNvPr id="99" name="Freeform 244"/>
              <p:cNvSpPr>
                <a:spLocks noEditPoints="1"/>
              </p:cNvSpPr>
              <p:nvPr/>
            </p:nvSpPr>
            <p:spPr bwMode="auto">
              <a:xfrm>
                <a:off x="4692656" y="3759197"/>
                <a:ext cx="914399" cy="915985"/>
              </a:xfrm>
              <a:custGeom>
                <a:avLst/>
                <a:gdLst>
                  <a:gd name="T0" fmla="*/ 221 w 244"/>
                  <a:gd name="T1" fmla="*/ 22 h 244"/>
                  <a:gd name="T2" fmla="*/ 141 w 244"/>
                  <a:gd name="T3" fmla="*/ 22 h 244"/>
                  <a:gd name="T4" fmla="*/ 0 w 244"/>
                  <a:gd name="T5" fmla="*/ 164 h 244"/>
                  <a:gd name="T6" fmla="*/ 80 w 244"/>
                  <a:gd name="T7" fmla="*/ 244 h 244"/>
                  <a:gd name="T8" fmla="*/ 221 w 244"/>
                  <a:gd name="T9" fmla="*/ 102 h 244"/>
                  <a:gd name="T10" fmla="*/ 221 w 244"/>
                  <a:gd name="T11" fmla="*/ 22 h 244"/>
                  <a:gd name="T12" fmla="*/ 48 w 244"/>
                  <a:gd name="T13" fmla="*/ 165 h 244"/>
                  <a:gd name="T14" fmla="*/ 38 w 244"/>
                  <a:gd name="T15" fmla="*/ 156 h 244"/>
                  <a:gd name="T16" fmla="*/ 158 w 244"/>
                  <a:gd name="T17" fmla="*/ 36 h 244"/>
                  <a:gd name="T18" fmla="*/ 168 w 244"/>
                  <a:gd name="T19" fmla="*/ 36 h 244"/>
                  <a:gd name="T20" fmla="*/ 168 w 244"/>
                  <a:gd name="T21" fmla="*/ 46 h 244"/>
                  <a:gd name="T22" fmla="*/ 48 w 244"/>
                  <a:gd name="T23" fmla="*/ 165 h 244"/>
                  <a:gd name="T24" fmla="*/ 68 w 244"/>
                  <a:gd name="T25" fmla="*/ 185 h 244"/>
                  <a:gd name="T26" fmla="*/ 58 w 244"/>
                  <a:gd name="T27" fmla="*/ 176 h 244"/>
                  <a:gd name="T28" fmla="*/ 188 w 244"/>
                  <a:gd name="T29" fmla="*/ 46 h 244"/>
                  <a:gd name="T30" fmla="*/ 197 w 244"/>
                  <a:gd name="T31" fmla="*/ 46 h 244"/>
                  <a:gd name="T32" fmla="*/ 197 w 244"/>
                  <a:gd name="T33" fmla="*/ 56 h 244"/>
                  <a:gd name="T34" fmla="*/ 68 w 244"/>
                  <a:gd name="T35" fmla="*/ 185 h 244"/>
                  <a:gd name="T36" fmla="*/ 88 w 244"/>
                  <a:gd name="T37" fmla="*/ 205 h 244"/>
                  <a:gd name="T38" fmla="*/ 78 w 244"/>
                  <a:gd name="T39" fmla="*/ 196 h 244"/>
                  <a:gd name="T40" fmla="*/ 198 w 244"/>
                  <a:gd name="T41" fmla="*/ 76 h 244"/>
                  <a:gd name="T42" fmla="*/ 207 w 244"/>
                  <a:gd name="T43" fmla="*/ 76 h 244"/>
                  <a:gd name="T44" fmla="*/ 207 w 244"/>
                  <a:gd name="T45" fmla="*/ 86 h 244"/>
                  <a:gd name="T46" fmla="*/ 88 w 244"/>
                  <a:gd name="T47" fmla="*/ 205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44" h="244">
                    <a:moveTo>
                      <a:pt x="221" y="22"/>
                    </a:moveTo>
                    <a:cubicBezTo>
                      <a:pt x="199" y="0"/>
                      <a:pt x="163" y="0"/>
                      <a:pt x="141" y="22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80" y="244"/>
                      <a:pt x="80" y="244"/>
                      <a:pt x="80" y="244"/>
                    </a:cubicBezTo>
                    <a:cubicBezTo>
                      <a:pt x="221" y="102"/>
                      <a:pt x="221" y="102"/>
                      <a:pt x="221" y="102"/>
                    </a:cubicBezTo>
                    <a:cubicBezTo>
                      <a:pt x="244" y="80"/>
                      <a:pt x="244" y="44"/>
                      <a:pt x="221" y="22"/>
                    </a:cubicBezTo>
                    <a:close/>
                    <a:moveTo>
                      <a:pt x="48" y="165"/>
                    </a:moveTo>
                    <a:cubicBezTo>
                      <a:pt x="38" y="156"/>
                      <a:pt x="38" y="156"/>
                      <a:pt x="38" y="156"/>
                    </a:cubicBezTo>
                    <a:cubicBezTo>
                      <a:pt x="158" y="36"/>
                      <a:pt x="158" y="36"/>
                      <a:pt x="158" y="36"/>
                    </a:cubicBezTo>
                    <a:cubicBezTo>
                      <a:pt x="161" y="34"/>
                      <a:pt x="165" y="34"/>
                      <a:pt x="168" y="36"/>
                    </a:cubicBezTo>
                    <a:cubicBezTo>
                      <a:pt x="170" y="39"/>
                      <a:pt x="170" y="43"/>
                      <a:pt x="168" y="46"/>
                    </a:cubicBezTo>
                    <a:lnTo>
                      <a:pt x="48" y="165"/>
                    </a:lnTo>
                    <a:close/>
                    <a:moveTo>
                      <a:pt x="68" y="185"/>
                    </a:moveTo>
                    <a:cubicBezTo>
                      <a:pt x="58" y="176"/>
                      <a:pt x="58" y="176"/>
                      <a:pt x="58" y="176"/>
                    </a:cubicBezTo>
                    <a:cubicBezTo>
                      <a:pt x="188" y="46"/>
                      <a:pt x="188" y="46"/>
                      <a:pt x="188" y="46"/>
                    </a:cubicBezTo>
                    <a:cubicBezTo>
                      <a:pt x="191" y="44"/>
                      <a:pt x="195" y="44"/>
                      <a:pt x="197" y="46"/>
                    </a:cubicBezTo>
                    <a:cubicBezTo>
                      <a:pt x="200" y="49"/>
                      <a:pt x="200" y="53"/>
                      <a:pt x="197" y="56"/>
                    </a:cubicBezTo>
                    <a:lnTo>
                      <a:pt x="68" y="185"/>
                    </a:lnTo>
                    <a:close/>
                    <a:moveTo>
                      <a:pt x="88" y="205"/>
                    </a:moveTo>
                    <a:cubicBezTo>
                      <a:pt x="78" y="196"/>
                      <a:pt x="78" y="196"/>
                      <a:pt x="78" y="196"/>
                    </a:cubicBezTo>
                    <a:cubicBezTo>
                      <a:pt x="198" y="76"/>
                      <a:pt x="198" y="76"/>
                      <a:pt x="198" y="76"/>
                    </a:cubicBezTo>
                    <a:cubicBezTo>
                      <a:pt x="200" y="73"/>
                      <a:pt x="205" y="73"/>
                      <a:pt x="207" y="76"/>
                    </a:cubicBezTo>
                    <a:cubicBezTo>
                      <a:pt x="210" y="79"/>
                      <a:pt x="210" y="83"/>
                      <a:pt x="207" y="86"/>
                    </a:cubicBezTo>
                    <a:lnTo>
                      <a:pt x="88" y="205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" name="Freeform 245"/>
              <p:cNvSpPr/>
              <p:nvPr/>
            </p:nvSpPr>
            <p:spPr bwMode="auto">
              <a:xfrm>
                <a:off x="4194356" y="4441821"/>
                <a:ext cx="633416" cy="628647"/>
              </a:xfrm>
              <a:custGeom>
                <a:avLst/>
                <a:gdLst>
                  <a:gd name="T0" fmla="*/ 257 w 399"/>
                  <a:gd name="T1" fmla="*/ 236 h 396"/>
                  <a:gd name="T2" fmla="*/ 241 w 399"/>
                  <a:gd name="T3" fmla="*/ 219 h 396"/>
                  <a:gd name="T4" fmla="*/ 399 w 399"/>
                  <a:gd name="T5" fmla="*/ 61 h 396"/>
                  <a:gd name="T6" fmla="*/ 335 w 399"/>
                  <a:gd name="T7" fmla="*/ 0 h 396"/>
                  <a:gd name="T8" fmla="*/ 179 w 399"/>
                  <a:gd name="T9" fmla="*/ 156 h 396"/>
                  <a:gd name="T10" fmla="*/ 160 w 399"/>
                  <a:gd name="T11" fmla="*/ 139 h 396"/>
                  <a:gd name="T12" fmla="*/ 125 w 399"/>
                  <a:gd name="T13" fmla="*/ 160 h 396"/>
                  <a:gd name="T14" fmla="*/ 0 w 399"/>
                  <a:gd name="T15" fmla="*/ 359 h 396"/>
                  <a:gd name="T16" fmla="*/ 38 w 399"/>
                  <a:gd name="T17" fmla="*/ 396 h 396"/>
                  <a:gd name="T18" fmla="*/ 236 w 399"/>
                  <a:gd name="T19" fmla="*/ 274 h 396"/>
                  <a:gd name="T20" fmla="*/ 257 w 399"/>
                  <a:gd name="T21" fmla="*/ 236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99" h="396">
                    <a:moveTo>
                      <a:pt x="257" y="236"/>
                    </a:moveTo>
                    <a:lnTo>
                      <a:pt x="241" y="219"/>
                    </a:lnTo>
                    <a:lnTo>
                      <a:pt x="399" y="61"/>
                    </a:lnTo>
                    <a:lnTo>
                      <a:pt x="335" y="0"/>
                    </a:lnTo>
                    <a:lnTo>
                      <a:pt x="179" y="156"/>
                    </a:lnTo>
                    <a:lnTo>
                      <a:pt x="160" y="139"/>
                    </a:lnTo>
                    <a:lnTo>
                      <a:pt x="125" y="160"/>
                    </a:lnTo>
                    <a:lnTo>
                      <a:pt x="0" y="359"/>
                    </a:lnTo>
                    <a:lnTo>
                      <a:pt x="38" y="396"/>
                    </a:lnTo>
                    <a:lnTo>
                      <a:pt x="236" y="274"/>
                    </a:lnTo>
                    <a:lnTo>
                      <a:pt x="257" y="236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246"/>
              <p:cNvSpPr/>
              <p:nvPr/>
            </p:nvSpPr>
            <p:spPr bwMode="auto">
              <a:xfrm>
                <a:off x="4076704" y="3771898"/>
                <a:ext cx="671513" cy="669923"/>
              </a:xfrm>
              <a:custGeom>
                <a:avLst/>
                <a:gdLst>
                  <a:gd name="T0" fmla="*/ 90 w 179"/>
                  <a:gd name="T1" fmla="*/ 0 h 179"/>
                  <a:gd name="T2" fmla="*/ 67 w 179"/>
                  <a:gd name="T3" fmla="*/ 3 h 179"/>
                  <a:gd name="T4" fmla="*/ 70 w 179"/>
                  <a:gd name="T5" fmla="*/ 5 h 179"/>
                  <a:gd name="T6" fmla="*/ 102 w 179"/>
                  <a:gd name="T7" fmla="*/ 37 h 179"/>
                  <a:gd name="T8" fmla="*/ 102 w 179"/>
                  <a:gd name="T9" fmla="*/ 96 h 179"/>
                  <a:gd name="T10" fmla="*/ 42 w 179"/>
                  <a:gd name="T11" fmla="*/ 96 h 179"/>
                  <a:gd name="T12" fmla="*/ 10 w 179"/>
                  <a:gd name="T13" fmla="*/ 64 h 179"/>
                  <a:gd name="T14" fmla="*/ 6 w 179"/>
                  <a:gd name="T15" fmla="*/ 59 h 179"/>
                  <a:gd name="T16" fmla="*/ 0 w 179"/>
                  <a:gd name="T17" fmla="*/ 89 h 179"/>
                  <a:gd name="T18" fmla="*/ 90 w 179"/>
                  <a:gd name="T19" fmla="*/ 179 h 179"/>
                  <a:gd name="T20" fmla="*/ 179 w 179"/>
                  <a:gd name="T21" fmla="*/ 89 h 179"/>
                  <a:gd name="T22" fmla="*/ 90 w 179"/>
                  <a:gd name="T23" fmla="*/ 0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9" h="179">
                    <a:moveTo>
                      <a:pt x="90" y="0"/>
                    </a:moveTo>
                    <a:cubicBezTo>
                      <a:pt x="82" y="0"/>
                      <a:pt x="75" y="1"/>
                      <a:pt x="67" y="3"/>
                    </a:cubicBezTo>
                    <a:cubicBezTo>
                      <a:pt x="68" y="4"/>
                      <a:pt x="69" y="4"/>
                      <a:pt x="70" y="5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18" y="53"/>
                      <a:pt x="118" y="80"/>
                      <a:pt x="102" y="96"/>
                    </a:cubicBezTo>
                    <a:cubicBezTo>
                      <a:pt x="85" y="113"/>
                      <a:pt x="59" y="113"/>
                      <a:pt x="42" y="96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9" y="63"/>
                      <a:pt x="7" y="61"/>
                      <a:pt x="6" y="59"/>
                    </a:cubicBezTo>
                    <a:cubicBezTo>
                      <a:pt x="2" y="68"/>
                      <a:pt x="0" y="79"/>
                      <a:pt x="0" y="89"/>
                    </a:cubicBezTo>
                    <a:cubicBezTo>
                      <a:pt x="0" y="139"/>
                      <a:pt x="40" y="179"/>
                      <a:pt x="90" y="179"/>
                    </a:cubicBezTo>
                    <a:cubicBezTo>
                      <a:pt x="139" y="179"/>
                      <a:pt x="179" y="139"/>
                      <a:pt x="179" y="89"/>
                    </a:cubicBezTo>
                    <a:cubicBezTo>
                      <a:pt x="179" y="40"/>
                      <a:pt x="139" y="0"/>
                      <a:pt x="90" y="0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247"/>
              <p:cNvSpPr>
                <a:spLocks noEditPoints="1"/>
              </p:cNvSpPr>
              <p:nvPr/>
            </p:nvSpPr>
            <p:spPr bwMode="auto">
              <a:xfrm>
                <a:off x="4905375" y="4565648"/>
                <a:ext cx="604835" cy="603252"/>
              </a:xfrm>
              <a:custGeom>
                <a:avLst/>
                <a:gdLst>
                  <a:gd name="T0" fmla="*/ 142 w 161"/>
                  <a:gd name="T1" fmla="*/ 142 h 161"/>
                  <a:gd name="T2" fmla="*/ 142 w 161"/>
                  <a:gd name="T3" fmla="*/ 71 h 161"/>
                  <a:gd name="T4" fmla="*/ 70 w 161"/>
                  <a:gd name="T5" fmla="*/ 0 h 161"/>
                  <a:gd name="T6" fmla="*/ 0 w 161"/>
                  <a:gd name="T7" fmla="*/ 70 h 161"/>
                  <a:gd name="T8" fmla="*/ 72 w 161"/>
                  <a:gd name="T9" fmla="*/ 142 h 161"/>
                  <a:gd name="T10" fmla="*/ 142 w 161"/>
                  <a:gd name="T11" fmla="*/ 142 h 161"/>
                  <a:gd name="T12" fmla="*/ 94 w 161"/>
                  <a:gd name="T13" fmla="*/ 94 h 161"/>
                  <a:gd name="T14" fmla="*/ 123 w 161"/>
                  <a:gd name="T15" fmla="*/ 94 h 161"/>
                  <a:gd name="T16" fmla="*/ 123 w 161"/>
                  <a:gd name="T17" fmla="*/ 123 h 161"/>
                  <a:gd name="T18" fmla="*/ 94 w 161"/>
                  <a:gd name="T19" fmla="*/ 123 h 161"/>
                  <a:gd name="T20" fmla="*/ 94 w 161"/>
                  <a:gd name="T21" fmla="*/ 94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1" h="161">
                    <a:moveTo>
                      <a:pt x="142" y="142"/>
                    </a:moveTo>
                    <a:cubicBezTo>
                      <a:pt x="161" y="122"/>
                      <a:pt x="161" y="91"/>
                      <a:pt x="142" y="71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72" y="142"/>
                      <a:pt x="72" y="142"/>
                      <a:pt x="72" y="142"/>
                    </a:cubicBezTo>
                    <a:cubicBezTo>
                      <a:pt x="91" y="161"/>
                      <a:pt x="122" y="161"/>
                      <a:pt x="142" y="142"/>
                    </a:cubicBezTo>
                    <a:close/>
                    <a:moveTo>
                      <a:pt x="94" y="94"/>
                    </a:moveTo>
                    <a:cubicBezTo>
                      <a:pt x="102" y="86"/>
                      <a:pt x="115" y="86"/>
                      <a:pt x="123" y="94"/>
                    </a:cubicBezTo>
                    <a:cubicBezTo>
                      <a:pt x="131" y="102"/>
                      <a:pt x="131" y="115"/>
                      <a:pt x="123" y="123"/>
                    </a:cubicBezTo>
                    <a:cubicBezTo>
                      <a:pt x="115" y="131"/>
                      <a:pt x="102" y="131"/>
                      <a:pt x="94" y="123"/>
                    </a:cubicBezTo>
                    <a:cubicBezTo>
                      <a:pt x="86" y="115"/>
                      <a:pt x="86" y="102"/>
                      <a:pt x="94" y="94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16" name="组合 115"/>
          <p:cNvGrpSpPr/>
          <p:nvPr/>
        </p:nvGrpSpPr>
        <p:grpSpPr>
          <a:xfrm>
            <a:off x="5796136" y="936433"/>
            <a:ext cx="2764695" cy="589585"/>
            <a:chOff x="2644019" y="3575840"/>
            <a:chExt cx="2764695" cy="589585"/>
          </a:xfrm>
        </p:grpSpPr>
        <p:sp>
          <p:nvSpPr>
            <p:cNvPr id="49" name="文本框 48"/>
            <p:cNvSpPr txBox="1"/>
            <p:nvPr/>
          </p:nvSpPr>
          <p:spPr>
            <a:xfrm>
              <a:off x="3203848" y="3575840"/>
              <a:ext cx="17970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性能提升：杂项</a:t>
              </a:r>
              <a:endParaRPr lang="en-US" altLang="zh-CN" sz="14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3203847" y="3853032"/>
              <a:ext cx="2204867" cy="312393"/>
            </a:xfrm>
            <a:prstGeom prst="rect">
              <a:avLst/>
            </a:prstGeom>
            <a:solidFill>
              <a:srgbClr val="0E706E"/>
            </a:solidFill>
          </p:spPr>
          <p:txBody>
            <a:bodyPr wrap="square" rtlCol="0">
              <a:spAutoFit/>
            </a:bodyPr>
            <a:lstStyle/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5.1 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仙剑实战 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1-2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天）</a:t>
              </a:r>
              <a:endParaRPr lang="zh-CN" altLang="en-US" sz="1100" i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" name="Freeform 16"/>
            <p:cNvSpPr>
              <a:spLocks noEditPoints="1"/>
            </p:cNvSpPr>
            <p:nvPr/>
          </p:nvSpPr>
          <p:spPr bwMode="auto">
            <a:xfrm>
              <a:off x="2644019" y="3760659"/>
              <a:ext cx="455586" cy="371718"/>
            </a:xfrm>
            <a:custGeom>
              <a:avLst/>
              <a:gdLst>
                <a:gd name="T0" fmla="*/ 22 w 67"/>
                <a:gd name="T1" fmla="*/ 52 h 52"/>
                <a:gd name="T2" fmla="*/ 30 w 67"/>
                <a:gd name="T3" fmla="*/ 52 h 52"/>
                <a:gd name="T4" fmla="*/ 32 w 67"/>
                <a:gd name="T5" fmla="*/ 51 h 52"/>
                <a:gd name="T6" fmla="*/ 32 w 67"/>
                <a:gd name="T7" fmla="*/ 34 h 52"/>
                <a:gd name="T8" fmla="*/ 27 w 67"/>
                <a:gd name="T9" fmla="*/ 31 h 52"/>
                <a:gd name="T10" fmla="*/ 20 w 67"/>
                <a:gd name="T11" fmla="*/ 35 h 52"/>
                <a:gd name="T12" fmla="*/ 20 w 67"/>
                <a:gd name="T13" fmla="*/ 51 h 52"/>
                <a:gd name="T14" fmla="*/ 22 w 67"/>
                <a:gd name="T15" fmla="*/ 52 h 52"/>
                <a:gd name="T16" fmla="*/ 0 w 67"/>
                <a:gd name="T17" fmla="*/ 34 h 52"/>
                <a:gd name="T18" fmla="*/ 25 w 67"/>
                <a:gd name="T19" fmla="*/ 19 h 52"/>
                <a:gd name="T20" fmla="*/ 27 w 67"/>
                <a:gd name="T21" fmla="*/ 18 h 52"/>
                <a:gd name="T22" fmla="*/ 28 w 67"/>
                <a:gd name="T23" fmla="*/ 19 h 52"/>
                <a:gd name="T24" fmla="*/ 36 w 67"/>
                <a:gd name="T25" fmla="*/ 23 h 52"/>
                <a:gd name="T26" fmla="*/ 56 w 67"/>
                <a:gd name="T27" fmla="*/ 6 h 52"/>
                <a:gd name="T28" fmla="*/ 53 w 67"/>
                <a:gd name="T29" fmla="*/ 3 h 52"/>
                <a:gd name="T30" fmla="*/ 60 w 67"/>
                <a:gd name="T31" fmla="*/ 1 h 52"/>
                <a:gd name="T32" fmla="*/ 67 w 67"/>
                <a:gd name="T33" fmla="*/ 0 h 52"/>
                <a:gd name="T34" fmla="*/ 65 w 67"/>
                <a:gd name="T35" fmla="*/ 7 h 52"/>
                <a:gd name="T36" fmla="*/ 63 w 67"/>
                <a:gd name="T37" fmla="*/ 14 h 52"/>
                <a:gd name="T38" fmla="*/ 60 w 67"/>
                <a:gd name="T39" fmla="*/ 10 h 52"/>
                <a:gd name="T40" fmla="*/ 38 w 67"/>
                <a:gd name="T41" fmla="*/ 29 h 52"/>
                <a:gd name="T42" fmla="*/ 36 w 67"/>
                <a:gd name="T43" fmla="*/ 31 h 52"/>
                <a:gd name="T44" fmla="*/ 35 w 67"/>
                <a:gd name="T45" fmla="*/ 30 h 52"/>
                <a:gd name="T46" fmla="*/ 27 w 67"/>
                <a:gd name="T47" fmla="*/ 25 h 52"/>
                <a:gd name="T48" fmla="*/ 3 w 67"/>
                <a:gd name="T49" fmla="*/ 39 h 52"/>
                <a:gd name="T50" fmla="*/ 0 w 67"/>
                <a:gd name="T51" fmla="*/ 34 h 52"/>
                <a:gd name="T52" fmla="*/ 6 w 67"/>
                <a:gd name="T53" fmla="*/ 52 h 52"/>
                <a:gd name="T54" fmla="*/ 14 w 67"/>
                <a:gd name="T55" fmla="*/ 52 h 52"/>
                <a:gd name="T56" fmla="*/ 16 w 67"/>
                <a:gd name="T57" fmla="*/ 51 h 52"/>
                <a:gd name="T58" fmla="*/ 16 w 67"/>
                <a:gd name="T59" fmla="*/ 38 h 52"/>
                <a:gd name="T60" fmla="*/ 4 w 67"/>
                <a:gd name="T61" fmla="*/ 44 h 52"/>
                <a:gd name="T62" fmla="*/ 4 w 67"/>
                <a:gd name="T63" fmla="*/ 51 h 52"/>
                <a:gd name="T64" fmla="*/ 6 w 67"/>
                <a:gd name="T65" fmla="*/ 52 h 52"/>
                <a:gd name="T66" fmla="*/ 38 w 67"/>
                <a:gd name="T67" fmla="*/ 52 h 52"/>
                <a:gd name="T68" fmla="*/ 46 w 67"/>
                <a:gd name="T69" fmla="*/ 52 h 52"/>
                <a:gd name="T70" fmla="*/ 48 w 67"/>
                <a:gd name="T71" fmla="*/ 51 h 52"/>
                <a:gd name="T72" fmla="*/ 48 w 67"/>
                <a:gd name="T73" fmla="*/ 27 h 52"/>
                <a:gd name="T74" fmla="*/ 48 w 67"/>
                <a:gd name="T75" fmla="*/ 27 h 52"/>
                <a:gd name="T76" fmla="*/ 37 w 67"/>
                <a:gd name="T77" fmla="*/ 37 h 52"/>
                <a:gd name="T78" fmla="*/ 37 w 67"/>
                <a:gd name="T79" fmla="*/ 36 h 52"/>
                <a:gd name="T80" fmla="*/ 37 w 67"/>
                <a:gd name="T81" fmla="*/ 51 h 52"/>
                <a:gd name="T82" fmla="*/ 38 w 67"/>
                <a:gd name="T83" fmla="*/ 52 h 52"/>
                <a:gd name="T84" fmla="*/ 55 w 67"/>
                <a:gd name="T85" fmla="*/ 52 h 52"/>
                <a:gd name="T86" fmla="*/ 62 w 67"/>
                <a:gd name="T87" fmla="*/ 52 h 52"/>
                <a:gd name="T88" fmla="*/ 64 w 67"/>
                <a:gd name="T89" fmla="*/ 51 h 52"/>
                <a:gd name="T90" fmla="*/ 64 w 67"/>
                <a:gd name="T91" fmla="*/ 22 h 52"/>
                <a:gd name="T92" fmla="*/ 60 w 67"/>
                <a:gd name="T93" fmla="*/ 17 h 52"/>
                <a:gd name="T94" fmla="*/ 53 w 67"/>
                <a:gd name="T95" fmla="*/ 23 h 52"/>
                <a:gd name="T96" fmla="*/ 53 w 67"/>
                <a:gd name="T97" fmla="*/ 51 h 52"/>
                <a:gd name="T98" fmla="*/ 55 w 67"/>
                <a:gd name="T9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7" h="52">
                  <a:moveTo>
                    <a:pt x="22" y="52"/>
                  </a:moveTo>
                  <a:cubicBezTo>
                    <a:pt x="25" y="52"/>
                    <a:pt x="28" y="52"/>
                    <a:pt x="30" y="52"/>
                  </a:cubicBezTo>
                  <a:cubicBezTo>
                    <a:pt x="31" y="52"/>
                    <a:pt x="32" y="52"/>
                    <a:pt x="32" y="51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2"/>
                    <a:pt x="21" y="52"/>
                    <a:pt x="22" y="52"/>
                  </a:cubicBezTo>
                  <a:close/>
                  <a:moveTo>
                    <a:pt x="0" y="34"/>
                  </a:moveTo>
                  <a:cubicBezTo>
                    <a:pt x="25" y="19"/>
                    <a:pt x="25" y="19"/>
                    <a:pt x="25" y="19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56" y="6"/>
                    <a:pt x="56" y="6"/>
                    <a:pt x="56" y="6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60" y="1"/>
                    <a:pt x="60" y="1"/>
                    <a:pt x="60" y="1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3" y="14"/>
                    <a:pt x="63" y="14"/>
                    <a:pt x="63" y="14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0" y="34"/>
                    <a:pt x="0" y="34"/>
                    <a:pt x="0" y="34"/>
                  </a:cubicBezTo>
                  <a:close/>
                  <a:moveTo>
                    <a:pt x="6" y="52"/>
                  </a:moveTo>
                  <a:cubicBezTo>
                    <a:pt x="14" y="52"/>
                    <a:pt x="14" y="52"/>
                    <a:pt x="14" y="52"/>
                  </a:cubicBezTo>
                  <a:cubicBezTo>
                    <a:pt x="15" y="52"/>
                    <a:pt x="16" y="52"/>
                    <a:pt x="16" y="51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4" y="52"/>
                    <a:pt x="5" y="52"/>
                    <a:pt x="6" y="52"/>
                  </a:cubicBezTo>
                  <a:close/>
                  <a:moveTo>
                    <a:pt x="38" y="52"/>
                  </a:moveTo>
                  <a:cubicBezTo>
                    <a:pt x="41" y="52"/>
                    <a:pt x="44" y="52"/>
                    <a:pt x="46" y="52"/>
                  </a:cubicBezTo>
                  <a:cubicBezTo>
                    <a:pt x="47" y="52"/>
                    <a:pt x="48" y="52"/>
                    <a:pt x="48" y="51"/>
                  </a:cubicBezTo>
                  <a:cubicBezTo>
                    <a:pt x="48" y="43"/>
                    <a:pt x="48" y="35"/>
                    <a:pt x="48" y="27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7" y="51"/>
                    <a:pt x="37" y="51"/>
                    <a:pt x="37" y="51"/>
                  </a:cubicBezTo>
                  <a:cubicBezTo>
                    <a:pt x="37" y="52"/>
                    <a:pt x="37" y="52"/>
                    <a:pt x="38" y="52"/>
                  </a:cubicBezTo>
                  <a:close/>
                  <a:moveTo>
                    <a:pt x="55" y="52"/>
                  </a:moveTo>
                  <a:cubicBezTo>
                    <a:pt x="62" y="52"/>
                    <a:pt x="62" y="52"/>
                    <a:pt x="62" y="52"/>
                  </a:cubicBezTo>
                  <a:cubicBezTo>
                    <a:pt x="63" y="52"/>
                    <a:pt x="64" y="52"/>
                    <a:pt x="64" y="51"/>
                  </a:cubicBezTo>
                  <a:cubicBezTo>
                    <a:pt x="64" y="22"/>
                    <a:pt x="64" y="22"/>
                    <a:pt x="64" y="22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53" y="23"/>
                    <a:pt x="53" y="23"/>
                    <a:pt x="53" y="23"/>
                  </a:cubicBezTo>
                  <a:cubicBezTo>
                    <a:pt x="53" y="51"/>
                    <a:pt x="53" y="51"/>
                    <a:pt x="53" y="51"/>
                  </a:cubicBezTo>
                  <a:cubicBezTo>
                    <a:pt x="53" y="52"/>
                    <a:pt x="54" y="52"/>
                    <a:pt x="55" y="52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00290" y="5735184"/>
            <a:ext cx="2848106" cy="1006184"/>
            <a:chOff x="278852" y="5185446"/>
            <a:chExt cx="2848106" cy="1006184"/>
          </a:xfrm>
        </p:grpSpPr>
        <p:sp>
          <p:nvSpPr>
            <p:cNvPr id="88" name="Freeform 245"/>
            <p:cNvSpPr/>
            <p:nvPr/>
          </p:nvSpPr>
          <p:spPr bwMode="auto">
            <a:xfrm>
              <a:off x="278852" y="5545355"/>
              <a:ext cx="414992" cy="414992"/>
            </a:xfrm>
            <a:custGeom>
              <a:avLst/>
              <a:gdLst/>
              <a:ahLst/>
              <a:cxnLst>
                <a:cxn ang="0">
                  <a:pos x="68" y="3"/>
                </a:cxn>
                <a:cxn ang="0">
                  <a:pos x="58" y="61"/>
                </a:cxn>
                <a:cxn ang="0">
                  <a:pos x="57" y="63"/>
                </a:cxn>
                <a:cxn ang="0">
                  <a:pos x="56" y="63"/>
                </a:cxn>
                <a:cxn ang="0">
                  <a:pos x="55" y="63"/>
                </a:cxn>
                <a:cxn ang="0">
                  <a:pos x="38" y="56"/>
                </a:cxn>
                <a:cxn ang="0">
                  <a:pos x="28" y="67"/>
                </a:cxn>
                <a:cxn ang="0">
                  <a:pos x="26" y="68"/>
                </a:cxn>
                <a:cxn ang="0">
                  <a:pos x="26" y="68"/>
                </a:cxn>
                <a:cxn ang="0">
                  <a:pos x="24" y="65"/>
                </a:cxn>
                <a:cxn ang="0">
                  <a:pos x="24" y="52"/>
                </a:cxn>
                <a:cxn ang="0">
                  <a:pos x="57" y="12"/>
                </a:cxn>
                <a:cxn ang="0">
                  <a:pos x="16" y="47"/>
                </a:cxn>
                <a:cxn ang="0">
                  <a:pos x="1" y="41"/>
                </a:cxn>
                <a:cxn ang="0">
                  <a:pos x="0" y="39"/>
                </a:cxn>
                <a:cxn ang="0">
                  <a:pos x="1" y="36"/>
                </a:cxn>
                <a:cxn ang="0">
                  <a:pos x="64" y="0"/>
                </a:cxn>
                <a:cxn ang="0">
                  <a:pos x="65" y="0"/>
                </a:cxn>
                <a:cxn ang="0">
                  <a:pos x="67" y="0"/>
                </a:cxn>
                <a:cxn ang="0">
                  <a:pos x="68" y="3"/>
                </a:cxn>
              </a:cxnLst>
              <a:rect l="0" t="0" r="r" b="b"/>
              <a:pathLst>
                <a:path w="68" h="68">
                  <a:moveTo>
                    <a:pt x="68" y="3"/>
                  </a:moveTo>
                  <a:cubicBezTo>
                    <a:pt x="58" y="61"/>
                    <a:pt x="58" y="61"/>
                    <a:pt x="58" y="61"/>
                  </a:cubicBezTo>
                  <a:cubicBezTo>
                    <a:pt x="58" y="62"/>
                    <a:pt x="57" y="62"/>
                    <a:pt x="57" y="63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67"/>
                    <a:pt x="27" y="68"/>
                    <a:pt x="26" y="68"/>
                  </a:cubicBezTo>
                  <a:cubicBezTo>
                    <a:pt x="26" y="68"/>
                    <a:pt x="26" y="68"/>
                    <a:pt x="26" y="68"/>
                  </a:cubicBezTo>
                  <a:cubicBezTo>
                    <a:pt x="25" y="67"/>
                    <a:pt x="24" y="66"/>
                    <a:pt x="24" y="65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0" y="40"/>
                    <a:pt x="0" y="40"/>
                    <a:pt x="0" y="39"/>
                  </a:cubicBezTo>
                  <a:cubicBezTo>
                    <a:pt x="0" y="38"/>
                    <a:pt x="0" y="37"/>
                    <a:pt x="1" y="36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6" y="0"/>
                    <a:pt x="66" y="0"/>
                    <a:pt x="67" y="0"/>
                  </a:cubicBezTo>
                  <a:cubicBezTo>
                    <a:pt x="68" y="1"/>
                    <a:pt x="68" y="2"/>
                    <a:pt x="68" y="3"/>
                  </a:cubicBezTo>
                  <a:close/>
                </a:path>
              </a:pathLst>
            </a:custGeom>
            <a:solidFill>
              <a:srgbClr val="FF7C8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23013" y="5185446"/>
              <a:ext cx="2303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世界诞生前夜</a:t>
              </a:r>
              <a:r>
                <a:rPr lang="en-US" altLang="zh-CN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---</a:t>
              </a:r>
              <a:r>
                <a:rPr lang="zh-CN" altLang="en-US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开发环境</a:t>
              </a:r>
              <a:endParaRPr lang="en-US" altLang="zh-CN" sz="1400" b="1" i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47332" y="5439116"/>
              <a:ext cx="2342884" cy="752514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安装虚拟机或者</a:t>
              </a:r>
              <a:r>
                <a:rPr lang="en-US" altLang="zh-CN" sz="1100" i="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docker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，熟悉相关工具和平台，安装</a:t>
              </a:r>
              <a:r>
                <a:rPr lang="en-US" altLang="zh-CN" sz="1100" i="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sourceinsight</a:t>
              </a:r>
              <a:r>
                <a:rPr lang="en-US" altLang="zh-CN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阅读代码框架  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天）</a:t>
              </a:r>
              <a:endParaRPr lang="zh-CN" altLang="en-US" sz="1100" i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686902" y="4623193"/>
            <a:ext cx="2973906" cy="1045820"/>
            <a:chOff x="3622135" y="5314755"/>
            <a:chExt cx="2973906" cy="1045820"/>
          </a:xfrm>
        </p:grpSpPr>
        <p:sp>
          <p:nvSpPr>
            <p:cNvPr id="41" name="文本框 40"/>
            <p:cNvSpPr txBox="1"/>
            <p:nvPr/>
          </p:nvSpPr>
          <p:spPr>
            <a:xfrm>
              <a:off x="4255410" y="5314755"/>
              <a:ext cx="17545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开天辟地</a:t>
              </a:r>
              <a:r>
                <a:rPr lang="en-US" altLang="zh-CN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---</a:t>
              </a:r>
              <a:r>
                <a:rPr lang="zh-CN" altLang="en-US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图灵机</a:t>
              </a:r>
              <a:endParaRPr lang="en-US" altLang="zh-CN" sz="14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4308866" y="5608061"/>
              <a:ext cx="2287175" cy="752514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1.1 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简易调试器</a:t>
              </a:r>
              <a:endParaRPr lang="zh-CN" altLang="en-US" sz="1100" i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1.2 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表达式求值   </a:t>
              </a:r>
              <a:endParaRPr lang="en-US" altLang="zh-CN" sz="1100" i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1.3 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监视点与断点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天）</a:t>
              </a:r>
              <a:endParaRPr lang="zh-CN" altLang="en-US" sz="1100" i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8" name="Picture 131" descr="j0242087[1]"/>
            <p:cNvPicPr>
              <a:picLocks noChangeAspect="1"/>
            </p:cNvPicPr>
            <p:nvPr/>
          </p:nvPicPr>
          <p:blipFill>
            <a:blip r:embed="rId2">
              <a:biLevel thresh="50000"/>
              <a:grayscl/>
            </a:blip>
            <a:stretch>
              <a:fillRect/>
            </a:stretch>
          </p:blipFill>
          <p:spPr>
            <a:xfrm>
              <a:off x="3622135" y="5645691"/>
              <a:ext cx="686731" cy="50545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32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18488" cy="5040312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评分规则待定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与完成时间有关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各关及时检查进度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8216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计算机系统栈</a:t>
            </a:r>
            <a:endParaRPr lang="zh-CN" altLang="en-US" sz="1800" dirty="0" smtClean="0"/>
          </a:p>
        </p:txBody>
      </p:sp>
      <p:sp>
        <p:nvSpPr>
          <p:cNvPr id="6148" name="AutoShape 4"/>
          <p:cNvSpPr>
            <a:spLocks noChangeArrowheads="1"/>
          </p:cNvSpPr>
          <p:nvPr/>
        </p:nvSpPr>
        <p:spPr bwMode="auto">
          <a:xfrm>
            <a:off x="2571750" y="2211373"/>
            <a:ext cx="4387850" cy="398463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360">
            <a:solidFill>
              <a:srgbClr val="0033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Algorithm</a:t>
            </a:r>
          </a:p>
        </p:txBody>
      </p:sp>
      <p:sp>
        <p:nvSpPr>
          <p:cNvPr id="6149" name="AutoShape 5"/>
          <p:cNvSpPr>
            <a:spLocks noChangeArrowheads="1"/>
          </p:cNvSpPr>
          <p:nvPr/>
        </p:nvSpPr>
        <p:spPr bwMode="auto">
          <a:xfrm>
            <a:off x="2571750" y="2613011"/>
            <a:ext cx="4387850" cy="398462"/>
          </a:xfrm>
          <a:prstGeom prst="roundRect">
            <a:avLst>
              <a:gd name="adj" fmla="val 16667"/>
            </a:avLst>
          </a:prstGeom>
          <a:solidFill>
            <a:srgbClr val="0099FF"/>
          </a:solidFill>
          <a:ln w="9360">
            <a:solidFill>
              <a:srgbClr val="0033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Programming Language</a:t>
            </a:r>
          </a:p>
        </p:txBody>
      </p:sp>
      <p:sp>
        <p:nvSpPr>
          <p:cNvPr id="6150" name="AutoShape 6"/>
          <p:cNvSpPr>
            <a:spLocks noChangeArrowheads="1"/>
          </p:cNvSpPr>
          <p:nvPr/>
        </p:nvSpPr>
        <p:spPr bwMode="auto">
          <a:xfrm>
            <a:off x="2571750" y="3013061"/>
            <a:ext cx="4387850" cy="398462"/>
          </a:xfrm>
          <a:prstGeom prst="roundRect">
            <a:avLst>
              <a:gd name="adj" fmla="val 16667"/>
            </a:avLst>
          </a:prstGeom>
          <a:solidFill>
            <a:srgbClr val="0099FF"/>
          </a:solidFill>
          <a:ln w="9360">
            <a:solidFill>
              <a:srgbClr val="0033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Operating System/Virtual Machines</a:t>
            </a:r>
          </a:p>
        </p:txBody>
      </p:sp>
      <p:sp>
        <p:nvSpPr>
          <p:cNvPr id="6151" name="AutoShape 7"/>
          <p:cNvSpPr>
            <a:spLocks noChangeArrowheads="1"/>
          </p:cNvSpPr>
          <p:nvPr/>
        </p:nvSpPr>
        <p:spPr bwMode="auto">
          <a:xfrm>
            <a:off x="2571750" y="3413111"/>
            <a:ext cx="4387850" cy="398462"/>
          </a:xfrm>
          <a:prstGeom prst="roundRect">
            <a:avLst>
              <a:gd name="adj" fmla="val 16667"/>
            </a:avLst>
          </a:prstGeom>
          <a:solidFill>
            <a:srgbClr val="0099FF"/>
          </a:solidFill>
          <a:ln w="9360">
            <a:solidFill>
              <a:srgbClr val="0033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Instruction Set Architecture</a:t>
            </a:r>
          </a:p>
        </p:txBody>
      </p:sp>
      <p:sp>
        <p:nvSpPr>
          <p:cNvPr id="6152" name="AutoShape 8"/>
          <p:cNvSpPr>
            <a:spLocks noChangeArrowheads="1"/>
          </p:cNvSpPr>
          <p:nvPr/>
        </p:nvSpPr>
        <p:spPr bwMode="auto">
          <a:xfrm>
            <a:off x="2571750" y="3814748"/>
            <a:ext cx="4387850" cy="400050"/>
          </a:xfrm>
          <a:prstGeom prst="roundRect">
            <a:avLst>
              <a:gd name="adj" fmla="val 16667"/>
            </a:avLst>
          </a:prstGeom>
          <a:solidFill>
            <a:srgbClr val="0099FF"/>
          </a:solidFill>
          <a:ln w="9360">
            <a:solidFill>
              <a:srgbClr val="0033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Micro-architecture</a:t>
            </a:r>
          </a:p>
        </p:txBody>
      </p:sp>
      <p:sp>
        <p:nvSpPr>
          <p:cNvPr id="6153" name="AutoShape 9"/>
          <p:cNvSpPr>
            <a:spLocks noChangeArrowheads="1"/>
          </p:cNvSpPr>
          <p:nvPr/>
        </p:nvSpPr>
        <p:spPr bwMode="auto">
          <a:xfrm>
            <a:off x="2571750" y="4216386"/>
            <a:ext cx="4387850" cy="398462"/>
          </a:xfrm>
          <a:prstGeom prst="roundRect">
            <a:avLst>
              <a:gd name="adj" fmla="val 16667"/>
            </a:avLst>
          </a:prstGeom>
          <a:solidFill>
            <a:srgbClr val="0099FF"/>
          </a:solidFill>
          <a:ln w="9360">
            <a:solidFill>
              <a:srgbClr val="0033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Register-Transfer Level</a:t>
            </a:r>
          </a:p>
        </p:txBody>
      </p:sp>
      <p:sp>
        <p:nvSpPr>
          <p:cNvPr id="6154" name="AutoShape 10"/>
          <p:cNvSpPr>
            <a:spLocks noChangeArrowheads="1"/>
          </p:cNvSpPr>
          <p:nvPr/>
        </p:nvSpPr>
        <p:spPr bwMode="auto">
          <a:xfrm>
            <a:off x="2571750" y="4616436"/>
            <a:ext cx="4387850" cy="398462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360">
            <a:solidFill>
              <a:srgbClr val="0033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Gates</a:t>
            </a:r>
          </a:p>
        </p:txBody>
      </p:sp>
      <p:sp>
        <p:nvSpPr>
          <p:cNvPr id="6155" name="AutoShape 11"/>
          <p:cNvSpPr>
            <a:spLocks noChangeArrowheads="1"/>
          </p:cNvSpPr>
          <p:nvPr/>
        </p:nvSpPr>
        <p:spPr bwMode="auto">
          <a:xfrm>
            <a:off x="2571750" y="5016486"/>
            <a:ext cx="4387850" cy="398462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360">
            <a:solidFill>
              <a:srgbClr val="0033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Circuits</a:t>
            </a:r>
          </a:p>
        </p:txBody>
      </p:sp>
      <p:sp>
        <p:nvSpPr>
          <p:cNvPr id="6156" name="AutoShape 12"/>
          <p:cNvSpPr>
            <a:spLocks noChangeArrowheads="1"/>
          </p:cNvSpPr>
          <p:nvPr/>
        </p:nvSpPr>
        <p:spPr bwMode="auto">
          <a:xfrm>
            <a:off x="2571750" y="5414948"/>
            <a:ext cx="4387850" cy="400050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360">
            <a:solidFill>
              <a:srgbClr val="0033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Devices</a:t>
            </a:r>
          </a:p>
        </p:txBody>
      </p:sp>
      <p:sp>
        <p:nvSpPr>
          <p:cNvPr id="6157" name="AutoShape 13"/>
          <p:cNvSpPr>
            <a:spLocks noChangeArrowheads="1"/>
          </p:cNvSpPr>
          <p:nvPr/>
        </p:nvSpPr>
        <p:spPr bwMode="auto">
          <a:xfrm>
            <a:off x="2571750" y="5816586"/>
            <a:ext cx="4387850" cy="398462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360">
            <a:solidFill>
              <a:srgbClr val="0033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Physics</a:t>
            </a:r>
          </a:p>
        </p:txBody>
      </p:sp>
      <p:sp>
        <p:nvSpPr>
          <p:cNvPr id="6158" name="AutoShape 4"/>
          <p:cNvSpPr>
            <a:spLocks noChangeArrowheads="1"/>
          </p:cNvSpPr>
          <p:nvPr/>
        </p:nvSpPr>
        <p:spPr bwMode="auto">
          <a:xfrm>
            <a:off x="2571750" y="1808148"/>
            <a:ext cx="4387850" cy="398463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360">
            <a:solidFill>
              <a:srgbClr val="0033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Application</a:t>
            </a:r>
          </a:p>
        </p:txBody>
      </p:sp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0938" y="5656248"/>
            <a:ext cx="812800" cy="642938"/>
          </a:xfrm>
          <a:prstGeom prst="rect">
            <a:avLst/>
          </a:prstGeom>
          <a:noFill/>
          <a:ln w="9525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3" cstate="print"/>
          <a:srcRect l="47096" t="53006"/>
          <a:stretch>
            <a:fillRect/>
          </a:stretch>
        </p:blipFill>
        <p:spPr bwMode="auto">
          <a:xfrm>
            <a:off x="1544638" y="5322873"/>
            <a:ext cx="639762" cy="601663"/>
          </a:xfrm>
          <a:prstGeom prst="rect">
            <a:avLst/>
          </a:prstGeom>
          <a:noFill/>
          <a:ln w="9525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4" cstate="print"/>
          <a:srcRect l="47181" t="45686" r="23619" b="20050"/>
          <a:stretch>
            <a:fillRect/>
          </a:stretch>
        </p:blipFill>
        <p:spPr bwMode="auto">
          <a:xfrm>
            <a:off x="7500938" y="4879961"/>
            <a:ext cx="785812" cy="706437"/>
          </a:xfrm>
          <a:prstGeom prst="rect">
            <a:avLst/>
          </a:prstGeom>
          <a:noFill/>
          <a:ln w="9525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</p:spPr>
      </p:pic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1638" y="4357673"/>
            <a:ext cx="927100" cy="1509713"/>
          </a:xfrm>
          <a:prstGeom prst="rect">
            <a:avLst/>
          </a:prstGeom>
          <a:noFill/>
          <a:ln w="9525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86625" y="4000486"/>
            <a:ext cx="1109663" cy="809625"/>
          </a:xfrm>
          <a:prstGeom prst="rect">
            <a:avLst/>
          </a:prstGeom>
          <a:noFill/>
          <a:ln w="9525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</p:spPr>
      </p:pic>
      <p:pic>
        <p:nvPicPr>
          <p:cNvPr id="21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462088" y="3428986"/>
            <a:ext cx="1038225" cy="1284287"/>
          </a:xfrm>
          <a:prstGeom prst="rect">
            <a:avLst/>
          </a:prstGeom>
          <a:noFill/>
          <a:ln w="9525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</p:spPr>
      </p:pic>
      <p:pic>
        <p:nvPicPr>
          <p:cNvPr id="22" name="Picture 1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072313" y="3303573"/>
            <a:ext cx="1738312" cy="625475"/>
          </a:xfrm>
          <a:prstGeom prst="rect">
            <a:avLst/>
          </a:prstGeom>
          <a:noFill/>
          <a:ln w="9525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</p:spPr>
      </p:pic>
      <p:pic>
        <p:nvPicPr>
          <p:cNvPr id="23" name="Picture 1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7188" y="2928923"/>
            <a:ext cx="973137" cy="1168400"/>
          </a:xfrm>
          <a:prstGeom prst="rect">
            <a:avLst/>
          </a:prstGeom>
          <a:noFill/>
          <a:ln w="9525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</p:spPr>
      </p:pic>
      <p:pic>
        <p:nvPicPr>
          <p:cNvPr id="24" name="Picture 1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234238" y="2322498"/>
            <a:ext cx="1409700" cy="904875"/>
          </a:xfrm>
          <a:prstGeom prst="rect">
            <a:avLst/>
          </a:prstGeom>
          <a:noFill/>
          <a:ln w="9525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</p:spPr>
      </p:pic>
      <p:pic>
        <p:nvPicPr>
          <p:cNvPr id="25" name="Picture 14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401763" y="1928798"/>
            <a:ext cx="1039812" cy="1212850"/>
          </a:xfrm>
          <a:prstGeom prst="rect">
            <a:avLst/>
          </a:prstGeom>
          <a:noFill/>
          <a:ln w="9525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215188" y="1428736"/>
            <a:ext cx="1436687" cy="809625"/>
          </a:xfrm>
          <a:prstGeom prst="rect">
            <a:avLst/>
          </a:prstGeom>
          <a:noFill/>
          <a:ln w="9525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</p:spPr>
      </p:pic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B2B85ECE-1EA3-4720-9EB6-58424417D6D5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852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nordridesign">
  <a:themeElements>
    <a:clrScheme name="2_nordridesign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333333"/>
      </a:accent1>
      <a:accent2>
        <a:srgbClr val="080808"/>
      </a:accent2>
      <a:accent3>
        <a:srgbClr val="FFFFFF"/>
      </a:accent3>
      <a:accent4>
        <a:srgbClr val="000000"/>
      </a:accent4>
      <a:accent5>
        <a:srgbClr val="ADADAD"/>
      </a:accent5>
      <a:accent6>
        <a:srgbClr val="060606"/>
      </a:accent6>
      <a:hlink>
        <a:srgbClr val="FFCC00"/>
      </a:hlink>
      <a:folHlink>
        <a:srgbClr val="FF6600"/>
      </a:folHlink>
    </a:clrScheme>
    <a:fontScheme name="2_nordridesign">
      <a:majorFont>
        <a:latin typeface="黑体"/>
        <a:ea typeface="宋体"/>
        <a:cs typeface=""/>
      </a:majorFont>
      <a:minorFont>
        <a:latin typeface="黑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nordridesign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333333"/>
        </a:accent1>
        <a:accent2>
          <a:srgbClr val="080808"/>
        </a:accent2>
        <a:accent3>
          <a:srgbClr val="FFFFFF"/>
        </a:accent3>
        <a:accent4>
          <a:srgbClr val="000000"/>
        </a:accent4>
        <a:accent5>
          <a:srgbClr val="ADADAD"/>
        </a:accent5>
        <a:accent6>
          <a:srgbClr val="060606"/>
        </a:accent6>
        <a:hlink>
          <a:srgbClr val="FFCC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2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3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4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5">
        <a:dk1>
          <a:srgbClr val="000000"/>
        </a:dk1>
        <a:lt1>
          <a:srgbClr val="080808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6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ordridesign 7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FF00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ordridesign 8">
        <a:dk1>
          <a:srgbClr val="FFFFFF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9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nordridesign">
  <a:themeElements>
    <a:clrScheme name="1_nordridesign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333333"/>
      </a:accent1>
      <a:accent2>
        <a:srgbClr val="080808"/>
      </a:accent2>
      <a:accent3>
        <a:srgbClr val="FFFFFF"/>
      </a:accent3>
      <a:accent4>
        <a:srgbClr val="000000"/>
      </a:accent4>
      <a:accent5>
        <a:srgbClr val="ADADAD"/>
      </a:accent5>
      <a:accent6>
        <a:srgbClr val="060606"/>
      </a:accent6>
      <a:hlink>
        <a:srgbClr val="FFCC00"/>
      </a:hlink>
      <a:folHlink>
        <a:srgbClr val="FF6600"/>
      </a:folHlink>
    </a:clrScheme>
    <a:fontScheme name="1_nordridesign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nordridesign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333333"/>
        </a:accent1>
        <a:accent2>
          <a:srgbClr val="080808"/>
        </a:accent2>
        <a:accent3>
          <a:srgbClr val="FFFFFF"/>
        </a:accent3>
        <a:accent4>
          <a:srgbClr val="000000"/>
        </a:accent4>
        <a:accent5>
          <a:srgbClr val="ADADAD"/>
        </a:accent5>
        <a:accent6>
          <a:srgbClr val="060606"/>
        </a:accent6>
        <a:hlink>
          <a:srgbClr val="FFCC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2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3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4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5">
        <a:dk1>
          <a:srgbClr val="000000"/>
        </a:dk1>
        <a:lt1>
          <a:srgbClr val="080808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6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7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FF00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8">
        <a:dk1>
          <a:srgbClr val="FFFFFF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9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Profile">
  <a:themeElements>
    <a:clrScheme name="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7200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5000"/>
          <a:buFont typeface="Wingdings" panose="05000000000000000000" pitchFamily="2" charset="2"/>
          <a:buNone/>
          <a:defRPr kumimoji="0" lang="zh-CN" sz="2400" b="1" i="0" u="sng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Arial" panose="020B0604020202020204" pitchFamily="34" charset="0"/>
            <a:ea typeface="华文新魏" panose="020108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7200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5000"/>
          <a:buFont typeface="Wingdings" panose="05000000000000000000" pitchFamily="2" charset="2"/>
          <a:buNone/>
          <a:defRPr kumimoji="0" lang="zh-CN" sz="2400" b="1" i="0" u="sng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Arial" panose="020B0604020202020204" pitchFamily="34" charset="0"/>
            <a:ea typeface="华文新魏" panose="02010800040101010101" pitchFamily="2" charset="-122"/>
          </a:defRPr>
        </a:defPPr>
      </a:lstStyle>
    </a:lnDef>
  </a:objectDefaul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664</TotalTime>
  <Words>3148</Words>
  <Application>Microsoft Office PowerPoint</Application>
  <PresentationFormat>全屏显示(4:3)</PresentationFormat>
  <Paragraphs>896</Paragraphs>
  <Slides>42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42</vt:i4>
      </vt:variant>
    </vt:vector>
  </HeadingPairs>
  <TitlesOfParts>
    <vt:vector size="56" baseType="lpstr">
      <vt:lpstr>Arial Unicode MS</vt:lpstr>
      <vt:lpstr>黑体</vt:lpstr>
      <vt:lpstr>华文细黑</vt:lpstr>
      <vt:lpstr>宋体</vt:lpstr>
      <vt:lpstr>微软雅黑</vt:lpstr>
      <vt:lpstr>Arial</vt:lpstr>
      <vt:lpstr>Comic Sans MS</vt:lpstr>
      <vt:lpstr>Courier New</vt:lpstr>
      <vt:lpstr>Helvetica</vt:lpstr>
      <vt:lpstr>Verdana</vt:lpstr>
      <vt:lpstr>Wingdings</vt:lpstr>
      <vt:lpstr>2_nordridesign</vt:lpstr>
      <vt:lpstr>1_nordridesign</vt:lpstr>
      <vt:lpstr>1_Profile</vt:lpstr>
      <vt:lpstr>PowerPoint 演示文稿</vt:lpstr>
      <vt:lpstr>准备工作</vt:lpstr>
      <vt:lpstr>纪律要求 </vt:lpstr>
      <vt:lpstr>指导检查教师</vt:lpstr>
      <vt:lpstr>成绩评定</vt:lpstr>
      <vt:lpstr>实验资源</vt:lpstr>
      <vt:lpstr>课设要求</vt:lpstr>
      <vt:lpstr>课程设计路径</vt:lpstr>
      <vt:lpstr>计算机系统栈</vt:lpstr>
      <vt:lpstr>一脉相承的计算机系统栈</vt:lpstr>
      <vt:lpstr>1. 最简单的计算机 - 图灵机</vt:lpstr>
      <vt:lpstr>Turing Machine, 1936</vt:lpstr>
      <vt:lpstr>单周期MIPS处理器</vt:lpstr>
      <vt:lpstr>1. 最简单的计算机 - 图灵机的状态</vt:lpstr>
      <vt:lpstr>1. 最简单的计算机 - 图灵机的自动化</vt:lpstr>
      <vt:lpstr>2. 指令集</vt:lpstr>
      <vt:lpstr>2. 指令集</vt:lpstr>
      <vt:lpstr>3. 输入输出---冯诺依曼计算机</vt:lpstr>
      <vt:lpstr>4. 中断异常</vt:lpstr>
      <vt:lpstr>5. 分时多任务</vt:lpstr>
      <vt:lpstr>AM(Abstract Machine)- 现代计算机的抽象模型</vt:lpstr>
      <vt:lpstr>Nexus-AM部分API，屏蔽硬件</vt:lpstr>
      <vt:lpstr>AM的意义</vt:lpstr>
      <vt:lpstr>ProjectN教学生态系统中的NEMU</vt:lpstr>
      <vt:lpstr>根据AM重构的PA</vt:lpstr>
      <vt:lpstr>根据AM重构的PA</vt:lpstr>
      <vt:lpstr>根据AM重构的PA</vt:lpstr>
      <vt:lpstr>根据AM重构的PA</vt:lpstr>
      <vt:lpstr>项目进度与工作量</vt:lpstr>
      <vt:lpstr>实验方案层次结构</vt:lpstr>
      <vt:lpstr>NEMU特性</vt:lpstr>
      <vt:lpstr>NEMU特性</vt:lpstr>
      <vt:lpstr>n86架构特性</vt:lpstr>
      <vt:lpstr>Nanos-lite特性</vt:lpstr>
      <vt:lpstr>PA1 - TRM</vt:lpstr>
      <vt:lpstr>PA2 - TRM(x86指令集)</vt:lpstr>
      <vt:lpstr>PA2 - TRM(x86指令集)+ IOE</vt:lpstr>
      <vt:lpstr>PA2 - TRM(x86指令集)+ IOE</vt:lpstr>
      <vt:lpstr>PA2 - TRM(x86指令集)+ IOE</vt:lpstr>
      <vt:lpstr>PA2 - TRM(x86指令集)+ IOE</vt:lpstr>
      <vt:lpstr>PA3 - TRM(x86指令集)+ IOE + ASYE</vt:lpstr>
      <vt:lpstr>PA4 - TRM(x86指令集)+ IOE + ASYE + PTE</vt:lpstr>
    </vt:vector>
  </TitlesOfParts>
  <Company>NordriDesign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NordriDesign</dc:creator>
  <cp:keywords>ppt幻灯设计/ppt模板设计</cp:keywords>
  <dc:description>nordridesign.com</dc:description>
  <cp:lastModifiedBy>万 胜刚</cp:lastModifiedBy>
  <cp:revision>1112</cp:revision>
  <dcterms:created xsi:type="dcterms:W3CDTF">2009-09-14T03:13:00Z</dcterms:created>
  <dcterms:modified xsi:type="dcterms:W3CDTF">2018-12-09T23:56:36Z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