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  <p:sldMasterId id="2147483666" r:id="rId3"/>
  </p:sldMasterIdLst>
  <p:notesMasterIdLst>
    <p:notesMasterId r:id="rId18"/>
  </p:notesMasterIdLst>
  <p:handoutMasterIdLst>
    <p:handoutMasterId r:id="rId19"/>
  </p:handoutMasterIdLst>
  <p:sldIdLst>
    <p:sldId id="551" r:id="rId4"/>
    <p:sldId id="1862" r:id="rId5"/>
    <p:sldId id="1865" r:id="rId6"/>
    <p:sldId id="1877" r:id="rId7"/>
    <p:sldId id="1878" r:id="rId8"/>
    <p:sldId id="1879" r:id="rId9"/>
    <p:sldId id="1887" r:id="rId10"/>
    <p:sldId id="1880" r:id="rId11"/>
    <p:sldId id="1881" r:id="rId12"/>
    <p:sldId id="1882" r:id="rId13"/>
    <p:sldId id="1883" r:id="rId14"/>
    <p:sldId id="1884" r:id="rId15"/>
    <p:sldId id="1885" r:id="rId16"/>
    <p:sldId id="1886" r:id="rId17"/>
  </p:sldIdLst>
  <p:sldSz cx="9144000" cy="6858000" type="screen4x3"/>
  <p:notesSz cx="6815138" cy="9931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>
          <p15:clr>
            <a:srgbClr val="A4A3A4"/>
          </p15:clr>
        </p15:guide>
        <p15:guide id="2" pos="2880">
          <p15:clr>
            <a:srgbClr val="A4A3A4"/>
          </p15:clr>
        </p15:guide>
        <p15:guide id="3" pos="4212">
          <p15:clr>
            <a:srgbClr val="A4A3A4"/>
          </p15:clr>
        </p15:guide>
        <p15:guide id="4" pos="5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  <a:srgbClr val="0E706E"/>
    <a:srgbClr val="FF9999"/>
    <a:srgbClr val="FF66FF"/>
    <a:srgbClr val="0099FF"/>
    <a:srgbClr val="CCFFFF"/>
    <a:srgbClr val="FF7C80"/>
    <a:srgbClr val="3366CC"/>
    <a:srgbClr val="86B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56" autoAdjust="0"/>
    <p:restoredTop sz="87772" autoAdjust="0"/>
  </p:normalViewPr>
  <p:slideViewPr>
    <p:cSldViewPr>
      <p:cViewPr varScale="1">
        <p:scale>
          <a:sx n="91" d="100"/>
          <a:sy n="91" d="100"/>
        </p:scale>
        <p:origin x="684" y="69"/>
      </p:cViewPr>
      <p:guideLst>
        <p:guide orient="horz" pos="3792"/>
        <p:guide pos="2880"/>
        <p:guide pos="4212"/>
        <p:guide pos="5470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31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C32CADB8-270B-4E41-B6A0-F5B9B33D1BEE}" type="datetimeFigureOut">
              <a:rPr lang="zh-CN" altLang="en-US"/>
              <a:t>2017/9/4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4DA446C5-3459-4B19-BD3F-0538356FF2A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i="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ADCA0756-66B0-4DA7-8508-F9461B97A7A3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DFDE11D-094E-46D9-8632-2D4CF2CF9252}" type="slidenum">
              <a:rPr lang="zh-CN" altLang="en-US" sz="1200" i="0"/>
              <a:t>1</a:t>
            </a:fld>
            <a:endParaRPr lang="en-US" altLang="zh-CN" sz="1200" i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1F578-0576-4002-A70D-47957EDBB349}" type="datetime1">
              <a:rPr lang="zh-CN" altLang="en-US"/>
              <a:t>2017/9/4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</a:t>
            </a:r>
            <a:r>
              <a:rPr lang="zh-CN" altLang="en-US" dirty="0" smtClean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8A775CE7-334B-4F81-A349-159E1063EEE5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</p:spPr>
        <p:txBody>
          <a:bodyPr/>
          <a:lstStyle>
            <a:lvl1pPr algn="r" eaLnBrk="1" hangingPunct="1">
              <a:defRPr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805A63-DF26-4284-809E-9B7B6BCE63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89414-9DD6-4B9B-BF93-55949628C475}" type="datetime1">
              <a:rPr lang="zh-CN" altLang="en-US"/>
              <a:t>2017/9/4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7A94-14B0-49E2-B011-F841C0B47B10}" type="datetime1">
              <a:rPr lang="zh-CN" altLang="en-US"/>
              <a:t>2017/9/4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115AB-4CC4-4B71-A9D7-F636E1D66978}" type="datetime1">
              <a:rPr lang="zh-CN" altLang="en-US"/>
              <a:t>2017/9/4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9360C-33A3-4B76-82D7-3C927DE6BBE3}" type="datetime1">
              <a:rPr lang="zh-CN" altLang="en-US"/>
              <a:t>2017/9/4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3D7B3-2FC0-483B-B805-E02B2F187C53}" type="datetime1">
              <a:rPr lang="zh-CN" altLang="en-US"/>
              <a:t>2017/9/4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414F9-6A0D-4769-B0ED-9B13764BFDE0}" type="datetime1">
              <a:rPr lang="zh-CN" altLang="en-US"/>
              <a:t>2017/9/4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DD3D0-F1D4-475C-83C5-A1C235700130}" type="datetime1">
              <a:rPr lang="zh-CN" altLang="en-US"/>
              <a:t>2017/9/4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D2FE9522-5C01-4D50-89ED-7554222243C5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ea typeface="宋体" panose="02010600030101010101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A0AB200-FCE3-462C-975F-3BF43259746D}" type="datetime1">
              <a:rPr lang="zh-CN" altLang="en-US"/>
              <a:t>2017/9/4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"/>
          <p:cNvGrpSpPr/>
          <p:nvPr userDrawn="1"/>
        </p:nvGrpSpPr>
        <p:grpSpPr bwMode="auto"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2056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7625" y="6237288"/>
            <a:ext cx="10160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D7157"/>
                </a:solidFill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6B3C9CF6-6021-4370-AB60-479219431EB1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dirty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000" dirty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dirty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hus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53200"/>
            <a:ext cx="1066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pic>
        <p:nvPicPr>
          <p:cNvPr id="3077" name="Picture 15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23825"/>
            <a:ext cx="6143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720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729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1864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6436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41008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black">
          <a:xfrm>
            <a:off x="7938" y="2781300"/>
            <a:ext cx="830847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b="1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X86</a:t>
            </a:r>
            <a:r>
              <a:rPr lang="zh-CN" altLang="en-US" sz="4000" b="1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模拟器开发</a:t>
            </a:r>
            <a:r>
              <a:rPr lang="en-US" altLang="zh-CN" sz="4000" b="1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---PA1</a:t>
            </a:r>
            <a:r>
              <a:rPr lang="zh-CN" altLang="en-US" sz="4000" b="1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4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3315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25" y="3717925"/>
            <a:ext cx="167481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Rectangle 10"/>
          <p:cNvSpPr>
            <a:spLocks noChangeArrowheads="1"/>
          </p:cNvSpPr>
          <p:nvPr/>
        </p:nvSpPr>
        <p:spPr bwMode="black">
          <a:xfrm>
            <a:off x="6372225" y="3717925"/>
            <a:ext cx="21272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谭志虎  </a:t>
            </a:r>
            <a:r>
              <a:rPr lang="en-US" altLang="zh-CN" sz="2000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2017-09</a:t>
            </a:r>
            <a:r>
              <a:rPr lang="zh-CN" altLang="en-US" sz="2000" i="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endParaRPr lang="zh-CN" altLang="en-US" sz="20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4340225" y="5492750"/>
            <a:ext cx="3095625" cy="5048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i="0" kern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zh-CN" altLang="en-US" i="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指令执行主循环 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cpu_exec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10</a:t>
            </a:fld>
            <a:r>
              <a:rPr lang="en-US" altLang="zh-CN" smtClean="0"/>
              <a:t>- </a:t>
            </a:r>
            <a:endParaRPr lang="en-US" altLang="zh-CN"/>
          </a:p>
        </p:txBody>
      </p:sp>
      <p:sp>
        <p:nvSpPr>
          <p:cNvPr id="5" name="TextBox 41"/>
          <p:cNvSpPr txBox="1">
            <a:spLocks noChangeArrowheads="1"/>
          </p:cNvSpPr>
          <p:nvPr/>
        </p:nvSpPr>
        <p:spPr bwMode="auto">
          <a:xfrm>
            <a:off x="341313" y="1314048"/>
            <a:ext cx="8505825" cy="53553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cpu_exec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(uint32_t n)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if(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nemu_state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== END) {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(“Program execution has ended. To restart ….\n");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return;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nemu_state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RUNNING;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. . . . . 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for(; n &gt; 0; n --) {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exec_wrapper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print_flag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);   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……………..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if(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nemu_state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!= RUNNING) { return; }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if(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nemu_state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== RUNNING) {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nemu_state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STOP; }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1196975" y="1636311"/>
            <a:ext cx="7424738" cy="1439862"/>
          </a:xfrm>
          <a:prstGeom prst="rect">
            <a:avLst/>
          </a:prstGeom>
          <a:noFill/>
          <a:ln w="28575">
            <a:solidFill>
              <a:srgbClr val="0066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97088" y="4020478"/>
            <a:ext cx="3509962" cy="451095"/>
          </a:xfrm>
          <a:prstGeom prst="rect">
            <a:avLst/>
          </a:prstGeom>
          <a:noFill/>
          <a:ln w="28575">
            <a:solidFill>
              <a:srgbClr val="0066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TextBox 56"/>
          <p:cNvSpPr txBox="1">
            <a:spLocks noChangeArrowheads="1"/>
          </p:cNvSpPr>
          <p:nvPr/>
        </p:nvSpPr>
        <p:spPr bwMode="auto">
          <a:xfrm>
            <a:off x="3671900" y="3517176"/>
            <a:ext cx="3492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每次执行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指向的一条指令</a:t>
            </a:r>
          </a:p>
        </p:txBody>
      </p:sp>
      <p:sp>
        <p:nvSpPr>
          <p:cNvPr id="9" name="TextBox 58"/>
          <p:cNvSpPr txBox="1">
            <a:spLocks noChangeArrowheads="1"/>
          </p:cNvSpPr>
          <p:nvPr/>
        </p:nvSpPr>
        <p:spPr bwMode="auto">
          <a:xfrm>
            <a:off x="250825" y="969893"/>
            <a:ext cx="5131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所在文件：</a:t>
            </a:r>
            <a:r>
              <a:rPr lang="en-US" altLang="zh-CN" dirty="0" err="1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/monitor/</a:t>
            </a:r>
            <a:r>
              <a:rPr lang="en-US" altLang="zh-CN" dirty="0" err="1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cpu-exec.c</a:t>
            </a:r>
            <a:endParaRPr lang="zh-CN" altLang="en-US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7145" y="3998293"/>
            <a:ext cx="2925325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指令执行循环退出条件：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达到循环次数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执行了</a:t>
            </a:r>
            <a:r>
              <a:rPr lang="en-US" altLang="zh-CN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nemu_trap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333476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中的“图灵机</a:t>
            </a:r>
            <a:r>
              <a:rPr lang="en-US" altLang="zh-CN" dirty="0"/>
              <a:t>TRM</a:t>
            </a:r>
            <a:r>
              <a:rPr lang="zh-CN" altLang="en-US" dirty="0"/>
              <a:t>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程序需要有地方放置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-&gt; </a:t>
            </a:r>
            <a:r>
              <a:rPr lang="zh-CN" altLang="en-US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存储器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altLang="zh-CN" dirty="0" err="1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pmem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128MB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，位于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/memory/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memory.c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"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b="1" dirty="0">
              <a:solidFill>
                <a:srgbClr val="0066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程序需要处理数据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-&gt; </a:t>
            </a:r>
            <a:r>
              <a:rPr lang="zh-CN" altLang="en-US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加法器（运算器</a:t>
            </a:r>
            <a:r>
              <a:rPr lang="en-US" altLang="zh-CN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ALU</a:t>
            </a:r>
            <a:r>
              <a:rPr lang="zh-CN" altLang="en-US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b="1" dirty="0">
              <a:solidFill>
                <a:srgbClr val="0066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需要高效地暂存处理的中间结果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-&gt; </a:t>
            </a:r>
            <a:r>
              <a:rPr lang="zh-CN" altLang="en-US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endParaRPr lang="en-US" altLang="zh-CN" b="1" dirty="0">
              <a:solidFill>
                <a:srgbClr val="0066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结构体</a:t>
            </a:r>
            <a:r>
              <a:rPr lang="en-US" altLang="zh-CN" dirty="0" err="1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CPU_state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（位于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/include/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reg.h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"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b="1" dirty="0">
              <a:solidFill>
                <a:srgbClr val="0066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TRM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的工作方式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57200"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dirty="0" err="1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cpu_exec</a:t>
            </a:r>
            <a:r>
              <a:rPr lang="en-US" altLang="zh-CN" dirty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（位于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/monitor/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cpu-exec.c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solidFill>
                <a:srgbClr val="9900C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11</a:t>
            </a:fld>
            <a:r>
              <a:rPr lang="en-US" altLang="zh-CN" smtClean="0"/>
              <a:t>- </a:t>
            </a:r>
            <a:endParaRPr lang="en-US" altLang="zh-CN"/>
          </a:p>
        </p:txBody>
      </p:sp>
      <p:sp>
        <p:nvSpPr>
          <p:cNvPr id="5" name="TextBox 10"/>
          <p:cNvSpPr txBox="1"/>
          <p:nvPr/>
        </p:nvSpPr>
        <p:spPr>
          <a:xfrm>
            <a:off x="473648" y="5301208"/>
            <a:ext cx="81308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i="0" dirty="0">
                <a:latin typeface="微软雅黑" pitchFamily="34" charset="-122"/>
                <a:ea typeface="微软雅黑" pitchFamily="34" charset="-122"/>
              </a:rPr>
              <a:t>使用软件的数据结构模拟数字电路（虚拟计算机）</a:t>
            </a:r>
          </a:p>
        </p:txBody>
      </p:sp>
    </p:spTree>
    <p:extLst>
      <p:ext uri="{BB962C8B-B14F-4D97-AF65-F5344CB8AC3E}">
        <p14:creationId xmlns:p14="http://schemas.microsoft.com/office/powerpoint/2010/main" val="192600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49" charset="-122"/>
              </a:rPr>
              <a:t>简易调试器支持的</a:t>
            </a:r>
            <a:r>
              <a:rPr lang="zh-CN" altLang="en-US" dirty="0" smtClean="0">
                <a:ea typeface="黑体" pitchFamily="49" charset="-122"/>
              </a:rPr>
              <a:t>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12</a:t>
            </a:fld>
            <a:r>
              <a:rPr lang="en-US" altLang="zh-CN" smtClean="0"/>
              <a:t>- </a:t>
            </a:r>
            <a:endParaRPr lang="en-US" altLang="zh-C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63715"/>
            <a:ext cx="7530955" cy="553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421650" y="1313765"/>
            <a:ext cx="7335815" cy="11701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4"/>
          <p:cNvSpPr txBox="1"/>
          <p:nvPr/>
        </p:nvSpPr>
        <p:spPr>
          <a:xfrm>
            <a:off x="206515" y="1718810"/>
            <a:ext cx="1035115" cy="369332"/>
          </a:xfrm>
          <a:prstGeom prst="rect">
            <a:avLst/>
          </a:prstGeom>
          <a:solidFill>
            <a:srgbClr val="FF99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已实现</a:t>
            </a:r>
          </a:p>
        </p:txBody>
      </p:sp>
      <p:sp>
        <p:nvSpPr>
          <p:cNvPr id="8" name="矩形 7"/>
          <p:cNvSpPr/>
          <p:nvPr/>
        </p:nvSpPr>
        <p:spPr>
          <a:xfrm>
            <a:off x="1421650" y="2528900"/>
            <a:ext cx="7335815" cy="630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31940" y="3203975"/>
            <a:ext cx="1215135" cy="315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21650" y="4509120"/>
            <a:ext cx="7335815" cy="630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21650" y="3834045"/>
            <a:ext cx="7335815" cy="630070"/>
          </a:xfrm>
          <a:prstGeom prst="rect">
            <a:avLst/>
          </a:prstGeom>
          <a:noFill/>
          <a:ln w="28575"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21650" y="5184195"/>
            <a:ext cx="7335815" cy="720080"/>
          </a:xfrm>
          <a:prstGeom prst="rect">
            <a:avLst/>
          </a:prstGeom>
          <a:noFill/>
          <a:ln w="28575"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1"/>
          <p:cNvSpPr txBox="1"/>
          <p:nvPr/>
        </p:nvSpPr>
        <p:spPr>
          <a:xfrm>
            <a:off x="45006" y="3834045"/>
            <a:ext cx="133163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正则表达式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递归</a:t>
            </a:r>
          </a:p>
        </p:txBody>
      </p:sp>
      <p:sp>
        <p:nvSpPr>
          <p:cNvPr id="14" name="TextBox 12"/>
          <p:cNvSpPr txBox="1"/>
          <p:nvPr/>
        </p:nvSpPr>
        <p:spPr>
          <a:xfrm>
            <a:off x="45006" y="5319210"/>
            <a:ext cx="133163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链表</a:t>
            </a:r>
          </a:p>
        </p:txBody>
      </p:sp>
    </p:spTree>
    <p:extLst>
      <p:ext uri="{BB962C8B-B14F-4D97-AF65-F5344CB8AC3E}">
        <p14:creationId xmlns:p14="http://schemas.microsoft.com/office/powerpoint/2010/main" val="189487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49" charset="-122"/>
              </a:rPr>
              <a:t>简易调试器支持的</a:t>
            </a:r>
            <a:r>
              <a:rPr lang="zh-CN" altLang="en-US" dirty="0" smtClean="0">
                <a:ea typeface="黑体" pitchFamily="49" charset="-122"/>
              </a:rPr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简易调试器：</a:t>
            </a:r>
            <a:r>
              <a:rPr lang="en-US" altLang="zh-CN" dirty="0" err="1"/>
              <a:t>nemu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/monitor/debug/</a:t>
            </a:r>
            <a:r>
              <a:rPr lang="en-US" altLang="zh-CN" dirty="0" err="1"/>
              <a:t>ui.c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表达式求值： </a:t>
            </a:r>
            <a:r>
              <a:rPr lang="en-US" altLang="zh-CN" dirty="0" err="1"/>
              <a:t>nemu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/monitor/debug/</a:t>
            </a:r>
            <a:r>
              <a:rPr lang="en-US" altLang="zh-CN" dirty="0" err="1"/>
              <a:t>expr.c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监视点： </a:t>
            </a:r>
            <a:r>
              <a:rPr lang="en-US" altLang="zh-CN" dirty="0" err="1"/>
              <a:t>nemu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/monitor/debug/</a:t>
            </a:r>
            <a:r>
              <a:rPr lang="en-US" altLang="zh-CN" dirty="0" err="1"/>
              <a:t>watchpoint.c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13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270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nemu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main.c</a:t>
            </a:r>
            <a:r>
              <a:rPr lang="en-US" altLang="zh-CN" dirty="0"/>
              <a:t>: main()</a:t>
            </a:r>
          </a:p>
          <a:p>
            <a:pPr lvl="1"/>
            <a:r>
              <a:rPr lang="en-US" altLang="zh-CN" dirty="0"/>
              <a:t>NEMU</a:t>
            </a:r>
            <a:r>
              <a:rPr lang="zh-CN" altLang="en-US" dirty="0"/>
              <a:t>入口</a:t>
            </a:r>
          </a:p>
          <a:p>
            <a:r>
              <a:rPr lang="en-US" altLang="zh-CN" dirty="0" err="1"/>
              <a:t>nemu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/monitor/debug/</a:t>
            </a:r>
            <a:r>
              <a:rPr lang="en-US" altLang="zh-CN" dirty="0" err="1"/>
              <a:t>ui.c</a:t>
            </a:r>
            <a:r>
              <a:rPr lang="en-US" altLang="zh-CN" dirty="0"/>
              <a:t>: </a:t>
            </a:r>
            <a:r>
              <a:rPr lang="en-US" altLang="zh-CN" dirty="0" err="1"/>
              <a:t>ui_mainloop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用户接口主循环</a:t>
            </a:r>
          </a:p>
          <a:p>
            <a:r>
              <a:rPr lang="en-US" altLang="zh-CN" dirty="0" err="1"/>
              <a:t>nemu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/monitor/</a:t>
            </a:r>
            <a:r>
              <a:rPr lang="en-US" altLang="zh-CN" dirty="0" err="1"/>
              <a:t>cpu-exec.c</a:t>
            </a:r>
            <a:r>
              <a:rPr lang="en-US" altLang="zh-CN" dirty="0"/>
              <a:t>: </a:t>
            </a:r>
            <a:r>
              <a:rPr lang="en-US" altLang="zh-CN" dirty="0" err="1"/>
              <a:t>cpu_exec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执行主循环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14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123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</a:t>
            </a:r>
            <a:r>
              <a:rPr lang="zh-CN" altLang="en-US" dirty="0"/>
              <a:t>能做什么？什么是</a:t>
            </a:r>
            <a:r>
              <a:rPr lang="en-US" altLang="zh-CN" dirty="0"/>
              <a:t>NEMU</a:t>
            </a:r>
            <a:r>
              <a:rPr lang="zh-CN" altLang="en-US" dirty="0"/>
              <a:t>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2</a:t>
            </a:fld>
            <a:r>
              <a:rPr lang="en-US" altLang="zh-CN" smtClean="0"/>
              <a:t>- 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45585" y="2077096"/>
            <a:ext cx="3150350" cy="85655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Computer Hardware</a:t>
            </a:r>
          </a:p>
          <a:p>
            <a:pPr algn="ctr"/>
            <a:endParaRPr lang="zh-CN" altLang="en-US" b="1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5586" y="1580578"/>
            <a:ext cx="3150350" cy="49651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Linux/GNU</a:t>
            </a:r>
            <a:endParaRPr lang="zh-CN" altLang="en-US" b="1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5585" y="1088449"/>
            <a:ext cx="3150350" cy="49651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Application Program</a:t>
            </a:r>
            <a:endParaRPr lang="zh-CN" altLang="en-US" b="1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8" name="TextBox 46"/>
          <p:cNvSpPr txBox="1"/>
          <p:nvPr/>
        </p:nvSpPr>
        <p:spPr>
          <a:xfrm>
            <a:off x="1205625" y="3014372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上运行应用程序</a:t>
            </a:r>
          </a:p>
        </p:txBody>
      </p:sp>
      <p:sp>
        <p:nvSpPr>
          <p:cNvPr id="9" name="矩形 8"/>
          <p:cNvSpPr/>
          <p:nvPr/>
        </p:nvSpPr>
        <p:spPr>
          <a:xfrm>
            <a:off x="845585" y="5784946"/>
            <a:ext cx="3105345" cy="49651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Computer Hardware</a:t>
            </a:r>
            <a:endParaRPr lang="zh-CN" altLang="en-US" b="1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5586" y="5288428"/>
            <a:ext cx="3105345" cy="49651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Linux/GNU</a:t>
            </a:r>
            <a:endParaRPr lang="zh-CN" altLang="en-US" b="1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5585" y="4796299"/>
            <a:ext cx="3105345" cy="49651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NES Emulator</a:t>
            </a:r>
            <a:endParaRPr lang="zh-CN" altLang="en-US" b="1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5587" y="4299781"/>
            <a:ext cx="3105344" cy="496518"/>
          </a:xfrm>
          <a:prstGeom prst="rect">
            <a:avLst/>
          </a:prstGeom>
          <a:gradFill flip="none" rotWithShape="1">
            <a:gsLst>
              <a:gs pos="0">
                <a:srgbClr val="FF9933">
                  <a:tint val="66000"/>
                  <a:satMod val="160000"/>
                </a:srgbClr>
              </a:gs>
              <a:gs pos="50000">
                <a:srgbClr val="FF9933">
                  <a:tint val="44500"/>
                  <a:satMod val="160000"/>
                </a:srgbClr>
              </a:gs>
              <a:gs pos="100000">
                <a:srgbClr val="FF9933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Simulated NES Hardware</a:t>
            </a:r>
            <a:endParaRPr lang="zh-CN" altLang="en-US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5586" y="3807652"/>
            <a:ext cx="3105345" cy="49651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Super Mario</a:t>
            </a:r>
            <a:endParaRPr lang="zh-CN" altLang="en-US" b="1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66065" y="5768969"/>
            <a:ext cx="3105345" cy="49651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Computer Hardware</a:t>
            </a:r>
            <a:endParaRPr lang="zh-CN" altLang="en-US" b="1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66066" y="5272451"/>
            <a:ext cx="3105345" cy="49651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Linux/GNU</a:t>
            </a:r>
            <a:endParaRPr lang="zh-CN" altLang="en-US" b="1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66065" y="4780322"/>
            <a:ext cx="3105345" cy="49651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NEMU</a:t>
            </a:r>
            <a:endParaRPr lang="zh-CN" altLang="en-US" b="1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66067" y="3833754"/>
            <a:ext cx="3105344" cy="946568"/>
          </a:xfrm>
          <a:prstGeom prst="rect">
            <a:avLst/>
          </a:prstGeom>
          <a:gradFill flip="none" rotWithShape="1">
            <a:gsLst>
              <a:gs pos="0">
                <a:srgbClr val="FF9933">
                  <a:tint val="66000"/>
                  <a:satMod val="160000"/>
                </a:srgbClr>
              </a:gs>
              <a:gs pos="50000">
                <a:srgbClr val="FF9933">
                  <a:tint val="44500"/>
                  <a:satMod val="160000"/>
                </a:srgbClr>
              </a:gs>
              <a:gs pos="100000">
                <a:srgbClr val="FF9933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Simulated X86 Hardware</a:t>
            </a:r>
          </a:p>
          <a:p>
            <a:pPr algn="ctr"/>
            <a:endParaRPr lang="zh-CN" altLang="en-US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66066" y="3322722"/>
            <a:ext cx="3105345" cy="496518"/>
          </a:xfrm>
          <a:prstGeom prst="rect">
            <a:avLst/>
          </a:prstGeom>
          <a:gradFill flip="none" rotWithShape="1">
            <a:gsLst>
              <a:gs pos="0">
                <a:srgbClr val="FF9933">
                  <a:tint val="66000"/>
                  <a:satMod val="160000"/>
                </a:srgbClr>
              </a:gs>
              <a:gs pos="50000">
                <a:srgbClr val="FF9933">
                  <a:tint val="44500"/>
                  <a:satMod val="160000"/>
                </a:srgbClr>
              </a:gs>
              <a:gs pos="100000">
                <a:srgbClr val="FF9933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Abstract Machine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（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AM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）</a:t>
            </a:r>
          </a:p>
        </p:txBody>
      </p:sp>
      <p:sp>
        <p:nvSpPr>
          <p:cNvPr id="19" name="矩形 18"/>
          <p:cNvSpPr/>
          <p:nvPr/>
        </p:nvSpPr>
        <p:spPr>
          <a:xfrm>
            <a:off x="5166066" y="2842181"/>
            <a:ext cx="3105345" cy="49651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Guest Program</a:t>
            </a:r>
            <a:r>
              <a:rPr lang="zh-CN" altLang="en-US" sz="1600" b="1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（</a:t>
            </a:r>
            <a:r>
              <a:rPr lang="en-US" altLang="zh-CN" sz="1600" b="1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OS/APP</a:t>
            </a:r>
            <a:r>
              <a:rPr lang="zh-CN" altLang="en-US" sz="1600" b="1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）</a:t>
            </a:r>
          </a:p>
        </p:txBody>
      </p:sp>
      <p:sp>
        <p:nvSpPr>
          <p:cNvPr id="20" name="TextBox 70"/>
          <p:cNvSpPr txBox="1"/>
          <p:nvPr/>
        </p:nvSpPr>
        <p:spPr>
          <a:xfrm>
            <a:off x="3201823" y="6444044"/>
            <a:ext cx="283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在虚拟机上运行应用程序</a:t>
            </a:r>
          </a:p>
        </p:txBody>
      </p:sp>
      <p:sp>
        <p:nvSpPr>
          <p:cNvPr id="21" name="TextBox 71"/>
          <p:cNvSpPr txBox="1"/>
          <p:nvPr/>
        </p:nvSpPr>
        <p:spPr>
          <a:xfrm>
            <a:off x="5029589" y="1043444"/>
            <a:ext cx="241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%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  %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ebx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72"/>
          <p:cNvSpPr txBox="1"/>
          <p:nvPr/>
        </p:nvSpPr>
        <p:spPr>
          <a:xfrm>
            <a:off x="4919557" y="1538499"/>
            <a:ext cx="411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%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  0x100(%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ebx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%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4)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74614" y="2528609"/>
            <a:ext cx="945105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896678" y="2527146"/>
            <a:ext cx="1170130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Mem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123401" y="2528609"/>
            <a:ext cx="810090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039478" y="5048889"/>
            <a:ext cx="990110" cy="0"/>
          </a:xfrm>
          <a:prstGeom prst="straightConnector1">
            <a:avLst/>
          </a:prstGeom>
          <a:ln w="76200">
            <a:solidFill>
              <a:srgbClr val="00B0F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026427" y="4328809"/>
            <a:ext cx="1049629" cy="225025"/>
          </a:xfrm>
          <a:prstGeom prst="straightConnector1">
            <a:avLst/>
          </a:prstGeom>
          <a:ln w="76200">
            <a:solidFill>
              <a:srgbClr val="00B0F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左大括号 27"/>
          <p:cNvSpPr/>
          <p:nvPr/>
        </p:nvSpPr>
        <p:spPr>
          <a:xfrm>
            <a:off x="4896035" y="2842181"/>
            <a:ext cx="256979" cy="92766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3997399" y="3338699"/>
            <a:ext cx="808627" cy="733131"/>
          </a:xfrm>
          <a:prstGeom prst="straightConnector1">
            <a:avLst/>
          </a:prstGeom>
          <a:ln w="76200">
            <a:solidFill>
              <a:srgbClr val="00B0F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5180580" y="4343323"/>
            <a:ext cx="945105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202644" y="4341860"/>
            <a:ext cx="1170130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Mem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429367" y="4343323"/>
            <a:ext cx="810090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90"/>
          <p:cNvSpPr txBox="1"/>
          <p:nvPr/>
        </p:nvSpPr>
        <p:spPr>
          <a:xfrm>
            <a:off x="8316416" y="3968769"/>
            <a:ext cx="45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</a:p>
        </p:txBody>
      </p:sp>
      <p:sp>
        <p:nvSpPr>
          <p:cNvPr id="34" name="TextBox 91"/>
          <p:cNvSpPr txBox="1"/>
          <p:nvPr/>
        </p:nvSpPr>
        <p:spPr>
          <a:xfrm>
            <a:off x="3997399" y="2197313"/>
            <a:ext cx="45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硬件</a:t>
            </a:r>
          </a:p>
        </p:txBody>
      </p:sp>
      <p:sp>
        <p:nvSpPr>
          <p:cNvPr id="35" name="TextBox 92"/>
          <p:cNvSpPr txBox="1"/>
          <p:nvPr/>
        </p:nvSpPr>
        <p:spPr>
          <a:xfrm>
            <a:off x="4895947" y="2003026"/>
            <a:ext cx="400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请问大家是否可以使用</a:t>
            </a:r>
            <a:r>
              <a:rPr lang="en-US" altLang="zh-CN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GNU GDB</a:t>
            </a:r>
            <a:r>
              <a:rPr lang="zh-CN" altLang="en-US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zh-CN" altLang="en-US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上运行的应用程序进行调试？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015" y="5436495"/>
            <a:ext cx="705566" cy="70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11" y="4520223"/>
            <a:ext cx="708249" cy="51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11" y="3820882"/>
            <a:ext cx="694383" cy="46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12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99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99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5549E-6 L 5E-6 0.3993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99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87283E-6 L 1.38889E-6 0.33365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99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1" grpId="1"/>
      <p:bldP spid="21" grpId="2"/>
      <p:bldP spid="22" grpId="0"/>
      <p:bldP spid="22" grpId="1"/>
      <p:bldP spid="22" grpId="2"/>
      <p:bldP spid="28" grpId="0" animBg="1"/>
      <p:bldP spid="30" grpId="0" animBg="1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200" dirty="0"/>
              <a:t>PA</a:t>
            </a:r>
            <a:r>
              <a:rPr lang="zh-CN" altLang="en-US" sz="3200" dirty="0"/>
              <a:t>的文件结构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575" y="1313764"/>
            <a:ext cx="7763363" cy="310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556665" y="3144456"/>
            <a:ext cx="3285365" cy="540060"/>
          </a:xfrm>
          <a:prstGeom prst="rect">
            <a:avLst/>
          </a:prstGeom>
          <a:noFill/>
          <a:ln w="28575">
            <a:solidFill>
              <a:srgbClr val="0066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55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NEMU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grpSp>
        <p:nvGrpSpPr>
          <p:cNvPr id="114" name="组合 113"/>
          <p:cNvGrpSpPr/>
          <p:nvPr/>
        </p:nvGrpSpPr>
        <p:grpSpPr>
          <a:xfrm>
            <a:off x="6516216" y="3862068"/>
            <a:ext cx="2796245" cy="1450336"/>
            <a:chOff x="424111" y="60325"/>
            <a:chExt cx="2796245" cy="1450336"/>
          </a:xfrm>
        </p:grpSpPr>
        <p:grpSp>
          <p:nvGrpSpPr>
            <p:cNvPr id="115" name="组合 114"/>
            <p:cNvGrpSpPr/>
            <p:nvPr/>
          </p:nvGrpSpPr>
          <p:grpSpPr>
            <a:xfrm>
              <a:off x="424111" y="619194"/>
              <a:ext cx="2590586" cy="338292"/>
              <a:chOff x="2928941" y="71411"/>
              <a:chExt cx="2590586" cy="338292"/>
            </a:xfrm>
          </p:grpSpPr>
          <p:sp>
            <p:nvSpPr>
              <p:cNvPr id="128" name="Line 15"/>
              <p:cNvSpPr>
                <a:spLocks noChangeShapeType="1"/>
              </p:cNvSpPr>
              <p:nvPr/>
            </p:nvSpPr>
            <p:spPr bwMode="auto">
              <a:xfrm>
                <a:off x="2928941" y="237338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9" name="Text Box 35"/>
              <p:cNvSpPr txBox="1">
                <a:spLocks noChangeArrowheads="1"/>
              </p:cNvSpPr>
              <p:nvPr/>
            </p:nvSpPr>
            <p:spPr bwMode="auto">
              <a:xfrm>
                <a:off x="3429003" y="71411"/>
                <a:ext cx="2090524" cy="338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6600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Memory mapped I/O</a:t>
                </a: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428625" y="60325"/>
              <a:ext cx="2415183" cy="338292"/>
              <a:chOff x="428625" y="60325"/>
              <a:chExt cx="2415183" cy="338292"/>
            </a:xfrm>
          </p:grpSpPr>
          <p:sp>
            <p:nvSpPr>
              <p:cNvPr id="126" name="Text Box 35"/>
              <p:cNvSpPr txBox="1">
                <a:spLocks noChangeArrowheads="1"/>
              </p:cNvSpPr>
              <p:nvPr/>
            </p:nvSpPr>
            <p:spPr bwMode="auto">
              <a:xfrm>
                <a:off x="928687" y="60325"/>
                <a:ext cx="1915121" cy="338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Common data flow</a:t>
                </a:r>
              </a:p>
            </p:txBody>
          </p:sp>
          <p:sp>
            <p:nvSpPr>
              <p:cNvPr id="127" name="Line 16"/>
              <p:cNvSpPr>
                <a:spLocks noChangeShapeType="1"/>
              </p:cNvSpPr>
              <p:nvPr/>
            </p:nvSpPr>
            <p:spPr bwMode="auto">
              <a:xfrm>
                <a:off x="428625" y="224012"/>
                <a:ext cx="428624" cy="1"/>
              </a:xfrm>
              <a:prstGeom prst="line">
                <a:avLst/>
              </a:prstGeom>
              <a:noFill/>
              <a:ln w="38100">
                <a:solidFill>
                  <a:srgbClr val="00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>
              <a:off x="428625" y="1172369"/>
              <a:ext cx="1595472" cy="338292"/>
              <a:chOff x="428625" y="335390"/>
              <a:chExt cx="1595472" cy="338292"/>
            </a:xfrm>
          </p:grpSpPr>
          <p:sp>
            <p:nvSpPr>
              <p:cNvPr id="124" name="Line 15"/>
              <p:cNvSpPr>
                <a:spLocks noChangeShapeType="1"/>
              </p:cNvSpPr>
              <p:nvPr/>
            </p:nvSpPr>
            <p:spPr bwMode="auto">
              <a:xfrm>
                <a:off x="428625" y="505430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5" name="Text Box 35"/>
              <p:cNvSpPr txBox="1">
                <a:spLocks noChangeArrowheads="1"/>
              </p:cNvSpPr>
              <p:nvPr/>
            </p:nvSpPr>
            <p:spPr bwMode="auto">
              <a:xfrm>
                <a:off x="928687" y="335390"/>
                <a:ext cx="1095410" cy="338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33CC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Interrupt</a:t>
                </a:r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428625" y="893862"/>
              <a:ext cx="1487526" cy="338292"/>
              <a:chOff x="428625" y="661833"/>
              <a:chExt cx="1487526" cy="338292"/>
            </a:xfrm>
          </p:grpSpPr>
          <p:sp>
            <p:nvSpPr>
              <p:cNvPr id="122" name="Line 15"/>
              <p:cNvSpPr>
                <a:spLocks noChangeShapeType="1"/>
              </p:cNvSpPr>
              <p:nvPr/>
            </p:nvSpPr>
            <p:spPr bwMode="auto">
              <a:xfrm>
                <a:off x="428625" y="827187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3" name="Text Box 35"/>
              <p:cNvSpPr txBox="1">
                <a:spLocks noChangeArrowheads="1"/>
              </p:cNvSpPr>
              <p:nvPr/>
            </p:nvSpPr>
            <p:spPr bwMode="auto">
              <a:xfrm>
                <a:off x="928687" y="661833"/>
                <a:ext cx="987464" cy="338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99FF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Port I/O</a:t>
                </a: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425546" y="328464"/>
              <a:ext cx="2794810" cy="338292"/>
              <a:chOff x="2928926" y="643029"/>
              <a:chExt cx="2794810" cy="338292"/>
            </a:xfrm>
          </p:grpSpPr>
          <p:sp>
            <p:nvSpPr>
              <p:cNvPr id="120" name="Line 15"/>
              <p:cNvSpPr>
                <a:spLocks noChangeShapeType="1"/>
              </p:cNvSpPr>
              <p:nvPr/>
            </p:nvSpPr>
            <p:spPr bwMode="auto">
              <a:xfrm>
                <a:off x="2928926" y="817662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21" name="Text Box 35"/>
              <p:cNvSpPr txBox="1">
                <a:spLocks noChangeArrowheads="1"/>
              </p:cNvSpPr>
              <p:nvPr/>
            </p:nvSpPr>
            <p:spPr bwMode="auto">
              <a:xfrm>
                <a:off x="3434390" y="643029"/>
                <a:ext cx="2289346" cy="338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Debug information</a:t>
                </a:r>
              </a:p>
            </p:txBody>
          </p:sp>
        </p:grpSp>
      </p:grpSp>
      <p:grpSp>
        <p:nvGrpSpPr>
          <p:cNvPr id="130" name="组合 129"/>
          <p:cNvGrpSpPr/>
          <p:nvPr/>
        </p:nvGrpSpPr>
        <p:grpSpPr>
          <a:xfrm>
            <a:off x="282880" y="1529763"/>
            <a:ext cx="6120680" cy="3948807"/>
            <a:chOff x="1547664" y="1613767"/>
            <a:chExt cx="6120680" cy="4191498"/>
          </a:xfrm>
        </p:grpSpPr>
        <p:sp>
          <p:nvSpPr>
            <p:cNvPr id="131" name="Rectangle 4"/>
            <p:cNvSpPr>
              <a:spLocks noChangeArrowheads="1"/>
            </p:cNvSpPr>
            <p:nvPr/>
          </p:nvSpPr>
          <p:spPr bwMode="auto">
            <a:xfrm>
              <a:off x="1547664" y="4653137"/>
              <a:ext cx="1951838" cy="1152128"/>
            </a:xfrm>
            <a:prstGeom prst="rect">
              <a:avLst/>
            </a:prstGeom>
            <a:solidFill>
              <a:srgbClr val="993366">
                <a:alpha val="10000"/>
              </a:srgbClr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32" name="Rectangle 4"/>
            <p:cNvSpPr>
              <a:spLocks noChangeArrowheads="1"/>
            </p:cNvSpPr>
            <p:nvPr/>
          </p:nvSpPr>
          <p:spPr bwMode="auto">
            <a:xfrm>
              <a:off x="5364088" y="1613767"/>
              <a:ext cx="2304256" cy="4191498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33" name="Rectangle 4"/>
            <p:cNvSpPr>
              <a:spLocks noChangeArrowheads="1"/>
            </p:cNvSpPr>
            <p:nvPr/>
          </p:nvSpPr>
          <p:spPr bwMode="auto">
            <a:xfrm>
              <a:off x="3294187" y="1613767"/>
              <a:ext cx="2069901" cy="1011636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34" name="Rectangle 3"/>
            <p:cNvSpPr>
              <a:spLocks noChangeArrowheads="1"/>
            </p:cNvSpPr>
            <p:nvPr/>
          </p:nvSpPr>
          <p:spPr bwMode="auto">
            <a:xfrm>
              <a:off x="1547664" y="2625403"/>
              <a:ext cx="3816424" cy="2027733"/>
            </a:xfrm>
            <a:prstGeom prst="rect">
              <a:avLst/>
            </a:prstGeom>
            <a:solidFill>
              <a:srgbClr val="008080">
                <a:alpha val="10000"/>
              </a:srgbClr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35" name="Rectangle 3"/>
            <p:cNvSpPr>
              <a:spLocks noChangeArrowheads="1"/>
            </p:cNvSpPr>
            <p:nvPr/>
          </p:nvSpPr>
          <p:spPr bwMode="auto">
            <a:xfrm>
              <a:off x="1547664" y="1613767"/>
              <a:ext cx="1746523" cy="1013867"/>
            </a:xfrm>
            <a:prstGeom prst="rect">
              <a:avLst/>
            </a:prstGeom>
            <a:solidFill>
              <a:srgbClr val="008080">
                <a:alpha val="10000"/>
              </a:srgbClr>
            </a:solidFill>
            <a:ln>
              <a:noFill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pSp>
          <p:nvGrpSpPr>
            <p:cNvPr id="136" name="组合 135"/>
            <p:cNvGrpSpPr/>
            <p:nvPr/>
          </p:nvGrpSpPr>
          <p:grpSpPr>
            <a:xfrm>
              <a:off x="1719536" y="1838623"/>
              <a:ext cx="5732784" cy="3750617"/>
              <a:chOff x="1773213" y="1700808"/>
              <a:chExt cx="5732784" cy="3750617"/>
            </a:xfrm>
          </p:grpSpPr>
          <p:sp>
            <p:nvSpPr>
              <p:cNvPr id="140" name="Text Box 5"/>
              <p:cNvSpPr txBox="1">
                <a:spLocks noChangeArrowheads="1"/>
              </p:cNvSpPr>
              <p:nvPr/>
            </p:nvSpPr>
            <p:spPr bwMode="auto">
              <a:xfrm>
                <a:off x="3908078" y="1700808"/>
                <a:ext cx="1285875" cy="523875"/>
              </a:xfrm>
              <a:prstGeom prst="rect">
                <a:avLst/>
              </a:prstGeom>
              <a:solidFill>
                <a:srgbClr val="92D050"/>
              </a:solidFill>
              <a:ln w="38100">
                <a:noFill/>
                <a:prstDash val="solid"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Timer</a:t>
                </a:r>
              </a:p>
            </p:txBody>
          </p:sp>
          <p:sp>
            <p:nvSpPr>
              <p:cNvPr id="141" name="Text Box 7"/>
              <p:cNvSpPr txBox="1">
                <a:spLocks noChangeArrowheads="1"/>
              </p:cNvSpPr>
              <p:nvPr/>
            </p:nvSpPr>
            <p:spPr bwMode="auto">
              <a:xfrm>
                <a:off x="5970091" y="3769876"/>
                <a:ext cx="1285875" cy="523220"/>
              </a:xfrm>
              <a:prstGeom prst="rect">
                <a:avLst/>
              </a:prstGeom>
              <a:solidFill>
                <a:srgbClr val="92D050"/>
              </a:solidFill>
              <a:ln w="38100">
                <a:noFill/>
                <a:prstDash val="solid"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UART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42" name="Text Box 9"/>
              <p:cNvSpPr txBox="1">
                <a:spLocks noChangeArrowheads="1"/>
              </p:cNvSpPr>
              <p:nvPr/>
            </p:nvSpPr>
            <p:spPr bwMode="auto">
              <a:xfrm>
                <a:off x="1773213" y="4921349"/>
                <a:ext cx="1584176" cy="523875"/>
              </a:xfrm>
              <a:prstGeom prst="rect">
                <a:avLst/>
              </a:prstGeom>
              <a:solidFill>
                <a:srgbClr val="33CCCC"/>
              </a:solidFill>
              <a:ln w="38100">
                <a:noFill/>
                <a:prstDash val="solid"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Memory</a:t>
                </a:r>
              </a:p>
            </p:txBody>
          </p:sp>
          <p:sp>
            <p:nvSpPr>
              <p:cNvPr id="143" name="Text Box 11"/>
              <p:cNvSpPr txBox="1">
                <a:spLocks noChangeArrowheads="1"/>
              </p:cNvSpPr>
              <p:nvPr/>
            </p:nvSpPr>
            <p:spPr bwMode="auto">
              <a:xfrm>
                <a:off x="2065039" y="2750493"/>
                <a:ext cx="1000125" cy="523875"/>
              </a:xfrm>
              <a:prstGeom prst="rect">
                <a:avLst/>
              </a:prstGeom>
              <a:solidFill>
                <a:srgbClr val="33CCCC"/>
              </a:solidFill>
              <a:ln w="38100">
                <a:noFill/>
                <a:prstDash val="solid"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PC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44" name="Text Box 12"/>
              <p:cNvSpPr txBox="1">
                <a:spLocks noChangeArrowheads="1"/>
              </p:cNvSpPr>
              <p:nvPr/>
            </p:nvSpPr>
            <p:spPr bwMode="auto">
              <a:xfrm>
                <a:off x="4017336" y="3770134"/>
                <a:ext cx="1013788" cy="523220"/>
              </a:xfrm>
              <a:prstGeom prst="rect">
                <a:avLst/>
              </a:prstGeom>
              <a:solidFill>
                <a:srgbClr val="33CCCC"/>
              </a:solidFill>
              <a:ln w="38100">
                <a:noFill/>
                <a:prstDash val="solid"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Reg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45" name="Text Box 13"/>
              <p:cNvSpPr txBox="1">
                <a:spLocks noChangeArrowheads="1"/>
              </p:cNvSpPr>
              <p:nvPr/>
            </p:nvSpPr>
            <p:spPr bwMode="auto">
              <a:xfrm>
                <a:off x="2068249" y="1700808"/>
                <a:ext cx="1000125" cy="523875"/>
              </a:xfrm>
              <a:prstGeom prst="rect">
                <a:avLst/>
              </a:prstGeom>
              <a:solidFill>
                <a:srgbClr val="7030A0"/>
              </a:solidFill>
              <a:ln w="38100">
                <a:noFill/>
                <a:prstDash val="solid"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Excp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46" name="Text Box 37"/>
              <p:cNvSpPr txBox="1">
                <a:spLocks noChangeArrowheads="1"/>
              </p:cNvSpPr>
              <p:nvPr/>
            </p:nvSpPr>
            <p:spPr bwMode="auto">
              <a:xfrm>
                <a:off x="3771443" y="4927550"/>
                <a:ext cx="1500187" cy="523875"/>
              </a:xfrm>
              <a:prstGeom prst="rect">
                <a:avLst/>
              </a:prstGeom>
              <a:solidFill>
                <a:srgbClr val="FF9999"/>
              </a:solidFill>
              <a:ln w="38100">
                <a:noFill/>
                <a:prstDash val="solid"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Monitor</a:t>
                </a:r>
              </a:p>
            </p:txBody>
          </p:sp>
          <p:sp>
            <p:nvSpPr>
              <p:cNvPr id="147" name="Text Box 11"/>
              <p:cNvSpPr txBox="1">
                <a:spLocks noChangeArrowheads="1"/>
              </p:cNvSpPr>
              <p:nvPr/>
            </p:nvSpPr>
            <p:spPr bwMode="auto">
              <a:xfrm>
                <a:off x="4021474" y="2750491"/>
                <a:ext cx="1000125" cy="523875"/>
              </a:xfrm>
              <a:prstGeom prst="rect">
                <a:avLst/>
              </a:prstGeom>
              <a:solidFill>
                <a:srgbClr val="33CCCC"/>
              </a:solidFill>
              <a:ln w="38100">
                <a:noFill/>
                <a:prstDash val="solid"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ALU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48" name="Text Box 34"/>
              <p:cNvSpPr txBox="1">
                <a:spLocks noChangeArrowheads="1"/>
              </p:cNvSpPr>
              <p:nvPr/>
            </p:nvSpPr>
            <p:spPr bwMode="auto">
              <a:xfrm>
                <a:off x="1969828" y="3769221"/>
                <a:ext cx="1183939" cy="523875"/>
              </a:xfrm>
              <a:prstGeom prst="rect">
                <a:avLst/>
              </a:prstGeom>
              <a:solidFill>
                <a:srgbClr val="FFC000"/>
              </a:solidFill>
              <a:ln w="38100">
                <a:noFill/>
                <a:prstDash val="solid"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MMU</a:t>
                </a:r>
              </a:p>
            </p:txBody>
          </p:sp>
          <p:sp>
            <p:nvSpPr>
              <p:cNvPr id="149" name="Text Box 5"/>
              <p:cNvSpPr txBox="1">
                <a:spLocks noChangeArrowheads="1"/>
              </p:cNvSpPr>
              <p:nvPr/>
            </p:nvSpPr>
            <p:spPr bwMode="auto">
              <a:xfrm>
                <a:off x="5720059" y="2750542"/>
                <a:ext cx="1785938" cy="523875"/>
              </a:xfrm>
              <a:prstGeom prst="rect">
                <a:avLst/>
              </a:prstGeom>
              <a:solidFill>
                <a:srgbClr val="92D050"/>
              </a:solidFill>
              <a:ln w="38100">
                <a:noFill/>
                <a:prstDash val="solid"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Keyboard</a:t>
                </a:r>
              </a:p>
            </p:txBody>
          </p:sp>
          <p:sp>
            <p:nvSpPr>
              <p:cNvPr id="150" name="Text Box 5"/>
              <p:cNvSpPr txBox="1">
                <a:spLocks noChangeArrowheads="1"/>
              </p:cNvSpPr>
              <p:nvPr/>
            </p:nvSpPr>
            <p:spPr bwMode="auto">
              <a:xfrm>
                <a:off x="6077247" y="4929138"/>
                <a:ext cx="1071562" cy="522287"/>
              </a:xfrm>
              <a:prstGeom prst="rect">
                <a:avLst/>
              </a:prstGeom>
              <a:solidFill>
                <a:srgbClr val="92D050"/>
              </a:solidFill>
              <a:ln w="38100">
                <a:noFill/>
                <a:prstDash val="solid"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VGA</a:t>
                </a:r>
              </a:p>
            </p:txBody>
          </p:sp>
          <p:cxnSp>
            <p:nvCxnSpPr>
              <p:cNvPr id="151" name="直接箭头连接符 150"/>
              <p:cNvCxnSpPr>
                <a:stCxn id="144" idx="2"/>
                <a:endCxn id="146" idx="0"/>
              </p:cNvCxnSpPr>
              <p:nvPr/>
            </p:nvCxnSpPr>
            <p:spPr>
              <a:xfrm flipH="1">
                <a:off x="4521537" y="4293354"/>
                <a:ext cx="2693" cy="634196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B05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2" name="直接箭头连接符 151"/>
              <p:cNvCxnSpPr>
                <a:stCxn id="142" idx="3"/>
                <a:endCxn id="146" idx="1"/>
              </p:cNvCxnSpPr>
              <p:nvPr/>
            </p:nvCxnSpPr>
            <p:spPr>
              <a:xfrm>
                <a:off x="3357389" y="5183287"/>
                <a:ext cx="414054" cy="620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B05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3" name="直接箭头连接符 152"/>
              <p:cNvCxnSpPr>
                <a:stCxn id="148" idx="2"/>
                <a:endCxn id="142" idx="0"/>
              </p:cNvCxnSpPr>
              <p:nvPr/>
            </p:nvCxnSpPr>
            <p:spPr>
              <a:xfrm>
                <a:off x="2561798" y="4293096"/>
                <a:ext cx="3503" cy="62825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3366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4" name="直接箭头连接符 153"/>
              <p:cNvCxnSpPr>
                <a:stCxn id="143" idx="2"/>
                <a:endCxn id="148" idx="0"/>
              </p:cNvCxnSpPr>
              <p:nvPr/>
            </p:nvCxnSpPr>
            <p:spPr>
              <a:xfrm flipH="1">
                <a:off x="2561798" y="3274368"/>
                <a:ext cx="3304" cy="49485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3366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5" name="直接箭头连接符 154"/>
              <p:cNvCxnSpPr>
                <a:stCxn id="145" idx="2"/>
                <a:endCxn id="143" idx="0"/>
              </p:cNvCxnSpPr>
              <p:nvPr/>
            </p:nvCxnSpPr>
            <p:spPr>
              <a:xfrm flipH="1">
                <a:off x="2565102" y="2224683"/>
                <a:ext cx="3210" cy="52581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33CC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6" name="直接箭头连接符 155"/>
              <p:cNvCxnSpPr>
                <a:stCxn id="140" idx="1"/>
                <a:endCxn id="145" idx="3"/>
              </p:cNvCxnSpPr>
              <p:nvPr/>
            </p:nvCxnSpPr>
            <p:spPr>
              <a:xfrm flipH="1">
                <a:off x="3068374" y="1962746"/>
                <a:ext cx="839704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33CC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7" name="直接箭头连接符 156"/>
              <p:cNvCxnSpPr>
                <a:stCxn id="147" idx="2"/>
                <a:endCxn id="144" idx="0"/>
              </p:cNvCxnSpPr>
              <p:nvPr/>
            </p:nvCxnSpPr>
            <p:spPr>
              <a:xfrm>
                <a:off x="4521537" y="3274366"/>
                <a:ext cx="2693" cy="495768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3366"/>
                </a:solidFill>
                <a:prstDash val="solid"/>
                <a:headEnd type="arrow"/>
                <a:tailEnd type="arrow"/>
              </a:ln>
              <a:effectLst/>
            </p:spPr>
          </p:cxnSp>
          <p:cxnSp>
            <p:nvCxnSpPr>
              <p:cNvPr id="158" name="直接箭头连接符 157"/>
              <p:cNvCxnSpPr>
                <a:stCxn id="144" idx="1"/>
                <a:endCxn id="148" idx="3"/>
              </p:cNvCxnSpPr>
              <p:nvPr/>
            </p:nvCxnSpPr>
            <p:spPr>
              <a:xfrm flipH="1" flipV="1">
                <a:off x="3153767" y="4031159"/>
                <a:ext cx="863569" cy="585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3366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9" name="直接箭头连接符 158"/>
              <p:cNvCxnSpPr>
                <a:stCxn id="144" idx="3"/>
                <a:endCxn id="141" idx="1"/>
              </p:cNvCxnSpPr>
              <p:nvPr/>
            </p:nvCxnSpPr>
            <p:spPr>
              <a:xfrm flipV="1">
                <a:off x="5031124" y="4031486"/>
                <a:ext cx="938967" cy="258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99FF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60" name="肘形连接符 159"/>
              <p:cNvCxnSpPr>
                <a:endCxn id="150" idx="0"/>
              </p:cNvCxnSpPr>
              <p:nvPr/>
            </p:nvCxnSpPr>
            <p:spPr>
              <a:xfrm>
                <a:off x="2558788" y="4610453"/>
                <a:ext cx="4054240" cy="318685"/>
              </a:xfrm>
              <a:prstGeom prst="bentConnector2">
                <a:avLst/>
              </a:prstGeom>
              <a:noFill/>
              <a:ln w="38100" cap="flat" cmpd="sng" algn="ctr">
                <a:solidFill>
                  <a:srgbClr val="FF660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61" name="肘形连接符 160"/>
              <p:cNvCxnSpPr>
                <a:endCxn id="140" idx="3"/>
              </p:cNvCxnSpPr>
              <p:nvPr/>
            </p:nvCxnSpPr>
            <p:spPr>
              <a:xfrm rot="16200000" flipV="1">
                <a:off x="4309509" y="2847190"/>
                <a:ext cx="2068412" cy="299523"/>
              </a:xfrm>
              <a:prstGeom prst="bentConnector2">
                <a:avLst/>
              </a:prstGeom>
              <a:noFill/>
              <a:ln w="38100" cap="flat" cmpd="sng" algn="ctr">
                <a:solidFill>
                  <a:srgbClr val="0099FF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62" name="直接箭头连接符 161"/>
              <p:cNvCxnSpPr>
                <a:endCxn id="149" idx="1"/>
              </p:cNvCxnSpPr>
              <p:nvPr/>
            </p:nvCxnSpPr>
            <p:spPr>
              <a:xfrm>
                <a:off x="5507739" y="3012479"/>
                <a:ext cx="212320" cy="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99FF"/>
                </a:solidFill>
                <a:prstDash val="solid"/>
                <a:tailEnd type="arrow"/>
              </a:ln>
              <a:effectLst/>
            </p:spPr>
          </p:cxnSp>
        </p:grpSp>
        <p:sp>
          <p:nvSpPr>
            <p:cNvPr id="137" name="Text Box 36"/>
            <p:cNvSpPr txBox="1">
              <a:spLocks noChangeArrowheads="1"/>
            </p:cNvSpPr>
            <p:nvPr/>
          </p:nvSpPr>
          <p:spPr bwMode="auto">
            <a:xfrm>
              <a:off x="6552158" y="1819424"/>
              <a:ext cx="10001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device</a:t>
              </a:r>
            </a:p>
          </p:txBody>
        </p:sp>
        <p:sp>
          <p:nvSpPr>
            <p:cNvPr id="138" name="Text Box 36"/>
            <p:cNvSpPr txBox="1">
              <a:spLocks noChangeArrowheads="1"/>
            </p:cNvSpPr>
            <p:nvPr/>
          </p:nvSpPr>
          <p:spPr bwMode="auto">
            <a:xfrm>
              <a:off x="1547664" y="2412628"/>
              <a:ext cx="71269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CPU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39" name="Text Box 36"/>
            <p:cNvSpPr txBox="1">
              <a:spLocks noChangeArrowheads="1"/>
            </p:cNvSpPr>
            <p:nvPr/>
          </p:nvSpPr>
          <p:spPr bwMode="auto">
            <a:xfrm>
              <a:off x="1559803" y="4638103"/>
              <a:ext cx="71269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mem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7364986" y="1823540"/>
            <a:ext cx="802802" cy="1596074"/>
            <a:chOff x="6668565" y="222281"/>
            <a:chExt cx="802802" cy="1596074"/>
          </a:xfrm>
        </p:grpSpPr>
        <p:sp>
          <p:nvSpPr>
            <p:cNvPr id="164" name="Text Box 11"/>
            <p:cNvSpPr txBox="1">
              <a:spLocks noChangeArrowheads="1"/>
            </p:cNvSpPr>
            <p:nvPr/>
          </p:nvSpPr>
          <p:spPr bwMode="auto">
            <a:xfrm>
              <a:off x="6678449" y="222281"/>
              <a:ext cx="792087" cy="338554"/>
            </a:xfrm>
            <a:prstGeom prst="rect">
              <a:avLst/>
            </a:prstGeom>
            <a:solidFill>
              <a:srgbClr val="33CCCC"/>
            </a:solidFill>
            <a:ln w="38100">
              <a:noFill/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TRM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5" name="Text Box 11"/>
            <p:cNvSpPr txBox="1">
              <a:spLocks noChangeArrowheads="1"/>
            </p:cNvSpPr>
            <p:nvPr/>
          </p:nvSpPr>
          <p:spPr bwMode="auto">
            <a:xfrm>
              <a:off x="6679280" y="628771"/>
              <a:ext cx="792087" cy="338554"/>
            </a:xfrm>
            <a:prstGeom prst="rect">
              <a:avLst/>
            </a:prstGeom>
            <a:solidFill>
              <a:srgbClr val="92D050"/>
            </a:solidFill>
            <a:ln w="38100">
              <a:noFill/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IOE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6" name="Text Box 11"/>
            <p:cNvSpPr txBox="1">
              <a:spLocks noChangeArrowheads="1"/>
            </p:cNvSpPr>
            <p:nvPr/>
          </p:nvSpPr>
          <p:spPr bwMode="auto">
            <a:xfrm>
              <a:off x="6678449" y="1062200"/>
              <a:ext cx="792087" cy="338554"/>
            </a:xfrm>
            <a:prstGeom prst="rect">
              <a:avLst/>
            </a:prstGeom>
            <a:solidFill>
              <a:srgbClr val="7030A0"/>
            </a:solidFill>
            <a:ln w="38100">
              <a:noFill/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ASYE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7" name="Text Box 11"/>
            <p:cNvSpPr txBox="1">
              <a:spLocks noChangeArrowheads="1"/>
            </p:cNvSpPr>
            <p:nvPr/>
          </p:nvSpPr>
          <p:spPr bwMode="auto">
            <a:xfrm>
              <a:off x="6668565" y="1479801"/>
              <a:ext cx="792087" cy="338554"/>
            </a:xfrm>
            <a:prstGeom prst="rect">
              <a:avLst/>
            </a:prstGeom>
            <a:solidFill>
              <a:srgbClr val="FFC000"/>
            </a:solidFill>
            <a:ln w="38100">
              <a:noFill/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PTE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33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最简单的计算机（图灵机</a:t>
            </a:r>
            <a:r>
              <a:rPr lang="en-US" altLang="zh-CN" dirty="0"/>
              <a:t>TRM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i="0" smtClean="0"/>
              <a:t> -</a:t>
            </a:r>
            <a:fld id="{C43F2D07-ABC4-4EC6-A126-9164F91BB850}" type="slidenum">
              <a:rPr lang="en-US" altLang="zh-CN" i="0" smtClean="0"/>
              <a:t>5</a:t>
            </a:fld>
            <a:r>
              <a:rPr lang="en-US" altLang="zh-CN" i="0" smtClean="0"/>
              <a:t>- </a:t>
            </a:r>
            <a:endParaRPr lang="en-US" altLang="zh-CN" i="0"/>
          </a:p>
        </p:txBody>
      </p:sp>
      <p:sp>
        <p:nvSpPr>
          <p:cNvPr id="5" name="TextBox 57"/>
          <p:cNvSpPr txBox="1"/>
          <p:nvPr/>
        </p:nvSpPr>
        <p:spPr>
          <a:xfrm>
            <a:off x="490129" y="1041213"/>
            <a:ext cx="81459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i="0" dirty="0">
                <a:latin typeface="微软雅黑" pitchFamily="34" charset="-122"/>
                <a:ea typeface="微软雅黑" pitchFamily="34" charset="-122"/>
              </a:rPr>
              <a:t> 程序需要有地方放置 </a:t>
            </a:r>
            <a:r>
              <a:rPr lang="en-US" altLang="zh-CN" sz="2400" i="0" dirty="0">
                <a:latin typeface="微软雅黑" pitchFamily="34" charset="-122"/>
                <a:ea typeface="微软雅黑" pitchFamily="34" charset="-122"/>
              </a:rPr>
              <a:t>-&gt; </a:t>
            </a:r>
            <a:r>
              <a:rPr lang="zh-CN" altLang="en-US" sz="2400" b="1" i="0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存储器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i="0" dirty="0">
                <a:latin typeface="微软雅黑" pitchFamily="34" charset="-122"/>
                <a:ea typeface="微软雅黑" pitchFamily="34" charset="-122"/>
              </a:rPr>
              <a:t> 程序需要处理数据 </a:t>
            </a:r>
            <a:r>
              <a:rPr lang="en-US" altLang="zh-CN" sz="2400" i="0" dirty="0">
                <a:latin typeface="微软雅黑" pitchFamily="34" charset="-122"/>
                <a:ea typeface="微软雅黑" pitchFamily="34" charset="-122"/>
              </a:rPr>
              <a:t>-&gt; </a:t>
            </a:r>
            <a:r>
              <a:rPr lang="zh-CN" altLang="en-US" sz="2400" b="1" i="0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加法器（运算器</a:t>
            </a:r>
            <a:r>
              <a:rPr lang="en-US" altLang="zh-CN" sz="2400" b="1" i="0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ALU</a:t>
            </a:r>
            <a:r>
              <a:rPr lang="zh-CN" altLang="en-US" sz="2400" b="1" i="0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i="0" dirty="0">
                <a:latin typeface="微软雅黑" pitchFamily="34" charset="-122"/>
                <a:ea typeface="微软雅黑" pitchFamily="34" charset="-122"/>
              </a:rPr>
              <a:t> 需要高效地暂存处理的中间结果 </a:t>
            </a:r>
            <a:r>
              <a:rPr lang="en-US" altLang="zh-CN" sz="2400" i="0" dirty="0">
                <a:latin typeface="微软雅黑" pitchFamily="34" charset="-122"/>
                <a:ea typeface="微软雅黑" pitchFamily="34" charset="-122"/>
              </a:rPr>
              <a:t>-&gt; </a:t>
            </a:r>
            <a:r>
              <a:rPr lang="zh-CN" altLang="en-US" sz="2400" b="1" i="0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21550" y="4011133"/>
            <a:ext cx="3096344" cy="2088232"/>
            <a:chOff x="701570" y="3726033"/>
            <a:chExt cx="3096344" cy="2088232"/>
          </a:xfrm>
        </p:grpSpPr>
        <p:grpSp>
          <p:nvGrpSpPr>
            <p:cNvPr id="8" name="组合 7"/>
            <p:cNvGrpSpPr/>
            <p:nvPr/>
          </p:nvGrpSpPr>
          <p:grpSpPr>
            <a:xfrm>
              <a:off x="918710" y="3870049"/>
              <a:ext cx="2664296" cy="1800200"/>
              <a:chOff x="4932040" y="3068960"/>
              <a:chExt cx="2664296" cy="1800200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4932040" y="3068960"/>
                <a:ext cx="1008112" cy="648072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i="0" dirty="0" err="1">
                    <a:latin typeface="微软雅黑" pitchFamily="34" charset="-122"/>
                    <a:ea typeface="微软雅黑" pitchFamily="34" charset="-122"/>
                  </a:rPr>
                  <a:t>Reg</a:t>
                </a:r>
                <a:endParaRPr lang="zh-CN" altLang="en-US" b="1" i="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4932040" y="4221088"/>
                <a:ext cx="1008112" cy="648072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i="0" dirty="0"/>
                  <a:t>ALU</a:t>
                </a:r>
                <a:endParaRPr lang="zh-CN" altLang="en-US" b="1" i="0" dirty="0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6588224" y="3068960"/>
                <a:ext cx="1008112" cy="648072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i="0" dirty="0">
                    <a:latin typeface="微软雅黑" pitchFamily="34" charset="-122"/>
                    <a:ea typeface="微软雅黑" pitchFamily="34" charset="-122"/>
                  </a:rPr>
                  <a:t>Mem</a:t>
                </a:r>
                <a:endParaRPr lang="zh-CN" altLang="en-US" b="1" i="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3" name="直接箭头连接符 12"/>
              <p:cNvCxnSpPr/>
              <p:nvPr/>
            </p:nvCxnSpPr>
            <p:spPr>
              <a:xfrm>
                <a:off x="5292080" y="3717032"/>
                <a:ext cx="0" cy="504056"/>
              </a:xfrm>
              <a:prstGeom prst="straightConnector1">
                <a:avLst/>
              </a:prstGeom>
              <a:ln w="38100">
                <a:solidFill>
                  <a:srgbClr val="FF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 flipV="1">
                <a:off x="5652120" y="3717032"/>
                <a:ext cx="0" cy="465188"/>
              </a:xfrm>
              <a:prstGeom prst="straightConnector1">
                <a:avLst/>
              </a:prstGeom>
              <a:ln w="38100">
                <a:solidFill>
                  <a:srgbClr val="FF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H="1">
                <a:off x="5940152" y="3501008"/>
                <a:ext cx="648072" cy="0"/>
              </a:xfrm>
              <a:prstGeom prst="straightConnector1">
                <a:avLst/>
              </a:prstGeom>
              <a:ln w="38100">
                <a:solidFill>
                  <a:srgbClr val="FF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>
                <a:off x="5940152" y="3284984"/>
                <a:ext cx="648072" cy="0"/>
              </a:xfrm>
              <a:prstGeom prst="straightConnector1">
                <a:avLst/>
              </a:prstGeom>
              <a:ln w="38100">
                <a:solidFill>
                  <a:srgbClr val="FF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圆角矩形 8"/>
            <p:cNvSpPr/>
            <p:nvPr/>
          </p:nvSpPr>
          <p:spPr>
            <a:xfrm>
              <a:off x="701570" y="3726033"/>
              <a:ext cx="3096344" cy="2088232"/>
            </a:xfrm>
            <a:prstGeom prst="round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0"/>
            </a:p>
          </p:txBody>
        </p:sp>
      </p:grpSp>
      <p:sp>
        <p:nvSpPr>
          <p:cNvPr id="17" name="TextBox 80"/>
          <p:cNvSpPr txBox="1"/>
          <p:nvPr/>
        </p:nvSpPr>
        <p:spPr>
          <a:xfrm>
            <a:off x="3866434" y="3996738"/>
            <a:ext cx="4215955" cy="214417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ts val="3200"/>
              </a:lnSpc>
              <a:buAutoNum type="arabicPeriod"/>
            </a:pPr>
            <a:r>
              <a:rPr lang="zh-CN" altLang="en-US" sz="2000" i="0" dirty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sz="2000" i="0" dirty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000" i="0" dirty="0">
                <a:latin typeface="微软雅黑" pitchFamily="34" charset="-122"/>
                <a:ea typeface="微软雅黑" pitchFamily="34" charset="-122"/>
              </a:rPr>
              <a:t>值从存储器中取出指令</a:t>
            </a:r>
            <a:endParaRPr lang="en-US" altLang="zh-CN" sz="2000" i="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lnSpc>
                <a:spcPts val="3200"/>
              </a:lnSpc>
              <a:buAutoNum type="arabicPeriod"/>
            </a:pPr>
            <a:endParaRPr lang="en-US" altLang="zh-CN" sz="2000" i="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lnSpc>
                <a:spcPts val="3200"/>
              </a:lnSpc>
              <a:buAutoNum type="arabicPeriod"/>
            </a:pPr>
            <a:r>
              <a:rPr lang="zh-CN" altLang="en-US" sz="2000" i="0" dirty="0">
                <a:latin typeface="微软雅黑" pitchFamily="34" charset="-122"/>
                <a:ea typeface="微软雅黑" pitchFamily="34" charset="-122"/>
              </a:rPr>
              <a:t>执行指令</a:t>
            </a:r>
            <a:endParaRPr lang="en-US" altLang="zh-CN" sz="2000" i="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lnSpc>
                <a:spcPts val="3200"/>
              </a:lnSpc>
              <a:buAutoNum type="arabicPeriod"/>
            </a:pPr>
            <a:endParaRPr lang="en-US" altLang="zh-CN" sz="2000" i="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lnSpc>
                <a:spcPts val="3200"/>
              </a:lnSpc>
              <a:buAutoNum type="arabicPeriod"/>
            </a:pPr>
            <a:r>
              <a:rPr lang="zh-CN" altLang="en-US" sz="2000" i="0" dirty="0">
                <a:latin typeface="微软雅黑" pitchFamily="34" charset="-122"/>
                <a:ea typeface="微软雅黑" pitchFamily="34" charset="-122"/>
              </a:rPr>
              <a:t>更新</a:t>
            </a:r>
            <a:r>
              <a:rPr lang="en-US" altLang="zh-CN" sz="2000" i="0" dirty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000" i="0" dirty="0">
                <a:latin typeface="微软雅黑" pitchFamily="34" charset="-122"/>
                <a:ea typeface="微软雅黑" pitchFamily="34" charset="-122"/>
              </a:rPr>
              <a:t>值</a:t>
            </a:r>
          </a:p>
        </p:txBody>
      </p:sp>
      <p:sp>
        <p:nvSpPr>
          <p:cNvPr id="18" name="左弧形箭头 17"/>
          <p:cNvSpPr/>
          <p:nvPr/>
        </p:nvSpPr>
        <p:spPr>
          <a:xfrm rot="10800000">
            <a:off x="8127394" y="4144027"/>
            <a:ext cx="675076" cy="1800200"/>
          </a:xfrm>
          <a:prstGeom prst="curvedRightArrow">
            <a:avLst/>
          </a:prstGeom>
          <a:solidFill>
            <a:srgbClr val="FFC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0">
              <a:solidFill>
                <a:schemeClr val="tx1"/>
              </a:solidFill>
            </a:endParaRPr>
          </a:p>
        </p:txBody>
      </p:sp>
      <p:sp>
        <p:nvSpPr>
          <p:cNvPr id="19" name="TextBox 84"/>
          <p:cNvSpPr txBox="1"/>
          <p:nvPr/>
        </p:nvSpPr>
        <p:spPr>
          <a:xfrm>
            <a:off x="3851920" y="3338990"/>
            <a:ext cx="423047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i="0" dirty="0">
                <a:latin typeface="微软雅黑" pitchFamily="34" charset="-122"/>
                <a:ea typeface="微软雅黑" pitchFamily="34" charset="-122"/>
              </a:rPr>
              <a:t>最简单的计算机的工作方式？</a:t>
            </a:r>
          </a:p>
        </p:txBody>
      </p:sp>
      <p:pic>
        <p:nvPicPr>
          <p:cNvPr id="21" name="图片 20" descr="图灵机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27295" y="818710"/>
            <a:ext cx="1575175" cy="164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5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NEMU</a:t>
            </a:r>
            <a:r>
              <a:rPr lang="zh-CN" altLang="en-US" dirty="0"/>
              <a:t>的主体代码框架</a:t>
            </a: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 rot="5400000">
            <a:off x="4432301" y="-2319388"/>
            <a:ext cx="234950" cy="7515225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i="0"/>
          </a:p>
        </p:txBody>
      </p:sp>
      <p:sp>
        <p:nvSpPr>
          <p:cNvPr id="6" name="TextBox 42"/>
          <p:cNvSpPr txBox="1">
            <a:spLocks noChangeArrowheads="1"/>
          </p:cNvSpPr>
          <p:nvPr/>
        </p:nvSpPr>
        <p:spPr bwMode="auto">
          <a:xfrm>
            <a:off x="881063" y="960388"/>
            <a:ext cx="7470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i="0" dirty="0">
                <a:latin typeface="微软雅黑" pitchFamily="34" charset="-122"/>
                <a:ea typeface="微软雅黑" pitchFamily="34" charset="-122"/>
              </a:rPr>
              <a:t>ics2017/</a:t>
            </a:r>
            <a:r>
              <a:rPr lang="en-US" altLang="zh-CN" i="0" dirty="0" err="1"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i="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i="0" dirty="0" err="1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i="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i="0" dirty="0" err="1">
                <a:latin typeface="微软雅黑" pitchFamily="34" charset="-122"/>
                <a:ea typeface="微软雅黑" pitchFamily="34" charset="-122"/>
              </a:rPr>
              <a:t>main.c</a:t>
            </a:r>
            <a:r>
              <a:rPr lang="zh-CN" altLang="en-US" i="0" dirty="0">
                <a:latin typeface="微软雅黑" pitchFamily="34" charset="-122"/>
                <a:ea typeface="微软雅黑" pitchFamily="34" charset="-122"/>
              </a:rPr>
              <a:t>（注：“</a:t>
            </a:r>
            <a:r>
              <a:rPr lang="zh-CN" altLang="en-US" b="1" i="0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zh-CN" altLang="en-US" i="0" dirty="0">
                <a:latin typeface="微软雅黑" pitchFamily="34" charset="-122"/>
                <a:ea typeface="微软雅黑" pitchFamily="34" charset="-122"/>
              </a:rPr>
              <a:t>”表示“</a:t>
            </a:r>
            <a:r>
              <a:rPr lang="en-US" altLang="zh-CN" i="0" dirty="0">
                <a:latin typeface="微软雅黑" pitchFamily="34" charset="-122"/>
                <a:ea typeface="微软雅黑" pitchFamily="34" charset="-122"/>
              </a:rPr>
              <a:t>ics2017/</a:t>
            </a:r>
            <a:r>
              <a:rPr lang="en-US" altLang="zh-CN" i="0" dirty="0" err="1"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i="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i="0" dirty="0" err="1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i="0" dirty="0">
                <a:latin typeface="微软雅黑" pitchFamily="34" charset="-122"/>
                <a:ea typeface="微软雅黑" pitchFamily="34" charset="-122"/>
              </a:rPr>
              <a:t>”）</a:t>
            </a:r>
          </a:p>
        </p:txBody>
      </p:sp>
      <p:sp>
        <p:nvSpPr>
          <p:cNvPr id="7" name="矩形 6"/>
          <p:cNvSpPr/>
          <p:nvPr/>
        </p:nvSpPr>
        <p:spPr>
          <a:xfrm>
            <a:off x="792163" y="1870025"/>
            <a:ext cx="1709737" cy="4953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i="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init_monitor</a:t>
            </a:r>
            <a:r>
              <a:rPr lang="en-US" altLang="zh-CN" sz="1600" b="1" i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1600" b="1" i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6"/>
          <p:cNvSpPr txBox="1">
            <a:spLocks noChangeArrowheads="1"/>
          </p:cNvSpPr>
          <p:nvPr/>
        </p:nvSpPr>
        <p:spPr bwMode="auto">
          <a:xfrm>
            <a:off x="431800" y="1531888"/>
            <a:ext cx="22955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i="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600" i="0">
                <a:latin typeface="微软雅黑" pitchFamily="34" charset="-122"/>
                <a:ea typeface="微软雅黑" pitchFamily="34" charset="-122"/>
              </a:rPr>
              <a:t>/monitor/monitor.c</a:t>
            </a:r>
            <a:endParaRPr lang="zh-CN" altLang="en-US" sz="16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2727325" y="1870025"/>
            <a:ext cx="1709738" cy="4953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i="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reg_test</a:t>
            </a:r>
            <a:r>
              <a:rPr lang="en-US" altLang="zh-CN" sz="1600" b="1" i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1600" b="1" i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61"/>
          <p:cNvSpPr txBox="1">
            <a:spLocks noChangeArrowheads="1"/>
          </p:cNvSpPr>
          <p:nvPr/>
        </p:nvSpPr>
        <p:spPr bwMode="auto">
          <a:xfrm>
            <a:off x="2665413" y="2455813"/>
            <a:ext cx="1846262" cy="3683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i="0" dirty="0">
                <a:latin typeface="微软雅黑" pitchFamily="34" charset="-122"/>
                <a:ea typeface="微软雅黑" pitchFamily="34" charset="-122"/>
              </a:rPr>
              <a:t>测试寄存器结构</a:t>
            </a:r>
          </a:p>
        </p:txBody>
      </p:sp>
      <p:cxnSp>
        <p:nvCxnSpPr>
          <p:cNvPr id="11" name="直接箭头连接符 10"/>
          <p:cNvCxnSpPr>
            <a:endCxn id="9" idx="1"/>
          </p:cNvCxnSpPr>
          <p:nvPr/>
        </p:nvCxnSpPr>
        <p:spPr>
          <a:xfrm>
            <a:off x="2501900" y="2117675"/>
            <a:ext cx="22542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662488" y="1870025"/>
            <a:ext cx="1709737" cy="4953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i="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load_img</a:t>
            </a:r>
            <a:r>
              <a:rPr lang="en-US" altLang="zh-CN" sz="1600" b="1" i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1600" b="1" i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67"/>
          <p:cNvSpPr txBox="1">
            <a:spLocks noChangeArrowheads="1"/>
          </p:cNvSpPr>
          <p:nvPr/>
        </p:nvSpPr>
        <p:spPr bwMode="auto">
          <a:xfrm>
            <a:off x="4616450" y="2455813"/>
            <a:ext cx="1846263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i="0" dirty="0">
                <a:latin typeface="微软雅黑" pitchFamily="34" charset="-122"/>
                <a:ea typeface="微软雅黑" pitchFamily="34" charset="-122"/>
              </a:rPr>
              <a:t>加载客户程序</a:t>
            </a:r>
          </a:p>
        </p:txBody>
      </p:sp>
      <p:cxnSp>
        <p:nvCxnSpPr>
          <p:cNvPr id="14" name="直接箭头连接符 13"/>
          <p:cNvCxnSpPr>
            <a:endCxn id="12" idx="1"/>
          </p:cNvCxnSpPr>
          <p:nvPr/>
        </p:nvCxnSpPr>
        <p:spPr>
          <a:xfrm>
            <a:off x="4437063" y="2117675"/>
            <a:ext cx="22542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597625" y="1861080"/>
            <a:ext cx="1709737" cy="4953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i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restart()</a:t>
            </a:r>
            <a:endParaRPr lang="zh-CN" altLang="en-US" sz="1600" b="1" i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70"/>
          <p:cNvSpPr txBox="1">
            <a:spLocks noChangeArrowheads="1"/>
          </p:cNvSpPr>
          <p:nvPr/>
        </p:nvSpPr>
        <p:spPr bwMode="auto">
          <a:xfrm>
            <a:off x="6551587" y="2446868"/>
            <a:ext cx="1846263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i="0" dirty="0">
                <a:latin typeface="微软雅黑" pitchFamily="34" charset="-122"/>
                <a:ea typeface="微软雅黑" pitchFamily="34" charset="-122"/>
              </a:rPr>
              <a:t>启动计算机运行</a:t>
            </a:r>
            <a:endParaRPr lang="en-US" altLang="zh-CN" i="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>
            <a:endCxn id="15" idx="1"/>
          </p:cNvCxnSpPr>
          <p:nvPr/>
        </p:nvCxnSpPr>
        <p:spPr>
          <a:xfrm>
            <a:off x="6372200" y="2108730"/>
            <a:ext cx="22542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72"/>
          <p:cNvSpPr txBox="1">
            <a:spLocks noChangeArrowheads="1"/>
          </p:cNvSpPr>
          <p:nvPr/>
        </p:nvSpPr>
        <p:spPr bwMode="auto">
          <a:xfrm>
            <a:off x="2816225" y="1531888"/>
            <a:ext cx="1441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i="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600" i="0">
                <a:latin typeface="微软雅黑" pitchFamily="34" charset="-122"/>
                <a:ea typeface="微软雅黑" pitchFamily="34" charset="-122"/>
              </a:rPr>
              <a:t>/cpu/reg.c</a:t>
            </a:r>
            <a:endParaRPr lang="zh-CN" altLang="en-US" sz="16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73"/>
          <p:cNvSpPr txBox="1">
            <a:spLocks noChangeArrowheads="1"/>
          </p:cNvSpPr>
          <p:nvPr/>
        </p:nvSpPr>
        <p:spPr bwMode="auto">
          <a:xfrm>
            <a:off x="4257675" y="1531888"/>
            <a:ext cx="2293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i="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600" i="0">
                <a:latin typeface="微软雅黑" pitchFamily="34" charset="-122"/>
                <a:ea typeface="微软雅黑" pitchFamily="34" charset="-122"/>
              </a:rPr>
              <a:t>/monitor/monitor.c</a:t>
            </a:r>
            <a:endParaRPr lang="zh-CN" altLang="en-US" sz="16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74"/>
          <p:cNvSpPr txBox="1">
            <a:spLocks noChangeArrowheads="1"/>
          </p:cNvSpPr>
          <p:nvPr/>
        </p:nvSpPr>
        <p:spPr bwMode="auto">
          <a:xfrm>
            <a:off x="6553537" y="1537457"/>
            <a:ext cx="2293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i="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600" i="0">
                <a:latin typeface="微软雅黑" pitchFamily="34" charset="-122"/>
                <a:ea typeface="微软雅黑" pitchFamily="34" charset="-122"/>
              </a:rPr>
              <a:t>/monitor/monitor.c</a:t>
            </a:r>
            <a:endParaRPr lang="zh-CN" altLang="en-US" sz="1600" i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组合 52"/>
          <p:cNvGrpSpPr>
            <a:grpSpLocks/>
          </p:cNvGrpSpPr>
          <p:nvPr/>
        </p:nvGrpSpPr>
        <p:grpSpPr bwMode="auto">
          <a:xfrm>
            <a:off x="746124" y="5877302"/>
            <a:ext cx="7605713" cy="512129"/>
            <a:chOff x="746575" y="5814265"/>
            <a:chExt cx="7605845" cy="675075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746575" y="5814265"/>
              <a:ext cx="7605845" cy="0"/>
            </a:xfrm>
            <a:prstGeom prst="line">
              <a:avLst/>
            </a:prstGeom>
            <a:ln w="28575">
              <a:solidFill>
                <a:srgbClr val="009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46575" y="6489340"/>
              <a:ext cx="7605845" cy="0"/>
            </a:xfrm>
            <a:prstGeom prst="line">
              <a:avLst/>
            </a:prstGeom>
            <a:ln w="28575">
              <a:solidFill>
                <a:srgbClr val="009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746575" y="5814265"/>
              <a:ext cx="0" cy="675075"/>
            </a:xfrm>
            <a:prstGeom prst="line">
              <a:avLst/>
            </a:prstGeom>
            <a:ln w="28575">
              <a:solidFill>
                <a:srgbClr val="009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2862297" y="5814265"/>
              <a:ext cx="0" cy="675075"/>
            </a:xfrm>
            <a:prstGeom prst="line">
              <a:avLst/>
            </a:prstGeom>
            <a:ln w="28575">
              <a:solidFill>
                <a:srgbClr val="009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5562644" y="5814265"/>
              <a:ext cx="0" cy="675075"/>
            </a:xfrm>
            <a:prstGeom prst="line">
              <a:avLst/>
            </a:prstGeom>
            <a:ln w="28575">
              <a:solidFill>
                <a:srgbClr val="009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82"/>
          <p:cNvSpPr txBox="1">
            <a:spLocks noChangeArrowheads="1"/>
          </p:cNvSpPr>
          <p:nvPr/>
        </p:nvSpPr>
        <p:spPr bwMode="auto">
          <a:xfrm>
            <a:off x="613329" y="5528306"/>
            <a:ext cx="3603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i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85"/>
          <p:cNvSpPr txBox="1">
            <a:spLocks noChangeArrowheads="1"/>
          </p:cNvSpPr>
          <p:nvPr/>
        </p:nvSpPr>
        <p:spPr bwMode="auto">
          <a:xfrm>
            <a:off x="2321247" y="5534656"/>
            <a:ext cx="18907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i="0">
                <a:latin typeface="微软雅黑" pitchFamily="34" charset="-122"/>
                <a:ea typeface="微软雅黑" pitchFamily="34" charset="-122"/>
              </a:rPr>
              <a:t>0x100000(%eip)</a:t>
            </a:r>
            <a:endParaRPr lang="zh-CN" altLang="en-US" sz="16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87"/>
          <p:cNvSpPr txBox="1">
            <a:spLocks noChangeArrowheads="1"/>
          </p:cNvSpPr>
          <p:nvPr/>
        </p:nvSpPr>
        <p:spPr bwMode="auto">
          <a:xfrm>
            <a:off x="3538047" y="6394642"/>
            <a:ext cx="16922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i="0">
                <a:latin typeface="微软雅黑" pitchFamily="34" charset="-122"/>
                <a:ea typeface="微软雅黑" pitchFamily="34" charset="-122"/>
              </a:rPr>
              <a:t>主存空间</a:t>
            </a:r>
          </a:p>
        </p:txBody>
      </p:sp>
      <p:sp>
        <p:nvSpPr>
          <p:cNvPr id="30" name="TextBox 88"/>
          <p:cNvSpPr txBox="1">
            <a:spLocks noChangeArrowheads="1"/>
          </p:cNvSpPr>
          <p:nvPr/>
        </p:nvSpPr>
        <p:spPr bwMode="auto">
          <a:xfrm>
            <a:off x="3261518" y="5954246"/>
            <a:ext cx="18907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i="0" dirty="0">
                <a:latin typeface="微软雅黑" pitchFamily="34" charset="-122"/>
                <a:ea typeface="微软雅黑" pitchFamily="34" charset="-122"/>
              </a:rPr>
              <a:t>客户程序镜像</a:t>
            </a:r>
          </a:p>
        </p:txBody>
      </p:sp>
      <p:sp>
        <p:nvSpPr>
          <p:cNvPr id="31" name="TextBox 89"/>
          <p:cNvSpPr txBox="1"/>
          <p:nvPr/>
        </p:nvSpPr>
        <p:spPr>
          <a:xfrm>
            <a:off x="4437063" y="5178778"/>
            <a:ext cx="43019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区别</a:t>
            </a:r>
            <a:r>
              <a:rPr lang="zh-CN" altLang="en-US" sz="1600" i="0" dirty="0">
                <a:latin typeface="微软雅黑" pitchFamily="34" charset="-122"/>
                <a:ea typeface="微软雅黑" pitchFamily="34" charset="-122"/>
              </a:rPr>
              <a:t>于实际的计算机启动流程</a:t>
            </a:r>
            <a:endParaRPr lang="en-US" altLang="zh-CN" sz="1600" i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1600" i="0" dirty="0">
                <a:latin typeface="微软雅黑" pitchFamily="34" charset="-122"/>
                <a:ea typeface="微软雅黑" pitchFamily="34" charset="-122"/>
              </a:rPr>
              <a:t>客户程序镜像是可执行文件中</a:t>
            </a:r>
            <a:r>
              <a:rPr lang="en-US" altLang="zh-CN" sz="1600" i="0" dirty="0">
                <a:latin typeface="微软雅黑" pitchFamily="34" charset="-122"/>
                <a:ea typeface="微软雅黑" pitchFamily="34" charset="-122"/>
              </a:rPr>
              <a:t>raw binary</a:t>
            </a:r>
            <a:endParaRPr lang="zh-CN" altLang="en-US" sz="16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26253" y="2941200"/>
            <a:ext cx="1709737" cy="4492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i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b="1" i="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zh-CN" altLang="en-US" b="1" i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</a:p>
        </p:txBody>
      </p:sp>
      <p:sp>
        <p:nvSpPr>
          <p:cNvPr id="33" name="矩形 32"/>
          <p:cNvSpPr/>
          <p:nvPr/>
        </p:nvSpPr>
        <p:spPr>
          <a:xfrm>
            <a:off x="6613202" y="3481260"/>
            <a:ext cx="1709737" cy="4492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i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b="1" i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cr0</a:t>
            </a:r>
            <a:r>
              <a:rPr lang="zh-CN" altLang="en-US" b="1" i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</a:p>
        </p:txBody>
      </p:sp>
      <p:sp>
        <p:nvSpPr>
          <p:cNvPr id="34" name="矩形 33"/>
          <p:cNvSpPr/>
          <p:nvPr/>
        </p:nvSpPr>
        <p:spPr>
          <a:xfrm>
            <a:off x="6597225" y="4022107"/>
            <a:ext cx="1709737" cy="4492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i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b="1" i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EFLAGS</a:t>
            </a:r>
            <a:endParaRPr lang="zh-CN" altLang="en-US" b="1" i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92535" y="4023192"/>
            <a:ext cx="1709738" cy="4953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i="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ui_mainloop</a:t>
            </a:r>
            <a:r>
              <a:rPr lang="en-US" altLang="zh-CN" sz="1600" b="1" i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1600" b="1" i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9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726794" y="3721091"/>
            <a:ext cx="2970331" cy="127727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zh-CN" altLang="en-US" i="0" dirty="0">
                <a:latin typeface="微软雅黑" pitchFamily="34" charset="-122"/>
                <a:ea typeface="微软雅黑" pitchFamily="34" charset="-122"/>
              </a:rPr>
              <a:t>模拟器主循环，类似</a:t>
            </a:r>
            <a:r>
              <a:rPr lang="en-US" altLang="zh-CN" i="0" dirty="0">
                <a:latin typeface="微软雅黑" pitchFamily="34" charset="-122"/>
                <a:ea typeface="微软雅黑" pitchFamily="34" charset="-122"/>
              </a:rPr>
              <a:t>GDB</a:t>
            </a:r>
            <a:r>
              <a:rPr lang="zh-CN" altLang="en-US" i="0" dirty="0">
                <a:latin typeface="微软雅黑" pitchFamily="34" charset="-122"/>
                <a:ea typeface="微软雅黑" pitchFamily="34" charset="-122"/>
              </a:rPr>
              <a:t>，等待用户输入命令。</a:t>
            </a:r>
            <a:endParaRPr lang="en-US" altLang="zh-CN" i="0" dirty="0">
              <a:latin typeface="微软雅黑" pitchFamily="34" charset="-122"/>
              <a:ea typeface="微软雅黑" pitchFamily="34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i="0" dirty="0">
                <a:latin typeface="微软雅黑" pitchFamily="34" charset="-122"/>
                <a:ea typeface="微软雅黑" pitchFamily="34" charset="-122"/>
              </a:rPr>
              <a:t>输入“</a:t>
            </a:r>
            <a:r>
              <a:rPr lang="en-US" altLang="zh-CN" i="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i="0" dirty="0">
                <a:latin typeface="微软雅黑" pitchFamily="34" charset="-122"/>
                <a:ea typeface="微软雅黑" pitchFamily="34" charset="-122"/>
              </a:rPr>
              <a:t>”，进入指令执行主循环“</a:t>
            </a:r>
            <a:r>
              <a:rPr lang="en-US" altLang="zh-CN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cpu_exec()</a:t>
            </a:r>
            <a:r>
              <a:rPr lang="zh-CN" altLang="en-US" i="0" dirty="0"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37" name="TextBox 95"/>
          <p:cNvSpPr txBox="1">
            <a:spLocks noChangeArrowheads="1"/>
          </p:cNvSpPr>
          <p:nvPr/>
        </p:nvSpPr>
        <p:spPr bwMode="auto">
          <a:xfrm>
            <a:off x="161510" y="4583283"/>
            <a:ext cx="25209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i="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600" i="0">
                <a:latin typeface="微软雅黑" pitchFamily="34" charset="-122"/>
                <a:ea typeface="微软雅黑" pitchFamily="34" charset="-122"/>
              </a:rPr>
              <a:t>/monitor/debug/ui.c</a:t>
            </a:r>
            <a:endParaRPr lang="zh-CN" altLang="en-US" sz="1600" i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右箭头 37"/>
          <p:cNvSpPr/>
          <p:nvPr/>
        </p:nvSpPr>
        <p:spPr>
          <a:xfrm rot="5400000">
            <a:off x="791579" y="3076217"/>
            <a:ext cx="1665186" cy="225024"/>
          </a:xfrm>
          <a:prstGeom prst="rightArrow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0"/>
          </a:p>
        </p:txBody>
      </p:sp>
    </p:spTree>
    <p:extLst>
      <p:ext uri="{BB962C8B-B14F-4D97-AF65-F5344CB8AC3E}">
        <p14:creationId xmlns:p14="http://schemas.microsoft.com/office/powerpoint/2010/main" val="60285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/>
      <p:bldP spid="19" grpId="0"/>
      <p:bldP spid="20" grpId="0"/>
      <p:bldP spid="27" grpId="0"/>
      <p:bldP spid="28" grpId="0"/>
      <p:bldP spid="29" grpId="0"/>
      <p:bldP spid="30" grpId="0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组合 523"/>
          <p:cNvGrpSpPr/>
          <p:nvPr/>
        </p:nvGrpSpPr>
        <p:grpSpPr>
          <a:xfrm>
            <a:off x="963509" y="4316457"/>
            <a:ext cx="6432960" cy="318501"/>
            <a:chOff x="687098" y="4314313"/>
            <a:chExt cx="6432960" cy="318501"/>
          </a:xfrm>
        </p:grpSpPr>
        <p:grpSp>
          <p:nvGrpSpPr>
            <p:cNvPr id="414" name="组合 413"/>
            <p:cNvGrpSpPr/>
            <p:nvPr/>
          </p:nvGrpSpPr>
          <p:grpSpPr>
            <a:xfrm>
              <a:off x="687098" y="4314313"/>
              <a:ext cx="6432960" cy="318501"/>
              <a:chOff x="654791" y="1325371"/>
              <a:chExt cx="6432960" cy="375438"/>
            </a:xfrm>
          </p:grpSpPr>
          <p:sp>
            <p:nvSpPr>
              <p:cNvPr id="415" name="Rectangle 12"/>
              <p:cNvSpPr/>
              <p:nvPr/>
            </p:nvSpPr>
            <p:spPr bwMode="auto">
              <a:xfrm>
                <a:off x="1619672" y="1340769"/>
                <a:ext cx="5468079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eaLnBrk="0" hangingPunct="0"/>
                <a:endParaRPr lang="en-US" sz="1400" b="1" i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416" name="矩形 415"/>
              <p:cNvSpPr/>
              <p:nvPr/>
            </p:nvSpPr>
            <p:spPr>
              <a:xfrm>
                <a:off x="654791" y="1325371"/>
                <a:ext cx="1043876" cy="362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zh-CN" sz="1400" b="1" i="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%</a:t>
                </a:r>
                <a:r>
                  <a:rPr lang="en-US" altLang="zh-CN" sz="1400" b="1" i="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eeflags</a:t>
                </a:r>
                <a:endParaRPr lang="en-US" altLang="zh-CN" sz="1400" b="1" i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07" name="TextBox 52"/>
            <p:cNvSpPr txBox="1"/>
            <p:nvPr/>
          </p:nvSpPr>
          <p:spPr>
            <a:xfrm>
              <a:off x="1676667" y="4337396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zh-CN" altLang="en-US" sz="1100" b="1" i="0" dirty="0" smtClean="0">
                  <a:solidFill>
                    <a:srgbClr val="0070C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标志寄存器</a:t>
              </a:r>
              <a:endParaRPr lang="en-US" sz="1100" b="1" i="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536" name="组合 535"/>
          <p:cNvGrpSpPr/>
          <p:nvPr/>
        </p:nvGrpSpPr>
        <p:grpSpPr>
          <a:xfrm>
            <a:off x="1335764" y="3979677"/>
            <a:ext cx="6060705" cy="322012"/>
            <a:chOff x="1059353" y="3977533"/>
            <a:chExt cx="6060705" cy="322012"/>
          </a:xfrm>
        </p:grpSpPr>
        <p:grpSp>
          <p:nvGrpSpPr>
            <p:cNvPr id="404" name="组合 403"/>
            <p:cNvGrpSpPr/>
            <p:nvPr/>
          </p:nvGrpSpPr>
          <p:grpSpPr>
            <a:xfrm>
              <a:off x="1059353" y="3977533"/>
              <a:ext cx="6060705" cy="322012"/>
              <a:chOff x="1027046" y="1321232"/>
              <a:chExt cx="6060705" cy="379577"/>
            </a:xfrm>
          </p:grpSpPr>
          <p:sp>
            <p:nvSpPr>
              <p:cNvPr id="405" name="Rectangle 12"/>
              <p:cNvSpPr/>
              <p:nvPr/>
            </p:nvSpPr>
            <p:spPr bwMode="auto">
              <a:xfrm>
                <a:off x="1619672" y="1340769"/>
                <a:ext cx="5468079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eaLnBrk="0" hangingPunct="0"/>
                <a:endParaRPr lang="en-US" sz="1400" b="1" i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406" name="矩形 405"/>
              <p:cNvSpPr/>
              <p:nvPr/>
            </p:nvSpPr>
            <p:spPr>
              <a:xfrm>
                <a:off x="1027046" y="1321232"/>
                <a:ext cx="614271" cy="362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zh-CN" sz="1400" b="1" i="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%</a:t>
                </a:r>
                <a:r>
                  <a:rPr lang="en-US" altLang="zh-CN" sz="1400" b="1" i="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eip</a:t>
                </a:r>
                <a:endParaRPr lang="en-US" altLang="zh-CN" sz="1400" b="1" i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04" name="TextBox 52"/>
            <p:cNvSpPr txBox="1"/>
            <p:nvPr/>
          </p:nvSpPr>
          <p:spPr>
            <a:xfrm>
              <a:off x="1675903" y="4023700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zh-CN" altLang="en-US" sz="1100" b="1" i="0" dirty="0" smtClean="0">
                  <a:solidFill>
                    <a:srgbClr val="0070C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指令指针</a:t>
              </a:r>
              <a:endParaRPr lang="en-US" sz="1100" b="1" i="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535" name="组合 534"/>
          <p:cNvGrpSpPr/>
          <p:nvPr/>
        </p:nvGrpSpPr>
        <p:grpSpPr>
          <a:xfrm>
            <a:off x="1340378" y="3435921"/>
            <a:ext cx="6060705" cy="322012"/>
            <a:chOff x="1063967" y="3433777"/>
            <a:chExt cx="6060705" cy="322012"/>
          </a:xfrm>
        </p:grpSpPr>
        <p:grpSp>
          <p:nvGrpSpPr>
            <p:cNvPr id="394" name="组合 393"/>
            <p:cNvGrpSpPr/>
            <p:nvPr/>
          </p:nvGrpSpPr>
          <p:grpSpPr>
            <a:xfrm>
              <a:off x="1063967" y="3433777"/>
              <a:ext cx="6060705" cy="322012"/>
              <a:chOff x="1027046" y="1321232"/>
              <a:chExt cx="6060705" cy="379577"/>
            </a:xfrm>
          </p:grpSpPr>
          <p:sp>
            <p:nvSpPr>
              <p:cNvPr id="395" name="Rectangle 12"/>
              <p:cNvSpPr/>
              <p:nvPr/>
            </p:nvSpPr>
            <p:spPr bwMode="auto">
              <a:xfrm>
                <a:off x="1619672" y="1340769"/>
                <a:ext cx="5468079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eaLnBrk="0" hangingPunct="0"/>
                <a:endParaRPr lang="en-US" sz="1400" b="1" i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396" name="矩形 395"/>
              <p:cNvSpPr/>
              <p:nvPr/>
            </p:nvSpPr>
            <p:spPr>
              <a:xfrm>
                <a:off x="1027046" y="1321232"/>
                <a:ext cx="614271" cy="362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zh-CN" sz="1400" b="1" i="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%</a:t>
                </a:r>
                <a:r>
                  <a:rPr lang="en-US" altLang="zh-CN" sz="1400" b="1" i="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ebp</a:t>
                </a:r>
                <a:endParaRPr lang="en-US" altLang="zh-CN" sz="1400" b="1" i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08" name="TextBox 52"/>
            <p:cNvSpPr txBox="1"/>
            <p:nvPr/>
          </p:nvSpPr>
          <p:spPr>
            <a:xfrm>
              <a:off x="1669901" y="3485741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zh-CN" altLang="en-US" sz="1100" b="1" i="0" dirty="0" smtClean="0">
                  <a:solidFill>
                    <a:srgbClr val="0070C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基址指针</a:t>
              </a:r>
              <a:endParaRPr lang="en-US" sz="1100" b="1" i="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523" name="组合 522"/>
          <p:cNvGrpSpPr/>
          <p:nvPr/>
        </p:nvGrpSpPr>
        <p:grpSpPr>
          <a:xfrm>
            <a:off x="1340378" y="3102653"/>
            <a:ext cx="6060705" cy="322012"/>
            <a:chOff x="1063967" y="3100509"/>
            <a:chExt cx="6060705" cy="322012"/>
          </a:xfrm>
        </p:grpSpPr>
        <p:grpSp>
          <p:nvGrpSpPr>
            <p:cNvPr id="384" name="组合 383"/>
            <p:cNvGrpSpPr/>
            <p:nvPr/>
          </p:nvGrpSpPr>
          <p:grpSpPr>
            <a:xfrm>
              <a:off x="1063967" y="3100509"/>
              <a:ext cx="6060705" cy="322012"/>
              <a:chOff x="1027046" y="1321232"/>
              <a:chExt cx="6060705" cy="379577"/>
            </a:xfrm>
          </p:grpSpPr>
          <p:sp>
            <p:nvSpPr>
              <p:cNvPr id="385" name="Rectangle 12"/>
              <p:cNvSpPr/>
              <p:nvPr/>
            </p:nvSpPr>
            <p:spPr bwMode="auto">
              <a:xfrm>
                <a:off x="1619672" y="1340769"/>
                <a:ext cx="5468079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eaLnBrk="0" hangingPunct="0"/>
                <a:endParaRPr lang="en-US" sz="1400" b="1" i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386" name="矩形 385"/>
              <p:cNvSpPr/>
              <p:nvPr/>
            </p:nvSpPr>
            <p:spPr>
              <a:xfrm>
                <a:off x="1027046" y="1321232"/>
                <a:ext cx="614271" cy="362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zh-CN" sz="1400" b="1" i="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%</a:t>
                </a:r>
                <a:r>
                  <a:rPr lang="en-US" altLang="zh-CN" sz="1400" b="1" i="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esp</a:t>
                </a:r>
                <a:endParaRPr lang="en-US" altLang="zh-CN" sz="1400" b="1" i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09" name="TextBox 52"/>
            <p:cNvSpPr txBox="1"/>
            <p:nvPr/>
          </p:nvSpPr>
          <p:spPr>
            <a:xfrm>
              <a:off x="1678238" y="3147606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zh-CN" altLang="en-US" sz="1100" b="1" i="0" dirty="0" smtClean="0">
                  <a:solidFill>
                    <a:srgbClr val="0070C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堆栈指针</a:t>
              </a:r>
              <a:endParaRPr lang="en-US" sz="1100" b="1" i="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522" name="组合 521"/>
          <p:cNvGrpSpPr/>
          <p:nvPr/>
        </p:nvGrpSpPr>
        <p:grpSpPr>
          <a:xfrm>
            <a:off x="1340378" y="2769385"/>
            <a:ext cx="6060705" cy="322012"/>
            <a:chOff x="1063967" y="2767241"/>
            <a:chExt cx="6060705" cy="322012"/>
          </a:xfrm>
        </p:grpSpPr>
        <p:grpSp>
          <p:nvGrpSpPr>
            <p:cNvPr id="374" name="组合 373"/>
            <p:cNvGrpSpPr/>
            <p:nvPr/>
          </p:nvGrpSpPr>
          <p:grpSpPr>
            <a:xfrm>
              <a:off x="1063967" y="2767241"/>
              <a:ext cx="6060705" cy="322012"/>
              <a:chOff x="1027046" y="1321232"/>
              <a:chExt cx="6060705" cy="379577"/>
            </a:xfrm>
          </p:grpSpPr>
          <p:sp>
            <p:nvSpPr>
              <p:cNvPr id="375" name="Rectangle 12"/>
              <p:cNvSpPr/>
              <p:nvPr/>
            </p:nvSpPr>
            <p:spPr bwMode="auto">
              <a:xfrm>
                <a:off x="1619672" y="1340769"/>
                <a:ext cx="5468079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eaLnBrk="0" hangingPunct="0"/>
                <a:endParaRPr lang="en-US" sz="1400" b="1" i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376" name="矩形 375"/>
              <p:cNvSpPr/>
              <p:nvPr/>
            </p:nvSpPr>
            <p:spPr>
              <a:xfrm>
                <a:off x="1027046" y="1321232"/>
                <a:ext cx="614271" cy="362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zh-CN" sz="1400" b="1" i="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%</a:t>
                </a:r>
                <a:r>
                  <a:rPr lang="en-US" altLang="zh-CN" sz="1400" b="1" i="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edi</a:t>
                </a:r>
                <a:endParaRPr lang="en-US" altLang="zh-CN" sz="1400" b="1" i="0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10" name="TextBox 52"/>
            <p:cNvSpPr txBox="1"/>
            <p:nvPr/>
          </p:nvSpPr>
          <p:spPr>
            <a:xfrm>
              <a:off x="1672722" y="2799316"/>
              <a:ext cx="1172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zh-CN" altLang="en-US" sz="1100" b="1" i="0" dirty="0" smtClean="0">
                  <a:solidFill>
                    <a:srgbClr val="0070C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目标变址寄存器</a:t>
              </a:r>
              <a:endParaRPr lang="en-US" sz="1100" b="1" i="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521" name="组合 520"/>
          <p:cNvGrpSpPr/>
          <p:nvPr/>
        </p:nvGrpSpPr>
        <p:grpSpPr>
          <a:xfrm>
            <a:off x="1340378" y="2436117"/>
            <a:ext cx="6060705" cy="322012"/>
            <a:chOff x="1063967" y="2433973"/>
            <a:chExt cx="6060705" cy="322012"/>
          </a:xfrm>
        </p:grpSpPr>
        <p:grpSp>
          <p:nvGrpSpPr>
            <p:cNvPr id="364" name="组合 363"/>
            <p:cNvGrpSpPr/>
            <p:nvPr/>
          </p:nvGrpSpPr>
          <p:grpSpPr>
            <a:xfrm>
              <a:off x="1063967" y="2433973"/>
              <a:ext cx="6060705" cy="322012"/>
              <a:chOff x="1027046" y="1321232"/>
              <a:chExt cx="6060705" cy="379577"/>
            </a:xfrm>
          </p:grpSpPr>
          <p:sp>
            <p:nvSpPr>
              <p:cNvPr id="365" name="Rectangle 12"/>
              <p:cNvSpPr/>
              <p:nvPr/>
            </p:nvSpPr>
            <p:spPr bwMode="auto">
              <a:xfrm>
                <a:off x="1619672" y="1340769"/>
                <a:ext cx="5468079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eaLnBrk="0" hangingPunct="0"/>
                <a:endParaRPr lang="en-US" sz="1400" b="1" i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366" name="矩形 365"/>
              <p:cNvSpPr/>
              <p:nvPr/>
            </p:nvSpPr>
            <p:spPr>
              <a:xfrm>
                <a:off x="1027046" y="1321232"/>
                <a:ext cx="614271" cy="362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zh-CN" sz="1400" b="1" i="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%</a:t>
                </a:r>
                <a:r>
                  <a:rPr lang="en-US" altLang="zh-CN" sz="1400" b="1" i="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esi</a:t>
                </a:r>
                <a:endParaRPr lang="en-US" altLang="zh-CN" sz="1400" b="1" i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11" name="TextBox 52"/>
            <p:cNvSpPr txBox="1"/>
            <p:nvPr/>
          </p:nvSpPr>
          <p:spPr>
            <a:xfrm>
              <a:off x="1669901" y="2472445"/>
              <a:ext cx="10310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zh-CN" altLang="en-US" sz="1100" b="1" i="0" dirty="0" smtClean="0">
                  <a:solidFill>
                    <a:srgbClr val="0070C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源变址寄存器</a:t>
              </a:r>
              <a:endParaRPr lang="en-US" sz="1100" b="1" i="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520" name="组合 519"/>
          <p:cNvGrpSpPr/>
          <p:nvPr/>
        </p:nvGrpSpPr>
        <p:grpSpPr>
          <a:xfrm>
            <a:off x="1340378" y="2102849"/>
            <a:ext cx="6060705" cy="322012"/>
            <a:chOff x="1063967" y="2100705"/>
            <a:chExt cx="6060705" cy="322012"/>
          </a:xfrm>
        </p:grpSpPr>
        <p:grpSp>
          <p:nvGrpSpPr>
            <p:cNvPr id="354" name="组合 353"/>
            <p:cNvGrpSpPr/>
            <p:nvPr/>
          </p:nvGrpSpPr>
          <p:grpSpPr>
            <a:xfrm>
              <a:off x="1063967" y="2100705"/>
              <a:ext cx="6060705" cy="322012"/>
              <a:chOff x="1027046" y="1321232"/>
              <a:chExt cx="6060705" cy="379577"/>
            </a:xfrm>
          </p:grpSpPr>
          <p:sp>
            <p:nvSpPr>
              <p:cNvPr id="355" name="Rectangle 12"/>
              <p:cNvSpPr/>
              <p:nvPr/>
            </p:nvSpPr>
            <p:spPr bwMode="auto">
              <a:xfrm>
                <a:off x="1619672" y="1340769"/>
                <a:ext cx="5468079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eaLnBrk="0" hangingPunct="0"/>
                <a:endParaRPr lang="en-US" sz="1400" b="1" i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356" name="矩形 355"/>
              <p:cNvSpPr/>
              <p:nvPr/>
            </p:nvSpPr>
            <p:spPr>
              <a:xfrm>
                <a:off x="1027046" y="1321232"/>
                <a:ext cx="614271" cy="362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zh-CN" sz="1400" b="1" i="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%</a:t>
                </a:r>
                <a:r>
                  <a:rPr lang="en-US" altLang="zh-CN" sz="1400" b="1" i="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ebx</a:t>
                </a:r>
                <a:endParaRPr lang="en-US" altLang="zh-CN" sz="1400" b="1" i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12" name="TextBox 52"/>
            <p:cNvSpPr txBox="1"/>
            <p:nvPr/>
          </p:nvSpPr>
          <p:spPr>
            <a:xfrm>
              <a:off x="1656593" y="2131564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zh-CN" altLang="en-US" sz="1100" b="1" i="0" dirty="0" smtClean="0">
                  <a:solidFill>
                    <a:srgbClr val="0070C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基址寄存器</a:t>
              </a:r>
              <a:endParaRPr lang="en-US" sz="1100" b="1" i="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519" name="组合 518"/>
          <p:cNvGrpSpPr/>
          <p:nvPr/>
        </p:nvGrpSpPr>
        <p:grpSpPr>
          <a:xfrm>
            <a:off x="1340378" y="1769581"/>
            <a:ext cx="6060705" cy="322012"/>
            <a:chOff x="1063967" y="1767437"/>
            <a:chExt cx="6060705" cy="322012"/>
          </a:xfrm>
        </p:grpSpPr>
        <p:grpSp>
          <p:nvGrpSpPr>
            <p:cNvPr id="344" name="组合 343"/>
            <p:cNvGrpSpPr/>
            <p:nvPr/>
          </p:nvGrpSpPr>
          <p:grpSpPr>
            <a:xfrm>
              <a:off x="1063967" y="1767437"/>
              <a:ext cx="6060705" cy="322012"/>
              <a:chOff x="1027046" y="1321232"/>
              <a:chExt cx="6060705" cy="379577"/>
            </a:xfrm>
          </p:grpSpPr>
          <p:sp>
            <p:nvSpPr>
              <p:cNvPr id="345" name="Rectangle 12"/>
              <p:cNvSpPr/>
              <p:nvPr/>
            </p:nvSpPr>
            <p:spPr bwMode="auto">
              <a:xfrm>
                <a:off x="1619672" y="1340769"/>
                <a:ext cx="5468079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eaLnBrk="0" hangingPunct="0"/>
                <a:endParaRPr lang="en-US" sz="1400" b="1" i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346" name="矩形 345"/>
              <p:cNvSpPr/>
              <p:nvPr/>
            </p:nvSpPr>
            <p:spPr>
              <a:xfrm>
                <a:off x="1027046" y="1321232"/>
                <a:ext cx="614271" cy="362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zh-CN" sz="1400" b="1" i="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%</a:t>
                </a:r>
                <a:r>
                  <a:rPr lang="en-US" altLang="zh-CN" sz="1400" b="1" i="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edx</a:t>
                </a:r>
                <a:endParaRPr lang="en-US" altLang="zh-CN" sz="1400" b="1" i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13" name="TextBox 52"/>
            <p:cNvSpPr txBox="1"/>
            <p:nvPr/>
          </p:nvSpPr>
          <p:spPr>
            <a:xfrm>
              <a:off x="1656592" y="1818919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zh-CN" altLang="en-US" sz="1100" b="1" i="0" dirty="0" smtClean="0">
                  <a:solidFill>
                    <a:srgbClr val="0070C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数据寄存器</a:t>
              </a:r>
              <a:endParaRPr lang="en-US" sz="1100" b="1" i="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518" name="组合 517"/>
          <p:cNvGrpSpPr/>
          <p:nvPr/>
        </p:nvGrpSpPr>
        <p:grpSpPr>
          <a:xfrm>
            <a:off x="1340378" y="1436313"/>
            <a:ext cx="6060705" cy="322012"/>
            <a:chOff x="1063967" y="1434169"/>
            <a:chExt cx="6060705" cy="322012"/>
          </a:xfrm>
        </p:grpSpPr>
        <p:grpSp>
          <p:nvGrpSpPr>
            <p:cNvPr id="334" name="组合 333"/>
            <p:cNvGrpSpPr/>
            <p:nvPr/>
          </p:nvGrpSpPr>
          <p:grpSpPr>
            <a:xfrm>
              <a:off x="1063967" y="1434169"/>
              <a:ext cx="6060705" cy="322012"/>
              <a:chOff x="1027046" y="1321232"/>
              <a:chExt cx="6060705" cy="379577"/>
            </a:xfrm>
          </p:grpSpPr>
          <p:sp>
            <p:nvSpPr>
              <p:cNvPr id="335" name="Rectangle 12"/>
              <p:cNvSpPr/>
              <p:nvPr/>
            </p:nvSpPr>
            <p:spPr bwMode="auto">
              <a:xfrm>
                <a:off x="1619672" y="1340769"/>
                <a:ext cx="5468079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eaLnBrk="0" hangingPunct="0"/>
                <a:endParaRPr lang="en-US" sz="1400" b="1" i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336" name="矩形 335"/>
              <p:cNvSpPr/>
              <p:nvPr/>
            </p:nvSpPr>
            <p:spPr>
              <a:xfrm>
                <a:off x="1027046" y="1321232"/>
                <a:ext cx="614271" cy="362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zh-CN" sz="1400" b="1" i="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%</a:t>
                </a:r>
                <a:r>
                  <a:rPr lang="en-US" altLang="zh-CN" sz="1400" b="1" i="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ecx</a:t>
                </a:r>
                <a:endParaRPr lang="en-US" altLang="zh-CN" sz="1400" b="1" i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14" name="TextBox 52"/>
            <p:cNvSpPr txBox="1"/>
            <p:nvPr/>
          </p:nvSpPr>
          <p:spPr>
            <a:xfrm>
              <a:off x="1654002" y="1467988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zh-CN" altLang="en-US" sz="1100" b="1" i="0" dirty="0" smtClean="0">
                  <a:solidFill>
                    <a:srgbClr val="0070C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计数寄存器</a:t>
              </a:r>
              <a:endParaRPr lang="en-US" sz="1100" b="1" i="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517" name="组合 516"/>
          <p:cNvGrpSpPr/>
          <p:nvPr/>
        </p:nvGrpSpPr>
        <p:grpSpPr>
          <a:xfrm>
            <a:off x="1340378" y="1103045"/>
            <a:ext cx="6060705" cy="322012"/>
            <a:chOff x="1063967" y="1100901"/>
            <a:chExt cx="6060705" cy="322012"/>
          </a:xfrm>
        </p:grpSpPr>
        <p:grpSp>
          <p:nvGrpSpPr>
            <p:cNvPr id="191" name="组合 190"/>
            <p:cNvGrpSpPr/>
            <p:nvPr/>
          </p:nvGrpSpPr>
          <p:grpSpPr>
            <a:xfrm>
              <a:off x="1063967" y="1100901"/>
              <a:ext cx="6060705" cy="322012"/>
              <a:chOff x="1027046" y="1321232"/>
              <a:chExt cx="6060705" cy="379577"/>
            </a:xfrm>
          </p:grpSpPr>
          <p:sp>
            <p:nvSpPr>
              <p:cNvPr id="32" name="Rectangle 12"/>
              <p:cNvSpPr/>
              <p:nvPr/>
            </p:nvSpPr>
            <p:spPr bwMode="auto">
              <a:xfrm>
                <a:off x="1619672" y="1340769"/>
                <a:ext cx="5468079" cy="3600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eaLnBrk="0" hangingPunct="0"/>
                <a:endParaRPr lang="en-US" sz="1400" b="1" i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027046" y="1321232"/>
                <a:ext cx="6142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 altLang="zh-CN" sz="1400" b="1" i="0" dirty="0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%</a:t>
                </a:r>
                <a:r>
                  <a:rPr lang="en-US" altLang="zh-CN" sz="1400" b="1" i="0" dirty="0" err="1" smtClean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eax</a:t>
                </a:r>
                <a:endParaRPr lang="en-US" altLang="zh-CN" sz="1400" b="1" i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15" name="TextBox 52"/>
            <p:cNvSpPr txBox="1"/>
            <p:nvPr/>
          </p:nvSpPr>
          <p:spPr>
            <a:xfrm>
              <a:off x="1648124" y="1133999"/>
              <a:ext cx="13997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zh-CN" altLang="en-US" sz="1100" b="1" i="0" dirty="0" smtClean="0">
                  <a:solidFill>
                    <a:srgbClr val="0070C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累加器（</a:t>
              </a:r>
              <a:r>
                <a:rPr lang="en-US" altLang="zh-CN" sz="1100" b="1" i="0" dirty="0" smtClean="0">
                  <a:solidFill>
                    <a:srgbClr val="0070C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32bits</a:t>
              </a:r>
              <a:r>
                <a:rPr lang="zh-CN" altLang="en-US" sz="1100" b="1" i="0" dirty="0" smtClean="0">
                  <a:solidFill>
                    <a:srgbClr val="0070C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）</a:t>
              </a:r>
              <a:endParaRPr lang="en-US" sz="1100" b="1" i="0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IA-32</a:t>
            </a:r>
            <a:r>
              <a:rPr lang="zh-CN" altLang="en-US" dirty="0"/>
              <a:t>的寄存器组织</a:t>
            </a:r>
          </a:p>
        </p:txBody>
      </p:sp>
      <p:grpSp>
        <p:nvGrpSpPr>
          <p:cNvPr id="537" name="组合 536"/>
          <p:cNvGrpSpPr/>
          <p:nvPr/>
        </p:nvGrpSpPr>
        <p:grpSpPr>
          <a:xfrm>
            <a:off x="3635896" y="1124744"/>
            <a:ext cx="3730510" cy="314227"/>
            <a:chOff x="3359485" y="1122600"/>
            <a:chExt cx="3730510" cy="314227"/>
          </a:xfrm>
        </p:grpSpPr>
        <p:grpSp>
          <p:nvGrpSpPr>
            <p:cNvPr id="192" name="组合 191"/>
            <p:cNvGrpSpPr/>
            <p:nvPr/>
          </p:nvGrpSpPr>
          <p:grpSpPr>
            <a:xfrm>
              <a:off x="3359485" y="1122600"/>
              <a:ext cx="3730510" cy="307777"/>
              <a:chOff x="3322564" y="1342380"/>
              <a:chExt cx="3730510" cy="332213"/>
            </a:xfrm>
          </p:grpSpPr>
          <p:grpSp>
            <p:nvGrpSpPr>
              <p:cNvPr id="7" name="Group 21"/>
              <p:cNvGrpSpPr/>
              <p:nvPr/>
            </p:nvGrpSpPr>
            <p:grpSpPr>
              <a:xfrm>
                <a:off x="4405324" y="1364609"/>
                <a:ext cx="2647750" cy="279691"/>
                <a:chOff x="4495800" y="1404970"/>
                <a:chExt cx="2819400" cy="307751"/>
              </a:xfrm>
            </p:grpSpPr>
            <p:sp>
              <p:nvSpPr>
                <p:cNvPr id="8" name="Rectangle 12"/>
                <p:cNvSpPr/>
                <p:nvPr/>
              </p:nvSpPr>
              <p:spPr bwMode="auto">
                <a:xfrm>
                  <a:off x="4495800" y="1404974"/>
                  <a:ext cx="2819400" cy="307747"/>
                </a:xfrm>
                <a:prstGeom prst="rect">
                  <a:avLst/>
                </a:prstGeom>
                <a:solidFill>
                  <a:srgbClr val="99FF66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eaLnBrk="0" hangingPunct="0"/>
                  <a:endParaRPr lang="en-US" b="1" i="0" smtClean="0">
                    <a:solidFill>
                      <a:srgbClr val="000000"/>
                    </a:solidFill>
                    <a:latin typeface="Arial Narrow" pitchFamily="34" charset="0"/>
                    <a:ea typeface="+mn-ea"/>
                  </a:endParaRPr>
                </a:p>
              </p:txBody>
            </p:sp>
            <p:cxnSp>
              <p:nvCxnSpPr>
                <p:cNvPr id="9" name="Straight Connector 18"/>
                <p:cNvCxnSpPr>
                  <a:stCxn id="8" idx="0"/>
                  <a:endCxn id="8" idx="2"/>
                </p:cNvCxnSpPr>
                <p:nvPr/>
              </p:nvCxnSpPr>
              <p:spPr bwMode="auto">
                <a:xfrm>
                  <a:off x="5905500" y="1404970"/>
                  <a:ext cx="0" cy="30774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9" name="TextBox 52"/>
              <p:cNvSpPr txBox="1"/>
              <p:nvPr/>
            </p:nvSpPr>
            <p:spPr>
              <a:xfrm>
                <a:off x="3322564" y="1342380"/>
                <a:ext cx="1186543" cy="332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eaLnBrk="0" hangingPunct="0"/>
                <a:r>
                  <a:rPr lang="en-US" sz="14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%ax</a:t>
                </a:r>
                <a:r>
                  <a:rPr lang="en-US" sz="11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(16</a:t>
                </a:r>
                <a:r>
                  <a:rPr lang="en-US" altLang="zh-CN" sz="11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bits</a:t>
                </a:r>
                <a:r>
                  <a:rPr lang="en-US" sz="11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)</a:t>
                </a:r>
              </a:p>
            </p:txBody>
          </p:sp>
        </p:grpSp>
        <p:sp>
          <p:nvSpPr>
            <p:cNvPr id="23" name="TextBox 60"/>
            <p:cNvSpPr txBox="1"/>
            <p:nvPr/>
          </p:nvSpPr>
          <p:spPr>
            <a:xfrm>
              <a:off x="4550263" y="1129050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%ah</a:t>
              </a:r>
              <a:r>
                <a:rPr lang="en-US" sz="12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(</a:t>
              </a:r>
              <a:r>
                <a:rPr lang="en-US" altLang="zh-CN" sz="12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8bits)</a:t>
              </a:r>
              <a:endParaRPr lang="en-US" sz="1400" b="1" i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27" name="TextBox 68"/>
            <p:cNvSpPr txBox="1"/>
            <p:nvPr/>
          </p:nvSpPr>
          <p:spPr>
            <a:xfrm>
              <a:off x="5923179" y="1124660"/>
              <a:ext cx="1101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%al</a:t>
              </a:r>
              <a:r>
                <a:rPr lang="en-US" altLang="zh-CN" sz="1100" b="1" i="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(8bits)</a:t>
              </a:r>
              <a:endParaRPr lang="en-US" sz="1100" b="1" i="0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538" name="组合 537"/>
          <p:cNvGrpSpPr/>
          <p:nvPr/>
        </p:nvGrpSpPr>
        <p:grpSpPr>
          <a:xfrm>
            <a:off x="4160173" y="1454041"/>
            <a:ext cx="3206233" cy="984415"/>
            <a:chOff x="3883762" y="1451897"/>
            <a:chExt cx="3206233" cy="984415"/>
          </a:xfrm>
        </p:grpSpPr>
        <p:grpSp>
          <p:nvGrpSpPr>
            <p:cNvPr id="337" name="组合 336"/>
            <p:cNvGrpSpPr/>
            <p:nvPr/>
          </p:nvGrpSpPr>
          <p:grpSpPr>
            <a:xfrm>
              <a:off x="3883762" y="1461999"/>
              <a:ext cx="3206233" cy="307777"/>
              <a:chOff x="3846841" y="1348998"/>
              <a:chExt cx="3206233" cy="332213"/>
            </a:xfrm>
          </p:grpSpPr>
          <p:grpSp>
            <p:nvGrpSpPr>
              <p:cNvPr id="338" name="Group 21"/>
              <p:cNvGrpSpPr/>
              <p:nvPr/>
            </p:nvGrpSpPr>
            <p:grpSpPr>
              <a:xfrm>
                <a:off x="4405324" y="1364609"/>
                <a:ext cx="2647750" cy="279691"/>
                <a:chOff x="4495800" y="1404970"/>
                <a:chExt cx="2819400" cy="307751"/>
              </a:xfrm>
            </p:grpSpPr>
            <p:sp>
              <p:nvSpPr>
                <p:cNvPr id="340" name="Rectangle 12"/>
                <p:cNvSpPr/>
                <p:nvPr/>
              </p:nvSpPr>
              <p:spPr bwMode="auto">
                <a:xfrm>
                  <a:off x="4495800" y="1404974"/>
                  <a:ext cx="2819400" cy="307747"/>
                </a:xfrm>
                <a:prstGeom prst="rect">
                  <a:avLst/>
                </a:prstGeom>
                <a:solidFill>
                  <a:srgbClr val="99FF66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eaLnBrk="0" hangingPunct="0"/>
                  <a:endParaRPr lang="en-US" b="1" i="0" smtClean="0">
                    <a:solidFill>
                      <a:srgbClr val="000000"/>
                    </a:solidFill>
                    <a:latin typeface="Arial Narrow" pitchFamily="34" charset="0"/>
                    <a:ea typeface="+mn-ea"/>
                  </a:endParaRPr>
                </a:p>
              </p:txBody>
            </p:sp>
            <p:cxnSp>
              <p:nvCxnSpPr>
                <p:cNvPr id="341" name="Straight Connector 18"/>
                <p:cNvCxnSpPr>
                  <a:stCxn id="340" idx="0"/>
                  <a:endCxn id="340" idx="2"/>
                </p:cNvCxnSpPr>
                <p:nvPr/>
              </p:nvCxnSpPr>
              <p:spPr bwMode="auto">
                <a:xfrm>
                  <a:off x="5905500" y="1404970"/>
                  <a:ext cx="0" cy="30774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39" name="TextBox 52"/>
              <p:cNvSpPr txBox="1"/>
              <p:nvPr/>
            </p:nvSpPr>
            <p:spPr>
              <a:xfrm>
                <a:off x="3846841" y="1348998"/>
                <a:ext cx="506870" cy="332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eaLnBrk="0" hangingPunct="0"/>
                <a:r>
                  <a:rPr lang="en-US" sz="14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%</a:t>
                </a:r>
                <a:r>
                  <a:rPr lang="en-US" altLang="zh-CN" sz="14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c</a:t>
                </a:r>
                <a:r>
                  <a:rPr lang="en-US" sz="14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x</a:t>
                </a:r>
              </a:p>
            </p:txBody>
          </p:sp>
        </p:grpSp>
        <p:sp>
          <p:nvSpPr>
            <p:cNvPr id="342" name="TextBox 60"/>
            <p:cNvSpPr txBox="1"/>
            <p:nvPr/>
          </p:nvSpPr>
          <p:spPr>
            <a:xfrm>
              <a:off x="4788488" y="1451897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lang="en-US" altLang="zh-CN" sz="1400" b="1" i="0" dirty="0" err="1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c</a:t>
              </a:r>
              <a:r>
                <a:rPr lang="en-US" sz="1400" b="1" i="0" dirty="0" err="1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h</a:t>
              </a:r>
              <a:endParaRPr lang="en-US" sz="1400" b="1" i="0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43" name="TextBox 68"/>
            <p:cNvSpPr txBox="1"/>
            <p:nvPr/>
          </p:nvSpPr>
          <p:spPr>
            <a:xfrm>
              <a:off x="6169586" y="1451898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lang="en-US" altLang="zh-CN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c</a:t>
              </a:r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l</a:t>
              </a:r>
            </a:p>
          </p:txBody>
        </p:sp>
        <p:grpSp>
          <p:nvGrpSpPr>
            <p:cNvPr id="347" name="组合 346"/>
            <p:cNvGrpSpPr/>
            <p:nvPr/>
          </p:nvGrpSpPr>
          <p:grpSpPr>
            <a:xfrm>
              <a:off x="3883762" y="1795267"/>
              <a:ext cx="3206233" cy="307777"/>
              <a:chOff x="3846841" y="1348998"/>
              <a:chExt cx="3206233" cy="332213"/>
            </a:xfrm>
          </p:grpSpPr>
          <p:grpSp>
            <p:nvGrpSpPr>
              <p:cNvPr id="348" name="Group 21"/>
              <p:cNvGrpSpPr/>
              <p:nvPr/>
            </p:nvGrpSpPr>
            <p:grpSpPr>
              <a:xfrm>
                <a:off x="4405324" y="1364609"/>
                <a:ext cx="2647750" cy="279691"/>
                <a:chOff x="4495800" y="1404970"/>
                <a:chExt cx="2819400" cy="307751"/>
              </a:xfrm>
            </p:grpSpPr>
            <p:sp>
              <p:nvSpPr>
                <p:cNvPr id="350" name="Rectangle 12"/>
                <p:cNvSpPr/>
                <p:nvPr/>
              </p:nvSpPr>
              <p:spPr bwMode="auto">
                <a:xfrm>
                  <a:off x="4495800" y="1404974"/>
                  <a:ext cx="2819400" cy="307747"/>
                </a:xfrm>
                <a:prstGeom prst="rect">
                  <a:avLst/>
                </a:prstGeom>
                <a:solidFill>
                  <a:srgbClr val="99FF66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eaLnBrk="0" hangingPunct="0"/>
                  <a:endParaRPr lang="en-US" b="1" i="0" smtClean="0">
                    <a:solidFill>
                      <a:srgbClr val="000000"/>
                    </a:solidFill>
                    <a:latin typeface="Arial Narrow" pitchFamily="34" charset="0"/>
                    <a:ea typeface="+mn-ea"/>
                  </a:endParaRPr>
                </a:p>
              </p:txBody>
            </p:sp>
            <p:cxnSp>
              <p:nvCxnSpPr>
                <p:cNvPr id="351" name="Straight Connector 18"/>
                <p:cNvCxnSpPr>
                  <a:stCxn id="350" idx="0"/>
                  <a:endCxn id="350" idx="2"/>
                </p:cNvCxnSpPr>
                <p:nvPr/>
              </p:nvCxnSpPr>
              <p:spPr bwMode="auto">
                <a:xfrm>
                  <a:off x="5905500" y="1404970"/>
                  <a:ext cx="0" cy="30774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49" name="TextBox 52"/>
              <p:cNvSpPr txBox="1"/>
              <p:nvPr/>
            </p:nvSpPr>
            <p:spPr>
              <a:xfrm>
                <a:off x="3846841" y="1348998"/>
                <a:ext cx="506870" cy="332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eaLnBrk="0" hangingPunct="0"/>
                <a:r>
                  <a:rPr lang="en-US" sz="14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%</a:t>
                </a:r>
                <a:r>
                  <a:rPr lang="en-US" altLang="zh-CN" sz="14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d</a:t>
                </a:r>
                <a:r>
                  <a:rPr lang="en-US" sz="14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x</a:t>
                </a:r>
              </a:p>
            </p:txBody>
          </p:sp>
        </p:grpSp>
        <p:sp>
          <p:nvSpPr>
            <p:cNvPr id="352" name="TextBox 60"/>
            <p:cNvSpPr txBox="1"/>
            <p:nvPr/>
          </p:nvSpPr>
          <p:spPr>
            <a:xfrm>
              <a:off x="4788488" y="1785165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lang="en-US" altLang="zh-CN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d</a:t>
              </a:r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h</a:t>
              </a:r>
            </a:p>
          </p:txBody>
        </p:sp>
        <p:sp>
          <p:nvSpPr>
            <p:cNvPr id="353" name="TextBox 68"/>
            <p:cNvSpPr txBox="1"/>
            <p:nvPr/>
          </p:nvSpPr>
          <p:spPr>
            <a:xfrm>
              <a:off x="6169586" y="1785166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lang="en-US" altLang="zh-CN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d</a:t>
              </a:r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l</a:t>
              </a:r>
            </a:p>
          </p:txBody>
        </p:sp>
        <p:grpSp>
          <p:nvGrpSpPr>
            <p:cNvPr id="357" name="组合 356"/>
            <p:cNvGrpSpPr/>
            <p:nvPr/>
          </p:nvGrpSpPr>
          <p:grpSpPr>
            <a:xfrm>
              <a:off x="3883762" y="2128535"/>
              <a:ext cx="3206233" cy="307777"/>
              <a:chOff x="3846841" y="1348998"/>
              <a:chExt cx="3206233" cy="332213"/>
            </a:xfrm>
          </p:grpSpPr>
          <p:grpSp>
            <p:nvGrpSpPr>
              <p:cNvPr id="358" name="Group 21"/>
              <p:cNvGrpSpPr/>
              <p:nvPr/>
            </p:nvGrpSpPr>
            <p:grpSpPr>
              <a:xfrm>
                <a:off x="4405324" y="1364609"/>
                <a:ext cx="2647750" cy="279691"/>
                <a:chOff x="4495800" y="1404970"/>
                <a:chExt cx="2819400" cy="307751"/>
              </a:xfrm>
            </p:grpSpPr>
            <p:sp>
              <p:nvSpPr>
                <p:cNvPr id="360" name="Rectangle 12"/>
                <p:cNvSpPr/>
                <p:nvPr/>
              </p:nvSpPr>
              <p:spPr bwMode="auto">
                <a:xfrm>
                  <a:off x="4495800" y="1404974"/>
                  <a:ext cx="2819400" cy="307747"/>
                </a:xfrm>
                <a:prstGeom prst="rect">
                  <a:avLst/>
                </a:prstGeom>
                <a:solidFill>
                  <a:srgbClr val="99FF66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l" eaLnBrk="0" hangingPunct="0"/>
                  <a:endParaRPr lang="en-US" b="1" i="0" smtClean="0">
                    <a:solidFill>
                      <a:srgbClr val="000000"/>
                    </a:solidFill>
                    <a:latin typeface="Arial Narrow" pitchFamily="34" charset="0"/>
                    <a:ea typeface="+mn-ea"/>
                  </a:endParaRPr>
                </a:p>
              </p:txBody>
            </p:sp>
            <p:cxnSp>
              <p:nvCxnSpPr>
                <p:cNvPr id="361" name="Straight Connector 18"/>
                <p:cNvCxnSpPr>
                  <a:stCxn id="360" idx="0"/>
                  <a:endCxn id="360" idx="2"/>
                </p:cNvCxnSpPr>
                <p:nvPr/>
              </p:nvCxnSpPr>
              <p:spPr bwMode="auto">
                <a:xfrm>
                  <a:off x="5905500" y="1404970"/>
                  <a:ext cx="0" cy="30774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59" name="TextBox 52"/>
              <p:cNvSpPr txBox="1"/>
              <p:nvPr/>
            </p:nvSpPr>
            <p:spPr>
              <a:xfrm>
                <a:off x="3846841" y="1348998"/>
                <a:ext cx="506870" cy="332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eaLnBrk="0" hangingPunct="0"/>
                <a:r>
                  <a:rPr lang="en-US" sz="14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%</a:t>
                </a:r>
                <a:r>
                  <a:rPr lang="en-US" altLang="zh-CN" sz="1400" b="1" i="0" dirty="0" err="1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b</a:t>
                </a:r>
                <a:r>
                  <a:rPr lang="en-US" sz="1400" b="1" i="0" dirty="0" err="1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x</a:t>
                </a:r>
                <a:endPara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</p:grpSp>
        <p:sp>
          <p:nvSpPr>
            <p:cNvPr id="362" name="TextBox 60"/>
            <p:cNvSpPr txBox="1"/>
            <p:nvPr/>
          </p:nvSpPr>
          <p:spPr>
            <a:xfrm>
              <a:off x="4799046" y="2125014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lang="en-US" altLang="zh-CN" sz="1400" b="1" i="0" dirty="0" err="1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b</a:t>
              </a:r>
              <a:r>
                <a:rPr lang="en-US" sz="1400" b="1" i="0" dirty="0" err="1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h</a:t>
              </a:r>
              <a:endParaRPr lang="en-US" sz="1400" b="1" i="0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63" name="TextBox 68"/>
            <p:cNvSpPr txBox="1"/>
            <p:nvPr/>
          </p:nvSpPr>
          <p:spPr>
            <a:xfrm>
              <a:off x="6169586" y="2118434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%</a:t>
              </a:r>
              <a:r>
                <a:rPr lang="en-US" altLang="zh-CN" sz="1400" b="1" i="0" dirty="0" err="1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b</a:t>
              </a:r>
              <a:r>
                <a:rPr lang="en-US" sz="1400" b="1" i="0" dirty="0" err="1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l</a:t>
              </a:r>
              <a:endParaRPr lang="en-US" sz="1400" b="1" i="0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539" name="组合 538"/>
          <p:cNvGrpSpPr/>
          <p:nvPr/>
        </p:nvGrpSpPr>
        <p:grpSpPr>
          <a:xfrm>
            <a:off x="4718656" y="2443469"/>
            <a:ext cx="2647750" cy="1327205"/>
            <a:chOff x="4442245" y="2441325"/>
            <a:chExt cx="2647750" cy="1327205"/>
          </a:xfrm>
        </p:grpSpPr>
        <p:grpSp>
          <p:nvGrpSpPr>
            <p:cNvPr id="533" name="组合 532"/>
            <p:cNvGrpSpPr/>
            <p:nvPr/>
          </p:nvGrpSpPr>
          <p:grpSpPr>
            <a:xfrm>
              <a:off x="4442245" y="2441325"/>
              <a:ext cx="2647750" cy="307777"/>
              <a:chOff x="4442245" y="2441325"/>
              <a:chExt cx="2647750" cy="307777"/>
            </a:xfrm>
          </p:grpSpPr>
          <p:sp>
            <p:nvSpPr>
              <p:cNvPr id="370" name="Rectangle 12"/>
              <p:cNvSpPr/>
              <p:nvPr/>
            </p:nvSpPr>
            <p:spPr bwMode="auto">
              <a:xfrm>
                <a:off x="4442245" y="2476268"/>
                <a:ext cx="2647750" cy="259115"/>
              </a:xfrm>
              <a:prstGeom prst="rect">
                <a:avLst/>
              </a:prstGeom>
              <a:solidFill>
                <a:srgbClr val="99FF66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eaLnBrk="0" hangingPunct="0"/>
                <a:endParaRPr lang="en-US" b="1" i="0" smtClean="0">
                  <a:solidFill>
                    <a:srgbClr val="000000"/>
                  </a:solidFill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369" name="TextBox 52"/>
              <p:cNvSpPr txBox="1"/>
              <p:nvPr/>
            </p:nvSpPr>
            <p:spPr>
              <a:xfrm>
                <a:off x="5475619" y="2441325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eaLnBrk="0" hangingPunct="0"/>
                <a:r>
                  <a:rPr lang="en-US" sz="14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%</a:t>
                </a:r>
                <a:r>
                  <a:rPr lang="en-US" altLang="zh-CN" sz="1400" b="1" i="0" dirty="0" err="1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si</a:t>
                </a:r>
                <a:endPara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</p:grpSp>
        <p:grpSp>
          <p:nvGrpSpPr>
            <p:cNvPr id="532" name="组合 531"/>
            <p:cNvGrpSpPr/>
            <p:nvPr/>
          </p:nvGrpSpPr>
          <p:grpSpPr>
            <a:xfrm>
              <a:off x="4442245" y="2788541"/>
              <a:ext cx="2647750" cy="307777"/>
              <a:chOff x="4442245" y="2788541"/>
              <a:chExt cx="2647750" cy="307777"/>
            </a:xfrm>
          </p:grpSpPr>
          <p:sp>
            <p:nvSpPr>
              <p:cNvPr id="380" name="Rectangle 12"/>
              <p:cNvSpPr/>
              <p:nvPr/>
            </p:nvSpPr>
            <p:spPr bwMode="auto">
              <a:xfrm>
                <a:off x="4442245" y="2809535"/>
                <a:ext cx="2647750" cy="259115"/>
              </a:xfrm>
              <a:prstGeom prst="rect">
                <a:avLst/>
              </a:prstGeom>
              <a:solidFill>
                <a:srgbClr val="99FF66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eaLnBrk="0" hangingPunct="0"/>
                <a:endParaRPr lang="en-US" b="1" i="0" smtClean="0">
                  <a:solidFill>
                    <a:srgbClr val="000000"/>
                  </a:solidFill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379" name="TextBox 52"/>
              <p:cNvSpPr txBox="1"/>
              <p:nvPr/>
            </p:nvSpPr>
            <p:spPr>
              <a:xfrm>
                <a:off x="5489615" y="2788541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eaLnBrk="0" hangingPunct="0"/>
                <a:r>
                  <a:rPr lang="en-US" sz="14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%</a:t>
                </a:r>
                <a:r>
                  <a:rPr lang="en-US" altLang="zh-CN" sz="14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di</a:t>
                </a:r>
                <a:endPara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</p:grpSp>
        <p:grpSp>
          <p:nvGrpSpPr>
            <p:cNvPr id="528" name="组合 527"/>
            <p:cNvGrpSpPr/>
            <p:nvPr/>
          </p:nvGrpSpPr>
          <p:grpSpPr>
            <a:xfrm>
              <a:off x="4442245" y="3128658"/>
              <a:ext cx="2647750" cy="307777"/>
              <a:chOff x="4442245" y="3128658"/>
              <a:chExt cx="2647750" cy="307777"/>
            </a:xfrm>
          </p:grpSpPr>
          <p:sp>
            <p:nvSpPr>
              <p:cNvPr id="390" name="Rectangle 12"/>
              <p:cNvSpPr/>
              <p:nvPr/>
            </p:nvSpPr>
            <p:spPr bwMode="auto">
              <a:xfrm>
                <a:off x="4442245" y="3142804"/>
                <a:ext cx="2647750" cy="259115"/>
              </a:xfrm>
              <a:prstGeom prst="rect">
                <a:avLst/>
              </a:prstGeom>
              <a:solidFill>
                <a:srgbClr val="99FF66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eaLnBrk="0" hangingPunct="0"/>
                <a:endParaRPr lang="en-US" b="1" i="0" smtClean="0">
                  <a:solidFill>
                    <a:srgbClr val="000000"/>
                  </a:solidFill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389" name="TextBox 52"/>
              <p:cNvSpPr txBox="1"/>
              <p:nvPr/>
            </p:nvSpPr>
            <p:spPr>
              <a:xfrm>
                <a:off x="5508071" y="3128658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eaLnBrk="0" hangingPunct="0"/>
                <a:r>
                  <a:rPr lang="en-US" sz="14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%</a:t>
                </a:r>
                <a:r>
                  <a:rPr lang="en-US" altLang="zh-CN" sz="1400" b="1" i="0" dirty="0" err="1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sp</a:t>
                </a:r>
                <a:endPara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</p:grpSp>
        <p:grpSp>
          <p:nvGrpSpPr>
            <p:cNvPr id="527" name="组合 526"/>
            <p:cNvGrpSpPr/>
            <p:nvPr/>
          </p:nvGrpSpPr>
          <p:grpSpPr>
            <a:xfrm>
              <a:off x="4442245" y="3460753"/>
              <a:ext cx="2647750" cy="307777"/>
              <a:chOff x="4442245" y="3460753"/>
              <a:chExt cx="2647750" cy="307777"/>
            </a:xfrm>
          </p:grpSpPr>
          <p:sp>
            <p:nvSpPr>
              <p:cNvPr id="400" name="Rectangle 12"/>
              <p:cNvSpPr/>
              <p:nvPr/>
            </p:nvSpPr>
            <p:spPr bwMode="auto">
              <a:xfrm>
                <a:off x="4442245" y="3476072"/>
                <a:ext cx="2647750" cy="259115"/>
              </a:xfrm>
              <a:prstGeom prst="rect">
                <a:avLst/>
              </a:prstGeom>
              <a:solidFill>
                <a:srgbClr val="99FF66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eaLnBrk="0" hangingPunct="0"/>
                <a:endParaRPr lang="en-US" b="1" i="0" smtClean="0">
                  <a:solidFill>
                    <a:srgbClr val="000000"/>
                  </a:solidFill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399" name="TextBox 52"/>
              <p:cNvSpPr txBox="1"/>
              <p:nvPr/>
            </p:nvSpPr>
            <p:spPr>
              <a:xfrm>
                <a:off x="5508071" y="3460753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eaLnBrk="0" hangingPunct="0"/>
                <a:r>
                  <a:rPr lang="en-US" sz="14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%</a:t>
                </a:r>
                <a:r>
                  <a:rPr lang="en-US" altLang="zh-CN" sz="1400" b="1" i="0" dirty="0" err="1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bp</a:t>
                </a:r>
                <a:endPara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</p:grpSp>
      </p:grpSp>
      <p:grpSp>
        <p:nvGrpSpPr>
          <p:cNvPr id="540" name="组合 539"/>
          <p:cNvGrpSpPr/>
          <p:nvPr/>
        </p:nvGrpSpPr>
        <p:grpSpPr>
          <a:xfrm>
            <a:off x="4714042" y="3983510"/>
            <a:ext cx="2647750" cy="662867"/>
            <a:chOff x="4437631" y="3981366"/>
            <a:chExt cx="2647750" cy="662867"/>
          </a:xfrm>
        </p:grpSpPr>
        <p:grpSp>
          <p:nvGrpSpPr>
            <p:cNvPr id="525" name="组合 524"/>
            <p:cNvGrpSpPr/>
            <p:nvPr/>
          </p:nvGrpSpPr>
          <p:grpSpPr>
            <a:xfrm>
              <a:off x="4437631" y="3981366"/>
              <a:ext cx="2647750" cy="307777"/>
              <a:chOff x="4437631" y="3981366"/>
              <a:chExt cx="2647750" cy="307777"/>
            </a:xfrm>
          </p:grpSpPr>
          <p:sp>
            <p:nvSpPr>
              <p:cNvPr id="410" name="Rectangle 12"/>
              <p:cNvSpPr/>
              <p:nvPr/>
            </p:nvSpPr>
            <p:spPr bwMode="auto">
              <a:xfrm>
                <a:off x="4437631" y="4019824"/>
                <a:ext cx="2647750" cy="259114"/>
              </a:xfrm>
              <a:prstGeom prst="rect">
                <a:avLst/>
              </a:prstGeom>
              <a:solidFill>
                <a:srgbClr val="99FF66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eaLnBrk="0" hangingPunct="0"/>
                <a:endParaRPr lang="en-US" b="1" i="0" smtClean="0">
                  <a:solidFill>
                    <a:srgbClr val="000000"/>
                  </a:solidFill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412" name="TextBox 60"/>
              <p:cNvSpPr txBox="1"/>
              <p:nvPr/>
            </p:nvSpPr>
            <p:spPr>
              <a:xfrm>
                <a:off x="5457332" y="3981366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eaLnBrk="0" hangingPunct="0"/>
                <a:r>
                  <a:rPr lang="en-US" altLang="zh-CN" sz="14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%</a:t>
                </a:r>
                <a:r>
                  <a:rPr lang="en-US" altLang="zh-CN" sz="1400" b="1" i="0" dirty="0" err="1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eip</a:t>
                </a:r>
                <a:endPara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</p:grpSp>
        <p:grpSp>
          <p:nvGrpSpPr>
            <p:cNvPr id="526" name="组合 525"/>
            <p:cNvGrpSpPr/>
            <p:nvPr/>
          </p:nvGrpSpPr>
          <p:grpSpPr>
            <a:xfrm>
              <a:off x="4437631" y="4336456"/>
              <a:ext cx="2647750" cy="307777"/>
              <a:chOff x="4437631" y="4336456"/>
              <a:chExt cx="2647750" cy="307777"/>
            </a:xfrm>
          </p:grpSpPr>
          <p:sp>
            <p:nvSpPr>
              <p:cNvPr id="420" name="Rectangle 12"/>
              <p:cNvSpPr/>
              <p:nvPr/>
            </p:nvSpPr>
            <p:spPr bwMode="auto">
              <a:xfrm>
                <a:off x="4437631" y="4353097"/>
                <a:ext cx="2647750" cy="259115"/>
              </a:xfrm>
              <a:prstGeom prst="rect">
                <a:avLst/>
              </a:prstGeom>
              <a:solidFill>
                <a:srgbClr val="99FF66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 eaLnBrk="0" hangingPunct="0"/>
                <a:endParaRPr lang="en-US" b="1" i="0" smtClean="0">
                  <a:solidFill>
                    <a:srgbClr val="000000"/>
                  </a:solidFill>
                  <a:latin typeface="Arial Narrow" pitchFamily="34" charset="0"/>
                  <a:ea typeface="+mn-ea"/>
                </a:endParaRPr>
              </a:p>
            </p:txBody>
          </p:sp>
          <p:sp>
            <p:nvSpPr>
              <p:cNvPr id="422" name="TextBox 60"/>
              <p:cNvSpPr txBox="1"/>
              <p:nvPr/>
            </p:nvSpPr>
            <p:spPr>
              <a:xfrm>
                <a:off x="5386260" y="4336456"/>
                <a:ext cx="8290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eaLnBrk="0" hangingPunct="0"/>
                <a:r>
                  <a:rPr lang="en-US" altLang="zh-CN" sz="1400" b="1" i="0" dirty="0" smtClean="0">
                    <a:solidFill>
                      <a:srgbClr val="000000"/>
                    </a:solidFill>
                    <a:latin typeface="Courier New" pitchFamily="49" charset="0"/>
                    <a:ea typeface="+mn-ea"/>
                    <a:cs typeface="Courier New" pitchFamily="49" charset="0"/>
                  </a:rPr>
                  <a:t>%flags</a:t>
                </a:r>
                <a:endPara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</p:grpSp>
      </p:grpSp>
      <p:grpSp>
        <p:nvGrpSpPr>
          <p:cNvPr id="534" name="组合 533"/>
          <p:cNvGrpSpPr/>
          <p:nvPr/>
        </p:nvGrpSpPr>
        <p:grpSpPr>
          <a:xfrm>
            <a:off x="4753333" y="4873651"/>
            <a:ext cx="2647750" cy="307777"/>
            <a:chOff x="4476922" y="4871507"/>
            <a:chExt cx="2647750" cy="307777"/>
          </a:xfrm>
        </p:grpSpPr>
        <p:sp>
          <p:nvSpPr>
            <p:cNvPr id="429" name="Rectangle 12"/>
            <p:cNvSpPr/>
            <p:nvPr/>
          </p:nvSpPr>
          <p:spPr bwMode="auto">
            <a:xfrm>
              <a:off x="4476922" y="4890023"/>
              <a:ext cx="2647750" cy="259114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b="1" i="0" smtClean="0">
                <a:solidFill>
                  <a:srgbClr val="000000"/>
                </a:solidFill>
                <a:latin typeface="Arial Narrow" pitchFamily="34" charset="0"/>
                <a:ea typeface="+mn-ea"/>
              </a:endParaRPr>
            </a:p>
          </p:txBody>
        </p:sp>
        <p:sp>
          <p:nvSpPr>
            <p:cNvPr id="428" name="TextBox 52"/>
            <p:cNvSpPr txBox="1"/>
            <p:nvPr/>
          </p:nvSpPr>
          <p:spPr>
            <a:xfrm>
              <a:off x="5081147" y="4871507"/>
              <a:ext cx="1595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CS(</a:t>
              </a:r>
              <a:r>
                <a:rPr lang="zh-CN" altLang="en-US" sz="11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代码段</a:t>
              </a:r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)</a:t>
              </a:r>
              <a:r>
                <a:rPr lang="en-US" sz="11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16</a:t>
              </a:r>
              <a:r>
                <a:rPr lang="en-US" altLang="zh-CN" sz="11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bits</a:t>
              </a:r>
              <a:endParaRPr lang="en-US" sz="1400" b="1" i="0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grpSp>
        <p:nvGrpSpPr>
          <p:cNvPr id="489" name="组合 488"/>
          <p:cNvGrpSpPr/>
          <p:nvPr/>
        </p:nvGrpSpPr>
        <p:grpSpPr>
          <a:xfrm>
            <a:off x="4753333" y="5140103"/>
            <a:ext cx="2647750" cy="307777"/>
            <a:chOff x="4405324" y="1330306"/>
            <a:chExt cx="2647750" cy="332214"/>
          </a:xfrm>
          <a:solidFill>
            <a:srgbClr val="FFC000"/>
          </a:solidFill>
        </p:grpSpPr>
        <p:sp>
          <p:nvSpPr>
            <p:cNvPr id="490" name="Rectangle 12"/>
            <p:cNvSpPr/>
            <p:nvPr/>
          </p:nvSpPr>
          <p:spPr bwMode="auto">
            <a:xfrm>
              <a:off x="4405324" y="1364611"/>
              <a:ext cx="2647750" cy="279687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b="1" i="0" smtClean="0">
                <a:solidFill>
                  <a:srgbClr val="000000"/>
                </a:solidFill>
                <a:latin typeface="Arial Narrow" pitchFamily="34" charset="0"/>
                <a:ea typeface="+mn-ea"/>
              </a:endParaRPr>
            </a:p>
          </p:txBody>
        </p:sp>
        <p:sp>
          <p:nvSpPr>
            <p:cNvPr id="491" name="TextBox 52"/>
            <p:cNvSpPr txBox="1"/>
            <p:nvPr/>
          </p:nvSpPr>
          <p:spPr>
            <a:xfrm>
              <a:off x="5221668" y="1330306"/>
              <a:ext cx="1037463" cy="332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en-US" altLang="zh-CN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S</a:t>
              </a:r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S(</a:t>
              </a:r>
              <a:r>
                <a:rPr lang="zh-CN" altLang="en-US" sz="11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堆栈段</a:t>
              </a:r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)</a:t>
              </a:r>
            </a:p>
          </p:txBody>
        </p:sp>
      </p:grpSp>
      <p:grpSp>
        <p:nvGrpSpPr>
          <p:cNvPr id="492" name="组合 491"/>
          <p:cNvGrpSpPr/>
          <p:nvPr/>
        </p:nvGrpSpPr>
        <p:grpSpPr>
          <a:xfrm>
            <a:off x="4753333" y="5430999"/>
            <a:ext cx="2647750" cy="307777"/>
            <a:chOff x="4405324" y="1342369"/>
            <a:chExt cx="2647750" cy="332214"/>
          </a:xfrm>
          <a:solidFill>
            <a:srgbClr val="FFC000"/>
          </a:solidFill>
        </p:grpSpPr>
        <p:sp>
          <p:nvSpPr>
            <p:cNvPr id="493" name="Rectangle 12"/>
            <p:cNvSpPr/>
            <p:nvPr/>
          </p:nvSpPr>
          <p:spPr bwMode="auto">
            <a:xfrm>
              <a:off x="4405324" y="1364611"/>
              <a:ext cx="2647750" cy="279687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b="1" i="0" smtClean="0">
                <a:solidFill>
                  <a:srgbClr val="000000"/>
                </a:solidFill>
                <a:latin typeface="Arial Narrow" pitchFamily="34" charset="0"/>
                <a:ea typeface="+mn-ea"/>
              </a:endParaRPr>
            </a:p>
          </p:txBody>
        </p:sp>
        <p:sp>
          <p:nvSpPr>
            <p:cNvPr id="494" name="TextBox 52"/>
            <p:cNvSpPr txBox="1"/>
            <p:nvPr/>
          </p:nvSpPr>
          <p:spPr>
            <a:xfrm>
              <a:off x="5226282" y="1342369"/>
              <a:ext cx="1075936" cy="332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en-US" altLang="zh-CN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D</a:t>
              </a:r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S(</a:t>
              </a:r>
              <a:r>
                <a:rPr lang="zh-CN" altLang="en-US" sz="11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数据段</a:t>
              </a:r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)</a:t>
              </a:r>
            </a:p>
          </p:txBody>
        </p:sp>
      </p:grpSp>
      <p:grpSp>
        <p:nvGrpSpPr>
          <p:cNvPr id="495" name="组合 494"/>
          <p:cNvGrpSpPr/>
          <p:nvPr/>
        </p:nvGrpSpPr>
        <p:grpSpPr>
          <a:xfrm>
            <a:off x="4753333" y="5706993"/>
            <a:ext cx="2647750" cy="307777"/>
            <a:chOff x="4405324" y="1338347"/>
            <a:chExt cx="2647750" cy="332214"/>
          </a:xfrm>
          <a:solidFill>
            <a:srgbClr val="FFC000"/>
          </a:solidFill>
        </p:grpSpPr>
        <p:sp>
          <p:nvSpPr>
            <p:cNvPr id="496" name="Rectangle 12"/>
            <p:cNvSpPr/>
            <p:nvPr/>
          </p:nvSpPr>
          <p:spPr bwMode="auto">
            <a:xfrm>
              <a:off x="4405324" y="1364611"/>
              <a:ext cx="2647750" cy="279687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b="1" i="0" smtClean="0">
                <a:solidFill>
                  <a:srgbClr val="000000"/>
                </a:solidFill>
                <a:latin typeface="Arial Narrow" pitchFamily="34" charset="0"/>
                <a:ea typeface="+mn-ea"/>
              </a:endParaRPr>
            </a:p>
          </p:txBody>
        </p:sp>
        <p:sp>
          <p:nvSpPr>
            <p:cNvPr id="497" name="TextBox 52"/>
            <p:cNvSpPr txBox="1"/>
            <p:nvPr/>
          </p:nvSpPr>
          <p:spPr>
            <a:xfrm>
              <a:off x="5230896" y="1338347"/>
              <a:ext cx="1075936" cy="332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en-US" altLang="zh-CN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E</a:t>
              </a:r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S(</a:t>
              </a:r>
              <a:r>
                <a:rPr lang="zh-CN" altLang="en-US" sz="11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附加段</a:t>
              </a:r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)</a:t>
              </a:r>
            </a:p>
          </p:txBody>
        </p:sp>
      </p:grpSp>
      <p:grpSp>
        <p:nvGrpSpPr>
          <p:cNvPr id="498" name="组合 497"/>
          <p:cNvGrpSpPr/>
          <p:nvPr/>
        </p:nvGrpSpPr>
        <p:grpSpPr>
          <a:xfrm>
            <a:off x="4753333" y="5982988"/>
            <a:ext cx="2647750" cy="307777"/>
            <a:chOff x="4405324" y="1334326"/>
            <a:chExt cx="2647750" cy="332214"/>
          </a:xfrm>
          <a:solidFill>
            <a:srgbClr val="FFC000"/>
          </a:solidFill>
        </p:grpSpPr>
        <p:sp>
          <p:nvSpPr>
            <p:cNvPr id="499" name="Rectangle 12"/>
            <p:cNvSpPr/>
            <p:nvPr/>
          </p:nvSpPr>
          <p:spPr bwMode="auto">
            <a:xfrm>
              <a:off x="4405324" y="1364611"/>
              <a:ext cx="2647750" cy="279687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b="1" i="0" smtClean="0">
                <a:solidFill>
                  <a:srgbClr val="000000"/>
                </a:solidFill>
                <a:latin typeface="Arial Narrow" pitchFamily="34" charset="0"/>
                <a:ea typeface="+mn-ea"/>
              </a:endParaRPr>
            </a:p>
          </p:txBody>
        </p:sp>
        <p:sp>
          <p:nvSpPr>
            <p:cNvPr id="500" name="TextBox 52"/>
            <p:cNvSpPr txBox="1"/>
            <p:nvPr/>
          </p:nvSpPr>
          <p:spPr>
            <a:xfrm>
              <a:off x="5224309" y="1334326"/>
              <a:ext cx="1037463" cy="332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en-US" altLang="zh-CN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F</a:t>
              </a:r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S(</a:t>
              </a:r>
              <a:r>
                <a:rPr lang="zh-CN" altLang="en-US" sz="11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附加段</a:t>
              </a:r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)</a:t>
              </a:r>
            </a:p>
          </p:txBody>
        </p:sp>
      </p:grpSp>
      <p:grpSp>
        <p:nvGrpSpPr>
          <p:cNvPr id="501" name="组合 500"/>
          <p:cNvGrpSpPr/>
          <p:nvPr/>
        </p:nvGrpSpPr>
        <p:grpSpPr>
          <a:xfrm>
            <a:off x="4753333" y="6262867"/>
            <a:ext cx="2647750" cy="307777"/>
            <a:chOff x="4405324" y="1334498"/>
            <a:chExt cx="2647750" cy="332214"/>
          </a:xfrm>
          <a:solidFill>
            <a:srgbClr val="FFC000"/>
          </a:solidFill>
        </p:grpSpPr>
        <p:sp>
          <p:nvSpPr>
            <p:cNvPr id="502" name="Rectangle 12"/>
            <p:cNvSpPr/>
            <p:nvPr/>
          </p:nvSpPr>
          <p:spPr bwMode="auto">
            <a:xfrm>
              <a:off x="4405324" y="1364611"/>
              <a:ext cx="2647750" cy="279687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0" hangingPunct="0"/>
              <a:endParaRPr lang="en-US" b="1" i="0" smtClean="0">
                <a:solidFill>
                  <a:srgbClr val="000000"/>
                </a:solidFill>
                <a:latin typeface="Arial Narrow" pitchFamily="34" charset="0"/>
                <a:ea typeface="+mn-ea"/>
              </a:endParaRPr>
            </a:p>
          </p:txBody>
        </p:sp>
        <p:sp>
          <p:nvSpPr>
            <p:cNvPr id="503" name="TextBox 52"/>
            <p:cNvSpPr txBox="1"/>
            <p:nvPr/>
          </p:nvSpPr>
          <p:spPr>
            <a:xfrm>
              <a:off x="5219695" y="1334498"/>
              <a:ext cx="1037463" cy="332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0" hangingPunct="0"/>
              <a:r>
                <a:rPr lang="en-US" altLang="zh-CN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G</a:t>
              </a:r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S(</a:t>
              </a:r>
              <a:r>
                <a:rPr lang="zh-CN" altLang="en-US" sz="11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附加段</a:t>
              </a:r>
              <a:r>
                <a:rPr lang="en-US" sz="1400" b="1" i="0" dirty="0" smtClean="0">
                  <a:solidFill>
                    <a:srgbClr val="000000"/>
                  </a:solidFill>
                  <a:latin typeface="Courier New" pitchFamily="49" charset="0"/>
                  <a:ea typeface="+mn-ea"/>
                  <a:cs typeface="Courier New" pitchFamily="49" charset="0"/>
                </a:rPr>
                <a:t>)</a:t>
              </a:r>
            </a:p>
          </p:txBody>
        </p:sp>
      </p:grpSp>
      <p:sp>
        <p:nvSpPr>
          <p:cNvPr id="516" name="Text Box 5"/>
          <p:cNvSpPr txBox="1">
            <a:spLocks noChangeArrowheads="1"/>
          </p:cNvSpPr>
          <p:nvPr/>
        </p:nvSpPr>
        <p:spPr bwMode="auto">
          <a:xfrm>
            <a:off x="1319346" y="5082556"/>
            <a:ext cx="26831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l" eaLnBrk="0" hangingPunct="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en-US" altLang="zh-CN" b="0" i="0" dirty="0" smtClean="0">
                <a:solidFill>
                  <a:srgbClr val="0070C0"/>
                </a:solidFill>
              </a:rPr>
              <a:t>8</a:t>
            </a:r>
            <a:r>
              <a:rPr lang="zh-CN" altLang="en-US" b="0" i="0" dirty="0" smtClean="0">
                <a:solidFill>
                  <a:srgbClr val="0070C0"/>
                </a:solidFill>
              </a:rPr>
              <a:t>个通用寄存器</a:t>
            </a:r>
          </a:p>
          <a:p>
            <a:pPr algn="l" eaLnBrk="0" hangingPunct="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0" i="0" dirty="0" smtClean="0">
                <a:solidFill>
                  <a:srgbClr val="0070C0"/>
                </a:solidFill>
              </a:rPr>
              <a:t>两个专用寄存器</a:t>
            </a:r>
          </a:p>
          <a:p>
            <a:pPr algn="l" eaLnBrk="0" hangingPunct="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en-US" altLang="zh-CN" b="0" i="0" dirty="0" smtClean="0">
                <a:solidFill>
                  <a:srgbClr val="0070C0"/>
                </a:solidFill>
              </a:rPr>
              <a:t>6</a:t>
            </a:r>
            <a:r>
              <a:rPr lang="zh-CN" altLang="en-US" b="0" i="0" dirty="0" smtClean="0">
                <a:solidFill>
                  <a:srgbClr val="0070C0"/>
                </a:solidFill>
              </a:rPr>
              <a:t>个段寄存器</a:t>
            </a:r>
          </a:p>
        </p:txBody>
      </p:sp>
    </p:spTree>
    <p:extLst>
      <p:ext uri="{BB962C8B-B14F-4D97-AF65-F5344CB8AC3E}">
        <p14:creationId xmlns:p14="http://schemas.microsoft.com/office/powerpoint/2010/main" val="328127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实现正确的寄存器</a:t>
            </a:r>
            <a:r>
              <a:rPr lang="zh-CN" altLang="en-US" dirty="0" smtClean="0"/>
              <a:t>结构体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8</a:t>
            </a:fld>
            <a:r>
              <a:rPr lang="en-US" altLang="zh-CN" smtClean="0"/>
              <a:t>- </a:t>
            </a:r>
            <a:endParaRPr lang="en-US" altLang="zh-CN"/>
          </a:p>
        </p:txBody>
      </p:sp>
      <p:sp>
        <p:nvSpPr>
          <p:cNvPr id="5" name="TextBox 2"/>
          <p:cNvSpPr txBox="1"/>
          <p:nvPr/>
        </p:nvSpPr>
        <p:spPr>
          <a:xfrm>
            <a:off x="323529" y="908720"/>
            <a:ext cx="4788532" cy="403187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/include/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reg.h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typedef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uint32_t _32;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uint16_t _16;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uint8_t _8[2];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}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gpr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[8];</a:t>
            </a: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uint32_t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ecx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edx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ebx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esp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ebp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edi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vaddr_t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. . . . . .</a:t>
            </a: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}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CPU_state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27095" y="939211"/>
            <a:ext cx="2520280" cy="4050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_32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27095" y="1344256"/>
            <a:ext cx="630070" cy="4050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_8[1]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57165" y="1344256"/>
            <a:ext cx="630070" cy="4050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_8[0]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87235" y="1344256"/>
            <a:ext cx="1260140" cy="4050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_16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992380" y="1178750"/>
            <a:ext cx="765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gpr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[0]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27095" y="1762352"/>
            <a:ext cx="2520280" cy="4050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_32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27095" y="2167397"/>
            <a:ext cx="630070" cy="4050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_8[1]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57165" y="2167397"/>
            <a:ext cx="630070" cy="4050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_8[0]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87235" y="2167397"/>
            <a:ext cx="1260140" cy="4050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_16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992380" y="2001891"/>
            <a:ext cx="765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gpr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[1]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27095" y="3113965"/>
            <a:ext cx="2520280" cy="4050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_32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27095" y="3519010"/>
            <a:ext cx="630070" cy="4050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_8[1]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57165" y="3519010"/>
            <a:ext cx="630070" cy="4050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_8[0]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87235" y="3519010"/>
            <a:ext cx="1260140" cy="4050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_16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992380" y="3353504"/>
            <a:ext cx="765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gpr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[7]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27095" y="3924055"/>
            <a:ext cx="2520280" cy="40504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27095" y="4329100"/>
            <a:ext cx="2520280" cy="40504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ecx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27095" y="5184195"/>
            <a:ext cx="2520280" cy="40504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edi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 rot="5400000">
            <a:off x="6360440" y="2696572"/>
            <a:ext cx="765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 . .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6"/>
          <p:cNvSpPr txBox="1"/>
          <p:nvPr/>
        </p:nvSpPr>
        <p:spPr>
          <a:xfrm rot="5400000">
            <a:off x="6360440" y="4797293"/>
            <a:ext cx="765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. . .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820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寄存器访问方法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EAX :   </a:t>
            </a:r>
            <a:r>
              <a:rPr lang="en-US" altLang="zh-CN" dirty="0" err="1" smtClean="0"/>
              <a:t>cpu.eax</a:t>
            </a:r>
            <a:r>
              <a:rPr lang="en-US" altLang="zh-CN" dirty="0" smtClean="0"/>
              <a:t> 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cpu.gpr</a:t>
            </a:r>
            <a:r>
              <a:rPr lang="en-US" altLang="zh-CN" dirty="0" smtClean="0"/>
              <a:t>[0]._32</a:t>
            </a:r>
          </a:p>
          <a:p>
            <a:r>
              <a:rPr lang="en-US" altLang="zh-CN" dirty="0"/>
              <a:t>EAX :   </a:t>
            </a:r>
            <a:r>
              <a:rPr lang="en-US" altLang="zh-CN" dirty="0" smtClean="0"/>
              <a:t>cpu.ax   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 </a:t>
            </a:r>
            <a:r>
              <a:rPr lang="en-US" altLang="zh-CN" dirty="0" err="1"/>
              <a:t>cpu.gpr</a:t>
            </a:r>
            <a:r>
              <a:rPr lang="en-US" altLang="zh-CN" dirty="0"/>
              <a:t>[0</a:t>
            </a:r>
            <a:r>
              <a:rPr lang="en-US" altLang="zh-CN" dirty="0" smtClean="0"/>
              <a:t>]._16</a:t>
            </a:r>
            <a:endParaRPr lang="en-US" altLang="zh-CN" dirty="0"/>
          </a:p>
          <a:p>
            <a:r>
              <a:rPr lang="en-US" altLang="zh-CN" dirty="0" smtClean="0"/>
              <a:t>AH </a:t>
            </a:r>
            <a:r>
              <a:rPr lang="zh-CN" altLang="en-US" dirty="0" smtClean="0"/>
              <a:t>：  </a:t>
            </a:r>
            <a:r>
              <a:rPr lang="en-US" altLang="zh-CN" dirty="0" err="1" smtClean="0"/>
              <a:t>cpu.gpr</a:t>
            </a:r>
            <a:r>
              <a:rPr lang="en-US" altLang="zh-CN" dirty="0" smtClean="0"/>
              <a:t>[0]._8[1]    </a:t>
            </a:r>
            <a:r>
              <a:rPr lang="en-US" altLang="zh-CN" dirty="0" err="1" smtClean="0"/>
              <a:t>cpu.ah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EIP </a:t>
            </a:r>
            <a:r>
              <a:rPr lang="zh-CN" altLang="en-US" dirty="0" smtClean="0"/>
              <a:t>：  </a:t>
            </a:r>
            <a:r>
              <a:rPr lang="en-US" altLang="zh-CN" dirty="0" err="1" smtClean="0"/>
              <a:t>cpu.eip</a:t>
            </a:r>
            <a:endParaRPr lang="en-US" altLang="zh-CN" dirty="0" smtClean="0"/>
          </a:p>
          <a:p>
            <a:r>
              <a:rPr lang="en-US" altLang="zh-CN" dirty="0" smtClean="0"/>
              <a:t>EFLAGS:  </a:t>
            </a:r>
            <a:r>
              <a:rPr lang="en-US" altLang="zh-CN" dirty="0" err="1" smtClean="0"/>
              <a:t>cpu.eflags</a:t>
            </a:r>
            <a:endParaRPr lang="en-US" altLang="zh-CN" dirty="0" smtClean="0"/>
          </a:p>
          <a:p>
            <a:r>
              <a:rPr lang="en-US" altLang="zh-CN" dirty="0" smtClean="0"/>
              <a:t>SF CF OF:   </a:t>
            </a:r>
            <a:r>
              <a:rPr lang="en-US" altLang="zh-CN" dirty="0" err="1" smtClean="0"/>
              <a:t>cpu.SF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cpu.OF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？？？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-</a:t>
            </a:r>
            <a:fld id="{C43F2D07-ABC4-4EC6-A126-9164F91BB850}" type="slidenum">
              <a:rPr lang="en-US" altLang="zh-CN" smtClean="0"/>
              <a:t>9</a:t>
            </a:fld>
            <a:r>
              <a:rPr lang="en-US" altLang="zh-CN" smtClean="0"/>
              <a:t>-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06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532</TotalTime>
  <Words>780</Words>
  <Application>Microsoft Office PowerPoint</Application>
  <PresentationFormat>全屏显示(4:3)</PresentationFormat>
  <Paragraphs>249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 Unicode MS</vt:lpstr>
      <vt:lpstr>宋体</vt:lpstr>
      <vt:lpstr>Arial</vt:lpstr>
      <vt:lpstr>Arial Narrow</vt:lpstr>
      <vt:lpstr>Courier New</vt:lpstr>
      <vt:lpstr>Verdana</vt:lpstr>
      <vt:lpstr>Wingdings</vt:lpstr>
      <vt:lpstr>黑体</vt:lpstr>
      <vt:lpstr>华文细黑</vt:lpstr>
      <vt:lpstr>微软雅黑</vt:lpstr>
      <vt:lpstr>2_nordridesign</vt:lpstr>
      <vt:lpstr>1_nordridesign</vt:lpstr>
      <vt:lpstr>1_Profile</vt:lpstr>
      <vt:lpstr>PowerPoint 演示文稿</vt:lpstr>
      <vt:lpstr>PA能做什么？什么是NEMU？</vt:lpstr>
      <vt:lpstr>PA的文件结构</vt:lpstr>
      <vt:lpstr>NEMU特性</vt:lpstr>
      <vt:lpstr>最简单的计算机（图灵机TRM）</vt:lpstr>
      <vt:lpstr>NEMU的主体代码框架</vt:lpstr>
      <vt:lpstr>IA-32的寄存器组织</vt:lpstr>
      <vt:lpstr>实现正确的寄存器结构体</vt:lpstr>
      <vt:lpstr>寄存器访问方法</vt:lpstr>
      <vt:lpstr>指令执行主循环   cpu_exec()</vt:lpstr>
      <vt:lpstr>NEMU中的“图灵机TRM”</vt:lpstr>
      <vt:lpstr>简易调试器支持的功能</vt:lpstr>
      <vt:lpstr>简易调试器支持的功能</vt:lpstr>
      <vt:lpstr>总结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谭志虎</cp:lastModifiedBy>
  <cp:revision>1102</cp:revision>
  <dcterms:created xsi:type="dcterms:W3CDTF">2009-09-14T03:13:00Z</dcterms:created>
  <dcterms:modified xsi:type="dcterms:W3CDTF">2017-09-04T15:45:44Z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