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69" r:id="rId4"/>
    <p:sldId id="297" r:id="rId5"/>
    <p:sldId id="277" r:id="rId6"/>
    <p:sldId id="278" r:id="rId7"/>
    <p:sldId id="279" r:id="rId8"/>
    <p:sldId id="268" r:id="rId9"/>
    <p:sldId id="280" r:id="rId10"/>
    <p:sldId id="259" r:id="rId11"/>
    <p:sldId id="271" r:id="rId12"/>
    <p:sldId id="274" r:id="rId13"/>
    <p:sldId id="276" r:id="rId14"/>
    <p:sldId id="260" r:id="rId15"/>
    <p:sldId id="283" r:id="rId16"/>
    <p:sldId id="261" r:id="rId17"/>
    <p:sldId id="272" r:id="rId18"/>
    <p:sldId id="275" r:id="rId19"/>
    <p:sldId id="262" r:id="rId20"/>
    <p:sldId id="263" r:id="rId21"/>
    <p:sldId id="282" r:id="rId22"/>
    <p:sldId id="306" r:id="rId23"/>
    <p:sldId id="264" r:id="rId24"/>
    <p:sldId id="266" r:id="rId25"/>
    <p:sldId id="270" r:id="rId26"/>
    <p:sldId id="298"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9" r:id="rId40"/>
    <p:sldId id="300" r:id="rId41"/>
    <p:sldId id="301" r:id="rId42"/>
    <p:sldId id="302" r:id="rId43"/>
    <p:sldId id="303" r:id="rId44"/>
    <p:sldId id="304" r:id="rId45"/>
    <p:sldId id="305" r:id="rId46"/>
    <p:sldId id="310" r:id="rId47"/>
    <p:sldId id="307" r:id="rId48"/>
    <p:sldId id="308" r:id="rId4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0" autoAdjust="0"/>
    <p:restoredTop sz="89070" autoAdjust="0"/>
  </p:normalViewPr>
  <p:slideViewPr>
    <p:cSldViewPr snapToGrid="0">
      <p:cViewPr varScale="1">
        <p:scale>
          <a:sx n="102" d="100"/>
          <a:sy n="102" d="100"/>
        </p:scale>
        <p:origin x="82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898BBD-50A0-C207-008E-4912F4AA088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3E5A871-84A9-E820-F438-87678769D2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5320538-5AAC-F0E8-D6B7-2967D00EC831}"/>
              </a:ext>
            </a:extLst>
          </p:cNvPr>
          <p:cNvSpPr>
            <a:spLocks noGrp="1"/>
          </p:cNvSpPr>
          <p:nvPr>
            <p:ph type="dt" sz="half" idx="10"/>
          </p:nvPr>
        </p:nvSpPr>
        <p:spPr/>
        <p:txBody>
          <a:bodyPr/>
          <a:lstStyle/>
          <a:p>
            <a:fld id="{C132A0A3-6505-494C-8CC0-04E298C3A076}" type="datetimeFigureOut">
              <a:rPr lang="es-ES" smtClean="0"/>
              <a:t>02/01/2024</a:t>
            </a:fld>
            <a:endParaRPr lang="es-ES"/>
          </a:p>
        </p:txBody>
      </p:sp>
      <p:sp>
        <p:nvSpPr>
          <p:cNvPr id="5" name="Marcador de pie de página 4">
            <a:extLst>
              <a:ext uri="{FF2B5EF4-FFF2-40B4-BE49-F238E27FC236}">
                <a16:creationId xmlns:a16="http://schemas.microsoft.com/office/drawing/2014/main" id="{072D24A9-3353-DE6C-37E7-2DB7D176ED5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8698BE2-33FE-A7A2-F229-D1B7D4273620}"/>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284984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CD0DCA-1CBC-BD6B-F79E-D623967B126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291670E-89B3-5979-80C2-1E83C63B97B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2647BEE-F3D8-B17F-320C-37DE59187513}"/>
              </a:ext>
            </a:extLst>
          </p:cNvPr>
          <p:cNvSpPr>
            <a:spLocks noGrp="1"/>
          </p:cNvSpPr>
          <p:nvPr>
            <p:ph type="dt" sz="half" idx="10"/>
          </p:nvPr>
        </p:nvSpPr>
        <p:spPr/>
        <p:txBody>
          <a:bodyPr/>
          <a:lstStyle/>
          <a:p>
            <a:fld id="{C132A0A3-6505-494C-8CC0-04E298C3A076}" type="datetimeFigureOut">
              <a:rPr lang="es-ES" smtClean="0"/>
              <a:t>02/01/2024</a:t>
            </a:fld>
            <a:endParaRPr lang="es-ES"/>
          </a:p>
        </p:txBody>
      </p:sp>
      <p:sp>
        <p:nvSpPr>
          <p:cNvPr id="5" name="Marcador de pie de página 4">
            <a:extLst>
              <a:ext uri="{FF2B5EF4-FFF2-40B4-BE49-F238E27FC236}">
                <a16:creationId xmlns:a16="http://schemas.microsoft.com/office/drawing/2014/main" id="{F7CE0914-CBB7-C3B9-42A9-01842625739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8A7AB6B-EDC5-DEFC-42CD-EB9FA588DEB0}"/>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282736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392F21F-9881-7EAD-A8FF-A1571604F18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858D404-8EA4-2E0E-9119-2AE72C6928C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DA0D7D5-D05A-AAAA-1197-2398154F2127}"/>
              </a:ext>
            </a:extLst>
          </p:cNvPr>
          <p:cNvSpPr>
            <a:spLocks noGrp="1"/>
          </p:cNvSpPr>
          <p:nvPr>
            <p:ph type="dt" sz="half" idx="10"/>
          </p:nvPr>
        </p:nvSpPr>
        <p:spPr/>
        <p:txBody>
          <a:bodyPr/>
          <a:lstStyle/>
          <a:p>
            <a:fld id="{C132A0A3-6505-494C-8CC0-04E298C3A076}" type="datetimeFigureOut">
              <a:rPr lang="es-ES" smtClean="0"/>
              <a:t>02/01/2024</a:t>
            </a:fld>
            <a:endParaRPr lang="es-ES"/>
          </a:p>
        </p:txBody>
      </p:sp>
      <p:sp>
        <p:nvSpPr>
          <p:cNvPr id="5" name="Marcador de pie de página 4">
            <a:extLst>
              <a:ext uri="{FF2B5EF4-FFF2-40B4-BE49-F238E27FC236}">
                <a16:creationId xmlns:a16="http://schemas.microsoft.com/office/drawing/2014/main" id="{41BB64FE-5273-F6BC-01B8-276EE813947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97C8E03-03EA-0991-1BD8-0C2D0DF75FC6}"/>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118284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82589-621E-6A71-3052-8E21DACAB6B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2E71F1B-2BD0-7844-E5D8-B925012046E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E9335AB-DA42-3FA8-94A4-357B9923F271}"/>
              </a:ext>
            </a:extLst>
          </p:cNvPr>
          <p:cNvSpPr>
            <a:spLocks noGrp="1"/>
          </p:cNvSpPr>
          <p:nvPr>
            <p:ph type="dt" sz="half" idx="10"/>
          </p:nvPr>
        </p:nvSpPr>
        <p:spPr/>
        <p:txBody>
          <a:bodyPr/>
          <a:lstStyle/>
          <a:p>
            <a:fld id="{C132A0A3-6505-494C-8CC0-04E298C3A076}" type="datetimeFigureOut">
              <a:rPr lang="es-ES" smtClean="0"/>
              <a:t>02/01/2024</a:t>
            </a:fld>
            <a:endParaRPr lang="es-ES"/>
          </a:p>
        </p:txBody>
      </p:sp>
      <p:sp>
        <p:nvSpPr>
          <p:cNvPr id="5" name="Marcador de pie de página 4">
            <a:extLst>
              <a:ext uri="{FF2B5EF4-FFF2-40B4-BE49-F238E27FC236}">
                <a16:creationId xmlns:a16="http://schemas.microsoft.com/office/drawing/2014/main" id="{A80AB4A6-654D-207C-34AE-97BA777DCED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1442DD7-485F-C419-E76C-FF82F2052ADD}"/>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386954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374A96-651C-8233-5FCE-CE74827EF2D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C4A4391-8A5C-2EC6-37F8-0313729F1E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88F6FD4-D5A8-D093-9CFE-0F0403FE3C07}"/>
              </a:ext>
            </a:extLst>
          </p:cNvPr>
          <p:cNvSpPr>
            <a:spLocks noGrp="1"/>
          </p:cNvSpPr>
          <p:nvPr>
            <p:ph type="dt" sz="half" idx="10"/>
          </p:nvPr>
        </p:nvSpPr>
        <p:spPr/>
        <p:txBody>
          <a:bodyPr/>
          <a:lstStyle/>
          <a:p>
            <a:fld id="{C132A0A3-6505-494C-8CC0-04E298C3A076}" type="datetimeFigureOut">
              <a:rPr lang="es-ES" smtClean="0"/>
              <a:t>02/01/2024</a:t>
            </a:fld>
            <a:endParaRPr lang="es-ES"/>
          </a:p>
        </p:txBody>
      </p:sp>
      <p:sp>
        <p:nvSpPr>
          <p:cNvPr id="5" name="Marcador de pie de página 4">
            <a:extLst>
              <a:ext uri="{FF2B5EF4-FFF2-40B4-BE49-F238E27FC236}">
                <a16:creationId xmlns:a16="http://schemas.microsoft.com/office/drawing/2014/main" id="{5921F582-BEA4-19E3-0CE6-28664DD5125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903918E-D424-A352-88DD-E249CDAAD88F}"/>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792060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6AA53-E4BD-9E45-D93B-48A50FE183E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02D058B-3D8A-41F5-A8E0-3EB62DB48F9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61A032A-BA49-7F62-5900-7BAD00CB4BE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0EBBB1A-A2FC-0D93-CDB7-AC02F0F381A9}"/>
              </a:ext>
            </a:extLst>
          </p:cNvPr>
          <p:cNvSpPr>
            <a:spLocks noGrp="1"/>
          </p:cNvSpPr>
          <p:nvPr>
            <p:ph type="dt" sz="half" idx="10"/>
          </p:nvPr>
        </p:nvSpPr>
        <p:spPr/>
        <p:txBody>
          <a:bodyPr/>
          <a:lstStyle/>
          <a:p>
            <a:fld id="{C132A0A3-6505-494C-8CC0-04E298C3A076}" type="datetimeFigureOut">
              <a:rPr lang="es-ES" smtClean="0"/>
              <a:t>02/01/2024</a:t>
            </a:fld>
            <a:endParaRPr lang="es-ES"/>
          </a:p>
        </p:txBody>
      </p:sp>
      <p:sp>
        <p:nvSpPr>
          <p:cNvPr id="6" name="Marcador de pie de página 5">
            <a:extLst>
              <a:ext uri="{FF2B5EF4-FFF2-40B4-BE49-F238E27FC236}">
                <a16:creationId xmlns:a16="http://schemas.microsoft.com/office/drawing/2014/main" id="{F4383219-1ED4-3CA9-D338-9A5C638803D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572E0DD-AE39-3941-8F94-D4C744D8ABF2}"/>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25305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8A3F2-1615-09D7-8B95-CC7963D4582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6513084-4D10-3D18-2C33-03AFC70A44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F9742E5-E6DA-180A-E6F6-7A6BEC0915A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5DD40DD-5927-3573-0945-7CB4939E6C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D0A81E9-4C00-036E-2BBB-B5B6CBA29B0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80C676D-AA50-4FD3-F94E-D02F3D21B73A}"/>
              </a:ext>
            </a:extLst>
          </p:cNvPr>
          <p:cNvSpPr>
            <a:spLocks noGrp="1"/>
          </p:cNvSpPr>
          <p:nvPr>
            <p:ph type="dt" sz="half" idx="10"/>
          </p:nvPr>
        </p:nvSpPr>
        <p:spPr/>
        <p:txBody>
          <a:bodyPr/>
          <a:lstStyle/>
          <a:p>
            <a:fld id="{C132A0A3-6505-494C-8CC0-04E298C3A076}" type="datetimeFigureOut">
              <a:rPr lang="es-ES" smtClean="0"/>
              <a:t>02/01/2024</a:t>
            </a:fld>
            <a:endParaRPr lang="es-ES"/>
          </a:p>
        </p:txBody>
      </p:sp>
      <p:sp>
        <p:nvSpPr>
          <p:cNvPr id="8" name="Marcador de pie de página 7">
            <a:extLst>
              <a:ext uri="{FF2B5EF4-FFF2-40B4-BE49-F238E27FC236}">
                <a16:creationId xmlns:a16="http://schemas.microsoft.com/office/drawing/2014/main" id="{3A607B95-5201-9678-0AFE-BBF45CB68EF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62DBA8F-9D99-86B6-D5ED-5DABC51A8B5D}"/>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422526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B80D4-6337-A707-08D7-55B0512A37A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EE898D2-D466-7929-1CC8-F7D5C0A01FF2}"/>
              </a:ext>
            </a:extLst>
          </p:cNvPr>
          <p:cNvSpPr>
            <a:spLocks noGrp="1"/>
          </p:cNvSpPr>
          <p:nvPr>
            <p:ph type="dt" sz="half" idx="10"/>
          </p:nvPr>
        </p:nvSpPr>
        <p:spPr/>
        <p:txBody>
          <a:bodyPr/>
          <a:lstStyle/>
          <a:p>
            <a:fld id="{C132A0A3-6505-494C-8CC0-04E298C3A076}" type="datetimeFigureOut">
              <a:rPr lang="es-ES" smtClean="0"/>
              <a:t>02/01/2024</a:t>
            </a:fld>
            <a:endParaRPr lang="es-ES"/>
          </a:p>
        </p:txBody>
      </p:sp>
      <p:sp>
        <p:nvSpPr>
          <p:cNvPr id="4" name="Marcador de pie de página 3">
            <a:extLst>
              <a:ext uri="{FF2B5EF4-FFF2-40B4-BE49-F238E27FC236}">
                <a16:creationId xmlns:a16="http://schemas.microsoft.com/office/drawing/2014/main" id="{65FD52B2-99BA-B9A9-646D-DF95634F43A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A7C396E0-7462-F3E2-4852-0705D984D0E6}"/>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256069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CAB3C4-BF27-2985-508B-1D7CB08A60A5}"/>
              </a:ext>
            </a:extLst>
          </p:cNvPr>
          <p:cNvSpPr>
            <a:spLocks noGrp="1"/>
          </p:cNvSpPr>
          <p:nvPr>
            <p:ph type="dt" sz="half" idx="10"/>
          </p:nvPr>
        </p:nvSpPr>
        <p:spPr/>
        <p:txBody>
          <a:bodyPr/>
          <a:lstStyle/>
          <a:p>
            <a:fld id="{C132A0A3-6505-494C-8CC0-04E298C3A076}" type="datetimeFigureOut">
              <a:rPr lang="es-ES" smtClean="0"/>
              <a:t>02/01/2024</a:t>
            </a:fld>
            <a:endParaRPr lang="es-ES"/>
          </a:p>
        </p:txBody>
      </p:sp>
      <p:sp>
        <p:nvSpPr>
          <p:cNvPr id="3" name="Marcador de pie de página 2">
            <a:extLst>
              <a:ext uri="{FF2B5EF4-FFF2-40B4-BE49-F238E27FC236}">
                <a16:creationId xmlns:a16="http://schemas.microsoft.com/office/drawing/2014/main" id="{597919D0-F060-2E18-7A0F-93D730E7EAC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EC95C09-AE88-32CA-547E-1867B23C04C3}"/>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204039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8D8D28-B07F-2615-EB2D-34DF3659D61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953938A-4CF5-B791-015B-968D968150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5CF1324-0B05-B0A7-6781-EAB5773F6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06E52E0-3B12-FF61-E4F2-6A26A8977A43}"/>
              </a:ext>
            </a:extLst>
          </p:cNvPr>
          <p:cNvSpPr>
            <a:spLocks noGrp="1"/>
          </p:cNvSpPr>
          <p:nvPr>
            <p:ph type="dt" sz="half" idx="10"/>
          </p:nvPr>
        </p:nvSpPr>
        <p:spPr/>
        <p:txBody>
          <a:bodyPr/>
          <a:lstStyle/>
          <a:p>
            <a:fld id="{C132A0A3-6505-494C-8CC0-04E298C3A076}" type="datetimeFigureOut">
              <a:rPr lang="es-ES" smtClean="0"/>
              <a:t>02/01/2024</a:t>
            </a:fld>
            <a:endParaRPr lang="es-ES"/>
          </a:p>
        </p:txBody>
      </p:sp>
      <p:sp>
        <p:nvSpPr>
          <p:cNvPr id="6" name="Marcador de pie de página 5">
            <a:extLst>
              <a:ext uri="{FF2B5EF4-FFF2-40B4-BE49-F238E27FC236}">
                <a16:creationId xmlns:a16="http://schemas.microsoft.com/office/drawing/2014/main" id="{39BB828F-84A5-74B6-B060-51B61381C3F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0DB7902-E8D3-07BF-A3B4-4B5481E70789}"/>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339227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AEE75-78B4-FDEB-0B61-1125CBA9394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51E2B27-F352-0D07-8E4B-CC1850B5BA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D3D7BAC0-1CFD-CC53-0DE6-604C75C75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EF6F227-22AC-4AD5-765E-EDF1763BD3B5}"/>
              </a:ext>
            </a:extLst>
          </p:cNvPr>
          <p:cNvSpPr>
            <a:spLocks noGrp="1"/>
          </p:cNvSpPr>
          <p:nvPr>
            <p:ph type="dt" sz="half" idx="10"/>
          </p:nvPr>
        </p:nvSpPr>
        <p:spPr/>
        <p:txBody>
          <a:bodyPr/>
          <a:lstStyle/>
          <a:p>
            <a:fld id="{C132A0A3-6505-494C-8CC0-04E298C3A076}" type="datetimeFigureOut">
              <a:rPr lang="es-ES" smtClean="0"/>
              <a:t>02/01/2024</a:t>
            </a:fld>
            <a:endParaRPr lang="es-ES"/>
          </a:p>
        </p:txBody>
      </p:sp>
      <p:sp>
        <p:nvSpPr>
          <p:cNvPr id="6" name="Marcador de pie de página 5">
            <a:extLst>
              <a:ext uri="{FF2B5EF4-FFF2-40B4-BE49-F238E27FC236}">
                <a16:creationId xmlns:a16="http://schemas.microsoft.com/office/drawing/2014/main" id="{4981ED05-5230-CD0F-DF0E-393E4FFAEF0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21A4C77-6575-B0A5-F48A-F2BBD124FB05}"/>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164599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2F7610-6888-F0F1-A10A-C6A696FAB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79AF748-F336-74BD-38B8-C540D83068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C56BC8A-67B2-4416-8AB4-6DD3245309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2A0A3-6505-494C-8CC0-04E298C3A076}" type="datetimeFigureOut">
              <a:rPr lang="es-ES" smtClean="0"/>
              <a:t>02/01/2024</a:t>
            </a:fld>
            <a:endParaRPr lang="es-ES"/>
          </a:p>
        </p:txBody>
      </p:sp>
      <p:sp>
        <p:nvSpPr>
          <p:cNvPr id="5" name="Marcador de pie de página 4">
            <a:extLst>
              <a:ext uri="{FF2B5EF4-FFF2-40B4-BE49-F238E27FC236}">
                <a16:creationId xmlns:a16="http://schemas.microsoft.com/office/drawing/2014/main" id="{C27BE980-F7F4-0EAE-B273-2FCED63D92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F84A0C9-CEDF-AA4D-699C-7980FAA70B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A822E-06F3-4023-817F-77C8767D339F}" type="slidenum">
              <a:rPr lang="es-ES" smtClean="0"/>
              <a:t>‹Nº›</a:t>
            </a:fld>
            <a:endParaRPr lang="es-ES"/>
          </a:p>
        </p:txBody>
      </p:sp>
    </p:spTree>
    <p:extLst>
      <p:ext uri="{BB962C8B-B14F-4D97-AF65-F5344CB8AC3E}">
        <p14:creationId xmlns:p14="http://schemas.microsoft.com/office/powerpoint/2010/main" val="3751537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2C30D-2DED-BF2C-63D8-01EEE403C166}"/>
              </a:ext>
            </a:extLst>
          </p:cNvPr>
          <p:cNvSpPr>
            <a:spLocks noGrp="1"/>
          </p:cNvSpPr>
          <p:nvPr>
            <p:ph type="ctrTitle"/>
          </p:nvPr>
        </p:nvSpPr>
        <p:spPr>
          <a:xfrm>
            <a:off x="848412" y="1640263"/>
            <a:ext cx="9866722" cy="3148553"/>
          </a:xfrm>
        </p:spPr>
        <p:txBody>
          <a:bodyPr>
            <a:normAutofit/>
          </a:bodyPr>
          <a:lstStyle/>
          <a:p>
            <a:r>
              <a:rPr lang="es-ES" dirty="0"/>
              <a:t>Matemáticas básicas en la Ciencia de Datos y la Inteligencia Artificial </a:t>
            </a:r>
          </a:p>
        </p:txBody>
      </p:sp>
    </p:spTree>
    <p:extLst>
      <p:ext uri="{BB962C8B-B14F-4D97-AF65-F5344CB8AC3E}">
        <p14:creationId xmlns:p14="http://schemas.microsoft.com/office/powerpoint/2010/main" val="2320090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EC51D8-1B36-678E-D78F-F8C8DCB69940}"/>
              </a:ext>
            </a:extLst>
          </p:cNvPr>
          <p:cNvSpPr>
            <a:spLocks noGrp="1"/>
          </p:cNvSpPr>
          <p:nvPr>
            <p:ph type="title"/>
          </p:nvPr>
        </p:nvSpPr>
        <p:spPr>
          <a:xfrm>
            <a:off x="864635" y="681038"/>
            <a:ext cx="10515600" cy="355910"/>
          </a:xfrm>
        </p:spPr>
        <p:txBody>
          <a:bodyPr>
            <a:normAutofit fontScale="90000"/>
          </a:bodyPr>
          <a:lstStyle/>
          <a:p>
            <a:r>
              <a:rPr lang="es-ES" sz="3600" b="1" dirty="0"/>
              <a:t>VECTORES</a:t>
            </a:r>
            <a:br>
              <a:rPr lang="es-ES" sz="2000" dirty="0"/>
            </a:br>
            <a:r>
              <a:rPr lang="es-ES" sz="2000" dirty="0"/>
              <a:t> </a:t>
            </a:r>
            <a:br>
              <a:rPr lang="es-ES" sz="2000" dirty="0"/>
            </a:br>
            <a:endParaRPr lang="es-ES" sz="2000" dirty="0"/>
          </a:p>
        </p:txBody>
      </p:sp>
      <p:pic>
        <p:nvPicPr>
          <p:cNvPr id="1028" name="Picture 4">
            <a:extLst>
              <a:ext uri="{FF2B5EF4-FFF2-40B4-BE49-F238E27FC236}">
                <a16:creationId xmlns:a16="http://schemas.microsoft.com/office/drawing/2014/main" id="{B0168E64-7F62-6C6D-A064-4D65B4E8EE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62479" y="3282500"/>
            <a:ext cx="4259856" cy="3566285"/>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1">
            <a:extLst>
              <a:ext uri="{FF2B5EF4-FFF2-40B4-BE49-F238E27FC236}">
                <a16:creationId xmlns:a16="http://schemas.microsoft.com/office/drawing/2014/main" id="{E35BC60F-C197-65DA-6207-4CF2855EC276}"/>
              </a:ext>
            </a:extLst>
          </p:cNvPr>
          <p:cNvSpPr txBox="1">
            <a:spLocks/>
          </p:cNvSpPr>
          <p:nvPr/>
        </p:nvSpPr>
        <p:spPr>
          <a:xfrm>
            <a:off x="745503" y="858993"/>
            <a:ext cx="10515600" cy="224555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ES" sz="2000" dirty="0"/>
          </a:p>
          <a:p>
            <a:r>
              <a:rPr lang="es-ES" sz="2500" dirty="0">
                <a:latin typeface="+mn-lt"/>
              </a:rPr>
              <a:t>En términos sencillos el vector es como una flecha que parte desde el punto de origen y se extiende en una dirección especifica hasta alcanzar un punto final</a:t>
            </a:r>
            <a:br>
              <a:rPr lang="es-ES" sz="2500" dirty="0">
                <a:latin typeface="+mn-lt"/>
              </a:rPr>
            </a:br>
            <a:br>
              <a:rPr lang="es-ES" sz="2500" dirty="0">
                <a:latin typeface="+mn-lt"/>
              </a:rPr>
            </a:br>
            <a:r>
              <a:rPr lang="es-ES" sz="2500" dirty="0">
                <a:solidFill>
                  <a:srgbClr val="374151"/>
                </a:solidFill>
                <a:latin typeface="+mn-lt"/>
              </a:rPr>
              <a:t>Puede ser representado como una línea recta con una longitud específica y una dirección en el espacio. Los vectores se utilizan para describir cantidades físicas como la velocidad, la aceleración, la fuerza y el desplazamiento, entre otros.</a:t>
            </a:r>
            <a:endParaRPr lang="es-ES" sz="2500" dirty="0">
              <a:latin typeface="+mn-lt"/>
            </a:endParaRPr>
          </a:p>
        </p:txBody>
      </p:sp>
    </p:spTree>
    <p:extLst>
      <p:ext uri="{BB962C8B-B14F-4D97-AF65-F5344CB8AC3E}">
        <p14:creationId xmlns:p14="http://schemas.microsoft.com/office/powerpoint/2010/main" val="2478380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BA3B3-2955-6DE5-B9B6-CDF60C560CF4}"/>
              </a:ext>
            </a:extLst>
          </p:cNvPr>
          <p:cNvSpPr>
            <a:spLocks noGrp="1"/>
          </p:cNvSpPr>
          <p:nvPr>
            <p:ph type="title"/>
          </p:nvPr>
        </p:nvSpPr>
        <p:spPr>
          <a:xfrm>
            <a:off x="838200" y="365126"/>
            <a:ext cx="10515600" cy="921920"/>
          </a:xfrm>
        </p:spPr>
        <p:txBody>
          <a:bodyPr>
            <a:normAutofit/>
          </a:bodyPr>
          <a:lstStyle/>
          <a:p>
            <a:r>
              <a:rPr lang="es-ES" sz="3200" b="1" dirty="0"/>
              <a:t>VECTORES</a:t>
            </a:r>
          </a:p>
        </p:txBody>
      </p:sp>
      <p:sp>
        <p:nvSpPr>
          <p:cNvPr id="4" name="Rectangle 1">
            <a:extLst>
              <a:ext uri="{FF2B5EF4-FFF2-40B4-BE49-F238E27FC236}">
                <a16:creationId xmlns:a16="http://schemas.microsoft.com/office/drawing/2014/main" id="{3B32D27B-7F6F-6774-AC6A-B3A40FDCE1B7}"/>
              </a:ext>
            </a:extLst>
          </p:cNvPr>
          <p:cNvSpPr>
            <a:spLocks noGrp="1" noChangeArrowheads="1"/>
          </p:cNvSpPr>
          <p:nvPr>
            <p:ph idx="1"/>
          </p:nvPr>
        </p:nvSpPr>
        <p:spPr bwMode="auto">
          <a:xfrm>
            <a:off x="490330" y="2272345"/>
            <a:ext cx="1121134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b="0" i="0" u="none" strike="noStrike" cap="none" normalizeH="0" baseline="0" dirty="0">
                <a:ln>
                  <a:noFill/>
                </a:ln>
                <a:solidFill>
                  <a:schemeClr val="tx1"/>
                </a:solidFill>
                <a:effectLst/>
              </a:rPr>
              <a:t>Los vectores tienen muchas aplicaciones en matemáticas, física, ingeniería, ciencias de la computación y otras áreas de la ciencia y la tecnología. Son una herramienta  fundamental en el estudio del movimiento en el espacio,  la programación gráfica en computación, y muchas otras aplicaciones en la ciencia y la ingeniería.</a:t>
            </a:r>
          </a:p>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3200" b="0" i="0" u="none" strike="noStrike" cap="none" normalizeH="0" baseline="0" dirty="0">
                <a:ln>
                  <a:noFill/>
                </a:ln>
                <a:solidFill>
                  <a:schemeClr val="tx1"/>
                </a:solidFill>
                <a:effectLst/>
              </a:rPr>
            </a:br>
            <a:endParaRPr kumimoji="0" lang="es-ES" altLang="es-ES" sz="3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17089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78F3AF-5291-0A54-97AD-A686241FA0F4}"/>
              </a:ext>
            </a:extLst>
          </p:cNvPr>
          <p:cNvSpPr>
            <a:spLocks noGrp="1"/>
          </p:cNvSpPr>
          <p:nvPr>
            <p:ph type="title"/>
          </p:nvPr>
        </p:nvSpPr>
        <p:spPr>
          <a:xfrm>
            <a:off x="838200" y="365126"/>
            <a:ext cx="10515600" cy="946840"/>
          </a:xfrm>
        </p:spPr>
        <p:txBody>
          <a:bodyPr>
            <a:normAutofit/>
          </a:bodyPr>
          <a:lstStyle/>
          <a:p>
            <a:r>
              <a:rPr lang="es-ES" sz="3200" b="1" dirty="0"/>
              <a:t>VECTORES Y LENGUAJES DE PROGRAMACIÓN</a:t>
            </a:r>
          </a:p>
        </p:txBody>
      </p:sp>
      <p:sp>
        <p:nvSpPr>
          <p:cNvPr id="3" name="Marcador de contenido 2">
            <a:extLst>
              <a:ext uri="{FF2B5EF4-FFF2-40B4-BE49-F238E27FC236}">
                <a16:creationId xmlns:a16="http://schemas.microsoft.com/office/drawing/2014/main" id="{DBF5A7A7-6FE2-6855-8D6A-FACAD93B96B9}"/>
              </a:ext>
            </a:extLst>
          </p:cNvPr>
          <p:cNvSpPr>
            <a:spLocks noGrp="1"/>
          </p:cNvSpPr>
          <p:nvPr>
            <p:ph idx="1"/>
          </p:nvPr>
        </p:nvSpPr>
        <p:spPr>
          <a:xfrm>
            <a:off x="715651" y="1507504"/>
            <a:ext cx="10515600" cy="2348093"/>
          </a:xfrm>
        </p:spPr>
        <p:txBody>
          <a:bodyPr>
            <a:normAutofit/>
          </a:bodyPr>
          <a:lstStyle/>
          <a:p>
            <a:r>
              <a:rPr lang="es-ES" sz="2400" b="0" i="0" dirty="0">
                <a:solidFill>
                  <a:srgbClr val="374151"/>
                </a:solidFill>
                <a:effectLst/>
              </a:rPr>
              <a:t>Los vectores son una estructura matemática fundamental que se utiliza ampliamente en la programación para representar y manipular datos de una dimensión, es decir, secuencias de valores ordenados. Los lenguajes de programación proporcionan herramientas y operaciones específicas para trabajar con vectores, lo que permite a los programadores realizar operaciones eficientes y convenientes en datos de una dimensión.</a:t>
            </a:r>
          </a:p>
        </p:txBody>
      </p:sp>
      <p:sp>
        <p:nvSpPr>
          <p:cNvPr id="4" name="Marcador de contenido 2">
            <a:extLst>
              <a:ext uri="{FF2B5EF4-FFF2-40B4-BE49-F238E27FC236}">
                <a16:creationId xmlns:a16="http://schemas.microsoft.com/office/drawing/2014/main" id="{78000E75-F06F-062A-5146-58D4B2AAFCC0}"/>
              </a:ext>
            </a:extLst>
          </p:cNvPr>
          <p:cNvSpPr txBox="1">
            <a:spLocks/>
          </p:cNvSpPr>
          <p:nvPr/>
        </p:nvSpPr>
        <p:spPr>
          <a:xfrm>
            <a:off x="715651" y="399536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a:solidFill>
                  <a:srgbClr val="374151"/>
                </a:solidFill>
              </a:rPr>
              <a:t>La relación entre vectores y lenguajes de programación se basa en el hecho de que los vectores son una forma natural de representar datos en muchos escenarios del mundo real. Por ejemplo, en procesamiento de señales, análisis de datos, manipulación de imágenes, simulaciones y muchas otras aplicaciones, los datos se pueden representar como vectores para facilitar su procesamiento y análisis.</a:t>
            </a:r>
            <a:endParaRPr lang="es-ES" sz="2400" dirty="0"/>
          </a:p>
        </p:txBody>
      </p:sp>
    </p:spTree>
    <p:extLst>
      <p:ext uri="{BB962C8B-B14F-4D97-AF65-F5344CB8AC3E}">
        <p14:creationId xmlns:p14="http://schemas.microsoft.com/office/powerpoint/2010/main" val="3120522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B4EA6A-9B86-1F82-FB05-42ADF40651AA}"/>
              </a:ext>
            </a:extLst>
          </p:cNvPr>
          <p:cNvSpPr>
            <a:spLocks noGrp="1"/>
          </p:cNvSpPr>
          <p:nvPr>
            <p:ph type="title"/>
          </p:nvPr>
        </p:nvSpPr>
        <p:spPr>
          <a:xfrm>
            <a:off x="838200" y="365126"/>
            <a:ext cx="10515600" cy="589032"/>
          </a:xfrm>
        </p:spPr>
        <p:txBody>
          <a:bodyPr>
            <a:normAutofit/>
          </a:bodyPr>
          <a:lstStyle/>
          <a:p>
            <a:r>
              <a:rPr lang="es-ES" sz="3200" b="1" dirty="0"/>
              <a:t>Vectores en la vida diaria</a:t>
            </a:r>
          </a:p>
        </p:txBody>
      </p:sp>
      <p:sp>
        <p:nvSpPr>
          <p:cNvPr id="3" name="Marcador de contenido 2">
            <a:extLst>
              <a:ext uri="{FF2B5EF4-FFF2-40B4-BE49-F238E27FC236}">
                <a16:creationId xmlns:a16="http://schemas.microsoft.com/office/drawing/2014/main" id="{7E5C5927-3E4B-F1B7-38F5-442E780583D7}"/>
              </a:ext>
            </a:extLst>
          </p:cNvPr>
          <p:cNvSpPr>
            <a:spLocks noGrp="1"/>
          </p:cNvSpPr>
          <p:nvPr>
            <p:ph idx="1"/>
          </p:nvPr>
        </p:nvSpPr>
        <p:spPr>
          <a:xfrm>
            <a:off x="838200" y="1496505"/>
            <a:ext cx="10515600" cy="1359817"/>
          </a:xfrm>
        </p:spPr>
        <p:txBody>
          <a:bodyPr/>
          <a:lstStyle/>
          <a:p>
            <a:r>
              <a:rPr lang="es-ES" sz="2400" b="0" i="0" dirty="0">
                <a:solidFill>
                  <a:srgbClr val="374151"/>
                </a:solidFill>
                <a:effectLst/>
              </a:rPr>
              <a:t>Un ejemplo cotidiano del uso de vectores es la navegación con mapas en dispositivos de GPS (Sistema de Posicionamiento Global) o aplicaciones de navegación en teléfonos inteligentes.</a:t>
            </a:r>
          </a:p>
          <a:p>
            <a:pPr marL="0" indent="0">
              <a:buNone/>
            </a:pPr>
            <a:endParaRPr lang="es-ES" dirty="0"/>
          </a:p>
        </p:txBody>
      </p:sp>
      <p:sp>
        <p:nvSpPr>
          <p:cNvPr id="4" name="Marcador de contenido 2">
            <a:extLst>
              <a:ext uri="{FF2B5EF4-FFF2-40B4-BE49-F238E27FC236}">
                <a16:creationId xmlns:a16="http://schemas.microsoft.com/office/drawing/2014/main" id="{DAEE7A60-1E91-B2F3-FBAB-F4E1309D9E47}"/>
              </a:ext>
            </a:extLst>
          </p:cNvPr>
          <p:cNvSpPr txBox="1">
            <a:spLocks/>
          </p:cNvSpPr>
          <p:nvPr/>
        </p:nvSpPr>
        <p:spPr>
          <a:xfrm>
            <a:off x="753359" y="2856322"/>
            <a:ext cx="10515600" cy="20031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a:solidFill>
                  <a:srgbClr val="374151"/>
                </a:solidFill>
              </a:rPr>
              <a:t>Cuando utilizas un dispositivo de GPS o una aplicación de navegación, ingresas una dirección o destino específico, y el dispositivo o la aplicación calcula una ruta para llegar allí. Esta ruta se representa como una serie de direcciones de giro, distancias y coordenadas geográficas. Estos datos se organizan en forma de vectores para representar la dirección y distancia de cada paso de la ruta.</a:t>
            </a:r>
          </a:p>
          <a:p>
            <a:pPr marL="0" indent="0">
              <a:buFont typeface="Arial" panose="020B0604020202020204" pitchFamily="34" charset="0"/>
              <a:buNone/>
            </a:pPr>
            <a:endParaRPr lang="es-ES" dirty="0"/>
          </a:p>
        </p:txBody>
      </p:sp>
    </p:spTree>
    <p:extLst>
      <p:ext uri="{BB962C8B-B14F-4D97-AF65-F5344CB8AC3E}">
        <p14:creationId xmlns:p14="http://schemas.microsoft.com/office/powerpoint/2010/main" val="156079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84032-AAB4-215A-AD49-D2297E8B7BF8}"/>
              </a:ext>
            </a:extLst>
          </p:cNvPr>
          <p:cNvSpPr>
            <a:spLocks noGrp="1"/>
          </p:cNvSpPr>
          <p:nvPr>
            <p:ph type="title"/>
          </p:nvPr>
        </p:nvSpPr>
        <p:spPr>
          <a:xfrm>
            <a:off x="838200" y="483499"/>
            <a:ext cx="10515600" cy="510209"/>
          </a:xfrm>
        </p:spPr>
        <p:txBody>
          <a:bodyPr>
            <a:noAutofit/>
          </a:bodyPr>
          <a:lstStyle/>
          <a:p>
            <a:r>
              <a:rPr lang="es-ES" sz="3200" b="1" dirty="0"/>
              <a:t>Operaciones con vectores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A487F063-DDA3-A8C3-BDF5-8E81D460A85B}"/>
                  </a:ext>
                </a:extLst>
              </p:cNvPr>
              <p:cNvSpPr>
                <a:spLocks noGrp="1"/>
              </p:cNvSpPr>
              <p:nvPr>
                <p:ph idx="1"/>
              </p:nvPr>
            </p:nvSpPr>
            <p:spPr>
              <a:xfrm>
                <a:off x="838200" y="1334234"/>
                <a:ext cx="10515600" cy="5685183"/>
              </a:xfrm>
            </p:spPr>
            <p:txBody>
              <a:bodyPr>
                <a:normAutofit/>
              </a:bodyPr>
              <a:lstStyle/>
              <a:p>
                <a:pPr marL="0" indent="0">
                  <a:buNone/>
                </a:pPr>
                <a:endParaRPr lang="es-ES" dirty="0"/>
              </a:p>
              <a:p>
                <a:pPr marL="0" indent="0">
                  <a:buNone/>
                </a:pPr>
                <a:r>
                  <a:rPr lang="es-ES" sz="2400" dirty="0"/>
                  <a:t>Para sumar dos vectores </a:t>
                </a:r>
                <a14:m>
                  <m:oMath xmlns:m="http://schemas.openxmlformats.org/officeDocument/2006/math">
                    <m:acc>
                      <m:accPr>
                        <m:chr m:val="⃗"/>
                        <m:ctrlPr>
                          <a:rPr lang="es-ES" sz="2400" i="1" smtClean="0">
                            <a:solidFill>
                              <a:srgbClr val="836967"/>
                            </a:solidFill>
                          </a:rPr>
                        </m:ctrlPr>
                      </m:accPr>
                      <m:e>
                        <m:r>
                          <a:rPr lang="es-ES" sz="2400" i="1" smtClean="0"/>
                          <m:t>𝐴</m:t>
                        </m:r>
                      </m:e>
                    </m:acc>
                  </m:oMath>
                </a14:m>
                <a:r>
                  <a:rPr lang="es-ES" sz="2400" dirty="0"/>
                  <a:t>(7, 3)    y  </a:t>
                </a:r>
                <a14:m>
                  <m:oMath xmlns:m="http://schemas.openxmlformats.org/officeDocument/2006/math">
                    <m:r>
                      <a:rPr lang="es-ES" sz="2400" b="0" i="0" smtClean="0">
                        <a:solidFill>
                          <a:srgbClr val="836967"/>
                        </a:solidFill>
                      </a:rPr>
                      <m:t>  </m:t>
                    </m:r>
                    <m:acc>
                      <m:accPr>
                        <m:chr m:val="⃗"/>
                        <m:ctrlPr>
                          <a:rPr lang="es-ES" sz="2400" i="1" smtClean="0">
                            <a:solidFill>
                              <a:srgbClr val="836967"/>
                            </a:solidFill>
                          </a:rPr>
                        </m:ctrlPr>
                      </m:accPr>
                      <m:e>
                        <m:r>
                          <a:rPr lang="es-ES" sz="2400" b="0" i="1" smtClean="0">
                            <a:solidFill>
                              <a:srgbClr val="836967"/>
                            </a:solidFill>
                          </a:rPr>
                          <m:t>𝐵</m:t>
                        </m:r>
                      </m:e>
                    </m:acc>
                  </m:oMath>
                </a14:m>
                <a:r>
                  <a:rPr lang="es-ES" sz="2400" dirty="0"/>
                  <a:t>(2, -4).</a:t>
                </a:r>
              </a:p>
              <a:p>
                <a:pPr marL="0" indent="0">
                  <a:buNone/>
                </a:pPr>
                <a14:m>
                  <m:oMath xmlns:m="http://schemas.openxmlformats.org/officeDocument/2006/math">
                    <m:acc>
                      <m:accPr>
                        <m:chr m:val="⃗"/>
                        <m:ctrlPr>
                          <a:rPr lang="es-ES" sz="2400" i="1" smtClean="0">
                            <a:solidFill>
                              <a:srgbClr val="836967"/>
                            </a:solidFill>
                          </a:rPr>
                        </m:ctrlPr>
                      </m:accPr>
                      <m:e>
                        <m:r>
                          <a:rPr lang="es-ES" sz="2400" i="1" smtClean="0"/>
                          <m:t>𝐴</m:t>
                        </m:r>
                      </m:e>
                    </m:acc>
                    <m:r>
                      <a:rPr lang="es-ES" sz="2400" i="1" smtClean="0"/>
                      <m:t> </m:t>
                    </m:r>
                  </m:oMath>
                </a14:m>
                <a:r>
                  <a:rPr lang="es-ES" sz="2400" dirty="0"/>
                  <a:t>+</a:t>
                </a:r>
                <a:r>
                  <a:rPr lang="es-ES" sz="2400" dirty="0">
                    <a:solidFill>
                      <a:srgbClr val="836967"/>
                    </a:solidFill>
                  </a:rPr>
                  <a:t> </a:t>
                </a:r>
                <a14:m>
                  <m:oMath xmlns:m="http://schemas.openxmlformats.org/officeDocument/2006/math">
                    <m:acc>
                      <m:accPr>
                        <m:chr m:val="⃗"/>
                        <m:ctrlPr>
                          <a:rPr lang="es-ES" sz="2400" i="1">
                            <a:solidFill>
                              <a:srgbClr val="836967"/>
                            </a:solidFill>
                          </a:rPr>
                        </m:ctrlPr>
                      </m:accPr>
                      <m:e>
                        <m:r>
                          <a:rPr lang="es-ES" sz="2400" i="1">
                            <a:solidFill>
                              <a:srgbClr val="836967"/>
                            </a:solidFill>
                          </a:rPr>
                          <m:t>𝐵</m:t>
                        </m:r>
                      </m:e>
                    </m:acc>
                  </m:oMath>
                </a14:m>
                <a:r>
                  <a:rPr lang="es-ES" sz="2400" dirty="0"/>
                  <a:t>  =  (7+2, 3-4) = (9, -1)</a:t>
                </a:r>
              </a:p>
              <a:p>
                <a:pPr marL="0" indent="0">
                  <a:buNone/>
                </a:pPr>
                <a:r>
                  <a:rPr lang="es-ES" sz="2400" dirty="0" err="1"/>
                  <a:t>Graficamente</a:t>
                </a:r>
                <a:r>
                  <a:rPr lang="es-ES" sz="2400" dirty="0"/>
                  <a:t> </a:t>
                </a:r>
              </a:p>
              <a:p>
                <a:pPr marL="0" indent="0">
                  <a:buNone/>
                </a:pPr>
                <a:endParaRPr lang="es-ES" sz="2400" dirty="0"/>
              </a:p>
              <a:p>
                <a:pPr marL="0" indent="0">
                  <a:buNone/>
                </a:pPr>
                <a:endParaRPr lang="es-ES" sz="2400" dirty="0"/>
              </a:p>
              <a:p>
                <a:pPr marL="0" indent="0">
                  <a:buNone/>
                </a:pPr>
                <a:r>
                  <a:rPr lang="es-ES" sz="2400" dirty="0"/>
                  <a:t>La resta es parecida pero restando</a:t>
                </a:r>
              </a:p>
              <a:p>
                <a:pPr marL="0" indent="0">
                  <a:buNone/>
                </a:pPr>
                <a14:m>
                  <m:oMath xmlns:m="http://schemas.openxmlformats.org/officeDocument/2006/math">
                    <m:acc>
                      <m:accPr>
                        <m:chr m:val="⃗"/>
                        <m:ctrlPr>
                          <a:rPr lang="es-ES" sz="2400" i="1" smtClean="0">
                            <a:solidFill>
                              <a:srgbClr val="836967"/>
                            </a:solidFill>
                          </a:rPr>
                        </m:ctrlPr>
                      </m:accPr>
                      <m:e>
                        <m:r>
                          <a:rPr lang="es-ES" sz="2400" i="1" smtClean="0"/>
                          <m:t>𝐴</m:t>
                        </m:r>
                      </m:e>
                    </m:acc>
                    <m:r>
                      <a:rPr lang="es-ES" sz="2400" i="1" smtClean="0"/>
                      <m:t> </m:t>
                    </m:r>
                    <m:r>
                      <a:rPr lang="es-ES" sz="2400" b="0" i="0" smtClean="0"/>
                      <m:t>−</m:t>
                    </m:r>
                  </m:oMath>
                </a14:m>
                <a:r>
                  <a:rPr lang="es-ES" sz="2400" dirty="0">
                    <a:solidFill>
                      <a:srgbClr val="836967"/>
                    </a:solidFill>
                  </a:rPr>
                  <a:t> </a:t>
                </a:r>
                <a14:m>
                  <m:oMath xmlns:m="http://schemas.openxmlformats.org/officeDocument/2006/math">
                    <m:acc>
                      <m:accPr>
                        <m:chr m:val="⃗"/>
                        <m:ctrlPr>
                          <a:rPr lang="es-ES" sz="2400" i="1">
                            <a:solidFill>
                              <a:srgbClr val="836967"/>
                            </a:solidFill>
                          </a:rPr>
                        </m:ctrlPr>
                      </m:accPr>
                      <m:e>
                        <m:r>
                          <a:rPr lang="es-ES" sz="2400" i="1">
                            <a:solidFill>
                              <a:srgbClr val="836967"/>
                            </a:solidFill>
                          </a:rPr>
                          <m:t>𝐵</m:t>
                        </m:r>
                      </m:e>
                    </m:acc>
                  </m:oMath>
                </a14:m>
                <a:r>
                  <a:rPr lang="es-ES" sz="2400" dirty="0"/>
                  <a:t> = (7-2, 3+4)  = (5, 7)</a:t>
                </a:r>
              </a:p>
              <a:p>
                <a:pPr marL="0" indent="0">
                  <a:buNone/>
                </a:pPr>
                <a:r>
                  <a:rPr lang="es-ES" sz="2400" dirty="0" err="1"/>
                  <a:t>Graficamente</a:t>
                </a:r>
                <a:endParaRPr lang="es-ES" sz="2400" dirty="0"/>
              </a:p>
            </p:txBody>
          </p:sp>
        </mc:Choice>
        <mc:Fallback>
          <p:sp>
            <p:nvSpPr>
              <p:cNvPr id="3" name="Marcador de contenido 2">
                <a:extLst>
                  <a:ext uri="{FF2B5EF4-FFF2-40B4-BE49-F238E27FC236}">
                    <a16:creationId xmlns:a16="http://schemas.microsoft.com/office/drawing/2014/main" id="{A487F063-DDA3-A8C3-BDF5-8E81D460A85B}"/>
                  </a:ext>
                </a:extLst>
              </p:cNvPr>
              <p:cNvSpPr>
                <a:spLocks noGrp="1" noRot="1" noChangeAspect="1" noMove="1" noResize="1" noEditPoints="1" noAdjustHandles="1" noChangeArrowheads="1" noChangeShapeType="1" noTextEdit="1"/>
              </p:cNvSpPr>
              <p:nvPr>
                <p:ph idx="1"/>
              </p:nvPr>
            </p:nvSpPr>
            <p:spPr>
              <a:xfrm>
                <a:off x="838200" y="1334234"/>
                <a:ext cx="10515600" cy="5685183"/>
              </a:xfrm>
              <a:blipFill>
                <a:blip r:embed="rId2"/>
                <a:stretch>
                  <a:fillRect l="-928"/>
                </a:stretch>
              </a:blipFill>
            </p:spPr>
            <p:txBody>
              <a:bodyPr/>
              <a:lstStyle/>
              <a:p>
                <a:r>
                  <a:rPr lang="es-ES">
                    <a:noFill/>
                  </a:rPr>
                  <a:t> </a:t>
                </a:r>
              </a:p>
            </p:txBody>
          </p:sp>
        </mc:Fallback>
      </mc:AlternateContent>
      <p:pic>
        <p:nvPicPr>
          <p:cNvPr id="3076" name="Picture 4" descr="Suma y resta de vectores - Mi Profe">
            <a:extLst>
              <a:ext uri="{FF2B5EF4-FFF2-40B4-BE49-F238E27FC236}">
                <a16:creationId xmlns:a16="http://schemas.microsoft.com/office/drawing/2014/main" id="{0DA9224C-7303-383A-AA1C-C48C50846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3549" y="2093843"/>
            <a:ext cx="2676938" cy="188180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sta de vectores método gráfico Archives - Mi Profe">
            <a:extLst>
              <a:ext uri="{FF2B5EF4-FFF2-40B4-BE49-F238E27FC236}">
                <a16:creationId xmlns:a16="http://schemas.microsoft.com/office/drawing/2014/main" id="{C566007B-7A6C-59B2-595F-B3BB798415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0584" y="4514021"/>
            <a:ext cx="1905000" cy="2343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966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A2D7C5-591B-BA6C-EFD2-D8D564B48599}"/>
              </a:ext>
            </a:extLst>
          </p:cNvPr>
          <p:cNvSpPr>
            <a:spLocks noGrp="1"/>
          </p:cNvSpPr>
          <p:nvPr>
            <p:ph type="title"/>
          </p:nvPr>
        </p:nvSpPr>
        <p:spPr>
          <a:xfrm>
            <a:off x="838200" y="469104"/>
            <a:ext cx="10515600" cy="549275"/>
          </a:xfrm>
        </p:spPr>
        <p:txBody>
          <a:bodyPr>
            <a:normAutofit/>
          </a:bodyPr>
          <a:lstStyle/>
          <a:p>
            <a:r>
              <a:rPr lang="es-ES" sz="3200" b="1" dirty="0"/>
              <a:t>Multiplicación de vectores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C13ADE75-FBD4-D878-710C-5BCBF4FCA373}"/>
                  </a:ext>
                </a:extLst>
              </p:cNvPr>
              <p:cNvSpPr>
                <a:spLocks noGrp="1"/>
              </p:cNvSpPr>
              <p:nvPr>
                <p:ph idx="1"/>
              </p:nvPr>
            </p:nvSpPr>
            <p:spPr>
              <a:xfrm>
                <a:off x="838200" y="1816548"/>
                <a:ext cx="10515600" cy="5041452"/>
              </a:xfrm>
            </p:spPr>
            <p:txBody>
              <a:bodyPr/>
              <a:lstStyle/>
              <a:p>
                <a14:m>
                  <m:oMath xmlns:m="http://schemas.openxmlformats.org/officeDocument/2006/math">
                    <m:acc>
                      <m:accPr>
                        <m:chr m:val="⃗"/>
                        <m:ctrlPr>
                          <a:rPr lang="es-ES" sz="2400" i="1" smtClean="0">
                            <a:solidFill>
                              <a:srgbClr val="836967"/>
                            </a:solidFill>
                          </a:rPr>
                        </m:ctrlPr>
                      </m:accPr>
                      <m:e>
                        <m:r>
                          <a:rPr lang="es-ES" sz="2400" i="1" smtClean="0"/>
                          <m:t>𝐴</m:t>
                        </m:r>
                      </m:e>
                    </m:acc>
                  </m:oMath>
                </a14:m>
                <a:r>
                  <a:rPr lang="es-ES" sz="2400" dirty="0"/>
                  <a:t>(7, 3)</a:t>
                </a:r>
              </a:p>
              <a:p>
                <a:pPr marL="0" indent="0">
                  <a:buNone/>
                </a:pPr>
                <a:endParaRPr lang="es-ES" sz="2400" dirty="0"/>
              </a:p>
              <a:p>
                <a:pPr marL="0" indent="0">
                  <a:buNone/>
                </a:pPr>
                <a:r>
                  <a:rPr lang="es-ES" sz="2400" dirty="0"/>
                  <a:t>2 </a:t>
                </a:r>
                <a14:m>
                  <m:oMath xmlns:m="http://schemas.openxmlformats.org/officeDocument/2006/math">
                    <m:acc>
                      <m:accPr>
                        <m:chr m:val="⃗"/>
                        <m:ctrlPr>
                          <a:rPr lang="es-ES" sz="2400" i="1" smtClean="0">
                            <a:solidFill>
                              <a:srgbClr val="836967"/>
                            </a:solidFill>
                          </a:rPr>
                        </m:ctrlPr>
                      </m:accPr>
                      <m:e>
                        <m:r>
                          <a:rPr lang="es-ES" sz="2400" i="1" smtClean="0"/>
                          <m:t>𝐴</m:t>
                        </m:r>
                      </m:e>
                    </m:acc>
                  </m:oMath>
                </a14:m>
                <a:r>
                  <a:rPr lang="es-ES" sz="2400" dirty="0"/>
                  <a:t> = 2(7, 3) = (14, 6)</a:t>
                </a:r>
              </a:p>
              <a:p>
                <a:pPr marL="0" indent="0">
                  <a:buNone/>
                </a:pPr>
                <a:r>
                  <a:rPr lang="es-ES" sz="2400" dirty="0"/>
                  <a:t>- 2 </a:t>
                </a:r>
                <a14:m>
                  <m:oMath xmlns:m="http://schemas.openxmlformats.org/officeDocument/2006/math">
                    <m:acc>
                      <m:accPr>
                        <m:chr m:val="⃗"/>
                        <m:ctrlPr>
                          <a:rPr lang="es-ES" sz="2400" i="1" smtClean="0">
                            <a:solidFill>
                              <a:srgbClr val="836967"/>
                            </a:solidFill>
                          </a:rPr>
                        </m:ctrlPr>
                      </m:accPr>
                      <m:e>
                        <m:r>
                          <a:rPr lang="es-ES" sz="2400" i="1" smtClean="0"/>
                          <m:t>𝐴</m:t>
                        </m:r>
                      </m:e>
                    </m:acc>
                  </m:oMath>
                </a14:m>
                <a:r>
                  <a:rPr lang="es-ES" sz="2400" dirty="0"/>
                  <a:t> = -2(7, 3) = (-14, -6)</a:t>
                </a:r>
              </a:p>
              <a:p>
                <a:pPr marL="0" indent="0">
                  <a:buNone/>
                </a:pPr>
                <a:r>
                  <a:rPr lang="es-ES" sz="2400" dirty="0"/>
                  <a:t>Gráficamente</a:t>
                </a:r>
              </a:p>
              <a:p>
                <a:pPr marL="0" indent="0">
                  <a:buNone/>
                </a:pPr>
                <a:endParaRPr lang="es-ES" dirty="0"/>
              </a:p>
            </p:txBody>
          </p:sp>
        </mc:Choice>
        <mc:Fallback>
          <p:sp>
            <p:nvSpPr>
              <p:cNvPr id="3" name="Marcador de contenido 2">
                <a:extLst>
                  <a:ext uri="{FF2B5EF4-FFF2-40B4-BE49-F238E27FC236}">
                    <a16:creationId xmlns:a16="http://schemas.microsoft.com/office/drawing/2014/main" id="{C13ADE75-FBD4-D878-710C-5BCBF4FCA373}"/>
                  </a:ext>
                </a:extLst>
              </p:cNvPr>
              <p:cNvSpPr>
                <a:spLocks noGrp="1" noRot="1" noChangeAspect="1" noMove="1" noResize="1" noEditPoints="1" noAdjustHandles="1" noChangeArrowheads="1" noChangeShapeType="1" noTextEdit="1"/>
              </p:cNvSpPr>
              <p:nvPr>
                <p:ph idx="1"/>
              </p:nvPr>
            </p:nvSpPr>
            <p:spPr>
              <a:xfrm>
                <a:off x="838200" y="1816548"/>
                <a:ext cx="10515600" cy="5041452"/>
              </a:xfrm>
              <a:blipFill>
                <a:blip r:embed="rId2"/>
                <a:stretch>
                  <a:fillRect l="-928" t="-846"/>
                </a:stretch>
              </a:blipFill>
            </p:spPr>
            <p:txBody>
              <a:bodyPr/>
              <a:lstStyle/>
              <a:p>
                <a:r>
                  <a:rPr lang="es-ES">
                    <a:noFill/>
                  </a:rPr>
                  <a:t> </a:t>
                </a:r>
              </a:p>
            </p:txBody>
          </p:sp>
        </mc:Fallback>
      </mc:AlternateContent>
      <p:pic>
        <p:nvPicPr>
          <p:cNvPr id="4098" name="Picture 2" descr="multiplicación de un vector por un escalar">
            <a:extLst>
              <a:ext uri="{FF2B5EF4-FFF2-40B4-BE49-F238E27FC236}">
                <a16:creationId xmlns:a16="http://schemas.microsoft.com/office/drawing/2014/main" id="{E3519EF9-F8D7-AC92-F54A-B176DA849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6293" y="2370191"/>
            <a:ext cx="5365583"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775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807D9E-577E-EAA9-2DFD-D19CB5627F30}"/>
              </a:ext>
            </a:extLst>
          </p:cNvPr>
          <p:cNvSpPr>
            <a:spLocks noGrp="1"/>
          </p:cNvSpPr>
          <p:nvPr>
            <p:ph type="title"/>
          </p:nvPr>
        </p:nvSpPr>
        <p:spPr>
          <a:xfrm>
            <a:off x="545969" y="365126"/>
            <a:ext cx="10515600" cy="916920"/>
          </a:xfrm>
        </p:spPr>
        <p:txBody>
          <a:bodyPr>
            <a:noAutofit/>
          </a:bodyPr>
          <a:lstStyle/>
          <a:p>
            <a:r>
              <a:rPr lang="es-ES" sz="3600" b="1" dirty="0"/>
              <a:t>Matrices</a:t>
            </a:r>
            <a:r>
              <a:rPr lang="es-ES" sz="3200" b="1" dirty="0"/>
              <a:t> </a:t>
            </a:r>
          </a:p>
        </p:txBody>
      </p:sp>
      <p:pic>
        <p:nvPicPr>
          <p:cNvPr id="2050" name="Picture 2" descr="Qué es una MATRIZ en matemáticas - con EJEMPLOS, vídeos y ejercicios  resueltos">
            <a:extLst>
              <a:ext uri="{FF2B5EF4-FFF2-40B4-BE49-F238E27FC236}">
                <a16:creationId xmlns:a16="http://schemas.microsoft.com/office/drawing/2014/main" id="{C66080F7-F4BC-1E2D-3095-73D2CBC378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8500" y="2902436"/>
            <a:ext cx="5715000" cy="3219450"/>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1">
            <a:extLst>
              <a:ext uri="{FF2B5EF4-FFF2-40B4-BE49-F238E27FC236}">
                <a16:creationId xmlns:a16="http://schemas.microsoft.com/office/drawing/2014/main" id="{02DD1A67-D82F-5074-01DC-167A89AA87A4}"/>
              </a:ext>
            </a:extLst>
          </p:cNvPr>
          <p:cNvSpPr txBox="1">
            <a:spLocks/>
          </p:cNvSpPr>
          <p:nvPr/>
        </p:nvSpPr>
        <p:spPr>
          <a:xfrm>
            <a:off x="377857" y="1442301"/>
            <a:ext cx="10515600" cy="106379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400" dirty="0">
                <a:latin typeface="+mn-lt"/>
              </a:rPr>
              <a:t>Son un conjunto de números o expresiones ordenados en forma de filas y columnas.</a:t>
            </a:r>
          </a:p>
        </p:txBody>
      </p:sp>
    </p:spTree>
    <p:extLst>
      <p:ext uri="{BB962C8B-B14F-4D97-AF65-F5344CB8AC3E}">
        <p14:creationId xmlns:p14="http://schemas.microsoft.com/office/powerpoint/2010/main" val="2362168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FF961-13A2-A9BD-50BB-02C1626243FE}"/>
              </a:ext>
            </a:extLst>
          </p:cNvPr>
          <p:cNvSpPr>
            <a:spLocks noGrp="1"/>
          </p:cNvSpPr>
          <p:nvPr>
            <p:ph type="title"/>
          </p:nvPr>
        </p:nvSpPr>
        <p:spPr>
          <a:xfrm>
            <a:off x="838200" y="365126"/>
            <a:ext cx="10515600" cy="748058"/>
          </a:xfrm>
        </p:spPr>
        <p:txBody>
          <a:bodyPr>
            <a:normAutofit/>
          </a:bodyPr>
          <a:lstStyle/>
          <a:p>
            <a:r>
              <a:rPr lang="es-ES" sz="3200" b="1" dirty="0"/>
              <a:t>Matrices y lenguajes de programación</a:t>
            </a:r>
          </a:p>
        </p:txBody>
      </p:sp>
      <p:sp>
        <p:nvSpPr>
          <p:cNvPr id="3" name="Marcador de contenido 2">
            <a:extLst>
              <a:ext uri="{FF2B5EF4-FFF2-40B4-BE49-F238E27FC236}">
                <a16:creationId xmlns:a16="http://schemas.microsoft.com/office/drawing/2014/main" id="{ACFA8E40-301A-DE1F-9621-FF9C22DF5AAD}"/>
              </a:ext>
            </a:extLst>
          </p:cNvPr>
          <p:cNvSpPr>
            <a:spLocks noGrp="1"/>
          </p:cNvSpPr>
          <p:nvPr>
            <p:ph idx="1"/>
          </p:nvPr>
        </p:nvSpPr>
        <p:spPr>
          <a:xfrm>
            <a:off x="838200" y="870803"/>
            <a:ext cx="10515600" cy="4609708"/>
          </a:xfrm>
        </p:spPr>
        <p:txBody>
          <a:bodyPr/>
          <a:lstStyle/>
          <a:p>
            <a:pPr marL="0" indent="0">
              <a:buNone/>
            </a:pPr>
            <a:endParaRPr lang="es-ES" b="0" i="0" dirty="0">
              <a:solidFill>
                <a:srgbClr val="374151"/>
              </a:solidFill>
              <a:effectLst/>
              <a:latin typeface="Söhne"/>
            </a:endParaRPr>
          </a:p>
          <a:p>
            <a:r>
              <a:rPr lang="es-ES" sz="2400" b="0" i="0" dirty="0">
                <a:solidFill>
                  <a:srgbClr val="374151"/>
                </a:solidFill>
                <a:effectLst/>
              </a:rPr>
              <a:t>La relación entre matrices y lenguajes de programación radica en el hecho de que las matrices son estructuras de datos bidimensionales que se utilizan comúnmente en la programación para representar y manipular datos en forma de tablas o arreglos de valores. Los lenguajes de programación proporcionan herramientas y operaciones para crear, acceder, modificar y procesar matrices, lo que permite a los programadores trabajar con datos en forma organizada y eficiente.</a:t>
            </a:r>
          </a:p>
          <a:p>
            <a:r>
              <a:rPr lang="es-ES" sz="2400" b="0" i="0" dirty="0">
                <a:solidFill>
                  <a:srgbClr val="374151"/>
                </a:solidFill>
                <a:effectLst/>
              </a:rPr>
              <a:t>Por ejemplo, en bases de datos relacionales, los datos se organizan en tablas que se pueden considerar como matrices, donde las filas representan registros y las columnas representan atributos o campos de datos.</a:t>
            </a:r>
            <a:endParaRPr lang="es-ES" sz="2400" dirty="0"/>
          </a:p>
        </p:txBody>
      </p:sp>
      <p:sp>
        <p:nvSpPr>
          <p:cNvPr id="4" name="Marcador de contenido 2">
            <a:extLst>
              <a:ext uri="{FF2B5EF4-FFF2-40B4-BE49-F238E27FC236}">
                <a16:creationId xmlns:a16="http://schemas.microsoft.com/office/drawing/2014/main" id="{6B3CA374-A94A-4D50-7280-7C2F345CB29E}"/>
              </a:ext>
            </a:extLst>
          </p:cNvPr>
          <p:cNvSpPr txBox="1">
            <a:spLocks/>
          </p:cNvSpPr>
          <p:nvPr/>
        </p:nvSpPr>
        <p:spPr>
          <a:xfrm>
            <a:off x="838200" y="5047398"/>
            <a:ext cx="10515600" cy="1445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2400" dirty="0">
                <a:solidFill>
                  <a:srgbClr val="374151"/>
                </a:solidFill>
              </a:rPr>
              <a:t>Algunos lenguajes de programación populares, como Python, R, MATLAB, Julia y muchos otros, tienen una amplia variedad de bibliotecas y paquetes especializados para trabajar con matrices y realizar operaciones matemáticas y numéricas de manera eficiente. </a:t>
            </a:r>
            <a:endParaRPr lang="es-ES" sz="2400" dirty="0"/>
          </a:p>
        </p:txBody>
      </p:sp>
    </p:spTree>
    <p:extLst>
      <p:ext uri="{BB962C8B-B14F-4D97-AF65-F5344CB8AC3E}">
        <p14:creationId xmlns:p14="http://schemas.microsoft.com/office/powerpoint/2010/main" val="130473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550F9-E0E7-1A58-DCDC-5EC243D17A64}"/>
              </a:ext>
            </a:extLst>
          </p:cNvPr>
          <p:cNvSpPr>
            <a:spLocks noGrp="1"/>
          </p:cNvSpPr>
          <p:nvPr>
            <p:ph type="title"/>
          </p:nvPr>
        </p:nvSpPr>
        <p:spPr>
          <a:xfrm>
            <a:off x="838200" y="497101"/>
            <a:ext cx="10515600" cy="893832"/>
          </a:xfrm>
        </p:spPr>
        <p:txBody>
          <a:bodyPr>
            <a:normAutofit/>
          </a:bodyPr>
          <a:lstStyle/>
          <a:p>
            <a:r>
              <a:rPr lang="es-ES" sz="3200" b="1" dirty="0"/>
              <a:t>Matrices en la vida diaria</a:t>
            </a:r>
          </a:p>
        </p:txBody>
      </p:sp>
      <p:sp>
        <p:nvSpPr>
          <p:cNvPr id="3" name="Marcador de contenido 2">
            <a:extLst>
              <a:ext uri="{FF2B5EF4-FFF2-40B4-BE49-F238E27FC236}">
                <a16:creationId xmlns:a16="http://schemas.microsoft.com/office/drawing/2014/main" id="{A4F8EF49-1F12-106D-0169-A6E276D76807}"/>
              </a:ext>
            </a:extLst>
          </p:cNvPr>
          <p:cNvSpPr>
            <a:spLocks noGrp="1"/>
          </p:cNvSpPr>
          <p:nvPr>
            <p:ph idx="1"/>
          </p:nvPr>
        </p:nvSpPr>
        <p:spPr>
          <a:xfrm>
            <a:off x="838200" y="1939995"/>
            <a:ext cx="10515600" cy="4918005"/>
          </a:xfrm>
        </p:spPr>
        <p:txBody>
          <a:bodyPr>
            <a:normAutofit/>
          </a:bodyPr>
          <a:lstStyle/>
          <a:p>
            <a:pPr marL="0" indent="0">
              <a:buNone/>
            </a:pPr>
            <a:endParaRPr lang="es-ES" sz="2400" b="0" i="0" dirty="0">
              <a:solidFill>
                <a:srgbClr val="374151"/>
              </a:solidFill>
              <a:effectLst/>
            </a:endParaRPr>
          </a:p>
          <a:p>
            <a:r>
              <a:rPr lang="es-ES" sz="2400" b="0" i="0" dirty="0">
                <a:solidFill>
                  <a:srgbClr val="374151"/>
                </a:solidFill>
                <a:effectLst/>
              </a:rPr>
              <a:t>Un ejemplo de la vida real donde se utiliza una matriz es en la gestión de inventarios en un almacén. </a:t>
            </a:r>
          </a:p>
          <a:p>
            <a:r>
              <a:rPr lang="es-ES" sz="2400" b="0" i="0" dirty="0">
                <a:solidFill>
                  <a:srgbClr val="374151"/>
                </a:solidFill>
                <a:effectLst/>
              </a:rPr>
              <a:t>Por ejemplo, supongamos que un almacén tiene 5 productos diferentes: A, B, C, D, y E. Se puede crear una matriz de inventario con 5 filas y varias columnas, donde cada fila representa un producto y las columnas representan atributos como el código de producto, la cantidad en stock, el precio unitario, y otros atributos relevantes.</a:t>
            </a:r>
            <a:endParaRPr lang="es-ES" sz="2400" dirty="0"/>
          </a:p>
        </p:txBody>
      </p:sp>
    </p:spTree>
    <p:extLst>
      <p:ext uri="{BB962C8B-B14F-4D97-AF65-F5344CB8AC3E}">
        <p14:creationId xmlns:p14="http://schemas.microsoft.com/office/powerpoint/2010/main" val="1774188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33C7630-413F-6E58-0FE9-37B4572A504B}"/>
              </a:ext>
            </a:extLst>
          </p:cNvPr>
          <p:cNvSpPr>
            <a:spLocks noGrp="1"/>
          </p:cNvSpPr>
          <p:nvPr>
            <p:ph idx="1"/>
          </p:nvPr>
        </p:nvSpPr>
        <p:spPr>
          <a:xfrm>
            <a:off x="909429" y="450574"/>
            <a:ext cx="10373141" cy="5632524"/>
          </a:xfrm>
        </p:spPr>
        <p:txBody>
          <a:bodyPr/>
          <a:lstStyle/>
          <a:p>
            <a:pPr marL="0" indent="0">
              <a:buNone/>
            </a:pPr>
            <a:r>
              <a:rPr lang="es-ES" sz="2400" dirty="0"/>
              <a:t>Para sumar y restar matrices deben tener el mismo número de filas y columnas</a:t>
            </a:r>
          </a:p>
          <a:p>
            <a:endParaRPr lang="es-ES" dirty="0"/>
          </a:p>
          <a:p>
            <a:endParaRPr lang="es-ES" dirty="0"/>
          </a:p>
        </p:txBody>
      </p:sp>
      <p:pic>
        <p:nvPicPr>
          <p:cNvPr id="3076" name="Picture 4" descr="Matriz: suma y resta – GeoGebra">
            <a:extLst>
              <a:ext uri="{FF2B5EF4-FFF2-40B4-BE49-F238E27FC236}">
                <a16:creationId xmlns:a16="http://schemas.microsoft.com/office/drawing/2014/main" id="{19AE8AEA-7257-20EB-A1E6-0C7F06277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0853" y="2001078"/>
            <a:ext cx="4465982" cy="3140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667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EC4F39-32EE-959D-90A6-A136C0F9E461}"/>
              </a:ext>
            </a:extLst>
          </p:cNvPr>
          <p:cNvSpPr>
            <a:spLocks noGrp="1"/>
          </p:cNvSpPr>
          <p:nvPr>
            <p:ph type="title"/>
          </p:nvPr>
        </p:nvSpPr>
        <p:spPr>
          <a:xfrm>
            <a:off x="838200" y="681037"/>
            <a:ext cx="10515600" cy="608269"/>
          </a:xfrm>
        </p:spPr>
        <p:txBody>
          <a:bodyPr>
            <a:normAutofit fontScale="90000"/>
          </a:bodyPr>
          <a:lstStyle/>
          <a:p>
            <a:r>
              <a:rPr lang="es-ES" dirty="0"/>
              <a:t>INDICE</a:t>
            </a:r>
          </a:p>
        </p:txBody>
      </p:sp>
      <p:sp>
        <p:nvSpPr>
          <p:cNvPr id="3" name="Marcador de contenido 2">
            <a:extLst>
              <a:ext uri="{FF2B5EF4-FFF2-40B4-BE49-F238E27FC236}">
                <a16:creationId xmlns:a16="http://schemas.microsoft.com/office/drawing/2014/main" id="{6AB10420-4A25-AFA5-8E7A-3334DE231ADE}"/>
              </a:ext>
            </a:extLst>
          </p:cNvPr>
          <p:cNvSpPr>
            <a:spLocks noGrp="1"/>
          </p:cNvSpPr>
          <p:nvPr>
            <p:ph idx="1"/>
          </p:nvPr>
        </p:nvSpPr>
        <p:spPr>
          <a:xfrm>
            <a:off x="838200" y="1791093"/>
            <a:ext cx="10515600" cy="4385870"/>
          </a:xfrm>
        </p:spPr>
        <p:txBody>
          <a:bodyPr/>
          <a:lstStyle/>
          <a:p>
            <a:pPr marL="0" indent="0">
              <a:buNone/>
            </a:pPr>
            <a:r>
              <a:rPr lang="es-ES" dirty="0"/>
              <a:t>1.- ALGEBRA LINEAL</a:t>
            </a:r>
          </a:p>
          <a:p>
            <a:pPr marL="0" indent="0">
              <a:buNone/>
            </a:pPr>
            <a:r>
              <a:rPr lang="es-ES" dirty="0"/>
              <a:t>2.- SISTEMAS DE ECUACIONES</a:t>
            </a:r>
          </a:p>
          <a:p>
            <a:pPr marL="0" indent="0">
              <a:buNone/>
            </a:pPr>
            <a:r>
              <a:rPr lang="es-ES" dirty="0"/>
              <a:t>3.- VECTORES</a:t>
            </a:r>
          </a:p>
          <a:p>
            <a:pPr marL="0" indent="0">
              <a:buNone/>
            </a:pPr>
            <a:r>
              <a:rPr lang="es-ES" dirty="0"/>
              <a:t>4.- MATRICES</a:t>
            </a:r>
          </a:p>
          <a:p>
            <a:pPr marL="0" indent="0">
              <a:buNone/>
            </a:pPr>
            <a:r>
              <a:rPr lang="es-ES" dirty="0"/>
              <a:t>5.- ESTADISTICA</a:t>
            </a:r>
          </a:p>
          <a:p>
            <a:pPr marL="0" indent="0">
              <a:buNone/>
            </a:pPr>
            <a:r>
              <a:rPr lang="es-ES" dirty="0"/>
              <a:t>6.- PROBABILIDADES</a:t>
            </a:r>
          </a:p>
          <a:p>
            <a:pPr marL="0" indent="0">
              <a:buNone/>
            </a:pPr>
            <a:r>
              <a:rPr lang="es-ES" dirty="0"/>
              <a:t>7.- FRECUENCIAS</a:t>
            </a:r>
          </a:p>
          <a:p>
            <a:pPr marL="0" indent="0">
              <a:buNone/>
            </a:pPr>
            <a:r>
              <a:rPr lang="es-ES" dirty="0"/>
              <a:t>8.- DERIVADAS E INTEGRALES</a:t>
            </a:r>
          </a:p>
          <a:p>
            <a:pPr marL="0" indent="0">
              <a:buNone/>
            </a:pPr>
            <a:endParaRPr lang="es-ES" dirty="0"/>
          </a:p>
        </p:txBody>
      </p:sp>
    </p:spTree>
    <p:extLst>
      <p:ext uri="{BB962C8B-B14F-4D97-AF65-F5344CB8AC3E}">
        <p14:creationId xmlns:p14="http://schemas.microsoft.com/office/powerpoint/2010/main" val="462269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6F40A5-81D5-D4C5-A179-B1D5C45C975D}"/>
              </a:ext>
            </a:extLst>
          </p:cNvPr>
          <p:cNvSpPr>
            <a:spLocks noGrp="1"/>
          </p:cNvSpPr>
          <p:nvPr>
            <p:ph type="title"/>
          </p:nvPr>
        </p:nvSpPr>
        <p:spPr>
          <a:xfrm>
            <a:off x="726649" y="450451"/>
            <a:ext cx="10515600" cy="620044"/>
          </a:xfrm>
        </p:spPr>
        <p:txBody>
          <a:bodyPr>
            <a:noAutofit/>
          </a:bodyPr>
          <a:lstStyle/>
          <a:p>
            <a:r>
              <a:rPr lang="es-ES" sz="3200" b="1" dirty="0"/>
              <a:t>Multiplicar matrices</a:t>
            </a:r>
            <a:br>
              <a:rPr lang="es-ES" sz="3200" dirty="0"/>
            </a:br>
            <a:endParaRPr lang="es-ES" sz="3200" dirty="0"/>
          </a:p>
        </p:txBody>
      </p:sp>
      <p:pic>
        <p:nvPicPr>
          <p:cNvPr id="4100" name="Picture 4" descr="Matriz: Multiplicación – GeoGebra">
            <a:extLst>
              <a:ext uri="{FF2B5EF4-FFF2-40B4-BE49-F238E27FC236}">
                <a16:creationId xmlns:a16="http://schemas.microsoft.com/office/drawing/2014/main" id="{69842A57-CBA1-0C6B-75E8-5E4ABB460E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89575" y="3850423"/>
            <a:ext cx="4185501" cy="2916494"/>
          </a:xfrm>
          <a:prstGeom prst="rect">
            <a:avLst/>
          </a:prstGeom>
          <a:noFill/>
          <a:extLst>
            <a:ext uri="{909E8E84-426E-40DD-AFC4-6F175D3DCCD1}">
              <a14:hiddenFill xmlns:a14="http://schemas.microsoft.com/office/drawing/2010/main">
                <a:solidFill>
                  <a:srgbClr val="FFFFFF"/>
                </a:solidFill>
              </a14:hiddenFill>
            </a:ext>
          </a:extLst>
        </p:spPr>
      </p:pic>
      <p:sp>
        <p:nvSpPr>
          <p:cNvPr id="3" name="Título 1">
            <a:extLst>
              <a:ext uri="{FF2B5EF4-FFF2-40B4-BE49-F238E27FC236}">
                <a16:creationId xmlns:a16="http://schemas.microsoft.com/office/drawing/2014/main" id="{A94155AD-9CBD-4413-875B-FE545EDBD853}"/>
              </a:ext>
            </a:extLst>
          </p:cNvPr>
          <p:cNvSpPr txBox="1">
            <a:spLocks/>
          </p:cNvSpPr>
          <p:nvPr/>
        </p:nvSpPr>
        <p:spPr>
          <a:xfrm>
            <a:off x="726649" y="1365511"/>
            <a:ext cx="10515600" cy="237179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dirty="0">
                <a:latin typeface="+mn-lt"/>
              </a:rPr>
              <a:t>Dos matrices son multiplicables si el número de columnas de A coincide con el número de filas de B</a:t>
            </a:r>
            <a:br>
              <a:rPr lang="es-ES" sz="2000" dirty="0">
                <a:latin typeface="+mn-lt"/>
              </a:rPr>
            </a:br>
            <a:br>
              <a:rPr lang="es-ES" sz="2000" dirty="0">
                <a:latin typeface="+mn-lt"/>
              </a:rPr>
            </a:br>
            <a:r>
              <a:rPr lang="es-ES" sz="2000" dirty="0">
                <a:latin typeface="+mn-lt"/>
              </a:rPr>
              <a:t>C11 = cada numero de la fila 1 se multiplica por cada número de orden correspondiente de la columna 1</a:t>
            </a:r>
            <a:br>
              <a:rPr lang="es-ES" sz="2000" dirty="0">
                <a:latin typeface="+mn-lt"/>
              </a:rPr>
            </a:br>
            <a:r>
              <a:rPr lang="es-ES" sz="2000" dirty="0">
                <a:latin typeface="+mn-lt"/>
              </a:rPr>
              <a:t>C12 = cada numero de la fila 1 se multiplica por cada número de orden correspondiente de la columna 2</a:t>
            </a:r>
            <a:br>
              <a:rPr lang="es-ES" sz="2000" dirty="0">
                <a:latin typeface="+mn-lt"/>
              </a:rPr>
            </a:br>
            <a:r>
              <a:rPr lang="es-ES" sz="2000" dirty="0">
                <a:latin typeface="+mn-lt"/>
              </a:rPr>
              <a:t>C21 = cada numero de la fila 2 se multiplica por cada número de orden correspondiente de la columna 1</a:t>
            </a:r>
            <a:br>
              <a:rPr lang="es-ES" sz="2000" dirty="0">
                <a:latin typeface="+mn-lt"/>
              </a:rPr>
            </a:br>
            <a:r>
              <a:rPr lang="es-ES" sz="2000" dirty="0">
                <a:latin typeface="+mn-lt"/>
              </a:rPr>
              <a:t>C22 = cada numero de la fila 2 se multiplica por cada número de orden correspondiente de la columna 2</a:t>
            </a:r>
            <a:br>
              <a:rPr lang="es-ES" sz="2000" dirty="0">
                <a:latin typeface="+mn-lt"/>
              </a:rPr>
            </a:br>
            <a:r>
              <a:rPr lang="es-ES" sz="2000" dirty="0">
                <a:latin typeface="+mn-lt"/>
              </a:rPr>
              <a:t>Etc.</a:t>
            </a:r>
          </a:p>
        </p:txBody>
      </p:sp>
    </p:spTree>
    <p:extLst>
      <p:ext uri="{BB962C8B-B14F-4D97-AF65-F5344CB8AC3E}">
        <p14:creationId xmlns:p14="http://schemas.microsoft.com/office/powerpoint/2010/main" val="1973124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26873F-E116-55ED-39EF-015AC1D3D25D}"/>
              </a:ext>
            </a:extLst>
          </p:cNvPr>
          <p:cNvSpPr>
            <a:spLocks noGrp="1"/>
          </p:cNvSpPr>
          <p:nvPr>
            <p:ph type="title"/>
          </p:nvPr>
        </p:nvSpPr>
        <p:spPr>
          <a:xfrm>
            <a:off x="838200" y="365126"/>
            <a:ext cx="10515600" cy="920336"/>
          </a:xfrm>
        </p:spPr>
        <p:txBody>
          <a:bodyPr>
            <a:normAutofit/>
          </a:bodyPr>
          <a:lstStyle/>
          <a:p>
            <a:r>
              <a:rPr lang="es-ES" sz="3200" b="1" dirty="0"/>
              <a:t>Ejemplo de multiplicación de matrices</a:t>
            </a:r>
          </a:p>
        </p:txBody>
      </p:sp>
      <p:pic>
        <p:nvPicPr>
          <p:cNvPr id="2050" name="Picture 2" descr="Explicaciones y ejemplos de multiplicación de matrices">
            <a:extLst>
              <a:ext uri="{FF2B5EF4-FFF2-40B4-BE49-F238E27FC236}">
                <a16:creationId xmlns:a16="http://schemas.microsoft.com/office/drawing/2014/main" id="{72E05B1D-98B6-6E70-174A-CE23CDBF79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1251" y="1921565"/>
            <a:ext cx="5844209" cy="434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73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028556-C9E5-1CB6-2E7E-8258CDC1A211}"/>
              </a:ext>
            </a:extLst>
          </p:cNvPr>
          <p:cNvSpPr>
            <a:spLocks noGrp="1"/>
          </p:cNvSpPr>
          <p:nvPr>
            <p:ph type="title"/>
          </p:nvPr>
        </p:nvSpPr>
        <p:spPr>
          <a:xfrm>
            <a:off x="838200" y="365125"/>
            <a:ext cx="10515600" cy="594099"/>
          </a:xfrm>
        </p:spPr>
        <p:txBody>
          <a:bodyPr>
            <a:normAutofit/>
          </a:bodyPr>
          <a:lstStyle/>
          <a:p>
            <a:r>
              <a:rPr lang="es-ES" sz="3200" b="1" dirty="0"/>
              <a:t>MULTIDIMENSIONALIDAD DE TENSORES</a:t>
            </a:r>
          </a:p>
        </p:txBody>
      </p:sp>
      <p:pic>
        <p:nvPicPr>
          <p:cNvPr id="4" name="Marcador de contenido 3" descr="Deep Learning para todos los públicos: ¿Qué son los tensores? ¿Qué es  TensorFlow?">
            <a:extLst>
              <a:ext uri="{FF2B5EF4-FFF2-40B4-BE49-F238E27FC236}">
                <a16:creationId xmlns:a16="http://schemas.microsoft.com/office/drawing/2014/main" id="{777ACD1E-1A2D-EE4F-FD0F-EEC293E47B1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6800" y="1825625"/>
            <a:ext cx="6578400" cy="4351338"/>
          </a:xfrm>
          <a:prstGeom prst="rect">
            <a:avLst/>
          </a:prstGeom>
          <a:noFill/>
          <a:ln>
            <a:noFill/>
          </a:ln>
        </p:spPr>
      </p:pic>
    </p:spTree>
    <p:extLst>
      <p:ext uri="{BB962C8B-B14F-4D97-AF65-F5344CB8AC3E}">
        <p14:creationId xmlns:p14="http://schemas.microsoft.com/office/powerpoint/2010/main" val="3883764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71488C-2953-DE3F-E595-E201CA8FAECD}"/>
              </a:ext>
            </a:extLst>
          </p:cNvPr>
          <p:cNvSpPr>
            <a:spLocks noGrp="1"/>
          </p:cNvSpPr>
          <p:nvPr>
            <p:ph type="title"/>
          </p:nvPr>
        </p:nvSpPr>
        <p:spPr>
          <a:xfrm>
            <a:off x="838200" y="506528"/>
            <a:ext cx="10515600" cy="496266"/>
          </a:xfrm>
        </p:spPr>
        <p:txBody>
          <a:bodyPr>
            <a:noAutofit/>
          </a:bodyPr>
          <a:lstStyle/>
          <a:p>
            <a:r>
              <a:rPr lang="es-ES" sz="3200" b="1" dirty="0"/>
              <a:t>Estadística básica</a:t>
            </a:r>
          </a:p>
        </p:txBody>
      </p:sp>
      <p:sp>
        <p:nvSpPr>
          <p:cNvPr id="3" name="Marcador de contenido 2">
            <a:extLst>
              <a:ext uri="{FF2B5EF4-FFF2-40B4-BE49-F238E27FC236}">
                <a16:creationId xmlns:a16="http://schemas.microsoft.com/office/drawing/2014/main" id="{197E17B1-6787-90D7-CEC3-F5100F3B0BAE}"/>
              </a:ext>
            </a:extLst>
          </p:cNvPr>
          <p:cNvSpPr>
            <a:spLocks noGrp="1"/>
          </p:cNvSpPr>
          <p:nvPr>
            <p:ph idx="1"/>
          </p:nvPr>
        </p:nvSpPr>
        <p:spPr>
          <a:xfrm>
            <a:off x="838200" y="1753079"/>
            <a:ext cx="10515600" cy="5224531"/>
          </a:xfrm>
        </p:spPr>
        <p:txBody>
          <a:bodyPr/>
          <a:lstStyle/>
          <a:p>
            <a:pPr marL="0" indent="0">
              <a:buNone/>
            </a:pPr>
            <a:r>
              <a:rPr lang="es-ES" sz="2400" dirty="0"/>
              <a:t>Media. Suma de todos los valores y dividido por el número de valores</a:t>
            </a:r>
          </a:p>
          <a:p>
            <a:pPr marL="0" indent="0">
              <a:buNone/>
            </a:pPr>
            <a:r>
              <a:rPr lang="es-ES" sz="2400" dirty="0"/>
              <a:t>Moda. El valor que más se repite en una serie de valores</a:t>
            </a:r>
          </a:p>
          <a:p>
            <a:pPr marL="0" indent="0">
              <a:buNone/>
            </a:pPr>
            <a:r>
              <a:rPr lang="es-ES" sz="2400" dirty="0"/>
              <a:t>Mediana. Una vez que ordenamos los números de una serie o lista buscamos el que está justo en el centro, si hay dos números en el centro los sumamos y dividimos entre dos.</a:t>
            </a:r>
          </a:p>
          <a:p>
            <a:pPr marL="0" indent="0">
              <a:buNone/>
            </a:pPr>
            <a:r>
              <a:rPr lang="es-ES" sz="2400" dirty="0"/>
              <a:t>Vamos a calcular la media, moda y mediana de la siguiente lista de edades de una clase(Puede haber más de una moda)</a:t>
            </a:r>
          </a:p>
          <a:p>
            <a:pPr marL="0" indent="0">
              <a:buNone/>
            </a:pPr>
            <a:endParaRPr lang="es-ES" sz="2400" dirty="0"/>
          </a:p>
          <a:p>
            <a:pPr marL="0" indent="0">
              <a:buNone/>
            </a:pPr>
            <a:r>
              <a:rPr lang="es-ES" sz="2400" dirty="0"/>
              <a:t>25, 37, 46, 47, 38, 42, 46, 32, 39, 48, 39, 37, 49, 51, 46, 32</a:t>
            </a:r>
          </a:p>
          <a:p>
            <a:pPr marL="0" indent="0">
              <a:buNone/>
            </a:pPr>
            <a:endParaRPr lang="es-ES" sz="2400" dirty="0"/>
          </a:p>
          <a:p>
            <a:pPr marL="0" indent="0">
              <a:buNone/>
            </a:pPr>
            <a:endParaRPr lang="es-ES" dirty="0"/>
          </a:p>
        </p:txBody>
      </p:sp>
    </p:spTree>
    <p:extLst>
      <p:ext uri="{BB962C8B-B14F-4D97-AF65-F5344CB8AC3E}">
        <p14:creationId xmlns:p14="http://schemas.microsoft.com/office/powerpoint/2010/main" val="3562401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4E50D0-EF1D-8D7B-FD93-B8FC9F4C8289}"/>
              </a:ext>
            </a:extLst>
          </p:cNvPr>
          <p:cNvSpPr>
            <a:spLocks noGrp="1"/>
          </p:cNvSpPr>
          <p:nvPr>
            <p:ph type="title"/>
          </p:nvPr>
        </p:nvSpPr>
        <p:spPr>
          <a:xfrm>
            <a:off x="838200" y="365126"/>
            <a:ext cx="10515600" cy="615536"/>
          </a:xfrm>
        </p:spPr>
        <p:txBody>
          <a:bodyPr>
            <a:normAutofit/>
          </a:bodyPr>
          <a:lstStyle/>
          <a:p>
            <a:r>
              <a:rPr lang="es-ES" sz="3200" b="1" dirty="0"/>
              <a:t>Desviación típica</a:t>
            </a:r>
          </a:p>
        </p:txBody>
      </p:sp>
      <p:sp>
        <p:nvSpPr>
          <p:cNvPr id="3" name="Marcador de contenido 2">
            <a:extLst>
              <a:ext uri="{FF2B5EF4-FFF2-40B4-BE49-F238E27FC236}">
                <a16:creationId xmlns:a16="http://schemas.microsoft.com/office/drawing/2014/main" id="{DDBDA689-45E9-4B3D-9DAC-2D47BF922927}"/>
              </a:ext>
            </a:extLst>
          </p:cNvPr>
          <p:cNvSpPr>
            <a:spLocks noGrp="1"/>
          </p:cNvSpPr>
          <p:nvPr>
            <p:ph idx="1"/>
          </p:nvPr>
        </p:nvSpPr>
        <p:spPr>
          <a:xfrm>
            <a:off x="838200" y="980662"/>
            <a:ext cx="10515600" cy="5512212"/>
          </a:xfrm>
        </p:spPr>
        <p:txBody>
          <a:bodyPr>
            <a:normAutofit fontScale="92500" lnSpcReduction="10000"/>
          </a:bodyPr>
          <a:lstStyle/>
          <a:p>
            <a:pPr marL="0" indent="0" algn="l">
              <a:buNone/>
            </a:pPr>
            <a:endParaRPr lang="es-ES" b="0" i="0" dirty="0">
              <a:solidFill>
                <a:srgbClr val="374151"/>
              </a:solidFill>
              <a:effectLst/>
              <a:latin typeface="Söhne"/>
            </a:endParaRPr>
          </a:p>
          <a:p>
            <a:pPr marL="0" indent="0" algn="l">
              <a:buNone/>
            </a:pPr>
            <a:r>
              <a:rPr lang="es-ES" sz="2600" b="0" i="0" dirty="0">
                <a:solidFill>
                  <a:srgbClr val="374151"/>
                </a:solidFill>
                <a:effectLst/>
              </a:rPr>
              <a:t>Desviación típica (σ) = √(Σ((Xi - μ)^2) / N)</a:t>
            </a:r>
          </a:p>
          <a:p>
            <a:pPr marL="0" indent="0" algn="l">
              <a:buNone/>
            </a:pPr>
            <a:r>
              <a:rPr lang="es-ES" sz="2600" b="0" i="0" dirty="0">
                <a:solidFill>
                  <a:srgbClr val="374151"/>
                </a:solidFill>
                <a:effectLst/>
              </a:rPr>
              <a:t>Donde:</a:t>
            </a:r>
          </a:p>
          <a:p>
            <a:pPr algn="l">
              <a:buFont typeface="Arial" panose="020B0604020202020204" pitchFamily="34" charset="0"/>
              <a:buChar char="•"/>
            </a:pPr>
            <a:r>
              <a:rPr lang="es-ES" sz="2600" b="0" i="0" dirty="0">
                <a:solidFill>
                  <a:srgbClr val="374151"/>
                </a:solidFill>
                <a:effectLst/>
              </a:rPr>
              <a:t>σ es la desviación típica.</a:t>
            </a:r>
          </a:p>
          <a:p>
            <a:pPr algn="l">
              <a:buFont typeface="Arial" panose="020B0604020202020204" pitchFamily="34" charset="0"/>
              <a:buChar char="•"/>
            </a:pPr>
            <a:r>
              <a:rPr lang="es-ES" sz="2600" b="0" i="0" dirty="0">
                <a:solidFill>
                  <a:srgbClr val="374151"/>
                </a:solidFill>
                <a:effectLst/>
              </a:rPr>
              <a:t>Xi son los valores individuales en el conjunto de datos.</a:t>
            </a:r>
          </a:p>
          <a:p>
            <a:pPr algn="l">
              <a:buFont typeface="Arial" panose="020B0604020202020204" pitchFamily="34" charset="0"/>
              <a:buChar char="•"/>
            </a:pPr>
            <a:r>
              <a:rPr lang="es-ES" sz="2600" b="0" i="0" dirty="0">
                <a:solidFill>
                  <a:srgbClr val="374151"/>
                </a:solidFill>
                <a:effectLst/>
              </a:rPr>
              <a:t>μ es la media del conjunto de datos.</a:t>
            </a:r>
          </a:p>
          <a:p>
            <a:pPr algn="l">
              <a:buFont typeface="Arial" panose="020B0604020202020204" pitchFamily="34" charset="0"/>
              <a:buChar char="•"/>
            </a:pPr>
            <a:r>
              <a:rPr lang="es-ES" sz="2600" b="0" i="0" dirty="0">
                <a:solidFill>
                  <a:srgbClr val="374151"/>
                </a:solidFill>
                <a:effectLst/>
              </a:rPr>
              <a:t>Σ es la suma.</a:t>
            </a:r>
          </a:p>
          <a:p>
            <a:pPr algn="l">
              <a:buFont typeface="Arial" panose="020B0604020202020204" pitchFamily="34" charset="0"/>
              <a:buChar char="•"/>
            </a:pPr>
            <a:r>
              <a:rPr lang="es-ES" sz="2600" b="0" i="0" dirty="0">
                <a:solidFill>
                  <a:srgbClr val="374151"/>
                </a:solidFill>
                <a:effectLst/>
              </a:rPr>
              <a:t>N es el número total de elementos en el conjunto de datos.</a:t>
            </a:r>
          </a:p>
          <a:p>
            <a:pPr algn="l"/>
            <a:r>
              <a:rPr lang="es-ES" sz="2600" b="0" i="0" dirty="0">
                <a:solidFill>
                  <a:srgbClr val="374151"/>
                </a:solidFill>
                <a:effectLst/>
              </a:rPr>
              <a:t>En esta fórmula, se calcula la diferencia entre cada valor individual (Xi) y la media (μ), se eleva al cuadrado y luego se suman todos los resultados. El resultado se divide por el número total de elementos en el conjunto de datos (N) y luego se toma la raíz cuadrada para obtener la desviación típica. La desviación típica es una medida de dispersión que indica cuánto se alejan los valores individuales del valor promedio (la media) en un conjunto de datos.</a:t>
            </a:r>
          </a:p>
          <a:p>
            <a:endParaRPr lang="es-ES" dirty="0"/>
          </a:p>
        </p:txBody>
      </p:sp>
    </p:spTree>
    <p:extLst>
      <p:ext uri="{BB962C8B-B14F-4D97-AF65-F5344CB8AC3E}">
        <p14:creationId xmlns:p14="http://schemas.microsoft.com/office/powerpoint/2010/main" val="2606005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D605B-D857-C477-715E-69F37852FE97}"/>
              </a:ext>
            </a:extLst>
          </p:cNvPr>
          <p:cNvSpPr>
            <a:spLocks noGrp="1"/>
          </p:cNvSpPr>
          <p:nvPr>
            <p:ph type="title"/>
          </p:nvPr>
        </p:nvSpPr>
        <p:spPr>
          <a:xfrm>
            <a:off x="838200" y="365125"/>
            <a:ext cx="10515600" cy="695049"/>
          </a:xfrm>
        </p:spPr>
        <p:txBody>
          <a:bodyPr>
            <a:normAutofit/>
          </a:bodyPr>
          <a:lstStyle/>
          <a:p>
            <a:r>
              <a:rPr lang="es-ES" sz="3200" b="1" dirty="0"/>
              <a:t>Desviación típica </a:t>
            </a:r>
          </a:p>
        </p:txBody>
      </p:sp>
      <p:sp>
        <p:nvSpPr>
          <p:cNvPr id="3" name="Marcador de contenido 2">
            <a:extLst>
              <a:ext uri="{FF2B5EF4-FFF2-40B4-BE49-F238E27FC236}">
                <a16:creationId xmlns:a16="http://schemas.microsoft.com/office/drawing/2014/main" id="{C41A5373-4B39-075F-1708-7A1C4271343D}"/>
              </a:ext>
            </a:extLst>
          </p:cNvPr>
          <p:cNvSpPr>
            <a:spLocks noGrp="1"/>
          </p:cNvSpPr>
          <p:nvPr>
            <p:ph idx="1"/>
          </p:nvPr>
        </p:nvSpPr>
        <p:spPr/>
        <p:txBody>
          <a:bodyPr>
            <a:normAutofit/>
          </a:bodyPr>
          <a:lstStyle/>
          <a:p>
            <a:pPr marL="0" indent="0">
              <a:buNone/>
            </a:pPr>
            <a:r>
              <a:rPr lang="es-ES" sz="2400" dirty="0"/>
              <a:t>Desviación típica es una medida que se utiliza para cuantificar la variación o la dispersión de una serie de valores.</a:t>
            </a:r>
          </a:p>
          <a:p>
            <a:pPr marL="0" indent="0">
              <a:buNone/>
            </a:pPr>
            <a:r>
              <a:rPr lang="es-ES" sz="2400" dirty="0"/>
              <a:t>Si es un numero bajo quiere decir que la mayoría de los valores se agrupan cerca de la media de esos valores</a:t>
            </a:r>
          </a:p>
          <a:p>
            <a:pPr marL="0" indent="0">
              <a:buNone/>
            </a:pPr>
            <a:endParaRPr lang="es-ES" sz="2400" dirty="0"/>
          </a:p>
          <a:p>
            <a:pPr marL="0" indent="0">
              <a:buNone/>
            </a:pPr>
            <a:r>
              <a:rPr lang="es-ES" sz="2400" dirty="0"/>
              <a:t>Calcula la desviación típica de la siguiente lista de números</a:t>
            </a:r>
          </a:p>
          <a:p>
            <a:pPr marL="0" indent="0">
              <a:buNone/>
            </a:pPr>
            <a:r>
              <a:rPr lang="es-ES" sz="2400" dirty="0"/>
              <a:t>6, 8, 1, 4, 2, 3, 5, 2, 4, 5</a:t>
            </a:r>
          </a:p>
        </p:txBody>
      </p:sp>
    </p:spTree>
    <p:extLst>
      <p:ext uri="{BB962C8B-B14F-4D97-AF65-F5344CB8AC3E}">
        <p14:creationId xmlns:p14="http://schemas.microsoft.com/office/powerpoint/2010/main" val="2363506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C8D3D22D-4250-C091-695D-4FA75A8AB942}"/>
                  </a:ext>
                </a:extLst>
              </p:cNvPr>
              <p:cNvSpPr>
                <a:spLocks noGrp="1"/>
              </p:cNvSpPr>
              <p:nvPr>
                <p:ph idx="1"/>
              </p:nvPr>
            </p:nvSpPr>
            <p:spPr>
              <a:xfrm>
                <a:off x="838200" y="710507"/>
                <a:ext cx="10515600" cy="5749260"/>
              </a:xfrm>
            </p:spPr>
            <p:txBody>
              <a:bodyPr>
                <a:normAutofit/>
              </a:bodyPr>
              <a:lstStyle/>
              <a:p>
                <a:pPr marL="0" indent="0">
                  <a:buNone/>
                </a:pPr>
                <a:r>
                  <a:rPr lang="es-ES" sz="2400" dirty="0"/>
                  <a:t>1.- Encontrar la media</a:t>
                </a:r>
              </a:p>
              <a:p>
                <a:pPr marL="0" indent="0">
                  <a:buNone/>
                </a:pPr>
                <a:r>
                  <a:rPr lang="es-ES" sz="2400" dirty="0"/>
                  <a:t>Media= suma de todos los datos/número de datos</a:t>
                </a:r>
              </a:p>
              <a:p>
                <a:pPr marL="0" indent="0">
                  <a:buNone/>
                </a:pPr>
                <a:r>
                  <a:rPr lang="es-ES" sz="2400" dirty="0"/>
                  <a:t>40/10 = 4</a:t>
                </a:r>
              </a:p>
              <a:p>
                <a:pPr marL="0" indent="0">
                  <a:buNone/>
                </a:pPr>
                <a:r>
                  <a:rPr lang="es-ES" sz="2400" dirty="0"/>
                  <a:t>2.-Calcular la suma de las diferencias al cuadrado entre cada número y la media</a:t>
                </a:r>
              </a:p>
              <a:p>
                <a:pPr marL="0" indent="0">
                  <a:buNone/>
                </a:pPr>
                <a:r>
                  <a:rPr lang="es-ES" sz="2400" dirty="0"/>
                  <a:t>(6-4)² + (8-4)² + (1-4)²  etc.</a:t>
                </a:r>
              </a:p>
              <a:p>
                <a:pPr marL="0" indent="0">
                  <a:buNone/>
                </a:pPr>
                <a:r>
                  <a:rPr lang="es-ES" sz="2400" dirty="0"/>
                  <a:t>4 + 16 + 9 + 0 + 4 + 1 + 1 etc.</a:t>
                </a:r>
              </a:p>
              <a:p>
                <a:pPr marL="0" indent="0">
                  <a:buNone/>
                </a:pPr>
                <a:r>
                  <a:rPr lang="es-ES" sz="2400" dirty="0"/>
                  <a:t>3.-Dividir la suma de cuadrados por la cantidad de datos</a:t>
                </a:r>
              </a:p>
              <a:p>
                <a:pPr marL="0" indent="0">
                  <a:buNone/>
                </a:pPr>
                <a:r>
                  <a:rPr lang="es-ES" sz="2400" dirty="0"/>
                  <a:t>Varianza = suma de cuadrados/N= 40/10 = 4</a:t>
                </a:r>
              </a:p>
              <a:p>
                <a:pPr marL="0" indent="0">
                  <a:buNone/>
                </a:pPr>
                <a:r>
                  <a:rPr lang="es-ES" sz="2400" dirty="0"/>
                  <a:t>4.- Encontrar la raíz cuadrada de la varianza para obtener la desviación típica</a:t>
                </a:r>
              </a:p>
              <a:p>
                <a:pPr marL="0" indent="0">
                  <a:buNone/>
                </a:pPr>
                <a:r>
                  <a:rPr lang="es-ES" sz="2400" dirty="0"/>
                  <a:t>Desviación típica = </a:t>
                </a:r>
                <a14:m>
                  <m:oMath xmlns:m="http://schemas.openxmlformats.org/officeDocument/2006/math">
                    <m:rad>
                      <m:radPr>
                        <m:degHide m:val="on"/>
                        <m:ctrlPr>
                          <a:rPr lang="es-ES" sz="2400" i="1" smtClean="0"/>
                        </m:ctrlPr>
                      </m:radPr>
                      <m:deg/>
                      <m:e>
                        <m:r>
                          <a:rPr lang="es-ES" sz="2400" b="0" i="1" smtClean="0"/>
                          <m:t>𝑣𝑎𝑟𝑖𝑎𝑛𝑧𝑎</m:t>
                        </m:r>
                      </m:e>
                    </m:rad>
                  </m:oMath>
                </a14:m>
                <a:endParaRPr lang="es-ES" sz="2400" dirty="0"/>
              </a:p>
              <a:p>
                <a:pPr marL="0" indent="0">
                  <a:buNone/>
                </a:pPr>
                <a:r>
                  <a:rPr lang="es-ES" sz="2400" dirty="0"/>
                  <a:t>Desviación típica = 2</a:t>
                </a:r>
              </a:p>
            </p:txBody>
          </p:sp>
        </mc:Choice>
        <mc:Fallback>
          <p:sp>
            <p:nvSpPr>
              <p:cNvPr id="3" name="Marcador de contenido 2">
                <a:extLst>
                  <a:ext uri="{FF2B5EF4-FFF2-40B4-BE49-F238E27FC236}">
                    <a16:creationId xmlns:a16="http://schemas.microsoft.com/office/drawing/2014/main" id="{C8D3D22D-4250-C091-695D-4FA75A8AB942}"/>
                  </a:ext>
                </a:extLst>
              </p:cNvPr>
              <p:cNvSpPr>
                <a:spLocks noGrp="1" noRot="1" noChangeAspect="1" noMove="1" noResize="1" noEditPoints="1" noAdjustHandles="1" noChangeArrowheads="1" noChangeShapeType="1" noTextEdit="1"/>
              </p:cNvSpPr>
              <p:nvPr>
                <p:ph idx="1"/>
              </p:nvPr>
            </p:nvSpPr>
            <p:spPr>
              <a:xfrm>
                <a:off x="838200" y="710507"/>
                <a:ext cx="10515600" cy="5749260"/>
              </a:xfrm>
              <a:blipFill>
                <a:blip r:embed="rId2"/>
                <a:stretch>
                  <a:fillRect l="-928" t="-1485"/>
                </a:stretch>
              </a:blipFill>
            </p:spPr>
            <p:txBody>
              <a:bodyPr/>
              <a:lstStyle/>
              <a:p>
                <a:r>
                  <a:rPr lang="es-ES">
                    <a:noFill/>
                  </a:rPr>
                  <a:t> </a:t>
                </a:r>
              </a:p>
            </p:txBody>
          </p:sp>
        </mc:Fallback>
      </mc:AlternateContent>
    </p:spTree>
    <p:extLst>
      <p:ext uri="{BB962C8B-B14F-4D97-AF65-F5344CB8AC3E}">
        <p14:creationId xmlns:p14="http://schemas.microsoft.com/office/powerpoint/2010/main" val="992079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E6482B-FA69-FD54-6706-8EEAF7D0E387}"/>
              </a:ext>
            </a:extLst>
          </p:cNvPr>
          <p:cNvSpPr>
            <a:spLocks noGrp="1"/>
          </p:cNvSpPr>
          <p:nvPr>
            <p:ph type="title"/>
          </p:nvPr>
        </p:nvSpPr>
        <p:spPr>
          <a:xfrm>
            <a:off x="838200" y="129454"/>
            <a:ext cx="10515600" cy="623017"/>
          </a:xfrm>
        </p:spPr>
        <p:txBody>
          <a:bodyPr>
            <a:normAutofit/>
          </a:bodyPr>
          <a:lstStyle/>
          <a:p>
            <a:r>
              <a:rPr lang="es-ES" sz="3200" b="1" dirty="0"/>
              <a:t>PROBABILIDADES</a:t>
            </a:r>
          </a:p>
        </p:txBody>
      </p:sp>
      <p:sp>
        <p:nvSpPr>
          <p:cNvPr id="3" name="Marcador de contenido 2">
            <a:extLst>
              <a:ext uri="{FF2B5EF4-FFF2-40B4-BE49-F238E27FC236}">
                <a16:creationId xmlns:a16="http://schemas.microsoft.com/office/drawing/2014/main" id="{07D7892D-9208-3AF6-AC38-72F810D99D33}"/>
              </a:ext>
            </a:extLst>
          </p:cNvPr>
          <p:cNvSpPr>
            <a:spLocks noGrp="1"/>
          </p:cNvSpPr>
          <p:nvPr>
            <p:ph idx="1"/>
          </p:nvPr>
        </p:nvSpPr>
        <p:spPr>
          <a:xfrm>
            <a:off x="838200" y="752471"/>
            <a:ext cx="10515600" cy="5410465"/>
          </a:xfrm>
        </p:spPr>
        <p:txBody>
          <a:bodyPr>
            <a:noAutofit/>
          </a:bodyPr>
          <a:lstStyle/>
          <a:p>
            <a:r>
              <a:rPr lang="es-ES" sz="1800" dirty="0"/>
              <a:t>La teoría de probabilidades es una rama de las matemáticas que estudia los eventos aleatorios, cuantificando la incertidumbre asociada a ellos mediante números entre 0 y 1. Se utiliza en diversos campos como estadística, economía, ciencias de la computación, medicina, ingeniería, ciencias sociales, ciencia de datos, inteligencia artificial, etc.</a:t>
            </a:r>
          </a:p>
          <a:p>
            <a:r>
              <a:rPr lang="es-ES" sz="1800" dirty="0"/>
              <a:t>Propiedades de las probabilidades</a:t>
            </a:r>
          </a:p>
          <a:p>
            <a:pPr>
              <a:buFont typeface="+mj-lt"/>
              <a:buAutoNum type="arabicPeriod"/>
            </a:pPr>
            <a:r>
              <a:rPr lang="es-ES" sz="1800" b="1" dirty="0"/>
              <a:t>La probabilidad de un suceso está entre 0 y 1.</a:t>
            </a:r>
            <a:r>
              <a:rPr lang="es-ES" sz="1800" dirty="0"/>
              <a:t> Esto significa que la probabilidad de que ocurra un suceso es siempre mayor o igual a 0 y menor o igual a 1.</a:t>
            </a:r>
          </a:p>
          <a:p>
            <a:pPr>
              <a:buFont typeface="+mj-lt"/>
              <a:buAutoNum type="arabicPeriod"/>
            </a:pPr>
            <a:r>
              <a:rPr lang="es-ES" sz="1800" b="1" dirty="0"/>
              <a:t>La probabilidad del suceso seguro es 1.</a:t>
            </a:r>
            <a:r>
              <a:rPr lang="es-ES" sz="1800" dirty="0"/>
              <a:t> Esto significa que la probabilidad de que ocurra un suceso que siempre ocurre es 1.</a:t>
            </a:r>
          </a:p>
          <a:p>
            <a:pPr>
              <a:buFont typeface="+mj-lt"/>
              <a:buAutoNum type="arabicPeriod"/>
            </a:pPr>
            <a:r>
              <a:rPr lang="es-ES" sz="1800" b="1" dirty="0"/>
              <a:t>La probabilidad de la unión de dos sucesos disjuntos es la suma de las probabilidades de los sucesos.</a:t>
            </a:r>
            <a:r>
              <a:rPr lang="es-ES" sz="1800" dirty="0"/>
              <a:t> Esto significa que la probabilidad de que ocurra uno u otro suceso, pero no ambos, es la suma de las probabilidades de cada suceso.</a:t>
            </a:r>
          </a:p>
          <a:p>
            <a:pPr marL="0" indent="0">
              <a:buNone/>
            </a:pPr>
            <a:r>
              <a:rPr lang="es-ES" sz="1800" dirty="0"/>
              <a:t>4. </a:t>
            </a:r>
            <a:r>
              <a:rPr lang="es-ES" sz="1800" b="1" dirty="0"/>
              <a:t>La probabilidad de la unión de dos sucesos es la suma de sus probabilidades menos la probabilidad de su intersección.</a:t>
            </a:r>
          </a:p>
          <a:p>
            <a:pPr marL="0" indent="0">
              <a:buNone/>
            </a:pPr>
            <a:r>
              <a:rPr lang="es-ES" sz="1800" dirty="0"/>
              <a:t>Un ejemplo numérico de la probabilidad de la unión de dos sucesos es el siguiente:</a:t>
            </a:r>
          </a:p>
          <a:p>
            <a:pPr marL="0" indent="0">
              <a:buNone/>
            </a:pPr>
            <a:r>
              <a:rPr lang="es-ES" sz="1800" dirty="0"/>
              <a:t>Consideremos el lanzamiento de un dado. La probabilidad de que el dado caiga en un número par es 1/2, y la probabilidad de que caiga en un número mayor que 4 es 1/3. Estos dos sucesos son compatibles, porque pueden ocurrir ambos a la vez. Por lo tanto, la probabilidad de que el dado caiga en un número par o mayor que  4 es la suma de las probabilidades de cada suceso, menos la probabilidad de que ocurran ambos, es decir, 1/2 + 1/3 - 1/6= 2/3</a:t>
            </a:r>
          </a:p>
        </p:txBody>
      </p:sp>
    </p:spTree>
    <p:extLst>
      <p:ext uri="{BB962C8B-B14F-4D97-AF65-F5344CB8AC3E}">
        <p14:creationId xmlns:p14="http://schemas.microsoft.com/office/powerpoint/2010/main" val="192888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CDAE57-A526-C12D-F5D1-AF3D792A4C6C}"/>
              </a:ext>
            </a:extLst>
          </p:cNvPr>
          <p:cNvSpPr>
            <a:spLocks noGrp="1"/>
          </p:cNvSpPr>
          <p:nvPr>
            <p:ph type="title"/>
          </p:nvPr>
        </p:nvSpPr>
        <p:spPr>
          <a:xfrm>
            <a:off x="838200" y="1"/>
            <a:ext cx="10515600" cy="855405"/>
          </a:xfrm>
        </p:spPr>
        <p:txBody>
          <a:bodyPr>
            <a:normAutofit/>
          </a:bodyPr>
          <a:lstStyle/>
          <a:p>
            <a:r>
              <a:rPr lang="es-ES" sz="3200" b="1" dirty="0"/>
              <a:t>PROBABILIDADES</a:t>
            </a:r>
          </a:p>
        </p:txBody>
      </p:sp>
      <p:sp>
        <p:nvSpPr>
          <p:cNvPr id="3" name="Marcador de contenido 2">
            <a:extLst>
              <a:ext uri="{FF2B5EF4-FFF2-40B4-BE49-F238E27FC236}">
                <a16:creationId xmlns:a16="http://schemas.microsoft.com/office/drawing/2014/main" id="{B6B318DF-E2BE-8737-984A-86EAEC4DAC0B}"/>
              </a:ext>
            </a:extLst>
          </p:cNvPr>
          <p:cNvSpPr>
            <a:spLocks noGrp="1"/>
          </p:cNvSpPr>
          <p:nvPr>
            <p:ph idx="1"/>
          </p:nvPr>
        </p:nvSpPr>
        <p:spPr>
          <a:xfrm>
            <a:off x="838200" y="881253"/>
            <a:ext cx="10515600" cy="5637469"/>
          </a:xfrm>
        </p:spPr>
        <p:txBody>
          <a:bodyPr>
            <a:noAutofit/>
          </a:bodyPr>
          <a:lstStyle/>
          <a:p>
            <a:pPr marL="0" indent="0">
              <a:buNone/>
            </a:pPr>
            <a:r>
              <a:rPr lang="es-ES" sz="2400" dirty="0"/>
              <a:t>Probabilidades y el modelo GPT de CHATGPT</a:t>
            </a:r>
          </a:p>
          <a:p>
            <a:pPr marL="0" indent="0">
              <a:buNone/>
            </a:pPr>
            <a:r>
              <a:rPr lang="es-ES" sz="2400" dirty="0"/>
              <a:t>El modelo GPT (Generative </a:t>
            </a:r>
            <a:r>
              <a:rPr lang="es-ES" sz="2400" dirty="0" err="1"/>
              <a:t>Pre-trained</a:t>
            </a:r>
            <a:r>
              <a:rPr lang="es-ES" sz="2400" dirty="0"/>
              <a:t> </a:t>
            </a:r>
            <a:r>
              <a:rPr lang="es-ES" sz="2400" dirty="0" err="1"/>
              <a:t>Transformer</a:t>
            </a:r>
            <a:r>
              <a:rPr lang="es-ES" sz="2400" dirty="0"/>
              <a:t>), como </a:t>
            </a:r>
            <a:r>
              <a:rPr lang="es-ES" sz="2400" dirty="0" err="1"/>
              <a:t>ChatGPT</a:t>
            </a:r>
            <a:r>
              <a:rPr lang="es-ES" sz="2400" dirty="0"/>
              <a:t>, utiliza probabilidades en varias maneras fundamentales para generar texto. A continuación, algunas de las formas en que se usa el concepto de probabilidad:</a:t>
            </a:r>
          </a:p>
          <a:p>
            <a:pPr marL="0" indent="0">
              <a:buNone/>
            </a:pPr>
            <a:endParaRPr lang="es-ES" sz="2400" dirty="0"/>
          </a:p>
          <a:p>
            <a:pPr>
              <a:buFont typeface="Wingdings" panose="05000000000000000000" pitchFamily="2" charset="2"/>
              <a:buChar char="v"/>
            </a:pPr>
            <a:r>
              <a:rPr lang="es-ES" sz="2400" dirty="0"/>
              <a:t>Entrenamiento del Modelo: Durante la fase de entrenamiento, el modelo aprende a asignar probabilidades a secuencias de palabras o tokens, de modo que las secuencias que son más probables de aparecer en el conjunto de datos de entrenamiento tengan una mayor probabilidad.</a:t>
            </a:r>
          </a:p>
          <a:p>
            <a:pPr marL="0" indent="0">
              <a:buNone/>
            </a:pPr>
            <a:endParaRPr lang="es-ES" sz="2400" dirty="0"/>
          </a:p>
          <a:p>
            <a:pPr>
              <a:buFont typeface="Wingdings" panose="05000000000000000000" pitchFamily="2" charset="2"/>
              <a:buChar char="v"/>
            </a:pPr>
            <a:r>
              <a:rPr lang="es-ES" sz="2400" dirty="0"/>
              <a:t>Predicción de la Palabra Siguiente: GPT está diseñado para predecir la siguiente palabra en una secuencia de palabras dadas. Utiliza las probabilidades que ha aprendido durante el entrenamiento para elegir la palabra que es más probable que siga a una secuencia de palabras dada.</a:t>
            </a:r>
          </a:p>
          <a:p>
            <a:pPr marL="0" indent="0">
              <a:buNone/>
            </a:pPr>
            <a:endParaRPr lang="es-ES" sz="1600" dirty="0"/>
          </a:p>
        </p:txBody>
      </p:sp>
    </p:spTree>
    <p:extLst>
      <p:ext uri="{BB962C8B-B14F-4D97-AF65-F5344CB8AC3E}">
        <p14:creationId xmlns:p14="http://schemas.microsoft.com/office/powerpoint/2010/main" val="3243816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58B751-CFDD-C1E2-AACE-92582A51DD5B}"/>
              </a:ext>
            </a:extLst>
          </p:cNvPr>
          <p:cNvSpPr>
            <a:spLocks noGrp="1"/>
          </p:cNvSpPr>
          <p:nvPr>
            <p:ph type="title"/>
          </p:nvPr>
        </p:nvSpPr>
        <p:spPr>
          <a:xfrm>
            <a:off x="838200" y="365126"/>
            <a:ext cx="10515600" cy="431288"/>
          </a:xfrm>
        </p:spPr>
        <p:txBody>
          <a:bodyPr>
            <a:normAutofit fontScale="90000"/>
          </a:bodyPr>
          <a:lstStyle/>
          <a:p>
            <a:r>
              <a:rPr lang="es-ES" dirty="0"/>
              <a:t>PROBABILIDADES</a:t>
            </a:r>
          </a:p>
        </p:txBody>
      </p:sp>
      <p:sp>
        <p:nvSpPr>
          <p:cNvPr id="3" name="Marcador de contenido 2">
            <a:extLst>
              <a:ext uri="{FF2B5EF4-FFF2-40B4-BE49-F238E27FC236}">
                <a16:creationId xmlns:a16="http://schemas.microsoft.com/office/drawing/2014/main" id="{F06AB9C2-3651-1818-39E6-CD305CC69712}"/>
              </a:ext>
            </a:extLst>
          </p:cNvPr>
          <p:cNvSpPr>
            <a:spLocks noGrp="1"/>
          </p:cNvSpPr>
          <p:nvPr>
            <p:ph idx="1"/>
          </p:nvPr>
        </p:nvSpPr>
        <p:spPr>
          <a:xfrm>
            <a:off x="838200" y="1224116"/>
            <a:ext cx="10515600" cy="4952847"/>
          </a:xfrm>
        </p:spPr>
        <p:txBody>
          <a:bodyPr>
            <a:normAutofit fontScale="55000" lnSpcReduction="20000"/>
          </a:bodyPr>
          <a:lstStyle/>
          <a:p>
            <a:pPr>
              <a:buFont typeface="Wingdings" panose="05000000000000000000" pitchFamily="2" charset="2"/>
              <a:buChar char="v"/>
            </a:pPr>
            <a:r>
              <a:rPr lang="es-ES" sz="3600" dirty="0"/>
              <a:t>Decodificación: En la fase de generación de texto, se utilizan varios algoritmos de decodificación como "</a:t>
            </a:r>
            <a:r>
              <a:rPr lang="es-ES" sz="3600" dirty="0" err="1"/>
              <a:t>greedy</a:t>
            </a:r>
            <a:r>
              <a:rPr lang="es-ES" sz="3600" dirty="0"/>
              <a:t>", "</a:t>
            </a:r>
            <a:r>
              <a:rPr lang="es-ES" sz="3600" dirty="0" err="1"/>
              <a:t>beam</a:t>
            </a:r>
            <a:r>
              <a:rPr lang="es-ES" sz="3600" dirty="0"/>
              <a:t> </a:t>
            </a:r>
            <a:r>
              <a:rPr lang="es-ES" sz="3600" dirty="0" err="1"/>
              <a:t>search</a:t>
            </a:r>
            <a:r>
              <a:rPr lang="es-ES" sz="3600" dirty="0"/>
              <a:t>" o "núcleo de muestreo" para elegir la próxima palabra, basándose en las probabilidades que el modelo ha asignado a las posibles palabras siguientes.</a:t>
            </a:r>
          </a:p>
          <a:p>
            <a:pPr marL="0" indent="0">
              <a:buNone/>
            </a:pPr>
            <a:endParaRPr lang="es-ES" sz="3600" dirty="0"/>
          </a:p>
          <a:p>
            <a:pPr>
              <a:buFont typeface="Wingdings" panose="05000000000000000000" pitchFamily="2" charset="2"/>
              <a:buChar char="v"/>
            </a:pPr>
            <a:r>
              <a:rPr lang="es-ES" sz="3600" dirty="0"/>
              <a:t>Manejo de la Incertidumbre: Las probabilidades también ayudan al modelo a manejar la incertidumbre en el lenguaje. Por ejemplo, si se le da una oración incompleta o ambigua, el modelo utiliza las probabilidades para elegir la continuación que cree que es más probable.</a:t>
            </a:r>
          </a:p>
          <a:p>
            <a:pPr marL="0" indent="0">
              <a:buNone/>
            </a:pPr>
            <a:endParaRPr lang="es-ES" sz="3600" dirty="0"/>
          </a:p>
          <a:p>
            <a:pPr>
              <a:buFont typeface="Wingdings" panose="05000000000000000000" pitchFamily="2" charset="2"/>
              <a:buChar char="v"/>
            </a:pPr>
            <a:r>
              <a:rPr lang="es-ES" sz="3600" dirty="0"/>
              <a:t>Calidad de Generación de Texto: Al tener en cuenta las probabilidades, el modelo puede generar texto que es gramaticalmente correcto y contextualmente relevante, ya que "aprende" las estructuras lingüísticas y las dependencias contextuales que son más comunes en el idioma.</a:t>
            </a:r>
          </a:p>
          <a:p>
            <a:pPr marL="0" indent="0">
              <a:buNone/>
            </a:pPr>
            <a:endParaRPr lang="es-ES" sz="3600" dirty="0"/>
          </a:p>
          <a:p>
            <a:pPr marL="0" indent="0">
              <a:buNone/>
            </a:pPr>
            <a:r>
              <a:rPr lang="es-ES" sz="3600" dirty="0"/>
              <a:t>En resumen, las probabilidades son fundamentales tanto para el entrenamiento como para la generación de texto en modelos como </a:t>
            </a:r>
            <a:r>
              <a:rPr lang="es-ES" sz="3600" dirty="0" err="1"/>
              <a:t>ChatGPT</a:t>
            </a:r>
            <a:r>
              <a:rPr lang="es-ES" sz="3600" dirty="0"/>
              <a:t>. Permiten que el modelo capture la estructura del lenguaje y genere respuestas coherentes y contextuales.</a:t>
            </a:r>
          </a:p>
          <a:p>
            <a:pPr marL="0" indent="0">
              <a:buNone/>
            </a:pPr>
            <a:endParaRPr lang="es-ES" dirty="0"/>
          </a:p>
        </p:txBody>
      </p:sp>
    </p:spTree>
    <p:extLst>
      <p:ext uri="{BB962C8B-B14F-4D97-AF65-F5344CB8AC3E}">
        <p14:creationId xmlns:p14="http://schemas.microsoft.com/office/powerpoint/2010/main" val="68795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329D04-E2C0-BFCA-2154-2F1EED477848}"/>
              </a:ext>
            </a:extLst>
          </p:cNvPr>
          <p:cNvSpPr>
            <a:spLocks noGrp="1"/>
          </p:cNvSpPr>
          <p:nvPr>
            <p:ph type="title"/>
          </p:nvPr>
        </p:nvSpPr>
        <p:spPr>
          <a:xfrm>
            <a:off x="770248" y="2475158"/>
            <a:ext cx="10515600" cy="695812"/>
          </a:xfrm>
        </p:spPr>
        <p:txBody>
          <a:bodyPr>
            <a:noAutofit/>
          </a:bodyPr>
          <a:lstStyle/>
          <a:p>
            <a:r>
              <a:rPr lang="es-ES" sz="2000" dirty="0">
                <a:latin typeface="+mn-lt"/>
              </a:rPr>
              <a:t>Crear grafica de una ecuación lineal  x + 2y = 7</a:t>
            </a:r>
            <a:br>
              <a:rPr lang="es-ES" sz="2000" dirty="0">
                <a:latin typeface="+mn-lt"/>
              </a:rPr>
            </a:br>
            <a:r>
              <a:rPr lang="es-ES" sz="2000" dirty="0">
                <a:latin typeface="+mn-lt"/>
              </a:rPr>
              <a:t>Le damos diferentes valores a la x, por ejemplo -2, -1, 0, 1 y 2 y calculamos los respectivos valores de la y.</a:t>
            </a:r>
          </a:p>
        </p:txBody>
      </p:sp>
      <p:pic>
        <p:nvPicPr>
          <p:cNvPr id="1026" name="Picture 2" descr="Graficando ecuaciones lineales">
            <a:extLst>
              <a:ext uri="{FF2B5EF4-FFF2-40B4-BE49-F238E27FC236}">
                <a16:creationId xmlns:a16="http://schemas.microsoft.com/office/drawing/2014/main" id="{86DFC349-7F6F-1770-84D0-4599B39DCB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06994" y="3497312"/>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489D9D66-689F-0C54-B3AD-EB2B67A0D3EA}"/>
              </a:ext>
            </a:extLst>
          </p:cNvPr>
          <p:cNvSpPr txBox="1"/>
          <p:nvPr/>
        </p:nvSpPr>
        <p:spPr>
          <a:xfrm>
            <a:off x="770248" y="529813"/>
            <a:ext cx="3524865" cy="584775"/>
          </a:xfrm>
          <a:prstGeom prst="rect">
            <a:avLst/>
          </a:prstGeom>
          <a:noFill/>
        </p:spPr>
        <p:txBody>
          <a:bodyPr wrap="square" rtlCol="0">
            <a:spAutoFit/>
          </a:bodyPr>
          <a:lstStyle/>
          <a:p>
            <a:r>
              <a:rPr lang="es-ES" sz="3200" dirty="0"/>
              <a:t>ALGEBRA LINEAL </a:t>
            </a:r>
          </a:p>
        </p:txBody>
      </p:sp>
      <p:sp>
        <p:nvSpPr>
          <p:cNvPr id="4" name="CuadroTexto 3">
            <a:extLst>
              <a:ext uri="{FF2B5EF4-FFF2-40B4-BE49-F238E27FC236}">
                <a16:creationId xmlns:a16="http://schemas.microsoft.com/office/drawing/2014/main" id="{F49809DE-6BF0-3C65-F613-B34E0238F697}"/>
              </a:ext>
            </a:extLst>
          </p:cNvPr>
          <p:cNvSpPr txBox="1"/>
          <p:nvPr/>
        </p:nvSpPr>
        <p:spPr>
          <a:xfrm>
            <a:off x="770248" y="1132071"/>
            <a:ext cx="10651504" cy="1200329"/>
          </a:xfrm>
          <a:prstGeom prst="rect">
            <a:avLst/>
          </a:prstGeom>
          <a:noFill/>
        </p:spPr>
        <p:txBody>
          <a:bodyPr wrap="square" rtlCol="0">
            <a:spAutoFit/>
          </a:bodyPr>
          <a:lstStyle/>
          <a:p>
            <a:r>
              <a:rPr lang="es-ES" sz="2400" dirty="0"/>
              <a:t>El álgebra lineal es una rama de las matemáticas que estudia los vectores, las matrices y las transformaciones lineales. Es una herramienta esencial en la inteligencia artificial.</a:t>
            </a:r>
          </a:p>
        </p:txBody>
      </p:sp>
    </p:spTree>
    <p:extLst>
      <p:ext uri="{BB962C8B-B14F-4D97-AF65-F5344CB8AC3E}">
        <p14:creationId xmlns:p14="http://schemas.microsoft.com/office/powerpoint/2010/main" val="1685008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057562-1A76-C4F9-D8DF-C8A32BA67445}"/>
              </a:ext>
            </a:extLst>
          </p:cNvPr>
          <p:cNvSpPr>
            <a:spLocks noGrp="1"/>
          </p:cNvSpPr>
          <p:nvPr>
            <p:ph type="title"/>
          </p:nvPr>
        </p:nvSpPr>
        <p:spPr>
          <a:xfrm>
            <a:off x="838200" y="117988"/>
            <a:ext cx="10515600" cy="619432"/>
          </a:xfrm>
        </p:spPr>
        <p:txBody>
          <a:bodyPr>
            <a:normAutofit/>
          </a:bodyPr>
          <a:lstStyle/>
          <a:p>
            <a:r>
              <a:rPr lang="es-ES" sz="3200" b="1" dirty="0"/>
              <a:t>PROBABILIDADES</a:t>
            </a:r>
          </a:p>
        </p:txBody>
      </p:sp>
      <p:sp>
        <p:nvSpPr>
          <p:cNvPr id="3" name="Marcador de contenido 2">
            <a:extLst>
              <a:ext uri="{FF2B5EF4-FFF2-40B4-BE49-F238E27FC236}">
                <a16:creationId xmlns:a16="http://schemas.microsoft.com/office/drawing/2014/main" id="{EF8752E4-DC89-AF7F-E7B8-3D37B4B2FE94}"/>
              </a:ext>
            </a:extLst>
          </p:cNvPr>
          <p:cNvSpPr>
            <a:spLocks noGrp="1"/>
          </p:cNvSpPr>
          <p:nvPr>
            <p:ph idx="1"/>
          </p:nvPr>
        </p:nvSpPr>
        <p:spPr>
          <a:xfrm>
            <a:off x="838200" y="1106129"/>
            <a:ext cx="10515600" cy="5386746"/>
          </a:xfrm>
        </p:spPr>
        <p:txBody>
          <a:bodyPr>
            <a:noAutofit/>
          </a:bodyPr>
          <a:lstStyle/>
          <a:p>
            <a:pPr marL="0" indent="0">
              <a:buNone/>
            </a:pPr>
            <a:r>
              <a:rPr lang="es-ES" sz="2400" dirty="0"/>
              <a:t>Si tiramos un dado con 6 caras y numerados desde el 1 hasta el 6, la probabilidad de que salga cualquiera de los números es de 1/6</a:t>
            </a:r>
          </a:p>
          <a:p>
            <a:pPr marL="0" indent="0">
              <a:buNone/>
            </a:pPr>
            <a:endParaRPr lang="es-ES" sz="2400" dirty="0"/>
          </a:p>
          <a:p>
            <a:r>
              <a:rPr lang="es-ES" sz="2400" dirty="0">
                <a:effectLst/>
              </a:rPr>
              <a:t>La fórmula básica para calcular la probabilidad de un evento </a:t>
            </a:r>
            <a:r>
              <a:rPr lang="es-ES" sz="2400" i="1" dirty="0">
                <a:effectLst/>
              </a:rPr>
              <a:t>A</a:t>
            </a:r>
            <a:r>
              <a:rPr lang="es-ES" sz="2400" dirty="0">
                <a:effectLst/>
              </a:rPr>
              <a:t> es:</a:t>
            </a:r>
          </a:p>
          <a:p>
            <a:pPr marL="0" indent="0">
              <a:buNone/>
            </a:pPr>
            <a:r>
              <a:rPr lang="es-ES" sz="2400" dirty="0"/>
              <a:t>P(A)</a:t>
            </a:r>
            <a:r>
              <a:rPr lang="es-ES" sz="2400" dirty="0">
                <a:effectLst/>
              </a:rPr>
              <a:t>=Número de casos favorables/Número total de casos posibles</a:t>
            </a:r>
          </a:p>
          <a:p>
            <a:pPr marL="0" indent="0">
              <a:buNone/>
            </a:pPr>
            <a:r>
              <a:rPr lang="es-ES" sz="2400" b="0" i="0" dirty="0">
                <a:solidFill>
                  <a:srgbClr val="374151"/>
                </a:solidFill>
              </a:rPr>
              <a:t>P(tirar dado y que salga un 4) =1/6</a:t>
            </a:r>
          </a:p>
          <a:p>
            <a:pPr marL="0" indent="0">
              <a:buNone/>
            </a:pPr>
            <a:r>
              <a:rPr lang="es-ES" sz="2400" dirty="0">
                <a:solidFill>
                  <a:srgbClr val="374151"/>
                </a:solidFill>
                <a:effectLst/>
              </a:rPr>
              <a:t>¿Cuál es la probabilidad de que tanto en la primera tirada como en la segunda salga un 3?</a:t>
            </a:r>
          </a:p>
          <a:p>
            <a:pPr marL="0" indent="0">
              <a:buNone/>
            </a:pPr>
            <a:r>
              <a:rPr lang="es-ES" sz="2400" b="0" i="0" dirty="0">
                <a:solidFill>
                  <a:srgbClr val="374151"/>
                </a:solidFill>
              </a:rPr>
              <a:t>P(A)= 1/6 x 1/6 = 1/36</a:t>
            </a:r>
          </a:p>
          <a:p>
            <a:pPr marL="0" indent="0">
              <a:buNone/>
            </a:pPr>
            <a:r>
              <a:rPr lang="es-ES" sz="2400" dirty="0">
                <a:solidFill>
                  <a:srgbClr val="374151"/>
                </a:solidFill>
                <a:effectLst/>
              </a:rPr>
              <a:t>Y cuál es la probabilidad de que salga un 3 en la primera tirada, y también en la segunda tirada y también en la tercera tirada</a:t>
            </a:r>
          </a:p>
          <a:p>
            <a:pPr marL="0" indent="0">
              <a:buNone/>
            </a:pPr>
            <a:r>
              <a:rPr lang="es-ES" sz="2400" b="0" i="0" dirty="0">
                <a:solidFill>
                  <a:srgbClr val="374151"/>
                </a:solidFill>
                <a:effectLst/>
              </a:rPr>
              <a:t>P(A)= 1/6 x 1/6 x 1/6= 1/216 </a:t>
            </a:r>
            <a:br>
              <a:rPr lang="es-ES" sz="2400" b="0" i="0" dirty="0">
                <a:solidFill>
                  <a:srgbClr val="374151"/>
                </a:solidFill>
                <a:effectLst/>
              </a:rPr>
            </a:br>
            <a:endParaRPr lang="es-ES" sz="2400" dirty="0"/>
          </a:p>
        </p:txBody>
      </p:sp>
    </p:spTree>
    <p:extLst>
      <p:ext uri="{BB962C8B-B14F-4D97-AF65-F5344CB8AC3E}">
        <p14:creationId xmlns:p14="http://schemas.microsoft.com/office/powerpoint/2010/main" val="955707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05EDB-0537-DC34-4043-4E53A317CDDD}"/>
              </a:ext>
            </a:extLst>
          </p:cNvPr>
          <p:cNvSpPr>
            <a:spLocks noGrp="1"/>
          </p:cNvSpPr>
          <p:nvPr>
            <p:ph type="title"/>
          </p:nvPr>
        </p:nvSpPr>
        <p:spPr>
          <a:xfrm>
            <a:off x="932468" y="638503"/>
            <a:ext cx="10515600" cy="505030"/>
          </a:xfrm>
        </p:spPr>
        <p:txBody>
          <a:bodyPr>
            <a:noAutofit/>
          </a:bodyPr>
          <a:lstStyle/>
          <a:p>
            <a:r>
              <a:rPr lang="es-ES" sz="3200" b="1" dirty="0"/>
              <a:t>PROBABILIDADES</a:t>
            </a:r>
          </a:p>
        </p:txBody>
      </p:sp>
      <p:sp>
        <p:nvSpPr>
          <p:cNvPr id="3" name="Marcador de contenido 2">
            <a:extLst>
              <a:ext uri="{FF2B5EF4-FFF2-40B4-BE49-F238E27FC236}">
                <a16:creationId xmlns:a16="http://schemas.microsoft.com/office/drawing/2014/main" id="{4D6924E4-4C66-B3B1-DAE9-328956F608AF}"/>
              </a:ext>
            </a:extLst>
          </p:cNvPr>
          <p:cNvSpPr>
            <a:spLocks noGrp="1"/>
          </p:cNvSpPr>
          <p:nvPr>
            <p:ph idx="1"/>
          </p:nvPr>
        </p:nvSpPr>
        <p:spPr>
          <a:xfrm>
            <a:off x="838200" y="1653340"/>
            <a:ext cx="10515600" cy="1287823"/>
          </a:xfrm>
        </p:spPr>
        <p:txBody>
          <a:bodyPr>
            <a:normAutofit/>
          </a:bodyPr>
          <a:lstStyle/>
          <a:p>
            <a:r>
              <a:rPr lang="es-ES" sz="2400" b="0" i="0" dirty="0">
                <a:solidFill>
                  <a:srgbClr val="374151"/>
                </a:solidFill>
                <a:effectLst/>
              </a:rPr>
              <a:t>La probabilidad de que un evento “</a:t>
            </a:r>
            <a:r>
              <a:rPr lang="es-ES" sz="2400" b="0" i="1" dirty="0">
                <a:solidFill>
                  <a:srgbClr val="374151"/>
                </a:solidFill>
                <a:effectLst/>
              </a:rPr>
              <a:t>A”</a:t>
            </a:r>
            <a:r>
              <a:rPr lang="es-ES" sz="2400" b="0" i="0" dirty="0">
                <a:solidFill>
                  <a:srgbClr val="374151"/>
                </a:solidFill>
                <a:effectLst/>
              </a:rPr>
              <a:t> </a:t>
            </a:r>
            <a:r>
              <a:rPr lang="es-ES" b="0" i="0" dirty="0">
                <a:solidFill>
                  <a:srgbClr val="374151"/>
                </a:solidFill>
                <a:effectLst/>
              </a:rPr>
              <a:t>no</a:t>
            </a:r>
            <a:r>
              <a:rPr lang="es-ES" sz="2400" b="0" i="0" dirty="0">
                <a:solidFill>
                  <a:srgbClr val="374151"/>
                </a:solidFill>
                <a:effectLst/>
              </a:rPr>
              <a:t> ocurra es 1−</a:t>
            </a:r>
            <a:r>
              <a:rPr lang="es-ES" sz="2400" b="0" i="1" dirty="0">
                <a:solidFill>
                  <a:srgbClr val="374151"/>
                </a:solidFill>
                <a:effectLst/>
              </a:rPr>
              <a:t>P</a:t>
            </a:r>
            <a:r>
              <a:rPr lang="es-ES" sz="2400" b="0" i="0" dirty="0">
                <a:solidFill>
                  <a:srgbClr val="374151"/>
                </a:solidFill>
                <a:effectLst/>
              </a:rPr>
              <a:t>(</a:t>
            </a:r>
            <a:r>
              <a:rPr lang="es-ES" sz="2400" b="0" i="1" dirty="0">
                <a:solidFill>
                  <a:srgbClr val="374151"/>
                </a:solidFill>
                <a:effectLst/>
              </a:rPr>
              <a:t>A</a:t>
            </a:r>
            <a:r>
              <a:rPr lang="es-ES" sz="2400" b="0" i="0" dirty="0">
                <a:solidFill>
                  <a:srgbClr val="374151"/>
                </a:solidFill>
                <a:effectLst/>
              </a:rPr>
              <a:t>).</a:t>
            </a:r>
          </a:p>
          <a:p>
            <a:pPr marL="0" indent="0">
              <a:buNone/>
            </a:pPr>
            <a:r>
              <a:rPr lang="es-ES" sz="2400" dirty="0">
                <a:solidFill>
                  <a:srgbClr val="374151"/>
                </a:solidFill>
              </a:rPr>
              <a:t>¿Cuál es la probabilidad de que no salga un 3 en una tirada del dado?</a:t>
            </a:r>
            <a:endParaRPr lang="es-ES" sz="2400" dirty="0"/>
          </a:p>
        </p:txBody>
      </p:sp>
    </p:spTree>
    <p:extLst>
      <p:ext uri="{BB962C8B-B14F-4D97-AF65-F5344CB8AC3E}">
        <p14:creationId xmlns:p14="http://schemas.microsoft.com/office/powerpoint/2010/main" val="2511569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9A999-9D66-601A-8E7B-FA988E5306F8}"/>
              </a:ext>
            </a:extLst>
          </p:cNvPr>
          <p:cNvSpPr>
            <a:spLocks noGrp="1"/>
          </p:cNvSpPr>
          <p:nvPr>
            <p:ph type="title"/>
          </p:nvPr>
        </p:nvSpPr>
        <p:spPr>
          <a:xfrm>
            <a:off x="838200" y="365125"/>
            <a:ext cx="10515600" cy="637765"/>
          </a:xfrm>
        </p:spPr>
        <p:txBody>
          <a:bodyPr>
            <a:normAutofit/>
          </a:bodyPr>
          <a:lstStyle/>
          <a:p>
            <a:r>
              <a:rPr lang="es-ES" sz="3200" b="1" dirty="0"/>
              <a:t>PROBABILIDADES</a:t>
            </a:r>
          </a:p>
        </p:txBody>
      </p:sp>
      <p:sp>
        <p:nvSpPr>
          <p:cNvPr id="3" name="Marcador de contenido 2">
            <a:extLst>
              <a:ext uri="{FF2B5EF4-FFF2-40B4-BE49-F238E27FC236}">
                <a16:creationId xmlns:a16="http://schemas.microsoft.com/office/drawing/2014/main" id="{EFFF5530-021A-D29C-A154-077DFE2C2170}"/>
              </a:ext>
            </a:extLst>
          </p:cNvPr>
          <p:cNvSpPr>
            <a:spLocks noGrp="1"/>
          </p:cNvSpPr>
          <p:nvPr>
            <p:ph idx="1"/>
          </p:nvPr>
        </p:nvSpPr>
        <p:spPr>
          <a:xfrm>
            <a:off x="838200" y="1525012"/>
            <a:ext cx="10515600" cy="5174073"/>
          </a:xfrm>
        </p:spPr>
        <p:txBody>
          <a:bodyPr>
            <a:noAutofit/>
          </a:bodyPr>
          <a:lstStyle/>
          <a:p>
            <a:r>
              <a:rPr lang="es-ES" sz="2400" dirty="0"/>
              <a:t>DIAGRAMA DE VENN</a:t>
            </a:r>
          </a:p>
          <a:p>
            <a:pPr marL="0" indent="0">
              <a:buNone/>
            </a:pPr>
            <a:r>
              <a:rPr lang="es-ES" sz="2400" dirty="0"/>
              <a:t>En un club deportivo, el 80% de los socios juegan al fútbol y el 40% al baloncesto. Sabiendo que el 30% de los socios practican los dos deportes, calcula la probabilidad de que un socio elegido al azar:</a:t>
            </a:r>
          </a:p>
          <a:p>
            <a:pPr marL="0" indent="0">
              <a:buNone/>
            </a:pPr>
            <a:r>
              <a:rPr lang="es-ES" sz="2400" dirty="0"/>
              <a:t>a) Juegue sólo al fútbol</a:t>
            </a:r>
          </a:p>
          <a:p>
            <a:pPr marL="0" indent="0">
              <a:buNone/>
            </a:pPr>
            <a:r>
              <a:rPr lang="es-ES" sz="2400" dirty="0"/>
              <a:t>b) Juegue sólo al baloncesto</a:t>
            </a:r>
          </a:p>
          <a:p>
            <a:pPr marL="0" indent="0">
              <a:buNone/>
            </a:pPr>
            <a:r>
              <a:rPr lang="es-ES" sz="2400" dirty="0"/>
              <a:t>c) Juegue al fútbol o al baloncesto</a:t>
            </a:r>
          </a:p>
          <a:p>
            <a:pPr marL="0" indent="0">
              <a:buNone/>
            </a:pPr>
            <a:r>
              <a:rPr lang="es-ES" sz="2400" dirty="0"/>
              <a:t>d) No juegue a ninguno de los dos deportes</a:t>
            </a:r>
          </a:p>
          <a:p>
            <a:pPr marL="0" indent="0">
              <a:buNone/>
            </a:pPr>
            <a:r>
              <a:rPr lang="es-ES" sz="2400" dirty="0"/>
              <a:t>Empezamos dibujando el diagrama de </a:t>
            </a:r>
            <a:r>
              <a:rPr lang="es-ES" sz="2400" dirty="0" err="1"/>
              <a:t>Venn</a:t>
            </a:r>
            <a:r>
              <a:rPr lang="es-ES" sz="2400" dirty="0"/>
              <a:t>, con los dos conjuntos, fútbol y baloncesto, e indicando que el conjunto universal es igual a 100%:</a:t>
            </a:r>
          </a:p>
        </p:txBody>
      </p:sp>
    </p:spTree>
    <p:extLst>
      <p:ext uri="{BB962C8B-B14F-4D97-AF65-F5344CB8AC3E}">
        <p14:creationId xmlns:p14="http://schemas.microsoft.com/office/powerpoint/2010/main" val="232564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7164D9-B9E7-2B72-992F-1AEBCC73D3F3}"/>
              </a:ext>
            </a:extLst>
          </p:cNvPr>
          <p:cNvSpPr>
            <a:spLocks noGrp="1"/>
          </p:cNvSpPr>
          <p:nvPr>
            <p:ph type="title"/>
          </p:nvPr>
        </p:nvSpPr>
        <p:spPr>
          <a:xfrm>
            <a:off x="838200" y="365125"/>
            <a:ext cx="10515600" cy="623017"/>
          </a:xfrm>
        </p:spPr>
        <p:txBody>
          <a:bodyPr>
            <a:normAutofit/>
          </a:bodyPr>
          <a:lstStyle/>
          <a:p>
            <a:r>
              <a:rPr lang="es-ES" sz="3200" b="1" dirty="0"/>
              <a:t>PROBABILIDADES</a:t>
            </a:r>
          </a:p>
        </p:txBody>
      </p:sp>
      <p:sp>
        <p:nvSpPr>
          <p:cNvPr id="3" name="Marcador de contenido 2">
            <a:extLst>
              <a:ext uri="{FF2B5EF4-FFF2-40B4-BE49-F238E27FC236}">
                <a16:creationId xmlns:a16="http://schemas.microsoft.com/office/drawing/2014/main" id="{244D1554-B633-6752-4654-07493DAB5152}"/>
              </a:ext>
            </a:extLst>
          </p:cNvPr>
          <p:cNvSpPr>
            <a:spLocks noGrp="1"/>
          </p:cNvSpPr>
          <p:nvPr>
            <p:ph idx="1"/>
          </p:nvPr>
        </p:nvSpPr>
        <p:spPr>
          <a:xfrm>
            <a:off x="838200" y="1669179"/>
            <a:ext cx="10515600" cy="5188821"/>
          </a:xfrm>
        </p:spPr>
        <p:txBody>
          <a:bodyPr/>
          <a:lstStyle/>
          <a:p>
            <a:r>
              <a:rPr lang="es-ES" sz="2400" dirty="0"/>
              <a:t>Empezamos dibujando el diagrama de </a:t>
            </a:r>
            <a:r>
              <a:rPr lang="es-ES" sz="2400" dirty="0" err="1"/>
              <a:t>Venn</a:t>
            </a:r>
            <a:r>
              <a:rPr lang="es-ES" sz="2400" dirty="0"/>
              <a:t>, con los dos conjuntos, fútbol y baloncesto, e indicando que el conjunto universal es igual a 100%:</a:t>
            </a:r>
          </a:p>
          <a:p>
            <a:pPr marL="0" indent="0">
              <a:buNone/>
            </a:pPr>
            <a:endParaRPr lang="es-ES" dirty="0"/>
          </a:p>
        </p:txBody>
      </p:sp>
      <p:pic>
        <p:nvPicPr>
          <p:cNvPr id="4" name="Imagen 3">
            <a:extLst>
              <a:ext uri="{FF2B5EF4-FFF2-40B4-BE49-F238E27FC236}">
                <a16:creationId xmlns:a16="http://schemas.microsoft.com/office/drawing/2014/main" id="{15F89803-D7DC-955C-BA47-862C7CA17514}"/>
              </a:ext>
            </a:extLst>
          </p:cNvPr>
          <p:cNvPicPr>
            <a:picLocks noChangeAspect="1"/>
          </p:cNvPicPr>
          <p:nvPr/>
        </p:nvPicPr>
        <p:blipFill>
          <a:blip r:embed="rId2"/>
          <a:stretch>
            <a:fillRect/>
          </a:stretch>
        </p:blipFill>
        <p:spPr>
          <a:xfrm>
            <a:off x="3779064" y="3111064"/>
            <a:ext cx="3848100" cy="2305050"/>
          </a:xfrm>
          <a:prstGeom prst="rect">
            <a:avLst/>
          </a:prstGeom>
        </p:spPr>
      </p:pic>
    </p:spTree>
    <p:extLst>
      <p:ext uri="{BB962C8B-B14F-4D97-AF65-F5344CB8AC3E}">
        <p14:creationId xmlns:p14="http://schemas.microsoft.com/office/powerpoint/2010/main" val="3827303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252657-FD60-5468-F921-D1BC7B67D9D5}"/>
              </a:ext>
            </a:extLst>
          </p:cNvPr>
          <p:cNvSpPr>
            <a:spLocks noGrp="1"/>
          </p:cNvSpPr>
          <p:nvPr>
            <p:ph type="title"/>
          </p:nvPr>
        </p:nvSpPr>
        <p:spPr>
          <a:xfrm>
            <a:off x="838200" y="365126"/>
            <a:ext cx="10515600" cy="431288"/>
          </a:xfrm>
        </p:spPr>
        <p:txBody>
          <a:bodyPr>
            <a:noAutofit/>
          </a:bodyPr>
          <a:lstStyle/>
          <a:p>
            <a:r>
              <a:rPr lang="es-ES" sz="3200" b="1" dirty="0"/>
              <a:t>PROBABILIDADES</a:t>
            </a:r>
          </a:p>
        </p:txBody>
      </p:sp>
      <p:sp>
        <p:nvSpPr>
          <p:cNvPr id="3" name="Marcador de contenido 2">
            <a:extLst>
              <a:ext uri="{FF2B5EF4-FFF2-40B4-BE49-F238E27FC236}">
                <a16:creationId xmlns:a16="http://schemas.microsoft.com/office/drawing/2014/main" id="{29F542F0-5AF6-2898-437E-74477EBCDDCC}"/>
              </a:ext>
            </a:extLst>
          </p:cNvPr>
          <p:cNvSpPr>
            <a:spLocks noGrp="1"/>
          </p:cNvSpPr>
          <p:nvPr>
            <p:ph idx="1"/>
          </p:nvPr>
        </p:nvSpPr>
        <p:spPr>
          <a:xfrm>
            <a:off x="838200" y="1365531"/>
            <a:ext cx="10515600" cy="5218318"/>
          </a:xfrm>
        </p:spPr>
        <p:txBody>
          <a:bodyPr/>
          <a:lstStyle/>
          <a:p>
            <a:r>
              <a:rPr lang="es-ES" sz="2400" dirty="0"/>
              <a:t>El primer dato que ubicamos es el 30% que practican ambos deportes, que corresponde a la zona 2, o lo que es lo mismo, la intersección entre fútbol y baloncesto.</a:t>
            </a:r>
          </a:p>
          <a:p>
            <a:endParaRPr lang="es-ES" sz="2400" dirty="0"/>
          </a:p>
          <a:p>
            <a:endParaRPr lang="es-ES" dirty="0"/>
          </a:p>
        </p:txBody>
      </p:sp>
      <p:pic>
        <p:nvPicPr>
          <p:cNvPr id="4" name="Imagen 3">
            <a:extLst>
              <a:ext uri="{FF2B5EF4-FFF2-40B4-BE49-F238E27FC236}">
                <a16:creationId xmlns:a16="http://schemas.microsoft.com/office/drawing/2014/main" id="{A1AA3047-EE78-4BB3-2F23-21530A7969F1}"/>
              </a:ext>
            </a:extLst>
          </p:cNvPr>
          <p:cNvPicPr>
            <a:picLocks noChangeAspect="1"/>
          </p:cNvPicPr>
          <p:nvPr/>
        </p:nvPicPr>
        <p:blipFill>
          <a:blip r:embed="rId2"/>
          <a:stretch>
            <a:fillRect/>
          </a:stretch>
        </p:blipFill>
        <p:spPr>
          <a:xfrm>
            <a:off x="3508273" y="2822165"/>
            <a:ext cx="3848100" cy="2305050"/>
          </a:xfrm>
          <a:prstGeom prst="rect">
            <a:avLst/>
          </a:prstGeom>
        </p:spPr>
      </p:pic>
    </p:spTree>
    <p:extLst>
      <p:ext uri="{BB962C8B-B14F-4D97-AF65-F5344CB8AC3E}">
        <p14:creationId xmlns:p14="http://schemas.microsoft.com/office/powerpoint/2010/main" val="2429263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E95C38-5061-92A6-A44A-6F1D20D0EBEC}"/>
              </a:ext>
            </a:extLst>
          </p:cNvPr>
          <p:cNvSpPr>
            <a:spLocks noGrp="1"/>
          </p:cNvSpPr>
          <p:nvPr>
            <p:ph type="title"/>
          </p:nvPr>
        </p:nvSpPr>
        <p:spPr>
          <a:xfrm>
            <a:off x="838200" y="365125"/>
            <a:ext cx="10515600" cy="564023"/>
          </a:xfrm>
        </p:spPr>
        <p:txBody>
          <a:bodyPr>
            <a:normAutofit/>
          </a:bodyPr>
          <a:lstStyle/>
          <a:p>
            <a:r>
              <a:rPr lang="es-ES" sz="3200" b="1" dirty="0"/>
              <a:t>PROBABILIDADES</a:t>
            </a:r>
          </a:p>
        </p:txBody>
      </p:sp>
      <p:sp>
        <p:nvSpPr>
          <p:cNvPr id="3" name="Marcador de contenido 2">
            <a:extLst>
              <a:ext uri="{FF2B5EF4-FFF2-40B4-BE49-F238E27FC236}">
                <a16:creationId xmlns:a16="http://schemas.microsoft.com/office/drawing/2014/main" id="{308F3098-D76B-44BA-7761-A1D7C44D2482}"/>
              </a:ext>
            </a:extLst>
          </p:cNvPr>
          <p:cNvSpPr>
            <a:spLocks noGrp="1"/>
          </p:cNvSpPr>
          <p:nvPr>
            <p:ph idx="1"/>
          </p:nvPr>
        </p:nvSpPr>
        <p:spPr>
          <a:xfrm>
            <a:off x="838200" y="1409915"/>
            <a:ext cx="10515600" cy="5247815"/>
          </a:xfrm>
        </p:spPr>
        <p:txBody>
          <a:bodyPr/>
          <a:lstStyle/>
          <a:p>
            <a:r>
              <a:rPr lang="es-ES" sz="2400" dirty="0"/>
              <a:t>Vamos a calcular el porcentaje de las personas que juegan sólo al fútbol, que lo indicamos como x%:</a:t>
            </a:r>
          </a:p>
          <a:p>
            <a:endParaRPr lang="es-ES" dirty="0"/>
          </a:p>
          <a:p>
            <a:endParaRPr lang="es-ES" dirty="0"/>
          </a:p>
        </p:txBody>
      </p:sp>
      <p:pic>
        <p:nvPicPr>
          <p:cNvPr id="4" name="Imagen 3">
            <a:extLst>
              <a:ext uri="{FF2B5EF4-FFF2-40B4-BE49-F238E27FC236}">
                <a16:creationId xmlns:a16="http://schemas.microsoft.com/office/drawing/2014/main" id="{B99501A6-5541-1E40-CAB9-3760D8DF65B1}"/>
              </a:ext>
            </a:extLst>
          </p:cNvPr>
          <p:cNvPicPr>
            <a:picLocks noChangeAspect="1"/>
          </p:cNvPicPr>
          <p:nvPr/>
        </p:nvPicPr>
        <p:blipFill>
          <a:blip r:embed="rId2"/>
          <a:stretch>
            <a:fillRect/>
          </a:stretch>
        </p:blipFill>
        <p:spPr>
          <a:xfrm>
            <a:off x="3572563" y="2781202"/>
            <a:ext cx="3848100" cy="2305050"/>
          </a:xfrm>
          <a:prstGeom prst="rect">
            <a:avLst/>
          </a:prstGeom>
        </p:spPr>
      </p:pic>
    </p:spTree>
    <p:extLst>
      <p:ext uri="{BB962C8B-B14F-4D97-AF65-F5344CB8AC3E}">
        <p14:creationId xmlns:p14="http://schemas.microsoft.com/office/powerpoint/2010/main" val="893934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AF8DE-7DA3-5770-13F2-91F09AA4C20F}"/>
              </a:ext>
            </a:extLst>
          </p:cNvPr>
          <p:cNvSpPr>
            <a:spLocks noGrp="1"/>
          </p:cNvSpPr>
          <p:nvPr>
            <p:ph type="title"/>
          </p:nvPr>
        </p:nvSpPr>
        <p:spPr>
          <a:xfrm>
            <a:off x="838200" y="137959"/>
            <a:ext cx="10515600" cy="687951"/>
          </a:xfrm>
        </p:spPr>
        <p:txBody>
          <a:bodyPr>
            <a:normAutofit/>
          </a:bodyPr>
          <a:lstStyle/>
          <a:p>
            <a:r>
              <a:rPr lang="es-ES" sz="3200" b="1" dirty="0"/>
              <a:t>PROBABILIDADES</a:t>
            </a:r>
          </a:p>
        </p:txBody>
      </p:sp>
      <p:sp>
        <p:nvSpPr>
          <p:cNvPr id="3" name="Marcador de contenido 2">
            <a:extLst>
              <a:ext uri="{FF2B5EF4-FFF2-40B4-BE49-F238E27FC236}">
                <a16:creationId xmlns:a16="http://schemas.microsoft.com/office/drawing/2014/main" id="{02DFC8E1-BC92-FA2F-0943-2472068D4185}"/>
              </a:ext>
            </a:extLst>
          </p:cNvPr>
          <p:cNvSpPr>
            <a:spLocks noGrp="1"/>
          </p:cNvSpPr>
          <p:nvPr>
            <p:ph idx="1"/>
          </p:nvPr>
        </p:nvSpPr>
        <p:spPr>
          <a:xfrm>
            <a:off x="838200" y="1191036"/>
            <a:ext cx="10515600" cy="5666964"/>
          </a:xfrm>
        </p:spPr>
        <p:txBody>
          <a:bodyPr>
            <a:normAutofit/>
          </a:bodyPr>
          <a:lstStyle/>
          <a:p>
            <a:pPr marL="0" indent="0">
              <a:buNone/>
            </a:pPr>
            <a:r>
              <a:rPr lang="es-ES" sz="2400" dirty="0"/>
              <a:t>Sabemos que el 80% juega al fútbol y que de ese porcentaje, el 30% juega a los dos deportes y que x% juega sólo al fútbol, luego el 80% es la suma de x% más 30%:</a:t>
            </a:r>
          </a:p>
          <a:p>
            <a:pPr marL="0" indent="0">
              <a:buNone/>
            </a:pPr>
            <a:r>
              <a:rPr lang="es-ES" sz="2400" dirty="0"/>
              <a:t>80% = X% + 30%</a:t>
            </a:r>
          </a:p>
          <a:p>
            <a:pPr marL="0" indent="0">
              <a:buNone/>
            </a:pPr>
            <a:r>
              <a:rPr lang="es-ES" sz="2400" dirty="0"/>
              <a:t>Despejamos x% y calculamos:</a:t>
            </a:r>
          </a:p>
          <a:p>
            <a:pPr marL="0" indent="0">
              <a:buNone/>
            </a:pPr>
            <a:r>
              <a:rPr lang="es-ES" sz="2400" dirty="0"/>
              <a:t>X% = 80% - 30% = 50%</a:t>
            </a:r>
          </a:p>
          <a:p>
            <a:pPr marL="0" indent="0">
              <a:buNone/>
            </a:pPr>
            <a:r>
              <a:rPr lang="es-ES" sz="2400" dirty="0"/>
              <a:t>Tenemos que un 50% de los socios juega sólo al fútbol. Colocamos este resultado en el diagrama de </a:t>
            </a:r>
            <a:r>
              <a:rPr lang="es-ES" sz="2400" dirty="0" err="1"/>
              <a:t>Venn</a:t>
            </a:r>
            <a:r>
              <a:rPr lang="es-ES" sz="2400" dirty="0"/>
              <a:t>:</a:t>
            </a:r>
          </a:p>
          <a:p>
            <a:pPr marL="0" indent="0">
              <a:buNone/>
            </a:pPr>
            <a:endParaRPr lang="es-ES" dirty="0"/>
          </a:p>
        </p:txBody>
      </p:sp>
      <p:pic>
        <p:nvPicPr>
          <p:cNvPr id="4" name="Imagen 3">
            <a:extLst>
              <a:ext uri="{FF2B5EF4-FFF2-40B4-BE49-F238E27FC236}">
                <a16:creationId xmlns:a16="http://schemas.microsoft.com/office/drawing/2014/main" id="{A7A3749F-87AE-883C-0597-1E1E22AF282D}"/>
              </a:ext>
            </a:extLst>
          </p:cNvPr>
          <p:cNvPicPr>
            <a:picLocks noChangeAspect="1"/>
          </p:cNvPicPr>
          <p:nvPr/>
        </p:nvPicPr>
        <p:blipFill>
          <a:blip r:embed="rId2"/>
          <a:stretch>
            <a:fillRect/>
          </a:stretch>
        </p:blipFill>
        <p:spPr>
          <a:xfrm>
            <a:off x="3968362" y="4265227"/>
            <a:ext cx="3848100" cy="2305050"/>
          </a:xfrm>
          <a:prstGeom prst="rect">
            <a:avLst/>
          </a:prstGeom>
        </p:spPr>
      </p:pic>
    </p:spTree>
    <p:extLst>
      <p:ext uri="{BB962C8B-B14F-4D97-AF65-F5344CB8AC3E}">
        <p14:creationId xmlns:p14="http://schemas.microsoft.com/office/powerpoint/2010/main" val="1321460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94CE1-2F7C-3B6B-3356-79CCD6B97327}"/>
              </a:ext>
            </a:extLst>
          </p:cNvPr>
          <p:cNvSpPr>
            <a:spLocks noGrp="1"/>
          </p:cNvSpPr>
          <p:nvPr>
            <p:ph type="title"/>
          </p:nvPr>
        </p:nvSpPr>
        <p:spPr>
          <a:xfrm>
            <a:off x="838200" y="365125"/>
            <a:ext cx="10515600" cy="460785"/>
          </a:xfrm>
        </p:spPr>
        <p:txBody>
          <a:bodyPr>
            <a:noAutofit/>
          </a:bodyPr>
          <a:lstStyle/>
          <a:p>
            <a:r>
              <a:rPr lang="es-ES" sz="3200" b="1" dirty="0"/>
              <a:t>PROBABILIDADES</a:t>
            </a:r>
          </a:p>
        </p:txBody>
      </p:sp>
      <p:sp>
        <p:nvSpPr>
          <p:cNvPr id="3" name="Marcador de contenido 2">
            <a:extLst>
              <a:ext uri="{FF2B5EF4-FFF2-40B4-BE49-F238E27FC236}">
                <a16:creationId xmlns:a16="http://schemas.microsoft.com/office/drawing/2014/main" id="{5AEAAF5A-86AE-B42E-7C67-C517489C944F}"/>
              </a:ext>
            </a:extLst>
          </p:cNvPr>
          <p:cNvSpPr>
            <a:spLocks noGrp="1"/>
          </p:cNvSpPr>
          <p:nvPr>
            <p:ph idx="1"/>
          </p:nvPr>
        </p:nvSpPr>
        <p:spPr>
          <a:xfrm>
            <a:off x="838200" y="943896"/>
            <a:ext cx="10515600" cy="5442155"/>
          </a:xfrm>
        </p:spPr>
        <p:txBody>
          <a:bodyPr>
            <a:normAutofit/>
          </a:bodyPr>
          <a:lstStyle/>
          <a:p>
            <a:pPr marL="0" indent="0">
              <a:buNone/>
            </a:pPr>
            <a:r>
              <a:rPr lang="es-ES" sz="2000" dirty="0"/>
              <a:t>Ahora vamos a calcular el porcentaje de las personas que juegan sólo al fútbol, que lo llamamos y%:</a:t>
            </a:r>
          </a:p>
          <a:p>
            <a:pPr marL="0" indent="0">
              <a:buNone/>
            </a:pPr>
            <a:r>
              <a:rPr lang="es-ES" sz="2000" dirty="0"/>
              <a:t>Sabemos que el 40% juega al baloncesto y qué de ese porcentaje, el 30% juega a los dos deportes y qué y% juega sólo al baloncesto, luego el 40% es la suma de y% más 30%:</a:t>
            </a:r>
          </a:p>
          <a:p>
            <a:pPr marL="0" indent="0">
              <a:buNone/>
            </a:pPr>
            <a:r>
              <a:rPr lang="es-ES" sz="2000" dirty="0"/>
              <a:t>40%=y%+30%</a:t>
            </a:r>
          </a:p>
          <a:p>
            <a:pPr marL="0" indent="0">
              <a:buNone/>
            </a:pPr>
            <a:r>
              <a:rPr lang="es-ES" sz="2000" dirty="0"/>
              <a:t>Despejamos y% y calculamos:</a:t>
            </a:r>
          </a:p>
          <a:p>
            <a:pPr marL="0" indent="0">
              <a:buNone/>
            </a:pPr>
            <a:r>
              <a:rPr lang="es-ES" sz="2000" dirty="0"/>
              <a:t>Y%=40%-30%=10%</a:t>
            </a:r>
          </a:p>
          <a:p>
            <a:pPr marL="0" indent="0">
              <a:buNone/>
            </a:pPr>
            <a:r>
              <a:rPr lang="es-ES" sz="2000" dirty="0"/>
              <a:t>Por lo que un 10% de los socios juega sólo al baloncesto. Colocamos este resultado en el diagrama de </a:t>
            </a:r>
            <a:r>
              <a:rPr lang="es-ES" sz="2000" dirty="0" err="1"/>
              <a:t>Venn</a:t>
            </a:r>
            <a:r>
              <a:rPr lang="es-ES" sz="2000" dirty="0"/>
              <a:t>:</a:t>
            </a:r>
          </a:p>
          <a:p>
            <a:pPr marL="0" indent="0">
              <a:buNone/>
            </a:pPr>
            <a:endParaRPr lang="es-ES" sz="2000" dirty="0"/>
          </a:p>
          <a:p>
            <a:pPr marL="0" indent="0">
              <a:buNone/>
            </a:pPr>
            <a:endParaRPr lang="es-ES" sz="1800" dirty="0"/>
          </a:p>
          <a:p>
            <a:endParaRPr lang="es-ES" dirty="0"/>
          </a:p>
        </p:txBody>
      </p:sp>
      <p:pic>
        <p:nvPicPr>
          <p:cNvPr id="5" name="Imagen 4">
            <a:extLst>
              <a:ext uri="{FF2B5EF4-FFF2-40B4-BE49-F238E27FC236}">
                <a16:creationId xmlns:a16="http://schemas.microsoft.com/office/drawing/2014/main" id="{B00CD606-47EC-0269-A11C-7CD9184E5A58}"/>
              </a:ext>
            </a:extLst>
          </p:cNvPr>
          <p:cNvPicPr>
            <a:picLocks noChangeAspect="1"/>
          </p:cNvPicPr>
          <p:nvPr/>
        </p:nvPicPr>
        <p:blipFill>
          <a:blip r:embed="rId2"/>
          <a:stretch>
            <a:fillRect/>
          </a:stretch>
        </p:blipFill>
        <p:spPr>
          <a:xfrm>
            <a:off x="3991898" y="4198987"/>
            <a:ext cx="3848100" cy="2305050"/>
          </a:xfrm>
          <a:prstGeom prst="rect">
            <a:avLst/>
          </a:prstGeom>
        </p:spPr>
      </p:pic>
    </p:spTree>
    <p:extLst>
      <p:ext uri="{BB962C8B-B14F-4D97-AF65-F5344CB8AC3E}">
        <p14:creationId xmlns:p14="http://schemas.microsoft.com/office/powerpoint/2010/main" val="217489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167C8C-13A2-35A3-07AA-64FAC3E7DC83}"/>
              </a:ext>
            </a:extLst>
          </p:cNvPr>
          <p:cNvSpPr>
            <a:spLocks noGrp="1"/>
          </p:cNvSpPr>
          <p:nvPr>
            <p:ph type="title"/>
          </p:nvPr>
        </p:nvSpPr>
        <p:spPr>
          <a:xfrm>
            <a:off x="838200" y="365125"/>
            <a:ext cx="10515600" cy="610235"/>
          </a:xfrm>
        </p:spPr>
        <p:txBody>
          <a:bodyPr>
            <a:normAutofit/>
          </a:bodyPr>
          <a:lstStyle/>
          <a:p>
            <a:r>
              <a:rPr lang="es-ES" sz="3200" b="1" dirty="0"/>
              <a:t>PROBABILIDADES</a:t>
            </a:r>
          </a:p>
        </p:txBody>
      </p:sp>
      <p:sp>
        <p:nvSpPr>
          <p:cNvPr id="3" name="Marcador de contenido 2">
            <a:extLst>
              <a:ext uri="{FF2B5EF4-FFF2-40B4-BE49-F238E27FC236}">
                <a16:creationId xmlns:a16="http://schemas.microsoft.com/office/drawing/2014/main" id="{F01B6FD6-5813-DA41-6EFF-16D3F74229B4}"/>
              </a:ext>
            </a:extLst>
          </p:cNvPr>
          <p:cNvSpPr>
            <a:spLocks noGrp="1"/>
          </p:cNvSpPr>
          <p:nvPr>
            <p:ph idx="1"/>
          </p:nvPr>
        </p:nvSpPr>
        <p:spPr>
          <a:xfrm>
            <a:off x="838200" y="1194619"/>
            <a:ext cx="10515600" cy="4982344"/>
          </a:xfrm>
        </p:spPr>
        <p:txBody>
          <a:bodyPr>
            <a:normAutofit fontScale="85000" lnSpcReduction="10000"/>
          </a:bodyPr>
          <a:lstStyle/>
          <a:p>
            <a:r>
              <a:rPr lang="es-ES" dirty="0"/>
              <a:t>El porcentaje de socios que juegue al fútbol o al baloncesto es igual al porcentaje de los socios que juegan sólo al fútbol más el porcentaje de los socios que juegan sólo al baloncesto:</a:t>
            </a:r>
          </a:p>
          <a:p>
            <a:r>
              <a:rPr lang="es-ES" dirty="0"/>
              <a:t>50% + 10% = 60%</a:t>
            </a:r>
          </a:p>
          <a:p>
            <a:endParaRPr lang="es-ES" dirty="0"/>
          </a:p>
          <a:p>
            <a:r>
              <a:rPr lang="es-ES" dirty="0"/>
              <a:t>Es decir, que un 60% de los socios juegan al fútbol o al baloncesto.</a:t>
            </a:r>
          </a:p>
          <a:p>
            <a:endParaRPr lang="es-ES" dirty="0"/>
          </a:p>
          <a:p>
            <a:r>
              <a:rPr lang="es-ES" dirty="0"/>
              <a:t>Para calcular el porcentaje de los socios que no juegue a ninguno de los dos deportes, al total de socios (100%) le restamos el 50% que juega sólo al fútbol, el 10% que juega sólo al baloncesto y el 30% que juega a los dos deportes:</a:t>
            </a:r>
          </a:p>
          <a:p>
            <a:r>
              <a:rPr lang="es-ES" dirty="0"/>
              <a:t>100% - 50% - 10% - 30% = 10%</a:t>
            </a:r>
          </a:p>
          <a:p>
            <a:endParaRPr lang="es-ES" dirty="0"/>
          </a:p>
          <a:p>
            <a:r>
              <a:rPr lang="es-ES" dirty="0"/>
              <a:t>Lo cual resulta que un 10% de los socios no juega a  ningún deporte.</a:t>
            </a:r>
          </a:p>
          <a:p>
            <a:endParaRPr lang="es-ES" dirty="0"/>
          </a:p>
        </p:txBody>
      </p:sp>
    </p:spTree>
    <p:extLst>
      <p:ext uri="{BB962C8B-B14F-4D97-AF65-F5344CB8AC3E}">
        <p14:creationId xmlns:p14="http://schemas.microsoft.com/office/powerpoint/2010/main" val="4145775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6DF4F-D47B-BBEF-F818-76C38A593C0D}"/>
              </a:ext>
            </a:extLst>
          </p:cNvPr>
          <p:cNvSpPr>
            <a:spLocks noGrp="1"/>
          </p:cNvSpPr>
          <p:nvPr>
            <p:ph type="title"/>
          </p:nvPr>
        </p:nvSpPr>
        <p:spPr>
          <a:xfrm>
            <a:off x="838200" y="365125"/>
            <a:ext cx="10515600" cy="460785"/>
          </a:xfrm>
        </p:spPr>
        <p:txBody>
          <a:bodyPr>
            <a:noAutofit/>
          </a:bodyPr>
          <a:lstStyle/>
          <a:p>
            <a:r>
              <a:rPr lang="es-ES" sz="3200" b="1" dirty="0"/>
              <a:t>FRECUENCIAS</a:t>
            </a:r>
          </a:p>
        </p:txBody>
      </p:sp>
      <p:sp>
        <p:nvSpPr>
          <p:cNvPr id="3" name="Marcador de contenido 2">
            <a:extLst>
              <a:ext uri="{FF2B5EF4-FFF2-40B4-BE49-F238E27FC236}">
                <a16:creationId xmlns:a16="http://schemas.microsoft.com/office/drawing/2014/main" id="{0BF37BBA-BFF9-5E8F-9114-FB43CAB009D3}"/>
              </a:ext>
            </a:extLst>
          </p:cNvPr>
          <p:cNvSpPr>
            <a:spLocks noGrp="1"/>
          </p:cNvSpPr>
          <p:nvPr>
            <p:ph idx="1"/>
          </p:nvPr>
        </p:nvSpPr>
        <p:spPr>
          <a:xfrm>
            <a:off x="838200" y="1023873"/>
            <a:ext cx="10515600" cy="5351053"/>
          </a:xfrm>
        </p:spPr>
        <p:txBody>
          <a:bodyPr>
            <a:normAutofit fontScale="77500" lnSpcReduction="20000"/>
          </a:bodyPr>
          <a:lstStyle/>
          <a:p>
            <a:pPr marL="0" indent="0">
              <a:buNone/>
            </a:pPr>
            <a:r>
              <a:rPr lang="es-ES" dirty="0"/>
              <a:t>En estadística se pueden distinguir hasta cuatro tipos de frecuencias:</a:t>
            </a:r>
          </a:p>
          <a:p>
            <a:endParaRPr lang="es-ES" dirty="0"/>
          </a:p>
          <a:p>
            <a:r>
              <a:rPr lang="es-ES" dirty="0"/>
              <a:t>Frecuencia absoluta</a:t>
            </a:r>
          </a:p>
          <a:p>
            <a:pPr marL="0" indent="0">
              <a:buNone/>
            </a:pPr>
            <a:r>
              <a:rPr lang="es-ES" dirty="0"/>
              <a:t>Frecuencia absoluta es el número de veces que se repite un resultado en el conjunto de todos los observados.</a:t>
            </a:r>
          </a:p>
          <a:p>
            <a:endParaRPr lang="es-ES" dirty="0"/>
          </a:p>
          <a:p>
            <a:r>
              <a:rPr lang="es-ES" dirty="0"/>
              <a:t>Frecuencia relativa</a:t>
            </a:r>
          </a:p>
          <a:p>
            <a:pPr marL="0" indent="0">
              <a:buNone/>
            </a:pPr>
            <a:r>
              <a:rPr lang="es-ES" dirty="0"/>
              <a:t>La Frecuencia relativa es la proporción de cada frecuencia absoluta, es decir, el número de veces que se produce ese resultado (frecuencia absoluta) dividido por el número total de datos observados. (fi), es el cociente entre la frecuencia absoluta y el tamaño de la muestra (N). Es decir,</a:t>
            </a:r>
          </a:p>
          <a:p>
            <a:pPr marL="0" indent="0">
              <a:buNone/>
            </a:pPr>
            <a:r>
              <a:rPr lang="es-ES" dirty="0"/>
              <a:t>Se presenta en una tabla o nube de puntos en una distribución de frecuencias. Si multiplicamos la frecuencia relativa por 100 obtendremos el porcentaje o tanto por ciento (pi).</a:t>
            </a:r>
          </a:p>
          <a:p>
            <a:r>
              <a:rPr lang="es-ES" dirty="0"/>
              <a:t>Frecuencia absoluta acumulada</a:t>
            </a:r>
          </a:p>
          <a:p>
            <a:pPr marL="0" indent="0">
              <a:buNone/>
            </a:pPr>
            <a:r>
              <a:rPr lang="es-ES" dirty="0"/>
              <a:t>(Ni), se refiere al total de las frecuencias absolutas para todos los eventos iguales o menores de un cierto valor, en una lista ordenada de eventos.</a:t>
            </a:r>
          </a:p>
          <a:p>
            <a:endParaRPr lang="es-ES" dirty="0"/>
          </a:p>
        </p:txBody>
      </p:sp>
    </p:spTree>
    <p:extLst>
      <p:ext uri="{BB962C8B-B14F-4D97-AF65-F5344CB8AC3E}">
        <p14:creationId xmlns:p14="http://schemas.microsoft.com/office/powerpoint/2010/main" val="1654100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0FA7EE-27A1-4664-153C-548C3EE1FFA4}"/>
              </a:ext>
            </a:extLst>
          </p:cNvPr>
          <p:cNvSpPr>
            <a:spLocks noGrp="1"/>
          </p:cNvSpPr>
          <p:nvPr>
            <p:ph type="title"/>
          </p:nvPr>
        </p:nvSpPr>
        <p:spPr>
          <a:xfrm>
            <a:off x="838200" y="817612"/>
            <a:ext cx="10515600" cy="490281"/>
          </a:xfrm>
        </p:spPr>
        <p:txBody>
          <a:bodyPr>
            <a:noAutofit/>
          </a:bodyPr>
          <a:lstStyle/>
          <a:p>
            <a:r>
              <a:rPr lang="es-ES" sz="3200" b="1" dirty="0"/>
              <a:t>ALGEBRA LINEAL</a:t>
            </a:r>
          </a:p>
        </p:txBody>
      </p:sp>
      <p:sp>
        <p:nvSpPr>
          <p:cNvPr id="3" name="Marcador de contenido 2">
            <a:extLst>
              <a:ext uri="{FF2B5EF4-FFF2-40B4-BE49-F238E27FC236}">
                <a16:creationId xmlns:a16="http://schemas.microsoft.com/office/drawing/2014/main" id="{A1E53C9B-7DB5-0E3E-F96E-8681CDDA494A}"/>
              </a:ext>
            </a:extLst>
          </p:cNvPr>
          <p:cNvSpPr>
            <a:spLocks noGrp="1"/>
          </p:cNvSpPr>
          <p:nvPr>
            <p:ph idx="1"/>
          </p:nvPr>
        </p:nvSpPr>
        <p:spPr>
          <a:xfrm>
            <a:off x="838200" y="2139885"/>
            <a:ext cx="10515600" cy="1772239"/>
          </a:xfrm>
        </p:spPr>
        <p:txBody>
          <a:bodyPr>
            <a:normAutofit/>
          </a:bodyPr>
          <a:lstStyle/>
          <a:p>
            <a:r>
              <a:rPr lang="es-ES" sz="2400" dirty="0"/>
              <a:t>Ejercicio 1: Crear grafica de una ecuación de segundo grado</a:t>
            </a:r>
          </a:p>
          <a:p>
            <a:pPr marL="0" indent="0">
              <a:buNone/>
            </a:pPr>
            <a:r>
              <a:rPr lang="es-ES" sz="2400" dirty="0"/>
              <a:t>f(x)= x² + 4</a:t>
            </a:r>
          </a:p>
        </p:txBody>
      </p:sp>
    </p:spTree>
    <p:extLst>
      <p:ext uri="{BB962C8B-B14F-4D97-AF65-F5344CB8AC3E}">
        <p14:creationId xmlns:p14="http://schemas.microsoft.com/office/powerpoint/2010/main" val="1312040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9048863-7F4A-2F16-E306-FECBC95A1C45}"/>
              </a:ext>
            </a:extLst>
          </p:cNvPr>
          <p:cNvSpPr>
            <a:spLocks noGrp="1"/>
          </p:cNvSpPr>
          <p:nvPr>
            <p:ph idx="1"/>
          </p:nvPr>
        </p:nvSpPr>
        <p:spPr>
          <a:xfrm>
            <a:off x="838200" y="582181"/>
            <a:ext cx="10515600" cy="6016582"/>
          </a:xfrm>
        </p:spPr>
        <p:txBody>
          <a:bodyPr>
            <a:normAutofit fontScale="70000" lnSpcReduction="20000"/>
          </a:bodyPr>
          <a:lstStyle/>
          <a:p>
            <a:r>
              <a:rPr lang="es-ES" sz="3400" dirty="0"/>
              <a:t>Frecuencia relativa acumulada</a:t>
            </a:r>
          </a:p>
          <a:p>
            <a:pPr marL="0" indent="0">
              <a:buNone/>
            </a:pPr>
            <a:r>
              <a:rPr lang="es-ES" sz="3400" dirty="0"/>
              <a:t>(Hi), es el cociente entre la frecuencia absoluta acumulada y el total de la muestra.</a:t>
            </a:r>
          </a:p>
          <a:p>
            <a:endParaRPr lang="es-ES" sz="3400" dirty="0"/>
          </a:p>
          <a:p>
            <a:r>
              <a:rPr lang="es-ES" sz="3400" dirty="0"/>
              <a:t>Ejemplos de frecuencias</a:t>
            </a:r>
          </a:p>
          <a:p>
            <a:pPr marL="0" indent="0">
              <a:buNone/>
            </a:pPr>
            <a:r>
              <a:rPr lang="es-ES" sz="3400" dirty="0"/>
              <a:t>Supongamos que las calificaciones de un estudiante de secundaria fueran las siguientes:</a:t>
            </a:r>
          </a:p>
          <a:p>
            <a:endParaRPr lang="es-ES" sz="3400" dirty="0"/>
          </a:p>
          <a:p>
            <a:pPr marL="0" indent="0">
              <a:buNone/>
            </a:pPr>
            <a:r>
              <a:rPr lang="es-ES" sz="3400" dirty="0"/>
              <a:t>18, 13, 12, 14, 11, 08, 12, 15, 05, 20, 18, 14, 15, 11, 10, 10, 11, 11. Entonces:</a:t>
            </a:r>
          </a:p>
          <a:p>
            <a:endParaRPr lang="es-ES" sz="3400" dirty="0"/>
          </a:p>
          <a:p>
            <a:pPr marL="0" indent="0">
              <a:buNone/>
            </a:pPr>
            <a:r>
              <a:rPr lang="es-ES" sz="3400" dirty="0"/>
              <a:t>La frecuencia absoluta del número 11 es 4, pues 11 aparece 4 veces.</a:t>
            </a:r>
          </a:p>
          <a:p>
            <a:pPr marL="0" indent="0">
              <a:buNone/>
            </a:pPr>
            <a:r>
              <a:rPr lang="es-ES" sz="3400" dirty="0"/>
              <a:t>La frecuencia relativa del número 11 es 0.22, porque corresponde a la división 4/18 ( 4 de las veces que aparece de las 18 notas que aparecen en total).</a:t>
            </a:r>
          </a:p>
          <a:p>
            <a:pPr marL="0" indent="0">
              <a:buNone/>
            </a:pPr>
            <a:r>
              <a:rPr lang="es-ES" sz="3400" dirty="0"/>
              <a:t>La frecuencia absoluta acumulada para el valor 11 es 8, porque hay 8 valores menores o iguales a 11.</a:t>
            </a:r>
          </a:p>
          <a:p>
            <a:pPr marL="0" indent="0">
              <a:buNone/>
            </a:pPr>
            <a:r>
              <a:rPr lang="es-ES" sz="3400" dirty="0"/>
              <a:t>La frecuencia relativa acumulada para el valor 11 es 0.44, porque corresponde a la división 8/18 (frecuencia absoluta acumulada dividida entre el número total de muestras).</a:t>
            </a:r>
          </a:p>
          <a:p>
            <a:endParaRPr lang="es-ES" dirty="0"/>
          </a:p>
        </p:txBody>
      </p:sp>
    </p:spTree>
    <p:extLst>
      <p:ext uri="{BB962C8B-B14F-4D97-AF65-F5344CB8AC3E}">
        <p14:creationId xmlns:p14="http://schemas.microsoft.com/office/powerpoint/2010/main" val="37859233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B36412-D7E0-BD28-DF82-D6278EA4C0C7}"/>
              </a:ext>
            </a:extLst>
          </p:cNvPr>
          <p:cNvSpPr>
            <a:spLocks noGrp="1"/>
          </p:cNvSpPr>
          <p:nvPr>
            <p:ph type="title"/>
          </p:nvPr>
        </p:nvSpPr>
        <p:spPr>
          <a:xfrm>
            <a:off x="838200" y="365126"/>
            <a:ext cx="10515600" cy="578772"/>
          </a:xfrm>
        </p:spPr>
        <p:txBody>
          <a:bodyPr>
            <a:normAutofit/>
          </a:bodyPr>
          <a:lstStyle/>
          <a:p>
            <a:r>
              <a:rPr lang="es-ES" sz="3200" b="1" dirty="0"/>
              <a:t>FRECUENCIAS</a:t>
            </a:r>
          </a:p>
        </p:txBody>
      </p:sp>
      <p:sp>
        <p:nvSpPr>
          <p:cNvPr id="3" name="Marcador de contenido 2">
            <a:extLst>
              <a:ext uri="{FF2B5EF4-FFF2-40B4-BE49-F238E27FC236}">
                <a16:creationId xmlns:a16="http://schemas.microsoft.com/office/drawing/2014/main" id="{C959F301-326A-2DC7-85D0-B530B8E4FF48}"/>
              </a:ext>
            </a:extLst>
          </p:cNvPr>
          <p:cNvSpPr>
            <a:spLocks noGrp="1"/>
          </p:cNvSpPr>
          <p:nvPr>
            <p:ph idx="1"/>
          </p:nvPr>
        </p:nvSpPr>
        <p:spPr>
          <a:xfrm>
            <a:off x="838200" y="943898"/>
            <a:ext cx="10515600" cy="5233065"/>
          </a:xfrm>
        </p:spPr>
        <p:txBody>
          <a:bodyPr/>
          <a:lstStyle/>
          <a:p>
            <a:pPr marL="0" indent="0">
              <a:buNone/>
            </a:pPr>
            <a:r>
              <a:rPr lang="es-ES" sz="2400" dirty="0"/>
              <a:t>Usando como ejemplo la tabla de abajo, crea una tabla de frecuencias con los datos de la diapositiva anterior.</a:t>
            </a:r>
          </a:p>
          <a:p>
            <a:pPr marL="0" indent="0">
              <a:buNone/>
            </a:pPr>
            <a:endParaRPr lang="es-ES" dirty="0"/>
          </a:p>
          <a:p>
            <a:pPr marL="0" indent="0">
              <a:buNone/>
            </a:pPr>
            <a:endParaRPr lang="es-ES" dirty="0"/>
          </a:p>
        </p:txBody>
      </p:sp>
      <p:pic>
        <p:nvPicPr>
          <p:cNvPr id="4" name="Imagen 3">
            <a:extLst>
              <a:ext uri="{FF2B5EF4-FFF2-40B4-BE49-F238E27FC236}">
                <a16:creationId xmlns:a16="http://schemas.microsoft.com/office/drawing/2014/main" id="{3951E87C-4FC6-45FF-A43C-B208CD083985}"/>
              </a:ext>
            </a:extLst>
          </p:cNvPr>
          <p:cNvPicPr>
            <a:picLocks noChangeAspect="1"/>
          </p:cNvPicPr>
          <p:nvPr/>
        </p:nvPicPr>
        <p:blipFill>
          <a:blip r:embed="rId2"/>
          <a:stretch>
            <a:fillRect/>
          </a:stretch>
        </p:blipFill>
        <p:spPr>
          <a:xfrm>
            <a:off x="3566651" y="2123767"/>
            <a:ext cx="5058697" cy="3642851"/>
          </a:xfrm>
          <a:prstGeom prst="rect">
            <a:avLst/>
          </a:prstGeom>
        </p:spPr>
      </p:pic>
    </p:spTree>
    <p:extLst>
      <p:ext uri="{BB962C8B-B14F-4D97-AF65-F5344CB8AC3E}">
        <p14:creationId xmlns:p14="http://schemas.microsoft.com/office/powerpoint/2010/main" val="1066192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1A57B0-6D2E-4958-3B4B-09C827546863}"/>
              </a:ext>
            </a:extLst>
          </p:cNvPr>
          <p:cNvSpPr>
            <a:spLocks noGrp="1"/>
          </p:cNvSpPr>
          <p:nvPr>
            <p:ph type="title"/>
          </p:nvPr>
        </p:nvSpPr>
        <p:spPr>
          <a:xfrm>
            <a:off x="838200" y="365125"/>
            <a:ext cx="10515600" cy="656851"/>
          </a:xfrm>
        </p:spPr>
        <p:txBody>
          <a:bodyPr>
            <a:normAutofit/>
          </a:bodyPr>
          <a:lstStyle/>
          <a:p>
            <a:r>
              <a:rPr lang="es-ES" sz="3200" b="1" dirty="0"/>
              <a:t>DERIVADAS E INTEGRALES</a:t>
            </a:r>
          </a:p>
        </p:txBody>
      </p:sp>
      <p:sp>
        <p:nvSpPr>
          <p:cNvPr id="3" name="Marcador de contenido 2">
            <a:extLst>
              <a:ext uri="{FF2B5EF4-FFF2-40B4-BE49-F238E27FC236}">
                <a16:creationId xmlns:a16="http://schemas.microsoft.com/office/drawing/2014/main" id="{9C092400-91C2-BE8F-CCAA-35E52C0AC3DB}"/>
              </a:ext>
            </a:extLst>
          </p:cNvPr>
          <p:cNvSpPr txBox="1">
            <a:spLocks/>
          </p:cNvSpPr>
          <p:nvPr/>
        </p:nvSpPr>
        <p:spPr>
          <a:xfrm>
            <a:off x="630810" y="4279526"/>
            <a:ext cx="10515600" cy="48434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endParaRPr lang="es-ES" sz="2600" kern="100" dirty="0">
              <a:ea typeface="Calibri" panose="020F0502020204030204" pitchFamily="34" charset="0"/>
              <a:cs typeface="Times New Roman" panose="02020603050405020304" pitchFamily="18" charset="0"/>
            </a:endParaRPr>
          </a:p>
        </p:txBody>
      </p:sp>
      <p:sp>
        <p:nvSpPr>
          <p:cNvPr id="6" name="Marcador de contenido 2">
            <a:extLst>
              <a:ext uri="{FF2B5EF4-FFF2-40B4-BE49-F238E27FC236}">
                <a16:creationId xmlns:a16="http://schemas.microsoft.com/office/drawing/2014/main" id="{375D14DC-7D67-8ECD-CFB5-DC615E8EF91A}"/>
              </a:ext>
            </a:extLst>
          </p:cNvPr>
          <p:cNvSpPr txBox="1">
            <a:spLocks/>
          </p:cNvSpPr>
          <p:nvPr/>
        </p:nvSpPr>
        <p:spPr>
          <a:xfrm>
            <a:off x="734504" y="1851529"/>
            <a:ext cx="10515600" cy="52330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2400" dirty="0"/>
              <a:t>Una manera sencilla de definir una derivada es pensar en ella como la “tasa de cambio instantánea”</a:t>
            </a:r>
          </a:p>
          <a:p>
            <a:pPr marL="0" indent="0">
              <a:buFont typeface="Arial" panose="020B0604020202020204" pitchFamily="34" charset="0"/>
              <a:buNone/>
            </a:pPr>
            <a:endParaRPr lang="es-ES" sz="2400" dirty="0"/>
          </a:p>
          <a:p>
            <a:pPr marL="0" indent="0">
              <a:buFont typeface="Arial" panose="020B0604020202020204" pitchFamily="34" charset="0"/>
              <a:buNone/>
            </a:pPr>
            <a:r>
              <a:rPr lang="es-ES" sz="2400" dirty="0"/>
              <a:t>Para entender esto, imagina que estás conduciendo un coche y miras el velocímetro, lo que ves es tu velocidad en ese momento exacto, que es la tasa a la que estás cambiando tu posición con respecto al tiempo.</a:t>
            </a:r>
          </a:p>
          <a:p>
            <a:pPr marL="0" indent="0">
              <a:buFont typeface="Arial" panose="020B0604020202020204" pitchFamily="34" charset="0"/>
              <a:buNone/>
            </a:pPr>
            <a:endParaRPr lang="es-ES" sz="2400" dirty="0"/>
          </a:p>
          <a:p>
            <a:pPr marL="0" indent="0">
              <a:buFont typeface="Arial" panose="020B0604020202020204" pitchFamily="34" charset="0"/>
              <a:buNone/>
            </a:pPr>
            <a:r>
              <a:rPr lang="es-ES" sz="2400" dirty="0"/>
              <a:t>Esa velocidad, es un ejemplo de una tasa de cambio instantánea.</a:t>
            </a:r>
            <a:endParaRPr lang="es-ES" dirty="0"/>
          </a:p>
        </p:txBody>
      </p:sp>
    </p:spTree>
    <p:extLst>
      <p:ext uri="{BB962C8B-B14F-4D97-AF65-F5344CB8AC3E}">
        <p14:creationId xmlns:p14="http://schemas.microsoft.com/office/powerpoint/2010/main" val="4484074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EBE653-ED4C-A868-A54E-E336C392BE64}"/>
              </a:ext>
            </a:extLst>
          </p:cNvPr>
          <p:cNvSpPr>
            <a:spLocks noGrp="1"/>
          </p:cNvSpPr>
          <p:nvPr>
            <p:ph type="title"/>
          </p:nvPr>
        </p:nvSpPr>
        <p:spPr>
          <a:xfrm>
            <a:off x="838200" y="365125"/>
            <a:ext cx="10515600" cy="568325"/>
          </a:xfrm>
        </p:spPr>
        <p:txBody>
          <a:bodyPr>
            <a:normAutofit/>
          </a:bodyPr>
          <a:lstStyle/>
          <a:p>
            <a:r>
              <a:rPr lang="es-ES" sz="3200" b="1" dirty="0"/>
              <a:t>DERIVADAS</a:t>
            </a:r>
          </a:p>
        </p:txBody>
      </p:sp>
      <p:sp>
        <p:nvSpPr>
          <p:cNvPr id="3" name="Marcador de contenido 2">
            <a:extLst>
              <a:ext uri="{FF2B5EF4-FFF2-40B4-BE49-F238E27FC236}">
                <a16:creationId xmlns:a16="http://schemas.microsoft.com/office/drawing/2014/main" id="{5FD73DA4-EEB1-6873-4B4C-654BFFEA6F0B}"/>
              </a:ext>
            </a:extLst>
          </p:cNvPr>
          <p:cNvSpPr>
            <a:spLocks noGrp="1"/>
          </p:cNvSpPr>
          <p:nvPr>
            <p:ph idx="1"/>
          </p:nvPr>
        </p:nvSpPr>
        <p:spPr>
          <a:xfrm>
            <a:off x="838200" y="1333500"/>
            <a:ext cx="10515600" cy="4843463"/>
          </a:xfrm>
        </p:spPr>
        <p:txBody>
          <a:bodyPr>
            <a:normAutofit fontScale="92500"/>
          </a:bodyPr>
          <a:lstStyle/>
          <a:p>
            <a:pPr>
              <a:lnSpc>
                <a:spcPct val="107000"/>
              </a:lnSpc>
              <a:spcAft>
                <a:spcPts val="800"/>
              </a:spcAft>
            </a:pPr>
            <a:r>
              <a:rPr lang="es-ES" sz="2600" b="1" kern="100" dirty="0">
                <a:effectLst/>
                <a:ea typeface="Calibri" panose="020F0502020204030204" pitchFamily="34" charset="0"/>
                <a:cs typeface="Times New Roman" panose="02020603050405020304" pitchFamily="18" charset="0"/>
              </a:rPr>
              <a:t>Aplicación de Derivadas en Machine </a:t>
            </a:r>
            <a:r>
              <a:rPr lang="es-ES" sz="2600" b="1" kern="100" dirty="0" err="1">
                <a:effectLst/>
                <a:ea typeface="Calibri" panose="020F0502020204030204" pitchFamily="34" charset="0"/>
                <a:cs typeface="Times New Roman" panose="02020603050405020304" pitchFamily="18" charset="0"/>
              </a:rPr>
              <a:t>Learning</a:t>
            </a:r>
            <a:endParaRPr lang="es-ES" sz="26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s-ES" sz="2600" kern="100" dirty="0">
                <a:effectLst/>
                <a:ea typeface="Calibri" panose="020F0502020204030204" pitchFamily="34" charset="0"/>
                <a:cs typeface="Times New Roman" panose="02020603050405020304" pitchFamily="18" charset="0"/>
              </a:rPr>
              <a:t>Uso de derivadas en la optimización de funciones, como en el algoritmo de descenso de gradiente.</a:t>
            </a:r>
          </a:p>
          <a:p>
            <a:pPr marL="228600">
              <a:lnSpc>
                <a:spcPct val="107000"/>
              </a:lnSpc>
              <a:spcAft>
                <a:spcPts val="800"/>
              </a:spcAft>
            </a:pPr>
            <a:r>
              <a:rPr lang="es-ES" sz="2600" kern="100" dirty="0">
                <a:effectLst/>
                <a:ea typeface="Calibri" panose="020F0502020204030204" pitchFamily="34" charset="0"/>
                <a:cs typeface="Times New Roman" panose="02020603050405020304" pitchFamily="18" charset="0"/>
              </a:rPr>
              <a:t>En Machine </a:t>
            </a:r>
            <a:r>
              <a:rPr lang="es-ES" sz="2600" kern="100" dirty="0" err="1">
                <a:ea typeface="Calibri" panose="020F0502020204030204" pitchFamily="34" charset="0"/>
                <a:cs typeface="Times New Roman" panose="02020603050405020304" pitchFamily="18" charset="0"/>
              </a:rPr>
              <a:t>L</a:t>
            </a:r>
            <a:r>
              <a:rPr lang="es-ES" sz="2600" kern="100" dirty="0" err="1">
                <a:effectLst/>
                <a:ea typeface="Calibri" panose="020F0502020204030204" pitchFamily="34" charset="0"/>
                <a:cs typeface="Times New Roman" panose="02020603050405020304" pitchFamily="18" charset="0"/>
              </a:rPr>
              <a:t>earning</a:t>
            </a:r>
            <a:r>
              <a:rPr lang="es-ES" sz="2600" kern="100" dirty="0">
                <a:effectLst/>
                <a:ea typeface="Calibri" panose="020F0502020204030204" pitchFamily="34" charset="0"/>
                <a:cs typeface="Times New Roman" panose="02020603050405020304" pitchFamily="18" charset="0"/>
              </a:rPr>
              <a:t>, a menudo queremos minimizar algo, como el error entre nuestras predicciones y los datos reales. Este proceso se llama optimización.</a:t>
            </a:r>
          </a:p>
          <a:p>
            <a:pPr marL="228600">
              <a:lnSpc>
                <a:spcPct val="107000"/>
              </a:lnSpc>
              <a:spcAft>
                <a:spcPts val="800"/>
              </a:spcAft>
            </a:pPr>
            <a:r>
              <a:rPr lang="es-ES" sz="2600" kern="100" dirty="0">
                <a:effectLst/>
                <a:ea typeface="Calibri" panose="020F0502020204030204" pitchFamily="34" charset="0"/>
                <a:cs typeface="Times New Roman" panose="02020603050405020304" pitchFamily="18" charset="0"/>
              </a:rPr>
              <a:t>Descenso del Gradiente: Este es uno de los algoritmos más comunes en Machine </a:t>
            </a:r>
            <a:r>
              <a:rPr lang="es-ES" sz="2600" kern="100" dirty="0" err="1">
                <a:effectLst/>
                <a:ea typeface="Calibri" panose="020F0502020204030204" pitchFamily="34" charset="0"/>
                <a:cs typeface="Times New Roman" panose="02020603050405020304" pitchFamily="18" charset="0"/>
              </a:rPr>
              <a:t>Learning</a:t>
            </a:r>
            <a:r>
              <a:rPr lang="es-ES" sz="2600" kern="100" dirty="0">
                <a:effectLst/>
                <a:ea typeface="Calibri" panose="020F0502020204030204" pitchFamily="34" charset="0"/>
                <a:cs typeface="Times New Roman" panose="02020603050405020304" pitchFamily="18" charset="0"/>
              </a:rPr>
              <a:t> para optimización. Utiliza derivadas para encontrar la dirección en la que el error disminuye más rápidamente (el gradiente). Luego, ajusta los parámetros del modelo en esa dirección para minimizar el error.</a:t>
            </a:r>
          </a:p>
          <a:p>
            <a:endParaRPr lang="es-ES" dirty="0"/>
          </a:p>
        </p:txBody>
      </p:sp>
    </p:spTree>
    <p:extLst>
      <p:ext uri="{BB962C8B-B14F-4D97-AF65-F5344CB8AC3E}">
        <p14:creationId xmlns:p14="http://schemas.microsoft.com/office/powerpoint/2010/main" val="3115583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538D5-5883-18DC-C891-9A24A8284973}"/>
              </a:ext>
            </a:extLst>
          </p:cNvPr>
          <p:cNvSpPr>
            <a:spLocks noGrp="1"/>
          </p:cNvSpPr>
          <p:nvPr>
            <p:ph type="title"/>
          </p:nvPr>
        </p:nvSpPr>
        <p:spPr>
          <a:xfrm>
            <a:off x="838200" y="365125"/>
            <a:ext cx="10515600" cy="739775"/>
          </a:xfrm>
        </p:spPr>
        <p:txBody>
          <a:bodyPr>
            <a:normAutofit/>
          </a:bodyPr>
          <a:lstStyle/>
          <a:p>
            <a:r>
              <a:rPr lang="es-ES" sz="3200" b="1" dirty="0"/>
              <a:t>DERIVADAS</a:t>
            </a:r>
          </a:p>
        </p:txBody>
      </p:sp>
      <p:pic>
        <p:nvPicPr>
          <p:cNvPr id="4" name="Marcador de contenido 3" descr="Output image">
            <a:extLst>
              <a:ext uri="{FF2B5EF4-FFF2-40B4-BE49-F238E27FC236}">
                <a16:creationId xmlns:a16="http://schemas.microsoft.com/office/drawing/2014/main" id="{FF070858-4C68-DE7D-F4DA-9EA7327478A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66850" y="1485900"/>
            <a:ext cx="8953499" cy="5238751"/>
          </a:xfrm>
          <a:prstGeom prst="rect">
            <a:avLst/>
          </a:prstGeom>
          <a:noFill/>
          <a:ln>
            <a:noFill/>
          </a:ln>
        </p:spPr>
      </p:pic>
    </p:spTree>
    <p:extLst>
      <p:ext uri="{BB962C8B-B14F-4D97-AF65-F5344CB8AC3E}">
        <p14:creationId xmlns:p14="http://schemas.microsoft.com/office/powerpoint/2010/main" val="12651075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597C39-9CE7-4D2D-0E48-85ADC07DC033}"/>
              </a:ext>
            </a:extLst>
          </p:cNvPr>
          <p:cNvSpPr>
            <a:spLocks noGrp="1"/>
          </p:cNvSpPr>
          <p:nvPr>
            <p:ph type="title"/>
          </p:nvPr>
        </p:nvSpPr>
        <p:spPr>
          <a:xfrm>
            <a:off x="838200" y="242577"/>
            <a:ext cx="10515600" cy="737534"/>
          </a:xfrm>
        </p:spPr>
        <p:txBody>
          <a:bodyPr>
            <a:normAutofit/>
          </a:bodyPr>
          <a:lstStyle/>
          <a:p>
            <a:r>
              <a:rPr lang="es-ES" sz="3200" b="1" dirty="0"/>
              <a:t>DERIVADAS</a:t>
            </a:r>
          </a:p>
        </p:txBody>
      </p:sp>
      <p:sp>
        <p:nvSpPr>
          <p:cNvPr id="3" name="Marcador de contenido 2">
            <a:extLst>
              <a:ext uri="{FF2B5EF4-FFF2-40B4-BE49-F238E27FC236}">
                <a16:creationId xmlns:a16="http://schemas.microsoft.com/office/drawing/2014/main" id="{09E9AD25-1E61-F3E0-7AC0-246A7F3358C2}"/>
              </a:ext>
            </a:extLst>
          </p:cNvPr>
          <p:cNvSpPr>
            <a:spLocks noGrp="1"/>
          </p:cNvSpPr>
          <p:nvPr>
            <p:ph idx="1"/>
          </p:nvPr>
        </p:nvSpPr>
        <p:spPr>
          <a:xfrm>
            <a:off x="838199" y="1102660"/>
            <a:ext cx="10690781" cy="5665785"/>
          </a:xfrm>
        </p:spPr>
        <p:txBody>
          <a:bodyPr>
            <a:normAutofit fontScale="62500" lnSpcReduction="20000"/>
          </a:bodyPr>
          <a:lstStyle/>
          <a:p>
            <a:pPr marL="228600">
              <a:lnSpc>
                <a:spcPct val="107000"/>
              </a:lnSpc>
              <a:spcAft>
                <a:spcPts val="800"/>
              </a:spcAft>
            </a:pPr>
            <a:r>
              <a:rPr lang="es-ES" sz="3800" kern="100" dirty="0">
                <a:effectLst/>
                <a:ea typeface="Calibri" panose="020F0502020204030204" pitchFamily="34" charset="0"/>
                <a:cs typeface="Times New Roman" panose="02020603050405020304" pitchFamily="18" charset="0"/>
              </a:rPr>
              <a:t>Aquí tienes una gráfica que ilustra el proceso de descenso de gradiente sobre la función </a:t>
            </a:r>
            <a:r>
              <a:rPr lang="es-ES" sz="3800" i="1" kern="100" dirty="0">
                <a:effectLst/>
                <a:ea typeface="Calibri" panose="020F0502020204030204" pitchFamily="34" charset="0"/>
                <a:cs typeface="Times New Roman" panose="02020603050405020304" pitchFamily="18" charset="0"/>
              </a:rPr>
              <a:t>f</a:t>
            </a:r>
            <a:r>
              <a:rPr lang="es-ES" sz="3800" kern="100" dirty="0">
                <a:effectLst/>
                <a:ea typeface="Calibri" panose="020F0502020204030204" pitchFamily="34" charset="0"/>
                <a:cs typeface="Times New Roman" panose="02020603050405020304" pitchFamily="18" charset="0"/>
              </a:rPr>
              <a:t>(</a:t>
            </a:r>
            <a:r>
              <a:rPr lang="es-ES" sz="3800" i="1" kern="100" dirty="0">
                <a:effectLst/>
                <a:ea typeface="Calibri" panose="020F0502020204030204" pitchFamily="34" charset="0"/>
                <a:cs typeface="Times New Roman" panose="02020603050405020304" pitchFamily="18" charset="0"/>
              </a:rPr>
              <a:t>x</a:t>
            </a:r>
            <a:r>
              <a:rPr lang="es-ES" sz="3800" kern="100" dirty="0">
                <a:effectLst/>
                <a:ea typeface="Calibri" panose="020F0502020204030204" pitchFamily="34" charset="0"/>
                <a:cs typeface="Times New Roman" panose="02020603050405020304" pitchFamily="18" charset="0"/>
              </a:rPr>
              <a:t>)=</a:t>
            </a:r>
            <a:r>
              <a:rPr lang="es-ES" sz="3800" i="1" kern="100" dirty="0">
                <a:effectLst/>
                <a:ea typeface="Calibri" panose="020F0502020204030204" pitchFamily="34" charset="0"/>
                <a:cs typeface="Times New Roman" panose="02020603050405020304" pitchFamily="18" charset="0"/>
              </a:rPr>
              <a:t>x</a:t>
            </a:r>
            <a:r>
              <a:rPr lang="es-ES" sz="3800" kern="100" dirty="0">
                <a:effectLst/>
                <a:ea typeface="Calibri" panose="020F0502020204030204" pitchFamily="34" charset="0"/>
                <a:cs typeface="Times New Roman" panose="02020603050405020304" pitchFamily="18" charset="0"/>
              </a:rPr>
              <a:t>².</a:t>
            </a:r>
          </a:p>
          <a:p>
            <a:pPr marL="228600">
              <a:lnSpc>
                <a:spcPct val="107000"/>
              </a:lnSpc>
              <a:spcAft>
                <a:spcPts val="800"/>
              </a:spcAft>
            </a:pPr>
            <a:r>
              <a:rPr lang="es-ES" sz="3800" kern="100" dirty="0">
                <a:effectLst/>
                <a:ea typeface="Calibri" panose="020F0502020204030204" pitchFamily="34" charset="0"/>
                <a:cs typeface="Times New Roman" panose="02020603050405020304" pitchFamily="18" charset="0"/>
              </a:rPr>
              <a:t>En esta gráfica, el punto rojo inicia en un valor de </a:t>
            </a:r>
            <a:r>
              <a:rPr lang="es-ES" sz="3800" i="1" kern="100" dirty="0">
                <a:effectLst/>
                <a:ea typeface="Calibri" panose="020F0502020204030204" pitchFamily="34" charset="0"/>
                <a:cs typeface="Times New Roman" panose="02020603050405020304" pitchFamily="18" charset="0"/>
              </a:rPr>
              <a:t>x</a:t>
            </a:r>
            <a:r>
              <a:rPr lang="es-ES" sz="3800" kern="100" dirty="0">
                <a:effectLst/>
                <a:ea typeface="Calibri" panose="020F0502020204030204" pitchFamily="34" charset="0"/>
                <a:cs typeface="Times New Roman" panose="02020603050405020304" pitchFamily="18" charset="0"/>
              </a:rPr>
              <a:t> seleccionado al azar (en este caso, 9) y se mueve gradualmente hacia el mínimo de la función. La línea punteada roja muestra el camino que sigue el punto a medida que se actualiza en cada paso. El descenso se realiza moviendo el punto en la dirección opuesta al gradiente de la función (que es la derivada, </a:t>
            </a:r>
            <a:r>
              <a:rPr lang="es-ES" sz="3800" i="1" kern="100" dirty="0">
                <a:effectLst/>
                <a:ea typeface="Calibri" panose="020F0502020204030204" pitchFamily="34" charset="0"/>
                <a:cs typeface="Times New Roman" panose="02020603050405020304" pitchFamily="18" charset="0"/>
              </a:rPr>
              <a:t>f</a:t>
            </a:r>
            <a:r>
              <a:rPr lang="es-ES" sz="3800" kern="100" dirty="0">
                <a:effectLst/>
                <a:ea typeface="Calibri" panose="020F0502020204030204" pitchFamily="34" charset="0"/>
                <a:cs typeface="Times New Roman" panose="02020603050405020304" pitchFamily="18" charset="0"/>
              </a:rPr>
              <a:t>′(</a:t>
            </a:r>
            <a:r>
              <a:rPr lang="es-ES" sz="3800" i="1" kern="100" dirty="0">
                <a:effectLst/>
                <a:ea typeface="Calibri" panose="020F0502020204030204" pitchFamily="34" charset="0"/>
                <a:cs typeface="Times New Roman" panose="02020603050405020304" pitchFamily="18" charset="0"/>
              </a:rPr>
              <a:t>x</a:t>
            </a:r>
            <a:r>
              <a:rPr lang="es-ES" sz="3800" kern="100" dirty="0">
                <a:effectLst/>
                <a:ea typeface="Calibri" panose="020F0502020204030204" pitchFamily="34" charset="0"/>
                <a:cs typeface="Times New Roman" panose="02020603050405020304" pitchFamily="18" charset="0"/>
              </a:rPr>
              <a:t>)=2</a:t>
            </a:r>
            <a:r>
              <a:rPr lang="es-ES" sz="3800" i="1" kern="100" dirty="0">
                <a:effectLst/>
                <a:ea typeface="Calibri" panose="020F0502020204030204" pitchFamily="34" charset="0"/>
                <a:cs typeface="Times New Roman" panose="02020603050405020304" pitchFamily="18" charset="0"/>
              </a:rPr>
              <a:t>x</a:t>
            </a:r>
            <a:r>
              <a:rPr lang="es-ES" sz="3800" kern="100" dirty="0">
                <a:effectLst/>
                <a:ea typeface="Calibri" panose="020F0502020204030204" pitchFamily="34" charset="0"/>
                <a:cs typeface="Times New Roman" panose="02020603050405020304" pitchFamily="18" charset="0"/>
              </a:rPr>
              <a:t>) en ese punto. Con cada iteración, el punto se acerca más al mínimo de la función, que en este caso es el punto </a:t>
            </a:r>
            <a:r>
              <a:rPr lang="es-ES" sz="3800" i="1" kern="100" dirty="0">
                <a:effectLst/>
                <a:ea typeface="Calibri" panose="020F0502020204030204" pitchFamily="34" charset="0"/>
                <a:cs typeface="Times New Roman" panose="02020603050405020304" pitchFamily="18" charset="0"/>
              </a:rPr>
              <a:t>x</a:t>
            </a:r>
            <a:r>
              <a:rPr lang="es-ES" sz="3800" kern="100" dirty="0">
                <a:effectLst/>
                <a:ea typeface="Calibri" panose="020F0502020204030204" pitchFamily="34" charset="0"/>
                <a:cs typeface="Times New Roman" panose="02020603050405020304" pitchFamily="18" charset="0"/>
              </a:rPr>
              <a:t>=0.</a:t>
            </a:r>
          </a:p>
          <a:p>
            <a:pPr marL="228600">
              <a:lnSpc>
                <a:spcPct val="107000"/>
              </a:lnSpc>
              <a:spcAft>
                <a:spcPts val="800"/>
              </a:spcAft>
            </a:pPr>
            <a:r>
              <a:rPr lang="es-ES" sz="3800" kern="100" dirty="0">
                <a:effectLst/>
                <a:ea typeface="Calibri" panose="020F0502020204030204" pitchFamily="34" charset="0"/>
                <a:cs typeface="Times New Roman" panose="02020603050405020304" pitchFamily="18" charset="0"/>
              </a:rPr>
              <a:t>El "tamaño de los pasos" que da el punto rojo se determina por la tasa de aprendizaje. Una tasa de aprendizaje más pequeña llevaría a pasos más pequeños, requiriendo más iteraciones para llegar al mínimo, mientras que una tasa de aprendizaje demasiado grande podría hacer que el punto se "pase" del mínimo.</a:t>
            </a:r>
          </a:p>
          <a:p>
            <a:pPr marL="228600">
              <a:lnSpc>
                <a:spcPct val="107000"/>
              </a:lnSpc>
              <a:spcAft>
                <a:spcPts val="800"/>
              </a:spcAft>
            </a:pPr>
            <a:r>
              <a:rPr lang="es-ES" sz="3800" kern="100" dirty="0">
                <a:effectLst/>
                <a:ea typeface="Calibri" panose="020F0502020204030204" pitchFamily="34" charset="0"/>
                <a:cs typeface="Times New Roman" panose="02020603050405020304" pitchFamily="18" charset="0"/>
              </a:rPr>
              <a:t>Este ejemplo ilustra cómo el descenso de gradiente puede ser utilizado para encontrar mínimos en funciones, un concepto clave en la optimización de algoritmos de machine </a:t>
            </a:r>
            <a:r>
              <a:rPr lang="es-ES" sz="3800" kern="100" dirty="0" err="1">
                <a:effectLst/>
                <a:ea typeface="Calibri" panose="020F0502020204030204" pitchFamily="34" charset="0"/>
                <a:cs typeface="Times New Roman" panose="02020603050405020304" pitchFamily="18" charset="0"/>
              </a:rPr>
              <a:t>learning</a:t>
            </a:r>
            <a:r>
              <a:rPr lang="es-ES" sz="3800" kern="100" dirty="0">
                <a:effectLst/>
                <a:ea typeface="Calibri" panose="020F0502020204030204" pitchFamily="34" charset="0"/>
                <a:cs typeface="Times New Roman" panose="02020603050405020304" pitchFamily="18" charset="0"/>
              </a:rPr>
              <a:t>. ​</a:t>
            </a:r>
          </a:p>
          <a:p>
            <a:endParaRPr lang="es-ES" dirty="0"/>
          </a:p>
        </p:txBody>
      </p:sp>
    </p:spTree>
    <p:extLst>
      <p:ext uri="{BB962C8B-B14F-4D97-AF65-F5344CB8AC3E}">
        <p14:creationId xmlns:p14="http://schemas.microsoft.com/office/powerpoint/2010/main" val="36145379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C3281-40B0-FA73-6694-41BB74AA7D88}"/>
              </a:ext>
            </a:extLst>
          </p:cNvPr>
          <p:cNvSpPr>
            <a:spLocks noGrp="1"/>
          </p:cNvSpPr>
          <p:nvPr>
            <p:ph type="title"/>
          </p:nvPr>
        </p:nvSpPr>
        <p:spPr>
          <a:xfrm>
            <a:off x="838200" y="365125"/>
            <a:ext cx="10515600" cy="441699"/>
          </a:xfrm>
        </p:spPr>
        <p:txBody>
          <a:bodyPr>
            <a:noAutofit/>
          </a:bodyPr>
          <a:lstStyle/>
          <a:p>
            <a:r>
              <a:rPr lang="es-ES" sz="3200" b="1" dirty="0"/>
              <a:t>DERIVADAS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1884D0AD-7B53-9F7F-26C6-27698EE6E3FA}"/>
                  </a:ext>
                </a:extLst>
              </p:cNvPr>
              <p:cNvSpPr>
                <a:spLocks noGrp="1"/>
              </p:cNvSpPr>
              <p:nvPr>
                <p:ph idx="1"/>
              </p:nvPr>
            </p:nvSpPr>
            <p:spPr>
              <a:xfrm>
                <a:off x="838200" y="1423447"/>
                <a:ext cx="10515600" cy="4753516"/>
              </a:xfrm>
            </p:spPr>
            <p:txBody>
              <a:bodyPr>
                <a:normAutofit fontScale="62500" lnSpcReduction="20000"/>
              </a:bodyPr>
              <a:lstStyle/>
              <a:p>
                <a:pPr>
                  <a:lnSpc>
                    <a:spcPct val="107000"/>
                  </a:lnSpc>
                  <a:spcAft>
                    <a:spcPts val="1500"/>
                  </a:spcAft>
                </a:pPr>
                <a:r>
                  <a:rPr lang="es-ES" sz="38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Función</a:t>
                </a:r>
                <a:r>
                  <a:rPr lang="es-ES" sz="3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s-ES" sz="3800" i="1" kern="0" dirty="0">
                    <a:solidFill>
                      <a:srgbClr val="374151"/>
                    </a:solidFill>
                    <a:effectLst/>
                    <a:latin typeface="KaTeX_Math"/>
                    <a:ea typeface="Times New Roman" panose="02020603050405020304" pitchFamily="18" charset="0"/>
                    <a:cs typeface="Segoe UI" panose="020B0502040204020203" pitchFamily="34" charset="0"/>
                  </a:rPr>
                  <a:t>f</a:t>
                </a:r>
                <a:r>
                  <a:rPr lang="es-ES" sz="3800" kern="0" dirty="0">
                    <a:solidFill>
                      <a:srgbClr val="374151"/>
                    </a:solidFill>
                    <a:effectLst/>
                    <a:latin typeface="KaTeX_Main"/>
                    <a:ea typeface="Times New Roman" panose="02020603050405020304" pitchFamily="18" charset="0"/>
                    <a:cs typeface="Segoe UI" panose="020B0502040204020203" pitchFamily="34" charset="0"/>
                  </a:rPr>
                  <a:t>(</a:t>
                </a:r>
                <a:r>
                  <a:rPr lang="es-ES" sz="3800" i="1" kern="0" dirty="0">
                    <a:solidFill>
                      <a:srgbClr val="374151"/>
                    </a:solidFill>
                    <a:effectLst/>
                    <a:latin typeface="KaTeX_Math"/>
                    <a:ea typeface="Times New Roman" panose="02020603050405020304" pitchFamily="18" charset="0"/>
                    <a:cs typeface="Segoe UI" panose="020B0502040204020203" pitchFamily="34" charset="0"/>
                  </a:rPr>
                  <a:t>x</a:t>
                </a:r>
                <a:r>
                  <a:rPr lang="es-ES" sz="3800" kern="0" dirty="0">
                    <a:solidFill>
                      <a:srgbClr val="374151"/>
                    </a:solidFill>
                    <a:effectLst/>
                    <a:latin typeface="KaTeX_Main"/>
                    <a:ea typeface="Times New Roman" panose="02020603050405020304" pitchFamily="18" charset="0"/>
                    <a:cs typeface="Segoe UI" panose="020B0502040204020203" pitchFamily="34" charset="0"/>
                  </a:rPr>
                  <a:t>)=3</a:t>
                </a:r>
                <a:r>
                  <a:rPr lang="es-ES" sz="3800" i="1" kern="0" dirty="0">
                    <a:solidFill>
                      <a:srgbClr val="374151"/>
                    </a:solidFill>
                    <a:effectLst/>
                    <a:latin typeface="KaTeX_Math"/>
                    <a:ea typeface="Times New Roman" panose="02020603050405020304" pitchFamily="18" charset="0"/>
                    <a:cs typeface="Segoe UI" panose="020B0502040204020203" pitchFamily="34" charset="0"/>
                  </a:rPr>
                  <a:t>x²</a:t>
                </a:r>
                <a:endParaRPr lang="es-ES" sz="3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s-ES" sz="3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Para derivar esta función, usamos la regla de potencia, que dice que la derivada de </a:t>
                </a:r>
                <a14:m>
                  <m:oMath xmlns:m="http://schemas.openxmlformats.org/officeDocument/2006/math">
                    <m:sSup>
                      <m:sSupPr>
                        <m:ctrlPr>
                          <a:rPr lang="es-ES" sz="3800" b="1" i="1" kern="0">
                            <a:solidFill>
                              <a:srgbClr val="374151"/>
                            </a:solidFill>
                            <a:effectLst/>
                            <a:latin typeface="Cambria Math" panose="02040503050406030204" pitchFamily="18" charset="0"/>
                            <a:ea typeface="Times New Roman" panose="02020603050405020304" pitchFamily="18" charset="0"/>
                            <a:cs typeface="Segoe UI" panose="020B0502040204020203" pitchFamily="34" charset="0"/>
                          </a:rPr>
                        </m:ctrlPr>
                      </m:sSupPr>
                      <m:e>
                        <m:r>
                          <a:rPr lang="es-ES" sz="3800" b="1" i="1" kern="0">
                            <a:solidFill>
                              <a:srgbClr val="374151"/>
                            </a:solidFill>
                            <a:effectLst/>
                            <a:latin typeface="Cambria Math" panose="02040503050406030204" pitchFamily="18" charset="0"/>
                            <a:ea typeface="Times New Roman" panose="02020603050405020304" pitchFamily="18" charset="0"/>
                            <a:cs typeface="Segoe UI" panose="020B0502040204020203" pitchFamily="34" charset="0"/>
                          </a:rPr>
                          <m:t>𝒙</m:t>
                        </m:r>
                      </m:e>
                      <m:sup>
                        <m:r>
                          <a:rPr lang="es-ES" sz="3800" b="1" i="1" kern="0">
                            <a:solidFill>
                              <a:srgbClr val="374151"/>
                            </a:solidFill>
                            <a:effectLst/>
                            <a:latin typeface="Cambria Math" panose="02040503050406030204" pitchFamily="18" charset="0"/>
                            <a:ea typeface="Times New Roman" panose="02020603050405020304" pitchFamily="18" charset="0"/>
                            <a:cs typeface="Segoe UI" panose="020B0502040204020203" pitchFamily="34" charset="0"/>
                          </a:rPr>
                          <m:t>𝒏</m:t>
                        </m:r>
                      </m:sup>
                    </m:sSup>
                  </m:oMath>
                </a14:m>
                <a:r>
                  <a:rPr lang="es-ES" sz="3800" b="1"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s-ES" sz="3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es </a:t>
                </a:r>
                <a14:m>
                  <m:oMath xmlns:m="http://schemas.openxmlformats.org/officeDocument/2006/math">
                    <m:sSup>
                      <m:sSupPr>
                        <m:ctrlPr>
                          <a:rPr lang="es-ES" sz="3800" b="1" i="1" kern="0">
                            <a:solidFill>
                              <a:srgbClr val="374151"/>
                            </a:solidFill>
                            <a:effectLst/>
                            <a:latin typeface="Cambria Math" panose="02040503050406030204" pitchFamily="18" charset="0"/>
                            <a:ea typeface="Times New Roman" panose="02020603050405020304" pitchFamily="18" charset="0"/>
                            <a:cs typeface="Segoe UI" panose="020B0502040204020203" pitchFamily="34" charset="0"/>
                          </a:rPr>
                        </m:ctrlPr>
                      </m:sSupPr>
                      <m:e>
                        <m:r>
                          <a:rPr lang="es-ES" sz="3800" b="1" i="1" kern="0">
                            <a:solidFill>
                              <a:srgbClr val="374151"/>
                            </a:solidFill>
                            <a:effectLst/>
                            <a:latin typeface="Cambria Math" panose="02040503050406030204" pitchFamily="18" charset="0"/>
                            <a:ea typeface="Times New Roman" panose="02020603050405020304" pitchFamily="18" charset="0"/>
                            <a:cs typeface="Segoe UI" panose="020B0502040204020203" pitchFamily="34" charset="0"/>
                          </a:rPr>
                          <m:t>𝒏𝒙</m:t>
                        </m:r>
                      </m:e>
                      <m:sup>
                        <m:r>
                          <a:rPr lang="es-ES" sz="3800" b="1" i="1" kern="0">
                            <a:solidFill>
                              <a:srgbClr val="374151"/>
                            </a:solidFill>
                            <a:effectLst/>
                            <a:latin typeface="Cambria Math" panose="02040503050406030204" pitchFamily="18" charset="0"/>
                            <a:ea typeface="Times New Roman" panose="02020603050405020304" pitchFamily="18" charset="0"/>
                            <a:cs typeface="Segoe UI" panose="020B0502040204020203" pitchFamily="34" charset="0"/>
                          </a:rPr>
                          <m:t>𝒏</m:t>
                        </m:r>
                        <m:r>
                          <a:rPr lang="es-ES" sz="3800" b="1" i="1" kern="0">
                            <a:solidFill>
                              <a:srgbClr val="374151"/>
                            </a:solidFill>
                            <a:effectLst/>
                            <a:latin typeface="Cambria Math" panose="02040503050406030204" pitchFamily="18" charset="0"/>
                            <a:ea typeface="Times New Roman" panose="02020603050405020304" pitchFamily="18" charset="0"/>
                            <a:cs typeface="Segoe UI" panose="020B0502040204020203" pitchFamily="34" charset="0"/>
                          </a:rPr>
                          <m:t>−</m:t>
                        </m:r>
                        <m:r>
                          <a:rPr lang="es-ES" sz="3800" b="1" i="1" kern="0">
                            <a:solidFill>
                              <a:srgbClr val="374151"/>
                            </a:solidFill>
                            <a:effectLst/>
                            <a:latin typeface="Cambria Math" panose="02040503050406030204" pitchFamily="18" charset="0"/>
                            <a:ea typeface="Times New Roman" panose="02020603050405020304" pitchFamily="18" charset="0"/>
                            <a:cs typeface="Segoe UI" panose="020B0502040204020203" pitchFamily="34" charset="0"/>
                          </a:rPr>
                          <m:t>𝟏</m:t>
                        </m:r>
                      </m:sup>
                    </m:sSup>
                  </m:oMath>
                </a14:m>
                <a:endParaRPr lang="es-ES" sz="3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s-ES" sz="3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Aplicando esta regla:</a:t>
                </a:r>
                <a:endParaRPr lang="es-ES" sz="3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s-ES" sz="3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Tomamos el exponente (2 en este caso) y lo multiplicamos por el coeficiente (3), dando </a:t>
                </a:r>
                <a:r>
                  <a:rPr lang="es-ES" sz="3800" kern="0" dirty="0">
                    <a:solidFill>
                      <a:srgbClr val="374151"/>
                    </a:solidFill>
                    <a:effectLst/>
                    <a:latin typeface="KaTeX_Main"/>
                    <a:ea typeface="Times New Roman" panose="02020603050405020304" pitchFamily="18" charset="0"/>
                    <a:cs typeface="Segoe UI" panose="020B0502040204020203" pitchFamily="34" charset="0"/>
                  </a:rPr>
                  <a:t>2×3=6</a:t>
                </a:r>
                <a:r>
                  <a:rPr lang="es-ES" sz="3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s-ES" sz="3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s-ES" sz="3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Luego, restamos 1 al exponente, convirtiendo </a:t>
                </a:r>
                <a:r>
                  <a:rPr lang="es-ES" sz="3800" i="1" kern="0" dirty="0">
                    <a:solidFill>
                      <a:srgbClr val="374151"/>
                    </a:solidFill>
                    <a:effectLst/>
                    <a:latin typeface="KaTeX_Math"/>
                    <a:ea typeface="Times New Roman" panose="02020603050405020304" pitchFamily="18" charset="0"/>
                    <a:cs typeface="Segoe UI" panose="020B0502040204020203" pitchFamily="34" charset="0"/>
                  </a:rPr>
                  <a:t>x</a:t>
                </a:r>
                <a:r>
                  <a:rPr lang="es-ES" sz="3800" kern="0" dirty="0">
                    <a:solidFill>
                      <a:srgbClr val="374151"/>
                    </a:solidFill>
                    <a:effectLst/>
                    <a:latin typeface="KaTeX_Main"/>
                    <a:ea typeface="Times New Roman" panose="02020603050405020304" pitchFamily="18" charset="0"/>
                    <a:cs typeface="Segoe UI" panose="020B0502040204020203" pitchFamily="34" charset="0"/>
                  </a:rPr>
                  <a:t>²</a:t>
                </a:r>
                <a:r>
                  <a:rPr lang="es-ES" sz="3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en </a:t>
                </a:r>
                <a14:m>
                  <m:oMath xmlns:m="http://schemas.openxmlformats.org/officeDocument/2006/math">
                    <m:sSup>
                      <m:sSupPr>
                        <m:ctrlPr>
                          <a:rPr lang="es-ES" sz="3800" b="1" i="1" kern="0">
                            <a:solidFill>
                              <a:srgbClr val="374151"/>
                            </a:solidFill>
                            <a:effectLst/>
                            <a:latin typeface="Cambria Math" panose="02040503050406030204" pitchFamily="18" charset="0"/>
                            <a:ea typeface="Times New Roman" panose="02020603050405020304" pitchFamily="18" charset="0"/>
                            <a:cs typeface="Segoe UI" panose="020B0502040204020203" pitchFamily="34" charset="0"/>
                          </a:rPr>
                        </m:ctrlPr>
                      </m:sSupPr>
                      <m:e>
                        <m:r>
                          <a:rPr lang="es-ES" sz="3800" b="1" i="1" kern="0">
                            <a:solidFill>
                              <a:srgbClr val="374151"/>
                            </a:solidFill>
                            <a:effectLst/>
                            <a:latin typeface="Cambria Math" panose="02040503050406030204" pitchFamily="18" charset="0"/>
                            <a:ea typeface="Times New Roman" panose="02020603050405020304" pitchFamily="18" charset="0"/>
                            <a:cs typeface="Segoe UI" panose="020B0502040204020203" pitchFamily="34" charset="0"/>
                          </a:rPr>
                          <m:t>𝒙</m:t>
                        </m:r>
                      </m:e>
                      <m:sup>
                        <m:r>
                          <a:rPr lang="es-ES" sz="3800" b="1" i="1" kern="0">
                            <a:solidFill>
                              <a:srgbClr val="374151"/>
                            </a:solidFill>
                            <a:effectLst/>
                            <a:latin typeface="Cambria Math" panose="02040503050406030204" pitchFamily="18" charset="0"/>
                            <a:ea typeface="Times New Roman" panose="02020603050405020304" pitchFamily="18" charset="0"/>
                            <a:cs typeface="Segoe UI" panose="020B0502040204020203" pitchFamily="34" charset="0"/>
                          </a:rPr>
                          <m:t>𝟐</m:t>
                        </m:r>
                        <m:r>
                          <a:rPr lang="es-ES" sz="3800" b="1" i="1" kern="0">
                            <a:solidFill>
                              <a:srgbClr val="374151"/>
                            </a:solidFill>
                            <a:effectLst/>
                            <a:latin typeface="Cambria Math" panose="02040503050406030204" pitchFamily="18" charset="0"/>
                            <a:ea typeface="Times New Roman" panose="02020603050405020304" pitchFamily="18" charset="0"/>
                            <a:cs typeface="Segoe UI" panose="020B0502040204020203" pitchFamily="34" charset="0"/>
                          </a:rPr>
                          <m:t>−</m:t>
                        </m:r>
                        <m:r>
                          <a:rPr lang="es-ES" sz="3800" b="1" i="1" kern="0">
                            <a:solidFill>
                              <a:srgbClr val="374151"/>
                            </a:solidFill>
                            <a:effectLst/>
                            <a:latin typeface="Cambria Math" panose="02040503050406030204" pitchFamily="18" charset="0"/>
                            <a:ea typeface="Times New Roman" panose="02020603050405020304" pitchFamily="18" charset="0"/>
                            <a:cs typeface="Segoe UI" panose="020B0502040204020203" pitchFamily="34" charset="0"/>
                          </a:rPr>
                          <m:t>𝟏</m:t>
                        </m:r>
                      </m:sup>
                    </m:sSup>
                  </m:oMath>
                </a14:m>
                <a:r>
                  <a:rPr lang="es-ES" sz="3800" kern="0" dirty="0">
                    <a:solidFill>
                      <a:srgbClr val="374151"/>
                    </a:solidFill>
                    <a:effectLst/>
                    <a:latin typeface="KaTeX_Main"/>
                    <a:ea typeface="Times New Roman" panose="02020603050405020304" pitchFamily="18" charset="0"/>
                    <a:cs typeface="Segoe UI" panose="020B0502040204020203" pitchFamily="34" charset="0"/>
                  </a:rPr>
                  <a:t> </a:t>
                </a:r>
                <a:r>
                  <a:rPr lang="es-ES" sz="3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o simplemente </a:t>
                </a:r>
                <a:r>
                  <a:rPr lang="es-ES" sz="3800" i="1" kern="0" dirty="0">
                    <a:solidFill>
                      <a:srgbClr val="374151"/>
                    </a:solidFill>
                    <a:effectLst/>
                    <a:latin typeface="KaTeX_Math"/>
                    <a:ea typeface="Times New Roman" panose="02020603050405020304" pitchFamily="18" charset="0"/>
                    <a:cs typeface="Segoe UI" panose="020B0502040204020203" pitchFamily="34" charset="0"/>
                  </a:rPr>
                  <a:t>x</a:t>
                </a:r>
                <a:r>
                  <a:rPr lang="es-ES" sz="3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s-ES" sz="380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1500"/>
                  </a:spcAft>
                </a:pPr>
                <a:r>
                  <a:rPr lang="es-ES" sz="3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Por lo tanto, la derivada de </a:t>
                </a:r>
                <a:r>
                  <a:rPr lang="es-ES" sz="3800" kern="0" dirty="0">
                    <a:solidFill>
                      <a:srgbClr val="374151"/>
                    </a:solidFill>
                    <a:effectLst/>
                    <a:latin typeface="KaTeX_Main"/>
                    <a:ea typeface="Times New Roman" panose="02020603050405020304" pitchFamily="18" charset="0"/>
                    <a:cs typeface="Segoe UI" panose="020B0502040204020203" pitchFamily="34" charset="0"/>
                  </a:rPr>
                  <a:t>3</a:t>
                </a:r>
                <a:r>
                  <a:rPr lang="es-ES" sz="3800" i="1" kern="0" dirty="0">
                    <a:solidFill>
                      <a:srgbClr val="374151"/>
                    </a:solidFill>
                    <a:effectLst/>
                    <a:latin typeface="KaTeX_Math"/>
                    <a:ea typeface="Times New Roman" panose="02020603050405020304" pitchFamily="18" charset="0"/>
                    <a:cs typeface="Segoe UI" panose="020B0502040204020203" pitchFamily="34" charset="0"/>
                  </a:rPr>
                  <a:t>x</a:t>
                </a:r>
                <a:r>
                  <a:rPr lang="es-ES" sz="3800" kern="0" dirty="0">
                    <a:solidFill>
                      <a:srgbClr val="374151"/>
                    </a:solidFill>
                    <a:effectLst/>
                    <a:latin typeface="KaTeX_Main"/>
                    <a:ea typeface="Times New Roman" panose="02020603050405020304" pitchFamily="18" charset="0"/>
                    <a:cs typeface="Segoe UI" panose="020B0502040204020203" pitchFamily="34" charset="0"/>
                  </a:rPr>
                  <a:t>²</a:t>
                </a:r>
                <a:r>
                  <a:rPr lang="es-ES" sz="3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 es </a:t>
                </a:r>
                <a:r>
                  <a:rPr lang="es-ES" sz="3800" kern="0" dirty="0">
                    <a:solidFill>
                      <a:srgbClr val="374151"/>
                    </a:solidFill>
                    <a:effectLst/>
                    <a:latin typeface="KaTeX_Main"/>
                    <a:ea typeface="Times New Roman" panose="02020603050405020304" pitchFamily="18" charset="0"/>
                    <a:cs typeface="Segoe UI" panose="020B0502040204020203" pitchFamily="34" charset="0"/>
                  </a:rPr>
                  <a:t>6</a:t>
                </a:r>
                <a:r>
                  <a:rPr lang="es-ES" sz="3800" i="1" kern="0" dirty="0">
                    <a:solidFill>
                      <a:srgbClr val="374151"/>
                    </a:solidFill>
                    <a:effectLst/>
                    <a:latin typeface="KaTeX_Math"/>
                    <a:ea typeface="Times New Roman" panose="02020603050405020304" pitchFamily="18" charset="0"/>
                    <a:cs typeface="Segoe UI" panose="020B0502040204020203" pitchFamily="34" charset="0"/>
                  </a:rPr>
                  <a:t>x</a:t>
                </a:r>
                <a:r>
                  <a:rPr lang="es-ES" sz="3800" kern="0" dirty="0">
                    <a:solidFill>
                      <a:srgbClr val="374151"/>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s-ES" sz="3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mc:Choice>
        <mc:Fallback>
          <p:sp>
            <p:nvSpPr>
              <p:cNvPr id="3" name="Marcador de contenido 2">
                <a:extLst>
                  <a:ext uri="{FF2B5EF4-FFF2-40B4-BE49-F238E27FC236}">
                    <a16:creationId xmlns:a16="http://schemas.microsoft.com/office/drawing/2014/main" id="{1884D0AD-7B53-9F7F-26C6-27698EE6E3FA}"/>
                  </a:ext>
                </a:extLst>
              </p:cNvPr>
              <p:cNvSpPr>
                <a:spLocks noGrp="1" noRot="1" noChangeAspect="1" noMove="1" noResize="1" noEditPoints="1" noAdjustHandles="1" noChangeArrowheads="1" noChangeShapeType="1" noTextEdit="1"/>
              </p:cNvSpPr>
              <p:nvPr>
                <p:ph idx="1"/>
              </p:nvPr>
            </p:nvSpPr>
            <p:spPr>
              <a:xfrm>
                <a:off x="838200" y="1423447"/>
                <a:ext cx="10515600" cy="4753516"/>
              </a:xfrm>
              <a:blipFill>
                <a:blip r:embed="rId2"/>
                <a:stretch>
                  <a:fillRect l="-1101" t="-2182" r="-58"/>
                </a:stretch>
              </a:blipFill>
            </p:spPr>
            <p:txBody>
              <a:bodyPr/>
              <a:lstStyle/>
              <a:p>
                <a:r>
                  <a:rPr lang="es-ES">
                    <a:noFill/>
                  </a:rPr>
                  <a:t> </a:t>
                </a:r>
              </a:p>
            </p:txBody>
          </p:sp>
        </mc:Fallback>
      </mc:AlternateContent>
    </p:spTree>
    <p:extLst>
      <p:ext uri="{BB962C8B-B14F-4D97-AF65-F5344CB8AC3E}">
        <p14:creationId xmlns:p14="http://schemas.microsoft.com/office/powerpoint/2010/main" val="26491190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290E59-DBFA-58EF-3134-58B38C6F1263}"/>
              </a:ext>
            </a:extLst>
          </p:cNvPr>
          <p:cNvSpPr>
            <a:spLocks noGrp="1"/>
          </p:cNvSpPr>
          <p:nvPr>
            <p:ph type="title"/>
          </p:nvPr>
        </p:nvSpPr>
        <p:spPr>
          <a:xfrm>
            <a:off x="838200" y="506527"/>
            <a:ext cx="10515600" cy="587375"/>
          </a:xfrm>
        </p:spPr>
        <p:txBody>
          <a:bodyPr>
            <a:normAutofit/>
          </a:bodyPr>
          <a:lstStyle/>
          <a:p>
            <a:r>
              <a:rPr lang="es-ES" sz="3200" b="1" dirty="0"/>
              <a:t>INTEGRALES</a:t>
            </a:r>
          </a:p>
        </p:txBody>
      </p:sp>
      <p:sp>
        <p:nvSpPr>
          <p:cNvPr id="3" name="Marcador de contenido 2">
            <a:extLst>
              <a:ext uri="{FF2B5EF4-FFF2-40B4-BE49-F238E27FC236}">
                <a16:creationId xmlns:a16="http://schemas.microsoft.com/office/drawing/2014/main" id="{6D5265A6-3DE9-82FF-E4BE-7B7859C31E4D}"/>
              </a:ext>
            </a:extLst>
          </p:cNvPr>
          <p:cNvSpPr>
            <a:spLocks noGrp="1"/>
          </p:cNvSpPr>
          <p:nvPr>
            <p:ph idx="1"/>
          </p:nvPr>
        </p:nvSpPr>
        <p:spPr>
          <a:xfrm>
            <a:off x="838200" y="1868276"/>
            <a:ext cx="10515600" cy="4400550"/>
          </a:xfrm>
        </p:spPr>
        <p:txBody>
          <a:bodyPr>
            <a:normAutofit/>
          </a:bodyPr>
          <a:lstStyle/>
          <a:p>
            <a:pPr marL="228600">
              <a:lnSpc>
                <a:spcPct val="107000"/>
              </a:lnSpc>
              <a:spcAft>
                <a:spcPts val="800"/>
              </a:spcAft>
            </a:pPr>
            <a:r>
              <a:rPr lang="es-ES" sz="2400" kern="100" dirty="0">
                <a:effectLst/>
                <a:ea typeface="Calibri" panose="020F0502020204030204" pitchFamily="34" charset="0"/>
                <a:cs typeface="Times New Roman" panose="02020603050405020304" pitchFamily="18" charset="0"/>
              </a:rPr>
              <a:t>Una forma sencilla de definir una integral es considerarla como el "área bajo la curva" de una función en un gráfico.</a:t>
            </a:r>
          </a:p>
          <a:p>
            <a:pPr marL="228600">
              <a:lnSpc>
                <a:spcPct val="107000"/>
              </a:lnSpc>
              <a:spcAft>
                <a:spcPts val="800"/>
              </a:spcAft>
            </a:pPr>
            <a:r>
              <a:rPr lang="es-ES" sz="2400" kern="100" dirty="0">
                <a:effectLst/>
                <a:ea typeface="Calibri" panose="020F0502020204030204" pitchFamily="34" charset="0"/>
                <a:cs typeface="Times New Roman" panose="02020603050405020304" pitchFamily="18" charset="0"/>
              </a:rPr>
              <a:t>Imagina que tienes un gráfico con una curva, y debajo de esta curva hay una forma. La integral de la función que forma esta curva te dice cuál es el área de esa forma. Es como si estuvieras midiendo cuánto espacio ocupa la curva en el gráfico, desde un punto de inicio hasta un punto final.</a:t>
            </a:r>
          </a:p>
        </p:txBody>
      </p:sp>
    </p:spTree>
    <p:extLst>
      <p:ext uri="{BB962C8B-B14F-4D97-AF65-F5344CB8AC3E}">
        <p14:creationId xmlns:p14="http://schemas.microsoft.com/office/powerpoint/2010/main" val="3621179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28CE5-F120-81CF-CA69-9E5B6B210B9C}"/>
              </a:ext>
            </a:extLst>
          </p:cNvPr>
          <p:cNvSpPr>
            <a:spLocks noGrp="1"/>
          </p:cNvSpPr>
          <p:nvPr>
            <p:ph type="title"/>
          </p:nvPr>
        </p:nvSpPr>
        <p:spPr>
          <a:xfrm>
            <a:off x="838200" y="365125"/>
            <a:ext cx="10515600" cy="549275"/>
          </a:xfrm>
        </p:spPr>
        <p:txBody>
          <a:bodyPr>
            <a:normAutofit/>
          </a:bodyPr>
          <a:lstStyle/>
          <a:p>
            <a:r>
              <a:rPr lang="es-ES" sz="3200" b="1" dirty="0"/>
              <a:t>INTEGRALES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5048B81-1518-252C-8FBC-5520782428DB}"/>
                  </a:ext>
                </a:extLst>
              </p:cNvPr>
              <p:cNvSpPr>
                <a:spLocks noGrp="1"/>
              </p:cNvSpPr>
              <p:nvPr>
                <p:ph idx="1"/>
              </p:nvPr>
            </p:nvSpPr>
            <p:spPr>
              <a:xfrm>
                <a:off x="838200" y="1447801"/>
                <a:ext cx="10515600" cy="4729162"/>
              </a:xfrm>
            </p:spPr>
            <p:txBody>
              <a:bodyPr>
                <a:normAutofit fontScale="92500"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s-ES" sz="2600" kern="100" dirty="0">
                    <a:effectLst/>
                    <a:ea typeface="Calibri" panose="020F0502020204030204" pitchFamily="34" charset="0"/>
                    <a:cs typeface="Times New Roman" panose="02020603050405020304" pitchFamily="18" charset="0"/>
                  </a:rPr>
                  <a:t>Reglas básicas de integración.</a:t>
                </a:r>
              </a:p>
              <a:p>
                <a:pPr marL="228600">
                  <a:lnSpc>
                    <a:spcPct val="107000"/>
                  </a:lnSpc>
                  <a:spcAft>
                    <a:spcPts val="800"/>
                  </a:spcAft>
                </a:pPr>
                <a:r>
                  <a:rPr lang="es-ES" sz="2600" kern="100" dirty="0">
                    <a:effectLst/>
                    <a:ea typeface="Calibri" panose="020F0502020204030204" pitchFamily="34" charset="0"/>
                    <a:cs typeface="Times New Roman" panose="02020603050405020304" pitchFamily="18" charset="0"/>
                  </a:rPr>
                  <a:t>.- Regla de Potencia:</a:t>
                </a:r>
              </a:p>
              <a:p>
                <a:pPr marL="228600">
                  <a:lnSpc>
                    <a:spcPct val="107000"/>
                  </a:lnSpc>
                  <a:spcAft>
                    <a:spcPts val="800"/>
                  </a:spcAft>
                </a:pPr>
                <a:r>
                  <a:rPr lang="es-ES" sz="2600" kern="100" dirty="0">
                    <a:effectLst/>
                    <a:ea typeface="Calibri" panose="020F0502020204030204" pitchFamily="34" charset="0"/>
                    <a:cs typeface="Times New Roman" panose="02020603050405020304" pitchFamily="18" charset="0"/>
                  </a:rPr>
                  <a:t>Para integrar </a:t>
                </a:r>
                <a14:m>
                  <m:oMath xmlns:m="http://schemas.openxmlformats.org/officeDocument/2006/math">
                    <m:sSup>
                      <m:sSupPr>
                        <m:ctrlPr>
                          <a:rPr lang="es-ES" sz="2600" i="1" kern="100">
                            <a:effectLst/>
                            <a:ea typeface="Times New Roman" panose="02020603050405020304" pitchFamily="18" charset="0"/>
                            <a:cs typeface="Times New Roman" panose="02020603050405020304" pitchFamily="18" charset="0"/>
                          </a:rPr>
                        </m:ctrlPr>
                      </m:sSupPr>
                      <m:e>
                        <m:r>
                          <a:rPr lang="es-ES" sz="2600" i="1" kern="100">
                            <a:effectLst/>
                            <a:ea typeface="Times New Roman" panose="02020603050405020304" pitchFamily="18" charset="0"/>
                            <a:cs typeface="Times New Roman" panose="02020603050405020304" pitchFamily="18" charset="0"/>
                          </a:rPr>
                          <m:t>𝑥</m:t>
                        </m:r>
                      </m:e>
                      <m:sup>
                        <m:r>
                          <a:rPr lang="es-ES" sz="2600" i="1" kern="100">
                            <a:effectLst/>
                            <a:ea typeface="Times New Roman" panose="02020603050405020304" pitchFamily="18" charset="0"/>
                            <a:cs typeface="Times New Roman" panose="02020603050405020304" pitchFamily="18" charset="0"/>
                          </a:rPr>
                          <m:t>𝑛</m:t>
                        </m:r>
                        <m:r>
                          <a:rPr lang="es-ES" sz="2600" i="1" kern="100">
                            <a:effectLst/>
                            <a:ea typeface="Times New Roman" panose="02020603050405020304" pitchFamily="18" charset="0"/>
                            <a:cs typeface="Times New Roman" panose="02020603050405020304" pitchFamily="18" charset="0"/>
                          </a:rPr>
                          <m:t>  </m:t>
                        </m:r>
                      </m:sup>
                    </m:sSup>
                  </m:oMath>
                </a14:m>
                <a:r>
                  <a:rPr lang="es-ES" sz="2600" kern="100" dirty="0">
                    <a:effectLst/>
                    <a:ea typeface="Calibri" panose="020F0502020204030204" pitchFamily="34" charset="0"/>
                    <a:cs typeface="Times New Roman" panose="02020603050405020304" pitchFamily="18" charset="0"/>
                  </a:rPr>
                  <a:t>la integral es </a:t>
                </a:r>
                <a14:m>
                  <m:oMath xmlns:m="http://schemas.openxmlformats.org/officeDocument/2006/math">
                    <m:f>
                      <m:fPr>
                        <m:ctrlPr>
                          <a:rPr lang="es-ES" sz="2600" i="1" kern="100">
                            <a:effectLst/>
                            <a:ea typeface="Calibri" panose="020F0502020204030204" pitchFamily="34" charset="0"/>
                            <a:cs typeface="Times New Roman" panose="02020603050405020304" pitchFamily="18" charset="0"/>
                          </a:rPr>
                        </m:ctrlPr>
                      </m:fPr>
                      <m:num>
                        <m:sSup>
                          <m:sSupPr>
                            <m:ctrlPr>
                              <a:rPr lang="es-ES" sz="2600" i="1" kern="100">
                                <a:effectLst/>
                                <a:ea typeface="Calibri" panose="020F0502020204030204" pitchFamily="34" charset="0"/>
                                <a:cs typeface="Times New Roman" panose="02020603050405020304" pitchFamily="18" charset="0"/>
                              </a:rPr>
                            </m:ctrlPr>
                          </m:sSupPr>
                          <m:e>
                            <m:r>
                              <a:rPr lang="es-ES" sz="2600" i="1" kern="100">
                                <a:effectLst/>
                                <a:ea typeface="Calibri" panose="020F0502020204030204" pitchFamily="34" charset="0"/>
                                <a:cs typeface="Times New Roman" panose="02020603050405020304" pitchFamily="18" charset="0"/>
                              </a:rPr>
                              <m:t>𝑥</m:t>
                            </m:r>
                          </m:e>
                          <m:sup>
                            <m:r>
                              <a:rPr lang="es-ES" sz="2600" i="1" kern="100">
                                <a:effectLst/>
                                <a:ea typeface="Calibri" panose="020F0502020204030204" pitchFamily="34" charset="0"/>
                                <a:cs typeface="Times New Roman" panose="02020603050405020304" pitchFamily="18" charset="0"/>
                              </a:rPr>
                              <m:t>𝑛</m:t>
                            </m:r>
                            <m:r>
                              <a:rPr lang="es-ES" sz="2600" i="1" kern="100">
                                <a:effectLst/>
                                <a:ea typeface="Calibri" panose="020F0502020204030204" pitchFamily="34" charset="0"/>
                                <a:cs typeface="Times New Roman" panose="02020603050405020304" pitchFamily="18" charset="0"/>
                              </a:rPr>
                              <m:t>+1</m:t>
                            </m:r>
                          </m:sup>
                        </m:sSup>
                      </m:num>
                      <m:den>
                        <m:r>
                          <a:rPr lang="es-ES" sz="2600" i="1" kern="100">
                            <a:effectLst/>
                            <a:ea typeface="Calibri" panose="020F0502020204030204" pitchFamily="34" charset="0"/>
                            <a:cs typeface="Times New Roman" panose="02020603050405020304" pitchFamily="18" charset="0"/>
                          </a:rPr>
                          <m:t>𝑛</m:t>
                        </m:r>
                        <m:r>
                          <a:rPr lang="es-ES" sz="2600" i="1" kern="100">
                            <a:effectLst/>
                            <a:ea typeface="Calibri" panose="020F0502020204030204" pitchFamily="34" charset="0"/>
                            <a:cs typeface="Times New Roman" panose="02020603050405020304" pitchFamily="18" charset="0"/>
                          </a:rPr>
                          <m:t>+1</m:t>
                        </m:r>
                      </m:den>
                    </m:f>
                  </m:oMath>
                </a14:m>
                <a:r>
                  <a:rPr lang="es-ES" sz="2600" kern="100" dirty="0">
                    <a:effectLst/>
                    <a:ea typeface="Calibri" panose="020F0502020204030204" pitchFamily="34" charset="0"/>
                    <a:cs typeface="Times New Roman" panose="02020603050405020304" pitchFamily="18" charset="0"/>
                  </a:rPr>
                  <a:t>  siempre que n≠ -1</a:t>
                </a:r>
              </a:p>
              <a:p>
                <a:pPr marL="228600">
                  <a:lnSpc>
                    <a:spcPct val="107000"/>
                  </a:lnSpc>
                  <a:spcAft>
                    <a:spcPts val="800"/>
                  </a:spcAft>
                </a:pPr>
                <a:r>
                  <a:rPr lang="es-ES" sz="2600" kern="100" dirty="0">
                    <a:effectLst/>
                    <a:ea typeface="Calibri" panose="020F0502020204030204" pitchFamily="34" charset="0"/>
                    <a:cs typeface="Times New Roman" panose="02020603050405020304" pitchFamily="18" charset="0"/>
                  </a:rPr>
                  <a:t>Ejemplo: La integral de x² es  </a:t>
                </a:r>
                <a14:m>
                  <m:oMath xmlns:m="http://schemas.openxmlformats.org/officeDocument/2006/math">
                    <m:f>
                      <m:fPr>
                        <m:ctrlPr>
                          <a:rPr lang="es-ES" sz="2600" i="1" kern="100">
                            <a:effectLst/>
                            <a:ea typeface="Calibri" panose="020F0502020204030204" pitchFamily="34" charset="0"/>
                            <a:cs typeface="Times New Roman" panose="02020603050405020304" pitchFamily="18" charset="0"/>
                          </a:rPr>
                        </m:ctrlPr>
                      </m:fPr>
                      <m:num>
                        <m:sSup>
                          <m:sSupPr>
                            <m:ctrlPr>
                              <a:rPr lang="es-ES" sz="2600" i="1" kern="100">
                                <a:effectLst/>
                                <a:ea typeface="Calibri" panose="020F0502020204030204" pitchFamily="34" charset="0"/>
                                <a:cs typeface="Times New Roman" panose="02020603050405020304" pitchFamily="18" charset="0"/>
                              </a:rPr>
                            </m:ctrlPr>
                          </m:sSupPr>
                          <m:e>
                            <m:r>
                              <a:rPr lang="es-ES" sz="2600" i="1" kern="100">
                                <a:effectLst/>
                                <a:ea typeface="Calibri" panose="020F0502020204030204" pitchFamily="34" charset="0"/>
                                <a:cs typeface="Times New Roman" panose="02020603050405020304" pitchFamily="18" charset="0"/>
                              </a:rPr>
                              <m:t>𝑥</m:t>
                            </m:r>
                          </m:e>
                          <m:sup>
                            <m:r>
                              <a:rPr lang="es-ES" sz="2600" i="1" kern="100">
                                <a:effectLst/>
                                <a:ea typeface="Calibri" panose="020F0502020204030204" pitchFamily="34" charset="0"/>
                                <a:cs typeface="Times New Roman" panose="02020603050405020304" pitchFamily="18" charset="0"/>
                              </a:rPr>
                              <m:t>3</m:t>
                            </m:r>
                          </m:sup>
                        </m:sSup>
                      </m:num>
                      <m:den>
                        <m:r>
                          <a:rPr lang="es-ES" sz="2600" i="1" kern="100">
                            <a:effectLst/>
                            <a:ea typeface="Calibri" panose="020F0502020204030204" pitchFamily="34" charset="0"/>
                            <a:cs typeface="Times New Roman" panose="02020603050405020304" pitchFamily="18" charset="0"/>
                          </a:rPr>
                          <m:t>3</m:t>
                        </m:r>
                      </m:den>
                    </m:f>
                  </m:oMath>
                </a14:m>
                <a:endParaRPr lang="es-ES" sz="2600" kern="100" dirty="0">
                  <a:effectLst/>
                  <a:ea typeface="Calibri" panose="020F0502020204030204" pitchFamily="34" charset="0"/>
                  <a:cs typeface="Times New Roman" panose="02020603050405020304" pitchFamily="18" charset="0"/>
                </a:endParaRPr>
              </a:p>
              <a:p>
                <a:pPr marL="228600">
                  <a:lnSpc>
                    <a:spcPct val="107000"/>
                  </a:lnSpc>
                  <a:spcAft>
                    <a:spcPts val="800"/>
                  </a:spcAft>
                </a:pPr>
                <a:r>
                  <a:rPr lang="es-ES" sz="2600" kern="100" dirty="0">
                    <a:effectLst/>
                    <a:ea typeface="Calibri" panose="020F0502020204030204" pitchFamily="34" charset="0"/>
                    <a:cs typeface="Times New Roman" panose="02020603050405020304" pitchFamily="18" charset="0"/>
                  </a:rPr>
                  <a:t>.- Integral de una Constante:</a:t>
                </a:r>
              </a:p>
              <a:p>
                <a:pPr indent="228600">
                  <a:lnSpc>
                    <a:spcPct val="107000"/>
                  </a:lnSpc>
                  <a:spcAft>
                    <a:spcPts val="800"/>
                  </a:spcAft>
                </a:pPr>
                <a:r>
                  <a:rPr lang="es-ES" sz="2600" kern="100" dirty="0">
                    <a:effectLst/>
                    <a:ea typeface="Calibri" panose="020F0502020204030204" pitchFamily="34" charset="0"/>
                    <a:cs typeface="Times New Roman" panose="02020603050405020304" pitchFamily="18" charset="0"/>
                  </a:rPr>
                  <a:t>La integral de una constante c es </a:t>
                </a:r>
                <a:r>
                  <a:rPr lang="es-ES" sz="2600" kern="100" dirty="0" err="1">
                    <a:effectLst/>
                    <a:ea typeface="Calibri" panose="020F0502020204030204" pitchFamily="34" charset="0"/>
                    <a:cs typeface="Times New Roman" panose="02020603050405020304" pitchFamily="18" charset="0"/>
                  </a:rPr>
                  <a:t>cx</a:t>
                </a:r>
                <a:endParaRPr lang="es-ES" sz="2600" kern="100" dirty="0">
                  <a:effectLst/>
                  <a:ea typeface="Calibri" panose="020F0502020204030204" pitchFamily="34" charset="0"/>
                  <a:cs typeface="Times New Roman" panose="02020603050405020304" pitchFamily="18" charset="0"/>
                </a:endParaRPr>
              </a:p>
              <a:p>
                <a:pPr marL="228600">
                  <a:lnSpc>
                    <a:spcPct val="107000"/>
                  </a:lnSpc>
                  <a:spcAft>
                    <a:spcPts val="800"/>
                  </a:spcAft>
                </a:pPr>
                <a:r>
                  <a:rPr lang="es-ES" sz="2600" kern="100" dirty="0">
                    <a:effectLst/>
                    <a:ea typeface="Calibri" panose="020F0502020204030204" pitchFamily="34" charset="0"/>
                    <a:cs typeface="Times New Roman" panose="02020603050405020304" pitchFamily="18" charset="0"/>
                  </a:rPr>
                  <a:t>Ejemplo: La integral de 5 es 5x.</a:t>
                </a:r>
              </a:p>
              <a:p>
                <a:endParaRPr lang="es-ES" dirty="0"/>
              </a:p>
            </p:txBody>
          </p:sp>
        </mc:Choice>
        <mc:Fallback>
          <p:sp>
            <p:nvSpPr>
              <p:cNvPr id="3" name="Marcador de contenido 2">
                <a:extLst>
                  <a:ext uri="{FF2B5EF4-FFF2-40B4-BE49-F238E27FC236}">
                    <a16:creationId xmlns:a16="http://schemas.microsoft.com/office/drawing/2014/main" id="{45048B81-1518-252C-8FBC-5520782428DB}"/>
                  </a:ext>
                </a:extLst>
              </p:cNvPr>
              <p:cNvSpPr>
                <a:spLocks noGrp="1" noRot="1" noChangeAspect="1" noMove="1" noResize="1" noEditPoints="1" noAdjustHandles="1" noChangeArrowheads="1" noChangeShapeType="1" noTextEdit="1"/>
              </p:cNvSpPr>
              <p:nvPr>
                <p:ph idx="1"/>
              </p:nvPr>
            </p:nvSpPr>
            <p:spPr>
              <a:xfrm>
                <a:off x="838200" y="1447801"/>
                <a:ext cx="10515600" cy="4729162"/>
              </a:xfrm>
              <a:blipFill>
                <a:blip r:embed="rId2"/>
                <a:stretch>
                  <a:fillRect l="-812" t="-1290"/>
                </a:stretch>
              </a:blipFill>
            </p:spPr>
            <p:txBody>
              <a:bodyPr/>
              <a:lstStyle/>
              <a:p>
                <a:r>
                  <a:rPr lang="es-ES">
                    <a:noFill/>
                  </a:rPr>
                  <a:t> </a:t>
                </a:r>
              </a:p>
            </p:txBody>
          </p:sp>
        </mc:Fallback>
      </mc:AlternateContent>
    </p:spTree>
    <p:extLst>
      <p:ext uri="{BB962C8B-B14F-4D97-AF65-F5344CB8AC3E}">
        <p14:creationId xmlns:p14="http://schemas.microsoft.com/office/powerpoint/2010/main" val="3807691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35DA6-257E-0F9E-207A-0A51E57B35BD}"/>
              </a:ext>
            </a:extLst>
          </p:cNvPr>
          <p:cNvSpPr>
            <a:spLocks noGrp="1"/>
          </p:cNvSpPr>
          <p:nvPr>
            <p:ph type="title"/>
          </p:nvPr>
        </p:nvSpPr>
        <p:spPr>
          <a:xfrm>
            <a:off x="838200" y="426279"/>
            <a:ext cx="10515600" cy="509518"/>
          </a:xfrm>
        </p:spPr>
        <p:txBody>
          <a:bodyPr>
            <a:noAutofit/>
          </a:bodyPr>
          <a:lstStyle/>
          <a:p>
            <a:r>
              <a:rPr lang="es-ES" sz="3200" b="1" dirty="0"/>
              <a:t>SISTEMAS</a:t>
            </a:r>
            <a:r>
              <a:rPr lang="es-ES" sz="3200" dirty="0"/>
              <a:t> DE ECUACIONES</a:t>
            </a:r>
          </a:p>
        </p:txBody>
      </p:sp>
      <p:sp>
        <p:nvSpPr>
          <p:cNvPr id="3" name="Marcador de contenido 2">
            <a:extLst>
              <a:ext uri="{FF2B5EF4-FFF2-40B4-BE49-F238E27FC236}">
                <a16:creationId xmlns:a16="http://schemas.microsoft.com/office/drawing/2014/main" id="{2EC711AA-BBAD-03EB-056C-95651120649D}"/>
              </a:ext>
            </a:extLst>
          </p:cNvPr>
          <p:cNvSpPr>
            <a:spLocks noGrp="1"/>
          </p:cNvSpPr>
          <p:nvPr>
            <p:ph idx="1"/>
          </p:nvPr>
        </p:nvSpPr>
        <p:spPr>
          <a:xfrm>
            <a:off x="838200" y="1480007"/>
            <a:ext cx="10515600" cy="4696955"/>
          </a:xfrm>
        </p:spPr>
        <p:txBody>
          <a:bodyPr>
            <a:noAutofit/>
          </a:bodyPr>
          <a:lstStyle/>
          <a:p>
            <a:pPr marL="0" indent="0">
              <a:buNone/>
            </a:pPr>
            <a:r>
              <a:rPr lang="es-ES" sz="2400" dirty="0"/>
              <a:t>Métodos para resolver sistemas de 2 y 3 ecuaciones</a:t>
            </a:r>
          </a:p>
          <a:p>
            <a:pPr marL="0" indent="0">
              <a:buNone/>
            </a:pPr>
            <a:r>
              <a:rPr lang="es-ES" sz="2400" dirty="0"/>
              <a:t>.- Método de sustitución</a:t>
            </a:r>
          </a:p>
          <a:p>
            <a:pPr marL="0" indent="0">
              <a:buNone/>
            </a:pPr>
            <a:r>
              <a:rPr lang="es-ES" sz="2400" dirty="0"/>
              <a:t>Ejemplo </a:t>
            </a:r>
          </a:p>
          <a:p>
            <a:pPr marL="0" indent="0">
              <a:buNone/>
            </a:pPr>
            <a:r>
              <a:rPr lang="es-ES" sz="2400" dirty="0"/>
              <a:t>x + y = 6</a:t>
            </a:r>
          </a:p>
          <a:p>
            <a:pPr marL="0" indent="0">
              <a:buNone/>
            </a:pPr>
            <a:r>
              <a:rPr lang="es-ES" sz="2400" dirty="0"/>
              <a:t>x – y= 4</a:t>
            </a:r>
          </a:p>
          <a:p>
            <a:pPr marL="0" indent="0">
              <a:buNone/>
            </a:pPr>
            <a:r>
              <a:rPr lang="es-ES" sz="2400" dirty="0"/>
              <a:t>Despejamos</a:t>
            </a:r>
          </a:p>
          <a:p>
            <a:pPr marL="0" indent="0">
              <a:buNone/>
            </a:pPr>
            <a:r>
              <a:rPr lang="es-ES" sz="2400" dirty="0"/>
              <a:t>y = 6 – x</a:t>
            </a:r>
          </a:p>
          <a:p>
            <a:pPr marL="0" indent="0">
              <a:buNone/>
            </a:pPr>
            <a:r>
              <a:rPr lang="es-ES" sz="2400" dirty="0"/>
              <a:t>Sustituimos</a:t>
            </a:r>
          </a:p>
          <a:p>
            <a:pPr marL="0" indent="0">
              <a:buNone/>
            </a:pPr>
            <a:r>
              <a:rPr lang="es-ES" sz="2400" dirty="0"/>
              <a:t>x – (6 - x) = 4 &gt;&gt;&gt;&gt;  x = 5</a:t>
            </a:r>
          </a:p>
          <a:p>
            <a:pPr marL="0" indent="0">
              <a:buNone/>
            </a:pPr>
            <a:r>
              <a:rPr lang="es-ES" sz="2400" dirty="0"/>
              <a:t>La otra incógnita</a:t>
            </a:r>
          </a:p>
          <a:p>
            <a:pPr marL="0" indent="0">
              <a:buNone/>
            </a:pPr>
            <a:r>
              <a:rPr lang="es-ES" sz="2400" dirty="0"/>
              <a:t>x + y = 6 &gt;&gt;&gt;&gt; y = 1</a:t>
            </a:r>
          </a:p>
        </p:txBody>
      </p:sp>
    </p:spTree>
    <p:extLst>
      <p:ext uri="{BB962C8B-B14F-4D97-AF65-F5344CB8AC3E}">
        <p14:creationId xmlns:p14="http://schemas.microsoft.com/office/powerpoint/2010/main" val="174660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5BE17-CAAB-4B89-F7C9-ABCDAFCF3527}"/>
              </a:ext>
            </a:extLst>
          </p:cNvPr>
          <p:cNvSpPr>
            <a:spLocks noGrp="1"/>
          </p:cNvSpPr>
          <p:nvPr>
            <p:ph type="title"/>
          </p:nvPr>
        </p:nvSpPr>
        <p:spPr>
          <a:xfrm>
            <a:off x="838200" y="365126"/>
            <a:ext cx="10515600" cy="621464"/>
          </a:xfrm>
        </p:spPr>
        <p:txBody>
          <a:bodyPr>
            <a:normAutofit/>
          </a:bodyPr>
          <a:lstStyle/>
          <a:p>
            <a:r>
              <a:rPr lang="es-ES" sz="3200" b="1" dirty="0"/>
              <a:t>SISTEMA DE ECUACIONES</a:t>
            </a:r>
          </a:p>
        </p:txBody>
      </p:sp>
      <p:sp>
        <p:nvSpPr>
          <p:cNvPr id="3" name="Marcador de contenido 2">
            <a:extLst>
              <a:ext uri="{FF2B5EF4-FFF2-40B4-BE49-F238E27FC236}">
                <a16:creationId xmlns:a16="http://schemas.microsoft.com/office/drawing/2014/main" id="{4ED1E8A9-5478-2161-E5EE-33FA4B1E1C43}"/>
              </a:ext>
            </a:extLst>
          </p:cNvPr>
          <p:cNvSpPr>
            <a:spLocks noGrp="1"/>
          </p:cNvSpPr>
          <p:nvPr>
            <p:ph idx="1"/>
          </p:nvPr>
        </p:nvSpPr>
        <p:spPr>
          <a:xfrm>
            <a:off x="838200" y="1348642"/>
            <a:ext cx="10515600" cy="5238500"/>
          </a:xfrm>
        </p:spPr>
        <p:txBody>
          <a:bodyPr>
            <a:normAutofit/>
          </a:bodyPr>
          <a:lstStyle/>
          <a:p>
            <a:pPr marL="0" indent="0">
              <a:buNone/>
            </a:pPr>
            <a:r>
              <a:rPr lang="es-ES" sz="2400" dirty="0"/>
              <a:t>.- Método de reducción</a:t>
            </a:r>
          </a:p>
          <a:p>
            <a:pPr marL="0" indent="0">
              <a:buNone/>
            </a:pPr>
            <a:r>
              <a:rPr lang="es-ES" sz="2400" dirty="0"/>
              <a:t>Ejemplo</a:t>
            </a:r>
          </a:p>
          <a:p>
            <a:pPr marL="0" indent="0">
              <a:buNone/>
            </a:pPr>
            <a:r>
              <a:rPr lang="es-ES" sz="2400" dirty="0"/>
              <a:t>x + 2y = 25</a:t>
            </a:r>
          </a:p>
          <a:p>
            <a:pPr marL="0" indent="0">
              <a:buNone/>
            </a:pPr>
            <a:r>
              <a:rPr lang="es-ES" sz="2400" dirty="0"/>
              <a:t>2x + 3y = 40</a:t>
            </a:r>
          </a:p>
          <a:p>
            <a:pPr marL="0" indent="0">
              <a:buNone/>
            </a:pPr>
            <a:r>
              <a:rPr lang="es-ES" sz="2400" dirty="0"/>
              <a:t>Multiplicamos la primera ecuación por -2 y la segunda la dejamos igual</a:t>
            </a:r>
          </a:p>
          <a:p>
            <a:pPr>
              <a:buFontTx/>
              <a:buChar char="-"/>
            </a:pPr>
            <a:r>
              <a:rPr lang="es-ES" sz="2400" dirty="0"/>
              <a:t>2x – 4y = - 50</a:t>
            </a:r>
          </a:p>
          <a:p>
            <a:pPr marL="0" indent="0">
              <a:buNone/>
            </a:pPr>
            <a:r>
              <a:rPr lang="es-ES" sz="2400" dirty="0"/>
              <a:t>   2x + 3y = 40</a:t>
            </a:r>
          </a:p>
          <a:p>
            <a:pPr marL="0" indent="0">
              <a:buNone/>
            </a:pPr>
            <a:r>
              <a:rPr lang="es-ES" sz="2400" dirty="0"/>
              <a:t>Sumamos las dos ecuaciones</a:t>
            </a:r>
          </a:p>
          <a:p>
            <a:pPr marL="0" indent="0">
              <a:buNone/>
            </a:pPr>
            <a:r>
              <a:rPr lang="es-ES" sz="2400" dirty="0"/>
              <a:t>0 – y = -10  &gt;&gt;&gt;&gt; y = 10</a:t>
            </a:r>
          </a:p>
          <a:p>
            <a:pPr marL="0" indent="0">
              <a:buNone/>
            </a:pPr>
            <a:r>
              <a:rPr lang="es-ES" sz="2400" dirty="0"/>
              <a:t>Sustituimos en la primera ecuación el valor de y</a:t>
            </a:r>
          </a:p>
          <a:p>
            <a:pPr marL="0" indent="0">
              <a:buNone/>
            </a:pPr>
            <a:r>
              <a:rPr lang="es-ES" sz="2400" dirty="0"/>
              <a:t>x + 20 = 25 &gt;&gt;&gt;  x = 5</a:t>
            </a:r>
          </a:p>
          <a:p>
            <a:pPr>
              <a:buFontTx/>
              <a:buChar char="-"/>
            </a:pPr>
            <a:endParaRPr lang="es-ES" sz="2400" dirty="0"/>
          </a:p>
        </p:txBody>
      </p:sp>
    </p:spTree>
    <p:extLst>
      <p:ext uri="{BB962C8B-B14F-4D97-AF65-F5344CB8AC3E}">
        <p14:creationId xmlns:p14="http://schemas.microsoft.com/office/powerpoint/2010/main" val="3245950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D6FAEA-376D-F05D-7D0B-FA7286A32BE8}"/>
              </a:ext>
            </a:extLst>
          </p:cNvPr>
          <p:cNvSpPr>
            <a:spLocks noGrp="1"/>
          </p:cNvSpPr>
          <p:nvPr>
            <p:ph type="title"/>
          </p:nvPr>
        </p:nvSpPr>
        <p:spPr>
          <a:xfrm>
            <a:off x="838200" y="365126"/>
            <a:ext cx="10515600" cy="525212"/>
          </a:xfrm>
        </p:spPr>
        <p:txBody>
          <a:bodyPr>
            <a:noAutofit/>
          </a:bodyPr>
          <a:lstStyle/>
          <a:p>
            <a:r>
              <a:rPr lang="es-ES" sz="3200" b="1" dirty="0"/>
              <a:t>SISTEMA DE ECUACIONES </a:t>
            </a:r>
          </a:p>
        </p:txBody>
      </p:sp>
      <p:sp>
        <p:nvSpPr>
          <p:cNvPr id="3" name="Marcador de contenido 2">
            <a:extLst>
              <a:ext uri="{FF2B5EF4-FFF2-40B4-BE49-F238E27FC236}">
                <a16:creationId xmlns:a16="http://schemas.microsoft.com/office/drawing/2014/main" id="{2A791B9B-A544-3B03-9D82-991E53D2F316}"/>
              </a:ext>
            </a:extLst>
          </p:cNvPr>
          <p:cNvSpPr>
            <a:spLocks noGrp="1"/>
          </p:cNvSpPr>
          <p:nvPr>
            <p:ph idx="1"/>
          </p:nvPr>
        </p:nvSpPr>
        <p:spPr>
          <a:xfrm>
            <a:off x="838200" y="1130968"/>
            <a:ext cx="10515600" cy="5045995"/>
          </a:xfrm>
        </p:spPr>
        <p:txBody>
          <a:bodyPr>
            <a:noAutofit/>
          </a:bodyPr>
          <a:lstStyle/>
          <a:p>
            <a:pPr marL="0" indent="0">
              <a:buNone/>
            </a:pPr>
            <a:r>
              <a:rPr lang="es-ES" sz="2400" dirty="0"/>
              <a:t>.- Método de igualación </a:t>
            </a:r>
          </a:p>
          <a:p>
            <a:pPr marL="0" indent="0">
              <a:buNone/>
            </a:pPr>
            <a:r>
              <a:rPr lang="es-ES" sz="2400" dirty="0"/>
              <a:t>Ejemplo</a:t>
            </a:r>
          </a:p>
          <a:p>
            <a:pPr marL="0" indent="0">
              <a:buNone/>
            </a:pPr>
            <a:r>
              <a:rPr lang="es-ES" sz="2400" dirty="0"/>
              <a:t>  2x – y = -1</a:t>
            </a:r>
          </a:p>
          <a:p>
            <a:pPr marL="0" indent="0">
              <a:buNone/>
            </a:pPr>
            <a:r>
              <a:rPr lang="es-ES" sz="2400" dirty="0"/>
              <a:t>  3x + y = 11</a:t>
            </a:r>
          </a:p>
          <a:p>
            <a:pPr marL="0" indent="0">
              <a:buNone/>
            </a:pPr>
            <a:r>
              <a:rPr lang="es-ES" sz="2400" dirty="0"/>
              <a:t>Despejamos x o y en ambas ecuaciones</a:t>
            </a:r>
          </a:p>
          <a:p>
            <a:pPr marL="0" indent="0">
              <a:buNone/>
            </a:pPr>
            <a:r>
              <a:rPr lang="es-ES" sz="2400" dirty="0"/>
              <a:t>y = 2x + 1</a:t>
            </a:r>
          </a:p>
          <a:p>
            <a:pPr marL="0" indent="0">
              <a:buNone/>
            </a:pPr>
            <a:r>
              <a:rPr lang="es-ES" sz="2400" dirty="0"/>
              <a:t>y = 11 – 3x</a:t>
            </a:r>
          </a:p>
          <a:p>
            <a:pPr marL="0" indent="0">
              <a:buNone/>
            </a:pPr>
            <a:r>
              <a:rPr lang="es-ES" sz="2400" dirty="0"/>
              <a:t>Si los dos primeros miembros de las ecuaciones son iguales los segundos también lo son</a:t>
            </a:r>
          </a:p>
          <a:p>
            <a:pPr marL="0" indent="0">
              <a:buNone/>
            </a:pPr>
            <a:r>
              <a:rPr lang="es-ES" sz="2400" dirty="0"/>
              <a:t>2x + 1= 11 – 3x &gt;&gt;&gt;&gt; x = 2</a:t>
            </a:r>
          </a:p>
          <a:p>
            <a:pPr marL="0" indent="0">
              <a:buNone/>
            </a:pPr>
            <a:r>
              <a:rPr lang="es-ES" sz="2400" dirty="0"/>
              <a:t>Sustituimos en cualquiera de las dos ecuaciones</a:t>
            </a:r>
          </a:p>
          <a:p>
            <a:pPr marL="0" indent="0">
              <a:buNone/>
            </a:pPr>
            <a:r>
              <a:rPr lang="es-ES" sz="2400" dirty="0"/>
              <a:t>2x - y =-1  &gt;&gt;&gt;&gt; 4 - y = -1   &gt;&gt;&gt; - y = -5 &gt;&gt;&gt; y = 5</a:t>
            </a:r>
          </a:p>
        </p:txBody>
      </p:sp>
    </p:spTree>
    <p:extLst>
      <p:ext uri="{BB962C8B-B14F-4D97-AF65-F5344CB8AC3E}">
        <p14:creationId xmlns:p14="http://schemas.microsoft.com/office/powerpoint/2010/main" val="149797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8E5B3-5CC8-9DCA-4165-97B107FB1AA9}"/>
              </a:ext>
            </a:extLst>
          </p:cNvPr>
          <p:cNvSpPr>
            <a:spLocks noGrp="1"/>
          </p:cNvSpPr>
          <p:nvPr>
            <p:ph type="title"/>
          </p:nvPr>
        </p:nvSpPr>
        <p:spPr>
          <a:xfrm>
            <a:off x="838200" y="365125"/>
            <a:ext cx="10515600" cy="662397"/>
          </a:xfrm>
        </p:spPr>
        <p:txBody>
          <a:bodyPr>
            <a:normAutofit/>
          </a:bodyPr>
          <a:lstStyle/>
          <a:p>
            <a:r>
              <a:rPr lang="es-ES" sz="3200" b="1" dirty="0"/>
              <a:t>SISTEMAS DE ECUACIONES</a:t>
            </a:r>
            <a:endParaRPr lang="es-ES" sz="3100" b="1" dirty="0"/>
          </a:p>
        </p:txBody>
      </p:sp>
      <p:sp>
        <p:nvSpPr>
          <p:cNvPr id="3" name="Marcador de contenido 2">
            <a:extLst>
              <a:ext uri="{FF2B5EF4-FFF2-40B4-BE49-F238E27FC236}">
                <a16:creationId xmlns:a16="http://schemas.microsoft.com/office/drawing/2014/main" id="{E35ED947-E131-5261-1D7C-BBDA285792E3}"/>
              </a:ext>
            </a:extLst>
          </p:cNvPr>
          <p:cNvSpPr>
            <a:spLocks noGrp="1"/>
          </p:cNvSpPr>
          <p:nvPr>
            <p:ph idx="1"/>
          </p:nvPr>
        </p:nvSpPr>
        <p:spPr>
          <a:xfrm>
            <a:off x="838200" y="2070722"/>
            <a:ext cx="10515600" cy="4351338"/>
          </a:xfrm>
        </p:spPr>
        <p:txBody>
          <a:bodyPr>
            <a:normAutofit/>
          </a:bodyPr>
          <a:lstStyle/>
          <a:p>
            <a:pPr marL="0" indent="0">
              <a:buNone/>
            </a:pPr>
            <a:r>
              <a:rPr lang="es-ES" sz="2400" b="0" i="0" dirty="0">
                <a:solidFill>
                  <a:srgbClr val="374151"/>
                </a:solidFill>
                <a:effectLst/>
              </a:rPr>
              <a:t>Método de sustitución: En este método, se despeja una de las incógnitas en una de las ecuaciones y se sustituye en las otras dos ecuaciones, reduciendo así el sistema a un sistema de 2 ecuaciones con 2 incógnitas. Luego, se utilizan técnicas de resolución de sistemas de 2 ecuaciones para encontrar los valores de las dos incógnitas restantes. Finalmente, se sustituyen los valores encontrados en la ecuación original para encontrar el valor de la tercera incógnita.</a:t>
            </a:r>
          </a:p>
          <a:p>
            <a:pPr marL="0" indent="0">
              <a:buNone/>
            </a:pPr>
            <a:r>
              <a:rPr lang="es-ES" sz="2400" b="0" i="0" dirty="0">
                <a:solidFill>
                  <a:srgbClr val="374151"/>
                </a:solidFill>
                <a:effectLst/>
              </a:rPr>
              <a:t>Ejemplo</a:t>
            </a:r>
          </a:p>
          <a:p>
            <a:pPr marL="0" indent="0">
              <a:buNone/>
            </a:pPr>
            <a:r>
              <a:rPr lang="es-ES" sz="2400" dirty="0"/>
              <a:t>x + y + z = 6 &gt;&gt;&gt;&gt; x = 6 – y - z</a:t>
            </a:r>
          </a:p>
          <a:p>
            <a:pPr marL="0" indent="0">
              <a:buNone/>
            </a:pPr>
            <a:r>
              <a:rPr lang="es-ES" sz="2400" dirty="0"/>
              <a:t>x – y + 2z = 5 &gt;&gt;&gt;&gt; 6 – y – z – y + 2z = 5 &gt;&gt; -2y + z = -1</a:t>
            </a:r>
          </a:p>
          <a:p>
            <a:pPr marL="0" indent="0">
              <a:buNone/>
            </a:pPr>
            <a:r>
              <a:rPr lang="es-ES" sz="2400" dirty="0"/>
              <a:t>x – y – 3z = -10 &gt;&gt;&gt; 6 – y – z – y – 3z = -10&gt;&gt; - 2y – 4z = -16</a:t>
            </a:r>
          </a:p>
        </p:txBody>
      </p:sp>
      <p:sp>
        <p:nvSpPr>
          <p:cNvPr id="4" name="Título 1">
            <a:extLst>
              <a:ext uri="{FF2B5EF4-FFF2-40B4-BE49-F238E27FC236}">
                <a16:creationId xmlns:a16="http://schemas.microsoft.com/office/drawing/2014/main" id="{60B51693-BBAC-1C43-9630-28A7B3220B3B}"/>
              </a:ext>
            </a:extLst>
          </p:cNvPr>
          <p:cNvSpPr txBox="1">
            <a:spLocks/>
          </p:cNvSpPr>
          <p:nvPr/>
        </p:nvSpPr>
        <p:spPr>
          <a:xfrm>
            <a:off x="838200" y="889397"/>
            <a:ext cx="10515600" cy="803451"/>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s-ES" dirty="0"/>
            </a:br>
            <a:r>
              <a:rPr lang="es-ES" sz="3100" dirty="0"/>
              <a:t>Resolución de sistema de 3 ecuaciones con 3 incógnitas</a:t>
            </a:r>
          </a:p>
        </p:txBody>
      </p:sp>
    </p:spTree>
    <p:extLst>
      <p:ext uri="{BB962C8B-B14F-4D97-AF65-F5344CB8AC3E}">
        <p14:creationId xmlns:p14="http://schemas.microsoft.com/office/powerpoint/2010/main" val="127418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A7E3412-14AB-D437-A882-97803C90D03A}"/>
              </a:ext>
            </a:extLst>
          </p:cNvPr>
          <p:cNvSpPr>
            <a:spLocks noGrp="1"/>
          </p:cNvSpPr>
          <p:nvPr>
            <p:ph idx="1"/>
          </p:nvPr>
        </p:nvSpPr>
        <p:spPr>
          <a:xfrm>
            <a:off x="838200" y="1194619"/>
            <a:ext cx="10515600" cy="4982344"/>
          </a:xfrm>
        </p:spPr>
        <p:txBody>
          <a:bodyPr>
            <a:noAutofit/>
          </a:bodyPr>
          <a:lstStyle/>
          <a:p>
            <a:pPr marL="0" indent="0">
              <a:buNone/>
            </a:pPr>
            <a:r>
              <a:rPr lang="es-ES" sz="2400" dirty="0"/>
              <a:t>Ya estamos en el caso de dos ecuaciones</a:t>
            </a:r>
          </a:p>
          <a:p>
            <a:pPr marL="0" indent="0">
              <a:buNone/>
            </a:pPr>
            <a:r>
              <a:rPr lang="es-ES" sz="2400" dirty="0"/>
              <a:t> - 2y + z = -1</a:t>
            </a:r>
          </a:p>
          <a:p>
            <a:pPr marL="0" indent="0">
              <a:buNone/>
            </a:pPr>
            <a:r>
              <a:rPr lang="es-ES" sz="2400" dirty="0"/>
              <a:t> - 2y – 4z = - 16</a:t>
            </a:r>
          </a:p>
          <a:p>
            <a:pPr marL="0" indent="0">
              <a:buNone/>
            </a:pPr>
            <a:r>
              <a:rPr lang="es-ES" sz="2400" dirty="0"/>
              <a:t>Multiplicamos la primera ecuación por – 1</a:t>
            </a:r>
          </a:p>
          <a:p>
            <a:pPr marL="0" indent="0">
              <a:buNone/>
            </a:pPr>
            <a:r>
              <a:rPr lang="es-ES" sz="2400" dirty="0"/>
              <a:t>   2y – z = 1</a:t>
            </a:r>
          </a:p>
          <a:p>
            <a:pPr>
              <a:buFontTx/>
              <a:buChar char="-"/>
            </a:pPr>
            <a:r>
              <a:rPr lang="es-ES" sz="2400" dirty="0"/>
              <a:t>2y – 4z = - 16</a:t>
            </a:r>
          </a:p>
          <a:p>
            <a:pPr marL="0" indent="0">
              <a:buNone/>
            </a:pPr>
            <a:r>
              <a:rPr lang="es-ES" sz="2400" dirty="0"/>
              <a:t>Sumamos las dos ecuaciones</a:t>
            </a:r>
          </a:p>
          <a:p>
            <a:pPr>
              <a:buFontTx/>
              <a:buChar char="-"/>
            </a:pPr>
            <a:r>
              <a:rPr lang="es-ES" sz="2400" dirty="0"/>
              <a:t>5z = -15 &gt;&gt;&gt;&gt; z = 3</a:t>
            </a:r>
          </a:p>
          <a:p>
            <a:pPr marL="0" indent="0">
              <a:buNone/>
            </a:pPr>
            <a:r>
              <a:rPr lang="es-ES" sz="2400" dirty="0"/>
              <a:t>Sustituimos en la primera ecuación </a:t>
            </a:r>
          </a:p>
          <a:p>
            <a:pPr>
              <a:buFontTx/>
              <a:buChar char="-"/>
            </a:pPr>
            <a:r>
              <a:rPr lang="es-ES" sz="2400" dirty="0"/>
              <a:t>2y + 3 = -1 &gt;&gt;&gt; y = 2</a:t>
            </a:r>
          </a:p>
          <a:p>
            <a:pPr marL="0" indent="0">
              <a:buNone/>
            </a:pPr>
            <a:r>
              <a:rPr lang="es-ES" sz="2400" dirty="0"/>
              <a:t>Sustituimos en una  </a:t>
            </a:r>
            <a:r>
              <a:rPr lang="es-ES" sz="2400" dirty="0" err="1"/>
              <a:t>ecuacion</a:t>
            </a:r>
            <a:r>
              <a:rPr lang="es-ES" sz="2400" dirty="0"/>
              <a:t> del sistema de 3 ecuaciones x + y + z = 6</a:t>
            </a:r>
          </a:p>
          <a:p>
            <a:pPr marL="0" indent="0">
              <a:buNone/>
            </a:pPr>
            <a:r>
              <a:rPr lang="es-ES" sz="2400" dirty="0"/>
              <a:t>x + 2 + 3= 6 &gt;&gt;&gt; x = 1</a:t>
            </a:r>
          </a:p>
        </p:txBody>
      </p:sp>
      <p:sp>
        <p:nvSpPr>
          <p:cNvPr id="2" name="CuadroTexto 1">
            <a:extLst>
              <a:ext uri="{FF2B5EF4-FFF2-40B4-BE49-F238E27FC236}">
                <a16:creationId xmlns:a16="http://schemas.microsoft.com/office/drawing/2014/main" id="{276AA36F-6897-2850-6ADD-AE410E6F4B6C}"/>
              </a:ext>
            </a:extLst>
          </p:cNvPr>
          <p:cNvSpPr txBox="1"/>
          <p:nvPr/>
        </p:nvSpPr>
        <p:spPr>
          <a:xfrm>
            <a:off x="825910" y="250723"/>
            <a:ext cx="5058696" cy="584775"/>
          </a:xfrm>
          <a:prstGeom prst="rect">
            <a:avLst/>
          </a:prstGeom>
          <a:noFill/>
        </p:spPr>
        <p:txBody>
          <a:bodyPr wrap="square" rtlCol="0">
            <a:spAutoFit/>
          </a:bodyPr>
          <a:lstStyle/>
          <a:p>
            <a:r>
              <a:rPr lang="es-ES" sz="3200" dirty="0"/>
              <a:t>SISTEMAS DE  ECUACIONES</a:t>
            </a:r>
          </a:p>
        </p:txBody>
      </p:sp>
    </p:spTree>
    <p:extLst>
      <p:ext uri="{BB962C8B-B14F-4D97-AF65-F5344CB8AC3E}">
        <p14:creationId xmlns:p14="http://schemas.microsoft.com/office/powerpoint/2010/main" val="5493840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1067</TotalTime>
  <Words>4277</Words>
  <Application>Microsoft Office PowerPoint</Application>
  <PresentationFormat>Panorámica</PresentationFormat>
  <Paragraphs>285</Paragraphs>
  <Slides>48</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48</vt:i4>
      </vt:variant>
    </vt:vector>
  </HeadingPairs>
  <TitlesOfParts>
    <vt:vector size="59" baseType="lpstr">
      <vt:lpstr>Arial</vt:lpstr>
      <vt:lpstr>Calibri</vt:lpstr>
      <vt:lpstr>Calibri Light</vt:lpstr>
      <vt:lpstr>Cambria Math</vt:lpstr>
      <vt:lpstr>KaTeX_Main</vt:lpstr>
      <vt:lpstr>KaTeX_Math</vt:lpstr>
      <vt:lpstr>Segoe UI</vt:lpstr>
      <vt:lpstr>Söhne</vt:lpstr>
      <vt:lpstr>Symbol</vt:lpstr>
      <vt:lpstr>Wingdings</vt:lpstr>
      <vt:lpstr>Tema de Office</vt:lpstr>
      <vt:lpstr>Matemáticas básicas en la Ciencia de Datos y la Inteligencia Artificial </vt:lpstr>
      <vt:lpstr>INDICE</vt:lpstr>
      <vt:lpstr>Crear grafica de una ecuación lineal  x + 2y = 7 Le damos diferentes valores a la x, por ejemplo -2, -1, 0, 1 y 2 y calculamos los respectivos valores de la y.</vt:lpstr>
      <vt:lpstr>ALGEBRA LINEAL</vt:lpstr>
      <vt:lpstr>SISTEMAS DE ECUACIONES</vt:lpstr>
      <vt:lpstr>SISTEMA DE ECUACIONES</vt:lpstr>
      <vt:lpstr>SISTEMA DE ECUACIONES </vt:lpstr>
      <vt:lpstr>SISTEMAS DE ECUACIONES</vt:lpstr>
      <vt:lpstr>Presentación de PowerPoint</vt:lpstr>
      <vt:lpstr>VECTORES   </vt:lpstr>
      <vt:lpstr>VECTORES</vt:lpstr>
      <vt:lpstr>VECTORES Y LENGUAJES DE PROGRAMACIÓN</vt:lpstr>
      <vt:lpstr>Vectores en la vida diaria</vt:lpstr>
      <vt:lpstr>Operaciones con vectores</vt:lpstr>
      <vt:lpstr>Multiplicación de vectores</vt:lpstr>
      <vt:lpstr>Matrices </vt:lpstr>
      <vt:lpstr>Matrices y lenguajes de programación</vt:lpstr>
      <vt:lpstr>Matrices en la vida diaria</vt:lpstr>
      <vt:lpstr>Presentación de PowerPoint</vt:lpstr>
      <vt:lpstr>Multiplicar matrices </vt:lpstr>
      <vt:lpstr>Ejemplo de multiplicación de matrices</vt:lpstr>
      <vt:lpstr>MULTIDIMENSIONALIDAD DE TENSORES</vt:lpstr>
      <vt:lpstr>Estadística básica</vt:lpstr>
      <vt:lpstr>Desviación típica</vt:lpstr>
      <vt:lpstr>Desviación típica </vt:lpstr>
      <vt:lpstr>Presentación de PowerPoint</vt:lpstr>
      <vt:lpstr>PROBABILIDADES</vt:lpstr>
      <vt:lpstr>PROBABILIDADES</vt:lpstr>
      <vt:lpstr>PROBABILIDADES</vt:lpstr>
      <vt:lpstr>PROBABILIDADES</vt:lpstr>
      <vt:lpstr>PROBABILIDADES</vt:lpstr>
      <vt:lpstr>PROBABILIDADES</vt:lpstr>
      <vt:lpstr>PROBABILIDADES</vt:lpstr>
      <vt:lpstr>PROBABILIDADES</vt:lpstr>
      <vt:lpstr>PROBABILIDADES</vt:lpstr>
      <vt:lpstr>PROBABILIDADES</vt:lpstr>
      <vt:lpstr>PROBABILIDADES</vt:lpstr>
      <vt:lpstr>PROBABILIDADES</vt:lpstr>
      <vt:lpstr>FRECUENCIAS</vt:lpstr>
      <vt:lpstr>Presentación de PowerPoint</vt:lpstr>
      <vt:lpstr>FRECUENCIAS</vt:lpstr>
      <vt:lpstr>DERIVADAS E INTEGRALES</vt:lpstr>
      <vt:lpstr>DERIVADAS</vt:lpstr>
      <vt:lpstr>DERIVADAS</vt:lpstr>
      <vt:lpstr>DERIVADAS</vt:lpstr>
      <vt:lpstr>DERIVADAS</vt:lpstr>
      <vt:lpstr>INTEGRALES</vt:lpstr>
      <vt:lpstr>INTEGRALES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Algebra lineal y estadística en la Ciencia de datos</dc:title>
  <dc:creator>carlos p</dc:creator>
  <cp:lastModifiedBy>ACADEMIA</cp:lastModifiedBy>
  <cp:revision>75</cp:revision>
  <dcterms:created xsi:type="dcterms:W3CDTF">2023-04-11T21:47:49Z</dcterms:created>
  <dcterms:modified xsi:type="dcterms:W3CDTF">2024-01-02T10:46:11Z</dcterms:modified>
</cp:coreProperties>
</file>