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69" r:id="rId16"/>
    <p:sldId id="270" r:id="rId17"/>
    <p:sldId id="271" r:id="rId18"/>
    <p:sldId id="27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6" d="100"/>
          <a:sy n="116" d="100"/>
        </p:scale>
        <p:origin x="3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0AE15A5-AFAD-422F-811F-C301B1ED361F}" type="datetimeFigureOut">
              <a:rPr lang="zh-CN" altLang="en-US" smtClean="0"/>
              <a:t>2019/11/26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4F96E-1DD7-4C61-9298-9AF239E73259}" type="slidenum">
              <a:rPr lang="zh-CN" altLang="en-US" smtClean="0"/>
              <a:t>‹#›</a:t>
            </a:fld>
            <a:endParaRPr lang="zh-CN" altLang="en-US"/>
          </a:p>
        </p:txBody>
      </p:sp>
    </p:spTree>
    <p:extLst>
      <p:ext uri="{BB962C8B-B14F-4D97-AF65-F5344CB8AC3E}">
        <p14:creationId xmlns:p14="http://schemas.microsoft.com/office/powerpoint/2010/main" val="2286156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0AE15A5-AFAD-422F-811F-C301B1ED361F}" type="datetimeFigureOut">
              <a:rPr lang="zh-CN" altLang="en-US" smtClean="0"/>
              <a:t>2019/11/26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4F96E-1DD7-4C61-9298-9AF239E73259}" type="slidenum">
              <a:rPr lang="zh-CN" altLang="en-US" smtClean="0"/>
              <a:t>‹#›</a:t>
            </a:fld>
            <a:endParaRPr lang="zh-CN" altLang="en-US"/>
          </a:p>
        </p:txBody>
      </p:sp>
    </p:spTree>
    <p:extLst>
      <p:ext uri="{BB962C8B-B14F-4D97-AF65-F5344CB8AC3E}">
        <p14:creationId xmlns:p14="http://schemas.microsoft.com/office/powerpoint/2010/main" val="3547028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0AE15A5-AFAD-422F-811F-C301B1ED361F}" type="datetimeFigureOut">
              <a:rPr lang="zh-CN" altLang="en-US" smtClean="0"/>
              <a:t>2019/11/26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4F96E-1DD7-4C61-9298-9AF239E73259}"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6066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0AE15A5-AFAD-422F-811F-C301B1ED361F}" type="datetimeFigureOut">
              <a:rPr lang="zh-CN" altLang="en-US" smtClean="0"/>
              <a:t>2019/11/26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4F96E-1DD7-4C61-9298-9AF239E73259}" type="slidenum">
              <a:rPr lang="zh-CN" altLang="en-US" smtClean="0"/>
              <a:t>‹#›</a:t>
            </a:fld>
            <a:endParaRPr lang="zh-CN" altLang="en-US"/>
          </a:p>
        </p:txBody>
      </p:sp>
    </p:spTree>
    <p:extLst>
      <p:ext uri="{BB962C8B-B14F-4D97-AF65-F5344CB8AC3E}">
        <p14:creationId xmlns:p14="http://schemas.microsoft.com/office/powerpoint/2010/main" val="1278173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0AE15A5-AFAD-422F-811F-C301B1ED361F}" type="datetimeFigureOut">
              <a:rPr lang="zh-CN" altLang="en-US" smtClean="0"/>
              <a:t>2019/11/26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4F96E-1DD7-4C61-9298-9AF239E73259}"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06131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0AE15A5-AFAD-422F-811F-C301B1ED361F}" type="datetimeFigureOut">
              <a:rPr lang="zh-CN" altLang="en-US" smtClean="0"/>
              <a:t>2019/11/26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4F96E-1DD7-4C61-9298-9AF239E73259}" type="slidenum">
              <a:rPr lang="zh-CN" altLang="en-US" smtClean="0"/>
              <a:t>‹#›</a:t>
            </a:fld>
            <a:endParaRPr lang="zh-CN" altLang="en-US"/>
          </a:p>
        </p:txBody>
      </p:sp>
    </p:spTree>
    <p:extLst>
      <p:ext uri="{BB962C8B-B14F-4D97-AF65-F5344CB8AC3E}">
        <p14:creationId xmlns:p14="http://schemas.microsoft.com/office/powerpoint/2010/main" val="465316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0AE15A5-AFAD-422F-811F-C301B1ED361F}" type="datetimeFigureOut">
              <a:rPr lang="zh-CN" altLang="en-US" smtClean="0"/>
              <a:t>2019/11/26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4F96E-1DD7-4C61-9298-9AF239E73259}" type="slidenum">
              <a:rPr lang="zh-CN" altLang="en-US" smtClean="0"/>
              <a:t>‹#›</a:t>
            </a:fld>
            <a:endParaRPr lang="zh-CN" altLang="en-US"/>
          </a:p>
        </p:txBody>
      </p:sp>
    </p:spTree>
    <p:extLst>
      <p:ext uri="{BB962C8B-B14F-4D97-AF65-F5344CB8AC3E}">
        <p14:creationId xmlns:p14="http://schemas.microsoft.com/office/powerpoint/2010/main" val="4103833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0AE15A5-AFAD-422F-811F-C301B1ED361F}" type="datetimeFigureOut">
              <a:rPr lang="zh-CN" altLang="en-US" smtClean="0"/>
              <a:t>2019/11/26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4F96E-1DD7-4C61-9298-9AF239E73259}" type="slidenum">
              <a:rPr lang="zh-CN" altLang="en-US" smtClean="0"/>
              <a:t>‹#›</a:t>
            </a:fld>
            <a:endParaRPr lang="zh-CN" altLang="en-US"/>
          </a:p>
        </p:txBody>
      </p:sp>
    </p:spTree>
    <p:extLst>
      <p:ext uri="{BB962C8B-B14F-4D97-AF65-F5344CB8AC3E}">
        <p14:creationId xmlns:p14="http://schemas.microsoft.com/office/powerpoint/2010/main" val="421287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0AE15A5-AFAD-422F-811F-C301B1ED361F}" type="datetimeFigureOut">
              <a:rPr lang="zh-CN" altLang="en-US" smtClean="0"/>
              <a:t>2019/11/26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4F96E-1DD7-4C61-9298-9AF239E73259}" type="slidenum">
              <a:rPr lang="zh-CN" altLang="en-US" smtClean="0"/>
              <a:t>‹#›</a:t>
            </a:fld>
            <a:endParaRPr lang="zh-CN" altLang="en-US"/>
          </a:p>
        </p:txBody>
      </p:sp>
    </p:spTree>
    <p:extLst>
      <p:ext uri="{BB962C8B-B14F-4D97-AF65-F5344CB8AC3E}">
        <p14:creationId xmlns:p14="http://schemas.microsoft.com/office/powerpoint/2010/main" val="208443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0AE15A5-AFAD-422F-811F-C301B1ED361F}" type="datetimeFigureOut">
              <a:rPr lang="zh-CN" altLang="en-US" smtClean="0"/>
              <a:t>2019/11/26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4F96E-1DD7-4C61-9298-9AF239E73259}" type="slidenum">
              <a:rPr lang="zh-CN" altLang="en-US" smtClean="0"/>
              <a:t>‹#›</a:t>
            </a:fld>
            <a:endParaRPr lang="zh-CN" altLang="en-US"/>
          </a:p>
        </p:txBody>
      </p:sp>
    </p:spTree>
    <p:extLst>
      <p:ext uri="{BB962C8B-B14F-4D97-AF65-F5344CB8AC3E}">
        <p14:creationId xmlns:p14="http://schemas.microsoft.com/office/powerpoint/2010/main" val="2364078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0AE15A5-AFAD-422F-811F-C301B1ED361F}" type="datetimeFigureOut">
              <a:rPr lang="zh-CN" altLang="en-US" smtClean="0"/>
              <a:t>2019/11/26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4F96E-1DD7-4C61-9298-9AF239E73259}" type="slidenum">
              <a:rPr lang="zh-CN" altLang="en-US" smtClean="0"/>
              <a:t>‹#›</a:t>
            </a:fld>
            <a:endParaRPr lang="zh-CN" altLang="en-US"/>
          </a:p>
        </p:txBody>
      </p:sp>
    </p:spTree>
    <p:extLst>
      <p:ext uri="{BB962C8B-B14F-4D97-AF65-F5344CB8AC3E}">
        <p14:creationId xmlns:p14="http://schemas.microsoft.com/office/powerpoint/2010/main" val="109384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0AE15A5-AFAD-422F-811F-C301B1ED361F}" type="datetimeFigureOut">
              <a:rPr lang="zh-CN" altLang="en-US" smtClean="0"/>
              <a:t>2019/11/26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54F96E-1DD7-4C61-9298-9AF239E73259}" type="slidenum">
              <a:rPr lang="zh-CN" altLang="en-US" smtClean="0"/>
              <a:t>‹#›</a:t>
            </a:fld>
            <a:endParaRPr lang="zh-CN" altLang="en-US"/>
          </a:p>
        </p:txBody>
      </p:sp>
    </p:spTree>
    <p:extLst>
      <p:ext uri="{BB962C8B-B14F-4D97-AF65-F5344CB8AC3E}">
        <p14:creationId xmlns:p14="http://schemas.microsoft.com/office/powerpoint/2010/main" val="370704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0AE15A5-AFAD-422F-811F-C301B1ED361F}" type="datetimeFigureOut">
              <a:rPr lang="zh-CN" altLang="en-US" smtClean="0"/>
              <a:t>2019/11/26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B54F96E-1DD7-4C61-9298-9AF239E73259}" type="slidenum">
              <a:rPr lang="zh-CN" altLang="en-US" smtClean="0"/>
              <a:t>‹#›</a:t>
            </a:fld>
            <a:endParaRPr lang="zh-CN" altLang="en-US"/>
          </a:p>
        </p:txBody>
      </p:sp>
    </p:spTree>
    <p:extLst>
      <p:ext uri="{BB962C8B-B14F-4D97-AF65-F5344CB8AC3E}">
        <p14:creationId xmlns:p14="http://schemas.microsoft.com/office/powerpoint/2010/main" val="1758536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AE15A5-AFAD-422F-811F-C301B1ED361F}" type="datetimeFigureOut">
              <a:rPr lang="zh-CN" altLang="en-US" smtClean="0"/>
              <a:t>2019/11/26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B54F96E-1DD7-4C61-9298-9AF239E73259}" type="slidenum">
              <a:rPr lang="zh-CN" altLang="en-US" smtClean="0"/>
              <a:t>‹#›</a:t>
            </a:fld>
            <a:endParaRPr lang="zh-CN" altLang="en-US"/>
          </a:p>
        </p:txBody>
      </p:sp>
    </p:spTree>
    <p:extLst>
      <p:ext uri="{BB962C8B-B14F-4D97-AF65-F5344CB8AC3E}">
        <p14:creationId xmlns:p14="http://schemas.microsoft.com/office/powerpoint/2010/main" val="3552236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0AE15A5-AFAD-422F-811F-C301B1ED361F}" type="datetimeFigureOut">
              <a:rPr lang="zh-CN" altLang="en-US" smtClean="0"/>
              <a:t>2019/11/26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4F96E-1DD7-4C61-9298-9AF239E73259}" type="slidenum">
              <a:rPr lang="zh-CN" altLang="en-US" smtClean="0"/>
              <a:t>‹#›</a:t>
            </a:fld>
            <a:endParaRPr lang="zh-CN" altLang="en-US"/>
          </a:p>
        </p:txBody>
      </p:sp>
    </p:spTree>
    <p:extLst>
      <p:ext uri="{BB962C8B-B14F-4D97-AF65-F5344CB8AC3E}">
        <p14:creationId xmlns:p14="http://schemas.microsoft.com/office/powerpoint/2010/main" val="3631798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4F96E-1DD7-4C61-9298-9AF239E73259}" type="slidenum">
              <a:rPr lang="zh-CN" altLang="en-US" smtClean="0"/>
              <a:t>‹#›</a:t>
            </a:fld>
            <a:endParaRPr lang="zh-CN" altLang="en-US"/>
          </a:p>
        </p:txBody>
      </p:sp>
      <p:sp>
        <p:nvSpPr>
          <p:cNvPr id="5" name="Date Placeholder 4"/>
          <p:cNvSpPr>
            <a:spLocks noGrp="1"/>
          </p:cNvSpPr>
          <p:nvPr>
            <p:ph type="dt" sz="half" idx="10"/>
          </p:nvPr>
        </p:nvSpPr>
        <p:spPr/>
        <p:txBody>
          <a:bodyPr/>
          <a:lstStyle/>
          <a:p>
            <a:fld id="{B0AE15A5-AFAD-422F-811F-C301B1ED361F}" type="datetimeFigureOut">
              <a:rPr lang="zh-CN" altLang="en-US" smtClean="0"/>
              <a:t>2019/11/26</a:t>
            </a:fld>
            <a:endParaRPr lang="zh-CN" altLang="en-US"/>
          </a:p>
        </p:txBody>
      </p:sp>
    </p:spTree>
    <p:extLst>
      <p:ext uri="{BB962C8B-B14F-4D97-AF65-F5344CB8AC3E}">
        <p14:creationId xmlns:p14="http://schemas.microsoft.com/office/powerpoint/2010/main" val="27262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0AE15A5-AFAD-422F-811F-C301B1ED361F}" type="datetimeFigureOut">
              <a:rPr lang="zh-CN" altLang="en-US" smtClean="0"/>
              <a:t>2019/11/26</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54F96E-1DD7-4C61-9298-9AF239E73259}" type="slidenum">
              <a:rPr lang="zh-CN" altLang="en-US" smtClean="0"/>
              <a:t>‹#›</a:t>
            </a:fld>
            <a:endParaRPr lang="zh-CN" altLang="en-US"/>
          </a:p>
        </p:txBody>
      </p:sp>
    </p:spTree>
    <p:extLst>
      <p:ext uri="{BB962C8B-B14F-4D97-AF65-F5344CB8AC3E}">
        <p14:creationId xmlns:p14="http://schemas.microsoft.com/office/powerpoint/2010/main" val="2819157718"/>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c.biancheng.net/docker/"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baike.baidu.com/item/Linux"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b="1" dirty="0" err="1">
                <a:solidFill>
                  <a:schemeClr val="tx1">
                    <a:lumMod val="95000"/>
                    <a:lumOff val="5000"/>
                  </a:schemeClr>
                </a:solidFill>
              </a:rPr>
              <a:t>Docker</a:t>
            </a:r>
            <a:r>
              <a:rPr lang="zh-CN" altLang="en-US" b="1" dirty="0">
                <a:solidFill>
                  <a:schemeClr val="tx1">
                    <a:lumMod val="95000"/>
                    <a:lumOff val="5000"/>
                  </a:schemeClr>
                </a:solidFill>
              </a:rPr>
              <a:t>及其</a:t>
            </a:r>
            <a:r>
              <a:rPr lang="en-US" altLang="zh-CN" b="1" dirty="0">
                <a:solidFill>
                  <a:schemeClr val="tx1">
                    <a:lumMod val="95000"/>
                    <a:lumOff val="5000"/>
                  </a:schemeClr>
                </a:solidFill>
              </a:rPr>
              <a:t>swarm</a:t>
            </a:r>
            <a:r>
              <a:rPr lang="zh-CN" altLang="en-US" b="1" dirty="0">
                <a:solidFill>
                  <a:schemeClr val="tx1">
                    <a:lumMod val="95000"/>
                    <a:lumOff val="5000"/>
                  </a:schemeClr>
                </a:solidFill>
              </a:rPr>
              <a:t>集群基础</a:t>
            </a:r>
            <a:endParaRPr lang="zh-CN" altLang="en-US" dirty="0">
              <a:solidFill>
                <a:schemeClr val="tx1">
                  <a:lumMod val="95000"/>
                  <a:lumOff val="5000"/>
                </a:schemeClr>
              </a:solidFill>
            </a:endParaRPr>
          </a:p>
        </p:txBody>
      </p:sp>
    </p:spTree>
    <p:extLst>
      <p:ext uri="{BB962C8B-B14F-4D97-AF65-F5344CB8AC3E}">
        <p14:creationId xmlns:p14="http://schemas.microsoft.com/office/powerpoint/2010/main" val="222788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13724" y="0"/>
            <a:ext cx="8596668" cy="902799"/>
          </a:xfrm>
        </p:spPr>
        <p:txBody>
          <a:bodyPr>
            <a:normAutofit/>
          </a:bodyPr>
          <a:lstStyle/>
          <a:p>
            <a:r>
              <a:rPr lang="en-US" altLang="zh-CN" b="1" dirty="0" smtClean="0">
                <a:solidFill>
                  <a:schemeClr val="tx1">
                    <a:lumMod val="95000"/>
                    <a:lumOff val="5000"/>
                  </a:schemeClr>
                </a:solidFill>
              </a:rPr>
              <a:t>3.Docker</a:t>
            </a:r>
            <a:r>
              <a:rPr lang="zh-CN" altLang="en-US" b="1" dirty="0" smtClean="0">
                <a:solidFill>
                  <a:schemeClr val="tx1">
                    <a:lumMod val="95000"/>
                    <a:lumOff val="5000"/>
                  </a:schemeClr>
                </a:solidFill>
              </a:rPr>
              <a:t>基本命令</a:t>
            </a:r>
            <a:endParaRPr lang="zh-CN" altLang="en-US" dirty="0">
              <a:solidFill>
                <a:schemeClr val="tx1">
                  <a:lumMod val="95000"/>
                  <a:lumOff val="5000"/>
                </a:schemeClr>
              </a:solidFill>
            </a:endParaRPr>
          </a:p>
        </p:txBody>
      </p:sp>
      <p:sp>
        <p:nvSpPr>
          <p:cNvPr id="5" name="标题 3"/>
          <p:cNvSpPr txBox="1">
            <a:spLocks/>
          </p:cNvSpPr>
          <p:nvPr/>
        </p:nvSpPr>
        <p:spPr>
          <a:xfrm>
            <a:off x="718524" y="902799"/>
            <a:ext cx="8596668" cy="2029871"/>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solidFill>
                  <a:schemeClr val="tx1">
                    <a:lumMod val="95000"/>
                    <a:lumOff val="5000"/>
                  </a:schemeClr>
                </a:solidFill>
                <a:latin typeface="楷体" panose="02010609060101010101" pitchFamily="49" charset="-122"/>
                <a:ea typeface="楷体" panose="02010609060101010101" pitchFamily="49" charset="-122"/>
              </a:rPr>
              <a:t>4</a:t>
            </a:r>
            <a:r>
              <a:rPr lang="zh-CN" altLang="en-US" dirty="0" smtClean="0">
                <a:solidFill>
                  <a:schemeClr val="tx1">
                    <a:lumMod val="95000"/>
                    <a:lumOff val="5000"/>
                  </a:schemeClr>
                </a:solidFill>
                <a:latin typeface="楷体" panose="02010609060101010101" pitchFamily="49" charset="-122"/>
                <a:ea typeface="楷体" panose="02010609060101010101" pitchFamily="49" charset="-122"/>
              </a:rPr>
              <a:t>）发布镜像</a:t>
            </a:r>
            <a:endParaRPr lang="en-US" altLang="zh-CN" dirty="0">
              <a:solidFill>
                <a:schemeClr val="tx1">
                  <a:lumMod val="95000"/>
                  <a:lumOff val="5000"/>
                </a:schemeClr>
              </a:solidFill>
            </a:endParaRPr>
          </a:p>
          <a:p>
            <a:r>
              <a:rPr lang="en-US" altLang="zh-CN" sz="1400" dirty="0" err="1">
                <a:solidFill>
                  <a:srgbClr val="00B050"/>
                </a:solidFill>
              </a:rPr>
              <a:t>docker</a:t>
            </a:r>
            <a:r>
              <a:rPr lang="en-US" altLang="zh-CN" sz="1400" dirty="0">
                <a:solidFill>
                  <a:srgbClr val="00B050"/>
                </a:solidFill>
              </a:rPr>
              <a:t> </a:t>
            </a:r>
            <a:r>
              <a:rPr lang="en-US" altLang="zh-CN" sz="1400" dirty="0" smtClean="0">
                <a:solidFill>
                  <a:srgbClr val="00B050"/>
                </a:solidFill>
              </a:rPr>
              <a:t>push </a:t>
            </a:r>
            <a:r>
              <a:rPr lang="en-US" altLang="zh-CN" sz="1400" dirty="0">
                <a:solidFill>
                  <a:srgbClr val="00B050"/>
                </a:solidFill>
              </a:rPr>
              <a:t>[</a:t>
            </a:r>
            <a:r>
              <a:rPr lang="zh-CN" altLang="en-US" sz="1400" dirty="0">
                <a:solidFill>
                  <a:srgbClr val="00B050"/>
                </a:solidFill>
              </a:rPr>
              <a:t>选项</a:t>
            </a:r>
            <a:r>
              <a:rPr lang="en-US" altLang="zh-CN" sz="1400" dirty="0">
                <a:solidFill>
                  <a:srgbClr val="00B050"/>
                </a:solidFill>
              </a:rPr>
              <a:t>] [</a:t>
            </a:r>
            <a:r>
              <a:rPr lang="en-US" altLang="zh-CN" sz="1400" dirty="0" err="1">
                <a:solidFill>
                  <a:srgbClr val="00B050"/>
                </a:solidFill>
              </a:rPr>
              <a:t>Docker</a:t>
            </a:r>
            <a:r>
              <a:rPr lang="en-US" altLang="zh-CN" sz="1400" dirty="0">
                <a:solidFill>
                  <a:srgbClr val="00B050"/>
                </a:solidFill>
              </a:rPr>
              <a:t> Registry </a:t>
            </a:r>
            <a:r>
              <a:rPr lang="zh-CN" altLang="en-US" sz="1400" dirty="0">
                <a:solidFill>
                  <a:srgbClr val="00B050"/>
                </a:solidFill>
              </a:rPr>
              <a:t>地址</a:t>
            </a:r>
            <a:r>
              <a:rPr lang="en-US" altLang="zh-CN" sz="1400" dirty="0">
                <a:solidFill>
                  <a:srgbClr val="00B050"/>
                </a:solidFill>
              </a:rPr>
              <a:t>[:</a:t>
            </a:r>
            <a:r>
              <a:rPr lang="zh-CN" altLang="en-US" sz="1400" dirty="0">
                <a:solidFill>
                  <a:srgbClr val="00B050"/>
                </a:solidFill>
              </a:rPr>
              <a:t>端口号</a:t>
            </a:r>
            <a:r>
              <a:rPr lang="en-US" altLang="zh-CN" sz="1400" dirty="0">
                <a:solidFill>
                  <a:srgbClr val="00B050"/>
                </a:solidFill>
              </a:rPr>
              <a:t>]/]</a:t>
            </a:r>
            <a:r>
              <a:rPr lang="zh-CN" altLang="en-US" sz="1400" dirty="0">
                <a:solidFill>
                  <a:srgbClr val="00B050"/>
                </a:solidFill>
              </a:rPr>
              <a:t>仓库名</a:t>
            </a:r>
            <a:r>
              <a:rPr lang="en-US" altLang="zh-CN" sz="1400" dirty="0">
                <a:solidFill>
                  <a:srgbClr val="00B050"/>
                </a:solidFill>
              </a:rPr>
              <a:t>[:</a:t>
            </a:r>
            <a:r>
              <a:rPr lang="zh-CN" altLang="en-US" sz="1400" dirty="0">
                <a:solidFill>
                  <a:srgbClr val="00B050"/>
                </a:solidFill>
              </a:rPr>
              <a:t>标签</a:t>
            </a:r>
            <a:r>
              <a:rPr lang="en-US" altLang="zh-CN" sz="1400" dirty="0" smtClean="0">
                <a:solidFill>
                  <a:srgbClr val="00B050"/>
                </a:solidFill>
              </a:rPr>
              <a:t>]</a:t>
            </a:r>
          </a:p>
          <a:p>
            <a:endParaRPr lang="en-US" altLang="zh-CN" sz="1400" dirty="0">
              <a:solidFill>
                <a:schemeClr val="tx1">
                  <a:lumMod val="95000"/>
                  <a:lumOff val="5000"/>
                </a:schemeClr>
              </a:solidFill>
            </a:endParaRPr>
          </a:p>
          <a:p>
            <a:r>
              <a:rPr lang="zh-CN" altLang="en-US" sz="1400" dirty="0" smtClean="0">
                <a:solidFill>
                  <a:schemeClr val="tx1">
                    <a:lumMod val="95000"/>
                    <a:lumOff val="5000"/>
                  </a:schemeClr>
                </a:solidFill>
              </a:rPr>
              <a:t>例如：</a:t>
            </a:r>
            <a:endParaRPr lang="en-US" altLang="zh-CN" sz="1400" dirty="0" smtClean="0">
              <a:solidFill>
                <a:schemeClr val="tx1">
                  <a:lumMod val="95000"/>
                  <a:lumOff val="5000"/>
                </a:schemeClr>
              </a:solidFill>
            </a:endParaRPr>
          </a:p>
          <a:p>
            <a:endParaRPr lang="en-US" altLang="zh-CN" sz="1400" dirty="0">
              <a:solidFill>
                <a:schemeClr val="tx1">
                  <a:lumMod val="95000"/>
                  <a:lumOff val="5000"/>
                </a:schemeClr>
              </a:solidFill>
            </a:endParaRPr>
          </a:p>
          <a:p>
            <a:r>
              <a:rPr lang="en-US" altLang="zh-CN" sz="1400" dirty="0" err="1" smtClean="0">
                <a:solidFill>
                  <a:schemeClr val="tx1">
                    <a:lumMod val="95000"/>
                    <a:lumOff val="5000"/>
                  </a:schemeClr>
                </a:solidFill>
              </a:rPr>
              <a:t>docker</a:t>
            </a:r>
            <a:r>
              <a:rPr lang="en-US" altLang="zh-CN" sz="1400" dirty="0" smtClean="0">
                <a:solidFill>
                  <a:schemeClr val="tx1">
                    <a:lumMod val="95000"/>
                    <a:lumOff val="5000"/>
                  </a:schemeClr>
                </a:solidFill>
              </a:rPr>
              <a:t> push </a:t>
            </a:r>
            <a:r>
              <a:rPr lang="en-US" altLang="zh-CN" sz="1200" b="1" dirty="0">
                <a:solidFill>
                  <a:schemeClr val="tx1">
                    <a:lumMod val="95000"/>
                    <a:lumOff val="5000"/>
                  </a:schemeClr>
                </a:solidFill>
              </a:rPr>
              <a:t>172.21.32.102:5000/mysql-canal:5.7.27</a:t>
            </a:r>
            <a:endParaRPr lang="zh-CN" altLang="en-US" sz="1400" b="1" dirty="0">
              <a:solidFill>
                <a:schemeClr val="tx1">
                  <a:lumMod val="95000"/>
                  <a:lumOff val="5000"/>
                </a:schemeClr>
              </a:solidFill>
            </a:endParaRPr>
          </a:p>
        </p:txBody>
      </p:sp>
      <p:sp>
        <p:nvSpPr>
          <p:cNvPr id="7" name="标题 3"/>
          <p:cNvSpPr txBox="1">
            <a:spLocks/>
          </p:cNvSpPr>
          <p:nvPr/>
        </p:nvSpPr>
        <p:spPr>
          <a:xfrm>
            <a:off x="718524" y="4671610"/>
            <a:ext cx="8596668" cy="2029871"/>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solidFill>
                  <a:schemeClr val="tx1">
                    <a:lumMod val="95000"/>
                    <a:lumOff val="5000"/>
                  </a:schemeClr>
                </a:solidFill>
                <a:latin typeface="楷体" panose="02010609060101010101" pitchFamily="49" charset="-122"/>
                <a:ea typeface="楷体" panose="02010609060101010101" pitchFamily="49" charset="-122"/>
              </a:rPr>
              <a:t>6)</a:t>
            </a:r>
            <a:r>
              <a:rPr lang="zh-CN" altLang="en-US" dirty="0" smtClean="0">
                <a:solidFill>
                  <a:schemeClr val="tx1">
                    <a:lumMod val="95000"/>
                    <a:lumOff val="5000"/>
                  </a:schemeClr>
                </a:solidFill>
                <a:latin typeface="楷体" panose="02010609060101010101" pitchFamily="49" charset="-122"/>
                <a:ea typeface="楷体" panose="02010609060101010101" pitchFamily="49" charset="-122"/>
              </a:rPr>
              <a:t>其他命令</a:t>
            </a:r>
            <a:endParaRPr lang="en-US" altLang="zh-CN" dirty="0">
              <a:solidFill>
                <a:schemeClr val="tx1">
                  <a:lumMod val="95000"/>
                  <a:lumOff val="5000"/>
                </a:schemeClr>
              </a:solidFill>
            </a:endParaRPr>
          </a:p>
          <a:p>
            <a:r>
              <a:rPr lang="zh-CN" altLang="en-US" sz="1400" dirty="0" smtClean="0">
                <a:solidFill>
                  <a:srgbClr val="00B050"/>
                </a:solidFill>
              </a:rPr>
              <a:t>查看镜像：</a:t>
            </a:r>
            <a:r>
              <a:rPr lang="en-US" altLang="zh-CN" sz="1400" dirty="0" err="1" smtClean="0">
                <a:solidFill>
                  <a:srgbClr val="00B050"/>
                </a:solidFill>
              </a:rPr>
              <a:t>docker</a:t>
            </a:r>
            <a:r>
              <a:rPr lang="en-US" altLang="zh-CN" sz="1400" dirty="0" smtClean="0">
                <a:solidFill>
                  <a:srgbClr val="00B050"/>
                </a:solidFill>
              </a:rPr>
              <a:t> images –a</a:t>
            </a:r>
          </a:p>
          <a:p>
            <a:r>
              <a:rPr lang="zh-CN" altLang="en-US" sz="1400" dirty="0" smtClean="0">
                <a:solidFill>
                  <a:srgbClr val="00B050"/>
                </a:solidFill>
              </a:rPr>
              <a:t>查看容器：</a:t>
            </a:r>
            <a:r>
              <a:rPr lang="en-US" altLang="zh-CN" sz="1400" dirty="0" err="1" smtClean="0">
                <a:solidFill>
                  <a:srgbClr val="00B050"/>
                </a:solidFill>
              </a:rPr>
              <a:t>docker</a:t>
            </a:r>
            <a:r>
              <a:rPr lang="en-US" altLang="zh-CN" sz="1400" dirty="0" smtClean="0">
                <a:solidFill>
                  <a:srgbClr val="00B050"/>
                </a:solidFill>
              </a:rPr>
              <a:t> </a:t>
            </a:r>
            <a:r>
              <a:rPr lang="en-US" altLang="zh-CN" sz="1400" dirty="0" err="1" smtClean="0">
                <a:solidFill>
                  <a:srgbClr val="00B050"/>
                </a:solidFill>
              </a:rPr>
              <a:t>ps</a:t>
            </a:r>
            <a:r>
              <a:rPr lang="en-US" altLang="zh-CN" sz="1400" dirty="0" smtClean="0">
                <a:solidFill>
                  <a:srgbClr val="00B050"/>
                </a:solidFill>
              </a:rPr>
              <a:t> –a</a:t>
            </a:r>
          </a:p>
          <a:p>
            <a:r>
              <a:rPr lang="zh-CN" altLang="en-US" sz="1400" dirty="0" smtClean="0">
                <a:solidFill>
                  <a:srgbClr val="00B050"/>
                </a:solidFill>
              </a:rPr>
              <a:t>查看容器日志：</a:t>
            </a:r>
            <a:r>
              <a:rPr lang="en-US" altLang="zh-CN" sz="1400" dirty="0" err="1" smtClean="0">
                <a:solidFill>
                  <a:srgbClr val="00B050"/>
                </a:solidFill>
              </a:rPr>
              <a:t>docker</a:t>
            </a:r>
            <a:r>
              <a:rPr lang="en-US" altLang="zh-CN" sz="1400" dirty="0">
                <a:solidFill>
                  <a:srgbClr val="00B050"/>
                </a:solidFill>
              </a:rPr>
              <a:t> logs </a:t>
            </a:r>
            <a:r>
              <a:rPr lang="en-US" altLang="zh-CN" sz="1400" i="1" dirty="0">
                <a:solidFill>
                  <a:schemeClr val="bg1">
                    <a:lumMod val="50000"/>
                  </a:schemeClr>
                </a:solidFill>
              </a:rPr>
              <a:t>CONTAINER</a:t>
            </a:r>
            <a:endParaRPr lang="en-US" altLang="zh-CN" sz="1400" i="1" dirty="0" smtClean="0">
              <a:solidFill>
                <a:schemeClr val="bg1">
                  <a:lumMod val="50000"/>
                </a:schemeClr>
              </a:solidFill>
            </a:endParaRPr>
          </a:p>
          <a:p>
            <a:r>
              <a:rPr lang="zh-CN" altLang="en-US" sz="1400" dirty="0" smtClean="0">
                <a:solidFill>
                  <a:srgbClr val="00B050"/>
                </a:solidFill>
              </a:rPr>
              <a:t>容器与宿主机文件拷贝</a:t>
            </a:r>
            <a:r>
              <a:rPr lang="en-US" altLang="zh-CN" sz="1400" dirty="0" smtClean="0">
                <a:solidFill>
                  <a:srgbClr val="00B050"/>
                </a:solidFill>
              </a:rPr>
              <a:t>: </a:t>
            </a:r>
            <a:r>
              <a:rPr lang="en-US" altLang="zh-CN" sz="1400" dirty="0" err="1" smtClean="0">
                <a:solidFill>
                  <a:srgbClr val="00B050"/>
                </a:solidFill>
              </a:rPr>
              <a:t>docker</a:t>
            </a:r>
            <a:r>
              <a:rPr lang="en-US" altLang="zh-CN" sz="1400" dirty="0" smtClean="0">
                <a:solidFill>
                  <a:srgbClr val="00B050"/>
                </a:solidFill>
              </a:rPr>
              <a:t> </a:t>
            </a:r>
            <a:r>
              <a:rPr lang="en-US" altLang="zh-CN" sz="1400" dirty="0" err="1" smtClean="0">
                <a:solidFill>
                  <a:srgbClr val="00B050"/>
                </a:solidFill>
              </a:rPr>
              <a:t>cp</a:t>
            </a:r>
            <a:r>
              <a:rPr lang="en-US" altLang="zh-CN" sz="1400" dirty="0" smtClean="0">
                <a:solidFill>
                  <a:srgbClr val="00B050"/>
                </a:solidFill>
              </a:rPr>
              <a:t> [</a:t>
            </a:r>
            <a:r>
              <a:rPr lang="en-US" altLang="zh-CN" sz="1400" i="1" dirty="0" smtClean="0">
                <a:solidFill>
                  <a:schemeClr val="bg1">
                    <a:lumMod val="50000"/>
                  </a:schemeClr>
                </a:solidFill>
              </a:rPr>
              <a:t>CONTAINER:</a:t>
            </a:r>
            <a:r>
              <a:rPr lang="en-US" altLang="zh-CN" sz="1400" dirty="0" smtClean="0">
                <a:solidFill>
                  <a:srgbClr val="00B050"/>
                </a:solidFill>
              </a:rPr>
              <a:t>]</a:t>
            </a:r>
            <a:r>
              <a:rPr lang="zh-CN" altLang="en-US" sz="1400" dirty="0" smtClean="0">
                <a:solidFill>
                  <a:srgbClr val="00B050"/>
                </a:solidFill>
              </a:rPr>
              <a:t>源目录</a:t>
            </a:r>
            <a:r>
              <a:rPr lang="en-US" altLang="zh-CN" sz="1400" dirty="0" smtClean="0">
                <a:solidFill>
                  <a:srgbClr val="00B050"/>
                </a:solidFill>
              </a:rPr>
              <a:t>/</a:t>
            </a:r>
            <a:r>
              <a:rPr lang="zh-CN" altLang="en-US" sz="1400" dirty="0" smtClean="0">
                <a:solidFill>
                  <a:srgbClr val="00B050"/>
                </a:solidFill>
              </a:rPr>
              <a:t>文件 </a:t>
            </a:r>
            <a:r>
              <a:rPr lang="en-US" altLang="zh-CN" sz="1400" dirty="0">
                <a:solidFill>
                  <a:srgbClr val="00B050"/>
                </a:solidFill>
              </a:rPr>
              <a:t>[</a:t>
            </a:r>
            <a:r>
              <a:rPr lang="en-US" altLang="zh-CN" sz="1400" i="1" dirty="0">
                <a:solidFill>
                  <a:schemeClr val="bg1">
                    <a:lumMod val="50000"/>
                  </a:schemeClr>
                </a:solidFill>
              </a:rPr>
              <a:t>CONTAINER</a:t>
            </a:r>
            <a:r>
              <a:rPr lang="en-US" altLang="zh-CN" sz="1400" i="1" dirty="0" smtClean="0">
                <a:solidFill>
                  <a:schemeClr val="bg1">
                    <a:lumMod val="50000"/>
                  </a:schemeClr>
                </a:solidFill>
              </a:rPr>
              <a:t>:</a:t>
            </a:r>
            <a:r>
              <a:rPr lang="en-US" altLang="zh-CN" sz="1400" dirty="0" smtClean="0">
                <a:solidFill>
                  <a:srgbClr val="00B050"/>
                </a:solidFill>
              </a:rPr>
              <a:t>]</a:t>
            </a:r>
            <a:r>
              <a:rPr lang="zh-CN" altLang="en-US" sz="1400" dirty="0" smtClean="0">
                <a:solidFill>
                  <a:srgbClr val="00B050"/>
                </a:solidFill>
              </a:rPr>
              <a:t>目标目录</a:t>
            </a:r>
            <a:r>
              <a:rPr lang="en-US" altLang="zh-CN" sz="1400" dirty="0">
                <a:solidFill>
                  <a:srgbClr val="00B050"/>
                </a:solidFill>
              </a:rPr>
              <a:t>/</a:t>
            </a:r>
            <a:r>
              <a:rPr lang="zh-CN" altLang="en-US" sz="1400" dirty="0">
                <a:solidFill>
                  <a:srgbClr val="00B050"/>
                </a:solidFill>
              </a:rPr>
              <a:t>文件</a:t>
            </a:r>
            <a:r>
              <a:rPr lang="zh-CN" altLang="en-US" sz="1400" dirty="0" smtClean="0">
                <a:solidFill>
                  <a:srgbClr val="00B050"/>
                </a:solidFill>
              </a:rPr>
              <a:t> </a:t>
            </a:r>
            <a:endParaRPr lang="en-US" altLang="zh-CN" sz="1400" dirty="0" smtClean="0">
              <a:solidFill>
                <a:srgbClr val="00B050"/>
              </a:solidFill>
            </a:endParaRPr>
          </a:p>
        </p:txBody>
      </p:sp>
      <p:sp>
        <p:nvSpPr>
          <p:cNvPr id="8" name="标题 3"/>
          <p:cNvSpPr txBox="1">
            <a:spLocks/>
          </p:cNvSpPr>
          <p:nvPr/>
        </p:nvSpPr>
        <p:spPr>
          <a:xfrm>
            <a:off x="648502" y="3056994"/>
            <a:ext cx="8596668" cy="2029871"/>
          </a:xfrm>
          <a:prstGeom prst="rect">
            <a:avLst/>
          </a:prstGeom>
        </p:spPr>
        <p:txBody>
          <a:bodyPr vert="horz" lIns="91440" tIns="45720" rIns="91440" bIns="45720" rtlCol="0" anchor="b">
            <a:normAutofit fontScale="90000" lnSpcReduction="100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solidFill>
                  <a:schemeClr val="tx1">
                    <a:lumMod val="95000"/>
                    <a:lumOff val="5000"/>
                  </a:schemeClr>
                </a:solidFill>
                <a:latin typeface="楷体" panose="02010609060101010101" pitchFamily="49" charset="-122"/>
                <a:ea typeface="楷体" panose="02010609060101010101" pitchFamily="49" charset="-122"/>
              </a:rPr>
              <a:t>5)</a:t>
            </a:r>
            <a:r>
              <a:rPr lang="zh-CN" altLang="en-US" dirty="0" smtClean="0">
                <a:solidFill>
                  <a:schemeClr val="tx1">
                    <a:lumMod val="95000"/>
                    <a:lumOff val="5000"/>
                  </a:schemeClr>
                </a:solidFill>
                <a:latin typeface="楷体" panose="02010609060101010101" pitchFamily="49" charset="-122"/>
                <a:ea typeface="楷体" panose="02010609060101010101" pitchFamily="49" charset="-122"/>
              </a:rPr>
              <a:t>部署容器</a:t>
            </a:r>
            <a:endParaRPr lang="en-US" altLang="zh-CN" dirty="0">
              <a:solidFill>
                <a:schemeClr val="tx1">
                  <a:lumMod val="95000"/>
                  <a:lumOff val="5000"/>
                </a:schemeClr>
              </a:solidFill>
            </a:endParaRPr>
          </a:p>
          <a:p>
            <a:r>
              <a:rPr lang="en-US" altLang="zh-CN" sz="1400" dirty="0" err="1">
                <a:solidFill>
                  <a:srgbClr val="00B050"/>
                </a:solidFill>
              </a:rPr>
              <a:t>docker</a:t>
            </a:r>
            <a:r>
              <a:rPr lang="en-US" altLang="zh-CN" sz="1400" dirty="0">
                <a:solidFill>
                  <a:srgbClr val="00B050"/>
                </a:solidFill>
              </a:rPr>
              <a:t> </a:t>
            </a:r>
            <a:r>
              <a:rPr lang="en-US" altLang="zh-CN" sz="1400" dirty="0" smtClean="0">
                <a:solidFill>
                  <a:srgbClr val="00B050"/>
                </a:solidFill>
              </a:rPr>
              <a:t>run[</a:t>
            </a:r>
            <a:r>
              <a:rPr lang="zh-CN" altLang="en-US" sz="1400" dirty="0">
                <a:solidFill>
                  <a:srgbClr val="00B050"/>
                </a:solidFill>
              </a:rPr>
              <a:t>选项</a:t>
            </a:r>
            <a:r>
              <a:rPr lang="en-US" altLang="zh-CN" sz="1400" dirty="0">
                <a:solidFill>
                  <a:srgbClr val="00B050"/>
                </a:solidFill>
              </a:rPr>
              <a:t>] [</a:t>
            </a:r>
            <a:r>
              <a:rPr lang="en-US" altLang="zh-CN" sz="1400" dirty="0" err="1">
                <a:solidFill>
                  <a:srgbClr val="00B050"/>
                </a:solidFill>
              </a:rPr>
              <a:t>Docker</a:t>
            </a:r>
            <a:r>
              <a:rPr lang="en-US" altLang="zh-CN" sz="1400" dirty="0">
                <a:solidFill>
                  <a:srgbClr val="00B050"/>
                </a:solidFill>
              </a:rPr>
              <a:t> Registry </a:t>
            </a:r>
            <a:r>
              <a:rPr lang="zh-CN" altLang="en-US" sz="1400" dirty="0">
                <a:solidFill>
                  <a:srgbClr val="00B050"/>
                </a:solidFill>
              </a:rPr>
              <a:t>地址</a:t>
            </a:r>
            <a:r>
              <a:rPr lang="en-US" altLang="zh-CN" sz="1400" dirty="0">
                <a:solidFill>
                  <a:srgbClr val="00B050"/>
                </a:solidFill>
              </a:rPr>
              <a:t>[:</a:t>
            </a:r>
            <a:r>
              <a:rPr lang="zh-CN" altLang="en-US" sz="1400" dirty="0">
                <a:solidFill>
                  <a:srgbClr val="00B050"/>
                </a:solidFill>
              </a:rPr>
              <a:t>端口号</a:t>
            </a:r>
            <a:r>
              <a:rPr lang="en-US" altLang="zh-CN" sz="1400" dirty="0">
                <a:solidFill>
                  <a:srgbClr val="00B050"/>
                </a:solidFill>
              </a:rPr>
              <a:t>]/]</a:t>
            </a:r>
            <a:r>
              <a:rPr lang="zh-CN" altLang="en-US" sz="1400" dirty="0">
                <a:solidFill>
                  <a:srgbClr val="00B050"/>
                </a:solidFill>
              </a:rPr>
              <a:t>仓库名</a:t>
            </a:r>
            <a:r>
              <a:rPr lang="en-US" altLang="zh-CN" sz="1400" dirty="0">
                <a:solidFill>
                  <a:srgbClr val="00B050"/>
                </a:solidFill>
              </a:rPr>
              <a:t>[:</a:t>
            </a:r>
            <a:r>
              <a:rPr lang="zh-CN" altLang="en-US" sz="1400" dirty="0">
                <a:solidFill>
                  <a:srgbClr val="00B050"/>
                </a:solidFill>
              </a:rPr>
              <a:t>标签</a:t>
            </a:r>
            <a:r>
              <a:rPr lang="en-US" altLang="zh-CN" sz="1400" dirty="0" smtClean="0">
                <a:solidFill>
                  <a:srgbClr val="00B050"/>
                </a:solidFill>
              </a:rPr>
              <a:t>]</a:t>
            </a:r>
          </a:p>
          <a:p>
            <a:endParaRPr lang="en-US" altLang="zh-CN" sz="1400" dirty="0">
              <a:solidFill>
                <a:schemeClr val="tx1">
                  <a:lumMod val="95000"/>
                  <a:lumOff val="5000"/>
                </a:schemeClr>
              </a:solidFill>
            </a:endParaRPr>
          </a:p>
          <a:p>
            <a:r>
              <a:rPr lang="zh-CN" altLang="en-US" sz="1400" dirty="0" smtClean="0">
                <a:solidFill>
                  <a:schemeClr val="tx1">
                    <a:lumMod val="95000"/>
                    <a:lumOff val="5000"/>
                  </a:schemeClr>
                </a:solidFill>
              </a:rPr>
              <a:t>例如：</a:t>
            </a:r>
            <a:endParaRPr lang="en-US" altLang="zh-CN" sz="1400" dirty="0" smtClean="0">
              <a:solidFill>
                <a:schemeClr val="tx1">
                  <a:lumMod val="95000"/>
                  <a:lumOff val="5000"/>
                </a:schemeClr>
              </a:solidFill>
            </a:endParaRPr>
          </a:p>
          <a:p>
            <a:endParaRPr lang="en-US" altLang="zh-CN" sz="1400" dirty="0">
              <a:solidFill>
                <a:schemeClr val="tx1">
                  <a:lumMod val="95000"/>
                  <a:lumOff val="5000"/>
                </a:schemeClr>
              </a:solidFill>
            </a:endParaRPr>
          </a:p>
          <a:p>
            <a:r>
              <a:rPr lang="en-US" altLang="zh-CN" sz="1400" dirty="0" err="1">
                <a:solidFill>
                  <a:schemeClr val="tx1">
                    <a:lumMod val="95000"/>
                    <a:lumOff val="5000"/>
                  </a:schemeClr>
                </a:solidFill>
              </a:rPr>
              <a:t>docker</a:t>
            </a:r>
            <a:r>
              <a:rPr lang="en-US" altLang="zh-CN" sz="1400" dirty="0">
                <a:solidFill>
                  <a:schemeClr val="tx1">
                    <a:lumMod val="95000"/>
                    <a:lumOff val="5000"/>
                  </a:schemeClr>
                </a:solidFill>
              </a:rPr>
              <a:t> run -d -p 9000:9000     --restart=always     --name </a:t>
            </a:r>
            <a:r>
              <a:rPr lang="en-US" altLang="zh-CN" sz="1400" dirty="0" err="1">
                <a:solidFill>
                  <a:schemeClr val="tx1">
                    <a:lumMod val="95000"/>
                    <a:lumOff val="5000"/>
                  </a:schemeClr>
                </a:solidFill>
              </a:rPr>
              <a:t>prtainer</a:t>
            </a:r>
            <a:r>
              <a:rPr lang="en-US" altLang="zh-CN" sz="1400" dirty="0">
                <a:solidFill>
                  <a:schemeClr val="tx1">
                    <a:lumMod val="95000"/>
                    <a:lumOff val="5000"/>
                  </a:schemeClr>
                </a:solidFill>
              </a:rPr>
              <a:t>     -v /</a:t>
            </a:r>
            <a:r>
              <a:rPr lang="en-US" altLang="zh-CN" sz="1400" dirty="0" err="1">
                <a:solidFill>
                  <a:schemeClr val="tx1">
                    <a:lumMod val="95000"/>
                    <a:lumOff val="5000"/>
                  </a:schemeClr>
                </a:solidFill>
              </a:rPr>
              <a:t>var</a:t>
            </a:r>
            <a:r>
              <a:rPr lang="en-US" altLang="zh-CN" sz="1400" dirty="0">
                <a:solidFill>
                  <a:schemeClr val="tx1">
                    <a:lumMod val="95000"/>
                    <a:lumOff val="5000"/>
                  </a:schemeClr>
                </a:solidFill>
              </a:rPr>
              <a:t>/run/</a:t>
            </a:r>
            <a:r>
              <a:rPr lang="en-US" altLang="zh-CN" sz="1400" dirty="0" err="1">
                <a:solidFill>
                  <a:schemeClr val="tx1">
                    <a:lumMod val="95000"/>
                    <a:lumOff val="5000"/>
                  </a:schemeClr>
                </a:solidFill>
              </a:rPr>
              <a:t>docker.sock</a:t>
            </a:r>
            <a:r>
              <a:rPr lang="en-US" altLang="zh-CN" sz="1400" dirty="0">
                <a:solidFill>
                  <a:schemeClr val="tx1">
                    <a:lumMod val="95000"/>
                    <a:lumOff val="5000"/>
                  </a:schemeClr>
                </a:solidFill>
              </a:rPr>
              <a:t>:/</a:t>
            </a:r>
            <a:r>
              <a:rPr lang="en-US" altLang="zh-CN" sz="1400" dirty="0" err="1">
                <a:solidFill>
                  <a:schemeClr val="tx1">
                    <a:lumMod val="95000"/>
                    <a:lumOff val="5000"/>
                  </a:schemeClr>
                </a:solidFill>
              </a:rPr>
              <a:t>var</a:t>
            </a:r>
            <a:r>
              <a:rPr lang="en-US" altLang="zh-CN" sz="1400" dirty="0">
                <a:solidFill>
                  <a:schemeClr val="tx1">
                    <a:lumMod val="95000"/>
                    <a:lumOff val="5000"/>
                  </a:schemeClr>
                </a:solidFill>
              </a:rPr>
              <a:t>/run/</a:t>
            </a:r>
            <a:r>
              <a:rPr lang="en-US" altLang="zh-CN" sz="1400" dirty="0" err="1">
                <a:solidFill>
                  <a:schemeClr val="tx1">
                    <a:lumMod val="95000"/>
                    <a:lumOff val="5000"/>
                  </a:schemeClr>
                </a:solidFill>
              </a:rPr>
              <a:t>docker.sock</a:t>
            </a:r>
            <a:r>
              <a:rPr lang="en-US" altLang="zh-CN" sz="1400" dirty="0">
                <a:solidFill>
                  <a:schemeClr val="tx1">
                    <a:lumMod val="95000"/>
                    <a:lumOff val="5000"/>
                  </a:schemeClr>
                </a:solidFill>
              </a:rPr>
              <a:t>     -v /opt/</a:t>
            </a:r>
            <a:r>
              <a:rPr lang="en-US" altLang="zh-CN" sz="1400" dirty="0" err="1">
                <a:solidFill>
                  <a:schemeClr val="tx1">
                    <a:lumMod val="95000"/>
                    <a:lumOff val="5000"/>
                  </a:schemeClr>
                </a:solidFill>
              </a:rPr>
              <a:t>portainer</a:t>
            </a:r>
            <a:r>
              <a:rPr lang="en-US" altLang="zh-CN" sz="1400" dirty="0">
                <a:solidFill>
                  <a:schemeClr val="tx1">
                    <a:lumMod val="95000"/>
                    <a:lumOff val="5000"/>
                  </a:schemeClr>
                </a:solidFill>
              </a:rPr>
              <a:t>:/data     --label </a:t>
            </a:r>
            <a:r>
              <a:rPr lang="en-US" altLang="zh-CN" sz="1400" dirty="0" err="1">
                <a:solidFill>
                  <a:schemeClr val="tx1">
                    <a:lumMod val="95000"/>
                    <a:lumOff val="5000"/>
                  </a:schemeClr>
                </a:solidFill>
              </a:rPr>
              <a:t>com.docker.stack.namespace</a:t>
            </a:r>
            <a:r>
              <a:rPr lang="en-US" altLang="zh-CN" sz="1400" dirty="0">
                <a:solidFill>
                  <a:schemeClr val="tx1">
                    <a:lumMod val="95000"/>
                    <a:lumOff val="5000"/>
                  </a:schemeClr>
                </a:solidFill>
              </a:rPr>
              <a:t>=swarm     172.21.32.102:5000/</a:t>
            </a:r>
            <a:r>
              <a:rPr lang="en-US" altLang="zh-CN" sz="1400" dirty="0" err="1">
                <a:solidFill>
                  <a:schemeClr val="tx1">
                    <a:lumMod val="95000"/>
                    <a:lumOff val="5000"/>
                  </a:schemeClr>
                </a:solidFill>
              </a:rPr>
              <a:t>portainer</a:t>
            </a:r>
            <a:r>
              <a:rPr lang="en-US" altLang="zh-CN" sz="1400" dirty="0">
                <a:solidFill>
                  <a:schemeClr val="tx1">
                    <a:lumMod val="95000"/>
                    <a:lumOff val="5000"/>
                  </a:schemeClr>
                </a:solidFill>
              </a:rPr>
              <a:t>/portainer:1.22.2     -H unix:///var/run/docker.sock</a:t>
            </a:r>
            <a:endParaRPr lang="zh-CN" altLang="en-US" sz="1400" b="1" dirty="0">
              <a:solidFill>
                <a:schemeClr val="tx1">
                  <a:lumMod val="95000"/>
                  <a:lumOff val="5000"/>
                </a:schemeClr>
              </a:solidFill>
            </a:endParaRPr>
          </a:p>
        </p:txBody>
      </p:sp>
    </p:spTree>
    <p:extLst>
      <p:ext uri="{BB962C8B-B14F-4D97-AF65-F5344CB8AC3E}">
        <p14:creationId xmlns:p14="http://schemas.microsoft.com/office/powerpoint/2010/main" val="2672345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97710"/>
            <a:ext cx="8596668" cy="1826581"/>
          </a:xfrm>
        </p:spPr>
        <p:txBody>
          <a:bodyPr>
            <a:normAutofit/>
          </a:bodyPr>
          <a:lstStyle/>
          <a:p>
            <a:r>
              <a:rPr lang="zh-CN" altLang="en-US" b="1" dirty="0">
                <a:solidFill>
                  <a:schemeClr val="tx1">
                    <a:lumMod val="95000"/>
                    <a:lumOff val="5000"/>
                  </a:schemeClr>
                </a:solidFill>
              </a:rPr>
              <a:t>二</a:t>
            </a:r>
            <a:r>
              <a:rPr lang="zh-CN" altLang="en-US" b="1" dirty="0" smtClean="0">
                <a:solidFill>
                  <a:schemeClr val="tx1">
                    <a:lumMod val="95000"/>
                    <a:lumOff val="5000"/>
                  </a:schemeClr>
                </a:solidFill>
              </a:rPr>
              <a:t>、</a:t>
            </a:r>
            <a:r>
              <a:rPr lang="en-US" altLang="zh-CN" b="1" dirty="0" smtClean="0">
                <a:solidFill>
                  <a:schemeClr val="tx1">
                    <a:lumMod val="95000"/>
                    <a:lumOff val="5000"/>
                  </a:schemeClr>
                </a:solidFill>
              </a:rPr>
              <a:t>Swarm</a:t>
            </a:r>
            <a:r>
              <a:rPr lang="zh-CN" altLang="en-US" b="1" dirty="0" smtClean="0">
                <a:solidFill>
                  <a:schemeClr val="tx1">
                    <a:lumMod val="95000"/>
                    <a:lumOff val="5000"/>
                  </a:schemeClr>
                </a:solidFill>
              </a:rPr>
              <a:t>集群</a:t>
            </a:r>
            <a:r>
              <a:rPr lang="en-US" altLang="zh-CN" b="1" dirty="0" smtClean="0">
                <a:solidFill>
                  <a:schemeClr val="tx1">
                    <a:lumMod val="95000"/>
                    <a:lumOff val="5000"/>
                  </a:schemeClr>
                </a:solidFill>
              </a:rPr>
              <a:t/>
            </a:r>
            <a:br>
              <a:rPr lang="en-US" altLang="zh-CN" b="1" dirty="0" smtClean="0">
                <a:solidFill>
                  <a:schemeClr val="tx1">
                    <a:lumMod val="95000"/>
                    <a:lumOff val="5000"/>
                  </a:schemeClr>
                </a:solidFill>
              </a:rPr>
            </a:br>
            <a:endParaRPr lang="zh-CN" altLang="en-US" dirty="0">
              <a:solidFill>
                <a:schemeClr val="tx1">
                  <a:lumMod val="95000"/>
                  <a:lumOff val="5000"/>
                </a:schemeClr>
              </a:solidFill>
            </a:endParaRPr>
          </a:p>
        </p:txBody>
      </p:sp>
      <p:sp>
        <p:nvSpPr>
          <p:cNvPr id="5" name="标题 3"/>
          <p:cNvSpPr txBox="1">
            <a:spLocks/>
          </p:cNvSpPr>
          <p:nvPr/>
        </p:nvSpPr>
        <p:spPr>
          <a:xfrm>
            <a:off x="813261" y="1510717"/>
            <a:ext cx="8596668" cy="827147"/>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smtClean="0">
                <a:solidFill>
                  <a:schemeClr val="tx1">
                    <a:lumMod val="95000"/>
                    <a:lumOff val="5000"/>
                  </a:schemeClr>
                </a:solidFill>
              </a:rPr>
              <a:t>1.</a:t>
            </a:r>
            <a:r>
              <a:rPr lang="zh-CN" altLang="en-US" b="1" dirty="0" smtClean="0">
                <a:solidFill>
                  <a:schemeClr val="tx1">
                    <a:lumMod val="95000"/>
                    <a:lumOff val="5000"/>
                  </a:schemeClr>
                </a:solidFill>
              </a:rPr>
              <a:t>什么是</a:t>
            </a:r>
            <a:r>
              <a:rPr lang="en-US" altLang="zh-CN" b="1" dirty="0" smtClean="0">
                <a:solidFill>
                  <a:schemeClr val="tx1">
                    <a:lumMod val="95000"/>
                    <a:lumOff val="5000"/>
                  </a:schemeClr>
                </a:solidFill>
              </a:rPr>
              <a:t>Swarm</a:t>
            </a:r>
            <a:endParaRPr lang="zh-CN" altLang="en-US" dirty="0">
              <a:solidFill>
                <a:schemeClr val="tx1">
                  <a:lumMod val="95000"/>
                  <a:lumOff val="5000"/>
                </a:schemeClr>
              </a:solidFill>
            </a:endParaRPr>
          </a:p>
        </p:txBody>
      </p:sp>
      <p:sp>
        <p:nvSpPr>
          <p:cNvPr id="6" name="标题 3"/>
          <p:cNvSpPr txBox="1">
            <a:spLocks/>
          </p:cNvSpPr>
          <p:nvPr/>
        </p:nvSpPr>
        <p:spPr>
          <a:xfrm>
            <a:off x="813261" y="2735934"/>
            <a:ext cx="8596668" cy="3483634"/>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1700" dirty="0">
                <a:solidFill>
                  <a:schemeClr val="tx1">
                    <a:lumMod val="95000"/>
                    <a:lumOff val="5000"/>
                  </a:schemeClr>
                </a:solidFill>
                <a:latin typeface="楷体" panose="02010609060101010101" pitchFamily="49" charset="-122"/>
                <a:ea typeface="楷体" panose="02010609060101010101" pitchFamily="49" charset="-122"/>
              </a:rPr>
              <a:t>Swarm </a:t>
            </a:r>
            <a:r>
              <a:rPr lang="zh-CN" altLang="en-US" sz="1700" dirty="0">
                <a:solidFill>
                  <a:schemeClr val="tx1">
                    <a:lumMod val="95000"/>
                    <a:lumOff val="5000"/>
                  </a:schemeClr>
                </a:solidFill>
                <a:latin typeface="楷体" panose="02010609060101010101" pitchFamily="49" charset="-122"/>
                <a:ea typeface="楷体" panose="02010609060101010101" pitchFamily="49" charset="-122"/>
              </a:rPr>
              <a:t>是 </a:t>
            </a:r>
            <a:r>
              <a:rPr lang="en-US" altLang="zh-CN" sz="1700" dirty="0" err="1">
                <a:solidFill>
                  <a:schemeClr val="tx1">
                    <a:lumMod val="95000"/>
                    <a:lumOff val="5000"/>
                  </a:schemeClr>
                </a:solidFill>
                <a:latin typeface="楷体" panose="02010609060101010101" pitchFamily="49" charset="-122"/>
                <a:ea typeface="楷体" panose="02010609060101010101" pitchFamily="49" charset="-122"/>
                <a:hlinkClick r:id="rId2"/>
              </a:rPr>
              <a:t>Docker</a:t>
            </a:r>
            <a:r>
              <a:rPr lang="en-US" altLang="zh-CN" sz="1700" dirty="0">
                <a:solidFill>
                  <a:schemeClr val="tx1">
                    <a:lumMod val="95000"/>
                    <a:lumOff val="5000"/>
                  </a:schemeClr>
                </a:solidFill>
                <a:latin typeface="楷体" panose="02010609060101010101" pitchFamily="49" charset="-122"/>
                <a:ea typeface="楷体" panose="02010609060101010101" pitchFamily="49" charset="-122"/>
              </a:rPr>
              <a:t> </a:t>
            </a:r>
            <a:r>
              <a:rPr lang="zh-CN" altLang="en-US" sz="1700" dirty="0">
                <a:solidFill>
                  <a:schemeClr val="tx1">
                    <a:lumMod val="95000"/>
                    <a:lumOff val="5000"/>
                  </a:schemeClr>
                </a:solidFill>
                <a:latin typeface="楷体" panose="02010609060101010101" pitchFamily="49" charset="-122"/>
                <a:ea typeface="楷体" panose="02010609060101010101" pitchFamily="49" charset="-122"/>
              </a:rPr>
              <a:t>官方提供的一款集群管理工具，其主要作用是把若干台 </a:t>
            </a:r>
            <a:r>
              <a:rPr lang="en-US" altLang="zh-CN" sz="1700" dirty="0" err="1">
                <a:solidFill>
                  <a:schemeClr val="tx1">
                    <a:lumMod val="95000"/>
                    <a:lumOff val="5000"/>
                  </a:schemeClr>
                </a:solidFill>
                <a:latin typeface="楷体" panose="02010609060101010101" pitchFamily="49" charset="-122"/>
                <a:ea typeface="楷体" panose="02010609060101010101" pitchFamily="49" charset="-122"/>
              </a:rPr>
              <a:t>Docker</a:t>
            </a:r>
            <a:r>
              <a:rPr lang="en-US" altLang="zh-CN" sz="1700" dirty="0">
                <a:solidFill>
                  <a:schemeClr val="tx1">
                    <a:lumMod val="95000"/>
                    <a:lumOff val="5000"/>
                  </a:schemeClr>
                </a:solidFill>
                <a:latin typeface="楷体" panose="02010609060101010101" pitchFamily="49" charset="-122"/>
                <a:ea typeface="楷体" panose="02010609060101010101" pitchFamily="49" charset="-122"/>
              </a:rPr>
              <a:t> </a:t>
            </a:r>
            <a:r>
              <a:rPr lang="zh-CN" altLang="en-US" sz="1700" dirty="0">
                <a:solidFill>
                  <a:schemeClr val="tx1">
                    <a:lumMod val="95000"/>
                    <a:lumOff val="5000"/>
                  </a:schemeClr>
                </a:solidFill>
                <a:latin typeface="楷体" panose="02010609060101010101" pitchFamily="49" charset="-122"/>
                <a:ea typeface="楷体" panose="02010609060101010101" pitchFamily="49" charset="-122"/>
              </a:rPr>
              <a:t>主机抽象为一个整体，并且通过一个入口统一管理这些 </a:t>
            </a:r>
            <a:r>
              <a:rPr lang="en-US" altLang="zh-CN" sz="1700" dirty="0" err="1">
                <a:solidFill>
                  <a:schemeClr val="tx1">
                    <a:lumMod val="95000"/>
                    <a:lumOff val="5000"/>
                  </a:schemeClr>
                </a:solidFill>
                <a:latin typeface="楷体" panose="02010609060101010101" pitchFamily="49" charset="-122"/>
                <a:ea typeface="楷体" panose="02010609060101010101" pitchFamily="49" charset="-122"/>
              </a:rPr>
              <a:t>Docker</a:t>
            </a:r>
            <a:r>
              <a:rPr lang="en-US" altLang="zh-CN" sz="1700" dirty="0">
                <a:solidFill>
                  <a:schemeClr val="tx1">
                    <a:lumMod val="95000"/>
                    <a:lumOff val="5000"/>
                  </a:schemeClr>
                </a:solidFill>
                <a:latin typeface="楷体" panose="02010609060101010101" pitchFamily="49" charset="-122"/>
                <a:ea typeface="楷体" panose="02010609060101010101" pitchFamily="49" charset="-122"/>
              </a:rPr>
              <a:t> </a:t>
            </a:r>
            <a:r>
              <a:rPr lang="zh-CN" altLang="en-US" sz="1700" dirty="0">
                <a:solidFill>
                  <a:schemeClr val="tx1">
                    <a:lumMod val="95000"/>
                    <a:lumOff val="5000"/>
                  </a:schemeClr>
                </a:solidFill>
                <a:latin typeface="楷体" panose="02010609060101010101" pitchFamily="49" charset="-122"/>
                <a:ea typeface="楷体" panose="02010609060101010101" pitchFamily="49" charset="-122"/>
              </a:rPr>
              <a:t>主机上的各种 </a:t>
            </a:r>
            <a:r>
              <a:rPr lang="en-US" altLang="zh-CN" sz="1700" dirty="0" err="1">
                <a:solidFill>
                  <a:schemeClr val="tx1">
                    <a:lumMod val="95000"/>
                    <a:lumOff val="5000"/>
                  </a:schemeClr>
                </a:solidFill>
                <a:latin typeface="楷体" panose="02010609060101010101" pitchFamily="49" charset="-122"/>
                <a:ea typeface="楷体" panose="02010609060101010101" pitchFamily="49" charset="-122"/>
              </a:rPr>
              <a:t>Docker</a:t>
            </a:r>
            <a:r>
              <a:rPr lang="en-US" altLang="zh-CN" sz="1700" dirty="0">
                <a:solidFill>
                  <a:schemeClr val="tx1">
                    <a:lumMod val="95000"/>
                    <a:lumOff val="5000"/>
                  </a:schemeClr>
                </a:solidFill>
                <a:latin typeface="楷体" panose="02010609060101010101" pitchFamily="49" charset="-122"/>
                <a:ea typeface="楷体" panose="02010609060101010101" pitchFamily="49" charset="-122"/>
              </a:rPr>
              <a:t> </a:t>
            </a:r>
            <a:r>
              <a:rPr lang="zh-CN" altLang="en-US" sz="1700" dirty="0">
                <a:solidFill>
                  <a:schemeClr val="tx1">
                    <a:lumMod val="95000"/>
                    <a:lumOff val="5000"/>
                  </a:schemeClr>
                </a:solidFill>
                <a:latin typeface="楷体" panose="02010609060101010101" pitchFamily="49" charset="-122"/>
                <a:ea typeface="楷体" panose="02010609060101010101" pitchFamily="49" charset="-122"/>
              </a:rPr>
              <a:t>资源。自 </a:t>
            </a:r>
            <a:r>
              <a:rPr lang="en-US" altLang="zh-CN" sz="1700" dirty="0" err="1">
                <a:solidFill>
                  <a:schemeClr val="tx1">
                    <a:lumMod val="95000"/>
                    <a:lumOff val="5000"/>
                  </a:schemeClr>
                </a:solidFill>
                <a:latin typeface="楷体" panose="02010609060101010101" pitchFamily="49" charset="-122"/>
                <a:ea typeface="楷体" panose="02010609060101010101" pitchFamily="49" charset="-122"/>
              </a:rPr>
              <a:t>Docker</a:t>
            </a:r>
            <a:r>
              <a:rPr lang="en-US" altLang="zh-CN" sz="1700" dirty="0">
                <a:solidFill>
                  <a:schemeClr val="tx1">
                    <a:lumMod val="95000"/>
                    <a:lumOff val="5000"/>
                  </a:schemeClr>
                </a:solidFill>
                <a:latin typeface="楷体" panose="02010609060101010101" pitchFamily="49" charset="-122"/>
                <a:ea typeface="楷体" panose="02010609060101010101" pitchFamily="49" charset="-122"/>
              </a:rPr>
              <a:t> 1.12 </a:t>
            </a:r>
            <a:r>
              <a:rPr lang="zh-CN" altLang="en-US" sz="1700" dirty="0">
                <a:solidFill>
                  <a:schemeClr val="tx1">
                    <a:lumMod val="95000"/>
                    <a:lumOff val="5000"/>
                  </a:schemeClr>
                </a:solidFill>
                <a:latin typeface="楷体" panose="02010609060101010101" pitchFamily="49" charset="-122"/>
                <a:ea typeface="楷体" panose="02010609060101010101" pitchFamily="49" charset="-122"/>
              </a:rPr>
              <a:t>版本之后，它已经完全集成在 </a:t>
            </a:r>
            <a:r>
              <a:rPr lang="en-US" altLang="zh-CN" sz="1700" dirty="0" err="1">
                <a:solidFill>
                  <a:schemeClr val="tx1">
                    <a:lumMod val="95000"/>
                    <a:lumOff val="5000"/>
                  </a:schemeClr>
                </a:solidFill>
                <a:latin typeface="楷体" panose="02010609060101010101" pitchFamily="49" charset="-122"/>
                <a:ea typeface="楷体" panose="02010609060101010101" pitchFamily="49" charset="-122"/>
              </a:rPr>
              <a:t>Docker</a:t>
            </a:r>
            <a:r>
              <a:rPr lang="en-US" altLang="zh-CN" sz="1700" dirty="0">
                <a:solidFill>
                  <a:schemeClr val="tx1">
                    <a:lumMod val="95000"/>
                    <a:lumOff val="5000"/>
                  </a:schemeClr>
                </a:solidFill>
                <a:latin typeface="楷体" panose="02010609060101010101" pitchFamily="49" charset="-122"/>
                <a:ea typeface="楷体" panose="02010609060101010101" pitchFamily="49" charset="-122"/>
              </a:rPr>
              <a:t> </a:t>
            </a:r>
            <a:r>
              <a:rPr lang="zh-CN" altLang="en-US" sz="1700" dirty="0">
                <a:solidFill>
                  <a:schemeClr val="tx1">
                    <a:lumMod val="95000"/>
                    <a:lumOff val="5000"/>
                  </a:schemeClr>
                </a:solidFill>
                <a:latin typeface="楷体" panose="02010609060101010101" pitchFamily="49" charset="-122"/>
                <a:ea typeface="楷体" panose="02010609060101010101" pitchFamily="49" charset="-122"/>
              </a:rPr>
              <a:t>引擎中，执行一条命令即可启用。</a:t>
            </a:r>
            <a:endParaRPr lang="en-US" altLang="zh-CN" sz="1700" dirty="0">
              <a:solidFill>
                <a:schemeClr val="tx1">
                  <a:lumMod val="95000"/>
                  <a:lumOff val="5000"/>
                </a:schemeClr>
              </a:solidFill>
              <a:latin typeface="楷体" panose="02010609060101010101" pitchFamily="49" charset="-122"/>
              <a:ea typeface="楷体" panose="02010609060101010101" pitchFamily="49" charset="-122"/>
            </a:endParaRPr>
          </a:p>
          <a:p>
            <a:endParaRPr lang="en-US" altLang="zh-CN" sz="1700" dirty="0">
              <a:solidFill>
                <a:schemeClr val="tx1">
                  <a:lumMod val="95000"/>
                  <a:lumOff val="5000"/>
                </a:schemeClr>
              </a:solidFill>
              <a:latin typeface="楷体" panose="02010609060101010101" pitchFamily="49" charset="-122"/>
              <a:ea typeface="楷体" panose="02010609060101010101" pitchFamily="49" charset="-122"/>
            </a:endParaRPr>
          </a:p>
          <a:p>
            <a:r>
              <a:rPr lang="zh-CN" altLang="en-US" sz="1700" dirty="0">
                <a:solidFill>
                  <a:schemeClr val="tx1">
                    <a:lumMod val="95000"/>
                    <a:lumOff val="5000"/>
                  </a:schemeClr>
                </a:solidFill>
                <a:latin typeface="楷体" panose="02010609060101010101" pitchFamily="49" charset="-122"/>
                <a:ea typeface="楷体" panose="02010609060101010101" pitchFamily="49" charset="-122"/>
              </a:rPr>
              <a:t>集群方面，</a:t>
            </a:r>
            <a:r>
              <a:rPr lang="en-US" altLang="zh-CN" sz="1700" dirty="0">
                <a:solidFill>
                  <a:schemeClr val="tx1">
                    <a:lumMod val="95000"/>
                    <a:lumOff val="5000"/>
                  </a:schemeClr>
                </a:solidFill>
                <a:latin typeface="楷体" panose="02010609060101010101" pitchFamily="49" charset="-122"/>
                <a:ea typeface="楷体" panose="02010609060101010101" pitchFamily="49" charset="-122"/>
              </a:rPr>
              <a:t>Swarm </a:t>
            </a:r>
            <a:r>
              <a:rPr lang="zh-CN" altLang="en-US" sz="1700" dirty="0">
                <a:solidFill>
                  <a:schemeClr val="tx1">
                    <a:lumMod val="95000"/>
                    <a:lumOff val="5000"/>
                  </a:schemeClr>
                </a:solidFill>
                <a:latin typeface="楷体" panose="02010609060101010101" pitchFamily="49" charset="-122"/>
                <a:ea typeface="楷体" panose="02010609060101010101" pitchFamily="49" charset="-122"/>
              </a:rPr>
              <a:t>将一个或多个 </a:t>
            </a:r>
            <a:r>
              <a:rPr lang="en-US" altLang="zh-CN" sz="1700" dirty="0" err="1">
                <a:solidFill>
                  <a:schemeClr val="tx1">
                    <a:lumMod val="95000"/>
                    <a:lumOff val="5000"/>
                  </a:schemeClr>
                </a:solidFill>
                <a:latin typeface="楷体" panose="02010609060101010101" pitchFamily="49" charset="-122"/>
                <a:ea typeface="楷体" panose="02010609060101010101" pitchFamily="49" charset="-122"/>
              </a:rPr>
              <a:t>Docker</a:t>
            </a:r>
            <a:r>
              <a:rPr lang="en-US" altLang="zh-CN" sz="1700" dirty="0">
                <a:solidFill>
                  <a:schemeClr val="tx1">
                    <a:lumMod val="95000"/>
                    <a:lumOff val="5000"/>
                  </a:schemeClr>
                </a:solidFill>
                <a:latin typeface="楷体" panose="02010609060101010101" pitchFamily="49" charset="-122"/>
                <a:ea typeface="楷体" panose="02010609060101010101" pitchFamily="49" charset="-122"/>
              </a:rPr>
              <a:t> </a:t>
            </a:r>
            <a:r>
              <a:rPr lang="zh-CN" altLang="en-US" sz="1700" dirty="0">
                <a:solidFill>
                  <a:schemeClr val="tx1">
                    <a:lumMod val="95000"/>
                    <a:lumOff val="5000"/>
                  </a:schemeClr>
                </a:solidFill>
                <a:latin typeface="楷体" panose="02010609060101010101" pitchFamily="49" charset="-122"/>
                <a:ea typeface="楷体" panose="02010609060101010101" pitchFamily="49" charset="-122"/>
              </a:rPr>
              <a:t>节点组织起来，使得用户能够以集群方式管理它们</a:t>
            </a:r>
            <a:r>
              <a:rPr lang="zh-CN" altLang="en-US" sz="1700" dirty="0" smtClean="0">
                <a:solidFill>
                  <a:schemeClr val="tx1">
                    <a:lumMod val="95000"/>
                    <a:lumOff val="5000"/>
                  </a:schemeClr>
                </a:solidFill>
                <a:latin typeface="楷体" panose="02010609060101010101" pitchFamily="49" charset="-122"/>
                <a:ea typeface="楷体" panose="02010609060101010101" pitchFamily="49" charset="-122"/>
              </a:rPr>
              <a:t>。</a:t>
            </a:r>
            <a:endParaRPr lang="en-US" altLang="zh-CN" sz="1700" dirty="0" smtClean="0">
              <a:solidFill>
                <a:schemeClr val="tx1">
                  <a:lumMod val="95000"/>
                  <a:lumOff val="5000"/>
                </a:schemeClr>
              </a:solidFill>
              <a:latin typeface="楷体" panose="02010609060101010101" pitchFamily="49" charset="-122"/>
              <a:ea typeface="楷体" panose="02010609060101010101" pitchFamily="49" charset="-122"/>
            </a:endParaRPr>
          </a:p>
          <a:p>
            <a:endParaRPr lang="en-US" altLang="zh-CN" sz="1700" dirty="0" smtClean="0">
              <a:solidFill>
                <a:schemeClr val="tx1">
                  <a:lumMod val="95000"/>
                  <a:lumOff val="5000"/>
                </a:schemeClr>
              </a:solidFill>
              <a:latin typeface="楷体" panose="02010609060101010101" pitchFamily="49" charset="-122"/>
              <a:ea typeface="楷体" panose="02010609060101010101" pitchFamily="49" charset="-122"/>
            </a:endParaRPr>
          </a:p>
          <a:p>
            <a:r>
              <a:rPr lang="zh-CN" altLang="en-US" sz="1700" dirty="0">
                <a:solidFill>
                  <a:schemeClr val="tx1">
                    <a:lumMod val="95000"/>
                    <a:lumOff val="5000"/>
                  </a:schemeClr>
                </a:solidFill>
                <a:latin typeface="楷体" panose="02010609060101010101" pitchFamily="49" charset="-122"/>
                <a:ea typeface="楷体" panose="02010609060101010101" pitchFamily="49" charset="-122"/>
              </a:rPr>
              <a:t>编排方面，</a:t>
            </a:r>
            <a:r>
              <a:rPr lang="en-US" altLang="zh-CN" sz="1700" dirty="0">
                <a:solidFill>
                  <a:schemeClr val="tx1">
                    <a:lumMod val="95000"/>
                    <a:lumOff val="5000"/>
                  </a:schemeClr>
                </a:solidFill>
                <a:latin typeface="楷体" panose="02010609060101010101" pitchFamily="49" charset="-122"/>
                <a:ea typeface="楷体" panose="02010609060101010101" pitchFamily="49" charset="-122"/>
              </a:rPr>
              <a:t>Swarm </a:t>
            </a:r>
            <a:r>
              <a:rPr lang="zh-CN" altLang="en-US" sz="1700" dirty="0">
                <a:solidFill>
                  <a:schemeClr val="tx1">
                    <a:lumMod val="95000"/>
                    <a:lumOff val="5000"/>
                  </a:schemeClr>
                </a:solidFill>
                <a:latin typeface="楷体" panose="02010609060101010101" pitchFamily="49" charset="-122"/>
                <a:ea typeface="楷体" panose="02010609060101010101" pitchFamily="49" charset="-122"/>
              </a:rPr>
              <a:t>提供了一套丰富的 </a:t>
            </a:r>
            <a:r>
              <a:rPr lang="en-US" altLang="zh-CN" sz="1700" dirty="0">
                <a:solidFill>
                  <a:schemeClr val="tx1">
                    <a:lumMod val="95000"/>
                    <a:lumOff val="5000"/>
                  </a:schemeClr>
                </a:solidFill>
                <a:latin typeface="楷体" panose="02010609060101010101" pitchFamily="49" charset="-122"/>
                <a:ea typeface="楷体" panose="02010609060101010101" pitchFamily="49" charset="-122"/>
              </a:rPr>
              <a:t>API </a:t>
            </a:r>
            <a:r>
              <a:rPr lang="zh-CN" altLang="en-US" sz="1700" dirty="0">
                <a:solidFill>
                  <a:schemeClr val="tx1">
                    <a:lumMod val="95000"/>
                    <a:lumOff val="5000"/>
                  </a:schemeClr>
                </a:solidFill>
                <a:latin typeface="楷体" panose="02010609060101010101" pitchFamily="49" charset="-122"/>
                <a:ea typeface="楷体" panose="02010609060101010101" pitchFamily="49" charset="-122"/>
              </a:rPr>
              <a:t>使得部署和管理复杂的微服务应用变得易如反掌。通过将应用定义在声明式配置文件中，就可以使用原生的 </a:t>
            </a:r>
            <a:r>
              <a:rPr lang="en-US" altLang="zh-CN" sz="1700" dirty="0" err="1">
                <a:solidFill>
                  <a:schemeClr val="tx1">
                    <a:lumMod val="95000"/>
                    <a:lumOff val="5000"/>
                  </a:schemeClr>
                </a:solidFill>
                <a:latin typeface="楷体" panose="02010609060101010101" pitchFamily="49" charset="-122"/>
                <a:ea typeface="楷体" panose="02010609060101010101" pitchFamily="49" charset="-122"/>
              </a:rPr>
              <a:t>Docker</a:t>
            </a:r>
            <a:r>
              <a:rPr lang="en-US" altLang="zh-CN" sz="1700" dirty="0">
                <a:solidFill>
                  <a:schemeClr val="tx1">
                    <a:lumMod val="95000"/>
                    <a:lumOff val="5000"/>
                  </a:schemeClr>
                </a:solidFill>
                <a:latin typeface="楷体" panose="02010609060101010101" pitchFamily="49" charset="-122"/>
                <a:ea typeface="楷体" panose="02010609060101010101" pitchFamily="49" charset="-122"/>
              </a:rPr>
              <a:t> </a:t>
            </a:r>
            <a:r>
              <a:rPr lang="zh-CN" altLang="en-US" sz="1700" dirty="0">
                <a:solidFill>
                  <a:schemeClr val="tx1">
                    <a:lumMod val="95000"/>
                    <a:lumOff val="5000"/>
                  </a:schemeClr>
                </a:solidFill>
                <a:latin typeface="楷体" panose="02010609060101010101" pitchFamily="49" charset="-122"/>
                <a:ea typeface="楷体" panose="02010609060101010101" pitchFamily="49" charset="-122"/>
              </a:rPr>
              <a:t>命令完成部署</a:t>
            </a:r>
            <a:r>
              <a:rPr lang="zh-CN" altLang="en-US" sz="1700" dirty="0" smtClean="0">
                <a:solidFill>
                  <a:schemeClr val="tx1">
                    <a:lumMod val="95000"/>
                    <a:lumOff val="5000"/>
                  </a:schemeClr>
                </a:solidFill>
                <a:latin typeface="楷体" panose="02010609060101010101" pitchFamily="49" charset="-122"/>
                <a:ea typeface="楷体" panose="02010609060101010101" pitchFamily="49" charset="-122"/>
              </a:rPr>
              <a:t>。</a:t>
            </a:r>
            <a:endParaRPr lang="en-US" altLang="zh-CN" sz="1700" dirty="0" smtClean="0">
              <a:solidFill>
                <a:schemeClr val="tx1">
                  <a:lumMod val="95000"/>
                  <a:lumOff val="5000"/>
                </a:schemeClr>
              </a:solidFill>
              <a:latin typeface="楷体" panose="02010609060101010101" pitchFamily="49" charset="-122"/>
              <a:ea typeface="楷体" panose="02010609060101010101" pitchFamily="49" charset="-122"/>
            </a:endParaRPr>
          </a:p>
          <a:p>
            <a:endParaRPr lang="en-US" altLang="zh-CN" sz="1700" dirty="0">
              <a:solidFill>
                <a:schemeClr val="tx1">
                  <a:lumMod val="95000"/>
                  <a:lumOff val="5000"/>
                </a:schemeClr>
              </a:solidFill>
              <a:latin typeface="楷体" panose="02010609060101010101" pitchFamily="49" charset="-122"/>
              <a:ea typeface="楷体" panose="02010609060101010101" pitchFamily="49" charset="-122"/>
            </a:endParaRPr>
          </a:p>
          <a:p>
            <a:r>
              <a:rPr lang="zh-CN" altLang="en-US" sz="1700" dirty="0">
                <a:solidFill>
                  <a:schemeClr val="tx1">
                    <a:lumMod val="95000"/>
                    <a:lumOff val="5000"/>
                  </a:schemeClr>
                </a:solidFill>
                <a:latin typeface="楷体" panose="02010609060101010101" pitchFamily="49" charset="-122"/>
                <a:ea typeface="楷体" panose="02010609060101010101" pitchFamily="49" charset="-122"/>
              </a:rPr>
              <a:t>此外，甚至还可以执行滚动升级、回滚以及扩缩容操作，同样基于简单的命令即可完成。</a:t>
            </a:r>
          </a:p>
          <a:p>
            <a:endParaRPr lang="zh-CN" altLang="en-US" sz="1700" b="1" dirty="0">
              <a:solidFill>
                <a:schemeClr val="tx1">
                  <a:lumMod val="95000"/>
                  <a:lumOff val="5000"/>
                </a:schemeClr>
              </a:solidFill>
            </a:endParaRPr>
          </a:p>
        </p:txBody>
      </p:sp>
    </p:spTree>
    <p:extLst>
      <p:ext uri="{BB962C8B-B14F-4D97-AF65-F5344CB8AC3E}">
        <p14:creationId xmlns:p14="http://schemas.microsoft.com/office/powerpoint/2010/main" val="19459181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97710"/>
            <a:ext cx="8596668" cy="1826581"/>
          </a:xfrm>
        </p:spPr>
        <p:txBody>
          <a:bodyPr>
            <a:normAutofit/>
          </a:bodyPr>
          <a:lstStyle/>
          <a:p>
            <a:r>
              <a:rPr lang="en-US" altLang="zh-CN" b="1" dirty="0" smtClean="0">
                <a:solidFill>
                  <a:schemeClr val="tx1">
                    <a:lumMod val="95000"/>
                    <a:lumOff val="5000"/>
                  </a:schemeClr>
                </a:solidFill>
              </a:rPr>
              <a:t>2.Swarm</a:t>
            </a:r>
            <a:r>
              <a:rPr lang="zh-CN" altLang="en-US" b="1" dirty="0" smtClean="0">
                <a:solidFill>
                  <a:schemeClr val="tx1">
                    <a:lumMod val="95000"/>
                    <a:lumOff val="5000"/>
                  </a:schemeClr>
                </a:solidFill>
              </a:rPr>
              <a:t>集群</a:t>
            </a:r>
            <a:r>
              <a:rPr lang="en-US" altLang="zh-CN" b="1" dirty="0" smtClean="0">
                <a:solidFill>
                  <a:schemeClr val="tx1">
                    <a:lumMod val="95000"/>
                    <a:lumOff val="5000"/>
                  </a:schemeClr>
                </a:solidFill>
              </a:rPr>
              <a:t/>
            </a:r>
            <a:br>
              <a:rPr lang="en-US" altLang="zh-CN" b="1" dirty="0" smtClean="0">
                <a:solidFill>
                  <a:schemeClr val="tx1">
                    <a:lumMod val="95000"/>
                    <a:lumOff val="5000"/>
                  </a:schemeClr>
                </a:solidFill>
              </a:rPr>
            </a:br>
            <a:endParaRPr lang="zh-CN" altLang="en-US" dirty="0">
              <a:solidFill>
                <a:schemeClr val="tx1">
                  <a:lumMod val="95000"/>
                  <a:lumOff val="5000"/>
                </a:schemeClr>
              </a:solidFill>
            </a:endParaRPr>
          </a:p>
        </p:txBody>
      </p:sp>
      <p:pic>
        <p:nvPicPr>
          <p:cNvPr id="2" name="图片 1"/>
          <p:cNvPicPr>
            <a:picLocks noChangeAspect="1"/>
          </p:cNvPicPr>
          <p:nvPr/>
        </p:nvPicPr>
        <p:blipFill>
          <a:blip r:embed="rId2"/>
          <a:stretch>
            <a:fillRect/>
          </a:stretch>
        </p:blipFill>
        <p:spPr>
          <a:xfrm>
            <a:off x="850992" y="1796851"/>
            <a:ext cx="4904762" cy="3676190"/>
          </a:xfrm>
          <a:prstGeom prst="rect">
            <a:avLst/>
          </a:prstGeom>
        </p:spPr>
      </p:pic>
      <p:sp>
        <p:nvSpPr>
          <p:cNvPr id="7" name="标题 3"/>
          <p:cNvSpPr txBox="1">
            <a:spLocks/>
          </p:cNvSpPr>
          <p:nvPr/>
        </p:nvSpPr>
        <p:spPr>
          <a:xfrm>
            <a:off x="5755754" y="1924291"/>
            <a:ext cx="4039035" cy="3483634"/>
          </a:xfrm>
          <a:prstGeom prst="rect">
            <a:avLst/>
          </a:prstGeom>
        </p:spPr>
        <p:txBody>
          <a:bodyPr vert="horz" lIns="91440" tIns="45720" rIns="91440" bIns="45720" rtlCol="0" anchor="b">
            <a:noAutofit/>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300" dirty="0">
                <a:solidFill>
                  <a:schemeClr val="tx1">
                    <a:lumMod val="95000"/>
                    <a:lumOff val="5000"/>
                  </a:schemeClr>
                </a:solidFill>
                <a:latin typeface="楷体" panose="02010609060101010101" pitchFamily="49" charset="-122"/>
                <a:ea typeface="楷体" panose="02010609060101010101" pitchFamily="49" charset="-122"/>
              </a:rPr>
              <a:t>从集群角度来说，一个 </a:t>
            </a:r>
            <a:r>
              <a:rPr lang="en-US" altLang="zh-CN" sz="1300" dirty="0">
                <a:solidFill>
                  <a:schemeClr val="tx1">
                    <a:lumMod val="95000"/>
                    <a:lumOff val="5000"/>
                  </a:schemeClr>
                </a:solidFill>
                <a:latin typeface="楷体" panose="02010609060101010101" pitchFamily="49" charset="-122"/>
                <a:ea typeface="楷体" panose="02010609060101010101" pitchFamily="49" charset="-122"/>
              </a:rPr>
              <a:t>Swarm </a:t>
            </a:r>
            <a:r>
              <a:rPr lang="zh-CN" altLang="en-US" sz="1300" dirty="0">
                <a:solidFill>
                  <a:schemeClr val="tx1">
                    <a:lumMod val="95000"/>
                    <a:lumOff val="5000"/>
                  </a:schemeClr>
                </a:solidFill>
                <a:latin typeface="楷体" panose="02010609060101010101" pitchFamily="49" charset="-122"/>
                <a:ea typeface="楷体" panose="02010609060101010101" pitchFamily="49" charset="-122"/>
              </a:rPr>
              <a:t>由一个或多个 </a:t>
            </a:r>
            <a:r>
              <a:rPr lang="en-US" altLang="zh-CN" sz="1300" dirty="0" err="1">
                <a:solidFill>
                  <a:schemeClr val="tx1">
                    <a:lumMod val="95000"/>
                    <a:lumOff val="5000"/>
                  </a:schemeClr>
                </a:solidFill>
                <a:latin typeface="楷体" panose="02010609060101010101" pitchFamily="49" charset="-122"/>
                <a:ea typeface="楷体" panose="02010609060101010101" pitchFamily="49" charset="-122"/>
              </a:rPr>
              <a:t>Docker</a:t>
            </a:r>
            <a:r>
              <a:rPr lang="en-US" altLang="zh-CN" sz="1300" dirty="0">
                <a:solidFill>
                  <a:schemeClr val="tx1">
                    <a:lumMod val="95000"/>
                    <a:lumOff val="5000"/>
                  </a:schemeClr>
                </a:solidFill>
                <a:latin typeface="楷体" panose="02010609060101010101" pitchFamily="49" charset="-122"/>
                <a:ea typeface="楷体" panose="02010609060101010101" pitchFamily="49" charset="-122"/>
              </a:rPr>
              <a:t> </a:t>
            </a:r>
            <a:r>
              <a:rPr lang="zh-CN" altLang="en-US" sz="1300" dirty="0">
                <a:solidFill>
                  <a:schemeClr val="tx1">
                    <a:lumMod val="95000"/>
                    <a:lumOff val="5000"/>
                  </a:schemeClr>
                </a:solidFill>
                <a:latin typeface="楷体" panose="02010609060101010101" pitchFamily="49" charset="-122"/>
                <a:ea typeface="楷体" panose="02010609060101010101" pitchFamily="49" charset="-122"/>
              </a:rPr>
              <a:t>节点组成。这些节点可以是物理服务器、虚拟机、树莓派（</a:t>
            </a:r>
            <a:r>
              <a:rPr lang="en-US" altLang="zh-CN" sz="1300" dirty="0">
                <a:solidFill>
                  <a:schemeClr val="tx1">
                    <a:lumMod val="95000"/>
                    <a:lumOff val="5000"/>
                  </a:schemeClr>
                </a:solidFill>
                <a:latin typeface="楷体" panose="02010609060101010101" pitchFamily="49" charset="-122"/>
                <a:ea typeface="楷体" panose="02010609060101010101" pitchFamily="49" charset="-122"/>
              </a:rPr>
              <a:t>Raspberry Pi</a:t>
            </a:r>
            <a:r>
              <a:rPr lang="zh-CN" altLang="en-US" sz="1300" dirty="0">
                <a:solidFill>
                  <a:schemeClr val="tx1">
                    <a:lumMod val="95000"/>
                    <a:lumOff val="5000"/>
                  </a:schemeClr>
                </a:solidFill>
                <a:latin typeface="楷体" panose="02010609060101010101" pitchFamily="49" charset="-122"/>
                <a:ea typeface="楷体" panose="02010609060101010101" pitchFamily="49" charset="-122"/>
              </a:rPr>
              <a:t>）或云实例。唯一的前提就是要求所有节点通过可靠的网络相连。</a:t>
            </a:r>
            <a:br>
              <a:rPr lang="zh-CN" altLang="en-US" sz="1300" dirty="0">
                <a:solidFill>
                  <a:schemeClr val="tx1">
                    <a:lumMod val="95000"/>
                    <a:lumOff val="5000"/>
                  </a:schemeClr>
                </a:solidFill>
                <a:latin typeface="楷体" panose="02010609060101010101" pitchFamily="49" charset="-122"/>
                <a:ea typeface="楷体" panose="02010609060101010101" pitchFamily="49" charset="-122"/>
              </a:rPr>
            </a:br>
            <a:r>
              <a:rPr lang="zh-CN" altLang="en-US" sz="1300" dirty="0">
                <a:solidFill>
                  <a:schemeClr val="tx1">
                    <a:lumMod val="95000"/>
                    <a:lumOff val="5000"/>
                  </a:schemeClr>
                </a:solidFill>
                <a:latin typeface="楷体" panose="02010609060101010101" pitchFamily="49" charset="-122"/>
                <a:ea typeface="楷体" panose="02010609060101010101" pitchFamily="49" charset="-122"/>
              </a:rPr>
              <a:t/>
            </a:r>
            <a:br>
              <a:rPr lang="zh-CN" altLang="en-US" sz="1300" dirty="0">
                <a:solidFill>
                  <a:schemeClr val="tx1">
                    <a:lumMod val="95000"/>
                    <a:lumOff val="5000"/>
                  </a:schemeClr>
                </a:solidFill>
                <a:latin typeface="楷体" panose="02010609060101010101" pitchFamily="49" charset="-122"/>
                <a:ea typeface="楷体" panose="02010609060101010101" pitchFamily="49" charset="-122"/>
              </a:rPr>
            </a:br>
            <a:r>
              <a:rPr lang="zh-CN" altLang="en-US" sz="1300" dirty="0">
                <a:solidFill>
                  <a:schemeClr val="tx1">
                    <a:lumMod val="95000"/>
                    <a:lumOff val="5000"/>
                  </a:schemeClr>
                </a:solidFill>
                <a:latin typeface="楷体" panose="02010609060101010101" pitchFamily="49" charset="-122"/>
                <a:ea typeface="楷体" panose="02010609060101010101" pitchFamily="49" charset="-122"/>
              </a:rPr>
              <a:t>节点会被配置为管理节点（</a:t>
            </a:r>
            <a:r>
              <a:rPr lang="en-US" altLang="zh-CN" sz="1300" dirty="0">
                <a:solidFill>
                  <a:schemeClr val="tx1">
                    <a:lumMod val="95000"/>
                    <a:lumOff val="5000"/>
                  </a:schemeClr>
                </a:solidFill>
                <a:latin typeface="楷体" panose="02010609060101010101" pitchFamily="49" charset="-122"/>
                <a:ea typeface="楷体" panose="02010609060101010101" pitchFamily="49" charset="-122"/>
              </a:rPr>
              <a:t>Manager</a:t>
            </a:r>
            <a:r>
              <a:rPr lang="zh-CN" altLang="en-US" sz="1300" dirty="0">
                <a:solidFill>
                  <a:schemeClr val="tx1">
                    <a:lumMod val="95000"/>
                    <a:lumOff val="5000"/>
                  </a:schemeClr>
                </a:solidFill>
                <a:latin typeface="楷体" panose="02010609060101010101" pitchFamily="49" charset="-122"/>
                <a:ea typeface="楷体" panose="02010609060101010101" pitchFamily="49" charset="-122"/>
              </a:rPr>
              <a:t>）或工作节点（</a:t>
            </a:r>
            <a:r>
              <a:rPr lang="en-US" altLang="zh-CN" sz="1300" dirty="0">
                <a:solidFill>
                  <a:schemeClr val="tx1">
                    <a:lumMod val="95000"/>
                    <a:lumOff val="5000"/>
                  </a:schemeClr>
                </a:solidFill>
                <a:latin typeface="楷体" panose="02010609060101010101" pitchFamily="49" charset="-122"/>
                <a:ea typeface="楷体" panose="02010609060101010101" pitchFamily="49" charset="-122"/>
              </a:rPr>
              <a:t>Worker</a:t>
            </a:r>
            <a:r>
              <a:rPr lang="zh-CN" altLang="en-US" sz="1300" dirty="0">
                <a:solidFill>
                  <a:schemeClr val="tx1">
                    <a:lumMod val="95000"/>
                    <a:lumOff val="5000"/>
                  </a:schemeClr>
                </a:solidFill>
                <a:latin typeface="楷体" panose="02010609060101010101" pitchFamily="49" charset="-122"/>
                <a:ea typeface="楷体" panose="02010609060101010101" pitchFamily="49" charset="-122"/>
              </a:rPr>
              <a:t>）。管理节点负责集群控制面（</a:t>
            </a:r>
            <a:r>
              <a:rPr lang="en-US" altLang="zh-CN" sz="1300" dirty="0">
                <a:solidFill>
                  <a:schemeClr val="tx1">
                    <a:lumMod val="95000"/>
                    <a:lumOff val="5000"/>
                  </a:schemeClr>
                </a:solidFill>
                <a:latin typeface="楷体" panose="02010609060101010101" pitchFamily="49" charset="-122"/>
                <a:ea typeface="楷体" panose="02010609060101010101" pitchFamily="49" charset="-122"/>
              </a:rPr>
              <a:t>Control Plane</a:t>
            </a:r>
            <a:r>
              <a:rPr lang="zh-CN" altLang="en-US" sz="1300" dirty="0">
                <a:solidFill>
                  <a:schemeClr val="tx1">
                    <a:lumMod val="95000"/>
                    <a:lumOff val="5000"/>
                  </a:schemeClr>
                </a:solidFill>
                <a:latin typeface="楷体" panose="02010609060101010101" pitchFamily="49" charset="-122"/>
                <a:ea typeface="楷体" panose="02010609060101010101" pitchFamily="49" charset="-122"/>
              </a:rPr>
              <a:t>），进行诸如监控集群状态、分发任务至工作节点等操作。工作节点接收来自管理节点的任务并执行。</a:t>
            </a:r>
            <a:br>
              <a:rPr lang="zh-CN" altLang="en-US" sz="1300" dirty="0">
                <a:solidFill>
                  <a:schemeClr val="tx1">
                    <a:lumMod val="95000"/>
                    <a:lumOff val="5000"/>
                  </a:schemeClr>
                </a:solidFill>
                <a:latin typeface="楷体" panose="02010609060101010101" pitchFamily="49" charset="-122"/>
                <a:ea typeface="楷体" panose="02010609060101010101" pitchFamily="49" charset="-122"/>
              </a:rPr>
            </a:br>
            <a:r>
              <a:rPr lang="zh-CN" altLang="en-US" sz="1300" dirty="0">
                <a:solidFill>
                  <a:schemeClr val="tx1">
                    <a:lumMod val="95000"/>
                    <a:lumOff val="5000"/>
                  </a:schemeClr>
                </a:solidFill>
                <a:latin typeface="楷体" panose="02010609060101010101" pitchFamily="49" charset="-122"/>
                <a:ea typeface="楷体" panose="02010609060101010101" pitchFamily="49" charset="-122"/>
              </a:rPr>
              <a:t/>
            </a:r>
            <a:br>
              <a:rPr lang="zh-CN" altLang="en-US" sz="1300" dirty="0">
                <a:solidFill>
                  <a:schemeClr val="tx1">
                    <a:lumMod val="95000"/>
                    <a:lumOff val="5000"/>
                  </a:schemeClr>
                </a:solidFill>
                <a:latin typeface="楷体" panose="02010609060101010101" pitchFamily="49" charset="-122"/>
                <a:ea typeface="楷体" panose="02010609060101010101" pitchFamily="49" charset="-122"/>
              </a:rPr>
            </a:br>
            <a:r>
              <a:rPr lang="en-US" altLang="zh-CN" sz="1300" dirty="0">
                <a:solidFill>
                  <a:schemeClr val="tx1">
                    <a:lumMod val="95000"/>
                    <a:lumOff val="5000"/>
                  </a:schemeClr>
                </a:solidFill>
                <a:latin typeface="楷体" panose="02010609060101010101" pitchFamily="49" charset="-122"/>
                <a:ea typeface="楷体" panose="02010609060101010101" pitchFamily="49" charset="-122"/>
              </a:rPr>
              <a:t>Swarm </a:t>
            </a:r>
            <a:r>
              <a:rPr lang="zh-CN" altLang="en-US" sz="1300" dirty="0">
                <a:solidFill>
                  <a:schemeClr val="tx1">
                    <a:lumMod val="95000"/>
                    <a:lumOff val="5000"/>
                  </a:schemeClr>
                </a:solidFill>
                <a:latin typeface="楷体" panose="02010609060101010101" pitchFamily="49" charset="-122"/>
                <a:ea typeface="楷体" panose="02010609060101010101" pitchFamily="49" charset="-122"/>
              </a:rPr>
              <a:t>的配置和状态信息保存在一套位于所有管理节点上的分布式 </a:t>
            </a:r>
            <a:r>
              <a:rPr lang="en-US" altLang="zh-CN" sz="1300" dirty="0" err="1">
                <a:solidFill>
                  <a:schemeClr val="tx1">
                    <a:lumMod val="95000"/>
                    <a:lumOff val="5000"/>
                  </a:schemeClr>
                </a:solidFill>
                <a:latin typeface="楷体" panose="02010609060101010101" pitchFamily="49" charset="-122"/>
                <a:ea typeface="楷体" panose="02010609060101010101" pitchFamily="49" charset="-122"/>
              </a:rPr>
              <a:t>etcd</a:t>
            </a:r>
            <a:r>
              <a:rPr lang="en-US" altLang="zh-CN" sz="1300" dirty="0">
                <a:solidFill>
                  <a:schemeClr val="tx1">
                    <a:lumMod val="95000"/>
                    <a:lumOff val="5000"/>
                  </a:schemeClr>
                </a:solidFill>
                <a:latin typeface="楷体" panose="02010609060101010101" pitchFamily="49" charset="-122"/>
                <a:ea typeface="楷体" panose="02010609060101010101" pitchFamily="49" charset="-122"/>
              </a:rPr>
              <a:t> </a:t>
            </a:r>
            <a:r>
              <a:rPr lang="zh-CN" altLang="en-US" sz="1300" dirty="0">
                <a:solidFill>
                  <a:schemeClr val="tx1">
                    <a:lumMod val="95000"/>
                    <a:lumOff val="5000"/>
                  </a:schemeClr>
                </a:solidFill>
                <a:latin typeface="楷体" panose="02010609060101010101" pitchFamily="49" charset="-122"/>
                <a:ea typeface="楷体" panose="02010609060101010101" pitchFamily="49" charset="-122"/>
              </a:rPr>
              <a:t>数据库中。该数据库运行于内存中，并保持数据的最新状态。关于该数据库最棒的是，它几乎不需要任何配置，作为 </a:t>
            </a:r>
            <a:r>
              <a:rPr lang="en-US" altLang="zh-CN" sz="1300" dirty="0">
                <a:solidFill>
                  <a:schemeClr val="tx1">
                    <a:lumMod val="95000"/>
                    <a:lumOff val="5000"/>
                  </a:schemeClr>
                </a:solidFill>
                <a:latin typeface="楷体" panose="02010609060101010101" pitchFamily="49" charset="-122"/>
                <a:ea typeface="楷体" panose="02010609060101010101" pitchFamily="49" charset="-122"/>
              </a:rPr>
              <a:t>Swarm </a:t>
            </a:r>
            <a:r>
              <a:rPr lang="zh-CN" altLang="en-US" sz="1300" dirty="0">
                <a:solidFill>
                  <a:schemeClr val="tx1">
                    <a:lumMod val="95000"/>
                    <a:lumOff val="5000"/>
                  </a:schemeClr>
                </a:solidFill>
                <a:latin typeface="楷体" panose="02010609060101010101" pitchFamily="49" charset="-122"/>
                <a:ea typeface="楷体" panose="02010609060101010101" pitchFamily="49" charset="-122"/>
              </a:rPr>
              <a:t>的一部分被安装，无须管理。</a:t>
            </a:r>
            <a:endParaRPr lang="zh-CN" altLang="en-US" sz="1300" b="1" dirty="0">
              <a:solidFill>
                <a:schemeClr val="tx1">
                  <a:lumMod val="95000"/>
                  <a:lumOff val="5000"/>
                </a:scheme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98543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97711"/>
            <a:ext cx="8596668" cy="1451004"/>
          </a:xfrm>
        </p:spPr>
        <p:txBody>
          <a:bodyPr>
            <a:normAutofit/>
          </a:bodyPr>
          <a:lstStyle/>
          <a:p>
            <a:r>
              <a:rPr lang="en-US" altLang="zh-CN" b="1" dirty="0" smtClean="0">
                <a:solidFill>
                  <a:schemeClr val="tx1">
                    <a:lumMod val="95000"/>
                    <a:lumOff val="5000"/>
                  </a:schemeClr>
                </a:solidFill>
              </a:rPr>
              <a:t>2.Swarm</a:t>
            </a:r>
            <a:r>
              <a:rPr lang="zh-CN" altLang="en-US" b="1" dirty="0" smtClean="0">
                <a:solidFill>
                  <a:schemeClr val="tx1">
                    <a:lumMod val="95000"/>
                    <a:lumOff val="5000"/>
                  </a:schemeClr>
                </a:solidFill>
              </a:rPr>
              <a:t>特性</a:t>
            </a:r>
            <a:r>
              <a:rPr lang="en-US" altLang="zh-CN" b="1" dirty="0" smtClean="0">
                <a:solidFill>
                  <a:schemeClr val="tx1">
                    <a:lumMod val="95000"/>
                    <a:lumOff val="5000"/>
                  </a:schemeClr>
                </a:solidFill>
              </a:rPr>
              <a:t/>
            </a:r>
            <a:br>
              <a:rPr lang="en-US" altLang="zh-CN" b="1" dirty="0" smtClean="0">
                <a:solidFill>
                  <a:schemeClr val="tx1">
                    <a:lumMod val="95000"/>
                    <a:lumOff val="5000"/>
                  </a:schemeClr>
                </a:solidFill>
              </a:rPr>
            </a:br>
            <a:endParaRPr lang="zh-CN" altLang="en-US" dirty="0">
              <a:solidFill>
                <a:schemeClr val="tx1">
                  <a:lumMod val="95000"/>
                  <a:lumOff val="5000"/>
                </a:schemeClr>
              </a:solidFill>
            </a:endParaRPr>
          </a:p>
        </p:txBody>
      </p:sp>
      <p:sp>
        <p:nvSpPr>
          <p:cNvPr id="7" name="标题 3"/>
          <p:cNvSpPr txBox="1">
            <a:spLocks/>
          </p:cNvSpPr>
          <p:nvPr/>
        </p:nvSpPr>
        <p:spPr>
          <a:xfrm>
            <a:off x="461319" y="823213"/>
            <a:ext cx="9382897" cy="5594063"/>
          </a:xfrm>
          <a:prstGeom prst="rect">
            <a:avLst/>
          </a:prstGeom>
        </p:spPr>
        <p:txBody>
          <a:bodyPr vert="horz" lIns="91440" tIns="45720" rIns="91440" bIns="45720" rtlCol="0" anchor="b">
            <a:noAutofit/>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 typeface="Wingdings" panose="05000000000000000000" pitchFamily="2" charset="2"/>
              <a:buChar char="n"/>
            </a:pPr>
            <a:r>
              <a:rPr lang="en-US" altLang="zh-CN" sz="1400" b="1" dirty="0" smtClean="0">
                <a:solidFill>
                  <a:schemeClr val="tx1">
                    <a:lumMod val="95000"/>
                    <a:lumOff val="5000"/>
                  </a:schemeClr>
                </a:solidFill>
                <a:latin typeface="楷体" panose="02010609060101010101" pitchFamily="49" charset="-122"/>
                <a:ea typeface="楷体" panose="02010609060101010101" pitchFamily="49" charset="-122"/>
              </a:rPr>
              <a:t>1)</a:t>
            </a:r>
            <a:r>
              <a:rPr lang="zh-CN" altLang="en-US" sz="1400" b="1" dirty="0" smtClean="0">
                <a:solidFill>
                  <a:schemeClr val="tx1">
                    <a:lumMod val="95000"/>
                    <a:lumOff val="5000"/>
                  </a:schemeClr>
                </a:solidFill>
                <a:latin typeface="楷体" panose="02010609060101010101" pitchFamily="49" charset="-122"/>
                <a:ea typeface="楷体" panose="02010609060101010101" pitchFamily="49" charset="-122"/>
              </a:rPr>
              <a:t>与</a:t>
            </a:r>
            <a:r>
              <a:rPr lang="en-US" altLang="zh-CN" sz="1400" b="1" dirty="0" err="1">
                <a:solidFill>
                  <a:schemeClr val="tx1">
                    <a:lumMod val="95000"/>
                    <a:lumOff val="5000"/>
                  </a:schemeClr>
                </a:solidFill>
                <a:latin typeface="楷体" panose="02010609060101010101" pitchFamily="49" charset="-122"/>
                <a:ea typeface="楷体" panose="02010609060101010101" pitchFamily="49" charset="-122"/>
              </a:rPr>
              <a:t>Docker</a:t>
            </a:r>
            <a:r>
              <a:rPr lang="en-US" altLang="zh-CN" sz="1400" b="1" dirty="0">
                <a:solidFill>
                  <a:schemeClr val="tx1">
                    <a:lumMod val="95000"/>
                    <a:lumOff val="5000"/>
                  </a:schemeClr>
                </a:solidFill>
                <a:latin typeface="楷体" panose="02010609060101010101" pitchFamily="49" charset="-122"/>
                <a:ea typeface="楷体" panose="02010609060101010101" pitchFamily="49" charset="-122"/>
              </a:rPr>
              <a:t> Engine</a:t>
            </a:r>
            <a:r>
              <a:rPr lang="zh-CN" altLang="en-US" sz="1400" b="1" dirty="0">
                <a:solidFill>
                  <a:schemeClr val="tx1">
                    <a:lumMod val="95000"/>
                    <a:lumOff val="5000"/>
                  </a:schemeClr>
                </a:solidFill>
                <a:latin typeface="楷体" panose="02010609060101010101" pitchFamily="49" charset="-122"/>
                <a:ea typeface="楷体" panose="02010609060101010101" pitchFamily="49" charset="-122"/>
              </a:rPr>
              <a:t>集成的集群管理：</a:t>
            </a:r>
            <a:endParaRPr lang="zh-CN" altLang="en-US" sz="1400" dirty="0">
              <a:solidFill>
                <a:schemeClr val="tx1">
                  <a:lumMod val="95000"/>
                  <a:lumOff val="5000"/>
                </a:schemeClr>
              </a:solidFill>
              <a:latin typeface="楷体" panose="02010609060101010101" pitchFamily="49" charset="-122"/>
              <a:ea typeface="楷体" panose="02010609060101010101" pitchFamily="49" charset="-122"/>
            </a:endParaRPr>
          </a:p>
          <a:p>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使用</a:t>
            </a:r>
            <a:r>
              <a:rPr lang="en-US" altLang="zh-CN" sz="1400" dirty="0" err="1">
                <a:solidFill>
                  <a:schemeClr val="tx1">
                    <a:lumMod val="95000"/>
                    <a:lumOff val="5000"/>
                  </a:schemeClr>
                </a:solidFill>
                <a:latin typeface="楷体" panose="02010609060101010101" pitchFamily="49" charset="-122"/>
                <a:ea typeface="楷体" panose="02010609060101010101" pitchFamily="49" charset="-122"/>
              </a:rPr>
              <a:t>Docker</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 Engine CLI</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创建一组</a:t>
            </a:r>
            <a:r>
              <a:rPr lang="en-US" altLang="zh-CN" sz="1400" dirty="0" err="1">
                <a:solidFill>
                  <a:schemeClr val="tx1">
                    <a:lumMod val="95000"/>
                    <a:lumOff val="5000"/>
                  </a:schemeClr>
                </a:solidFill>
                <a:latin typeface="楷体" panose="02010609060101010101" pitchFamily="49" charset="-122"/>
                <a:ea typeface="楷体" panose="02010609060101010101" pitchFamily="49" charset="-122"/>
              </a:rPr>
              <a:t>Docker</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引擎，您可以在其中部署应用程序服务。您不需要其他编排软件来创建或管理群集。</a:t>
            </a:r>
          </a:p>
          <a:p>
            <a:pPr marL="285750" indent="-285750">
              <a:buFont typeface="Wingdings" panose="05000000000000000000" pitchFamily="2" charset="2"/>
              <a:buChar char="n"/>
            </a:pPr>
            <a:r>
              <a:rPr lang="en-US" altLang="zh-CN" sz="1400" b="1" dirty="0" smtClean="0">
                <a:solidFill>
                  <a:schemeClr val="tx1">
                    <a:lumMod val="95000"/>
                    <a:lumOff val="5000"/>
                  </a:schemeClr>
                </a:solidFill>
                <a:latin typeface="楷体" panose="02010609060101010101" pitchFamily="49" charset="-122"/>
                <a:ea typeface="楷体" panose="02010609060101010101" pitchFamily="49" charset="-122"/>
              </a:rPr>
              <a:t>2)</a:t>
            </a:r>
            <a:r>
              <a:rPr lang="zh-CN" altLang="en-US" sz="1400" b="1" dirty="0" smtClean="0">
                <a:solidFill>
                  <a:schemeClr val="tx1">
                    <a:lumMod val="95000"/>
                    <a:lumOff val="5000"/>
                  </a:schemeClr>
                </a:solidFill>
                <a:latin typeface="楷体" panose="02010609060101010101" pitchFamily="49" charset="-122"/>
                <a:ea typeface="楷体" panose="02010609060101010101" pitchFamily="49" charset="-122"/>
              </a:rPr>
              <a:t>节点</a:t>
            </a:r>
            <a:r>
              <a:rPr lang="zh-CN" altLang="en-US" sz="1400" b="1" dirty="0">
                <a:solidFill>
                  <a:schemeClr val="tx1">
                    <a:lumMod val="95000"/>
                    <a:lumOff val="5000"/>
                  </a:schemeClr>
                </a:solidFill>
                <a:latin typeface="楷体" panose="02010609060101010101" pitchFamily="49" charset="-122"/>
                <a:ea typeface="楷体" panose="02010609060101010101" pitchFamily="49" charset="-122"/>
              </a:rPr>
              <a:t>分散式设计：</a:t>
            </a:r>
            <a:endParaRPr lang="zh-CN" altLang="en-US" sz="1400" dirty="0">
              <a:solidFill>
                <a:schemeClr val="tx1">
                  <a:lumMod val="95000"/>
                  <a:lumOff val="5000"/>
                </a:schemeClr>
              </a:solidFill>
              <a:latin typeface="楷体" panose="02010609060101010101" pitchFamily="49" charset="-122"/>
              <a:ea typeface="楷体" panose="02010609060101010101" pitchFamily="49" charset="-122"/>
            </a:endParaRPr>
          </a:p>
          <a:p>
            <a:r>
              <a:rPr lang="en-US" altLang="zh-CN" sz="1400" dirty="0" err="1">
                <a:solidFill>
                  <a:schemeClr val="tx1">
                    <a:lumMod val="95000"/>
                    <a:lumOff val="5000"/>
                  </a:schemeClr>
                </a:solidFill>
                <a:latin typeface="楷体" panose="02010609060101010101" pitchFamily="49" charset="-122"/>
                <a:ea typeface="楷体" panose="02010609060101010101" pitchFamily="49" charset="-122"/>
              </a:rPr>
              <a:t>Docker</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 Engine</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不是在部署时处理节点角色之间的差异，而是在运行时处理角色变化。您可以使用</a:t>
            </a:r>
            <a:r>
              <a:rPr lang="en-US" altLang="zh-CN" sz="1400" dirty="0" err="1">
                <a:solidFill>
                  <a:schemeClr val="tx1">
                    <a:lumMod val="95000"/>
                    <a:lumOff val="5000"/>
                  </a:schemeClr>
                </a:solidFill>
                <a:latin typeface="楷体" panose="02010609060101010101" pitchFamily="49" charset="-122"/>
                <a:ea typeface="楷体" panose="02010609060101010101" pitchFamily="49" charset="-122"/>
              </a:rPr>
              <a:t>Docker</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 Engine</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部署两种类型的节点，管理节点和工作节点。这意味着您可以从单个服务器构建整个群集</a:t>
            </a:r>
            <a:r>
              <a:rPr lang="zh-CN" altLang="en-US" sz="1400" dirty="0" smtClean="0">
                <a:solidFill>
                  <a:schemeClr val="tx1">
                    <a:lumMod val="95000"/>
                    <a:lumOff val="5000"/>
                  </a:schemeClr>
                </a:solidFill>
                <a:latin typeface="楷体" panose="02010609060101010101" pitchFamily="49" charset="-122"/>
                <a:ea typeface="楷体" panose="02010609060101010101" pitchFamily="49" charset="-122"/>
              </a:rPr>
              <a:t>。</a:t>
            </a:r>
            <a:endParaRPr lang="en-US" altLang="zh-CN" sz="1400" dirty="0" smtClean="0">
              <a:solidFill>
                <a:schemeClr val="tx1">
                  <a:lumMod val="95000"/>
                  <a:lumOff val="5000"/>
                </a:schemeClr>
              </a:solidFill>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n"/>
            </a:pPr>
            <a:r>
              <a:rPr lang="en-US" altLang="zh-CN" sz="1400" b="1" dirty="0" smtClean="0">
                <a:solidFill>
                  <a:schemeClr val="tx1">
                    <a:lumMod val="95000"/>
                    <a:lumOff val="5000"/>
                  </a:schemeClr>
                </a:solidFill>
                <a:latin typeface="楷体" panose="02010609060101010101" pitchFamily="49" charset="-122"/>
                <a:ea typeface="楷体" panose="02010609060101010101" pitchFamily="49" charset="-122"/>
              </a:rPr>
              <a:t>3)</a:t>
            </a:r>
            <a:r>
              <a:rPr lang="zh-CN" altLang="en-US" sz="1400" b="1" dirty="0" smtClean="0">
                <a:solidFill>
                  <a:schemeClr val="tx1">
                    <a:lumMod val="95000"/>
                    <a:lumOff val="5000"/>
                  </a:schemeClr>
                </a:solidFill>
                <a:latin typeface="楷体" panose="02010609060101010101" pitchFamily="49" charset="-122"/>
                <a:ea typeface="楷体" panose="02010609060101010101" pitchFamily="49" charset="-122"/>
              </a:rPr>
              <a:t>声明</a:t>
            </a:r>
            <a:r>
              <a:rPr lang="zh-CN" altLang="en-US" sz="1400" b="1" dirty="0">
                <a:solidFill>
                  <a:schemeClr val="tx1">
                    <a:lumMod val="95000"/>
                    <a:lumOff val="5000"/>
                  </a:schemeClr>
                </a:solidFill>
                <a:latin typeface="楷体" panose="02010609060101010101" pitchFamily="49" charset="-122"/>
                <a:ea typeface="楷体" panose="02010609060101010101" pitchFamily="49" charset="-122"/>
              </a:rPr>
              <a:t>性服务模型：</a:t>
            </a:r>
            <a:endParaRPr lang="zh-CN" altLang="en-US" sz="1400" dirty="0">
              <a:solidFill>
                <a:schemeClr val="tx1">
                  <a:lumMod val="95000"/>
                  <a:lumOff val="5000"/>
                </a:schemeClr>
              </a:solidFill>
              <a:latin typeface="楷体" panose="02010609060101010101" pitchFamily="49" charset="-122"/>
              <a:ea typeface="楷体" panose="02010609060101010101" pitchFamily="49" charset="-122"/>
            </a:endParaRPr>
          </a:p>
          <a:p>
            <a:r>
              <a:rPr lang="en-US" altLang="zh-CN" sz="1400" dirty="0" err="1">
                <a:solidFill>
                  <a:schemeClr val="tx1">
                    <a:lumMod val="95000"/>
                    <a:lumOff val="5000"/>
                  </a:schemeClr>
                </a:solidFill>
                <a:latin typeface="楷体" panose="02010609060101010101" pitchFamily="49" charset="-122"/>
                <a:ea typeface="楷体" panose="02010609060101010101" pitchFamily="49" charset="-122"/>
              </a:rPr>
              <a:t>Docker</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 Engine</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使用声明性方法来定义应用程序堆栈中各种服务的所需状态。例如，您可以描述由具有消息队列服务和数据库后端的</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Web</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前端服务组成的应用程序。</a:t>
            </a:r>
          </a:p>
          <a:p>
            <a:pPr marL="285750" indent="-285750">
              <a:buFont typeface="Wingdings" panose="05000000000000000000" pitchFamily="2" charset="2"/>
              <a:buChar char="n"/>
            </a:pPr>
            <a:r>
              <a:rPr lang="en-US" altLang="zh-CN" sz="1400" b="1" dirty="0" smtClean="0">
                <a:solidFill>
                  <a:schemeClr val="tx1">
                    <a:lumMod val="95000"/>
                    <a:lumOff val="5000"/>
                  </a:schemeClr>
                </a:solidFill>
                <a:latin typeface="楷体" panose="02010609060101010101" pitchFamily="49" charset="-122"/>
                <a:ea typeface="楷体" panose="02010609060101010101" pitchFamily="49" charset="-122"/>
              </a:rPr>
              <a:t>4)</a:t>
            </a:r>
            <a:r>
              <a:rPr lang="zh-CN" altLang="en-US" sz="1400" b="1" dirty="0" smtClean="0">
                <a:solidFill>
                  <a:schemeClr val="tx1">
                    <a:lumMod val="95000"/>
                    <a:lumOff val="5000"/>
                  </a:schemeClr>
                </a:solidFill>
                <a:latin typeface="楷体" panose="02010609060101010101" pitchFamily="49" charset="-122"/>
                <a:ea typeface="楷体" panose="02010609060101010101" pitchFamily="49" charset="-122"/>
              </a:rPr>
              <a:t>可</a:t>
            </a:r>
            <a:r>
              <a:rPr lang="zh-CN" altLang="en-US" sz="1400" b="1" dirty="0">
                <a:solidFill>
                  <a:schemeClr val="tx1">
                    <a:lumMod val="95000"/>
                    <a:lumOff val="5000"/>
                  </a:schemeClr>
                </a:solidFill>
                <a:latin typeface="楷体" panose="02010609060101010101" pitchFamily="49" charset="-122"/>
                <a:ea typeface="楷体" panose="02010609060101010101" pitchFamily="49" charset="-122"/>
              </a:rPr>
              <a:t>扩容与缩放容器：</a:t>
            </a:r>
            <a:endParaRPr lang="zh-CN" altLang="en-US" sz="1400" dirty="0">
              <a:solidFill>
                <a:schemeClr val="tx1">
                  <a:lumMod val="95000"/>
                  <a:lumOff val="5000"/>
                </a:schemeClr>
              </a:solidFill>
              <a:latin typeface="楷体" panose="02010609060101010101" pitchFamily="49" charset="-122"/>
              <a:ea typeface="楷体" panose="02010609060101010101" pitchFamily="49" charset="-122"/>
            </a:endParaRPr>
          </a:p>
          <a:p>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对于每个服务，您可以声明要运行的任务数。当您向上或向下缩放时，</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swarm</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管理器通过添加或删除任务来自动适应，以保持所需的任务数量来保证集群的可靠状态。</a:t>
            </a:r>
          </a:p>
          <a:p>
            <a:pPr marL="285750" indent="-285750">
              <a:buFont typeface="Wingdings" panose="05000000000000000000" pitchFamily="2" charset="2"/>
              <a:buChar char="n"/>
            </a:pPr>
            <a:r>
              <a:rPr lang="en-US" altLang="zh-CN" sz="1400" b="1" dirty="0" smtClean="0">
                <a:solidFill>
                  <a:schemeClr val="tx1">
                    <a:lumMod val="95000"/>
                    <a:lumOff val="5000"/>
                  </a:schemeClr>
                </a:solidFill>
                <a:latin typeface="楷体" panose="02010609060101010101" pitchFamily="49" charset="-122"/>
                <a:ea typeface="楷体" panose="02010609060101010101" pitchFamily="49" charset="-122"/>
              </a:rPr>
              <a:t>5)</a:t>
            </a:r>
            <a:r>
              <a:rPr lang="zh-CN" altLang="en-US" sz="1400" b="1" dirty="0" smtClean="0">
                <a:solidFill>
                  <a:schemeClr val="tx1">
                    <a:lumMod val="95000"/>
                    <a:lumOff val="5000"/>
                  </a:schemeClr>
                </a:solidFill>
                <a:latin typeface="楷体" panose="02010609060101010101" pitchFamily="49" charset="-122"/>
                <a:ea typeface="楷体" panose="02010609060101010101" pitchFamily="49" charset="-122"/>
              </a:rPr>
              <a:t>容器</a:t>
            </a:r>
            <a:r>
              <a:rPr lang="zh-CN" altLang="en-US" sz="1400" b="1" dirty="0">
                <a:solidFill>
                  <a:schemeClr val="tx1">
                    <a:lumMod val="95000"/>
                    <a:lumOff val="5000"/>
                  </a:schemeClr>
                </a:solidFill>
                <a:latin typeface="楷体" panose="02010609060101010101" pitchFamily="49" charset="-122"/>
                <a:ea typeface="楷体" panose="02010609060101010101" pitchFamily="49" charset="-122"/>
              </a:rPr>
              <a:t>容错状态协调：</a:t>
            </a:r>
            <a:endParaRPr lang="zh-CN" altLang="en-US" sz="1400" dirty="0">
              <a:solidFill>
                <a:schemeClr val="tx1">
                  <a:lumMod val="95000"/>
                  <a:lumOff val="5000"/>
                </a:schemeClr>
              </a:solidFill>
              <a:latin typeface="楷体" panose="02010609060101010101" pitchFamily="49" charset="-122"/>
              <a:ea typeface="楷体" panose="02010609060101010101" pitchFamily="49" charset="-122"/>
            </a:endParaRPr>
          </a:p>
          <a:p>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群集管理器节点不断监视群集状态，并协调您表示的期望状态的实际状态之间的任何差异。例如，如果设置一个服务以运行容器的</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10</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个副本，并且托管其中两个副本的工作程序计算机崩溃，则管理器将创建两个新副本以替换崩溃的副本。 </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swarm</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管理器将新副本分配给正在运行和可用的</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worker</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节点上。</a:t>
            </a:r>
          </a:p>
          <a:p>
            <a:pPr marL="285750" indent="-285750">
              <a:buFont typeface="Wingdings" panose="05000000000000000000" pitchFamily="2" charset="2"/>
              <a:buChar char="n"/>
            </a:pPr>
            <a:r>
              <a:rPr lang="en-US" altLang="zh-CN" sz="1400" b="1" dirty="0" smtClean="0">
                <a:solidFill>
                  <a:schemeClr val="tx1">
                    <a:lumMod val="95000"/>
                    <a:lumOff val="5000"/>
                  </a:schemeClr>
                </a:solidFill>
                <a:latin typeface="楷体" panose="02010609060101010101" pitchFamily="49" charset="-122"/>
                <a:ea typeface="楷体" panose="02010609060101010101" pitchFamily="49" charset="-122"/>
              </a:rPr>
              <a:t>6)</a:t>
            </a:r>
            <a:r>
              <a:rPr lang="zh-CN" altLang="en-US" sz="1400" b="1" dirty="0" smtClean="0">
                <a:solidFill>
                  <a:schemeClr val="tx1">
                    <a:lumMod val="95000"/>
                    <a:lumOff val="5000"/>
                  </a:schemeClr>
                </a:solidFill>
                <a:latin typeface="楷体" panose="02010609060101010101" pitchFamily="49" charset="-122"/>
                <a:ea typeface="楷体" panose="02010609060101010101" pitchFamily="49" charset="-122"/>
              </a:rPr>
              <a:t>多</a:t>
            </a:r>
            <a:r>
              <a:rPr lang="zh-CN" altLang="en-US" sz="1400" b="1" dirty="0">
                <a:solidFill>
                  <a:schemeClr val="tx1">
                    <a:lumMod val="95000"/>
                    <a:lumOff val="5000"/>
                  </a:schemeClr>
                </a:solidFill>
                <a:latin typeface="楷体" panose="02010609060101010101" pitchFamily="49" charset="-122"/>
                <a:ea typeface="楷体" panose="02010609060101010101" pitchFamily="49" charset="-122"/>
              </a:rPr>
              <a:t>主机网络：</a:t>
            </a:r>
            <a:endParaRPr lang="zh-CN" altLang="en-US" sz="1400" dirty="0">
              <a:solidFill>
                <a:schemeClr val="tx1">
                  <a:lumMod val="95000"/>
                  <a:lumOff val="5000"/>
                </a:schemeClr>
              </a:solidFill>
              <a:latin typeface="楷体" panose="02010609060101010101" pitchFamily="49" charset="-122"/>
              <a:ea typeface="楷体" panose="02010609060101010101" pitchFamily="49" charset="-122"/>
            </a:endParaRPr>
          </a:p>
          <a:p>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您可以为服务指定覆盖网络。当</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swarm</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管理器初始化或更新应用程序时，它会自动为覆盖网络上的容器分配地址</a:t>
            </a:r>
            <a:r>
              <a:rPr lang="zh-CN" altLang="en-US" sz="1400" dirty="0" smtClean="0">
                <a:solidFill>
                  <a:schemeClr val="tx1">
                    <a:lumMod val="95000"/>
                    <a:lumOff val="5000"/>
                  </a:schemeClr>
                </a:solidFill>
                <a:latin typeface="楷体" panose="02010609060101010101" pitchFamily="49" charset="-122"/>
                <a:ea typeface="楷体" panose="02010609060101010101" pitchFamily="49" charset="-122"/>
              </a:rPr>
              <a:t>。</a:t>
            </a:r>
            <a:endParaRPr lang="en-US" altLang="zh-CN" sz="1400" dirty="0" smtClean="0">
              <a:solidFill>
                <a:schemeClr val="tx1">
                  <a:lumMod val="95000"/>
                  <a:lumOff val="5000"/>
                </a:schemeClr>
              </a:solidFill>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n"/>
            </a:pPr>
            <a:r>
              <a:rPr lang="en-US" altLang="zh-CN" sz="1400" b="1" dirty="0" smtClean="0">
                <a:solidFill>
                  <a:schemeClr val="tx1">
                    <a:lumMod val="95000"/>
                    <a:lumOff val="5000"/>
                  </a:schemeClr>
                </a:solidFill>
                <a:latin typeface="楷体" panose="02010609060101010101" pitchFamily="49" charset="-122"/>
                <a:ea typeface="楷体" panose="02010609060101010101" pitchFamily="49" charset="-122"/>
              </a:rPr>
              <a:t>7)</a:t>
            </a:r>
            <a:r>
              <a:rPr lang="zh-CN" altLang="en-US" sz="1400" b="1" dirty="0" smtClean="0">
                <a:solidFill>
                  <a:schemeClr val="tx1">
                    <a:lumMod val="95000"/>
                    <a:lumOff val="5000"/>
                  </a:schemeClr>
                </a:solidFill>
                <a:latin typeface="楷体" panose="02010609060101010101" pitchFamily="49" charset="-122"/>
                <a:ea typeface="楷体" panose="02010609060101010101" pitchFamily="49" charset="-122"/>
              </a:rPr>
              <a:t>缺省</a:t>
            </a:r>
            <a:r>
              <a:rPr lang="zh-CN" altLang="en-US" sz="1400" b="1" dirty="0">
                <a:solidFill>
                  <a:schemeClr val="tx1">
                    <a:lumMod val="95000"/>
                    <a:lumOff val="5000"/>
                  </a:schemeClr>
                </a:solidFill>
                <a:latin typeface="楷体" panose="02010609060101010101" pitchFamily="49" charset="-122"/>
                <a:ea typeface="楷体" panose="02010609060101010101" pitchFamily="49" charset="-122"/>
              </a:rPr>
              <a:t>安全：</a:t>
            </a:r>
            <a:endParaRPr lang="zh-CN" altLang="en-US" sz="1400" dirty="0">
              <a:solidFill>
                <a:schemeClr val="tx1">
                  <a:lumMod val="95000"/>
                  <a:lumOff val="5000"/>
                </a:schemeClr>
              </a:solidFill>
              <a:latin typeface="楷体" panose="02010609060101010101" pitchFamily="49" charset="-122"/>
              <a:ea typeface="楷体" panose="02010609060101010101" pitchFamily="49" charset="-122"/>
            </a:endParaRPr>
          </a:p>
          <a:p>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群中的每个节点强制执行</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TLS</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相互验证和加密，以保护其自身与所有其他节点之间的通信。您可以选择使用自签名根证书或来自自定义根</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CA</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的证书</a:t>
            </a:r>
            <a:r>
              <a:rPr lang="zh-CN" altLang="en-US" sz="1400" dirty="0" smtClean="0">
                <a:solidFill>
                  <a:schemeClr val="tx1">
                    <a:lumMod val="95000"/>
                    <a:lumOff val="5000"/>
                  </a:schemeClr>
                </a:solidFill>
                <a:latin typeface="楷体" panose="02010609060101010101" pitchFamily="49" charset="-122"/>
                <a:ea typeface="楷体" panose="02010609060101010101" pitchFamily="49" charset="-122"/>
              </a:rPr>
              <a:t>。</a:t>
            </a:r>
            <a:endParaRPr lang="en-US" altLang="zh-CN" sz="1400" dirty="0" smtClean="0">
              <a:solidFill>
                <a:schemeClr val="tx1">
                  <a:lumMod val="95000"/>
                  <a:lumOff val="5000"/>
                </a:schemeClr>
              </a:solidFill>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n"/>
            </a:pPr>
            <a:r>
              <a:rPr lang="en-US" altLang="zh-CN" sz="1400" b="1" dirty="0" smtClean="0">
                <a:solidFill>
                  <a:schemeClr val="tx1">
                    <a:lumMod val="95000"/>
                    <a:lumOff val="5000"/>
                  </a:schemeClr>
                </a:solidFill>
                <a:latin typeface="楷体" panose="02010609060101010101" pitchFamily="49" charset="-122"/>
                <a:ea typeface="楷体" panose="02010609060101010101" pitchFamily="49" charset="-122"/>
              </a:rPr>
              <a:t>8)</a:t>
            </a:r>
            <a:r>
              <a:rPr lang="zh-CN" altLang="en-US" sz="1400" b="1" dirty="0" smtClean="0">
                <a:solidFill>
                  <a:schemeClr val="tx1">
                    <a:lumMod val="95000"/>
                    <a:lumOff val="5000"/>
                  </a:schemeClr>
                </a:solidFill>
                <a:latin typeface="楷体" panose="02010609060101010101" pitchFamily="49" charset="-122"/>
                <a:ea typeface="楷体" panose="02010609060101010101" pitchFamily="49" charset="-122"/>
              </a:rPr>
              <a:t>滚动</a:t>
            </a:r>
            <a:r>
              <a:rPr lang="zh-CN" altLang="en-US" sz="1400" b="1" dirty="0">
                <a:solidFill>
                  <a:schemeClr val="tx1">
                    <a:lumMod val="95000"/>
                    <a:lumOff val="5000"/>
                  </a:schemeClr>
                </a:solidFill>
                <a:latin typeface="楷体" panose="02010609060101010101" pitchFamily="49" charset="-122"/>
                <a:ea typeface="楷体" panose="02010609060101010101" pitchFamily="49" charset="-122"/>
              </a:rPr>
              <a:t>更新：</a:t>
            </a:r>
            <a:endParaRPr lang="zh-CN" altLang="en-US" sz="1400" dirty="0">
              <a:solidFill>
                <a:schemeClr val="tx1">
                  <a:lumMod val="95000"/>
                  <a:lumOff val="5000"/>
                </a:schemeClr>
              </a:solidFill>
              <a:latin typeface="楷体" panose="02010609060101010101" pitchFamily="49" charset="-122"/>
              <a:ea typeface="楷体" panose="02010609060101010101" pitchFamily="49" charset="-122"/>
            </a:endParaRPr>
          </a:p>
          <a:p>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在已经运行期间，您可以增量地应用服务更新到节点。 </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swarm</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管理器允许您控制将服务部署到不同节点集之间的延迟。如果出现任何问题，您可以将任务回滚到服务的先前版本</a:t>
            </a:r>
            <a:r>
              <a:rPr lang="zh-CN" altLang="en-US" sz="1400" dirty="0" smtClean="0">
                <a:solidFill>
                  <a:schemeClr val="tx1">
                    <a:lumMod val="95000"/>
                    <a:lumOff val="5000"/>
                  </a:schemeClr>
                </a:solidFill>
                <a:latin typeface="楷体" panose="02010609060101010101" pitchFamily="49" charset="-122"/>
                <a:ea typeface="楷体" panose="02010609060101010101" pitchFamily="49" charset="-122"/>
              </a:rPr>
              <a:t>。</a:t>
            </a:r>
            <a:endParaRPr lang="zh-CN" altLang="en-US" sz="1400" dirty="0">
              <a:solidFill>
                <a:schemeClr val="tx1">
                  <a:lumMod val="95000"/>
                  <a:lumOff val="5000"/>
                </a:scheme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43807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97711"/>
            <a:ext cx="8596668" cy="1451004"/>
          </a:xfrm>
        </p:spPr>
        <p:txBody>
          <a:bodyPr>
            <a:normAutofit/>
          </a:bodyPr>
          <a:lstStyle/>
          <a:p>
            <a:r>
              <a:rPr lang="en-US" altLang="zh-CN" b="1" dirty="0" smtClean="0">
                <a:solidFill>
                  <a:schemeClr val="tx1">
                    <a:lumMod val="95000"/>
                    <a:lumOff val="5000"/>
                  </a:schemeClr>
                </a:solidFill>
              </a:rPr>
              <a:t>2.Swarm</a:t>
            </a:r>
            <a:r>
              <a:rPr lang="zh-CN" altLang="en-US" b="1" dirty="0" smtClean="0">
                <a:solidFill>
                  <a:schemeClr val="tx1">
                    <a:lumMod val="95000"/>
                    <a:lumOff val="5000"/>
                  </a:schemeClr>
                </a:solidFill>
              </a:rPr>
              <a:t>特性</a:t>
            </a:r>
            <a:r>
              <a:rPr lang="en-US" altLang="zh-CN" b="1" dirty="0" smtClean="0">
                <a:solidFill>
                  <a:schemeClr val="tx1">
                    <a:lumMod val="95000"/>
                    <a:lumOff val="5000"/>
                  </a:schemeClr>
                </a:solidFill>
              </a:rPr>
              <a:t/>
            </a:r>
            <a:br>
              <a:rPr lang="en-US" altLang="zh-CN" b="1" dirty="0" smtClean="0">
                <a:solidFill>
                  <a:schemeClr val="tx1">
                    <a:lumMod val="95000"/>
                    <a:lumOff val="5000"/>
                  </a:schemeClr>
                </a:solidFill>
              </a:rPr>
            </a:br>
            <a:endParaRPr lang="zh-CN" altLang="en-US" dirty="0">
              <a:solidFill>
                <a:schemeClr val="tx1">
                  <a:lumMod val="95000"/>
                  <a:lumOff val="5000"/>
                </a:schemeClr>
              </a:solidFill>
            </a:endParaRPr>
          </a:p>
        </p:txBody>
      </p:sp>
      <p:sp>
        <p:nvSpPr>
          <p:cNvPr id="7" name="标题 3"/>
          <p:cNvSpPr txBox="1">
            <a:spLocks/>
          </p:cNvSpPr>
          <p:nvPr/>
        </p:nvSpPr>
        <p:spPr>
          <a:xfrm>
            <a:off x="560173" y="1260389"/>
            <a:ext cx="9382897" cy="4242487"/>
          </a:xfrm>
          <a:prstGeom prst="rect">
            <a:avLst/>
          </a:prstGeom>
        </p:spPr>
        <p:txBody>
          <a:bodyPr vert="horz" lIns="91440" tIns="45720" rIns="91440" bIns="45720" rtlCol="0" anchor="b">
            <a:noAutofit/>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 typeface="Wingdings" panose="05000000000000000000" pitchFamily="2" charset="2"/>
              <a:buChar char="n"/>
            </a:pPr>
            <a:r>
              <a:rPr lang="en-US" altLang="zh-CN" sz="1400" b="1" dirty="0" smtClean="0">
                <a:solidFill>
                  <a:schemeClr val="tx1">
                    <a:lumMod val="95000"/>
                    <a:lumOff val="5000"/>
                  </a:schemeClr>
                </a:solidFill>
                <a:latin typeface="楷体" panose="02010609060101010101" pitchFamily="49" charset="-122"/>
                <a:ea typeface="楷体" panose="02010609060101010101" pitchFamily="49" charset="-122"/>
              </a:rPr>
              <a:t>9)</a:t>
            </a:r>
            <a:r>
              <a:rPr lang="zh-CN" altLang="en-US" sz="1400" b="1" dirty="0">
                <a:solidFill>
                  <a:schemeClr val="tx1">
                    <a:lumMod val="95000"/>
                    <a:lumOff val="5000"/>
                  </a:schemeClr>
                </a:solidFill>
                <a:latin typeface="楷体" panose="02010609060101010101" pitchFamily="49" charset="-122"/>
                <a:ea typeface="楷体" panose="02010609060101010101" pitchFamily="49" charset="-122"/>
              </a:rPr>
              <a:t>服务注册发现：</a:t>
            </a:r>
            <a:endParaRPr lang="zh-CN" altLang="en-US" sz="1400" b="1" dirty="0">
              <a:solidFill>
                <a:schemeClr val="tx1">
                  <a:lumMod val="95000"/>
                  <a:lumOff val="5000"/>
                </a:schemeClr>
              </a:solidFill>
              <a:latin typeface="楷体" panose="02010609060101010101" pitchFamily="49" charset="-122"/>
              <a:ea typeface="楷体" panose="02010609060101010101" pitchFamily="49" charset="-122"/>
            </a:endParaRPr>
          </a:p>
          <a:p>
            <a:r>
              <a:rPr lang="en-US" altLang="zh-CN" sz="1400" dirty="0" err="1">
                <a:solidFill>
                  <a:schemeClr val="tx1">
                    <a:lumMod val="95000"/>
                    <a:lumOff val="5000"/>
                  </a:schemeClr>
                </a:solidFill>
                <a:latin typeface="楷体" panose="02010609060101010101" pitchFamily="49" charset="-122"/>
                <a:ea typeface="楷体" panose="02010609060101010101" pitchFamily="49" charset="-122"/>
              </a:rPr>
              <a:t>DockerEE</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a:t>
            </a:r>
            <a:r>
              <a:rPr lang="en-US" altLang="zh-CN" sz="1400" dirty="0" err="1">
                <a:solidFill>
                  <a:schemeClr val="tx1">
                    <a:lumMod val="95000"/>
                    <a:lumOff val="5000"/>
                  </a:schemeClr>
                </a:solidFill>
                <a:latin typeface="楷体" panose="02010609060101010101" pitchFamily="49" charset="-122"/>
                <a:ea typeface="楷体" panose="02010609060101010101" pitchFamily="49" charset="-122"/>
              </a:rPr>
              <a:t>DockerCS</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 </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引擎通过直接包含服务发现和负载均衡机制来提升使用它的组织执行</a:t>
            </a:r>
            <a:r>
              <a:rPr lang="en-US" altLang="zh-CN" sz="1400" dirty="0" err="1">
                <a:solidFill>
                  <a:schemeClr val="tx1">
                    <a:lumMod val="95000"/>
                    <a:lumOff val="5000"/>
                  </a:schemeClr>
                </a:solidFill>
                <a:latin typeface="楷体" panose="02010609060101010101" pitchFamily="49" charset="-122"/>
                <a:ea typeface="楷体" panose="02010609060101010101" pitchFamily="49" charset="-122"/>
              </a:rPr>
              <a:t>devops</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的积极性，并且使开发能动态的发现其他服务的应用变得简单，通过操作引擎也使得应用扩容变得简单。</a:t>
            </a:r>
            <a:r>
              <a:rPr lang="en-US" altLang="zh-CN" sz="1400" dirty="0" err="1">
                <a:solidFill>
                  <a:schemeClr val="tx1">
                    <a:lumMod val="95000"/>
                    <a:lumOff val="5000"/>
                  </a:schemeClr>
                </a:solidFill>
                <a:latin typeface="楷体" panose="02010609060101010101" pitchFamily="49" charset="-122"/>
                <a:ea typeface="楷体" panose="02010609060101010101" pitchFamily="49" charset="-122"/>
              </a:rPr>
              <a:t>Docker</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利用</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service</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来发布应用。一个</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service</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包含了一组从同一个镜像创建的容器，每个</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service</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由执行在工作节点的任务和定义好的应用的状态两部分组成。当发布一个</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service</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，这个</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service</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的定义也包含在了</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service</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的创建中，在定义中包括组成</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service</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的容器，发布的端口，使用的网络，复制的个数等信息，所有的这些属性组成了</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service</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的预期状态。当一个节点的健康检查失败或者是一个</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service</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中某个特定的任务检查失败时，集群会自动维护</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service</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的一致状态，把失败的任务转发到其他健康的节点上</a:t>
            </a:r>
            <a:r>
              <a:rPr lang="zh-CN" altLang="en-US" sz="1400" dirty="0" smtClean="0">
                <a:solidFill>
                  <a:schemeClr val="tx1">
                    <a:lumMod val="95000"/>
                    <a:lumOff val="5000"/>
                  </a:schemeClr>
                </a:solidFill>
                <a:latin typeface="楷体" panose="02010609060101010101" pitchFamily="49" charset="-122"/>
                <a:ea typeface="楷体" panose="02010609060101010101" pitchFamily="49" charset="-122"/>
              </a:rPr>
              <a:t>。</a:t>
            </a:r>
            <a:endParaRPr lang="en-US" altLang="zh-CN" sz="1400" dirty="0" smtClean="0">
              <a:solidFill>
                <a:schemeClr val="tx1">
                  <a:lumMod val="95000"/>
                  <a:lumOff val="5000"/>
                </a:schemeClr>
              </a:solidFill>
              <a:latin typeface="楷体" panose="02010609060101010101" pitchFamily="49" charset="-122"/>
              <a:ea typeface="楷体" panose="02010609060101010101" pitchFamily="49" charset="-122"/>
            </a:endParaRPr>
          </a:p>
          <a:p>
            <a:r>
              <a:rPr lang="en-US" altLang="zh-CN" sz="1400" dirty="0" err="1">
                <a:solidFill>
                  <a:schemeClr val="tx1">
                    <a:lumMod val="95000"/>
                    <a:lumOff val="5000"/>
                  </a:schemeClr>
                </a:solidFill>
                <a:latin typeface="楷体" panose="02010609060101010101" pitchFamily="49" charset="-122"/>
                <a:ea typeface="楷体" panose="02010609060101010101" pitchFamily="49" charset="-122"/>
              </a:rPr>
              <a:t>docker</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利用内嵌的</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DNS</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服务为单个</a:t>
            </a:r>
            <a:r>
              <a:rPr lang="en-US" altLang="zh-CN" sz="1400" dirty="0" err="1">
                <a:solidFill>
                  <a:schemeClr val="tx1">
                    <a:lumMod val="95000"/>
                    <a:lumOff val="5000"/>
                  </a:schemeClr>
                </a:solidFill>
                <a:latin typeface="楷体" panose="02010609060101010101" pitchFamily="49" charset="-122"/>
                <a:ea typeface="楷体" panose="02010609060101010101" pitchFamily="49" charset="-122"/>
              </a:rPr>
              <a:t>docker</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引擎中的容器以及</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swarm </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模式下的</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task</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提供服务发现能力。</a:t>
            </a:r>
            <a:r>
              <a:rPr lang="en-US" altLang="zh-CN" sz="1400" dirty="0" err="1">
                <a:solidFill>
                  <a:schemeClr val="tx1">
                    <a:lumMod val="95000"/>
                    <a:lumOff val="5000"/>
                  </a:schemeClr>
                </a:solidFill>
                <a:latin typeface="楷体" panose="02010609060101010101" pitchFamily="49" charset="-122"/>
                <a:ea typeface="楷体" panose="02010609060101010101" pitchFamily="49" charset="-122"/>
              </a:rPr>
              <a:t>docker</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引擎有一个内部的</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DNS</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服务来为运行在该宿主机上的所有容器提供名称解析的功能，无论容器是运行在用户自定义的</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bridge, overlay, </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和 </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MACVLAN </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网络。每一个</a:t>
            </a:r>
            <a:r>
              <a:rPr lang="en-US" altLang="zh-CN" sz="1400" dirty="0" err="1">
                <a:solidFill>
                  <a:schemeClr val="tx1">
                    <a:lumMod val="95000"/>
                    <a:lumOff val="5000"/>
                  </a:schemeClr>
                </a:solidFill>
                <a:latin typeface="楷体" panose="02010609060101010101" pitchFamily="49" charset="-122"/>
                <a:ea typeface="楷体" panose="02010609060101010101" pitchFamily="49" charset="-122"/>
              </a:rPr>
              <a:t>docker</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容器（或者是</a:t>
            </a:r>
            <a:r>
              <a:rPr lang="en-US" altLang="zh-CN" sz="1400" dirty="0" err="1">
                <a:solidFill>
                  <a:schemeClr val="tx1">
                    <a:lumMod val="95000"/>
                    <a:lumOff val="5000"/>
                  </a:schemeClr>
                </a:solidFill>
                <a:latin typeface="楷体" panose="02010609060101010101" pitchFamily="49" charset="-122"/>
                <a:ea typeface="楷体" panose="02010609060101010101" pitchFamily="49" charset="-122"/>
              </a:rPr>
              <a:t>docker</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 swarm</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中的一个任务，也是以容器运行）都有一个域名解析器，可以把域名查询请求转发到宿主机上的</a:t>
            </a:r>
            <a:r>
              <a:rPr lang="en-US" altLang="zh-CN" sz="1400" dirty="0" err="1">
                <a:solidFill>
                  <a:schemeClr val="tx1">
                    <a:lumMod val="95000"/>
                    <a:lumOff val="5000"/>
                  </a:schemeClr>
                </a:solidFill>
                <a:latin typeface="楷体" panose="02010609060101010101" pitchFamily="49" charset="-122"/>
                <a:ea typeface="楷体" panose="02010609060101010101" pitchFamily="49" charset="-122"/>
              </a:rPr>
              <a:t>docker</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引擎上的域名服务，</a:t>
            </a:r>
            <a:r>
              <a:rPr lang="en-US" altLang="zh-CN" sz="1400" dirty="0" err="1">
                <a:solidFill>
                  <a:schemeClr val="tx1">
                    <a:lumMod val="95000"/>
                    <a:lumOff val="5000"/>
                  </a:schemeClr>
                </a:solidFill>
                <a:latin typeface="楷体" panose="02010609060101010101" pitchFamily="49" charset="-122"/>
                <a:ea typeface="楷体" panose="02010609060101010101" pitchFamily="49" charset="-122"/>
              </a:rPr>
              <a:t>docker</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 </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引擎收到请求后就会在发出请求的容器所在的所有网络中检查域名对应的</a:t>
            </a:r>
            <a:r>
              <a:rPr lang="zh-CN" altLang="en-US" sz="1400" dirty="0" smtClean="0">
                <a:solidFill>
                  <a:schemeClr val="tx1">
                    <a:lumMod val="95000"/>
                    <a:lumOff val="5000"/>
                  </a:schemeClr>
                </a:solidFill>
                <a:latin typeface="楷体" panose="02010609060101010101" pitchFamily="49" charset="-122"/>
                <a:ea typeface="楷体" panose="02010609060101010101" pitchFamily="49" charset="-122"/>
              </a:rPr>
              <a:t>是一</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个容器或者是</a:t>
            </a:r>
            <a:r>
              <a:rPr lang="zh-CN" altLang="en-US" sz="1400" dirty="0" smtClean="0">
                <a:solidFill>
                  <a:schemeClr val="tx1">
                    <a:lumMod val="95000"/>
                    <a:lumOff val="5000"/>
                  </a:schemeClr>
                </a:solidFill>
                <a:latin typeface="楷体" panose="02010609060101010101" pitchFamily="49" charset="-122"/>
                <a:ea typeface="楷体" panose="02010609060101010101" pitchFamily="49" charset="-122"/>
              </a:rPr>
              <a:t>服务</a:t>
            </a:r>
            <a:r>
              <a:rPr lang="en-US" altLang="zh-CN" sz="1400" dirty="0" smtClean="0">
                <a:solidFill>
                  <a:schemeClr val="tx1">
                    <a:lumMod val="95000"/>
                    <a:lumOff val="5000"/>
                  </a:schemeClr>
                </a:solidFill>
                <a:latin typeface="楷体" panose="02010609060101010101" pitchFamily="49" charset="-122"/>
                <a:ea typeface="楷体" panose="02010609060101010101" pitchFamily="49" charset="-122"/>
              </a:rPr>
              <a:t>.</a:t>
            </a:r>
            <a:endParaRPr lang="zh-CN" altLang="en-US" sz="1400" dirty="0">
              <a:solidFill>
                <a:schemeClr val="tx1">
                  <a:lumMod val="95000"/>
                  <a:lumOff val="5000"/>
                </a:schemeClr>
              </a:solidFill>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n"/>
            </a:pPr>
            <a:r>
              <a:rPr lang="en-US" altLang="zh-CN" sz="1400" b="1" dirty="0" smtClean="0">
                <a:solidFill>
                  <a:schemeClr val="tx1">
                    <a:lumMod val="95000"/>
                    <a:lumOff val="5000"/>
                  </a:schemeClr>
                </a:solidFill>
                <a:latin typeface="楷体" panose="02010609060101010101" pitchFamily="49" charset="-122"/>
                <a:ea typeface="楷体" panose="02010609060101010101" pitchFamily="49" charset="-122"/>
              </a:rPr>
              <a:t>10</a:t>
            </a:r>
            <a:r>
              <a:rPr lang="zh-CN" altLang="en-US" sz="1400" b="1" dirty="0" smtClean="0">
                <a:solidFill>
                  <a:schemeClr val="tx1">
                    <a:lumMod val="95000"/>
                    <a:lumOff val="5000"/>
                  </a:schemeClr>
                </a:solidFill>
                <a:latin typeface="楷体" panose="02010609060101010101" pitchFamily="49" charset="-122"/>
                <a:ea typeface="楷体" panose="02010609060101010101" pitchFamily="49" charset="-122"/>
              </a:rPr>
              <a:t>负载均衡：</a:t>
            </a:r>
            <a:endParaRPr lang="zh-CN" altLang="en-US" sz="1400" dirty="0">
              <a:solidFill>
                <a:schemeClr val="tx1">
                  <a:lumMod val="95000"/>
                  <a:lumOff val="5000"/>
                </a:schemeClr>
              </a:solidFill>
              <a:latin typeface="楷体" panose="02010609060101010101" pitchFamily="49" charset="-122"/>
              <a:ea typeface="楷体" panose="02010609060101010101" pitchFamily="49" charset="-122"/>
            </a:endParaRPr>
          </a:p>
          <a:p>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当在</a:t>
            </a:r>
            <a:r>
              <a:rPr lang="en-US" altLang="zh-CN" sz="1400" dirty="0" err="1">
                <a:solidFill>
                  <a:schemeClr val="tx1">
                    <a:lumMod val="95000"/>
                    <a:lumOff val="5000"/>
                  </a:schemeClr>
                </a:solidFill>
                <a:latin typeface="楷体" panose="02010609060101010101" pitchFamily="49" charset="-122"/>
                <a:ea typeface="楷体" panose="02010609060101010101" pitchFamily="49" charset="-122"/>
              </a:rPr>
              <a:t>docker</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 swarm</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集群模式下创建一个服务时，会自动在服务所属的网络上给服务额外的分配一个虚拟</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IP</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，当解析服务名字时就会返回这个虚拟</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IP</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。对虚拟</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IP</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的请求会通过</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overlay</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网络自动的负载到这个服务所有的健康任务上。这个方式也避免了客户端的负载均衡，因为只有单独的一个虚拟</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IP</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会返回到客户端，</a:t>
            </a:r>
            <a:r>
              <a:rPr lang="en-US" altLang="zh-CN" sz="1400" dirty="0" err="1">
                <a:solidFill>
                  <a:schemeClr val="tx1">
                    <a:lumMod val="95000"/>
                    <a:lumOff val="5000"/>
                  </a:schemeClr>
                </a:solidFill>
                <a:latin typeface="楷体" panose="02010609060101010101" pitchFamily="49" charset="-122"/>
                <a:ea typeface="楷体" panose="02010609060101010101" pitchFamily="49" charset="-122"/>
              </a:rPr>
              <a:t>docker</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会处理虚拟</a:t>
            </a:r>
            <a:r>
              <a:rPr lang="en-US" altLang="zh-CN" sz="1400" dirty="0">
                <a:solidFill>
                  <a:schemeClr val="tx1">
                    <a:lumMod val="95000"/>
                    <a:lumOff val="5000"/>
                  </a:schemeClr>
                </a:solidFill>
                <a:latin typeface="楷体" panose="02010609060101010101" pitchFamily="49" charset="-122"/>
                <a:ea typeface="楷体" panose="02010609060101010101" pitchFamily="49" charset="-122"/>
              </a:rPr>
              <a:t>IP</a:t>
            </a:r>
            <a:r>
              <a:rPr lang="zh-CN" altLang="en-US" sz="1400" dirty="0">
                <a:solidFill>
                  <a:schemeClr val="tx1">
                    <a:lumMod val="95000"/>
                    <a:lumOff val="5000"/>
                  </a:schemeClr>
                </a:solidFill>
                <a:latin typeface="楷体" panose="02010609060101010101" pitchFamily="49" charset="-122"/>
                <a:ea typeface="楷体" panose="02010609060101010101" pitchFamily="49" charset="-122"/>
              </a:rPr>
              <a:t>到具体任务的路由，并把请求平均的分配给所有的健康</a:t>
            </a:r>
            <a:r>
              <a:rPr lang="zh-CN" altLang="en-US" sz="1400" dirty="0" smtClean="0">
                <a:solidFill>
                  <a:schemeClr val="tx1">
                    <a:lumMod val="95000"/>
                    <a:lumOff val="5000"/>
                  </a:schemeClr>
                </a:solidFill>
                <a:latin typeface="楷体" panose="02010609060101010101" pitchFamily="49" charset="-122"/>
                <a:ea typeface="楷体" panose="02010609060101010101" pitchFamily="49" charset="-122"/>
              </a:rPr>
              <a:t>任务</a:t>
            </a:r>
            <a:endParaRPr lang="en-US" altLang="zh-CN" sz="1400" dirty="0" smtClean="0">
              <a:solidFill>
                <a:schemeClr val="tx1">
                  <a:lumMod val="95000"/>
                  <a:lumOff val="5000"/>
                </a:scheme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66338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52574"/>
            <a:ext cx="8596668" cy="1451004"/>
          </a:xfrm>
        </p:spPr>
        <p:txBody>
          <a:bodyPr>
            <a:normAutofit/>
          </a:bodyPr>
          <a:lstStyle/>
          <a:p>
            <a:r>
              <a:rPr lang="en-US" altLang="zh-CN" b="1" dirty="0" smtClean="0">
                <a:solidFill>
                  <a:schemeClr val="tx1">
                    <a:lumMod val="95000"/>
                    <a:lumOff val="5000"/>
                  </a:schemeClr>
                </a:solidFill>
              </a:rPr>
              <a:t>2.Swarm</a:t>
            </a:r>
            <a:r>
              <a:rPr lang="zh-CN" altLang="en-US" b="1" dirty="0" smtClean="0">
                <a:solidFill>
                  <a:schemeClr val="tx1">
                    <a:lumMod val="95000"/>
                    <a:lumOff val="5000"/>
                  </a:schemeClr>
                </a:solidFill>
              </a:rPr>
              <a:t>基本命令</a:t>
            </a:r>
            <a:r>
              <a:rPr lang="en-US" altLang="zh-CN" b="1" dirty="0" smtClean="0">
                <a:solidFill>
                  <a:schemeClr val="tx1">
                    <a:lumMod val="95000"/>
                    <a:lumOff val="5000"/>
                  </a:schemeClr>
                </a:solidFill>
              </a:rPr>
              <a:t/>
            </a:r>
            <a:br>
              <a:rPr lang="en-US" altLang="zh-CN" b="1" dirty="0" smtClean="0">
                <a:solidFill>
                  <a:schemeClr val="tx1">
                    <a:lumMod val="95000"/>
                    <a:lumOff val="5000"/>
                  </a:schemeClr>
                </a:solidFill>
              </a:rPr>
            </a:br>
            <a:endParaRPr lang="zh-CN" altLang="en-US" dirty="0">
              <a:solidFill>
                <a:schemeClr val="tx1">
                  <a:lumMod val="95000"/>
                  <a:lumOff val="5000"/>
                </a:schemeClr>
              </a:solidFill>
            </a:endParaRPr>
          </a:p>
        </p:txBody>
      </p:sp>
      <p:sp>
        <p:nvSpPr>
          <p:cNvPr id="7" name="标题 3"/>
          <p:cNvSpPr txBox="1">
            <a:spLocks/>
          </p:cNvSpPr>
          <p:nvPr/>
        </p:nvSpPr>
        <p:spPr>
          <a:xfrm>
            <a:off x="411892" y="1095632"/>
            <a:ext cx="9382897" cy="5519351"/>
          </a:xfrm>
          <a:prstGeom prst="rect">
            <a:avLst/>
          </a:prstGeom>
        </p:spPr>
        <p:txBody>
          <a:bodyPr vert="horz" lIns="91440" tIns="45720" rIns="91440" bIns="45720" rtlCol="0" anchor="b">
            <a:noAutofit/>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400" dirty="0"/>
              <a:t/>
            </a:r>
            <a:br>
              <a:rPr lang="zh-CN" altLang="en-US" sz="1400" dirty="0"/>
            </a:br>
            <a:endParaRPr lang="zh-CN" altLang="en-US" sz="1400"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8" name="标题 3"/>
          <p:cNvSpPr txBox="1">
            <a:spLocks/>
          </p:cNvSpPr>
          <p:nvPr/>
        </p:nvSpPr>
        <p:spPr>
          <a:xfrm>
            <a:off x="747943" y="952961"/>
            <a:ext cx="8596668" cy="930877"/>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solidFill>
                  <a:schemeClr val="tx1">
                    <a:lumMod val="95000"/>
                    <a:lumOff val="5000"/>
                  </a:schemeClr>
                </a:solidFill>
                <a:latin typeface="楷体" panose="02010609060101010101" pitchFamily="49" charset="-122"/>
                <a:ea typeface="楷体" panose="02010609060101010101" pitchFamily="49" charset="-122"/>
              </a:rPr>
              <a:t>1</a:t>
            </a:r>
            <a:r>
              <a:rPr lang="zh-CN" altLang="en-US" dirty="0" smtClean="0">
                <a:solidFill>
                  <a:schemeClr val="tx1">
                    <a:lumMod val="95000"/>
                    <a:lumOff val="5000"/>
                  </a:schemeClr>
                </a:solidFill>
                <a:latin typeface="楷体" panose="02010609060101010101" pitchFamily="49" charset="-122"/>
                <a:ea typeface="楷体" panose="02010609060101010101" pitchFamily="49" charset="-122"/>
              </a:rPr>
              <a:t>）初始化</a:t>
            </a:r>
            <a:endParaRPr lang="en-US" altLang="zh-CN" dirty="0" smtClean="0">
              <a:solidFill>
                <a:schemeClr val="tx1">
                  <a:lumMod val="95000"/>
                  <a:lumOff val="5000"/>
                </a:schemeClr>
              </a:solidFill>
              <a:latin typeface="楷体" panose="02010609060101010101" pitchFamily="49" charset="-122"/>
              <a:ea typeface="楷体" panose="02010609060101010101" pitchFamily="49" charset="-122"/>
            </a:endParaRPr>
          </a:p>
          <a:p>
            <a:r>
              <a:rPr lang="en-US" altLang="zh-CN" sz="1400" dirty="0" err="1">
                <a:solidFill>
                  <a:srgbClr val="00B050"/>
                </a:solidFill>
              </a:rPr>
              <a:t>docker</a:t>
            </a:r>
            <a:r>
              <a:rPr lang="en-US" altLang="zh-CN" sz="1400" dirty="0">
                <a:solidFill>
                  <a:srgbClr val="00B050"/>
                </a:solidFill>
              </a:rPr>
              <a:t> swarm </a:t>
            </a:r>
            <a:r>
              <a:rPr lang="en-US" altLang="zh-CN" sz="1400" dirty="0" err="1">
                <a:solidFill>
                  <a:srgbClr val="00B050"/>
                </a:solidFill>
              </a:rPr>
              <a:t>init</a:t>
            </a:r>
            <a:r>
              <a:rPr lang="en-US" altLang="zh-CN" sz="1400" dirty="0">
                <a:solidFill>
                  <a:srgbClr val="00B050"/>
                </a:solidFill>
              </a:rPr>
              <a:t> --advertise-</a:t>
            </a:r>
            <a:r>
              <a:rPr lang="en-US" altLang="zh-CN" sz="1400" dirty="0" err="1">
                <a:solidFill>
                  <a:srgbClr val="00B050"/>
                </a:solidFill>
              </a:rPr>
              <a:t>addr</a:t>
            </a:r>
            <a:r>
              <a:rPr lang="en-US" altLang="zh-CN" sz="1400" dirty="0">
                <a:solidFill>
                  <a:srgbClr val="00B050"/>
                </a:solidFill>
              </a:rPr>
              <a:t> </a:t>
            </a:r>
            <a:r>
              <a:rPr lang="en-US" altLang="zh-CN" sz="1400" i="1" dirty="0" smtClean="0">
                <a:solidFill>
                  <a:schemeClr val="tx1">
                    <a:lumMod val="95000"/>
                    <a:lumOff val="5000"/>
                  </a:schemeClr>
                </a:solidFill>
              </a:rPr>
              <a:t>172.21.32.104</a:t>
            </a:r>
          </a:p>
        </p:txBody>
      </p:sp>
      <p:pic>
        <p:nvPicPr>
          <p:cNvPr id="11" name="图片 10"/>
          <p:cNvPicPr>
            <a:picLocks noChangeAspect="1"/>
          </p:cNvPicPr>
          <p:nvPr/>
        </p:nvPicPr>
        <p:blipFill>
          <a:blip r:embed="rId2"/>
          <a:stretch>
            <a:fillRect/>
          </a:stretch>
        </p:blipFill>
        <p:spPr>
          <a:xfrm>
            <a:off x="545528" y="1979463"/>
            <a:ext cx="9419048" cy="1609524"/>
          </a:xfrm>
          <a:prstGeom prst="rect">
            <a:avLst/>
          </a:prstGeom>
        </p:spPr>
      </p:pic>
      <p:sp>
        <p:nvSpPr>
          <p:cNvPr id="12" name="标题 3"/>
          <p:cNvSpPr txBox="1">
            <a:spLocks/>
          </p:cNvSpPr>
          <p:nvPr/>
        </p:nvSpPr>
        <p:spPr>
          <a:xfrm>
            <a:off x="574100" y="3617722"/>
            <a:ext cx="8596668" cy="1176977"/>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solidFill>
                  <a:schemeClr val="tx1">
                    <a:lumMod val="95000"/>
                    <a:lumOff val="5000"/>
                  </a:schemeClr>
                </a:solidFill>
                <a:latin typeface="楷体" panose="02010609060101010101" pitchFamily="49" charset="-122"/>
                <a:ea typeface="楷体" panose="02010609060101010101" pitchFamily="49" charset="-122"/>
              </a:rPr>
              <a:t>2</a:t>
            </a:r>
            <a:r>
              <a:rPr lang="zh-CN" altLang="en-US" dirty="0" smtClean="0">
                <a:solidFill>
                  <a:schemeClr val="tx1">
                    <a:lumMod val="95000"/>
                    <a:lumOff val="5000"/>
                  </a:schemeClr>
                </a:solidFill>
                <a:latin typeface="楷体" panose="02010609060101010101" pitchFamily="49" charset="-122"/>
                <a:ea typeface="楷体" panose="02010609060101010101" pitchFamily="49" charset="-122"/>
              </a:rPr>
              <a:t>）获取</a:t>
            </a:r>
            <a:r>
              <a:rPr lang="en-US" altLang="zh-CN" dirty="0" smtClean="0">
                <a:solidFill>
                  <a:schemeClr val="tx1">
                    <a:lumMod val="95000"/>
                    <a:lumOff val="5000"/>
                  </a:schemeClr>
                </a:solidFill>
                <a:latin typeface="楷体" panose="02010609060101010101" pitchFamily="49" charset="-122"/>
                <a:ea typeface="楷体" panose="02010609060101010101" pitchFamily="49" charset="-122"/>
              </a:rPr>
              <a:t>token</a:t>
            </a:r>
          </a:p>
          <a:p>
            <a:r>
              <a:rPr lang="en-US" altLang="zh-CN" sz="1400" dirty="0" err="1">
                <a:solidFill>
                  <a:srgbClr val="00B050"/>
                </a:solidFill>
              </a:rPr>
              <a:t>docker</a:t>
            </a:r>
            <a:r>
              <a:rPr lang="en-US" altLang="zh-CN" sz="1400" dirty="0">
                <a:solidFill>
                  <a:srgbClr val="00B050"/>
                </a:solidFill>
              </a:rPr>
              <a:t> swarm join-token </a:t>
            </a:r>
            <a:r>
              <a:rPr lang="en-US" altLang="zh-CN" sz="1400" dirty="0" smtClean="0">
                <a:solidFill>
                  <a:srgbClr val="00B050"/>
                </a:solidFill>
              </a:rPr>
              <a:t>manager</a:t>
            </a:r>
          </a:p>
          <a:p>
            <a:r>
              <a:rPr lang="en-US" altLang="zh-CN" sz="1400" dirty="0" err="1">
                <a:solidFill>
                  <a:srgbClr val="00B050"/>
                </a:solidFill>
              </a:rPr>
              <a:t>docker</a:t>
            </a:r>
            <a:r>
              <a:rPr lang="en-US" altLang="zh-CN" sz="1400" dirty="0">
                <a:solidFill>
                  <a:srgbClr val="00B050"/>
                </a:solidFill>
              </a:rPr>
              <a:t> swarm join-token </a:t>
            </a:r>
            <a:r>
              <a:rPr lang="en-US" altLang="zh-CN" sz="1400" dirty="0" smtClean="0">
                <a:solidFill>
                  <a:srgbClr val="00B050"/>
                </a:solidFill>
              </a:rPr>
              <a:t>worker</a:t>
            </a:r>
            <a:endParaRPr lang="en-US" altLang="zh-CN" sz="1400" i="1" dirty="0">
              <a:solidFill>
                <a:schemeClr val="tx1">
                  <a:lumMod val="95000"/>
                  <a:lumOff val="5000"/>
                </a:schemeClr>
              </a:solidFill>
            </a:endParaRPr>
          </a:p>
        </p:txBody>
      </p:sp>
      <p:pic>
        <p:nvPicPr>
          <p:cNvPr id="13" name="图片 12"/>
          <p:cNvPicPr>
            <a:picLocks noChangeAspect="1"/>
          </p:cNvPicPr>
          <p:nvPr/>
        </p:nvPicPr>
        <p:blipFill>
          <a:blip r:embed="rId3"/>
          <a:stretch>
            <a:fillRect/>
          </a:stretch>
        </p:blipFill>
        <p:spPr>
          <a:xfrm>
            <a:off x="545528" y="5016699"/>
            <a:ext cx="9361905" cy="790476"/>
          </a:xfrm>
          <a:prstGeom prst="rect">
            <a:avLst/>
          </a:prstGeom>
        </p:spPr>
      </p:pic>
      <p:pic>
        <p:nvPicPr>
          <p:cNvPr id="14" name="图片 13"/>
          <p:cNvPicPr>
            <a:picLocks noChangeAspect="1"/>
          </p:cNvPicPr>
          <p:nvPr/>
        </p:nvPicPr>
        <p:blipFill>
          <a:blip r:embed="rId4"/>
          <a:stretch>
            <a:fillRect/>
          </a:stretch>
        </p:blipFill>
        <p:spPr>
          <a:xfrm>
            <a:off x="470006" y="5807175"/>
            <a:ext cx="9266667" cy="914286"/>
          </a:xfrm>
          <a:prstGeom prst="rect">
            <a:avLst/>
          </a:prstGeom>
        </p:spPr>
      </p:pic>
    </p:spTree>
    <p:extLst>
      <p:ext uri="{BB962C8B-B14F-4D97-AF65-F5344CB8AC3E}">
        <p14:creationId xmlns:p14="http://schemas.microsoft.com/office/powerpoint/2010/main" val="3319934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97711"/>
            <a:ext cx="8596668" cy="1451004"/>
          </a:xfrm>
        </p:spPr>
        <p:txBody>
          <a:bodyPr>
            <a:normAutofit/>
          </a:bodyPr>
          <a:lstStyle/>
          <a:p>
            <a:r>
              <a:rPr lang="en-US" altLang="zh-CN" b="1" dirty="0" smtClean="0">
                <a:solidFill>
                  <a:schemeClr val="tx1">
                    <a:lumMod val="95000"/>
                    <a:lumOff val="5000"/>
                  </a:schemeClr>
                </a:solidFill>
              </a:rPr>
              <a:t>2.Swarm</a:t>
            </a:r>
            <a:r>
              <a:rPr lang="zh-CN" altLang="en-US" b="1" dirty="0" smtClean="0">
                <a:solidFill>
                  <a:schemeClr val="tx1">
                    <a:lumMod val="95000"/>
                    <a:lumOff val="5000"/>
                  </a:schemeClr>
                </a:solidFill>
              </a:rPr>
              <a:t>基本命令</a:t>
            </a:r>
            <a:r>
              <a:rPr lang="en-US" altLang="zh-CN" b="1" dirty="0" smtClean="0">
                <a:solidFill>
                  <a:schemeClr val="tx1">
                    <a:lumMod val="95000"/>
                    <a:lumOff val="5000"/>
                  </a:schemeClr>
                </a:solidFill>
              </a:rPr>
              <a:t/>
            </a:r>
            <a:br>
              <a:rPr lang="en-US" altLang="zh-CN" b="1" dirty="0" smtClean="0">
                <a:solidFill>
                  <a:schemeClr val="tx1">
                    <a:lumMod val="95000"/>
                    <a:lumOff val="5000"/>
                  </a:schemeClr>
                </a:solidFill>
              </a:rPr>
            </a:br>
            <a:endParaRPr lang="zh-CN" altLang="en-US" dirty="0">
              <a:solidFill>
                <a:schemeClr val="tx1">
                  <a:lumMod val="95000"/>
                  <a:lumOff val="5000"/>
                </a:schemeClr>
              </a:solidFill>
            </a:endParaRPr>
          </a:p>
        </p:txBody>
      </p:sp>
      <p:sp>
        <p:nvSpPr>
          <p:cNvPr id="7" name="标题 3"/>
          <p:cNvSpPr txBox="1">
            <a:spLocks/>
          </p:cNvSpPr>
          <p:nvPr/>
        </p:nvSpPr>
        <p:spPr>
          <a:xfrm>
            <a:off x="411892" y="1095632"/>
            <a:ext cx="9382897" cy="5519351"/>
          </a:xfrm>
          <a:prstGeom prst="rect">
            <a:avLst/>
          </a:prstGeom>
        </p:spPr>
        <p:txBody>
          <a:bodyPr vert="horz" lIns="91440" tIns="45720" rIns="91440" bIns="45720" rtlCol="0" anchor="b">
            <a:noAutofit/>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400" dirty="0"/>
              <a:t/>
            </a:r>
            <a:br>
              <a:rPr lang="zh-CN" altLang="en-US" sz="1400" dirty="0"/>
            </a:br>
            <a:endParaRPr lang="zh-CN" altLang="en-US" sz="1400"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8" name="标题 3"/>
          <p:cNvSpPr txBox="1">
            <a:spLocks/>
          </p:cNvSpPr>
          <p:nvPr/>
        </p:nvSpPr>
        <p:spPr>
          <a:xfrm>
            <a:off x="718524" y="1153296"/>
            <a:ext cx="8596668" cy="1092487"/>
          </a:xfrm>
          <a:prstGeom prst="rect">
            <a:avLst/>
          </a:prstGeom>
        </p:spPr>
        <p:txBody>
          <a:bodyPr vert="horz" lIns="91440" tIns="45720" rIns="91440" bIns="45720" rtlCol="0" anchor="b">
            <a:normAutofit fontScale="75000" lnSpcReduction="200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solidFill>
                  <a:schemeClr val="tx1">
                    <a:lumMod val="95000"/>
                    <a:lumOff val="5000"/>
                  </a:schemeClr>
                </a:solidFill>
                <a:latin typeface="楷体" panose="02010609060101010101" pitchFamily="49" charset="-122"/>
                <a:ea typeface="楷体" panose="02010609060101010101" pitchFamily="49" charset="-122"/>
              </a:rPr>
              <a:t>3</a:t>
            </a:r>
            <a:r>
              <a:rPr lang="zh-CN" altLang="en-US" dirty="0" smtClean="0">
                <a:solidFill>
                  <a:schemeClr val="tx1">
                    <a:lumMod val="95000"/>
                    <a:lumOff val="5000"/>
                  </a:schemeClr>
                </a:solidFill>
                <a:latin typeface="楷体" panose="02010609060101010101" pitchFamily="49" charset="-122"/>
                <a:ea typeface="楷体" panose="02010609060101010101" pitchFamily="49" charset="-122"/>
              </a:rPr>
              <a:t>）加入</a:t>
            </a:r>
            <a:r>
              <a:rPr lang="en-US" altLang="zh-CN" dirty="0" smtClean="0">
                <a:solidFill>
                  <a:schemeClr val="tx1">
                    <a:lumMod val="95000"/>
                    <a:lumOff val="5000"/>
                  </a:schemeClr>
                </a:solidFill>
                <a:latin typeface="楷体" panose="02010609060101010101" pitchFamily="49" charset="-122"/>
                <a:ea typeface="楷体" panose="02010609060101010101" pitchFamily="49" charset="-122"/>
              </a:rPr>
              <a:t>manager</a:t>
            </a:r>
          </a:p>
          <a:p>
            <a:endParaRPr lang="en-US" altLang="zh-CN" dirty="0" smtClean="0">
              <a:solidFill>
                <a:schemeClr val="tx1">
                  <a:lumMod val="95000"/>
                  <a:lumOff val="5000"/>
                </a:schemeClr>
              </a:solidFill>
              <a:latin typeface="楷体" panose="02010609060101010101" pitchFamily="49" charset="-122"/>
              <a:ea typeface="楷体" panose="02010609060101010101" pitchFamily="49" charset="-122"/>
            </a:endParaRPr>
          </a:p>
          <a:p>
            <a:r>
              <a:rPr lang="en-US" altLang="zh-CN" sz="1400" dirty="0" err="1">
                <a:solidFill>
                  <a:srgbClr val="00B050"/>
                </a:solidFill>
              </a:rPr>
              <a:t>docker</a:t>
            </a:r>
            <a:r>
              <a:rPr lang="en-US" altLang="zh-CN" sz="1400" dirty="0">
                <a:solidFill>
                  <a:srgbClr val="00B050"/>
                </a:solidFill>
              </a:rPr>
              <a:t> swarm join --token </a:t>
            </a:r>
            <a:r>
              <a:rPr lang="en-US" altLang="zh-CN" sz="1400" i="1" dirty="0">
                <a:solidFill>
                  <a:schemeClr val="tx1">
                    <a:lumMod val="95000"/>
                    <a:lumOff val="5000"/>
                  </a:schemeClr>
                </a:solidFill>
              </a:rPr>
              <a:t>SWMTKN-1-06dtqb9whxgryr103fr9k0prawvcza1xn5zgszj0bube63sr85-c1p6h1k5yffn0sh6gxpbsvnll 172.21.32.131:2377</a:t>
            </a:r>
            <a:endParaRPr lang="en-US" altLang="zh-CN" sz="1400" i="1" dirty="0" smtClean="0">
              <a:solidFill>
                <a:schemeClr val="tx1">
                  <a:lumMod val="95000"/>
                  <a:lumOff val="5000"/>
                </a:schemeClr>
              </a:solidFill>
            </a:endParaRPr>
          </a:p>
        </p:txBody>
      </p:sp>
      <p:sp>
        <p:nvSpPr>
          <p:cNvPr id="12" name="标题 3"/>
          <p:cNvSpPr txBox="1">
            <a:spLocks/>
          </p:cNvSpPr>
          <p:nvPr/>
        </p:nvSpPr>
        <p:spPr>
          <a:xfrm>
            <a:off x="718524" y="2303447"/>
            <a:ext cx="8596668" cy="1176977"/>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solidFill>
                  <a:schemeClr val="tx1">
                    <a:lumMod val="95000"/>
                    <a:lumOff val="5000"/>
                  </a:schemeClr>
                </a:solidFill>
                <a:latin typeface="楷体" panose="02010609060101010101" pitchFamily="49" charset="-122"/>
                <a:ea typeface="楷体" panose="02010609060101010101" pitchFamily="49" charset="-122"/>
              </a:rPr>
              <a:t>4</a:t>
            </a:r>
            <a:r>
              <a:rPr lang="zh-CN" altLang="en-US" dirty="0" smtClean="0">
                <a:solidFill>
                  <a:schemeClr val="tx1">
                    <a:lumMod val="95000"/>
                    <a:lumOff val="5000"/>
                  </a:schemeClr>
                </a:solidFill>
                <a:latin typeface="楷体" panose="02010609060101010101" pitchFamily="49" charset="-122"/>
                <a:ea typeface="楷体" panose="02010609060101010101" pitchFamily="49" charset="-122"/>
              </a:rPr>
              <a:t>）加入</a:t>
            </a:r>
            <a:r>
              <a:rPr lang="en-US" altLang="zh-CN" dirty="0" smtClean="0">
                <a:solidFill>
                  <a:schemeClr val="tx1">
                    <a:lumMod val="95000"/>
                    <a:lumOff val="5000"/>
                  </a:schemeClr>
                </a:solidFill>
                <a:latin typeface="楷体" panose="02010609060101010101" pitchFamily="49" charset="-122"/>
                <a:ea typeface="楷体" panose="02010609060101010101" pitchFamily="49" charset="-122"/>
              </a:rPr>
              <a:t>worker</a:t>
            </a:r>
          </a:p>
          <a:p>
            <a:r>
              <a:rPr lang="en-US" altLang="zh-CN" sz="1400" dirty="0" err="1">
                <a:solidFill>
                  <a:srgbClr val="00B050"/>
                </a:solidFill>
                <a:latin typeface="楷体" panose="02010609060101010101" pitchFamily="49" charset="-122"/>
                <a:ea typeface="楷体" panose="02010609060101010101" pitchFamily="49" charset="-122"/>
              </a:rPr>
              <a:t>docker</a:t>
            </a:r>
            <a:r>
              <a:rPr lang="en-US" altLang="zh-CN" sz="1400" dirty="0">
                <a:solidFill>
                  <a:srgbClr val="00B050"/>
                </a:solidFill>
                <a:latin typeface="楷体" panose="02010609060101010101" pitchFamily="49" charset="-122"/>
                <a:ea typeface="楷体" panose="02010609060101010101" pitchFamily="49" charset="-122"/>
              </a:rPr>
              <a:t> swarm join --token </a:t>
            </a:r>
            <a:r>
              <a:rPr lang="en-US" altLang="zh-CN" sz="1400" i="1" dirty="0">
                <a:solidFill>
                  <a:schemeClr val="tx1">
                    <a:lumMod val="95000"/>
                    <a:lumOff val="5000"/>
                  </a:schemeClr>
                </a:solidFill>
                <a:latin typeface="楷体" panose="02010609060101010101" pitchFamily="49" charset="-122"/>
                <a:ea typeface="楷体" panose="02010609060101010101" pitchFamily="49" charset="-122"/>
              </a:rPr>
              <a:t>SWMTKN-1-06dtqb9whxgryr103fr9k0prawvcza1xn5zgszj0bube63sr85-4o1tc7mh4pizjkbsr0pcauweg 172.21.32.131:2377</a:t>
            </a:r>
          </a:p>
        </p:txBody>
      </p:sp>
      <p:sp>
        <p:nvSpPr>
          <p:cNvPr id="9" name="标题 3"/>
          <p:cNvSpPr txBox="1">
            <a:spLocks/>
          </p:cNvSpPr>
          <p:nvPr/>
        </p:nvSpPr>
        <p:spPr>
          <a:xfrm>
            <a:off x="718524" y="3301368"/>
            <a:ext cx="8596668" cy="1176977"/>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solidFill>
                  <a:schemeClr val="tx1">
                    <a:lumMod val="95000"/>
                    <a:lumOff val="5000"/>
                  </a:schemeClr>
                </a:solidFill>
                <a:latin typeface="楷体" panose="02010609060101010101" pitchFamily="49" charset="-122"/>
                <a:ea typeface="楷体" panose="02010609060101010101" pitchFamily="49" charset="-122"/>
              </a:rPr>
              <a:t>5</a:t>
            </a:r>
            <a:r>
              <a:rPr lang="zh-CN" altLang="en-US" dirty="0" smtClean="0">
                <a:solidFill>
                  <a:schemeClr val="tx1">
                    <a:lumMod val="95000"/>
                    <a:lumOff val="5000"/>
                  </a:schemeClr>
                </a:solidFill>
                <a:latin typeface="楷体" panose="02010609060101010101" pitchFamily="49" charset="-122"/>
                <a:ea typeface="楷体" panose="02010609060101010101" pitchFamily="49" charset="-122"/>
              </a:rPr>
              <a:t>）查看集群状态</a:t>
            </a:r>
            <a:endParaRPr lang="en-US" altLang="zh-CN" dirty="0" smtClean="0">
              <a:solidFill>
                <a:schemeClr val="tx1">
                  <a:lumMod val="95000"/>
                  <a:lumOff val="5000"/>
                </a:schemeClr>
              </a:solidFill>
              <a:latin typeface="楷体" panose="02010609060101010101" pitchFamily="49" charset="-122"/>
              <a:ea typeface="楷体" panose="02010609060101010101" pitchFamily="49" charset="-122"/>
            </a:endParaRPr>
          </a:p>
          <a:p>
            <a:r>
              <a:rPr lang="en-US" altLang="zh-CN" sz="1400" dirty="0" err="1">
                <a:solidFill>
                  <a:srgbClr val="00B050"/>
                </a:solidFill>
                <a:latin typeface="楷体" panose="02010609060101010101" pitchFamily="49" charset="-122"/>
                <a:ea typeface="楷体" panose="02010609060101010101" pitchFamily="49" charset="-122"/>
              </a:rPr>
              <a:t>docker</a:t>
            </a:r>
            <a:r>
              <a:rPr lang="en-US" altLang="zh-CN" sz="1400" dirty="0">
                <a:solidFill>
                  <a:srgbClr val="00B050"/>
                </a:solidFill>
                <a:latin typeface="楷体" panose="02010609060101010101" pitchFamily="49" charset="-122"/>
                <a:ea typeface="楷体" panose="02010609060101010101" pitchFamily="49" charset="-122"/>
              </a:rPr>
              <a:t> </a:t>
            </a:r>
            <a:r>
              <a:rPr lang="en-US" altLang="zh-CN" sz="1400" dirty="0" smtClean="0">
                <a:solidFill>
                  <a:srgbClr val="00B050"/>
                </a:solidFill>
                <a:latin typeface="楷体" panose="02010609060101010101" pitchFamily="49" charset="-122"/>
                <a:ea typeface="楷体" panose="02010609060101010101" pitchFamily="49" charset="-122"/>
              </a:rPr>
              <a:t>node </a:t>
            </a:r>
            <a:r>
              <a:rPr lang="en-US" altLang="zh-CN" sz="1400" dirty="0" err="1" smtClean="0">
                <a:solidFill>
                  <a:srgbClr val="00B050"/>
                </a:solidFill>
                <a:latin typeface="楷体" panose="02010609060101010101" pitchFamily="49" charset="-122"/>
                <a:ea typeface="楷体" panose="02010609060101010101" pitchFamily="49" charset="-122"/>
              </a:rPr>
              <a:t>ls</a:t>
            </a:r>
            <a:endParaRPr lang="en-US" altLang="zh-CN" sz="1400" i="1" dirty="0">
              <a:solidFill>
                <a:schemeClr val="tx1">
                  <a:lumMod val="95000"/>
                  <a:lumOff val="5000"/>
                </a:schemeClr>
              </a:solidFill>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a:blip r:embed="rId2"/>
          <a:stretch>
            <a:fillRect/>
          </a:stretch>
        </p:blipFill>
        <p:spPr>
          <a:xfrm>
            <a:off x="731911" y="4579279"/>
            <a:ext cx="8742857" cy="1142857"/>
          </a:xfrm>
          <a:prstGeom prst="rect">
            <a:avLst/>
          </a:prstGeom>
        </p:spPr>
      </p:pic>
    </p:spTree>
    <p:extLst>
      <p:ext uri="{BB962C8B-B14F-4D97-AF65-F5344CB8AC3E}">
        <p14:creationId xmlns:p14="http://schemas.microsoft.com/office/powerpoint/2010/main" val="30383371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97711"/>
            <a:ext cx="8596668" cy="1451004"/>
          </a:xfrm>
        </p:spPr>
        <p:txBody>
          <a:bodyPr>
            <a:normAutofit/>
          </a:bodyPr>
          <a:lstStyle/>
          <a:p>
            <a:r>
              <a:rPr lang="en-US" altLang="zh-CN" b="1" dirty="0" smtClean="0">
                <a:solidFill>
                  <a:schemeClr val="tx1">
                    <a:lumMod val="95000"/>
                    <a:lumOff val="5000"/>
                  </a:schemeClr>
                </a:solidFill>
              </a:rPr>
              <a:t>2.Swarm</a:t>
            </a:r>
            <a:r>
              <a:rPr lang="zh-CN" altLang="en-US" b="1" dirty="0" smtClean="0">
                <a:solidFill>
                  <a:schemeClr val="tx1">
                    <a:lumMod val="95000"/>
                    <a:lumOff val="5000"/>
                  </a:schemeClr>
                </a:solidFill>
              </a:rPr>
              <a:t>基本命令</a:t>
            </a:r>
            <a:r>
              <a:rPr lang="en-US" altLang="zh-CN" b="1" dirty="0" smtClean="0">
                <a:solidFill>
                  <a:schemeClr val="tx1">
                    <a:lumMod val="95000"/>
                    <a:lumOff val="5000"/>
                  </a:schemeClr>
                </a:solidFill>
              </a:rPr>
              <a:t/>
            </a:r>
            <a:br>
              <a:rPr lang="en-US" altLang="zh-CN" b="1" dirty="0" smtClean="0">
                <a:solidFill>
                  <a:schemeClr val="tx1">
                    <a:lumMod val="95000"/>
                    <a:lumOff val="5000"/>
                  </a:schemeClr>
                </a:solidFill>
              </a:rPr>
            </a:br>
            <a:endParaRPr lang="zh-CN" altLang="en-US" dirty="0">
              <a:solidFill>
                <a:schemeClr val="tx1">
                  <a:lumMod val="95000"/>
                  <a:lumOff val="5000"/>
                </a:schemeClr>
              </a:solidFill>
            </a:endParaRPr>
          </a:p>
        </p:txBody>
      </p:sp>
      <p:sp>
        <p:nvSpPr>
          <p:cNvPr id="7" name="标题 3"/>
          <p:cNvSpPr txBox="1">
            <a:spLocks/>
          </p:cNvSpPr>
          <p:nvPr/>
        </p:nvSpPr>
        <p:spPr>
          <a:xfrm>
            <a:off x="411892" y="1095632"/>
            <a:ext cx="9382897" cy="5519351"/>
          </a:xfrm>
          <a:prstGeom prst="rect">
            <a:avLst/>
          </a:prstGeom>
        </p:spPr>
        <p:txBody>
          <a:bodyPr vert="horz" lIns="91440" tIns="45720" rIns="91440" bIns="45720" rtlCol="0" anchor="b">
            <a:noAutofit/>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400" dirty="0"/>
              <a:t/>
            </a:r>
            <a:br>
              <a:rPr lang="zh-CN" altLang="en-US" sz="1400" dirty="0"/>
            </a:br>
            <a:endParaRPr lang="zh-CN" altLang="en-US" sz="1400"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8" name="标题 3"/>
          <p:cNvSpPr txBox="1">
            <a:spLocks/>
          </p:cNvSpPr>
          <p:nvPr/>
        </p:nvSpPr>
        <p:spPr>
          <a:xfrm>
            <a:off x="718524" y="955188"/>
            <a:ext cx="8596668" cy="914801"/>
          </a:xfrm>
          <a:prstGeom prst="rect">
            <a:avLst/>
          </a:prstGeom>
        </p:spPr>
        <p:txBody>
          <a:bodyPr vert="horz" lIns="91440" tIns="45720" rIns="91440" bIns="45720" rtlCol="0" anchor="b">
            <a:normAutofit fontScale="90000" lnSpcReduction="200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solidFill>
                  <a:schemeClr val="tx1">
                    <a:lumMod val="95000"/>
                    <a:lumOff val="5000"/>
                  </a:schemeClr>
                </a:solidFill>
                <a:latin typeface="楷体" panose="02010609060101010101" pitchFamily="49" charset="-122"/>
                <a:ea typeface="楷体" panose="02010609060101010101" pitchFamily="49" charset="-122"/>
              </a:rPr>
              <a:t>3</a:t>
            </a:r>
            <a:r>
              <a:rPr lang="zh-CN" altLang="en-US" dirty="0" smtClean="0">
                <a:solidFill>
                  <a:schemeClr val="tx1">
                    <a:lumMod val="95000"/>
                    <a:lumOff val="5000"/>
                  </a:schemeClr>
                </a:solidFill>
                <a:latin typeface="楷体" panose="02010609060101010101" pitchFamily="49" charset="-122"/>
                <a:ea typeface="楷体" panose="02010609060101010101" pitchFamily="49" charset="-122"/>
              </a:rPr>
              <a:t>）加入</a:t>
            </a:r>
            <a:r>
              <a:rPr lang="en-US" altLang="zh-CN" dirty="0" smtClean="0">
                <a:solidFill>
                  <a:schemeClr val="tx1">
                    <a:lumMod val="95000"/>
                    <a:lumOff val="5000"/>
                  </a:schemeClr>
                </a:solidFill>
                <a:latin typeface="楷体" panose="02010609060101010101" pitchFamily="49" charset="-122"/>
                <a:ea typeface="楷体" panose="02010609060101010101" pitchFamily="49" charset="-122"/>
              </a:rPr>
              <a:t>manager</a:t>
            </a:r>
          </a:p>
          <a:p>
            <a:r>
              <a:rPr lang="en-US" altLang="zh-CN" sz="1400" dirty="0" err="1">
                <a:solidFill>
                  <a:srgbClr val="00B050"/>
                </a:solidFill>
              </a:rPr>
              <a:t>docker</a:t>
            </a:r>
            <a:r>
              <a:rPr lang="en-US" altLang="zh-CN" sz="1400" dirty="0">
                <a:solidFill>
                  <a:srgbClr val="00B050"/>
                </a:solidFill>
              </a:rPr>
              <a:t> swarm join --token </a:t>
            </a:r>
            <a:r>
              <a:rPr lang="en-US" altLang="zh-CN" sz="1400" i="1" dirty="0">
                <a:solidFill>
                  <a:schemeClr val="tx1">
                    <a:lumMod val="95000"/>
                    <a:lumOff val="5000"/>
                  </a:schemeClr>
                </a:solidFill>
              </a:rPr>
              <a:t>SWMTKN-1-06dtqb9whxgryr103fr9k0prawvcza1xn5zgszj0bube63sr85-c1p6h1k5yffn0sh6gxpbsvnll 172.21.32.131:2377</a:t>
            </a:r>
            <a:endParaRPr lang="en-US" altLang="zh-CN" sz="1400" i="1" dirty="0" smtClean="0">
              <a:solidFill>
                <a:schemeClr val="tx1">
                  <a:lumMod val="95000"/>
                  <a:lumOff val="5000"/>
                </a:schemeClr>
              </a:solidFill>
            </a:endParaRPr>
          </a:p>
        </p:txBody>
      </p:sp>
      <p:sp>
        <p:nvSpPr>
          <p:cNvPr id="12" name="标题 3"/>
          <p:cNvSpPr txBox="1">
            <a:spLocks/>
          </p:cNvSpPr>
          <p:nvPr/>
        </p:nvSpPr>
        <p:spPr>
          <a:xfrm>
            <a:off x="718524" y="1689159"/>
            <a:ext cx="8596668" cy="1176977"/>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solidFill>
                  <a:schemeClr val="tx1">
                    <a:lumMod val="95000"/>
                    <a:lumOff val="5000"/>
                  </a:schemeClr>
                </a:solidFill>
                <a:latin typeface="楷体" panose="02010609060101010101" pitchFamily="49" charset="-122"/>
                <a:ea typeface="楷体" panose="02010609060101010101" pitchFamily="49" charset="-122"/>
              </a:rPr>
              <a:t>4</a:t>
            </a:r>
            <a:r>
              <a:rPr lang="zh-CN" altLang="en-US" dirty="0" smtClean="0">
                <a:solidFill>
                  <a:schemeClr val="tx1">
                    <a:lumMod val="95000"/>
                    <a:lumOff val="5000"/>
                  </a:schemeClr>
                </a:solidFill>
                <a:latin typeface="楷体" panose="02010609060101010101" pitchFamily="49" charset="-122"/>
                <a:ea typeface="楷体" panose="02010609060101010101" pitchFamily="49" charset="-122"/>
              </a:rPr>
              <a:t>）加入</a:t>
            </a:r>
            <a:r>
              <a:rPr lang="en-US" altLang="zh-CN" dirty="0" smtClean="0">
                <a:solidFill>
                  <a:schemeClr val="tx1">
                    <a:lumMod val="95000"/>
                    <a:lumOff val="5000"/>
                  </a:schemeClr>
                </a:solidFill>
                <a:latin typeface="楷体" panose="02010609060101010101" pitchFamily="49" charset="-122"/>
                <a:ea typeface="楷体" panose="02010609060101010101" pitchFamily="49" charset="-122"/>
              </a:rPr>
              <a:t>worker</a:t>
            </a:r>
          </a:p>
          <a:p>
            <a:r>
              <a:rPr lang="en-US" altLang="zh-CN" sz="1400" dirty="0" err="1">
                <a:solidFill>
                  <a:srgbClr val="00B050"/>
                </a:solidFill>
                <a:latin typeface="楷体" panose="02010609060101010101" pitchFamily="49" charset="-122"/>
                <a:ea typeface="楷体" panose="02010609060101010101" pitchFamily="49" charset="-122"/>
              </a:rPr>
              <a:t>docker</a:t>
            </a:r>
            <a:r>
              <a:rPr lang="en-US" altLang="zh-CN" sz="1400" dirty="0">
                <a:solidFill>
                  <a:srgbClr val="00B050"/>
                </a:solidFill>
                <a:latin typeface="楷体" panose="02010609060101010101" pitchFamily="49" charset="-122"/>
                <a:ea typeface="楷体" panose="02010609060101010101" pitchFamily="49" charset="-122"/>
              </a:rPr>
              <a:t> swarm join --token </a:t>
            </a:r>
            <a:r>
              <a:rPr lang="en-US" altLang="zh-CN" sz="1400" i="1" dirty="0">
                <a:solidFill>
                  <a:schemeClr val="tx1">
                    <a:lumMod val="95000"/>
                    <a:lumOff val="5000"/>
                  </a:schemeClr>
                </a:solidFill>
                <a:latin typeface="楷体" panose="02010609060101010101" pitchFamily="49" charset="-122"/>
                <a:ea typeface="楷体" panose="02010609060101010101" pitchFamily="49" charset="-122"/>
              </a:rPr>
              <a:t>SWMTKN-1-06dtqb9whxgryr103fr9k0prawvcza1xn5zgszj0bube63sr85-4o1tc7mh4pizjkbsr0pcauweg 172.21.32.131:2377</a:t>
            </a:r>
          </a:p>
        </p:txBody>
      </p:sp>
      <p:sp>
        <p:nvSpPr>
          <p:cNvPr id="9" name="标题 3"/>
          <p:cNvSpPr txBox="1">
            <a:spLocks/>
          </p:cNvSpPr>
          <p:nvPr/>
        </p:nvSpPr>
        <p:spPr>
          <a:xfrm>
            <a:off x="718524" y="2537886"/>
            <a:ext cx="8596668" cy="1176977"/>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solidFill>
                  <a:schemeClr val="tx1">
                    <a:lumMod val="95000"/>
                    <a:lumOff val="5000"/>
                  </a:schemeClr>
                </a:solidFill>
                <a:latin typeface="楷体" panose="02010609060101010101" pitchFamily="49" charset="-122"/>
                <a:ea typeface="楷体" panose="02010609060101010101" pitchFamily="49" charset="-122"/>
              </a:rPr>
              <a:t>5</a:t>
            </a:r>
            <a:r>
              <a:rPr lang="zh-CN" altLang="en-US" dirty="0" smtClean="0">
                <a:solidFill>
                  <a:schemeClr val="tx1">
                    <a:lumMod val="95000"/>
                    <a:lumOff val="5000"/>
                  </a:schemeClr>
                </a:solidFill>
                <a:latin typeface="楷体" panose="02010609060101010101" pitchFamily="49" charset="-122"/>
                <a:ea typeface="楷体" panose="02010609060101010101" pitchFamily="49" charset="-122"/>
              </a:rPr>
              <a:t>）更改角色</a:t>
            </a:r>
            <a:endParaRPr lang="en-US" altLang="zh-CN" dirty="0" smtClean="0">
              <a:solidFill>
                <a:schemeClr val="tx1">
                  <a:lumMod val="95000"/>
                  <a:lumOff val="5000"/>
                </a:schemeClr>
              </a:solidFill>
              <a:latin typeface="楷体" panose="02010609060101010101" pitchFamily="49" charset="-122"/>
              <a:ea typeface="楷体" panose="02010609060101010101" pitchFamily="49" charset="-122"/>
            </a:endParaRPr>
          </a:p>
          <a:p>
            <a:r>
              <a:rPr lang="en-US" altLang="zh-CN" sz="1400" dirty="0" err="1">
                <a:solidFill>
                  <a:srgbClr val="00B050"/>
                </a:solidFill>
                <a:latin typeface="楷体" panose="02010609060101010101" pitchFamily="49" charset="-122"/>
                <a:ea typeface="楷体" panose="02010609060101010101" pitchFamily="49" charset="-122"/>
              </a:rPr>
              <a:t>docker</a:t>
            </a:r>
            <a:r>
              <a:rPr lang="en-US" altLang="zh-CN" sz="1400" dirty="0">
                <a:solidFill>
                  <a:srgbClr val="00B050"/>
                </a:solidFill>
                <a:latin typeface="楷体" panose="02010609060101010101" pitchFamily="49" charset="-122"/>
                <a:ea typeface="楷体" panose="02010609060101010101" pitchFamily="49" charset="-122"/>
              </a:rPr>
              <a:t> node update </a:t>
            </a:r>
            <a:r>
              <a:rPr lang="en-US" altLang="zh-CN" sz="1400" dirty="0" smtClean="0">
                <a:solidFill>
                  <a:srgbClr val="00B050"/>
                </a:solidFill>
                <a:latin typeface="楷体" panose="02010609060101010101" pitchFamily="49" charset="-122"/>
                <a:ea typeface="楷体" panose="02010609060101010101" pitchFamily="49" charset="-122"/>
              </a:rPr>
              <a:t>dbs-server132 </a:t>
            </a:r>
            <a:r>
              <a:rPr lang="en-US" altLang="zh-CN" sz="1400" dirty="0">
                <a:solidFill>
                  <a:srgbClr val="00B050"/>
                </a:solidFill>
                <a:latin typeface="楷体" panose="02010609060101010101" pitchFamily="49" charset="-122"/>
                <a:ea typeface="楷体" panose="02010609060101010101" pitchFamily="49" charset="-122"/>
              </a:rPr>
              <a:t>--role worker</a:t>
            </a:r>
            <a:endParaRPr lang="en-US" altLang="zh-CN" sz="1400" i="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10" name="标题 3"/>
          <p:cNvSpPr txBox="1">
            <a:spLocks/>
          </p:cNvSpPr>
          <p:nvPr/>
        </p:nvSpPr>
        <p:spPr>
          <a:xfrm>
            <a:off x="718524" y="3410353"/>
            <a:ext cx="8596668" cy="1176977"/>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solidFill>
                  <a:schemeClr val="tx1">
                    <a:lumMod val="95000"/>
                    <a:lumOff val="5000"/>
                  </a:schemeClr>
                </a:solidFill>
                <a:latin typeface="楷体" panose="02010609060101010101" pitchFamily="49" charset="-122"/>
                <a:ea typeface="楷体" panose="02010609060101010101" pitchFamily="49" charset="-122"/>
              </a:rPr>
              <a:t>6</a:t>
            </a:r>
            <a:r>
              <a:rPr lang="zh-CN" altLang="en-US" dirty="0" smtClean="0">
                <a:solidFill>
                  <a:schemeClr val="tx1">
                    <a:lumMod val="95000"/>
                    <a:lumOff val="5000"/>
                  </a:schemeClr>
                </a:solidFill>
                <a:latin typeface="楷体" panose="02010609060101010101" pitchFamily="49" charset="-122"/>
                <a:ea typeface="楷体" panose="02010609060101010101" pitchFamily="49" charset="-122"/>
              </a:rPr>
              <a:t>）查看</a:t>
            </a:r>
            <a:r>
              <a:rPr lang="zh-CN" altLang="en-US" dirty="0">
                <a:solidFill>
                  <a:schemeClr val="tx1">
                    <a:lumMod val="95000"/>
                    <a:lumOff val="5000"/>
                  </a:schemeClr>
                </a:solidFill>
                <a:latin typeface="楷体" panose="02010609060101010101" pitchFamily="49" charset="-122"/>
                <a:ea typeface="楷体" panose="02010609060101010101" pitchFamily="49" charset="-122"/>
              </a:rPr>
              <a:t>应用</a:t>
            </a:r>
            <a:r>
              <a:rPr lang="zh-CN" altLang="en-US" dirty="0" smtClean="0">
                <a:solidFill>
                  <a:schemeClr val="tx1">
                    <a:lumMod val="95000"/>
                    <a:lumOff val="5000"/>
                  </a:schemeClr>
                </a:solidFill>
                <a:latin typeface="楷体" panose="02010609060101010101" pitchFamily="49" charset="-122"/>
                <a:ea typeface="楷体" panose="02010609060101010101" pitchFamily="49" charset="-122"/>
              </a:rPr>
              <a:t>服务</a:t>
            </a:r>
            <a:endParaRPr lang="en-US" altLang="zh-CN" dirty="0" smtClean="0">
              <a:solidFill>
                <a:schemeClr val="tx1">
                  <a:lumMod val="95000"/>
                  <a:lumOff val="5000"/>
                </a:schemeClr>
              </a:solidFill>
              <a:latin typeface="楷体" panose="02010609060101010101" pitchFamily="49" charset="-122"/>
              <a:ea typeface="楷体" panose="02010609060101010101" pitchFamily="49" charset="-122"/>
            </a:endParaRPr>
          </a:p>
          <a:p>
            <a:r>
              <a:rPr lang="en-US" altLang="zh-CN" sz="1400" dirty="0" err="1" smtClean="0">
                <a:solidFill>
                  <a:srgbClr val="00B050"/>
                </a:solidFill>
                <a:latin typeface="楷体" panose="02010609060101010101" pitchFamily="49" charset="-122"/>
                <a:ea typeface="楷体" panose="02010609060101010101" pitchFamily="49" charset="-122"/>
              </a:rPr>
              <a:t>docker</a:t>
            </a:r>
            <a:r>
              <a:rPr lang="en-US" altLang="zh-CN" sz="1400" dirty="0" smtClean="0">
                <a:solidFill>
                  <a:srgbClr val="00B050"/>
                </a:solidFill>
                <a:latin typeface="楷体" panose="02010609060101010101" pitchFamily="49" charset="-122"/>
                <a:ea typeface="楷体" panose="02010609060101010101" pitchFamily="49" charset="-122"/>
              </a:rPr>
              <a:t> service </a:t>
            </a:r>
            <a:r>
              <a:rPr lang="en-US" altLang="zh-CN" sz="1400" dirty="0" err="1" smtClean="0">
                <a:solidFill>
                  <a:srgbClr val="00B050"/>
                </a:solidFill>
                <a:latin typeface="楷体" panose="02010609060101010101" pitchFamily="49" charset="-122"/>
                <a:ea typeface="楷体" panose="02010609060101010101" pitchFamily="49" charset="-122"/>
              </a:rPr>
              <a:t>ls</a:t>
            </a:r>
            <a:endParaRPr lang="en-US" altLang="zh-CN" sz="1400" i="1" dirty="0">
              <a:solidFill>
                <a:schemeClr val="tx1">
                  <a:lumMod val="95000"/>
                  <a:lumOff val="5000"/>
                </a:schemeClr>
              </a:solidFill>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2"/>
          <a:stretch>
            <a:fillRect/>
          </a:stretch>
        </p:blipFill>
        <p:spPr>
          <a:xfrm>
            <a:off x="718524" y="4637500"/>
            <a:ext cx="8155459" cy="1977483"/>
          </a:xfrm>
          <a:prstGeom prst="rect">
            <a:avLst/>
          </a:prstGeom>
        </p:spPr>
      </p:pic>
    </p:spTree>
    <p:extLst>
      <p:ext uri="{BB962C8B-B14F-4D97-AF65-F5344CB8AC3E}">
        <p14:creationId xmlns:p14="http://schemas.microsoft.com/office/powerpoint/2010/main" val="24147411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97710"/>
            <a:ext cx="8596668" cy="1826581"/>
          </a:xfrm>
        </p:spPr>
        <p:txBody>
          <a:bodyPr>
            <a:normAutofit/>
          </a:bodyPr>
          <a:lstStyle/>
          <a:p>
            <a:r>
              <a:rPr lang="zh-CN" altLang="en-US" b="1" dirty="0">
                <a:solidFill>
                  <a:schemeClr val="tx1">
                    <a:lumMod val="95000"/>
                    <a:lumOff val="5000"/>
                  </a:schemeClr>
                </a:solidFill>
              </a:rPr>
              <a:t>二</a:t>
            </a:r>
            <a:r>
              <a:rPr lang="zh-CN" altLang="en-US" b="1" dirty="0" smtClean="0">
                <a:solidFill>
                  <a:schemeClr val="tx1">
                    <a:lumMod val="95000"/>
                    <a:lumOff val="5000"/>
                  </a:schemeClr>
                </a:solidFill>
              </a:rPr>
              <a:t>、其他</a:t>
            </a:r>
            <a:r>
              <a:rPr lang="en-US" altLang="zh-CN" b="1" dirty="0" smtClean="0">
                <a:solidFill>
                  <a:schemeClr val="tx1">
                    <a:lumMod val="95000"/>
                    <a:lumOff val="5000"/>
                  </a:schemeClr>
                </a:solidFill>
              </a:rPr>
              <a:t/>
            </a:r>
            <a:br>
              <a:rPr lang="en-US" altLang="zh-CN" b="1" dirty="0" smtClean="0">
                <a:solidFill>
                  <a:schemeClr val="tx1">
                    <a:lumMod val="95000"/>
                    <a:lumOff val="5000"/>
                  </a:schemeClr>
                </a:solidFill>
              </a:rPr>
            </a:br>
            <a:endParaRPr lang="zh-CN" altLang="en-US" dirty="0">
              <a:solidFill>
                <a:schemeClr val="tx1">
                  <a:lumMod val="95000"/>
                  <a:lumOff val="5000"/>
                </a:schemeClr>
              </a:solidFill>
            </a:endParaRPr>
          </a:p>
        </p:txBody>
      </p:sp>
      <p:sp>
        <p:nvSpPr>
          <p:cNvPr id="5" name="标题 3"/>
          <p:cNvSpPr txBox="1">
            <a:spLocks/>
          </p:cNvSpPr>
          <p:nvPr/>
        </p:nvSpPr>
        <p:spPr>
          <a:xfrm>
            <a:off x="813261" y="1510717"/>
            <a:ext cx="8596668" cy="827147"/>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smtClean="0">
                <a:solidFill>
                  <a:schemeClr val="tx1">
                    <a:lumMod val="95000"/>
                    <a:lumOff val="5000"/>
                  </a:schemeClr>
                </a:solidFill>
              </a:rPr>
              <a:t>1.</a:t>
            </a:r>
            <a:r>
              <a:rPr lang="zh-CN" altLang="en-US" b="1" dirty="0" smtClean="0">
                <a:solidFill>
                  <a:schemeClr val="tx1">
                    <a:lumMod val="95000"/>
                    <a:lumOff val="5000"/>
                  </a:schemeClr>
                </a:solidFill>
              </a:rPr>
              <a:t>如何优化</a:t>
            </a:r>
            <a:r>
              <a:rPr lang="en-US" altLang="zh-CN" b="1" dirty="0" smtClean="0">
                <a:solidFill>
                  <a:schemeClr val="tx1">
                    <a:lumMod val="95000"/>
                    <a:lumOff val="5000"/>
                  </a:schemeClr>
                </a:solidFill>
              </a:rPr>
              <a:t>Linux</a:t>
            </a:r>
            <a:r>
              <a:rPr lang="zh-CN" altLang="en-US" b="1" dirty="0" smtClean="0">
                <a:solidFill>
                  <a:schemeClr val="tx1">
                    <a:lumMod val="95000"/>
                    <a:lumOff val="5000"/>
                  </a:schemeClr>
                </a:solidFill>
              </a:rPr>
              <a:t>操作系统</a:t>
            </a:r>
            <a:endParaRPr lang="zh-CN" altLang="en-US" dirty="0">
              <a:solidFill>
                <a:schemeClr val="tx1">
                  <a:lumMod val="95000"/>
                  <a:lumOff val="5000"/>
                </a:schemeClr>
              </a:solidFill>
            </a:endParaRPr>
          </a:p>
        </p:txBody>
      </p:sp>
      <p:sp>
        <p:nvSpPr>
          <p:cNvPr id="7" name="标题 3"/>
          <p:cNvSpPr txBox="1">
            <a:spLocks/>
          </p:cNvSpPr>
          <p:nvPr/>
        </p:nvSpPr>
        <p:spPr>
          <a:xfrm>
            <a:off x="813261" y="2420998"/>
            <a:ext cx="8596668" cy="827147"/>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smtClean="0">
                <a:solidFill>
                  <a:schemeClr val="tx1">
                    <a:lumMod val="95000"/>
                    <a:lumOff val="5000"/>
                  </a:schemeClr>
                </a:solidFill>
              </a:rPr>
              <a:t>2.</a:t>
            </a:r>
            <a:r>
              <a:rPr lang="zh-CN" altLang="en-US" b="1" dirty="0" smtClean="0">
                <a:solidFill>
                  <a:schemeClr val="tx1">
                    <a:lumMod val="95000"/>
                    <a:lumOff val="5000"/>
                  </a:schemeClr>
                </a:solidFill>
              </a:rPr>
              <a:t>如何</a:t>
            </a:r>
            <a:r>
              <a:rPr lang="en-US" altLang="zh-CN" b="1" dirty="0" smtClean="0">
                <a:solidFill>
                  <a:schemeClr val="tx1">
                    <a:lumMod val="95000"/>
                    <a:lumOff val="5000"/>
                  </a:schemeClr>
                </a:solidFill>
              </a:rPr>
              <a:t>Kafka</a:t>
            </a:r>
            <a:r>
              <a:rPr lang="zh-CN" altLang="en-US" b="1" dirty="0" smtClean="0">
                <a:solidFill>
                  <a:schemeClr val="tx1">
                    <a:lumMod val="95000"/>
                    <a:lumOff val="5000"/>
                  </a:schemeClr>
                </a:solidFill>
              </a:rPr>
              <a:t>飞起来</a:t>
            </a:r>
            <a:endParaRPr lang="zh-CN" altLang="en-US" dirty="0">
              <a:solidFill>
                <a:schemeClr val="tx1">
                  <a:lumMod val="95000"/>
                  <a:lumOff val="5000"/>
                </a:schemeClr>
              </a:solidFill>
            </a:endParaRPr>
          </a:p>
        </p:txBody>
      </p:sp>
      <p:sp>
        <p:nvSpPr>
          <p:cNvPr id="8" name="标题 3"/>
          <p:cNvSpPr txBox="1">
            <a:spLocks/>
          </p:cNvSpPr>
          <p:nvPr/>
        </p:nvSpPr>
        <p:spPr>
          <a:xfrm>
            <a:off x="751477" y="3337297"/>
            <a:ext cx="8596668" cy="827147"/>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smtClean="0">
                <a:solidFill>
                  <a:schemeClr val="tx1">
                    <a:lumMod val="95000"/>
                    <a:lumOff val="5000"/>
                  </a:schemeClr>
                </a:solidFill>
              </a:rPr>
              <a:t>3.Canal</a:t>
            </a:r>
            <a:r>
              <a:rPr lang="zh-CN" altLang="en-US" b="1" dirty="0" smtClean="0">
                <a:solidFill>
                  <a:schemeClr val="tx1">
                    <a:lumMod val="95000"/>
                    <a:lumOff val="5000"/>
                  </a:schemeClr>
                </a:solidFill>
              </a:rPr>
              <a:t>是如何监控</a:t>
            </a:r>
            <a:r>
              <a:rPr lang="en-US" altLang="zh-CN" b="1" dirty="0" smtClean="0">
                <a:solidFill>
                  <a:schemeClr val="tx1">
                    <a:lumMod val="95000"/>
                    <a:lumOff val="5000"/>
                  </a:schemeClr>
                </a:solidFill>
              </a:rPr>
              <a:t>MySQL</a:t>
            </a:r>
            <a:r>
              <a:rPr lang="zh-CN" altLang="en-US" b="1" dirty="0" smtClean="0">
                <a:solidFill>
                  <a:schemeClr val="tx1">
                    <a:lumMod val="95000"/>
                    <a:lumOff val="5000"/>
                  </a:schemeClr>
                </a:solidFill>
              </a:rPr>
              <a:t>及其应用</a:t>
            </a:r>
            <a:endParaRPr lang="zh-CN" altLang="en-US" dirty="0">
              <a:solidFill>
                <a:schemeClr val="tx1">
                  <a:lumMod val="95000"/>
                  <a:lumOff val="5000"/>
                </a:schemeClr>
              </a:solidFill>
            </a:endParaRPr>
          </a:p>
        </p:txBody>
      </p:sp>
      <p:sp>
        <p:nvSpPr>
          <p:cNvPr id="9" name="标题 3"/>
          <p:cNvSpPr txBox="1">
            <a:spLocks/>
          </p:cNvSpPr>
          <p:nvPr/>
        </p:nvSpPr>
        <p:spPr>
          <a:xfrm>
            <a:off x="751477" y="4336730"/>
            <a:ext cx="8596668" cy="1157908"/>
          </a:xfrm>
          <a:prstGeom prst="rect">
            <a:avLst/>
          </a:prstGeom>
        </p:spPr>
        <p:txBody>
          <a:bodyPr vert="horz" lIns="91440" tIns="45720" rIns="91440" bIns="45720" rtlCol="0" anchor="b">
            <a:normAutofit fontScale="90000" lnSpcReduction="100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smtClean="0">
                <a:solidFill>
                  <a:schemeClr val="tx1">
                    <a:lumMod val="95000"/>
                    <a:lumOff val="5000"/>
                  </a:schemeClr>
                </a:solidFill>
              </a:rPr>
              <a:t>4.</a:t>
            </a:r>
            <a:r>
              <a:rPr lang="zh-CN" altLang="en-US" b="1" dirty="0" smtClean="0">
                <a:solidFill>
                  <a:schemeClr val="tx1">
                    <a:lumMod val="95000"/>
                    <a:lumOff val="5000"/>
                  </a:schemeClr>
                </a:solidFill>
              </a:rPr>
              <a:t>如何及其</a:t>
            </a:r>
            <a:r>
              <a:rPr lang="zh-CN" altLang="en-US" b="1" dirty="0">
                <a:solidFill>
                  <a:schemeClr val="tx1">
                    <a:lumMod val="95000"/>
                    <a:lumOff val="5000"/>
                  </a:schemeClr>
                </a:solidFill>
              </a:rPr>
              <a:t>集群</a:t>
            </a:r>
            <a:r>
              <a:rPr lang="zh-CN" altLang="en-US" b="1" dirty="0" smtClean="0">
                <a:solidFill>
                  <a:schemeClr val="tx1">
                    <a:lumMod val="95000"/>
                    <a:lumOff val="5000"/>
                  </a:schemeClr>
                </a:solidFill>
              </a:rPr>
              <a:t>部署</a:t>
            </a:r>
            <a:r>
              <a:rPr lang="en-US" altLang="zh-CN" dirty="0" err="1" smtClean="0">
                <a:solidFill>
                  <a:schemeClr val="tx1">
                    <a:lumMod val="95000"/>
                    <a:lumOff val="5000"/>
                  </a:schemeClr>
                </a:solidFill>
              </a:rPr>
              <a:t>ElasticSearch</a:t>
            </a:r>
            <a:r>
              <a:rPr lang="zh-CN" altLang="en-US" dirty="0" smtClean="0">
                <a:solidFill>
                  <a:schemeClr val="tx1">
                    <a:lumMod val="95000"/>
                    <a:lumOff val="5000"/>
                  </a:schemeClr>
                </a:solidFill>
              </a:rPr>
              <a:t>、</a:t>
            </a:r>
            <a:r>
              <a:rPr lang="en-US" altLang="zh-CN" dirty="0" err="1" smtClean="0">
                <a:solidFill>
                  <a:schemeClr val="tx1">
                    <a:lumMod val="95000"/>
                    <a:lumOff val="5000"/>
                  </a:schemeClr>
                </a:solidFill>
              </a:rPr>
              <a:t>Logstash</a:t>
            </a:r>
            <a:r>
              <a:rPr lang="zh-CN" altLang="en-US" dirty="0" smtClean="0">
                <a:solidFill>
                  <a:schemeClr val="tx1">
                    <a:lumMod val="95000"/>
                    <a:lumOff val="5000"/>
                  </a:schemeClr>
                </a:solidFill>
              </a:rPr>
              <a:t>、</a:t>
            </a:r>
            <a:r>
              <a:rPr lang="en-US" altLang="zh-CN" dirty="0" err="1" smtClean="0">
                <a:solidFill>
                  <a:schemeClr val="tx1">
                    <a:lumMod val="95000"/>
                    <a:lumOff val="5000"/>
                  </a:schemeClr>
                </a:solidFill>
              </a:rPr>
              <a:t>Kibana</a:t>
            </a:r>
            <a:r>
              <a:rPr lang="zh-CN" altLang="en-US" dirty="0" smtClean="0">
                <a:solidFill>
                  <a:schemeClr val="tx1">
                    <a:lumMod val="95000"/>
                    <a:lumOff val="5000"/>
                  </a:schemeClr>
                </a:solidFill>
              </a:rPr>
              <a:t>，及其性能优化</a:t>
            </a:r>
            <a:endParaRPr lang="zh-CN" altLang="en-US" dirty="0">
              <a:solidFill>
                <a:schemeClr val="tx1">
                  <a:lumMod val="95000"/>
                  <a:lumOff val="5000"/>
                </a:schemeClr>
              </a:solidFill>
            </a:endParaRPr>
          </a:p>
        </p:txBody>
      </p:sp>
    </p:spTree>
    <p:extLst>
      <p:ext uri="{BB962C8B-B14F-4D97-AF65-F5344CB8AC3E}">
        <p14:creationId xmlns:p14="http://schemas.microsoft.com/office/powerpoint/2010/main" val="3575388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59713" y="1259245"/>
            <a:ext cx="8596668" cy="1826581"/>
          </a:xfrm>
        </p:spPr>
        <p:txBody>
          <a:bodyPr>
            <a:normAutofit/>
          </a:bodyPr>
          <a:lstStyle/>
          <a:p>
            <a:pPr marL="571500" indent="-571500">
              <a:buFont typeface="Arial" panose="020B0604020202020204" pitchFamily="34" charset="0"/>
              <a:buChar char="•"/>
            </a:pPr>
            <a:r>
              <a:rPr lang="en-US" altLang="zh-CN" b="1" dirty="0" err="1" smtClean="0">
                <a:solidFill>
                  <a:schemeClr val="tx1">
                    <a:lumMod val="95000"/>
                    <a:lumOff val="5000"/>
                  </a:schemeClr>
                </a:solidFill>
              </a:rPr>
              <a:t>Docker</a:t>
            </a:r>
            <a:r>
              <a:rPr lang="zh-CN" altLang="en-US" b="1" dirty="0" smtClean="0">
                <a:solidFill>
                  <a:schemeClr val="tx1">
                    <a:lumMod val="95000"/>
                    <a:lumOff val="5000"/>
                  </a:schemeClr>
                </a:solidFill>
              </a:rPr>
              <a:t>基础</a:t>
            </a:r>
            <a:r>
              <a:rPr lang="en-US" altLang="zh-CN" b="1" dirty="0" smtClean="0">
                <a:solidFill>
                  <a:schemeClr val="tx1">
                    <a:lumMod val="95000"/>
                    <a:lumOff val="5000"/>
                  </a:schemeClr>
                </a:solidFill>
              </a:rPr>
              <a:t/>
            </a:r>
            <a:br>
              <a:rPr lang="en-US" altLang="zh-CN" b="1" dirty="0" smtClean="0">
                <a:solidFill>
                  <a:schemeClr val="tx1">
                    <a:lumMod val="95000"/>
                    <a:lumOff val="5000"/>
                  </a:schemeClr>
                </a:solidFill>
              </a:rPr>
            </a:br>
            <a:endParaRPr lang="zh-CN" altLang="en-US" dirty="0">
              <a:solidFill>
                <a:schemeClr val="tx1">
                  <a:lumMod val="95000"/>
                  <a:lumOff val="5000"/>
                </a:schemeClr>
              </a:solidFill>
            </a:endParaRPr>
          </a:p>
        </p:txBody>
      </p:sp>
      <p:sp>
        <p:nvSpPr>
          <p:cNvPr id="5" name="标题 3"/>
          <p:cNvSpPr txBox="1">
            <a:spLocks/>
          </p:cNvSpPr>
          <p:nvPr/>
        </p:nvSpPr>
        <p:spPr>
          <a:xfrm>
            <a:off x="887401" y="3085826"/>
            <a:ext cx="8596668" cy="1826581"/>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Arial" panose="020B0604020202020204" pitchFamily="34" charset="0"/>
              <a:buChar char="•"/>
            </a:pPr>
            <a:r>
              <a:rPr lang="en-US" altLang="zh-CN" b="1" dirty="0" smtClean="0">
                <a:solidFill>
                  <a:schemeClr val="tx1">
                    <a:lumMod val="95000"/>
                    <a:lumOff val="5000"/>
                  </a:schemeClr>
                </a:solidFill>
              </a:rPr>
              <a:t>Swarm</a:t>
            </a:r>
            <a:r>
              <a:rPr lang="zh-CN" altLang="en-US" b="1" dirty="0" smtClean="0">
                <a:solidFill>
                  <a:schemeClr val="tx1">
                    <a:lumMod val="95000"/>
                    <a:lumOff val="5000"/>
                  </a:schemeClr>
                </a:solidFill>
              </a:rPr>
              <a:t>集群</a:t>
            </a:r>
            <a:endParaRPr lang="zh-CN" altLang="en-US" dirty="0">
              <a:solidFill>
                <a:schemeClr val="tx1">
                  <a:lumMod val="95000"/>
                  <a:lumOff val="5000"/>
                </a:schemeClr>
              </a:solidFill>
            </a:endParaRPr>
          </a:p>
        </p:txBody>
      </p:sp>
    </p:spTree>
    <p:extLst>
      <p:ext uri="{BB962C8B-B14F-4D97-AF65-F5344CB8AC3E}">
        <p14:creationId xmlns:p14="http://schemas.microsoft.com/office/powerpoint/2010/main" val="4172460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59713" y="1259245"/>
            <a:ext cx="8596668" cy="1826581"/>
          </a:xfrm>
        </p:spPr>
        <p:txBody>
          <a:bodyPr>
            <a:normAutofit/>
          </a:bodyPr>
          <a:lstStyle/>
          <a:p>
            <a:r>
              <a:rPr lang="zh-CN" altLang="en-US" b="1" dirty="0" smtClean="0">
                <a:solidFill>
                  <a:schemeClr val="tx1">
                    <a:lumMod val="95000"/>
                    <a:lumOff val="5000"/>
                  </a:schemeClr>
                </a:solidFill>
              </a:rPr>
              <a:t>一、</a:t>
            </a:r>
            <a:r>
              <a:rPr lang="en-US" altLang="zh-CN" b="1" dirty="0" err="1" smtClean="0">
                <a:solidFill>
                  <a:schemeClr val="tx1">
                    <a:lumMod val="95000"/>
                    <a:lumOff val="5000"/>
                  </a:schemeClr>
                </a:solidFill>
              </a:rPr>
              <a:t>Docker</a:t>
            </a:r>
            <a:r>
              <a:rPr lang="zh-CN" altLang="en-US" b="1" dirty="0" smtClean="0">
                <a:solidFill>
                  <a:schemeClr val="tx1">
                    <a:lumMod val="95000"/>
                    <a:lumOff val="5000"/>
                  </a:schemeClr>
                </a:solidFill>
              </a:rPr>
              <a:t>基础</a:t>
            </a:r>
            <a:r>
              <a:rPr lang="en-US" altLang="zh-CN" b="1" dirty="0" smtClean="0">
                <a:solidFill>
                  <a:schemeClr val="tx1">
                    <a:lumMod val="95000"/>
                    <a:lumOff val="5000"/>
                  </a:schemeClr>
                </a:solidFill>
              </a:rPr>
              <a:t/>
            </a:r>
            <a:br>
              <a:rPr lang="en-US" altLang="zh-CN" b="1" dirty="0" smtClean="0">
                <a:solidFill>
                  <a:schemeClr val="tx1">
                    <a:lumMod val="95000"/>
                    <a:lumOff val="5000"/>
                  </a:schemeClr>
                </a:solidFill>
              </a:rPr>
            </a:br>
            <a:endParaRPr lang="zh-CN" altLang="en-US" dirty="0">
              <a:solidFill>
                <a:schemeClr val="tx1">
                  <a:lumMod val="95000"/>
                  <a:lumOff val="5000"/>
                </a:schemeClr>
              </a:solidFill>
            </a:endParaRPr>
          </a:p>
        </p:txBody>
      </p:sp>
      <p:sp>
        <p:nvSpPr>
          <p:cNvPr id="5" name="标题 3"/>
          <p:cNvSpPr txBox="1">
            <a:spLocks/>
          </p:cNvSpPr>
          <p:nvPr/>
        </p:nvSpPr>
        <p:spPr>
          <a:xfrm>
            <a:off x="887401" y="3085826"/>
            <a:ext cx="8596668" cy="827147"/>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smtClean="0">
                <a:solidFill>
                  <a:schemeClr val="tx1">
                    <a:lumMod val="95000"/>
                    <a:lumOff val="5000"/>
                  </a:schemeClr>
                </a:solidFill>
              </a:rPr>
              <a:t>1.</a:t>
            </a:r>
            <a:r>
              <a:rPr lang="zh-CN" altLang="en-US" b="1" dirty="0" smtClean="0">
                <a:solidFill>
                  <a:schemeClr val="tx1">
                    <a:lumMod val="95000"/>
                    <a:lumOff val="5000"/>
                  </a:schemeClr>
                </a:solidFill>
              </a:rPr>
              <a:t>什么是</a:t>
            </a:r>
            <a:r>
              <a:rPr lang="en-US" altLang="zh-CN" b="1" dirty="0" err="1" smtClean="0">
                <a:solidFill>
                  <a:schemeClr val="tx1">
                    <a:lumMod val="95000"/>
                    <a:lumOff val="5000"/>
                  </a:schemeClr>
                </a:solidFill>
              </a:rPr>
              <a:t>docker</a:t>
            </a:r>
            <a:endParaRPr lang="zh-CN" altLang="en-US" dirty="0">
              <a:solidFill>
                <a:schemeClr val="tx1">
                  <a:lumMod val="95000"/>
                  <a:lumOff val="5000"/>
                </a:schemeClr>
              </a:solidFill>
            </a:endParaRPr>
          </a:p>
        </p:txBody>
      </p:sp>
      <p:sp>
        <p:nvSpPr>
          <p:cNvPr id="2" name="文本框 1"/>
          <p:cNvSpPr txBox="1"/>
          <p:nvPr/>
        </p:nvSpPr>
        <p:spPr>
          <a:xfrm>
            <a:off x="1112108" y="4160108"/>
            <a:ext cx="6598508" cy="1200329"/>
          </a:xfrm>
          <a:prstGeom prst="rect">
            <a:avLst/>
          </a:prstGeom>
          <a:noFill/>
        </p:spPr>
        <p:txBody>
          <a:bodyPr wrap="square" rtlCol="0">
            <a:spAutoFit/>
          </a:bodyPr>
          <a:lstStyle/>
          <a:p>
            <a:r>
              <a:rPr lang="en-US" altLang="zh-CN" dirty="0" err="1"/>
              <a:t>Docker</a:t>
            </a:r>
            <a:r>
              <a:rPr lang="en-US" altLang="zh-CN" dirty="0"/>
              <a:t> </a:t>
            </a:r>
            <a:r>
              <a:rPr lang="zh-CN" altLang="en-US" dirty="0"/>
              <a:t>是一个开源的应用容器引擎，让开发者可以打包他们的应用以及依赖包到一个可移植的容器中</a:t>
            </a:r>
            <a:r>
              <a:rPr lang="en-US" altLang="zh-CN" dirty="0"/>
              <a:t>,</a:t>
            </a:r>
            <a:r>
              <a:rPr lang="zh-CN" altLang="en-US" dirty="0"/>
              <a:t>然后发布到任何流行的</a:t>
            </a:r>
            <a:r>
              <a:rPr lang="en-US" altLang="zh-CN" dirty="0">
                <a:hlinkClick r:id="rId2"/>
              </a:rPr>
              <a:t>Linux</a:t>
            </a:r>
            <a:r>
              <a:rPr lang="zh-CN" altLang="en-US" dirty="0"/>
              <a:t>机器或</a:t>
            </a:r>
            <a:r>
              <a:rPr lang="en-US" altLang="zh-CN" dirty="0"/>
              <a:t>Windows </a:t>
            </a:r>
            <a:r>
              <a:rPr lang="zh-CN" altLang="en-US" dirty="0"/>
              <a:t>机器上</a:t>
            </a:r>
            <a:r>
              <a:rPr lang="en-US" altLang="zh-CN" dirty="0"/>
              <a:t>,</a:t>
            </a:r>
            <a:r>
              <a:rPr lang="zh-CN" altLang="en-US" dirty="0"/>
              <a:t>也可以实现虚拟化</a:t>
            </a:r>
            <a:r>
              <a:rPr lang="en-US" altLang="zh-CN" dirty="0"/>
              <a:t>,</a:t>
            </a:r>
            <a:r>
              <a:rPr lang="zh-CN" altLang="en-US" dirty="0"/>
              <a:t>容器是完全使用沙箱机制</a:t>
            </a:r>
            <a:r>
              <a:rPr lang="en-US" altLang="zh-CN" dirty="0"/>
              <a:t>,</a:t>
            </a:r>
            <a:r>
              <a:rPr lang="zh-CN" altLang="en-US" dirty="0"/>
              <a:t>相互之间不会有任何接口。</a:t>
            </a:r>
          </a:p>
        </p:txBody>
      </p:sp>
    </p:spTree>
    <p:extLst>
      <p:ext uri="{BB962C8B-B14F-4D97-AF65-F5344CB8AC3E}">
        <p14:creationId xmlns:p14="http://schemas.microsoft.com/office/powerpoint/2010/main" val="3806160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59713" y="1259245"/>
            <a:ext cx="8596668" cy="1826581"/>
          </a:xfrm>
        </p:spPr>
        <p:txBody>
          <a:bodyPr>
            <a:normAutofit/>
          </a:bodyPr>
          <a:lstStyle/>
          <a:p>
            <a:r>
              <a:rPr lang="en-US" altLang="zh-CN" b="1" dirty="0" smtClean="0">
                <a:solidFill>
                  <a:schemeClr val="tx1">
                    <a:lumMod val="95000"/>
                    <a:lumOff val="5000"/>
                  </a:schemeClr>
                </a:solidFill>
              </a:rPr>
              <a:t>2.Docker</a:t>
            </a:r>
            <a:r>
              <a:rPr lang="zh-CN" altLang="en-US" b="1" dirty="0" smtClean="0">
                <a:solidFill>
                  <a:schemeClr val="tx1">
                    <a:lumMod val="95000"/>
                    <a:lumOff val="5000"/>
                  </a:schemeClr>
                </a:solidFill>
              </a:rPr>
              <a:t>基本概念</a:t>
            </a:r>
            <a:r>
              <a:rPr lang="en-US" altLang="zh-CN" b="1" dirty="0" smtClean="0">
                <a:solidFill>
                  <a:schemeClr val="tx1">
                    <a:lumMod val="95000"/>
                    <a:lumOff val="5000"/>
                  </a:schemeClr>
                </a:solidFill>
              </a:rPr>
              <a:t/>
            </a:r>
            <a:br>
              <a:rPr lang="en-US" altLang="zh-CN" b="1" dirty="0" smtClean="0">
                <a:solidFill>
                  <a:schemeClr val="tx1">
                    <a:lumMod val="95000"/>
                    <a:lumOff val="5000"/>
                  </a:schemeClr>
                </a:solidFill>
              </a:rPr>
            </a:br>
            <a:endParaRPr lang="zh-CN" altLang="en-US" dirty="0">
              <a:solidFill>
                <a:schemeClr val="tx1">
                  <a:lumMod val="95000"/>
                  <a:lumOff val="5000"/>
                </a:schemeClr>
              </a:solidFill>
            </a:endParaRPr>
          </a:p>
        </p:txBody>
      </p:sp>
      <p:sp>
        <p:nvSpPr>
          <p:cNvPr id="5" name="标题 3"/>
          <p:cNvSpPr txBox="1">
            <a:spLocks/>
          </p:cNvSpPr>
          <p:nvPr/>
        </p:nvSpPr>
        <p:spPr>
          <a:xfrm>
            <a:off x="887401" y="3085826"/>
            <a:ext cx="8596668" cy="2285244"/>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Arial" panose="020B0604020202020204" pitchFamily="34" charset="0"/>
              <a:buChar char="•"/>
            </a:pPr>
            <a:r>
              <a:rPr lang="zh-CN" altLang="en-US" b="1" dirty="0">
                <a:solidFill>
                  <a:schemeClr val="tx1">
                    <a:lumMod val="95000"/>
                    <a:lumOff val="5000"/>
                  </a:schemeClr>
                </a:solidFill>
              </a:rPr>
              <a:t>镜像（</a:t>
            </a:r>
            <a:r>
              <a:rPr lang="en-US" altLang="zh-CN" b="1" dirty="0">
                <a:solidFill>
                  <a:schemeClr val="tx1">
                    <a:lumMod val="95000"/>
                    <a:lumOff val="5000"/>
                  </a:schemeClr>
                </a:solidFill>
              </a:rPr>
              <a:t>Image</a:t>
            </a:r>
            <a:r>
              <a:rPr lang="zh-CN" altLang="en-US" b="1" dirty="0">
                <a:solidFill>
                  <a:schemeClr val="tx1">
                    <a:lumMod val="95000"/>
                    <a:lumOff val="5000"/>
                  </a:schemeClr>
                </a:solidFill>
              </a:rPr>
              <a:t>）</a:t>
            </a:r>
          </a:p>
          <a:p>
            <a:pPr marL="571500" indent="-571500">
              <a:buFont typeface="Arial" panose="020B0604020202020204" pitchFamily="34" charset="0"/>
              <a:buChar char="•"/>
            </a:pPr>
            <a:r>
              <a:rPr lang="zh-CN" altLang="en-US" b="1" dirty="0">
                <a:solidFill>
                  <a:schemeClr val="tx1">
                    <a:lumMod val="95000"/>
                    <a:lumOff val="5000"/>
                  </a:schemeClr>
                </a:solidFill>
              </a:rPr>
              <a:t>容器（</a:t>
            </a:r>
            <a:r>
              <a:rPr lang="en-US" altLang="zh-CN" b="1" dirty="0">
                <a:solidFill>
                  <a:schemeClr val="tx1">
                    <a:lumMod val="95000"/>
                    <a:lumOff val="5000"/>
                  </a:schemeClr>
                </a:solidFill>
              </a:rPr>
              <a:t>Container</a:t>
            </a:r>
            <a:r>
              <a:rPr lang="zh-CN" altLang="en-US" b="1" dirty="0">
                <a:solidFill>
                  <a:schemeClr val="tx1">
                    <a:lumMod val="95000"/>
                    <a:lumOff val="5000"/>
                  </a:schemeClr>
                </a:solidFill>
              </a:rPr>
              <a:t>）</a:t>
            </a:r>
          </a:p>
          <a:p>
            <a:pPr marL="571500" indent="-571500">
              <a:buFont typeface="Arial" panose="020B0604020202020204" pitchFamily="34" charset="0"/>
              <a:buChar char="•"/>
            </a:pPr>
            <a:r>
              <a:rPr lang="zh-CN" altLang="en-US" b="1" dirty="0">
                <a:solidFill>
                  <a:schemeClr val="tx1">
                    <a:lumMod val="95000"/>
                    <a:lumOff val="5000"/>
                  </a:schemeClr>
                </a:solidFill>
              </a:rPr>
              <a:t>仓库（</a:t>
            </a:r>
            <a:r>
              <a:rPr lang="en-US" altLang="zh-CN" b="1" dirty="0" smtClean="0">
                <a:solidFill>
                  <a:schemeClr val="tx1">
                    <a:lumMod val="95000"/>
                    <a:lumOff val="5000"/>
                  </a:schemeClr>
                </a:solidFill>
              </a:rPr>
              <a:t>Repository</a:t>
            </a:r>
            <a:r>
              <a:rPr lang="zh-CN" altLang="en-US" b="1" dirty="0" smtClean="0">
                <a:solidFill>
                  <a:schemeClr val="tx1">
                    <a:lumMod val="95000"/>
                    <a:lumOff val="5000"/>
                  </a:schemeClr>
                </a:solidFill>
              </a:rPr>
              <a:t>）</a:t>
            </a:r>
            <a:endParaRPr lang="zh-CN" altLang="en-US" dirty="0">
              <a:solidFill>
                <a:schemeClr val="tx1">
                  <a:lumMod val="95000"/>
                  <a:lumOff val="5000"/>
                </a:schemeClr>
              </a:solidFill>
            </a:endParaRPr>
          </a:p>
        </p:txBody>
      </p:sp>
    </p:spTree>
    <p:extLst>
      <p:ext uri="{BB962C8B-B14F-4D97-AF65-F5344CB8AC3E}">
        <p14:creationId xmlns:p14="http://schemas.microsoft.com/office/powerpoint/2010/main" val="2030081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67951" y="501364"/>
            <a:ext cx="8596668" cy="1826581"/>
          </a:xfrm>
        </p:spPr>
        <p:txBody>
          <a:bodyPr>
            <a:normAutofit/>
          </a:bodyPr>
          <a:lstStyle/>
          <a:p>
            <a:r>
              <a:rPr lang="en-US" altLang="zh-CN" b="1" dirty="0" smtClean="0">
                <a:solidFill>
                  <a:schemeClr val="tx1">
                    <a:lumMod val="95000"/>
                    <a:lumOff val="5000"/>
                  </a:schemeClr>
                </a:solidFill>
              </a:rPr>
              <a:t>1</a:t>
            </a:r>
            <a:r>
              <a:rPr lang="zh-CN" altLang="en-US" b="1" dirty="0" smtClean="0">
                <a:solidFill>
                  <a:schemeClr val="tx1">
                    <a:lumMod val="95000"/>
                    <a:lumOff val="5000"/>
                  </a:schemeClr>
                </a:solidFill>
              </a:rPr>
              <a:t>）</a:t>
            </a:r>
            <a:r>
              <a:rPr lang="en-US" altLang="zh-CN" b="1" dirty="0" err="1" smtClean="0">
                <a:solidFill>
                  <a:schemeClr val="tx1">
                    <a:lumMod val="95000"/>
                    <a:lumOff val="5000"/>
                  </a:schemeClr>
                </a:solidFill>
              </a:rPr>
              <a:t>Docker</a:t>
            </a:r>
            <a:r>
              <a:rPr lang="zh-CN" altLang="en-US" b="1" dirty="0" smtClean="0">
                <a:solidFill>
                  <a:schemeClr val="tx1">
                    <a:lumMod val="95000"/>
                    <a:lumOff val="5000"/>
                  </a:schemeClr>
                </a:solidFill>
              </a:rPr>
              <a:t>镜像</a:t>
            </a:r>
            <a:r>
              <a:rPr lang="en-US" altLang="zh-CN" b="1" dirty="0" smtClean="0">
                <a:solidFill>
                  <a:schemeClr val="tx1">
                    <a:lumMod val="95000"/>
                    <a:lumOff val="5000"/>
                  </a:schemeClr>
                </a:solidFill>
              </a:rPr>
              <a:t/>
            </a:r>
            <a:br>
              <a:rPr lang="en-US" altLang="zh-CN" b="1" dirty="0" smtClean="0">
                <a:solidFill>
                  <a:schemeClr val="tx1">
                    <a:lumMod val="95000"/>
                    <a:lumOff val="5000"/>
                  </a:schemeClr>
                </a:solidFill>
              </a:rPr>
            </a:br>
            <a:endParaRPr lang="zh-CN" altLang="en-US" dirty="0">
              <a:solidFill>
                <a:schemeClr val="tx1">
                  <a:lumMod val="95000"/>
                  <a:lumOff val="5000"/>
                </a:schemeClr>
              </a:solidFill>
            </a:endParaRPr>
          </a:p>
        </p:txBody>
      </p:sp>
      <p:sp>
        <p:nvSpPr>
          <p:cNvPr id="5" name="标题 3"/>
          <p:cNvSpPr txBox="1">
            <a:spLocks/>
          </p:cNvSpPr>
          <p:nvPr/>
        </p:nvSpPr>
        <p:spPr>
          <a:xfrm>
            <a:off x="846212" y="2171426"/>
            <a:ext cx="8596668" cy="4319990"/>
          </a:xfrm>
          <a:prstGeom prst="rect">
            <a:avLst/>
          </a:prstGeom>
        </p:spPr>
        <p:txBody>
          <a:bodyPr vert="horz" lIns="91440" tIns="45720" rIns="91440" bIns="45720" rtlCol="0" anchor="b">
            <a:normAutofit fontScale="40000" lnSpcReduction="200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chemeClr val="tx1">
                    <a:lumMod val="95000"/>
                    <a:lumOff val="5000"/>
                  </a:schemeClr>
                </a:solidFill>
                <a:latin typeface="楷体" panose="02010609060101010101" pitchFamily="49" charset="-122"/>
                <a:ea typeface="楷体" panose="02010609060101010101" pitchFamily="49" charset="-122"/>
              </a:rPr>
              <a:t>我们都知道，操作系统分为内核和用户空间。对于 </a:t>
            </a:r>
            <a:r>
              <a:rPr lang="en-US" altLang="zh-CN" dirty="0">
                <a:solidFill>
                  <a:schemeClr val="tx1">
                    <a:lumMod val="95000"/>
                    <a:lumOff val="5000"/>
                  </a:schemeClr>
                </a:solidFill>
                <a:latin typeface="楷体" panose="02010609060101010101" pitchFamily="49" charset="-122"/>
                <a:ea typeface="楷体" panose="02010609060101010101" pitchFamily="49" charset="-122"/>
              </a:rPr>
              <a:t>Linux </a:t>
            </a:r>
            <a:r>
              <a:rPr lang="zh-CN" altLang="en-US" dirty="0">
                <a:solidFill>
                  <a:schemeClr val="tx1">
                    <a:lumMod val="95000"/>
                    <a:lumOff val="5000"/>
                  </a:schemeClr>
                </a:solidFill>
                <a:latin typeface="楷体" panose="02010609060101010101" pitchFamily="49" charset="-122"/>
                <a:ea typeface="楷体" panose="02010609060101010101" pitchFamily="49" charset="-122"/>
              </a:rPr>
              <a:t>而言，内核启动后，会挂载 </a:t>
            </a:r>
            <a:r>
              <a:rPr lang="en-US" altLang="zh-CN" dirty="0">
                <a:solidFill>
                  <a:schemeClr val="tx1">
                    <a:lumMod val="95000"/>
                    <a:lumOff val="5000"/>
                  </a:schemeClr>
                </a:solidFill>
                <a:latin typeface="楷体" panose="02010609060101010101" pitchFamily="49" charset="-122"/>
                <a:ea typeface="楷体" panose="02010609060101010101" pitchFamily="49" charset="-122"/>
              </a:rPr>
              <a:t>root </a:t>
            </a:r>
            <a:r>
              <a:rPr lang="zh-CN" altLang="en-US" dirty="0">
                <a:solidFill>
                  <a:schemeClr val="tx1">
                    <a:lumMod val="95000"/>
                    <a:lumOff val="5000"/>
                  </a:schemeClr>
                </a:solidFill>
                <a:latin typeface="楷体" panose="02010609060101010101" pitchFamily="49" charset="-122"/>
                <a:ea typeface="楷体" panose="02010609060101010101" pitchFamily="49" charset="-122"/>
              </a:rPr>
              <a:t>文件系统为其提供用户空间支持。而 </a:t>
            </a:r>
            <a:r>
              <a:rPr lang="en-US" altLang="zh-CN" dirty="0" err="1">
                <a:solidFill>
                  <a:schemeClr val="tx1">
                    <a:lumMod val="95000"/>
                    <a:lumOff val="5000"/>
                  </a:schemeClr>
                </a:solidFill>
                <a:latin typeface="楷体" panose="02010609060101010101" pitchFamily="49" charset="-122"/>
                <a:ea typeface="楷体" panose="02010609060101010101" pitchFamily="49" charset="-122"/>
              </a:rPr>
              <a:t>Docker</a:t>
            </a:r>
            <a:r>
              <a:rPr lang="en-US" altLang="zh-CN" dirty="0">
                <a:solidFill>
                  <a:schemeClr val="tx1">
                    <a:lumMod val="95000"/>
                    <a:lumOff val="5000"/>
                  </a:schemeClr>
                </a:solidFill>
                <a:latin typeface="楷体" panose="02010609060101010101" pitchFamily="49" charset="-122"/>
                <a:ea typeface="楷体" panose="02010609060101010101" pitchFamily="49" charset="-122"/>
              </a:rPr>
              <a:t> </a:t>
            </a:r>
            <a:r>
              <a:rPr lang="zh-CN" altLang="en-US" dirty="0">
                <a:solidFill>
                  <a:schemeClr val="tx1">
                    <a:lumMod val="95000"/>
                    <a:lumOff val="5000"/>
                  </a:schemeClr>
                </a:solidFill>
                <a:latin typeface="楷体" panose="02010609060101010101" pitchFamily="49" charset="-122"/>
                <a:ea typeface="楷体" panose="02010609060101010101" pitchFamily="49" charset="-122"/>
              </a:rPr>
              <a:t>镜像（</a:t>
            </a:r>
            <a:r>
              <a:rPr lang="en-US" altLang="zh-CN" dirty="0">
                <a:solidFill>
                  <a:schemeClr val="tx1">
                    <a:lumMod val="95000"/>
                    <a:lumOff val="5000"/>
                  </a:schemeClr>
                </a:solidFill>
                <a:latin typeface="楷体" panose="02010609060101010101" pitchFamily="49" charset="-122"/>
                <a:ea typeface="楷体" panose="02010609060101010101" pitchFamily="49" charset="-122"/>
              </a:rPr>
              <a:t>Image</a:t>
            </a:r>
            <a:r>
              <a:rPr lang="zh-CN" altLang="en-US" dirty="0">
                <a:solidFill>
                  <a:schemeClr val="tx1">
                    <a:lumMod val="95000"/>
                    <a:lumOff val="5000"/>
                  </a:schemeClr>
                </a:solidFill>
                <a:latin typeface="楷体" panose="02010609060101010101" pitchFamily="49" charset="-122"/>
                <a:ea typeface="楷体" panose="02010609060101010101" pitchFamily="49" charset="-122"/>
              </a:rPr>
              <a:t>），就相当于是一个 </a:t>
            </a:r>
            <a:r>
              <a:rPr lang="en-US" altLang="zh-CN" dirty="0">
                <a:solidFill>
                  <a:schemeClr val="tx1">
                    <a:lumMod val="95000"/>
                    <a:lumOff val="5000"/>
                  </a:schemeClr>
                </a:solidFill>
                <a:latin typeface="楷体" panose="02010609060101010101" pitchFamily="49" charset="-122"/>
                <a:ea typeface="楷体" panose="02010609060101010101" pitchFamily="49" charset="-122"/>
              </a:rPr>
              <a:t>root </a:t>
            </a:r>
            <a:r>
              <a:rPr lang="zh-CN" altLang="en-US" dirty="0">
                <a:solidFill>
                  <a:schemeClr val="tx1">
                    <a:lumMod val="95000"/>
                    <a:lumOff val="5000"/>
                  </a:schemeClr>
                </a:solidFill>
                <a:latin typeface="楷体" panose="02010609060101010101" pitchFamily="49" charset="-122"/>
                <a:ea typeface="楷体" panose="02010609060101010101" pitchFamily="49" charset="-122"/>
              </a:rPr>
              <a:t>文件系统。比如官方镜像 </a:t>
            </a:r>
            <a:r>
              <a:rPr lang="en-US" altLang="zh-CN" dirty="0">
                <a:solidFill>
                  <a:schemeClr val="tx1">
                    <a:lumMod val="95000"/>
                    <a:lumOff val="5000"/>
                  </a:schemeClr>
                </a:solidFill>
                <a:latin typeface="楷体" panose="02010609060101010101" pitchFamily="49" charset="-122"/>
                <a:ea typeface="楷体" panose="02010609060101010101" pitchFamily="49" charset="-122"/>
              </a:rPr>
              <a:t>ubuntu:18.04 </a:t>
            </a:r>
            <a:r>
              <a:rPr lang="zh-CN" altLang="en-US" dirty="0">
                <a:solidFill>
                  <a:schemeClr val="tx1">
                    <a:lumMod val="95000"/>
                    <a:lumOff val="5000"/>
                  </a:schemeClr>
                </a:solidFill>
                <a:latin typeface="楷体" panose="02010609060101010101" pitchFamily="49" charset="-122"/>
                <a:ea typeface="楷体" panose="02010609060101010101" pitchFamily="49" charset="-122"/>
              </a:rPr>
              <a:t>就包含了完整的一套 </a:t>
            </a:r>
            <a:r>
              <a:rPr lang="en-US" altLang="zh-CN" dirty="0">
                <a:solidFill>
                  <a:schemeClr val="tx1">
                    <a:lumMod val="95000"/>
                    <a:lumOff val="5000"/>
                  </a:schemeClr>
                </a:solidFill>
                <a:latin typeface="楷体" panose="02010609060101010101" pitchFamily="49" charset="-122"/>
                <a:ea typeface="楷体" panose="02010609060101010101" pitchFamily="49" charset="-122"/>
              </a:rPr>
              <a:t>Ubuntu 18.04 </a:t>
            </a:r>
            <a:r>
              <a:rPr lang="zh-CN" altLang="en-US" dirty="0">
                <a:solidFill>
                  <a:schemeClr val="tx1">
                    <a:lumMod val="95000"/>
                    <a:lumOff val="5000"/>
                  </a:schemeClr>
                </a:solidFill>
                <a:latin typeface="楷体" panose="02010609060101010101" pitchFamily="49" charset="-122"/>
                <a:ea typeface="楷体" panose="02010609060101010101" pitchFamily="49" charset="-122"/>
              </a:rPr>
              <a:t>最小系统的 </a:t>
            </a:r>
            <a:r>
              <a:rPr lang="en-US" altLang="zh-CN" dirty="0">
                <a:solidFill>
                  <a:schemeClr val="tx1">
                    <a:lumMod val="95000"/>
                    <a:lumOff val="5000"/>
                  </a:schemeClr>
                </a:solidFill>
                <a:latin typeface="楷体" panose="02010609060101010101" pitchFamily="49" charset="-122"/>
                <a:ea typeface="楷体" panose="02010609060101010101" pitchFamily="49" charset="-122"/>
              </a:rPr>
              <a:t>root </a:t>
            </a:r>
            <a:r>
              <a:rPr lang="zh-CN" altLang="en-US" dirty="0">
                <a:solidFill>
                  <a:schemeClr val="tx1">
                    <a:lumMod val="95000"/>
                    <a:lumOff val="5000"/>
                  </a:schemeClr>
                </a:solidFill>
                <a:latin typeface="楷体" panose="02010609060101010101" pitchFamily="49" charset="-122"/>
                <a:ea typeface="楷体" panose="02010609060101010101" pitchFamily="49" charset="-122"/>
              </a:rPr>
              <a:t>文件系统。</a:t>
            </a:r>
          </a:p>
          <a:p>
            <a:endParaRPr lang="zh-CN" altLang="en-US" dirty="0">
              <a:solidFill>
                <a:schemeClr val="tx1">
                  <a:lumMod val="95000"/>
                  <a:lumOff val="5000"/>
                </a:schemeClr>
              </a:solidFill>
              <a:latin typeface="楷体" panose="02010609060101010101" pitchFamily="49" charset="-122"/>
              <a:ea typeface="楷体" panose="02010609060101010101" pitchFamily="49" charset="-122"/>
            </a:endParaRPr>
          </a:p>
          <a:p>
            <a:r>
              <a:rPr lang="en-US" altLang="zh-CN" dirty="0" err="1">
                <a:solidFill>
                  <a:schemeClr val="tx1">
                    <a:lumMod val="95000"/>
                    <a:lumOff val="5000"/>
                  </a:schemeClr>
                </a:solidFill>
                <a:latin typeface="楷体" panose="02010609060101010101" pitchFamily="49" charset="-122"/>
                <a:ea typeface="楷体" panose="02010609060101010101" pitchFamily="49" charset="-122"/>
              </a:rPr>
              <a:t>Docker</a:t>
            </a:r>
            <a:r>
              <a:rPr lang="en-US" altLang="zh-CN" dirty="0">
                <a:solidFill>
                  <a:schemeClr val="tx1">
                    <a:lumMod val="95000"/>
                    <a:lumOff val="5000"/>
                  </a:schemeClr>
                </a:solidFill>
                <a:latin typeface="楷体" panose="02010609060101010101" pitchFamily="49" charset="-122"/>
                <a:ea typeface="楷体" panose="02010609060101010101" pitchFamily="49" charset="-122"/>
              </a:rPr>
              <a:t> </a:t>
            </a:r>
            <a:r>
              <a:rPr lang="zh-CN" altLang="en-US" dirty="0">
                <a:solidFill>
                  <a:schemeClr val="tx1">
                    <a:lumMod val="95000"/>
                    <a:lumOff val="5000"/>
                  </a:schemeClr>
                </a:solidFill>
                <a:latin typeface="楷体" panose="02010609060101010101" pitchFamily="49" charset="-122"/>
                <a:ea typeface="楷体" panose="02010609060101010101" pitchFamily="49" charset="-122"/>
              </a:rPr>
              <a:t>镜像是一个特殊的文件系统，除了提供容器运行时所需的程序、库、资源、配置等文件外，还包含了一些为运行时准备的一些配置参数（如匿名卷、环境变量、用户等）。镜像不包含任何动态数据，其内容在构建之后也不会被改变</a:t>
            </a:r>
            <a:r>
              <a:rPr lang="zh-CN" altLang="en-US" dirty="0" smtClean="0">
                <a:solidFill>
                  <a:schemeClr val="tx1">
                    <a:lumMod val="95000"/>
                    <a:lumOff val="5000"/>
                  </a:schemeClr>
                </a:solidFill>
                <a:latin typeface="楷体" panose="02010609060101010101" pitchFamily="49" charset="-122"/>
                <a:ea typeface="楷体" panose="02010609060101010101" pitchFamily="49" charset="-122"/>
              </a:rPr>
              <a:t>。</a:t>
            </a:r>
            <a:endParaRPr lang="en-US" altLang="zh-CN" dirty="0" smtClean="0">
              <a:solidFill>
                <a:schemeClr val="tx1">
                  <a:lumMod val="95000"/>
                  <a:lumOff val="5000"/>
                </a:schemeClr>
              </a:solidFill>
              <a:latin typeface="楷体" panose="02010609060101010101" pitchFamily="49" charset="-122"/>
              <a:ea typeface="楷体" panose="02010609060101010101" pitchFamily="49" charset="-122"/>
            </a:endParaRPr>
          </a:p>
          <a:p>
            <a:endParaRPr lang="en-US" altLang="zh-CN" dirty="0" smtClean="0">
              <a:solidFill>
                <a:schemeClr val="tx1">
                  <a:lumMod val="95000"/>
                  <a:lumOff val="5000"/>
                </a:schemeClr>
              </a:solidFill>
              <a:latin typeface="楷体" panose="02010609060101010101" pitchFamily="49" charset="-122"/>
              <a:ea typeface="楷体" panose="02010609060101010101" pitchFamily="49" charset="-122"/>
            </a:endParaRPr>
          </a:p>
          <a:p>
            <a:r>
              <a:rPr lang="zh-CN" altLang="en-US" dirty="0">
                <a:solidFill>
                  <a:schemeClr val="tx1">
                    <a:lumMod val="95000"/>
                    <a:lumOff val="5000"/>
                  </a:schemeClr>
                </a:solidFill>
                <a:latin typeface="楷体" panose="02010609060101010101" pitchFamily="49" charset="-122"/>
                <a:ea typeface="楷体" panose="02010609060101010101" pitchFamily="49" charset="-122"/>
              </a:rPr>
              <a:t>严格来说，镜像并非是像一个 </a:t>
            </a:r>
            <a:r>
              <a:rPr lang="en-US" altLang="zh-CN" dirty="0">
                <a:solidFill>
                  <a:schemeClr val="tx1">
                    <a:lumMod val="95000"/>
                    <a:lumOff val="5000"/>
                  </a:schemeClr>
                </a:solidFill>
                <a:latin typeface="楷体" panose="02010609060101010101" pitchFamily="49" charset="-122"/>
                <a:ea typeface="楷体" panose="02010609060101010101" pitchFamily="49" charset="-122"/>
              </a:rPr>
              <a:t>ISO </a:t>
            </a:r>
            <a:r>
              <a:rPr lang="zh-CN" altLang="en-US" dirty="0">
                <a:solidFill>
                  <a:schemeClr val="tx1">
                    <a:lumMod val="95000"/>
                    <a:lumOff val="5000"/>
                  </a:schemeClr>
                </a:solidFill>
                <a:latin typeface="楷体" panose="02010609060101010101" pitchFamily="49" charset="-122"/>
                <a:ea typeface="楷体" panose="02010609060101010101" pitchFamily="49" charset="-122"/>
              </a:rPr>
              <a:t>那样的打包文件，镜像只是一个虚拟的概念，其实际体现并非由一个文件组成，而是由一组文件系统组成，或者说，由多层文件系统联合组成。</a:t>
            </a:r>
          </a:p>
          <a:p>
            <a:endParaRPr lang="zh-CN" altLang="en-US" dirty="0">
              <a:solidFill>
                <a:schemeClr val="tx1">
                  <a:lumMod val="95000"/>
                  <a:lumOff val="5000"/>
                </a:schemeClr>
              </a:solidFill>
              <a:latin typeface="楷体" panose="02010609060101010101" pitchFamily="49" charset="-122"/>
              <a:ea typeface="楷体" panose="02010609060101010101" pitchFamily="49" charset="-122"/>
            </a:endParaRPr>
          </a:p>
          <a:p>
            <a:r>
              <a:rPr lang="zh-CN" altLang="en-US" dirty="0">
                <a:solidFill>
                  <a:schemeClr val="tx1">
                    <a:lumMod val="95000"/>
                    <a:lumOff val="5000"/>
                  </a:schemeClr>
                </a:solidFill>
                <a:latin typeface="楷体" panose="02010609060101010101" pitchFamily="49" charset="-122"/>
                <a:ea typeface="楷体" panose="02010609060101010101" pitchFamily="49" charset="-122"/>
              </a:rPr>
              <a:t>镜像构建时，会一层层构建，前一层是后一层的基础。每一层构建完就不会再发生改变，后一层上的任何改变只发生在自己这一层。比如，删除前一层文件的操作，实际不是真的删除前一层的文件，而是仅在当前层标记为该文件已删除。在最终容器运行的时候，虽然不会看到这个文件，但是实际上该文件会一直跟随镜像。因此，在构建镜像的时候，需要额外小心，每一层尽量只包含该层需要添加的东西，任何额外的东西应该在该层构建结束前清理掉。</a:t>
            </a:r>
          </a:p>
          <a:p>
            <a:endParaRPr lang="zh-CN" altLang="en-US" dirty="0">
              <a:solidFill>
                <a:schemeClr val="tx1">
                  <a:lumMod val="95000"/>
                  <a:lumOff val="5000"/>
                </a:schemeClr>
              </a:solidFill>
              <a:latin typeface="楷体" panose="02010609060101010101" pitchFamily="49" charset="-122"/>
              <a:ea typeface="楷体" panose="02010609060101010101" pitchFamily="49" charset="-122"/>
            </a:endParaRPr>
          </a:p>
          <a:p>
            <a:r>
              <a:rPr lang="zh-CN" altLang="en-US" dirty="0">
                <a:solidFill>
                  <a:schemeClr val="tx1">
                    <a:lumMod val="95000"/>
                    <a:lumOff val="5000"/>
                  </a:schemeClr>
                </a:solidFill>
                <a:latin typeface="楷体" panose="02010609060101010101" pitchFamily="49" charset="-122"/>
                <a:ea typeface="楷体" panose="02010609060101010101" pitchFamily="49" charset="-122"/>
              </a:rPr>
              <a:t>分层存储的特征还使得镜像的复用、定制变的更为容易。甚至可以用之前构建好的镜像作为基础层，然后进一步添加新的层，以定制自己所需的内容，构建新的镜像。</a:t>
            </a:r>
          </a:p>
        </p:txBody>
      </p:sp>
    </p:spTree>
    <p:extLst>
      <p:ext uri="{BB962C8B-B14F-4D97-AF65-F5344CB8AC3E}">
        <p14:creationId xmlns:p14="http://schemas.microsoft.com/office/powerpoint/2010/main" val="1072546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92665" y="451937"/>
            <a:ext cx="8596668" cy="1826581"/>
          </a:xfrm>
        </p:spPr>
        <p:txBody>
          <a:bodyPr>
            <a:normAutofit/>
          </a:bodyPr>
          <a:lstStyle/>
          <a:p>
            <a:r>
              <a:rPr lang="en-US" altLang="zh-CN" b="1" dirty="0" smtClean="0">
                <a:solidFill>
                  <a:schemeClr val="tx1">
                    <a:lumMod val="95000"/>
                    <a:lumOff val="5000"/>
                  </a:schemeClr>
                </a:solidFill>
              </a:rPr>
              <a:t>2</a:t>
            </a:r>
            <a:r>
              <a:rPr lang="zh-CN" altLang="en-US" b="1" dirty="0" smtClean="0">
                <a:solidFill>
                  <a:schemeClr val="tx1">
                    <a:lumMod val="95000"/>
                    <a:lumOff val="5000"/>
                  </a:schemeClr>
                </a:solidFill>
              </a:rPr>
              <a:t>）</a:t>
            </a:r>
            <a:r>
              <a:rPr lang="en-US" altLang="zh-CN" b="1" dirty="0" err="1" smtClean="0">
                <a:solidFill>
                  <a:schemeClr val="tx1">
                    <a:lumMod val="95000"/>
                    <a:lumOff val="5000"/>
                  </a:schemeClr>
                </a:solidFill>
              </a:rPr>
              <a:t>Docker</a:t>
            </a:r>
            <a:r>
              <a:rPr lang="zh-CN" altLang="en-US" b="1" dirty="0" smtClean="0">
                <a:solidFill>
                  <a:schemeClr val="tx1">
                    <a:lumMod val="95000"/>
                    <a:lumOff val="5000"/>
                  </a:schemeClr>
                </a:solidFill>
              </a:rPr>
              <a:t>容器</a:t>
            </a:r>
            <a:r>
              <a:rPr lang="en-US" altLang="zh-CN" b="1" dirty="0" smtClean="0">
                <a:solidFill>
                  <a:schemeClr val="tx1">
                    <a:lumMod val="95000"/>
                    <a:lumOff val="5000"/>
                  </a:schemeClr>
                </a:solidFill>
              </a:rPr>
              <a:t/>
            </a:r>
            <a:br>
              <a:rPr lang="en-US" altLang="zh-CN" b="1" dirty="0" smtClean="0">
                <a:solidFill>
                  <a:schemeClr val="tx1">
                    <a:lumMod val="95000"/>
                    <a:lumOff val="5000"/>
                  </a:schemeClr>
                </a:solidFill>
              </a:rPr>
            </a:br>
            <a:endParaRPr lang="zh-CN" altLang="en-US" dirty="0">
              <a:solidFill>
                <a:schemeClr val="tx1">
                  <a:lumMod val="95000"/>
                  <a:lumOff val="5000"/>
                </a:schemeClr>
              </a:solidFill>
            </a:endParaRPr>
          </a:p>
        </p:txBody>
      </p:sp>
      <p:sp>
        <p:nvSpPr>
          <p:cNvPr id="5" name="标题 3"/>
          <p:cNvSpPr txBox="1">
            <a:spLocks/>
          </p:cNvSpPr>
          <p:nvPr/>
        </p:nvSpPr>
        <p:spPr>
          <a:xfrm>
            <a:off x="879163" y="2171426"/>
            <a:ext cx="8596668" cy="3405590"/>
          </a:xfrm>
          <a:prstGeom prst="rect">
            <a:avLst/>
          </a:prstGeom>
        </p:spPr>
        <p:txBody>
          <a:bodyPr vert="horz" lIns="91440" tIns="45720" rIns="91440" bIns="45720" rtlCol="0" anchor="b">
            <a:normAutofit fontScale="52500" lnSpcReduction="200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chemeClr val="tx1">
                    <a:lumMod val="95000"/>
                    <a:lumOff val="5000"/>
                  </a:schemeClr>
                </a:solidFill>
                <a:latin typeface="楷体" panose="02010609060101010101" pitchFamily="49" charset="-122"/>
                <a:ea typeface="楷体" panose="02010609060101010101" pitchFamily="49" charset="-122"/>
              </a:rPr>
              <a:t>镜像（</a:t>
            </a:r>
            <a:r>
              <a:rPr lang="en-US" altLang="zh-CN" dirty="0">
                <a:solidFill>
                  <a:schemeClr val="tx1">
                    <a:lumMod val="95000"/>
                    <a:lumOff val="5000"/>
                  </a:schemeClr>
                </a:solidFill>
                <a:latin typeface="楷体" panose="02010609060101010101" pitchFamily="49" charset="-122"/>
                <a:ea typeface="楷体" panose="02010609060101010101" pitchFamily="49" charset="-122"/>
              </a:rPr>
              <a:t>Image</a:t>
            </a:r>
            <a:r>
              <a:rPr lang="zh-CN" altLang="en-US" dirty="0">
                <a:solidFill>
                  <a:schemeClr val="tx1">
                    <a:lumMod val="95000"/>
                    <a:lumOff val="5000"/>
                  </a:schemeClr>
                </a:solidFill>
                <a:latin typeface="楷体" panose="02010609060101010101" pitchFamily="49" charset="-122"/>
                <a:ea typeface="楷体" panose="02010609060101010101" pitchFamily="49" charset="-122"/>
              </a:rPr>
              <a:t>）和容器（</a:t>
            </a:r>
            <a:r>
              <a:rPr lang="en-US" altLang="zh-CN" dirty="0">
                <a:solidFill>
                  <a:schemeClr val="tx1">
                    <a:lumMod val="95000"/>
                    <a:lumOff val="5000"/>
                  </a:schemeClr>
                </a:solidFill>
                <a:latin typeface="楷体" panose="02010609060101010101" pitchFamily="49" charset="-122"/>
                <a:ea typeface="楷体" panose="02010609060101010101" pitchFamily="49" charset="-122"/>
              </a:rPr>
              <a:t>Container</a:t>
            </a:r>
            <a:r>
              <a:rPr lang="zh-CN" altLang="en-US" dirty="0">
                <a:solidFill>
                  <a:schemeClr val="tx1">
                    <a:lumMod val="95000"/>
                    <a:lumOff val="5000"/>
                  </a:schemeClr>
                </a:solidFill>
                <a:latin typeface="楷体" panose="02010609060101010101" pitchFamily="49" charset="-122"/>
                <a:ea typeface="楷体" panose="02010609060101010101" pitchFamily="49" charset="-122"/>
              </a:rPr>
              <a:t>）的关系，就像是面向对象程序设计中的 类 和 实例 一样，镜像是静态的定义，容器是镜像运行时的实体。容器可以被创建、启动、停止、删除、暂停等。</a:t>
            </a:r>
          </a:p>
          <a:p>
            <a:endParaRPr lang="zh-CN" altLang="en-US" dirty="0">
              <a:solidFill>
                <a:schemeClr val="tx1">
                  <a:lumMod val="95000"/>
                  <a:lumOff val="5000"/>
                </a:schemeClr>
              </a:solidFill>
              <a:latin typeface="楷体" panose="02010609060101010101" pitchFamily="49" charset="-122"/>
              <a:ea typeface="楷体" panose="02010609060101010101" pitchFamily="49" charset="-122"/>
            </a:endParaRPr>
          </a:p>
          <a:p>
            <a:r>
              <a:rPr lang="zh-CN" altLang="en-US" dirty="0">
                <a:solidFill>
                  <a:schemeClr val="tx1">
                    <a:lumMod val="95000"/>
                    <a:lumOff val="5000"/>
                  </a:schemeClr>
                </a:solidFill>
                <a:latin typeface="楷体" panose="02010609060101010101" pitchFamily="49" charset="-122"/>
                <a:ea typeface="楷体" panose="02010609060101010101" pitchFamily="49" charset="-122"/>
              </a:rPr>
              <a:t>容器的实质是进程，但与直接在宿主执行的进程不同，容器进程运行于属于自己的独立的 命名空间。因此容器可以拥有自己的 </a:t>
            </a:r>
            <a:r>
              <a:rPr lang="en-US" altLang="zh-CN" dirty="0">
                <a:solidFill>
                  <a:schemeClr val="tx1">
                    <a:lumMod val="95000"/>
                    <a:lumOff val="5000"/>
                  </a:schemeClr>
                </a:solidFill>
                <a:latin typeface="楷体" panose="02010609060101010101" pitchFamily="49" charset="-122"/>
                <a:ea typeface="楷体" panose="02010609060101010101" pitchFamily="49" charset="-122"/>
              </a:rPr>
              <a:t>root </a:t>
            </a:r>
            <a:r>
              <a:rPr lang="zh-CN" altLang="en-US" dirty="0">
                <a:solidFill>
                  <a:schemeClr val="tx1">
                    <a:lumMod val="95000"/>
                    <a:lumOff val="5000"/>
                  </a:schemeClr>
                </a:solidFill>
                <a:latin typeface="楷体" panose="02010609060101010101" pitchFamily="49" charset="-122"/>
                <a:ea typeface="楷体" panose="02010609060101010101" pitchFamily="49" charset="-122"/>
              </a:rPr>
              <a:t>文件系统、自己的网络配置、自己的进程空间，甚至自己的用户 </a:t>
            </a:r>
            <a:r>
              <a:rPr lang="en-US" altLang="zh-CN" dirty="0">
                <a:solidFill>
                  <a:schemeClr val="tx1">
                    <a:lumMod val="95000"/>
                    <a:lumOff val="5000"/>
                  </a:schemeClr>
                </a:solidFill>
                <a:latin typeface="楷体" panose="02010609060101010101" pitchFamily="49" charset="-122"/>
                <a:ea typeface="楷体" panose="02010609060101010101" pitchFamily="49" charset="-122"/>
              </a:rPr>
              <a:t>ID </a:t>
            </a:r>
            <a:r>
              <a:rPr lang="zh-CN" altLang="en-US" dirty="0">
                <a:solidFill>
                  <a:schemeClr val="tx1">
                    <a:lumMod val="95000"/>
                    <a:lumOff val="5000"/>
                  </a:schemeClr>
                </a:solidFill>
                <a:latin typeface="楷体" panose="02010609060101010101" pitchFamily="49" charset="-122"/>
                <a:ea typeface="楷体" panose="02010609060101010101" pitchFamily="49" charset="-122"/>
              </a:rPr>
              <a:t>空间。容器内的进程是运行在一个隔离的环境里，使用起来，就好像是在一个独立于宿主的系统下操作一样。这种特性使得容器封装的应用比直接在宿主运行更加安全。也因为这种隔离的特性，很多人初学 </a:t>
            </a:r>
            <a:r>
              <a:rPr lang="en-US" altLang="zh-CN" dirty="0" err="1">
                <a:solidFill>
                  <a:schemeClr val="tx1">
                    <a:lumMod val="95000"/>
                    <a:lumOff val="5000"/>
                  </a:schemeClr>
                </a:solidFill>
                <a:latin typeface="楷体" panose="02010609060101010101" pitchFamily="49" charset="-122"/>
                <a:ea typeface="楷体" panose="02010609060101010101" pitchFamily="49" charset="-122"/>
              </a:rPr>
              <a:t>Docker</a:t>
            </a:r>
            <a:r>
              <a:rPr lang="en-US" altLang="zh-CN" dirty="0">
                <a:solidFill>
                  <a:schemeClr val="tx1">
                    <a:lumMod val="95000"/>
                    <a:lumOff val="5000"/>
                  </a:schemeClr>
                </a:solidFill>
                <a:latin typeface="楷体" panose="02010609060101010101" pitchFamily="49" charset="-122"/>
                <a:ea typeface="楷体" panose="02010609060101010101" pitchFamily="49" charset="-122"/>
              </a:rPr>
              <a:t> </a:t>
            </a:r>
            <a:r>
              <a:rPr lang="zh-CN" altLang="en-US" dirty="0">
                <a:solidFill>
                  <a:schemeClr val="tx1">
                    <a:lumMod val="95000"/>
                    <a:lumOff val="5000"/>
                  </a:schemeClr>
                </a:solidFill>
                <a:latin typeface="楷体" panose="02010609060101010101" pitchFamily="49" charset="-122"/>
                <a:ea typeface="楷体" panose="02010609060101010101" pitchFamily="49" charset="-122"/>
              </a:rPr>
              <a:t>时常常会混淆容器和虚拟机。</a:t>
            </a:r>
          </a:p>
        </p:txBody>
      </p:sp>
    </p:spTree>
    <p:extLst>
      <p:ext uri="{BB962C8B-B14F-4D97-AF65-F5344CB8AC3E}">
        <p14:creationId xmlns:p14="http://schemas.microsoft.com/office/powerpoint/2010/main" val="3659230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59713" y="1259245"/>
            <a:ext cx="8596668" cy="1826581"/>
          </a:xfrm>
        </p:spPr>
        <p:txBody>
          <a:bodyPr>
            <a:normAutofit/>
          </a:bodyPr>
          <a:lstStyle/>
          <a:p>
            <a:r>
              <a:rPr lang="en-US" altLang="zh-CN" b="1" dirty="0" smtClean="0">
                <a:solidFill>
                  <a:schemeClr val="tx1">
                    <a:lumMod val="95000"/>
                    <a:lumOff val="5000"/>
                  </a:schemeClr>
                </a:solidFill>
              </a:rPr>
              <a:t>3</a:t>
            </a:r>
            <a:r>
              <a:rPr lang="zh-CN" altLang="en-US" b="1" dirty="0" smtClean="0">
                <a:solidFill>
                  <a:schemeClr val="tx1">
                    <a:lumMod val="95000"/>
                    <a:lumOff val="5000"/>
                  </a:schemeClr>
                </a:solidFill>
              </a:rPr>
              <a:t>）</a:t>
            </a:r>
            <a:r>
              <a:rPr lang="en-US" altLang="zh-CN" b="1" dirty="0" err="1" smtClean="0">
                <a:solidFill>
                  <a:schemeClr val="tx1">
                    <a:lumMod val="95000"/>
                    <a:lumOff val="5000"/>
                  </a:schemeClr>
                </a:solidFill>
              </a:rPr>
              <a:t>Docker</a:t>
            </a:r>
            <a:r>
              <a:rPr lang="zh-CN" altLang="en-US" b="1" dirty="0" smtClean="0">
                <a:solidFill>
                  <a:schemeClr val="tx1">
                    <a:lumMod val="95000"/>
                    <a:lumOff val="5000"/>
                  </a:schemeClr>
                </a:solidFill>
              </a:rPr>
              <a:t>仓库</a:t>
            </a:r>
            <a:r>
              <a:rPr lang="en-US" altLang="zh-CN" b="1" dirty="0" smtClean="0">
                <a:solidFill>
                  <a:schemeClr val="tx1">
                    <a:lumMod val="95000"/>
                    <a:lumOff val="5000"/>
                  </a:schemeClr>
                </a:solidFill>
              </a:rPr>
              <a:t/>
            </a:r>
            <a:br>
              <a:rPr lang="en-US" altLang="zh-CN" b="1" dirty="0" smtClean="0">
                <a:solidFill>
                  <a:schemeClr val="tx1">
                    <a:lumMod val="95000"/>
                    <a:lumOff val="5000"/>
                  </a:schemeClr>
                </a:solidFill>
              </a:rPr>
            </a:br>
            <a:endParaRPr lang="zh-CN" altLang="en-US" dirty="0">
              <a:solidFill>
                <a:schemeClr val="tx1">
                  <a:lumMod val="95000"/>
                  <a:lumOff val="5000"/>
                </a:schemeClr>
              </a:solidFill>
            </a:endParaRPr>
          </a:p>
        </p:txBody>
      </p:sp>
      <p:sp>
        <p:nvSpPr>
          <p:cNvPr id="5" name="标题 3"/>
          <p:cNvSpPr txBox="1">
            <a:spLocks/>
          </p:cNvSpPr>
          <p:nvPr/>
        </p:nvSpPr>
        <p:spPr>
          <a:xfrm>
            <a:off x="879163" y="2665696"/>
            <a:ext cx="8596668" cy="3455018"/>
          </a:xfrm>
          <a:prstGeom prst="rect">
            <a:avLst/>
          </a:prstGeom>
        </p:spPr>
        <p:txBody>
          <a:bodyPr vert="horz" lIns="91440" tIns="45720" rIns="91440" bIns="45720" rtlCol="0" anchor="b">
            <a:normAutofit fontScale="60000" lnSpcReduction="200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chemeClr val="tx1">
                    <a:lumMod val="95000"/>
                    <a:lumOff val="5000"/>
                  </a:schemeClr>
                </a:solidFill>
                <a:latin typeface="楷体" panose="02010609060101010101" pitchFamily="49" charset="-122"/>
                <a:ea typeface="楷体" panose="02010609060101010101" pitchFamily="49" charset="-122"/>
              </a:rPr>
              <a:t>镜像构建完成后，可以很容易的在当前宿主机上运行，但是，如果需要在其它服务器上使用这个镜像，我们就需要一个集中的存储、分发镜像的服务，</a:t>
            </a:r>
            <a:r>
              <a:rPr lang="en-US" altLang="zh-CN" dirty="0" err="1">
                <a:solidFill>
                  <a:schemeClr val="tx1">
                    <a:lumMod val="95000"/>
                    <a:lumOff val="5000"/>
                  </a:schemeClr>
                </a:solidFill>
                <a:latin typeface="楷体" panose="02010609060101010101" pitchFamily="49" charset="-122"/>
                <a:ea typeface="楷体" panose="02010609060101010101" pitchFamily="49" charset="-122"/>
              </a:rPr>
              <a:t>Docker</a:t>
            </a:r>
            <a:r>
              <a:rPr lang="en-US" altLang="zh-CN" dirty="0">
                <a:solidFill>
                  <a:schemeClr val="tx1">
                    <a:lumMod val="95000"/>
                    <a:lumOff val="5000"/>
                  </a:schemeClr>
                </a:solidFill>
                <a:latin typeface="楷体" panose="02010609060101010101" pitchFamily="49" charset="-122"/>
                <a:ea typeface="楷体" panose="02010609060101010101" pitchFamily="49" charset="-122"/>
              </a:rPr>
              <a:t> Registry </a:t>
            </a:r>
            <a:r>
              <a:rPr lang="zh-CN" altLang="en-US" dirty="0">
                <a:solidFill>
                  <a:schemeClr val="tx1">
                    <a:lumMod val="95000"/>
                    <a:lumOff val="5000"/>
                  </a:schemeClr>
                </a:solidFill>
                <a:latin typeface="楷体" panose="02010609060101010101" pitchFamily="49" charset="-122"/>
                <a:ea typeface="楷体" panose="02010609060101010101" pitchFamily="49" charset="-122"/>
              </a:rPr>
              <a:t>就是这样的服务。</a:t>
            </a:r>
          </a:p>
          <a:p>
            <a:endParaRPr lang="zh-CN" altLang="en-US" dirty="0">
              <a:solidFill>
                <a:schemeClr val="tx1">
                  <a:lumMod val="95000"/>
                  <a:lumOff val="5000"/>
                </a:schemeClr>
              </a:solidFill>
              <a:latin typeface="楷体" panose="02010609060101010101" pitchFamily="49" charset="-122"/>
              <a:ea typeface="楷体" panose="02010609060101010101" pitchFamily="49" charset="-122"/>
            </a:endParaRPr>
          </a:p>
          <a:p>
            <a:r>
              <a:rPr lang="zh-CN" altLang="en-US" dirty="0">
                <a:solidFill>
                  <a:schemeClr val="tx1">
                    <a:lumMod val="95000"/>
                    <a:lumOff val="5000"/>
                  </a:schemeClr>
                </a:solidFill>
                <a:latin typeface="楷体" panose="02010609060101010101" pitchFamily="49" charset="-122"/>
                <a:ea typeface="楷体" panose="02010609060101010101" pitchFamily="49" charset="-122"/>
              </a:rPr>
              <a:t>一个 </a:t>
            </a:r>
            <a:r>
              <a:rPr lang="en-US" altLang="zh-CN" dirty="0" err="1">
                <a:solidFill>
                  <a:schemeClr val="tx1">
                    <a:lumMod val="95000"/>
                    <a:lumOff val="5000"/>
                  </a:schemeClr>
                </a:solidFill>
                <a:latin typeface="楷体" panose="02010609060101010101" pitchFamily="49" charset="-122"/>
                <a:ea typeface="楷体" panose="02010609060101010101" pitchFamily="49" charset="-122"/>
              </a:rPr>
              <a:t>Docker</a:t>
            </a:r>
            <a:r>
              <a:rPr lang="en-US" altLang="zh-CN" dirty="0">
                <a:solidFill>
                  <a:schemeClr val="tx1">
                    <a:lumMod val="95000"/>
                    <a:lumOff val="5000"/>
                  </a:schemeClr>
                </a:solidFill>
                <a:latin typeface="楷体" panose="02010609060101010101" pitchFamily="49" charset="-122"/>
                <a:ea typeface="楷体" panose="02010609060101010101" pitchFamily="49" charset="-122"/>
              </a:rPr>
              <a:t> Registry </a:t>
            </a:r>
            <a:r>
              <a:rPr lang="zh-CN" altLang="en-US" dirty="0">
                <a:solidFill>
                  <a:schemeClr val="tx1">
                    <a:lumMod val="95000"/>
                    <a:lumOff val="5000"/>
                  </a:schemeClr>
                </a:solidFill>
                <a:latin typeface="楷体" panose="02010609060101010101" pitchFamily="49" charset="-122"/>
                <a:ea typeface="楷体" panose="02010609060101010101" pitchFamily="49" charset="-122"/>
              </a:rPr>
              <a:t>中可以包含多个 仓库（</a:t>
            </a:r>
            <a:r>
              <a:rPr lang="en-US" altLang="zh-CN" dirty="0">
                <a:solidFill>
                  <a:schemeClr val="tx1">
                    <a:lumMod val="95000"/>
                    <a:lumOff val="5000"/>
                  </a:schemeClr>
                </a:solidFill>
                <a:latin typeface="楷体" panose="02010609060101010101" pitchFamily="49" charset="-122"/>
                <a:ea typeface="楷体" panose="02010609060101010101" pitchFamily="49" charset="-122"/>
              </a:rPr>
              <a:t>Repository</a:t>
            </a:r>
            <a:r>
              <a:rPr lang="zh-CN" altLang="en-US" dirty="0">
                <a:solidFill>
                  <a:schemeClr val="tx1">
                    <a:lumMod val="95000"/>
                    <a:lumOff val="5000"/>
                  </a:schemeClr>
                </a:solidFill>
                <a:latin typeface="楷体" panose="02010609060101010101" pitchFamily="49" charset="-122"/>
                <a:ea typeface="楷体" panose="02010609060101010101" pitchFamily="49" charset="-122"/>
              </a:rPr>
              <a:t>）；每个仓库可以包含多个 标签（</a:t>
            </a:r>
            <a:r>
              <a:rPr lang="en-US" altLang="zh-CN" dirty="0">
                <a:solidFill>
                  <a:schemeClr val="tx1">
                    <a:lumMod val="95000"/>
                    <a:lumOff val="5000"/>
                  </a:schemeClr>
                </a:solidFill>
                <a:latin typeface="楷体" panose="02010609060101010101" pitchFamily="49" charset="-122"/>
                <a:ea typeface="楷体" panose="02010609060101010101" pitchFamily="49" charset="-122"/>
              </a:rPr>
              <a:t>Tag</a:t>
            </a:r>
            <a:r>
              <a:rPr lang="zh-CN" altLang="en-US" dirty="0">
                <a:solidFill>
                  <a:schemeClr val="tx1">
                    <a:lumMod val="95000"/>
                    <a:lumOff val="5000"/>
                  </a:schemeClr>
                </a:solidFill>
                <a:latin typeface="楷体" panose="02010609060101010101" pitchFamily="49" charset="-122"/>
                <a:ea typeface="楷体" panose="02010609060101010101" pitchFamily="49" charset="-122"/>
              </a:rPr>
              <a:t>）；每个标签对应一个镜像。</a:t>
            </a:r>
          </a:p>
          <a:p>
            <a:endParaRPr lang="zh-CN" altLang="en-US" dirty="0">
              <a:solidFill>
                <a:schemeClr val="tx1">
                  <a:lumMod val="95000"/>
                  <a:lumOff val="5000"/>
                </a:schemeClr>
              </a:solidFill>
              <a:latin typeface="楷体" panose="02010609060101010101" pitchFamily="49" charset="-122"/>
              <a:ea typeface="楷体" panose="02010609060101010101" pitchFamily="49" charset="-122"/>
            </a:endParaRPr>
          </a:p>
          <a:p>
            <a:r>
              <a:rPr lang="zh-CN" altLang="en-US" dirty="0">
                <a:solidFill>
                  <a:schemeClr val="tx1">
                    <a:lumMod val="95000"/>
                    <a:lumOff val="5000"/>
                  </a:schemeClr>
                </a:solidFill>
                <a:latin typeface="楷体" panose="02010609060101010101" pitchFamily="49" charset="-122"/>
                <a:ea typeface="楷体" panose="02010609060101010101" pitchFamily="49" charset="-122"/>
              </a:rPr>
              <a:t>通常，一个仓库会包含同一个软件不同版本的镜像，而标签就常用于对应该软件的各个版本。我们可以通过 </a:t>
            </a:r>
            <a:r>
              <a:rPr lang="en-US" altLang="zh-CN" dirty="0">
                <a:solidFill>
                  <a:schemeClr val="tx1">
                    <a:lumMod val="95000"/>
                    <a:lumOff val="5000"/>
                  </a:schemeClr>
                </a:solidFill>
                <a:latin typeface="楷体" panose="02010609060101010101" pitchFamily="49" charset="-122"/>
                <a:ea typeface="楷体" panose="02010609060101010101" pitchFamily="49" charset="-122"/>
              </a:rPr>
              <a:t>&lt;</a:t>
            </a:r>
            <a:r>
              <a:rPr lang="zh-CN" altLang="en-US" dirty="0">
                <a:solidFill>
                  <a:schemeClr val="tx1">
                    <a:lumMod val="95000"/>
                    <a:lumOff val="5000"/>
                  </a:schemeClr>
                </a:solidFill>
                <a:latin typeface="楷体" panose="02010609060101010101" pitchFamily="49" charset="-122"/>
                <a:ea typeface="楷体" panose="02010609060101010101" pitchFamily="49" charset="-122"/>
              </a:rPr>
              <a:t>仓库名</a:t>
            </a:r>
            <a:r>
              <a:rPr lang="en-US" altLang="zh-CN" dirty="0">
                <a:solidFill>
                  <a:schemeClr val="tx1">
                    <a:lumMod val="95000"/>
                    <a:lumOff val="5000"/>
                  </a:schemeClr>
                </a:solidFill>
                <a:latin typeface="楷体" panose="02010609060101010101" pitchFamily="49" charset="-122"/>
                <a:ea typeface="楷体" panose="02010609060101010101" pitchFamily="49" charset="-122"/>
              </a:rPr>
              <a:t>&gt;:&lt;</a:t>
            </a:r>
            <a:r>
              <a:rPr lang="zh-CN" altLang="en-US" dirty="0">
                <a:solidFill>
                  <a:schemeClr val="tx1">
                    <a:lumMod val="95000"/>
                    <a:lumOff val="5000"/>
                  </a:schemeClr>
                </a:solidFill>
                <a:latin typeface="楷体" panose="02010609060101010101" pitchFamily="49" charset="-122"/>
                <a:ea typeface="楷体" panose="02010609060101010101" pitchFamily="49" charset="-122"/>
              </a:rPr>
              <a:t>标签</a:t>
            </a:r>
            <a:r>
              <a:rPr lang="en-US" altLang="zh-CN" dirty="0">
                <a:solidFill>
                  <a:schemeClr val="tx1">
                    <a:lumMod val="95000"/>
                    <a:lumOff val="5000"/>
                  </a:schemeClr>
                </a:solidFill>
                <a:latin typeface="楷体" panose="02010609060101010101" pitchFamily="49" charset="-122"/>
                <a:ea typeface="楷体" panose="02010609060101010101" pitchFamily="49" charset="-122"/>
              </a:rPr>
              <a:t>&gt; </a:t>
            </a:r>
            <a:r>
              <a:rPr lang="zh-CN" altLang="en-US" dirty="0">
                <a:solidFill>
                  <a:schemeClr val="tx1">
                    <a:lumMod val="95000"/>
                    <a:lumOff val="5000"/>
                  </a:schemeClr>
                </a:solidFill>
                <a:latin typeface="楷体" panose="02010609060101010101" pitchFamily="49" charset="-122"/>
                <a:ea typeface="楷体" panose="02010609060101010101" pitchFamily="49" charset="-122"/>
              </a:rPr>
              <a:t>的格式来指定具体是这个软件哪个版本的镜像。如果不给出标签，将以 </a:t>
            </a:r>
            <a:r>
              <a:rPr lang="en-US" altLang="zh-CN" dirty="0">
                <a:solidFill>
                  <a:schemeClr val="tx1">
                    <a:lumMod val="95000"/>
                    <a:lumOff val="5000"/>
                  </a:schemeClr>
                </a:solidFill>
                <a:latin typeface="楷体" panose="02010609060101010101" pitchFamily="49" charset="-122"/>
                <a:ea typeface="楷体" panose="02010609060101010101" pitchFamily="49" charset="-122"/>
              </a:rPr>
              <a:t>latest </a:t>
            </a:r>
            <a:r>
              <a:rPr lang="zh-CN" altLang="en-US" dirty="0">
                <a:solidFill>
                  <a:schemeClr val="tx1">
                    <a:lumMod val="95000"/>
                    <a:lumOff val="5000"/>
                  </a:schemeClr>
                </a:solidFill>
                <a:latin typeface="楷体" panose="02010609060101010101" pitchFamily="49" charset="-122"/>
                <a:ea typeface="楷体" panose="02010609060101010101" pitchFamily="49" charset="-122"/>
              </a:rPr>
              <a:t>作为默认标签。</a:t>
            </a:r>
          </a:p>
        </p:txBody>
      </p:sp>
    </p:spTree>
    <p:extLst>
      <p:ext uri="{BB962C8B-B14F-4D97-AF65-F5344CB8AC3E}">
        <p14:creationId xmlns:p14="http://schemas.microsoft.com/office/powerpoint/2010/main" val="3574665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17378" y="247136"/>
            <a:ext cx="8596668" cy="902799"/>
          </a:xfrm>
        </p:spPr>
        <p:txBody>
          <a:bodyPr>
            <a:normAutofit/>
          </a:bodyPr>
          <a:lstStyle/>
          <a:p>
            <a:r>
              <a:rPr lang="en-US" altLang="zh-CN" b="1" dirty="0" smtClean="0">
                <a:solidFill>
                  <a:schemeClr val="tx1">
                    <a:lumMod val="95000"/>
                    <a:lumOff val="5000"/>
                  </a:schemeClr>
                </a:solidFill>
              </a:rPr>
              <a:t>3.Docker</a:t>
            </a:r>
            <a:r>
              <a:rPr lang="zh-CN" altLang="en-US" b="1" dirty="0" smtClean="0">
                <a:solidFill>
                  <a:schemeClr val="tx1">
                    <a:lumMod val="95000"/>
                    <a:lumOff val="5000"/>
                  </a:schemeClr>
                </a:solidFill>
              </a:rPr>
              <a:t>基本命令</a:t>
            </a:r>
            <a:endParaRPr lang="zh-CN" altLang="en-US" dirty="0">
              <a:solidFill>
                <a:schemeClr val="tx1">
                  <a:lumMod val="95000"/>
                  <a:lumOff val="5000"/>
                </a:schemeClr>
              </a:solidFill>
            </a:endParaRPr>
          </a:p>
        </p:txBody>
      </p:sp>
      <p:sp>
        <p:nvSpPr>
          <p:cNvPr id="5" name="标题 3"/>
          <p:cNvSpPr txBox="1">
            <a:spLocks/>
          </p:cNvSpPr>
          <p:nvPr/>
        </p:nvSpPr>
        <p:spPr>
          <a:xfrm>
            <a:off x="899756" y="1471209"/>
            <a:ext cx="8596668" cy="2029871"/>
          </a:xfrm>
          <a:prstGeom prst="rect">
            <a:avLst/>
          </a:prstGeom>
        </p:spPr>
        <p:txBody>
          <a:bodyPr vert="horz" lIns="91440" tIns="45720" rIns="91440" bIns="45720" rtlCol="0" anchor="b">
            <a:normAutofit fontScale="82500" lnSpcReduction="200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solidFill>
                  <a:schemeClr val="tx1">
                    <a:lumMod val="95000"/>
                    <a:lumOff val="5000"/>
                  </a:schemeClr>
                </a:solidFill>
                <a:latin typeface="楷体" panose="02010609060101010101" pitchFamily="49" charset="-122"/>
                <a:ea typeface="楷体" panose="02010609060101010101" pitchFamily="49" charset="-122"/>
              </a:rPr>
              <a:t>1</a:t>
            </a:r>
            <a:r>
              <a:rPr lang="zh-CN" altLang="en-US" dirty="0" smtClean="0">
                <a:solidFill>
                  <a:schemeClr val="tx1">
                    <a:lumMod val="95000"/>
                    <a:lumOff val="5000"/>
                  </a:schemeClr>
                </a:solidFill>
                <a:latin typeface="楷体" panose="02010609060101010101" pitchFamily="49" charset="-122"/>
                <a:ea typeface="楷体" panose="02010609060101010101" pitchFamily="49" charset="-122"/>
              </a:rPr>
              <a:t>）获取镜像</a:t>
            </a:r>
            <a:endParaRPr lang="en-US" altLang="zh-CN" dirty="0" smtClean="0">
              <a:solidFill>
                <a:schemeClr val="tx1">
                  <a:lumMod val="95000"/>
                  <a:lumOff val="5000"/>
                </a:schemeClr>
              </a:solidFill>
              <a:latin typeface="楷体" panose="02010609060101010101" pitchFamily="49" charset="-122"/>
              <a:ea typeface="楷体" panose="02010609060101010101" pitchFamily="49" charset="-122"/>
            </a:endParaRPr>
          </a:p>
          <a:p>
            <a:endParaRPr lang="en-US" altLang="zh-CN" dirty="0">
              <a:solidFill>
                <a:schemeClr val="tx1">
                  <a:lumMod val="95000"/>
                  <a:lumOff val="5000"/>
                </a:schemeClr>
              </a:solidFill>
            </a:endParaRPr>
          </a:p>
          <a:p>
            <a:r>
              <a:rPr lang="en-US" altLang="zh-CN" sz="1400" dirty="0" err="1">
                <a:solidFill>
                  <a:srgbClr val="00B050"/>
                </a:solidFill>
              </a:rPr>
              <a:t>docker</a:t>
            </a:r>
            <a:r>
              <a:rPr lang="en-US" altLang="zh-CN" sz="1400" dirty="0">
                <a:solidFill>
                  <a:srgbClr val="00B050"/>
                </a:solidFill>
              </a:rPr>
              <a:t> pull [</a:t>
            </a:r>
            <a:r>
              <a:rPr lang="zh-CN" altLang="en-US" sz="1400" dirty="0">
                <a:solidFill>
                  <a:srgbClr val="00B050"/>
                </a:solidFill>
              </a:rPr>
              <a:t>选项</a:t>
            </a:r>
            <a:r>
              <a:rPr lang="en-US" altLang="zh-CN" sz="1400" dirty="0">
                <a:solidFill>
                  <a:srgbClr val="00B050"/>
                </a:solidFill>
              </a:rPr>
              <a:t>] [</a:t>
            </a:r>
            <a:r>
              <a:rPr lang="en-US" altLang="zh-CN" sz="1400" dirty="0" err="1">
                <a:solidFill>
                  <a:srgbClr val="00B050"/>
                </a:solidFill>
              </a:rPr>
              <a:t>Docker</a:t>
            </a:r>
            <a:r>
              <a:rPr lang="en-US" altLang="zh-CN" sz="1400" dirty="0">
                <a:solidFill>
                  <a:srgbClr val="00B050"/>
                </a:solidFill>
              </a:rPr>
              <a:t> Registry </a:t>
            </a:r>
            <a:r>
              <a:rPr lang="zh-CN" altLang="en-US" sz="1400" dirty="0">
                <a:solidFill>
                  <a:srgbClr val="00B050"/>
                </a:solidFill>
              </a:rPr>
              <a:t>地址</a:t>
            </a:r>
            <a:r>
              <a:rPr lang="en-US" altLang="zh-CN" sz="1400" dirty="0">
                <a:solidFill>
                  <a:srgbClr val="00B050"/>
                </a:solidFill>
              </a:rPr>
              <a:t>[:</a:t>
            </a:r>
            <a:r>
              <a:rPr lang="zh-CN" altLang="en-US" sz="1400" dirty="0">
                <a:solidFill>
                  <a:srgbClr val="00B050"/>
                </a:solidFill>
              </a:rPr>
              <a:t>端口号</a:t>
            </a:r>
            <a:r>
              <a:rPr lang="en-US" altLang="zh-CN" sz="1400" dirty="0">
                <a:solidFill>
                  <a:srgbClr val="00B050"/>
                </a:solidFill>
              </a:rPr>
              <a:t>]/]</a:t>
            </a:r>
            <a:r>
              <a:rPr lang="zh-CN" altLang="en-US" sz="1400" dirty="0">
                <a:solidFill>
                  <a:srgbClr val="00B050"/>
                </a:solidFill>
              </a:rPr>
              <a:t>仓库名</a:t>
            </a:r>
            <a:r>
              <a:rPr lang="en-US" altLang="zh-CN" sz="1400" dirty="0">
                <a:solidFill>
                  <a:srgbClr val="00B050"/>
                </a:solidFill>
              </a:rPr>
              <a:t>[:</a:t>
            </a:r>
            <a:r>
              <a:rPr lang="zh-CN" altLang="en-US" sz="1400" dirty="0">
                <a:solidFill>
                  <a:srgbClr val="00B050"/>
                </a:solidFill>
              </a:rPr>
              <a:t>标签</a:t>
            </a:r>
            <a:r>
              <a:rPr lang="en-US" altLang="zh-CN" sz="1400" dirty="0" smtClean="0">
                <a:solidFill>
                  <a:srgbClr val="00B050"/>
                </a:solidFill>
              </a:rPr>
              <a:t>]</a:t>
            </a:r>
          </a:p>
          <a:p>
            <a:endParaRPr lang="en-US" altLang="zh-CN" sz="1400" dirty="0">
              <a:solidFill>
                <a:schemeClr val="tx1">
                  <a:lumMod val="95000"/>
                  <a:lumOff val="5000"/>
                </a:schemeClr>
              </a:solidFill>
            </a:endParaRPr>
          </a:p>
          <a:p>
            <a:r>
              <a:rPr lang="zh-CN" altLang="en-US" sz="1400" dirty="0" smtClean="0">
                <a:solidFill>
                  <a:schemeClr val="tx1">
                    <a:lumMod val="95000"/>
                    <a:lumOff val="5000"/>
                  </a:schemeClr>
                </a:solidFill>
              </a:rPr>
              <a:t>例如：</a:t>
            </a:r>
            <a:endParaRPr lang="en-US" altLang="zh-CN" sz="1400" dirty="0" smtClean="0">
              <a:solidFill>
                <a:schemeClr val="tx1">
                  <a:lumMod val="95000"/>
                  <a:lumOff val="5000"/>
                </a:schemeClr>
              </a:solidFill>
            </a:endParaRPr>
          </a:p>
          <a:p>
            <a:endParaRPr lang="en-US" altLang="zh-CN" sz="1400" dirty="0" smtClean="0">
              <a:solidFill>
                <a:schemeClr val="tx1">
                  <a:lumMod val="95000"/>
                  <a:lumOff val="5000"/>
                </a:schemeClr>
              </a:solidFill>
            </a:endParaRPr>
          </a:p>
          <a:p>
            <a:r>
              <a:rPr lang="en-US" altLang="zh-CN" sz="1400" dirty="0" err="1" smtClean="0">
                <a:solidFill>
                  <a:schemeClr val="tx1">
                    <a:lumMod val="95000"/>
                    <a:lumOff val="5000"/>
                  </a:schemeClr>
                </a:solidFill>
              </a:rPr>
              <a:t>docker</a:t>
            </a:r>
            <a:r>
              <a:rPr lang="en-US" altLang="zh-CN" sz="1400" dirty="0" smtClean="0">
                <a:solidFill>
                  <a:schemeClr val="tx1">
                    <a:lumMod val="95000"/>
                    <a:lumOff val="5000"/>
                  </a:schemeClr>
                </a:solidFill>
              </a:rPr>
              <a:t> </a:t>
            </a:r>
            <a:r>
              <a:rPr lang="en-US" altLang="zh-CN" sz="1400" dirty="0">
                <a:solidFill>
                  <a:schemeClr val="tx1">
                    <a:lumMod val="95000"/>
                    <a:lumOff val="5000"/>
                  </a:schemeClr>
                </a:solidFill>
              </a:rPr>
              <a:t>pull </a:t>
            </a:r>
            <a:r>
              <a:rPr lang="en-US" altLang="zh-CN" sz="1400" dirty="0" err="1" smtClean="0">
                <a:solidFill>
                  <a:schemeClr val="tx1">
                    <a:lumMod val="95000"/>
                    <a:lumOff val="5000"/>
                  </a:schemeClr>
                </a:solidFill>
              </a:rPr>
              <a:t>portainer</a:t>
            </a:r>
            <a:r>
              <a:rPr lang="en-US" altLang="zh-CN" sz="1400" dirty="0" smtClean="0">
                <a:solidFill>
                  <a:schemeClr val="tx1">
                    <a:lumMod val="95000"/>
                    <a:lumOff val="5000"/>
                  </a:schemeClr>
                </a:solidFill>
              </a:rPr>
              <a:t>/portainer:1.22.2</a:t>
            </a:r>
          </a:p>
          <a:p>
            <a:endParaRPr lang="en-US" altLang="zh-CN" sz="1400" dirty="0">
              <a:solidFill>
                <a:schemeClr val="tx1">
                  <a:lumMod val="95000"/>
                  <a:lumOff val="5000"/>
                </a:schemeClr>
              </a:solidFill>
            </a:endParaRPr>
          </a:p>
          <a:p>
            <a:r>
              <a:rPr lang="en-US" altLang="zh-CN" sz="1400" dirty="0" err="1" smtClean="0">
                <a:solidFill>
                  <a:schemeClr val="tx1">
                    <a:lumMod val="95000"/>
                    <a:lumOff val="5000"/>
                  </a:schemeClr>
                </a:solidFill>
              </a:rPr>
              <a:t>docker</a:t>
            </a:r>
            <a:r>
              <a:rPr lang="en-US" altLang="zh-CN" sz="1400" dirty="0" smtClean="0">
                <a:solidFill>
                  <a:schemeClr val="tx1">
                    <a:lumMod val="95000"/>
                    <a:lumOff val="5000"/>
                  </a:schemeClr>
                </a:solidFill>
              </a:rPr>
              <a:t> pull </a:t>
            </a:r>
            <a:r>
              <a:rPr lang="en-US" altLang="zh-CN" sz="1200" b="1" dirty="0">
                <a:solidFill>
                  <a:schemeClr val="tx1">
                    <a:lumMod val="95000"/>
                    <a:lumOff val="5000"/>
                  </a:schemeClr>
                </a:solidFill>
              </a:rPr>
              <a:t>172.21.32.102:5000/mysql-canal:5.7.27</a:t>
            </a:r>
            <a:endParaRPr lang="zh-CN" altLang="en-US" sz="1400" b="1" dirty="0">
              <a:solidFill>
                <a:schemeClr val="tx1">
                  <a:lumMod val="95000"/>
                  <a:lumOff val="5000"/>
                </a:schemeClr>
              </a:solidFill>
            </a:endParaRPr>
          </a:p>
        </p:txBody>
      </p:sp>
      <p:sp>
        <p:nvSpPr>
          <p:cNvPr id="6" name="标题 3"/>
          <p:cNvSpPr txBox="1">
            <a:spLocks/>
          </p:cNvSpPr>
          <p:nvPr/>
        </p:nvSpPr>
        <p:spPr>
          <a:xfrm>
            <a:off x="697929" y="3781167"/>
            <a:ext cx="8596668" cy="1988682"/>
          </a:xfrm>
          <a:prstGeom prst="rect">
            <a:avLst/>
          </a:prstGeom>
        </p:spPr>
        <p:txBody>
          <a:bodyPr vert="horz" lIns="91440" tIns="45720" rIns="91440" bIns="45720" rtlCol="0" anchor="b">
            <a:normAutofit fontScale="90000" lnSpcReduction="200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solidFill>
                  <a:schemeClr val="tx1">
                    <a:lumMod val="95000"/>
                    <a:lumOff val="5000"/>
                  </a:schemeClr>
                </a:solidFill>
                <a:latin typeface="楷体" panose="02010609060101010101" pitchFamily="49" charset="-122"/>
                <a:ea typeface="楷体" panose="02010609060101010101" pitchFamily="49" charset="-122"/>
              </a:rPr>
              <a:t>2</a:t>
            </a:r>
            <a:r>
              <a:rPr lang="zh-CN" altLang="en-US" dirty="0" smtClean="0">
                <a:solidFill>
                  <a:schemeClr val="tx1">
                    <a:lumMod val="95000"/>
                    <a:lumOff val="5000"/>
                  </a:schemeClr>
                </a:solidFill>
                <a:latin typeface="楷体" panose="02010609060101010101" pitchFamily="49" charset="-122"/>
                <a:ea typeface="楷体" panose="02010609060101010101" pitchFamily="49" charset="-122"/>
              </a:rPr>
              <a:t>）镜像打标签</a:t>
            </a:r>
            <a:endParaRPr lang="en-US" altLang="zh-CN" dirty="0" smtClean="0">
              <a:solidFill>
                <a:schemeClr val="tx1">
                  <a:lumMod val="95000"/>
                  <a:lumOff val="5000"/>
                </a:schemeClr>
              </a:solidFill>
              <a:latin typeface="楷体" panose="02010609060101010101" pitchFamily="49" charset="-122"/>
              <a:ea typeface="楷体" panose="02010609060101010101" pitchFamily="49" charset="-122"/>
            </a:endParaRPr>
          </a:p>
          <a:p>
            <a:endParaRPr lang="en-US" altLang="zh-CN" dirty="0">
              <a:solidFill>
                <a:schemeClr val="tx1">
                  <a:lumMod val="95000"/>
                  <a:lumOff val="5000"/>
                </a:schemeClr>
              </a:solidFill>
            </a:endParaRPr>
          </a:p>
          <a:p>
            <a:r>
              <a:rPr lang="en-US" altLang="zh-CN" sz="1400" dirty="0" err="1">
                <a:solidFill>
                  <a:srgbClr val="00B050"/>
                </a:solidFill>
              </a:rPr>
              <a:t>docker</a:t>
            </a:r>
            <a:r>
              <a:rPr lang="en-US" altLang="zh-CN" sz="1400" dirty="0">
                <a:solidFill>
                  <a:srgbClr val="00B050"/>
                </a:solidFill>
              </a:rPr>
              <a:t> </a:t>
            </a:r>
            <a:r>
              <a:rPr lang="en-US" altLang="zh-CN" sz="1400" dirty="0" smtClean="0">
                <a:solidFill>
                  <a:srgbClr val="00B050"/>
                </a:solidFill>
              </a:rPr>
              <a:t>tag   [</a:t>
            </a:r>
            <a:r>
              <a:rPr lang="en-US" altLang="zh-CN" sz="1400" dirty="0" err="1">
                <a:solidFill>
                  <a:srgbClr val="00B050"/>
                </a:solidFill>
              </a:rPr>
              <a:t>Docker</a:t>
            </a:r>
            <a:r>
              <a:rPr lang="en-US" altLang="zh-CN" sz="1400" dirty="0">
                <a:solidFill>
                  <a:srgbClr val="00B050"/>
                </a:solidFill>
              </a:rPr>
              <a:t> Registry </a:t>
            </a:r>
            <a:r>
              <a:rPr lang="zh-CN" altLang="en-US" sz="1400" dirty="0" smtClean="0">
                <a:solidFill>
                  <a:srgbClr val="00B050"/>
                </a:solidFill>
              </a:rPr>
              <a:t>地址</a:t>
            </a:r>
            <a:r>
              <a:rPr lang="en-US" altLang="zh-CN" sz="1400" dirty="0" smtClean="0">
                <a:solidFill>
                  <a:srgbClr val="00B050"/>
                </a:solidFill>
              </a:rPr>
              <a:t>1[:</a:t>
            </a:r>
            <a:r>
              <a:rPr lang="zh-CN" altLang="en-US" sz="1400" dirty="0">
                <a:solidFill>
                  <a:srgbClr val="00B050"/>
                </a:solidFill>
              </a:rPr>
              <a:t>端口号</a:t>
            </a:r>
            <a:r>
              <a:rPr lang="en-US" altLang="zh-CN" sz="1400" dirty="0">
                <a:solidFill>
                  <a:srgbClr val="00B050"/>
                </a:solidFill>
              </a:rPr>
              <a:t>]/]</a:t>
            </a:r>
            <a:r>
              <a:rPr lang="zh-CN" altLang="en-US" sz="1400" dirty="0">
                <a:solidFill>
                  <a:srgbClr val="00B050"/>
                </a:solidFill>
              </a:rPr>
              <a:t>仓库</a:t>
            </a:r>
            <a:r>
              <a:rPr lang="zh-CN" altLang="en-US" sz="1400" dirty="0" smtClean="0">
                <a:solidFill>
                  <a:srgbClr val="00B050"/>
                </a:solidFill>
              </a:rPr>
              <a:t>名</a:t>
            </a:r>
            <a:r>
              <a:rPr lang="en-US" altLang="zh-CN" sz="1400" dirty="0" smtClean="0">
                <a:solidFill>
                  <a:srgbClr val="00B050"/>
                </a:solidFill>
              </a:rPr>
              <a:t>1[:</a:t>
            </a:r>
            <a:r>
              <a:rPr lang="zh-CN" altLang="en-US" sz="1400" dirty="0" smtClean="0">
                <a:solidFill>
                  <a:srgbClr val="00B050"/>
                </a:solidFill>
              </a:rPr>
              <a:t>标签</a:t>
            </a:r>
            <a:r>
              <a:rPr lang="en-US" altLang="zh-CN" sz="1400" dirty="0">
                <a:solidFill>
                  <a:srgbClr val="00B050"/>
                </a:solidFill>
              </a:rPr>
              <a:t>1</a:t>
            </a:r>
            <a:r>
              <a:rPr lang="en-US" altLang="zh-CN" sz="1400" dirty="0" smtClean="0">
                <a:solidFill>
                  <a:srgbClr val="00B050"/>
                </a:solidFill>
              </a:rPr>
              <a:t>]   [</a:t>
            </a:r>
            <a:r>
              <a:rPr lang="en-US" altLang="zh-CN" sz="1400" dirty="0" err="1">
                <a:solidFill>
                  <a:srgbClr val="00B050"/>
                </a:solidFill>
              </a:rPr>
              <a:t>Docker</a:t>
            </a:r>
            <a:r>
              <a:rPr lang="en-US" altLang="zh-CN" sz="1400" dirty="0">
                <a:solidFill>
                  <a:srgbClr val="00B050"/>
                </a:solidFill>
              </a:rPr>
              <a:t> Registry </a:t>
            </a:r>
            <a:r>
              <a:rPr lang="zh-CN" altLang="en-US" sz="1400" dirty="0" smtClean="0">
                <a:solidFill>
                  <a:srgbClr val="00B050"/>
                </a:solidFill>
              </a:rPr>
              <a:t>地址</a:t>
            </a:r>
            <a:r>
              <a:rPr lang="en-US" altLang="zh-CN" sz="1400" dirty="0" smtClean="0">
                <a:solidFill>
                  <a:srgbClr val="00B050"/>
                </a:solidFill>
              </a:rPr>
              <a:t>2[:</a:t>
            </a:r>
            <a:r>
              <a:rPr lang="zh-CN" altLang="en-US" sz="1400" dirty="0">
                <a:solidFill>
                  <a:srgbClr val="00B050"/>
                </a:solidFill>
              </a:rPr>
              <a:t>端口号</a:t>
            </a:r>
            <a:r>
              <a:rPr lang="en-US" altLang="zh-CN" sz="1400" dirty="0">
                <a:solidFill>
                  <a:srgbClr val="00B050"/>
                </a:solidFill>
              </a:rPr>
              <a:t>]/]</a:t>
            </a:r>
            <a:r>
              <a:rPr lang="zh-CN" altLang="en-US" sz="1400" dirty="0">
                <a:solidFill>
                  <a:srgbClr val="00B050"/>
                </a:solidFill>
              </a:rPr>
              <a:t>仓库</a:t>
            </a:r>
            <a:r>
              <a:rPr lang="zh-CN" altLang="en-US" sz="1400" dirty="0" smtClean="0">
                <a:solidFill>
                  <a:srgbClr val="00B050"/>
                </a:solidFill>
              </a:rPr>
              <a:t>名</a:t>
            </a:r>
            <a:r>
              <a:rPr lang="en-US" altLang="zh-CN" sz="1400" dirty="0" smtClean="0">
                <a:solidFill>
                  <a:srgbClr val="00B050"/>
                </a:solidFill>
              </a:rPr>
              <a:t>2[:</a:t>
            </a:r>
            <a:r>
              <a:rPr lang="zh-CN" altLang="en-US" sz="1400" dirty="0" smtClean="0">
                <a:solidFill>
                  <a:srgbClr val="00B050"/>
                </a:solidFill>
              </a:rPr>
              <a:t>标签</a:t>
            </a:r>
            <a:r>
              <a:rPr lang="en-US" altLang="zh-CN" sz="1400" dirty="0" smtClean="0">
                <a:solidFill>
                  <a:srgbClr val="00B050"/>
                </a:solidFill>
              </a:rPr>
              <a:t>2]</a:t>
            </a:r>
            <a:endParaRPr lang="en-US" altLang="zh-CN" sz="1400" dirty="0">
              <a:solidFill>
                <a:srgbClr val="00B050"/>
              </a:solidFill>
            </a:endParaRPr>
          </a:p>
          <a:p>
            <a:endParaRPr lang="en-US" altLang="zh-CN" sz="1400" dirty="0" smtClean="0">
              <a:solidFill>
                <a:srgbClr val="00B050"/>
              </a:solidFill>
            </a:endParaRPr>
          </a:p>
          <a:p>
            <a:endParaRPr lang="en-US" altLang="zh-CN" sz="1400" dirty="0">
              <a:solidFill>
                <a:schemeClr val="tx1">
                  <a:lumMod val="95000"/>
                  <a:lumOff val="5000"/>
                </a:schemeClr>
              </a:solidFill>
            </a:endParaRPr>
          </a:p>
          <a:p>
            <a:r>
              <a:rPr lang="zh-CN" altLang="en-US" sz="1400" dirty="0" smtClean="0">
                <a:solidFill>
                  <a:schemeClr val="tx1">
                    <a:lumMod val="95000"/>
                    <a:lumOff val="5000"/>
                  </a:schemeClr>
                </a:solidFill>
              </a:rPr>
              <a:t>例如：</a:t>
            </a:r>
            <a:endParaRPr lang="en-US" altLang="zh-CN" sz="1400" dirty="0" smtClean="0">
              <a:solidFill>
                <a:schemeClr val="tx1">
                  <a:lumMod val="95000"/>
                  <a:lumOff val="5000"/>
                </a:schemeClr>
              </a:solidFill>
            </a:endParaRPr>
          </a:p>
          <a:p>
            <a:endParaRPr lang="en-US" altLang="zh-CN" sz="1400" dirty="0" smtClean="0">
              <a:solidFill>
                <a:schemeClr val="tx1">
                  <a:lumMod val="95000"/>
                  <a:lumOff val="5000"/>
                </a:schemeClr>
              </a:solidFill>
            </a:endParaRPr>
          </a:p>
          <a:p>
            <a:r>
              <a:rPr lang="en-US" altLang="zh-CN" sz="1400" dirty="0" err="1" smtClean="0">
                <a:solidFill>
                  <a:schemeClr val="tx1">
                    <a:lumMod val="95000"/>
                    <a:lumOff val="5000"/>
                  </a:schemeClr>
                </a:solidFill>
              </a:rPr>
              <a:t>docker</a:t>
            </a:r>
            <a:r>
              <a:rPr lang="en-US" altLang="zh-CN" sz="1400" dirty="0" smtClean="0">
                <a:solidFill>
                  <a:schemeClr val="tx1">
                    <a:lumMod val="95000"/>
                    <a:lumOff val="5000"/>
                  </a:schemeClr>
                </a:solidFill>
              </a:rPr>
              <a:t> tag      </a:t>
            </a:r>
            <a:r>
              <a:rPr lang="en-US" altLang="zh-CN" sz="1400" dirty="0" err="1" smtClean="0">
                <a:solidFill>
                  <a:schemeClr val="tx1">
                    <a:lumMod val="95000"/>
                    <a:lumOff val="5000"/>
                  </a:schemeClr>
                </a:solidFill>
              </a:rPr>
              <a:t>portainer</a:t>
            </a:r>
            <a:r>
              <a:rPr lang="en-US" altLang="zh-CN" sz="1400" dirty="0" smtClean="0">
                <a:solidFill>
                  <a:schemeClr val="tx1">
                    <a:lumMod val="95000"/>
                    <a:lumOff val="5000"/>
                  </a:schemeClr>
                </a:solidFill>
              </a:rPr>
              <a:t>/portainer:1.22.2       172.21.32.102:5000/</a:t>
            </a:r>
            <a:r>
              <a:rPr lang="en-US" altLang="zh-CN" sz="1400" dirty="0" err="1" smtClean="0">
                <a:solidFill>
                  <a:schemeClr val="tx1">
                    <a:lumMod val="95000"/>
                    <a:lumOff val="5000"/>
                  </a:schemeClr>
                </a:solidFill>
              </a:rPr>
              <a:t>portainer</a:t>
            </a:r>
            <a:r>
              <a:rPr lang="en-US" altLang="zh-CN" sz="1400" dirty="0" smtClean="0">
                <a:solidFill>
                  <a:schemeClr val="tx1">
                    <a:lumMod val="95000"/>
                    <a:lumOff val="5000"/>
                  </a:schemeClr>
                </a:solidFill>
              </a:rPr>
              <a:t>/portainer:1.22.2</a:t>
            </a:r>
            <a:endParaRPr lang="zh-CN" altLang="en-US" sz="1400" dirty="0">
              <a:solidFill>
                <a:schemeClr val="tx1">
                  <a:lumMod val="95000"/>
                  <a:lumOff val="5000"/>
                </a:schemeClr>
              </a:solidFill>
            </a:endParaRPr>
          </a:p>
        </p:txBody>
      </p:sp>
    </p:spTree>
    <p:extLst>
      <p:ext uri="{BB962C8B-B14F-4D97-AF65-F5344CB8AC3E}">
        <p14:creationId xmlns:p14="http://schemas.microsoft.com/office/powerpoint/2010/main" val="1004893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17378" y="89859"/>
            <a:ext cx="8596668" cy="902799"/>
          </a:xfrm>
        </p:spPr>
        <p:txBody>
          <a:bodyPr>
            <a:normAutofit/>
          </a:bodyPr>
          <a:lstStyle/>
          <a:p>
            <a:r>
              <a:rPr lang="en-US" altLang="zh-CN" b="1" dirty="0" smtClean="0">
                <a:solidFill>
                  <a:schemeClr val="tx1">
                    <a:lumMod val="95000"/>
                    <a:lumOff val="5000"/>
                  </a:schemeClr>
                </a:solidFill>
              </a:rPr>
              <a:t>3.Docker</a:t>
            </a:r>
            <a:r>
              <a:rPr lang="zh-CN" altLang="en-US" b="1" dirty="0" smtClean="0">
                <a:solidFill>
                  <a:schemeClr val="tx1">
                    <a:lumMod val="95000"/>
                    <a:lumOff val="5000"/>
                  </a:schemeClr>
                </a:solidFill>
              </a:rPr>
              <a:t>基本命令</a:t>
            </a:r>
            <a:endParaRPr lang="zh-CN" altLang="en-US" dirty="0">
              <a:solidFill>
                <a:schemeClr val="tx1">
                  <a:lumMod val="95000"/>
                  <a:lumOff val="5000"/>
                </a:schemeClr>
              </a:solidFill>
            </a:endParaRPr>
          </a:p>
        </p:txBody>
      </p:sp>
      <p:sp>
        <p:nvSpPr>
          <p:cNvPr id="5" name="标题 3"/>
          <p:cNvSpPr txBox="1">
            <a:spLocks/>
          </p:cNvSpPr>
          <p:nvPr/>
        </p:nvSpPr>
        <p:spPr>
          <a:xfrm>
            <a:off x="924469" y="1182141"/>
            <a:ext cx="8596668" cy="2029871"/>
          </a:xfrm>
          <a:prstGeom prst="rect">
            <a:avLst/>
          </a:prstGeom>
        </p:spPr>
        <p:txBody>
          <a:bodyPr vert="horz" lIns="91440" tIns="45720" rIns="91440" bIns="45720" rtlCol="0" anchor="b">
            <a:normAutofit fontScale="90000" lnSpcReduction="200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solidFill>
                  <a:schemeClr val="tx1">
                    <a:lumMod val="95000"/>
                    <a:lumOff val="5000"/>
                  </a:schemeClr>
                </a:solidFill>
                <a:latin typeface="楷体" panose="02010609060101010101" pitchFamily="49" charset="-122"/>
                <a:ea typeface="楷体" panose="02010609060101010101" pitchFamily="49" charset="-122"/>
              </a:rPr>
              <a:t>3</a:t>
            </a:r>
            <a:r>
              <a:rPr lang="zh-CN" altLang="en-US" dirty="0" smtClean="0">
                <a:solidFill>
                  <a:schemeClr val="tx1">
                    <a:lumMod val="95000"/>
                    <a:lumOff val="5000"/>
                  </a:schemeClr>
                </a:solidFill>
                <a:latin typeface="楷体" panose="02010609060101010101" pitchFamily="49" charset="-122"/>
                <a:ea typeface="楷体" panose="02010609060101010101" pitchFamily="49" charset="-122"/>
              </a:rPr>
              <a:t>）构建镜像</a:t>
            </a:r>
            <a:endParaRPr lang="en-US" altLang="zh-CN" dirty="0" smtClean="0">
              <a:solidFill>
                <a:schemeClr val="tx1">
                  <a:lumMod val="95000"/>
                  <a:lumOff val="5000"/>
                </a:schemeClr>
              </a:solidFill>
              <a:latin typeface="楷体" panose="02010609060101010101" pitchFamily="49" charset="-122"/>
              <a:ea typeface="楷体" panose="02010609060101010101" pitchFamily="49" charset="-122"/>
            </a:endParaRPr>
          </a:p>
          <a:p>
            <a:endParaRPr lang="en-US" altLang="zh-CN" dirty="0">
              <a:solidFill>
                <a:schemeClr val="tx1">
                  <a:lumMod val="95000"/>
                  <a:lumOff val="5000"/>
                </a:schemeClr>
              </a:solidFill>
            </a:endParaRPr>
          </a:p>
          <a:p>
            <a:r>
              <a:rPr lang="en-US" altLang="zh-CN" sz="1400" dirty="0" err="1" smtClean="0">
                <a:solidFill>
                  <a:srgbClr val="00B050"/>
                </a:solidFill>
              </a:rPr>
              <a:t>docker</a:t>
            </a:r>
            <a:r>
              <a:rPr lang="en-US" altLang="zh-CN" sz="1400" dirty="0" smtClean="0">
                <a:solidFill>
                  <a:srgbClr val="00B050"/>
                </a:solidFill>
              </a:rPr>
              <a:t> build    [</a:t>
            </a:r>
            <a:r>
              <a:rPr lang="zh-CN" altLang="en-US" sz="1400" dirty="0">
                <a:solidFill>
                  <a:srgbClr val="00B050"/>
                </a:solidFill>
              </a:rPr>
              <a:t>选项</a:t>
            </a:r>
            <a:r>
              <a:rPr lang="en-US" altLang="zh-CN" sz="1400" dirty="0">
                <a:solidFill>
                  <a:srgbClr val="00B050"/>
                </a:solidFill>
              </a:rPr>
              <a:t>] [</a:t>
            </a:r>
            <a:r>
              <a:rPr lang="en-US" altLang="zh-CN" sz="1400" dirty="0" err="1">
                <a:solidFill>
                  <a:srgbClr val="00B050"/>
                </a:solidFill>
              </a:rPr>
              <a:t>Docker</a:t>
            </a:r>
            <a:r>
              <a:rPr lang="en-US" altLang="zh-CN" sz="1400" dirty="0">
                <a:solidFill>
                  <a:srgbClr val="00B050"/>
                </a:solidFill>
              </a:rPr>
              <a:t> Registry </a:t>
            </a:r>
            <a:r>
              <a:rPr lang="zh-CN" altLang="en-US" sz="1400" dirty="0">
                <a:solidFill>
                  <a:srgbClr val="00B050"/>
                </a:solidFill>
              </a:rPr>
              <a:t>地址</a:t>
            </a:r>
            <a:r>
              <a:rPr lang="en-US" altLang="zh-CN" sz="1400" dirty="0">
                <a:solidFill>
                  <a:srgbClr val="00B050"/>
                </a:solidFill>
              </a:rPr>
              <a:t>[:</a:t>
            </a:r>
            <a:r>
              <a:rPr lang="zh-CN" altLang="en-US" sz="1400" dirty="0">
                <a:solidFill>
                  <a:srgbClr val="00B050"/>
                </a:solidFill>
              </a:rPr>
              <a:t>端口号</a:t>
            </a:r>
            <a:r>
              <a:rPr lang="en-US" altLang="zh-CN" sz="1400" dirty="0">
                <a:solidFill>
                  <a:srgbClr val="00B050"/>
                </a:solidFill>
              </a:rPr>
              <a:t>]/]</a:t>
            </a:r>
            <a:r>
              <a:rPr lang="zh-CN" altLang="en-US" sz="1400" dirty="0">
                <a:solidFill>
                  <a:srgbClr val="00B050"/>
                </a:solidFill>
              </a:rPr>
              <a:t>仓库名</a:t>
            </a:r>
            <a:r>
              <a:rPr lang="en-US" altLang="zh-CN" sz="1400" dirty="0">
                <a:solidFill>
                  <a:srgbClr val="00B050"/>
                </a:solidFill>
              </a:rPr>
              <a:t>[:</a:t>
            </a:r>
            <a:r>
              <a:rPr lang="zh-CN" altLang="en-US" sz="1400" dirty="0">
                <a:solidFill>
                  <a:srgbClr val="00B050"/>
                </a:solidFill>
              </a:rPr>
              <a:t>标签</a:t>
            </a:r>
            <a:r>
              <a:rPr lang="en-US" altLang="zh-CN" sz="1400" dirty="0">
                <a:solidFill>
                  <a:srgbClr val="00B050"/>
                </a:solidFill>
              </a:rPr>
              <a:t>] </a:t>
            </a:r>
            <a:r>
              <a:rPr lang="en-US" altLang="zh-CN" sz="1400" dirty="0" smtClean="0">
                <a:solidFill>
                  <a:srgbClr val="00B050"/>
                </a:solidFill>
              </a:rPr>
              <a:t>   &lt;</a:t>
            </a:r>
            <a:r>
              <a:rPr lang="zh-CN" altLang="en-US" sz="1400" dirty="0">
                <a:solidFill>
                  <a:srgbClr val="00B050"/>
                </a:solidFill>
              </a:rPr>
              <a:t>上下文路径</a:t>
            </a:r>
            <a:r>
              <a:rPr lang="en-US" altLang="zh-CN" sz="1400" dirty="0">
                <a:solidFill>
                  <a:srgbClr val="00B050"/>
                </a:solidFill>
              </a:rPr>
              <a:t>/URL</a:t>
            </a:r>
            <a:r>
              <a:rPr lang="en-US" altLang="zh-CN" sz="1400" dirty="0" smtClean="0">
                <a:solidFill>
                  <a:srgbClr val="00B050"/>
                </a:solidFill>
              </a:rPr>
              <a:t>/-&gt;</a:t>
            </a:r>
          </a:p>
          <a:p>
            <a:endParaRPr lang="en-US" altLang="zh-CN" sz="1400" dirty="0" smtClean="0">
              <a:solidFill>
                <a:srgbClr val="00B050"/>
              </a:solidFill>
            </a:endParaRPr>
          </a:p>
          <a:p>
            <a:endParaRPr lang="en-US" altLang="zh-CN" sz="1400" dirty="0">
              <a:solidFill>
                <a:schemeClr val="tx1">
                  <a:lumMod val="95000"/>
                  <a:lumOff val="5000"/>
                </a:schemeClr>
              </a:solidFill>
            </a:endParaRPr>
          </a:p>
          <a:p>
            <a:r>
              <a:rPr lang="zh-CN" altLang="en-US" sz="1400" dirty="0" smtClean="0">
                <a:solidFill>
                  <a:schemeClr val="tx1">
                    <a:lumMod val="95000"/>
                    <a:lumOff val="5000"/>
                  </a:schemeClr>
                </a:solidFill>
              </a:rPr>
              <a:t>例如：</a:t>
            </a:r>
            <a:endParaRPr lang="en-US" altLang="zh-CN" sz="1400" dirty="0" smtClean="0">
              <a:solidFill>
                <a:schemeClr val="tx1">
                  <a:lumMod val="95000"/>
                  <a:lumOff val="5000"/>
                </a:schemeClr>
              </a:solidFill>
            </a:endParaRPr>
          </a:p>
          <a:p>
            <a:endParaRPr lang="en-US" altLang="zh-CN" sz="1400" dirty="0">
              <a:solidFill>
                <a:schemeClr val="tx1">
                  <a:lumMod val="95000"/>
                  <a:lumOff val="5000"/>
                </a:schemeClr>
              </a:solidFill>
            </a:endParaRPr>
          </a:p>
          <a:p>
            <a:r>
              <a:rPr lang="en-US" altLang="zh-CN" sz="1400" dirty="0" err="1" smtClean="0">
                <a:solidFill>
                  <a:schemeClr val="tx1">
                    <a:lumMod val="95000"/>
                    <a:lumOff val="5000"/>
                  </a:schemeClr>
                </a:solidFill>
              </a:rPr>
              <a:t>docker</a:t>
            </a:r>
            <a:r>
              <a:rPr lang="en-US" altLang="zh-CN" sz="1400" dirty="0" smtClean="0">
                <a:solidFill>
                  <a:schemeClr val="tx1">
                    <a:lumMod val="95000"/>
                    <a:lumOff val="5000"/>
                  </a:schemeClr>
                </a:solidFill>
              </a:rPr>
              <a:t> build –</a:t>
            </a:r>
            <a:r>
              <a:rPr lang="en-US" altLang="zh-CN" sz="1400" dirty="0">
                <a:solidFill>
                  <a:schemeClr val="tx1">
                    <a:lumMod val="95000"/>
                    <a:lumOff val="5000"/>
                  </a:schemeClr>
                </a:solidFill>
              </a:rPr>
              <a:t>t </a:t>
            </a:r>
            <a:r>
              <a:rPr lang="en-US" altLang="zh-CN" sz="1400" dirty="0" smtClean="0">
                <a:solidFill>
                  <a:schemeClr val="tx1">
                    <a:lumMod val="95000"/>
                    <a:lumOff val="5000"/>
                  </a:schemeClr>
                </a:solidFill>
              </a:rPr>
              <a:t>172.21.32.102:5000/mysql-canal:5.7.27</a:t>
            </a:r>
            <a:endParaRPr lang="zh-CN" altLang="en-US" sz="1400" b="1" dirty="0">
              <a:solidFill>
                <a:schemeClr val="tx1">
                  <a:lumMod val="95000"/>
                  <a:lumOff val="5000"/>
                </a:schemeClr>
              </a:solidFill>
            </a:endParaRPr>
          </a:p>
        </p:txBody>
      </p:sp>
      <p:sp>
        <p:nvSpPr>
          <p:cNvPr id="7" name="标题 3"/>
          <p:cNvSpPr txBox="1">
            <a:spLocks/>
          </p:cNvSpPr>
          <p:nvPr/>
        </p:nvSpPr>
        <p:spPr>
          <a:xfrm>
            <a:off x="817378" y="3979631"/>
            <a:ext cx="8596668" cy="2029871"/>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zh-CN" altLang="en-US" sz="1400" b="1" dirty="0">
              <a:solidFill>
                <a:schemeClr val="tx1">
                  <a:lumMod val="95000"/>
                  <a:lumOff val="5000"/>
                </a:schemeClr>
              </a:solidFill>
            </a:endParaRPr>
          </a:p>
        </p:txBody>
      </p:sp>
      <p:pic>
        <p:nvPicPr>
          <p:cNvPr id="3" name="图片 2"/>
          <p:cNvPicPr>
            <a:picLocks noChangeAspect="1"/>
          </p:cNvPicPr>
          <p:nvPr/>
        </p:nvPicPr>
        <p:blipFill>
          <a:blip r:embed="rId2"/>
          <a:stretch>
            <a:fillRect/>
          </a:stretch>
        </p:blipFill>
        <p:spPr>
          <a:xfrm>
            <a:off x="924469" y="3785324"/>
            <a:ext cx="4924395" cy="2608005"/>
          </a:xfrm>
          <a:prstGeom prst="rect">
            <a:avLst/>
          </a:prstGeom>
        </p:spPr>
      </p:pic>
      <p:pic>
        <p:nvPicPr>
          <p:cNvPr id="11" name="图片 10"/>
          <p:cNvPicPr>
            <a:picLocks noChangeAspect="1"/>
          </p:cNvPicPr>
          <p:nvPr/>
        </p:nvPicPr>
        <p:blipFill>
          <a:blip r:embed="rId3"/>
          <a:stretch>
            <a:fillRect/>
          </a:stretch>
        </p:blipFill>
        <p:spPr>
          <a:xfrm>
            <a:off x="5848864" y="3903611"/>
            <a:ext cx="5095238" cy="2371429"/>
          </a:xfrm>
          <a:prstGeom prst="rect">
            <a:avLst/>
          </a:prstGeom>
        </p:spPr>
      </p:pic>
    </p:spTree>
    <p:extLst>
      <p:ext uri="{BB962C8B-B14F-4D97-AF65-F5344CB8AC3E}">
        <p14:creationId xmlns:p14="http://schemas.microsoft.com/office/powerpoint/2010/main" val="3060445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200</TotalTime>
  <Words>2104</Words>
  <Application>Microsoft Office PowerPoint</Application>
  <PresentationFormat>宽屏</PresentationFormat>
  <Paragraphs>140</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方正姚体</vt:lpstr>
      <vt:lpstr>华文新魏</vt:lpstr>
      <vt:lpstr>楷体</vt:lpstr>
      <vt:lpstr>Arial</vt:lpstr>
      <vt:lpstr>Trebuchet MS</vt:lpstr>
      <vt:lpstr>Wingdings</vt:lpstr>
      <vt:lpstr>Wingdings 3</vt:lpstr>
      <vt:lpstr>平面</vt:lpstr>
      <vt:lpstr>Docker及其swarm集群基础</vt:lpstr>
      <vt:lpstr>Docker基础 </vt:lpstr>
      <vt:lpstr>一、Docker基础 </vt:lpstr>
      <vt:lpstr>2.Docker基本概念 </vt:lpstr>
      <vt:lpstr>1）Docker镜像 </vt:lpstr>
      <vt:lpstr>2）Docker容器 </vt:lpstr>
      <vt:lpstr>3）Docker仓库 </vt:lpstr>
      <vt:lpstr>3.Docker基本命令</vt:lpstr>
      <vt:lpstr>3.Docker基本命令</vt:lpstr>
      <vt:lpstr>3.Docker基本命令</vt:lpstr>
      <vt:lpstr>二、Swarm集群 </vt:lpstr>
      <vt:lpstr>2.Swarm集群 </vt:lpstr>
      <vt:lpstr>2.Swarm特性 </vt:lpstr>
      <vt:lpstr>2.Swarm特性 </vt:lpstr>
      <vt:lpstr>2.Swarm基本命令 </vt:lpstr>
      <vt:lpstr>2.Swarm基本命令 </vt:lpstr>
      <vt:lpstr>2.Swarm基本命令 </vt:lpstr>
      <vt:lpstr>二、其他 </vt:lpstr>
    </vt:vector>
  </TitlesOfParts>
  <Company>Hollysys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Docker及其swarm集群基础</dc:title>
  <dc:creator>张毅183790</dc:creator>
  <cp:lastModifiedBy>张毅183790</cp:lastModifiedBy>
  <cp:revision>19</cp:revision>
  <dcterms:created xsi:type="dcterms:W3CDTF">2019-11-26T02:27:53Z</dcterms:created>
  <dcterms:modified xsi:type="dcterms:W3CDTF">2019-11-26T10:00:07Z</dcterms:modified>
  <cp:contentStatus/>
</cp:coreProperties>
</file>