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1059" r:id="rId2"/>
    <p:sldId id="1078" r:id="rId3"/>
    <p:sldId id="1088" r:id="rId4"/>
    <p:sldId id="1091" r:id="rId5"/>
    <p:sldId id="1098" r:id="rId6"/>
    <p:sldId id="1092" r:id="rId7"/>
    <p:sldId id="1093" r:id="rId8"/>
    <p:sldId id="1094" r:id="rId9"/>
    <p:sldId id="1095" r:id="rId10"/>
    <p:sldId id="1096" r:id="rId11"/>
    <p:sldId id="1097" r:id="rId12"/>
    <p:sldId id="1099" r:id="rId13"/>
    <p:sldId id="1090" r:id="rId14"/>
    <p:sldId id="1077" r:id="rId15"/>
  </p:sldIdLst>
  <p:sldSz cx="10287000" cy="6858000" type="35mm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9">
          <p15:clr>
            <a:srgbClr val="A4A3A4"/>
          </p15:clr>
        </p15:guide>
        <p15:guide id="2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B2B2B2"/>
    <a:srgbClr val="FFCC00"/>
    <a:srgbClr val="777777"/>
    <a:srgbClr val="DDDDDD"/>
    <a:srgbClr val="F7F8D6"/>
    <a:srgbClr val="FF3300"/>
    <a:srgbClr val="3366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78289" autoAdjust="0"/>
  </p:normalViewPr>
  <p:slideViewPr>
    <p:cSldViewPr snapToGrid="0">
      <p:cViewPr varScale="1">
        <p:scale>
          <a:sx n="73" d="100"/>
          <a:sy n="73" d="100"/>
        </p:scale>
        <p:origin x="-1212" y="-96"/>
      </p:cViewPr>
      <p:guideLst>
        <p:guide orient="horz" pos="359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572" y="-11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8462" y="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5005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8462" y="675005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fld id="{5B29259B-8D3C-443A-A83C-38BA0DEE95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88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462" y="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0550" y="533400"/>
            <a:ext cx="40005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768" y="3371850"/>
            <a:ext cx="7503078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5005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462" y="6750050"/>
            <a:ext cx="443615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4" rIns="94910" bIns="47454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fld id="{AF20FAB0-3F3C-484E-B3CC-AE67081131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7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wmf"/><Relationship Id="rId9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7999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 bwMode="auto">
          <a:xfrm>
            <a:off x="-1" y="1484264"/>
            <a:ext cx="10287001" cy="2375218"/>
          </a:xfrm>
          <a:prstGeom prst="rect">
            <a:avLst/>
          </a:pr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20455" y="2602902"/>
            <a:ext cx="1776904" cy="416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CN" sz="4000" b="1" kern="1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+mn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/>
                </a:solidFill>
              </a:rPr>
              <a:t>副标题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85718" y="1783175"/>
            <a:ext cx="7290429" cy="6912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40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263" y="6154671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引領智慧</a:t>
            </a:r>
            <a:r>
              <a:rPr lang="zh-CN" altLang="en-US" sz="1400" b="1" baseline="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baseline="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400" b="1" baseline="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漢思軟件</a:t>
            </a:r>
            <a:endParaRPr lang="zh-CN" altLang="en-US" sz="1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80" y="380566"/>
            <a:ext cx="4379697" cy="898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2249"/>
            <a:ext cx="10287000" cy="459146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7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22728" y="6621372"/>
            <a:ext cx="578225" cy="276968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4F5DA1-09D8-4B46-89D4-C2FB1400F4C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0" y="80395"/>
            <a:ext cx="9880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77967" y="6611779"/>
            <a:ext cx="2424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HanThink</a:t>
            </a:r>
            <a:r>
              <a:rPr lang="en-US" altLang="zh-CN" dirty="0" smtClean="0"/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Information Technology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36" y="2249"/>
            <a:ext cx="1361364" cy="49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4300" y="6510338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4F5DA1-09D8-4B46-89D4-C2FB1400F4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0" y="2249"/>
            <a:ext cx="10287000" cy="459146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7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912" y="62552"/>
            <a:ext cx="9880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  <p:sp>
        <p:nvSpPr>
          <p:cNvPr id="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1143000" y="1419102"/>
            <a:ext cx="7543800" cy="33349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000" b="1">
                <a:solidFill>
                  <a:schemeClr val="tx1"/>
                </a:solidFill>
                <a:latin typeface="EYInterstate" pitchFamily="2" charset="0"/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1143000" y="1979550"/>
            <a:ext cx="7543800" cy="33349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000" b="1">
                <a:solidFill>
                  <a:schemeClr val="tx1"/>
                </a:solidFill>
                <a:latin typeface="EYInterstate" pitchFamily="2" charset="0"/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2728" y="6621372"/>
            <a:ext cx="578225" cy="276968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4F5DA1-09D8-4B46-89D4-C2FB1400F4C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92" y="3724835"/>
            <a:ext cx="4329207" cy="27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02" y="2249"/>
            <a:ext cx="1314598" cy="4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2927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0CFDA1-BB2F-4181-9742-D5EF723CDBA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2249"/>
            <a:ext cx="10287000" cy="459146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7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80395"/>
            <a:ext cx="9880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18" y="4970"/>
            <a:ext cx="1253781" cy="45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964735" y="883566"/>
            <a:ext cx="8769350" cy="5191125"/>
            <a:chOff x="174" y="633"/>
            <a:chExt cx="5524" cy="322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4" y="773"/>
              <a:ext cx="5405" cy="28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750" y="3227"/>
            <a:ext cx="1948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Drawing" r:id="rId3" imgW="2719137" imgH="756987" progId="">
                    <p:embed/>
                  </p:oleObj>
                </mc:Choice>
                <mc:Fallback>
                  <p:oleObj name="Drawing" r:id="rId3" imgW="2719137" imgH="756987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0" y="3227"/>
                          <a:ext cx="1948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751" y="1574"/>
              <a:ext cx="2217" cy="4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4800" b="0" u="none" dirty="0">
                  <a:solidFill>
                    <a:srgbClr val="00549C"/>
                  </a:solidFill>
                  <a:latin typeface="Brush Script" pitchFamily="66" charset="0"/>
                  <a:ea typeface="华文楷体" pitchFamily="2" charset="-122"/>
                </a:rPr>
                <a:t>Thank You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790" y="2899"/>
              <a:ext cx="1010" cy="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1800" b="0" u="none">
                  <a:solidFill>
                    <a:srgbClr val="400097"/>
                  </a:solidFill>
                  <a:ea typeface="华文楷体" pitchFamily="2" charset="-122"/>
                </a:rPr>
                <a:t>Merci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884" y="2787"/>
              <a:ext cx="1088" cy="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1800" b="0" u="none">
                  <a:solidFill>
                    <a:srgbClr val="0000A0"/>
                  </a:solidFill>
                  <a:ea typeface="华文楷体" pitchFamily="2" charset="-122"/>
                </a:rPr>
                <a:t>Grazie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642" y="1295"/>
              <a:ext cx="1328" cy="3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3400" b="0" u="none">
                  <a:solidFill>
                    <a:schemeClr val="tx1"/>
                  </a:solidFill>
                  <a:ea typeface="华文楷体" pitchFamily="2" charset="-122"/>
                </a:rPr>
                <a:t>Gracias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185" y="2094"/>
              <a:ext cx="1082" cy="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2400" b="0" u="none">
                  <a:solidFill>
                    <a:srgbClr val="004C6D"/>
                  </a:solidFill>
                  <a:ea typeface="华文楷体" pitchFamily="2" charset="-122"/>
                </a:rPr>
                <a:t>Obrigado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088" y="2491"/>
              <a:ext cx="1060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2800" b="0" u="none">
                  <a:solidFill>
                    <a:srgbClr val="005100"/>
                  </a:solidFill>
                  <a:latin typeface="Nimrod" pitchFamily="18" charset="0"/>
                  <a:ea typeface="华文楷体" pitchFamily="2" charset="-122"/>
                </a:rPr>
                <a:t>Danke</a:t>
              </a:r>
            </a:p>
          </p:txBody>
        </p:sp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1" y="1405"/>
              <a:ext cx="119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33" y="3464"/>
              <a:ext cx="216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515" y="3798"/>
              <a:ext cx="282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Japanese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571" y="2067"/>
              <a:ext cx="220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English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969" y="3113"/>
              <a:ext cx="199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French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05" y="1636"/>
              <a:ext cx="242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Russian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262" y="2749"/>
              <a:ext cx="242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German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132" y="3003"/>
              <a:ext cx="183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Italian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052" y="1635"/>
              <a:ext cx="241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Spanish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463" y="2410"/>
              <a:ext cx="563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Brazilian Portuguese</a:t>
              </a:r>
            </a:p>
          </p:txBody>
        </p:sp>
        <p:pic>
          <p:nvPicPr>
            <p:cNvPr id="23" name="Picture 1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38" y="2074"/>
              <a:ext cx="67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392" y="2453"/>
              <a:ext cx="227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Arabic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307" y="1140"/>
              <a:ext cx="529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Traditional Chinese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399" y="2974"/>
              <a:ext cx="502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Simplified Chinese</a:t>
              </a:r>
            </a:p>
          </p:txBody>
        </p:sp>
        <p:pic>
          <p:nvPicPr>
            <p:cNvPr id="27" name="Picture 2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40" y="633"/>
              <a:ext cx="897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9" y="824"/>
              <a:ext cx="9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825" y="1056"/>
              <a:ext cx="160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Hindi</a:t>
              </a:r>
            </a:p>
          </p:txBody>
        </p:sp>
        <p:pic>
          <p:nvPicPr>
            <p:cNvPr id="30" name="Picture 2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75" y="3343"/>
              <a:ext cx="98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738" y="3724"/>
              <a:ext cx="172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Tamil</a:t>
              </a:r>
            </a:p>
          </p:txBody>
        </p:sp>
        <p:pic>
          <p:nvPicPr>
            <p:cNvPr id="32" name="Picture 2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512" y="652"/>
              <a:ext cx="140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981" y="1028"/>
              <a:ext cx="137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Thai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4435" y="3712"/>
              <a:ext cx="211" cy="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Aft>
                  <a:spcPct val="15000"/>
                </a:spcAft>
              </a:pPr>
              <a:r>
                <a:rPr lang="en-US" altLang="zh-CN" sz="600" b="0" u="none">
                  <a:solidFill>
                    <a:srgbClr val="0000A0"/>
                  </a:solidFill>
                  <a:ea typeface="华文楷体" pitchFamily="2" charset="-122"/>
                </a:rPr>
                <a:t>Korean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017" y="2255"/>
              <a:ext cx="1130" cy="766"/>
            </a:xfrm>
            <a:prstGeom prst="rect">
              <a:avLst/>
            </a:prstGeom>
            <a:noFill/>
            <a:ln w="38100" algn="ctr">
              <a:noFill/>
              <a:prstDash val="lgDash"/>
              <a:miter lim="800000"/>
              <a:headEnd/>
              <a:tailEnd/>
            </a:ln>
          </p:spPr>
          <p:txBody>
            <a:bodyPr wrap="none" lIns="288000" tIns="288000" rIns="288000" bIns="2880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4800" u="none">
                  <a:solidFill>
                    <a:schemeClr val="tx1"/>
                  </a:solidFill>
                  <a:ea typeface="华文楷体" pitchFamily="2" charset="-122"/>
                </a:rPr>
                <a:t>谢谢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924300" y="6510338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C1A69A-CA3E-4102-BA12-F0B0E289B55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2249"/>
            <a:ext cx="10287000" cy="459146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7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16" y="76200"/>
            <a:ext cx="9677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2400" y="1371600"/>
            <a:ext cx="9677400" cy="3733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4300" y="6510338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914B3-2751-4C10-865C-54042FD562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68" y="27411"/>
            <a:ext cx="1192135" cy="433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片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69"/>
          <a:stretch/>
        </p:blipFill>
        <p:spPr>
          <a:xfrm>
            <a:off x="0" y="2"/>
            <a:ext cx="10336071" cy="685799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 bwMode="auto">
          <a:xfrm>
            <a:off x="0" y="1306286"/>
            <a:ext cx="10287001" cy="34747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3000"/>
                  <a:lumOff val="37000"/>
                </a:schemeClr>
              </a:gs>
              <a:gs pos="71000">
                <a:schemeClr val="tx2">
                  <a:lumMod val="40000"/>
                  <a:lumOff val="60000"/>
                  <a:alpha val="56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文本占位符 11"/>
          <p:cNvSpPr txBox="1">
            <a:spLocks/>
          </p:cNvSpPr>
          <p:nvPr userDrawn="1"/>
        </p:nvSpPr>
        <p:spPr>
          <a:xfrm>
            <a:off x="429514" y="2335495"/>
            <a:ext cx="7081628" cy="15022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599792" y="6362699"/>
            <a:ext cx="3485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</a:rPr>
              <a:t>HanThink</a:t>
            </a:r>
            <a:r>
              <a:rPr lang="en-US" altLang="zh-CN" b="1" i="1" baseline="0" dirty="0" smtClean="0">
                <a:solidFill>
                  <a:schemeClr val="bg1">
                    <a:lumMod val="75000"/>
                  </a:schemeClr>
                </a:solidFill>
              </a:rPr>
              <a:t> MES . 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</a:rPr>
              <a:t>Smart Work for Manufacture </a:t>
            </a:r>
            <a:endParaRPr lang="zh-CN" alt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152400" y="6589900"/>
            <a:ext cx="10040471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6" r:id="rId4"/>
    <p:sldLayoutId id="2147483659" r:id="rId5"/>
    <p:sldLayoutId id="2147483660" r:id="rId6"/>
    <p:sldLayoutId id="2147483661" r:id="rId7"/>
    <p:sldLayoutId id="2147483665" r:id="rId8"/>
    <p:sldLayoutId id="214748366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—"/>
        <a:defRPr sz="1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1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413013" y="1796823"/>
            <a:ext cx="7290429" cy="691201"/>
          </a:xfrm>
        </p:spPr>
        <p:txBody>
          <a:bodyPr/>
          <a:lstStyle/>
          <a:p>
            <a:r>
              <a:rPr lang="zh-CN" altLang="en-US" dirty="0"/>
              <a:t>汉</a:t>
            </a:r>
            <a:r>
              <a:rPr lang="zh-CN" altLang="en-US" dirty="0" smtClean="0"/>
              <a:t>思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zh-CN" altLang="en-US" dirty="0"/>
              <a:t>培训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68537" y="2906973"/>
            <a:ext cx="23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瞿佐鹏</a:t>
            </a:r>
            <a:r>
              <a:rPr lang="en-US" altLang="zh-CN" sz="2400" dirty="0" smtClean="0"/>
              <a:t>2020.11.13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5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76738" y="79450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月（每月各班次所有模具总时间）：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8" y="1800000"/>
            <a:ext cx="804768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2210" y="513092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未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选择条件默认为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生产线，白班</a:t>
            </a:r>
          </a:p>
        </p:txBody>
      </p:sp>
      <p:sp>
        <p:nvSpPr>
          <p:cNvPr id="5" name="矩形 4"/>
          <p:cNvSpPr/>
          <p:nvPr/>
        </p:nvSpPr>
        <p:spPr>
          <a:xfrm>
            <a:off x="892210" y="3375632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按生产线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选择：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8" y="803409"/>
            <a:ext cx="560027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8" y="3826022"/>
            <a:ext cx="56304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4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合理化改善建议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44062" y="1040442"/>
            <a:ext cx="7194098" cy="696918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n-lt"/>
              </a:rPr>
              <a:t>前端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lt"/>
              </a:rPr>
              <a:t>ui</a:t>
            </a:r>
            <a:r>
              <a:rPr lang="zh-CN" altLang="en-US" sz="1400" b="1" dirty="0" smtClean="0">
                <a:solidFill>
                  <a:schemeClr val="bg1"/>
                </a:solidFill>
                <a:latin typeface="+mn-lt"/>
              </a:rPr>
              <a:t>，在表格和图形之间，两者应该协调一些，下方太空了。</a:t>
            </a:r>
            <a:endParaRPr lang="zh-CN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4062" y="2342023"/>
            <a:ext cx="7194098" cy="696918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n-lt"/>
              </a:rPr>
              <a:t>后端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lt"/>
              </a:rPr>
              <a:t>sql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，还有优化的空间</a:t>
            </a:r>
            <a:endParaRPr lang="zh-CN" altLang="en-U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5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总结报告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70709" y="1045029"/>
            <a:ext cx="866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总结报告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9" y="1629804"/>
            <a:ext cx="8843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在本次的报表培训中，对以前掌握的知识进行了实用，把理论发挥到实践中，让我理解到在日常的工作中，往往有许多复杂的需求，想实现起来首先应该进行足够的分析，然后完成它。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通过本次的报表培训，让我对工具的使用有了更深刻的认识。也学会了前后端分离的一小部分思路，是我在以前的学习中所未采用的新知识。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ADCT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报表的完成过程中，由于自己对概念并没有完全理解，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设计也不够好，我要感谢陈豪陈老师，在我请教之后，他及时给我反馈，让我得以完成本次的报表培训。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在以后的工作之中，我也会不怕困难，不断学习进取。</a:t>
            </a:r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9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621463"/>
            <a:ext cx="579438" cy="276225"/>
          </a:xfrm>
          <a:prstGeom prst="rect">
            <a:avLst/>
          </a:prstGeom>
        </p:spPr>
        <p:txBody>
          <a:bodyPr/>
          <a:lstStyle/>
          <a:p>
            <a:fld id="{444F5DA1-09D8-4B46-89D4-C2FB1400F4CB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4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1047464" y="1446398"/>
            <a:ext cx="7543800" cy="333498"/>
          </a:xfrm>
        </p:spPr>
        <p:txBody>
          <a:bodyPr/>
          <a:lstStyle/>
          <a:p>
            <a:r>
              <a:rPr lang="zh-CN" altLang="en-US" dirty="0" smtClean="0">
                <a:latin typeface="+mj-lt"/>
                <a:ea typeface="微软雅黑" pitchFamily="34" charset="-122"/>
              </a:rPr>
              <a:t>培训报表项目需求和设计</a:t>
            </a:r>
            <a:endParaRPr lang="en-US" altLang="zh-CN" dirty="0">
              <a:latin typeface="+mj-lt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DA1-09D8-4B46-89D4-C2FB1400F4CB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99413" y="1413763"/>
            <a:ext cx="142875" cy="36036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889069" y="2294508"/>
            <a:ext cx="142875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66025" y="1413763"/>
            <a:ext cx="433388" cy="36036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r"/>
            <a:endParaRPr lang="en-US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55681" y="2294508"/>
            <a:ext cx="433388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gray">
          <a:xfrm>
            <a:off x="754950" y="1413763"/>
            <a:ext cx="215900" cy="36036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72000" rIns="0" anchor="ctr"/>
          <a:lstStyle/>
          <a:p>
            <a:pPr algn="ctr"/>
            <a:r>
              <a:rPr lang="de-DE" altLang="zh-CN" sz="28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1</a:t>
            </a:r>
          </a:p>
        </p:txBody>
      </p:sp>
      <p:sp>
        <p:nvSpPr>
          <p:cNvPr id="12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44606" y="2294508"/>
            <a:ext cx="215900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72000" rIns="0" anchor="ctr"/>
          <a:lstStyle/>
          <a:p>
            <a:pPr algn="ctr"/>
            <a:r>
              <a:rPr lang="de-DE" altLang="zh-CN" sz="28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2</a:t>
            </a:r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889069" y="3210363"/>
            <a:ext cx="142875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55681" y="3210363"/>
            <a:ext cx="433388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44606" y="3210363"/>
            <a:ext cx="215900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72000" rIns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3</a:t>
            </a:r>
            <a:endParaRPr lang="de-DE" altLang="zh-CN" sz="28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1042288" y="2307940"/>
            <a:ext cx="7543800" cy="333498"/>
          </a:xfrm>
        </p:spPr>
        <p:txBody>
          <a:bodyPr/>
          <a:lstStyle/>
          <a:p>
            <a:r>
              <a:rPr lang="zh-CN" altLang="en-US" dirty="0" smtClean="0">
                <a:latin typeface="+mj-lt"/>
                <a:ea typeface="微软雅黑" pitchFamily="34" charset="-122"/>
              </a:rPr>
              <a:t>培训报表项目功能展示</a:t>
            </a:r>
            <a:endParaRPr lang="en-US" altLang="zh-CN" dirty="0">
              <a:latin typeface="+mj-lt"/>
              <a:ea typeface="微软雅黑" pitchFamily="34" charset="-122"/>
            </a:endParaRPr>
          </a:p>
        </p:txBody>
      </p:sp>
      <p:sp>
        <p:nvSpPr>
          <p:cNvPr id="24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1031944" y="3210363"/>
            <a:ext cx="7543800" cy="333498"/>
          </a:xfrm>
        </p:spPr>
        <p:txBody>
          <a:bodyPr/>
          <a:lstStyle/>
          <a:p>
            <a:r>
              <a:rPr lang="zh-CN" altLang="en-US" dirty="0" smtClean="0">
                <a:latin typeface="+mj-lt"/>
                <a:ea typeface="微软雅黑" pitchFamily="34" charset="-122"/>
              </a:rPr>
              <a:t>合理化改善建议</a:t>
            </a:r>
            <a:endParaRPr lang="en-US" altLang="zh-CN" dirty="0">
              <a:latin typeface="+mj-lt"/>
              <a:ea typeface="微软雅黑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913110" y="4143125"/>
            <a:ext cx="142875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79722" y="4143125"/>
            <a:ext cx="433388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68647" y="4143125"/>
            <a:ext cx="215900" cy="3603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72000" rIns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4</a:t>
            </a:r>
            <a:endParaRPr lang="de-DE" altLang="zh-CN" sz="28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7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1055985" y="4156557"/>
            <a:ext cx="7543800" cy="333498"/>
          </a:xfrm>
        </p:spPr>
        <p:txBody>
          <a:bodyPr/>
          <a:lstStyle/>
          <a:p>
            <a:r>
              <a:rPr lang="zh-CN" altLang="en-US" dirty="0" smtClean="0">
                <a:latin typeface="+mj-lt"/>
                <a:ea typeface="微软雅黑" pitchFamily="34" charset="-122"/>
              </a:rPr>
              <a:t>总结报告</a:t>
            </a:r>
            <a:endParaRPr lang="en-US" altLang="zh-CN" dirty="0"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培训报表项目需求和设计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3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193183" y="541199"/>
            <a:ext cx="1905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项目需求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1607" y="1390253"/>
            <a:ext cx="8811182" cy="2190074"/>
            <a:chOff x="461607" y="1390253"/>
            <a:chExt cx="8811182" cy="2190074"/>
          </a:xfrm>
        </p:grpSpPr>
        <p:sp>
          <p:nvSpPr>
            <p:cNvPr id="8" name="Rounded Rectangle 37"/>
            <p:cNvSpPr/>
            <p:nvPr/>
          </p:nvSpPr>
          <p:spPr>
            <a:xfrm>
              <a:off x="461607" y="1922264"/>
              <a:ext cx="1368152" cy="1269999"/>
            </a:xfrm>
            <a:prstGeom prst="roundRect">
              <a:avLst>
                <a:gd name="adj" fmla="val 10000"/>
              </a:avLst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588403" y="2332011"/>
              <a:ext cx="51435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altLang="zh-CN" sz="16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ADCT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报表</a:t>
              </a:r>
              <a:endParaRPr lang="zh-CN" altLang="en-GB" sz="1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ounded Rectangle 34"/>
            <p:cNvSpPr/>
            <p:nvPr/>
          </p:nvSpPr>
          <p:spPr>
            <a:xfrm>
              <a:off x="3822094" y="1390253"/>
              <a:ext cx="5450695" cy="2190074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右箭头 10"/>
            <p:cNvSpPr/>
            <p:nvPr/>
          </p:nvSpPr>
          <p:spPr bwMode="auto">
            <a:xfrm>
              <a:off x="2463485" y="2367121"/>
              <a:ext cx="787489" cy="226605"/>
            </a:xfrm>
            <a:prstGeom prst="rightArrow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47823" y="1715040"/>
              <a:ext cx="51435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1607" y="4139801"/>
            <a:ext cx="8927092" cy="1295193"/>
            <a:chOff x="461607" y="1510929"/>
            <a:chExt cx="8927092" cy="1295193"/>
          </a:xfrm>
        </p:grpSpPr>
        <p:sp>
          <p:nvSpPr>
            <p:cNvPr id="16" name="Rounded Rectangle 37"/>
            <p:cNvSpPr/>
            <p:nvPr/>
          </p:nvSpPr>
          <p:spPr>
            <a:xfrm>
              <a:off x="461607" y="1536123"/>
              <a:ext cx="1368152" cy="1269999"/>
            </a:xfrm>
            <a:prstGeom prst="roundRect">
              <a:avLst>
                <a:gd name="adj" fmla="val 10000"/>
              </a:avLst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 16"/>
            <p:cNvSpPr/>
            <p:nvPr/>
          </p:nvSpPr>
          <p:spPr>
            <a:xfrm>
              <a:off x="588403" y="1878734"/>
              <a:ext cx="51435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zh-CN" altLang="en-US" sz="16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区域设备停</a:t>
              </a:r>
              <a:endParaRPr lang="en-US" altLang="zh-CN" sz="16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pPr lvl="0"/>
              <a:r>
                <a:rPr lang="zh-CN" altLang="en-US" sz="16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线率报表</a:t>
              </a:r>
              <a:endParaRPr lang="zh-CN" altLang="en-GB" sz="1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Rounded Rectangle 34"/>
            <p:cNvSpPr/>
            <p:nvPr/>
          </p:nvSpPr>
          <p:spPr>
            <a:xfrm>
              <a:off x="3822092" y="1510929"/>
              <a:ext cx="5566607" cy="1295193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右箭头 18"/>
            <p:cNvSpPr/>
            <p:nvPr/>
          </p:nvSpPr>
          <p:spPr bwMode="auto">
            <a:xfrm>
              <a:off x="2463484" y="2045222"/>
              <a:ext cx="787489" cy="226605"/>
            </a:xfrm>
            <a:prstGeom prst="rightArrow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47823" y="1715040"/>
              <a:ext cx="51435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zh-CN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3947823" y="4271194"/>
            <a:ext cx="51435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sz="1200" dirty="0" smtClean="0">
                <a:latin typeface="宋体" pitchFamily="2" charset="-122"/>
                <a:ea typeface="宋体" pitchFamily="2" charset="-122"/>
              </a:rPr>
              <a:t>生成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停线率百分比的</a:t>
            </a:r>
            <a:r>
              <a:rPr lang="zh-CN" altLang="zh-CN" sz="1200" b="1" dirty="0">
                <a:latin typeface="宋体" pitchFamily="2" charset="-122"/>
                <a:ea typeface="宋体" pitchFamily="2" charset="-122"/>
              </a:rPr>
              <a:t>图形报表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，可以按日期、生产线、班次查询每种停线原因的百分比；</a:t>
            </a:r>
          </a:p>
          <a:p>
            <a:pPr lvl="0"/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sz="12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PP_PRESS_STATUS (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设备状态记录表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PP_EQU_STOP(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设备停线维护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里面查询数据显示，需计算每种原因的百分比。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947823" y="1510928"/>
            <a:ext cx="51435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、生成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ADCT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（平均换模时间）的</a:t>
            </a:r>
            <a:r>
              <a:rPr lang="zh-CN" altLang="zh-CN" sz="1200" b="1" dirty="0">
                <a:latin typeface="宋体" pitchFamily="2" charset="-122"/>
                <a:ea typeface="宋体" pitchFamily="2" charset="-122"/>
              </a:rPr>
              <a:t>图形报表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，查询条件可以选择</a:t>
            </a:r>
            <a:r>
              <a:rPr lang="zh-CN" altLang="zh-CN" sz="1200" b="1" dirty="0">
                <a:latin typeface="宋体" pitchFamily="2" charset="-122"/>
                <a:ea typeface="宋体" pitchFamily="2" charset="-122"/>
              </a:rPr>
              <a:t>生产线、班次、生产日期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（时间段）、</a:t>
            </a:r>
            <a:r>
              <a:rPr lang="zh-CN" altLang="zh-CN" sz="1200" b="1" dirty="0">
                <a:latin typeface="宋体" pitchFamily="2" charset="-122"/>
                <a:ea typeface="宋体" pitchFamily="2" charset="-122"/>
              </a:rPr>
              <a:t>模具、报表类型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PP_PRESS_STATUS (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设备状态记录表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中获取不同生产线、模具、班次、日期的换模时间，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ADCT=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换模总时间（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换模总次数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/60min (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单位：分钟，精确到小数点后两位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、当选择某个模具进行查询时，报表统计的是该模具的日、月的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ADCT 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信息；如果不选择模具，则统计的是不同生产线、班次的日、月的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ADCT 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信息。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其实是两种不同的查询，通过条件选择情况执行不同的查询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zh-CN" sz="12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sz="1200" dirty="0">
                <a:latin typeface="宋体" pitchFamily="2" charset="-122"/>
                <a:ea typeface="宋体" pitchFamily="2" charset="-122"/>
              </a:rPr>
              <a:t>、生产线、班次为可选项，选择时统计符合条件的数据，未选择时，统计所有数据。</a:t>
            </a:r>
          </a:p>
        </p:txBody>
      </p:sp>
    </p:spTree>
    <p:extLst>
      <p:ext uri="{BB962C8B-B14F-4D97-AF65-F5344CB8AC3E}">
        <p14:creationId xmlns:p14="http://schemas.microsoft.com/office/powerpoint/2010/main" val="6514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培训报表项目需求和设计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93183" y="541199"/>
            <a:ext cx="1905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设计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448019" y="1776720"/>
            <a:ext cx="4422143" cy="11570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—"/>
              <a:defRPr sz="12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架构，使用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,JAVA</a:t>
            </a:r>
            <a:r>
              <a:rPr lang="zh-CN" altLang="en-US" dirty="0" smtClean="0"/>
              <a:t>服务器端语言</a:t>
            </a:r>
            <a:r>
              <a:rPr lang="zh-CN" altLang="en-US" dirty="0"/>
              <a:t>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endParaRPr lang="en-US" altLang="zh-CN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2448017" y="3604391"/>
            <a:ext cx="4422143" cy="11570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—"/>
              <a:defRPr sz="12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前后端分离，前端使用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搭建，后端使用了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框架，集成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连接池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前端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使用的</a:t>
            </a:r>
            <a:r>
              <a:rPr lang="en-US" altLang="zh-CN" dirty="0" err="1" smtClean="0"/>
              <a:t>antd</a:t>
            </a:r>
            <a:r>
              <a:rPr lang="zh-CN" altLang="en-US" dirty="0" smtClean="0"/>
              <a:t>，做图使用了</a:t>
            </a:r>
            <a:r>
              <a:rPr lang="en-US" altLang="zh-CN" dirty="0" err="1" smtClean="0"/>
              <a:t>echarts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2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5DA1-09D8-4B46-89D4-C2FB1400F4CB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培训报表项目需求和设计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40" y="1045028"/>
            <a:ext cx="5480071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61840" y="77366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ADCT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流程图</a:t>
            </a:r>
            <a:endParaRPr lang="zh-CN" altLang="zh-CN" sz="1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8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50" y="1163076"/>
            <a:ext cx="6749556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7471" y="748489"/>
            <a:ext cx="637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）初始显示全部数据</a:t>
            </a:r>
          </a:p>
        </p:txBody>
      </p:sp>
    </p:spTree>
    <p:extLst>
      <p:ext uri="{BB962C8B-B14F-4D97-AF65-F5344CB8AC3E}">
        <p14:creationId xmlns:p14="http://schemas.microsoft.com/office/powerpoint/2010/main" val="7091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71977" y="807666"/>
            <a:ext cx="63786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）选择某个模具进行查询时，报表统计的是该模具的日、月的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ADCT 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信息。</a:t>
            </a:r>
          </a:p>
          <a:p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模具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A (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各天总时间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1800000"/>
            <a:ext cx="80003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31881" y="871783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模具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B (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各个月总时间</a:t>
            </a:r>
            <a:endParaRPr lang="zh-CN" altLang="zh-CN" sz="1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1648496"/>
            <a:ext cx="8026126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" y="57064"/>
            <a:ext cx="9677400" cy="381000"/>
          </a:xfrm>
        </p:spPr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培训报表项目功能展示</a:t>
            </a:r>
            <a:endParaRPr lang="en-US" altLang="zh-CN" dirty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wrap="square">
            <a:noAutofit/>
          </a:bodyPr>
          <a:lstStyle/>
          <a:p>
            <a:fld id="{444F5DA1-09D8-4B46-89D4-C2FB1400F4CB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7801" y="701035"/>
            <a:ext cx="51435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选择模具，则统计的是每个班次的日、月的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ADCT </a:t>
            </a:r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信息。</a:t>
            </a:r>
          </a:p>
          <a:p>
            <a:r>
              <a:rPr lang="zh-CN" altLang="zh-CN" sz="1400" dirty="0">
                <a:latin typeface="宋体" pitchFamily="2" charset="-122"/>
                <a:ea typeface="宋体" pitchFamily="2" charset="-122"/>
              </a:rPr>
              <a:t>日（每天各班次所有模具的总时间）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9" y="1800000"/>
            <a:ext cx="833664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4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DMv05Ldke1J2AvMe3L5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zHD94uXUai5JuTJsku.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O_EvxSJkWKRizPslXoF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H1Dp5BzUy4EBcn2RJM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tPsL.F9E237HudRtgwq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zHD94uXUai5JuTJsku.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O_EvxSJkWKRizPslXo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H1Dp5BzUy4EBcn2RJM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zHD94uXUai5JuTJsku.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O_EvxSJkWKRizPslXo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H1Dp5BzUy4EBcn2RJMYw"/>
</p:tagLst>
</file>

<file path=ppt/theme/theme1.xml><?xml version="1.0" encoding="utf-8"?>
<a:theme xmlns:a="http://schemas.openxmlformats.org/drawingml/2006/main" name="HanThink_报告模板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folHlink"/>
          </a:solidFill>
          <a:prstDash val="solid"/>
          <a:miter lim="800000"/>
          <a:headEnd type="none" w="med" len="med"/>
          <a:tailEnd type="stealth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folHlink"/>
          </a:solidFill>
          <a:prstDash val="solid"/>
          <a:miter lim="800000"/>
          <a:headEnd type="none" w="med" len="med"/>
          <a:tailEnd type="stealth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292929"/>
        </a:dk1>
        <a:lt1>
          <a:srgbClr val="FFFFFF"/>
        </a:lt1>
        <a:dk2>
          <a:srgbClr val="A50021"/>
        </a:dk2>
        <a:lt2>
          <a:srgbClr val="111111"/>
        </a:lt2>
        <a:accent1>
          <a:srgbClr val="FFFFCC"/>
        </a:accent1>
        <a:accent2>
          <a:srgbClr val="0066CC"/>
        </a:accent2>
        <a:accent3>
          <a:srgbClr val="FFFFFF"/>
        </a:accent3>
        <a:accent4>
          <a:srgbClr val="212121"/>
        </a:accent4>
        <a:accent5>
          <a:srgbClr val="FFFFE2"/>
        </a:accent5>
        <a:accent6>
          <a:srgbClr val="005CB9"/>
        </a:accent6>
        <a:hlink>
          <a:srgbClr val="FFCC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HanThink_报告模板_V1.0</Template>
  <TotalTime>1545</TotalTime>
  <Words>694</Words>
  <Application>Microsoft Office PowerPoint</Application>
  <PresentationFormat>35 毫米幻灯片</PresentationFormat>
  <Paragraphs>65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HanThink_报告模板_V1.0</vt:lpstr>
      <vt:lpstr>Drawing</vt:lpstr>
      <vt:lpstr>PowerPoint 演示文稿</vt:lpstr>
      <vt:lpstr>内容大纲</vt:lpstr>
      <vt:lpstr>培训报表项目需求和设计</vt:lpstr>
      <vt:lpstr>培训报表项目需求和设计</vt:lpstr>
      <vt:lpstr>培训报表项目需求和设计</vt:lpstr>
      <vt:lpstr>培训报表项目功能展示</vt:lpstr>
      <vt:lpstr>培训报表项目功能展示</vt:lpstr>
      <vt:lpstr>培训报表项目功能展示</vt:lpstr>
      <vt:lpstr>培训报表项目功能展示</vt:lpstr>
      <vt:lpstr>培训报表项目功能展示</vt:lpstr>
      <vt:lpstr>培训报表项目功能展示</vt:lpstr>
      <vt:lpstr>合理化改善建议</vt:lpstr>
      <vt:lpstr>总结报告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NK0091</dc:creator>
  <cp:lastModifiedBy>zongcai</cp:lastModifiedBy>
  <cp:revision>75</cp:revision>
  <cp:lastPrinted>1601-01-01T00:00:00Z</cp:lastPrinted>
  <dcterms:created xsi:type="dcterms:W3CDTF">2012-05-30T07:55:00Z</dcterms:created>
  <dcterms:modified xsi:type="dcterms:W3CDTF">2020-11-13T03:23:21Z</dcterms:modified>
</cp:coreProperties>
</file>