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23"/>
  </p:notesMasterIdLst>
  <p:handoutMasterIdLst>
    <p:handoutMasterId r:id="rId24"/>
  </p:handoutMasterIdLst>
  <p:sldIdLst>
    <p:sldId id="1059" r:id="rId2"/>
    <p:sldId id="1078" r:id="rId3"/>
    <p:sldId id="1057" r:id="rId4"/>
    <p:sldId id="1071" r:id="rId5"/>
    <p:sldId id="1072" r:id="rId6"/>
    <p:sldId id="1069" r:id="rId7"/>
    <p:sldId id="1070" r:id="rId8"/>
    <p:sldId id="1073" r:id="rId9"/>
    <p:sldId id="1074" r:id="rId10"/>
    <p:sldId id="1075" r:id="rId11"/>
    <p:sldId id="1060" r:id="rId12"/>
    <p:sldId id="1062" r:id="rId13"/>
    <p:sldId id="1076" r:id="rId14"/>
    <p:sldId id="1063" r:id="rId15"/>
    <p:sldId id="1064" r:id="rId16"/>
    <p:sldId id="1065" r:id="rId17"/>
    <p:sldId id="1066" r:id="rId18"/>
    <p:sldId id="1067" r:id="rId19"/>
    <p:sldId id="1058" r:id="rId20"/>
    <p:sldId id="941" r:id="rId21"/>
    <p:sldId id="1077" r:id="rId22"/>
  </p:sldIdLst>
  <p:sldSz cx="10287000" cy="6858000" type="35mm"/>
  <p:notesSz cx="10234613" cy="7099300"/>
  <p:defaultTextStyle>
    <a:defPPr>
      <a:defRPr lang="en-US"/>
    </a:defPPr>
    <a:lvl1pPr algn="l" rtl="0" fontAlgn="base">
      <a:spcBef>
        <a:spcPct val="0"/>
      </a:spcBef>
      <a:spcAft>
        <a:spcPct val="0"/>
      </a:spcAft>
      <a:defRPr sz="1000" kern="1200">
        <a:solidFill>
          <a:schemeClr val="tx1"/>
        </a:solidFill>
        <a:latin typeface="Verdana" pitchFamily="34" charset="0"/>
        <a:ea typeface="+mn-ea"/>
        <a:cs typeface="+mn-cs"/>
      </a:defRPr>
    </a:lvl1pPr>
    <a:lvl2pPr marL="457200" algn="l" rtl="0" fontAlgn="base">
      <a:spcBef>
        <a:spcPct val="0"/>
      </a:spcBef>
      <a:spcAft>
        <a:spcPct val="0"/>
      </a:spcAft>
      <a:defRPr sz="1000" kern="1200">
        <a:solidFill>
          <a:schemeClr val="tx1"/>
        </a:solidFill>
        <a:latin typeface="Verdana" pitchFamily="34" charset="0"/>
        <a:ea typeface="+mn-ea"/>
        <a:cs typeface="+mn-cs"/>
      </a:defRPr>
    </a:lvl2pPr>
    <a:lvl3pPr marL="914400" algn="l" rtl="0" fontAlgn="base">
      <a:spcBef>
        <a:spcPct val="0"/>
      </a:spcBef>
      <a:spcAft>
        <a:spcPct val="0"/>
      </a:spcAft>
      <a:defRPr sz="1000" kern="1200">
        <a:solidFill>
          <a:schemeClr val="tx1"/>
        </a:solidFill>
        <a:latin typeface="Verdana" pitchFamily="34" charset="0"/>
        <a:ea typeface="+mn-ea"/>
        <a:cs typeface="+mn-cs"/>
      </a:defRPr>
    </a:lvl3pPr>
    <a:lvl4pPr marL="1371600" algn="l" rtl="0" fontAlgn="base">
      <a:spcBef>
        <a:spcPct val="0"/>
      </a:spcBef>
      <a:spcAft>
        <a:spcPct val="0"/>
      </a:spcAft>
      <a:defRPr sz="1000" kern="1200">
        <a:solidFill>
          <a:schemeClr val="tx1"/>
        </a:solidFill>
        <a:latin typeface="Verdana" pitchFamily="34" charset="0"/>
        <a:ea typeface="+mn-ea"/>
        <a:cs typeface="+mn-cs"/>
      </a:defRPr>
    </a:lvl4pPr>
    <a:lvl5pPr marL="1828800" algn="l" rtl="0" fontAlgn="base">
      <a:spcBef>
        <a:spcPct val="0"/>
      </a:spcBef>
      <a:spcAft>
        <a:spcPct val="0"/>
      </a:spcAft>
      <a:defRPr sz="1000" kern="1200">
        <a:solidFill>
          <a:schemeClr val="tx1"/>
        </a:solidFill>
        <a:latin typeface="Verdana" pitchFamily="34" charset="0"/>
        <a:ea typeface="+mn-ea"/>
        <a:cs typeface="+mn-cs"/>
      </a:defRPr>
    </a:lvl5pPr>
    <a:lvl6pPr marL="2286000" algn="l" defTabSz="914400" rtl="0" eaLnBrk="1" latinLnBrk="0" hangingPunct="1">
      <a:defRPr sz="1000" kern="1200">
        <a:solidFill>
          <a:schemeClr val="tx1"/>
        </a:solidFill>
        <a:latin typeface="Verdana" pitchFamily="34" charset="0"/>
        <a:ea typeface="+mn-ea"/>
        <a:cs typeface="+mn-cs"/>
      </a:defRPr>
    </a:lvl6pPr>
    <a:lvl7pPr marL="2743200" algn="l" defTabSz="914400" rtl="0" eaLnBrk="1" latinLnBrk="0" hangingPunct="1">
      <a:defRPr sz="1000" kern="1200">
        <a:solidFill>
          <a:schemeClr val="tx1"/>
        </a:solidFill>
        <a:latin typeface="Verdana" pitchFamily="34" charset="0"/>
        <a:ea typeface="+mn-ea"/>
        <a:cs typeface="+mn-cs"/>
      </a:defRPr>
    </a:lvl7pPr>
    <a:lvl8pPr marL="3200400" algn="l" defTabSz="914400" rtl="0" eaLnBrk="1" latinLnBrk="0" hangingPunct="1">
      <a:defRPr sz="1000" kern="1200">
        <a:solidFill>
          <a:schemeClr val="tx1"/>
        </a:solidFill>
        <a:latin typeface="Verdana" pitchFamily="34" charset="0"/>
        <a:ea typeface="+mn-ea"/>
        <a:cs typeface="+mn-cs"/>
      </a:defRPr>
    </a:lvl8pPr>
    <a:lvl9pPr marL="3657600" algn="l" defTabSz="914400" rtl="0" eaLnBrk="1" latinLnBrk="0" hangingPunct="1">
      <a:defRPr sz="1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B2B2B2"/>
    <a:srgbClr val="FFCC00"/>
    <a:srgbClr val="777777"/>
    <a:srgbClr val="DDDDDD"/>
    <a:srgbClr val="F7F8D6"/>
    <a:srgbClr val="FF3300"/>
    <a:srgbClr val="336699"/>
    <a:srgbClr val="00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78289" autoAdjust="0"/>
  </p:normalViewPr>
  <p:slideViewPr>
    <p:cSldViewPr snapToGrid="0">
      <p:cViewPr>
        <p:scale>
          <a:sx n="70" d="100"/>
          <a:sy n="70" d="100"/>
        </p:scale>
        <p:origin x="-2034" y="-516"/>
      </p:cViewPr>
      <p:guideLst>
        <p:guide orient="horz" pos="359"/>
        <p:guide pos="1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8" d="100"/>
          <a:sy n="68" d="100"/>
        </p:scale>
        <p:origin x="-1572" y="-114"/>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4436152" cy="3492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lvl1pPr defTabSz="941388">
              <a:defRPr sz="1200">
                <a:latin typeface="Times New Roman" pitchFamily="18" charset="0"/>
              </a:defRPr>
            </a:lvl1pPr>
          </a:lstStyle>
          <a:p>
            <a:endParaRPr lang="en-US" altLang="zh-CN"/>
          </a:p>
        </p:txBody>
      </p:sp>
      <p:sp>
        <p:nvSpPr>
          <p:cNvPr id="65539" name="Rectangle 3"/>
          <p:cNvSpPr>
            <a:spLocks noGrp="1" noChangeArrowheads="1"/>
          </p:cNvSpPr>
          <p:nvPr>
            <p:ph type="dt" sz="quarter" idx="1"/>
          </p:nvPr>
        </p:nvSpPr>
        <p:spPr bwMode="auto">
          <a:xfrm>
            <a:off x="5798462" y="0"/>
            <a:ext cx="4436152" cy="3492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lvl1pPr algn="r" defTabSz="941388">
              <a:defRPr sz="1200">
                <a:latin typeface="Times New Roman" pitchFamily="18" charset="0"/>
              </a:defRPr>
            </a:lvl1pPr>
          </a:lstStyle>
          <a:p>
            <a:endParaRPr lang="en-US" altLang="zh-CN"/>
          </a:p>
        </p:txBody>
      </p:sp>
      <p:sp>
        <p:nvSpPr>
          <p:cNvPr id="65540" name="Rectangle 4"/>
          <p:cNvSpPr>
            <a:spLocks noGrp="1" noChangeArrowheads="1"/>
          </p:cNvSpPr>
          <p:nvPr>
            <p:ph type="ftr" sz="quarter" idx="2"/>
          </p:nvPr>
        </p:nvSpPr>
        <p:spPr bwMode="auto">
          <a:xfrm>
            <a:off x="0" y="6750050"/>
            <a:ext cx="4436152" cy="349250"/>
          </a:xfrm>
          <a:prstGeom prst="rect">
            <a:avLst/>
          </a:prstGeom>
          <a:noFill/>
          <a:ln w="9525">
            <a:noFill/>
            <a:miter lim="800000"/>
            <a:headEnd/>
            <a:tailEnd/>
          </a:ln>
          <a:effectLst/>
        </p:spPr>
        <p:txBody>
          <a:bodyPr vert="horz" wrap="square" lIns="94910" tIns="47454" rIns="94910" bIns="47454" numCol="1" anchor="b" anchorCtr="0" compatLnSpc="1">
            <a:prstTxWarp prst="textNoShape">
              <a:avLst/>
            </a:prstTxWarp>
          </a:bodyPr>
          <a:lstStyle>
            <a:lvl1pPr defTabSz="941388">
              <a:defRPr sz="1200">
                <a:latin typeface="Times New Roman" pitchFamily="18" charset="0"/>
              </a:defRPr>
            </a:lvl1pPr>
          </a:lstStyle>
          <a:p>
            <a:endParaRPr lang="en-US" altLang="zh-CN"/>
          </a:p>
        </p:txBody>
      </p:sp>
      <p:sp>
        <p:nvSpPr>
          <p:cNvPr id="65541" name="Rectangle 5"/>
          <p:cNvSpPr>
            <a:spLocks noGrp="1" noChangeArrowheads="1"/>
          </p:cNvSpPr>
          <p:nvPr>
            <p:ph type="sldNum" sz="quarter" idx="3"/>
          </p:nvPr>
        </p:nvSpPr>
        <p:spPr bwMode="auto">
          <a:xfrm>
            <a:off x="5798462" y="6750050"/>
            <a:ext cx="4436152" cy="349250"/>
          </a:xfrm>
          <a:prstGeom prst="rect">
            <a:avLst/>
          </a:prstGeom>
          <a:noFill/>
          <a:ln w="9525">
            <a:noFill/>
            <a:miter lim="800000"/>
            <a:headEnd/>
            <a:tailEnd/>
          </a:ln>
          <a:effectLst/>
        </p:spPr>
        <p:txBody>
          <a:bodyPr vert="horz" wrap="square" lIns="94910" tIns="47454" rIns="94910" bIns="47454" numCol="1" anchor="b" anchorCtr="0" compatLnSpc="1">
            <a:prstTxWarp prst="textNoShape">
              <a:avLst/>
            </a:prstTxWarp>
          </a:bodyPr>
          <a:lstStyle>
            <a:lvl1pPr algn="r" defTabSz="941388">
              <a:defRPr sz="1200">
                <a:latin typeface="Times New Roman" pitchFamily="18" charset="0"/>
              </a:defRPr>
            </a:lvl1pPr>
          </a:lstStyle>
          <a:p>
            <a:fld id="{5B29259B-8D3C-443A-A83C-38BA0DEE958F}" type="slidenum">
              <a:rPr lang="zh-CN" altLang="en-US"/>
              <a:pPr/>
              <a:t>‹#›</a:t>
            </a:fld>
            <a:endParaRPr lang="en-US" altLang="zh-CN"/>
          </a:p>
        </p:txBody>
      </p:sp>
    </p:spTree>
    <p:extLst>
      <p:ext uri="{BB962C8B-B14F-4D97-AF65-F5344CB8AC3E}">
        <p14:creationId xmlns:p14="http://schemas.microsoft.com/office/powerpoint/2010/main" val="2512880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4436152" cy="3492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lvl1pPr defTabSz="941388">
              <a:defRPr sz="1200">
                <a:latin typeface="Times New Roman" pitchFamily="18" charset="0"/>
              </a:defRPr>
            </a:lvl1pPr>
          </a:lstStyle>
          <a:p>
            <a:endParaRPr lang="en-US" altLang="zh-CN"/>
          </a:p>
        </p:txBody>
      </p:sp>
      <p:sp>
        <p:nvSpPr>
          <p:cNvPr id="46083" name="Rectangle 3"/>
          <p:cNvSpPr>
            <a:spLocks noGrp="1" noChangeArrowheads="1"/>
          </p:cNvSpPr>
          <p:nvPr>
            <p:ph type="dt" idx="1"/>
          </p:nvPr>
        </p:nvSpPr>
        <p:spPr bwMode="auto">
          <a:xfrm>
            <a:off x="5798462" y="0"/>
            <a:ext cx="4436152" cy="3492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lvl1pPr algn="r" defTabSz="941388">
              <a:defRPr sz="1200">
                <a:latin typeface="Times New Roman" pitchFamily="18" charset="0"/>
              </a:defRPr>
            </a:lvl1pPr>
          </a:lstStyle>
          <a:p>
            <a:endParaRPr lang="en-US" altLang="zh-CN"/>
          </a:p>
        </p:txBody>
      </p:sp>
      <p:sp>
        <p:nvSpPr>
          <p:cNvPr id="46084" name="Rectangle 4"/>
          <p:cNvSpPr>
            <a:spLocks noGrp="1" noRot="1" noChangeAspect="1" noChangeArrowheads="1" noTextEdit="1"/>
          </p:cNvSpPr>
          <p:nvPr>
            <p:ph type="sldImg" idx="2"/>
          </p:nvPr>
        </p:nvSpPr>
        <p:spPr bwMode="auto">
          <a:xfrm>
            <a:off x="3130550" y="533400"/>
            <a:ext cx="4000500" cy="2667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1365768" y="3371850"/>
            <a:ext cx="7503078" cy="31940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6086" name="Rectangle 6"/>
          <p:cNvSpPr>
            <a:spLocks noGrp="1" noChangeArrowheads="1"/>
          </p:cNvSpPr>
          <p:nvPr>
            <p:ph type="ftr" sz="quarter" idx="4"/>
          </p:nvPr>
        </p:nvSpPr>
        <p:spPr bwMode="auto">
          <a:xfrm>
            <a:off x="0" y="6750050"/>
            <a:ext cx="4436152" cy="349250"/>
          </a:xfrm>
          <a:prstGeom prst="rect">
            <a:avLst/>
          </a:prstGeom>
          <a:noFill/>
          <a:ln w="9525">
            <a:noFill/>
            <a:miter lim="800000"/>
            <a:headEnd/>
            <a:tailEnd/>
          </a:ln>
          <a:effectLst/>
        </p:spPr>
        <p:txBody>
          <a:bodyPr vert="horz" wrap="square" lIns="94910" tIns="47454" rIns="94910" bIns="47454" numCol="1" anchor="b" anchorCtr="0" compatLnSpc="1">
            <a:prstTxWarp prst="textNoShape">
              <a:avLst/>
            </a:prstTxWarp>
          </a:bodyPr>
          <a:lstStyle>
            <a:lvl1pPr defTabSz="941388">
              <a:defRPr sz="1200">
                <a:latin typeface="Times New Roman" pitchFamily="18" charset="0"/>
              </a:defRPr>
            </a:lvl1pPr>
          </a:lstStyle>
          <a:p>
            <a:endParaRPr lang="en-US" altLang="zh-CN"/>
          </a:p>
        </p:txBody>
      </p:sp>
      <p:sp>
        <p:nvSpPr>
          <p:cNvPr id="46087" name="Rectangle 7"/>
          <p:cNvSpPr>
            <a:spLocks noGrp="1" noChangeArrowheads="1"/>
          </p:cNvSpPr>
          <p:nvPr>
            <p:ph type="sldNum" sz="quarter" idx="5"/>
          </p:nvPr>
        </p:nvSpPr>
        <p:spPr bwMode="auto">
          <a:xfrm>
            <a:off x="5798462" y="6750050"/>
            <a:ext cx="4436152" cy="349250"/>
          </a:xfrm>
          <a:prstGeom prst="rect">
            <a:avLst/>
          </a:prstGeom>
          <a:noFill/>
          <a:ln w="9525">
            <a:noFill/>
            <a:miter lim="800000"/>
            <a:headEnd/>
            <a:tailEnd/>
          </a:ln>
          <a:effectLst/>
        </p:spPr>
        <p:txBody>
          <a:bodyPr vert="horz" wrap="square" lIns="94910" tIns="47454" rIns="94910" bIns="47454" numCol="1" anchor="b" anchorCtr="0" compatLnSpc="1">
            <a:prstTxWarp prst="textNoShape">
              <a:avLst/>
            </a:prstTxWarp>
          </a:bodyPr>
          <a:lstStyle>
            <a:lvl1pPr algn="r" defTabSz="941388">
              <a:defRPr sz="1200">
                <a:latin typeface="Times New Roman" pitchFamily="18" charset="0"/>
              </a:defRPr>
            </a:lvl1pPr>
          </a:lstStyle>
          <a:p>
            <a:fld id="{AF20FAB0-3F3C-484E-B3CC-AE6708113139}" type="slidenum">
              <a:rPr lang="zh-CN" altLang="en-US"/>
              <a:pPr/>
              <a:t>‹#›</a:t>
            </a:fld>
            <a:endParaRPr lang="en-US" altLang="zh-CN"/>
          </a:p>
        </p:txBody>
      </p:sp>
    </p:spTree>
    <p:extLst>
      <p:ext uri="{BB962C8B-B14F-4D97-AF65-F5344CB8AC3E}">
        <p14:creationId xmlns:p14="http://schemas.microsoft.com/office/powerpoint/2010/main" val="31387609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wmf"/><Relationship Id="rId9"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287000" cy="6857999"/>
          </a:xfrm>
          <a:prstGeom prst="rect">
            <a:avLst/>
          </a:prstGeom>
        </p:spPr>
      </p:pic>
      <p:sp>
        <p:nvSpPr>
          <p:cNvPr id="9" name="矩形 8"/>
          <p:cNvSpPr/>
          <p:nvPr userDrawn="1"/>
        </p:nvSpPr>
        <p:spPr bwMode="auto">
          <a:xfrm>
            <a:off x="-1" y="1484264"/>
            <a:ext cx="10287001" cy="2375218"/>
          </a:xfrm>
          <a:prstGeom prst="rect">
            <a:avLst/>
          </a:prstGeom>
          <a:solidFill>
            <a:schemeClr val="bg1">
              <a:alpha val="79000"/>
            </a:schemeClr>
          </a:solidFill>
          <a:ln w="9525" cap="flat" cmpd="sng" algn="ctr">
            <a:noFill/>
            <a:prstDash val="solid"/>
            <a:miter lim="800000"/>
            <a:headEnd type="none" w="med" len="med"/>
            <a:tailEnd type="stealth"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Verdana" pitchFamily="34" charset="0"/>
            </a:endParaRPr>
          </a:p>
        </p:txBody>
      </p:sp>
      <p:sp>
        <p:nvSpPr>
          <p:cNvPr id="12" name="文本占位符 12"/>
          <p:cNvSpPr>
            <a:spLocks noGrp="1"/>
          </p:cNvSpPr>
          <p:nvPr>
            <p:ph type="body" sz="quarter" idx="4294967295" hasCustomPrompt="1"/>
          </p:nvPr>
        </p:nvSpPr>
        <p:spPr>
          <a:xfrm>
            <a:off x="420455" y="2602902"/>
            <a:ext cx="1776904" cy="416718"/>
          </a:xfrm>
          <a:prstGeom prst="rect">
            <a:avLst/>
          </a:prstGeom>
        </p:spPr>
        <p:txBody>
          <a:bodyPr/>
          <a:lstStyle>
            <a:lvl1pPr marL="0" indent="0">
              <a:buNone/>
              <a:defRPr lang="en-US" altLang="zh-CN" sz="4000" b="1" kern="1200" dirty="0">
                <a:solidFill>
                  <a:schemeClr val="tx2">
                    <a:lumMod val="60000"/>
                    <a:lumOff val="40000"/>
                  </a:schemeClr>
                </a:solidFill>
                <a:effectLst>
                  <a:outerShdw blurRad="38100" dist="38100" dir="2700000" algn="tl">
                    <a:srgbClr val="C0C0C0"/>
                  </a:outerShdw>
                </a:effectLst>
                <a:latin typeface="Arial" charset="0"/>
                <a:ea typeface="宋体" charset="-122"/>
                <a:cs typeface="+mn-cs"/>
              </a:defRPr>
            </a:lvl1pPr>
          </a:lstStyle>
          <a:p>
            <a:pPr algn="l"/>
            <a:r>
              <a:rPr lang="zh-CN" altLang="en-US" sz="1800" b="1" dirty="0" smtClean="0">
                <a:solidFill>
                  <a:schemeClr val="bg1"/>
                </a:solidFill>
              </a:rPr>
              <a:t>副标题</a:t>
            </a:r>
            <a:endParaRPr lang="en-US" altLang="zh-CN" sz="1800" b="1" dirty="0">
              <a:solidFill>
                <a:schemeClr val="bg1"/>
              </a:solidFill>
            </a:endParaRPr>
          </a:p>
        </p:txBody>
      </p:sp>
      <p:sp>
        <p:nvSpPr>
          <p:cNvPr id="21" name="文本占位符 20"/>
          <p:cNvSpPr>
            <a:spLocks noGrp="1"/>
          </p:cNvSpPr>
          <p:nvPr>
            <p:ph type="body" sz="quarter" idx="10"/>
          </p:nvPr>
        </p:nvSpPr>
        <p:spPr>
          <a:xfrm>
            <a:off x="385718" y="1783175"/>
            <a:ext cx="7290429" cy="691201"/>
          </a:xfrm>
          <a:prstGeom prst="rect">
            <a:avLst/>
          </a:prstGeom>
        </p:spPr>
        <p:txBody>
          <a:bodyPr/>
          <a:lstStyle>
            <a:lvl1pPr marL="0" indent="0" algn="l">
              <a:buNone/>
              <a:defRPr lang="zh-CN" altLang="en-US" sz="4000" b="1" kern="1200" dirty="0" smtClean="0">
                <a:solidFill>
                  <a:schemeClr val="tx2">
                    <a:lumMod val="60000"/>
                    <a:lumOff val="40000"/>
                  </a:schemeClr>
                </a:solidFill>
                <a:effectLst>
                  <a:outerShdw blurRad="38100" dist="38100" dir="2700000" algn="tl">
                    <a:srgbClr val="C0C0C0"/>
                  </a:outerShdw>
                </a:effectLst>
                <a:latin typeface="Arial" charset="0"/>
                <a:ea typeface="宋体" charset="-122"/>
                <a:cs typeface="+mn-cs"/>
              </a:defRPr>
            </a:lvl1pPr>
          </a:lstStyle>
          <a:p>
            <a:pPr lvl="0"/>
            <a:r>
              <a:rPr lang="zh-CN" altLang="en-US" dirty="0" smtClean="0"/>
              <a:t>单击此处编辑母版文本样式</a:t>
            </a:r>
          </a:p>
        </p:txBody>
      </p:sp>
      <p:sp>
        <p:nvSpPr>
          <p:cNvPr id="10" name="TextBox 9"/>
          <p:cNvSpPr txBox="1"/>
          <p:nvPr userDrawn="1"/>
        </p:nvSpPr>
        <p:spPr>
          <a:xfrm>
            <a:off x="354263" y="6154671"/>
            <a:ext cx="1778051" cy="307777"/>
          </a:xfrm>
          <a:prstGeom prst="rect">
            <a:avLst/>
          </a:prstGeom>
          <a:noFill/>
        </p:spPr>
        <p:txBody>
          <a:bodyPr wrap="none" rtlCol="0">
            <a:spAutoFit/>
          </a:bodyPr>
          <a:lstStyle/>
          <a:p>
            <a:r>
              <a:rPr lang="zh-CN" altLang="en-US" sz="1400" b="1" dirty="0" smtClean="0">
                <a:solidFill>
                  <a:schemeClr val="bg1">
                    <a:lumMod val="85000"/>
                  </a:schemeClr>
                </a:solidFill>
                <a:latin typeface="微软雅黑" pitchFamily="34" charset="-122"/>
                <a:ea typeface="微软雅黑" pitchFamily="34" charset="-122"/>
              </a:rPr>
              <a:t>引領智慧</a:t>
            </a:r>
            <a:r>
              <a:rPr lang="zh-CN" altLang="en-US" sz="1400" b="1" baseline="0" dirty="0" smtClean="0">
                <a:solidFill>
                  <a:schemeClr val="bg1">
                    <a:lumMod val="85000"/>
                  </a:schemeClr>
                </a:solidFill>
                <a:latin typeface="微软雅黑" pitchFamily="34" charset="-122"/>
                <a:ea typeface="微软雅黑" pitchFamily="34" charset="-122"/>
              </a:rPr>
              <a:t> </a:t>
            </a:r>
            <a:r>
              <a:rPr lang="en-US" altLang="zh-CN" sz="1400" b="1" baseline="0" dirty="0" smtClean="0">
                <a:solidFill>
                  <a:schemeClr val="bg1">
                    <a:lumMod val="85000"/>
                  </a:schemeClr>
                </a:solidFill>
                <a:latin typeface="微软雅黑" pitchFamily="34" charset="-122"/>
                <a:ea typeface="微软雅黑" pitchFamily="34" charset="-122"/>
              </a:rPr>
              <a:t>. </a:t>
            </a:r>
            <a:r>
              <a:rPr lang="zh-CN" altLang="en-US" sz="1400" b="1" baseline="0" dirty="0" smtClean="0">
                <a:solidFill>
                  <a:schemeClr val="bg1">
                    <a:lumMod val="85000"/>
                  </a:schemeClr>
                </a:solidFill>
                <a:latin typeface="微软雅黑" pitchFamily="34" charset="-122"/>
                <a:ea typeface="微软雅黑" pitchFamily="34" charset="-122"/>
              </a:rPr>
              <a:t>漢思軟件</a:t>
            </a:r>
            <a:endParaRPr lang="zh-CN" altLang="en-US" sz="1400" b="1" dirty="0">
              <a:solidFill>
                <a:schemeClr val="bg1">
                  <a:lumMod val="85000"/>
                </a:schemeClr>
              </a:solidFill>
              <a:latin typeface="微软雅黑" pitchFamily="34" charset="-122"/>
              <a:ea typeface="微软雅黑" pitchFamily="34" charset="-122"/>
            </a:endParaRPr>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88280" y="380566"/>
            <a:ext cx="4379697" cy="898317"/>
          </a:xfrm>
          <a:prstGeom prst="rect">
            <a:avLst/>
          </a:prstGeom>
        </p:spPr>
      </p:pic>
    </p:spTree>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bwMode="auto">
          <a:xfrm>
            <a:off x="0" y="2249"/>
            <a:ext cx="10287000" cy="459146"/>
          </a:xfrm>
          <a:prstGeom prst="rect">
            <a:avLst/>
          </a:prstGeom>
          <a:gradFill flip="none" rotWithShape="1">
            <a:gsLst>
              <a:gs pos="15000">
                <a:schemeClr val="bg1"/>
              </a:gs>
              <a:gs pos="75000">
                <a:schemeClr val="tx2">
                  <a:lumMod val="60000"/>
                  <a:lumOff val="40000"/>
                </a:schemeClr>
              </a:gs>
              <a:gs pos="100000">
                <a:schemeClr val="tx2">
                  <a:lumMod val="60000"/>
                  <a:lumOff val="40000"/>
                </a:schemeClr>
              </a:gs>
            </a:gsLst>
            <a:lin ang="10800000" scaled="1"/>
            <a:tileRect/>
          </a:gradFill>
          <a:ln w="9525" cap="flat" cmpd="sng" algn="ctr">
            <a:noFill/>
            <a:prstDash val="solid"/>
            <a:miter lim="800000"/>
            <a:headEnd type="none" w="med" len="med"/>
            <a:tailEnd type="stealth"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9" name="灯片编号占位符 3"/>
          <p:cNvSpPr>
            <a:spLocks noGrp="1"/>
          </p:cNvSpPr>
          <p:nvPr>
            <p:ph type="sldNum" sz="quarter" idx="10"/>
          </p:nvPr>
        </p:nvSpPr>
        <p:spPr>
          <a:xfrm>
            <a:off x="322728" y="6621372"/>
            <a:ext cx="578225" cy="276968"/>
          </a:xfrm>
          <a:prstGeom prst="rect">
            <a:avLst/>
          </a:prstGeom>
        </p:spPr>
        <p:txBody>
          <a:bodyPr/>
          <a:lstStyle>
            <a:lvl1pPr algn="l">
              <a:defRPr sz="1000">
                <a:solidFill>
                  <a:schemeClr val="bg1">
                    <a:lumMod val="50000"/>
                  </a:schemeClr>
                </a:solidFill>
              </a:defRPr>
            </a:lvl1pPr>
          </a:lstStyle>
          <a:p>
            <a:fld id="{444F5DA1-09D8-4B46-89D4-C2FB1400F4CB}" type="slidenum">
              <a:rPr lang="zh-CN" altLang="en-US" smtClean="0"/>
              <a:pPr/>
              <a:t>‹#›</a:t>
            </a:fld>
            <a:endParaRPr lang="en-US" altLang="zh-CN" dirty="0"/>
          </a:p>
        </p:txBody>
      </p:sp>
      <p:sp>
        <p:nvSpPr>
          <p:cNvPr id="11" name="标题 1"/>
          <p:cNvSpPr>
            <a:spLocks noGrp="1"/>
          </p:cNvSpPr>
          <p:nvPr>
            <p:ph type="title"/>
          </p:nvPr>
        </p:nvSpPr>
        <p:spPr>
          <a:xfrm>
            <a:off x="0" y="80395"/>
            <a:ext cx="9880600" cy="381000"/>
          </a:xfrm>
          <a:prstGeom prst="rect">
            <a:avLst/>
          </a:prstGeo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2" name="TextBox 1"/>
          <p:cNvSpPr txBox="1"/>
          <p:nvPr userDrawn="1"/>
        </p:nvSpPr>
        <p:spPr>
          <a:xfrm>
            <a:off x="7877967" y="6611779"/>
            <a:ext cx="2424062" cy="246221"/>
          </a:xfrm>
          <a:prstGeom prst="rect">
            <a:avLst/>
          </a:prstGeom>
          <a:noFill/>
        </p:spPr>
        <p:txBody>
          <a:bodyPr wrap="none" rtlCol="0">
            <a:spAutoFit/>
          </a:bodyPr>
          <a:lstStyle/>
          <a:p>
            <a:r>
              <a:rPr lang="en-US" altLang="zh-CN" dirty="0" err="1" smtClean="0"/>
              <a:t>HanThink</a:t>
            </a:r>
            <a:r>
              <a:rPr lang="en-US" altLang="zh-CN" dirty="0" smtClean="0"/>
              <a:t> </a:t>
            </a:r>
            <a:r>
              <a:rPr lang="en-US" altLang="zh-CN" sz="1000" kern="1200" dirty="0" smtClean="0">
                <a:solidFill>
                  <a:schemeClr val="tx1"/>
                </a:solidFill>
                <a:effectLst/>
                <a:latin typeface="Verdana" pitchFamily="34" charset="0"/>
                <a:ea typeface="+mn-ea"/>
                <a:cs typeface="+mn-cs"/>
              </a:rPr>
              <a:t>Information Technology </a:t>
            </a:r>
            <a:endParaRPr lang="zh-CN" altLang="en-US" dirty="0"/>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5636" y="2249"/>
            <a:ext cx="1361364" cy="495591"/>
          </a:xfrm>
          <a:prstGeom prst="rect">
            <a:avLst/>
          </a:prstGeom>
        </p:spPr>
      </p:pic>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4406900"/>
            <a:ext cx="874395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12800" y="2906713"/>
            <a:ext cx="874395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a:xfrm>
            <a:off x="3924300" y="6510338"/>
            <a:ext cx="2133600" cy="304800"/>
          </a:xfrm>
          <a:prstGeom prst="rect">
            <a:avLst/>
          </a:prstGeom>
        </p:spPr>
        <p:txBody>
          <a:bodyPr/>
          <a:lstStyle>
            <a:lvl1pPr>
              <a:defRPr/>
            </a:lvl1pPr>
          </a:lstStyle>
          <a:p>
            <a:fld id="{444F5DA1-09D8-4B46-89D4-C2FB1400F4CB}" type="slidenum">
              <a:rPr lang="zh-CN" altLang="en-US"/>
              <a:pPr/>
              <a:t>‹#›</a:t>
            </a:fld>
            <a:endParaRPr lang="en-US" altLang="zh-CN"/>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矩形 8"/>
          <p:cNvSpPr/>
          <p:nvPr userDrawn="1"/>
        </p:nvSpPr>
        <p:spPr bwMode="auto">
          <a:xfrm>
            <a:off x="0" y="2249"/>
            <a:ext cx="10287000" cy="459146"/>
          </a:xfrm>
          <a:prstGeom prst="rect">
            <a:avLst/>
          </a:prstGeom>
          <a:gradFill flip="none" rotWithShape="1">
            <a:gsLst>
              <a:gs pos="15000">
                <a:schemeClr val="bg1"/>
              </a:gs>
              <a:gs pos="75000">
                <a:schemeClr val="tx2">
                  <a:lumMod val="60000"/>
                  <a:lumOff val="40000"/>
                </a:schemeClr>
              </a:gs>
              <a:gs pos="100000">
                <a:schemeClr val="tx2">
                  <a:lumMod val="60000"/>
                  <a:lumOff val="40000"/>
                </a:schemeClr>
              </a:gs>
            </a:gsLst>
            <a:lin ang="10800000" scaled="1"/>
            <a:tileRect/>
          </a:gradFill>
          <a:ln w="9525" cap="flat" cmpd="sng" algn="ctr">
            <a:noFill/>
            <a:prstDash val="solid"/>
            <a:miter lim="800000"/>
            <a:headEnd type="none" w="med" len="med"/>
            <a:tailEnd type="stealth"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 name="标题 1"/>
          <p:cNvSpPr>
            <a:spLocks noGrp="1"/>
          </p:cNvSpPr>
          <p:nvPr>
            <p:ph type="title" hasCustomPrompt="1"/>
          </p:nvPr>
        </p:nvSpPr>
        <p:spPr>
          <a:xfrm>
            <a:off x="95912" y="62552"/>
            <a:ext cx="9880600" cy="381000"/>
          </a:xfrm>
          <a:prstGeom prst="rect">
            <a:avLst/>
          </a:prstGeom>
        </p:spPr>
        <p:txBody>
          <a:bodyPr/>
          <a:lstStyle>
            <a:lvl1pPr>
              <a:defRPr>
                <a:solidFill>
                  <a:schemeClr val="bg1"/>
                </a:solidFill>
              </a:defRPr>
            </a:lvl1pPr>
          </a:lstStyle>
          <a:p>
            <a:r>
              <a:rPr lang="zh-CN" altLang="en-US" dirty="0" smtClean="0"/>
              <a:t>内容大纲</a:t>
            </a:r>
            <a:endParaRPr lang="zh-CN" altLang="en-US" dirty="0"/>
          </a:p>
        </p:txBody>
      </p:sp>
      <p:sp>
        <p:nvSpPr>
          <p:cNvPr id="4" name="Text Placeholder 23"/>
          <p:cNvSpPr>
            <a:spLocks noGrp="1"/>
          </p:cNvSpPr>
          <p:nvPr>
            <p:ph type="body" sz="quarter" idx="10"/>
          </p:nvPr>
        </p:nvSpPr>
        <p:spPr>
          <a:xfrm>
            <a:off x="1143000" y="1419102"/>
            <a:ext cx="7543800" cy="333498"/>
          </a:xfrm>
          <a:prstGeom prst="rect">
            <a:avLst/>
          </a:prstGeom>
          <a:ln>
            <a:noFill/>
          </a:ln>
        </p:spPr>
        <p:txBody>
          <a:bodyPr/>
          <a:lstStyle>
            <a:lvl1pPr>
              <a:buNone/>
              <a:defRPr sz="2000" b="1">
                <a:solidFill>
                  <a:schemeClr val="tx1"/>
                </a:solidFill>
                <a:latin typeface="EYInterstate" pitchFamily="2" charset="0"/>
                <a:ea typeface="黑体" pitchFamily="2" charset="-122"/>
              </a:defRPr>
            </a:lvl1pPr>
          </a:lstStyle>
          <a:p>
            <a:pPr lvl="0"/>
            <a:r>
              <a:rPr lang="zh-CN" altLang="en-US" smtClean="0"/>
              <a:t>单击此处编辑母版文本样式</a:t>
            </a:r>
          </a:p>
        </p:txBody>
      </p:sp>
      <p:sp>
        <p:nvSpPr>
          <p:cNvPr id="5" name="Text Placeholder 23"/>
          <p:cNvSpPr>
            <a:spLocks noGrp="1"/>
          </p:cNvSpPr>
          <p:nvPr>
            <p:ph type="body" sz="quarter" idx="11"/>
          </p:nvPr>
        </p:nvSpPr>
        <p:spPr>
          <a:xfrm>
            <a:off x="1143000" y="1979550"/>
            <a:ext cx="7543800" cy="333498"/>
          </a:xfrm>
          <a:prstGeom prst="rect">
            <a:avLst/>
          </a:prstGeom>
          <a:ln>
            <a:noFill/>
          </a:ln>
        </p:spPr>
        <p:txBody>
          <a:bodyPr/>
          <a:lstStyle>
            <a:lvl1pPr>
              <a:buNone/>
              <a:defRPr sz="2000" b="1">
                <a:solidFill>
                  <a:schemeClr val="tx1"/>
                </a:solidFill>
                <a:latin typeface="EYInterstate" pitchFamily="2" charset="0"/>
                <a:ea typeface="黑体" pitchFamily="2" charset="-122"/>
              </a:defRPr>
            </a:lvl1pPr>
          </a:lstStyle>
          <a:p>
            <a:pPr lvl="0"/>
            <a:r>
              <a:rPr lang="zh-CN" altLang="en-US" smtClean="0"/>
              <a:t>单击此处编辑母版文本样式</a:t>
            </a:r>
          </a:p>
        </p:txBody>
      </p:sp>
      <p:sp>
        <p:nvSpPr>
          <p:cNvPr id="8" name="灯片编号占位符 3"/>
          <p:cNvSpPr>
            <a:spLocks noGrp="1"/>
          </p:cNvSpPr>
          <p:nvPr>
            <p:ph type="sldNum" sz="quarter" idx="12"/>
          </p:nvPr>
        </p:nvSpPr>
        <p:spPr>
          <a:xfrm>
            <a:off x="322728" y="6621372"/>
            <a:ext cx="578225" cy="276968"/>
          </a:xfrm>
          <a:prstGeom prst="rect">
            <a:avLst/>
          </a:prstGeom>
        </p:spPr>
        <p:txBody>
          <a:bodyPr/>
          <a:lstStyle>
            <a:lvl1pPr algn="l">
              <a:defRPr sz="1000">
                <a:solidFill>
                  <a:schemeClr val="bg1">
                    <a:lumMod val="50000"/>
                  </a:schemeClr>
                </a:solidFill>
              </a:defRPr>
            </a:lvl1pPr>
          </a:lstStyle>
          <a:p>
            <a:fld id="{444F5DA1-09D8-4B46-89D4-C2FB1400F4CB}" type="slidenum">
              <a:rPr lang="zh-CN" altLang="en-US" smtClean="0"/>
              <a:pPr/>
              <a:t>‹#›</a:t>
            </a:fld>
            <a:endParaRPr lang="en-US" altLang="zh-CN"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29192" y="3724835"/>
            <a:ext cx="4329207" cy="2705754"/>
          </a:xfrm>
          <a:prstGeom prst="rect">
            <a:avLst/>
          </a:prstGeom>
          <a:ln>
            <a:noFill/>
          </a:ln>
          <a:effectLst>
            <a:softEdge rad="112500"/>
          </a:effectLst>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72402" y="2249"/>
            <a:ext cx="1314598" cy="478566"/>
          </a:xfrm>
          <a:prstGeom prst="rect">
            <a:avLst/>
          </a:prstGeom>
        </p:spPr>
      </p:pic>
    </p:spTree>
    <p:extLst>
      <p:ext uri="{BB962C8B-B14F-4D97-AF65-F5344CB8AC3E}">
        <p14:creationId xmlns:p14="http://schemas.microsoft.com/office/powerpoint/2010/main" val="3216566839"/>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a:xfrm>
            <a:off x="102927" y="6553200"/>
            <a:ext cx="2133600" cy="304800"/>
          </a:xfrm>
          <a:prstGeom prst="rect">
            <a:avLst/>
          </a:prstGeom>
        </p:spPr>
        <p:txBody>
          <a:bodyPr/>
          <a:lstStyle>
            <a:lvl1pPr>
              <a:defRPr/>
            </a:lvl1pPr>
          </a:lstStyle>
          <a:p>
            <a:fld id="{160CFDA1-BB2F-4181-9742-D5EF723CDBAC}" type="slidenum">
              <a:rPr lang="zh-CN" altLang="en-US"/>
              <a:pPr/>
              <a:t>‹#›</a:t>
            </a:fld>
            <a:endParaRPr lang="en-US" altLang="zh-CN"/>
          </a:p>
        </p:txBody>
      </p:sp>
      <p:sp>
        <p:nvSpPr>
          <p:cNvPr id="4" name="矩形 3"/>
          <p:cNvSpPr/>
          <p:nvPr userDrawn="1"/>
        </p:nvSpPr>
        <p:spPr bwMode="auto">
          <a:xfrm>
            <a:off x="0" y="2249"/>
            <a:ext cx="10287000" cy="459146"/>
          </a:xfrm>
          <a:prstGeom prst="rect">
            <a:avLst/>
          </a:prstGeom>
          <a:gradFill flip="none" rotWithShape="1">
            <a:gsLst>
              <a:gs pos="15000">
                <a:schemeClr val="bg1"/>
              </a:gs>
              <a:gs pos="75000">
                <a:schemeClr val="tx2">
                  <a:lumMod val="60000"/>
                  <a:lumOff val="40000"/>
                </a:schemeClr>
              </a:gs>
              <a:gs pos="100000">
                <a:schemeClr val="tx2">
                  <a:lumMod val="60000"/>
                  <a:lumOff val="40000"/>
                </a:schemeClr>
              </a:gs>
            </a:gsLst>
            <a:lin ang="10800000" scaled="1"/>
            <a:tileRect/>
          </a:gradFill>
          <a:ln w="9525" cap="flat" cmpd="sng" algn="ctr">
            <a:noFill/>
            <a:prstDash val="solid"/>
            <a:miter lim="800000"/>
            <a:headEnd type="none" w="med" len="med"/>
            <a:tailEnd type="stealth"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6" name="标题 1"/>
          <p:cNvSpPr>
            <a:spLocks noGrp="1"/>
          </p:cNvSpPr>
          <p:nvPr>
            <p:ph type="title"/>
          </p:nvPr>
        </p:nvSpPr>
        <p:spPr>
          <a:xfrm>
            <a:off x="0" y="80395"/>
            <a:ext cx="9880600" cy="381000"/>
          </a:xfrm>
          <a:prstGeom prst="rect">
            <a:avLst/>
          </a:prstGeom>
        </p:spPr>
        <p:txBody>
          <a:bodyPr/>
          <a:lstStyle>
            <a:lvl1pPr>
              <a:defRPr>
                <a:solidFill>
                  <a:schemeClr val="bg1"/>
                </a:solidFill>
              </a:defRPr>
            </a:lvl1pPr>
          </a:lstStyle>
          <a:p>
            <a:r>
              <a:rPr lang="zh-CN" altLang="en-US" dirty="0" smtClean="0"/>
              <a:t>单击此处编辑母版标题样式</a:t>
            </a:r>
            <a:endParaRPr lang="zh-CN" altLang="en-US" dirty="0"/>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3218" y="4970"/>
            <a:ext cx="1253781" cy="456426"/>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964735" y="883566"/>
            <a:ext cx="8769350" cy="5191125"/>
            <a:chOff x="174" y="633"/>
            <a:chExt cx="5524" cy="3223"/>
          </a:xfrm>
        </p:grpSpPr>
        <p:sp>
          <p:nvSpPr>
            <p:cNvPr id="5" name="Rectangle 5"/>
            <p:cNvSpPr>
              <a:spLocks noChangeArrowheads="1"/>
            </p:cNvSpPr>
            <p:nvPr/>
          </p:nvSpPr>
          <p:spPr bwMode="auto">
            <a:xfrm>
              <a:off x="174" y="773"/>
              <a:ext cx="5405" cy="284"/>
            </a:xfrm>
            <a:prstGeom prst="rect">
              <a:avLst/>
            </a:prstGeom>
            <a:solidFill>
              <a:schemeClr val="bg1"/>
            </a:solidFill>
            <a:ln w="9525" algn="ctr">
              <a:noFill/>
              <a:miter lim="800000"/>
              <a:headEnd/>
              <a:tailEnd/>
            </a:ln>
            <a:effectLst/>
          </p:spPr>
          <p:txBody>
            <a:bodyPr wrap="none" anchor="ctr"/>
            <a:lstStyle/>
            <a:p>
              <a:endParaRPr lang="en-US"/>
            </a:p>
          </p:txBody>
        </p:sp>
        <p:graphicFrame>
          <p:nvGraphicFramePr>
            <p:cNvPr id="6" name="Object 2"/>
            <p:cNvGraphicFramePr>
              <a:graphicFrameLocks noChangeAspect="1"/>
            </p:cNvGraphicFramePr>
            <p:nvPr/>
          </p:nvGraphicFramePr>
          <p:xfrm>
            <a:off x="3750" y="3227"/>
            <a:ext cx="1948" cy="551"/>
          </p:xfrm>
          <a:graphic>
            <a:graphicData uri="http://schemas.openxmlformats.org/presentationml/2006/ole">
              <mc:AlternateContent xmlns:mc="http://schemas.openxmlformats.org/markup-compatibility/2006">
                <mc:Choice xmlns:v="urn:schemas-microsoft-com:vml" Requires="v">
                  <p:oleObj spid="_x0000_s1074" name="Drawing" r:id="rId3" imgW="2721600" imgH="756000" progId="FLW3Drawing">
                    <p:embed/>
                  </p:oleObj>
                </mc:Choice>
                <mc:Fallback>
                  <p:oleObj name="Drawing" r:id="rId3" imgW="2721600" imgH="756000" progId="FLW3Drawing">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0" y="3227"/>
                          <a:ext cx="1948" cy="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3"/>
            <p:cNvSpPr txBox="1">
              <a:spLocks noChangeArrowheads="1"/>
            </p:cNvSpPr>
            <p:nvPr/>
          </p:nvSpPr>
          <p:spPr bwMode="auto">
            <a:xfrm>
              <a:off x="1751" y="1574"/>
              <a:ext cx="2217" cy="455"/>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4800" b="0" u="none" dirty="0">
                  <a:solidFill>
                    <a:srgbClr val="00549C"/>
                  </a:solidFill>
                  <a:latin typeface="Brush Script" pitchFamily="66" charset="0"/>
                  <a:ea typeface="华文楷体" pitchFamily="2" charset="-122"/>
                </a:rPr>
                <a:t>Thank You</a:t>
              </a:r>
            </a:p>
          </p:txBody>
        </p:sp>
        <p:sp>
          <p:nvSpPr>
            <p:cNvPr id="8" name="Text Box 4"/>
            <p:cNvSpPr txBox="1">
              <a:spLocks noChangeArrowheads="1"/>
            </p:cNvSpPr>
            <p:nvPr/>
          </p:nvSpPr>
          <p:spPr bwMode="auto">
            <a:xfrm>
              <a:off x="3790" y="2899"/>
              <a:ext cx="1010" cy="170"/>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1800" b="0" u="none">
                  <a:solidFill>
                    <a:srgbClr val="400097"/>
                  </a:solidFill>
                  <a:ea typeface="华文楷体" pitchFamily="2" charset="-122"/>
                </a:rPr>
                <a:t>Merci</a:t>
              </a:r>
            </a:p>
          </p:txBody>
        </p:sp>
        <p:sp>
          <p:nvSpPr>
            <p:cNvPr id="9" name="Text Box 5"/>
            <p:cNvSpPr txBox="1">
              <a:spLocks noChangeArrowheads="1"/>
            </p:cNvSpPr>
            <p:nvPr/>
          </p:nvSpPr>
          <p:spPr bwMode="auto">
            <a:xfrm>
              <a:off x="884" y="2787"/>
              <a:ext cx="1088" cy="170"/>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1800" b="0" u="none">
                  <a:solidFill>
                    <a:srgbClr val="0000A0"/>
                  </a:solidFill>
                  <a:ea typeface="华文楷体" pitchFamily="2" charset="-122"/>
                </a:rPr>
                <a:t>Grazie</a:t>
              </a:r>
            </a:p>
          </p:txBody>
        </p:sp>
        <p:sp>
          <p:nvSpPr>
            <p:cNvPr id="10" name="Text Box 6"/>
            <p:cNvSpPr txBox="1">
              <a:spLocks noChangeArrowheads="1"/>
            </p:cNvSpPr>
            <p:nvPr/>
          </p:nvSpPr>
          <p:spPr bwMode="auto">
            <a:xfrm>
              <a:off x="3642" y="1295"/>
              <a:ext cx="1328" cy="322"/>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3400" b="0" u="none">
                  <a:solidFill>
                    <a:schemeClr val="tx1"/>
                  </a:solidFill>
                  <a:ea typeface="华文楷体" pitchFamily="2" charset="-122"/>
                </a:rPr>
                <a:t>Gracias</a:t>
              </a:r>
            </a:p>
          </p:txBody>
        </p:sp>
        <p:sp>
          <p:nvSpPr>
            <p:cNvPr id="11" name="Text Box 7"/>
            <p:cNvSpPr txBox="1">
              <a:spLocks noChangeArrowheads="1"/>
            </p:cNvSpPr>
            <p:nvPr/>
          </p:nvSpPr>
          <p:spPr bwMode="auto">
            <a:xfrm>
              <a:off x="3185" y="2094"/>
              <a:ext cx="1082" cy="226"/>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2400" b="0" u="none">
                  <a:solidFill>
                    <a:srgbClr val="004C6D"/>
                  </a:solidFill>
                  <a:ea typeface="华文楷体" pitchFamily="2" charset="-122"/>
                </a:rPr>
                <a:t>Obrigado</a:t>
              </a:r>
            </a:p>
          </p:txBody>
        </p:sp>
        <p:sp>
          <p:nvSpPr>
            <p:cNvPr id="12" name="Text Box 8"/>
            <p:cNvSpPr txBox="1">
              <a:spLocks noChangeArrowheads="1"/>
            </p:cNvSpPr>
            <p:nvPr/>
          </p:nvSpPr>
          <p:spPr bwMode="auto">
            <a:xfrm>
              <a:off x="4088" y="2491"/>
              <a:ext cx="1060" cy="265"/>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2800" b="0" u="none">
                  <a:solidFill>
                    <a:srgbClr val="005100"/>
                  </a:solidFill>
                  <a:latin typeface="Nimrod" pitchFamily="18" charset="0"/>
                  <a:ea typeface="华文楷体" pitchFamily="2" charset="-122"/>
                </a:rPr>
                <a:t>Danke</a:t>
              </a:r>
            </a:p>
          </p:txBody>
        </p:sp>
        <p:pic>
          <p:nvPicPr>
            <p:cNvPr id="13" name="Picture 9"/>
            <p:cNvPicPr>
              <a:picLocks noChangeAspect="1" noChangeArrowheads="1"/>
            </p:cNvPicPr>
            <p:nvPr/>
          </p:nvPicPr>
          <p:blipFill>
            <a:blip r:embed="rId5" cstate="print"/>
            <a:srcRect/>
            <a:stretch>
              <a:fillRect/>
            </a:stretch>
          </p:blipFill>
          <p:spPr bwMode="auto">
            <a:xfrm>
              <a:off x="811" y="1405"/>
              <a:ext cx="1198" cy="217"/>
            </a:xfrm>
            <a:prstGeom prst="rect">
              <a:avLst/>
            </a:prstGeom>
            <a:noFill/>
            <a:ln w="9525">
              <a:noFill/>
              <a:miter lim="800000"/>
              <a:headEnd/>
              <a:tailEnd/>
            </a:ln>
          </p:spPr>
        </p:pic>
        <p:pic>
          <p:nvPicPr>
            <p:cNvPr id="14" name="Picture 10"/>
            <p:cNvPicPr>
              <a:picLocks noChangeAspect="1" noChangeArrowheads="1"/>
            </p:cNvPicPr>
            <p:nvPr/>
          </p:nvPicPr>
          <p:blipFill>
            <a:blip r:embed="rId6" cstate="print"/>
            <a:srcRect/>
            <a:stretch>
              <a:fillRect/>
            </a:stretch>
          </p:blipFill>
          <p:spPr bwMode="auto">
            <a:xfrm>
              <a:off x="1533" y="3464"/>
              <a:ext cx="2160" cy="259"/>
            </a:xfrm>
            <a:prstGeom prst="rect">
              <a:avLst/>
            </a:prstGeom>
            <a:noFill/>
            <a:ln w="9525">
              <a:noFill/>
              <a:miter lim="800000"/>
              <a:headEnd/>
              <a:tailEnd/>
            </a:ln>
          </p:spPr>
        </p:pic>
        <p:sp>
          <p:nvSpPr>
            <p:cNvPr id="15" name="Text Box 11"/>
            <p:cNvSpPr txBox="1">
              <a:spLocks noChangeArrowheads="1"/>
            </p:cNvSpPr>
            <p:nvPr/>
          </p:nvSpPr>
          <p:spPr bwMode="auto">
            <a:xfrm>
              <a:off x="2515" y="3798"/>
              <a:ext cx="28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Japanese</a:t>
              </a:r>
            </a:p>
          </p:txBody>
        </p:sp>
        <p:sp>
          <p:nvSpPr>
            <p:cNvPr id="16" name="Text Box 12"/>
            <p:cNvSpPr txBox="1">
              <a:spLocks noChangeArrowheads="1"/>
            </p:cNvSpPr>
            <p:nvPr/>
          </p:nvSpPr>
          <p:spPr bwMode="auto">
            <a:xfrm>
              <a:off x="2571" y="2067"/>
              <a:ext cx="220"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English</a:t>
              </a:r>
            </a:p>
          </p:txBody>
        </p:sp>
        <p:sp>
          <p:nvSpPr>
            <p:cNvPr id="17" name="Text Box 13"/>
            <p:cNvSpPr txBox="1">
              <a:spLocks noChangeArrowheads="1"/>
            </p:cNvSpPr>
            <p:nvPr/>
          </p:nvSpPr>
          <p:spPr bwMode="auto">
            <a:xfrm>
              <a:off x="3969" y="3113"/>
              <a:ext cx="199"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French</a:t>
              </a:r>
            </a:p>
          </p:txBody>
        </p:sp>
        <p:sp>
          <p:nvSpPr>
            <p:cNvPr id="18" name="Text Box 14"/>
            <p:cNvSpPr txBox="1">
              <a:spLocks noChangeArrowheads="1"/>
            </p:cNvSpPr>
            <p:nvPr/>
          </p:nvSpPr>
          <p:spPr bwMode="auto">
            <a:xfrm>
              <a:off x="1305" y="1636"/>
              <a:ext cx="24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Russian</a:t>
              </a:r>
            </a:p>
          </p:txBody>
        </p:sp>
        <p:sp>
          <p:nvSpPr>
            <p:cNvPr id="19" name="Text Box 15"/>
            <p:cNvSpPr txBox="1">
              <a:spLocks noChangeArrowheads="1"/>
            </p:cNvSpPr>
            <p:nvPr/>
          </p:nvSpPr>
          <p:spPr bwMode="auto">
            <a:xfrm>
              <a:off x="4262" y="2749"/>
              <a:ext cx="24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German</a:t>
              </a:r>
            </a:p>
          </p:txBody>
        </p:sp>
        <p:sp>
          <p:nvSpPr>
            <p:cNvPr id="20" name="Text Box 16"/>
            <p:cNvSpPr txBox="1">
              <a:spLocks noChangeArrowheads="1"/>
            </p:cNvSpPr>
            <p:nvPr/>
          </p:nvSpPr>
          <p:spPr bwMode="auto">
            <a:xfrm>
              <a:off x="1132" y="3003"/>
              <a:ext cx="183"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Italian</a:t>
              </a:r>
            </a:p>
          </p:txBody>
        </p:sp>
        <p:sp>
          <p:nvSpPr>
            <p:cNvPr id="21" name="Text Box 17"/>
            <p:cNvSpPr txBox="1">
              <a:spLocks noChangeArrowheads="1"/>
            </p:cNvSpPr>
            <p:nvPr/>
          </p:nvSpPr>
          <p:spPr bwMode="auto">
            <a:xfrm>
              <a:off x="4052" y="1635"/>
              <a:ext cx="241"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Spanish</a:t>
              </a:r>
            </a:p>
          </p:txBody>
        </p:sp>
        <p:sp>
          <p:nvSpPr>
            <p:cNvPr id="22" name="Text Box 18"/>
            <p:cNvSpPr txBox="1">
              <a:spLocks noChangeArrowheads="1"/>
            </p:cNvSpPr>
            <p:nvPr/>
          </p:nvSpPr>
          <p:spPr bwMode="auto">
            <a:xfrm>
              <a:off x="3463" y="2410"/>
              <a:ext cx="563"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Brazilian Portuguese</a:t>
              </a:r>
            </a:p>
          </p:txBody>
        </p:sp>
        <p:pic>
          <p:nvPicPr>
            <p:cNvPr id="23" name="Picture 19"/>
            <p:cNvPicPr>
              <a:picLocks noChangeAspect="1" noChangeArrowheads="1"/>
            </p:cNvPicPr>
            <p:nvPr/>
          </p:nvPicPr>
          <p:blipFill>
            <a:blip r:embed="rId7" cstate="print"/>
            <a:srcRect/>
            <a:stretch>
              <a:fillRect/>
            </a:stretch>
          </p:blipFill>
          <p:spPr bwMode="auto">
            <a:xfrm>
              <a:off x="1138" y="2074"/>
              <a:ext cx="675" cy="377"/>
            </a:xfrm>
            <a:prstGeom prst="rect">
              <a:avLst/>
            </a:prstGeom>
            <a:noFill/>
            <a:ln w="9525">
              <a:noFill/>
              <a:miter lim="800000"/>
              <a:headEnd/>
              <a:tailEnd/>
            </a:ln>
          </p:spPr>
        </p:pic>
        <p:sp>
          <p:nvSpPr>
            <p:cNvPr id="24" name="Text Box 20"/>
            <p:cNvSpPr txBox="1">
              <a:spLocks noChangeArrowheads="1"/>
            </p:cNvSpPr>
            <p:nvPr/>
          </p:nvSpPr>
          <p:spPr bwMode="auto">
            <a:xfrm>
              <a:off x="1392" y="2453"/>
              <a:ext cx="227"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Arabic</a:t>
              </a:r>
            </a:p>
          </p:txBody>
        </p:sp>
        <p:sp>
          <p:nvSpPr>
            <p:cNvPr id="25" name="Text Box 21"/>
            <p:cNvSpPr txBox="1">
              <a:spLocks noChangeArrowheads="1"/>
            </p:cNvSpPr>
            <p:nvPr/>
          </p:nvSpPr>
          <p:spPr bwMode="auto">
            <a:xfrm>
              <a:off x="2307" y="1140"/>
              <a:ext cx="529"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Traditional Chinese</a:t>
              </a:r>
            </a:p>
          </p:txBody>
        </p:sp>
        <p:sp>
          <p:nvSpPr>
            <p:cNvPr id="26" name="Text Box 22"/>
            <p:cNvSpPr txBox="1">
              <a:spLocks noChangeArrowheads="1"/>
            </p:cNvSpPr>
            <p:nvPr/>
          </p:nvSpPr>
          <p:spPr bwMode="auto">
            <a:xfrm>
              <a:off x="2399" y="2974"/>
              <a:ext cx="50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Simplified Chinese</a:t>
              </a:r>
            </a:p>
          </p:txBody>
        </p:sp>
        <p:pic>
          <p:nvPicPr>
            <p:cNvPr id="27" name="Picture 23"/>
            <p:cNvPicPr>
              <a:picLocks noChangeAspect="1" noChangeArrowheads="1"/>
            </p:cNvPicPr>
            <p:nvPr/>
          </p:nvPicPr>
          <p:blipFill>
            <a:blip r:embed="rId8" cstate="print"/>
            <a:srcRect/>
            <a:stretch>
              <a:fillRect/>
            </a:stretch>
          </p:blipFill>
          <p:spPr bwMode="auto">
            <a:xfrm>
              <a:off x="2140" y="633"/>
              <a:ext cx="897" cy="482"/>
            </a:xfrm>
            <a:prstGeom prst="rect">
              <a:avLst/>
            </a:prstGeom>
            <a:noFill/>
            <a:ln w="9525">
              <a:noFill/>
              <a:miter lim="800000"/>
              <a:headEnd/>
              <a:tailEnd/>
            </a:ln>
          </p:spPr>
        </p:pic>
        <p:pic>
          <p:nvPicPr>
            <p:cNvPr id="28" name="Picture 24"/>
            <p:cNvPicPr>
              <a:picLocks noChangeAspect="1" noChangeArrowheads="1"/>
            </p:cNvPicPr>
            <p:nvPr/>
          </p:nvPicPr>
          <p:blipFill>
            <a:blip r:embed="rId9" cstate="print"/>
            <a:srcRect/>
            <a:stretch>
              <a:fillRect/>
            </a:stretch>
          </p:blipFill>
          <p:spPr bwMode="auto">
            <a:xfrm>
              <a:off x="419" y="824"/>
              <a:ext cx="980" cy="340"/>
            </a:xfrm>
            <a:prstGeom prst="rect">
              <a:avLst/>
            </a:prstGeom>
            <a:noFill/>
            <a:ln w="9525">
              <a:noFill/>
              <a:miter lim="800000"/>
              <a:headEnd/>
              <a:tailEnd/>
            </a:ln>
          </p:spPr>
        </p:pic>
        <p:sp>
          <p:nvSpPr>
            <p:cNvPr id="29" name="Text Box 25"/>
            <p:cNvSpPr txBox="1">
              <a:spLocks noChangeArrowheads="1"/>
            </p:cNvSpPr>
            <p:nvPr/>
          </p:nvSpPr>
          <p:spPr bwMode="auto">
            <a:xfrm>
              <a:off x="825" y="1056"/>
              <a:ext cx="160"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Hindi</a:t>
              </a:r>
            </a:p>
          </p:txBody>
        </p:sp>
        <p:pic>
          <p:nvPicPr>
            <p:cNvPr id="30" name="Picture 26"/>
            <p:cNvPicPr>
              <a:picLocks noChangeAspect="1" noChangeArrowheads="1"/>
            </p:cNvPicPr>
            <p:nvPr/>
          </p:nvPicPr>
          <p:blipFill>
            <a:blip r:embed="rId10" cstate="print"/>
            <a:srcRect/>
            <a:stretch>
              <a:fillRect/>
            </a:stretch>
          </p:blipFill>
          <p:spPr bwMode="auto">
            <a:xfrm>
              <a:off x="375" y="3343"/>
              <a:ext cx="981" cy="419"/>
            </a:xfrm>
            <a:prstGeom prst="rect">
              <a:avLst/>
            </a:prstGeom>
            <a:noFill/>
            <a:ln w="9525">
              <a:noFill/>
              <a:miter lim="800000"/>
              <a:headEnd/>
              <a:tailEnd/>
            </a:ln>
          </p:spPr>
        </p:pic>
        <p:sp>
          <p:nvSpPr>
            <p:cNvPr id="31" name="Text Box 27"/>
            <p:cNvSpPr txBox="1">
              <a:spLocks noChangeArrowheads="1"/>
            </p:cNvSpPr>
            <p:nvPr/>
          </p:nvSpPr>
          <p:spPr bwMode="auto">
            <a:xfrm>
              <a:off x="738" y="3724"/>
              <a:ext cx="17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Tamil</a:t>
              </a:r>
            </a:p>
          </p:txBody>
        </p:sp>
        <p:pic>
          <p:nvPicPr>
            <p:cNvPr id="32" name="Picture 28"/>
            <p:cNvPicPr>
              <a:picLocks noChangeAspect="1" noChangeArrowheads="1"/>
            </p:cNvPicPr>
            <p:nvPr/>
          </p:nvPicPr>
          <p:blipFill>
            <a:blip r:embed="rId11" cstate="print"/>
            <a:srcRect/>
            <a:stretch>
              <a:fillRect/>
            </a:stretch>
          </p:blipFill>
          <p:spPr bwMode="auto">
            <a:xfrm>
              <a:off x="3512" y="652"/>
              <a:ext cx="1403" cy="464"/>
            </a:xfrm>
            <a:prstGeom prst="rect">
              <a:avLst/>
            </a:prstGeom>
            <a:noFill/>
            <a:ln w="9525">
              <a:noFill/>
              <a:miter lim="800000"/>
              <a:headEnd/>
              <a:tailEnd/>
            </a:ln>
          </p:spPr>
        </p:pic>
        <p:sp>
          <p:nvSpPr>
            <p:cNvPr id="33" name="Text Box 29"/>
            <p:cNvSpPr txBox="1">
              <a:spLocks noChangeArrowheads="1"/>
            </p:cNvSpPr>
            <p:nvPr/>
          </p:nvSpPr>
          <p:spPr bwMode="auto">
            <a:xfrm>
              <a:off x="3981" y="1028"/>
              <a:ext cx="137"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Thai</a:t>
              </a:r>
            </a:p>
          </p:txBody>
        </p:sp>
        <p:sp>
          <p:nvSpPr>
            <p:cNvPr id="34" name="Text Box 30"/>
            <p:cNvSpPr txBox="1">
              <a:spLocks noChangeArrowheads="1"/>
            </p:cNvSpPr>
            <p:nvPr/>
          </p:nvSpPr>
          <p:spPr bwMode="auto">
            <a:xfrm>
              <a:off x="4435" y="3712"/>
              <a:ext cx="211"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Korean</a:t>
              </a:r>
            </a:p>
          </p:txBody>
        </p:sp>
        <p:sp>
          <p:nvSpPr>
            <p:cNvPr id="35" name="Text Box 31"/>
            <p:cNvSpPr txBox="1">
              <a:spLocks noChangeArrowheads="1"/>
            </p:cNvSpPr>
            <p:nvPr/>
          </p:nvSpPr>
          <p:spPr bwMode="auto">
            <a:xfrm>
              <a:off x="2017" y="2255"/>
              <a:ext cx="1130" cy="766"/>
            </a:xfrm>
            <a:prstGeom prst="rect">
              <a:avLst/>
            </a:prstGeom>
            <a:noFill/>
            <a:ln w="38100" algn="ctr">
              <a:noFill/>
              <a:prstDash val="lgDash"/>
              <a:miter lim="800000"/>
              <a:headEnd/>
              <a:tailEnd/>
            </a:ln>
          </p:spPr>
          <p:txBody>
            <a:bodyPr wrap="none" lIns="288000" tIns="288000" rIns="288000" bIns="288000">
              <a:spAutoFit/>
            </a:bodyPr>
            <a:lstStyle/>
            <a:p>
              <a:pPr>
                <a:lnSpc>
                  <a:spcPct val="90000"/>
                </a:lnSpc>
              </a:pPr>
              <a:r>
                <a:rPr lang="zh-CN" altLang="en-US" sz="4800" u="none">
                  <a:solidFill>
                    <a:schemeClr val="tx1"/>
                  </a:solidFill>
                  <a:ea typeface="华文楷体" pitchFamily="2" charset="-122"/>
                </a:rPr>
                <a:t>谢谢</a:t>
              </a:r>
            </a:p>
          </p:txBody>
        </p:sp>
      </p:grpSp>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273050"/>
            <a:ext cx="3384550" cy="1162050"/>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22725" y="273050"/>
            <a:ext cx="57499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4350" y="1435100"/>
            <a:ext cx="33845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a:xfrm>
            <a:off x="3924300" y="6510338"/>
            <a:ext cx="2133600" cy="304800"/>
          </a:xfrm>
          <a:prstGeom prst="rect">
            <a:avLst/>
          </a:prstGeom>
        </p:spPr>
        <p:txBody>
          <a:bodyPr/>
          <a:lstStyle>
            <a:lvl1pPr>
              <a:defRPr/>
            </a:lvl1pPr>
          </a:lstStyle>
          <a:p>
            <a:fld id="{4DC1A69A-CA3E-4102-BA12-F0B0E289B553}" type="slidenum">
              <a:rPr lang="zh-CN" altLang="en-US"/>
              <a:pPr/>
              <a:t>‹#›</a:t>
            </a:fld>
            <a:endParaRPr lang="en-US" altLang="zh-CN"/>
          </a:p>
        </p:txBody>
      </p:sp>
    </p:spTree>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5" name="矩形 4"/>
          <p:cNvSpPr/>
          <p:nvPr userDrawn="1"/>
        </p:nvSpPr>
        <p:spPr bwMode="auto">
          <a:xfrm>
            <a:off x="0" y="2249"/>
            <a:ext cx="10287000" cy="459146"/>
          </a:xfrm>
          <a:prstGeom prst="rect">
            <a:avLst/>
          </a:prstGeom>
          <a:gradFill flip="none" rotWithShape="1">
            <a:gsLst>
              <a:gs pos="15000">
                <a:schemeClr val="bg1"/>
              </a:gs>
              <a:gs pos="75000">
                <a:schemeClr val="tx2">
                  <a:lumMod val="60000"/>
                  <a:lumOff val="40000"/>
                </a:schemeClr>
              </a:gs>
              <a:gs pos="100000">
                <a:schemeClr val="tx2">
                  <a:lumMod val="60000"/>
                  <a:lumOff val="40000"/>
                </a:schemeClr>
              </a:gs>
            </a:gsLst>
            <a:lin ang="10800000" scaled="1"/>
            <a:tileRect/>
          </a:gradFill>
          <a:ln w="9525" cap="flat" cmpd="sng" algn="ctr">
            <a:noFill/>
            <a:prstDash val="solid"/>
            <a:miter lim="800000"/>
            <a:headEnd type="none" w="med" len="med"/>
            <a:tailEnd type="stealth"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 name="标题 1"/>
          <p:cNvSpPr>
            <a:spLocks noGrp="1"/>
          </p:cNvSpPr>
          <p:nvPr>
            <p:ph type="title"/>
          </p:nvPr>
        </p:nvSpPr>
        <p:spPr>
          <a:xfrm>
            <a:off x="68616" y="76200"/>
            <a:ext cx="9677400" cy="381000"/>
          </a:xfrm>
          <a:prstGeom prst="rect">
            <a:avLst/>
          </a:prstGeo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152400" y="1371600"/>
            <a:ext cx="9677400" cy="3733800"/>
          </a:xfrm>
          <a:prstGeom prst="rect">
            <a:avLst/>
          </a:prstGeom>
        </p:spPr>
        <p:txBody>
          <a:bodyPr/>
          <a:lstStyle/>
          <a:p>
            <a:r>
              <a:rPr lang="zh-CN" altLang="en-US" smtClean="0"/>
              <a:t>单击图标添加表格</a:t>
            </a:r>
            <a:endParaRPr lang="zh-CN" altLang="en-US"/>
          </a:p>
        </p:txBody>
      </p:sp>
      <p:sp>
        <p:nvSpPr>
          <p:cNvPr id="4" name="灯片编号占位符 3"/>
          <p:cNvSpPr>
            <a:spLocks noGrp="1"/>
          </p:cNvSpPr>
          <p:nvPr>
            <p:ph type="sldNum" sz="quarter" idx="10"/>
          </p:nvPr>
        </p:nvSpPr>
        <p:spPr>
          <a:xfrm>
            <a:off x="3924300" y="6510338"/>
            <a:ext cx="2133600" cy="304800"/>
          </a:xfrm>
          <a:prstGeom prst="rect">
            <a:avLst/>
          </a:prstGeom>
        </p:spPr>
        <p:txBody>
          <a:bodyPr/>
          <a:lstStyle>
            <a:lvl1pPr>
              <a:defRPr/>
            </a:lvl1pPr>
          </a:lstStyle>
          <a:p>
            <a:fld id="{783914B3-2751-4C10-865C-54042FD562CC}" type="slidenum">
              <a:rPr lang="zh-CN" altLang="en-US"/>
              <a:pPr/>
              <a:t>‹#›</a:t>
            </a:fld>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21168" y="27411"/>
            <a:ext cx="1192135" cy="433984"/>
          </a:xfrm>
          <a:prstGeom prst="rect">
            <a:avLst/>
          </a:prstGeom>
        </p:spPr>
      </p:pic>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片尾">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t="-1" b="3269"/>
          <a:stretch/>
        </p:blipFill>
        <p:spPr>
          <a:xfrm>
            <a:off x="0" y="2"/>
            <a:ext cx="10336071" cy="6857997"/>
          </a:xfrm>
          <a:prstGeom prst="rect">
            <a:avLst/>
          </a:prstGeom>
        </p:spPr>
      </p:pic>
      <p:sp>
        <p:nvSpPr>
          <p:cNvPr id="4" name="矩形 3"/>
          <p:cNvSpPr/>
          <p:nvPr userDrawn="1"/>
        </p:nvSpPr>
        <p:spPr bwMode="auto">
          <a:xfrm>
            <a:off x="0" y="1306286"/>
            <a:ext cx="10287001" cy="3474720"/>
          </a:xfrm>
          <a:prstGeom prst="rect">
            <a:avLst/>
          </a:prstGeom>
          <a:gradFill flip="none" rotWithShape="1">
            <a:gsLst>
              <a:gs pos="0">
                <a:schemeClr val="tx2">
                  <a:lumMod val="63000"/>
                  <a:lumOff val="37000"/>
                </a:schemeClr>
              </a:gs>
              <a:gs pos="71000">
                <a:schemeClr val="tx2">
                  <a:lumMod val="40000"/>
                  <a:lumOff val="60000"/>
                  <a:alpha val="56000"/>
                </a:schemeClr>
              </a:gs>
              <a:gs pos="100000">
                <a:schemeClr val="bg1">
                  <a:lumMod val="0"/>
                  <a:lumOff val="100000"/>
                  <a:alpha val="0"/>
                </a:schemeClr>
              </a:gs>
            </a:gsLst>
            <a:lin ang="0" scaled="1"/>
            <a:tileRect/>
          </a:gradFill>
          <a:ln w="9525" cap="flat" cmpd="sng" algn="ctr">
            <a:noFill/>
            <a:prstDash val="solid"/>
            <a:miter lim="800000"/>
            <a:headEnd type="none" w="med" len="med"/>
            <a:tailEnd type="stealth"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Verdana" pitchFamily="34" charset="0"/>
            </a:endParaRPr>
          </a:p>
        </p:txBody>
      </p:sp>
      <p:sp>
        <p:nvSpPr>
          <p:cNvPr id="5" name="文本占位符 11"/>
          <p:cNvSpPr txBox="1">
            <a:spLocks/>
          </p:cNvSpPr>
          <p:nvPr userDrawn="1"/>
        </p:nvSpPr>
        <p:spPr>
          <a:xfrm>
            <a:off x="429514" y="2335495"/>
            <a:ext cx="7081628" cy="1502229"/>
          </a:xfrm>
          <a:prstGeom prst="rect">
            <a:avLst/>
          </a:prstGeom>
        </p:spPr>
        <p:txBody>
          <a:bodyPr/>
          <a:lstStyle>
            <a:defPPr>
              <a:defRPr lang="en-US"/>
            </a:defPPr>
            <a:lvl1pPr algn="l" rtl="0" fontAlgn="base">
              <a:spcBef>
                <a:spcPct val="0"/>
              </a:spcBef>
              <a:spcAft>
                <a:spcPct val="0"/>
              </a:spcAft>
              <a:defRPr sz="1000" kern="1200">
                <a:solidFill>
                  <a:schemeClr val="bg1">
                    <a:lumMod val="50000"/>
                  </a:schemeClr>
                </a:solidFill>
                <a:latin typeface="Verdana" pitchFamily="34" charset="0"/>
                <a:ea typeface="+mn-ea"/>
                <a:cs typeface="+mn-cs"/>
              </a:defRPr>
            </a:lvl1pPr>
            <a:lvl2pPr marL="457200" algn="l" rtl="0" fontAlgn="base">
              <a:spcBef>
                <a:spcPct val="0"/>
              </a:spcBef>
              <a:spcAft>
                <a:spcPct val="0"/>
              </a:spcAft>
              <a:defRPr sz="1000" kern="1200">
                <a:solidFill>
                  <a:schemeClr val="tx1"/>
                </a:solidFill>
                <a:latin typeface="Verdana" pitchFamily="34" charset="0"/>
                <a:ea typeface="+mn-ea"/>
                <a:cs typeface="+mn-cs"/>
              </a:defRPr>
            </a:lvl2pPr>
            <a:lvl3pPr marL="914400" algn="l" rtl="0" fontAlgn="base">
              <a:spcBef>
                <a:spcPct val="0"/>
              </a:spcBef>
              <a:spcAft>
                <a:spcPct val="0"/>
              </a:spcAft>
              <a:defRPr sz="1000" kern="1200">
                <a:solidFill>
                  <a:schemeClr val="tx1"/>
                </a:solidFill>
                <a:latin typeface="Verdana" pitchFamily="34" charset="0"/>
                <a:ea typeface="+mn-ea"/>
                <a:cs typeface="+mn-cs"/>
              </a:defRPr>
            </a:lvl3pPr>
            <a:lvl4pPr marL="1371600" algn="l" rtl="0" fontAlgn="base">
              <a:spcBef>
                <a:spcPct val="0"/>
              </a:spcBef>
              <a:spcAft>
                <a:spcPct val="0"/>
              </a:spcAft>
              <a:defRPr sz="1000" kern="1200">
                <a:solidFill>
                  <a:schemeClr val="tx1"/>
                </a:solidFill>
                <a:latin typeface="Verdana" pitchFamily="34" charset="0"/>
                <a:ea typeface="+mn-ea"/>
                <a:cs typeface="+mn-cs"/>
              </a:defRPr>
            </a:lvl4pPr>
            <a:lvl5pPr marL="1828800" algn="l" rtl="0" fontAlgn="base">
              <a:spcBef>
                <a:spcPct val="0"/>
              </a:spcBef>
              <a:spcAft>
                <a:spcPct val="0"/>
              </a:spcAft>
              <a:defRPr sz="1000" kern="1200">
                <a:solidFill>
                  <a:schemeClr val="tx1"/>
                </a:solidFill>
                <a:latin typeface="Verdana" pitchFamily="34" charset="0"/>
                <a:ea typeface="+mn-ea"/>
                <a:cs typeface="+mn-cs"/>
              </a:defRPr>
            </a:lvl5pPr>
            <a:lvl6pPr marL="2286000" algn="l" defTabSz="914400" rtl="0" eaLnBrk="1" latinLnBrk="0" hangingPunct="1">
              <a:defRPr sz="1000" kern="1200">
                <a:solidFill>
                  <a:schemeClr val="tx1"/>
                </a:solidFill>
                <a:latin typeface="Verdana" pitchFamily="34" charset="0"/>
                <a:ea typeface="+mn-ea"/>
                <a:cs typeface="+mn-cs"/>
              </a:defRPr>
            </a:lvl6pPr>
            <a:lvl7pPr marL="2743200" algn="l" defTabSz="914400" rtl="0" eaLnBrk="1" latinLnBrk="0" hangingPunct="1">
              <a:defRPr sz="1000" kern="1200">
                <a:solidFill>
                  <a:schemeClr val="tx1"/>
                </a:solidFill>
                <a:latin typeface="Verdana" pitchFamily="34" charset="0"/>
                <a:ea typeface="+mn-ea"/>
                <a:cs typeface="+mn-cs"/>
              </a:defRPr>
            </a:lvl7pPr>
            <a:lvl8pPr marL="3200400" algn="l" defTabSz="914400" rtl="0" eaLnBrk="1" latinLnBrk="0" hangingPunct="1">
              <a:defRPr sz="1000" kern="1200">
                <a:solidFill>
                  <a:schemeClr val="tx1"/>
                </a:solidFill>
                <a:latin typeface="Verdana" pitchFamily="34" charset="0"/>
                <a:ea typeface="+mn-ea"/>
                <a:cs typeface="+mn-cs"/>
              </a:defRPr>
            </a:lvl8pPr>
            <a:lvl9pPr marL="3657600" algn="l" defTabSz="914400" rtl="0" eaLnBrk="1" latinLnBrk="0" hangingPunct="1">
              <a:defRPr sz="1000" kern="1200">
                <a:solidFill>
                  <a:schemeClr val="tx1"/>
                </a:solidFill>
                <a:latin typeface="Verdana" pitchFamily="34" charset="0"/>
                <a:ea typeface="+mn-ea"/>
                <a:cs typeface="+mn-cs"/>
              </a:defRPr>
            </a:lvl9pPr>
          </a:lstStyle>
          <a:p>
            <a:r>
              <a:rPr lang="en-US" altLang="zh-CN" sz="4800" b="1" dirty="0" smtClean="0">
                <a:solidFill>
                  <a:schemeClr val="bg1"/>
                </a:solidFill>
                <a:latin typeface="Arial Unicode MS" pitchFamily="34" charset="-122"/>
                <a:ea typeface="Arial Unicode MS" pitchFamily="34" charset="-122"/>
                <a:cs typeface="Arial Unicode MS" pitchFamily="34" charset="-122"/>
              </a:rPr>
              <a:t>Thank You</a:t>
            </a:r>
            <a:endParaRPr lang="zh-CN" altLang="en-US" sz="4800" b="1" dirty="0">
              <a:solidFill>
                <a:schemeClr val="bg1"/>
              </a:solidFill>
              <a:latin typeface="Arial Unicode MS" pitchFamily="34" charset="-122"/>
              <a:ea typeface="Arial Unicode MS" pitchFamily="34" charset="-122"/>
              <a:cs typeface="Arial Unicode MS" pitchFamily="34" charset="-122"/>
            </a:endParaRPr>
          </a:p>
        </p:txBody>
      </p:sp>
      <p:sp>
        <p:nvSpPr>
          <p:cNvPr id="6" name="TextBox 5"/>
          <p:cNvSpPr txBox="1"/>
          <p:nvPr userDrawn="1"/>
        </p:nvSpPr>
        <p:spPr>
          <a:xfrm>
            <a:off x="6599792" y="6362699"/>
            <a:ext cx="3485249" cy="246221"/>
          </a:xfrm>
          <a:prstGeom prst="rect">
            <a:avLst/>
          </a:prstGeom>
          <a:noFill/>
        </p:spPr>
        <p:txBody>
          <a:bodyPr wrap="none" rtlCol="0">
            <a:spAutoFit/>
          </a:bodyPr>
          <a:lstStyle/>
          <a:p>
            <a:r>
              <a:rPr lang="en-US" altLang="zh-CN" b="1" i="1" dirty="0" err="1" smtClean="0">
                <a:solidFill>
                  <a:schemeClr val="bg1">
                    <a:lumMod val="75000"/>
                  </a:schemeClr>
                </a:solidFill>
              </a:rPr>
              <a:t>HanThink</a:t>
            </a:r>
            <a:r>
              <a:rPr lang="en-US" altLang="zh-CN" b="1" i="1" baseline="0" dirty="0" smtClean="0">
                <a:solidFill>
                  <a:schemeClr val="bg1">
                    <a:lumMod val="75000"/>
                  </a:schemeClr>
                </a:solidFill>
              </a:rPr>
              <a:t> MES . </a:t>
            </a:r>
            <a:r>
              <a:rPr lang="en-US" altLang="zh-CN" b="1" i="1" dirty="0" smtClean="0">
                <a:solidFill>
                  <a:schemeClr val="bg1">
                    <a:lumMod val="75000"/>
                  </a:schemeClr>
                </a:solidFill>
              </a:rPr>
              <a:t>Smart Work for Manufacture </a:t>
            </a:r>
            <a:endParaRPr lang="zh-CN" altLang="en-US" b="1" i="1" dirty="0">
              <a:solidFill>
                <a:schemeClr val="bg1">
                  <a:lumMod val="75000"/>
                </a:schemeClr>
              </a:solidFill>
            </a:endParaRPr>
          </a:p>
        </p:txBody>
      </p:sp>
    </p:spTree>
    <p:extLst>
      <p:ext uri="{BB962C8B-B14F-4D97-AF65-F5344CB8AC3E}">
        <p14:creationId xmlns:p14="http://schemas.microsoft.com/office/powerpoint/2010/main" val="25679765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Line 23"/>
          <p:cNvSpPr>
            <a:spLocks noChangeShapeType="1"/>
          </p:cNvSpPr>
          <p:nvPr/>
        </p:nvSpPr>
        <p:spPr bwMode="auto">
          <a:xfrm>
            <a:off x="152400" y="6589900"/>
            <a:ext cx="10040471" cy="0"/>
          </a:xfrm>
          <a:prstGeom prst="line">
            <a:avLst/>
          </a:prstGeom>
          <a:noFill/>
          <a:ln w="6350">
            <a:solidFill>
              <a:schemeClr val="bg1">
                <a:lumMod val="50000"/>
              </a:schemeClr>
            </a:solidFill>
            <a:miter lim="800000"/>
            <a:headEnd/>
            <a:tailEnd/>
          </a:ln>
          <a:effec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6" r:id="rId4"/>
    <p:sldLayoutId id="2147483659" r:id="rId5"/>
    <p:sldLayoutId id="2147483660" r:id="rId6"/>
    <p:sldLayoutId id="2147483661" r:id="rId7"/>
    <p:sldLayoutId id="2147483665" r:id="rId8"/>
    <p:sldLayoutId id="2147483667" r:id="rId9"/>
  </p:sldLayoutIdLst>
  <p:transition advClick="0"/>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1600" b="1">
          <a:solidFill>
            <a:srgbClr val="4D4D4D"/>
          </a:solidFill>
          <a:latin typeface="+mj-lt"/>
          <a:ea typeface="+mj-ea"/>
          <a:cs typeface="+mj-cs"/>
        </a:defRPr>
      </a:lvl1pPr>
      <a:lvl2pPr algn="l" rtl="0" eaLnBrk="1" fontAlgn="base" hangingPunct="1">
        <a:lnSpc>
          <a:spcPct val="90000"/>
        </a:lnSpc>
        <a:spcBef>
          <a:spcPct val="0"/>
        </a:spcBef>
        <a:spcAft>
          <a:spcPct val="0"/>
        </a:spcAft>
        <a:defRPr sz="1600" b="1">
          <a:solidFill>
            <a:srgbClr val="4D4D4D"/>
          </a:solidFill>
          <a:latin typeface="Arial" charset="0"/>
        </a:defRPr>
      </a:lvl2pPr>
      <a:lvl3pPr algn="l" rtl="0" eaLnBrk="1" fontAlgn="base" hangingPunct="1">
        <a:lnSpc>
          <a:spcPct val="90000"/>
        </a:lnSpc>
        <a:spcBef>
          <a:spcPct val="0"/>
        </a:spcBef>
        <a:spcAft>
          <a:spcPct val="0"/>
        </a:spcAft>
        <a:defRPr sz="1600" b="1">
          <a:solidFill>
            <a:srgbClr val="4D4D4D"/>
          </a:solidFill>
          <a:latin typeface="Arial" charset="0"/>
        </a:defRPr>
      </a:lvl3pPr>
      <a:lvl4pPr algn="l" rtl="0" eaLnBrk="1" fontAlgn="base" hangingPunct="1">
        <a:lnSpc>
          <a:spcPct val="90000"/>
        </a:lnSpc>
        <a:spcBef>
          <a:spcPct val="0"/>
        </a:spcBef>
        <a:spcAft>
          <a:spcPct val="0"/>
        </a:spcAft>
        <a:defRPr sz="1600" b="1">
          <a:solidFill>
            <a:srgbClr val="4D4D4D"/>
          </a:solidFill>
          <a:latin typeface="Arial" charset="0"/>
        </a:defRPr>
      </a:lvl4pPr>
      <a:lvl5pPr algn="l" rtl="0" eaLnBrk="1" fontAlgn="base" hangingPunct="1">
        <a:lnSpc>
          <a:spcPct val="90000"/>
        </a:lnSpc>
        <a:spcBef>
          <a:spcPct val="0"/>
        </a:spcBef>
        <a:spcAft>
          <a:spcPct val="0"/>
        </a:spcAft>
        <a:defRPr sz="1600" b="1">
          <a:solidFill>
            <a:srgbClr val="4D4D4D"/>
          </a:solidFill>
          <a:latin typeface="Arial" charset="0"/>
        </a:defRPr>
      </a:lvl5pPr>
      <a:lvl6pPr marL="457200" algn="l" rtl="0" eaLnBrk="1" fontAlgn="base" hangingPunct="1">
        <a:lnSpc>
          <a:spcPct val="90000"/>
        </a:lnSpc>
        <a:spcBef>
          <a:spcPct val="0"/>
        </a:spcBef>
        <a:spcAft>
          <a:spcPct val="0"/>
        </a:spcAft>
        <a:defRPr sz="1600" b="1">
          <a:solidFill>
            <a:srgbClr val="4D4D4D"/>
          </a:solidFill>
          <a:latin typeface="Arial" charset="0"/>
        </a:defRPr>
      </a:lvl6pPr>
      <a:lvl7pPr marL="914400" algn="l" rtl="0" eaLnBrk="1" fontAlgn="base" hangingPunct="1">
        <a:lnSpc>
          <a:spcPct val="90000"/>
        </a:lnSpc>
        <a:spcBef>
          <a:spcPct val="0"/>
        </a:spcBef>
        <a:spcAft>
          <a:spcPct val="0"/>
        </a:spcAft>
        <a:defRPr sz="1600" b="1">
          <a:solidFill>
            <a:srgbClr val="4D4D4D"/>
          </a:solidFill>
          <a:latin typeface="Arial" charset="0"/>
        </a:defRPr>
      </a:lvl7pPr>
      <a:lvl8pPr marL="1371600" algn="l" rtl="0" eaLnBrk="1" fontAlgn="base" hangingPunct="1">
        <a:lnSpc>
          <a:spcPct val="90000"/>
        </a:lnSpc>
        <a:spcBef>
          <a:spcPct val="0"/>
        </a:spcBef>
        <a:spcAft>
          <a:spcPct val="0"/>
        </a:spcAft>
        <a:defRPr sz="1600" b="1">
          <a:solidFill>
            <a:srgbClr val="4D4D4D"/>
          </a:solidFill>
          <a:latin typeface="Arial" charset="0"/>
        </a:defRPr>
      </a:lvl8pPr>
      <a:lvl9pPr marL="1828800" algn="l" rtl="0" eaLnBrk="1" fontAlgn="base" hangingPunct="1">
        <a:lnSpc>
          <a:spcPct val="90000"/>
        </a:lnSpc>
        <a:spcBef>
          <a:spcPct val="0"/>
        </a:spcBef>
        <a:spcAft>
          <a:spcPct val="0"/>
        </a:spcAft>
        <a:defRPr sz="1600" b="1">
          <a:solidFill>
            <a:srgbClr val="4D4D4D"/>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1200">
          <a:solidFill>
            <a:schemeClr val="tx1"/>
          </a:solidFill>
          <a:latin typeface="+mn-lt"/>
        </a:defRPr>
      </a:lvl2pPr>
      <a:lvl3pPr marL="1143000" indent="-228600" algn="l" rtl="0" eaLnBrk="1" fontAlgn="base" hangingPunct="1">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a:xfrm>
            <a:off x="413013" y="1796823"/>
            <a:ext cx="7290429" cy="691201"/>
          </a:xfrm>
        </p:spPr>
        <p:txBody>
          <a:bodyPr/>
          <a:lstStyle/>
          <a:p>
            <a:r>
              <a:rPr lang="zh-CN" altLang="en-US" dirty="0" smtClean="0"/>
              <a:t>汉思培训总结</a:t>
            </a:r>
            <a:endParaRPr lang="zh-CN" altLang="en-US" dirty="0"/>
          </a:p>
        </p:txBody>
      </p:sp>
      <p:sp>
        <p:nvSpPr>
          <p:cNvPr id="2" name="TextBox 1"/>
          <p:cNvSpPr txBox="1"/>
          <p:nvPr/>
        </p:nvSpPr>
        <p:spPr>
          <a:xfrm>
            <a:off x="4244454" y="2906973"/>
            <a:ext cx="1624083" cy="830997"/>
          </a:xfrm>
          <a:prstGeom prst="rect">
            <a:avLst/>
          </a:prstGeom>
          <a:noFill/>
        </p:spPr>
        <p:txBody>
          <a:bodyPr wrap="square" rtlCol="0">
            <a:spAutoFit/>
          </a:bodyPr>
          <a:lstStyle/>
          <a:p>
            <a:r>
              <a:rPr lang="zh-CN" altLang="en-US" sz="2400" dirty="0" smtClean="0"/>
              <a:t>姓名</a:t>
            </a:r>
            <a:endParaRPr lang="en-US" altLang="zh-CN" sz="2400" dirty="0" smtClean="0"/>
          </a:p>
          <a:p>
            <a:r>
              <a:rPr lang="zh-CN" altLang="en-US" sz="2400" dirty="0"/>
              <a:t>日期</a:t>
            </a:r>
          </a:p>
        </p:txBody>
      </p:sp>
    </p:spTree>
    <p:extLst>
      <p:ext uri="{BB962C8B-B14F-4D97-AF65-F5344CB8AC3E}">
        <p14:creationId xmlns:p14="http://schemas.microsoft.com/office/powerpoint/2010/main" val="37815464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10</a:t>
            </a:fld>
            <a:endParaRPr lang="en-US" altLang="zh-CN" dirty="0"/>
          </a:p>
        </p:txBody>
      </p:sp>
      <p:sp>
        <p:nvSpPr>
          <p:cNvPr id="4" name="Pentagon 4"/>
          <p:cNvSpPr/>
          <p:nvPr/>
        </p:nvSpPr>
        <p:spPr>
          <a:xfrm>
            <a:off x="1326783" y="1341239"/>
            <a:ext cx="2992120" cy="304220"/>
          </a:xfrm>
          <a:prstGeom prst="homePlate">
            <a:avLst/>
          </a:prstGeom>
          <a:solidFill>
            <a:srgbClr val="00206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黑体" pitchFamily="2" charset="-122"/>
                <a:ea typeface="黑体" pitchFamily="2" charset="-122"/>
              </a:rPr>
              <a:t>战略发展分析（可研）</a:t>
            </a:r>
            <a:endParaRPr kumimoji="0" lang="en-US" sz="1400" b="0" i="0" u="none" strike="noStrike" kern="0" cap="none" spc="0" normalizeH="0" baseline="0" noProof="0" dirty="0">
              <a:ln>
                <a:noFill/>
              </a:ln>
              <a:solidFill>
                <a:schemeClr val="bg1"/>
              </a:solidFill>
              <a:effectLst/>
              <a:uLnTx/>
              <a:uFillTx/>
              <a:latin typeface="黑体" pitchFamily="2" charset="-122"/>
              <a:ea typeface="黑体" pitchFamily="2" charset="-122"/>
            </a:endParaRPr>
          </a:p>
        </p:txBody>
      </p:sp>
      <p:sp>
        <p:nvSpPr>
          <p:cNvPr id="5" name="Pentagon 5"/>
          <p:cNvSpPr/>
          <p:nvPr/>
        </p:nvSpPr>
        <p:spPr>
          <a:xfrm>
            <a:off x="1265545" y="3877707"/>
            <a:ext cx="6486144" cy="304220"/>
          </a:xfrm>
          <a:prstGeom prst="homePlate">
            <a:avLst/>
          </a:prstGeom>
          <a:solidFill>
            <a:srgbClr val="00206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黑体" pitchFamily="2" charset="-122"/>
                <a:ea typeface="黑体" pitchFamily="2" charset="-122"/>
              </a:rPr>
              <a:t>技术设计</a:t>
            </a:r>
            <a:endParaRPr kumimoji="0" lang="en-US" sz="1400" b="0" i="0" u="none" strike="noStrike" kern="0" cap="none" spc="0" normalizeH="0" baseline="0" noProof="0" dirty="0">
              <a:ln>
                <a:noFill/>
              </a:ln>
              <a:solidFill>
                <a:schemeClr val="bg1"/>
              </a:solidFill>
              <a:effectLst/>
              <a:uLnTx/>
              <a:uFillTx/>
              <a:latin typeface="黑体" pitchFamily="2" charset="-122"/>
              <a:ea typeface="黑体" pitchFamily="2" charset="-122"/>
            </a:endParaRPr>
          </a:p>
        </p:txBody>
      </p:sp>
      <p:sp>
        <p:nvSpPr>
          <p:cNvPr id="6" name="TextBox 5"/>
          <p:cNvSpPr txBox="1"/>
          <p:nvPr/>
        </p:nvSpPr>
        <p:spPr>
          <a:xfrm>
            <a:off x="195496" y="1293032"/>
            <a:ext cx="132892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黑体" pitchFamily="2" charset="-122"/>
                <a:ea typeface="黑体" pitchFamily="2" charset="-122"/>
              </a:rPr>
              <a:t>项目模块</a:t>
            </a:r>
            <a:endParaRPr kumimoji="0" lang="en-US" sz="1400" b="1"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7" name="Pentagon 8"/>
          <p:cNvSpPr/>
          <p:nvPr/>
        </p:nvSpPr>
        <p:spPr>
          <a:xfrm>
            <a:off x="1253774" y="4240561"/>
            <a:ext cx="3933808"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000000"/>
                </a:solidFill>
                <a:effectLst/>
                <a:uLnTx/>
                <a:uFillTx/>
                <a:latin typeface="黑体" pitchFamily="2" charset="-122"/>
                <a:ea typeface="黑体" pitchFamily="2" charset="-122"/>
              </a:rPr>
              <a:t>LOC</a:t>
            </a:r>
            <a:r>
              <a:rPr lang="zh-CN" altLang="en-US" sz="1400" kern="0" dirty="0" smtClean="0">
                <a:solidFill>
                  <a:srgbClr val="000000"/>
                </a:solidFill>
                <a:latin typeface="黑体" pitchFamily="2" charset="-122"/>
                <a:ea typeface="黑体" pitchFamily="2" charset="-122"/>
              </a:rPr>
              <a:t>布局和流程设计</a:t>
            </a:r>
            <a:endParaRPr kumimoji="0" lang="en-US" sz="14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8" name="Pentagon 9"/>
          <p:cNvSpPr/>
          <p:nvPr/>
        </p:nvSpPr>
        <p:spPr>
          <a:xfrm>
            <a:off x="1681609" y="4587722"/>
            <a:ext cx="3496718"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黑体" pitchFamily="2" charset="-122"/>
                <a:ea typeface="黑体" pitchFamily="2" charset="-122"/>
              </a:rPr>
              <a:t>信息系统规划</a:t>
            </a:r>
            <a:endParaRPr kumimoji="0" lang="en-US" sz="14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9" name="Pentagon 10"/>
          <p:cNvSpPr/>
          <p:nvPr/>
        </p:nvSpPr>
        <p:spPr>
          <a:xfrm>
            <a:off x="5397459" y="4837117"/>
            <a:ext cx="2200656"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smtClean="0">
                <a:solidFill>
                  <a:srgbClr val="000000"/>
                </a:solidFill>
                <a:latin typeface="黑体" pitchFamily="2" charset="-122"/>
                <a:ea typeface="黑体" pitchFamily="2" charset="-122"/>
              </a:rPr>
              <a:t>高端</a:t>
            </a:r>
            <a:r>
              <a:rPr kumimoji="0" lang="zh-CN" altLang="en-US" sz="1400" b="0" i="0" u="none" strike="noStrike" kern="0" cap="none" spc="0" normalizeH="0" baseline="0" noProof="0" dirty="0" smtClean="0">
                <a:ln>
                  <a:noFill/>
                </a:ln>
                <a:solidFill>
                  <a:srgbClr val="000000"/>
                </a:solidFill>
                <a:effectLst/>
                <a:uLnTx/>
                <a:uFillTx/>
                <a:latin typeface="黑体" pitchFamily="2" charset="-122"/>
                <a:ea typeface="黑体" pitchFamily="2" charset="-122"/>
              </a:rPr>
              <a:t>网络规划</a:t>
            </a:r>
            <a:endParaRPr kumimoji="0" lang="en-US" sz="14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10" name="Pentagon 11"/>
          <p:cNvSpPr/>
          <p:nvPr/>
        </p:nvSpPr>
        <p:spPr>
          <a:xfrm>
            <a:off x="5407249" y="5222915"/>
            <a:ext cx="2200656"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黑体" pitchFamily="2" charset="-122"/>
                <a:ea typeface="黑体" pitchFamily="2" charset="-122"/>
              </a:rPr>
              <a:t>配送上线设计</a:t>
            </a:r>
            <a:endParaRPr kumimoji="0" lang="en-US" sz="14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cxnSp>
        <p:nvCxnSpPr>
          <p:cNvPr id="11" name="Straight Connector 14"/>
          <p:cNvCxnSpPr/>
          <p:nvPr/>
        </p:nvCxnSpPr>
        <p:spPr bwMode="auto">
          <a:xfrm flipH="1">
            <a:off x="1174336" y="1390797"/>
            <a:ext cx="5906" cy="4023360"/>
          </a:xfrm>
          <a:prstGeom prst="line">
            <a:avLst/>
          </a:prstGeom>
          <a:solidFill>
            <a:schemeClr val="accent1"/>
          </a:solidFill>
          <a:ln w="3175" cap="flat" cmpd="sng" algn="ctr">
            <a:solidFill>
              <a:schemeClr val="tx1"/>
            </a:solidFill>
            <a:prstDash val="dash"/>
            <a:round/>
            <a:headEnd type="none" w="med" len="med"/>
            <a:tailEnd type="none" w="med" len="med"/>
          </a:ln>
          <a:effectLst/>
        </p:spPr>
      </p:cxnSp>
      <p:cxnSp>
        <p:nvCxnSpPr>
          <p:cNvPr id="12" name="Straight Connector 15"/>
          <p:cNvCxnSpPr/>
          <p:nvPr/>
        </p:nvCxnSpPr>
        <p:spPr bwMode="auto">
          <a:xfrm flipH="1">
            <a:off x="4457901" y="1434701"/>
            <a:ext cx="5905" cy="1828800"/>
          </a:xfrm>
          <a:prstGeom prst="line">
            <a:avLst/>
          </a:prstGeom>
          <a:solidFill>
            <a:schemeClr val="accent1"/>
          </a:solidFill>
          <a:ln w="3175" cap="flat" cmpd="sng" algn="ctr">
            <a:solidFill>
              <a:schemeClr val="tx1"/>
            </a:solidFill>
            <a:prstDash val="dash"/>
            <a:round/>
            <a:headEnd type="none" w="med" len="med"/>
            <a:tailEnd type="none" w="med" len="med"/>
          </a:ln>
          <a:effectLst/>
        </p:spPr>
      </p:cxnSp>
      <p:cxnSp>
        <p:nvCxnSpPr>
          <p:cNvPr id="13" name="Straight Connector 16"/>
          <p:cNvCxnSpPr/>
          <p:nvPr/>
        </p:nvCxnSpPr>
        <p:spPr bwMode="auto">
          <a:xfrm flipH="1">
            <a:off x="7731715" y="4299690"/>
            <a:ext cx="5905" cy="1188720"/>
          </a:xfrm>
          <a:prstGeom prst="line">
            <a:avLst/>
          </a:prstGeom>
          <a:solidFill>
            <a:schemeClr val="accent1"/>
          </a:solidFill>
          <a:ln w="3175" cap="flat" cmpd="sng" algn="ctr">
            <a:solidFill>
              <a:schemeClr val="tx1"/>
            </a:solidFill>
            <a:prstDash val="dash"/>
            <a:round/>
            <a:headEnd type="none" w="med" len="med"/>
            <a:tailEnd type="none" w="med" len="med"/>
          </a:ln>
          <a:effectLst/>
        </p:spPr>
      </p:cxnSp>
      <p:sp>
        <p:nvSpPr>
          <p:cNvPr id="14" name="TextBox 13"/>
          <p:cNvSpPr txBox="1"/>
          <p:nvPr/>
        </p:nvSpPr>
        <p:spPr>
          <a:xfrm>
            <a:off x="4098872" y="3563917"/>
            <a:ext cx="1276942" cy="307777"/>
          </a:xfrm>
          <a:prstGeom prst="rect">
            <a:avLst/>
          </a:prstGeom>
          <a:noFill/>
        </p:spPr>
        <p:txBody>
          <a:bodyPr wrap="square" rtlCol="0">
            <a:spAutoFit/>
          </a:bodyPr>
          <a:lstStyle/>
          <a:p>
            <a:r>
              <a:rPr lang="en-US" altLang="zh-CN" sz="1400" dirty="0" smtClean="0">
                <a:solidFill>
                  <a:srgbClr val="000000"/>
                </a:solidFill>
                <a:latin typeface="黑体" pitchFamily="2" charset="-122"/>
                <a:ea typeface="黑体" pitchFamily="2" charset="-122"/>
              </a:rPr>
              <a:t>4</a:t>
            </a:r>
            <a:r>
              <a:rPr lang="zh-CN" altLang="en-US" sz="1400" dirty="0" smtClean="0">
                <a:solidFill>
                  <a:srgbClr val="000000"/>
                </a:solidFill>
                <a:latin typeface="黑体" pitchFamily="2" charset="-122"/>
                <a:ea typeface="黑体" pitchFamily="2" charset="-122"/>
              </a:rPr>
              <a:t>月</a:t>
            </a:r>
            <a:r>
              <a:rPr lang="en-US" altLang="zh-CN" sz="1400" dirty="0" smtClean="0">
                <a:solidFill>
                  <a:srgbClr val="000000"/>
                </a:solidFill>
                <a:latin typeface="黑体" pitchFamily="2" charset="-122"/>
                <a:ea typeface="黑体" pitchFamily="2" charset="-122"/>
              </a:rPr>
              <a:t>20</a:t>
            </a:r>
            <a:r>
              <a:rPr lang="zh-CN" altLang="en-US" sz="1400" dirty="0" smtClean="0">
                <a:solidFill>
                  <a:srgbClr val="000000"/>
                </a:solidFill>
                <a:latin typeface="黑体" pitchFamily="2" charset="-122"/>
                <a:ea typeface="黑体" pitchFamily="2" charset="-122"/>
              </a:rPr>
              <a:t>日</a:t>
            </a:r>
            <a:endParaRPr lang="en-US" sz="1400" dirty="0">
              <a:solidFill>
                <a:srgbClr val="000000"/>
              </a:solidFill>
              <a:latin typeface="黑体" pitchFamily="2" charset="-122"/>
              <a:ea typeface="黑体" pitchFamily="2" charset="-122"/>
            </a:endParaRPr>
          </a:p>
        </p:txBody>
      </p:sp>
      <p:sp>
        <p:nvSpPr>
          <p:cNvPr id="15" name="TextBox 14"/>
          <p:cNvSpPr txBox="1"/>
          <p:nvPr/>
        </p:nvSpPr>
        <p:spPr>
          <a:xfrm>
            <a:off x="7399514" y="5699146"/>
            <a:ext cx="1276942" cy="307777"/>
          </a:xfrm>
          <a:prstGeom prst="rect">
            <a:avLst/>
          </a:prstGeom>
          <a:noFill/>
        </p:spPr>
        <p:txBody>
          <a:bodyPr wrap="square" rtlCol="0">
            <a:spAutoFit/>
          </a:bodyPr>
          <a:lstStyle/>
          <a:p>
            <a:r>
              <a:rPr lang="en-US" altLang="zh-CN" sz="1400" dirty="0" smtClean="0">
                <a:solidFill>
                  <a:srgbClr val="000000"/>
                </a:solidFill>
                <a:latin typeface="黑体" pitchFamily="2" charset="-122"/>
                <a:ea typeface="黑体" pitchFamily="2" charset="-122"/>
              </a:rPr>
              <a:t>6</a:t>
            </a:r>
            <a:r>
              <a:rPr lang="zh-CN" altLang="en-US" sz="1400" dirty="0" smtClean="0">
                <a:solidFill>
                  <a:srgbClr val="000000"/>
                </a:solidFill>
                <a:latin typeface="黑体" pitchFamily="2" charset="-122"/>
                <a:ea typeface="黑体" pitchFamily="2" charset="-122"/>
              </a:rPr>
              <a:t>月</a:t>
            </a:r>
            <a:r>
              <a:rPr lang="en-US" altLang="zh-CN" sz="1400" dirty="0" smtClean="0">
                <a:solidFill>
                  <a:srgbClr val="000000"/>
                </a:solidFill>
                <a:latin typeface="黑体" pitchFamily="2" charset="-122"/>
                <a:ea typeface="黑体" pitchFamily="2" charset="-122"/>
              </a:rPr>
              <a:t>6</a:t>
            </a:r>
            <a:r>
              <a:rPr lang="zh-CN" altLang="en-US" sz="1400" dirty="0" smtClean="0">
                <a:solidFill>
                  <a:srgbClr val="000000"/>
                </a:solidFill>
                <a:latin typeface="黑体" pitchFamily="2" charset="-122"/>
                <a:ea typeface="黑体" pitchFamily="2" charset="-122"/>
              </a:rPr>
              <a:t>日</a:t>
            </a:r>
            <a:endParaRPr lang="en-US" sz="1400" dirty="0">
              <a:solidFill>
                <a:srgbClr val="000000"/>
              </a:solidFill>
              <a:latin typeface="黑体" pitchFamily="2" charset="-122"/>
              <a:ea typeface="黑体" pitchFamily="2" charset="-122"/>
            </a:endParaRPr>
          </a:p>
        </p:txBody>
      </p:sp>
      <p:sp>
        <p:nvSpPr>
          <p:cNvPr id="16" name="TextBox 15"/>
          <p:cNvSpPr txBox="1"/>
          <p:nvPr/>
        </p:nvSpPr>
        <p:spPr>
          <a:xfrm>
            <a:off x="4847801" y="5693600"/>
            <a:ext cx="1276942" cy="307777"/>
          </a:xfrm>
          <a:prstGeom prst="rect">
            <a:avLst/>
          </a:prstGeom>
          <a:noFill/>
        </p:spPr>
        <p:txBody>
          <a:bodyPr wrap="square" rtlCol="0">
            <a:spAutoFit/>
          </a:bodyPr>
          <a:lstStyle/>
          <a:p>
            <a:r>
              <a:rPr lang="en-US" altLang="zh-CN" sz="1400" dirty="0" smtClean="0">
                <a:solidFill>
                  <a:srgbClr val="000000"/>
                </a:solidFill>
                <a:latin typeface="黑体" pitchFamily="2" charset="-122"/>
                <a:ea typeface="黑体" pitchFamily="2" charset="-122"/>
              </a:rPr>
              <a:t>5</a:t>
            </a:r>
            <a:r>
              <a:rPr lang="zh-CN" altLang="en-US" sz="1400" dirty="0" smtClean="0">
                <a:solidFill>
                  <a:srgbClr val="000000"/>
                </a:solidFill>
                <a:latin typeface="黑体" pitchFamily="2" charset="-122"/>
                <a:ea typeface="黑体" pitchFamily="2" charset="-122"/>
              </a:rPr>
              <a:t>月</a:t>
            </a:r>
            <a:r>
              <a:rPr lang="en-US" altLang="zh-CN" sz="1400" dirty="0" smtClean="0">
                <a:solidFill>
                  <a:srgbClr val="000000"/>
                </a:solidFill>
                <a:latin typeface="黑体" pitchFamily="2" charset="-122"/>
                <a:ea typeface="黑体" pitchFamily="2" charset="-122"/>
              </a:rPr>
              <a:t>4</a:t>
            </a:r>
            <a:r>
              <a:rPr lang="zh-CN" altLang="en-US" sz="1400" dirty="0" smtClean="0">
                <a:solidFill>
                  <a:srgbClr val="000000"/>
                </a:solidFill>
                <a:latin typeface="黑体" pitchFamily="2" charset="-122"/>
                <a:ea typeface="黑体" pitchFamily="2" charset="-122"/>
              </a:rPr>
              <a:t>日</a:t>
            </a:r>
            <a:endParaRPr lang="en-US" sz="1400" dirty="0">
              <a:solidFill>
                <a:srgbClr val="000000"/>
              </a:solidFill>
              <a:latin typeface="黑体" pitchFamily="2" charset="-122"/>
              <a:ea typeface="黑体" pitchFamily="2" charset="-122"/>
            </a:endParaRPr>
          </a:p>
        </p:txBody>
      </p:sp>
      <p:sp>
        <p:nvSpPr>
          <p:cNvPr id="17" name="TextBox 16"/>
          <p:cNvSpPr txBox="1"/>
          <p:nvPr/>
        </p:nvSpPr>
        <p:spPr>
          <a:xfrm>
            <a:off x="354502" y="5445224"/>
            <a:ext cx="1641782" cy="523220"/>
          </a:xfrm>
          <a:prstGeom prst="rect">
            <a:avLst/>
          </a:prstGeom>
          <a:noFill/>
        </p:spPr>
        <p:txBody>
          <a:bodyPr wrap="square" rtlCol="0">
            <a:spAutoFit/>
          </a:bodyPr>
          <a:lstStyle/>
          <a:p>
            <a:pPr algn="ctr"/>
            <a:r>
              <a:rPr lang="zh-CN" altLang="en-US" sz="1400" dirty="0" smtClean="0">
                <a:solidFill>
                  <a:srgbClr val="000000"/>
                </a:solidFill>
                <a:latin typeface="黑体" pitchFamily="2" charset="-122"/>
                <a:ea typeface="黑体" pitchFamily="2" charset="-122"/>
              </a:rPr>
              <a:t>项目启动会议</a:t>
            </a:r>
            <a:endParaRPr lang="en-US" altLang="zh-CN" sz="1400" dirty="0" smtClean="0">
              <a:solidFill>
                <a:srgbClr val="000000"/>
              </a:solidFill>
              <a:latin typeface="黑体" pitchFamily="2" charset="-122"/>
              <a:ea typeface="黑体" pitchFamily="2" charset="-122"/>
            </a:endParaRPr>
          </a:p>
          <a:p>
            <a:pPr algn="ctr"/>
            <a:r>
              <a:rPr lang="en-US" altLang="zh-CN" sz="1400" dirty="0" smtClean="0">
                <a:solidFill>
                  <a:srgbClr val="000000"/>
                </a:solidFill>
                <a:latin typeface="黑体" pitchFamily="2" charset="-122"/>
                <a:ea typeface="黑体" pitchFamily="2" charset="-122"/>
              </a:rPr>
              <a:t>3</a:t>
            </a:r>
            <a:r>
              <a:rPr lang="zh-CN" altLang="en-US" sz="1400" dirty="0" smtClean="0">
                <a:solidFill>
                  <a:srgbClr val="000000"/>
                </a:solidFill>
                <a:latin typeface="黑体" pitchFamily="2" charset="-122"/>
                <a:ea typeface="黑体" pitchFamily="2" charset="-122"/>
              </a:rPr>
              <a:t>月</a:t>
            </a:r>
            <a:r>
              <a:rPr lang="en-US" altLang="zh-CN" sz="1400" dirty="0" smtClean="0">
                <a:solidFill>
                  <a:srgbClr val="000000"/>
                </a:solidFill>
                <a:latin typeface="黑体" pitchFamily="2" charset="-122"/>
                <a:ea typeface="黑体" pitchFamily="2" charset="-122"/>
              </a:rPr>
              <a:t>10</a:t>
            </a:r>
            <a:r>
              <a:rPr lang="zh-CN" altLang="en-US" sz="1400" dirty="0" smtClean="0">
                <a:solidFill>
                  <a:srgbClr val="000000"/>
                </a:solidFill>
                <a:latin typeface="黑体" pitchFamily="2" charset="-122"/>
                <a:ea typeface="黑体" pitchFamily="2" charset="-122"/>
              </a:rPr>
              <a:t>日</a:t>
            </a:r>
            <a:endParaRPr lang="en-US" sz="1400" dirty="0">
              <a:solidFill>
                <a:srgbClr val="000000"/>
              </a:solidFill>
              <a:latin typeface="黑体" pitchFamily="2" charset="-122"/>
              <a:ea typeface="黑体" pitchFamily="2" charset="-122"/>
            </a:endParaRPr>
          </a:p>
        </p:txBody>
      </p:sp>
      <p:cxnSp>
        <p:nvCxnSpPr>
          <p:cNvPr id="18" name="Straight Connector 21"/>
          <p:cNvCxnSpPr/>
          <p:nvPr/>
        </p:nvCxnSpPr>
        <p:spPr bwMode="auto">
          <a:xfrm flipH="1">
            <a:off x="5232542" y="4344088"/>
            <a:ext cx="5905" cy="1188720"/>
          </a:xfrm>
          <a:prstGeom prst="line">
            <a:avLst/>
          </a:prstGeom>
          <a:solidFill>
            <a:schemeClr val="accent1"/>
          </a:solidFill>
          <a:ln w="3175" cap="flat" cmpd="sng" algn="ctr">
            <a:solidFill>
              <a:schemeClr val="tx1"/>
            </a:solidFill>
            <a:prstDash val="dash"/>
            <a:round/>
            <a:headEnd type="none" w="med" len="med"/>
            <a:tailEnd type="none" w="med" len="med"/>
          </a:ln>
          <a:effectLst/>
        </p:spPr>
      </p:cxnSp>
      <p:sp>
        <p:nvSpPr>
          <p:cNvPr id="19" name="Pentagon 22"/>
          <p:cNvSpPr/>
          <p:nvPr/>
        </p:nvSpPr>
        <p:spPr>
          <a:xfrm>
            <a:off x="1318352" y="1717467"/>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行业研究</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0" name="Pentagon 23"/>
          <p:cNvSpPr/>
          <p:nvPr/>
        </p:nvSpPr>
        <p:spPr>
          <a:xfrm>
            <a:off x="1318352" y="2051749"/>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100" kern="0" dirty="0" smtClean="0">
                <a:solidFill>
                  <a:srgbClr val="000000"/>
                </a:solidFill>
                <a:latin typeface="黑体" pitchFamily="2" charset="-122"/>
                <a:ea typeface="黑体" pitchFamily="2" charset="-122"/>
              </a:rPr>
              <a:t>客户</a:t>
            </a: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调研</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1" name="Pentagon 24"/>
          <p:cNvSpPr/>
          <p:nvPr/>
        </p:nvSpPr>
        <p:spPr>
          <a:xfrm>
            <a:off x="2196071" y="2378418"/>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SWOT</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2" name="Pentagon 25"/>
          <p:cNvSpPr/>
          <p:nvPr/>
        </p:nvSpPr>
        <p:spPr>
          <a:xfrm>
            <a:off x="2196071" y="2705920"/>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战略规划</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3" name="Pentagon 26"/>
          <p:cNvSpPr/>
          <p:nvPr/>
        </p:nvSpPr>
        <p:spPr>
          <a:xfrm>
            <a:off x="3257426" y="2987853"/>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财务预测</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4" name="Pentagon 27"/>
          <p:cNvSpPr/>
          <p:nvPr/>
        </p:nvSpPr>
        <p:spPr>
          <a:xfrm>
            <a:off x="3257426" y="3301643"/>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组织建议</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5" name="TextBox 24"/>
          <p:cNvSpPr txBox="1"/>
          <p:nvPr/>
        </p:nvSpPr>
        <p:spPr>
          <a:xfrm>
            <a:off x="6902896" y="1104999"/>
            <a:ext cx="2133600" cy="307777"/>
          </a:xfrm>
          <a:prstGeom prst="rect">
            <a:avLst/>
          </a:prstGeom>
          <a:noFill/>
        </p:spPr>
        <p:txBody>
          <a:bodyPr wrap="square" rtlCol="0">
            <a:spAutoFit/>
          </a:bodyPr>
          <a:lstStyle/>
          <a:p>
            <a:r>
              <a:rPr lang="zh-CN" altLang="en-US" sz="1400" dirty="0" smtClean="0">
                <a:latin typeface="黑体" pitchFamily="2" charset="-122"/>
                <a:ea typeface="黑体" pitchFamily="2" charset="-122"/>
              </a:rPr>
              <a:t>项目交付里程碑会议</a:t>
            </a:r>
            <a:endParaRPr lang="en-US" sz="1400" dirty="0">
              <a:latin typeface="黑体" pitchFamily="2" charset="-122"/>
              <a:ea typeface="黑体" pitchFamily="2" charset="-122"/>
            </a:endParaRPr>
          </a:p>
        </p:txBody>
      </p:sp>
      <p:sp>
        <p:nvSpPr>
          <p:cNvPr id="26" name="Pentagon 29"/>
          <p:cNvSpPr/>
          <p:nvPr/>
        </p:nvSpPr>
        <p:spPr>
          <a:xfrm>
            <a:off x="8030656" y="3873927"/>
            <a:ext cx="1005840" cy="304220"/>
          </a:xfrm>
          <a:prstGeom prst="homePlate">
            <a:avLst/>
          </a:prstGeom>
          <a:solidFill>
            <a:srgbClr val="00206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黑体" pitchFamily="2" charset="-122"/>
                <a:ea typeface="黑体" pitchFamily="2" charset="-122"/>
              </a:rPr>
              <a:t>实施辅导</a:t>
            </a:r>
            <a:endParaRPr kumimoji="0" lang="en-US" sz="1400" b="0" i="0" u="none" strike="noStrike" kern="0" cap="none" spc="0" normalizeH="0" baseline="0" noProof="0" dirty="0">
              <a:ln>
                <a:noFill/>
              </a:ln>
              <a:solidFill>
                <a:schemeClr val="bg1"/>
              </a:solidFill>
              <a:effectLst/>
              <a:uLnTx/>
              <a:uFillTx/>
              <a:latin typeface="黑体" pitchFamily="2" charset="-122"/>
              <a:ea typeface="黑体" pitchFamily="2" charset="-122"/>
            </a:endParaRPr>
          </a:p>
        </p:txBody>
      </p:sp>
      <p:sp>
        <p:nvSpPr>
          <p:cNvPr id="27" name="TextBox 26"/>
          <p:cNvSpPr txBox="1"/>
          <p:nvPr/>
        </p:nvSpPr>
        <p:spPr>
          <a:xfrm>
            <a:off x="7943497" y="4187717"/>
            <a:ext cx="1152128" cy="523220"/>
          </a:xfrm>
          <a:prstGeom prst="rect">
            <a:avLst/>
          </a:prstGeom>
          <a:noFill/>
        </p:spPr>
        <p:txBody>
          <a:bodyPr wrap="square" rtlCol="0">
            <a:spAutoFit/>
          </a:bodyPr>
          <a:lstStyle/>
          <a:p>
            <a:pPr algn="ctr"/>
            <a:r>
              <a:rPr lang="zh-CN" altLang="en-US" sz="1400" dirty="0" smtClean="0">
                <a:solidFill>
                  <a:srgbClr val="000000"/>
                </a:solidFill>
                <a:latin typeface="黑体" pitchFamily="2" charset="-122"/>
                <a:ea typeface="黑体" pitchFamily="2" charset="-122"/>
              </a:rPr>
              <a:t>明年初，等待蓝海确认</a:t>
            </a:r>
            <a:endParaRPr lang="en-US" sz="1400" dirty="0">
              <a:solidFill>
                <a:srgbClr val="000000"/>
              </a:solidFill>
              <a:latin typeface="黑体" pitchFamily="2" charset="-122"/>
              <a:ea typeface="黑体" pitchFamily="2" charset="-122"/>
            </a:endParaRPr>
          </a:p>
        </p:txBody>
      </p:sp>
      <p:grpSp>
        <p:nvGrpSpPr>
          <p:cNvPr id="28" name="Group 38"/>
          <p:cNvGrpSpPr/>
          <p:nvPr/>
        </p:nvGrpSpPr>
        <p:grpSpPr>
          <a:xfrm>
            <a:off x="7727473" y="3789040"/>
            <a:ext cx="288032" cy="432048"/>
            <a:chOff x="6012160" y="1628800"/>
            <a:chExt cx="720080" cy="1008112"/>
          </a:xfrm>
        </p:grpSpPr>
        <p:cxnSp>
          <p:nvCxnSpPr>
            <p:cNvPr id="29" name="Straight Connector 34"/>
            <p:cNvCxnSpPr/>
            <p:nvPr/>
          </p:nvCxnSpPr>
          <p:spPr>
            <a:xfrm flipH="1">
              <a:off x="6012160" y="1628800"/>
              <a:ext cx="50405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36"/>
            <p:cNvCxnSpPr/>
            <p:nvPr/>
          </p:nvCxnSpPr>
          <p:spPr>
            <a:xfrm flipH="1">
              <a:off x="6228184" y="1628800"/>
              <a:ext cx="504056" cy="100811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1" name="Picture 2"/>
          <p:cNvPicPr>
            <a:picLocks noChangeAspect="1" noChangeArrowheads="1"/>
          </p:cNvPicPr>
          <p:nvPr/>
        </p:nvPicPr>
        <p:blipFill>
          <a:blip r:embed="rId2" cstate="print"/>
          <a:srcRect/>
          <a:stretch>
            <a:fillRect/>
          </a:stretch>
        </p:blipFill>
        <p:spPr bwMode="auto">
          <a:xfrm>
            <a:off x="4402652" y="3297863"/>
            <a:ext cx="235663" cy="288032"/>
          </a:xfrm>
          <a:prstGeom prst="rect">
            <a:avLst/>
          </a:prstGeom>
          <a:noFill/>
          <a:ln w="9525">
            <a:noFill/>
            <a:miter lim="800000"/>
            <a:headEnd/>
            <a:tailEnd/>
          </a:ln>
          <a:effectLst/>
        </p:spPr>
      </p:pic>
      <p:pic>
        <p:nvPicPr>
          <p:cNvPr id="32" name="Picture 2"/>
          <p:cNvPicPr>
            <a:picLocks noChangeAspect="1" noChangeArrowheads="1"/>
          </p:cNvPicPr>
          <p:nvPr/>
        </p:nvPicPr>
        <p:blipFill>
          <a:blip r:embed="rId2" cstate="print"/>
          <a:srcRect/>
          <a:stretch>
            <a:fillRect/>
          </a:stretch>
        </p:blipFill>
        <p:spPr bwMode="auto">
          <a:xfrm>
            <a:off x="5128425" y="5517232"/>
            <a:ext cx="235663" cy="288032"/>
          </a:xfrm>
          <a:prstGeom prst="rect">
            <a:avLst/>
          </a:prstGeom>
          <a:noFill/>
          <a:ln w="9525">
            <a:noFill/>
            <a:miter lim="800000"/>
            <a:headEnd/>
            <a:tailEnd/>
          </a:ln>
          <a:effectLst/>
        </p:spPr>
      </p:pic>
      <p:pic>
        <p:nvPicPr>
          <p:cNvPr id="33" name="Picture 2"/>
          <p:cNvPicPr>
            <a:picLocks noChangeAspect="1" noChangeArrowheads="1"/>
          </p:cNvPicPr>
          <p:nvPr/>
        </p:nvPicPr>
        <p:blipFill>
          <a:blip r:embed="rId2" cstate="print"/>
          <a:srcRect/>
          <a:stretch>
            <a:fillRect/>
          </a:stretch>
        </p:blipFill>
        <p:spPr bwMode="auto">
          <a:xfrm>
            <a:off x="7720713" y="5517232"/>
            <a:ext cx="235663" cy="288032"/>
          </a:xfrm>
          <a:prstGeom prst="rect">
            <a:avLst/>
          </a:prstGeom>
          <a:noFill/>
          <a:ln w="9525">
            <a:noFill/>
            <a:miter lim="800000"/>
            <a:headEnd/>
            <a:tailEnd/>
          </a:ln>
          <a:effectLst/>
        </p:spPr>
      </p:pic>
      <p:pic>
        <p:nvPicPr>
          <p:cNvPr id="34" name="Picture 2"/>
          <p:cNvPicPr>
            <a:picLocks noChangeAspect="1" noChangeArrowheads="1"/>
          </p:cNvPicPr>
          <p:nvPr/>
        </p:nvPicPr>
        <p:blipFill>
          <a:blip r:embed="rId2" cstate="print"/>
          <a:srcRect/>
          <a:stretch>
            <a:fillRect/>
          </a:stretch>
        </p:blipFill>
        <p:spPr bwMode="auto">
          <a:xfrm>
            <a:off x="6660232" y="1124744"/>
            <a:ext cx="235663" cy="288032"/>
          </a:xfrm>
          <a:prstGeom prst="rect">
            <a:avLst/>
          </a:prstGeom>
          <a:noFill/>
          <a:ln w="9525">
            <a:noFill/>
            <a:miter lim="800000"/>
            <a:headEnd/>
            <a:tailEnd/>
          </a:ln>
          <a:effectLst/>
        </p:spPr>
      </p:pic>
    </p:spTree>
    <p:extLst>
      <p:ext uri="{BB962C8B-B14F-4D97-AF65-F5344CB8AC3E}">
        <p14:creationId xmlns:p14="http://schemas.microsoft.com/office/powerpoint/2010/main" val="35450282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zh-CN" altLang="en-US" dirty="0" smtClean="0"/>
              <a:t>常用图形案例</a:t>
            </a:r>
            <a:endParaRPr lang="zh-CN" altLang="en-US" dirty="0"/>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11</a:t>
            </a:fld>
            <a:endParaRPr lang="en-US" altLang="zh-CN" dirty="0"/>
          </a:p>
        </p:txBody>
      </p:sp>
      <p:sp>
        <p:nvSpPr>
          <p:cNvPr id="4" name="Rectangle 7"/>
          <p:cNvSpPr>
            <a:spLocks noChangeArrowheads="1"/>
          </p:cNvSpPr>
          <p:nvPr/>
        </p:nvSpPr>
        <p:spPr bwMode="auto">
          <a:xfrm>
            <a:off x="1114573" y="1556792"/>
            <a:ext cx="3240088" cy="438150"/>
          </a:xfrm>
          <a:prstGeom prst="rect">
            <a:avLst/>
          </a:prstGeom>
          <a:solidFill>
            <a:srgbClr val="FFCC00"/>
          </a:solidFill>
          <a:ln w="6350">
            <a:noFill/>
            <a:miter lim="800000"/>
            <a:headEnd/>
            <a:tailEnd/>
          </a:ln>
          <a:effectLst>
            <a:outerShdw dist="35921" dir="2700000" algn="ctr" rotWithShape="0">
              <a:schemeClr val="bg2"/>
            </a:outerShdw>
          </a:effectLst>
        </p:spPr>
        <p:txBody>
          <a:bodyPr lIns="0" tIns="0" rIns="0" bIns="0" anchor="ctr">
            <a:spAutoFit/>
          </a:bodyPr>
          <a:lstStyle/>
          <a:p>
            <a:endParaRPr lang="en-US"/>
          </a:p>
        </p:txBody>
      </p:sp>
      <p:sp>
        <p:nvSpPr>
          <p:cNvPr id="5" name="Text Box 8"/>
          <p:cNvSpPr txBox="1">
            <a:spLocks noChangeArrowheads="1"/>
          </p:cNvSpPr>
          <p:nvPr/>
        </p:nvSpPr>
        <p:spPr bwMode="auto">
          <a:xfrm>
            <a:off x="1351111" y="1651964"/>
            <a:ext cx="2768600" cy="246221"/>
          </a:xfrm>
          <a:prstGeom prst="rect">
            <a:avLst/>
          </a:prstGeom>
          <a:noFill/>
          <a:ln w="6350">
            <a:noFill/>
            <a:miter lim="800000"/>
            <a:headEnd/>
            <a:tailEnd/>
          </a:ln>
          <a:effectLst/>
        </p:spPr>
        <p:txBody>
          <a:bodyPr lIns="0" tIns="0" rIns="0" bIns="0" anchor="ctr">
            <a:spAutoFit/>
          </a:bodyPr>
          <a:lstStyle/>
          <a:p>
            <a:pPr algn="ctr" eaLnBrk="0" hangingPunct="0">
              <a:buFontTx/>
              <a:buNone/>
            </a:pPr>
            <a:r>
              <a:rPr lang="zh-CN" altLang="en-US" sz="1600" b="1" dirty="0" smtClean="0">
                <a:ea typeface="SimSun" pitchFamily="2" charset="-122"/>
              </a:rPr>
              <a:t>主要发现</a:t>
            </a:r>
            <a:endParaRPr lang="zh-CN" altLang="en-US" sz="1600" b="1" dirty="0">
              <a:ea typeface="SimSun" pitchFamily="2" charset="-122"/>
            </a:endParaRPr>
          </a:p>
        </p:txBody>
      </p:sp>
      <p:sp>
        <p:nvSpPr>
          <p:cNvPr id="6" name="Rectangle 9"/>
          <p:cNvSpPr>
            <a:spLocks noChangeArrowheads="1"/>
          </p:cNvSpPr>
          <p:nvPr/>
        </p:nvSpPr>
        <p:spPr bwMode="auto">
          <a:xfrm>
            <a:off x="4858717" y="1556792"/>
            <a:ext cx="3241675" cy="438150"/>
          </a:xfrm>
          <a:prstGeom prst="rect">
            <a:avLst/>
          </a:prstGeom>
          <a:solidFill>
            <a:srgbClr val="FFCC00"/>
          </a:solidFill>
          <a:ln w="6350">
            <a:noFill/>
            <a:miter lim="800000"/>
            <a:headEnd/>
            <a:tailEnd/>
          </a:ln>
          <a:effectLst>
            <a:outerShdw dist="35921" dir="2700000" algn="ctr" rotWithShape="0">
              <a:schemeClr val="bg2"/>
            </a:outerShdw>
          </a:effectLst>
        </p:spPr>
        <p:txBody>
          <a:bodyPr lIns="0" tIns="0" rIns="0" bIns="0" anchor="ctr">
            <a:spAutoFit/>
          </a:bodyPr>
          <a:lstStyle/>
          <a:p>
            <a:endParaRPr lang="en-US" dirty="0"/>
          </a:p>
        </p:txBody>
      </p:sp>
      <p:sp>
        <p:nvSpPr>
          <p:cNvPr id="7" name="Text Box 10"/>
          <p:cNvSpPr txBox="1">
            <a:spLocks noChangeArrowheads="1"/>
          </p:cNvSpPr>
          <p:nvPr/>
        </p:nvSpPr>
        <p:spPr bwMode="auto">
          <a:xfrm>
            <a:off x="5095255" y="1651964"/>
            <a:ext cx="2770187" cy="246221"/>
          </a:xfrm>
          <a:prstGeom prst="rect">
            <a:avLst/>
          </a:prstGeom>
          <a:noFill/>
          <a:ln w="6350">
            <a:noFill/>
            <a:miter lim="800000"/>
            <a:headEnd/>
            <a:tailEnd/>
          </a:ln>
          <a:effectLst/>
        </p:spPr>
        <p:txBody>
          <a:bodyPr lIns="0" tIns="0" rIns="0" bIns="0" anchor="ctr">
            <a:spAutoFit/>
          </a:bodyPr>
          <a:lstStyle/>
          <a:p>
            <a:pPr algn="ctr" eaLnBrk="0" hangingPunct="0">
              <a:buFontTx/>
              <a:buNone/>
            </a:pPr>
            <a:r>
              <a:rPr lang="zh-CN" altLang="en-US" sz="1600" b="1" dirty="0" smtClean="0">
                <a:ea typeface="SimSun" pitchFamily="2" charset="-122"/>
              </a:rPr>
              <a:t>对</a:t>
            </a:r>
            <a:r>
              <a:rPr lang="en-US" altLang="zh-CN" sz="1600" b="1" dirty="0" smtClean="0">
                <a:ea typeface="SimSun" pitchFamily="2" charset="-122"/>
              </a:rPr>
              <a:t>BLC</a:t>
            </a:r>
            <a:r>
              <a:rPr lang="zh-CN" altLang="en-US" sz="1600" b="1" dirty="0" smtClean="0">
                <a:ea typeface="SimSun" pitchFamily="2" charset="-122"/>
              </a:rPr>
              <a:t>物流的启示</a:t>
            </a:r>
            <a:endParaRPr lang="zh-CN" altLang="en-US" sz="1600" b="1" dirty="0">
              <a:ea typeface="SimSun" pitchFamily="2" charset="-122"/>
            </a:endParaRPr>
          </a:p>
        </p:txBody>
      </p:sp>
      <p:sp>
        <p:nvSpPr>
          <p:cNvPr id="8" name="Rectangle 11"/>
          <p:cNvSpPr>
            <a:spLocks noChangeArrowheads="1"/>
          </p:cNvSpPr>
          <p:nvPr/>
        </p:nvSpPr>
        <p:spPr bwMode="auto">
          <a:xfrm>
            <a:off x="1217761" y="2210842"/>
            <a:ext cx="3032125" cy="646331"/>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zh-CN" altLang="en-US" sz="1400" dirty="0" smtClean="0"/>
              <a:t>与主机厂的战略合作是基础，同时以信息平台的对接作为纽带将双方的业务紧密连接在一起</a:t>
            </a:r>
            <a:endParaRPr lang="en-US" altLang="de-DE" sz="1400" dirty="0"/>
          </a:p>
        </p:txBody>
      </p:sp>
      <p:sp>
        <p:nvSpPr>
          <p:cNvPr id="9" name="Rectangle 12"/>
          <p:cNvSpPr>
            <a:spLocks noChangeArrowheads="1"/>
          </p:cNvSpPr>
          <p:nvPr/>
        </p:nvSpPr>
        <p:spPr bwMode="auto">
          <a:xfrm>
            <a:off x="1114573" y="2142878"/>
            <a:ext cx="3240088" cy="1080120"/>
          </a:xfrm>
          <a:prstGeom prst="rect">
            <a:avLst/>
          </a:prstGeom>
          <a:noFill/>
          <a:ln w="6350">
            <a:solidFill>
              <a:schemeClr val="tx1"/>
            </a:solidFill>
            <a:miter lim="800000"/>
            <a:headEnd/>
            <a:tailEnd/>
          </a:ln>
          <a:effectLst/>
        </p:spPr>
        <p:txBody>
          <a:bodyPr wrap="square" lIns="0" tIns="0" rIns="0" bIns="0" anchor="ctr">
            <a:noAutofit/>
          </a:bodyPr>
          <a:lstStyle/>
          <a:p>
            <a:endParaRPr lang="en-US"/>
          </a:p>
        </p:txBody>
      </p:sp>
      <p:sp>
        <p:nvSpPr>
          <p:cNvPr id="10" name="Rectangle 13"/>
          <p:cNvSpPr>
            <a:spLocks noChangeArrowheads="1"/>
          </p:cNvSpPr>
          <p:nvPr/>
        </p:nvSpPr>
        <p:spPr bwMode="auto">
          <a:xfrm>
            <a:off x="4976192" y="2210842"/>
            <a:ext cx="3030538" cy="904863"/>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BLC</a:t>
            </a:r>
            <a:r>
              <a:rPr lang="zh-CN" altLang="en-US" sz="1400" dirty="0" smtClean="0"/>
              <a:t>物流与各目标主机厂是否有战略合作的机会？</a:t>
            </a:r>
            <a:endParaRPr lang="en-US" altLang="zh-CN" sz="1400" dirty="0" smtClean="0"/>
          </a:p>
          <a:p>
            <a:pPr marL="190500" lvl="1" indent="-188913" algn="l" defTabSz="330200">
              <a:spcBef>
                <a:spcPct val="20000"/>
              </a:spcBef>
              <a:buClr>
                <a:schemeClr val="accent1"/>
              </a:buClr>
              <a:buSzPct val="70000"/>
              <a:buFont typeface="SimSun" pitchFamily="2" charset="-122"/>
              <a:buChar char="-"/>
              <a:tabLst>
                <a:tab pos="8521700" algn="r"/>
              </a:tabLst>
            </a:pPr>
            <a:r>
              <a:rPr lang="zh-CN" altLang="en-US" sz="1400" dirty="0" smtClean="0"/>
              <a:t>在信息平台规划设计上是否了解主机厂的需求和改善想法？</a:t>
            </a:r>
            <a:endParaRPr lang="en-US" altLang="de-DE" sz="1400" dirty="0"/>
          </a:p>
        </p:txBody>
      </p:sp>
      <p:sp>
        <p:nvSpPr>
          <p:cNvPr id="11" name="Rectangle 14"/>
          <p:cNvSpPr>
            <a:spLocks noChangeArrowheads="1"/>
          </p:cNvSpPr>
          <p:nvPr/>
        </p:nvSpPr>
        <p:spPr bwMode="auto">
          <a:xfrm>
            <a:off x="4858717" y="2142878"/>
            <a:ext cx="3241675" cy="1080120"/>
          </a:xfrm>
          <a:prstGeom prst="rect">
            <a:avLst/>
          </a:prstGeom>
          <a:noFill/>
          <a:ln w="6350">
            <a:solidFill>
              <a:schemeClr val="tx1"/>
            </a:solidFill>
            <a:miter lim="800000"/>
            <a:headEnd/>
            <a:tailEnd/>
          </a:ln>
          <a:effectLst/>
        </p:spPr>
        <p:txBody>
          <a:bodyPr wrap="square" lIns="0" tIns="0" rIns="0" bIns="0" anchor="ctr">
            <a:noAutofit/>
          </a:bodyPr>
          <a:lstStyle/>
          <a:p>
            <a:endParaRPr lang="en-US"/>
          </a:p>
        </p:txBody>
      </p:sp>
      <p:sp>
        <p:nvSpPr>
          <p:cNvPr id="12" name="Rectangle 15"/>
          <p:cNvSpPr>
            <a:spLocks noChangeArrowheads="1"/>
          </p:cNvSpPr>
          <p:nvPr/>
        </p:nvSpPr>
        <p:spPr bwMode="auto">
          <a:xfrm>
            <a:off x="1217761" y="3484489"/>
            <a:ext cx="3032125" cy="861774"/>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A</a:t>
            </a:r>
            <a:r>
              <a:rPr lang="zh-CN" altLang="en-US" sz="1400" dirty="0" smtClean="0"/>
              <a:t>公司的信息平台的设计基于业务部门与主机厂对口业务部门的业务流程梳理结果，保证了信息协作的成功</a:t>
            </a:r>
            <a:endParaRPr lang="en-US" altLang="de-DE" sz="1400" dirty="0"/>
          </a:p>
        </p:txBody>
      </p:sp>
      <p:sp>
        <p:nvSpPr>
          <p:cNvPr id="13" name="Rectangle 16"/>
          <p:cNvSpPr>
            <a:spLocks noChangeArrowheads="1"/>
          </p:cNvSpPr>
          <p:nvPr/>
        </p:nvSpPr>
        <p:spPr bwMode="auto">
          <a:xfrm>
            <a:off x="1114573" y="3367014"/>
            <a:ext cx="3240088" cy="1083464"/>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14" name="Rectangle 17"/>
          <p:cNvSpPr>
            <a:spLocks noChangeArrowheads="1"/>
          </p:cNvSpPr>
          <p:nvPr/>
        </p:nvSpPr>
        <p:spPr bwMode="auto">
          <a:xfrm>
            <a:off x="4976192" y="3484489"/>
            <a:ext cx="3030538" cy="904863"/>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zh-CN" altLang="en-US" sz="1400" dirty="0" smtClean="0"/>
              <a:t>目标主机厂的信息化是否有改造或重建的计划？</a:t>
            </a:r>
            <a:endParaRPr lang="en-US" altLang="zh-CN" sz="1400" dirty="0" smtClean="0"/>
          </a:p>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BLC</a:t>
            </a:r>
            <a:r>
              <a:rPr lang="zh-CN" altLang="en-US" sz="1400" dirty="0" smtClean="0"/>
              <a:t>物流是否有行业最佳实践模板来帮助梳理业务流程？</a:t>
            </a:r>
            <a:endParaRPr lang="en-US" altLang="de-DE" sz="1400" dirty="0"/>
          </a:p>
        </p:txBody>
      </p:sp>
      <p:sp>
        <p:nvSpPr>
          <p:cNvPr id="15" name="Rectangle 18"/>
          <p:cNvSpPr>
            <a:spLocks noChangeArrowheads="1"/>
          </p:cNvSpPr>
          <p:nvPr/>
        </p:nvSpPr>
        <p:spPr bwMode="auto">
          <a:xfrm>
            <a:off x="4858717" y="3367014"/>
            <a:ext cx="3241675" cy="1083464"/>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16" name="Rectangle 19"/>
          <p:cNvSpPr>
            <a:spLocks noChangeArrowheads="1"/>
          </p:cNvSpPr>
          <p:nvPr/>
        </p:nvSpPr>
        <p:spPr bwMode="auto">
          <a:xfrm>
            <a:off x="1217761" y="4689624"/>
            <a:ext cx="3032125" cy="861774"/>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zh-CN" altLang="en-US" sz="1400" dirty="0" smtClean="0"/>
              <a:t>主机厂的业务建设过程与</a:t>
            </a:r>
            <a:r>
              <a:rPr lang="en-US" altLang="zh-CN" sz="1400" dirty="0" smtClean="0"/>
              <a:t>A</a:t>
            </a:r>
            <a:r>
              <a:rPr lang="zh-CN" altLang="en-US" sz="1400" dirty="0" smtClean="0"/>
              <a:t>公司的建设周期基本一致，配合信息化建设完成双方团队的磨合，自然形成未来业务执行过程中的合作模式</a:t>
            </a:r>
            <a:endParaRPr lang="en-US" altLang="de-DE" sz="1400" dirty="0"/>
          </a:p>
        </p:txBody>
      </p:sp>
      <p:sp>
        <p:nvSpPr>
          <p:cNvPr id="17" name="Rectangle 20"/>
          <p:cNvSpPr>
            <a:spLocks noChangeArrowheads="1"/>
          </p:cNvSpPr>
          <p:nvPr/>
        </p:nvSpPr>
        <p:spPr bwMode="auto">
          <a:xfrm>
            <a:off x="1114573" y="4572149"/>
            <a:ext cx="3240088" cy="1080120"/>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18" name="Rectangle 21"/>
          <p:cNvSpPr>
            <a:spLocks noChangeArrowheads="1"/>
          </p:cNvSpPr>
          <p:nvPr/>
        </p:nvSpPr>
        <p:spPr bwMode="auto">
          <a:xfrm>
            <a:off x="4976192" y="4653136"/>
            <a:ext cx="3030538" cy="904863"/>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BLC</a:t>
            </a:r>
            <a:r>
              <a:rPr lang="zh-CN" altLang="en-US" sz="1400" dirty="0" smtClean="0"/>
              <a:t>物流的建设周期与哪个目标主机厂的信息化建设周期一致或靠近？</a:t>
            </a:r>
            <a:endParaRPr lang="en-US" altLang="zh-CN" sz="1400" dirty="0" smtClean="0"/>
          </a:p>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BLC</a:t>
            </a:r>
            <a:r>
              <a:rPr lang="zh-CN" altLang="en-US" sz="1400" dirty="0" smtClean="0"/>
              <a:t>物流的业务定位与主机厂的设想愿景是否一致？</a:t>
            </a:r>
            <a:endParaRPr lang="en-US" altLang="de-DE" sz="1400" dirty="0"/>
          </a:p>
        </p:txBody>
      </p:sp>
      <p:sp>
        <p:nvSpPr>
          <p:cNvPr id="19" name="Rectangle 22"/>
          <p:cNvSpPr>
            <a:spLocks noChangeArrowheads="1"/>
          </p:cNvSpPr>
          <p:nvPr/>
        </p:nvSpPr>
        <p:spPr bwMode="auto">
          <a:xfrm>
            <a:off x="4858717" y="4572149"/>
            <a:ext cx="3241675" cy="1080120"/>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20" name="Isosceles Triangle 35"/>
          <p:cNvSpPr/>
          <p:nvPr/>
        </p:nvSpPr>
        <p:spPr>
          <a:xfrm rot="5400000">
            <a:off x="4102633" y="2538922"/>
            <a:ext cx="1080120" cy="14401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36"/>
          <p:cNvSpPr/>
          <p:nvPr/>
        </p:nvSpPr>
        <p:spPr>
          <a:xfrm rot="5400000">
            <a:off x="4102633" y="3869322"/>
            <a:ext cx="1080120" cy="14401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37"/>
          <p:cNvSpPr/>
          <p:nvPr/>
        </p:nvSpPr>
        <p:spPr>
          <a:xfrm rot="5400000">
            <a:off x="4102633" y="5059202"/>
            <a:ext cx="1080120" cy="14401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38"/>
          <p:cNvSpPr/>
          <p:nvPr/>
        </p:nvSpPr>
        <p:spPr>
          <a:xfrm>
            <a:off x="682525" y="2461732"/>
            <a:ext cx="360040" cy="360040"/>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24" name="Oval 39"/>
          <p:cNvSpPr/>
          <p:nvPr/>
        </p:nvSpPr>
        <p:spPr>
          <a:xfrm>
            <a:off x="682525" y="3761310"/>
            <a:ext cx="360040" cy="360040"/>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2</a:t>
            </a:r>
            <a:endParaRPr lang="en-US" sz="1400" b="1" dirty="0">
              <a:solidFill>
                <a:schemeClr val="tx1"/>
              </a:solidFill>
            </a:endParaRPr>
          </a:p>
        </p:txBody>
      </p:sp>
      <p:sp>
        <p:nvSpPr>
          <p:cNvPr id="25" name="Oval 40"/>
          <p:cNvSpPr/>
          <p:nvPr/>
        </p:nvSpPr>
        <p:spPr>
          <a:xfrm>
            <a:off x="682525" y="4879182"/>
            <a:ext cx="360040" cy="360040"/>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3</a:t>
            </a:r>
            <a:endParaRPr lang="en-US" sz="1400" b="1" dirty="0">
              <a:solidFill>
                <a:schemeClr val="tx1"/>
              </a:solidFill>
            </a:endParaRPr>
          </a:p>
        </p:txBody>
      </p:sp>
      <p:sp>
        <p:nvSpPr>
          <p:cNvPr id="26" name="TextBox 25"/>
          <p:cNvSpPr txBox="1"/>
          <p:nvPr/>
        </p:nvSpPr>
        <p:spPr>
          <a:xfrm rot="1684883">
            <a:off x="7356960" y="1417805"/>
            <a:ext cx="1080120" cy="307777"/>
          </a:xfrm>
          <a:prstGeom prst="rect">
            <a:avLst/>
          </a:prstGeom>
          <a:solidFill>
            <a:srgbClr val="002060"/>
          </a:solidFill>
          <a:ln w="12700" cmpd="thinThick">
            <a:solidFill>
              <a:schemeClr val="accent3"/>
            </a:solidFill>
          </a:ln>
          <a:effectLst>
            <a:outerShdw blurRad="50800" dist="38100" dir="2700000" algn="tl" rotWithShape="0">
              <a:prstClr val="black">
                <a:alpha val="40000"/>
              </a:prstClr>
            </a:outerShdw>
          </a:effectLst>
        </p:spPr>
        <p:txBody>
          <a:bodyPr wrap="square" rtlCol="0">
            <a:spAutoFit/>
          </a:bodyPr>
          <a:lstStyle/>
          <a:p>
            <a:pPr algn="ctr"/>
            <a:r>
              <a:rPr lang="zh-CN" altLang="en-US" sz="1400" b="1" dirty="0" smtClean="0">
                <a:solidFill>
                  <a:schemeClr val="bg1"/>
                </a:solidFill>
              </a:rPr>
              <a:t>案  例</a:t>
            </a:r>
            <a:endParaRPr lang="en-US" sz="1400" b="1" dirty="0">
              <a:solidFill>
                <a:schemeClr val="bg1"/>
              </a:solidFill>
            </a:endParaRPr>
          </a:p>
        </p:txBody>
      </p:sp>
    </p:spTree>
    <p:extLst>
      <p:ext uri="{BB962C8B-B14F-4D97-AF65-F5344CB8AC3E}">
        <p14:creationId xmlns:p14="http://schemas.microsoft.com/office/powerpoint/2010/main" val="3730466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12</a:t>
            </a:fld>
            <a:endParaRPr lang="en-US" altLang="zh-CN" dirty="0"/>
          </a:p>
        </p:txBody>
      </p:sp>
      <p:sp>
        <p:nvSpPr>
          <p:cNvPr id="4" name="Rectangle 166"/>
          <p:cNvSpPr>
            <a:spLocks noChangeArrowheads="1"/>
          </p:cNvSpPr>
          <p:nvPr/>
        </p:nvSpPr>
        <p:spPr bwMode="auto">
          <a:xfrm>
            <a:off x="1175817" y="2381399"/>
            <a:ext cx="2709887" cy="2769989"/>
          </a:xfrm>
          <a:prstGeom prst="rect">
            <a:avLst/>
          </a:prstGeom>
          <a:noFill/>
          <a:ln w="6350">
            <a:noFill/>
            <a:miter lim="800000"/>
            <a:headEnd/>
            <a:tailEnd/>
          </a:ln>
          <a:effectLst/>
        </p:spPr>
        <p:txBody>
          <a:bodyPr wrap="square" lIns="0" tIns="0" rIns="0" bIns="0">
            <a:spAutoFit/>
          </a:bodyPr>
          <a:lstStyle/>
          <a:p>
            <a:pPr marL="225425" indent="-225425">
              <a:buFont typeface="Arial" pitchFamily="34" charset="0"/>
              <a:buChar char="•"/>
            </a:pPr>
            <a:r>
              <a:rPr lang="zh-CN" altLang="en-US" sz="1500" dirty="0" smtClean="0"/>
              <a:t>匹配主机厂的各种厂内配送模式，如传统的手工看板、按灯送货等，同时的也支持复杂的业务模式，如随行料车上线和排序上线等</a:t>
            </a:r>
            <a:endParaRPr lang="en-US" altLang="zh-CN" sz="1500" dirty="0" smtClean="0"/>
          </a:p>
          <a:p>
            <a:pPr marL="225425" indent="-225425">
              <a:buFont typeface="Arial" pitchFamily="34" charset="0"/>
              <a:buChar char="•"/>
            </a:pPr>
            <a:r>
              <a:rPr lang="zh-CN" altLang="en-US" sz="1500" dirty="0" smtClean="0"/>
              <a:t>评估主机厂的零件配送信息的颗粒度，确保线上零件不缺料，不溢库</a:t>
            </a:r>
            <a:endParaRPr lang="en-US" altLang="zh-CN" sz="1500" dirty="0" smtClean="0"/>
          </a:p>
          <a:p>
            <a:pPr marL="225425" indent="-225425">
              <a:buFont typeface="Arial" pitchFamily="34" charset="0"/>
              <a:buChar char="•"/>
            </a:pPr>
            <a:r>
              <a:rPr lang="zh-CN" altLang="en-US" sz="1500" dirty="0" smtClean="0"/>
              <a:t>了解现场异常处理的场景，支持紧急送货的模式</a:t>
            </a:r>
            <a:endParaRPr lang="en-US" altLang="zh-CN" sz="1500" dirty="0" smtClean="0"/>
          </a:p>
          <a:p>
            <a:pPr marL="225425" indent="-225425">
              <a:buFont typeface="Arial" pitchFamily="34" charset="0"/>
              <a:buChar char="•"/>
            </a:pPr>
            <a:r>
              <a:rPr lang="zh-CN" altLang="en-US" sz="1500" dirty="0" smtClean="0"/>
              <a:t>衔接库内捡配、上线喂料和库存结算的流程</a:t>
            </a:r>
            <a:endParaRPr lang="en-US" altLang="de-DE" sz="1500" dirty="0" smtClean="0"/>
          </a:p>
        </p:txBody>
      </p:sp>
      <p:sp>
        <p:nvSpPr>
          <p:cNvPr id="5" name="Rectangle 167"/>
          <p:cNvSpPr>
            <a:spLocks noChangeArrowheads="1"/>
          </p:cNvSpPr>
          <p:nvPr/>
        </p:nvSpPr>
        <p:spPr bwMode="auto">
          <a:xfrm>
            <a:off x="1077392" y="1844824"/>
            <a:ext cx="2952328" cy="390093"/>
          </a:xfrm>
          <a:prstGeom prst="rect">
            <a:avLst/>
          </a:prstGeom>
          <a:solidFill>
            <a:schemeClr val="tx2"/>
          </a:solidFill>
          <a:ln w="6350">
            <a:noFill/>
            <a:miter lim="800000"/>
            <a:headEnd/>
            <a:tailEnd/>
          </a:ln>
          <a:effectLst>
            <a:outerShdw dist="35921" dir="2700000" algn="ctr" rotWithShape="0">
              <a:schemeClr val="bg2"/>
            </a:outerShdw>
          </a:effectLst>
        </p:spPr>
        <p:txBody>
          <a:bodyPr wrap="square" lIns="0" tIns="0" rIns="0" bIns="0" anchor="ctr">
            <a:noAutofit/>
          </a:bodyPr>
          <a:lstStyle/>
          <a:p>
            <a:endParaRPr lang="en-US"/>
          </a:p>
        </p:txBody>
      </p:sp>
      <p:sp>
        <p:nvSpPr>
          <p:cNvPr id="6" name="Text Box 13"/>
          <p:cNvSpPr txBox="1">
            <a:spLocks noChangeArrowheads="1"/>
          </p:cNvSpPr>
          <p:nvPr/>
        </p:nvSpPr>
        <p:spPr bwMode="auto">
          <a:xfrm>
            <a:off x="1437432" y="1916603"/>
            <a:ext cx="2409826" cy="246221"/>
          </a:xfrm>
          <a:prstGeom prst="rect">
            <a:avLst/>
          </a:prstGeom>
          <a:noFill/>
          <a:ln w="6350">
            <a:noFill/>
            <a:miter lim="800000"/>
            <a:headEnd/>
            <a:tailEnd/>
          </a:ln>
          <a:effectLst/>
        </p:spPr>
        <p:txBody>
          <a:bodyPr wrap="square" lIns="0" tIns="0" rIns="0" bIns="0" anchor="ctr">
            <a:spAutoFit/>
          </a:bodyPr>
          <a:lstStyle/>
          <a:p>
            <a:pPr algn="ctr" eaLnBrk="0" hangingPunct="0">
              <a:buFontTx/>
              <a:buNone/>
            </a:pPr>
            <a:r>
              <a:rPr lang="zh-CN" altLang="en-US" sz="1600" b="1" dirty="0" smtClean="0">
                <a:solidFill>
                  <a:schemeClr val="bg1"/>
                </a:solidFill>
                <a:ea typeface="SimSun" pitchFamily="2" charset="-122"/>
              </a:rPr>
              <a:t>业务需求关注重点</a:t>
            </a:r>
            <a:endParaRPr lang="en-US" altLang="zh-CN" sz="1600" b="1" dirty="0">
              <a:solidFill>
                <a:schemeClr val="bg1"/>
              </a:solidFill>
              <a:ea typeface="SimSun" pitchFamily="2" charset="-122"/>
            </a:endParaRPr>
          </a:p>
        </p:txBody>
      </p:sp>
      <p:sp>
        <p:nvSpPr>
          <p:cNvPr id="7" name="Rectangle 169"/>
          <p:cNvSpPr>
            <a:spLocks noChangeArrowheads="1"/>
          </p:cNvSpPr>
          <p:nvPr/>
        </p:nvSpPr>
        <p:spPr bwMode="auto">
          <a:xfrm>
            <a:off x="1077392" y="2309391"/>
            <a:ext cx="2952328" cy="3063825"/>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8" name="Isosceles Triangle 170"/>
          <p:cNvSpPr/>
          <p:nvPr/>
        </p:nvSpPr>
        <p:spPr>
          <a:xfrm rot="5400000">
            <a:off x="3059832" y="3501008"/>
            <a:ext cx="2808312" cy="216024"/>
          </a:xfrm>
          <a:prstGeom prst="triangle">
            <a:avLst>
              <a:gd name="adj" fmla="val 49634"/>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72"/>
          <p:cNvSpPr>
            <a:spLocks noChangeArrowheads="1"/>
          </p:cNvSpPr>
          <p:nvPr/>
        </p:nvSpPr>
        <p:spPr bwMode="auto">
          <a:xfrm>
            <a:off x="5004048" y="2359244"/>
            <a:ext cx="3168352" cy="2539157"/>
          </a:xfrm>
          <a:prstGeom prst="rect">
            <a:avLst/>
          </a:prstGeom>
          <a:noFill/>
          <a:ln w="6350">
            <a:noFill/>
            <a:miter lim="800000"/>
            <a:headEnd/>
            <a:tailEnd/>
          </a:ln>
          <a:effectLst/>
        </p:spPr>
        <p:txBody>
          <a:bodyPr wrap="square" lIns="0" tIns="0" rIns="0" bIns="0">
            <a:spAutoFit/>
          </a:bodyPr>
          <a:lstStyle/>
          <a:p>
            <a:pPr marL="225425" indent="-225425">
              <a:buFont typeface="Arial" pitchFamily="34" charset="0"/>
              <a:buChar char="•"/>
            </a:pPr>
            <a:r>
              <a:rPr lang="zh-CN" altLang="en-US" sz="1500" dirty="0" smtClean="0"/>
              <a:t>强调以拉动模式定义不同喂料要求，灵活设置主机厂内各零件存放区域、</a:t>
            </a:r>
            <a:r>
              <a:rPr lang="en-US" altLang="zh-CN" sz="1500" dirty="0" smtClean="0"/>
              <a:t>BLCLOC</a:t>
            </a:r>
            <a:r>
              <a:rPr lang="zh-CN" altLang="en-US" sz="1500" dirty="0" smtClean="0"/>
              <a:t>及各配套供应商之间的喂料及补货方式</a:t>
            </a:r>
            <a:endParaRPr lang="en-US" altLang="zh-CN" sz="1500" dirty="0" smtClean="0"/>
          </a:p>
          <a:p>
            <a:pPr marL="225425" indent="-225425">
              <a:buFont typeface="Arial" pitchFamily="34" charset="0"/>
              <a:buChar char="•"/>
            </a:pPr>
            <a:r>
              <a:rPr lang="zh-CN" altLang="en-US" sz="1500" dirty="0" smtClean="0"/>
              <a:t>上线实物物料交接与各系统内物料账目结算的统一</a:t>
            </a:r>
          </a:p>
          <a:p>
            <a:pPr marL="225425" indent="-225425">
              <a:buFont typeface="Arial" pitchFamily="34" charset="0"/>
              <a:buChar char="•"/>
            </a:pPr>
            <a:r>
              <a:rPr lang="zh-CN" altLang="en-US" sz="1500" dirty="0" smtClean="0"/>
              <a:t>评估东南、福建戴姆勒以及新龙马各自的物料信息平台对接要求，选择合适的业务对接和系统对接模式</a:t>
            </a:r>
            <a:endParaRPr lang="en-US" altLang="zh-CN" sz="1500" dirty="0" smtClean="0"/>
          </a:p>
          <a:p>
            <a:pPr marL="225425" indent="-225425">
              <a:buFont typeface="Arial" pitchFamily="34" charset="0"/>
              <a:buChar char="•"/>
            </a:pPr>
            <a:r>
              <a:rPr lang="zh-CN" altLang="en-US" sz="1500" dirty="0" smtClean="0"/>
              <a:t>建立所管理的零部件的多视图基础数据库</a:t>
            </a:r>
            <a:endParaRPr lang="en-US" altLang="de-DE" sz="1100" dirty="0"/>
          </a:p>
        </p:txBody>
      </p:sp>
      <p:sp>
        <p:nvSpPr>
          <p:cNvPr id="10" name="Rectangle 173"/>
          <p:cNvSpPr>
            <a:spLocks noChangeArrowheads="1"/>
          </p:cNvSpPr>
          <p:nvPr/>
        </p:nvSpPr>
        <p:spPr bwMode="auto">
          <a:xfrm>
            <a:off x="4932040" y="1844824"/>
            <a:ext cx="3312368" cy="390093"/>
          </a:xfrm>
          <a:prstGeom prst="rect">
            <a:avLst/>
          </a:prstGeom>
          <a:solidFill>
            <a:schemeClr val="tx2"/>
          </a:solidFill>
          <a:ln w="6350">
            <a:noFill/>
            <a:miter lim="800000"/>
            <a:headEnd/>
            <a:tailEnd/>
          </a:ln>
          <a:effectLst>
            <a:outerShdw dist="35921" dir="2700000" algn="ctr" rotWithShape="0">
              <a:schemeClr val="bg2"/>
            </a:outerShdw>
          </a:effectLst>
        </p:spPr>
        <p:txBody>
          <a:bodyPr wrap="square" lIns="0" tIns="0" rIns="0" bIns="0" anchor="ctr">
            <a:noAutofit/>
          </a:bodyPr>
          <a:lstStyle/>
          <a:p>
            <a:endParaRPr lang="en-US" dirty="0">
              <a:solidFill>
                <a:schemeClr val="bg1"/>
              </a:solidFill>
            </a:endParaRPr>
          </a:p>
        </p:txBody>
      </p:sp>
      <p:sp>
        <p:nvSpPr>
          <p:cNvPr id="11" name="Text Box 13"/>
          <p:cNvSpPr txBox="1">
            <a:spLocks noChangeArrowheads="1"/>
          </p:cNvSpPr>
          <p:nvPr/>
        </p:nvSpPr>
        <p:spPr bwMode="auto">
          <a:xfrm>
            <a:off x="5474542" y="1921938"/>
            <a:ext cx="2409826" cy="246221"/>
          </a:xfrm>
          <a:prstGeom prst="rect">
            <a:avLst/>
          </a:prstGeom>
          <a:noFill/>
          <a:ln w="6350">
            <a:noFill/>
            <a:miter lim="800000"/>
            <a:headEnd/>
            <a:tailEnd/>
          </a:ln>
          <a:effectLst/>
        </p:spPr>
        <p:txBody>
          <a:bodyPr wrap="square" lIns="0" tIns="0" rIns="0" bIns="0" anchor="ctr">
            <a:spAutoFit/>
          </a:bodyPr>
          <a:lstStyle/>
          <a:p>
            <a:pPr algn="ctr" eaLnBrk="0" hangingPunct="0">
              <a:buFontTx/>
              <a:buNone/>
            </a:pPr>
            <a:r>
              <a:rPr lang="zh-CN" altLang="en-US" sz="1600" b="1" dirty="0" smtClean="0">
                <a:solidFill>
                  <a:schemeClr val="bg1"/>
                </a:solidFill>
                <a:ea typeface="SimSun" pitchFamily="2" charset="-122"/>
              </a:rPr>
              <a:t>系统功能设计要求</a:t>
            </a:r>
            <a:endParaRPr lang="en-US" altLang="zh-CN" sz="1600" b="1" dirty="0">
              <a:solidFill>
                <a:schemeClr val="bg1"/>
              </a:solidFill>
              <a:ea typeface="SimSun" pitchFamily="2" charset="-122"/>
            </a:endParaRPr>
          </a:p>
        </p:txBody>
      </p:sp>
      <p:sp>
        <p:nvSpPr>
          <p:cNvPr id="12" name="Rectangle 175"/>
          <p:cNvSpPr>
            <a:spLocks noChangeArrowheads="1"/>
          </p:cNvSpPr>
          <p:nvPr/>
        </p:nvSpPr>
        <p:spPr bwMode="auto">
          <a:xfrm>
            <a:off x="4932040" y="2276872"/>
            <a:ext cx="3312368" cy="3096344"/>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13" name="TextBox 12"/>
          <p:cNvSpPr txBox="1"/>
          <p:nvPr/>
        </p:nvSpPr>
        <p:spPr>
          <a:xfrm rot="1684883">
            <a:off x="7704348" y="1687929"/>
            <a:ext cx="1080120" cy="307777"/>
          </a:xfrm>
          <a:prstGeom prst="rect">
            <a:avLst/>
          </a:prstGeom>
          <a:solidFill>
            <a:srgbClr val="FFCC00"/>
          </a:solidFill>
          <a:ln w="12700" cmpd="thinThick">
            <a:solidFill>
              <a:schemeClr val="accent3"/>
            </a:solidFill>
          </a:ln>
          <a:effectLst>
            <a:outerShdw blurRad="50800" dist="38100" dir="2700000" algn="tl" rotWithShape="0">
              <a:prstClr val="black">
                <a:alpha val="40000"/>
              </a:prstClr>
            </a:outerShdw>
          </a:effectLst>
        </p:spPr>
        <p:txBody>
          <a:bodyPr wrap="square" rtlCol="0">
            <a:spAutoFit/>
          </a:bodyPr>
          <a:lstStyle/>
          <a:p>
            <a:pPr algn="ctr"/>
            <a:r>
              <a:rPr lang="zh-CN" altLang="en-US" sz="1400" b="1" dirty="0" smtClean="0"/>
              <a:t>案  例</a:t>
            </a:r>
            <a:endParaRPr lang="en-US" sz="1400" b="1" dirty="0"/>
          </a:p>
        </p:txBody>
      </p:sp>
    </p:spTree>
    <p:extLst>
      <p:ext uri="{BB962C8B-B14F-4D97-AF65-F5344CB8AC3E}">
        <p14:creationId xmlns:p14="http://schemas.microsoft.com/office/powerpoint/2010/main" val="3911408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13</a:t>
            </a:fld>
            <a:endParaRPr lang="en-US" altLang="zh-CN" dirty="0"/>
          </a:p>
        </p:txBody>
      </p:sp>
      <p:sp>
        <p:nvSpPr>
          <p:cNvPr id="4" name="Rectangle 45"/>
          <p:cNvSpPr/>
          <p:nvPr/>
        </p:nvSpPr>
        <p:spPr>
          <a:xfrm>
            <a:off x="3563888" y="1340768"/>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项目指导委员会</a:t>
            </a:r>
            <a:endParaRPr lang="en-US" sz="1200" dirty="0">
              <a:latin typeface="黑体" pitchFamily="2" charset="-122"/>
              <a:ea typeface="黑体" pitchFamily="2" charset="-122"/>
            </a:endParaRPr>
          </a:p>
        </p:txBody>
      </p:sp>
      <p:sp>
        <p:nvSpPr>
          <p:cNvPr id="5" name="Rectangle 46"/>
          <p:cNvSpPr/>
          <p:nvPr/>
        </p:nvSpPr>
        <p:spPr>
          <a:xfrm>
            <a:off x="3563888" y="1637801"/>
            <a:ext cx="1800200" cy="71107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r>
              <a:rPr lang="zh-CN" altLang="en-US" sz="1200" dirty="0" smtClean="0">
                <a:solidFill>
                  <a:srgbClr val="000000"/>
                </a:solidFill>
                <a:latin typeface="黑体" pitchFamily="2" charset="-122"/>
                <a:ea typeface="黑体" pitchFamily="2" charset="-122"/>
              </a:rPr>
              <a:t>福汽：廉小强、张爱平、陈春生、 薛绥桦</a:t>
            </a:r>
            <a:endParaRPr lang="en-US" altLang="zh-CN" sz="1200" dirty="0" smtClean="0">
              <a:solidFill>
                <a:srgbClr val="000000"/>
              </a:solidFill>
              <a:latin typeface="黑体" pitchFamily="2" charset="-122"/>
              <a:ea typeface="黑体" pitchFamily="2" charset="-122"/>
            </a:endParaRPr>
          </a:p>
          <a:p>
            <a:r>
              <a:rPr lang="zh-CN" altLang="en-US" sz="1200" dirty="0" smtClean="0">
                <a:solidFill>
                  <a:srgbClr val="000000"/>
                </a:solidFill>
                <a:latin typeface="黑体" pitchFamily="2" charset="-122"/>
                <a:ea typeface="黑体" pitchFamily="2" charset="-122"/>
              </a:rPr>
              <a:t>安永：冒祖怡、于海霞</a:t>
            </a:r>
            <a:endParaRPr lang="en-US" sz="1200" dirty="0">
              <a:solidFill>
                <a:srgbClr val="000000"/>
              </a:solidFill>
              <a:latin typeface="黑体" pitchFamily="2" charset="-122"/>
              <a:ea typeface="黑体" pitchFamily="2" charset="-122"/>
            </a:endParaRPr>
          </a:p>
        </p:txBody>
      </p:sp>
      <p:sp>
        <p:nvSpPr>
          <p:cNvPr id="6" name="Rectangle 50"/>
          <p:cNvSpPr/>
          <p:nvPr/>
        </p:nvSpPr>
        <p:spPr>
          <a:xfrm>
            <a:off x="3563888" y="2650646"/>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秘书处</a:t>
            </a:r>
            <a:endParaRPr lang="en-US" sz="1200" dirty="0">
              <a:latin typeface="黑体" pitchFamily="2" charset="-122"/>
              <a:ea typeface="黑体" pitchFamily="2" charset="-122"/>
            </a:endParaRPr>
          </a:p>
        </p:txBody>
      </p:sp>
      <p:sp>
        <p:nvSpPr>
          <p:cNvPr id="7" name="Rectangle 51"/>
          <p:cNvSpPr/>
          <p:nvPr/>
        </p:nvSpPr>
        <p:spPr>
          <a:xfrm>
            <a:off x="3563888" y="2947679"/>
            <a:ext cx="1800200" cy="764087"/>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000000"/>
                </a:solidFill>
                <a:latin typeface="黑体" pitchFamily="2" charset="-122"/>
                <a:ea typeface="黑体" pitchFamily="2" charset="-122"/>
              </a:rPr>
              <a:t>蓝海：刘桃园</a:t>
            </a:r>
            <a:endParaRPr lang="en-US" altLang="zh-CN" sz="1200" dirty="0" smtClean="0">
              <a:solidFill>
                <a:srgbClr val="000000"/>
              </a:solidFill>
              <a:latin typeface="黑体" pitchFamily="2" charset="-122"/>
              <a:ea typeface="黑体" pitchFamily="2" charset="-122"/>
            </a:endParaRPr>
          </a:p>
          <a:p>
            <a:pPr algn="ctr"/>
            <a:r>
              <a:rPr lang="zh-CN" altLang="en-US" sz="1200" dirty="0" smtClean="0">
                <a:solidFill>
                  <a:srgbClr val="000000"/>
                </a:solidFill>
                <a:latin typeface="黑体" pitchFamily="2" charset="-122"/>
                <a:ea typeface="黑体" pitchFamily="2" charset="-122"/>
              </a:rPr>
              <a:t>安永：归璧成</a:t>
            </a:r>
            <a:endParaRPr lang="en-US" sz="1200" dirty="0">
              <a:solidFill>
                <a:srgbClr val="000000"/>
              </a:solidFill>
              <a:latin typeface="黑体" pitchFamily="2" charset="-122"/>
              <a:ea typeface="黑体" pitchFamily="2" charset="-122"/>
            </a:endParaRPr>
          </a:p>
        </p:txBody>
      </p:sp>
      <p:sp>
        <p:nvSpPr>
          <p:cNvPr id="8" name="Rectangle 56"/>
          <p:cNvSpPr/>
          <p:nvPr/>
        </p:nvSpPr>
        <p:spPr>
          <a:xfrm>
            <a:off x="539552" y="400506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战略发展分析</a:t>
            </a:r>
            <a:endParaRPr lang="en-US" sz="1200" dirty="0">
              <a:latin typeface="黑体" pitchFamily="2" charset="-122"/>
              <a:ea typeface="黑体" pitchFamily="2" charset="-122"/>
            </a:endParaRPr>
          </a:p>
        </p:txBody>
      </p:sp>
      <p:sp>
        <p:nvSpPr>
          <p:cNvPr id="9" name="Rectangle 57"/>
          <p:cNvSpPr/>
          <p:nvPr/>
        </p:nvSpPr>
        <p:spPr>
          <a:xfrm>
            <a:off x="539552" y="4302097"/>
            <a:ext cx="1800200" cy="107111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r>
              <a:rPr lang="zh-CN" altLang="en-US" sz="1200" dirty="0" smtClean="0">
                <a:solidFill>
                  <a:srgbClr val="000000"/>
                </a:solidFill>
                <a:latin typeface="黑体" pitchFamily="2" charset="-122"/>
                <a:ea typeface="黑体" pitchFamily="2" charset="-122"/>
              </a:rPr>
              <a:t>蓝海：刘桃园、滕用杰、虞上尚</a:t>
            </a:r>
            <a:endParaRPr lang="en-US" altLang="zh-CN" sz="1200" dirty="0" smtClean="0">
              <a:solidFill>
                <a:srgbClr val="000000"/>
              </a:solidFill>
              <a:latin typeface="黑体" pitchFamily="2" charset="-122"/>
              <a:ea typeface="黑体" pitchFamily="2" charset="-122"/>
            </a:endParaRPr>
          </a:p>
          <a:p>
            <a:pPr lvl="0" defTabSz="533400">
              <a:spcAft>
                <a:spcPct val="35000"/>
              </a:spcAft>
            </a:pPr>
            <a:r>
              <a:rPr lang="zh-CN" altLang="en-US" sz="1200" dirty="0" smtClean="0">
                <a:solidFill>
                  <a:srgbClr val="000000"/>
                </a:solidFill>
                <a:latin typeface="黑体" pitchFamily="2" charset="-122"/>
                <a:ea typeface="黑体" pitchFamily="2" charset="-122"/>
              </a:rPr>
              <a:t>安永：</a:t>
            </a:r>
            <a:r>
              <a:rPr lang="zh-CN" altLang="en-US" sz="1200" dirty="0" smtClean="0">
                <a:solidFill>
                  <a:schemeClr val="tx1">
                    <a:lumMod val="50000"/>
                  </a:schemeClr>
                </a:solidFill>
                <a:latin typeface="黑体" pitchFamily="2" charset="-122"/>
                <a:ea typeface="黑体" pitchFamily="2" charset="-122"/>
                <a:cs typeface="Arial Unicode MS" pitchFamily="34" charset="-122"/>
              </a:rPr>
              <a:t>任炜杰、</a:t>
            </a:r>
            <a:r>
              <a:rPr lang="zh-CN" altLang="en-US" sz="1200" dirty="0" smtClean="0">
                <a:solidFill>
                  <a:schemeClr val="tx1">
                    <a:lumMod val="50000"/>
                  </a:schemeClr>
                </a:solidFill>
                <a:latin typeface="黑体" pitchFamily="2" charset="-122"/>
                <a:ea typeface="黑体" pitchFamily="2" charset="-122"/>
              </a:rPr>
              <a:t>丁承华</a:t>
            </a:r>
            <a:endParaRPr lang="en-US" sz="1200" dirty="0" smtClean="0">
              <a:solidFill>
                <a:schemeClr val="tx1">
                  <a:lumMod val="50000"/>
                </a:schemeClr>
              </a:solidFill>
              <a:latin typeface="黑体" pitchFamily="2" charset="-122"/>
              <a:ea typeface="黑体" pitchFamily="2" charset="-122"/>
            </a:endParaRPr>
          </a:p>
          <a:p>
            <a:pPr algn="ctr"/>
            <a:endParaRPr lang="en-US" sz="1200" dirty="0">
              <a:solidFill>
                <a:srgbClr val="000000"/>
              </a:solidFill>
              <a:latin typeface="黑体" pitchFamily="2" charset="-122"/>
              <a:ea typeface="黑体" pitchFamily="2" charset="-122"/>
            </a:endParaRPr>
          </a:p>
        </p:txBody>
      </p:sp>
      <p:sp>
        <p:nvSpPr>
          <p:cNvPr id="10" name="Rectangle 67"/>
          <p:cNvSpPr/>
          <p:nvPr/>
        </p:nvSpPr>
        <p:spPr>
          <a:xfrm>
            <a:off x="2627784" y="400506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物流中心设计</a:t>
            </a:r>
            <a:endParaRPr lang="en-US" sz="1200" dirty="0">
              <a:latin typeface="黑体" pitchFamily="2" charset="-122"/>
              <a:ea typeface="黑体" pitchFamily="2" charset="-122"/>
            </a:endParaRPr>
          </a:p>
        </p:txBody>
      </p:sp>
      <p:sp>
        <p:nvSpPr>
          <p:cNvPr id="11" name="Rectangle 68"/>
          <p:cNvSpPr/>
          <p:nvPr/>
        </p:nvSpPr>
        <p:spPr>
          <a:xfrm>
            <a:off x="2627784" y="4302097"/>
            <a:ext cx="1800200" cy="107111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lvl="0" indent="-463550" defTabSz="533400">
              <a:spcAft>
                <a:spcPct val="35000"/>
              </a:spcAft>
            </a:pPr>
            <a:r>
              <a:rPr lang="zh-CN" altLang="en-US" sz="1200" dirty="0" smtClean="0">
                <a:solidFill>
                  <a:schemeClr val="tx1">
                    <a:lumMod val="50000"/>
                  </a:schemeClr>
                </a:solidFill>
                <a:latin typeface="黑体" pitchFamily="2" charset="-122"/>
                <a:ea typeface="黑体" pitchFamily="2" charset="-122"/>
              </a:rPr>
              <a:t>蓝海：张林国、颜翔、邹宗忠、王东方、尤尔粟、李娟</a:t>
            </a:r>
            <a:endParaRPr lang="en-US" altLang="zh-CN" sz="1200" dirty="0" smtClean="0">
              <a:solidFill>
                <a:schemeClr val="tx1">
                  <a:lumMod val="50000"/>
                </a:schemeClr>
              </a:solidFill>
              <a:latin typeface="黑体" pitchFamily="2" charset="-122"/>
              <a:ea typeface="黑体" pitchFamily="2" charset="-122"/>
            </a:endParaRPr>
          </a:p>
          <a:p>
            <a:pPr lvl="0" defTabSz="533400">
              <a:spcAft>
                <a:spcPct val="35000"/>
              </a:spcAft>
            </a:pPr>
            <a:r>
              <a:rPr lang="zh-CN" altLang="en-US" sz="1200" dirty="0" smtClean="0">
                <a:solidFill>
                  <a:schemeClr val="tx1">
                    <a:lumMod val="50000"/>
                  </a:schemeClr>
                </a:solidFill>
                <a:latin typeface="黑体" pitchFamily="2" charset="-122"/>
                <a:ea typeface="黑体" pitchFamily="2" charset="-122"/>
              </a:rPr>
              <a:t>安永：张元亮、颜晓欣</a:t>
            </a:r>
            <a:endParaRPr lang="en-US" sz="1200" dirty="0">
              <a:solidFill>
                <a:schemeClr val="tx1">
                  <a:lumMod val="50000"/>
                </a:schemeClr>
              </a:solidFill>
              <a:latin typeface="黑体" pitchFamily="2" charset="-122"/>
              <a:ea typeface="黑体" pitchFamily="2" charset="-122"/>
            </a:endParaRPr>
          </a:p>
        </p:txBody>
      </p:sp>
      <p:sp>
        <p:nvSpPr>
          <p:cNvPr id="12" name="Rectangle 70"/>
          <p:cNvSpPr/>
          <p:nvPr/>
        </p:nvSpPr>
        <p:spPr>
          <a:xfrm>
            <a:off x="4716016" y="400506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信息系统规划</a:t>
            </a:r>
            <a:endParaRPr lang="en-US" sz="1200" dirty="0">
              <a:latin typeface="黑体" pitchFamily="2" charset="-122"/>
              <a:ea typeface="黑体" pitchFamily="2" charset="-122"/>
            </a:endParaRPr>
          </a:p>
        </p:txBody>
      </p:sp>
      <p:sp>
        <p:nvSpPr>
          <p:cNvPr id="13" name="Rectangle 71"/>
          <p:cNvSpPr/>
          <p:nvPr/>
        </p:nvSpPr>
        <p:spPr>
          <a:xfrm>
            <a:off x="4716016" y="4302097"/>
            <a:ext cx="1800200" cy="107111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533400">
              <a:spcAft>
                <a:spcPct val="35000"/>
              </a:spcAft>
            </a:pPr>
            <a:r>
              <a:rPr lang="zh-CN" altLang="en-US" sz="1200" dirty="0" smtClean="0">
                <a:solidFill>
                  <a:schemeClr val="tx1">
                    <a:lumMod val="50000"/>
                  </a:schemeClr>
                </a:solidFill>
                <a:latin typeface="黑体" pitchFamily="2" charset="-122"/>
                <a:ea typeface="黑体" pitchFamily="2" charset="-122"/>
              </a:rPr>
              <a:t>蓝海：陈定文、刘桃园</a:t>
            </a:r>
            <a:endParaRPr lang="en-US" altLang="zh-CN" sz="1200" dirty="0" smtClean="0">
              <a:solidFill>
                <a:schemeClr val="tx1">
                  <a:lumMod val="50000"/>
                </a:schemeClr>
              </a:solidFill>
              <a:latin typeface="黑体" pitchFamily="2" charset="-122"/>
              <a:ea typeface="黑体" pitchFamily="2" charset="-122"/>
            </a:endParaRPr>
          </a:p>
          <a:p>
            <a:pPr lvl="0" defTabSz="533400">
              <a:spcAft>
                <a:spcPct val="35000"/>
              </a:spcAft>
            </a:pPr>
            <a:r>
              <a:rPr lang="zh-CN" altLang="en-US" sz="1200" dirty="0" smtClean="0">
                <a:solidFill>
                  <a:schemeClr val="tx1">
                    <a:lumMod val="50000"/>
                  </a:schemeClr>
                </a:solidFill>
                <a:latin typeface="黑体" pitchFamily="2" charset="-122"/>
                <a:ea typeface="黑体" pitchFamily="2" charset="-122"/>
              </a:rPr>
              <a:t>安永：杭宇峰</a:t>
            </a:r>
            <a:endParaRPr lang="en-US" altLang="zh-CN" sz="1200" dirty="0" smtClean="0">
              <a:solidFill>
                <a:schemeClr val="tx1">
                  <a:lumMod val="50000"/>
                </a:schemeClr>
              </a:solidFill>
              <a:latin typeface="黑体" pitchFamily="2" charset="-122"/>
              <a:ea typeface="黑体" pitchFamily="2" charset="-122"/>
            </a:endParaRPr>
          </a:p>
        </p:txBody>
      </p:sp>
      <p:sp>
        <p:nvSpPr>
          <p:cNvPr id="14" name="Rectangle 73"/>
          <p:cNvSpPr/>
          <p:nvPr/>
        </p:nvSpPr>
        <p:spPr>
          <a:xfrm>
            <a:off x="6876256" y="400506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实施辅导</a:t>
            </a:r>
            <a:endParaRPr lang="en-US" sz="1200" dirty="0">
              <a:latin typeface="黑体" pitchFamily="2" charset="-122"/>
              <a:ea typeface="黑体" pitchFamily="2" charset="-122"/>
            </a:endParaRPr>
          </a:p>
        </p:txBody>
      </p:sp>
      <p:sp>
        <p:nvSpPr>
          <p:cNvPr id="15" name="Rectangle 74"/>
          <p:cNvSpPr/>
          <p:nvPr/>
        </p:nvSpPr>
        <p:spPr>
          <a:xfrm>
            <a:off x="6876256" y="4302097"/>
            <a:ext cx="1800200" cy="107111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r>
              <a:rPr lang="zh-CN" altLang="en-US" sz="1200" dirty="0" smtClean="0">
                <a:solidFill>
                  <a:srgbClr val="000000"/>
                </a:solidFill>
                <a:latin typeface="黑体" pitchFamily="2" charset="-122"/>
                <a:ea typeface="黑体" pitchFamily="2" charset="-122"/>
              </a:rPr>
              <a:t>蓝海：</a:t>
            </a:r>
            <a:r>
              <a:rPr lang="zh-CN" altLang="en-US" sz="1200" dirty="0" smtClean="0">
                <a:solidFill>
                  <a:schemeClr val="tx1">
                    <a:lumMod val="50000"/>
                  </a:schemeClr>
                </a:solidFill>
                <a:latin typeface="黑体" pitchFamily="2" charset="-122"/>
                <a:ea typeface="黑体" pitchFamily="2" charset="-122"/>
              </a:rPr>
              <a:t>张林国、颜翔、邹宗忠、王东方、尤尔粟、李娟</a:t>
            </a:r>
            <a:endParaRPr lang="en-US" altLang="zh-CN" sz="1200" dirty="0" smtClean="0">
              <a:solidFill>
                <a:srgbClr val="000000"/>
              </a:solidFill>
              <a:latin typeface="黑体" pitchFamily="2" charset="-122"/>
              <a:ea typeface="黑体" pitchFamily="2" charset="-122"/>
            </a:endParaRPr>
          </a:p>
          <a:p>
            <a:r>
              <a:rPr lang="zh-CN" altLang="en-US" sz="1200" dirty="0" smtClean="0">
                <a:solidFill>
                  <a:srgbClr val="000000"/>
                </a:solidFill>
                <a:latin typeface="黑体" pitchFamily="2" charset="-122"/>
                <a:ea typeface="黑体" pitchFamily="2" charset="-122"/>
              </a:rPr>
              <a:t>安永：张元亮</a:t>
            </a:r>
            <a:endParaRPr lang="en-US" sz="1200" dirty="0">
              <a:solidFill>
                <a:srgbClr val="000000"/>
              </a:solidFill>
              <a:latin typeface="黑体" pitchFamily="2" charset="-122"/>
              <a:ea typeface="黑体" pitchFamily="2" charset="-122"/>
            </a:endParaRPr>
          </a:p>
        </p:txBody>
      </p:sp>
      <p:sp>
        <p:nvSpPr>
          <p:cNvPr id="16" name="Rectangle 75"/>
          <p:cNvSpPr/>
          <p:nvPr/>
        </p:nvSpPr>
        <p:spPr>
          <a:xfrm>
            <a:off x="5868144" y="184482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专家委员会</a:t>
            </a:r>
            <a:endParaRPr lang="en-US" sz="1200" dirty="0">
              <a:latin typeface="黑体" pitchFamily="2" charset="-122"/>
              <a:ea typeface="黑体" pitchFamily="2" charset="-122"/>
            </a:endParaRPr>
          </a:p>
        </p:txBody>
      </p:sp>
      <p:sp>
        <p:nvSpPr>
          <p:cNvPr id="17" name="Rectangle 76"/>
          <p:cNvSpPr/>
          <p:nvPr/>
        </p:nvSpPr>
        <p:spPr>
          <a:xfrm>
            <a:off x="5868144" y="2141857"/>
            <a:ext cx="1800200" cy="764087"/>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000000"/>
                </a:solidFill>
                <a:latin typeface="黑体" pitchFamily="2" charset="-122"/>
                <a:ea typeface="黑体" pitchFamily="2" charset="-122"/>
              </a:rPr>
              <a:t>蓝任昌博士、丁磊、邹杭莉、冯敏、林清、刘剑、黄小武</a:t>
            </a:r>
            <a:endParaRPr lang="en-US" sz="1200" dirty="0">
              <a:solidFill>
                <a:srgbClr val="000000"/>
              </a:solidFill>
              <a:latin typeface="黑体" pitchFamily="2" charset="-122"/>
              <a:ea typeface="黑体" pitchFamily="2" charset="-122"/>
            </a:endParaRPr>
          </a:p>
        </p:txBody>
      </p:sp>
      <p:cxnSp>
        <p:nvCxnSpPr>
          <p:cNvPr id="18" name="Straight Connector 78"/>
          <p:cNvCxnSpPr>
            <a:stCxn id="5" idx="2"/>
            <a:endCxn id="6" idx="0"/>
          </p:cNvCxnSpPr>
          <p:nvPr/>
        </p:nvCxnSpPr>
        <p:spPr>
          <a:xfrm>
            <a:off x="4463988" y="2348880"/>
            <a:ext cx="0" cy="30176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Elbow Connector 97"/>
          <p:cNvCxnSpPr>
            <a:stCxn id="7" idx="2"/>
            <a:endCxn id="8" idx="0"/>
          </p:cNvCxnSpPr>
          <p:nvPr/>
        </p:nvCxnSpPr>
        <p:spPr>
          <a:xfrm rot="5400000">
            <a:off x="2805171" y="2346247"/>
            <a:ext cx="293298" cy="3024336"/>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Elbow Connector 99"/>
          <p:cNvCxnSpPr>
            <a:stCxn id="7" idx="2"/>
            <a:endCxn id="10" idx="0"/>
          </p:cNvCxnSpPr>
          <p:nvPr/>
        </p:nvCxnSpPr>
        <p:spPr>
          <a:xfrm rot="5400000">
            <a:off x="3849287" y="3390363"/>
            <a:ext cx="293298" cy="936104"/>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Elbow Connector 103"/>
          <p:cNvCxnSpPr>
            <a:stCxn id="7" idx="2"/>
            <a:endCxn id="12" idx="0"/>
          </p:cNvCxnSpPr>
          <p:nvPr/>
        </p:nvCxnSpPr>
        <p:spPr>
          <a:xfrm rot="16200000" flipH="1">
            <a:off x="4893403" y="3282351"/>
            <a:ext cx="293298" cy="1152128"/>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Elbow Connector 107"/>
          <p:cNvCxnSpPr>
            <a:stCxn id="7" idx="2"/>
            <a:endCxn id="14" idx="0"/>
          </p:cNvCxnSpPr>
          <p:nvPr/>
        </p:nvCxnSpPr>
        <p:spPr>
          <a:xfrm rot="16200000" flipH="1">
            <a:off x="5973523" y="2202231"/>
            <a:ext cx="293298" cy="3312368"/>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Rectangle 23"/>
          <p:cNvSpPr/>
          <p:nvPr/>
        </p:nvSpPr>
        <p:spPr>
          <a:xfrm>
            <a:off x="1259632" y="1850090"/>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安永项目质量</a:t>
            </a:r>
            <a:r>
              <a:rPr lang="en-US" altLang="zh-CN" sz="1200" dirty="0" smtClean="0">
                <a:latin typeface="黑体" pitchFamily="2" charset="-122"/>
                <a:ea typeface="黑体" pitchFamily="2" charset="-122"/>
              </a:rPr>
              <a:t>/</a:t>
            </a:r>
            <a:r>
              <a:rPr lang="zh-CN" altLang="en-US" sz="1200" dirty="0" smtClean="0">
                <a:latin typeface="黑体" pitchFamily="2" charset="-122"/>
                <a:ea typeface="黑体" pitchFamily="2" charset="-122"/>
              </a:rPr>
              <a:t>风险管理</a:t>
            </a:r>
            <a:endParaRPr lang="en-US" sz="1200" dirty="0">
              <a:latin typeface="黑体" pitchFamily="2" charset="-122"/>
              <a:ea typeface="黑体" pitchFamily="2" charset="-122"/>
            </a:endParaRPr>
          </a:p>
        </p:txBody>
      </p:sp>
      <p:sp>
        <p:nvSpPr>
          <p:cNvPr id="24" name="Rectangle 24"/>
          <p:cNvSpPr/>
          <p:nvPr/>
        </p:nvSpPr>
        <p:spPr>
          <a:xfrm>
            <a:off x="1259632" y="2147123"/>
            <a:ext cx="1800200" cy="764087"/>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000000"/>
                </a:solidFill>
                <a:latin typeface="黑体" pitchFamily="2" charset="-122"/>
                <a:ea typeface="黑体" pitchFamily="2" charset="-122"/>
              </a:rPr>
              <a:t>金毅</a:t>
            </a:r>
            <a:endParaRPr lang="en-US" sz="1200" dirty="0">
              <a:solidFill>
                <a:srgbClr val="000000"/>
              </a:solidFill>
              <a:latin typeface="黑体" pitchFamily="2" charset="-122"/>
              <a:ea typeface="黑体" pitchFamily="2" charset="-122"/>
            </a:endParaRPr>
          </a:p>
        </p:txBody>
      </p:sp>
      <p:cxnSp>
        <p:nvCxnSpPr>
          <p:cNvPr id="25" name="Shape 26"/>
          <p:cNvCxnSpPr>
            <a:stCxn id="5" idx="2"/>
            <a:endCxn id="24" idx="3"/>
          </p:cNvCxnSpPr>
          <p:nvPr/>
        </p:nvCxnSpPr>
        <p:spPr>
          <a:xfrm rot="5400000">
            <a:off x="3671767" y="1736945"/>
            <a:ext cx="180287" cy="1404156"/>
          </a:xfrm>
          <a:prstGeom prst="bentConnector2">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hape 28"/>
          <p:cNvCxnSpPr>
            <a:stCxn id="5" idx="2"/>
            <a:endCxn id="17" idx="1"/>
          </p:cNvCxnSpPr>
          <p:nvPr/>
        </p:nvCxnSpPr>
        <p:spPr>
          <a:xfrm rot="16200000" flipH="1">
            <a:off x="5078556" y="1734312"/>
            <a:ext cx="175021" cy="1404156"/>
          </a:xfrm>
          <a:prstGeom prst="bentConnector2">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2165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14</a:t>
            </a:fld>
            <a:endParaRPr lang="en-US" altLang="zh-CN" dirty="0"/>
          </a:p>
        </p:txBody>
      </p:sp>
      <p:sp>
        <p:nvSpPr>
          <p:cNvPr id="4" name="Rectangle 19"/>
          <p:cNvSpPr>
            <a:spLocks noChangeArrowheads="1"/>
          </p:cNvSpPr>
          <p:nvPr/>
        </p:nvSpPr>
        <p:spPr bwMode="auto">
          <a:xfrm>
            <a:off x="2987824" y="1772816"/>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物料需求管理</a:t>
            </a:r>
            <a:endParaRPr lang="zh-CN" altLang="en-US" sz="1400" b="1" dirty="0"/>
          </a:p>
        </p:txBody>
      </p:sp>
      <p:sp>
        <p:nvSpPr>
          <p:cNvPr id="5" name="Rectangle 19"/>
          <p:cNvSpPr>
            <a:spLocks noChangeArrowheads="1"/>
          </p:cNvSpPr>
          <p:nvPr/>
        </p:nvSpPr>
        <p:spPr bwMode="auto">
          <a:xfrm>
            <a:off x="5220072" y="2060848"/>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物料配送单组织</a:t>
            </a:r>
            <a:endParaRPr lang="zh-CN" altLang="en-US" sz="1400" b="1" dirty="0"/>
          </a:p>
        </p:txBody>
      </p:sp>
      <p:sp>
        <p:nvSpPr>
          <p:cNvPr id="6" name="Rectangle 19"/>
          <p:cNvSpPr>
            <a:spLocks noChangeArrowheads="1"/>
          </p:cNvSpPr>
          <p:nvPr/>
        </p:nvSpPr>
        <p:spPr bwMode="auto">
          <a:xfrm>
            <a:off x="5940152" y="3501008"/>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配送单供应商接收</a:t>
            </a:r>
            <a:endParaRPr lang="zh-CN" altLang="en-US" sz="1400" b="1" dirty="0"/>
          </a:p>
        </p:txBody>
      </p:sp>
      <p:sp>
        <p:nvSpPr>
          <p:cNvPr id="7" name="Rectangle 19"/>
          <p:cNvSpPr>
            <a:spLocks noChangeArrowheads="1"/>
          </p:cNvSpPr>
          <p:nvPr/>
        </p:nvSpPr>
        <p:spPr bwMode="auto">
          <a:xfrm>
            <a:off x="4283968" y="4725144"/>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道口收发货</a:t>
            </a:r>
            <a:endParaRPr lang="zh-CN" altLang="en-US" sz="1400" b="1" dirty="0"/>
          </a:p>
        </p:txBody>
      </p:sp>
      <p:sp>
        <p:nvSpPr>
          <p:cNvPr id="8" name="Rectangle 19"/>
          <p:cNvSpPr>
            <a:spLocks noChangeArrowheads="1"/>
          </p:cNvSpPr>
          <p:nvPr/>
        </p:nvSpPr>
        <p:spPr bwMode="auto">
          <a:xfrm>
            <a:off x="2051720" y="4077072"/>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厂内捡配上线</a:t>
            </a:r>
            <a:endParaRPr lang="zh-CN" altLang="en-US" sz="1400" b="1" dirty="0"/>
          </a:p>
        </p:txBody>
      </p:sp>
      <p:grpSp>
        <p:nvGrpSpPr>
          <p:cNvPr id="9" name="Group 158"/>
          <p:cNvGrpSpPr>
            <a:grpSpLocks/>
          </p:cNvGrpSpPr>
          <p:nvPr/>
        </p:nvGrpSpPr>
        <p:grpSpPr bwMode="auto">
          <a:xfrm>
            <a:off x="1043608" y="1988840"/>
            <a:ext cx="914400" cy="1112838"/>
            <a:chOff x="432" y="2640"/>
            <a:chExt cx="528" cy="701"/>
          </a:xfrm>
        </p:grpSpPr>
        <p:pic>
          <p:nvPicPr>
            <p:cNvPr id="10" name="Picture 159" descr="j0183452"/>
            <p:cNvPicPr>
              <a:picLocks noChangeAspect="1" noChangeArrowheads="1"/>
            </p:cNvPicPr>
            <p:nvPr/>
          </p:nvPicPr>
          <p:blipFill>
            <a:blip r:embed="rId2" cstate="print"/>
            <a:srcRect/>
            <a:stretch>
              <a:fillRect/>
            </a:stretch>
          </p:blipFill>
          <p:spPr bwMode="auto">
            <a:xfrm>
              <a:off x="432" y="2640"/>
              <a:ext cx="528" cy="480"/>
            </a:xfrm>
            <a:prstGeom prst="rect">
              <a:avLst/>
            </a:prstGeom>
            <a:solidFill>
              <a:schemeClr val="bg1"/>
            </a:solidFill>
            <a:effectLst>
              <a:outerShdw dist="107763" dir="2700000" algn="ctr" rotWithShape="0">
                <a:srgbClr val="808080">
                  <a:alpha val="50000"/>
                </a:srgbClr>
              </a:outerShdw>
            </a:effectLst>
          </p:spPr>
        </p:pic>
        <p:sp>
          <p:nvSpPr>
            <p:cNvPr id="11" name="Text Box 160"/>
            <p:cNvSpPr txBox="1">
              <a:spLocks noChangeArrowheads="1"/>
            </p:cNvSpPr>
            <p:nvPr/>
          </p:nvSpPr>
          <p:spPr bwMode="auto">
            <a:xfrm>
              <a:off x="528" y="3168"/>
              <a:ext cx="424" cy="173"/>
            </a:xfrm>
            <a:prstGeom prst="rect">
              <a:avLst/>
            </a:prstGeom>
            <a:solidFill>
              <a:schemeClr val="bg1"/>
            </a:solidFill>
            <a:ln w="31750">
              <a:noFill/>
              <a:miter lim="800000"/>
              <a:headEnd/>
              <a:tailEnd/>
            </a:ln>
            <a:effectLst/>
          </p:spPr>
          <p:txBody>
            <a:bodyPr>
              <a:spAutoFit/>
            </a:bodyPr>
            <a:lstStyle/>
            <a:p>
              <a:pPr eaLnBrk="1" hangingPunct="1"/>
              <a:r>
                <a:rPr kumimoji="1" lang="zh-CN" altLang="en-US" sz="1200" b="1" dirty="0">
                  <a:latin typeface="SimSun" pitchFamily="2" charset="-122"/>
                </a:rPr>
                <a:t>主机厂</a:t>
              </a:r>
            </a:p>
          </p:txBody>
        </p:sp>
      </p:grpSp>
      <p:pic>
        <p:nvPicPr>
          <p:cNvPr id="12" name="Picture 40"/>
          <p:cNvPicPr>
            <a:picLocks noChangeAspect="1" noChangeArrowheads="1"/>
          </p:cNvPicPr>
          <p:nvPr/>
        </p:nvPicPr>
        <p:blipFill>
          <a:blip r:embed="rId3" cstate="print"/>
          <a:srcRect/>
          <a:stretch>
            <a:fillRect/>
          </a:stretch>
        </p:blipFill>
        <p:spPr bwMode="auto">
          <a:xfrm>
            <a:off x="3779912" y="2996952"/>
            <a:ext cx="906463" cy="754063"/>
          </a:xfrm>
          <a:prstGeom prst="rect">
            <a:avLst/>
          </a:prstGeom>
          <a:noFill/>
          <a:ln w="19050" algn="ctr">
            <a:noFill/>
            <a:miter lim="800000"/>
            <a:headEnd/>
            <a:tailEnd/>
          </a:ln>
        </p:spPr>
      </p:pic>
      <p:cxnSp>
        <p:nvCxnSpPr>
          <p:cNvPr id="13" name="Elbow Connector 35"/>
          <p:cNvCxnSpPr>
            <a:endCxn id="4" idx="1"/>
          </p:cNvCxnSpPr>
          <p:nvPr/>
        </p:nvCxnSpPr>
        <p:spPr>
          <a:xfrm flipV="1">
            <a:off x="1958008" y="2060848"/>
            <a:ext cx="1029816" cy="308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39"/>
          <p:cNvCxnSpPr>
            <a:stCxn id="4" idx="3"/>
            <a:endCxn id="5" idx="1"/>
          </p:cNvCxnSpPr>
          <p:nvPr/>
        </p:nvCxnSpPr>
        <p:spPr>
          <a:xfrm>
            <a:off x="4427984" y="2060848"/>
            <a:ext cx="792088" cy="288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40"/>
          <p:cNvCxnSpPr>
            <a:stCxn id="5" idx="2"/>
            <a:endCxn id="6" idx="0"/>
          </p:cNvCxnSpPr>
          <p:nvPr/>
        </p:nvCxnSpPr>
        <p:spPr>
          <a:xfrm rot="16200000" flipH="1">
            <a:off x="5868144" y="2708920"/>
            <a:ext cx="864096" cy="7200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43"/>
          <p:cNvCxnSpPr>
            <a:stCxn id="6" idx="2"/>
            <a:endCxn id="7" idx="3"/>
          </p:cNvCxnSpPr>
          <p:nvPr/>
        </p:nvCxnSpPr>
        <p:spPr>
          <a:xfrm rot="5400000">
            <a:off x="5724128" y="4077072"/>
            <a:ext cx="936104" cy="936104"/>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43"/>
          <p:cNvCxnSpPr>
            <a:stCxn id="7" idx="1"/>
            <a:endCxn id="8" idx="2"/>
          </p:cNvCxnSpPr>
          <p:nvPr/>
        </p:nvCxnSpPr>
        <p:spPr>
          <a:xfrm rot="10800000">
            <a:off x="2771800" y="4653136"/>
            <a:ext cx="1512168" cy="360040"/>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43"/>
          <p:cNvCxnSpPr>
            <a:stCxn id="8" idx="1"/>
          </p:cNvCxnSpPr>
          <p:nvPr/>
        </p:nvCxnSpPr>
        <p:spPr>
          <a:xfrm rot="10800000">
            <a:off x="1577010" y="3101678"/>
            <a:ext cx="474711" cy="1263426"/>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23928" y="3789040"/>
            <a:ext cx="766557" cy="261610"/>
          </a:xfrm>
          <a:prstGeom prst="rect">
            <a:avLst/>
          </a:prstGeom>
          <a:noFill/>
        </p:spPr>
        <p:txBody>
          <a:bodyPr wrap="none" rtlCol="0">
            <a:spAutoFit/>
          </a:bodyPr>
          <a:lstStyle/>
          <a:p>
            <a:r>
              <a:rPr lang="en-US" altLang="zh-CN" sz="1100" b="1" dirty="0" smtClean="0"/>
              <a:t>BLC</a:t>
            </a:r>
            <a:r>
              <a:rPr lang="zh-CN" altLang="en-US" sz="1100" b="1" dirty="0" smtClean="0"/>
              <a:t>物流</a:t>
            </a:r>
            <a:endParaRPr lang="en-US" sz="1100" b="1" dirty="0"/>
          </a:p>
        </p:txBody>
      </p:sp>
      <p:pic>
        <p:nvPicPr>
          <p:cNvPr id="22" name="Picture 2"/>
          <p:cNvPicPr>
            <a:picLocks noChangeAspect="1" noChangeArrowheads="1"/>
          </p:cNvPicPr>
          <p:nvPr/>
        </p:nvPicPr>
        <p:blipFill>
          <a:blip r:embed="rId4" cstate="print"/>
          <a:srcRect/>
          <a:stretch>
            <a:fillRect/>
          </a:stretch>
        </p:blipFill>
        <p:spPr bwMode="auto">
          <a:xfrm>
            <a:off x="7596336" y="2708920"/>
            <a:ext cx="1353841" cy="792088"/>
          </a:xfrm>
          <a:prstGeom prst="rect">
            <a:avLst/>
          </a:prstGeom>
          <a:ln>
            <a:noFill/>
          </a:ln>
          <a:effectLst>
            <a:outerShdw blurRad="190500" algn="tl" rotWithShape="0">
              <a:srgbClr val="000000">
                <a:alpha val="70000"/>
              </a:srgbClr>
            </a:outerShdw>
          </a:effectLst>
        </p:spPr>
      </p:pic>
      <p:pic>
        <p:nvPicPr>
          <p:cNvPr id="23" name="Picture 3"/>
          <p:cNvPicPr>
            <a:picLocks noChangeAspect="1" noChangeArrowheads="1"/>
          </p:cNvPicPr>
          <p:nvPr/>
        </p:nvPicPr>
        <p:blipFill>
          <a:blip r:embed="rId5" cstate="print"/>
          <a:srcRect/>
          <a:stretch>
            <a:fillRect/>
          </a:stretch>
        </p:blipFill>
        <p:spPr bwMode="auto">
          <a:xfrm>
            <a:off x="6876256" y="2636912"/>
            <a:ext cx="568880" cy="715615"/>
          </a:xfrm>
          <a:prstGeom prst="rect">
            <a:avLst/>
          </a:prstGeom>
          <a:noFill/>
          <a:ln w="0">
            <a:noFill/>
            <a:miter lim="800000"/>
            <a:headEnd/>
            <a:tailEnd/>
          </a:ln>
          <a:effectLst/>
        </p:spPr>
      </p:pic>
      <p:sp>
        <p:nvSpPr>
          <p:cNvPr id="24" name="Rectangular Callout 31"/>
          <p:cNvSpPr/>
          <p:nvPr/>
        </p:nvSpPr>
        <p:spPr>
          <a:xfrm>
            <a:off x="539552" y="4365104"/>
            <a:ext cx="1188640" cy="576064"/>
          </a:xfrm>
          <a:prstGeom prst="wedgeRectCallout">
            <a:avLst>
              <a:gd name="adj1" fmla="val 64776"/>
              <a:gd name="adj2" fmla="val -39322"/>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39551" y="4416474"/>
            <a:ext cx="1274813" cy="523220"/>
          </a:xfrm>
          <a:prstGeom prst="rect">
            <a:avLst/>
          </a:prstGeom>
          <a:noFill/>
          <a:ln>
            <a:noFill/>
          </a:ln>
        </p:spPr>
        <p:txBody>
          <a:bodyPr wrap="square" rtlCol="0">
            <a:spAutoFit/>
          </a:bodyPr>
          <a:lstStyle/>
          <a:p>
            <a:r>
              <a:rPr lang="zh-CN" altLang="en-US" sz="1400" dirty="0" smtClean="0">
                <a:solidFill>
                  <a:schemeClr val="tx1"/>
                </a:solidFill>
                <a:latin typeface="Arial" charset="0"/>
              </a:rPr>
              <a:t>针对有厂内存储区域的模式</a:t>
            </a:r>
            <a:endParaRPr lang="en-US" altLang="en-US" sz="1400" dirty="0" smtClean="0">
              <a:solidFill>
                <a:schemeClr val="tx1"/>
              </a:solidFill>
              <a:latin typeface="Arial" charset="0"/>
            </a:endParaRPr>
          </a:p>
        </p:txBody>
      </p:sp>
      <p:sp>
        <p:nvSpPr>
          <p:cNvPr id="26" name="Rectangular Callout 33"/>
          <p:cNvSpPr/>
          <p:nvPr/>
        </p:nvSpPr>
        <p:spPr>
          <a:xfrm>
            <a:off x="3059832" y="5373216"/>
            <a:ext cx="1188640" cy="504056"/>
          </a:xfrm>
          <a:prstGeom prst="wedgeRectCallout">
            <a:avLst>
              <a:gd name="adj1" fmla="val 64776"/>
              <a:gd name="adj2" fmla="val -39322"/>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49558" y="5323230"/>
            <a:ext cx="1198914" cy="523220"/>
          </a:xfrm>
          <a:prstGeom prst="rect">
            <a:avLst/>
          </a:prstGeom>
          <a:noFill/>
          <a:ln>
            <a:noFill/>
          </a:ln>
        </p:spPr>
        <p:txBody>
          <a:bodyPr wrap="square" rtlCol="0">
            <a:spAutoFit/>
          </a:bodyPr>
          <a:lstStyle/>
          <a:p>
            <a:r>
              <a:rPr lang="zh-CN" altLang="en-US" sz="1400" dirty="0" smtClean="0"/>
              <a:t>实物转移发布结算信息</a:t>
            </a:r>
            <a:endParaRPr lang="en-US" sz="1400" dirty="0"/>
          </a:p>
        </p:txBody>
      </p:sp>
      <p:sp>
        <p:nvSpPr>
          <p:cNvPr id="28" name="Rectangular Callout 36"/>
          <p:cNvSpPr/>
          <p:nvPr/>
        </p:nvSpPr>
        <p:spPr>
          <a:xfrm>
            <a:off x="2915816" y="1052736"/>
            <a:ext cx="1188640" cy="576064"/>
          </a:xfrm>
          <a:prstGeom prst="wedgeRectCallout">
            <a:avLst>
              <a:gd name="adj1" fmla="val 44031"/>
              <a:gd name="adj2" fmla="val 67689"/>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915816" y="1052736"/>
            <a:ext cx="1296144" cy="523220"/>
          </a:xfrm>
          <a:prstGeom prst="rect">
            <a:avLst/>
          </a:prstGeom>
          <a:noFill/>
          <a:ln>
            <a:noFill/>
          </a:ln>
        </p:spPr>
        <p:txBody>
          <a:bodyPr wrap="square" rtlCol="0">
            <a:spAutoFit/>
          </a:bodyPr>
          <a:lstStyle/>
          <a:p>
            <a:r>
              <a:rPr lang="zh-CN" altLang="en-US" sz="1400" dirty="0" smtClean="0"/>
              <a:t>各种物料需求类型</a:t>
            </a:r>
            <a:endParaRPr lang="en-US" sz="1400" dirty="0"/>
          </a:p>
        </p:txBody>
      </p:sp>
      <p:sp>
        <p:nvSpPr>
          <p:cNvPr id="30" name="Flowchart: Magnetic Disk 38"/>
          <p:cNvSpPr/>
          <p:nvPr/>
        </p:nvSpPr>
        <p:spPr>
          <a:xfrm>
            <a:off x="6516216" y="1340768"/>
            <a:ext cx="936104" cy="720080"/>
          </a:xfrm>
          <a:prstGeom prst="flowChartMagneticDisk">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547038" y="1536244"/>
            <a:ext cx="936104" cy="523220"/>
          </a:xfrm>
          <a:prstGeom prst="rect">
            <a:avLst/>
          </a:prstGeom>
          <a:noFill/>
        </p:spPr>
        <p:txBody>
          <a:bodyPr wrap="square" rtlCol="0">
            <a:spAutoFit/>
          </a:bodyPr>
          <a:lstStyle/>
          <a:p>
            <a:r>
              <a:rPr lang="zh-CN" altLang="en-US" sz="1400" dirty="0" smtClean="0">
                <a:solidFill>
                  <a:schemeClr val="bg1"/>
                </a:solidFill>
              </a:rPr>
              <a:t>零件物流视图信息</a:t>
            </a:r>
            <a:endParaRPr lang="en-US" sz="1400" dirty="0">
              <a:solidFill>
                <a:schemeClr val="bg1"/>
              </a:solidFill>
            </a:endParaRPr>
          </a:p>
        </p:txBody>
      </p:sp>
      <p:sp>
        <p:nvSpPr>
          <p:cNvPr id="32" name="Rectangular Callout 42"/>
          <p:cNvSpPr/>
          <p:nvPr/>
        </p:nvSpPr>
        <p:spPr>
          <a:xfrm>
            <a:off x="7308304" y="4221088"/>
            <a:ext cx="1188640" cy="504056"/>
          </a:xfrm>
          <a:prstGeom prst="wedgeRectCallout">
            <a:avLst>
              <a:gd name="adj1" fmla="val -21660"/>
              <a:gd name="adj2" fmla="val -98433"/>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298030" y="4171102"/>
            <a:ext cx="1296144" cy="523220"/>
          </a:xfrm>
          <a:prstGeom prst="rect">
            <a:avLst/>
          </a:prstGeom>
          <a:noFill/>
          <a:ln>
            <a:noFill/>
          </a:ln>
        </p:spPr>
        <p:txBody>
          <a:bodyPr wrap="square" rtlCol="0">
            <a:spAutoFit/>
          </a:bodyPr>
          <a:lstStyle/>
          <a:p>
            <a:r>
              <a:rPr lang="zh-CN" altLang="en-US" sz="1400" dirty="0" smtClean="0"/>
              <a:t>驱动标准格式单据打印</a:t>
            </a:r>
            <a:endParaRPr lang="en-US" sz="1400" dirty="0"/>
          </a:p>
        </p:txBody>
      </p:sp>
      <p:sp>
        <p:nvSpPr>
          <p:cNvPr id="34" name="Rectangular Callout 45"/>
          <p:cNvSpPr/>
          <p:nvPr/>
        </p:nvSpPr>
        <p:spPr>
          <a:xfrm>
            <a:off x="5014322" y="1390754"/>
            <a:ext cx="1188640" cy="504056"/>
          </a:xfrm>
          <a:prstGeom prst="wedgeRectCallout">
            <a:avLst>
              <a:gd name="adj1" fmla="val 813"/>
              <a:gd name="adj2" fmla="val 87052"/>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004048" y="1340768"/>
            <a:ext cx="1296144" cy="523220"/>
          </a:xfrm>
          <a:prstGeom prst="rect">
            <a:avLst/>
          </a:prstGeom>
          <a:noFill/>
          <a:ln>
            <a:noFill/>
          </a:ln>
        </p:spPr>
        <p:txBody>
          <a:bodyPr wrap="square" rtlCol="0">
            <a:spAutoFit/>
          </a:bodyPr>
          <a:lstStyle/>
          <a:p>
            <a:r>
              <a:rPr lang="zh-CN" altLang="en-US" sz="1400" dirty="0" smtClean="0"/>
              <a:t>根据各库存点情况组织需求</a:t>
            </a:r>
            <a:endParaRPr lang="en-US" sz="1400" dirty="0"/>
          </a:p>
        </p:txBody>
      </p:sp>
      <p:sp>
        <p:nvSpPr>
          <p:cNvPr id="36" name="Rectangular Callout 48"/>
          <p:cNvSpPr/>
          <p:nvPr/>
        </p:nvSpPr>
        <p:spPr>
          <a:xfrm>
            <a:off x="6382474" y="5495210"/>
            <a:ext cx="1188640" cy="504056"/>
          </a:xfrm>
          <a:prstGeom prst="wedgeRectCallout">
            <a:avLst>
              <a:gd name="adj1" fmla="val -44998"/>
              <a:gd name="adj2" fmla="val -90280"/>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372200" y="5496684"/>
            <a:ext cx="1296144" cy="523220"/>
          </a:xfrm>
          <a:prstGeom prst="rect">
            <a:avLst/>
          </a:prstGeom>
          <a:noFill/>
          <a:ln>
            <a:noFill/>
          </a:ln>
        </p:spPr>
        <p:txBody>
          <a:bodyPr wrap="square" rtlCol="0">
            <a:spAutoFit/>
          </a:bodyPr>
          <a:lstStyle/>
          <a:p>
            <a:r>
              <a:rPr lang="zh-CN" altLang="en-US" sz="1400" dirty="0" smtClean="0"/>
              <a:t>条码化提升物流作业效率</a:t>
            </a:r>
            <a:endParaRPr lang="en-US" sz="1400" dirty="0"/>
          </a:p>
        </p:txBody>
      </p:sp>
      <p:pic>
        <p:nvPicPr>
          <p:cNvPr id="38" name="Picture 51"/>
          <p:cNvPicPr>
            <a:picLocks noChangeAspect="1" noChangeArrowheads="1"/>
          </p:cNvPicPr>
          <p:nvPr/>
        </p:nvPicPr>
        <p:blipFill>
          <a:blip r:embed="rId6" cstate="print"/>
          <a:srcRect/>
          <a:stretch>
            <a:fillRect/>
          </a:stretch>
        </p:blipFill>
        <p:spPr bwMode="auto">
          <a:xfrm>
            <a:off x="5148064" y="5445224"/>
            <a:ext cx="582166" cy="715052"/>
          </a:xfrm>
          <a:prstGeom prst="rect">
            <a:avLst/>
          </a:prstGeom>
          <a:noFill/>
          <a:ln w="1">
            <a:noFill/>
            <a:miter lim="800000"/>
            <a:headEnd/>
            <a:tailEnd/>
          </a:ln>
        </p:spPr>
      </p:pic>
      <p:pic>
        <p:nvPicPr>
          <p:cNvPr id="39" name="Picture 53"/>
          <p:cNvPicPr>
            <a:picLocks noChangeAspect="1" noChangeArrowheads="1"/>
          </p:cNvPicPr>
          <p:nvPr/>
        </p:nvPicPr>
        <p:blipFill>
          <a:blip r:embed="rId6" cstate="print"/>
          <a:srcRect/>
          <a:stretch>
            <a:fillRect/>
          </a:stretch>
        </p:blipFill>
        <p:spPr bwMode="auto">
          <a:xfrm>
            <a:off x="1979712" y="4869160"/>
            <a:ext cx="614028" cy="754187"/>
          </a:xfrm>
          <a:prstGeom prst="rect">
            <a:avLst/>
          </a:prstGeom>
          <a:noFill/>
          <a:ln w="1">
            <a:noFill/>
            <a:miter lim="800000"/>
            <a:headEnd/>
            <a:tailEnd/>
          </a:ln>
        </p:spPr>
      </p:pic>
    </p:spTree>
    <p:extLst>
      <p:ext uri="{BB962C8B-B14F-4D97-AF65-F5344CB8AC3E}">
        <p14:creationId xmlns:p14="http://schemas.microsoft.com/office/powerpoint/2010/main" val="20912451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zh-CN" altLang="en-US" dirty="0" smtClean="0"/>
              <a:t>图形左边，文字右边</a:t>
            </a:r>
            <a:endParaRPr lang="zh-CN" altLang="en-US" dirty="0"/>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15</a:t>
            </a:fld>
            <a:endParaRPr lang="en-US" altLang="zh-CN" dirty="0"/>
          </a:p>
        </p:txBody>
      </p:sp>
      <p:pic>
        <p:nvPicPr>
          <p:cNvPr id="4" name="Picture 3"/>
          <p:cNvPicPr>
            <a:picLocks noChangeAspect="1" noChangeArrowheads="1"/>
          </p:cNvPicPr>
          <p:nvPr/>
        </p:nvPicPr>
        <p:blipFill>
          <a:blip r:embed="rId2" cstate="print"/>
          <a:srcRect/>
          <a:stretch>
            <a:fillRect/>
          </a:stretch>
        </p:blipFill>
        <p:spPr>
          <a:xfrm>
            <a:off x="395536" y="1749872"/>
            <a:ext cx="5971134" cy="3816424"/>
          </a:xfrm>
          <a:prstGeom prst="rect">
            <a:avLst/>
          </a:prstGeom>
          <a:noFill/>
          <a:ln/>
        </p:spPr>
      </p:pic>
      <p:sp>
        <p:nvSpPr>
          <p:cNvPr id="5" name="Rectangle 5"/>
          <p:cNvSpPr>
            <a:spLocks noChangeArrowheads="1"/>
          </p:cNvSpPr>
          <p:nvPr/>
        </p:nvSpPr>
        <p:spPr bwMode="auto">
          <a:xfrm>
            <a:off x="6731000" y="1835448"/>
            <a:ext cx="3263900" cy="2959100"/>
          </a:xfrm>
          <a:prstGeom prst="rect">
            <a:avLst/>
          </a:prstGeom>
          <a:noFill/>
          <a:ln w="3175" algn="ctr">
            <a:solidFill>
              <a:schemeClr val="bg1">
                <a:lumMod val="50000"/>
              </a:schemeClr>
            </a:solidFill>
            <a:miter lim="800000"/>
            <a:headEnd/>
            <a:tailEnd/>
          </a:ln>
          <a:effectLst/>
        </p:spPr>
        <p:txBody>
          <a:bodyPr wrap="square" anchor="ctr">
            <a:noAutofit/>
          </a:bodyPr>
          <a:lstStyle/>
          <a:p>
            <a:pPr indent="400050" algn="l"/>
            <a:r>
              <a:rPr lang="zh-CN" altLang="en-US" sz="1600" b="0" dirty="0" smtClean="0">
                <a:latin typeface="宋体" pitchFamily="2" charset="-122"/>
                <a:ea typeface="宋体" pitchFamily="2" charset="-122"/>
              </a:rPr>
              <a:t>支持</a:t>
            </a:r>
            <a:r>
              <a:rPr lang="zh-CN" altLang="en-US" sz="1600" b="0" dirty="0">
                <a:latin typeface="宋体" pitchFamily="2" charset="-122"/>
                <a:ea typeface="宋体" pitchFamily="2" charset="-122"/>
              </a:rPr>
              <a:t>从内部</a:t>
            </a:r>
            <a:r>
              <a:rPr lang="en-US" altLang="zh-CN" sz="1600" b="0" dirty="0">
                <a:latin typeface="宋体" pitchFamily="2" charset="-122"/>
                <a:ea typeface="宋体" pitchFamily="2" charset="-122"/>
              </a:rPr>
              <a:t>BOM</a:t>
            </a:r>
            <a:r>
              <a:rPr lang="zh-CN" altLang="en-US" sz="1600" b="0" dirty="0">
                <a:latin typeface="宋体" pitchFamily="2" charset="-122"/>
                <a:ea typeface="宋体" pitchFamily="2" charset="-122"/>
              </a:rPr>
              <a:t>设置，加工单管理到加工流程的全程管理。基于系统设置的作业策略和</a:t>
            </a:r>
            <a:r>
              <a:rPr lang="en-US" altLang="zh-CN" sz="1600" b="0" dirty="0">
                <a:latin typeface="宋体" pitchFamily="2" charset="-122"/>
                <a:ea typeface="宋体" pitchFamily="2" charset="-122"/>
              </a:rPr>
              <a:t>RF</a:t>
            </a:r>
            <a:r>
              <a:rPr lang="zh-CN" altLang="en-US" sz="1600" b="0" dirty="0">
                <a:latin typeface="宋体" pitchFamily="2" charset="-122"/>
                <a:ea typeface="宋体" pitchFamily="2" charset="-122"/>
              </a:rPr>
              <a:t>作业流程，加工作业的效率将得到有效的提高</a:t>
            </a:r>
            <a:r>
              <a:rPr lang="zh-CN" altLang="en-US" sz="1600" b="0" dirty="0" smtClean="0">
                <a:latin typeface="宋体" pitchFamily="2" charset="-122"/>
                <a:ea typeface="宋体" pitchFamily="2" charset="-122"/>
              </a:rPr>
              <a:t>。</a:t>
            </a:r>
            <a:endParaRPr lang="en-US" altLang="zh-CN" sz="1600" b="0" dirty="0" smtClean="0">
              <a:latin typeface="宋体" pitchFamily="2" charset="-122"/>
              <a:ea typeface="宋体" pitchFamily="2" charset="-122"/>
            </a:endParaRPr>
          </a:p>
          <a:p>
            <a:pPr indent="400050" algn="l"/>
            <a:endParaRPr lang="en-US" altLang="zh-CN" sz="1600" dirty="0" smtClean="0">
              <a:latin typeface="宋体" pitchFamily="2" charset="-122"/>
              <a:ea typeface="宋体" pitchFamily="2" charset="-122"/>
            </a:endParaRPr>
          </a:p>
          <a:p>
            <a:pPr indent="400050" algn="l"/>
            <a:r>
              <a:rPr lang="zh-CN" altLang="en-US" sz="1600" b="0" dirty="0" smtClean="0">
                <a:latin typeface="宋体" pitchFamily="2" charset="-122"/>
                <a:ea typeface="宋体" pitchFamily="2" charset="-122"/>
              </a:rPr>
              <a:t>同时考虑逐步将各项加工成本与费用导入用友财务软件，将库内加工作业的生产成本管理起来</a:t>
            </a:r>
            <a:r>
              <a:rPr lang="zh-CN" altLang="en-US" sz="1600" dirty="0" smtClean="0">
                <a:latin typeface="宋体" pitchFamily="2" charset="-122"/>
                <a:ea typeface="宋体" pitchFamily="2" charset="-122"/>
              </a:rPr>
              <a:t>。</a:t>
            </a:r>
            <a:endParaRPr lang="zh-CN" altLang="en-US" sz="1600" b="0" dirty="0">
              <a:latin typeface="宋体" pitchFamily="2" charset="-122"/>
              <a:ea typeface="宋体" pitchFamily="2" charset="-122"/>
            </a:endParaRPr>
          </a:p>
        </p:txBody>
      </p:sp>
    </p:spTree>
    <p:extLst>
      <p:ext uri="{BB962C8B-B14F-4D97-AF65-F5344CB8AC3E}">
        <p14:creationId xmlns:p14="http://schemas.microsoft.com/office/powerpoint/2010/main" val="23451630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zh-CN" altLang="en-US" dirty="0" smtClean="0"/>
              <a:t>图形上边</a:t>
            </a:r>
            <a:r>
              <a:rPr lang="zh-CN" altLang="en-US" dirty="0"/>
              <a:t>，</a:t>
            </a:r>
            <a:r>
              <a:rPr lang="zh-CN" altLang="en-US" dirty="0" smtClean="0"/>
              <a:t>文字下边</a:t>
            </a:r>
            <a:endParaRPr lang="zh-CN" altLang="en-US" dirty="0"/>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16</a:t>
            </a:fld>
            <a:endParaRPr lang="en-US" altLang="zh-CN" dirty="0"/>
          </a:p>
        </p:txBody>
      </p:sp>
      <p:pic>
        <p:nvPicPr>
          <p:cNvPr id="4" name="Picture 37"/>
          <p:cNvPicPr>
            <a:picLocks noChangeAspect="1" noChangeArrowheads="1"/>
          </p:cNvPicPr>
          <p:nvPr/>
        </p:nvPicPr>
        <p:blipFill>
          <a:blip r:embed="rId2" cstate="print"/>
          <a:srcRect/>
          <a:stretch>
            <a:fillRect/>
          </a:stretch>
        </p:blipFill>
        <p:spPr bwMode="auto">
          <a:xfrm>
            <a:off x="1187624" y="1557280"/>
            <a:ext cx="6368504" cy="3239872"/>
          </a:xfrm>
          <a:prstGeom prst="rect">
            <a:avLst/>
          </a:prstGeom>
          <a:noFill/>
          <a:ln w="3175" algn="ctr">
            <a:noFill/>
            <a:miter lim="800000"/>
            <a:headEnd/>
            <a:tailEnd/>
          </a:ln>
          <a:effectLst/>
        </p:spPr>
      </p:pic>
      <p:sp>
        <p:nvSpPr>
          <p:cNvPr id="5" name="Rectangle 40"/>
          <p:cNvSpPr>
            <a:spLocks noChangeArrowheads="1"/>
          </p:cNvSpPr>
          <p:nvPr/>
        </p:nvSpPr>
        <p:spPr bwMode="auto">
          <a:xfrm>
            <a:off x="1187624" y="5013176"/>
            <a:ext cx="6862762" cy="830997"/>
          </a:xfrm>
          <a:prstGeom prst="rect">
            <a:avLst/>
          </a:prstGeom>
          <a:noFill/>
          <a:ln w="3175" algn="ctr">
            <a:solidFill>
              <a:schemeClr val="bg1">
                <a:lumMod val="50000"/>
              </a:schemeClr>
            </a:solidFill>
            <a:miter lim="800000"/>
            <a:headEnd/>
            <a:tailEnd/>
          </a:ln>
          <a:effectLst/>
        </p:spPr>
        <p:txBody>
          <a:bodyPr anchor="ctr">
            <a:spAutoFit/>
          </a:bodyPr>
          <a:lstStyle/>
          <a:p>
            <a:pPr indent="400050" algn="l" fontAlgn="base"/>
            <a:r>
              <a:rPr lang="zh-CN" altLang="en-US" sz="1600" b="0" dirty="0" smtClean="0"/>
              <a:t>除了实物越库操作以外，</a:t>
            </a:r>
            <a:r>
              <a:rPr lang="zh-CN" altLang="en-GB" sz="1600" b="0" dirty="0" smtClean="0"/>
              <a:t>对于</a:t>
            </a:r>
            <a:r>
              <a:rPr lang="zh-CN" altLang="en-GB" sz="1600" b="0" dirty="0"/>
              <a:t>直送的</a:t>
            </a:r>
            <a:r>
              <a:rPr lang="zh-CN" altLang="en-GB" sz="1600" b="0" dirty="0" smtClean="0"/>
              <a:t>业务</a:t>
            </a:r>
            <a:r>
              <a:rPr lang="zh-CN" altLang="en-US" sz="1600" b="0" dirty="0" smtClean="0"/>
              <a:t>（主要在备件中出现）</a:t>
            </a:r>
            <a:r>
              <a:rPr lang="zh-CN" altLang="en-GB" sz="1600" b="0" dirty="0" smtClean="0"/>
              <a:t>，</a:t>
            </a:r>
            <a:r>
              <a:rPr lang="zh-CN" altLang="en-US" sz="1600" b="0" dirty="0" smtClean="0"/>
              <a:t>仓库管理</a:t>
            </a:r>
            <a:r>
              <a:rPr lang="zh-CN" altLang="en-GB" sz="1600" b="0" dirty="0" smtClean="0"/>
              <a:t>系统记录</a:t>
            </a:r>
            <a:r>
              <a:rPr lang="zh-CN" altLang="en-GB" sz="1600" b="0" dirty="0"/>
              <a:t>业务类型为“直送”，</a:t>
            </a:r>
            <a:r>
              <a:rPr lang="zh-CN" altLang="en-GB" sz="1600" b="0" dirty="0" smtClean="0"/>
              <a:t>并</a:t>
            </a:r>
            <a:r>
              <a:rPr lang="zh-CN" altLang="en-US" sz="1600" b="0" dirty="0" smtClean="0"/>
              <a:t>通过货主平台</a:t>
            </a:r>
            <a:r>
              <a:rPr lang="zh-CN" altLang="en-GB" sz="1600" b="0" dirty="0" smtClean="0"/>
              <a:t>记录</a:t>
            </a:r>
            <a:r>
              <a:rPr lang="zh-CN" altLang="en-GB" sz="1600" b="0" dirty="0"/>
              <a:t>送货的相关情况</a:t>
            </a:r>
            <a:r>
              <a:rPr lang="zh-CN" altLang="en-GB" sz="1600" b="0" dirty="0" smtClean="0"/>
              <a:t>，</a:t>
            </a:r>
            <a:r>
              <a:rPr lang="zh-CN" altLang="en-US" sz="1600" b="0" dirty="0" smtClean="0"/>
              <a:t>实现虚拟越库功能。</a:t>
            </a:r>
            <a:endParaRPr lang="zh-CN" altLang="en-US" sz="1600" b="0" dirty="0"/>
          </a:p>
        </p:txBody>
      </p:sp>
    </p:spTree>
    <p:extLst>
      <p:ext uri="{BB962C8B-B14F-4D97-AF65-F5344CB8AC3E}">
        <p14:creationId xmlns:p14="http://schemas.microsoft.com/office/powerpoint/2010/main" val="5283693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17</a:t>
            </a:fld>
            <a:endParaRPr lang="en-US" altLang="zh-CN" dirty="0"/>
          </a:p>
        </p:txBody>
      </p:sp>
      <p:sp>
        <p:nvSpPr>
          <p:cNvPr id="4" name="Rectangle 4"/>
          <p:cNvSpPr>
            <a:spLocks noChangeArrowheads="1"/>
          </p:cNvSpPr>
          <p:nvPr/>
        </p:nvSpPr>
        <p:spPr bwMode="auto">
          <a:xfrm>
            <a:off x="6837412" y="2781300"/>
            <a:ext cx="3096344" cy="2298700"/>
          </a:xfrm>
          <a:prstGeom prst="rect">
            <a:avLst/>
          </a:prstGeom>
          <a:solidFill>
            <a:schemeClr val="bg1">
              <a:lumMod val="85000"/>
            </a:schemeClr>
          </a:solidFill>
          <a:ln w="9525">
            <a:noFill/>
            <a:miter lim="800000"/>
            <a:headEnd/>
            <a:tailEnd/>
          </a:ln>
          <a:effectLst>
            <a:outerShdw blurRad="50800" dist="38100" dir="2700000" algn="tl" rotWithShape="0">
              <a:prstClr val="black">
                <a:alpha val="40000"/>
              </a:prstClr>
            </a:outerShdw>
          </a:effectLst>
        </p:spPr>
        <p:txBody>
          <a:bodyPr wrap="square" anchor="ctr">
            <a:noAutofit/>
          </a:bodyPr>
          <a:lstStyle/>
          <a:p>
            <a:pPr marL="174625" indent="-174625">
              <a:lnSpc>
                <a:spcPct val="110000"/>
              </a:lnSpc>
              <a:spcBef>
                <a:spcPct val="0"/>
              </a:spcBef>
              <a:buClrTx/>
              <a:buFontTx/>
              <a:buChar char="•"/>
            </a:pPr>
            <a:r>
              <a:rPr lang="zh-CN" altLang="en-US" sz="1400" dirty="0" smtClean="0">
                <a:solidFill>
                  <a:srgbClr val="000000"/>
                </a:solidFill>
                <a:latin typeface="宋体" pitchFamily="2" charset="-122"/>
              </a:rPr>
              <a:t>实现</a:t>
            </a:r>
            <a:r>
              <a:rPr lang="en-US" altLang="zh-CN" sz="1400" dirty="0" smtClean="0">
                <a:solidFill>
                  <a:srgbClr val="000000"/>
                </a:solidFill>
                <a:latin typeface="宋体" pitchFamily="2" charset="-122"/>
              </a:rPr>
              <a:t>BLC</a:t>
            </a:r>
            <a:r>
              <a:rPr lang="zh-CN" altLang="en-US" sz="1400" dirty="0" smtClean="0">
                <a:solidFill>
                  <a:srgbClr val="000000"/>
                </a:solidFill>
                <a:latin typeface="宋体" pitchFamily="2" charset="-122"/>
              </a:rPr>
              <a:t>物流内部</a:t>
            </a:r>
            <a:r>
              <a:rPr lang="zh-CN" altLang="en-US" sz="1400" dirty="0">
                <a:solidFill>
                  <a:srgbClr val="000000"/>
                </a:solidFill>
                <a:latin typeface="宋体" pitchFamily="2" charset="-122"/>
              </a:rPr>
              <a:t>信息的有效沟通，开放公共信息资源</a:t>
            </a:r>
          </a:p>
          <a:p>
            <a:pPr marL="174625" indent="-174625">
              <a:lnSpc>
                <a:spcPct val="110000"/>
              </a:lnSpc>
              <a:spcBef>
                <a:spcPct val="0"/>
              </a:spcBef>
              <a:buClrTx/>
              <a:buFontTx/>
              <a:buChar char="•"/>
            </a:pPr>
            <a:r>
              <a:rPr lang="zh-CN" altLang="en-US" sz="1400" dirty="0">
                <a:solidFill>
                  <a:srgbClr val="000000"/>
                </a:solidFill>
                <a:latin typeface="宋体" pitchFamily="2" charset="-122"/>
              </a:rPr>
              <a:t>通过办公自动化系统对操作流程进行固化，规范流程的使用。</a:t>
            </a:r>
          </a:p>
          <a:p>
            <a:pPr marL="174625" indent="-174625">
              <a:lnSpc>
                <a:spcPct val="110000"/>
              </a:lnSpc>
              <a:spcBef>
                <a:spcPct val="0"/>
              </a:spcBef>
              <a:buClrTx/>
              <a:buFontTx/>
              <a:buChar char="•"/>
            </a:pPr>
            <a:r>
              <a:rPr lang="zh-CN" altLang="en-US" sz="1400" dirty="0">
                <a:solidFill>
                  <a:srgbClr val="000000"/>
                </a:solidFill>
                <a:latin typeface="宋体" pitchFamily="2" charset="-122"/>
              </a:rPr>
              <a:t>建立独立的督办流程。</a:t>
            </a:r>
          </a:p>
          <a:p>
            <a:pPr marL="174625" indent="-174625">
              <a:lnSpc>
                <a:spcPct val="110000"/>
              </a:lnSpc>
              <a:spcBef>
                <a:spcPct val="0"/>
              </a:spcBef>
              <a:buClrTx/>
              <a:buFontTx/>
              <a:buChar char="•"/>
            </a:pPr>
            <a:r>
              <a:rPr lang="zh-CN" altLang="en-US" sz="1400" dirty="0">
                <a:solidFill>
                  <a:srgbClr val="000000"/>
                </a:solidFill>
                <a:latin typeface="宋体" pitchFamily="2" charset="-122"/>
              </a:rPr>
              <a:t>办公自动化系统起到知识管理的平台与门户作用，把知识管理原则与实践融入每个员工的日常工作中</a:t>
            </a:r>
            <a:r>
              <a:rPr lang="zh-CN" altLang="en-US" sz="1400" dirty="0" smtClean="0">
                <a:solidFill>
                  <a:srgbClr val="000000"/>
                </a:solidFill>
                <a:latin typeface="宋体" pitchFamily="2" charset="-122"/>
              </a:rPr>
              <a:t>去</a:t>
            </a:r>
            <a:endParaRPr lang="zh-CN" altLang="en-US" sz="1400" dirty="0">
              <a:solidFill>
                <a:srgbClr val="000000"/>
              </a:solidFill>
              <a:latin typeface="宋体" pitchFamily="2" charset="-122"/>
            </a:endParaRPr>
          </a:p>
        </p:txBody>
      </p:sp>
      <p:sp>
        <p:nvSpPr>
          <p:cNvPr id="5" name="Rectangle 35"/>
          <p:cNvSpPr/>
          <p:nvPr/>
        </p:nvSpPr>
        <p:spPr>
          <a:xfrm>
            <a:off x="6837412" y="2336800"/>
            <a:ext cx="3057247" cy="347776"/>
          </a:xfrm>
          <a:prstGeom prst="rect">
            <a:avLst/>
          </a:prstGeom>
          <a:solidFill>
            <a:srgbClr val="FFCC00"/>
          </a:solidFill>
        </p:spPr>
        <p:txBody>
          <a:bodyPr wrap="square" anchor="ctr">
            <a:noAutofit/>
          </a:bodyPr>
          <a:lstStyle/>
          <a:p>
            <a:pPr marL="387350" indent="-387350">
              <a:lnSpc>
                <a:spcPct val="90000"/>
              </a:lnSpc>
              <a:spcBef>
                <a:spcPct val="25000"/>
              </a:spcBef>
              <a:buClrTx/>
            </a:pPr>
            <a:r>
              <a:rPr lang="en-US" altLang="zh-CN" sz="1400" b="1" dirty="0" smtClean="0">
                <a:solidFill>
                  <a:srgbClr val="000000"/>
                </a:solidFill>
                <a:latin typeface="宋体" pitchFamily="2" charset="-122"/>
              </a:rPr>
              <a:t>BLC</a:t>
            </a:r>
            <a:r>
              <a:rPr lang="zh-CN" altLang="en-US" sz="1400" b="1" dirty="0" smtClean="0">
                <a:solidFill>
                  <a:srgbClr val="000000"/>
                </a:solidFill>
                <a:latin typeface="宋体" pitchFamily="2" charset="-122"/>
              </a:rPr>
              <a:t>物流实施办公自动化系统的</a:t>
            </a:r>
            <a:r>
              <a:rPr lang="zh-CN" altLang="en-GB" sz="1400" b="1" dirty="0" smtClean="0">
                <a:solidFill>
                  <a:srgbClr val="000000"/>
                </a:solidFill>
                <a:latin typeface="宋体" pitchFamily="2" charset="-122"/>
              </a:rPr>
              <a:t>策略</a:t>
            </a:r>
            <a:endParaRPr lang="zh-CN" altLang="en-US" sz="1400" b="1" dirty="0">
              <a:solidFill>
                <a:srgbClr val="000000"/>
              </a:solidFill>
              <a:latin typeface="宋体" pitchFamily="2" charset="-122"/>
            </a:endParaRPr>
          </a:p>
        </p:txBody>
      </p:sp>
      <p:pic>
        <p:nvPicPr>
          <p:cNvPr id="6" name="Picture 3"/>
          <p:cNvPicPr>
            <a:picLocks noChangeAspect="1" noChangeArrowheads="1"/>
          </p:cNvPicPr>
          <p:nvPr/>
        </p:nvPicPr>
        <p:blipFill>
          <a:blip r:embed="rId2" cstate="print"/>
          <a:srcRect/>
          <a:stretch>
            <a:fillRect/>
          </a:stretch>
        </p:blipFill>
        <p:spPr>
          <a:xfrm>
            <a:off x="395536" y="1749872"/>
            <a:ext cx="5971134" cy="3816424"/>
          </a:xfrm>
          <a:prstGeom prst="rect">
            <a:avLst/>
          </a:prstGeom>
          <a:noFill/>
          <a:ln/>
        </p:spPr>
      </p:pic>
    </p:spTree>
    <p:extLst>
      <p:ext uri="{BB962C8B-B14F-4D97-AF65-F5344CB8AC3E}">
        <p14:creationId xmlns:p14="http://schemas.microsoft.com/office/powerpoint/2010/main" val="29213641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18</a:t>
            </a:fld>
            <a:endParaRPr lang="en-US" altLang="zh-CN" dirty="0"/>
          </a:p>
        </p:txBody>
      </p:sp>
      <p:sp>
        <p:nvSpPr>
          <p:cNvPr id="4" name="Freeform 3"/>
          <p:cNvSpPr/>
          <p:nvPr/>
        </p:nvSpPr>
        <p:spPr>
          <a:xfrm>
            <a:off x="945952" y="1196877"/>
            <a:ext cx="1334459" cy="360040"/>
          </a:xfrm>
          <a:custGeom>
            <a:avLst/>
            <a:gdLst>
              <a:gd name="connsiteX0" fmla="*/ 0 w 1560576"/>
              <a:gd name="connsiteY0" fmla="*/ 350520 h 350520"/>
              <a:gd name="connsiteX1" fmla="*/ 1560576 w 1560576"/>
              <a:gd name="connsiteY1" fmla="*/ 350520 h 350520"/>
              <a:gd name="connsiteX2" fmla="*/ 1560576 w 1560576"/>
              <a:gd name="connsiteY2" fmla="*/ 0 h 350520"/>
              <a:gd name="connsiteX3" fmla="*/ 0 w 1560576"/>
              <a:gd name="connsiteY3" fmla="*/ 0 h 350520"/>
              <a:gd name="connsiteX4" fmla="*/ 0 w 1560576"/>
              <a:gd name="connsiteY4" fmla="*/ 350520 h 3505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60576" h="350520">
                <a:moveTo>
                  <a:pt x="0" y="350520"/>
                </a:moveTo>
                <a:lnTo>
                  <a:pt x="1560576" y="350520"/>
                </a:lnTo>
                <a:lnTo>
                  <a:pt x="1560576" y="0"/>
                </a:lnTo>
                <a:lnTo>
                  <a:pt x="0" y="0"/>
                </a:lnTo>
                <a:lnTo>
                  <a:pt x="0" y="350520"/>
                </a:lnTo>
              </a:path>
            </a:pathLst>
          </a:custGeom>
          <a:solidFill>
            <a:srgbClr val="FFCC0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p>
        </p:txBody>
      </p:sp>
      <p:sp>
        <p:nvSpPr>
          <p:cNvPr id="5" name="Freeform 3"/>
          <p:cNvSpPr/>
          <p:nvPr/>
        </p:nvSpPr>
        <p:spPr>
          <a:xfrm>
            <a:off x="2370571" y="1196877"/>
            <a:ext cx="1887009" cy="360040"/>
          </a:xfrm>
          <a:custGeom>
            <a:avLst/>
            <a:gdLst>
              <a:gd name="connsiteX0" fmla="*/ 0 w 2206752"/>
              <a:gd name="connsiteY0" fmla="*/ 350520 h 350520"/>
              <a:gd name="connsiteX1" fmla="*/ 2206752 w 2206752"/>
              <a:gd name="connsiteY1" fmla="*/ 350520 h 350520"/>
              <a:gd name="connsiteX2" fmla="*/ 2206752 w 2206752"/>
              <a:gd name="connsiteY2" fmla="*/ 0 h 350520"/>
              <a:gd name="connsiteX3" fmla="*/ 0 w 2206752"/>
              <a:gd name="connsiteY3" fmla="*/ 0 h 350520"/>
              <a:gd name="connsiteX4" fmla="*/ 0 w 2206752"/>
              <a:gd name="connsiteY4" fmla="*/ 350520 h 3505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06752" h="350520">
                <a:moveTo>
                  <a:pt x="0" y="350520"/>
                </a:moveTo>
                <a:lnTo>
                  <a:pt x="2206752" y="350520"/>
                </a:lnTo>
                <a:lnTo>
                  <a:pt x="2206752" y="0"/>
                </a:lnTo>
                <a:lnTo>
                  <a:pt x="0" y="0"/>
                </a:lnTo>
                <a:lnTo>
                  <a:pt x="0" y="350520"/>
                </a:lnTo>
              </a:path>
            </a:pathLst>
          </a:custGeom>
          <a:solidFill>
            <a:srgbClr val="FFCC0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p>
        </p:txBody>
      </p:sp>
      <p:sp>
        <p:nvSpPr>
          <p:cNvPr id="6" name="Freeform 3"/>
          <p:cNvSpPr/>
          <p:nvPr/>
        </p:nvSpPr>
        <p:spPr>
          <a:xfrm>
            <a:off x="4338379" y="1196877"/>
            <a:ext cx="2296205" cy="360040"/>
          </a:xfrm>
          <a:custGeom>
            <a:avLst/>
            <a:gdLst>
              <a:gd name="connsiteX0" fmla="*/ 0 w 4309872"/>
              <a:gd name="connsiteY0" fmla="*/ 350520 h 350520"/>
              <a:gd name="connsiteX1" fmla="*/ 4309872 w 4309872"/>
              <a:gd name="connsiteY1" fmla="*/ 350520 h 350520"/>
              <a:gd name="connsiteX2" fmla="*/ 4309872 w 4309872"/>
              <a:gd name="connsiteY2" fmla="*/ 0 h 350520"/>
              <a:gd name="connsiteX3" fmla="*/ 0 w 4309872"/>
              <a:gd name="connsiteY3" fmla="*/ 0 h 350520"/>
              <a:gd name="connsiteX4" fmla="*/ 0 w 4309872"/>
              <a:gd name="connsiteY4" fmla="*/ 350520 h 3505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09872" h="350520">
                <a:moveTo>
                  <a:pt x="0" y="350520"/>
                </a:moveTo>
                <a:lnTo>
                  <a:pt x="4309872" y="350520"/>
                </a:lnTo>
                <a:lnTo>
                  <a:pt x="4309872" y="0"/>
                </a:lnTo>
                <a:lnTo>
                  <a:pt x="0" y="0"/>
                </a:lnTo>
                <a:lnTo>
                  <a:pt x="0" y="350520"/>
                </a:lnTo>
              </a:path>
            </a:pathLst>
          </a:custGeom>
          <a:solidFill>
            <a:srgbClr val="FFCC0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p>
        </p:txBody>
      </p:sp>
      <p:sp>
        <p:nvSpPr>
          <p:cNvPr id="7" name="Freeform 3"/>
          <p:cNvSpPr/>
          <p:nvPr/>
        </p:nvSpPr>
        <p:spPr>
          <a:xfrm>
            <a:off x="945952" y="1644608"/>
            <a:ext cx="1334459" cy="2365269"/>
          </a:xfrm>
          <a:custGeom>
            <a:avLst/>
            <a:gdLst>
              <a:gd name="connsiteX0" fmla="*/ 0 w 1560576"/>
              <a:gd name="connsiteY0" fmla="*/ 1280159 h 1280160"/>
              <a:gd name="connsiteX1" fmla="*/ 1560576 w 1560576"/>
              <a:gd name="connsiteY1" fmla="*/ 1280159 h 1280160"/>
              <a:gd name="connsiteX2" fmla="*/ 1560576 w 1560576"/>
              <a:gd name="connsiteY2" fmla="*/ 0 h 1280160"/>
              <a:gd name="connsiteX3" fmla="*/ 0 w 1560576"/>
              <a:gd name="connsiteY3" fmla="*/ 0 h 1280160"/>
              <a:gd name="connsiteX4" fmla="*/ 0 w 1560576"/>
              <a:gd name="connsiteY4" fmla="*/ 1280159 h 12801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60576" h="1280160">
                <a:moveTo>
                  <a:pt x="0" y="1280159"/>
                </a:moveTo>
                <a:lnTo>
                  <a:pt x="1560576" y="1280159"/>
                </a:lnTo>
                <a:lnTo>
                  <a:pt x="1560576" y="0"/>
                </a:lnTo>
                <a:lnTo>
                  <a:pt x="0" y="0"/>
                </a:lnTo>
                <a:lnTo>
                  <a:pt x="0" y="1280159"/>
                </a:lnTo>
              </a:path>
            </a:pathLst>
          </a:custGeom>
          <a:solidFill>
            <a:schemeClr val="bg1">
              <a:lumMod val="85000"/>
            </a:scheme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8" name="Freeform 3"/>
          <p:cNvSpPr/>
          <p:nvPr/>
        </p:nvSpPr>
        <p:spPr>
          <a:xfrm>
            <a:off x="2365141" y="1628925"/>
            <a:ext cx="1897869" cy="2388734"/>
          </a:xfrm>
          <a:custGeom>
            <a:avLst/>
            <a:gdLst>
              <a:gd name="connsiteX0" fmla="*/ 6350 w 2219452"/>
              <a:gd name="connsiteY0" fmla="*/ 6350 h 1292860"/>
              <a:gd name="connsiteX1" fmla="*/ 6350 w 2219452"/>
              <a:gd name="connsiteY1" fmla="*/ 1286509 h 1292860"/>
              <a:gd name="connsiteX2" fmla="*/ 2213102 w 2219452"/>
              <a:gd name="connsiteY2" fmla="*/ 1286509 h 1292860"/>
              <a:gd name="connsiteX3" fmla="*/ 2213102 w 2219452"/>
              <a:gd name="connsiteY3" fmla="*/ 6350 h 1292860"/>
              <a:gd name="connsiteX4" fmla="*/ 6350 w 2219452"/>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19452" h="1292860">
                <a:moveTo>
                  <a:pt x="6350" y="6350"/>
                </a:moveTo>
                <a:lnTo>
                  <a:pt x="6350" y="1286509"/>
                </a:lnTo>
                <a:lnTo>
                  <a:pt x="2213102" y="1286509"/>
                </a:lnTo>
                <a:lnTo>
                  <a:pt x="2213102"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9" name="Freeform 3"/>
          <p:cNvSpPr/>
          <p:nvPr/>
        </p:nvSpPr>
        <p:spPr>
          <a:xfrm>
            <a:off x="4332949" y="1628925"/>
            <a:ext cx="2288357" cy="2388734"/>
          </a:xfrm>
          <a:custGeom>
            <a:avLst/>
            <a:gdLst>
              <a:gd name="connsiteX0" fmla="*/ 6350 w 4295140"/>
              <a:gd name="connsiteY0" fmla="*/ 6350 h 1292860"/>
              <a:gd name="connsiteX1" fmla="*/ 6350 w 4295140"/>
              <a:gd name="connsiteY1" fmla="*/ 1286509 h 1292860"/>
              <a:gd name="connsiteX2" fmla="*/ 4288789 w 4295140"/>
              <a:gd name="connsiteY2" fmla="*/ 1286509 h 1292860"/>
              <a:gd name="connsiteX3" fmla="*/ 4288789 w 4295140"/>
              <a:gd name="connsiteY3" fmla="*/ 6350 h 1292860"/>
              <a:gd name="connsiteX4" fmla="*/ 6350 w 4295140"/>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95140" h="1292860">
                <a:moveTo>
                  <a:pt x="6350" y="6350"/>
                </a:moveTo>
                <a:lnTo>
                  <a:pt x="6350" y="1286509"/>
                </a:lnTo>
                <a:lnTo>
                  <a:pt x="4288789" y="1286509"/>
                </a:lnTo>
                <a:lnTo>
                  <a:pt x="4288789"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10" name="TextBox 1"/>
          <p:cNvSpPr txBox="1"/>
          <p:nvPr/>
        </p:nvSpPr>
        <p:spPr>
          <a:xfrm>
            <a:off x="1107789" y="2106407"/>
            <a:ext cx="1062300" cy="399551"/>
          </a:xfrm>
          <a:prstGeom prst="rect">
            <a:avLst/>
          </a:prstGeom>
          <a:noFill/>
        </p:spPr>
        <p:txBody>
          <a:bodyPr wrap="square" lIns="0" tIns="0" rIns="0" bIns="40087" rtlCol="0">
            <a:spAutoFit/>
          </a:bodyPr>
          <a:lstStyle/>
          <a:p>
            <a:pPr>
              <a:lnSpc>
                <a:spcPts val="1403"/>
              </a:lnSpc>
              <a:tabLst>
                <a:tab pos="155895" algn="l"/>
              </a:tabLst>
            </a:pPr>
            <a:r>
              <a:rPr lang="en-US" altLang="zh-CN" sz="1400" b="1" dirty="0" smtClean="0">
                <a:solidFill>
                  <a:schemeClr val="tx1">
                    <a:lumMod val="50000"/>
                  </a:schemeClr>
                </a:solidFill>
                <a:latin typeface="Times New Roman" pitchFamily="18" charset="0"/>
                <a:cs typeface="Times New Roman" pitchFamily="18" charset="0"/>
              </a:rPr>
              <a:t>B5. </a:t>
            </a:r>
            <a:r>
              <a:rPr lang="zh-CN" altLang="en-US" sz="1400" b="1" dirty="0" smtClean="0">
                <a:solidFill>
                  <a:schemeClr val="tx1">
                    <a:lumMod val="50000"/>
                  </a:schemeClr>
                </a:solidFill>
                <a:latin typeface="Times New Roman" pitchFamily="18" charset="0"/>
                <a:cs typeface="Times New Roman" pitchFamily="18" charset="0"/>
              </a:rPr>
              <a:t>货主门户系统建设</a:t>
            </a:r>
            <a:endParaRPr lang="en-US" altLang="zh-CN" sz="1400" b="1" dirty="0" smtClean="0">
              <a:solidFill>
                <a:schemeClr val="tx1">
                  <a:lumMod val="50000"/>
                </a:schemeClr>
              </a:solidFill>
              <a:latin typeface="Times New Roman" pitchFamily="18" charset="0"/>
              <a:cs typeface="Times New Roman" pitchFamily="18" charset="0"/>
            </a:endParaRPr>
          </a:p>
        </p:txBody>
      </p:sp>
      <p:sp>
        <p:nvSpPr>
          <p:cNvPr id="11" name="TextBox 1"/>
          <p:cNvSpPr txBox="1"/>
          <p:nvPr/>
        </p:nvSpPr>
        <p:spPr>
          <a:xfrm>
            <a:off x="2443551" y="1719720"/>
            <a:ext cx="1742761" cy="808637"/>
          </a:xfrm>
          <a:prstGeom prst="rect">
            <a:avLst/>
          </a:prstGeom>
          <a:noFill/>
        </p:spPr>
        <p:txBody>
          <a:bodyPr wrap="square" lIns="0" tIns="0" rIns="0" bIns="40087" rtlCol="0">
            <a:spAutoFit/>
          </a:bodyPr>
          <a:lstStyle/>
          <a:p>
            <a:pPr>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建立</a:t>
            </a:r>
            <a:r>
              <a:rPr lang="en-US" altLang="zh-CN" sz="1200" dirty="0" smtClean="0">
                <a:solidFill>
                  <a:schemeClr val="tx1">
                    <a:lumMod val="50000"/>
                  </a:schemeClr>
                </a:solidFill>
                <a:latin typeface="Times New Roman" pitchFamily="18" charset="0"/>
                <a:ea typeface="SimSun" pitchFamily="2" charset="-122"/>
              </a:rPr>
              <a:t>BLC</a:t>
            </a:r>
            <a:r>
              <a:rPr lang="zh-CN" altLang="en-US" sz="1200" dirty="0" smtClean="0">
                <a:solidFill>
                  <a:schemeClr val="tx1">
                    <a:lumMod val="50000"/>
                  </a:schemeClr>
                </a:solidFill>
                <a:latin typeface="Times New Roman" pitchFamily="18" charset="0"/>
                <a:ea typeface="SimSun" pitchFamily="2" charset="-122"/>
              </a:rPr>
              <a:t>物流标准化的货主门户平台，整合各服务主机厂和零件供应商的业务信息</a:t>
            </a:r>
          </a:p>
        </p:txBody>
      </p:sp>
      <p:sp>
        <p:nvSpPr>
          <p:cNvPr id="12" name="TextBox 1"/>
          <p:cNvSpPr txBox="1"/>
          <p:nvPr/>
        </p:nvSpPr>
        <p:spPr>
          <a:xfrm>
            <a:off x="1233984" y="1327202"/>
            <a:ext cx="1268002" cy="188404"/>
          </a:xfrm>
          <a:prstGeom prst="rect">
            <a:avLst/>
          </a:prstGeom>
          <a:noFill/>
        </p:spPr>
        <p:txBody>
          <a:bodyPr wrap="square" lIns="0" tIns="0" rIns="0" bIns="40087" rtlCol="0">
            <a:spAutoFit/>
          </a:bodyPr>
          <a:lstStyle/>
          <a:p>
            <a:pPr>
              <a:lnSpc>
                <a:spcPts val="1052"/>
              </a:lnSpc>
            </a:pPr>
            <a:r>
              <a:rPr lang="zh-CN" altLang="en-US" sz="1400" b="1" dirty="0" smtClean="0">
                <a:latin typeface="Times New Roman" pitchFamily="18" charset="0"/>
                <a:cs typeface="Times New Roman" pitchFamily="18" charset="0"/>
              </a:rPr>
              <a:t>项目名称</a:t>
            </a:r>
            <a:endParaRPr lang="en-US" altLang="zh-CN" sz="1400" b="1" dirty="0" smtClean="0">
              <a:latin typeface="Times New Roman" pitchFamily="18" charset="0"/>
              <a:cs typeface="Times New Roman" pitchFamily="18" charset="0"/>
            </a:endParaRPr>
          </a:p>
        </p:txBody>
      </p:sp>
      <p:sp>
        <p:nvSpPr>
          <p:cNvPr id="13" name="TextBox 1"/>
          <p:cNvSpPr txBox="1"/>
          <p:nvPr/>
        </p:nvSpPr>
        <p:spPr>
          <a:xfrm>
            <a:off x="3062326" y="1306654"/>
            <a:ext cx="1268002" cy="188404"/>
          </a:xfrm>
          <a:prstGeom prst="rect">
            <a:avLst/>
          </a:prstGeom>
          <a:noFill/>
        </p:spPr>
        <p:txBody>
          <a:bodyPr wrap="square" lIns="0" tIns="0" rIns="0" bIns="40087" rtlCol="0">
            <a:spAutoFit/>
          </a:bodyPr>
          <a:lstStyle/>
          <a:p>
            <a:pPr>
              <a:lnSpc>
                <a:spcPts val="1052"/>
              </a:lnSpc>
            </a:pPr>
            <a:r>
              <a:rPr lang="zh-CN" altLang="en-US" sz="1400" b="1" dirty="0" smtClean="0">
                <a:latin typeface="Times New Roman" pitchFamily="18" charset="0"/>
                <a:cs typeface="Times New Roman" pitchFamily="18" charset="0"/>
              </a:rPr>
              <a:t>目  的</a:t>
            </a:r>
            <a:endParaRPr lang="en-US" altLang="zh-CN" sz="1400" b="1" dirty="0" smtClean="0">
              <a:latin typeface="Times New Roman" pitchFamily="18" charset="0"/>
              <a:cs typeface="Times New Roman" pitchFamily="18" charset="0"/>
            </a:endParaRPr>
          </a:p>
        </p:txBody>
      </p:sp>
      <p:sp>
        <p:nvSpPr>
          <p:cNvPr id="14" name="TextBox 1"/>
          <p:cNvSpPr txBox="1"/>
          <p:nvPr/>
        </p:nvSpPr>
        <p:spPr>
          <a:xfrm>
            <a:off x="5122416" y="1289218"/>
            <a:ext cx="1268002" cy="188404"/>
          </a:xfrm>
          <a:prstGeom prst="rect">
            <a:avLst/>
          </a:prstGeom>
          <a:noFill/>
        </p:spPr>
        <p:txBody>
          <a:bodyPr wrap="square" lIns="0" tIns="0" rIns="0" bIns="40087" rtlCol="0">
            <a:spAutoFit/>
          </a:bodyPr>
          <a:lstStyle/>
          <a:p>
            <a:pPr>
              <a:lnSpc>
                <a:spcPts val="1052"/>
              </a:lnSpc>
            </a:pPr>
            <a:r>
              <a:rPr lang="zh-CN" altLang="en-US" sz="1400" b="1" dirty="0" smtClean="0">
                <a:latin typeface="Times New Roman" pitchFamily="18" charset="0"/>
                <a:cs typeface="Times New Roman" pitchFamily="18" charset="0"/>
              </a:rPr>
              <a:t>内容概述</a:t>
            </a:r>
            <a:endParaRPr lang="en-US" altLang="zh-CN" sz="1400" b="1" dirty="0" smtClean="0">
              <a:latin typeface="Times New Roman" pitchFamily="18" charset="0"/>
              <a:cs typeface="Times New Roman" pitchFamily="18" charset="0"/>
            </a:endParaRPr>
          </a:p>
        </p:txBody>
      </p:sp>
      <p:sp>
        <p:nvSpPr>
          <p:cNvPr id="15" name="TextBox 1"/>
          <p:cNvSpPr txBox="1"/>
          <p:nvPr/>
        </p:nvSpPr>
        <p:spPr>
          <a:xfrm>
            <a:off x="4402336" y="1713403"/>
            <a:ext cx="2160240" cy="2226783"/>
          </a:xfrm>
          <a:prstGeom prst="rect">
            <a:avLst/>
          </a:prstGeom>
          <a:noFill/>
        </p:spPr>
        <p:txBody>
          <a:bodyPr wrap="square" lIns="0" tIns="0" rIns="0" bIns="40087" rtlCol="0">
            <a:spAutoFit/>
          </a:bodyPr>
          <a:lstStyle/>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支持各主机厂和零件供应商的计划员登录并查询订单执行情况，处理费用结算，接收必要的防误报警</a:t>
            </a:r>
            <a:endParaRPr lang="en-US" altLang="zh-CN" sz="1200" dirty="0" smtClean="0">
              <a:solidFill>
                <a:schemeClr val="tx1">
                  <a:lumMod val="50000"/>
                </a:schemeClr>
              </a:solidFill>
              <a:latin typeface="Times New Roman" pitchFamily="18" charset="0"/>
              <a:ea typeface="SimSun" pitchFamily="2" charset="-122"/>
            </a:endParaRPr>
          </a:p>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实现与</a:t>
            </a:r>
            <a:r>
              <a:rPr lang="en-US" altLang="zh-CN" sz="1200" dirty="0" smtClean="0">
                <a:solidFill>
                  <a:schemeClr val="tx1">
                    <a:lumMod val="50000"/>
                  </a:schemeClr>
                </a:solidFill>
                <a:latin typeface="Times New Roman" pitchFamily="18" charset="0"/>
                <a:ea typeface="SimSun" pitchFamily="2" charset="-122"/>
              </a:rPr>
              <a:t>BLC</a:t>
            </a:r>
            <a:r>
              <a:rPr lang="zh-CN" altLang="en-US" sz="1200" dirty="0" smtClean="0">
                <a:solidFill>
                  <a:schemeClr val="tx1">
                    <a:lumMod val="50000"/>
                  </a:schemeClr>
                </a:solidFill>
                <a:latin typeface="Times New Roman" pitchFamily="18" charset="0"/>
                <a:ea typeface="SimSun" pitchFamily="2" charset="-122"/>
              </a:rPr>
              <a:t>物流内部订单管理系统、财务管理系统、仓库管理系统、上线喂料系统以及运输管理系统的集成</a:t>
            </a:r>
            <a:endParaRPr lang="en-US" altLang="zh-CN" sz="1200" dirty="0" smtClean="0">
              <a:solidFill>
                <a:schemeClr val="tx1">
                  <a:lumMod val="50000"/>
                </a:schemeClr>
              </a:solidFill>
              <a:latin typeface="Times New Roman" pitchFamily="18" charset="0"/>
              <a:ea typeface="SimSun" pitchFamily="2" charset="-122"/>
            </a:endParaRPr>
          </a:p>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对与部分已有供应商平台的主机厂或零件供应商，实现门户平台的整合和对接</a:t>
            </a:r>
          </a:p>
        </p:txBody>
      </p:sp>
      <p:sp>
        <p:nvSpPr>
          <p:cNvPr id="16" name="Freeform 3"/>
          <p:cNvSpPr/>
          <p:nvPr/>
        </p:nvSpPr>
        <p:spPr>
          <a:xfrm>
            <a:off x="6701748" y="1196752"/>
            <a:ext cx="2237091" cy="360040"/>
          </a:xfrm>
          <a:custGeom>
            <a:avLst/>
            <a:gdLst>
              <a:gd name="connsiteX0" fmla="*/ 0 w 4309872"/>
              <a:gd name="connsiteY0" fmla="*/ 350520 h 350520"/>
              <a:gd name="connsiteX1" fmla="*/ 4309872 w 4309872"/>
              <a:gd name="connsiteY1" fmla="*/ 350520 h 350520"/>
              <a:gd name="connsiteX2" fmla="*/ 4309872 w 4309872"/>
              <a:gd name="connsiteY2" fmla="*/ 0 h 350520"/>
              <a:gd name="connsiteX3" fmla="*/ 0 w 4309872"/>
              <a:gd name="connsiteY3" fmla="*/ 0 h 350520"/>
              <a:gd name="connsiteX4" fmla="*/ 0 w 4309872"/>
              <a:gd name="connsiteY4" fmla="*/ 350520 h 3505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09872" h="350520">
                <a:moveTo>
                  <a:pt x="0" y="350520"/>
                </a:moveTo>
                <a:lnTo>
                  <a:pt x="4309872" y="350520"/>
                </a:lnTo>
                <a:lnTo>
                  <a:pt x="4309872" y="0"/>
                </a:lnTo>
                <a:lnTo>
                  <a:pt x="0" y="0"/>
                </a:lnTo>
                <a:lnTo>
                  <a:pt x="0" y="350520"/>
                </a:lnTo>
              </a:path>
            </a:pathLst>
          </a:custGeom>
          <a:solidFill>
            <a:srgbClr val="FFCC0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p>
        </p:txBody>
      </p:sp>
      <p:sp>
        <p:nvSpPr>
          <p:cNvPr id="17" name="Freeform 3"/>
          <p:cNvSpPr/>
          <p:nvPr/>
        </p:nvSpPr>
        <p:spPr>
          <a:xfrm>
            <a:off x="6696317" y="1628800"/>
            <a:ext cx="2229445" cy="2388734"/>
          </a:xfrm>
          <a:custGeom>
            <a:avLst/>
            <a:gdLst>
              <a:gd name="connsiteX0" fmla="*/ 6350 w 4295140"/>
              <a:gd name="connsiteY0" fmla="*/ 6350 h 1292860"/>
              <a:gd name="connsiteX1" fmla="*/ 6350 w 4295140"/>
              <a:gd name="connsiteY1" fmla="*/ 1286509 h 1292860"/>
              <a:gd name="connsiteX2" fmla="*/ 4288789 w 4295140"/>
              <a:gd name="connsiteY2" fmla="*/ 1286509 h 1292860"/>
              <a:gd name="connsiteX3" fmla="*/ 4288789 w 4295140"/>
              <a:gd name="connsiteY3" fmla="*/ 6350 h 1292860"/>
              <a:gd name="connsiteX4" fmla="*/ 6350 w 4295140"/>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95140" h="1292860">
                <a:moveTo>
                  <a:pt x="6350" y="6350"/>
                </a:moveTo>
                <a:lnTo>
                  <a:pt x="6350" y="1286509"/>
                </a:lnTo>
                <a:lnTo>
                  <a:pt x="4288789" y="1286509"/>
                </a:lnTo>
                <a:lnTo>
                  <a:pt x="4288789"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18" name="TextBox 1"/>
          <p:cNvSpPr txBox="1"/>
          <p:nvPr/>
        </p:nvSpPr>
        <p:spPr>
          <a:xfrm>
            <a:off x="7485726" y="1309731"/>
            <a:ext cx="1268002" cy="188404"/>
          </a:xfrm>
          <a:prstGeom prst="rect">
            <a:avLst/>
          </a:prstGeom>
          <a:noFill/>
        </p:spPr>
        <p:txBody>
          <a:bodyPr wrap="square" lIns="0" tIns="0" rIns="0" bIns="40087" rtlCol="0">
            <a:spAutoFit/>
          </a:bodyPr>
          <a:lstStyle/>
          <a:p>
            <a:pPr>
              <a:lnSpc>
                <a:spcPts val="1052"/>
              </a:lnSpc>
            </a:pPr>
            <a:r>
              <a:rPr lang="zh-CN" altLang="en-US" sz="1400" b="1" dirty="0" smtClean="0">
                <a:solidFill>
                  <a:schemeClr val="tx1">
                    <a:lumMod val="50000"/>
                  </a:schemeClr>
                </a:solidFill>
                <a:latin typeface="Times New Roman" pitchFamily="18" charset="0"/>
                <a:cs typeface="Times New Roman" pitchFamily="18" charset="0"/>
              </a:rPr>
              <a:t>实施考虑</a:t>
            </a:r>
            <a:endParaRPr lang="en-US" altLang="zh-CN" sz="1400" b="1" dirty="0" smtClean="0">
              <a:solidFill>
                <a:schemeClr val="tx1">
                  <a:lumMod val="50000"/>
                </a:schemeClr>
              </a:solidFill>
              <a:latin typeface="Times New Roman" pitchFamily="18" charset="0"/>
              <a:cs typeface="Times New Roman" pitchFamily="18" charset="0"/>
            </a:endParaRPr>
          </a:p>
        </p:txBody>
      </p:sp>
      <p:sp>
        <p:nvSpPr>
          <p:cNvPr id="19" name="TextBox 1"/>
          <p:cNvSpPr txBox="1"/>
          <p:nvPr/>
        </p:nvSpPr>
        <p:spPr>
          <a:xfrm>
            <a:off x="6765705" y="1713278"/>
            <a:ext cx="2029119" cy="616598"/>
          </a:xfrm>
          <a:prstGeom prst="rect">
            <a:avLst/>
          </a:prstGeom>
          <a:noFill/>
        </p:spPr>
        <p:txBody>
          <a:bodyPr wrap="square" lIns="0" tIns="0" rIns="0" bIns="40087" rtlCol="0">
            <a:spAutoFit/>
          </a:bodyPr>
          <a:lstStyle/>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初期考虑有限的信息发布和接收，逐步实现与货主间的业务交互功能</a:t>
            </a:r>
            <a:endParaRPr lang="en-US" altLang="zh-CN" sz="1200" dirty="0" smtClean="0">
              <a:solidFill>
                <a:schemeClr val="tx1">
                  <a:lumMod val="50000"/>
                </a:schemeClr>
              </a:solidFill>
              <a:latin typeface="Times New Roman" pitchFamily="18" charset="0"/>
              <a:ea typeface="SimSun" pitchFamily="2" charset="-122"/>
            </a:endParaRPr>
          </a:p>
        </p:txBody>
      </p:sp>
      <p:sp>
        <p:nvSpPr>
          <p:cNvPr id="20" name="Freeform 3"/>
          <p:cNvSpPr/>
          <p:nvPr/>
        </p:nvSpPr>
        <p:spPr>
          <a:xfrm>
            <a:off x="945952" y="4072422"/>
            <a:ext cx="1334459" cy="2087853"/>
          </a:xfrm>
          <a:custGeom>
            <a:avLst/>
            <a:gdLst>
              <a:gd name="connsiteX0" fmla="*/ 0 w 1560576"/>
              <a:gd name="connsiteY0" fmla="*/ 1280159 h 1280160"/>
              <a:gd name="connsiteX1" fmla="*/ 1560576 w 1560576"/>
              <a:gd name="connsiteY1" fmla="*/ 1280159 h 1280160"/>
              <a:gd name="connsiteX2" fmla="*/ 1560576 w 1560576"/>
              <a:gd name="connsiteY2" fmla="*/ 0 h 1280160"/>
              <a:gd name="connsiteX3" fmla="*/ 0 w 1560576"/>
              <a:gd name="connsiteY3" fmla="*/ 0 h 1280160"/>
              <a:gd name="connsiteX4" fmla="*/ 0 w 1560576"/>
              <a:gd name="connsiteY4" fmla="*/ 1280159 h 12801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60576" h="1280160">
                <a:moveTo>
                  <a:pt x="0" y="1280159"/>
                </a:moveTo>
                <a:lnTo>
                  <a:pt x="1560576" y="1280159"/>
                </a:lnTo>
                <a:lnTo>
                  <a:pt x="1560576" y="0"/>
                </a:lnTo>
                <a:lnTo>
                  <a:pt x="0" y="0"/>
                </a:lnTo>
                <a:lnTo>
                  <a:pt x="0" y="1280159"/>
                </a:lnTo>
              </a:path>
            </a:pathLst>
          </a:custGeom>
          <a:solidFill>
            <a:schemeClr val="bg1">
              <a:lumMod val="85000"/>
            </a:scheme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21" name="Freeform 3"/>
          <p:cNvSpPr/>
          <p:nvPr/>
        </p:nvSpPr>
        <p:spPr>
          <a:xfrm>
            <a:off x="2365141" y="4056739"/>
            <a:ext cx="1897869" cy="2108565"/>
          </a:xfrm>
          <a:custGeom>
            <a:avLst/>
            <a:gdLst>
              <a:gd name="connsiteX0" fmla="*/ 6350 w 2219452"/>
              <a:gd name="connsiteY0" fmla="*/ 6350 h 1292860"/>
              <a:gd name="connsiteX1" fmla="*/ 6350 w 2219452"/>
              <a:gd name="connsiteY1" fmla="*/ 1286509 h 1292860"/>
              <a:gd name="connsiteX2" fmla="*/ 2213102 w 2219452"/>
              <a:gd name="connsiteY2" fmla="*/ 1286509 h 1292860"/>
              <a:gd name="connsiteX3" fmla="*/ 2213102 w 2219452"/>
              <a:gd name="connsiteY3" fmla="*/ 6350 h 1292860"/>
              <a:gd name="connsiteX4" fmla="*/ 6350 w 2219452"/>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19452" h="1292860">
                <a:moveTo>
                  <a:pt x="6350" y="6350"/>
                </a:moveTo>
                <a:lnTo>
                  <a:pt x="6350" y="1286509"/>
                </a:lnTo>
                <a:lnTo>
                  <a:pt x="2213102" y="1286509"/>
                </a:lnTo>
                <a:lnTo>
                  <a:pt x="2213102"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22" name="Freeform 3"/>
          <p:cNvSpPr/>
          <p:nvPr/>
        </p:nvSpPr>
        <p:spPr>
          <a:xfrm>
            <a:off x="4332949" y="4056739"/>
            <a:ext cx="2288357" cy="2108565"/>
          </a:xfrm>
          <a:custGeom>
            <a:avLst/>
            <a:gdLst>
              <a:gd name="connsiteX0" fmla="*/ 6350 w 4295140"/>
              <a:gd name="connsiteY0" fmla="*/ 6350 h 1292860"/>
              <a:gd name="connsiteX1" fmla="*/ 6350 w 4295140"/>
              <a:gd name="connsiteY1" fmla="*/ 1286509 h 1292860"/>
              <a:gd name="connsiteX2" fmla="*/ 4288789 w 4295140"/>
              <a:gd name="connsiteY2" fmla="*/ 1286509 h 1292860"/>
              <a:gd name="connsiteX3" fmla="*/ 4288789 w 4295140"/>
              <a:gd name="connsiteY3" fmla="*/ 6350 h 1292860"/>
              <a:gd name="connsiteX4" fmla="*/ 6350 w 4295140"/>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95140" h="1292860">
                <a:moveTo>
                  <a:pt x="6350" y="6350"/>
                </a:moveTo>
                <a:lnTo>
                  <a:pt x="6350" y="1286509"/>
                </a:lnTo>
                <a:lnTo>
                  <a:pt x="4288789" y="1286509"/>
                </a:lnTo>
                <a:lnTo>
                  <a:pt x="4288789"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23" name="TextBox 1"/>
          <p:cNvSpPr txBox="1"/>
          <p:nvPr/>
        </p:nvSpPr>
        <p:spPr>
          <a:xfrm>
            <a:off x="1107789" y="4534221"/>
            <a:ext cx="1062300" cy="399551"/>
          </a:xfrm>
          <a:prstGeom prst="rect">
            <a:avLst/>
          </a:prstGeom>
          <a:noFill/>
        </p:spPr>
        <p:txBody>
          <a:bodyPr wrap="square" lIns="0" tIns="0" rIns="0" bIns="40087" rtlCol="0">
            <a:spAutoFit/>
          </a:bodyPr>
          <a:lstStyle/>
          <a:p>
            <a:pPr>
              <a:lnSpc>
                <a:spcPts val="1403"/>
              </a:lnSpc>
              <a:tabLst>
                <a:tab pos="155895" algn="l"/>
              </a:tabLst>
            </a:pPr>
            <a:r>
              <a:rPr lang="en-US" altLang="zh-CN" sz="1400" b="1" dirty="0" smtClean="0">
                <a:solidFill>
                  <a:schemeClr val="tx1">
                    <a:lumMod val="50000"/>
                  </a:schemeClr>
                </a:solidFill>
                <a:latin typeface="Times New Roman" pitchFamily="18" charset="0"/>
                <a:cs typeface="Times New Roman" pitchFamily="18" charset="0"/>
              </a:rPr>
              <a:t>B6.</a:t>
            </a:r>
            <a:r>
              <a:rPr lang="en-US" altLang="zh-CN" sz="1400" dirty="0" smtClean="0">
                <a:solidFill>
                  <a:schemeClr val="tx1">
                    <a:lumMod val="50000"/>
                  </a:schemeClr>
                </a:solidFill>
                <a:latin typeface="Times New Roman" pitchFamily="18" charset="0"/>
                <a:cs typeface="Times New Roman" pitchFamily="18" charset="0"/>
              </a:rPr>
              <a:t> </a:t>
            </a:r>
            <a:r>
              <a:rPr lang="zh-CN" altLang="en-US" sz="1400" b="1" dirty="0" smtClean="0">
                <a:solidFill>
                  <a:schemeClr val="tx1">
                    <a:lumMod val="50000"/>
                  </a:schemeClr>
                </a:solidFill>
                <a:latin typeface="Times New Roman" pitchFamily="18" charset="0"/>
                <a:cs typeface="Times New Roman" pitchFamily="18" charset="0"/>
              </a:rPr>
              <a:t>供应商门户系统建设</a:t>
            </a:r>
            <a:endParaRPr lang="en-US" altLang="zh-CN" sz="1400" b="1" dirty="0" smtClean="0">
              <a:solidFill>
                <a:schemeClr val="tx1">
                  <a:lumMod val="50000"/>
                </a:schemeClr>
              </a:solidFill>
              <a:latin typeface="Times New Roman" pitchFamily="18" charset="0"/>
              <a:cs typeface="Times New Roman" pitchFamily="18" charset="0"/>
            </a:endParaRPr>
          </a:p>
        </p:txBody>
      </p:sp>
      <p:sp>
        <p:nvSpPr>
          <p:cNvPr id="24" name="TextBox 1"/>
          <p:cNvSpPr txBox="1"/>
          <p:nvPr/>
        </p:nvSpPr>
        <p:spPr>
          <a:xfrm>
            <a:off x="2443551" y="4147534"/>
            <a:ext cx="1742761" cy="1000678"/>
          </a:xfrm>
          <a:prstGeom prst="rect">
            <a:avLst/>
          </a:prstGeom>
          <a:noFill/>
        </p:spPr>
        <p:txBody>
          <a:bodyPr wrap="square" lIns="0" tIns="0" rIns="0" bIns="40087" rtlCol="0">
            <a:spAutoFit/>
          </a:bodyPr>
          <a:lstStyle/>
          <a:p>
            <a:pPr>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建立</a:t>
            </a:r>
            <a:r>
              <a:rPr lang="en-US" altLang="zh-CN" sz="1200" dirty="0" smtClean="0">
                <a:solidFill>
                  <a:schemeClr val="tx1">
                    <a:lumMod val="50000"/>
                  </a:schemeClr>
                </a:solidFill>
                <a:latin typeface="Times New Roman" pitchFamily="18" charset="0"/>
                <a:ea typeface="SimSun" pitchFamily="2" charset="-122"/>
              </a:rPr>
              <a:t>BLC</a:t>
            </a:r>
            <a:r>
              <a:rPr lang="zh-CN" altLang="en-US" sz="1200" dirty="0" smtClean="0">
                <a:solidFill>
                  <a:schemeClr val="tx1">
                    <a:lumMod val="50000"/>
                  </a:schemeClr>
                </a:solidFill>
                <a:latin typeface="Times New Roman" pitchFamily="18" charset="0"/>
                <a:ea typeface="SimSun" pitchFamily="2" charset="-122"/>
              </a:rPr>
              <a:t>物流标准化的供应商门户系统，支持对下游承运商的业务管理，推进向外整合的公司运营策略</a:t>
            </a:r>
          </a:p>
        </p:txBody>
      </p:sp>
      <p:sp>
        <p:nvSpPr>
          <p:cNvPr id="25" name="TextBox 1"/>
          <p:cNvSpPr txBox="1"/>
          <p:nvPr/>
        </p:nvSpPr>
        <p:spPr>
          <a:xfrm>
            <a:off x="4402336" y="4141217"/>
            <a:ext cx="2160240" cy="1229650"/>
          </a:xfrm>
          <a:prstGeom prst="rect">
            <a:avLst/>
          </a:prstGeom>
          <a:noFill/>
        </p:spPr>
        <p:txBody>
          <a:bodyPr wrap="square" lIns="0" tIns="0" rIns="0" bIns="40087" rtlCol="0">
            <a:spAutoFit/>
          </a:bodyPr>
          <a:lstStyle/>
          <a:p>
            <a:pPr>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通过与订单管理系统和运输管理系统的对接，实现从承运商注册、运单的分配一直到承运商评价的完整业务链</a:t>
            </a:r>
            <a:endParaRPr lang="en-US" altLang="zh-CN" sz="1200" dirty="0" smtClean="0">
              <a:solidFill>
                <a:schemeClr val="tx1">
                  <a:lumMod val="50000"/>
                </a:schemeClr>
              </a:solidFill>
              <a:latin typeface="Times New Roman" pitchFamily="18" charset="0"/>
              <a:ea typeface="SimSun" pitchFamily="2" charset="-122"/>
            </a:endParaRPr>
          </a:p>
          <a:p>
            <a:pPr>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集成财务管理系统，完成与承运商之间线上结算</a:t>
            </a:r>
            <a:endParaRPr lang="en-US" altLang="zh-CN" sz="1200" dirty="0" smtClean="0">
              <a:solidFill>
                <a:schemeClr val="tx1">
                  <a:lumMod val="50000"/>
                </a:schemeClr>
              </a:solidFill>
              <a:latin typeface="Times New Roman" pitchFamily="18" charset="0"/>
              <a:ea typeface="SimSun" pitchFamily="2" charset="-122"/>
            </a:endParaRPr>
          </a:p>
        </p:txBody>
      </p:sp>
      <p:sp>
        <p:nvSpPr>
          <p:cNvPr id="26" name="Freeform 3"/>
          <p:cNvSpPr/>
          <p:nvPr/>
        </p:nvSpPr>
        <p:spPr>
          <a:xfrm>
            <a:off x="6696317" y="4056614"/>
            <a:ext cx="2229445" cy="2108565"/>
          </a:xfrm>
          <a:custGeom>
            <a:avLst/>
            <a:gdLst>
              <a:gd name="connsiteX0" fmla="*/ 6350 w 4295140"/>
              <a:gd name="connsiteY0" fmla="*/ 6350 h 1292860"/>
              <a:gd name="connsiteX1" fmla="*/ 6350 w 4295140"/>
              <a:gd name="connsiteY1" fmla="*/ 1286509 h 1292860"/>
              <a:gd name="connsiteX2" fmla="*/ 4288789 w 4295140"/>
              <a:gd name="connsiteY2" fmla="*/ 1286509 h 1292860"/>
              <a:gd name="connsiteX3" fmla="*/ 4288789 w 4295140"/>
              <a:gd name="connsiteY3" fmla="*/ 6350 h 1292860"/>
              <a:gd name="connsiteX4" fmla="*/ 6350 w 4295140"/>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95140" h="1292860">
                <a:moveTo>
                  <a:pt x="6350" y="6350"/>
                </a:moveTo>
                <a:lnTo>
                  <a:pt x="6350" y="1286509"/>
                </a:lnTo>
                <a:lnTo>
                  <a:pt x="4288789" y="1286509"/>
                </a:lnTo>
                <a:lnTo>
                  <a:pt x="4288789"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27" name="TextBox 1"/>
          <p:cNvSpPr txBox="1"/>
          <p:nvPr/>
        </p:nvSpPr>
        <p:spPr>
          <a:xfrm>
            <a:off x="6765705" y="4141092"/>
            <a:ext cx="2029119" cy="2034742"/>
          </a:xfrm>
          <a:prstGeom prst="rect">
            <a:avLst/>
          </a:prstGeom>
          <a:noFill/>
        </p:spPr>
        <p:txBody>
          <a:bodyPr wrap="square" lIns="0" tIns="0" rIns="0" bIns="40087" rtlCol="0">
            <a:spAutoFit/>
          </a:bodyPr>
          <a:lstStyle/>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建议分两期项目实施系统建设</a:t>
            </a:r>
            <a:endParaRPr lang="en-US" altLang="zh-CN" sz="1200" dirty="0" smtClean="0">
              <a:solidFill>
                <a:schemeClr val="tx1">
                  <a:lumMod val="50000"/>
                </a:schemeClr>
              </a:solidFill>
              <a:latin typeface="Times New Roman" pitchFamily="18" charset="0"/>
              <a:ea typeface="SimSun" pitchFamily="2" charset="-122"/>
            </a:endParaRPr>
          </a:p>
          <a:p>
            <a:pPr marL="339725" lvl="1" indent="-165100">
              <a:lnSpc>
                <a:spcPct val="104000"/>
              </a:lnSpc>
              <a:spcBef>
                <a:spcPct val="20000"/>
              </a:spcBef>
              <a:buClr>
                <a:schemeClr val="accent2"/>
              </a:buClr>
              <a:buFont typeface="+mj-lt"/>
              <a:buAutoNum type="arabicPeriod"/>
            </a:pPr>
            <a:r>
              <a:rPr lang="zh-CN" altLang="en-US" sz="1200" dirty="0" smtClean="0">
                <a:solidFill>
                  <a:schemeClr val="tx1">
                    <a:lumMod val="50000"/>
                  </a:schemeClr>
                </a:solidFill>
                <a:latin typeface="Times New Roman" pitchFamily="18" charset="0"/>
                <a:ea typeface="SimSun" pitchFamily="2" charset="-122"/>
              </a:rPr>
              <a:t>一期围绕与承运商的外包业务关系设计门户应用功能</a:t>
            </a:r>
            <a:endParaRPr lang="en-US" altLang="zh-CN" sz="1200" dirty="0" smtClean="0">
              <a:solidFill>
                <a:schemeClr val="tx1">
                  <a:lumMod val="50000"/>
                </a:schemeClr>
              </a:solidFill>
              <a:latin typeface="Times New Roman" pitchFamily="18" charset="0"/>
              <a:ea typeface="SimSun" pitchFamily="2" charset="-122"/>
            </a:endParaRPr>
          </a:p>
          <a:p>
            <a:pPr marL="339725" lvl="1" indent="-165100">
              <a:lnSpc>
                <a:spcPct val="104000"/>
              </a:lnSpc>
              <a:spcBef>
                <a:spcPct val="20000"/>
              </a:spcBef>
              <a:buClr>
                <a:schemeClr val="accent2"/>
              </a:buClr>
              <a:buFont typeface="+mj-lt"/>
              <a:buAutoNum type="arabicPeriod"/>
            </a:pPr>
            <a:r>
              <a:rPr lang="zh-CN" altLang="en-US" sz="1200" dirty="0" smtClean="0">
                <a:solidFill>
                  <a:schemeClr val="tx1">
                    <a:lumMod val="50000"/>
                  </a:schemeClr>
                </a:solidFill>
                <a:latin typeface="Times New Roman" pitchFamily="18" charset="0"/>
                <a:ea typeface="SimSun" pitchFamily="2" charset="-122"/>
              </a:rPr>
              <a:t>二期搭建承运商管理的一系列功能，强化订单分配原则和业务执行规范，提升</a:t>
            </a:r>
            <a:r>
              <a:rPr lang="en-US" altLang="zh-CN" sz="1200" dirty="0" smtClean="0">
                <a:solidFill>
                  <a:schemeClr val="tx1">
                    <a:lumMod val="50000"/>
                  </a:schemeClr>
                </a:solidFill>
                <a:latin typeface="Times New Roman" pitchFamily="18" charset="0"/>
                <a:ea typeface="SimSun" pitchFamily="2" charset="-122"/>
              </a:rPr>
              <a:t>BLC</a:t>
            </a:r>
            <a:r>
              <a:rPr lang="zh-CN" altLang="en-US" sz="1200" dirty="0" smtClean="0">
                <a:solidFill>
                  <a:schemeClr val="tx1">
                    <a:lumMod val="50000"/>
                  </a:schemeClr>
                </a:solidFill>
                <a:latin typeface="Times New Roman" pitchFamily="18" charset="0"/>
                <a:ea typeface="SimSun" pitchFamily="2" charset="-122"/>
              </a:rPr>
              <a:t>外包生态体系的竞争力</a:t>
            </a:r>
            <a:endParaRPr lang="en-US" altLang="zh-CN" sz="1200" dirty="0" smtClean="0">
              <a:solidFill>
                <a:schemeClr val="tx1">
                  <a:lumMod val="50000"/>
                </a:schemeClr>
              </a:solidFill>
              <a:latin typeface="Times New Roman" pitchFamily="18" charset="0"/>
              <a:ea typeface="SimSun" pitchFamily="2" charset="-122"/>
            </a:endParaRPr>
          </a:p>
        </p:txBody>
      </p:sp>
    </p:spTree>
    <p:extLst>
      <p:ext uri="{BB962C8B-B14F-4D97-AF65-F5344CB8AC3E}">
        <p14:creationId xmlns:p14="http://schemas.microsoft.com/office/powerpoint/2010/main" val="31313389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a:xfrm>
            <a:off x="137458" y="89648"/>
            <a:ext cx="9677400" cy="381000"/>
          </a:xfrm>
        </p:spPr>
        <p:txBody>
          <a:bodyPr/>
          <a:lstStyle/>
          <a:p>
            <a:endParaRPr lang="zh-CN" altLang="en-US"/>
          </a:p>
        </p:txBody>
      </p:sp>
      <p:sp>
        <p:nvSpPr>
          <p:cNvPr id="4" name="灯片编号占位符 3"/>
          <p:cNvSpPr>
            <a:spLocks noGrp="1"/>
          </p:cNvSpPr>
          <p:nvPr>
            <p:ph type="sldNum" sz="quarter" idx="10"/>
          </p:nvPr>
        </p:nvSpPr>
        <p:spPr/>
        <p:txBody>
          <a:bodyPr/>
          <a:lstStyle/>
          <a:p>
            <a:fld id="{EAEE8F24-8F79-4DD9-BFD9-8BDF80AC16BC}" type="slidenum">
              <a:rPr lang="zh-CN" altLang="en-US" smtClean="0"/>
              <a:pPr/>
              <a:t>19</a:t>
            </a:fld>
            <a:endParaRPr lang="en-US" altLang="zh-CN"/>
          </a:p>
        </p:txBody>
      </p:sp>
      <p:sp>
        <p:nvSpPr>
          <p:cNvPr id="5" name="矩形 4"/>
          <p:cNvSpPr/>
          <p:nvPr/>
        </p:nvSpPr>
        <p:spPr bwMode="auto">
          <a:xfrm>
            <a:off x="883960" y="838209"/>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Verdana" pitchFamily="34" charset="0"/>
              </a:rPr>
              <a:t>BLC</a:t>
            </a:r>
            <a:r>
              <a:rPr kumimoji="0" lang="zh-CN" altLang="en-US" sz="1200" b="1" i="0" u="none" strike="noStrike" cap="none" normalizeH="0" baseline="0" dirty="0" smtClean="0">
                <a:ln>
                  <a:noFill/>
                </a:ln>
                <a:solidFill>
                  <a:schemeClr val="bg1"/>
                </a:solidFill>
                <a:effectLst/>
                <a:latin typeface="Verdana" pitchFamily="34" charset="0"/>
              </a:rPr>
              <a:t>物流负责人</a:t>
            </a:r>
            <a:endParaRPr kumimoji="0" lang="en-US" altLang="zh-CN" sz="1200" b="1" i="0" u="none" strike="noStrike" cap="none" normalizeH="0" baseline="0" dirty="0" smtClean="0">
              <a:ln>
                <a:noFill/>
              </a:ln>
              <a:solidFill>
                <a:schemeClr val="bg1"/>
              </a:solidFill>
              <a:effectLst/>
              <a:latin typeface="Verdana" pitchFamily="34" charset="0"/>
            </a:endParaRPr>
          </a:p>
        </p:txBody>
      </p:sp>
      <p:sp>
        <p:nvSpPr>
          <p:cNvPr id="6" name="矩形 5"/>
          <p:cNvSpPr/>
          <p:nvPr/>
        </p:nvSpPr>
        <p:spPr bwMode="auto">
          <a:xfrm>
            <a:off x="883962" y="2092329"/>
            <a:ext cx="1285325" cy="736599"/>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sz="1200" dirty="0" smtClean="0"/>
              <a:t>关键用户</a:t>
            </a:r>
            <a:r>
              <a:rPr lang="en-US" altLang="zh-CN" sz="1200" dirty="0" smtClean="0"/>
              <a:t>1</a:t>
            </a:r>
          </a:p>
          <a:p>
            <a:r>
              <a:rPr lang="zh-CN" altLang="en-US" sz="1200" dirty="0"/>
              <a:t>关键</a:t>
            </a:r>
            <a:r>
              <a:rPr lang="zh-CN" altLang="en-US" sz="1200" dirty="0" smtClean="0"/>
              <a:t>用户</a:t>
            </a:r>
            <a:r>
              <a:rPr lang="en-US" altLang="zh-CN" sz="1200" dirty="0" smtClean="0"/>
              <a:t>2</a:t>
            </a:r>
            <a:endParaRPr lang="en-US" altLang="zh-CN" sz="1200" dirty="0"/>
          </a:p>
          <a:p>
            <a:pPr marL="0" marR="0" indent="0" defTabSz="914400" rtl="0" eaLnBrk="1" fontAlgn="base" latinLnBrk="0" hangingPunct="1">
              <a:lnSpc>
                <a:spcPct val="100000"/>
              </a:lnSpc>
              <a:spcBef>
                <a:spcPct val="0"/>
              </a:spcBef>
              <a:spcAft>
                <a:spcPct val="0"/>
              </a:spcAft>
              <a:buClrTx/>
              <a:buSzTx/>
              <a:buFontTx/>
              <a:buNone/>
              <a:tabLst/>
            </a:pPr>
            <a:r>
              <a:rPr lang="en-US" altLang="zh-CN" sz="1200" dirty="0" smtClean="0"/>
              <a:t>……</a:t>
            </a:r>
            <a:endParaRPr kumimoji="0" lang="zh-CN" altLang="en-US" sz="1200" i="0" u="none" strike="noStrike" cap="none" normalizeH="0" baseline="0" dirty="0" smtClean="0">
              <a:ln>
                <a:noFill/>
              </a:ln>
              <a:effectLst/>
              <a:latin typeface="Verdana" pitchFamily="34" charset="0"/>
            </a:endParaRPr>
          </a:p>
        </p:txBody>
      </p:sp>
      <p:sp>
        <p:nvSpPr>
          <p:cNvPr id="7" name="矩形 6"/>
          <p:cNvSpPr/>
          <p:nvPr/>
        </p:nvSpPr>
        <p:spPr bwMode="auto">
          <a:xfrm>
            <a:off x="3957362" y="1550992"/>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schemeClr val="bg1"/>
                </a:solidFill>
              </a:rPr>
              <a:t>TMS/WMS</a:t>
            </a:r>
            <a:r>
              <a:rPr lang="zh-CN" altLang="en-US" sz="1200" dirty="0">
                <a:solidFill>
                  <a:schemeClr val="bg1"/>
                </a:solidFill>
              </a:rPr>
              <a:t>软件</a:t>
            </a:r>
            <a:r>
              <a:rPr lang="zh-CN" altLang="en-US" sz="1200" dirty="0" smtClean="0">
                <a:solidFill>
                  <a:schemeClr val="bg1"/>
                </a:solidFill>
              </a:rPr>
              <a:t>商</a:t>
            </a:r>
            <a:endParaRPr lang="en-US" altLang="zh-CN" sz="1200" dirty="0" smtClean="0">
              <a:solidFill>
                <a:schemeClr val="bg1"/>
              </a:solidFill>
            </a:endParaRPr>
          </a:p>
          <a:p>
            <a:pPr algn="ctr"/>
            <a:r>
              <a:rPr lang="zh-CN" altLang="en-US" sz="1200" dirty="0" smtClean="0">
                <a:solidFill>
                  <a:schemeClr val="bg1"/>
                </a:solidFill>
              </a:rPr>
              <a:t>项目经理</a:t>
            </a:r>
            <a:endParaRPr lang="en-US" altLang="zh-CN" sz="1200" dirty="0">
              <a:solidFill>
                <a:schemeClr val="bg1"/>
              </a:solidFill>
            </a:endParaRPr>
          </a:p>
        </p:txBody>
      </p:sp>
      <p:sp>
        <p:nvSpPr>
          <p:cNvPr id="8" name="矩形 7"/>
          <p:cNvSpPr/>
          <p:nvPr/>
        </p:nvSpPr>
        <p:spPr bwMode="auto">
          <a:xfrm>
            <a:off x="5524503" y="1550992"/>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algn="ctr"/>
            <a:r>
              <a:rPr lang="zh-CN" altLang="en-US" sz="1200" dirty="0" smtClean="0">
                <a:solidFill>
                  <a:schemeClr val="bg1"/>
                </a:solidFill>
              </a:rPr>
              <a:t>顾问组项目</a:t>
            </a:r>
            <a:r>
              <a:rPr lang="zh-CN" altLang="en-US" sz="1200" dirty="0">
                <a:solidFill>
                  <a:schemeClr val="bg1"/>
                </a:solidFill>
              </a:rPr>
              <a:t>经理</a:t>
            </a:r>
          </a:p>
        </p:txBody>
      </p:sp>
      <p:sp>
        <p:nvSpPr>
          <p:cNvPr id="9" name="矩形 8"/>
          <p:cNvSpPr/>
          <p:nvPr/>
        </p:nvSpPr>
        <p:spPr bwMode="auto">
          <a:xfrm>
            <a:off x="2458762" y="1550992"/>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bg1"/>
                </a:solidFill>
                <a:effectLst/>
                <a:latin typeface="Verdana" pitchFamily="34" charset="0"/>
              </a:rPr>
              <a:t>BLCIT</a:t>
            </a:r>
            <a:r>
              <a:rPr kumimoji="0" lang="zh-CN" altLang="en-US" sz="1200" i="0" u="none" strike="noStrike" cap="none" normalizeH="0" baseline="0" dirty="0" smtClean="0">
                <a:ln>
                  <a:noFill/>
                </a:ln>
                <a:solidFill>
                  <a:schemeClr val="bg1"/>
                </a:solidFill>
                <a:effectLst/>
                <a:latin typeface="Verdana" pitchFamily="34" charset="0"/>
              </a:rPr>
              <a:t>项目经理</a:t>
            </a:r>
            <a:endParaRPr kumimoji="0" lang="en-US" altLang="zh-CN" sz="1200" i="0" u="none" strike="noStrike" cap="none" normalizeH="0" baseline="0" dirty="0" smtClean="0">
              <a:ln>
                <a:noFill/>
              </a:ln>
              <a:solidFill>
                <a:schemeClr val="bg1"/>
              </a:solidFill>
              <a:effectLst/>
              <a:latin typeface="Verdana" pitchFamily="34" charset="0"/>
            </a:endParaRPr>
          </a:p>
        </p:txBody>
      </p:sp>
      <p:sp>
        <p:nvSpPr>
          <p:cNvPr id="10" name="矩形 9"/>
          <p:cNvSpPr/>
          <p:nvPr/>
        </p:nvSpPr>
        <p:spPr bwMode="auto">
          <a:xfrm>
            <a:off x="883962" y="1555756"/>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bg1"/>
                </a:solidFill>
                <a:effectLst/>
                <a:latin typeface="Verdana" pitchFamily="34" charset="0"/>
              </a:rPr>
              <a:t>BLC</a:t>
            </a:r>
            <a:r>
              <a:rPr kumimoji="0" lang="zh-CN" altLang="en-US" sz="1200" i="0" u="none" strike="noStrike" cap="none" normalizeH="0" baseline="0" dirty="0" smtClean="0">
                <a:ln>
                  <a:noFill/>
                </a:ln>
                <a:solidFill>
                  <a:schemeClr val="bg1"/>
                </a:solidFill>
                <a:effectLst/>
                <a:latin typeface="Verdana" pitchFamily="34" charset="0"/>
              </a:rPr>
              <a:t>业务主管</a:t>
            </a:r>
            <a:endParaRPr kumimoji="0" lang="en-US" altLang="zh-CN" sz="1200" i="0" u="none" strike="noStrike" cap="none" normalizeH="0" baseline="0" dirty="0" smtClean="0">
              <a:ln>
                <a:noFill/>
              </a:ln>
              <a:solidFill>
                <a:schemeClr val="bg1"/>
              </a:solidFill>
              <a:effectLst/>
              <a:latin typeface="Verdana" pitchFamily="34" charset="0"/>
            </a:endParaRPr>
          </a:p>
        </p:txBody>
      </p:sp>
      <p:sp>
        <p:nvSpPr>
          <p:cNvPr id="11" name="矩形 10"/>
          <p:cNvSpPr/>
          <p:nvPr/>
        </p:nvSpPr>
        <p:spPr bwMode="auto">
          <a:xfrm>
            <a:off x="2458762" y="2092330"/>
            <a:ext cx="1285325" cy="736599"/>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effectLst/>
                <a:latin typeface="Verdana" pitchFamily="34" charset="0"/>
              </a:rPr>
              <a:t>2</a:t>
            </a:r>
            <a:r>
              <a:rPr kumimoji="0" lang="zh-CN" altLang="en-US" sz="1200" i="0" u="none" strike="noStrike" cap="none" normalizeH="0" baseline="0" dirty="0" smtClean="0">
                <a:ln>
                  <a:noFill/>
                </a:ln>
                <a:effectLst/>
                <a:latin typeface="Verdana" pitchFamily="34" charset="0"/>
              </a:rPr>
              <a:t>名</a:t>
            </a:r>
            <a:r>
              <a:rPr kumimoji="0" lang="en-US" altLang="zh-CN" sz="1200" i="0" u="none" strike="noStrike" cap="none" normalizeH="0" baseline="0" dirty="0" smtClean="0">
                <a:ln>
                  <a:noFill/>
                </a:ln>
                <a:effectLst/>
                <a:latin typeface="Verdana" pitchFamily="34" charset="0"/>
              </a:rPr>
              <a:t>IT</a:t>
            </a:r>
            <a:r>
              <a:rPr kumimoji="0" lang="zh-CN" altLang="en-US" sz="1200" i="0" u="none" strike="noStrike" cap="none" normalizeH="0" baseline="0" dirty="0" smtClean="0">
                <a:ln>
                  <a:noFill/>
                </a:ln>
                <a:effectLst/>
                <a:latin typeface="Verdana" pitchFamily="34" charset="0"/>
              </a:rPr>
              <a:t>人员</a:t>
            </a:r>
          </a:p>
        </p:txBody>
      </p:sp>
      <p:sp>
        <p:nvSpPr>
          <p:cNvPr id="12" name="矩形 11"/>
          <p:cNvSpPr/>
          <p:nvPr/>
        </p:nvSpPr>
        <p:spPr bwMode="auto">
          <a:xfrm>
            <a:off x="3957362" y="2092330"/>
            <a:ext cx="1285325" cy="1054098"/>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200" dirty="0" smtClean="0"/>
              <a:t>WMS</a:t>
            </a:r>
            <a:r>
              <a:rPr kumimoji="0" lang="zh-CN" altLang="en-US" sz="1200" i="0" u="none" strike="noStrike" cap="none" normalizeH="0" baseline="0" dirty="0" smtClean="0">
                <a:ln>
                  <a:noFill/>
                </a:ln>
                <a:effectLst/>
                <a:latin typeface="Verdana" pitchFamily="34" charset="0"/>
              </a:rPr>
              <a:t>顾问*</a:t>
            </a:r>
            <a:r>
              <a:rPr kumimoji="0" lang="en-US" altLang="zh-CN" sz="1200" i="0" u="none" strike="noStrike" cap="none" normalizeH="0" baseline="0" dirty="0" smtClean="0">
                <a:ln>
                  <a:noFill/>
                </a:ln>
                <a:effectLst/>
                <a:latin typeface="Verdana" pitchFamily="34" charset="0"/>
              </a:rPr>
              <a:t>2</a:t>
            </a:r>
            <a:endParaRPr lang="zh-CN" altLang="en-US" sz="1200" dirty="0"/>
          </a:p>
          <a:p>
            <a:r>
              <a:rPr lang="en-US" altLang="zh-CN" sz="1200" dirty="0" smtClean="0"/>
              <a:t>TMS </a:t>
            </a:r>
            <a:r>
              <a:rPr lang="zh-CN" altLang="en-US" sz="1200" dirty="0" smtClean="0"/>
              <a:t>顾问*</a:t>
            </a:r>
            <a:r>
              <a:rPr lang="en-US" altLang="zh-CN" sz="1200" dirty="0" smtClean="0"/>
              <a:t>2</a:t>
            </a:r>
          </a:p>
          <a:p>
            <a:r>
              <a:rPr lang="zh-CN" altLang="en-US" sz="1200" dirty="0" smtClean="0"/>
              <a:t>现场开发人员</a:t>
            </a:r>
            <a:r>
              <a:rPr lang="en-US" altLang="zh-CN" sz="1200" dirty="0" smtClean="0"/>
              <a:t>2</a:t>
            </a:r>
            <a:r>
              <a:rPr lang="zh-CN" altLang="en-US" sz="1200" dirty="0" smtClean="0"/>
              <a:t>人</a:t>
            </a:r>
            <a:endParaRPr lang="zh-CN" altLang="en-US" sz="1200" dirty="0"/>
          </a:p>
        </p:txBody>
      </p:sp>
      <p:sp>
        <p:nvSpPr>
          <p:cNvPr id="13" name="矩形 12"/>
          <p:cNvSpPr/>
          <p:nvPr/>
        </p:nvSpPr>
        <p:spPr bwMode="auto">
          <a:xfrm>
            <a:off x="5524503" y="2092328"/>
            <a:ext cx="1567347" cy="1054100"/>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sz="1200" dirty="0" smtClean="0"/>
              <a:t>需求分析顾问</a:t>
            </a:r>
            <a:r>
              <a:rPr kumimoji="0" lang="en-US" altLang="zh-CN" sz="1200" i="0" u="none" strike="noStrike" cap="none" normalizeH="0" baseline="0" dirty="0" smtClean="0">
                <a:ln>
                  <a:noFill/>
                </a:ln>
                <a:effectLst/>
                <a:latin typeface="Verdana" pitchFamily="34" charset="0"/>
              </a:rPr>
              <a:t>1</a:t>
            </a:r>
          </a:p>
          <a:p>
            <a:pPr marL="0" marR="0" indent="0" defTabSz="914400" rtl="0" eaLnBrk="1" fontAlgn="base" latinLnBrk="0" hangingPunct="1">
              <a:lnSpc>
                <a:spcPct val="100000"/>
              </a:lnSpc>
              <a:spcBef>
                <a:spcPct val="0"/>
              </a:spcBef>
              <a:spcAft>
                <a:spcPct val="0"/>
              </a:spcAft>
              <a:buClrTx/>
              <a:buSzTx/>
              <a:buFontTx/>
              <a:buNone/>
              <a:tabLst/>
            </a:pPr>
            <a:r>
              <a:rPr lang="zh-CN" altLang="en-US" sz="1200" dirty="0" smtClean="0"/>
              <a:t>集成开发顾问*</a:t>
            </a:r>
            <a:r>
              <a:rPr lang="en-US" altLang="zh-CN" sz="1200" dirty="0" smtClean="0"/>
              <a:t>1</a:t>
            </a:r>
          </a:p>
        </p:txBody>
      </p:sp>
      <p:cxnSp>
        <p:nvCxnSpPr>
          <p:cNvPr id="14" name="肘形连接符 13"/>
          <p:cNvCxnSpPr>
            <a:stCxn id="5" idx="2"/>
            <a:endCxn id="10" idx="0"/>
          </p:cNvCxnSpPr>
          <p:nvPr/>
        </p:nvCxnSpPr>
        <p:spPr bwMode="auto">
          <a:xfrm rot="16200000" flipH="1">
            <a:off x="1372638" y="1401769"/>
            <a:ext cx="307972" cy="2"/>
          </a:xfrm>
          <a:prstGeom prst="bentConnector3">
            <a:avLst/>
          </a:prstGeom>
          <a:noFill/>
          <a:ln w="9525" cap="flat" cmpd="sng" algn="ctr">
            <a:solidFill>
              <a:schemeClr val="folHlink"/>
            </a:solidFill>
            <a:prstDash val="solid"/>
            <a:miter lim="800000"/>
            <a:headEnd type="none" w="med" len="med"/>
            <a:tailEnd type="arrow"/>
          </a:ln>
          <a:effectLst/>
        </p:spPr>
      </p:cxnSp>
      <p:cxnSp>
        <p:nvCxnSpPr>
          <p:cNvPr id="15" name="肘形连接符 14"/>
          <p:cNvCxnSpPr>
            <a:stCxn id="5" idx="2"/>
            <a:endCxn id="9" idx="0"/>
          </p:cNvCxnSpPr>
          <p:nvPr/>
        </p:nvCxnSpPr>
        <p:spPr bwMode="auto">
          <a:xfrm rot="16200000" flipH="1">
            <a:off x="2162420" y="611987"/>
            <a:ext cx="303208" cy="1574802"/>
          </a:xfrm>
          <a:prstGeom prst="bentConnector3">
            <a:avLst>
              <a:gd name="adj1" fmla="val 50000"/>
            </a:avLst>
          </a:prstGeom>
          <a:noFill/>
          <a:ln w="9525" cap="flat" cmpd="sng" algn="ctr">
            <a:solidFill>
              <a:schemeClr val="folHlink"/>
            </a:solidFill>
            <a:prstDash val="solid"/>
            <a:miter lim="800000"/>
            <a:headEnd type="none" w="med" len="med"/>
            <a:tailEnd type="arrow"/>
          </a:ln>
          <a:effectLst/>
        </p:spPr>
      </p:cxnSp>
      <p:cxnSp>
        <p:nvCxnSpPr>
          <p:cNvPr id="16" name="肘形连接符 15"/>
          <p:cNvCxnSpPr>
            <a:stCxn id="5" idx="2"/>
            <a:endCxn id="7" idx="0"/>
          </p:cNvCxnSpPr>
          <p:nvPr/>
        </p:nvCxnSpPr>
        <p:spPr bwMode="auto">
          <a:xfrm rot="16200000" flipH="1">
            <a:off x="2911720" y="-137313"/>
            <a:ext cx="303208" cy="3073402"/>
          </a:xfrm>
          <a:prstGeom prst="bentConnector3">
            <a:avLst>
              <a:gd name="adj1" fmla="val 50000"/>
            </a:avLst>
          </a:prstGeom>
          <a:noFill/>
          <a:ln w="9525" cap="flat" cmpd="sng" algn="ctr">
            <a:solidFill>
              <a:schemeClr val="folHlink"/>
            </a:solidFill>
            <a:prstDash val="solid"/>
            <a:miter lim="800000"/>
            <a:headEnd type="none" w="med" len="med"/>
            <a:tailEnd type="arrow"/>
          </a:ln>
          <a:effectLst/>
        </p:spPr>
      </p:cxnSp>
      <p:cxnSp>
        <p:nvCxnSpPr>
          <p:cNvPr id="17" name="肘形连接符 16"/>
          <p:cNvCxnSpPr>
            <a:stCxn id="5" idx="2"/>
            <a:endCxn id="8" idx="0"/>
          </p:cNvCxnSpPr>
          <p:nvPr/>
        </p:nvCxnSpPr>
        <p:spPr bwMode="auto">
          <a:xfrm rot="16200000" flipH="1">
            <a:off x="3695290" y="-920884"/>
            <a:ext cx="303208" cy="4640543"/>
          </a:xfrm>
          <a:prstGeom prst="bentConnector3">
            <a:avLst>
              <a:gd name="adj1" fmla="val 50000"/>
            </a:avLst>
          </a:prstGeom>
          <a:noFill/>
          <a:ln w="9525" cap="flat" cmpd="sng" algn="ctr">
            <a:solidFill>
              <a:schemeClr val="folHlink"/>
            </a:solidFill>
            <a:prstDash val="solid"/>
            <a:miter lim="800000"/>
            <a:headEnd type="none" w="med" len="med"/>
            <a:tailEnd type="arrow"/>
          </a:ln>
          <a:effectLst/>
        </p:spPr>
      </p:cxnSp>
      <p:sp>
        <p:nvSpPr>
          <p:cNvPr id="18" name="矩形 17"/>
          <p:cNvSpPr/>
          <p:nvPr/>
        </p:nvSpPr>
        <p:spPr bwMode="auto">
          <a:xfrm>
            <a:off x="411105" y="839806"/>
            <a:ext cx="367202" cy="1252524"/>
          </a:xfrm>
          <a:prstGeom prst="rect">
            <a:avLst/>
          </a:prstGeom>
          <a:ln>
            <a:headEnd type="none" w="med" len="med"/>
            <a:tailEnd type="stealth"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sz="1400" b="1" dirty="0" smtClean="0"/>
              <a:t>项目一期</a:t>
            </a:r>
            <a:endParaRPr lang="zh-CN" altLang="en-US" sz="1400" b="1" dirty="0"/>
          </a:p>
        </p:txBody>
      </p:sp>
      <p:sp>
        <p:nvSpPr>
          <p:cNvPr id="19" name="矩形 18"/>
          <p:cNvSpPr/>
          <p:nvPr/>
        </p:nvSpPr>
        <p:spPr bwMode="auto">
          <a:xfrm>
            <a:off x="365889" y="3441700"/>
            <a:ext cx="1968761" cy="996951"/>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rPr>
              <a:t>人员优势</a:t>
            </a:r>
          </a:p>
        </p:txBody>
      </p:sp>
      <p:sp>
        <p:nvSpPr>
          <p:cNvPr id="20" name="矩形 19"/>
          <p:cNvSpPr/>
          <p:nvPr/>
        </p:nvSpPr>
        <p:spPr bwMode="auto">
          <a:xfrm>
            <a:off x="2169287" y="3441700"/>
            <a:ext cx="6502402" cy="996951"/>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effectLst/>
              </a:rPr>
              <a:t>1-</a:t>
            </a:r>
            <a:r>
              <a:rPr kumimoji="0" lang="zh-CN" altLang="en-US" sz="1400" i="0" u="none" strike="noStrike" cap="none" normalizeH="0" baseline="0" dirty="0" smtClean="0">
                <a:ln>
                  <a:noFill/>
                </a:ln>
                <a:effectLst/>
              </a:rPr>
              <a:t>有资深的汽车制造、物流</a:t>
            </a:r>
            <a:r>
              <a:rPr lang="zh-CN" altLang="en-US" sz="1400" dirty="0"/>
              <a:t>行业</a:t>
            </a:r>
            <a:r>
              <a:rPr kumimoji="0" lang="zh-CN" altLang="en-US" sz="1400" i="0" u="none" strike="noStrike" cap="none" normalizeH="0" baseline="0" dirty="0" smtClean="0">
                <a:ln>
                  <a:noFill/>
                </a:ln>
                <a:effectLst/>
              </a:rPr>
              <a:t>背景</a:t>
            </a:r>
            <a:endParaRPr kumimoji="0" lang="en-US" altLang="zh-CN" sz="1400" i="0" u="none" strike="noStrike" cap="none" normalizeH="0" baseline="0" dirty="0" smtClean="0">
              <a:ln>
                <a:noFill/>
              </a:ln>
              <a:effectLst/>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effectLst/>
              </a:rPr>
              <a:t>2-</a:t>
            </a:r>
            <a:r>
              <a:rPr kumimoji="0" lang="zh-CN" altLang="en-US" sz="1400" i="0" u="none" strike="noStrike" cap="none" normalizeH="0" baseline="0" dirty="0" smtClean="0">
                <a:ln>
                  <a:noFill/>
                </a:ln>
                <a:effectLst/>
              </a:rPr>
              <a:t>福州本地化人员，能快速响应服务</a:t>
            </a:r>
            <a:endParaRPr kumimoji="0" lang="en-US" altLang="zh-CN" sz="1400" i="0" u="none" strike="noStrike" cap="none" normalizeH="0" baseline="0" dirty="0" smtClean="0">
              <a:ln>
                <a:noFill/>
              </a:ln>
              <a:effectLst/>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smtClean="0"/>
              <a:t>3-</a:t>
            </a:r>
            <a:r>
              <a:rPr lang="zh-CN" altLang="en-US" sz="1400" dirty="0" smtClean="0"/>
              <a:t>核心人员曾担任东南汽车资讯部骨干，熟悉东南汽车信息系统，以及生产模式</a:t>
            </a:r>
            <a:endParaRPr lang="en-US" altLang="zh-CN" sz="1400" dirty="0" smtClean="0"/>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effectLst/>
              </a:rPr>
              <a:t>4-</a:t>
            </a:r>
            <a:r>
              <a:rPr lang="zh-CN" altLang="en-US" sz="1400" dirty="0" smtClean="0"/>
              <a:t>除信息系统外，可提供硬件、网络、安全规划与实施的全面支持</a:t>
            </a:r>
            <a:r>
              <a:rPr lang="en-US" altLang="zh-CN" sz="1400" dirty="0" smtClean="0"/>
              <a:t>C</a:t>
            </a:r>
            <a:endParaRPr kumimoji="0" lang="zh-CN" altLang="en-US" sz="1400" i="0" u="none" strike="noStrike" cap="none" normalizeH="0" baseline="0" dirty="0" smtClean="0">
              <a:ln>
                <a:noFill/>
              </a:ln>
              <a:effectLst/>
            </a:endParaRPr>
          </a:p>
        </p:txBody>
      </p:sp>
      <p:sp>
        <p:nvSpPr>
          <p:cNvPr id="21" name="矩形 20"/>
          <p:cNvSpPr/>
          <p:nvPr/>
        </p:nvSpPr>
        <p:spPr bwMode="auto">
          <a:xfrm>
            <a:off x="365885" y="4648202"/>
            <a:ext cx="1968761" cy="819150"/>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rPr>
              <a:t>成本优势</a:t>
            </a:r>
          </a:p>
        </p:txBody>
      </p:sp>
      <p:sp>
        <p:nvSpPr>
          <p:cNvPr id="22" name="矩形 21"/>
          <p:cNvSpPr/>
          <p:nvPr/>
        </p:nvSpPr>
        <p:spPr bwMode="auto">
          <a:xfrm>
            <a:off x="2169285" y="4648202"/>
            <a:ext cx="6502402" cy="819150"/>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effectLst/>
              </a:rPr>
              <a:t>1-</a:t>
            </a:r>
            <a:r>
              <a:rPr kumimoji="0" lang="zh-CN" altLang="en-US" sz="1400" i="0" u="none" strike="noStrike" cap="none" normalizeH="0" baseline="0" dirty="0" smtClean="0">
                <a:ln>
                  <a:noFill/>
                </a:ln>
                <a:effectLst/>
              </a:rPr>
              <a:t>没有差旅费用，成本底</a:t>
            </a:r>
            <a:endParaRPr kumimoji="0" lang="en-US" altLang="zh-CN" sz="1400" i="0" u="none" strike="noStrike" cap="none" normalizeH="0" baseline="0" dirty="0" smtClean="0">
              <a:ln>
                <a:noFill/>
              </a:ln>
              <a:effectLst/>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smtClean="0"/>
              <a:t>2-</a:t>
            </a:r>
            <a:r>
              <a:rPr lang="zh-CN" altLang="en-US" sz="1400" dirty="0" smtClean="0"/>
              <a:t>鉴于和</a:t>
            </a:r>
            <a:r>
              <a:rPr lang="en-US" altLang="zh-CN" sz="1400" dirty="0" smtClean="0"/>
              <a:t>BLC</a:t>
            </a:r>
            <a:r>
              <a:rPr lang="zh-CN" altLang="en-US" sz="1400" dirty="0" smtClean="0"/>
              <a:t>长期合作关系，能提供更优惠的费用</a:t>
            </a:r>
            <a:endParaRPr kumimoji="0" lang="zh-CN" altLang="en-US" sz="1400" i="0" u="none" strike="noStrike" cap="none" normalizeH="0" baseline="0" dirty="0" smtClean="0">
              <a:ln>
                <a:noFill/>
              </a:ln>
              <a:effectLst/>
            </a:endParaRPr>
          </a:p>
        </p:txBody>
      </p:sp>
    </p:spTree>
    <p:extLst>
      <p:ext uri="{BB962C8B-B14F-4D97-AF65-F5344CB8AC3E}">
        <p14:creationId xmlns:p14="http://schemas.microsoft.com/office/powerpoint/2010/main" val="41022423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zh-CN" altLang="en-US" dirty="0" smtClean="0"/>
              <a:t>内容大纲（模板）</a:t>
            </a:r>
            <a:endParaRPr lang="zh-CN" altLang="en-US" dirty="0"/>
          </a:p>
        </p:txBody>
      </p:sp>
      <p:sp>
        <p:nvSpPr>
          <p:cNvPr id="19" name="文本占位符 18"/>
          <p:cNvSpPr>
            <a:spLocks noGrp="1"/>
          </p:cNvSpPr>
          <p:nvPr>
            <p:ph type="body" sz="quarter" idx="10"/>
          </p:nvPr>
        </p:nvSpPr>
        <p:spPr>
          <a:xfrm>
            <a:off x="1047464" y="1446398"/>
            <a:ext cx="7543800" cy="333498"/>
          </a:xfrm>
        </p:spPr>
        <p:txBody>
          <a:bodyPr/>
          <a:lstStyle/>
          <a:p>
            <a:r>
              <a:rPr lang="zh-CN" altLang="en-US" dirty="0" smtClean="0">
                <a:latin typeface="+mj-lt"/>
                <a:ea typeface="微软雅黑" pitchFamily="34" charset="-122"/>
              </a:rPr>
              <a:t>培训总结</a:t>
            </a:r>
            <a:endParaRPr lang="en-US" altLang="zh-CN" dirty="0">
              <a:latin typeface="+mj-lt"/>
              <a:ea typeface="微软雅黑" pitchFamily="34" charset="-122"/>
            </a:endParaRPr>
          </a:p>
        </p:txBody>
      </p:sp>
      <p:sp>
        <p:nvSpPr>
          <p:cNvPr id="3" name="灯片编号占位符 2"/>
          <p:cNvSpPr>
            <a:spLocks noGrp="1"/>
          </p:cNvSpPr>
          <p:nvPr>
            <p:ph type="sldNum" sz="quarter" idx="12"/>
          </p:nvPr>
        </p:nvSpPr>
        <p:spPr/>
        <p:txBody>
          <a:bodyPr/>
          <a:lstStyle/>
          <a:p>
            <a:fld id="{444F5DA1-09D8-4B46-89D4-C2FB1400F4CB}" type="slidenum">
              <a:rPr lang="zh-CN" altLang="en-US" smtClean="0"/>
              <a:pPr/>
              <a:t>2</a:t>
            </a:fld>
            <a:endParaRPr lang="en-US" altLang="zh-CN" dirty="0"/>
          </a:p>
        </p:txBody>
      </p:sp>
      <p:sp>
        <p:nvSpPr>
          <p:cNvPr id="4" name="Rectangle 18"/>
          <p:cNvSpPr/>
          <p:nvPr/>
        </p:nvSpPr>
        <p:spPr>
          <a:xfrm>
            <a:off x="1401173" y="1874100"/>
            <a:ext cx="3960440" cy="288032"/>
          </a:xfrm>
          <a:prstGeom prst="rect">
            <a:avLst/>
          </a:prstGeom>
          <a:solidFill>
            <a:srgbClr val="FFCC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a typeface="微软雅黑" pitchFamily="34" charset="-122"/>
            </a:endParaRPr>
          </a:p>
        </p:txBody>
      </p:sp>
      <p:sp>
        <p:nvSpPr>
          <p:cNvPr id="7" name="Rectangle 3"/>
          <p:cNvSpPr>
            <a:spLocks noChangeArrowheads="1"/>
          </p:cNvSpPr>
          <p:nvPr>
            <p:custDataLst>
              <p:tags r:id="rId1"/>
            </p:custDataLst>
          </p:nvPr>
        </p:nvSpPr>
        <p:spPr bwMode="gray">
          <a:xfrm>
            <a:off x="899413" y="1413763"/>
            <a:ext cx="142875" cy="360362"/>
          </a:xfrm>
          <a:prstGeom prst="rect">
            <a:avLst/>
          </a:prstGeom>
          <a:solidFill>
            <a:srgbClr val="002060"/>
          </a:solidFill>
          <a:ln w="9525">
            <a:noFill/>
            <a:miter lim="800000"/>
            <a:headEnd/>
            <a:tailEnd/>
          </a:ln>
        </p:spPr>
        <p:txBody>
          <a:bodyPr wrap="none" anchor="ctr"/>
          <a:lstStyle/>
          <a:p>
            <a:endParaRPr lang="en-US">
              <a:latin typeface="+mj-lt"/>
              <a:ea typeface="微软雅黑" pitchFamily="34" charset="-122"/>
            </a:endParaRPr>
          </a:p>
        </p:txBody>
      </p:sp>
      <p:sp>
        <p:nvSpPr>
          <p:cNvPr id="8" name="Rectangle 4"/>
          <p:cNvSpPr>
            <a:spLocks noChangeArrowheads="1"/>
          </p:cNvSpPr>
          <p:nvPr>
            <p:custDataLst>
              <p:tags r:id="rId2"/>
            </p:custDataLst>
          </p:nvPr>
        </p:nvSpPr>
        <p:spPr bwMode="gray">
          <a:xfrm>
            <a:off x="889069" y="2973060"/>
            <a:ext cx="142875" cy="360363"/>
          </a:xfrm>
          <a:prstGeom prst="rect">
            <a:avLst/>
          </a:prstGeom>
          <a:solidFill>
            <a:srgbClr val="002060"/>
          </a:solidFill>
          <a:ln w="9525">
            <a:noFill/>
            <a:miter lim="800000"/>
            <a:headEnd/>
            <a:tailEnd/>
          </a:ln>
        </p:spPr>
        <p:txBody>
          <a:bodyPr wrap="none" anchor="ctr"/>
          <a:lstStyle/>
          <a:p>
            <a:pPr algn="l" rtl="0" fontAlgn="base">
              <a:spcBef>
                <a:spcPct val="0"/>
              </a:spcBef>
              <a:spcAft>
                <a:spcPct val="0"/>
              </a:spcAft>
            </a:pPr>
            <a:endParaRPr lang="en-US" kern="1200">
              <a:solidFill>
                <a:schemeClr val="tx1"/>
              </a:solidFill>
              <a:latin typeface="+mj-lt"/>
              <a:ea typeface="微软雅黑" pitchFamily="34" charset="-122"/>
            </a:endParaRPr>
          </a:p>
        </p:txBody>
      </p:sp>
      <p:sp>
        <p:nvSpPr>
          <p:cNvPr id="9" name="Rectangle 8"/>
          <p:cNvSpPr>
            <a:spLocks noChangeArrowheads="1"/>
          </p:cNvSpPr>
          <p:nvPr>
            <p:custDataLst>
              <p:tags r:id="rId3"/>
            </p:custDataLst>
          </p:nvPr>
        </p:nvSpPr>
        <p:spPr bwMode="gray">
          <a:xfrm>
            <a:off x="466025" y="1413763"/>
            <a:ext cx="433388" cy="360362"/>
          </a:xfrm>
          <a:prstGeom prst="rect">
            <a:avLst/>
          </a:prstGeom>
          <a:solidFill>
            <a:srgbClr val="002060"/>
          </a:solidFill>
          <a:ln w="9525">
            <a:noFill/>
            <a:miter lim="800000"/>
            <a:headEnd/>
            <a:tailEnd/>
          </a:ln>
        </p:spPr>
        <p:txBody>
          <a:bodyPr wrap="none" lIns="0" rIns="0" anchor="ctr"/>
          <a:lstStyle/>
          <a:p>
            <a:pPr algn="r"/>
            <a:endParaRPr lang="en-US">
              <a:solidFill>
                <a:schemeClr val="bg1"/>
              </a:solidFill>
              <a:latin typeface="+mj-lt"/>
              <a:ea typeface="微软雅黑" pitchFamily="34" charset="-122"/>
            </a:endParaRPr>
          </a:p>
        </p:txBody>
      </p:sp>
      <p:sp>
        <p:nvSpPr>
          <p:cNvPr id="10" name="Rectangle 9"/>
          <p:cNvSpPr>
            <a:spLocks noChangeArrowheads="1"/>
          </p:cNvSpPr>
          <p:nvPr>
            <p:custDataLst>
              <p:tags r:id="rId4"/>
            </p:custDataLst>
          </p:nvPr>
        </p:nvSpPr>
        <p:spPr bwMode="gray">
          <a:xfrm>
            <a:off x="455681" y="2973060"/>
            <a:ext cx="433388" cy="360363"/>
          </a:xfrm>
          <a:prstGeom prst="rect">
            <a:avLst/>
          </a:prstGeom>
          <a:solidFill>
            <a:srgbClr val="002060"/>
          </a:solidFill>
          <a:ln w="9525">
            <a:noFill/>
            <a:miter lim="800000"/>
            <a:headEnd/>
            <a:tailEnd/>
          </a:ln>
        </p:spPr>
        <p:txBody>
          <a:bodyPr wrap="none" lIns="0" rIns="0" anchor="ctr"/>
          <a:lstStyle/>
          <a:p>
            <a:pPr algn="r" rtl="0" fontAlgn="base">
              <a:spcBef>
                <a:spcPct val="0"/>
              </a:spcBef>
              <a:spcAft>
                <a:spcPct val="0"/>
              </a:spcAft>
            </a:pPr>
            <a:endParaRPr lang="en-US" kern="1200">
              <a:solidFill>
                <a:schemeClr val="bg1"/>
              </a:solidFill>
              <a:latin typeface="+mj-lt"/>
              <a:ea typeface="微软雅黑" pitchFamily="34" charset="-122"/>
            </a:endParaRPr>
          </a:p>
        </p:txBody>
      </p:sp>
      <p:sp>
        <p:nvSpPr>
          <p:cNvPr id="11" name="Rectangle 13"/>
          <p:cNvSpPr>
            <a:spLocks noChangeArrowheads="1"/>
          </p:cNvSpPr>
          <p:nvPr/>
        </p:nvSpPr>
        <p:spPr bwMode="gray">
          <a:xfrm>
            <a:off x="754950" y="1413763"/>
            <a:ext cx="215900" cy="360362"/>
          </a:xfrm>
          <a:prstGeom prst="rect">
            <a:avLst/>
          </a:prstGeom>
          <a:solidFill>
            <a:srgbClr val="002060"/>
          </a:solidFill>
          <a:ln w="9525">
            <a:noFill/>
            <a:miter lim="800000"/>
            <a:headEnd/>
            <a:tailEnd/>
          </a:ln>
        </p:spPr>
        <p:txBody>
          <a:bodyPr wrap="none" lIns="72000" rIns="0" anchor="ctr"/>
          <a:lstStyle/>
          <a:p>
            <a:pPr algn="ctr"/>
            <a:r>
              <a:rPr lang="de-DE" altLang="zh-CN" sz="2800" b="1" dirty="0">
                <a:solidFill>
                  <a:schemeClr val="bg1"/>
                </a:solidFill>
                <a:latin typeface="+mj-lt"/>
                <a:ea typeface="微软雅黑" pitchFamily="34" charset="-122"/>
              </a:rPr>
              <a:t>1</a:t>
            </a:r>
          </a:p>
        </p:txBody>
      </p:sp>
      <p:sp>
        <p:nvSpPr>
          <p:cNvPr id="12" name="Rectangle 14"/>
          <p:cNvSpPr>
            <a:spLocks noChangeArrowheads="1"/>
          </p:cNvSpPr>
          <p:nvPr>
            <p:custDataLst>
              <p:tags r:id="rId5"/>
            </p:custDataLst>
          </p:nvPr>
        </p:nvSpPr>
        <p:spPr bwMode="gray">
          <a:xfrm>
            <a:off x="744606" y="2973060"/>
            <a:ext cx="215900" cy="360363"/>
          </a:xfrm>
          <a:prstGeom prst="rect">
            <a:avLst/>
          </a:prstGeom>
          <a:solidFill>
            <a:srgbClr val="002060"/>
          </a:solidFill>
          <a:ln w="9525">
            <a:noFill/>
            <a:miter lim="800000"/>
            <a:headEnd/>
            <a:tailEnd/>
          </a:ln>
        </p:spPr>
        <p:txBody>
          <a:bodyPr wrap="none" lIns="72000" rIns="0" anchor="ctr"/>
          <a:lstStyle/>
          <a:p>
            <a:pPr algn="ctr"/>
            <a:r>
              <a:rPr lang="de-DE" altLang="zh-CN" sz="2800" b="1" dirty="0">
                <a:solidFill>
                  <a:schemeClr val="bg1"/>
                </a:solidFill>
                <a:latin typeface="+mj-lt"/>
                <a:ea typeface="微软雅黑" pitchFamily="34" charset="-122"/>
              </a:rPr>
              <a:t>2</a:t>
            </a:r>
          </a:p>
        </p:txBody>
      </p:sp>
      <p:sp>
        <p:nvSpPr>
          <p:cNvPr id="14" name="Rectangle 4"/>
          <p:cNvSpPr>
            <a:spLocks noChangeArrowheads="1"/>
          </p:cNvSpPr>
          <p:nvPr>
            <p:custDataLst>
              <p:tags r:id="rId6"/>
            </p:custDataLst>
          </p:nvPr>
        </p:nvSpPr>
        <p:spPr bwMode="gray">
          <a:xfrm>
            <a:off x="889069" y="4304352"/>
            <a:ext cx="142875" cy="360363"/>
          </a:xfrm>
          <a:prstGeom prst="rect">
            <a:avLst/>
          </a:prstGeom>
          <a:solidFill>
            <a:srgbClr val="002060"/>
          </a:solidFill>
          <a:ln w="9525">
            <a:noFill/>
            <a:miter lim="800000"/>
            <a:headEnd/>
            <a:tailEnd/>
          </a:ln>
        </p:spPr>
        <p:txBody>
          <a:bodyPr wrap="none" anchor="ctr"/>
          <a:lstStyle/>
          <a:p>
            <a:pPr algn="l" rtl="0" fontAlgn="base">
              <a:spcBef>
                <a:spcPct val="0"/>
              </a:spcBef>
              <a:spcAft>
                <a:spcPct val="0"/>
              </a:spcAft>
            </a:pPr>
            <a:endParaRPr lang="en-US" kern="1200">
              <a:solidFill>
                <a:schemeClr val="tx1"/>
              </a:solidFill>
              <a:latin typeface="+mj-lt"/>
              <a:ea typeface="微软雅黑" pitchFamily="34" charset="-122"/>
            </a:endParaRPr>
          </a:p>
        </p:txBody>
      </p:sp>
      <p:sp>
        <p:nvSpPr>
          <p:cNvPr id="15" name="Rectangle 9"/>
          <p:cNvSpPr>
            <a:spLocks noChangeArrowheads="1"/>
          </p:cNvSpPr>
          <p:nvPr>
            <p:custDataLst>
              <p:tags r:id="rId7"/>
            </p:custDataLst>
          </p:nvPr>
        </p:nvSpPr>
        <p:spPr bwMode="gray">
          <a:xfrm>
            <a:off x="455681" y="4304352"/>
            <a:ext cx="433388" cy="360363"/>
          </a:xfrm>
          <a:prstGeom prst="rect">
            <a:avLst/>
          </a:prstGeom>
          <a:solidFill>
            <a:srgbClr val="002060"/>
          </a:solidFill>
          <a:ln w="9525">
            <a:noFill/>
            <a:miter lim="800000"/>
            <a:headEnd/>
            <a:tailEnd/>
          </a:ln>
        </p:spPr>
        <p:txBody>
          <a:bodyPr wrap="none" lIns="0" rIns="0" anchor="ctr"/>
          <a:lstStyle/>
          <a:p>
            <a:pPr algn="r" rtl="0" fontAlgn="base">
              <a:spcBef>
                <a:spcPct val="0"/>
              </a:spcBef>
              <a:spcAft>
                <a:spcPct val="0"/>
              </a:spcAft>
            </a:pPr>
            <a:endParaRPr lang="en-US" kern="1200">
              <a:solidFill>
                <a:schemeClr val="bg1"/>
              </a:solidFill>
              <a:latin typeface="+mj-lt"/>
              <a:ea typeface="微软雅黑" pitchFamily="34" charset="-122"/>
            </a:endParaRPr>
          </a:p>
        </p:txBody>
      </p:sp>
      <p:sp>
        <p:nvSpPr>
          <p:cNvPr id="16" name="Rectangle 14"/>
          <p:cNvSpPr>
            <a:spLocks noChangeArrowheads="1"/>
          </p:cNvSpPr>
          <p:nvPr>
            <p:custDataLst>
              <p:tags r:id="rId8"/>
            </p:custDataLst>
          </p:nvPr>
        </p:nvSpPr>
        <p:spPr bwMode="gray">
          <a:xfrm>
            <a:off x="744606" y="4304352"/>
            <a:ext cx="215900" cy="360363"/>
          </a:xfrm>
          <a:prstGeom prst="rect">
            <a:avLst/>
          </a:prstGeom>
          <a:solidFill>
            <a:srgbClr val="002060"/>
          </a:solidFill>
          <a:ln w="9525">
            <a:noFill/>
            <a:miter lim="800000"/>
            <a:headEnd/>
            <a:tailEnd/>
          </a:ln>
        </p:spPr>
        <p:txBody>
          <a:bodyPr wrap="none" lIns="72000" rIns="0" anchor="ctr"/>
          <a:lstStyle/>
          <a:p>
            <a:pPr algn="ctr"/>
            <a:r>
              <a:rPr lang="en-US" altLang="zh-CN" sz="2800" b="1" dirty="0" smtClean="0">
                <a:solidFill>
                  <a:schemeClr val="bg1"/>
                </a:solidFill>
                <a:latin typeface="+mj-lt"/>
                <a:ea typeface="微软雅黑" pitchFamily="34" charset="-122"/>
              </a:rPr>
              <a:t>3</a:t>
            </a:r>
            <a:endParaRPr lang="de-DE" altLang="zh-CN" sz="2800" b="1" dirty="0">
              <a:solidFill>
                <a:schemeClr val="bg1"/>
              </a:solidFill>
              <a:latin typeface="+mj-lt"/>
              <a:ea typeface="微软雅黑" pitchFamily="34" charset="-122"/>
            </a:endParaRPr>
          </a:p>
        </p:txBody>
      </p:sp>
      <p:sp>
        <p:nvSpPr>
          <p:cNvPr id="17" name="Text Placeholder 8"/>
          <p:cNvSpPr txBox="1">
            <a:spLocks/>
          </p:cNvSpPr>
          <p:nvPr/>
        </p:nvSpPr>
        <p:spPr bwMode="auto">
          <a:xfrm>
            <a:off x="1162152" y="1913495"/>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marR="0" lvl="0" indent="-287338" algn="l" defTabSz="914400" rtl="0" eaLnBrk="1" fontAlgn="base" latinLnBrk="0" hangingPunct="1">
              <a:lnSpc>
                <a:spcPct val="100000"/>
              </a:lnSpc>
              <a:spcBef>
                <a:spcPct val="20000"/>
              </a:spcBef>
              <a:spcAft>
                <a:spcPct val="0"/>
              </a:spcAft>
              <a:buClr>
                <a:srgbClr val="FFD200"/>
              </a:buClr>
              <a:buSzPct val="75000"/>
              <a:buFont typeface="Wingdings" pitchFamily="2" charset="2"/>
              <a:buChar char="v"/>
              <a:tabLst/>
              <a:defRPr/>
            </a:pPr>
            <a:r>
              <a:rPr kumimoji="0" lang="en-US" sz="1600" b="1" i="0" u="none" strike="noStrike" kern="0" cap="none" spc="0" normalizeH="0" noProof="0" dirty="0" smtClean="0">
                <a:ln>
                  <a:noFill/>
                </a:ln>
                <a:solidFill>
                  <a:schemeClr val="tx1"/>
                </a:solidFill>
                <a:effectLst/>
                <a:uLnTx/>
                <a:uFillTx/>
                <a:latin typeface="+mj-lt"/>
                <a:ea typeface="微软雅黑" pitchFamily="34" charset="-122"/>
              </a:rPr>
              <a:t>   </a:t>
            </a:r>
            <a:r>
              <a:rPr kumimoji="0" lang="zh-CN" altLang="en-US" sz="1600" b="1" i="0" u="none" strike="noStrike" kern="0" cap="none" spc="0" normalizeH="0" noProof="0" dirty="0" smtClean="0">
                <a:ln>
                  <a:noFill/>
                </a:ln>
                <a:solidFill>
                  <a:schemeClr val="tx1"/>
                </a:solidFill>
                <a:effectLst/>
                <a:uLnTx/>
                <a:uFillTx/>
                <a:latin typeface="+mj-lt"/>
                <a:ea typeface="微软雅黑" pitchFamily="34" charset="-122"/>
              </a:rPr>
              <a:t>技术培训、</a:t>
            </a:r>
            <a:r>
              <a:rPr lang="zh-CN" altLang="en-US" sz="1600" b="1" kern="0" dirty="0" smtClean="0">
                <a:latin typeface="+mj-lt"/>
                <a:ea typeface="微软雅黑" pitchFamily="34" charset="-122"/>
              </a:rPr>
              <a:t>参与项目</a:t>
            </a:r>
            <a:r>
              <a:rPr lang="zh-CN" altLang="en-US" sz="1600" b="1" kern="0" dirty="0" smtClean="0">
                <a:latin typeface="+mj-lt"/>
                <a:ea typeface="微软雅黑" pitchFamily="34" charset="-122"/>
              </a:rPr>
              <a:t>等培训总结</a:t>
            </a:r>
            <a:endParaRPr kumimoji="0" lang="en-US" sz="1600" b="1" i="0" u="none" strike="noStrike" kern="0" cap="none" spc="0" normalizeH="0" baseline="0" noProof="0" dirty="0">
              <a:ln>
                <a:noFill/>
              </a:ln>
              <a:solidFill>
                <a:schemeClr val="tx1"/>
              </a:solidFill>
              <a:effectLst/>
              <a:uLnTx/>
              <a:uFillTx/>
              <a:latin typeface="+mj-lt"/>
              <a:ea typeface="微软雅黑" pitchFamily="34" charset="-122"/>
            </a:endParaRPr>
          </a:p>
        </p:txBody>
      </p:sp>
      <p:sp>
        <p:nvSpPr>
          <p:cNvPr id="23" name="文本占位符 18"/>
          <p:cNvSpPr>
            <a:spLocks noGrp="1"/>
          </p:cNvSpPr>
          <p:nvPr>
            <p:ph type="body" sz="quarter" idx="10"/>
          </p:nvPr>
        </p:nvSpPr>
        <p:spPr>
          <a:xfrm>
            <a:off x="1119677" y="2986492"/>
            <a:ext cx="7543800" cy="333498"/>
          </a:xfrm>
        </p:spPr>
        <p:txBody>
          <a:bodyPr/>
          <a:lstStyle/>
          <a:p>
            <a:r>
              <a:rPr lang="zh-CN" altLang="en-US" dirty="0" smtClean="0">
                <a:latin typeface="+mj-lt"/>
                <a:ea typeface="微软雅黑" pitchFamily="34" charset="-122"/>
              </a:rPr>
              <a:t>培训目标</a:t>
            </a:r>
            <a:endParaRPr lang="en-US" altLang="zh-CN" dirty="0">
              <a:latin typeface="+mj-lt"/>
              <a:ea typeface="微软雅黑" pitchFamily="34" charset="-122"/>
            </a:endParaRPr>
          </a:p>
        </p:txBody>
      </p:sp>
      <p:sp>
        <p:nvSpPr>
          <p:cNvPr id="24" name="文本占位符 18"/>
          <p:cNvSpPr>
            <a:spLocks noGrp="1"/>
          </p:cNvSpPr>
          <p:nvPr>
            <p:ph type="body" sz="quarter" idx="10"/>
          </p:nvPr>
        </p:nvSpPr>
        <p:spPr>
          <a:xfrm>
            <a:off x="1055985" y="4304352"/>
            <a:ext cx="7543800" cy="333498"/>
          </a:xfrm>
        </p:spPr>
        <p:txBody>
          <a:bodyPr/>
          <a:lstStyle/>
          <a:p>
            <a:r>
              <a:rPr lang="zh-CN" altLang="en-US" dirty="0" smtClean="0">
                <a:latin typeface="+mj-lt"/>
                <a:ea typeface="微软雅黑" pitchFamily="34" charset="-122"/>
              </a:rPr>
              <a:t>合理化改善建议</a:t>
            </a:r>
            <a:endParaRPr lang="en-US" altLang="zh-CN" dirty="0">
              <a:latin typeface="+mj-lt"/>
              <a:ea typeface="微软雅黑" pitchFamily="34" charset="-122"/>
            </a:endParaRPr>
          </a:p>
        </p:txBody>
      </p:sp>
      <p:sp>
        <p:nvSpPr>
          <p:cNvPr id="20" name="Text Placeholder 8"/>
          <p:cNvSpPr txBox="1">
            <a:spLocks/>
          </p:cNvSpPr>
          <p:nvPr/>
        </p:nvSpPr>
        <p:spPr bwMode="auto">
          <a:xfrm>
            <a:off x="1162152" y="3473536"/>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marR="0" lvl="0" indent="-287338" algn="l" defTabSz="914400" rtl="0" eaLnBrk="1" fontAlgn="base" latinLnBrk="0" hangingPunct="1">
              <a:lnSpc>
                <a:spcPct val="100000"/>
              </a:lnSpc>
              <a:spcBef>
                <a:spcPct val="20000"/>
              </a:spcBef>
              <a:spcAft>
                <a:spcPct val="0"/>
              </a:spcAft>
              <a:buClr>
                <a:srgbClr val="FFD200"/>
              </a:buClr>
              <a:buSzPct val="75000"/>
              <a:buFont typeface="Wingdings" pitchFamily="2" charset="2"/>
              <a:buChar char="v"/>
              <a:tabLst/>
              <a:defRPr/>
            </a:pPr>
            <a:r>
              <a:rPr kumimoji="0" lang="en-US" sz="1600" i="0" u="none" strike="noStrike" kern="0" cap="none" spc="0" normalizeH="0" noProof="0" dirty="0" smtClean="0">
                <a:ln>
                  <a:noFill/>
                </a:ln>
                <a:solidFill>
                  <a:schemeClr val="tx1"/>
                </a:solidFill>
                <a:effectLst/>
                <a:uLnTx/>
                <a:uFillTx/>
                <a:latin typeface="+mj-lt"/>
                <a:ea typeface="微软雅黑" pitchFamily="34" charset="-122"/>
              </a:rPr>
              <a:t>   </a:t>
            </a:r>
            <a:r>
              <a:rPr lang="zh-CN" altLang="en-US" sz="1600" kern="0" dirty="0" smtClean="0">
                <a:latin typeface="+mj-lt"/>
                <a:ea typeface="微软雅黑" pitchFamily="34" charset="-122"/>
              </a:rPr>
              <a:t>业务提升目标</a:t>
            </a:r>
            <a:endParaRPr kumimoji="0" lang="en-US" sz="1600" i="0" u="none" strike="noStrike" kern="0" cap="none" spc="0" normalizeH="0" baseline="0" noProof="0" dirty="0">
              <a:ln>
                <a:noFill/>
              </a:ln>
              <a:solidFill>
                <a:schemeClr val="tx1"/>
              </a:solidFill>
              <a:effectLst/>
              <a:uLnTx/>
              <a:uFillTx/>
              <a:latin typeface="+mj-lt"/>
              <a:ea typeface="微软雅黑" pitchFamily="34" charset="-122"/>
            </a:endParaRPr>
          </a:p>
        </p:txBody>
      </p:sp>
      <p:sp>
        <p:nvSpPr>
          <p:cNvPr id="21" name="Text Placeholder 8"/>
          <p:cNvSpPr txBox="1">
            <a:spLocks/>
          </p:cNvSpPr>
          <p:nvPr/>
        </p:nvSpPr>
        <p:spPr bwMode="auto">
          <a:xfrm>
            <a:off x="1162152" y="3807034"/>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marR="0" lvl="0" indent="-287338" algn="l" defTabSz="914400" rtl="0" eaLnBrk="1" fontAlgn="base" latinLnBrk="0" hangingPunct="1">
              <a:lnSpc>
                <a:spcPct val="100000"/>
              </a:lnSpc>
              <a:spcBef>
                <a:spcPct val="20000"/>
              </a:spcBef>
              <a:spcAft>
                <a:spcPct val="0"/>
              </a:spcAft>
              <a:buClr>
                <a:srgbClr val="FFD200"/>
              </a:buClr>
              <a:buSzPct val="75000"/>
              <a:buFont typeface="Wingdings" pitchFamily="2" charset="2"/>
              <a:buChar char="v"/>
              <a:tabLst/>
              <a:defRPr/>
            </a:pPr>
            <a:r>
              <a:rPr kumimoji="0" lang="en-US" sz="1600" i="0" u="none" strike="noStrike" kern="0" cap="none" spc="0" normalizeH="0" noProof="0" dirty="0" smtClean="0">
                <a:ln>
                  <a:noFill/>
                </a:ln>
                <a:solidFill>
                  <a:schemeClr val="tx1"/>
                </a:solidFill>
                <a:effectLst/>
                <a:uLnTx/>
                <a:uFillTx/>
                <a:latin typeface="+mj-lt"/>
                <a:ea typeface="微软雅黑" pitchFamily="34" charset="-122"/>
              </a:rPr>
              <a:t>   </a:t>
            </a:r>
            <a:r>
              <a:rPr kumimoji="0" lang="zh-CN" altLang="en-US" sz="1600" i="0" u="none" strike="noStrike" kern="0" cap="none" spc="0" normalizeH="0" noProof="0" dirty="0" smtClean="0">
                <a:ln>
                  <a:noFill/>
                </a:ln>
                <a:solidFill>
                  <a:schemeClr val="tx1"/>
                </a:solidFill>
                <a:effectLst/>
                <a:uLnTx/>
                <a:uFillTx/>
                <a:latin typeface="+mj-lt"/>
                <a:ea typeface="微软雅黑" pitchFamily="34" charset="-122"/>
              </a:rPr>
              <a:t>技术</a:t>
            </a:r>
            <a:r>
              <a:rPr lang="zh-CN" altLang="en-US" sz="1600" kern="0" dirty="0" smtClean="0">
                <a:latin typeface="+mj-lt"/>
                <a:ea typeface="微软雅黑" pitchFamily="34" charset="-122"/>
              </a:rPr>
              <a:t>提升目标</a:t>
            </a:r>
            <a:endParaRPr kumimoji="0" lang="en-US" sz="1600" i="0" u="none" strike="noStrike" kern="0" cap="none" spc="0" normalizeH="0" baseline="0" noProof="0" dirty="0">
              <a:ln>
                <a:noFill/>
              </a:ln>
              <a:solidFill>
                <a:schemeClr val="tx1"/>
              </a:solidFill>
              <a:effectLst/>
              <a:uLnTx/>
              <a:uFillTx/>
              <a:latin typeface="+mj-lt"/>
              <a:ea typeface="微软雅黑" pitchFamily="34" charset="-122"/>
            </a:endParaRPr>
          </a:p>
        </p:txBody>
      </p:sp>
      <p:sp>
        <p:nvSpPr>
          <p:cNvPr id="22" name="Rectangle 4"/>
          <p:cNvSpPr>
            <a:spLocks noChangeArrowheads="1"/>
          </p:cNvSpPr>
          <p:nvPr>
            <p:custDataLst>
              <p:tags r:id="rId9"/>
            </p:custDataLst>
          </p:nvPr>
        </p:nvSpPr>
        <p:spPr bwMode="gray">
          <a:xfrm>
            <a:off x="913110" y="5237114"/>
            <a:ext cx="142875" cy="360363"/>
          </a:xfrm>
          <a:prstGeom prst="rect">
            <a:avLst/>
          </a:prstGeom>
          <a:solidFill>
            <a:srgbClr val="002060"/>
          </a:solidFill>
          <a:ln w="9525">
            <a:noFill/>
            <a:miter lim="800000"/>
            <a:headEnd/>
            <a:tailEnd/>
          </a:ln>
        </p:spPr>
        <p:txBody>
          <a:bodyPr wrap="none" anchor="ctr"/>
          <a:lstStyle/>
          <a:p>
            <a:pPr algn="l" rtl="0" fontAlgn="base">
              <a:spcBef>
                <a:spcPct val="0"/>
              </a:spcBef>
              <a:spcAft>
                <a:spcPct val="0"/>
              </a:spcAft>
            </a:pPr>
            <a:endParaRPr lang="en-US" kern="1200" dirty="0">
              <a:solidFill>
                <a:schemeClr val="tx1"/>
              </a:solidFill>
              <a:latin typeface="+mj-lt"/>
              <a:ea typeface="微软雅黑" pitchFamily="34" charset="-122"/>
            </a:endParaRPr>
          </a:p>
        </p:txBody>
      </p:sp>
      <p:sp>
        <p:nvSpPr>
          <p:cNvPr id="25" name="Rectangle 9"/>
          <p:cNvSpPr>
            <a:spLocks noChangeArrowheads="1"/>
          </p:cNvSpPr>
          <p:nvPr>
            <p:custDataLst>
              <p:tags r:id="rId10"/>
            </p:custDataLst>
          </p:nvPr>
        </p:nvSpPr>
        <p:spPr bwMode="gray">
          <a:xfrm>
            <a:off x="479722" y="5237114"/>
            <a:ext cx="433388" cy="360363"/>
          </a:xfrm>
          <a:prstGeom prst="rect">
            <a:avLst/>
          </a:prstGeom>
          <a:solidFill>
            <a:srgbClr val="002060"/>
          </a:solidFill>
          <a:ln w="9525">
            <a:noFill/>
            <a:miter lim="800000"/>
            <a:headEnd/>
            <a:tailEnd/>
          </a:ln>
        </p:spPr>
        <p:txBody>
          <a:bodyPr wrap="none" lIns="0" rIns="0" anchor="ctr"/>
          <a:lstStyle/>
          <a:p>
            <a:pPr algn="r" rtl="0" fontAlgn="base">
              <a:spcBef>
                <a:spcPct val="0"/>
              </a:spcBef>
              <a:spcAft>
                <a:spcPct val="0"/>
              </a:spcAft>
            </a:pPr>
            <a:endParaRPr lang="en-US" kern="1200" dirty="0">
              <a:solidFill>
                <a:schemeClr val="bg1"/>
              </a:solidFill>
              <a:latin typeface="+mj-lt"/>
              <a:ea typeface="微软雅黑" pitchFamily="34" charset="-122"/>
            </a:endParaRPr>
          </a:p>
        </p:txBody>
      </p:sp>
      <p:sp>
        <p:nvSpPr>
          <p:cNvPr id="26" name="Rectangle 14"/>
          <p:cNvSpPr>
            <a:spLocks noChangeArrowheads="1"/>
          </p:cNvSpPr>
          <p:nvPr>
            <p:custDataLst>
              <p:tags r:id="rId11"/>
            </p:custDataLst>
          </p:nvPr>
        </p:nvSpPr>
        <p:spPr bwMode="gray">
          <a:xfrm>
            <a:off x="768647" y="5237114"/>
            <a:ext cx="215900" cy="360363"/>
          </a:xfrm>
          <a:prstGeom prst="rect">
            <a:avLst/>
          </a:prstGeom>
          <a:solidFill>
            <a:srgbClr val="002060"/>
          </a:solidFill>
          <a:ln w="9525">
            <a:noFill/>
            <a:miter lim="800000"/>
            <a:headEnd/>
            <a:tailEnd/>
          </a:ln>
        </p:spPr>
        <p:txBody>
          <a:bodyPr wrap="none" lIns="72000" rIns="0" anchor="ctr"/>
          <a:lstStyle/>
          <a:p>
            <a:pPr algn="ctr"/>
            <a:r>
              <a:rPr lang="en-US" altLang="zh-CN" sz="2800" b="1" dirty="0">
                <a:solidFill>
                  <a:schemeClr val="bg1"/>
                </a:solidFill>
                <a:latin typeface="+mj-lt"/>
                <a:ea typeface="微软雅黑" pitchFamily="34" charset="-122"/>
              </a:rPr>
              <a:t>4</a:t>
            </a:r>
            <a:endParaRPr lang="de-DE" altLang="zh-CN" sz="2800" b="1" dirty="0">
              <a:solidFill>
                <a:schemeClr val="bg1"/>
              </a:solidFill>
              <a:latin typeface="+mj-lt"/>
              <a:ea typeface="微软雅黑" pitchFamily="34" charset="-122"/>
            </a:endParaRPr>
          </a:p>
        </p:txBody>
      </p:sp>
      <p:sp>
        <p:nvSpPr>
          <p:cNvPr id="27" name="文本占位符 18"/>
          <p:cNvSpPr>
            <a:spLocks noGrp="1"/>
          </p:cNvSpPr>
          <p:nvPr>
            <p:ph type="body" sz="quarter" idx="10"/>
          </p:nvPr>
        </p:nvSpPr>
        <p:spPr>
          <a:xfrm>
            <a:off x="1116662" y="5237114"/>
            <a:ext cx="7543800" cy="333498"/>
          </a:xfrm>
        </p:spPr>
        <p:txBody>
          <a:bodyPr/>
          <a:lstStyle/>
          <a:p>
            <a:r>
              <a:rPr lang="zh-CN" altLang="en-US" dirty="0" smtClean="0">
                <a:latin typeface="+mj-lt"/>
                <a:ea typeface="微软雅黑" pitchFamily="34" charset="-122"/>
              </a:rPr>
              <a:t>总结报告</a:t>
            </a:r>
            <a:endParaRPr lang="en-US" altLang="zh-CN" dirty="0">
              <a:latin typeface="+mj-lt"/>
              <a:ea typeface="微软雅黑" pitchFamily="34" charset="-122"/>
            </a:endParaRPr>
          </a:p>
        </p:txBody>
      </p:sp>
      <p:sp>
        <p:nvSpPr>
          <p:cNvPr id="29" name="Text Placeholder 8"/>
          <p:cNvSpPr txBox="1">
            <a:spLocks/>
          </p:cNvSpPr>
          <p:nvPr/>
        </p:nvSpPr>
        <p:spPr bwMode="auto">
          <a:xfrm>
            <a:off x="1162152" y="2296660"/>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lvl="0" indent="-287338">
              <a:spcBef>
                <a:spcPct val="20000"/>
              </a:spcBef>
              <a:buClr>
                <a:srgbClr val="FFD200"/>
              </a:buClr>
              <a:buSzPct val="75000"/>
              <a:buFont typeface="Wingdings" pitchFamily="2" charset="2"/>
              <a:buChar char="v"/>
              <a:defRPr/>
            </a:pPr>
            <a:endParaRPr lang="zh-CN" altLang="en-US" sz="1600" kern="0" dirty="0">
              <a:latin typeface="+mj-lt"/>
              <a:ea typeface="微软雅黑" pitchFamily="34" charset="-122"/>
            </a:endParaRPr>
          </a:p>
        </p:txBody>
      </p:sp>
      <p:sp>
        <p:nvSpPr>
          <p:cNvPr id="30" name="Text Placeholder 8"/>
          <p:cNvSpPr txBox="1">
            <a:spLocks/>
          </p:cNvSpPr>
          <p:nvPr/>
        </p:nvSpPr>
        <p:spPr bwMode="auto">
          <a:xfrm>
            <a:off x="1162152" y="2630158"/>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marR="0" lvl="0" indent="-287338" algn="l" defTabSz="914400" rtl="0" eaLnBrk="1" fontAlgn="base" latinLnBrk="0" hangingPunct="1">
              <a:lnSpc>
                <a:spcPct val="100000"/>
              </a:lnSpc>
              <a:spcBef>
                <a:spcPct val="20000"/>
              </a:spcBef>
              <a:spcAft>
                <a:spcPct val="0"/>
              </a:spcAft>
              <a:buClr>
                <a:srgbClr val="FFD200"/>
              </a:buClr>
              <a:buSzPct val="75000"/>
              <a:buFont typeface="Wingdings" pitchFamily="2" charset="2"/>
              <a:buChar char="v"/>
              <a:tabLst/>
              <a:defRPr/>
            </a:pPr>
            <a:r>
              <a:rPr kumimoji="0" lang="zh-CN" altLang="en-US" sz="1600" i="0" u="none" strike="noStrike" kern="0" cap="none" spc="0" normalizeH="0" noProof="0" dirty="0" smtClean="0">
                <a:ln>
                  <a:noFill/>
                </a:ln>
                <a:solidFill>
                  <a:schemeClr val="tx1"/>
                </a:solidFill>
                <a:effectLst/>
                <a:uLnTx/>
                <a:uFillTx/>
                <a:latin typeface="+mj-lt"/>
                <a:ea typeface="微软雅黑" pitchFamily="34" charset="-122"/>
              </a:rPr>
              <a:t>。。。。。。。</a:t>
            </a:r>
            <a:r>
              <a:rPr kumimoji="0" lang="en-US" sz="1600" i="0" u="none" strike="noStrike" kern="0" cap="none" spc="0" normalizeH="0" noProof="0" dirty="0" smtClean="0">
                <a:ln>
                  <a:noFill/>
                </a:ln>
                <a:solidFill>
                  <a:schemeClr val="tx1"/>
                </a:solidFill>
                <a:effectLst/>
                <a:uLnTx/>
                <a:uFillTx/>
                <a:latin typeface="+mj-lt"/>
                <a:ea typeface="微软雅黑" pitchFamily="34" charset="-122"/>
              </a:rPr>
              <a:t>   </a:t>
            </a:r>
            <a:endParaRPr kumimoji="0" lang="en-US" sz="1600" i="0" u="none" strike="noStrike" kern="0" cap="none" spc="0" normalizeH="0" baseline="0" noProof="0" dirty="0">
              <a:ln>
                <a:noFill/>
              </a:ln>
              <a:solidFill>
                <a:schemeClr val="tx1"/>
              </a:solidFill>
              <a:effectLst/>
              <a:uLnTx/>
              <a:uFillTx/>
              <a:latin typeface="+mj-lt"/>
              <a:ea typeface="微软雅黑" pitchFamily="34" charset="-122"/>
            </a:endParaRPr>
          </a:p>
        </p:txBody>
      </p:sp>
    </p:spTree>
    <p:extLst>
      <p:ext uri="{BB962C8B-B14F-4D97-AF65-F5344CB8AC3E}">
        <p14:creationId xmlns:p14="http://schemas.microsoft.com/office/powerpoint/2010/main" val="24127104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en-US" altLang="zh-CN" dirty="0" smtClean="0"/>
              <a:t>BLC</a:t>
            </a:r>
            <a:r>
              <a:rPr lang="zh-CN" altLang="en-US" dirty="0" smtClean="0"/>
              <a:t>物流信息系统一期主要目标（预计六个月）</a:t>
            </a:r>
            <a:endParaRPr lang="zh-CN" altLang="en-US" dirty="0"/>
          </a:p>
        </p:txBody>
      </p:sp>
      <p:sp>
        <p:nvSpPr>
          <p:cNvPr id="4" name="灯片编号占位符 3"/>
          <p:cNvSpPr>
            <a:spLocks noGrp="1"/>
          </p:cNvSpPr>
          <p:nvPr>
            <p:ph type="sldNum" sz="quarter" idx="10"/>
          </p:nvPr>
        </p:nvSpPr>
        <p:spPr/>
        <p:txBody>
          <a:bodyPr/>
          <a:lstStyle/>
          <a:p>
            <a:fld id="{EAEE8F24-8F79-4DD9-BFD9-8BDF80AC16BC}" type="slidenum">
              <a:rPr lang="zh-CN" altLang="en-US" smtClean="0"/>
              <a:pPr/>
              <a:t>20</a:t>
            </a:fld>
            <a:endParaRPr lang="en-US" altLang="zh-CN"/>
          </a:p>
        </p:txBody>
      </p:sp>
      <p:sp>
        <p:nvSpPr>
          <p:cNvPr id="5" name="Rectangle 22"/>
          <p:cNvSpPr>
            <a:spLocks noChangeArrowheads="1"/>
          </p:cNvSpPr>
          <p:nvPr/>
        </p:nvSpPr>
        <p:spPr bwMode="auto">
          <a:xfrm>
            <a:off x="878747" y="1145636"/>
            <a:ext cx="2308953" cy="927107"/>
          </a:xfrm>
          <a:prstGeom prst="rect">
            <a:avLst/>
          </a:prstGeom>
          <a:solidFill>
            <a:srgbClr val="FFC000">
              <a:alpha val="95000"/>
            </a:srgbClr>
          </a:solidFill>
          <a:ln w="12700" algn="ctr">
            <a:noFill/>
            <a:miter lim="800000"/>
            <a:headEnd/>
            <a:tailEnd/>
          </a:ln>
          <a:effectLst>
            <a:outerShdw blurRad="50800" dist="38100" dir="2700000" algn="tl" rotWithShape="0">
              <a:prstClr val="black">
                <a:alpha val="40000"/>
              </a:prstClr>
            </a:outerShdw>
          </a:effectLst>
        </p:spPr>
        <p:txBody>
          <a:bodyPr wrap="none" lIns="45720" rIns="45720" anchor="ctr"/>
          <a:lstStyle/>
          <a:p>
            <a:pPr algn="l">
              <a:lnSpc>
                <a:spcPct val="150000"/>
              </a:lnSpc>
            </a:pPr>
            <a:r>
              <a:rPr lang="en-US" altLang="zh-CN" sz="1200" dirty="0" smtClean="0"/>
              <a:t>WMS</a:t>
            </a:r>
            <a:r>
              <a:rPr lang="zh-CN" altLang="en-US" sz="1200" dirty="0" smtClean="0"/>
              <a:t>仓库管理系统</a:t>
            </a:r>
            <a:r>
              <a:rPr lang="zh-CN" altLang="en-US" sz="1200" dirty="0"/>
              <a:t>基础</a:t>
            </a:r>
            <a:r>
              <a:rPr lang="zh-CN" altLang="en-US" sz="1200" dirty="0" smtClean="0"/>
              <a:t>模块导入</a:t>
            </a:r>
            <a:endParaRPr lang="en-US" altLang="zh-CN" sz="1200" dirty="0" smtClean="0"/>
          </a:p>
          <a:p>
            <a:pPr>
              <a:lnSpc>
                <a:spcPct val="150000"/>
              </a:lnSpc>
            </a:pPr>
            <a:r>
              <a:rPr lang="en-US" altLang="zh-CN" sz="1200" dirty="0"/>
              <a:t>TMS</a:t>
            </a:r>
            <a:r>
              <a:rPr lang="zh-CN" altLang="en-US" sz="1200" dirty="0"/>
              <a:t>运输管理系统基础模块导入</a:t>
            </a:r>
          </a:p>
          <a:p>
            <a:pPr>
              <a:lnSpc>
                <a:spcPct val="150000"/>
              </a:lnSpc>
            </a:pPr>
            <a:r>
              <a:rPr lang="en-US" altLang="zh-CN" sz="1200" dirty="0"/>
              <a:t>FI </a:t>
            </a:r>
            <a:r>
              <a:rPr lang="zh-CN" altLang="en-US" sz="1200" dirty="0"/>
              <a:t>财务管理系统导</a:t>
            </a:r>
            <a:r>
              <a:rPr lang="zh-CN" altLang="en-US" sz="1200" dirty="0" smtClean="0"/>
              <a:t>入</a:t>
            </a:r>
            <a:endParaRPr lang="zh-CN" altLang="en-US" sz="1200" dirty="0"/>
          </a:p>
        </p:txBody>
      </p:sp>
      <p:sp>
        <p:nvSpPr>
          <p:cNvPr id="8" name="Rectangle 22"/>
          <p:cNvSpPr>
            <a:spLocks noChangeArrowheads="1"/>
          </p:cNvSpPr>
          <p:nvPr/>
        </p:nvSpPr>
        <p:spPr bwMode="auto">
          <a:xfrm>
            <a:off x="6822347" y="1202788"/>
            <a:ext cx="2308953" cy="1568455"/>
          </a:xfrm>
          <a:prstGeom prst="rect">
            <a:avLst/>
          </a:prstGeom>
          <a:solidFill>
            <a:srgbClr val="FFC000">
              <a:alpha val="95000"/>
            </a:srgbClr>
          </a:solidFill>
          <a:ln w="12700" algn="ctr">
            <a:noFill/>
            <a:miter lim="800000"/>
            <a:headEnd/>
            <a:tailEnd/>
          </a:ln>
          <a:effectLst>
            <a:outerShdw blurRad="50800" dist="38100" dir="2700000" algn="tl" rotWithShape="0">
              <a:prstClr val="black">
                <a:alpha val="40000"/>
              </a:prstClr>
            </a:outerShdw>
          </a:effectLst>
        </p:spPr>
        <p:txBody>
          <a:bodyPr wrap="none" lIns="45720" rIns="45720" anchor="ctr"/>
          <a:lstStyle/>
          <a:p>
            <a:pPr>
              <a:lnSpc>
                <a:spcPct val="150000"/>
              </a:lnSpc>
            </a:pPr>
            <a:r>
              <a:rPr lang="zh-CN" altLang="en-US" sz="1200" dirty="0" smtClean="0"/>
              <a:t>订单管理系统需求分析</a:t>
            </a:r>
            <a:endParaRPr lang="en-US" altLang="zh-CN" sz="1200" dirty="0" smtClean="0"/>
          </a:p>
          <a:p>
            <a:pPr>
              <a:lnSpc>
                <a:spcPct val="150000"/>
              </a:lnSpc>
            </a:pPr>
            <a:r>
              <a:rPr lang="en-US" altLang="zh-CN" sz="1200" dirty="0"/>
              <a:t>JIT</a:t>
            </a:r>
            <a:r>
              <a:rPr lang="zh-CN" altLang="en-US" sz="1200" dirty="0"/>
              <a:t>上线喂料系统需求</a:t>
            </a:r>
            <a:r>
              <a:rPr lang="zh-CN" altLang="en-US" sz="1200" dirty="0" smtClean="0"/>
              <a:t>分析</a:t>
            </a:r>
            <a:endParaRPr lang="en-US" altLang="zh-CN" sz="1200" dirty="0" smtClean="0"/>
          </a:p>
          <a:p>
            <a:pPr>
              <a:lnSpc>
                <a:spcPct val="150000"/>
              </a:lnSpc>
            </a:pPr>
            <a:r>
              <a:rPr lang="zh-CN" altLang="en-US" sz="1200" dirty="0"/>
              <a:t>货主门户</a:t>
            </a:r>
            <a:r>
              <a:rPr lang="zh-CN" altLang="en-US" sz="1200" dirty="0" smtClean="0"/>
              <a:t>需求分析</a:t>
            </a:r>
            <a:endParaRPr lang="en-US" altLang="zh-CN" sz="1200" dirty="0" smtClean="0"/>
          </a:p>
          <a:p>
            <a:pPr>
              <a:lnSpc>
                <a:spcPct val="150000"/>
              </a:lnSpc>
            </a:pPr>
            <a:r>
              <a:rPr lang="zh-CN" altLang="en-US" sz="1200" dirty="0"/>
              <a:t>供应商门户</a:t>
            </a:r>
            <a:r>
              <a:rPr lang="zh-CN" altLang="en-US" sz="1200" dirty="0" smtClean="0"/>
              <a:t>需求分析</a:t>
            </a:r>
            <a:endParaRPr lang="en-US" altLang="zh-CN" sz="1200" dirty="0" smtClean="0"/>
          </a:p>
          <a:p>
            <a:pPr>
              <a:lnSpc>
                <a:spcPct val="150000"/>
              </a:lnSpc>
            </a:pPr>
            <a:r>
              <a:rPr lang="en-US" altLang="zh-CN" sz="1200" dirty="0"/>
              <a:t>CKD</a:t>
            </a:r>
            <a:r>
              <a:rPr lang="zh-CN" altLang="en-US" sz="1200" dirty="0"/>
              <a:t>货代管理系统</a:t>
            </a:r>
            <a:r>
              <a:rPr lang="zh-CN" altLang="en-US" sz="1200" dirty="0" smtClean="0"/>
              <a:t>需求分析</a:t>
            </a:r>
            <a:endParaRPr lang="zh-CN" altLang="en-US" sz="1200" dirty="0"/>
          </a:p>
        </p:txBody>
      </p:sp>
      <p:sp>
        <p:nvSpPr>
          <p:cNvPr id="11" name="Rectangle 22"/>
          <p:cNvSpPr>
            <a:spLocks noChangeArrowheads="1"/>
          </p:cNvSpPr>
          <p:nvPr/>
        </p:nvSpPr>
        <p:spPr bwMode="auto">
          <a:xfrm>
            <a:off x="3850547" y="1145637"/>
            <a:ext cx="2308953" cy="381000"/>
          </a:xfrm>
          <a:prstGeom prst="rect">
            <a:avLst/>
          </a:prstGeom>
          <a:solidFill>
            <a:srgbClr val="FFC000">
              <a:alpha val="95000"/>
            </a:srgbClr>
          </a:solidFill>
          <a:ln w="12700" algn="ctr">
            <a:noFill/>
            <a:miter lim="800000"/>
            <a:headEnd/>
            <a:tailEnd/>
          </a:ln>
          <a:effectLst>
            <a:outerShdw blurRad="50800" dist="38100" dir="2700000" algn="tl" rotWithShape="0">
              <a:prstClr val="black">
                <a:alpha val="40000"/>
              </a:prstClr>
            </a:outerShdw>
          </a:effectLst>
        </p:spPr>
        <p:txBody>
          <a:bodyPr wrap="none" lIns="45720" rIns="45720" anchor="ctr"/>
          <a:lstStyle/>
          <a:p>
            <a:r>
              <a:rPr lang="zh-CN" altLang="en-US" sz="1200" dirty="0" smtClean="0"/>
              <a:t>数据集成</a:t>
            </a:r>
            <a:r>
              <a:rPr lang="en-US" altLang="zh-CN" sz="1200" dirty="0" smtClean="0"/>
              <a:t>WMS/TMS/</a:t>
            </a:r>
            <a:r>
              <a:rPr lang="zh-CN" altLang="en-US" sz="1200" dirty="0" smtClean="0"/>
              <a:t>财务</a:t>
            </a:r>
            <a:endParaRPr lang="zh-CN" altLang="en-US" sz="1200" dirty="0"/>
          </a:p>
        </p:txBody>
      </p:sp>
      <p:sp>
        <p:nvSpPr>
          <p:cNvPr id="20" name="Rectangle 6"/>
          <p:cNvSpPr txBox="1">
            <a:spLocks noChangeArrowheads="1"/>
          </p:cNvSpPr>
          <p:nvPr/>
        </p:nvSpPr>
        <p:spPr bwMode="auto">
          <a:xfrm>
            <a:off x="878747" y="2214615"/>
            <a:ext cx="2319069" cy="3306353"/>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Font typeface="Wingdings" pitchFamily="2" charset="2"/>
              <a:buNone/>
            </a:pPr>
            <a:r>
              <a:rPr lang="zh-CN" altLang="en-US" dirty="0" smtClean="0"/>
              <a:t>因</a:t>
            </a:r>
            <a:r>
              <a:rPr lang="en-US" altLang="zh-CN" dirty="0" smtClean="0"/>
              <a:t>WMS/TMS</a:t>
            </a:r>
            <a:r>
              <a:rPr lang="zh-CN" altLang="en-US" dirty="0"/>
              <a:t>软件</a:t>
            </a:r>
            <a:r>
              <a:rPr lang="zh-CN" altLang="en-US" dirty="0" smtClean="0"/>
              <a:t>的标准功能与</a:t>
            </a:r>
            <a:r>
              <a:rPr lang="en-US" altLang="zh-CN" dirty="0" smtClean="0"/>
              <a:t>BLC</a:t>
            </a:r>
            <a:r>
              <a:rPr lang="zh-CN" altLang="en-US" dirty="0" smtClean="0"/>
              <a:t>物流初期需求符合度较高，可导入</a:t>
            </a:r>
            <a:r>
              <a:rPr lang="en-US" altLang="zh-CN" dirty="0" smtClean="0"/>
              <a:t>WMS/TMS</a:t>
            </a:r>
            <a:r>
              <a:rPr lang="zh-CN" altLang="en-US" dirty="0" smtClean="0"/>
              <a:t>的基础模块。</a:t>
            </a:r>
            <a:endParaRPr lang="en-US" altLang="zh-CN" dirty="0" smtClean="0"/>
          </a:p>
          <a:p>
            <a:pPr marL="0" indent="0">
              <a:buFont typeface="Wingdings" pitchFamily="2" charset="2"/>
              <a:buNone/>
            </a:pPr>
            <a:endParaRPr lang="en-US" altLang="zh-CN" dirty="0"/>
          </a:p>
          <a:p>
            <a:pPr marL="0" indent="0">
              <a:buFont typeface="Wingdings" pitchFamily="2" charset="2"/>
              <a:buNone/>
            </a:pPr>
            <a:r>
              <a:rPr lang="en-US" altLang="zh-CN" dirty="0" smtClean="0"/>
              <a:t>WMS/TMS</a:t>
            </a:r>
            <a:r>
              <a:rPr lang="zh-CN" altLang="en-US" dirty="0" smtClean="0"/>
              <a:t>软件公司的主要任务是完成标准功能的导入及上线。</a:t>
            </a:r>
            <a:r>
              <a:rPr lang="en-US" altLang="zh-CN" dirty="0" smtClean="0"/>
              <a:t>WMS</a:t>
            </a:r>
            <a:r>
              <a:rPr lang="zh-CN" altLang="en-US" dirty="0" smtClean="0"/>
              <a:t>、</a:t>
            </a:r>
            <a:r>
              <a:rPr lang="en-US" altLang="zh-CN" dirty="0" smtClean="0"/>
              <a:t>TMS</a:t>
            </a:r>
            <a:r>
              <a:rPr lang="zh-CN" altLang="en-US" dirty="0" smtClean="0"/>
              <a:t>可以是不同的公司产品。</a:t>
            </a:r>
            <a:endParaRPr lang="en-US" altLang="zh-CN" dirty="0" smtClean="0"/>
          </a:p>
          <a:p>
            <a:pPr marL="0" indent="0">
              <a:buFont typeface="Wingdings" pitchFamily="2" charset="2"/>
              <a:buNone/>
            </a:pPr>
            <a:endParaRPr lang="en-US" altLang="zh-CN" dirty="0"/>
          </a:p>
          <a:p>
            <a:pPr marL="0" indent="0">
              <a:buFont typeface="Wingdings" pitchFamily="2" charset="2"/>
              <a:buNone/>
            </a:pPr>
            <a:r>
              <a:rPr lang="en-US" altLang="zh-CN" dirty="0" smtClean="0"/>
              <a:t>BLC</a:t>
            </a:r>
            <a:r>
              <a:rPr lang="zh-CN" altLang="en-US" dirty="0" smtClean="0"/>
              <a:t>物流的主要任务是完成主要业务流程的规划，确保标准功能都能熟练使用。</a:t>
            </a:r>
            <a:endParaRPr lang="en-US" altLang="zh-CN" dirty="0" smtClean="0"/>
          </a:p>
        </p:txBody>
      </p:sp>
      <p:sp>
        <p:nvSpPr>
          <p:cNvPr id="21" name="Rectangle 3"/>
          <p:cNvSpPr>
            <a:spLocks noChangeArrowheads="1"/>
          </p:cNvSpPr>
          <p:nvPr/>
        </p:nvSpPr>
        <p:spPr bwMode="auto">
          <a:xfrm>
            <a:off x="878747" y="674682"/>
            <a:ext cx="2319069" cy="352425"/>
          </a:xfrm>
          <a:prstGeom prst="rect">
            <a:avLst/>
          </a:prstGeom>
          <a:solidFill>
            <a:srgbClr val="92D05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r>
              <a:rPr lang="zh-CN" altLang="en-US" sz="1400" b="1" dirty="0" smtClean="0">
                <a:solidFill>
                  <a:schemeClr val="bg1"/>
                </a:solidFill>
                <a:latin typeface="+mn-lt"/>
              </a:rPr>
              <a:t>导入成型的基础模块</a:t>
            </a:r>
            <a:endParaRPr lang="zh-CN" altLang="en-US" sz="1400" b="1" dirty="0">
              <a:solidFill>
                <a:schemeClr val="bg1"/>
              </a:solidFill>
              <a:latin typeface="+mn-lt"/>
            </a:endParaRPr>
          </a:p>
        </p:txBody>
      </p:sp>
      <p:sp>
        <p:nvSpPr>
          <p:cNvPr id="16" name="Rectangle 3"/>
          <p:cNvSpPr>
            <a:spLocks noChangeArrowheads="1"/>
          </p:cNvSpPr>
          <p:nvPr/>
        </p:nvSpPr>
        <p:spPr bwMode="auto">
          <a:xfrm>
            <a:off x="3840431" y="674682"/>
            <a:ext cx="2319069" cy="352425"/>
          </a:xfrm>
          <a:prstGeom prst="rect">
            <a:avLst/>
          </a:prstGeom>
          <a:solidFill>
            <a:srgbClr val="92D05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r>
              <a:rPr lang="zh-CN" altLang="en-US" sz="1400" b="1" dirty="0" smtClean="0">
                <a:solidFill>
                  <a:schemeClr val="bg1"/>
                </a:solidFill>
                <a:latin typeface="+mn-lt"/>
              </a:rPr>
              <a:t>完成系统集成</a:t>
            </a:r>
            <a:endParaRPr lang="zh-CN" altLang="en-US" sz="1400" b="1" dirty="0">
              <a:solidFill>
                <a:schemeClr val="bg1"/>
              </a:solidFill>
              <a:latin typeface="+mn-lt"/>
            </a:endParaRPr>
          </a:p>
        </p:txBody>
      </p:sp>
      <p:sp>
        <p:nvSpPr>
          <p:cNvPr id="19" name="Rectangle 3"/>
          <p:cNvSpPr>
            <a:spLocks noChangeArrowheads="1"/>
          </p:cNvSpPr>
          <p:nvPr/>
        </p:nvSpPr>
        <p:spPr bwMode="auto">
          <a:xfrm>
            <a:off x="6812231" y="699020"/>
            <a:ext cx="2319069" cy="352425"/>
          </a:xfrm>
          <a:prstGeom prst="rect">
            <a:avLst/>
          </a:prstGeom>
          <a:solidFill>
            <a:srgbClr val="92D05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r>
              <a:rPr lang="zh-CN" altLang="en-US" sz="1400" b="1" dirty="0" smtClean="0">
                <a:solidFill>
                  <a:schemeClr val="bg1"/>
                </a:solidFill>
                <a:latin typeface="+mn-lt"/>
              </a:rPr>
              <a:t>完成</a:t>
            </a:r>
            <a:r>
              <a:rPr lang="zh-CN" altLang="en-US" sz="1400" b="1" dirty="0">
                <a:solidFill>
                  <a:schemeClr val="bg1"/>
                </a:solidFill>
              </a:rPr>
              <a:t>二</a:t>
            </a:r>
            <a:r>
              <a:rPr lang="zh-CN" altLang="en-US" sz="1400" b="1" dirty="0" smtClean="0">
                <a:solidFill>
                  <a:schemeClr val="bg1"/>
                </a:solidFill>
              </a:rPr>
              <a:t>期功能的分析</a:t>
            </a:r>
            <a:endParaRPr lang="zh-CN" altLang="en-US" sz="1400" b="1" dirty="0">
              <a:solidFill>
                <a:schemeClr val="bg1"/>
              </a:solidFill>
              <a:latin typeface="+mn-lt"/>
            </a:endParaRPr>
          </a:p>
        </p:txBody>
      </p:sp>
      <p:sp>
        <p:nvSpPr>
          <p:cNvPr id="23" name="Rectangle 6"/>
          <p:cNvSpPr txBox="1">
            <a:spLocks noChangeArrowheads="1"/>
          </p:cNvSpPr>
          <p:nvPr/>
        </p:nvSpPr>
        <p:spPr bwMode="auto">
          <a:xfrm>
            <a:off x="3850547" y="1609189"/>
            <a:ext cx="2319069" cy="2823111"/>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None/>
            </a:pPr>
            <a:endParaRPr lang="en-US" altLang="zh-CN" dirty="0"/>
          </a:p>
          <a:p>
            <a:pPr marL="0" indent="0">
              <a:buNone/>
            </a:pPr>
            <a:r>
              <a:rPr lang="zh-CN" altLang="en-US" dirty="0" smtClean="0"/>
              <a:t>顾问团队</a:t>
            </a:r>
            <a:r>
              <a:rPr lang="zh-CN" altLang="en-US" dirty="0"/>
              <a:t>的主要任务</a:t>
            </a:r>
            <a:r>
              <a:rPr lang="zh-CN" altLang="en-US" dirty="0" smtClean="0"/>
              <a:t>是协助</a:t>
            </a:r>
            <a:r>
              <a:rPr lang="en-US" altLang="zh-CN" dirty="0" smtClean="0"/>
              <a:t>BLC</a:t>
            </a:r>
            <a:r>
              <a:rPr lang="zh-CN" altLang="en-US" dirty="0" smtClean="0"/>
              <a:t>对</a:t>
            </a:r>
            <a:r>
              <a:rPr lang="en-US" altLang="zh-CN" dirty="0" smtClean="0"/>
              <a:t>WMS/TMS/</a:t>
            </a:r>
            <a:r>
              <a:rPr lang="zh-CN" altLang="en-US" dirty="0" smtClean="0"/>
              <a:t>财务系统集成。</a:t>
            </a:r>
            <a:endParaRPr lang="en-US" altLang="zh-CN" dirty="0" smtClean="0"/>
          </a:p>
          <a:p>
            <a:pPr marL="0" indent="0">
              <a:buNone/>
            </a:pPr>
            <a:endParaRPr lang="en-US" altLang="zh-CN" dirty="0"/>
          </a:p>
          <a:p>
            <a:pPr marL="0" indent="0">
              <a:buNone/>
            </a:pPr>
            <a:r>
              <a:rPr lang="zh-CN" altLang="en-US" dirty="0" smtClean="0"/>
              <a:t>顾问团队协助</a:t>
            </a:r>
            <a:r>
              <a:rPr lang="en-US" altLang="zh-CN" dirty="0" smtClean="0"/>
              <a:t>BLC</a:t>
            </a:r>
            <a:r>
              <a:rPr lang="zh-CN" altLang="en-US" dirty="0" smtClean="0"/>
              <a:t>做项目管理，参与</a:t>
            </a:r>
            <a:r>
              <a:rPr lang="en-US" altLang="zh-CN" dirty="0" smtClean="0"/>
              <a:t>WMS/TMS</a:t>
            </a:r>
            <a:r>
              <a:rPr lang="zh-CN" altLang="en-US" dirty="0" smtClean="0"/>
              <a:t>的导入，并对进度、质量做</a:t>
            </a:r>
            <a:r>
              <a:rPr lang="zh-CN" altLang="en-US" dirty="0"/>
              <a:t>监督</a:t>
            </a:r>
            <a:endParaRPr lang="en-US" altLang="zh-CN" dirty="0" smtClean="0"/>
          </a:p>
          <a:p>
            <a:pPr marL="0" indent="0">
              <a:buNone/>
            </a:pPr>
            <a:endParaRPr lang="en-US" altLang="zh-CN" dirty="0"/>
          </a:p>
          <a:p>
            <a:pPr marL="0" indent="0">
              <a:buNone/>
            </a:pPr>
            <a:r>
              <a:rPr lang="zh-CN" altLang="en-US" dirty="0" smtClean="0"/>
              <a:t>顾问团队提供服务器等硬件、以及网络建设支持</a:t>
            </a:r>
            <a:endParaRPr lang="en-US" altLang="zh-CN" dirty="0" smtClean="0"/>
          </a:p>
          <a:p>
            <a:pPr marL="0" indent="0">
              <a:buNone/>
            </a:pPr>
            <a:endParaRPr lang="en-US" altLang="zh-CN" dirty="0" smtClean="0"/>
          </a:p>
        </p:txBody>
      </p:sp>
      <p:sp>
        <p:nvSpPr>
          <p:cNvPr id="24" name="Rectangle 6"/>
          <p:cNvSpPr txBox="1">
            <a:spLocks noChangeArrowheads="1"/>
          </p:cNvSpPr>
          <p:nvPr/>
        </p:nvSpPr>
        <p:spPr bwMode="auto">
          <a:xfrm>
            <a:off x="6812230" y="2943863"/>
            <a:ext cx="2319069" cy="1847855"/>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None/>
            </a:pPr>
            <a:endParaRPr lang="en-US" altLang="zh-CN" dirty="0"/>
          </a:p>
          <a:p>
            <a:pPr marL="0" indent="0">
              <a:buNone/>
            </a:pPr>
            <a:r>
              <a:rPr lang="zh-CN" altLang="en-US" dirty="0" smtClean="0"/>
              <a:t>由</a:t>
            </a:r>
            <a:r>
              <a:rPr lang="en-US" altLang="zh-CN" dirty="0" smtClean="0"/>
              <a:t>BLC</a:t>
            </a:r>
            <a:r>
              <a:rPr lang="zh-CN" altLang="en-US" dirty="0" smtClean="0"/>
              <a:t>物流主导，顾问团队协助，完成二期模块的需求分析，为了满足二期开发，同时对</a:t>
            </a:r>
            <a:r>
              <a:rPr lang="en-US" altLang="zh-CN" dirty="0" smtClean="0"/>
              <a:t>WMS/TMS</a:t>
            </a:r>
            <a:r>
              <a:rPr lang="zh-CN" altLang="en-US" dirty="0" smtClean="0"/>
              <a:t>的功能做客制化调整。</a:t>
            </a:r>
            <a:endParaRPr lang="zh-CN" altLang="en-US" dirty="0"/>
          </a:p>
        </p:txBody>
      </p:sp>
      <p:sp>
        <p:nvSpPr>
          <p:cNvPr id="27" name="右箭头 26"/>
          <p:cNvSpPr/>
          <p:nvPr/>
        </p:nvSpPr>
        <p:spPr bwMode="auto">
          <a:xfrm>
            <a:off x="3333750" y="762787"/>
            <a:ext cx="342900" cy="176213"/>
          </a:xfrm>
          <a:prstGeom prst="rightArrow">
            <a:avLst/>
          </a:prstGeom>
          <a:ln>
            <a:headEnd type="none" w="med" len="med"/>
            <a:tailEnd type="stealth"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8" name="右箭头 27"/>
          <p:cNvSpPr/>
          <p:nvPr/>
        </p:nvSpPr>
        <p:spPr bwMode="auto">
          <a:xfrm>
            <a:off x="6362700" y="762787"/>
            <a:ext cx="342900" cy="176213"/>
          </a:xfrm>
          <a:prstGeom prst="rightArrow">
            <a:avLst/>
          </a:prstGeom>
          <a:ln>
            <a:headEnd type="none" w="med" len="med"/>
            <a:tailEnd type="stealth"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7379144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0" y="6621463"/>
            <a:ext cx="579438" cy="276225"/>
          </a:xfrm>
          <a:prstGeom prst="rect">
            <a:avLst/>
          </a:prstGeom>
        </p:spPr>
        <p:txBody>
          <a:bodyPr/>
          <a:lstStyle/>
          <a:p>
            <a:fld id="{444F5DA1-09D8-4B46-89D4-C2FB1400F4CB}" type="slidenum">
              <a:rPr lang="zh-CN" altLang="en-US" smtClean="0"/>
              <a:pPr/>
              <a:t>21</a:t>
            </a:fld>
            <a:endParaRPr lang="en-US" altLang="zh-CN" dirty="0"/>
          </a:p>
        </p:txBody>
      </p:sp>
    </p:spTree>
    <p:extLst>
      <p:ext uri="{BB962C8B-B14F-4D97-AF65-F5344CB8AC3E}">
        <p14:creationId xmlns:p14="http://schemas.microsoft.com/office/powerpoint/2010/main" val="4059420617"/>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8" y="76585"/>
            <a:ext cx="9677400" cy="381000"/>
          </a:xfrm>
        </p:spPr>
        <p:txBody>
          <a:bodyPr/>
          <a:lstStyle/>
          <a:p>
            <a:r>
              <a:rPr lang="en-US" altLang="zh-CN" dirty="0" smtClean="0">
                <a:solidFill>
                  <a:schemeClr val="bg1"/>
                </a:solidFill>
              </a:rPr>
              <a:t>PPT</a:t>
            </a:r>
            <a:r>
              <a:rPr lang="zh-CN" altLang="en-US" dirty="0">
                <a:solidFill>
                  <a:schemeClr val="bg1"/>
                </a:solidFill>
              </a:rPr>
              <a:t> </a:t>
            </a:r>
            <a:r>
              <a:rPr lang="zh-CN" altLang="en-US" dirty="0" smtClean="0">
                <a:solidFill>
                  <a:schemeClr val="bg1"/>
                </a:solidFill>
              </a:rPr>
              <a:t>编写规则</a:t>
            </a:r>
            <a:r>
              <a:rPr lang="en-US" altLang="zh-CN" dirty="0" smtClean="0">
                <a:solidFill>
                  <a:schemeClr val="bg1"/>
                </a:solidFill>
              </a:rPr>
              <a:t>-</a:t>
            </a:r>
            <a:r>
              <a:rPr lang="zh-CN" altLang="en-US" dirty="0" smtClean="0">
                <a:solidFill>
                  <a:schemeClr val="bg1"/>
                </a:solidFill>
              </a:rPr>
              <a:t>标题说明（宋体</a:t>
            </a:r>
            <a:r>
              <a:rPr lang="en-US" altLang="zh-CN" dirty="0" smtClean="0">
                <a:solidFill>
                  <a:schemeClr val="bg1"/>
                </a:solidFill>
              </a:rPr>
              <a:t>/18</a:t>
            </a:r>
            <a:r>
              <a:rPr lang="zh-CN" altLang="en-US" dirty="0" smtClean="0">
                <a:solidFill>
                  <a:schemeClr val="bg1"/>
                </a:solidFill>
              </a:rPr>
              <a:t>号字体）标题格式是</a:t>
            </a:r>
            <a:r>
              <a:rPr lang="en-US" altLang="zh-CN" dirty="0">
                <a:solidFill>
                  <a:schemeClr val="bg1"/>
                </a:solidFill>
              </a:rPr>
              <a:t>&lt;</a:t>
            </a:r>
            <a:r>
              <a:rPr lang="zh-CN" altLang="en-US" dirty="0" smtClean="0">
                <a:solidFill>
                  <a:schemeClr val="bg1"/>
                </a:solidFill>
              </a:rPr>
              <a:t>主标题</a:t>
            </a:r>
            <a:r>
              <a:rPr lang="en-US" altLang="zh-CN" dirty="0" smtClean="0">
                <a:solidFill>
                  <a:schemeClr val="bg1"/>
                </a:solidFill>
              </a:rPr>
              <a:t>&gt;-&lt;</a:t>
            </a:r>
            <a:r>
              <a:rPr lang="zh-CN" altLang="en-US" dirty="0" smtClean="0">
                <a:solidFill>
                  <a:schemeClr val="bg1"/>
                </a:solidFill>
              </a:rPr>
              <a:t>副标题</a:t>
            </a:r>
            <a:r>
              <a:rPr lang="en-US" altLang="zh-CN" dirty="0">
                <a:solidFill>
                  <a:schemeClr val="bg1"/>
                </a:solidFill>
              </a:rPr>
              <a:t>&gt;</a:t>
            </a:r>
            <a:endParaRPr lang="zh-CN" altLang="en-US" dirty="0">
              <a:solidFill>
                <a:schemeClr val="bg1"/>
              </a:solidFill>
            </a:endParaRPr>
          </a:p>
        </p:txBody>
      </p:sp>
      <p:sp>
        <p:nvSpPr>
          <p:cNvPr id="4" name="灯片编号占位符 3"/>
          <p:cNvSpPr>
            <a:spLocks noGrp="1"/>
          </p:cNvSpPr>
          <p:nvPr>
            <p:ph type="sldNum" sz="quarter" idx="10"/>
          </p:nvPr>
        </p:nvSpPr>
        <p:spPr/>
        <p:txBody>
          <a:bodyPr/>
          <a:lstStyle/>
          <a:p>
            <a:fld id="{EAEE8F24-8F79-4DD9-BFD9-8BDF80AC16BC}" type="slidenum">
              <a:rPr lang="zh-CN" altLang="en-US" smtClean="0"/>
              <a:pPr/>
              <a:t>3</a:t>
            </a:fld>
            <a:endParaRPr lang="en-US" altLang="zh-CN"/>
          </a:p>
        </p:txBody>
      </p:sp>
      <p:sp>
        <p:nvSpPr>
          <p:cNvPr id="5" name="矩形 4"/>
          <p:cNvSpPr/>
          <p:nvPr/>
        </p:nvSpPr>
        <p:spPr bwMode="auto">
          <a:xfrm>
            <a:off x="1193797" y="4407457"/>
            <a:ext cx="1849652" cy="342900"/>
          </a:xfrm>
          <a:prstGeom prst="rect">
            <a:avLst/>
          </a:prstGeom>
          <a:ln>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rPr>
              <a:t>标题</a:t>
            </a:r>
            <a:r>
              <a:rPr lang="zh-CN" altLang="en-US" sz="1600" b="1" dirty="0">
                <a:solidFill>
                  <a:schemeClr val="bg1"/>
                </a:solidFill>
                <a:latin typeface="Verdana" pitchFamily="34" charset="0"/>
              </a:rPr>
              <a:t>一</a:t>
            </a:r>
            <a:endParaRPr kumimoji="0" lang="zh-CN" altLang="en-US" sz="1600" b="1" i="0" u="none" strike="noStrike" cap="none" normalizeH="0" baseline="0" dirty="0" smtClean="0">
              <a:ln>
                <a:noFill/>
              </a:ln>
              <a:solidFill>
                <a:schemeClr val="bg1"/>
              </a:solidFill>
              <a:effectLst/>
              <a:latin typeface="Verdana" pitchFamily="34" charset="0"/>
            </a:endParaRPr>
          </a:p>
        </p:txBody>
      </p:sp>
      <p:sp>
        <p:nvSpPr>
          <p:cNvPr id="6" name="矩形 5"/>
          <p:cNvSpPr/>
          <p:nvPr/>
        </p:nvSpPr>
        <p:spPr bwMode="auto">
          <a:xfrm>
            <a:off x="1212845" y="4975556"/>
            <a:ext cx="1849652" cy="342900"/>
          </a:xfrm>
          <a:prstGeom prst="rect">
            <a:avLst/>
          </a:prstGeom>
          <a:ln>
            <a:headEnd type="none" w="med" len="med"/>
            <a:tailEnd type="stealth"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600" b="1" dirty="0">
                <a:solidFill>
                  <a:schemeClr val="bg1"/>
                </a:solidFill>
                <a:latin typeface="Verdana" pitchFamily="34" charset="0"/>
              </a:rPr>
              <a:t>标题</a:t>
            </a:r>
            <a:r>
              <a:rPr lang="zh-CN" altLang="en-US" sz="1600" b="1" dirty="0" smtClean="0">
                <a:solidFill>
                  <a:schemeClr val="bg1"/>
                </a:solidFill>
                <a:latin typeface="Verdana" pitchFamily="34" charset="0"/>
              </a:rPr>
              <a:t>一</a:t>
            </a:r>
            <a:endParaRPr lang="zh-CN" altLang="en-US" sz="1600" b="1" dirty="0">
              <a:solidFill>
                <a:schemeClr val="bg1"/>
              </a:solidFill>
              <a:latin typeface="Verdana" pitchFamily="34" charset="0"/>
            </a:endParaRPr>
          </a:p>
        </p:txBody>
      </p:sp>
      <p:sp>
        <p:nvSpPr>
          <p:cNvPr id="7" name="矩形 6"/>
          <p:cNvSpPr/>
          <p:nvPr/>
        </p:nvSpPr>
        <p:spPr bwMode="auto">
          <a:xfrm>
            <a:off x="1212845" y="5508956"/>
            <a:ext cx="1849652" cy="342900"/>
          </a:xfrm>
          <a:prstGeom prst="rect">
            <a:avLst/>
          </a:prstGeom>
          <a:ln>
            <a:headEnd type="none" w="med" len="med"/>
            <a:tailEnd type="stealth"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600" b="1" dirty="0">
                <a:solidFill>
                  <a:schemeClr val="bg1"/>
                </a:solidFill>
                <a:latin typeface="Verdana" pitchFamily="34" charset="0"/>
              </a:rPr>
              <a:t>标题</a:t>
            </a:r>
            <a:r>
              <a:rPr lang="zh-CN" altLang="en-US" sz="1600" b="1" dirty="0" smtClean="0">
                <a:solidFill>
                  <a:schemeClr val="bg1"/>
                </a:solidFill>
                <a:latin typeface="Verdana" pitchFamily="34" charset="0"/>
              </a:rPr>
              <a:t>一</a:t>
            </a:r>
            <a:endParaRPr lang="zh-CN" altLang="en-US" sz="1600" b="1" dirty="0">
              <a:solidFill>
                <a:schemeClr val="bg1"/>
              </a:solidFill>
              <a:latin typeface="Verdana" pitchFamily="34" charset="0"/>
            </a:endParaRPr>
          </a:p>
        </p:txBody>
      </p:sp>
      <p:sp>
        <p:nvSpPr>
          <p:cNvPr id="8" name="矩形 7"/>
          <p:cNvSpPr/>
          <p:nvPr/>
        </p:nvSpPr>
        <p:spPr bwMode="auto">
          <a:xfrm>
            <a:off x="1212845" y="6067756"/>
            <a:ext cx="1849652" cy="342900"/>
          </a:xfrm>
          <a:prstGeom prst="rect">
            <a:avLst/>
          </a:prstGeom>
          <a:ln>
            <a:headEnd type="none" w="med" len="med"/>
            <a:tailEnd type="stealth"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600" b="1" dirty="0">
                <a:solidFill>
                  <a:schemeClr val="bg1"/>
                </a:solidFill>
                <a:latin typeface="Verdana" pitchFamily="34" charset="0"/>
              </a:rPr>
              <a:t>标题</a:t>
            </a:r>
            <a:r>
              <a:rPr lang="zh-CN" altLang="en-US" sz="1600" b="1" dirty="0" smtClean="0">
                <a:solidFill>
                  <a:schemeClr val="bg1"/>
                </a:solidFill>
                <a:latin typeface="Verdana" pitchFamily="34" charset="0"/>
              </a:rPr>
              <a:t>一</a:t>
            </a:r>
            <a:endParaRPr lang="zh-CN" altLang="en-US" sz="1600" b="1" dirty="0">
              <a:solidFill>
                <a:schemeClr val="bg1"/>
              </a:solidFill>
              <a:latin typeface="Verdana" pitchFamily="34" charset="0"/>
            </a:endParaRPr>
          </a:p>
        </p:txBody>
      </p:sp>
      <p:sp>
        <p:nvSpPr>
          <p:cNvPr id="10" name="矩形 9"/>
          <p:cNvSpPr/>
          <p:nvPr/>
        </p:nvSpPr>
        <p:spPr bwMode="auto">
          <a:xfrm>
            <a:off x="3536772" y="1859128"/>
            <a:ext cx="1905000" cy="342900"/>
          </a:xfrm>
          <a:prstGeom prst="rect">
            <a:avLst/>
          </a:prstGeom>
          <a:solidFill>
            <a:schemeClr val="bg1">
              <a:lumMod val="85000"/>
            </a:schemeClr>
          </a:solidFill>
          <a:ln>
            <a:noFill/>
            <a:headEnd type="none" w="med" len="med"/>
            <a:tailEnd type="stealth"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a:solidFill>
                  <a:schemeClr val="tx1"/>
                </a:solidFill>
              </a:rPr>
              <a:t>)</a:t>
            </a:r>
            <a:endParaRPr lang="zh-CN" altLang="en-US" sz="1400" b="1" dirty="0">
              <a:solidFill>
                <a:schemeClr val="tx1"/>
              </a:solidFill>
            </a:endParaRPr>
          </a:p>
        </p:txBody>
      </p:sp>
      <p:sp>
        <p:nvSpPr>
          <p:cNvPr id="12" name="矩形 11"/>
          <p:cNvSpPr/>
          <p:nvPr/>
        </p:nvSpPr>
        <p:spPr bwMode="auto">
          <a:xfrm>
            <a:off x="3555819" y="4971050"/>
            <a:ext cx="1905000" cy="342900"/>
          </a:xfrm>
          <a:prstGeom prst="rect">
            <a:avLst/>
          </a:prstGeom>
          <a:solidFill>
            <a:schemeClr val="accent6">
              <a:lumMod val="75000"/>
            </a:schemeClr>
          </a:solidFill>
          <a:ln>
            <a:noFill/>
            <a:headEnd type="none" w="med" len="med"/>
            <a:tailEnd type="stealth"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smtClean="0">
                <a:solidFill>
                  <a:schemeClr val="tx1"/>
                </a:solidFill>
              </a:rPr>
              <a:t>)</a:t>
            </a:r>
            <a:endParaRPr lang="zh-CN" altLang="en-US" sz="1400" b="1" dirty="0">
              <a:solidFill>
                <a:schemeClr val="tx1"/>
              </a:solidFill>
            </a:endParaRPr>
          </a:p>
        </p:txBody>
      </p:sp>
      <p:sp>
        <p:nvSpPr>
          <p:cNvPr id="13" name="矩形 12"/>
          <p:cNvSpPr/>
          <p:nvPr/>
        </p:nvSpPr>
        <p:spPr bwMode="auto">
          <a:xfrm>
            <a:off x="3555818" y="6067756"/>
            <a:ext cx="1905000" cy="342900"/>
          </a:xfrm>
          <a:prstGeom prst="rect">
            <a:avLst/>
          </a:prstGeom>
          <a:solidFill>
            <a:schemeClr val="accent4">
              <a:lumMod val="60000"/>
              <a:lumOff val="40000"/>
            </a:schemeClr>
          </a:solidFill>
          <a:ln>
            <a:noFill/>
            <a:headEnd type="none" w="med" len="med"/>
            <a:tailEnd type="stealth"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smtClean="0">
                <a:solidFill>
                  <a:schemeClr val="tx1"/>
                </a:solidFill>
              </a:rPr>
              <a:t>)</a:t>
            </a:r>
            <a:endParaRPr lang="zh-CN" altLang="en-US" sz="1400" b="1" dirty="0">
              <a:solidFill>
                <a:schemeClr val="tx1"/>
              </a:solidFill>
            </a:endParaRPr>
          </a:p>
        </p:txBody>
      </p:sp>
      <p:sp>
        <p:nvSpPr>
          <p:cNvPr id="14" name="矩形 13"/>
          <p:cNvSpPr/>
          <p:nvPr/>
        </p:nvSpPr>
        <p:spPr bwMode="auto">
          <a:xfrm>
            <a:off x="3536773" y="2403806"/>
            <a:ext cx="1905000" cy="342900"/>
          </a:xfrm>
          <a:prstGeom prst="rect">
            <a:avLst/>
          </a:prstGeom>
          <a:solidFill>
            <a:srgbClr val="FFC000"/>
          </a:solidFill>
          <a:ln>
            <a:noFill/>
            <a:headEnd type="none" w="med" len="med"/>
            <a:tailEnd type="stealth" w="med" len="med"/>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smtClean="0">
                <a:solidFill>
                  <a:schemeClr val="tx1"/>
                </a:solidFill>
              </a:rPr>
              <a:t>)</a:t>
            </a:r>
            <a:endParaRPr lang="zh-CN" altLang="en-US" sz="1400" b="1" dirty="0">
              <a:solidFill>
                <a:schemeClr val="tx1"/>
              </a:solidFill>
            </a:endParaRPr>
          </a:p>
        </p:txBody>
      </p:sp>
      <p:sp>
        <p:nvSpPr>
          <p:cNvPr id="36" name="矩形 35"/>
          <p:cNvSpPr/>
          <p:nvPr/>
        </p:nvSpPr>
        <p:spPr bwMode="auto">
          <a:xfrm>
            <a:off x="1193799" y="703192"/>
            <a:ext cx="1849653" cy="240127"/>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800" dirty="0" smtClean="0"/>
              <a:t>常用标题</a:t>
            </a:r>
            <a:endParaRPr lang="en-US" altLang="zh-CN" sz="1800" dirty="0"/>
          </a:p>
        </p:txBody>
      </p:sp>
      <p:sp>
        <p:nvSpPr>
          <p:cNvPr id="37" name="矩形 36"/>
          <p:cNvSpPr/>
          <p:nvPr/>
        </p:nvSpPr>
        <p:spPr bwMode="auto">
          <a:xfrm>
            <a:off x="1212844" y="3753597"/>
            <a:ext cx="1849653" cy="480254"/>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非常用标题</a:t>
            </a:r>
            <a:endParaRPr lang="en-US" altLang="zh-CN" sz="1400" dirty="0"/>
          </a:p>
        </p:txBody>
      </p:sp>
      <p:sp>
        <p:nvSpPr>
          <p:cNvPr id="38" name="矩形 37"/>
          <p:cNvSpPr/>
          <p:nvPr/>
        </p:nvSpPr>
        <p:spPr bwMode="auto">
          <a:xfrm>
            <a:off x="1193799" y="1104900"/>
            <a:ext cx="2120901" cy="925678"/>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800" dirty="0" smtClean="0"/>
              <a:t>主标题（尽量少用，只在强调时用）宋体</a:t>
            </a:r>
            <a:r>
              <a:rPr lang="en-US" altLang="zh-CN" sz="1800" dirty="0" smtClean="0"/>
              <a:t>/18</a:t>
            </a:r>
            <a:r>
              <a:rPr lang="zh-CN" altLang="en-US" sz="1800" dirty="0" smtClean="0"/>
              <a:t>号字体</a:t>
            </a:r>
            <a:endParaRPr lang="en-US" altLang="zh-CN" sz="1800" dirty="0"/>
          </a:p>
        </p:txBody>
      </p:sp>
      <p:sp>
        <p:nvSpPr>
          <p:cNvPr id="39" name="矩形 38"/>
          <p:cNvSpPr/>
          <p:nvPr/>
        </p:nvSpPr>
        <p:spPr bwMode="auto">
          <a:xfrm>
            <a:off x="3536772" y="1104900"/>
            <a:ext cx="2102027" cy="622299"/>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次标题，正文的标题，常用（宋体</a:t>
            </a:r>
            <a:r>
              <a:rPr lang="en-US" altLang="zh-CN" sz="1400" dirty="0" smtClean="0"/>
              <a:t>/14</a:t>
            </a:r>
            <a:r>
              <a:rPr lang="zh-CN" altLang="en-US" sz="1400" dirty="0" smtClean="0"/>
              <a:t>号字体）</a:t>
            </a:r>
            <a:endParaRPr lang="en-US" altLang="zh-CN" sz="1400" dirty="0"/>
          </a:p>
        </p:txBody>
      </p:sp>
      <p:sp>
        <p:nvSpPr>
          <p:cNvPr id="41" name="Line 8"/>
          <p:cNvSpPr>
            <a:spLocks noChangeShapeType="1"/>
          </p:cNvSpPr>
          <p:nvPr/>
        </p:nvSpPr>
        <p:spPr bwMode="auto">
          <a:xfrm flipH="1" flipV="1">
            <a:off x="304797" y="3269824"/>
            <a:ext cx="9156701" cy="0"/>
          </a:xfrm>
          <a:prstGeom prst="line">
            <a:avLst/>
          </a:prstGeom>
          <a:noFill/>
          <a:ln w="9525">
            <a:solidFill>
              <a:srgbClr val="777777"/>
            </a:solidFill>
            <a:prstDash val="dash"/>
            <a:round/>
            <a:headEnd/>
            <a:tailEnd/>
          </a:ln>
          <a:effectLst/>
        </p:spPr>
        <p:txBody>
          <a:bodyPr wrap="square" anchor="ctr">
            <a:spAutoFit/>
          </a:bodyPr>
          <a:lstStyle/>
          <a:p>
            <a:endParaRPr lang="en-US"/>
          </a:p>
        </p:txBody>
      </p:sp>
      <p:sp>
        <p:nvSpPr>
          <p:cNvPr id="43" name="矩形 42"/>
          <p:cNvSpPr/>
          <p:nvPr/>
        </p:nvSpPr>
        <p:spPr bwMode="auto">
          <a:xfrm>
            <a:off x="3555818" y="5508956"/>
            <a:ext cx="1905000" cy="342900"/>
          </a:xfrm>
          <a:prstGeom prst="rect">
            <a:avLst/>
          </a:prstGeom>
          <a:solidFill>
            <a:srgbClr val="92D050"/>
          </a:solidFill>
          <a:ln>
            <a:noFill/>
            <a:headEnd type="none" w="med" len="med"/>
            <a:tailEnd type="stealth"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smtClean="0">
                <a:solidFill>
                  <a:schemeClr val="tx1"/>
                </a:solidFill>
              </a:rPr>
              <a:t>)</a:t>
            </a:r>
            <a:endParaRPr lang="zh-CN" altLang="en-US" sz="1400" b="1" dirty="0">
              <a:solidFill>
                <a:schemeClr val="tx1"/>
              </a:solidFill>
            </a:endParaRPr>
          </a:p>
        </p:txBody>
      </p:sp>
      <p:sp>
        <p:nvSpPr>
          <p:cNvPr id="44" name="矩形 43"/>
          <p:cNvSpPr/>
          <p:nvPr/>
        </p:nvSpPr>
        <p:spPr bwMode="auto">
          <a:xfrm>
            <a:off x="1212844" y="2232356"/>
            <a:ext cx="1849652" cy="342900"/>
          </a:xfrm>
          <a:prstGeom prst="rect">
            <a:avLst/>
          </a:prstGeom>
          <a:solidFill>
            <a:schemeClr val="tx2"/>
          </a:solidFill>
          <a:ln>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Verdana" pitchFamily="34" charset="0"/>
              </a:rPr>
              <a:t>标题</a:t>
            </a:r>
            <a:r>
              <a:rPr lang="zh-CN" altLang="en-US" sz="1800" b="1" dirty="0">
                <a:solidFill>
                  <a:schemeClr val="bg1"/>
                </a:solidFill>
                <a:latin typeface="Verdana" pitchFamily="34" charset="0"/>
              </a:rPr>
              <a:t>一</a:t>
            </a:r>
            <a:endParaRPr kumimoji="0" lang="zh-CN" altLang="en-US" sz="1800" b="1" i="0" u="none" strike="noStrike" cap="none" normalizeH="0" baseline="0" dirty="0" smtClean="0">
              <a:ln>
                <a:noFill/>
              </a:ln>
              <a:solidFill>
                <a:schemeClr val="bg1"/>
              </a:solidFill>
              <a:effectLst/>
              <a:latin typeface="Verdana" pitchFamily="34" charset="0"/>
            </a:endParaRPr>
          </a:p>
        </p:txBody>
      </p:sp>
      <p:sp>
        <p:nvSpPr>
          <p:cNvPr id="21" name="矩形 20"/>
          <p:cNvSpPr/>
          <p:nvPr/>
        </p:nvSpPr>
        <p:spPr bwMode="auto">
          <a:xfrm>
            <a:off x="6413500" y="793750"/>
            <a:ext cx="3403600" cy="1236828"/>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b="1" dirty="0" smtClean="0"/>
              <a:t>说明：</a:t>
            </a:r>
            <a:endParaRPr lang="en-US" altLang="zh-CN" sz="1400" b="1" dirty="0" smtClean="0"/>
          </a:p>
          <a:p>
            <a:pPr marL="285750" indent="-285750">
              <a:buFont typeface="Arial" pitchFamily="34" charset="0"/>
              <a:buChar char="•"/>
            </a:pPr>
            <a:r>
              <a:rPr lang="zh-CN" altLang="en-US" sz="1400" dirty="0" smtClean="0"/>
              <a:t>一份</a:t>
            </a:r>
            <a:r>
              <a:rPr lang="en-US" altLang="zh-CN" sz="1400" dirty="0" smtClean="0"/>
              <a:t>PPT</a:t>
            </a:r>
            <a:r>
              <a:rPr lang="zh-CN" altLang="en-US" sz="1400" dirty="0" smtClean="0"/>
              <a:t>尽量不要超过</a:t>
            </a:r>
            <a:r>
              <a:rPr lang="en-US" altLang="zh-CN" sz="1400" dirty="0" smtClean="0"/>
              <a:t>3</a:t>
            </a:r>
            <a:r>
              <a:rPr lang="zh-CN" altLang="en-US" sz="1400" dirty="0" smtClean="0"/>
              <a:t>种字体</a:t>
            </a:r>
            <a:endParaRPr lang="en-US" altLang="zh-CN" sz="1400" dirty="0" smtClean="0"/>
          </a:p>
          <a:p>
            <a:pPr marL="285750" indent="-285750">
              <a:buFont typeface="Arial" pitchFamily="34" charset="0"/>
              <a:buChar char="•"/>
            </a:pPr>
            <a:r>
              <a:rPr lang="zh-CN" altLang="en-US" sz="1400" dirty="0"/>
              <a:t>一</a:t>
            </a:r>
            <a:r>
              <a:rPr lang="zh-CN" altLang="en-US" sz="1400" dirty="0" smtClean="0"/>
              <a:t>份</a:t>
            </a:r>
            <a:r>
              <a:rPr lang="en-US" altLang="zh-CN" sz="1400" dirty="0" smtClean="0"/>
              <a:t>PPT</a:t>
            </a:r>
            <a:r>
              <a:rPr lang="zh-CN" altLang="en-US" sz="1400" dirty="0" smtClean="0"/>
              <a:t>尽量不要超过</a:t>
            </a:r>
            <a:r>
              <a:rPr lang="en-US" altLang="zh-CN" sz="1400" dirty="0" smtClean="0"/>
              <a:t>3</a:t>
            </a:r>
            <a:r>
              <a:rPr lang="zh-CN" altLang="en-US" sz="1400" dirty="0"/>
              <a:t>种</a:t>
            </a:r>
            <a:r>
              <a:rPr lang="zh-CN" altLang="en-US" sz="1400" dirty="0" smtClean="0"/>
              <a:t>颜色</a:t>
            </a:r>
            <a:endParaRPr lang="en-US" altLang="zh-CN" sz="1400" dirty="0" smtClean="0"/>
          </a:p>
          <a:p>
            <a:pPr marL="285750" indent="-285750">
              <a:buFont typeface="Arial" pitchFamily="34" charset="0"/>
              <a:buChar char="•"/>
            </a:pPr>
            <a:r>
              <a:rPr lang="en-US" altLang="zh-CN" sz="1400" dirty="0" err="1" smtClean="0"/>
              <a:t>HanThink</a:t>
            </a:r>
            <a:r>
              <a:rPr lang="en-US" altLang="zh-CN" sz="1400" dirty="0" smtClean="0"/>
              <a:t> PPT</a:t>
            </a:r>
            <a:r>
              <a:rPr lang="zh-CN" altLang="en-US" sz="1400" dirty="0" smtClean="0"/>
              <a:t>模板的整体色系偏蓝色和灰色，重点突出用土黄色</a:t>
            </a:r>
            <a:endParaRPr lang="en-US" altLang="zh-CN" sz="1400" dirty="0"/>
          </a:p>
        </p:txBody>
      </p:sp>
      <p:sp>
        <p:nvSpPr>
          <p:cNvPr id="20" name="矩形 19"/>
          <p:cNvSpPr/>
          <p:nvPr/>
        </p:nvSpPr>
        <p:spPr bwMode="auto">
          <a:xfrm>
            <a:off x="1200144" y="2746706"/>
            <a:ext cx="1862352" cy="342900"/>
          </a:xfrm>
          <a:prstGeom prst="rect">
            <a:avLst/>
          </a:prstGeom>
          <a:solidFill>
            <a:schemeClr val="bg1">
              <a:lumMod val="50000"/>
            </a:schemeClr>
          </a:solidFill>
          <a:ln>
            <a:noFill/>
            <a:headEnd type="none" w="med" len="med"/>
            <a:tailEnd type="stealth"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800" b="1" dirty="0">
                <a:solidFill>
                  <a:schemeClr val="bg1"/>
                </a:solidFill>
                <a:latin typeface="Verdana" pitchFamily="34" charset="0"/>
              </a:rPr>
              <a:t>标题一</a:t>
            </a:r>
          </a:p>
        </p:txBody>
      </p:sp>
    </p:spTree>
    <p:extLst>
      <p:ext uri="{BB962C8B-B14F-4D97-AF65-F5344CB8AC3E}">
        <p14:creationId xmlns:p14="http://schemas.microsoft.com/office/powerpoint/2010/main" val="29469066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3" fill="hold" grpId="0" nodeType="clickEffect">
                                  <p:stCondLst>
                                    <p:cond delay="2000"/>
                                  </p:stCondLst>
                                  <p:childTnLst>
                                    <p:set>
                                      <p:cBhvr>
                                        <p:cTn id="28" dur="1" fill="hold">
                                          <p:stCondLst>
                                            <p:cond delay="0"/>
                                          </p:stCondLst>
                                        </p:cTn>
                                        <p:tgtEl>
                                          <p:spTgt spid="6"/>
                                        </p:tgtEl>
                                        <p:attrNameLst>
                                          <p:attrName>style.visibility</p:attrName>
                                        </p:attrNameLst>
                                      </p:cBhvr>
                                      <p:to>
                                        <p:strVal val="visible"/>
                                      </p:to>
                                    </p:set>
                                    <p:animEffect transition="in" filter="wheel(3)">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80">
                                          <p:stCondLst>
                                            <p:cond delay="0"/>
                                          </p:stCondLst>
                                        </p:cTn>
                                        <p:tgtEl>
                                          <p:spTgt spid="7"/>
                                        </p:tgtEl>
                                      </p:cBhvr>
                                    </p:animEffect>
                                    <p:anim calcmode="lin" valueType="num">
                                      <p:cBhvr>
                                        <p:cTn id="3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0" dur="26">
                                          <p:stCondLst>
                                            <p:cond delay="650"/>
                                          </p:stCondLst>
                                        </p:cTn>
                                        <p:tgtEl>
                                          <p:spTgt spid="7"/>
                                        </p:tgtEl>
                                      </p:cBhvr>
                                      <p:to x="100000" y="60000"/>
                                    </p:animScale>
                                    <p:animScale>
                                      <p:cBhvr>
                                        <p:cTn id="41" dur="166" decel="50000">
                                          <p:stCondLst>
                                            <p:cond delay="676"/>
                                          </p:stCondLst>
                                        </p:cTn>
                                        <p:tgtEl>
                                          <p:spTgt spid="7"/>
                                        </p:tgtEl>
                                      </p:cBhvr>
                                      <p:to x="100000" y="100000"/>
                                    </p:animScale>
                                    <p:animScale>
                                      <p:cBhvr>
                                        <p:cTn id="42" dur="26">
                                          <p:stCondLst>
                                            <p:cond delay="1312"/>
                                          </p:stCondLst>
                                        </p:cTn>
                                        <p:tgtEl>
                                          <p:spTgt spid="7"/>
                                        </p:tgtEl>
                                      </p:cBhvr>
                                      <p:to x="100000" y="80000"/>
                                    </p:animScale>
                                    <p:animScale>
                                      <p:cBhvr>
                                        <p:cTn id="43" dur="166" decel="50000">
                                          <p:stCondLst>
                                            <p:cond delay="1338"/>
                                          </p:stCondLst>
                                        </p:cTn>
                                        <p:tgtEl>
                                          <p:spTgt spid="7"/>
                                        </p:tgtEl>
                                      </p:cBhvr>
                                      <p:to x="100000" y="100000"/>
                                    </p:animScale>
                                    <p:animScale>
                                      <p:cBhvr>
                                        <p:cTn id="44" dur="26">
                                          <p:stCondLst>
                                            <p:cond delay="1642"/>
                                          </p:stCondLst>
                                        </p:cTn>
                                        <p:tgtEl>
                                          <p:spTgt spid="7"/>
                                        </p:tgtEl>
                                      </p:cBhvr>
                                      <p:to x="100000" y="90000"/>
                                    </p:animScale>
                                    <p:animScale>
                                      <p:cBhvr>
                                        <p:cTn id="45" dur="166" decel="50000">
                                          <p:stCondLst>
                                            <p:cond delay="1668"/>
                                          </p:stCondLst>
                                        </p:cTn>
                                        <p:tgtEl>
                                          <p:spTgt spid="7"/>
                                        </p:tgtEl>
                                      </p:cBhvr>
                                      <p:to x="100000" y="100000"/>
                                    </p:animScale>
                                    <p:animScale>
                                      <p:cBhvr>
                                        <p:cTn id="46" dur="26">
                                          <p:stCondLst>
                                            <p:cond delay="1808"/>
                                          </p:stCondLst>
                                        </p:cTn>
                                        <p:tgtEl>
                                          <p:spTgt spid="7"/>
                                        </p:tgtEl>
                                      </p:cBhvr>
                                      <p:to x="100000" y="95000"/>
                                    </p:animScale>
                                    <p:animScale>
                                      <p:cBhvr>
                                        <p:cTn id="4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7" grpId="0" animBg="1"/>
      <p:bldP spid="38"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63" y="57064"/>
            <a:ext cx="9677400" cy="381000"/>
          </a:xfrm>
        </p:spPr>
        <p:txBody>
          <a:bodyPr/>
          <a:lstStyle/>
          <a:p>
            <a:r>
              <a:rPr lang="en-US" altLang="zh-CN" dirty="0" smtClean="0">
                <a:solidFill>
                  <a:schemeClr val="bg1"/>
                </a:solidFill>
              </a:rPr>
              <a:t>PPT</a:t>
            </a:r>
            <a:r>
              <a:rPr lang="zh-CN" altLang="en-US" dirty="0" smtClean="0">
                <a:solidFill>
                  <a:schemeClr val="bg1"/>
                </a:solidFill>
              </a:rPr>
              <a:t>编写规则</a:t>
            </a:r>
            <a:r>
              <a:rPr lang="en-US" altLang="zh-CN" dirty="0" smtClean="0">
                <a:solidFill>
                  <a:schemeClr val="bg1"/>
                </a:solidFill>
              </a:rPr>
              <a:t>-</a:t>
            </a:r>
            <a:r>
              <a:rPr lang="zh-CN" altLang="en-US" dirty="0" smtClean="0">
                <a:solidFill>
                  <a:schemeClr val="bg1"/>
                </a:solidFill>
              </a:rPr>
              <a:t>文字说明</a:t>
            </a:r>
            <a:endParaRPr lang="zh-CN" altLang="en-US" dirty="0">
              <a:solidFill>
                <a:schemeClr val="bg1"/>
              </a:solidFill>
            </a:endParaRPr>
          </a:p>
        </p:txBody>
      </p:sp>
      <p:sp>
        <p:nvSpPr>
          <p:cNvPr id="3" name="灯片编号占位符 2"/>
          <p:cNvSpPr>
            <a:spLocks noGrp="1"/>
          </p:cNvSpPr>
          <p:nvPr>
            <p:ph type="sldNum" sz="quarter" idx="10"/>
          </p:nvPr>
        </p:nvSpPr>
        <p:spPr/>
        <p:txBody>
          <a:bodyPr wrap="square">
            <a:noAutofit/>
          </a:bodyPr>
          <a:lstStyle/>
          <a:p>
            <a:fld id="{444F5DA1-09D8-4B46-89D4-C2FB1400F4CB}" type="slidenum">
              <a:rPr lang="zh-CN" altLang="en-US" smtClean="0"/>
              <a:pPr/>
              <a:t>4</a:t>
            </a:fld>
            <a:endParaRPr lang="en-US" altLang="zh-CN" dirty="0"/>
          </a:p>
        </p:txBody>
      </p:sp>
      <p:sp>
        <p:nvSpPr>
          <p:cNvPr id="4" name="Rectangle 6"/>
          <p:cNvSpPr txBox="1">
            <a:spLocks noChangeArrowheads="1"/>
          </p:cNvSpPr>
          <p:nvPr/>
        </p:nvSpPr>
        <p:spPr bwMode="auto">
          <a:xfrm>
            <a:off x="4315457" y="529505"/>
            <a:ext cx="4422143" cy="1157065"/>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noAutofit/>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None/>
            </a:pPr>
            <a:r>
              <a:rPr lang="zh-CN" altLang="en-US" b="1" dirty="0" smtClean="0"/>
              <a:t>文字标题</a:t>
            </a:r>
            <a:endParaRPr lang="en-US" altLang="zh-CN" dirty="0"/>
          </a:p>
          <a:p>
            <a:pPr marL="0" indent="0">
              <a:buNone/>
            </a:pPr>
            <a:r>
              <a:rPr lang="zh-CN" altLang="en-US" dirty="0" smtClean="0"/>
              <a:t>用途</a:t>
            </a:r>
            <a:r>
              <a:rPr lang="zh-CN" altLang="en-US" dirty="0"/>
              <a:t>：正文文字</a:t>
            </a:r>
            <a:r>
              <a:rPr lang="zh-CN" altLang="en-US" dirty="0" smtClean="0"/>
              <a:t>内容，适用于对图片的说明文字</a:t>
            </a:r>
            <a:endParaRPr lang="en-US" altLang="zh-CN" dirty="0"/>
          </a:p>
          <a:p>
            <a:pPr marL="0" indent="0">
              <a:buNone/>
            </a:pPr>
            <a:r>
              <a:rPr lang="zh-CN" altLang="en-US" dirty="0"/>
              <a:t>字体：</a:t>
            </a:r>
            <a:r>
              <a:rPr lang="zh-CN" altLang="en-US" dirty="0" smtClean="0"/>
              <a:t>宋体</a:t>
            </a:r>
            <a:r>
              <a:rPr lang="en-US" altLang="zh-CN" dirty="0" smtClean="0"/>
              <a:t>/</a:t>
            </a:r>
            <a:r>
              <a:rPr lang="en-US" altLang="zh-CN" dirty="0"/>
              <a:t>16</a:t>
            </a:r>
            <a:r>
              <a:rPr lang="zh-CN" altLang="en-US" dirty="0" smtClean="0"/>
              <a:t>号</a:t>
            </a:r>
            <a:endParaRPr lang="en-US" altLang="zh-CN" dirty="0" smtClean="0"/>
          </a:p>
          <a:p>
            <a:pPr marL="0" indent="0">
              <a:buNone/>
            </a:pPr>
            <a:r>
              <a:rPr lang="zh-CN" altLang="en-US" dirty="0" smtClean="0"/>
              <a:t>底色：加底色</a:t>
            </a:r>
            <a:endParaRPr lang="en-US" altLang="zh-CN" dirty="0"/>
          </a:p>
        </p:txBody>
      </p:sp>
      <p:sp>
        <p:nvSpPr>
          <p:cNvPr id="6" name="Rectangle 6"/>
          <p:cNvSpPr txBox="1">
            <a:spLocks noChangeArrowheads="1"/>
          </p:cNvSpPr>
          <p:nvPr/>
        </p:nvSpPr>
        <p:spPr bwMode="auto">
          <a:xfrm>
            <a:off x="4315457" y="1864370"/>
            <a:ext cx="5006344" cy="1628456"/>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noAutofit/>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None/>
            </a:pPr>
            <a:r>
              <a:rPr lang="zh-CN" altLang="en-US" sz="1800" dirty="0"/>
              <a:t>能快速</a:t>
            </a:r>
            <a:r>
              <a:rPr lang="zh-CN" altLang="en-US" sz="1800" dirty="0" smtClean="0"/>
              <a:t>满足</a:t>
            </a:r>
            <a:r>
              <a:rPr lang="en-US" altLang="zh-CN" sz="1800" dirty="0" smtClean="0"/>
              <a:t>BLC</a:t>
            </a:r>
            <a:r>
              <a:rPr lang="zh-CN" altLang="en-US" sz="1800" dirty="0" smtClean="0"/>
              <a:t>物流初期</a:t>
            </a:r>
            <a:r>
              <a:rPr lang="zh-CN" altLang="en-US" sz="1800" dirty="0"/>
              <a:t>的业务</a:t>
            </a:r>
            <a:r>
              <a:rPr lang="zh-CN" altLang="en-US" sz="1800" dirty="0" smtClean="0"/>
              <a:t>需求。</a:t>
            </a:r>
            <a:endParaRPr lang="en-US" altLang="zh-CN" sz="1800" dirty="0" smtClean="0"/>
          </a:p>
          <a:p>
            <a:pPr marL="0" indent="0">
              <a:buNone/>
            </a:pPr>
            <a:r>
              <a:rPr lang="zh-CN" altLang="en-US" sz="1800" dirty="0" smtClean="0"/>
              <a:t>系统上线成功率高，周期短。</a:t>
            </a:r>
            <a:endParaRPr lang="en-US" altLang="zh-CN" sz="1800" dirty="0" smtClean="0"/>
          </a:p>
          <a:p>
            <a:pPr marL="0" indent="0">
              <a:buNone/>
            </a:pPr>
            <a:r>
              <a:rPr lang="zh-CN" altLang="en-US" sz="1800" dirty="0" smtClean="0"/>
              <a:t>系统预算分阶段投入，风险小</a:t>
            </a:r>
            <a:endParaRPr lang="en-US" altLang="zh-CN" sz="1800" dirty="0"/>
          </a:p>
          <a:p>
            <a:pPr marL="0" indent="0">
              <a:buNone/>
            </a:pPr>
            <a:r>
              <a:rPr lang="zh-CN" altLang="en-US" sz="1800" dirty="0" smtClean="0"/>
              <a:t>同时兼顾了二期需求的分析，预留了功能扩展</a:t>
            </a:r>
            <a:endParaRPr lang="en-US" altLang="zh-CN" sz="1800" dirty="0"/>
          </a:p>
        </p:txBody>
      </p:sp>
      <p:sp>
        <p:nvSpPr>
          <p:cNvPr id="7" name="TextBox 6"/>
          <p:cNvSpPr txBox="1"/>
          <p:nvPr/>
        </p:nvSpPr>
        <p:spPr>
          <a:xfrm>
            <a:off x="457304" y="3302000"/>
            <a:ext cx="3390796" cy="861776"/>
          </a:xfrm>
          <a:prstGeom prst="rect">
            <a:avLst/>
          </a:prstGeom>
        </p:spPr>
        <p:style>
          <a:lnRef idx="2">
            <a:schemeClr val="accent1"/>
          </a:lnRef>
          <a:fillRef idx="1">
            <a:schemeClr val="lt1"/>
          </a:fillRef>
          <a:effectRef idx="0">
            <a:schemeClr val="accent1"/>
          </a:effectRef>
          <a:fontRef idx="minor">
            <a:schemeClr val="dk1"/>
          </a:fontRef>
        </p:style>
        <p:txBody>
          <a:bodyPr vert="horz" wrap="square" rtlCol="0" anchor="ctr">
            <a:noAutofit/>
          </a:bodyPr>
          <a:lstStyle/>
          <a:p>
            <a:r>
              <a:rPr lang="zh-CN" altLang="en-US" sz="1400" dirty="0"/>
              <a:t>用途</a:t>
            </a:r>
            <a:r>
              <a:rPr lang="zh-CN" altLang="en-US" sz="1400" dirty="0" smtClean="0"/>
              <a:t>：强调的正文文字</a:t>
            </a:r>
            <a:r>
              <a:rPr lang="zh-CN" altLang="en-US" sz="1400" dirty="0"/>
              <a:t>内容</a:t>
            </a:r>
            <a:endParaRPr lang="en-US" altLang="zh-CN" sz="1400" dirty="0"/>
          </a:p>
          <a:p>
            <a:r>
              <a:rPr lang="zh-CN" altLang="en-US" sz="1400" dirty="0"/>
              <a:t>字体：</a:t>
            </a:r>
            <a:r>
              <a:rPr lang="zh-CN" altLang="en-US" sz="1400" dirty="0" smtClean="0"/>
              <a:t>宋体</a:t>
            </a:r>
            <a:r>
              <a:rPr lang="en-US" altLang="zh-CN" sz="1400" dirty="0" smtClean="0"/>
              <a:t>/14</a:t>
            </a:r>
            <a:r>
              <a:rPr lang="zh-CN" altLang="en-US" sz="1400" dirty="0" smtClean="0"/>
              <a:t>号</a:t>
            </a:r>
            <a:r>
              <a:rPr lang="en-US" altLang="zh-CN" sz="1400" dirty="0" smtClean="0"/>
              <a:t>/18</a:t>
            </a:r>
            <a:r>
              <a:rPr lang="zh-CN" altLang="en-US" sz="1400" dirty="0" smtClean="0"/>
              <a:t>号</a:t>
            </a:r>
            <a:endParaRPr lang="en-US" altLang="zh-CN" sz="1400" dirty="0" smtClean="0"/>
          </a:p>
          <a:p>
            <a:r>
              <a:rPr lang="zh-CN" altLang="en-US" sz="1400" dirty="0"/>
              <a:t>边框：</a:t>
            </a:r>
            <a:r>
              <a:rPr lang="zh-CN" altLang="en-US" sz="1400" dirty="0" smtClean="0"/>
              <a:t>加粗边框</a:t>
            </a:r>
            <a:endParaRPr lang="en-US" altLang="zh-CN" sz="1400" dirty="0"/>
          </a:p>
        </p:txBody>
      </p:sp>
      <p:sp>
        <p:nvSpPr>
          <p:cNvPr id="8" name="矩形 7"/>
          <p:cNvSpPr/>
          <p:nvPr/>
        </p:nvSpPr>
        <p:spPr bwMode="auto">
          <a:xfrm>
            <a:off x="457305" y="4298038"/>
            <a:ext cx="4165495" cy="1061362"/>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b="1" dirty="0" smtClean="0"/>
              <a:t>内容多时，需要有编号</a:t>
            </a:r>
            <a:endParaRPr lang="en-US" altLang="zh-CN" sz="1400" b="1" dirty="0" smtClean="0"/>
          </a:p>
          <a:p>
            <a:pPr marL="342900" indent="-342900">
              <a:buFont typeface="+mj-lt"/>
              <a:buAutoNum type="arabicPeriod"/>
            </a:pPr>
            <a:r>
              <a:rPr lang="zh-CN" altLang="en-US" sz="1400" dirty="0" smtClean="0"/>
              <a:t>能</a:t>
            </a:r>
            <a:r>
              <a:rPr lang="zh-CN" altLang="en-US" sz="1400" dirty="0"/>
              <a:t>快速</a:t>
            </a:r>
            <a:r>
              <a:rPr lang="zh-CN" altLang="en-US" sz="1400" dirty="0" smtClean="0"/>
              <a:t>满足</a:t>
            </a:r>
            <a:r>
              <a:rPr lang="en-US" altLang="zh-CN" sz="1400" dirty="0" smtClean="0"/>
              <a:t>BLC</a:t>
            </a:r>
            <a:r>
              <a:rPr lang="zh-CN" altLang="en-US" sz="1400" dirty="0" smtClean="0"/>
              <a:t>物流</a:t>
            </a:r>
            <a:r>
              <a:rPr lang="zh-CN" altLang="en-US" sz="1400" dirty="0"/>
              <a:t>初期的业务需求。</a:t>
            </a:r>
            <a:endParaRPr lang="en-US" altLang="zh-CN" sz="1400" dirty="0"/>
          </a:p>
          <a:p>
            <a:pPr marL="342900" indent="-342900">
              <a:buFont typeface="+mj-lt"/>
              <a:buAutoNum type="arabicPeriod"/>
            </a:pPr>
            <a:r>
              <a:rPr lang="zh-CN" altLang="en-US" sz="1400" dirty="0" smtClean="0"/>
              <a:t>系统</a:t>
            </a:r>
            <a:r>
              <a:rPr lang="zh-CN" altLang="en-US" sz="1400" dirty="0"/>
              <a:t>上线成功率高，周期短。</a:t>
            </a:r>
            <a:endParaRPr lang="en-US" altLang="zh-CN" sz="1400" dirty="0"/>
          </a:p>
          <a:p>
            <a:pPr marL="342900" indent="-342900">
              <a:buFont typeface="+mj-lt"/>
              <a:buAutoNum type="arabicPeriod"/>
            </a:pPr>
            <a:r>
              <a:rPr lang="zh-CN" altLang="en-US" sz="1400" dirty="0"/>
              <a:t>系统预算分阶段投入，风险</a:t>
            </a:r>
            <a:r>
              <a:rPr lang="zh-CN" altLang="en-US" sz="1400" dirty="0" smtClean="0"/>
              <a:t>小</a:t>
            </a:r>
            <a:endParaRPr lang="en-US" altLang="zh-CN" sz="1400" dirty="0"/>
          </a:p>
        </p:txBody>
      </p:sp>
      <p:sp>
        <p:nvSpPr>
          <p:cNvPr id="9" name="矩形 8"/>
          <p:cNvSpPr/>
          <p:nvPr/>
        </p:nvSpPr>
        <p:spPr bwMode="auto">
          <a:xfrm>
            <a:off x="457305" y="707674"/>
            <a:ext cx="3390795" cy="1156696"/>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用途：正文文字内容</a:t>
            </a:r>
            <a:endParaRPr lang="en-US" altLang="zh-CN" sz="1400" dirty="0" smtClean="0"/>
          </a:p>
          <a:p>
            <a:r>
              <a:rPr lang="zh-CN" altLang="en-US" sz="1400" dirty="0" smtClean="0"/>
              <a:t>字体：宋体</a:t>
            </a:r>
            <a:r>
              <a:rPr lang="en-US" altLang="zh-CN" sz="1400" dirty="0" smtClean="0"/>
              <a:t>/14</a:t>
            </a:r>
            <a:r>
              <a:rPr lang="zh-CN" altLang="en-US" sz="1400" dirty="0" smtClean="0"/>
              <a:t>号</a:t>
            </a:r>
            <a:endParaRPr lang="en-US" altLang="zh-CN" sz="1400" dirty="0" smtClean="0"/>
          </a:p>
          <a:p>
            <a:r>
              <a:rPr lang="zh-CN" altLang="en-US" sz="1400" dirty="0" smtClean="0"/>
              <a:t>边框：加边框</a:t>
            </a:r>
            <a:endParaRPr lang="en-US" altLang="zh-CN" sz="1400" dirty="0" smtClean="0"/>
          </a:p>
          <a:p>
            <a:endParaRPr lang="en-US" altLang="zh-CN" sz="1400" dirty="0"/>
          </a:p>
        </p:txBody>
      </p:sp>
      <p:sp>
        <p:nvSpPr>
          <p:cNvPr id="10" name="矩形 9"/>
          <p:cNvSpPr/>
          <p:nvPr/>
        </p:nvSpPr>
        <p:spPr bwMode="auto">
          <a:xfrm>
            <a:off x="457305" y="1995384"/>
            <a:ext cx="3390796" cy="1156696"/>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800" dirty="0" smtClean="0"/>
              <a:t>用途：重要文字内容</a:t>
            </a:r>
            <a:endParaRPr lang="en-US" altLang="zh-CN" sz="1800" dirty="0" smtClean="0"/>
          </a:p>
          <a:p>
            <a:r>
              <a:rPr lang="zh-CN" altLang="en-US" sz="1800" dirty="0" smtClean="0"/>
              <a:t>字体：宋体</a:t>
            </a:r>
            <a:r>
              <a:rPr lang="en-US" altLang="zh-CN" sz="1800" dirty="0" smtClean="0"/>
              <a:t>/18</a:t>
            </a:r>
            <a:r>
              <a:rPr lang="zh-CN" altLang="en-US" sz="1800" dirty="0" smtClean="0"/>
              <a:t>号</a:t>
            </a:r>
            <a:endParaRPr lang="en-US" altLang="zh-CN" sz="1800" dirty="0" smtClean="0"/>
          </a:p>
          <a:p>
            <a:r>
              <a:rPr lang="zh-CN" altLang="en-US" sz="1800" dirty="0"/>
              <a:t>边框：加边框</a:t>
            </a:r>
            <a:endParaRPr lang="en-US" altLang="zh-CN" sz="1800" dirty="0"/>
          </a:p>
        </p:txBody>
      </p:sp>
      <p:sp>
        <p:nvSpPr>
          <p:cNvPr id="13" name="矩形 12"/>
          <p:cNvSpPr/>
          <p:nvPr/>
        </p:nvSpPr>
        <p:spPr bwMode="auto">
          <a:xfrm>
            <a:off x="5321405" y="4304388"/>
            <a:ext cx="4165495" cy="1703624"/>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文字统一均用宋体</a:t>
            </a:r>
            <a:endParaRPr lang="en-US" altLang="zh-CN" sz="1400" dirty="0" smtClean="0"/>
          </a:p>
          <a:p>
            <a:r>
              <a:rPr lang="zh-CN" altLang="en-US" sz="1400" dirty="0" smtClean="0"/>
              <a:t>一般正文用</a:t>
            </a:r>
            <a:r>
              <a:rPr lang="en-US" altLang="zh-CN" sz="1200" dirty="0" smtClean="0"/>
              <a:t>12</a:t>
            </a:r>
            <a:r>
              <a:rPr lang="zh-CN" altLang="en-US" sz="1200" dirty="0" smtClean="0"/>
              <a:t>号字体</a:t>
            </a:r>
            <a:r>
              <a:rPr lang="zh-CN" altLang="en-US" sz="1400" dirty="0" smtClean="0"/>
              <a:t>或</a:t>
            </a:r>
            <a:r>
              <a:rPr lang="en-US" altLang="zh-CN" sz="1400" dirty="0" smtClean="0"/>
              <a:t>14</a:t>
            </a:r>
            <a:r>
              <a:rPr lang="zh-CN" altLang="en-US" sz="1400" dirty="0" smtClean="0"/>
              <a:t>号字体</a:t>
            </a:r>
            <a:endParaRPr lang="en-US" altLang="zh-CN" sz="1400" dirty="0" smtClean="0"/>
          </a:p>
          <a:p>
            <a:r>
              <a:rPr lang="zh-CN" altLang="en-US" sz="1400" dirty="0" smtClean="0"/>
              <a:t>标题用</a:t>
            </a:r>
            <a:r>
              <a:rPr lang="en-US" altLang="zh-CN" sz="1600" dirty="0" smtClean="0"/>
              <a:t>16</a:t>
            </a:r>
            <a:r>
              <a:rPr lang="zh-CN" altLang="en-US" sz="1600" dirty="0" smtClean="0"/>
              <a:t>号字体</a:t>
            </a:r>
            <a:r>
              <a:rPr lang="zh-CN" altLang="en-US" sz="1400" dirty="0" smtClean="0"/>
              <a:t>或</a:t>
            </a:r>
            <a:r>
              <a:rPr lang="en-US" altLang="zh-CN" sz="1800" dirty="0" smtClean="0"/>
              <a:t>18</a:t>
            </a:r>
            <a:r>
              <a:rPr lang="zh-CN" altLang="en-US" sz="1800" dirty="0" smtClean="0"/>
              <a:t>号字体，标题可加粗</a:t>
            </a:r>
            <a:r>
              <a:rPr lang="zh-CN" altLang="en-US" sz="1400" dirty="0" smtClean="0"/>
              <a:t>；</a:t>
            </a:r>
            <a:endParaRPr lang="en-US" altLang="zh-CN" sz="1400" dirty="0" smtClean="0"/>
          </a:p>
          <a:p>
            <a:endParaRPr lang="en-US" altLang="zh-CN" sz="1400" dirty="0"/>
          </a:p>
          <a:p>
            <a:r>
              <a:rPr lang="zh-CN" altLang="en-US" sz="1400" dirty="0" smtClean="0"/>
              <a:t>极少特殊情况用</a:t>
            </a:r>
            <a:r>
              <a:rPr lang="en-US" altLang="zh-CN" dirty="0" smtClean="0"/>
              <a:t>10</a:t>
            </a:r>
            <a:r>
              <a:rPr lang="zh-CN" altLang="en-US" dirty="0" smtClean="0"/>
              <a:t>号字体</a:t>
            </a:r>
            <a:r>
              <a:rPr lang="zh-CN" altLang="en-US" sz="1400" dirty="0" smtClean="0"/>
              <a:t>和</a:t>
            </a:r>
            <a:r>
              <a:rPr lang="en-US" altLang="zh-CN" sz="2000" dirty="0" smtClean="0"/>
              <a:t>20</a:t>
            </a:r>
            <a:r>
              <a:rPr lang="zh-CN" altLang="en-US" sz="2000" dirty="0" smtClean="0"/>
              <a:t>号字体</a:t>
            </a:r>
            <a:endParaRPr lang="en-US" altLang="zh-CN" sz="2000" dirty="0" smtClean="0"/>
          </a:p>
          <a:p>
            <a:r>
              <a:rPr lang="zh-CN" altLang="en-US" sz="1400" dirty="0"/>
              <a:t>重要文字用加粗</a:t>
            </a:r>
            <a:endParaRPr lang="en-US" altLang="zh-CN" sz="1400" dirty="0"/>
          </a:p>
        </p:txBody>
      </p:sp>
      <p:sp>
        <p:nvSpPr>
          <p:cNvPr id="14" name="矩形 13"/>
          <p:cNvSpPr/>
          <p:nvPr/>
        </p:nvSpPr>
        <p:spPr bwMode="auto">
          <a:xfrm>
            <a:off x="457304" y="5448300"/>
            <a:ext cx="4165495" cy="1061362"/>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b="1" dirty="0" smtClean="0"/>
              <a:t>内容多时，需要有编号</a:t>
            </a:r>
            <a:endParaRPr lang="en-US" altLang="zh-CN" sz="1400" b="1" dirty="0" smtClean="0"/>
          </a:p>
          <a:p>
            <a:pPr marL="342900" indent="-342900">
              <a:buFont typeface="Arial" pitchFamily="34" charset="0"/>
              <a:buChar char="•"/>
            </a:pPr>
            <a:r>
              <a:rPr lang="zh-CN" altLang="en-US" sz="1400" dirty="0" smtClean="0"/>
              <a:t>能</a:t>
            </a:r>
            <a:r>
              <a:rPr lang="zh-CN" altLang="en-US" sz="1400" dirty="0"/>
              <a:t>快速</a:t>
            </a:r>
            <a:r>
              <a:rPr lang="zh-CN" altLang="en-US" sz="1400" dirty="0" smtClean="0"/>
              <a:t>满足</a:t>
            </a:r>
            <a:r>
              <a:rPr lang="en-US" altLang="zh-CN" sz="1400" dirty="0" smtClean="0"/>
              <a:t>BLC</a:t>
            </a:r>
            <a:r>
              <a:rPr lang="zh-CN" altLang="en-US" sz="1400" dirty="0" smtClean="0"/>
              <a:t>物流</a:t>
            </a:r>
            <a:r>
              <a:rPr lang="zh-CN" altLang="en-US" sz="1400" dirty="0"/>
              <a:t>初期的业务需求。</a:t>
            </a:r>
            <a:endParaRPr lang="en-US" altLang="zh-CN" sz="1400" dirty="0"/>
          </a:p>
          <a:p>
            <a:pPr marL="342900" indent="-342900">
              <a:buFont typeface="Arial" pitchFamily="34" charset="0"/>
              <a:buChar char="•"/>
            </a:pPr>
            <a:r>
              <a:rPr lang="zh-CN" altLang="en-US" sz="1400" dirty="0" smtClean="0"/>
              <a:t>系统</a:t>
            </a:r>
            <a:r>
              <a:rPr lang="zh-CN" altLang="en-US" sz="1400" dirty="0"/>
              <a:t>上线成功率高，周期短。</a:t>
            </a:r>
            <a:endParaRPr lang="en-US" altLang="zh-CN" sz="1400" dirty="0"/>
          </a:p>
          <a:p>
            <a:pPr marL="342900" indent="-342900">
              <a:buFont typeface="Arial" pitchFamily="34" charset="0"/>
              <a:buChar char="•"/>
            </a:pPr>
            <a:r>
              <a:rPr lang="zh-CN" altLang="en-US" sz="1400" dirty="0"/>
              <a:t>系统预算分阶段投入，风险</a:t>
            </a:r>
            <a:r>
              <a:rPr lang="zh-CN" altLang="en-US" sz="1400" dirty="0" smtClean="0"/>
              <a:t>小</a:t>
            </a:r>
            <a:endParaRPr lang="en-US" altLang="zh-CN" sz="1400" dirty="0"/>
          </a:p>
        </p:txBody>
      </p:sp>
    </p:spTree>
    <p:extLst>
      <p:ext uri="{BB962C8B-B14F-4D97-AF65-F5344CB8AC3E}">
        <p14:creationId xmlns:p14="http://schemas.microsoft.com/office/powerpoint/2010/main" val="98159169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en-US" altLang="zh-CN" dirty="0"/>
              <a:t>PPT</a:t>
            </a:r>
            <a:r>
              <a:rPr lang="zh-CN" altLang="en-US" dirty="0"/>
              <a:t>编写规则</a:t>
            </a:r>
            <a:r>
              <a:rPr lang="en-US" altLang="zh-CN" dirty="0" smtClean="0"/>
              <a:t>-</a:t>
            </a:r>
            <a:r>
              <a:rPr lang="zh-CN" altLang="en-US" dirty="0" smtClean="0"/>
              <a:t>图形说明</a:t>
            </a:r>
            <a:endParaRPr lang="zh-CN" altLang="en-US" dirty="0"/>
          </a:p>
        </p:txBody>
      </p:sp>
      <p:sp>
        <p:nvSpPr>
          <p:cNvPr id="3" name="灯片编号占位符 2"/>
          <p:cNvSpPr>
            <a:spLocks noGrp="1"/>
          </p:cNvSpPr>
          <p:nvPr>
            <p:ph type="sldNum" sz="quarter" idx="10"/>
          </p:nvPr>
        </p:nvSpPr>
        <p:spPr>
          <a:ln>
            <a:noFill/>
          </a:ln>
        </p:spPr>
        <p:txBody>
          <a:bodyPr/>
          <a:lstStyle/>
          <a:p>
            <a:fld id="{444F5DA1-09D8-4B46-89D4-C2FB1400F4CB}" type="slidenum">
              <a:rPr lang="zh-CN" altLang="en-US" smtClean="0"/>
              <a:pPr/>
              <a:t>5</a:t>
            </a:fld>
            <a:endParaRPr lang="en-US" altLang="zh-CN" dirty="0"/>
          </a:p>
        </p:txBody>
      </p:sp>
      <p:sp>
        <p:nvSpPr>
          <p:cNvPr id="8" name="Oval 69"/>
          <p:cNvSpPr>
            <a:spLocks noChangeArrowheads="1"/>
          </p:cNvSpPr>
          <p:nvPr/>
        </p:nvSpPr>
        <p:spPr bwMode="auto">
          <a:xfrm>
            <a:off x="1168276" y="6122244"/>
            <a:ext cx="432048" cy="432048"/>
          </a:xfrm>
          <a:prstGeom prst="ellipse">
            <a:avLst/>
          </a:prstGeom>
          <a:solidFill>
            <a:schemeClr val="bg1"/>
          </a:solidFill>
          <a:ln w="6350" algn="ctr">
            <a:solidFill>
              <a:schemeClr val="bg1">
                <a:lumMod val="50000"/>
              </a:schemeClr>
            </a:solidFill>
            <a:round/>
            <a:headEnd/>
            <a:tailEnd/>
          </a:ln>
          <a:effectLst/>
        </p:spPr>
        <p:txBody>
          <a:bodyPr wrap="none" lIns="45720" rIns="45720" anchor="ctr"/>
          <a:lstStyle/>
          <a:p>
            <a:pPr algn="ctr" eaLnBrk="1" hangingPunct="1">
              <a:buClr>
                <a:schemeClr val="accent1"/>
              </a:buClr>
              <a:buSzPct val="70000"/>
              <a:buFont typeface="Wingdings" pitchFamily="2" charset="2"/>
              <a:buNone/>
            </a:pPr>
            <a:r>
              <a:rPr lang="en-US" altLang="zh-CN" sz="1200" b="1" dirty="0" smtClean="0"/>
              <a:t>B1</a:t>
            </a:r>
            <a:endParaRPr lang="en-US" altLang="zh-CN" sz="1000" dirty="0"/>
          </a:p>
        </p:txBody>
      </p:sp>
      <p:cxnSp>
        <p:nvCxnSpPr>
          <p:cNvPr id="10" name="直接箭头连接符 9"/>
          <p:cNvCxnSpPr/>
          <p:nvPr/>
        </p:nvCxnSpPr>
        <p:spPr bwMode="auto">
          <a:xfrm>
            <a:off x="571500" y="1206500"/>
            <a:ext cx="3073400" cy="0"/>
          </a:xfrm>
          <a:prstGeom prst="straightConnector1">
            <a:avLst/>
          </a:prstGeom>
          <a:noFill/>
          <a:ln w="9525" cap="flat" cmpd="sng" algn="ctr">
            <a:solidFill>
              <a:schemeClr val="bg1">
                <a:lumMod val="50000"/>
              </a:schemeClr>
            </a:solidFill>
            <a:prstDash val="solid"/>
            <a:miter lim="800000"/>
            <a:headEnd type="none" w="med" len="med"/>
            <a:tailEnd type="arrow"/>
          </a:ln>
          <a:effectLst/>
        </p:spPr>
      </p:cxnSp>
      <p:cxnSp>
        <p:nvCxnSpPr>
          <p:cNvPr id="12" name="直接箭头连接符 11"/>
          <p:cNvCxnSpPr/>
          <p:nvPr/>
        </p:nvCxnSpPr>
        <p:spPr bwMode="auto">
          <a:xfrm>
            <a:off x="584200" y="1695698"/>
            <a:ext cx="3073400" cy="0"/>
          </a:xfrm>
          <a:prstGeom prst="straightConnector1">
            <a:avLst/>
          </a:prstGeom>
          <a:noFill/>
          <a:ln w="19050" cap="flat" cmpd="sng" algn="ctr">
            <a:solidFill>
              <a:schemeClr val="bg1">
                <a:lumMod val="50000"/>
              </a:schemeClr>
            </a:solidFill>
            <a:prstDash val="solid"/>
            <a:miter lim="800000"/>
            <a:headEnd type="none" w="med" len="med"/>
            <a:tailEnd type="arrow"/>
          </a:ln>
          <a:effectLst/>
        </p:spPr>
      </p:cxnSp>
      <p:cxnSp>
        <p:nvCxnSpPr>
          <p:cNvPr id="15" name="直接箭头连接符 14"/>
          <p:cNvCxnSpPr/>
          <p:nvPr/>
        </p:nvCxnSpPr>
        <p:spPr bwMode="auto">
          <a:xfrm>
            <a:off x="6604000" y="1187450"/>
            <a:ext cx="3073400" cy="0"/>
          </a:xfrm>
          <a:prstGeom prst="straightConnector1">
            <a:avLst/>
          </a:prstGeom>
          <a:noFill/>
          <a:ln w="19050" cap="flat" cmpd="sng" algn="ctr">
            <a:solidFill>
              <a:schemeClr val="bg1">
                <a:lumMod val="50000"/>
              </a:schemeClr>
            </a:solidFill>
            <a:prstDash val="sysDash"/>
            <a:miter lim="800000"/>
            <a:headEnd type="none" w="med" len="med"/>
            <a:tailEnd type="arrow"/>
          </a:ln>
          <a:effectLst/>
        </p:spPr>
      </p:cxnSp>
      <p:cxnSp>
        <p:nvCxnSpPr>
          <p:cNvPr id="17" name="直接箭头连接符 16"/>
          <p:cNvCxnSpPr/>
          <p:nvPr/>
        </p:nvCxnSpPr>
        <p:spPr bwMode="auto">
          <a:xfrm>
            <a:off x="6591300" y="1866900"/>
            <a:ext cx="3073400" cy="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18" name="直接箭头连接符 17"/>
          <p:cNvCxnSpPr/>
          <p:nvPr/>
        </p:nvCxnSpPr>
        <p:spPr bwMode="auto">
          <a:xfrm>
            <a:off x="6604000" y="1619498"/>
            <a:ext cx="3073400" cy="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20" name="右箭头 19"/>
          <p:cNvSpPr/>
          <p:nvPr/>
        </p:nvSpPr>
        <p:spPr bwMode="auto">
          <a:xfrm>
            <a:off x="571500" y="2273250"/>
            <a:ext cx="1397000" cy="342900"/>
          </a:xfrm>
          <a:prstGeom prst="rightArrow">
            <a:avLst/>
          </a:prstGeom>
          <a:solidFill>
            <a:schemeClr val="bg1">
              <a:lumMod val="50000"/>
            </a:schemeClr>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1" name="右箭头 20"/>
          <p:cNvSpPr/>
          <p:nvPr/>
        </p:nvSpPr>
        <p:spPr bwMode="auto">
          <a:xfrm>
            <a:off x="6692900" y="2286124"/>
            <a:ext cx="1397000" cy="342900"/>
          </a:xfrm>
          <a:prstGeom prst="rightArrow">
            <a:avLst/>
          </a:prstGeom>
          <a:ln>
            <a:headEnd type="none" w="med" len="med"/>
            <a:tailEnd type="stealth"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2" name="右箭头 21"/>
          <p:cNvSpPr/>
          <p:nvPr/>
        </p:nvSpPr>
        <p:spPr bwMode="auto">
          <a:xfrm>
            <a:off x="6692900" y="2774652"/>
            <a:ext cx="1397000" cy="342900"/>
          </a:xfrm>
          <a:prstGeom prst="rightArrow">
            <a:avLst/>
          </a:prstGeom>
          <a:ln>
            <a:headEnd type="none" w="med" len="med"/>
            <a:tailEnd type="stealth"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3" name="右箭头 22"/>
          <p:cNvSpPr/>
          <p:nvPr/>
        </p:nvSpPr>
        <p:spPr bwMode="auto">
          <a:xfrm>
            <a:off x="6692900" y="3198889"/>
            <a:ext cx="1397000" cy="342900"/>
          </a:xfrm>
          <a:prstGeom prst="rightArrow">
            <a:avLst/>
          </a:prstGeom>
          <a:ln>
            <a:headEnd type="none" w="med" len="med"/>
            <a:tailEnd type="stealth"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4" name="矩形 23"/>
          <p:cNvSpPr/>
          <p:nvPr/>
        </p:nvSpPr>
        <p:spPr bwMode="auto">
          <a:xfrm>
            <a:off x="571500" y="722734"/>
            <a:ext cx="1849653" cy="240127"/>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常用</a:t>
            </a:r>
            <a:endParaRPr lang="en-US" altLang="zh-CN" sz="1400" dirty="0"/>
          </a:p>
        </p:txBody>
      </p:sp>
      <p:sp>
        <p:nvSpPr>
          <p:cNvPr id="25" name="矩形 24"/>
          <p:cNvSpPr/>
          <p:nvPr/>
        </p:nvSpPr>
        <p:spPr bwMode="auto">
          <a:xfrm>
            <a:off x="6692900" y="704518"/>
            <a:ext cx="1849653" cy="240127"/>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非常用</a:t>
            </a:r>
            <a:endParaRPr lang="en-US" altLang="zh-CN" sz="1400" dirty="0"/>
          </a:p>
        </p:txBody>
      </p:sp>
      <p:sp>
        <p:nvSpPr>
          <p:cNvPr id="26" name="矩形 25"/>
          <p:cNvSpPr/>
          <p:nvPr/>
        </p:nvSpPr>
        <p:spPr bwMode="auto">
          <a:xfrm>
            <a:off x="4711700" y="2006550"/>
            <a:ext cx="1625600" cy="609600"/>
          </a:xfrm>
          <a:prstGeom prst="rect">
            <a:avLst/>
          </a:prstGeom>
          <a:solidFill>
            <a:schemeClr val="bg1">
              <a:lumMod val="50000"/>
            </a:schemeClr>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27" name="矩形 26"/>
          <p:cNvSpPr/>
          <p:nvPr/>
        </p:nvSpPr>
        <p:spPr bwMode="auto">
          <a:xfrm>
            <a:off x="8453653" y="4966122"/>
            <a:ext cx="1625600" cy="609600"/>
          </a:xfrm>
          <a:prstGeom prst="rect">
            <a:avLst/>
          </a:prstGeom>
          <a:ln>
            <a:headEnd type="none" w="med" len="med"/>
            <a:tailEnd type="stealth"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28" name="矩形 27"/>
          <p:cNvSpPr/>
          <p:nvPr/>
        </p:nvSpPr>
        <p:spPr bwMode="auto">
          <a:xfrm>
            <a:off x="6692900" y="4966122"/>
            <a:ext cx="1625600" cy="609600"/>
          </a:xfrm>
          <a:prstGeom prst="rect">
            <a:avLst/>
          </a:prstGeom>
          <a:ln>
            <a:headEnd type="none" w="med" len="med"/>
            <a:tailEnd type="stealth"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29" name="矩形 28"/>
          <p:cNvSpPr/>
          <p:nvPr/>
        </p:nvSpPr>
        <p:spPr bwMode="auto">
          <a:xfrm>
            <a:off x="6692900" y="5855122"/>
            <a:ext cx="1625600" cy="609600"/>
          </a:xfrm>
          <a:prstGeom prst="rect">
            <a:avLst/>
          </a:prstGeom>
          <a:ln>
            <a:headEnd type="none" w="med" len="med"/>
            <a:tailEnd type="stealth"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0" name="右箭头 29"/>
          <p:cNvSpPr/>
          <p:nvPr/>
        </p:nvSpPr>
        <p:spPr bwMode="auto">
          <a:xfrm>
            <a:off x="6692900" y="3581548"/>
            <a:ext cx="1397000" cy="342900"/>
          </a:xfrm>
          <a:prstGeom prst="rightArrow">
            <a:avLst/>
          </a:prstGeom>
          <a:ln>
            <a:headEnd type="none" w="med" len="med"/>
            <a:tailEnd type="stealth"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31" name="矩形 30"/>
          <p:cNvSpPr/>
          <p:nvPr/>
        </p:nvSpPr>
        <p:spPr bwMode="auto">
          <a:xfrm>
            <a:off x="8453653" y="4089400"/>
            <a:ext cx="1625600" cy="609600"/>
          </a:xfrm>
          <a:prstGeom prst="rect">
            <a:avLst/>
          </a:prstGeom>
          <a:ln>
            <a:headEnd type="none" w="med" len="med"/>
            <a:tailEnd type="stealth"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2" name="矩形 31"/>
          <p:cNvSpPr/>
          <p:nvPr/>
        </p:nvSpPr>
        <p:spPr bwMode="auto">
          <a:xfrm>
            <a:off x="6692900" y="4089400"/>
            <a:ext cx="1625600" cy="609600"/>
          </a:xfrm>
          <a:prstGeom prst="rect">
            <a:avLst/>
          </a:prstGeom>
          <a:ln>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3" name="矩形 32"/>
          <p:cNvSpPr/>
          <p:nvPr/>
        </p:nvSpPr>
        <p:spPr bwMode="auto">
          <a:xfrm>
            <a:off x="4711700" y="1254497"/>
            <a:ext cx="1625600" cy="609600"/>
          </a:xfrm>
          <a:prstGeom prst="rect">
            <a:avLst/>
          </a:prstGeom>
          <a:solidFill>
            <a:srgbClr val="FFCC00"/>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4" name="矩形 33"/>
          <p:cNvSpPr/>
          <p:nvPr/>
        </p:nvSpPr>
        <p:spPr bwMode="auto">
          <a:xfrm>
            <a:off x="4711700" y="555153"/>
            <a:ext cx="1625600" cy="609600"/>
          </a:xfrm>
          <a:prstGeom prst="rect">
            <a:avLst/>
          </a:prstGeom>
          <a:solidFill>
            <a:schemeClr val="bg1">
              <a:lumMod val="75000"/>
            </a:schemeClr>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cxnSp>
        <p:nvCxnSpPr>
          <p:cNvPr id="35" name="直接箭头连接符 34"/>
          <p:cNvCxnSpPr/>
          <p:nvPr/>
        </p:nvCxnSpPr>
        <p:spPr bwMode="auto">
          <a:xfrm>
            <a:off x="6591300" y="1365746"/>
            <a:ext cx="3073400" cy="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p:nvPr/>
        </p:nvCxnSpPr>
        <p:spPr bwMode="auto">
          <a:xfrm>
            <a:off x="571500" y="1505074"/>
            <a:ext cx="3073400" cy="0"/>
          </a:xfrm>
          <a:prstGeom prst="straightConnector1">
            <a:avLst/>
          </a:prstGeom>
          <a:noFill/>
          <a:ln w="9525" cap="flat" cmpd="sng" algn="ctr">
            <a:solidFill>
              <a:schemeClr val="bg1">
                <a:lumMod val="50000"/>
              </a:schemeClr>
            </a:solidFill>
            <a:prstDash val="sysDash"/>
            <a:miter lim="800000"/>
            <a:headEnd type="none" w="med" len="med"/>
            <a:tailEnd type="arrow"/>
          </a:ln>
          <a:effectLst/>
        </p:spPr>
      </p:cxnSp>
      <p:sp>
        <p:nvSpPr>
          <p:cNvPr id="38" name="矩形 37"/>
          <p:cNvSpPr/>
          <p:nvPr/>
        </p:nvSpPr>
        <p:spPr bwMode="auto">
          <a:xfrm>
            <a:off x="571500" y="2685541"/>
            <a:ext cx="1625600" cy="609600"/>
          </a:xfrm>
          <a:prstGeom prst="rect">
            <a:avLst/>
          </a:prstGeom>
          <a:solidFill>
            <a:schemeClr val="bg1"/>
          </a:solidFill>
          <a:ln>
            <a:solidFill>
              <a:schemeClr val="bg1">
                <a:lumMod val="50000"/>
              </a:schemeClr>
            </a:solidFill>
            <a:headEnd type="none" w="med" len="med"/>
            <a:tailEnd type="stealth" w="med" len="me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9" name="矩形 38"/>
          <p:cNvSpPr/>
          <p:nvPr/>
        </p:nvSpPr>
        <p:spPr bwMode="auto">
          <a:xfrm>
            <a:off x="2717800" y="2660352"/>
            <a:ext cx="1625600" cy="609600"/>
          </a:xfrm>
          <a:prstGeom prst="rect">
            <a:avLst/>
          </a:prstGeom>
          <a:solidFill>
            <a:schemeClr val="bg1"/>
          </a:solidFill>
          <a:ln>
            <a:solidFill>
              <a:schemeClr val="bg1">
                <a:lumMod val="50000"/>
              </a:schemeClr>
            </a:solidFill>
            <a:headEnd type="none" w="med" len="med"/>
            <a:tailEnd type="stealth"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0" name="圆角矩形 39"/>
          <p:cNvSpPr/>
          <p:nvPr/>
        </p:nvSpPr>
        <p:spPr bwMode="auto">
          <a:xfrm>
            <a:off x="533400" y="3549535"/>
            <a:ext cx="1663700" cy="659978"/>
          </a:xfrm>
          <a:prstGeom prst="roundRect">
            <a:avLst/>
          </a:prstGeom>
          <a:solidFill>
            <a:schemeClr val="bg1"/>
          </a:solidFill>
          <a:ln w="9525"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1" name="椭圆 40"/>
          <p:cNvSpPr/>
          <p:nvPr/>
        </p:nvSpPr>
        <p:spPr bwMode="auto">
          <a:xfrm>
            <a:off x="596900" y="5311142"/>
            <a:ext cx="1574800" cy="635446"/>
          </a:xfrm>
          <a:prstGeom prst="ellipse">
            <a:avLst/>
          </a:prstGeom>
          <a:solidFill>
            <a:schemeClr val="bg1"/>
          </a:solidFill>
          <a:ln w="9525"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2" name="右箭头 41"/>
          <p:cNvSpPr/>
          <p:nvPr/>
        </p:nvSpPr>
        <p:spPr bwMode="auto">
          <a:xfrm>
            <a:off x="2725953" y="1860835"/>
            <a:ext cx="1397000" cy="342900"/>
          </a:xfrm>
          <a:prstGeom prst="rightArrow">
            <a:avLst/>
          </a:prstGeom>
          <a:solidFill>
            <a:schemeClr val="bg1"/>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43" name="右箭头 42"/>
          <p:cNvSpPr/>
          <p:nvPr/>
        </p:nvSpPr>
        <p:spPr bwMode="auto">
          <a:xfrm>
            <a:off x="571500" y="1822698"/>
            <a:ext cx="1397000" cy="342900"/>
          </a:xfrm>
          <a:prstGeom prst="rightArrow">
            <a:avLst/>
          </a:prstGeom>
          <a:solidFill>
            <a:schemeClr val="bg1"/>
          </a:solidFill>
          <a:ln>
            <a:solidFill>
              <a:schemeClr val="bg1">
                <a:lumMod val="50000"/>
              </a:schemeClr>
            </a:solidFill>
            <a:headEnd type="none" w="med" len="med"/>
            <a:tailEnd type="stealth"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cxnSp>
        <p:nvCxnSpPr>
          <p:cNvPr id="45" name="肘形连接符 44"/>
          <p:cNvCxnSpPr>
            <a:stCxn id="39" idx="3"/>
            <a:endCxn id="40" idx="1"/>
          </p:cNvCxnSpPr>
          <p:nvPr/>
        </p:nvCxnSpPr>
        <p:spPr bwMode="auto">
          <a:xfrm flipH="1">
            <a:off x="533400" y="2965152"/>
            <a:ext cx="3810000" cy="914372"/>
          </a:xfrm>
          <a:prstGeom prst="bentConnector5">
            <a:avLst>
              <a:gd name="adj1" fmla="val -6000"/>
              <a:gd name="adj2" fmla="val 48623"/>
              <a:gd name="adj3" fmla="val 106000"/>
            </a:avLst>
          </a:prstGeom>
          <a:noFill/>
          <a:ln w="9525" cap="flat" cmpd="sng" algn="ctr">
            <a:solidFill>
              <a:schemeClr val="bg1">
                <a:lumMod val="50000"/>
              </a:schemeClr>
            </a:solidFill>
            <a:prstDash val="solid"/>
            <a:miter lim="800000"/>
            <a:headEnd type="none" w="med" len="med"/>
            <a:tailEnd type="arrow"/>
          </a:ln>
          <a:effectLst/>
        </p:spPr>
      </p:cxnSp>
      <p:cxnSp>
        <p:nvCxnSpPr>
          <p:cNvPr id="48" name="曲线连接符 47"/>
          <p:cNvCxnSpPr>
            <a:stCxn id="52" idx="2"/>
            <a:endCxn id="41" idx="6"/>
          </p:cNvCxnSpPr>
          <p:nvPr/>
        </p:nvCxnSpPr>
        <p:spPr bwMode="auto">
          <a:xfrm rot="5400000">
            <a:off x="2161299" y="4239376"/>
            <a:ext cx="1399891" cy="1379087"/>
          </a:xfrm>
          <a:prstGeom prst="curvedConnector2">
            <a:avLst/>
          </a:prstGeom>
          <a:noFill/>
          <a:ln w="9525" cap="flat" cmpd="sng" algn="ctr">
            <a:solidFill>
              <a:schemeClr val="bg1">
                <a:lumMod val="50000"/>
              </a:schemeClr>
            </a:solidFill>
            <a:prstDash val="solid"/>
            <a:miter lim="800000"/>
            <a:headEnd type="none" w="med" len="med"/>
            <a:tailEnd type="arrow"/>
          </a:ln>
          <a:effectLst/>
        </p:spPr>
      </p:cxnSp>
      <p:sp>
        <p:nvSpPr>
          <p:cNvPr id="50" name="菱形 49"/>
          <p:cNvSpPr/>
          <p:nvPr/>
        </p:nvSpPr>
        <p:spPr bwMode="auto">
          <a:xfrm>
            <a:off x="531126" y="4385617"/>
            <a:ext cx="1706347" cy="771005"/>
          </a:xfrm>
          <a:prstGeom prst="diamond">
            <a:avLst/>
          </a:prstGeom>
          <a:solidFill>
            <a:schemeClr val="bg1"/>
          </a:solidFill>
          <a:ln w="9525"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52" name="圆角矩形 51"/>
          <p:cNvSpPr/>
          <p:nvPr/>
        </p:nvSpPr>
        <p:spPr bwMode="auto">
          <a:xfrm>
            <a:off x="2717800" y="3568996"/>
            <a:ext cx="1665973" cy="659978"/>
          </a:xfrm>
          <a:prstGeom prst="roundRect">
            <a:avLst/>
          </a:prstGeom>
          <a:solidFill>
            <a:schemeClr val="bg1"/>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61" name="椭圆 60"/>
          <p:cNvSpPr/>
          <p:nvPr/>
        </p:nvSpPr>
        <p:spPr bwMode="auto">
          <a:xfrm>
            <a:off x="2808973" y="5349664"/>
            <a:ext cx="1574800" cy="635446"/>
          </a:xfrm>
          <a:prstGeom prst="ellipse">
            <a:avLst/>
          </a:prstGeom>
          <a:solidFill>
            <a:schemeClr val="bg1"/>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62" name="菱形 61"/>
          <p:cNvSpPr/>
          <p:nvPr/>
        </p:nvSpPr>
        <p:spPr bwMode="auto">
          <a:xfrm>
            <a:off x="2743200" y="4387737"/>
            <a:ext cx="1706347" cy="771005"/>
          </a:xfrm>
          <a:prstGeom prst="diamond">
            <a:avLst/>
          </a:prstGeom>
          <a:solidFill>
            <a:schemeClr val="bg1"/>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63" name="Oval 69"/>
          <p:cNvSpPr>
            <a:spLocks noChangeArrowheads="1"/>
          </p:cNvSpPr>
          <p:nvPr/>
        </p:nvSpPr>
        <p:spPr bwMode="auto">
          <a:xfrm>
            <a:off x="3395446" y="6122244"/>
            <a:ext cx="432048" cy="432048"/>
          </a:xfrm>
          <a:prstGeom prst="ellipse">
            <a:avLst/>
          </a:prstGeom>
          <a:solidFill>
            <a:schemeClr val="bg1"/>
          </a:solidFill>
          <a:ln w="6350" algn="ctr">
            <a:solidFill>
              <a:schemeClr val="bg1">
                <a:lumMod val="50000"/>
              </a:schemeClr>
            </a:solidFill>
            <a:round/>
            <a:headEnd/>
            <a:tailEnd/>
          </a:ln>
          <a:effectLst>
            <a:outerShdw blurRad="50800" dist="38100" dir="2700000" algn="tl" rotWithShape="0">
              <a:prstClr val="black">
                <a:alpha val="40000"/>
              </a:prstClr>
            </a:outerShdw>
          </a:effectLst>
        </p:spPr>
        <p:txBody>
          <a:bodyPr wrap="none" lIns="45720" rIns="45720" anchor="ctr"/>
          <a:lstStyle/>
          <a:p>
            <a:pPr algn="ctr" eaLnBrk="1" hangingPunct="1">
              <a:buClr>
                <a:schemeClr val="accent1"/>
              </a:buClr>
              <a:buSzPct val="70000"/>
              <a:buFont typeface="Wingdings" pitchFamily="2" charset="2"/>
              <a:buNone/>
            </a:pPr>
            <a:r>
              <a:rPr lang="en-US" altLang="zh-CN" sz="1200" b="1" dirty="0" smtClean="0"/>
              <a:t>B1</a:t>
            </a:r>
            <a:endParaRPr lang="en-US" altLang="zh-CN" sz="1000" dirty="0"/>
          </a:p>
        </p:txBody>
      </p:sp>
      <p:cxnSp>
        <p:nvCxnSpPr>
          <p:cNvPr id="72" name="直接箭头连接符 71"/>
          <p:cNvCxnSpPr/>
          <p:nvPr/>
        </p:nvCxnSpPr>
        <p:spPr bwMode="auto">
          <a:xfrm>
            <a:off x="596900" y="1073150"/>
            <a:ext cx="3073400" cy="0"/>
          </a:xfrm>
          <a:prstGeom prst="straightConnector1">
            <a:avLst/>
          </a:prstGeom>
          <a:noFill/>
          <a:ln w="9525" cap="flat" cmpd="sng" algn="ctr">
            <a:solidFill>
              <a:schemeClr val="bg1">
                <a:lumMod val="50000"/>
              </a:schemeClr>
            </a:solidFill>
            <a:prstDash val="solid"/>
            <a:miter lim="800000"/>
            <a:headEnd type="none" w="med" len="med"/>
            <a:tailEnd type="none" w="med" len="med"/>
          </a:ln>
          <a:effectLst/>
        </p:spPr>
      </p:cxnSp>
      <p:cxnSp>
        <p:nvCxnSpPr>
          <p:cNvPr id="75" name="直接箭头连接符 74"/>
          <p:cNvCxnSpPr/>
          <p:nvPr/>
        </p:nvCxnSpPr>
        <p:spPr bwMode="auto">
          <a:xfrm>
            <a:off x="596900" y="1366366"/>
            <a:ext cx="3073400" cy="0"/>
          </a:xfrm>
          <a:prstGeom prst="straightConnector1">
            <a:avLst/>
          </a:prstGeom>
          <a:noFill/>
          <a:ln w="9525" cap="flat" cmpd="sng" algn="ctr">
            <a:solidFill>
              <a:schemeClr val="bg1">
                <a:lumMod val="50000"/>
              </a:schemeClr>
            </a:solidFill>
            <a:prstDash val="sysDash"/>
            <a:miter lim="800000"/>
            <a:headEnd type="none" w="med" len="med"/>
            <a:tailEnd type="none" w="med" len="med"/>
          </a:ln>
          <a:effectLst/>
        </p:spPr>
      </p:cxnSp>
      <p:cxnSp>
        <p:nvCxnSpPr>
          <p:cNvPr id="76" name="直接箭头连接符 75"/>
          <p:cNvCxnSpPr/>
          <p:nvPr/>
        </p:nvCxnSpPr>
        <p:spPr bwMode="auto">
          <a:xfrm flipV="1">
            <a:off x="6489700" y="431800"/>
            <a:ext cx="0" cy="6122492"/>
          </a:xfrm>
          <a:prstGeom prst="straightConnector1">
            <a:avLst/>
          </a:prstGeom>
          <a:noFill/>
          <a:ln w="9525" cap="flat" cmpd="sng" algn="ctr">
            <a:solidFill>
              <a:schemeClr val="bg1">
                <a:lumMod val="50000"/>
              </a:schemeClr>
            </a:solidFill>
            <a:prstDash val="sysDash"/>
            <a:miter lim="800000"/>
            <a:headEnd type="none" w="med" len="med"/>
            <a:tailEnd type="none" w="med" len="med"/>
          </a:ln>
          <a:effectLst/>
        </p:spPr>
      </p:cxnSp>
      <p:sp>
        <p:nvSpPr>
          <p:cNvPr id="84" name="矩形 83"/>
          <p:cNvSpPr/>
          <p:nvPr/>
        </p:nvSpPr>
        <p:spPr bwMode="auto">
          <a:xfrm>
            <a:off x="4711700" y="2939935"/>
            <a:ext cx="1625600" cy="609600"/>
          </a:xfrm>
          <a:prstGeom prst="rect">
            <a:avLst/>
          </a:prstGeom>
          <a:solidFill>
            <a:schemeClr val="bg1">
              <a:lumMod val="85000"/>
            </a:schemeClr>
          </a:solidFill>
          <a:ln>
            <a:solidFill>
              <a:schemeClr val="bg1">
                <a:lumMod val="50000"/>
              </a:schemeClr>
            </a:solidFill>
            <a:headEnd type="none" w="med" len="med"/>
            <a:tailEnd type="stealth"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85" name="圆角矩形 84"/>
          <p:cNvSpPr/>
          <p:nvPr/>
        </p:nvSpPr>
        <p:spPr bwMode="auto">
          <a:xfrm>
            <a:off x="4711700" y="3848579"/>
            <a:ext cx="1665973" cy="659978"/>
          </a:xfrm>
          <a:prstGeom prst="roundRect">
            <a:avLst/>
          </a:prstGeom>
          <a:solidFill>
            <a:schemeClr val="bg1">
              <a:lumMod val="85000"/>
            </a:schemeClr>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86" name="椭圆 85"/>
          <p:cNvSpPr/>
          <p:nvPr/>
        </p:nvSpPr>
        <p:spPr bwMode="auto">
          <a:xfrm>
            <a:off x="4802873" y="5629247"/>
            <a:ext cx="1574800" cy="635446"/>
          </a:xfrm>
          <a:prstGeom prst="ellipse">
            <a:avLst/>
          </a:prstGeom>
          <a:solidFill>
            <a:schemeClr val="bg1">
              <a:lumMod val="85000"/>
            </a:schemeClr>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87" name="菱形 86"/>
          <p:cNvSpPr/>
          <p:nvPr/>
        </p:nvSpPr>
        <p:spPr bwMode="auto">
          <a:xfrm>
            <a:off x="4737100" y="4667320"/>
            <a:ext cx="1706347" cy="771005"/>
          </a:xfrm>
          <a:prstGeom prst="diamond">
            <a:avLst/>
          </a:prstGeom>
          <a:solidFill>
            <a:schemeClr val="bg1">
              <a:lumMod val="85000"/>
            </a:schemeClr>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cxnSp>
        <p:nvCxnSpPr>
          <p:cNvPr id="51" name="肘形连接符 50"/>
          <p:cNvCxnSpPr>
            <a:stCxn id="38" idx="3"/>
            <a:endCxn id="52" idx="1"/>
          </p:cNvCxnSpPr>
          <p:nvPr/>
        </p:nvCxnSpPr>
        <p:spPr bwMode="auto">
          <a:xfrm>
            <a:off x="2197100" y="2990341"/>
            <a:ext cx="520700" cy="908644"/>
          </a:xfrm>
          <a:prstGeom prst="bentConnector3">
            <a:avLst>
              <a:gd name="adj1" fmla="val 50000"/>
            </a:avLst>
          </a:prstGeom>
          <a:noFill/>
          <a:ln w="9525" cap="flat" cmpd="sng" algn="ctr">
            <a:solidFill>
              <a:schemeClr val="bg1">
                <a:lumMod val="50000"/>
              </a:schemeClr>
            </a:solidFill>
            <a:prstDash val="solid"/>
            <a:miter lim="800000"/>
            <a:headEnd type="none" w="med" len="med"/>
            <a:tailEnd type="arrow"/>
          </a:ln>
          <a:effectLst/>
        </p:spPr>
      </p:cxnSp>
    </p:spTree>
    <p:extLst>
      <p:ext uri="{BB962C8B-B14F-4D97-AF65-F5344CB8AC3E}">
        <p14:creationId xmlns:p14="http://schemas.microsoft.com/office/powerpoint/2010/main" val="20635911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en-US" altLang="zh-CN" dirty="0"/>
              <a:t>PPT</a:t>
            </a:r>
            <a:r>
              <a:rPr lang="zh-CN" altLang="en-US" dirty="0"/>
              <a:t>编写规则</a:t>
            </a:r>
            <a:r>
              <a:rPr lang="en-US" altLang="zh-CN" dirty="0" smtClean="0"/>
              <a:t>-</a:t>
            </a:r>
            <a:r>
              <a:rPr lang="zh-CN" altLang="en-US" dirty="0" smtClean="0"/>
              <a:t>表格说明</a:t>
            </a:r>
            <a:endParaRPr lang="zh-CN" altLang="en-US" dirty="0"/>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6</a:t>
            </a:fld>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498828655"/>
              </p:ext>
            </p:extLst>
          </p:nvPr>
        </p:nvGraphicFramePr>
        <p:xfrm>
          <a:off x="1181097" y="2286000"/>
          <a:ext cx="6858000" cy="11125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1600"/>
                <a:gridCol w="1371600"/>
                <a:gridCol w="1371600"/>
                <a:gridCol w="1371600"/>
                <a:gridCol w="1371600"/>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52526936"/>
              </p:ext>
            </p:extLst>
          </p:nvPr>
        </p:nvGraphicFramePr>
        <p:xfrm>
          <a:off x="1181098" y="3987800"/>
          <a:ext cx="6858000" cy="1112520"/>
        </p:xfrm>
        <a:graphic>
          <a:graphicData uri="http://schemas.openxmlformats.org/drawingml/2006/table">
            <a:tbl>
              <a:tblPr firstRow="1" bandRow="1">
                <a:effectLst>
                  <a:outerShdw blurRad="50800" dist="38100" dir="2700000" algn="tl" rotWithShape="0">
                    <a:prstClr val="black">
                      <a:alpha val="40000"/>
                    </a:prstClr>
                  </a:outerShdw>
                </a:effectLst>
                <a:tableStyleId>{F5AB1C69-6EDB-4FF4-983F-18BD219EF322}</a:tableStyleId>
              </a:tblPr>
              <a:tblGrid>
                <a:gridCol w="1371600"/>
                <a:gridCol w="1371600"/>
                <a:gridCol w="1371600"/>
                <a:gridCol w="1371600"/>
                <a:gridCol w="1371600"/>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2247289"/>
              </p:ext>
            </p:extLst>
          </p:nvPr>
        </p:nvGraphicFramePr>
        <p:xfrm>
          <a:off x="1181098" y="5308600"/>
          <a:ext cx="6858000" cy="111252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1371600"/>
                <a:gridCol w="1371600"/>
                <a:gridCol w="1371600"/>
                <a:gridCol w="1371600"/>
                <a:gridCol w="1371600"/>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60154127"/>
              </p:ext>
            </p:extLst>
          </p:nvPr>
        </p:nvGraphicFramePr>
        <p:xfrm>
          <a:off x="1181097" y="1039155"/>
          <a:ext cx="6858000" cy="111252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1371600"/>
                <a:gridCol w="1371600"/>
                <a:gridCol w="1371600"/>
                <a:gridCol w="1371600"/>
                <a:gridCol w="1371600"/>
              </a:tblGrid>
              <a:tr h="370840">
                <a:tc>
                  <a:txBody>
                    <a:bodyPr/>
                    <a:lstStyle/>
                    <a:p>
                      <a:endParaRPr lang="zh-CN" altLang="en-US" b="1" dirty="0"/>
                    </a:p>
                  </a:txBody>
                  <a:tcPr>
                    <a:lnL w="19050"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c>
                  <a:txBody>
                    <a:bodyPr/>
                    <a:lstStyle/>
                    <a:p>
                      <a:endParaRPr lang="zh-CN" altLang="en-US" b="1"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c>
                  <a:txBody>
                    <a:bodyPr/>
                    <a:lstStyle/>
                    <a:p>
                      <a:endParaRPr lang="zh-CN" altLang="en-US" b="1"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c>
                  <a:txBody>
                    <a:bodyPr/>
                    <a:lstStyle/>
                    <a:p>
                      <a:endParaRPr lang="zh-CN" altLang="en-US" b="1"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c>
                  <a:txBody>
                    <a:bodyPr/>
                    <a:lstStyle/>
                    <a:p>
                      <a:endParaRPr lang="zh-CN" altLang="en-US" b="1" dirty="0"/>
                    </a:p>
                  </a:txBody>
                  <a:tcPr>
                    <a:lnL w="9525"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r>
              <a:tr h="370840">
                <a:tc>
                  <a:txBody>
                    <a:bodyPr/>
                    <a:lstStyle/>
                    <a:p>
                      <a:endParaRPr lang="zh-CN" altLang="en-US"/>
                    </a:p>
                  </a:txBody>
                  <a:tcPr>
                    <a:lnL w="19050"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r>
              <a:tr h="370840">
                <a:tc>
                  <a:txBody>
                    <a:bodyPr/>
                    <a:lstStyle/>
                    <a:p>
                      <a:endParaRPr lang="zh-CN" altLang="en-US"/>
                    </a:p>
                  </a:txBody>
                  <a:tcPr>
                    <a:lnL w="19050"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r>
            </a:tbl>
          </a:graphicData>
        </a:graphic>
      </p:graphicFrame>
      <p:sp>
        <p:nvSpPr>
          <p:cNvPr id="8" name="矩形 7"/>
          <p:cNvSpPr/>
          <p:nvPr/>
        </p:nvSpPr>
        <p:spPr bwMode="auto">
          <a:xfrm>
            <a:off x="1181096" y="596133"/>
            <a:ext cx="1219201" cy="334689"/>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常用表格</a:t>
            </a:r>
            <a:endParaRPr lang="en-US" altLang="zh-CN" sz="1400" dirty="0"/>
          </a:p>
        </p:txBody>
      </p:sp>
      <p:sp>
        <p:nvSpPr>
          <p:cNvPr id="9" name="矩形 8"/>
          <p:cNvSpPr/>
          <p:nvPr/>
        </p:nvSpPr>
        <p:spPr bwMode="auto">
          <a:xfrm>
            <a:off x="1181097" y="3514888"/>
            <a:ext cx="1219201" cy="334689"/>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非常用表格</a:t>
            </a:r>
            <a:endParaRPr lang="en-US" altLang="zh-CN" sz="1400" dirty="0"/>
          </a:p>
        </p:txBody>
      </p:sp>
    </p:spTree>
    <p:extLst>
      <p:ext uri="{BB962C8B-B14F-4D97-AF65-F5344CB8AC3E}">
        <p14:creationId xmlns:p14="http://schemas.microsoft.com/office/powerpoint/2010/main" val="6248597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1859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矩形 2"/>
          <p:cNvSpPr/>
          <p:nvPr/>
        </p:nvSpPr>
        <p:spPr bwMode="auto">
          <a:xfrm>
            <a:off x="3530600" y="2337462"/>
            <a:ext cx="2948196" cy="761338"/>
          </a:xfrm>
          <a:prstGeom prst="rect">
            <a:avLst/>
          </a:prstGeom>
          <a:solidFill>
            <a:schemeClr val="tx2"/>
          </a:solidFill>
          <a:ln>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b="1" dirty="0" smtClean="0">
                <a:solidFill>
                  <a:schemeClr val="bg1"/>
                </a:solidFill>
                <a:latin typeface="Verdana" pitchFamily="34" charset="0"/>
              </a:rPr>
              <a:t>常用样例说明</a:t>
            </a:r>
            <a:endParaRPr kumimoji="0" lang="zh-CN" altLang="en-US" sz="1800" b="1" i="0" u="none" strike="noStrike" cap="none" normalizeH="0" baseline="0" dirty="0" smtClean="0">
              <a:ln>
                <a:noFill/>
              </a:ln>
              <a:solidFill>
                <a:schemeClr val="bg1"/>
              </a:solidFill>
              <a:effectLst/>
              <a:latin typeface="Verdana" pitchFamily="34" charset="0"/>
            </a:endParaRPr>
          </a:p>
        </p:txBody>
      </p:sp>
    </p:spTree>
    <p:extLst>
      <p:ext uri="{BB962C8B-B14F-4D97-AF65-F5344CB8AC3E}">
        <p14:creationId xmlns:p14="http://schemas.microsoft.com/office/powerpoint/2010/main" val="35129286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9</a:t>
            </a:fld>
            <a:endParaRPr lang="en-US" altLang="zh-CN" dirty="0"/>
          </a:p>
        </p:txBody>
      </p:sp>
      <p:sp>
        <p:nvSpPr>
          <p:cNvPr id="4" name="Rounded Rectangle 34"/>
          <p:cNvSpPr/>
          <p:nvPr/>
        </p:nvSpPr>
        <p:spPr>
          <a:xfrm>
            <a:off x="2508448" y="1510929"/>
            <a:ext cx="5394960" cy="1269999"/>
          </a:xfrm>
          <a:prstGeom prst="roundRect">
            <a:avLst>
              <a:gd name="adj" fmla="val 10000"/>
            </a:avLst>
          </a:prstGeom>
          <a:solidFill>
            <a:schemeClr val="tx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37"/>
          <p:cNvSpPr/>
          <p:nvPr/>
        </p:nvSpPr>
        <p:spPr>
          <a:xfrm>
            <a:off x="1068288" y="1510929"/>
            <a:ext cx="1368152" cy="1269999"/>
          </a:xfrm>
          <a:prstGeom prst="roundRect">
            <a:avLst>
              <a:gd name="adj" fmla="val 10000"/>
            </a:avLst>
          </a:pr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39"/>
          <p:cNvSpPr/>
          <p:nvPr/>
        </p:nvSpPr>
        <p:spPr>
          <a:xfrm>
            <a:off x="2496647" y="2879081"/>
            <a:ext cx="5394960" cy="1269999"/>
          </a:xfrm>
          <a:prstGeom prst="roundRect">
            <a:avLst>
              <a:gd name="adj" fmla="val 10000"/>
            </a:avLst>
          </a:prstGeom>
          <a:solidFill>
            <a:schemeClr val="tx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1"/>
          <p:cNvSpPr/>
          <p:nvPr/>
        </p:nvSpPr>
        <p:spPr>
          <a:xfrm>
            <a:off x="1056487" y="2879081"/>
            <a:ext cx="1368152" cy="1269999"/>
          </a:xfrm>
          <a:prstGeom prst="roundRect">
            <a:avLst>
              <a:gd name="adj" fmla="val 10000"/>
            </a:avLst>
          </a:pr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3"/>
          <p:cNvSpPr/>
          <p:nvPr/>
        </p:nvSpPr>
        <p:spPr>
          <a:xfrm>
            <a:off x="2483768" y="4247233"/>
            <a:ext cx="5394960" cy="1269999"/>
          </a:xfrm>
          <a:prstGeom prst="roundRect">
            <a:avLst>
              <a:gd name="adj" fmla="val 10000"/>
            </a:avLst>
          </a:prstGeom>
          <a:solidFill>
            <a:schemeClr val="tx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5"/>
          <p:cNvSpPr/>
          <p:nvPr/>
        </p:nvSpPr>
        <p:spPr>
          <a:xfrm>
            <a:off x="1043608" y="4247233"/>
            <a:ext cx="1368152" cy="1269999"/>
          </a:xfrm>
          <a:prstGeom prst="roundRect">
            <a:avLst>
              <a:gd name="adj" fmla="val 10000"/>
            </a:avLst>
          </a:pr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2"/>
          <p:cNvSpPr>
            <a:spLocks noChangeArrowheads="1"/>
          </p:cNvSpPr>
          <p:nvPr/>
        </p:nvSpPr>
        <p:spPr bwMode="auto">
          <a:xfrm>
            <a:off x="1280124" y="1851805"/>
            <a:ext cx="108012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zh-CN" altLang="en-GB"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战略发展</a:t>
            </a:r>
            <a:endParaRPr kumimoji="0" lang="en-US" altLang="zh-CN"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zh-CN" altLang="en-GB"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分析</a:t>
            </a:r>
            <a:r>
              <a:rPr kumimoji="0" lang="zh-CN" altLang="en-US"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模块</a:t>
            </a:r>
            <a:endParaRPr kumimoji="0" lang="zh-CN" altLang="en-GB" sz="1400" b="0" i="0" u="none" strike="noStrike" cap="none" normalizeH="0" baseline="0" dirty="0" smtClean="0">
              <a:ln>
                <a:noFill/>
              </a:ln>
              <a:solidFill>
                <a:schemeClr val="bg1"/>
              </a:solidFill>
              <a:effectLst/>
              <a:latin typeface="Arial" pitchFamily="34" charset="0"/>
            </a:endParaRPr>
          </a:p>
        </p:txBody>
      </p:sp>
      <p:sp>
        <p:nvSpPr>
          <p:cNvPr id="11" name="Rectangle 4"/>
          <p:cNvSpPr>
            <a:spLocks noChangeArrowheads="1"/>
          </p:cNvSpPr>
          <p:nvPr/>
        </p:nvSpPr>
        <p:spPr bwMode="auto">
          <a:xfrm>
            <a:off x="2699792" y="1520283"/>
            <a:ext cx="3431067" cy="128631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166688" marR="0" lvl="1" indent="-166688" algn="l" defTabSz="914400" rtl="0" eaLnBrk="1" fontAlgn="base" latinLnBrk="0" hangingPunct="1">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行业的整体环境和领先企业分析；</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福汽集团权属整车厂</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物流</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现状和需求进行调研</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蓝海公司内部整体状况进行</a:t>
            </a:r>
            <a:r>
              <a:rPr kumimoji="0" lang="en-GB"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SWOT</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分析</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蓝海公司规划公司整体</a:t>
            </a:r>
            <a:r>
              <a:rPr kumimoji="0" lang="en-GB"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3</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5</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年发展战略</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可行性财务分析和预测</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公司</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组织架构建议和部门职能配置</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p:txBody>
      </p:sp>
      <p:sp>
        <p:nvSpPr>
          <p:cNvPr id="12" name="Rectangle 2"/>
          <p:cNvSpPr>
            <a:spLocks noChangeArrowheads="1"/>
          </p:cNvSpPr>
          <p:nvPr/>
        </p:nvSpPr>
        <p:spPr bwMode="auto">
          <a:xfrm>
            <a:off x="1285390" y="3219957"/>
            <a:ext cx="91034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zh-CN" altLang="en-US"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技术设计</a:t>
            </a:r>
            <a:endParaRPr lang="en-US" altLang="zh-CN" sz="1400" dirty="0" smtClean="0">
              <a:solidFill>
                <a:schemeClr val="bg1"/>
              </a:solidFill>
              <a:latin typeface="Times New Roman" pitchFamily="18" charset="0"/>
              <a:ea typeface="黑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tabLst/>
            </a:pPr>
            <a:r>
              <a:rPr kumimoji="0" lang="zh-CN" altLang="en-US"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模块</a:t>
            </a:r>
            <a:endParaRPr kumimoji="0" lang="zh-CN" altLang="en-GB" sz="1400" b="0" i="0" u="none" strike="noStrike" cap="none" normalizeH="0" baseline="0" dirty="0" smtClean="0">
              <a:ln>
                <a:noFill/>
              </a:ln>
              <a:solidFill>
                <a:schemeClr val="bg1"/>
              </a:solidFill>
              <a:effectLst/>
              <a:latin typeface="Arial" pitchFamily="34" charset="0"/>
            </a:endParaRPr>
          </a:p>
        </p:txBody>
      </p:sp>
      <p:sp>
        <p:nvSpPr>
          <p:cNvPr id="13" name="Rectangle 5"/>
          <p:cNvSpPr>
            <a:spLocks noChangeArrowheads="1"/>
          </p:cNvSpPr>
          <p:nvPr/>
        </p:nvSpPr>
        <p:spPr bwMode="auto">
          <a:xfrm>
            <a:off x="2699792" y="2905154"/>
            <a:ext cx="496855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marR="0" lvl="1" indent="-173038" algn="l" defTabSz="914400" rtl="0" eaLnBrk="1" fontAlgn="base" latinLnBrk="0" hangingPunct="1">
              <a:lnSpc>
                <a:spcPct val="12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物流优化中心（</a:t>
            </a:r>
            <a:r>
              <a:rPr kumimoji="0" lang="en-GB" altLang="zh-CN" sz="1200" b="0" i="0" u="none" strike="noStrike" cap="none" normalizeH="0" baseline="0" dirty="0" smtClean="0">
                <a:ln>
                  <a:noFill/>
                </a:ln>
                <a:effectLst/>
                <a:latin typeface="黑体" pitchFamily="2" charset="-122"/>
                <a:ea typeface="黑体" pitchFamily="2" charset="-122"/>
                <a:cs typeface="Arial" pitchFamily="34" charset="0"/>
              </a:rPr>
              <a:t>LOC</a:t>
            </a: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）设计，明确功能区布局与面积、设施设备配置，动线规划，运营的操作手册和运营的考核</a:t>
            </a:r>
            <a:endParaRPr kumimoji="0" lang="zh-CN" altLang="en-US" sz="1200" b="0" i="0" u="none" strike="noStrike" cap="none" normalizeH="0" baseline="0" dirty="0" smtClean="0">
              <a:ln>
                <a:noFill/>
              </a:ln>
              <a:effectLst/>
              <a:latin typeface="黑体" pitchFamily="2" charset="-122"/>
              <a:ea typeface="黑体" pitchFamily="2" charset="-122"/>
            </a:endParaRPr>
          </a:p>
          <a:p>
            <a:pPr marL="173038" marR="0" lvl="1" indent="-173038" algn="l" defTabSz="914400" rtl="0" eaLnBrk="0" fontAlgn="base" latinLnBrk="0" hangingPunct="0">
              <a:lnSpc>
                <a:spcPct val="12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制订未来</a:t>
            </a:r>
            <a:r>
              <a:rPr kumimoji="0" lang="en-GB" altLang="zh-CN" sz="1200" b="0" i="0" u="none" strike="noStrike" cap="none" normalizeH="0" baseline="0" dirty="0" smtClean="0">
                <a:ln>
                  <a:noFill/>
                </a:ln>
                <a:effectLst/>
                <a:latin typeface="黑体" pitchFamily="2" charset="-122"/>
                <a:ea typeface="黑体" pitchFamily="2" charset="-122"/>
                <a:cs typeface="Arial" pitchFamily="34" charset="0"/>
              </a:rPr>
              <a:t>5</a:t>
            </a: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年集货中心高端网络规划建议</a:t>
            </a:r>
            <a:endParaRPr kumimoji="0" lang="en-US" altLang="zh-CN" sz="1200" b="0" i="0" u="none" strike="noStrike" cap="none" normalizeH="0" baseline="0" dirty="0" smtClean="0">
              <a:ln>
                <a:noFill/>
              </a:ln>
              <a:effectLst/>
              <a:latin typeface="黑体" pitchFamily="2" charset="-122"/>
              <a:ea typeface="黑体" pitchFamily="2" charset="-122"/>
              <a:cs typeface="Arial" pitchFamily="34" charset="0"/>
            </a:endParaRPr>
          </a:p>
          <a:p>
            <a:pPr marL="173038" lvl="1" indent="-173038" eaLnBrk="0" hangingPunct="0">
              <a:lnSpc>
                <a:spcPct val="120000"/>
              </a:lnSpc>
              <a:buFont typeface="Arial" pitchFamily="34" charset="0"/>
              <a:buChar char="•"/>
            </a:pPr>
            <a:r>
              <a:rPr lang="zh-CN" altLang="en-GB" sz="1200" dirty="0" smtClean="0">
                <a:latin typeface="黑体" pitchFamily="2" charset="-122"/>
                <a:ea typeface="黑体" pitchFamily="2" charset="-122"/>
                <a:cs typeface="Arial" pitchFamily="34" charset="0"/>
              </a:rPr>
              <a:t>总装生产线进行配送上线设计示例 </a:t>
            </a:r>
            <a:endParaRPr kumimoji="0" lang="zh-CN" altLang="en-US" sz="1200" b="0" i="0" u="none" strike="noStrike" cap="none" normalizeH="0" baseline="0" dirty="0" smtClean="0">
              <a:ln>
                <a:noFill/>
              </a:ln>
              <a:effectLst/>
              <a:latin typeface="黑体" pitchFamily="2" charset="-122"/>
              <a:ea typeface="黑体" pitchFamily="2" charset="-122"/>
            </a:endParaRPr>
          </a:p>
          <a:p>
            <a:pPr marL="173038" marR="0" lvl="1" indent="-173038" algn="l" defTabSz="914400" rtl="0" eaLnBrk="0" fontAlgn="base" latinLnBrk="0" hangingPunct="0">
              <a:lnSpc>
                <a:spcPct val="12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蓝海公司管理信息系统整体规划</a:t>
            </a:r>
            <a:endParaRPr kumimoji="0" lang="zh-CN" altLang="en-US" sz="1200" b="0" i="0" u="none" strike="noStrike" cap="none" normalizeH="0" baseline="0" dirty="0" smtClean="0">
              <a:ln>
                <a:noFill/>
              </a:ln>
              <a:effectLst/>
              <a:latin typeface="黑体" pitchFamily="2" charset="-122"/>
              <a:ea typeface="黑体" pitchFamily="2" charset="-122"/>
            </a:endParaRPr>
          </a:p>
        </p:txBody>
      </p:sp>
      <p:sp>
        <p:nvSpPr>
          <p:cNvPr id="14" name="Rectangle 2"/>
          <p:cNvSpPr>
            <a:spLocks noChangeArrowheads="1"/>
          </p:cNvSpPr>
          <p:nvPr/>
        </p:nvSpPr>
        <p:spPr bwMode="auto">
          <a:xfrm>
            <a:off x="1286136" y="4588109"/>
            <a:ext cx="91034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zh-CN" altLang="en-US"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实施辅导模块</a:t>
            </a:r>
            <a:endParaRPr kumimoji="0" lang="zh-CN" altLang="en-GB" sz="1400" b="0" i="0" u="none" strike="noStrike" cap="none" normalizeH="0" baseline="0" dirty="0" smtClean="0">
              <a:ln>
                <a:noFill/>
              </a:ln>
              <a:solidFill>
                <a:schemeClr val="bg1"/>
              </a:solidFill>
              <a:effectLst/>
              <a:latin typeface="Arial" pitchFamily="34" charset="0"/>
            </a:endParaRPr>
          </a:p>
        </p:txBody>
      </p:sp>
      <p:sp>
        <p:nvSpPr>
          <p:cNvPr id="15" name="Rectangle 6"/>
          <p:cNvSpPr>
            <a:spLocks noChangeArrowheads="1"/>
          </p:cNvSpPr>
          <p:nvPr/>
        </p:nvSpPr>
        <p:spPr bwMode="auto">
          <a:xfrm>
            <a:off x="2699792" y="4294715"/>
            <a:ext cx="4968552" cy="11570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marR="0" lvl="0" indent="-173038" algn="l" defTabSz="914400" rtl="0" eaLnBrk="1" fontAlgn="base" latinLnBrk="0" hangingPunct="1">
              <a:lnSpc>
                <a:spcPct val="15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开展研讨会和课堂培训</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。培训物流中心高阶流程</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73038" marR="0" lvl="0" indent="-173038" algn="l" defTabSz="914400" rtl="0" eaLnBrk="0" fontAlgn="base" latinLnBrk="0" hangingPunct="0">
              <a:lnSpc>
                <a:spcPct val="15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运营前，协助蓝海对于物流中心的人</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机、法</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各</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环节的审核，提出总体评价</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73038" marR="0" lvl="0" indent="-173038" algn="l" defTabSz="914400" rtl="0" eaLnBrk="0" fontAlgn="base" latinLnBrk="0" hangingPunct="0">
              <a:lnSpc>
                <a:spcPct val="15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对实施情况进行监测，并及时修正流程，确保量产运营顺畅。</a:t>
            </a:r>
            <a:endParaRPr kumimoji="0" lang="zh-CN" altLang="en-GB" sz="1200" b="0" i="0" u="none" strike="noStrike" cap="none" normalizeH="0" baseline="0" dirty="0" smtClean="0">
              <a:ln>
                <a:noFill/>
              </a:ln>
              <a:solidFill>
                <a:schemeClr val="tx1"/>
              </a:solidFill>
              <a:effectLst/>
              <a:latin typeface="黑体" pitchFamily="2" charset="-122"/>
              <a:ea typeface="黑体" pitchFamily="2" charset="-122"/>
            </a:endParaRPr>
          </a:p>
        </p:txBody>
      </p:sp>
    </p:spTree>
    <p:extLst>
      <p:ext uri="{BB962C8B-B14F-4D97-AF65-F5344CB8AC3E}">
        <p14:creationId xmlns:p14="http://schemas.microsoft.com/office/powerpoint/2010/main" val="10266050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BDMv05Ldke1J2AvMe3L5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XzHD94uXUai5JuTJsku.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yOO_EvxSJkWKRizPslXoF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cH1Dp5BzUy4EBcn2RJMY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YtPsL.F9E237HudRtgwq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XzHD94uXUai5JuTJsku.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OO_EvxSJkWKRizPslXo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cH1Dp5BzUy4EBcn2RJMY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XzHD94uXUai5JuTJsku.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OO_EvxSJkWKRizPslXo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cH1Dp5BzUy4EBcn2RJMYw"/>
</p:tagLst>
</file>

<file path=ppt/theme/theme1.xml><?xml version="1.0" encoding="utf-8"?>
<a:theme xmlns:a="http://schemas.openxmlformats.org/drawingml/2006/main" name="HanThink_报告模板_V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folHlink"/>
          </a:solidFill>
          <a:prstDash val="solid"/>
          <a:miter lim="800000"/>
          <a:headEnd type="none" w="med" len="med"/>
          <a:tailEnd type="stealth"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folHlink"/>
          </a:solidFill>
          <a:prstDash val="solid"/>
          <a:miter lim="800000"/>
          <a:headEnd type="none" w="med" len="med"/>
          <a:tailEnd type="stealth"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Default Design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Default Design 5">
        <a:dk1>
          <a:srgbClr val="292929"/>
        </a:dk1>
        <a:lt1>
          <a:srgbClr val="FFFFFF"/>
        </a:lt1>
        <a:dk2>
          <a:srgbClr val="A50021"/>
        </a:dk2>
        <a:lt2>
          <a:srgbClr val="111111"/>
        </a:lt2>
        <a:accent1>
          <a:srgbClr val="FFFFCC"/>
        </a:accent1>
        <a:accent2>
          <a:srgbClr val="0066CC"/>
        </a:accent2>
        <a:accent3>
          <a:srgbClr val="FFFFFF"/>
        </a:accent3>
        <a:accent4>
          <a:srgbClr val="212121"/>
        </a:accent4>
        <a:accent5>
          <a:srgbClr val="FFFFE2"/>
        </a:accent5>
        <a:accent6>
          <a:srgbClr val="005CB9"/>
        </a:accent6>
        <a:hlink>
          <a:srgbClr val="FFCC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HanThink_报告模板_V1.0</Template>
  <TotalTime>376</TotalTime>
  <Words>2049</Words>
  <Application>Microsoft Office PowerPoint</Application>
  <PresentationFormat>35 毫米幻灯片</PresentationFormat>
  <Paragraphs>275</Paragraphs>
  <Slides>21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HanThink_报告模板_V1.0</vt:lpstr>
      <vt:lpstr>Drawing</vt:lpstr>
      <vt:lpstr>PowerPoint 演示文稿</vt:lpstr>
      <vt:lpstr>内容大纲（模板）</vt:lpstr>
      <vt:lpstr>PPT 编写规则-标题说明（宋体/18号字体）标题格式是&lt;主标题&gt;-&lt;副标题&gt;</vt:lpstr>
      <vt:lpstr>PPT编写规则-文字说明</vt:lpstr>
      <vt:lpstr>PPT编写规则-图形说明</vt:lpstr>
      <vt:lpstr>PPT编写规则-表格说明</vt:lpstr>
      <vt:lpstr>PowerPoint 演示文稿</vt:lpstr>
      <vt:lpstr>PowerPoint 演示文稿</vt:lpstr>
      <vt:lpstr>PowerPoint 演示文稿</vt:lpstr>
      <vt:lpstr>PowerPoint 演示文稿</vt:lpstr>
      <vt:lpstr>常用图形案例</vt:lpstr>
      <vt:lpstr>PowerPoint 演示文稿</vt:lpstr>
      <vt:lpstr>PowerPoint 演示文稿</vt:lpstr>
      <vt:lpstr>PowerPoint 演示文稿</vt:lpstr>
      <vt:lpstr>图形左边，文字右边</vt:lpstr>
      <vt:lpstr>图形上边，文字下边</vt:lpstr>
      <vt:lpstr>PowerPoint 演示文稿</vt:lpstr>
      <vt:lpstr>PowerPoint 演示文稿</vt:lpstr>
      <vt:lpstr>PowerPoint 演示文稿</vt:lpstr>
      <vt:lpstr>BLC物流信息系统一期主要目标（预计六个月）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NK0091</dc:creator>
  <cp:lastModifiedBy>HT_01</cp:lastModifiedBy>
  <cp:revision>29</cp:revision>
  <cp:lastPrinted>1601-01-01T00:00:00Z</cp:lastPrinted>
  <dcterms:created xsi:type="dcterms:W3CDTF">2012-05-30T07:55:00Z</dcterms:created>
  <dcterms:modified xsi:type="dcterms:W3CDTF">2015-01-20T09:40:48Z</dcterms:modified>
</cp:coreProperties>
</file>