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74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DF6D8-9292-4A58-820E-01E0B316E17D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9F2CC-4077-45F7-BEB9-10A0B103C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452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A13E-1C71-4F4D-ADC1-084162B6F50A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9797-75CF-434C-9EBC-F3976148F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753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A13E-1C71-4F4D-ADC1-084162B6F50A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9797-75CF-434C-9EBC-F3976148F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70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A13E-1C71-4F4D-ADC1-084162B6F50A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9797-75CF-434C-9EBC-F3976148F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65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A13E-1C71-4F4D-ADC1-084162B6F50A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9797-75CF-434C-9EBC-F3976148F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97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A13E-1C71-4F4D-ADC1-084162B6F50A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9797-75CF-434C-9EBC-F3976148F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642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A13E-1C71-4F4D-ADC1-084162B6F50A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9797-75CF-434C-9EBC-F3976148F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56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A13E-1C71-4F4D-ADC1-084162B6F50A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9797-75CF-434C-9EBC-F3976148F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00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A13E-1C71-4F4D-ADC1-084162B6F50A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9797-75CF-434C-9EBC-F3976148F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3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A13E-1C71-4F4D-ADC1-084162B6F50A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9797-75CF-434C-9EBC-F3976148F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452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A13E-1C71-4F4D-ADC1-084162B6F50A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9797-75CF-434C-9EBC-F3976148F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57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A13E-1C71-4F4D-ADC1-084162B6F50A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9797-75CF-434C-9EBC-F3976148F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48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8A13E-1C71-4F4D-ADC1-084162B6F50A}" type="datetimeFigureOut">
              <a:rPr lang="zh-CN" altLang="en-US" smtClean="0"/>
              <a:t>2016/4/8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79797-75CF-434C-9EBC-F3976148FE8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859" y="365126"/>
            <a:ext cx="1085339" cy="108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1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Example_KF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Example_PF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anyifeng.com/blog/2015/07/monte-carlo-method.html" TargetMode="External"/><Relationship Id="rId2" Type="http://schemas.openxmlformats.org/officeDocument/2006/relationships/hyperlink" Target="https://www.zhihu.com/question/2397160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sina.com.cn/s/blog_4e5740460100cw5b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Example_BF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PROBABILISTIC</a:t>
            </a:r>
            <a:br>
              <a:rPr lang="en-US" altLang="zh-CN" dirty="0"/>
            </a:br>
            <a:r>
              <a:rPr lang="en-US" altLang="zh-CN" dirty="0"/>
              <a:t>ROBOTICS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              April 8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,2016</a:t>
            </a:r>
          </a:p>
          <a:p>
            <a:r>
              <a:rPr lang="zh-CN" altLang="en-US" dirty="0" smtClean="0"/>
              <a:t>                                                                                 陶学宇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76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KALMAN 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Three properties for </a:t>
            </a:r>
            <a:r>
              <a:rPr lang="en-US" altLang="zh-CN" dirty="0" smtClean="0">
                <a:solidFill>
                  <a:srgbClr val="FF0000"/>
                </a:solidFill>
              </a:rPr>
              <a:t>linear </a:t>
            </a:r>
            <a:r>
              <a:rPr lang="en-US" altLang="zh-CN" dirty="0">
                <a:solidFill>
                  <a:srgbClr val="FF0000"/>
                </a:solidFill>
              </a:rPr>
              <a:t>Gaussian </a:t>
            </a:r>
            <a:r>
              <a:rPr lang="en-US" altLang="zh-CN" dirty="0" smtClean="0">
                <a:solidFill>
                  <a:srgbClr val="FF0000"/>
                </a:solidFill>
              </a:rPr>
              <a:t>systems</a:t>
            </a:r>
          </a:p>
          <a:p>
            <a:pPr marL="457200" lvl="1" indent="0">
              <a:buNone/>
            </a:pPr>
            <a:r>
              <a:rPr lang="en-US" altLang="zh-CN" dirty="0" smtClean="0"/>
              <a:t>1. The </a:t>
            </a:r>
            <a:r>
              <a:rPr lang="en-US" altLang="zh-CN" dirty="0"/>
              <a:t>next state probability must be a linear function in its arguments with added Gaussian </a:t>
            </a:r>
            <a:r>
              <a:rPr lang="en-US" altLang="zh-CN" dirty="0" smtClean="0"/>
              <a:t>noise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The mean of the posterior state is given </a:t>
            </a:r>
            <a:r>
              <a:rPr lang="en-US" altLang="zh-CN" dirty="0" smtClean="0"/>
              <a:t>byA</a:t>
            </a:r>
            <a:r>
              <a:rPr lang="en-US" altLang="zh-CN" sz="1200" dirty="0" smtClean="0"/>
              <a:t>t</a:t>
            </a:r>
            <a:r>
              <a:rPr lang="en-US" altLang="zh-CN" dirty="0" smtClean="0"/>
              <a:t>x</a:t>
            </a:r>
            <a:r>
              <a:rPr lang="en-US" altLang="zh-CN" sz="1200" dirty="0" smtClean="0"/>
              <a:t>t-1</a:t>
            </a:r>
            <a:r>
              <a:rPr lang="en-US" altLang="zh-CN" dirty="0" smtClean="0"/>
              <a:t>+B</a:t>
            </a:r>
            <a:r>
              <a:rPr lang="en-US" altLang="zh-CN" sz="1200" dirty="0" smtClean="0"/>
              <a:t>t</a:t>
            </a:r>
            <a:r>
              <a:rPr lang="en-US" altLang="zh-CN" dirty="0"/>
              <a:t>u</a:t>
            </a:r>
            <a:r>
              <a:rPr lang="en-US" altLang="zh-CN" sz="1200" dirty="0" smtClean="0"/>
              <a:t>t</a:t>
            </a:r>
            <a:r>
              <a:rPr lang="en-US" altLang="zh-CN" dirty="0" smtClean="0"/>
              <a:t> </a:t>
            </a:r>
            <a:r>
              <a:rPr lang="en-US" altLang="zh-CN" dirty="0"/>
              <a:t>and the covariance by </a:t>
            </a:r>
            <a:r>
              <a:rPr lang="en-US" altLang="zh-CN" dirty="0" smtClean="0"/>
              <a:t>R</a:t>
            </a:r>
            <a:r>
              <a:rPr lang="en-US" altLang="zh-CN" sz="1200" dirty="0" smtClean="0"/>
              <a:t>t  </a:t>
            </a:r>
            <a:r>
              <a:rPr lang="en-US" altLang="zh-CN" dirty="0"/>
              <a:t>(A B</a:t>
            </a:r>
            <a:r>
              <a:rPr lang="zh-CN" altLang="en-US" dirty="0"/>
              <a:t>为系统参数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endParaRPr lang="en-US" altLang="zh-CN" sz="1200" dirty="0"/>
          </a:p>
          <a:p>
            <a:pPr marL="457200" lvl="1" indent="0">
              <a:buNone/>
            </a:pPr>
            <a:endParaRPr lang="en-US" altLang="zh-CN" sz="1200" dirty="0" smtClean="0"/>
          </a:p>
          <a:p>
            <a:pPr marL="457200" lvl="1" indent="0">
              <a:buNone/>
            </a:pPr>
            <a:endParaRPr lang="en-US" altLang="zh-CN" sz="1200" dirty="0"/>
          </a:p>
          <a:p>
            <a:pPr marL="457200" lvl="1" indent="0">
              <a:buNone/>
            </a:pPr>
            <a:endParaRPr lang="en-US" altLang="zh-CN" sz="1200" dirty="0" smtClean="0"/>
          </a:p>
          <a:p>
            <a:pPr marL="457200" lvl="1" indent="0">
              <a:buNone/>
            </a:pPr>
            <a:endParaRPr lang="en-US" altLang="zh-CN" sz="1200" dirty="0"/>
          </a:p>
          <a:p>
            <a:pPr marL="457200" lvl="1" indent="0">
              <a:buNone/>
            </a:pPr>
            <a:r>
              <a:rPr lang="en-US" altLang="zh-CN" dirty="0" smtClean="0"/>
              <a:t>2. The </a:t>
            </a:r>
            <a:r>
              <a:rPr lang="en-US" altLang="zh-CN" dirty="0"/>
              <a:t>measurement probability must also be linear in its arguments, with added Gaussian </a:t>
            </a:r>
            <a:r>
              <a:rPr lang="en-US" altLang="zh-CN" dirty="0" smtClean="0"/>
              <a:t>noise (C</a:t>
            </a:r>
            <a:r>
              <a:rPr lang="zh-CN" altLang="en-US" dirty="0" smtClean="0"/>
              <a:t>为测量系统参数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sz="1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629" y="3016806"/>
            <a:ext cx="3162741" cy="3048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0" y="4182489"/>
            <a:ext cx="8935697" cy="11336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154" y="6083267"/>
            <a:ext cx="2057687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9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KALMAN 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altLang="zh-CN" dirty="0"/>
              <a:t>The measurement probability is thus given by </a:t>
            </a:r>
            <a:r>
              <a:rPr lang="en-US" altLang="zh-CN" dirty="0" smtClean="0"/>
              <a:t>the following </a:t>
            </a:r>
            <a:r>
              <a:rPr lang="en-US" altLang="zh-CN" dirty="0"/>
              <a:t>multivariate normal </a:t>
            </a:r>
            <a:r>
              <a:rPr lang="en-US" altLang="zh-CN" dirty="0" smtClean="0"/>
              <a:t>distribution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3</a:t>
            </a:r>
            <a:r>
              <a:rPr lang="en-US" altLang="zh-CN" dirty="0" smtClean="0"/>
              <a:t>. Finally</a:t>
            </a:r>
            <a:r>
              <a:rPr lang="en-US" altLang="zh-CN" dirty="0"/>
              <a:t>, the initial belief bel(x</a:t>
            </a:r>
            <a:r>
              <a:rPr lang="en-US" altLang="zh-CN" sz="1200" dirty="0"/>
              <a:t>0</a:t>
            </a:r>
            <a:r>
              <a:rPr lang="en-US" altLang="zh-CN" dirty="0"/>
              <a:t>) must be </a:t>
            </a:r>
            <a:r>
              <a:rPr lang="en-US" altLang="zh-CN" dirty="0" smtClean="0"/>
              <a:t>normal distributed</a:t>
            </a:r>
            <a:r>
              <a:rPr lang="en-US" altLang="zh-CN" dirty="0"/>
              <a:t>. We will denote the mean of this belief by μ</a:t>
            </a:r>
            <a:r>
              <a:rPr lang="en-US" altLang="zh-CN" sz="1200" dirty="0"/>
              <a:t>0</a:t>
            </a:r>
            <a:r>
              <a:rPr lang="en-US" altLang="zh-CN" dirty="0"/>
              <a:t> and the covariance by Σ</a:t>
            </a:r>
            <a:r>
              <a:rPr lang="en-US" altLang="zh-CN" sz="1200" dirty="0"/>
              <a:t>0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These </a:t>
            </a:r>
            <a:r>
              <a:rPr lang="en-US" altLang="zh-CN" dirty="0"/>
              <a:t>three assumptions are sufficient to ensure that the posterior bel(x</a:t>
            </a:r>
            <a:r>
              <a:rPr lang="en-US" altLang="zh-CN" sz="1200" dirty="0"/>
              <a:t>t</a:t>
            </a:r>
            <a:r>
              <a:rPr lang="en-US" altLang="zh-CN" dirty="0"/>
              <a:t>) is </a:t>
            </a:r>
            <a:r>
              <a:rPr lang="en-US" altLang="zh-CN" dirty="0">
                <a:solidFill>
                  <a:srgbClr val="FF0000"/>
                </a:solidFill>
              </a:rPr>
              <a:t>always a Gaussian</a:t>
            </a:r>
            <a:r>
              <a:rPr lang="en-US" altLang="zh-CN" dirty="0"/>
              <a:t>, for any point in time </a:t>
            </a:r>
            <a:r>
              <a:rPr lang="en-US" altLang="zh-CN" dirty="0" smtClean="0"/>
              <a:t>t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63" y="2651379"/>
            <a:ext cx="7697274" cy="4953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5" y="4213474"/>
            <a:ext cx="8202170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3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KALMAN 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5132" y="1950316"/>
            <a:ext cx="78867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Kalman </a:t>
            </a:r>
            <a:r>
              <a:rPr lang="en-US" altLang="zh-CN" dirty="0"/>
              <a:t>Filter </a:t>
            </a:r>
            <a:r>
              <a:rPr lang="en-US" altLang="zh-CN" dirty="0" smtClean="0"/>
              <a:t>Algorithm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K</a:t>
            </a:r>
            <a:r>
              <a:rPr lang="en-US" altLang="zh-CN" sz="1200" dirty="0" smtClean="0"/>
              <a:t>t </a:t>
            </a:r>
            <a:r>
              <a:rPr lang="en-US" altLang="zh-CN" dirty="0" smtClean="0"/>
              <a:t>is </a:t>
            </a:r>
            <a:r>
              <a:rPr lang="en-US" altLang="zh-CN" dirty="0"/>
              <a:t>called </a:t>
            </a:r>
            <a:r>
              <a:rPr lang="en-US" altLang="zh-CN" dirty="0">
                <a:solidFill>
                  <a:srgbClr val="FF0000"/>
                </a:solidFill>
              </a:rPr>
              <a:t>Kalman </a:t>
            </a:r>
            <a:r>
              <a:rPr lang="en-US" altLang="zh-CN" dirty="0" smtClean="0">
                <a:solidFill>
                  <a:srgbClr val="FF0000"/>
                </a:solidFill>
              </a:rPr>
              <a:t>gain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Example </a:t>
            </a:r>
            <a:r>
              <a:rPr lang="en-US" altLang="zh-CN" dirty="0" smtClean="0"/>
              <a:t>2 </a:t>
            </a:r>
            <a:r>
              <a:rPr lang="en-US" altLang="zh-CN" dirty="0"/>
              <a:t>(</a:t>
            </a:r>
            <a:r>
              <a:rPr lang="en-US" altLang="zh-CN" dirty="0" smtClean="0"/>
              <a:t>see </a:t>
            </a:r>
            <a:r>
              <a:rPr lang="en-US" altLang="zh-CN" i="1" dirty="0" smtClean="0">
                <a:hlinkClick r:id="rId2" action="ppaction://hlinkfile"/>
              </a:rPr>
              <a:t>Example_KF.pdf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[2]</a:t>
            </a:r>
            <a:endParaRPr lang="zh-CN" altLang="en-US" baseline="30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267" y="2432161"/>
            <a:ext cx="5944430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5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EXTENDED KALMAN 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In practice, most systems </a:t>
            </a:r>
            <a:r>
              <a:rPr lang="en-US" altLang="zh-CN" dirty="0"/>
              <a:t>are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linear Gaussian </a:t>
            </a:r>
            <a:r>
              <a:rPr lang="en-US" altLang="zh-CN" dirty="0" smtClean="0"/>
              <a:t>systems (e.g. </a:t>
            </a:r>
            <a:r>
              <a:rPr lang="en-US" altLang="zh-CN" dirty="0"/>
              <a:t>circular trajectory</a:t>
            </a:r>
            <a:r>
              <a:rPr lang="en-US" altLang="zh-CN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smtClean="0"/>
              <a:t>Extended </a:t>
            </a:r>
            <a:r>
              <a:rPr lang="en-US" altLang="zh-CN" dirty="0"/>
              <a:t>Kalman filter (EKF) </a:t>
            </a:r>
            <a:r>
              <a:rPr lang="en-US" altLang="zh-CN" dirty="0" smtClean="0"/>
              <a:t>overcomes the </a:t>
            </a:r>
            <a:r>
              <a:rPr lang="en-US" altLang="zh-CN" dirty="0"/>
              <a:t>linearity </a:t>
            </a:r>
            <a:r>
              <a:rPr lang="en-US" altLang="zh-CN" dirty="0" smtClean="0"/>
              <a:t>assumption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x</a:t>
            </a:r>
            <a:r>
              <a:rPr lang="en-US" altLang="zh-CN" sz="1200" dirty="0" smtClean="0"/>
              <a:t>t</a:t>
            </a:r>
            <a:r>
              <a:rPr lang="en-US" altLang="zh-CN" dirty="0" smtClean="0"/>
              <a:t> and z</a:t>
            </a:r>
            <a:r>
              <a:rPr lang="en-US" altLang="zh-CN" sz="1200" dirty="0" smtClean="0"/>
              <a:t>t</a:t>
            </a:r>
            <a:r>
              <a:rPr lang="en-US" altLang="zh-CN" dirty="0" smtClean="0"/>
              <a:t> are represented </a:t>
            </a:r>
            <a:r>
              <a:rPr lang="en-US" altLang="zh-CN" dirty="0"/>
              <a:t>by </a:t>
            </a:r>
            <a:r>
              <a:rPr lang="en-US" altLang="zh-CN" dirty="0" smtClean="0"/>
              <a:t> </a:t>
            </a:r>
            <a:r>
              <a:rPr lang="en-US" altLang="zh-CN" dirty="0"/>
              <a:t>nonlinear functions </a:t>
            </a:r>
            <a:r>
              <a:rPr lang="en-US" altLang="zh-CN" i="1" dirty="0"/>
              <a:t>g</a:t>
            </a:r>
            <a:r>
              <a:rPr lang="en-US" altLang="zh-CN" dirty="0"/>
              <a:t> and </a:t>
            </a:r>
            <a:r>
              <a:rPr lang="en-US" altLang="zh-CN" i="1" dirty="0"/>
              <a:t>h</a:t>
            </a:r>
            <a:endParaRPr lang="en-US" altLang="zh-CN" i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Linearization Via Taylor </a:t>
            </a:r>
            <a:r>
              <a:rPr lang="en-US" altLang="zh-CN" dirty="0" smtClean="0"/>
              <a:t>Expansion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EKFs utilize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first order) Taylor expansion</a:t>
            </a:r>
            <a:r>
              <a:rPr lang="en-US" altLang="zh-CN" dirty="0"/>
              <a:t>. Taylor expansion construct a linear approximation to a function g from g’s value and slope. The slope is given by the partial </a:t>
            </a:r>
            <a:r>
              <a:rPr lang="en-US" altLang="zh-CN" dirty="0" smtClean="0"/>
              <a:t>derivative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777" y="3802353"/>
            <a:ext cx="2781688" cy="7525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040" y="5873688"/>
            <a:ext cx="3677163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7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EXTENDED KALMAN 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825625"/>
            <a:ext cx="7886700" cy="4351338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Taylor </a:t>
            </a:r>
            <a:r>
              <a:rPr lang="en-US" altLang="zh-CN" dirty="0" smtClean="0"/>
              <a:t>Expansion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G</a:t>
            </a:r>
            <a:r>
              <a:rPr lang="en-US" altLang="zh-CN" sz="1200" dirty="0"/>
              <a:t>t</a:t>
            </a:r>
            <a:r>
              <a:rPr lang="en-US" altLang="zh-CN" dirty="0"/>
              <a:t> is a matrix of size n*n, with n denoting the dimension of the state. This matrix is often called the </a:t>
            </a:r>
            <a:r>
              <a:rPr lang="en-US" altLang="zh-CN" i="1" dirty="0">
                <a:solidFill>
                  <a:srgbClr val="FF0000"/>
                </a:solidFill>
              </a:rPr>
              <a:t>Jacobian</a:t>
            </a:r>
            <a:endParaRPr lang="en-US" altLang="zh-CN" i="1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84" y="2292600"/>
            <a:ext cx="6668431" cy="13336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88" y="3626286"/>
            <a:ext cx="7678222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EXTENDED KALMAN 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 smtClean="0"/>
              <a:t>Extended Kalman </a:t>
            </a:r>
            <a:r>
              <a:rPr lang="en-US" altLang="zh-CN" sz="2200" dirty="0"/>
              <a:t>Filter </a:t>
            </a:r>
            <a:r>
              <a:rPr lang="en-US" altLang="zh-CN" sz="2200" dirty="0" smtClean="0"/>
              <a:t>Algorithm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200" dirty="0"/>
          </a:p>
          <a:p>
            <a:pPr marL="0" indent="0">
              <a:buNone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 smtClean="0"/>
              <a:t>Comparison between KF and EKF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 smtClean="0"/>
              <a:t>Jacobian </a:t>
            </a:r>
            <a:r>
              <a:rPr lang="en-US" altLang="zh-CN" sz="2200" dirty="0"/>
              <a:t>G</a:t>
            </a:r>
            <a:r>
              <a:rPr lang="en-US" altLang="zh-CN" sz="1200" dirty="0"/>
              <a:t>t</a:t>
            </a:r>
            <a:r>
              <a:rPr lang="en-US" altLang="zh-CN" sz="2200" dirty="0"/>
              <a:t> corresponds to the matrices A</a:t>
            </a:r>
            <a:r>
              <a:rPr lang="en-US" altLang="zh-CN" sz="1200" dirty="0"/>
              <a:t>t</a:t>
            </a:r>
            <a:r>
              <a:rPr lang="en-US" altLang="zh-CN" sz="2200" dirty="0"/>
              <a:t> and B</a:t>
            </a:r>
            <a:r>
              <a:rPr lang="en-US" altLang="zh-CN" sz="1200" dirty="0"/>
              <a:t>t</a:t>
            </a:r>
            <a:r>
              <a:rPr lang="en-US" altLang="zh-CN" sz="2200" dirty="0"/>
              <a:t> , and the Jacobian H</a:t>
            </a:r>
            <a:r>
              <a:rPr lang="en-US" altLang="zh-CN" sz="1200" dirty="0"/>
              <a:t>t</a:t>
            </a:r>
            <a:r>
              <a:rPr lang="en-US" altLang="zh-CN" sz="2200" dirty="0"/>
              <a:t> corresponds to </a:t>
            </a:r>
            <a:r>
              <a:rPr lang="en-US" altLang="zh-CN" sz="2200" dirty="0" smtClean="0"/>
              <a:t>C</a:t>
            </a:r>
            <a:r>
              <a:rPr lang="en-US" altLang="zh-CN" sz="1200" dirty="0" smtClean="0"/>
              <a:t>t</a:t>
            </a: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393" y="2251738"/>
            <a:ext cx="4749211" cy="16612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017" y="4339098"/>
            <a:ext cx="4925961" cy="96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4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PARTICLE </a:t>
            </a:r>
            <a:r>
              <a:rPr lang="en-US" altLang="zh-CN" dirty="0"/>
              <a:t>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Monte Carlo </a:t>
            </a:r>
            <a:r>
              <a:rPr lang="en-US" altLang="zh-CN" dirty="0" smtClean="0"/>
              <a:t>Method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使用</a:t>
            </a:r>
            <a:r>
              <a:rPr lang="zh-CN" altLang="en-US" dirty="0" smtClean="0">
                <a:solidFill>
                  <a:srgbClr val="FF0000"/>
                </a:solidFill>
              </a:rPr>
              <a:t>随机数</a:t>
            </a:r>
            <a:r>
              <a:rPr lang="zh-CN" altLang="en-US" dirty="0" smtClean="0"/>
              <a:t>来</a:t>
            </a:r>
            <a:r>
              <a:rPr lang="zh-CN" altLang="en-US" dirty="0"/>
              <a:t>解决很多计算问题的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以事件</a:t>
            </a:r>
            <a:r>
              <a:rPr lang="zh-CN" altLang="en-US" dirty="0"/>
              <a:t>出现的</a:t>
            </a:r>
            <a:r>
              <a:rPr lang="zh-CN" altLang="en-US" dirty="0">
                <a:solidFill>
                  <a:srgbClr val="FF0000"/>
                </a:solidFill>
              </a:rPr>
              <a:t>频率</a:t>
            </a:r>
            <a:r>
              <a:rPr lang="zh-CN" altLang="en-US" dirty="0"/>
              <a:t>估计这一随机事件的</a:t>
            </a:r>
            <a:r>
              <a:rPr lang="zh-CN" altLang="en-US" dirty="0" smtClean="0">
                <a:solidFill>
                  <a:srgbClr val="FF0000"/>
                </a:solidFill>
              </a:rPr>
              <a:t>概率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E.g. 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π</a:t>
            </a:r>
            <a:r>
              <a:rPr lang="zh-CN" altLang="en-US" dirty="0" smtClean="0"/>
              <a:t>和不可解析函数的积分</a:t>
            </a:r>
            <a:r>
              <a:rPr lang="en-US" altLang="zh-CN" baseline="30000" dirty="0" smtClean="0"/>
              <a:t>[3]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16" y="3501439"/>
            <a:ext cx="3080516" cy="23165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410" y="3561955"/>
            <a:ext cx="2125362" cy="21296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918" y="3501439"/>
            <a:ext cx="2989949" cy="20136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791" y="5914905"/>
            <a:ext cx="3315163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4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PARTICLE 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Importance Sampling</a:t>
            </a:r>
            <a:r>
              <a:rPr lang="en-US" altLang="zh-CN" baseline="30000" dirty="0" smtClean="0"/>
              <a:t>[4]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049" y="2356905"/>
            <a:ext cx="4667901" cy="38200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049" y="2728432"/>
            <a:ext cx="4667901" cy="3448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048" y="2833221"/>
            <a:ext cx="4667901" cy="32389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907" y="2350115"/>
            <a:ext cx="4667901" cy="42051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165" y="2430162"/>
            <a:ext cx="4667901" cy="412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5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PARTICLE </a:t>
            </a:r>
            <a:r>
              <a:rPr lang="en-US" altLang="zh-CN" dirty="0"/>
              <a:t>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FF0000"/>
                </a:solidFill>
              </a:rPr>
              <a:t>Nonparametric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implementation of the Bayes </a:t>
            </a:r>
            <a:r>
              <a:rPr lang="en-US" altLang="zh-CN" sz="2000" dirty="0" smtClean="0"/>
              <a:t>filter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Represent </a:t>
            </a:r>
            <a:r>
              <a:rPr lang="en-US" altLang="zh-CN" sz="2000" dirty="0"/>
              <a:t>the posterior bel(x</a:t>
            </a:r>
            <a:r>
              <a:rPr lang="en-US" altLang="zh-CN" sz="900" dirty="0"/>
              <a:t>t</a:t>
            </a:r>
            <a:r>
              <a:rPr lang="en-US" altLang="zh-CN" sz="2000" dirty="0"/>
              <a:t>) by a set of </a:t>
            </a:r>
            <a:r>
              <a:rPr lang="en-US" altLang="zh-CN" sz="2000" dirty="0">
                <a:solidFill>
                  <a:srgbClr val="FF0000"/>
                </a:solidFill>
              </a:rPr>
              <a:t>random </a:t>
            </a:r>
            <a:r>
              <a:rPr lang="en-US" altLang="zh-CN" sz="2000" dirty="0" smtClean="0">
                <a:solidFill>
                  <a:srgbClr val="FF0000"/>
                </a:solidFill>
              </a:rPr>
              <a:t>state </a:t>
            </a:r>
            <a:r>
              <a:rPr lang="en-US" altLang="zh-CN" sz="2000" dirty="0">
                <a:solidFill>
                  <a:srgbClr val="FF0000"/>
                </a:solidFill>
              </a:rPr>
              <a:t>samples</a:t>
            </a:r>
            <a:r>
              <a:rPr lang="en-US" altLang="zh-CN" sz="2000" dirty="0"/>
              <a:t> drawn from this </a:t>
            </a:r>
            <a:r>
              <a:rPr lang="en-US" altLang="zh-CN" sz="2000" dirty="0" smtClean="0"/>
              <a:t>posterior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Represent </a:t>
            </a:r>
            <a:r>
              <a:rPr lang="en-US" altLang="zh-CN" sz="2000" dirty="0"/>
              <a:t>a much </a:t>
            </a:r>
            <a:r>
              <a:rPr lang="en-US" altLang="zh-CN" sz="2000" dirty="0">
                <a:solidFill>
                  <a:srgbClr val="FF0000"/>
                </a:solidFill>
              </a:rPr>
              <a:t>broader</a:t>
            </a:r>
            <a:r>
              <a:rPr lang="en-US" altLang="zh-CN" sz="2000" dirty="0"/>
              <a:t> space </a:t>
            </a:r>
            <a:r>
              <a:rPr lang="en-US" altLang="zh-CN" sz="2000" dirty="0" smtClean="0"/>
              <a:t>of distributions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/>
              <a:t>The samples of a posterior distribution are called particles and are </a:t>
            </a:r>
            <a:r>
              <a:rPr lang="en-US" altLang="zh-CN" sz="2000" dirty="0" smtClean="0"/>
              <a:t>denoted</a:t>
            </a:r>
          </a:p>
          <a:p>
            <a:pPr marL="0" indent="0">
              <a:buNone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likelihood </a:t>
            </a:r>
            <a:r>
              <a:rPr lang="en-US" altLang="zh-CN" sz="2000" dirty="0"/>
              <a:t>for a state hypothesis x</a:t>
            </a:r>
            <a:r>
              <a:rPr lang="en-US" altLang="zh-CN" sz="900" dirty="0"/>
              <a:t>t</a:t>
            </a:r>
            <a:r>
              <a:rPr lang="en-US" altLang="zh-CN" sz="2000" dirty="0"/>
              <a:t> to be included in the particle set X</a:t>
            </a:r>
            <a:r>
              <a:rPr lang="en-US" altLang="zh-CN" sz="900" dirty="0"/>
              <a:t>t</a:t>
            </a:r>
            <a:r>
              <a:rPr lang="en-US" altLang="zh-CN" sz="2000" dirty="0"/>
              <a:t> shall be proportional to its Bayes filter posterior bel(x</a:t>
            </a:r>
            <a:r>
              <a:rPr lang="en-US" altLang="zh-CN" sz="900" dirty="0"/>
              <a:t>t</a:t>
            </a:r>
            <a:r>
              <a:rPr lang="en-US" altLang="zh-CN" sz="20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/>
              <a:t>The </a:t>
            </a:r>
            <a:r>
              <a:rPr lang="en-US" altLang="zh-CN" sz="2000" dirty="0">
                <a:solidFill>
                  <a:srgbClr val="FF0000"/>
                </a:solidFill>
              </a:rPr>
              <a:t>denser</a:t>
            </a:r>
            <a:r>
              <a:rPr lang="en-US" altLang="zh-CN" sz="2000" dirty="0"/>
              <a:t> a subregion of the state space is populated by samples, the </a:t>
            </a:r>
            <a:r>
              <a:rPr lang="en-US" altLang="zh-CN" sz="2000" dirty="0">
                <a:solidFill>
                  <a:srgbClr val="FF0000"/>
                </a:solidFill>
              </a:rPr>
              <a:t>more likely </a:t>
            </a:r>
            <a:r>
              <a:rPr lang="en-US" altLang="zh-CN" sz="2000" dirty="0"/>
              <a:t>it is that the true state falls into this region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529" y="3712827"/>
            <a:ext cx="2818941" cy="5769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764" y="4970219"/>
            <a:ext cx="2265820" cy="57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2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PARTICLE 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Particle Filter Algorithm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Line 4:This step involves sampling 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               from </a:t>
            </a:r>
            <a:r>
              <a:rPr lang="en-US" altLang="zh-CN" sz="1600" dirty="0"/>
              <a:t>the next state </a:t>
            </a:r>
            <a:r>
              <a:rPr lang="en-US" altLang="zh-CN" sz="1600" dirty="0" smtClean="0"/>
              <a:t>distribution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Line 5:Calculate importance </a:t>
            </a:r>
            <a:r>
              <a:rPr lang="en-US" altLang="zh-CN" sz="1600" dirty="0" smtClean="0"/>
              <a:t>factor</a:t>
            </a:r>
          </a:p>
          <a:p>
            <a:pPr marL="0" indent="0">
              <a:buNone/>
            </a:pPr>
            <a:r>
              <a:rPr lang="en-US" altLang="zh-CN" sz="1600" dirty="0" smtClean="0"/>
              <a:t>               which </a:t>
            </a:r>
            <a:r>
              <a:rPr lang="en-US" altLang="zh-CN" sz="1600" dirty="0"/>
              <a:t>is used to incorporate the 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               measurement </a:t>
            </a:r>
            <a:r>
              <a:rPr lang="en-US" altLang="zh-CN" sz="1600" dirty="0"/>
              <a:t>z</a:t>
            </a:r>
            <a:r>
              <a:rPr lang="en-US" altLang="zh-CN" sz="900" dirty="0"/>
              <a:t>t</a:t>
            </a:r>
            <a:r>
              <a:rPr lang="en-US" altLang="zh-CN" sz="1600" dirty="0"/>
              <a:t> into the particle </a:t>
            </a:r>
            <a:r>
              <a:rPr lang="en-US" altLang="zh-CN" sz="1600" dirty="0" smtClean="0"/>
              <a:t>set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Line 8 to </a:t>
            </a:r>
            <a:r>
              <a:rPr lang="en-US" altLang="zh-CN" sz="1600" dirty="0" smtClean="0"/>
              <a:t>Line 11:Resampling or importance </a:t>
            </a:r>
          </a:p>
          <a:p>
            <a:pPr marL="0" indent="0">
              <a:buNone/>
            </a:pPr>
            <a:r>
              <a:rPr lang="en-US" altLang="zh-CN" sz="1600" dirty="0" smtClean="0"/>
              <a:t>               resampling . By incorporating the importance</a:t>
            </a:r>
          </a:p>
          <a:p>
            <a:pPr marL="0" indent="0">
              <a:buNone/>
            </a:pPr>
            <a:r>
              <a:rPr lang="en-US" altLang="zh-CN" sz="1600" dirty="0" smtClean="0"/>
              <a:t>               </a:t>
            </a:r>
            <a:r>
              <a:rPr lang="en-US" altLang="zh-CN" sz="1600" dirty="0"/>
              <a:t>weights into the resampling process</a:t>
            </a:r>
            <a:r>
              <a:rPr lang="en-US" altLang="zh-CN" sz="1600" dirty="0" smtClean="0"/>
              <a:t>,</a:t>
            </a:r>
          </a:p>
          <a:p>
            <a:pPr marL="0" indent="0">
              <a:buNone/>
            </a:pPr>
            <a:r>
              <a:rPr lang="en-US" altLang="zh-CN" sz="1600" dirty="0" smtClean="0"/>
              <a:t>               </a:t>
            </a:r>
            <a:r>
              <a:rPr lang="en-US" altLang="zh-CN" sz="1600" dirty="0"/>
              <a:t>the distribution of the particles </a:t>
            </a:r>
            <a:r>
              <a:rPr lang="en-US" altLang="zh-CN" sz="1600" dirty="0" smtClean="0"/>
              <a:t>change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Example 3(see </a:t>
            </a:r>
            <a:r>
              <a:rPr lang="en-US" altLang="zh-CN" sz="2000" i="1" dirty="0" smtClean="0">
                <a:hlinkClick r:id="rId2" action="ppaction://hlinkfile"/>
              </a:rPr>
              <a:t>Example_PF.pdf</a:t>
            </a:r>
            <a:r>
              <a:rPr lang="en-US" altLang="zh-CN" sz="2000" dirty="0" smtClean="0"/>
              <a:t>)</a:t>
            </a:r>
            <a:r>
              <a:rPr lang="en-US" altLang="zh-CN" sz="2000" baseline="30000" dirty="0" smtClean="0"/>
              <a:t>[5]</a:t>
            </a:r>
            <a:endParaRPr lang="en-US" altLang="zh-CN" sz="2000" baseline="30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708" y="2031571"/>
            <a:ext cx="3575346" cy="288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2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Basic </a:t>
            </a:r>
            <a:r>
              <a:rPr lang="en-US" altLang="zh-CN" dirty="0" smtClean="0"/>
              <a:t>Concepts and Notations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Bayes </a:t>
            </a:r>
            <a:r>
              <a:rPr lang="en-US" altLang="zh-CN" dirty="0" smtClean="0"/>
              <a:t>Filters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Gaussian Filters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  Kalman </a:t>
            </a:r>
            <a:r>
              <a:rPr lang="en-US" altLang="zh-CN" dirty="0" smtClean="0"/>
              <a:t>Filter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  Extended </a:t>
            </a:r>
            <a:r>
              <a:rPr lang="en-US" altLang="zh-CN" dirty="0"/>
              <a:t>Kalman Filter    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Nonparametric Filters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  </a:t>
            </a:r>
            <a:r>
              <a:rPr lang="en-US" altLang="zh-CN" dirty="0" smtClean="0"/>
              <a:t>Particle </a:t>
            </a:r>
            <a:r>
              <a:rPr lang="en-US" altLang="zh-CN" dirty="0"/>
              <a:t>Filter 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 smtClean="0"/>
              <a:t>Monte Carlo Method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 smtClean="0"/>
              <a:t>Importance Sampling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74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THE 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Reference</a:t>
            </a:r>
          </a:p>
          <a:p>
            <a:pPr marL="0" indent="0">
              <a:buNone/>
            </a:pPr>
            <a:r>
              <a:rPr lang="en-US" altLang="zh-CN" dirty="0" smtClean="0"/>
              <a:t>[1</a:t>
            </a:r>
            <a:r>
              <a:rPr lang="en-US" altLang="zh-CN" dirty="0"/>
              <a:t>]. Burgard, Wolfram. </a:t>
            </a:r>
            <a:r>
              <a:rPr lang="en-US" altLang="zh-CN" i="1" dirty="0"/>
              <a:t>Probabilistic robotics </a:t>
            </a:r>
            <a:r>
              <a:rPr lang="en-US" altLang="zh-CN" dirty="0"/>
              <a:t>/[M]. MIT Press, 2006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[2</a:t>
            </a:r>
            <a:r>
              <a:rPr lang="en-US" altLang="zh-CN" dirty="0"/>
              <a:t>]. </a:t>
            </a:r>
            <a:r>
              <a:rPr lang="zh-CN" altLang="en-US" i="1" dirty="0">
                <a:latin typeface="+mn-ea"/>
              </a:rPr>
              <a:t>知</a:t>
            </a:r>
            <a:r>
              <a:rPr lang="zh-CN" altLang="en-US" i="1" dirty="0" smtClean="0">
                <a:latin typeface="+mn-ea"/>
              </a:rPr>
              <a:t>乎</a:t>
            </a:r>
            <a:r>
              <a:rPr lang="en-US" altLang="zh-CN" i="1" dirty="0" smtClean="0">
                <a:latin typeface="+mn-ea"/>
              </a:rPr>
              <a:t>,</a:t>
            </a:r>
            <a:r>
              <a:rPr lang="zh-CN" altLang="en-US" i="1" dirty="0" smtClean="0">
                <a:latin typeface="+mn-ea"/>
              </a:rPr>
              <a:t>如何</a:t>
            </a:r>
            <a:r>
              <a:rPr lang="zh-CN" altLang="en-US" i="1" dirty="0">
                <a:latin typeface="+mn-ea"/>
              </a:rPr>
              <a:t>通俗并尽可能详细解释卡尔曼滤波？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www.zhihu.com/question/23971601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[3].</a:t>
            </a:r>
            <a:r>
              <a:rPr lang="zh-CN" altLang="en-US" i="1" dirty="0">
                <a:latin typeface="+mn-ea"/>
              </a:rPr>
              <a:t>阮一峰博客，蒙特卡罗方法入门</a:t>
            </a:r>
            <a:r>
              <a:rPr lang="en-US" altLang="zh-CN" i="1" dirty="0">
                <a:latin typeface="+mn-ea"/>
              </a:rPr>
              <a:t>, 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www.ruanyifeng.com/blog/2015/07/monte-carlo-method.html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[4].</a:t>
            </a:r>
            <a:r>
              <a:rPr lang="zh-CN" altLang="en-US" i="1" dirty="0">
                <a:latin typeface="+mn-ea"/>
              </a:rPr>
              <a:t>新浪博客</a:t>
            </a:r>
            <a:r>
              <a:rPr lang="en-US" altLang="zh-CN" i="1" dirty="0">
                <a:latin typeface="+mn-ea"/>
              </a:rPr>
              <a:t>,</a:t>
            </a:r>
            <a:r>
              <a:rPr lang="zh-CN" altLang="en-US" i="1" dirty="0">
                <a:latin typeface="+mn-ea"/>
              </a:rPr>
              <a:t>说清楚重要性采样</a:t>
            </a:r>
            <a:r>
              <a:rPr lang="en-US" altLang="zh-CN" i="1" dirty="0">
                <a:latin typeface="+mn-ea"/>
              </a:rPr>
              <a:t>, </a:t>
            </a:r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blog.sina.com.cn/s/blog_4e5740460100cw5b.html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[5]. </a:t>
            </a:r>
            <a:r>
              <a:rPr lang="zh-CN" altLang="en-US" i="1" dirty="0">
                <a:latin typeface="+mn-ea"/>
              </a:rPr>
              <a:t>毕然学长的资料</a:t>
            </a:r>
            <a:endParaRPr lang="en-US" altLang="zh-CN" i="1" dirty="0">
              <a:latin typeface="+mn-ea"/>
            </a:endParaRPr>
          </a:p>
          <a:p>
            <a:endParaRPr lang="en-US" altLang="zh-CN" i="1" dirty="0"/>
          </a:p>
          <a:p>
            <a:endParaRPr lang="en-US" altLang="zh-CN" i="1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2469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BASIC CONCEPTS AND NOTATIONS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Normal </a:t>
            </a:r>
            <a:r>
              <a:rPr lang="en-US" altLang="zh-CN" dirty="0" smtClean="0"/>
              <a:t>Distributions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Multivariate </a:t>
            </a:r>
            <a:r>
              <a:rPr lang="en-US" altLang="zh-CN" dirty="0"/>
              <a:t>N</a:t>
            </a:r>
            <a:r>
              <a:rPr lang="en-US" altLang="zh-CN" dirty="0" smtClean="0"/>
              <a:t>ormal Distributions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Bayes </a:t>
            </a:r>
            <a:r>
              <a:rPr lang="en-US" altLang="zh-CN" dirty="0" smtClean="0"/>
              <a:t>Rule (priori posterior)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1" y="2410367"/>
            <a:ext cx="4638675" cy="781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0" y="3734595"/>
            <a:ext cx="5972175" cy="533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22" y="4921249"/>
            <a:ext cx="73723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6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BASIC CONCEPTS AND NOTATIONS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State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Def. Aspects </a:t>
            </a:r>
            <a:r>
              <a:rPr lang="en-US" altLang="zh-CN" dirty="0"/>
              <a:t>of the </a:t>
            </a:r>
            <a:r>
              <a:rPr lang="en-US" altLang="zh-CN" dirty="0" smtClean="0">
                <a:solidFill>
                  <a:srgbClr val="FF0000"/>
                </a:solidFill>
              </a:rPr>
              <a:t>robot and its environment </a:t>
            </a:r>
            <a:r>
              <a:rPr lang="en-US" altLang="zh-CN" dirty="0" smtClean="0"/>
              <a:t>that can impact the future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May change </a:t>
            </a:r>
            <a:r>
              <a:rPr lang="en-US" altLang="zh-CN" dirty="0"/>
              <a:t>over </a:t>
            </a:r>
            <a:r>
              <a:rPr lang="en-US" altLang="zh-CN" dirty="0" smtClean="0"/>
              <a:t>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E.g. Robot pose, velocity, etc.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State at time </a:t>
            </a:r>
            <a:r>
              <a:rPr lang="en-US" altLang="zh-CN" dirty="0"/>
              <a:t>t will be denoted 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en-US" altLang="zh-CN" sz="1200" dirty="0" smtClean="0">
                <a:solidFill>
                  <a:srgbClr val="FF0000"/>
                </a:solidFill>
              </a:rPr>
              <a:t>t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Measurement </a:t>
            </a:r>
            <a:r>
              <a:rPr lang="en-US" altLang="zh-CN" dirty="0" smtClean="0"/>
              <a:t>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Def. </a:t>
            </a:r>
            <a:r>
              <a:rPr lang="en-US" altLang="zh-CN" dirty="0" smtClean="0">
                <a:solidFill>
                  <a:srgbClr val="FF0000"/>
                </a:solidFill>
              </a:rPr>
              <a:t>Momentary</a:t>
            </a:r>
            <a:r>
              <a:rPr lang="en-US" altLang="zh-CN" dirty="0" smtClean="0"/>
              <a:t> </a:t>
            </a:r>
            <a:r>
              <a:rPr lang="en-US" altLang="zh-CN" dirty="0"/>
              <a:t>state of the </a:t>
            </a:r>
            <a:r>
              <a:rPr lang="en-US" altLang="zh-CN" dirty="0" smtClean="0"/>
              <a:t>environment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E.g. </a:t>
            </a:r>
            <a:r>
              <a:rPr lang="en-US" altLang="zh-CN" dirty="0" smtClean="0"/>
              <a:t>Camera </a:t>
            </a:r>
            <a:r>
              <a:rPr lang="en-US" altLang="zh-CN" dirty="0"/>
              <a:t>images, range scans</a:t>
            </a:r>
            <a:r>
              <a:rPr lang="en-US" altLang="zh-CN" dirty="0" smtClean="0"/>
              <a:t>, etc.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M</a:t>
            </a:r>
            <a:r>
              <a:rPr lang="en-US" altLang="zh-CN" dirty="0" smtClean="0"/>
              <a:t>easurement </a:t>
            </a:r>
            <a:r>
              <a:rPr lang="en-US" altLang="zh-CN" dirty="0"/>
              <a:t>data at time t will be denoted </a:t>
            </a:r>
            <a:r>
              <a:rPr lang="en-US" altLang="zh-CN" dirty="0">
                <a:solidFill>
                  <a:srgbClr val="FF0000"/>
                </a:solidFill>
              </a:rPr>
              <a:t>z</a:t>
            </a:r>
            <a:r>
              <a:rPr lang="en-US" altLang="zh-CN" sz="1200" dirty="0">
                <a:solidFill>
                  <a:srgbClr val="FF0000"/>
                </a:solidFill>
              </a:rPr>
              <a:t>t</a:t>
            </a:r>
            <a:endParaRPr lang="en-US" altLang="zh-CN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5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prstClr val="black"/>
                </a:solidFill>
              </a:rPr>
              <a:t>BASIC CONCEPTS AND NOTATIONS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Control </a:t>
            </a:r>
            <a:r>
              <a:rPr lang="en-US" altLang="zh-CN" dirty="0" smtClean="0"/>
              <a:t>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/>
              <a:t>Def. I</a:t>
            </a:r>
            <a:r>
              <a:rPr lang="en-US" altLang="zh-CN" sz="1800" dirty="0" smtClean="0"/>
              <a:t>nformation </a:t>
            </a:r>
            <a:r>
              <a:rPr lang="en-US" altLang="zh-CN" sz="1800" dirty="0"/>
              <a:t>about the </a:t>
            </a:r>
            <a:r>
              <a:rPr lang="en-US" altLang="zh-CN" sz="1800" dirty="0">
                <a:solidFill>
                  <a:srgbClr val="FF0000"/>
                </a:solidFill>
              </a:rPr>
              <a:t>change of state </a:t>
            </a:r>
            <a:r>
              <a:rPr lang="en-US" altLang="zh-CN" sz="1800" dirty="0"/>
              <a:t>in the </a:t>
            </a:r>
            <a:r>
              <a:rPr lang="en-US" altLang="zh-CN" sz="1800" dirty="0" smtClean="0"/>
              <a:t>environment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 smtClean="0"/>
              <a:t>E.g. Velocity, </a:t>
            </a:r>
            <a:r>
              <a:rPr lang="en-US" altLang="zh-CN" sz="1800" dirty="0" smtClean="0">
                <a:solidFill>
                  <a:srgbClr val="FF0000"/>
                </a:solidFill>
              </a:rPr>
              <a:t>odometer</a:t>
            </a:r>
            <a:r>
              <a:rPr lang="en-US" altLang="zh-CN" sz="1800" dirty="0" smtClean="0"/>
              <a:t>, etc.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/>
              <a:t>Control </a:t>
            </a:r>
            <a:r>
              <a:rPr lang="en-US" altLang="zh-CN" sz="1800" dirty="0" smtClean="0"/>
              <a:t>data at time t </a:t>
            </a:r>
            <a:r>
              <a:rPr lang="en-US" altLang="zh-CN" sz="1800" dirty="0"/>
              <a:t>will be denoted </a:t>
            </a:r>
            <a:r>
              <a:rPr lang="en-US" altLang="zh-CN" sz="1800" dirty="0" smtClean="0">
                <a:solidFill>
                  <a:srgbClr val="FF0000"/>
                </a:solidFill>
              </a:rPr>
              <a:t>u</a:t>
            </a:r>
            <a:r>
              <a:rPr lang="en-US" altLang="zh-CN" sz="900" dirty="0" smtClean="0">
                <a:solidFill>
                  <a:srgbClr val="FF0000"/>
                </a:solidFill>
              </a:rPr>
              <a:t>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Probabilistic Generative </a:t>
            </a:r>
            <a:r>
              <a:rPr lang="en-US" altLang="zh-CN" dirty="0" smtClean="0"/>
              <a:t>Laws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 smtClean="0"/>
              <a:t>State </a:t>
            </a:r>
            <a:r>
              <a:rPr lang="en-US" altLang="zh-CN" sz="1800" dirty="0"/>
              <a:t>at time x</a:t>
            </a:r>
            <a:r>
              <a:rPr lang="en-US" altLang="zh-CN" sz="900" dirty="0"/>
              <a:t>t</a:t>
            </a:r>
            <a:r>
              <a:rPr lang="en-US" altLang="zh-CN" sz="1800" dirty="0"/>
              <a:t> is </a:t>
            </a:r>
            <a:r>
              <a:rPr lang="en-US" altLang="zh-CN" sz="1800" dirty="0" smtClean="0"/>
              <a:t>generated stochastically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/>
              <a:t>S</a:t>
            </a:r>
            <a:r>
              <a:rPr lang="en-US" altLang="zh-CN" sz="1800" dirty="0" smtClean="0"/>
              <a:t>tate transition probability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FF0000"/>
                </a:solidFill>
              </a:rPr>
              <a:t>R</a:t>
            </a:r>
            <a:r>
              <a:rPr lang="en-US" altLang="zh-CN" sz="1800" dirty="0" smtClean="0">
                <a:solidFill>
                  <a:srgbClr val="FF0000"/>
                </a:solidFill>
              </a:rPr>
              <a:t>obot executes a u</a:t>
            </a:r>
            <a:r>
              <a:rPr lang="en-US" altLang="zh-CN" sz="900" dirty="0" smtClean="0">
                <a:solidFill>
                  <a:srgbClr val="FF0000"/>
                </a:solidFill>
              </a:rPr>
              <a:t>1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first, and then takes a measurement </a:t>
            </a:r>
            <a:r>
              <a:rPr lang="en-US" altLang="zh-CN" sz="1800" dirty="0" smtClean="0">
                <a:solidFill>
                  <a:srgbClr val="FF0000"/>
                </a:solidFill>
              </a:rPr>
              <a:t>z</a:t>
            </a:r>
            <a:r>
              <a:rPr lang="en-US" altLang="zh-CN" sz="900" dirty="0" smtClean="0">
                <a:solidFill>
                  <a:srgbClr val="FF0000"/>
                </a:solidFill>
              </a:rPr>
              <a:t>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/>
              <a:t>M</a:t>
            </a:r>
            <a:r>
              <a:rPr lang="en-US" altLang="zh-CN" sz="1800" dirty="0" smtClean="0"/>
              <a:t>easurement probability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4331708"/>
            <a:ext cx="4953000" cy="314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075" y="5268623"/>
            <a:ext cx="41338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9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prstClr val="black"/>
                </a:solidFill>
              </a:rPr>
              <a:t>BASIC CONCEPTS AND NOTATIONS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Belief </a:t>
            </a:r>
            <a:r>
              <a:rPr lang="en-US" altLang="zh-CN" dirty="0" smtClean="0">
                <a:solidFill>
                  <a:srgbClr val="FF0000"/>
                </a:solidFill>
              </a:rPr>
              <a:t>Distributions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Def. A belief reflects </a:t>
            </a:r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FF0000"/>
                </a:solidFill>
              </a:rPr>
              <a:t>robot’s </a:t>
            </a:r>
            <a:r>
              <a:rPr lang="en-US" altLang="zh-CN" dirty="0">
                <a:solidFill>
                  <a:srgbClr val="FF0000"/>
                </a:solidFill>
              </a:rPr>
              <a:t>internal knowledge </a:t>
            </a:r>
            <a:r>
              <a:rPr lang="en-US" altLang="zh-CN" dirty="0"/>
              <a:t>about the state of the </a:t>
            </a:r>
            <a:r>
              <a:rPr lang="en-US" altLang="zh-CN" dirty="0" smtClean="0"/>
              <a:t>environment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Assigns </a:t>
            </a:r>
            <a:r>
              <a:rPr lang="en-US" altLang="zh-CN" dirty="0"/>
              <a:t>a probability (or density value) to </a:t>
            </a:r>
            <a:r>
              <a:rPr lang="en-US" altLang="zh-CN" dirty="0">
                <a:solidFill>
                  <a:srgbClr val="FF0000"/>
                </a:solidFill>
              </a:rPr>
              <a:t>each possible </a:t>
            </a:r>
            <a:r>
              <a:rPr lang="en-US" altLang="zh-CN" dirty="0" smtClean="0">
                <a:solidFill>
                  <a:srgbClr val="FF0000"/>
                </a:solidFill>
              </a:rPr>
              <a:t>hypothesis</a:t>
            </a:r>
            <a:r>
              <a:rPr lang="en-US" altLang="zh-CN" dirty="0" smtClean="0"/>
              <a:t> with </a:t>
            </a:r>
            <a:r>
              <a:rPr lang="en-US" altLang="zh-CN" dirty="0"/>
              <a:t>regards to the </a:t>
            </a:r>
            <a:r>
              <a:rPr lang="en-US" altLang="zh-CN" dirty="0">
                <a:solidFill>
                  <a:srgbClr val="FF0000"/>
                </a:solidFill>
              </a:rPr>
              <a:t>true state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This </a:t>
            </a:r>
            <a:r>
              <a:rPr lang="en-US" altLang="zh-CN" dirty="0">
                <a:solidFill>
                  <a:srgbClr val="FF0000"/>
                </a:solidFill>
              </a:rPr>
              <a:t>posterior</a:t>
            </a:r>
            <a:r>
              <a:rPr lang="en-US" altLang="zh-CN" dirty="0"/>
              <a:t> is the probability distribution over the state x</a:t>
            </a:r>
            <a:r>
              <a:rPr lang="en-US" altLang="zh-CN" sz="1200" dirty="0"/>
              <a:t>t</a:t>
            </a:r>
            <a:r>
              <a:rPr lang="en-US" altLang="zh-CN" dirty="0"/>
              <a:t> at time t, conditioned </a:t>
            </a:r>
            <a:r>
              <a:rPr lang="en-US" altLang="zh-CN" dirty="0" smtClean="0"/>
              <a:t>on all </a:t>
            </a:r>
            <a:r>
              <a:rPr lang="en-US" altLang="zh-CN" dirty="0"/>
              <a:t>past measurements z</a:t>
            </a:r>
            <a:r>
              <a:rPr lang="en-US" altLang="zh-CN" sz="1200" dirty="0"/>
              <a:t>1:t</a:t>
            </a:r>
            <a:r>
              <a:rPr lang="en-US" altLang="zh-CN" dirty="0"/>
              <a:t> and all past controls </a:t>
            </a:r>
            <a:r>
              <a:rPr lang="en-US" altLang="zh-CN" dirty="0" smtClean="0"/>
              <a:t>u</a:t>
            </a:r>
            <a:r>
              <a:rPr lang="en-US" altLang="zh-CN" sz="1200" dirty="0" smtClean="0"/>
              <a:t>1:t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3773992"/>
            <a:ext cx="3114675" cy="371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024" y="5208876"/>
            <a:ext cx="34099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8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BAYES FILTERS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Calculate </a:t>
            </a:r>
            <a:r>
              <a:rPr lang="en-US" altLang="zh-CN" dirty="0"/>
              <a:t>the belief </a:t>
            </a:r>
            <a:r>
              <a:rPr lang="en-US" altLang="zh-CN" dirty="0" smtClean="0"/>
              <a:t>distribution from measurement and control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C</a:t>
            </a:r>
            <a:r>
              <a:rPr lang="en-US" altLang="zh-CN" dirty="0" smtClean="0"/>
              <a:t>alculation </a:t>
            </a:r>
            <a:r>
              <a:rPr lang="en-US" altLang="zh-CN" dirty="0"/>
              <a:t>process is </a:t>
            </a:r>
            <a:r>
              <a:rPr lang="en-US" altLang="zh-CN" dirty="0" smtClean="0"/>
              <a:t>recursive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06" y="3157828"/>
            <a:ext cx="6001588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9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BAYES FILTERS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The Bayes filter algorithm possesses two essential </a:t>
            </a:r>
            <a:r>
              <a:rPr lang="en-US" altLang="zh-CN" dirty="0" smtClean="0"/>
              <a:t>steps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Control </a:t>
            </a:r>
            <a:r>
              <a:rPr lang="en-US" altLang="zh-CN" dirty="0"/>
              <a:t>update, or prediction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Measurement update </a:t>
            </a:r>
            <a:r>
              <a:rPr lang="en-US" altLang="zh-CN" sz="1600" b="1" dirty="0" smtClean="0">
                <a:latin typeface="+mn-ea"/>
              </a:rPr>
              <a:t>(</a:t>
            </a:r>
            <a:r>
              <a:rPr lang="zh-CN" altLang="en-US" sz="1600" b="1" dirty="0" smtClean="0">
                <a:latin typeface="+mn-ea"/>
              </a:rPr>
              <a:t>所有的滤波算法都是由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</a:rPr>
              <a:t>预测</a:t>
            </a:r>
            <a:r>
              <a:rPr lang="zh-CN" altLang="en-US" sz="1600" b="1" dirty="0" smtClean="0">
                <a:latin typeface="+mn-ea"/>
              </a:rPr>
              <a:t>和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</a:rPr>
              <a:t>矫正</a:t>
            </a:r>
            <a:r>
              <a:rPr lang="zh-CN" altLang="en-US" sz="1600" b="1" dirty="0" smtClean="0">
                <a:latin typeface="+mn-ea"/>
              </a:rPr>
              <a:t>两部分组成</a:t>
            </a:r>
            <a:r>
              <a:rPr lang="en-US" altLang="zh-CN" sz="1600" b="1" dirty="0" smtClean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Initialization at </a:t>
            </a:r>
            <a:r>
              <a:rPr lang="en-US" altLang="zh-CN" dirty="0" smtClean="0"/>
              <a:t>x</a:t>
            </a:r>
            <a:r>
              <a:rPr lang="en-US" altLang="zh-CN" sz="1200" dirty="0" smtClean="0"/>
              <a:t>0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If </a:t>
            </a:r>
            <a:r>
              <a:rPr lang="en-US" altLang="zh-CN" dirty="0"/>
              <a:t>x</a:t>
            </a:r>
            <a:r>
              <a:rPr lang="en-US" altLang="zh-CN" sz="1200" dirty="0"/>
              <a:t>0</a:t>
            </a:r>
            <a:r>
              <a:rPr lang="en-US" altLang="zh-CN" dirty="0"/>
              <a:t> </a:t>
            </a:r>
            <a:r>
              <a:rPr lang="en-US" altLang="zh-CN" dirty="0" smtClean="0"/>
              <a:t>is known, initialized with a </a:t>
            </a:r>
            <a:r>
              <a:rPr lang="en-US" altLang="zh-CN" dirty="0">
                <a:solidFill>
                  <a:srgbClr val="FF0000"/>
                </a:solidFill>
              </a:rPr>
              <a:t>point </a:t>
            </a:r>
            <a:r>
              <a:rPr lang="en-US" altLang="zh-CN" dirty="0" smtClean="0">
                <a:solidFill>
                  <a:srgbClr val="FF0000"/>
                </a:solidFill>
              </a:rPr>
              <a:t>mass distribution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Else </a:t>
            </a:r>
            <a:r>
              <a:rPr lang="en-US" altLang="zh-CN" dirty="0"/>
              <a:t>initialized with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FF0000"/>
                </a:solidFill>
              </a:rPr>
              <a:t>a </a:t>
            </a:r>
            <a:r>
              <a:rPr lang="en-US" altLang="zh-CN" dirty="0" smtClean="0">
                <a:solidFill>
                  <a:srgbClr val="FF0000"/>
                </a:solidFill>
              </a:rPr>
              <a:t>uniform distribution </a:t>
            </a:r>
            <a:r>
              <a:rPr lang="en-US" altLang="zh-CN" dirty="0"/>
              <a:t>over the domain of </a:t>
            </a:r>
            <a:r>
              <a:rPr lang="en-US" altLang="zh-CN" dirty="0" smtClean="0"/>
              <a:t>x</a:t>
            </a:r>
            <a:r>
              <a:rPr lang="en-US" altLang="zh-CN" sz="1200" dirty="0" smtClean="0"/>
              <a:t>0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Example 1 (see </a:t>
            </a:r>
            <a:r>
              <a:rPr lang="en-US" altLang="zh-CN" i="1" dirty="0" smtClean="0">
                <a:solidFill>
                  <a:srgbClr val="FF0000"/>
                </a:solidFill>
                <a:hlinkClick r:id="rId2" action="ppaction://hlinkfile"/>
              </a:rPr>
              <a:t>Example_BF.pdf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93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KALMAN </a:t>
            </a:r>
            <a:r>
              <a:rPr lang="en-US" altLang="zh-CN" dirty="0" smtClean="0"/>
              <a:t>FILTER(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en-US" altLang="zh-CN" dirty="0" smtClean="0">
                <a:solidFill>
                  <a:srgbClr val="FF0000"/>
                </a:solidFill>
              </a:rPr>
              <a:t>rief Intro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Beliefs </a:t>
            </a:r>
            <a:r>
              <a:rPr lang="en-US" altLang="zh-CN" dirty="0"/>
              <a:t>are represented by multivariate normal </a:t>
            </a:r>
            <a:r>
              <a:rPr lang="en-US" altLang="zh-CN" dirty="0" smtClean="0"/>
              <a:t>distributions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Linear Gaussian </a:t>
            </a:r>
            <a:r>
              <a:rPr lang="en-US" altLang="zh-CN" dirty="0" smtClean="0"/>
              <a:t>Systems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The Kalman filter implements belief computation for </a:t>
            </a:r>
            <a:r>
              <a:rPr lang="en-US" altLang="zh-CN" dirty="0">
                <a:solidFill>
                  <a:srgbClr val="FF0000"/>
                </a:solidFill>
              </a:rPr>
              <a:t>continuous </a:t>
            </a:r>
            <a:r>
              <a:rPr lang="en-US" altLang="zh-CN" dirty="0" smtClean="0">
                <a:solidFill>
                  <a:srgbClr val="FF0000"/>
                </a:solidFill>
              </a:rPr>
              <a:t>states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At time t, the belief is represented by the </a:t>
            </a:r>
            <a:r>
              <a:rPr lang="en-US" altLang="zh-CN" dirty="0" smtClean="0"/>
              <a:t>mean </a:t>
            </a:r>
            <a:r>
              <a:rPr lang="en-US" altLang="zh-CN" dirty="0"/>
              <a:t>μ</a:t>
            </a:r>
            <a:r>
              <a:rPr lang="en-US" altLang="zh-CN" sz="1200" dirty="0"/>
              <a:t>t</a:t>
            </a:r>
            <a:r>
              <a:rPr lang="en-US" altLang="zh-CN" dirty="0"/>
              <a:t> and the covariance </a:t>
            </a:r>
            <a:r>
              <a:rPr lang="en-US" altLang="zh-CN" dirty="0" smtClean="0"/>
              <a:t>Σ</a:t>
            </a:r>
            <a:r>
              <a:rPr lang="en-US" altLang="zh-CN" sz="1200" dirty="0" smtClean="0"/>
              <a:t>t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53" y="2693807"/>
            <a:ext cx="6039693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0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914</TotalTime>
  <Words>909</Words>
  <Application>Microsoft Office PowerPoint</Application>
  <PresentationFormat>全屏显示(4:3)</PresentationFormat>
  <Paragraphs>189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Wingdings</vt:lpstr>
      <vt:lpstr>Office 主题</vt:lpstr>
      <vt:lpstr>PROBABILISTIC ROBOTICS</vt:lpstr>
      <vt:lpstr>AGENDA</vt:lpstr>
      <vt:lpstr>BASIC CONCEPTS AND NOTATIONS</vt:lpstr>
      <vt:lpstr>BASIC CONCEPTS AND NOTATIONS</vt:lpstr>
      <vt:lpstr>BASIC CONCEPTS AND NOTATIONS</vt:lpstr>
      <vt:lpstr>BASIC CONCEPTS AND NOTATIONS</vt:lpstr>
      <vt:lpstr>BAYES FILTERS</vt:lpstr>
      <vt:lpstr>BAYES FILTERS</vt:lpstr>
      <vt:lpstr>KALMAN FILTER(Brief Intro)</vt:lpstr>
      <vt:lpstr>KALMAN FILTER</vt:lpstr>
      <vt:lpstr>KALMAN FILTER</vt:lpstr>
      <vt:lpstr>KALMAN FILTER</vt:lpstr>
      <vt:lpstr>EXTENDED KALMAN FILTER</vt:lpstr>
      <vt:lpstr>EXTENDED KALMAN FILTER</vt:lpstr>
      <vt:lpstr>EXTENDED KALMAN FILTER</vt:lpstr>
      <vt:lpstr>PARTICLE FILTER</vt:lpstr>
      <vt:lpstr>PARTICLE FILTER</vt:lpstr>
      <vt:lpstr>PARTICLE FILTER</vt:lpstr>
      <vt:lpstr>PARTICLE FILTER</vt:lpstr>
      <vt:lpstr>THE END</vt:lpstr>
    </vt:vector>
  </TitlesOfParts>
  <Company>Bupt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ROBOTICS</dc:title>
  <dc:creator>EvanTaurus</dc:creator>
  <cp:lastModifiedBy>EvanTaurus</cp:lastModifiedBy>
  <cp:revision>60</cp:revision>
  <dcterms:created xsi:type="dcterms:W3CDTF">2016-04-07T01:49:35Z</dcterms:created>
  <dcterms:modified xsi:type="dcterms:W3CDTF">2016-04-08T09:55:40Z</dcterms:modified>
</cp:coreProperties>
</file>