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5FA5B9-4BBE-4E2A-A77C-4EA6837107C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77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45023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300312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217104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5FA5B9-4BBE-4E2A-A77C-4EA6837107C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34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383991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197211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163143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307243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077A16-CD8F-4E6F-AF47-75EC13C1E901}" type="datetimeFigureOut">
              <a:rPr lang="zh-CN" altLang="en-US" smtClean="0"/>
              <a:t>2020/6/9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361610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7077A16-CD8F-4E6F-AF47-75EC13C1E901}"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5FA5B9-4BBE-4E2A-A77C-4EA6837107C3}" type="slidenum">
              <a:rPr lang="zh-CN" altLang="en-US" smtClean="0"/>
              <a:t>‹#›</a:t>
            </a:fld>
            <a:endParaRPr lang="zh-CN" altLang="en-US"/>
          </a:p>
        </p:txBody>
      </p:sp>
    </p:spTree>
    <p:extLst>
      <p:ext uri="{BB962C8B-B14F-4D97-AF65-F5344CB8AC3E}">
        <p14:creationId xmlns:p14="http://schemas.microsoft.com/office/powerpoint/2010/main" val="68754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077A16-CD8F-4E6F-AF47-75EC13C1E901}" type="datetimeFigureOut">
              <a:rPr lang="zh-CN" altLang="en-US" smtClean="0"/>
              <a:t>2020/6/9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5FA5B9-4BBE-4E2A-A77C-4EA6837107C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946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6D969-7853-429E-A770-930669326E2F}"/>
              </a:ext>
            </a:extLst>
          </p:cNvPr>
          <p:cNvSpPr>
            <a:spLocks noGrp="1"/>
          </p:cNvSpPr>
          <p:nvPr>
            <p:ph type="ctrTitle"/>
          </p:nvPr>
        </p:nvSpPr>
        <p:spPr/>
        <p:txBody>
          <a:bodyPr/>
          <a:lstStyle/>
          <a:p>
            <a:r>
              <a:rPr lang="zh-CN" altLang="en-US" dirty="0"/>
              <a:t>虚拟机技术与软件</a:t>
            </a:r>
          </a:p>
        </p:txBody>
      </p:sp>
      <p:sp>
        <p:nvSpPr>
          <p:cNvPr id="3" name="副标题 2">
            <a:extLst>
              <a:ext uri="{FF2B5EF4-FFF2-40B4-BE49-F238E27FC236}">
                <a16:creationId xmlns:a16="http://schemas.microsoft.com/office/drawing/2014/main" id="{FE397DB5-85A2-48A0-9A38-BD4330956B7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429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3810-9163-4CBC-8E7C-FEDD479CF82B}"/>
              </a:ext>
            </a:extLst>
          </p:cNvPr>
          <p:cNvSpPr>
            <a:spLocks noGrp="1"/>
          </p:cNvSpPr>
          <p:nvPr>
            <p:ph type="title"/>
          </p:nvPr>
        </p:nvSpPr>
        <p:spPr/>
        <p:txBody>
          <a:bodyPr/>
          <a:lstStyle/>
          <a:p>
            <a:r>
              <a:rPr lang="zh-CN" altLang="en-US" dirty="0"/>
              <a:t>什么是虚拟机？</a:t>
            </a:r>
          </a:p>
        </p:txBody>
      </p:sp>
      <p:sp>
        <p:nvSpPr>
          <p:cNvPr id="3" name="内容占位符 2">
            <a:extLst>
              <a:ext uri="{FF2B5EF4-FFF2-40B4-BE49-F238E27FC236}">
                <a16:creationId xmlns:a16="http://schemas.microsoft.com/office/drawing/2014/main" id="{0DB9AAED-B9B9-4220-9E14-7740A81EBF8D}"/>
              </a:ext>
            </a:extLst>
          </p:cNvPr>
          <p:cNvSpPr>
            <a:spLocks noGrp="1"/>
          </p:cNvSpPr>
          <p:nvPr>
            <p:ph idx="1"/>
          </p:nvPr>
        </p:nvSpPr>
        <p:spPr/>
        <p:txBody>
          <a:bodyPr/>
          <a:lstStyle/>
          <a:p>
            <a:r>
              <a:rPr lang="zh-CN" altLang="zh-CN" dirty="0"/>
              <a:t>虚拟机（</a:t>
            </a:r>
            <a:r>
              <a:rPr lang="en-US" altLang="zh-CN" dirty="0"/>
              <a:t>Virtual Machine</a:t>
            </a:r>
            <a:r>
              <a:rPr lang="zh-CN" altLang="zh-CN" dirty="0"/>
              <a:t>）指通过软件模拟的具有完整硬件系统功能的、运行在一个完全隔离环境中的完整计算机系统。在实体计算机中能够完成的工作在虚拟机中都能够实现。在计算机中创建虚拟机时，需要将实体机的部分硬盘和内存容量作为虚拟机的硬盘和内存容量。每个虚拟机都有独立的</a:t>
            </a:r>
            <a:r>
              <a:rPr lang="en-US" altLang="zh-CN" dirty="0"/>
              <a:t>CMOS</a:t>
            </a:r>
            <a:r>
              <a:rPr lang="zh-CN" altLang="zh-CN" dirty="0"/>
              <a:t>、硬盘和操作系统，可以像使用实体机一样对虚拟机进行操作。</a:t>
            </a:r>
            <a:endParaRPr lang="zh-CN" altLang="en-US" dirty="0"/>
          </a:p>
        </p:txBody>
      </p:sp>
    </p:spTree>
    <p:extLst>
      <p:ext uri="{BB962C8B-B14F-4D97-AF65-F5344CB8AC3E}">
        <p14:creationId xmlns:p14="http://schemas.microsoft.com/office/powerpoint/2010/main" val="116278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0A342-8924-4273-8CB9-DC924324094A}"/>
              </a:ext>
            </a:extLst>
          </p:cNvPr>
          <p:cNvSpPr>
            <a:spLocks noGrp="1"/>
          </p:cNvSpPr>
          <p:nvPr>
            <p:ph type="title"/>
          </p:nvPr>
        </p:nvSpPr>
        <p:spPr/>
        <p:txBody>
          <a:bodyPr/>
          <a:lstStyle/>
          <a:p>
            <a:r>
              <a:rPr lang="zh-CN" altLang="zh-CN" dirty="0"/>
              <a:t>虚拟机技术分类</a:t>
            </a:r>
            <a:endParaRPr lang="zh-CN" altLang="en-US" dirty="0"/>
          </a:p>
        </p:txBody>
      </p:sp>
      <p:sp>
        <p:nvSpPr>
          <p:cNvPr id="3" name="内容占位符 2">
            <a:extLst>
              <a:ext uri="{FF2B5EF4-FFF2-40B4-BE49-F238E27FC236}">
                <a16:creationId xmlns:a16="http://schemas.microsoft.com/office/drawing/2014/main" id="{1FE22087-AF97-405D-B9DC-AB564A65C8CB}"/>
              </a:ext>
            </a:extLst>
          </p:cNvPr>
          <p:cNvSpPr>
            <a:spLocks noGrp="1"/>
          </p:cNvSpPr>
          <p:nvPr>
            <p:ph idx="1"/>
          </p:nvPr>
        </p:nvSpPr>
        <p:spPr/>
        <p:txBody>
          <a:bodyPr/>
          <a:lstStyle/>
          <a:p>
            <a:r>
              <a:rPr lang="zh-CN" altLang="zh-CN" dirty="0"/>
              <a:t>平台虚拟化</a:t>
            </a:r>
            <a:endParaRPr lang="en-US" altLang="zh-CN" dirty="0"/>
          </a:p>
          <a:p>
            <a:r>
              <a:rPr lang="zh-CN" altLang="zh-CN" dirty="0"/>
              <a:t>桌面虚拟化</a:t>
            </a:r>
            <a:endParaRPr lang="en-US" altLang="zh-CN" dirty="0"/>
          </a:p>
          <a:p>
            <a:r>
              <a:rPr lang="zh-CN" altLang="zh-CN" dirty="0"/>
              <a:t>应用虚拟化</a:t>
            </a:r>
            <a:endParaRPr lang="zh-CN" altLang="en-US" dirty="0"/>
          </a:p>
        </p:txBody>
      </p:sp>
    </p:spTree>
    <p:extLst>
      <p:ext uri="{BB962C8B-B14F-4D97-AF65-F5344CB8AC3E}">
        <p14:creationId xmlns:p14="http://schemas.microsoft.com/office/powerpoint/2010/main" val="99304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3C1EE-1531-468F-A8D9-637FAA2F5345}"/>
              </a:ext>
            </a:extLst>
          </p:cNvPr>
          <p:cNvSpPr>
            <a:spLocks noGrp="1"/>
          </p:cNvSpPr>
          <p:nvPr>
            <p:ph type="title"/>
          </p:nvPr>
        </p:nvSpPr>
        <p:spPr/>
        <p:txBody>
          <a:bodyPr/>
          <a:lstStyle/>
          <a:p>
            <a:r>
              <a:rPr lang="zh-CN" altLang="zh-CN" dirty="0"/>
              <a:t>虚拟机技术推进软件工程</a:t>
            </a:r>
            <a:endParaRPr lang="zh-CN" altLang="en-US" dirty="0"/>
          </a:p>
        </p:txBody>
      </p:sp>
      <p:sp>
        <p:nvSpPr>
          <p:cNvPr id="3" name="内容占位符 2">
            <a:extLst>
              <a:ext uri="{FF2B5EF4-FFF2-40B4-BE49-F238E27FC236}">
                <a16:creationId xmlns:a16="http://schemas.microsoft.com/office/drawing/2014/main" id="{8143A07B-1194-4A79-998C-AEA684A43C69}"/>
              </a:ext>
            </a:extLst>
          </p:cNvPr>
          <p:cNvSpPr>
            <a:spLocks noGrp="1"/>
          </p:cNvSpPr>
          <p:nvPr>
            <p:ph idx="1"/>
          </p:nvPr>
        </p:nvSpPr>
        <p:spPr/>
        <p:txBody>
          <a:bodyPr/>
          <a:lstStyle/>
          <a:p>
            <a:r>
              <a:rPr lang="zh-CN" altLang="zh-CN" dirty="0"/>
              <a:t>虚拟机技术推进软件开发与编码</a:t>
            </a:r>
            <a:endParaRPr lang="en-US" altLang="zh-CN" dirty="0"/>
          </a:p>
          <a:p>
            <a:r>
              <a:rPr lang="en-US" altLang="zh-CN" dirty="0"/>
              <a:t>E.g. JAVA</a:t>
            </a:r>
            <a:r>
              <a:rPr lang="zh-CN" altLang="en-US" dirty="0"/>
              <a:t>虚拟机</a:t>
            </a:r>
          </a:p>
        </p:txBody>
      </p:sp>
      <p:pic>
        <p:nvPicPr>
          <p:cNvPr id="5" name="图片 4">
            <a:extLst>
              <a:ext uri="{FF2B5EF4-FFF2-40B4-BE49-F238E27FC236}">
                <a16:creationId xmlns:a16="http://schemas.microsoft.com/office/drawing/2014/main" id="{F1CB2261-21DF-4998-B882-B47942BBD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358" y="2077824"/>
            <a:ext cx="2527630" cy="2702351"/>
          </a:xfrm>
          <a:prstGeom prst="rect">
            <a:avLst/>
          </a:prstGeom>
        </p:spPr>
      </p:pic>
    </p:spTree>
    <p:extLst>
      <p:ext uri="{BB962C8B-B14F-4D97-AF65-F5344CB8AC3E}">
        <p14:creationId xmlns:p14="http://schemas.microsoft.com/office/powerpoint/2010/main" val="373086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3C1EE-1531-468F-A8D9-637FAA2F5345}"/>
              </a:ext>
            </a:extLst>
          </p:cNvPr>
          <p:cNvSpPr>
            <a:spLocks noGrp="1"/>
          </p:cNvSpPr>
          <p:nvPr>
            <p:ph type="title"/>
          </p:nvPr>
        </p:nvSpPr>
        <p:spPr/>
        <p:txBody>
          <a:bodyPr/>
          <a:lstStyle/>
          <a:p>
            <a:r>
              <a:rPr lang="zh-CN" altLang="zh-CN" dirty="0"/>
              <a:t>虚拟机技术推进软件工程</a:t>
            </a:r>
            <a:endParaRPr lang="zh-CN" altLang="en-US" dirty="0"/>
          </a:p>
        </p:txBody>
      </p:sp>
      <p:sp>
        <p:nvSpPr>
          <p:cNvPr id="3" name="内容占位符 2">
            <a:extLst>
              <a:ext uri="{FF2B5EF4-FFF2-40B4-BE49-F238E27FC236}">
                <a16:creationId xmlns:a16="http://schemas.microsoft.com/office/drawing/2014/main" id="{8143A07B-1194-4A79-998C-AEA684A43C69}"/>
              </a:ext>
            </a:extLst>
          </p:cNvPr>
          <p:cNvSpPr>
            <a:spLocks noGrp="1"/>
          </p:cNvSpPr>
          <p:nvPr>
            <p:ph idx="1"/>
          </p:nvPr>
        </p:nvSpPr>
        <p:spPr/>
        <p:txBody>
          <a:bodyPr>
            <a:normAutofit/>
          </a:bodyPr>
          <a:lstStyle/>
          <a:p>
            <a:r>
              <a:rPr lang="zh-CN" altLang="zh-CN" dirty="0"/>
              <a:t>虚拟机技术推进软件测试</a:t>
            </a:r>
            <a:endParaRPr lang="en-US" altLang="zh-CN" dirty="0"/>
          </a:p>
          <a:p>
            <a:endParaRPr lang="en-US" altLang="zh-CN" dirty="0"/>
          </a:p>
          <a:p>
            <a:endParaRPr lang="en-US" altLang="zh-CN" dirty="0"/>
          </a:p>
          <a:p>
            <a:r>
              <a:rPr lang="en-US" altLang="zh-CN" dirty="0"/>
              <a:t>1.</a:t>
            </a:r>
            <a:r>
              <a:rPr lang="zh-CN" altLang="en-US" dirty="0"/>
              <a:t>利用虚拟机可以快速搭建环境</a:t>
            </a:r>
          </a:p>
          <a:p>
            <a:r>
              <a:rPr lang="en-US" altLang="zh-CN" dirty="0"/>
              <a:t>2.</a:t>
            </a:r>
            <a:r>
              <a:rPr lang="zh-CN" altLang="en-US" dirty="0"/>
              <a:t>虚拟机快照的应用</a:t>
            </a:r>
          </a:p>
          <a:p>
            <a:r>
              <a:rPr lang="en-US" altLang="zh-CN" dirty="0"/>
              <a:t>3.</a:t>
            </a:r>
            <a:r>
              <a:rPr lang="zh-CN" altLang="en-US" dirty="0"/>
              <a:t>利用虚拟机搭建测试集群</a:t>
            </a:r>
          </a:p>
          <a:p>
            <a:endParaRPr lang="zh-CN" altLang="en-US" dirty="0"/>
          </a:p>
        </p:txBody>
      </p:sp>
    </p:spTree>
    <p:extLst>
      <p:ext uri="{BB962C8B-B14F-4D97-AF65-F5344CB8AC3E}">
        <p14:creationId xmlns:p14="http://schemas.microsoft.com/office/powerpoint/2010/main" val="52272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2C0DC-5A57-4B29-9BDC-277813D2F9A0}"/>
              </a:ext>
            </a:extLst>
          </p:cNvPr>
          <p:cNvSpPr>
            <a:spLocks noGrp="1"/>
          </p:cNvSpPr>
          <p:nvPr>
            <p:ph type="title"/>
          </p:nvPr>
        </p:nvSpPr>
        <p:spPr/>
        <p:txBody>
          <a:bodyPr/>
          <a:lstStyle/>
          <a:p>
            <a:r>
              <a:rPr lang="zh-CN" altLang="zh-CN" dirty="0"/>
              <a:t>虚拟机技术在中国的发展和成长</a:t>
            </a:r>
            <a:endParaRPr lang="zh-CN" altLang="en-US" dirty="0"/>
          </a:p>
        </p:txBody>
      </p:sp>
      <p:sp>
        <p:nvSpPr>
          <p:cNvPr id="3" name="内容占位符 2">
            <a:extLst>
              <a:ext uri="{FF2B5EF4-FFF2-40B4-BE49-F238E27FC236}">
                <a16:creationId xmlns:a16="http://schemas.microsoft.com/office/drawing/2014/main" id="{8AC377B9-047E-46E9-94EA-4B63995A1767}"/>
              </a:ext>
            </a:extLst>
          </p:cNvPr>
          <p:cNvSpPr>
            <a:spLocks noGrp="1"/>
          </p:cNvSpPr>
          <p:nvPr>
            <p:ph idx="1"/>
          </p:nvPr>
        </p:nvSpPr>
        <p:spPr/>
        <p:txBody>
          <a:bodyPr/>
          <a:lstStyle/>
          <a:p>
            <a:r>
              <a:rPr lang="en-US" altLang="zh-CN" b="1" dirty="0"/>
              <a:t>               </a:t>
            </a:r>
            <a:r>
              <a:rPr lang="en-US" altLang="zh-CN" b="1" dirty="0" err="1"/>
              <a:t>VMLite</a:t>
            </a:r>
            <a:endParaRPr lang="en-US" altLang="zh-CN" b="1" dirty="0"/>
          </a:p>
          <a:p>
            <a:endParaRPr lang="zh-CN" altLang="en-US" dirty="0"/>
          </a:p>
        </p:txBody>
      </p:sp>
      <p:pic>
        <p:nvPicPr>
          <p:cNvPr id="5" name="图片 4">
            <a:extLst>
              <a:ext uri="{FF2B5EF4-FFF2-40B4-BE49-F238E27FC236}">
                <a16:creationId xmlns:a16="http://schemas.microsoft.com/office/drawing/2014/main" id="{34BAAC88-E226-4E4D-A671-48C198D22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88037"/>
            <a:ext cx="2466975" cy="2409825"/>
          </a:xfrm>
          <a:prstGeom prst="rect">
            <a:avLst/>
          </a:prstGeom>
        </p:spPr>
      </p:pic>
      <p:sp>
        <p:nvSpPr>
          <p:cNvPr id="6" name="矩形 5">
            <a:extLst>
              <a:ext uri="{FF2B5EF4-FFF2-40B4-BE49-F238E27FC236}">
                <a16:creationId xmlns:a16="http://schemas.microsoft.com/office/drawing/2014/main" id="{43754272-1A27-45F7-8492-6C2DF2138B7F}"/>
              </a:ext>
            </a:extLst>
          </p:cNvPr>
          <p:cNvSpPr/>
          <p:nvPr/>
        </p:nvSpPr>
        <p:spPr>
          <a:xfrm>
            <a:off x="4009533" y="2149254"/>
            <a:ext cx="6953839" cy="3416320"/>
          </a:xfrm>
          <a:prstGeom prst="rect">
            <a:avLst/>
          </a:prstGeom>
        </p:spPr>
        <p:txBody>
          <a:bodyPr wrap="square">
            <a:spAutoFit/>
          </a:bodyPr>
          <a:lstStyle/>
          <a:p>
            <a:pPr indent="266700"/>
            <a:r>
              <a:rPr lang="en-US" altLang="zh-CN" kern="0" dirty="0" err="1">
                <a:latin typeface="宋体" panose="02010600030101010101" pitchFamily="2" charset="-122"/>
                <a:cs typeface="宋体" panose="02010600030101010101" pitchFamily="2" charset="-122"/>
              </a:rPr>
              <a:t>VMLite</a:t>
            </a:r>
            <a:r>
              <a:rPr lang="zh-CN" altLang="zh-CN" kern="0" dirty="0">
                <a:cs typeface="宋体" panose="02010600030101010101" pitchFamily="2" charset="-122"/>
              </a:rPr>
              <a:t>是全球首款中国人自己设计的高速虚拟机，</a:t>
            </a:r>
            <a:r>
              <a:rPr lang="en-US" altLang="zh-CN" kern="0" dirty="0" err="1">
                <a:cs typeface="宋体" panose="02010600030101010101" pitchFamily="2" charset="-122"/>
              </a:rPr>
              <a:t>VMLite</a:t>
            </a:r>
            <a:r>
              <a:rPr lang="zh-CN" altLang="zh-CN" kern="0" dirty="0">
                <a:cs typeface="宋体" panose="02010600030101010101" pitchFamily="2" charset="-122"/>
              </a:rPr>
              <a:t>发布的短短几周内已经吸引了全球上万名虚拟机玩家注册下载并使用</a:t>
            </a:r>
            <a:r>
              <a:rPr lang="en-US" altLang="zh-CN" kern="0" dirty="0" err="1">
                <a:cs typeface="宋体" panose="02010600030101010101" pitchFamily="2" charset="-122"/>
              </a:rPr>
              <a:t>VMLite</a:t>
            </a:r>
            <a:r>
              <a:rPr lang="zh-CN" altLang="zh-CN" kern="0" dirty="0">
                <a:cs typeface="宋体" panose="02010600030101010101" pitchFamily="2" charset="-122"/>
              </a:rPr>
              <a:t>软件。</a:t>
            </a:r>
            <a:endParaRPr lang="zh-CN" altLang="zh-CN" dirty="0"/>
          </a:p>
          <a:p>
            <a:r>
              <a:rPr lang="en-US" altLang="zh-CN" kern="0" dirty="0" err="1">
                <a:latin typeface="宋体" panose="02010600030101010101" pitchFamily="2" charset="-122"/>
                <a:cs typeface="宋体" panose="02010600030101010101" pitchFamily="2" charset="-122"/>
              </a:rPr>
              <a:t>VMLite</a:t>
            </a:r>
            <a:r>
              <a:rPr lang="zh-CN" altLang="zh-CN" kern="0" dirty="0">
                <a:cs typeface="宋体" panose="02010600030101010101" pitchFamily="2" charset="-122"/>
              </a:rPr>
              <a:t>是一个虚拟机软件，已经包括</a:t>
            </a:r>
            <a:r>
              <a:rPr lang="en-US" altLang="zh-CN" kern="0" dirty="0" err="1">
                <a:cs typeface="宋体" panose="02010600030101010101" pitchFamily="2" charset="-122"/>
              </a:rPr>
              <a:t>VMLite</a:t>
            </a:r>
            <a:r>
              <a:rPr lang="en-US" altLang="zh-CN" kern="0" dirty="0">
                <a:cs typeface="宋体" panose="02010600030101010101" pitchFamily="2" charset="-122"/>
              </a:rPr>
              <a:t> XP Mode</a:t>
            </a:r>
            <a:r>
              <a:rPr lang="zh-CN" altLang="zh-CN" kern="0" dirty="0">
                <a:cs typeface="宋体" panose="02010600030101010101" pitchFamily="2" charset="-122"/>
              </a:rPr>
              <a:t>、</a:t>
            </a:r>
            <a:r>
              <a:rPr lang="en-US" altLang="zh-CN" kern="0" dirty="0" err="1">
                <a:cs typeface="宋体" panose="02010600030101010101" pitchFamily="2" charset="-122"/>
              </a:rPr>
              <a:t>VMLite</a:t>
            </a:r>
            <a:r>
              <a:rPr lang="en-US" altLang="zh-CN" kern="0" dirty="0">
                <a:cs typeface="宋体" panose="02010600030101010101" pitchFamily="2" charset="-122"/>
              </a:rPr>
              <a:t> Workstation</a:t>
            </a:r>
            <a:r>
              <a:rPr lang="zh-CN" altLang="zh-CN" kern="0" dirty="0">
                <a:cs typeface="宋体" panose="02010600030101010101" pitchFamily="2" charset="-122"/>
              </a:rPr>
              <a:t>、</a:t>
            </a:r>
            <a:r>
              <a:rPr lang="en-US" altLang="zh-CN" kern="0" dirty="0" err="1">
                <a:cs typeface="宋体" panose="02010600030101010101" pitchFamily="2" charset="-122"/>
              </a:rPr>
              <a:t>MyOldPCs</a:t>
            </a:r>
            <a:r>
              <a:rPr lang="zh-CN" altLang="zh-CN" kern="0" dirty="0">
                <a:cs typeface="宋体" panose="02010600030101010101" pitchFamily="2" charset="-122"/>
              </a:rPr>
              <a:t>、</a:t>
            </a:r>
            <a:r>
              <a:rPr lang="en-US" altLang="zh-CN" kern="0" dirty="0" err="1">
                <a:cs typeface="宋体" panose="02010600030101010101" pitchFamily="2" charset="-122"/>
              </a:rPr>
              <a:t>VMLite</a:t>
            </a:r>
            <a:r>
              <a:rPr lang="en-US" altLang="zh-CN" kern="0" dirty="0">
                <a:cs typeface="宋体" panose="02010600030101010101" pitchFamily="2" charset="-122"/>
              </a:rPr>
              <a:t> </a:t>
            </a:r>
            <a:r>
              <a:rPr lang="en-US" altLang="zh-CN" kern="0" dirty="0" err="1">
                <a:cs typeface="宋体" panose="02010600030101010101" pitchFamily="2" charset="-122"/>
              </a:rPr>
              <a:t>VirtualApps</a:t>
            </a:r>
            <a:r>
              <a:rPr lang="en-US" altLang="zh-CN" kern="0" dirty="0">
                <a:cs typeface="宋体" panose="02010600030101010101" pitchFamily="2" charset="-122"/>
              </a:rPr>
              <a:t> Studio</a:t>
            </a:r>
            <a:r>
              <a:rPr lang="zh-CN" altLang="zh-CN" kern="0" dirty="0">
                <a:cs typeface="宋体" panose="02010600030101010101" pitchFamily="2" charset="-122"/>
              </a:rPr>
              <a:t>、</a:t>
            </a:r>
            <a:r>
              <a:rPr lang="en-US" altLang="zh-CN" kern="0" dirty="0" err="1">
                <a:cs typeface="宋体" panose="02010600030101010101" pitchFamily="2" charset="-122"/>
              </a:rPr>
              <a:t>VMLite</a:t>
            </a:r>
            <a:r>
              <a:rPr lang="en-US" altLang="zh-CN" kern="0" dirty="0">
                <a:cs typeface="宋体" panose="02010600030101010101" pitchFamily="2" charset="-122"/>
              </a:rPr>
              <a:t> </a:t>
            </a:r>
            <a:r>
              <a:rPr lang="en-US" altLang="zh-CN" kern="0" dirty="0" err="1">
                <a:cs typeface="宋体" panose="02010600030101010101" pitchFamily="2" charset="-122"/>
              </a:rPr>
              <a:t>VirtualApps</a:t>
            </a:r>
            <a:r>
              <a:rPr lang="en-US" altLang="zh-CN" kern="0" dirty="0">
                <a:cs typeface="宋体" panose="02010600030101010101" pitchFamily="2" charset="-122"/>
              </a:rPr>
              <a:t> Player</a:t>
            </a:r>
            <a:r>
              <a:rPr lang="zh-CN" altLang="zh-CN" kern="0" dirty="0">
                <a:cs typeface="宋体" panose="02010600030101010101" pitchFamily="2" charset="-122"/>
              </a:rPr>
              <a:t>、</a:t>
            </a:r>
            <a:r>
              <a:rPr lang="en-US" altLang="zh-CN" kern="0" dirty="0" err="1">
                <a:cs typeface="宋体" panose="02010600030101010101" pitchFamily="2" charset="-122"/>
              </a:rPr>
              <a:t>VBoot</a:t>
            </a:r>
            <a:r>
              <a:rPr lang="zh-CN" altLang="zh-CN" kern="0" dirty="0">
                <a:cs typeface="宋体" panose="02010600030101010101" pitchFamily="2" charset="-122"/>
              </a:rPr>
              <a:t>六大产品，非常全面。其中</a:t>
            </a:r>
            <a:r>
              <a:rPr lang="en-US" altLang="zh-CN" kern="0" dirty="0" err="1">
                <a:cs typeface="宋体" panose="02010600030101010101" pitchFamily="2" charset="-122"/>
              </a:rPr>
              <a:t>VMLite</a:t>
            </a:r>
            <a:r>
              <a:rPr lang="en-US" altLang="zh-CN" kern="0" dirty="0">
                <a:cs typeface="宋体" panose="02010600030101010101" pitchFamily="2" charset="-122"/>
              </a:rPr>
              <a:t> XP</a:t>
            </a:r>
            <a:r>
              <a:rPr lang="zh-CN" altLang="zh-CN" kern="0" dirty="0">
                <a:cs typeface="宋体" panose="02010600030101010101" pitchFamily="2" charset="-122"/>
              </a:rPr>
              <a:t>模式与微软推出的</a:t>
            </a:r>
            <a:r>
              <a:rPr lang="en-US" altLang="zh-CN" kern="0" dirty="0">
                <a:cs typeface="宋体" panose="02010600030101010101" pitchFamily="2" charset="-122"/>
              </a:rPr>
              <a:t>Windows XP</a:t>
            </a:r>
            <a:r>
              <a:rPr lang="zh-CN" altLang="zh-CN" kern="0" dirty="0">
                <a:cs typeface="宋体" panose="02010600030101010101" pitchFamily="2" charset="-122"/>
              </a:rPr>
              <a:t>模式几乎一模一样，但是却不要求你的</a:t>
            </a:r>
            <a:r>
              <a:rPr lang="en-US" altLang="zh-CN" kern="0" dirty="0">
                <a:cs typeface="宋体" panose="02010600030101010101" pitchFamily="2" charset="-122"/>
              </a:rPr>
              <a:t>CPU</a:t>
            </a:r>
            <a:r>
              <a:rPr lang="zh-CN" altLang="zh-CN" kern="0" dirty="0">
                <a:cs typeface="宋体" panose="02010600030101010101" pitchFamily="2" charset="-122"/>
              </a:rPr>
              <a:t>非得支持虚拟化才能运行。</a:t>
            </a:r>
            <a:r>
              <a:rPr lang="en-US" altLang="zh-CN" kern="0" dirty="0" err="1">
                <a:cs typeface="宋体" panose="02010600030101010101" pitchFamily="2" charset="-122"/>
              </a:rPr>
              <a:t>VMLite</a:t>
            </a:r>
            <a:r>
              <a:rPr lang="zh-CN" altLang="zh-CN" kern="0" dirty="0">
                <a:cs typeface="宋体" panose="02010600030101010101" pitchFamily="2" charset="-122"/>
              </a:rPr>
              <a:t>允许你直接使用从微软网站上下载下来的</a:t>
            </a:r>
            <a:r>
              <a:rPr lang="en-US" altLang="zh-CN" kern="0" dirty="0">
                <a:cs typeface="宋体" panose="02010600030101010101" pitchFamily="2" charset="-122"/>
              </a:rPr>
              <a:t>Windows XP</a:t>
            </a:r>
            <a:r>
              <a:rPr lang="zh-CN" altLang="zh-CN" kern="0" dirty="0">
                <a:cs typeface="宋体" panose="02010600030101010101" pitchFamily="2" charset="-122"/>
              </a:rPr>
              <a:t>模式安装文件，来建立</a:t>
            </a:r>
            <a:r>
              <a:rPr lang="en-US" altLang="zh-CN" kern="0" dirty="0">
                <a:cs typeface="宋体" panose="02010600030101010101" pitchFamily="2" charset="-122"/>
              </a:rPr>
              <a:t>Windows XP</a:t>
            </a:r>
            <a:r>
              <a:rPr lang="zh-CN" altLang="zh-CN" kern="0" dirty="0">
                <a:cs typeface="宋体" panose="02010600030101010101" pitchFamily="2" charset="-122"/>
              </a:rPr>
              <a:t>虚拟机。</a:t>
            </a:r>
            <a:r>
              <a:rPr lang="en-US" altLang="zh-CN" kern="0" dirty="0" err="1">
                <a:cs typeface="宋体" panose="02010600030101010101" pitchFamily="2" charset="-122"/>
              </a:rPr>
              <a:t>VMLite</a:t>
            </a:r>
            <a:r>
              <a:rPr lang="en-US" altLang="zh-CN" kern="0" dirty="0">
                <a:cs typeface="宋体" panose="02010600030101010101" pitchFamily="2" charset="-122"/>
              </a:rPr>
              <a:t> XP</a:t>
            </a:r>
            <a:r>
              <a:rPr lang="zh-CN" altLang="zh-CN" kern="0" dirty="0">
                <a:cs typeface="宋体" panose="02010600030101010101" pitchFamily="2" charset="-122"/>
              </a:rPr>
              <a:t>模式配置完成后，在</a:t>
            </a:r>
            <a:r>
              <a:rPr lang="en-US" altLang="zh-CN" kern="0" dirty="0">
                <a:cs typeface="宋体" panose="02010600030101010101" pitchFamily="2" charset="-122"/>
              </a:rPr>
              <a:t>Windows 7</a:t>
            </a:r>
            <a:r>
              <a:rPr lang="zh-CN" altLang="zh-CN" kern="0" dirty="0">
                <a:cs typeface="宋体" panose="02010600030101010101" pitchFamily="2" charset="-122"/>
              </a:rPr>
              <a:t>的开始菜单中也会出现虚拟机中安装的软件的快捷方式</a:t>
            </a:r>
            <a:r>
              <a:rPr lang="en-US" altLang="zh-CN" kern="0" dirty="0">
                <a:cs typeface="宋体" panose="02010600030101010101" pitchFamily="2" charset="-122"/>
              </a:rPr>
              <a:t>;</a:t>
            </a:r>
            <a:r>
              <a:rPr lang="zh-CN" altLang="zh-CN" kern="0" dirty="0">
                <a:cs typeface="宋体" panose="02010600030101010101" pitchFamily="2" charset="-122"/>
              </a:rPr>
              <a:t>在虚拟机中运行的程序，可以无缝的在</a:t>
            </a:r>
            <a:r>
              <a:rPr lang="en-US" altLang="zh-CN" kern="0" dirty="0">
                <a:cs typeface="宋体" panose="02010600030101010101" pitchFamily="2" charset="-122"/>
              </a:rPr>
              <a:t>Windows 7</a:t>
            </a:r>
            <a:r>
              <a:rPr lang="zh-CN" altLang="zh-CN" kern="0" dirty="0">
                <a:cs typeface="宋体" panose="02010600030101010101" pitchFamily="2" charset="-122"/>
              </a:rPr>
              <a:t>桌面上显示，看起来就跟在本机中运行一样。</a:t>
            </a:r>
            <a:endParaRPr lang="zh-CN" altLang="en-US" dirty="0"/>
          </a:p>
        </p:txBody>
      </p:sp>
    </p:spTree>
    <p:extLst>
      <p:ext uri="{BB962C8B-B14F-4D97-AF65-F5344CB8AC3E}">
        <p14:creationId xmlns:p14="http://schemas.microsoft.com/office/powerpoint/2010/main" val="374018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954FF-D788-49B7-81EA-9C813A635758}"/>
              </a:ext>
            </a:extLst>
          </p:cNvPr>
          <p:cNvSpPr>
            <a:spLocks noGrp="1"/>
          </p:cNvSpPr>
          <p:nvPr>
            <p:ph type="title"/>
          </p:nvPr>
        </p:nvSpPr>
        <p:spPr/>
        <p:txBody>
          <a:bodyPr/>
          <a:lstStyle/>
          <a:p>
            <a:r>
              <a:rPr lang="zh-CN" altLang="zh-CN" dirty="0"/>
              <a:t>虚拟机软件产品范例</a:t>
            </a:r>
            <a:endParaRPr lang="zh-CN" altLang="en-US" dirty="0"/>
          </a:p>
        </p:txBody>
      </p:sp>
      <p:sp>
        <p:nvSpPr>
          <p:cNvPr id="3" name="内容占位符 2">
            <a:extLst>
              <a:ext uri="{FF2B5EF4-FFF2-40B4-BE49-F238E27FC236}">
                <a16:creationId xmlns:a16="http://schemas.microsoft.com/office/drawing/2014/main" id="{70B487EB-67FD-4E66-83C6-B5844505C2E9}"/>
              </a:ext>
            </a:extLst>
          </p:cNvPr>
          <p:cNvSpPr>
            <a:spLocks noGrp="1"/>
          </p:cNvSpPr>
          <p:nvPr>
            <p:ph idx="1"/>
          </p:nvPr>
        </p:nvSpPr>
        <p:spPr/>
        <p:txBody>
          <a:bodyPr/>
          <a:lstStyle/>
          <a:p>
            <a:r>
              <a:rPr lang="en-US" altLang="zh-CN" dirty="0"/>
              <a:t>VMware Workstation</a:t>
            </a:r>
          </a:p>
          <a:p>
            <a:r>
              <a:rPr lang="en-US" altLang="zh-CN" dirty="0"/>
              <a:t>Virtual PC</a:t>
            </a:r>
          </a:p>
          <a:p>
            <a:r>
              <a:rPr lang="en-US" altLang="zh-CN" dirty="0"/>
              <a:t>Oracle VM VirtualBox</a:t>
            </a:r>
          </a:p>
          <a:p>
            <a:r>
              <a:rPr lang="en-US" altLang="zh-CN" dirty="0" err="1"/>
              <a:t>VMLite</a:t>
            </a:r>
            <a:endParaRPr lang="zh-CN" altLang="en-US" dirty="0"/>
          </a:p>
        </p:txBody>
      </p:sp>
    </p:spTree>
    <p:extLst>
      <p:ext uri="{BB962C8B-B14F-4D97-AF65-F5344CB8AC3E}">
        <p14:creationId xmlns:p14="http://schemas.microsoft.com/office/powerpoint/2010/main" val="183908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9B12E-5578-4110-9831-260A5831CA70}"/>
              </a:ext>
            </a:extLst>
          </p:cNvPr>
          <p:cNvSpPr>
            <a:spLocks noGrp="1"/>
          </p:cNvSpPr>
          <p:nvPr>
            <p:ph type="title"/>
          </p:nvPr>
        </p:nvSpPr>
        <p:spPr/>
        <p:txBody>
          <a:bodyPr/>
          <a:lstStyle/>
          <a:p>
            <a:r>
              <a:rPr lang="zh-CN" altLang="zh-CN" dirty="0"/>
              <a:t>虚拟机技术的应用开发框架概述</a:t>
            </a:r>
            <a:endParaRPr lang="zh-CN" altLang="en-US" dirty="0"/>
          </a:p>
        </p:txBody>
      </p:sp>
      <p:sp>
        <p:nvSpPr>
          <p:cNvPr id="3" name="内容占位符 2">
            <a:extLst>
              <a:ext uri="{FF2B5EF4-FFF2-40B4-BE49-F238E27FC236}">
                <a16:creationId xmlns:a16="http://schemas.microsoft.com/office/drawing/2014/main" id="{43542F05-B241-4863-AAE4-BF8DE80FD8AA}"/>
              </a:ext>
            </a:extLst>
          </p:cNvPr>
          <p:cNvSpPr>
            <a:spLocks noGrp="1"/>
          </p:cNvSpPr>
          <p:nvPr>
            <p:ph idx="1"/>
          </p:nvPr>
        </p:nvSpPr>
        <p:spPr/>
        <p:txBody>
          <a:bodyPr/>
          <a:lstStyle/>
          <a:p>
            <a:r>
              <a:rPr lang="en-US" altLang="zh-CN" dirty="0"/>
              <a:t>VMware</a:t>
            </a:r>
            <a:r>
              <a:rPr lang="zh-CN" altLang="en-US" dirty="0"/>
              <a:t>在原来的</a:t>
            </a:r>
            <a:r>
              <a:rPr lang="en-US" altLang="zh-CN" dirty="0"/>
              <a:t>VMware</a:t>
            </a:r>
            <a:r>
              <a:rPr lang="zh-CN" altLang="en-US" dirty="0"/>
              <a:t>基础上推出的</a:t>
            </a:r>
            <a:r>
              <a:rPr lang="en-US" altLang="zh-CN" dirty="0"/>
              <a:t>VMware vSphere</a:t>
            </a:r>
            <a:r>
              <a:rPr lang="zh-CN" altLang="en-US" dirty="0"/>
              <a:t>被称为业界首款云计算操作系统。</a:t>
            </a:r>
            <a:r>
              <a:rPr lang="en-US" altLang="zh-CN" dirty="0"/>
              <a:t>VMware vSphere</a:t>
            </a:r>
            <a:r>
              <a:rPr lang="zh-CN" altLang="en-US" dirty="0"/>
              <a:t>主要包括两部分：一是虚拟化</a:t>
            </a:r>
            <a:r>
              <a:rPr lang="en-US" altLang="zh-CN" dirty="0"/>
              <a:t>VMM</a:t>
            </a:r>
            <a:r>
              <a:rPr lang="zh-CN" altLang="en-US" dirty="0"/>
              <a:t>管理器部分，</a:t>
            </a:r>
            <a:r>
              <a:rPr lang="en-US" altLang="zh-CN" dirty="0"/>
              <a:t>VMware ESX 4</a:t>
            </a:r>
            <a:r>
              <a:rPr lang="zh-CN" altLang="en-US" dirty="0"/>
              <a:t>；二是用于整合和管理的</a:t>
            </a:r>
            <a:r>
              <a:rPr lang="en-US" altLang="zh-CN" dirty="0"/>
              <a:t>VMM</a:t>
            </a:r>
            <a:r>
              <a:rPr lang="zh-CN" altLang="en-US" dirty="0"/>
              <a:t>的</a:t>
            </a:r>
            <a:r>
              <a:rPr lang="en-US" altLang="zh-CN" dirty="0"/>
              <a:t>VMware vCenter</a:t>
            </a:r>
            <a:r>
              <a:rPr lang="zh-CN" altLang="en-US" dirty="0"/>
              <a:t>。其架构如下图所示。</a:t>
            </a:r>
          </a:p>
        </p:txBody>
      </p:sp>
      <p:sp>
        <p:nvSpPr>
          <p:cNvPr id="5" name="Rectangle 3">
            <a:extLst>
              <a:ext uri="{FF2B5EF4-FFF2-40B4-BE49-F238E27FC236}">
                <a16:creationId xmlns:a16="http://schemas.microsoft.com/office/drawing/2014/main" id="{7B5AC5CF-359C-4FB1-8981-01B03DCF571E}"/>
              </a:ext>
            </a:extLst>
          </p:cNvPr>
          <p:cNvSpPr>
            <a:spLocks noChangeArrowheads="1"/>
          </p:cNvSpPr>
          <p:nvPr/>
        </p:nvSpPr>
        <p:spPr bwMode="auto">
          <a:xfrm>
            <a:off x="4185501" y="3120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7D85928-E381-47D7-98B6-F83BE2868B3F}"/>
              </a:ext>
            </a:extLst>
          </p:cNvPr>
          <p:cNvGraphicFramePr>
            <a:graphicFrameLocks noChangeAspect="1"/>
          </p:cNvGraphicFramePr>
          <p:nvPr>
            <p:extLst>
              <p:ext uri="{D42A27DB-BD31-4B8C-83A1-F6EECF244321}">
                <p14:modId xmlns:p14="http://schemas.microsoft.com/office/powerpoint/2010/main" val="3723856084"/>
              </p:ext>
            </p:extLst>
          </p:nvPr>
        </p:nvGraphicFramePr>
        <p:xfrm>
          <a:off x="3365369" y="3007150"/>
          <a:ext cx="4418672" cy="2601797"/>
        </p:xfrm>
        <a:graphic>
          <a:graphicData uri="http://schemas.openxmlformats.org/presentationml/2006/ole">
            <mc:AlternateContent xmlns:mc="http://schemas.openxmlformats.org/markup-compatibility/2006">
              <mc:Choice xmlns:v="urn:schemas-microsoft-com:vml" Requires="v">
                <p:oleObj spid="_x0000_s1028" name="Visio" r:id="rId3" imgW="5813883" imgH="3421223" progId="Visio.Drawing.15">
                  <p:embed/>
                </p:oleObj>
              </mc:Choice>
              <mc:Fallback>
                <p:oleObj name="Visio" r:id="rId3" imgW="5813883" imgH="3421223"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369" y="3007150"/>
                        <a:ext cx="4418672" cy="2601797"/>
                      </a:xfrm>
                      <a:prstGeom prst="rect">
                        <a:avLst/>
                      </a:prstGeom>
                      <a:noFill/>
                    </p:spPr>
                  </p:pic>
                </p:oleObj>
              </mc:Fallback>
            </mc:AlternateContent>
          </a:graphicData>
        </a:graphic>
      </p:graphicFrame>
    </p:spTree>
    <p:extLst>
      <p:ext uri="{BB962C8B-B14F-4D97-AF65-F5344CB8AC3E}">
        <p14:creationId xmlns:p14="http://schemas.microsoft.com/office/powerpoint/2010/main" val="406587998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15</TotalTime>
  <Words>410</Words>
  <Application>Microsoft Office PowerPoint</Application>
  <PresentationFormat>宽屏</PresentationFormat>
  <Paragraphs>28</Paragraphs>
  <Slides>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4" baseType="lpstr">
      <vt:lpstr>宋体</vt:lpstr>
      <vt:lpstr>Arial</vt:lpstr>
      <vt:lpstr>Calibri</vt:lpstr>
      <vt:lpstr>Calibri Light</vt:lpstr>
      <vt:lpstr>回顾</vt:lpstr>
      <vt:lpstr>Microsoft Visio 绘图</vt:lpstr>
      <vt:lpstr>虚拟机技术与软件</vt:lpstr>
      <vt:lpstr>什么是虚拟机？</vt:lpstr>
      <vt:lpstr>虚拟机技术分类</vt:lpstr>
      <vt:lpstr>虚拟机技术推进软件工程</vt:lpstr>
      <vt:lpstr>虚拟机技术推进软件工程</vt:lpstr>
      <vt:lpstr>虚拟机技术在中国的发展和成长</vt:lpstr>
      <vt:lpstr>虚拟机软件产品范例</vt:lpstr>
      <vt:lpstr>虚拟机技术的应用开发框架概述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虚拟机技术与软件</dc:title>
  <dc:creator>sd j</dc:creator>
  <cp:lastModifiedBy>sd j</cp:lastModifiedBy>
  <cp:revision>2</cp:revision>
  <dcterms:created xsi:type="dcterms:W3CDTF">2020-06-09T07:27:43Z</dcterms:created>
  <dcterms:modified xsi:type="dcterms:W3CDTF">2020-06-09T07:42:49Z</dcterms:modified>
</cp:coreProperties>
</file>