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1"/>
  </p:notesMasterIdLst>
  <p:sldIdLst>
    <p:sldId id="256" r:id="rId2"/>
    <p:sldId id="259" r:id="rId3"/>
    <p:sldId id="285" r:id="rId4"/>
    <p:sldId id="289" r:id="rId5"/>
    <p:sldId id="291" r:id="rId6"/>
    <p:sldId id="290" r:id="rId7"/>
    <p:sldId id="288" r:id="rId8"/>
    <p:sldId id="292" r:id="rId9"/>
    <p:sldId id="293" r:id="rId10"/>
    <p:sldId id="287" r:id="rId11"/>
    <p:sldId id="295" r:id="rId12"/>
    <p:sldId id="307" r:id="rId13"/>
    <p:sldId id="294" r:id="rId14"/>
    <p:sldId id="308" r:id="rId15"/>
    <p:sldId id="296" r:id="rId16"/>
    <p:sldId id="309" r:id="rId17"/>
    <p:sldId id="310" r:id="rId18"/>
    <p:sldId id="297" r:id="rId19"/>
    <p:sldId id="298" r:id="rId20"/>
    <p:sldId id="299" r:id="rId21"/>
    <p:sldId id="300" r:id="rId22"/>
    <p:sldId id="301" r:id="rId23"/>
    <p:sldId id="302" r:id="rId24"/>
    <p:sldId id="261" r:id="rId25"/>
    <p:sldId id="303" r:id="rId26"/>
    <p:sldId id="306" r:id="rId27"/>
    <p:sldId id="304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94" autoAdjust="0"/>
    <p:restoredTop sz="94660"/>
  </p:normalViewPr>
  <p:slideViewPr>
    <p:cSldViewPr>
      <p:cViewPr varScale="1">
        <p:scale>
          <a:sx n="80" d="100"/>
          <a:sy n="80" d="100"/>
        </p:scale>
        <p:origin x="120" y="77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1" d="100"/>
          <a:sy n="121" d="100"/>
        </p:scale>
        <p:origin x="5020" y="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0T05:56:56.186"/>
    </inkml:context>
    <inkml:brush xml:id="br0">
      <inkml:brushProperty name="width" value="0.1" units="cm"/>
      <inkml:brushProperty name="height" value="0.6" units="cm"/>
      <inkml:brushProperty name="color" value="#ECFC1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34835-998C-48F3-922B-834DDD525EE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2D599-627B-48A2-BB2C-C81EC15F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945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03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69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634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3335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276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611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8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21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8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0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6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71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6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53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0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48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3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779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ko-KR" altLang="en-US" sz="7200" dirty="0" err="1"/>
              <a:t>셰이더</a:t>
            </a:r>
            <a:r>
              <a:rPr lang="ko-KR" altLang="en-US" sz="7200" dirty="0"/>
              <a:t> 프로그래밍</a:t>
            </a:r>
            <a:br>
              <a:rPr lang="en-US" altLang="ko-KR" sz="7200" dirty="0"/>
            </a:br>
            <a:r>
              <a:rPr lang="en-US" altLang="ko-KR" sz="7200" dirty="0"/>
              <a:t>Lecture2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/>
              <a:t>2025</a:t>
            </a:r>
            <a:r>
              <a:rPr lang="ko-KR" altLang="en-US" sz="3200"/>
              <a:t>년 </a:t>
            </a:r>
            <a:r>
              <a:rPr lang="en-US" altLang="ko-KR" sz="3200"/>
              <a:t>2</a:t>
            </a:r>
            <a:r>
              <a:rPr lang="ko-KR" altLang="en-US" sz="3200"/>
              <a:t>학기</a:t>
            </a:r>
            <a:endParaRPr lang="en-US" altLang="ko-KR" sz="3200"/>
          </a:p>
          <a:p>
            <a:pPr algn="l"/>
            <a:r>
              <a:rPr lang="ko-KR" altLang="en-US" sz="3200"/>
              <a:t>담당교수 </a:t>
            </a:r>
            <a:r>
              <a:rPr lang="en-US" altLang="ko-KR" sz="3200"/>
              <a:t>: </a:t>
            </a:r>
            <a:r>
              <a:rPr lang="ko-KR" altLang="en-US" sz="3200"/>
              <a:t>게임공학과 이택희</a:t>
            </a:r>
          </a:p>
        </p:txBody>
      </p:sp>
    </p:spTree>
    <p:extLst>
      <p:ext uri="{BB962C8B-B14F-4D97-AF65-F5344CB8AC3E}">
        <p14:creationId xmlns:p14="http://schemas.microsoft.com/office/powerpoint/2010/main" val="353691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85002" y="2283609"/>
            <a:ext cx="7128792" cy="2009380"/>
            <a:chOff x="1107114" y="2744834"/>
            <a:chExt cx="7128792" cy="2009380"/>
          </a:xfrm>
        </p:grpSpPr>
        <p:grpSp>
          <p:nvGrpSpPr>
            <p:cNvPr id="3" name="그룹 2"/>
            <p:cNvGrpSpPr/>
            <p:nvPr/>
          </p:nvGrpSpPr>
          <p:grpSpPr>
            <a:xfrm>
              <a:off x="1320950" y="3053936"/>
              <a:ext cx="581724" cy="611220"/>
              <a:chOff x="1325980" y="3018070"/>
              <a:chExt cx="1296144" cy="1220950"/>
            </a:xfrm>
          </p:grpSpPr>
          <p:sp>
            <p:nvSpPr>
              <p:cNvPr id="4" name="순서도: 연결자 3"/>
              <p:cNvSpPr/>
              <p:nvPr/>
            </p:nvSpPr>
            <p:spPr>
              <a:xfrm>
                <a:off x="1542004" y="3018070"/>
                <a:ext cx="144016" cy="125236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순서도: 연결자 4"/>
              <p:cNvSpPr/>
              <p:nvPr/>
            </p:nvSpPr>
            <p:spPr>
              <a:xfrm>
                <a:off x="1325980" y="4018348"/>
                <a:ext cx="144016" cy="125236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순서도: 연결자 5"/>
              <p:cNvSpPr/>
              <p:nvPr/>
            </p:nvSpPr>
            <p:spPr>
              <a:xfrm>
                <a:off x="2478108" y="4113784"/>
                <a:ext cx="144016" cy="125236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순서도: 연결자 6"/>
              <p:cNvSpPr/>
              <p:nvPr/>
            </p:nvSpPr>
            <p:spPr>
              <a:xfrm>
                <a:off x="2334092" y="3070124"/>
                <a:ext cx="144016" cy="125236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순서도: 연결자 7"/>
            <p:cNvSpPr/>
            <p:nvPr/>
          </p:nvSpPr>
          <p:spPr>
            <a:xfrm>
              <a:off x="7155786" y="275066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6939762" y="3750942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연결자 9"/>
            <p:cNvSpPr/>
            <p:nvPr/>
          </p:nvSpPr>
          <p:spPr>
            <a:xfrm>
              <a:off x="8091890" y="384637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연결자 10"/>
            <p:cNvSpPr/>
            <p:nvPr/>
          </p:nvSpPr>
          <p:spPr>
            <a:xfrm>
              <a:off x="7947874" y="280271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835306" y="3111342"/>
              <a:ext cx="648072" cy="49112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07114" y="438488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Vertices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55786" y="438488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Vertices</a:t>
              </a:r>
              <a:endParaRPr lang="ko-KR" altLang="en-US" dirty="0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5571610" y="3113986"/>
              <a:ext cx="648072" cy="491120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843418" y="2744834"/>
              <a:ext cx="1410821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671224" y="4941169"/>
            <a:ext cx="5325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Vertex </a:t>
            </a:r>
            <a:r>
              <a:rPr lang="en-US" altLang="ko-KR" sz="2800" dirty="0" err="1"/>
              <a:t>Shader</a:t>
            </a:r>
            <a:r>
              <a:rPr lang="en-US" altLang="ko-KR" sz="2800" dirty="0"/>
              <a:t> </a:t>
            </a:r>
            <a:r>
              <a:rPr lang="ko-KR" altLang="en-US" sz="2800" dirty="0"/>
              <a:t>의 입력인 </a:t>
            </a:r>
            <a:r>
              <a:rPr lang="en-US" altLang="ko-KR" sz="2800" dirty="0"/>
              <a:t>Vertices </a:t>
            </a:r>
            <a:r>
              <a:rPr lang="ko-KR" altLang="en-US" sz="2800" dirty="0"/>
              <a:t>설정 필요</a:t>
            </a:r>
          </a:p>
        </p:txBody>
      </p:sp>
    </p:spTree>
    <p:extLst>
      <p:ext uri="{BB962C8B-B14F-4D97-AF65-F5344CB8AC3E}">
        <p14:creationId xmlns:p14="http://schemas.microsoft.com/office/powerpoint/2010/main" val="290955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6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351584" y="1556792"/>
            <a:ext cx="7488832" cy="482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95600" y="1700808"/>
            <a:ext cx="7200800" cy="453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>
            <a:stCxn id="5" idx="1"/>
            <a:endCxn id="5" idx="3"/>
          </p:cNvCxnSpPr>
          <p:nvPr/>
        </p:nvCxnSpPr>
        <p:spPr>
          <a:xfrm>
            <a:off x="2495600" y="3969060"/>
            <a:ext cx="72008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5" idx="0"/>
            <a:endCxn id="5" idx="2"/>
          </p:cNvCxnSpPr>
          <p:nvPr/>
        </p:nvCxnSpPr>
        <p:spPr>
          <a:xfrm>
            <a:off x="6096000" y="1700808"/>
            <a:ext cx="0" cy="453650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68008" y="40050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(0, 0, 0)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17008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(0, 1, 0)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0" y="58213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(0, -1, 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80331" y="39690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(1, 0, 0)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60213" y="39449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(-1, 0, 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970295" y="159279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987988" y="3843699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403557" y="383693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9570386" y="3843699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982536" y="6111951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703513" y="6453336"/>
            <a:ext cx="864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투영</a:t>
            </a:r>
            <a:r>
              <a:rPr lang="en-US" altLang="ko-KR" dirty="0"/>
              <a:t> </a:t>
            </a:r>
            <a:r>
              <a:rPr lang="ko-KR" altLang="en-US" dirty="0"/>
              <a:t>매트릭스에 따라 달라질 수 있으나 일단 기본 </a:t>
            </a:r>
            <a:r>
              <a:rPr lang="ko-KR" altLang="en-US" dirty="0" err="1"/>
              <a:t>좌표계</a:t>
            </a:r>
            <a:r>
              <a:rPr lang="ko-KR" altLang="en-US" dirty="0"/>
              <a:t> 기반으로 진행</a:t>
            </a:r>
          </a:p>
        </p:txBody>
      </p:sp>
    </p:spTree>
    <p:extLst>
      <p:ext uri="{BB962C8B-B14F-4D97-AF65-F5344CB8AC3E}">
        <p14:creationId xmlns:p14="http://schemas.microsoft.com/office/powerpoint/2010/main" val="1291655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43872" y="1628801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Vertices !</a:t>
            </a:r>
            <a:endParaRPr lang="ko-KR" altLang="en-US" sz="32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506187" y="4993831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4946347" y="2832351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457111" y="3538493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6301541" y="3378026"/>
            <a:ext cx="2089296" cy="442650"/>
            <a:chOff x="4860032" y="4354502"/>
            <a:chExt cx="2089296" cy="442650"/>
          </a:xfrm>
        </p:grpSpPr>
        <p:sp>
          <p:nvSpPr>
            <p:cNvPr id="11" name="타원 10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5112" y="435450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13" name="직선 연결선 12"/>
          <p:cNvCxnSpPr>
            <a:stCxn id="8" idx="3"/>
            <a:endCxn id="11" idx="2"/>
          </p:cNvCxnSpPr>
          <p:nvPr/>
        </p:nvCxnSpPr>
        <p:spPr>
          <a:xfrm flipV="1">
            <a:off x="4946347" y="3712665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1" idx="4"/>
          </p:cNvCxnSpPr>
          <p:nvPr/>
        </p:nvCxnSpPr>
        <p:spPr>
          <a:xfrm>
            <a:off x="6409553" y="3820677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62772" y="4773513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46348" y="2647685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6319720" y="4628715"/>
            <a:ext cx="2122577" cy="483600"/>
            <a:chOff x="4860032" y="4313552"/>
            <a:chExt cx="2122577" cy="483600"/>
          </a:xfrm>
        </p:grpSpPr>
        <p:sp>
          <p:nvSpPr>
            <p:cNvPr id="20" name="타원 19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38393" y="431355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(1.0, 0.0, 0.0)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2" name="직선 연결선 21"/>
          <p:cNvCxnSpPr>
            <a:stCxn id="11" idx="4"/>
            <a:endCxn id="20" idx="0"/>
          </p:cNvCxnSpPr>
          <p:nvPr/>
        </p:nvCxnSpPr>
        <p:spPr>
          <a:xfrm>
            <a:off x="6409553" y="3820677"/>
            <a:ext cx="18178" cy="1075615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3293014" y="4616020"/>
            <a:ext cx="1944216" cy="497565"/>
            <a:chOff x="3321554" y="4299587"/>
            <a:chExt cx="1944216" cy="497565"/>
          </a:xfrm>
        </p:grpSpPr>
        <p:sp>
          <p:nvSpPr>
            <p:cNvPr id="24" name="타원 23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21554" y="4299587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(0.0, 0.0, 0.0)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6" name="직선 연결선 25"/>
          <p:cNvCxnSpPr>
            <a:stCxn id="11" idx="3"/>
            <a:endCxn id="24" idx="7"/>
          </p:cNvCxnSpPr>
          <p:nvPr/>
        </p:nvCxnSpPr>
        <p:spPr>
          <a:xfrm flipH="1">
            <a:off x="5015881" y="3789040"/>
            <a:ext cx="1317297" cy="1140156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0" idx="2"/>
            <a:endCxn id="24" idx="6"/>
          </p:cNvCxnSpPr>
          <p:nvPr/>
        </p:nvCxnSpPr>
        <p:spPr>
          <a:xfrm flipH="1">
            <a:off x="5047517" y="5004304"/>
            <a:ext cx="1272203" cy="1269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526546" y="5025793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46" y="5025793"/>
                <a:ext cx="45310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09592" y="3263760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592" y="3263760"/>
                <a:ext cx="453107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03059" y="5002156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059" y="5002156"/>
                <a:ext cx="453107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18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51584" y="1556792"/>
            <a:ext cx="7488832" cy="4824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95600" y="1700808"/>
            <a:ext cx="7200800" cy="4536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4" idx="1"/>
            <a:endCxn id="4" idx="3"/>
          </p:cNvCxnSpPr>
          <p:nvPr/>
        </p:nvCxnSpPr>
        <p:spPr>
          <a:xfrm>
            <a:off x="2495600" y="3969060"/>
            <a:ext cx="72008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4" idx="0"/>
            <a:endCxn id="4" idx="2"/>
          </p:cNvCxnSpPr>
          <p:nvPr/>
        </p:nvCxnSpPr>
        <p:spPr>
          <a:xfrm>
            <a:off x="6096000" y="1700808"/>
            <a:ext cx="0" cy="453650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68008" y="40050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(0, 0, 0)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0" y="17008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(0, 1, 0)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58213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(0, -1, 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80331" y="39690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(1, 0, 0)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60213" y="39449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(-1, 0, 0)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970295" y="1592796"/>
            <a:ext cx="216024" cy="21602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987988" y="3843699"/>
            <a:ext cx="216024" cy="21602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403557" y="383693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570386" y="3843699"/>
            <a:ext cx="216024" cy="21602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982536" y="6111951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916217" y="3784394"/>
            <a:ext cx="43204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51984" y="116945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727848" y="1624234"/>
            <a:ext cx="5066344" cy="5157864"/>
            <a:chOff x="9712" y="4581128"/>
            <a:chExt cx="5066344" cy="5157864"/>
          </a:xfrm>
        </p:grpSpPr>
        <p:sp>
          <p:nvSpPr>
            <p:cNvPr id="21" name="타원 20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12" y="936966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(1.0, 0.0, 0.0)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4" name="직선 연결선 23"/>
          <p:cNvCxnSpPr>
            <a:stCxn id="21" idx="4"/>
          </p:cNvCxnSpPr>
          <p:nvPr/>
        </p:nvCxnSpPr>
        <p:spPr>
          <a:xfrm>
            <a:off x="9686180" y="1840259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7262258" y="3841268"/>
            <a:ext cx="2524153" cy="2940830"/>
            <a:chOff x="2551903" y="4581128"/>
            <a:chExt cx="2524153" cy="2940830"/>
          </a:xfrm>
        </p:grpSpPr>
        <p:sp>
          <p:nvSpPr>
            <p:cNvPr id="26" name="타원 25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51903" y="715262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8" name="직선 연결선 27"/>
          <p:cNvCxnSpPr>
            <a:stCxn id="21" idx="4"/>
            <a:endCxn id="26" idx="0"/>
          </p:cNvCxnSpPr>
          <p:nvPr/>
        </p:nvCxnSpPr>
        <p:spPr>
          <a:xfrm flipH="1">
            <a:off x="9678398" y="1840258"/>
            <a:ext cx="7782" cy="200101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2403557" y="3841268"/>
            <a:ext cx="3785600" cy="2929366"/>
            <a:chOff x="1290456" y="4581128"/>
            <a:chExt cx="3785600" cy="2929366"/>
          </a:xfrm>
        </p:grpSpPr>
        <p:sp>
          <p:nvSpPr>
            <p:cNvPr id="30" name="타원 29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90456" y="7141162"/>
              <a:ext cx="194421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(0.0, 0.0, 0.0)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2" name="직선 연결선 31"/>
          <p:cNvCxnSpPr>
            <a:stCxn id="21" idx="3"/>
            <a:endCxn id="30" idx="7"/>
          </p:cNvCxnSpPr>
          <p:nvPr/>
        </p:nvCxnSpPr>
        <p:spPr>
          <a:xfrm flipH="1">
            <a:off x="6157522" y="1808622"/>
            <a:ext cx="3452283" cy="206428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6" idx="2"/>
            <a:endCxn id="30" idx="6"/>
          </p:cNvCxnSpPr>
          <p:nvPr/>
        </p:nvCxnSpPr>
        <p:spPr>
          <a:xfrm flipH="1">
            <a:off x="6189158" y="3949280"/>
            <a:ext cx="338122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160569" y="6397862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569" y="6397862"/>
                <a:ext cx="453107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84860" y="6411454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860" y="6411454"/>
                <a:ext cx="453107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011111" y="6417921"/>
                <a:ext cx="453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111" y="6417921"/>
                <a:ext cx="453107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54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Vertex </a:t>
            </a:r>
            <a:r>
              <a:rPr lang="ko-KR" altLang="en-US" dirty="0"/>
              <a:t>데이터는 </a:t>
            </a:r>
            <a:r>
              <a:rPr lang="en-US" altLang="ko-KR" dirty="0"/>
              <a:t>Array </a:t>
            </a:r>
            <a:r>
              <a:rPr lang="ko-KR" altLang="en-US" dirty="0"/>
              <a:t>형식으로 준비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05953" y="2744540"/>
                <a:ext cx="168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i="1">
                          <a:latin typeface="Cambria Math"/>
                        </a:rPr>
                        <m:t>.0,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i="1">
                          <a:latin typeface="Cambria Math"/>
                        </a:rPr>
                        <m:t>.0, 0.0)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53" y="2744540"/>
                <a:ext cx="1688219" cy="369332"/>
              </a:xfrm>
              <a:prstGeom prst="rect">
                <a:avLst/>
              </a:prstGeom>
              <a:blipFill>
                <a:blip r:embed="rId2"/>
                <a:stretch>
                  <a:fillRect r="-722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02214" y="2744540"/>
                <a:ext cx="168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i="1">
                          <a:latin typeface="Cambria Math"/>
                        </a:rPr>
                        <m:t>.0,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i="1">
                          <a:latin typeface="Cambria Math"/>
                        </a:rPr>
                        <m:t>.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i="1">
                          <a:latin typeface="Cambria Math"/>
                        </a:rPr>
                        <m:t>, 0.0)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214" y="2744540"/>
                <a:ext cx="1688219" cy="369332"/>
              </a:xfrm>
              <a:prstGeom prst="rect">
                <a:avLst/>
              </a:prstGeom>
              <a:blipFill>
                <a:blip r:embed="rId3"/>
                <a:stretch>
                  <a:fillRect r="-722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47107" y="2744540"/>
                <a:ext cx="1688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(1.0, 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i="1">
                          <a:latin typeface="Cambria Math"/>
                        </a:rPr>
                        <m:t>.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i="1">
                          <a:latin typeface="Cambria Math"/>
                        </a:rPr>
                        <m:t>, 0.0)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07" y="2744540"/>
                <a:ext cx="1688219" cy="369332"/>
              </a:xfrm>
              <a:prstGeom prst="rect">
                <a:avLst/>
              </a:prstGeom>
              <a:blipFill>
                <a:blip r:embed="rId4"/>
                <a:stretch>
                  <a:fillRect r="-722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218479" y="3140968"/>
          <a:ext cx="609599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999656" y="5085184"/>
            <a:ext cx="6655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float vertices[] = {0.0f, 0.0f, 0.0f, 1.0f, 0.0f, 0.0f, 1.0f, 1.0f, 0.0f};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5951984" y="3933056"/>
            <a:ext cx="576064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18478" y="2744540"/>
            <a:ext cx="2013426" cy="10445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59679" y="2744540"/>
            <a:ext cx="2013426" cy="10445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301049" y="2746810"/>
            <a:ext cx="2013426" cy="10445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744072" y="42063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vertex </a:t>
            </a:r>
            <a:r>
              <a:rPr lang="ko-KR" altLang="en-US" dirty="0"/>
              <a:t>순서가 중요함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08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47528" y="1700809"/>
            <a:ext cx="8651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float vertices[] = {0.0f, 0.0f, 0.0f, 1.0f, 0.0f, 0.0f, 1.0f, 1.0f, 0.0f};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23592" y="3140969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위 </a:t>
            </a:r>
            <a:r>
              <a:rPr lang="en-US" altLang="ko-KR" sz="2400" dirty="0"/>
              <a:t>array </a:t>
            </a:r>
            <a:r>
              <a:rPr lang="ko-KR" altLang="en-US" sz="2400" dirty="0"/>
              <a:t>는 어디에 저장이 되어 있을까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423592" y="4581129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위 </a:t>
            </a:r>
            <a:r>
              <a:rPr lang="en-US" altLang="ko-KR" sz="2400" dirty="0"/>
              <a:t>array </a:t>
            </a:r>
            <a:r>
              <a:rPr lang="ko-KR" altLang="en-US" sz="2400" dirty="0"/>
              <a:t>를 </a:t>
            </a:r>
            <a:r>
              <a:rPr lang="en-US" altLang="ko-KR" sz="2400" dirty="0"/>
              <a:t>OpenGL </a:t>
            </a:r>
            <a:r>
              <a:rPr lang="ko-KR" altLang="en-US" sz="2400" dirty="0"/>
              <a:t>에서 바로 사용 가능할까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392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888089" y="2348880"/>
            <a:ext cx="2735585" cy="2825968"/>
            <a:chOff x="4427984" y="2780928"/>
            <a:chExt cx="3888432" cy="3312368"/>
          </a:xfrm>
        </p:grpSpPr>
        <p:sp>
          <p:nvSpPr>
            <p:cNvPr id="4" name="순서도: 처리 3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GPU Memory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567609" y="2348880"/>
            <a:ext cx="2735585" cy="2825968"/>
            <a:chOff x="4427984" y="2780928"/>
            <a:chExt cx="3888432" cy="3312368"/>
          </a:xfrm>
        </p:grpSpPr>
        <p:sp>
          <p:nvSpPr>
            <p:cNvPr id="7" name="순서도: 처리 6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CPU Memory</a:t>
              </a:r>
              <a:endParaRPr lang="ko-KR" altLang="en-US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855640" y="3468871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float vertices[] = {0.0f, 0.0f, 0.0f, 1.0f, 0.0f, 0.0f, 1.0f, 1.0f, 0.0f};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12880" y="3468870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float vertices[] = {0.0f, 0.0f, 0.0f, 1.0f, 0.0f, 0.0f, 1.0f, 1.0f, 0.0f};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5141640" y="3468870"/>
            <a:ext cx="1971240" cy="10402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HOW?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65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Vertices </a:t>
            </a:r>
            <a:r>
              <a:rPr lang="ko-KR" altLang="en-US" dirty="0"/>
              <a:t>를 저장하기 위한 </a:t>
            </a:r>
            <a:r>
              <a:rPr lang="en-US" altLang="ko-KR" dirty="0"/>
              <a:t>OpenGL </a:t>
            </a:r>
            <a:r>
              <a:rPr lang="ko-KR" altLang="en-US" dirty="0"/>
              <a:t>고유의 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Vertex Buffer Object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줄여서 </a:t>
            </a:r>
            <a:r>
              <a:rPr lang="en-US" altLang="ko-KR" dirty="0"/>
              <a:t>VBO </a:t>
            </a:r>
            <a:r>
              <a:rPr lang="ko-KR" altLang="en-US" dirty="0"/>
              <a:t>라고 함</a:t>
            </a:r>
          </a:p>
        </p:txBody>
      </p:sp>
    </p:spTree>
    <p:extLst>
      <p:ext uri="{BB962C8B-B14F-4D97-AF65-F5344CB8AC3E}">
        <p14:creationId xmlns:p14="http://schemas.microsoft.com/office/powerpoint/2010/main" val="3383521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ko-KR" dirty="0"/>
              <a:t>OpenGL Buffer Object</a:t>
            </a:r>
          </a:p>
          <a:p>
            <a:pPr marL="742950" lvl="2" indent="-342900"/>
            <a:r>
              <a:rPr lang="ko-KR" altLang="en-US" dirty="0"/>
              <a:t>다양한 목적으로 사용하기 위한 버퍼 오브젝트</a:t>
            </a:r>
            <a:endParaRPr lang="en-US" altLang="ko-KR" dirty="0"/>
          </a:p>
          <a:p>
            <a:pPr marL="742950" lvl="2" indent="-342900"/>
            <a:r>
              <a:rPr lang="en-US" altLang="ko-KR" dirty="0"/>
              <a:t>Vertex </a:t>
            </a:r>
            <a:r>
              <a:rPr lang="ko-KR" altLang="en-US" dirty="0"/>
              <a:t>사용을</a:t>
            </a:r>
            <a:r>
              <a:rPr lang="en-US" altLang="ko-KR" dirty="0"/>
              <a:t> </a:t>
            </a:r>
            <a:r>
              <a:rPr lang="ko-KR" altLang="en-US" dirty="0"/>
              <a:t>위한 용도로 생성하게 되면</a:t>
            </a:r>
            <a:r>
              <a:rPr lang="en-US" altLang="ko-KR" dirty="0"/>
              <a:t>, </a:t>
            </a:r>
          </a:p>
          <a:p>
            <a:pPr marL="1200150" lvl="3" indent="-342900"/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Buffer Object </a:t>
            </a:r>
            <a:r>
              <a:rPr lang="ko-KR" altLang="en-US" dirty="0"/>
              <a:t>라 칭한다</a:t>
            </a:r>
            <a:endParaRPr lang="en-US" altLang="ko-KR" dirty="0"/>
          </a:p>
          <a:p>
            <a:pPr marL="400050" lvl="2" indent="0">
              <a:buNone/>
            </a:pP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6096000" y="3717032"/>
            <a:ext cx="2735585" cy="2825968"/>
            <a:chOff x="4427984" y="2780928"/>
            <a:chExt cx="3888432" cy="3312368"/>
          </a:xfrm>
        </p:grpSpPr>
        <p:sp>
          <p:nvSpPr>
            <p:cNvPr id="4" name="순서도: 처리 3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GPU Memory</a:t>
              </a:r>
              <a:endParaRPr lang="ko-KR" altLang="en-US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6672063" y="4755566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72063" y="4355125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72064" y="5124898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3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72063" y="5492126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672063" y="588918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47767" y="6131244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82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수업에서 다룰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  <a:endParaRPr lang="en-US" altLang="ko-KR" dirty="0"/>
          </a:p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  <a:endParaRPr lang="en-US" altLang="ko-KR" dirty="0"/>
          </a:p>
          <a:p>
            <a:pPr lvl="1"/>
            <a:r>
              <a:rPr lang="en-US" altLang="ko-KR" dirty="0"/>
              <a:t>Generate, Bind </a:t>
            </a:r>
            <a:r>
              <a:rPr lang="ko-KR" altLang="en-US" dirty="0"/>
              <a:t>구조 이해</a:t>
            </a:r>
            <a:endParaRPr lang="en-US" altLang="ko-KR" dirty="0"/>
          </a:p>
          <a:p>
            <a:pPr lvl="2"/>
            <a:r>
              <a:rPr lang="en-US" altLang="ko-KR" dirty="0"/>
              <a:t>Vertex Buffer Object</a:t>
            </a:r>
          </a:p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  <a:endParaRPr lang="en-US" altLang="ko-KR" dirty="0"/>
          </a:p>
          <a:p>
            <a:r>
              <a:rPr lang="ko-KR" altLang="en-US" dirty="0"/>
              <a:t>실습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glGenBuffers</a:t>
            </a:r>
            <a:r>
              <a:rPr lang="en-US" altLang="ko-KR" dirty="0"/>
              <a:t>(</a:t>
            </a:r>
            <a:r>
              <a:rPr lang="en-US" altLang="ko-KR" dirty="0" err="1"/>
              <a:t>GLsizei</a:t>
            </a:r>
            <a:r>
              <a:rPr lang="en-US" altLang="ko-KR" dirty="0"/>
              <a:t> n, </a:t>
            </a:r>
            <a:r>
              <a:rPr lang="en-US" altLang="ko-KR" dirty="0" err="1"/>
              <a:t>GLuint</a:t>
            </a:r>
            <a:r>
              <a:rPr lang="en-US" altLang="ko-KR" dirty="0"/>
              <a:t> *ids)</a:t>
            </a:r>
          </a:p>
          <a:p>
            <a:pPr lvl="1"/>
            <a:r>
              <a:rPr lang="en-US" altLang="ko-KR" dirty="0"/>
              <a:t>Buffer Object </a:t>
            </a:r>
            <a:r>
              <a:rPr lang="ko-KR" altLang="en-US" dirty="0"/>
              <a:t>를 생성하고 </a:t>
            </a:r>
            <a:r>
              <a:rPr lang="en-US" altLang="ko-KR" dirty="0"/>
              <a:t>Object ID </a:t>
            </a:r>
            <a:r>
              <a:rPr lang="ko-KR" altLang="en-US" dirty="0"/>
              <a:t>를 </a:t>
            </a:r>
            <a:r>
              <a:rPr lang="en-US" altLang="ko-KR" dirty="0"/>
              <a:t>ids </a:t>
            </a:r>
            <a:r>
              <a:rPr lang="ko-KR" altLang="en-US" dirty="0"/>
              <a:t>에 넣어줌</a:t>
            </a:r>
            <a:endParaRPr lang="en-US" altLang="ko-KR" dirty="0"/>
          </a:p>
          <a:p>
            <a:pPr lvl="1"/>
            <a:r>
              <a:rPr lang="en-US" altLang="ko-KR" dirty="0"/>
              <a:t>Object ID</a:t>
            </a:r>
            <a:r>
              <a:rPr lang="ko-KR" altLang="en-US" dirty="0"/>
              <a:t>는 이후 실제 데이터를 </a:t>
            </a:r>
            <a:r>
              <a:rPr lang="en-US" altLang="ko-KR" dirty="0"/>
              <a:t>CPU</a:t>
            </a:r>
            <a:r>
              <a:rPr lang="en-US" altLang="ko-KR" dirty="0">
                <a:sym typeface="Wingdings" panose="05000000000000000000" pitchFamily="2" charset="2"/>
              </a:rPr>
              <a:t>GPU</a:t>
            </a:r>
            <a:r>
              <a:rPr lang="ko-KR" altLang="en-US" dirty="0">
                <a:sym typeface="Wingdings" panose="05000000000000000000" pitchFamily="2" charset="2"/>
              </a:rPr>
              <a:t>로 올릴 때 사용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855640" y="4581128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VBO;</a:t>
            </a:r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&amp;VBO);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1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en-US" altLang="ko-KR" dirty="0"/>
              <a:t>VBO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7392144" y="3909121"/>
            <a:ext cx="2735585" cy="2825968"/>
            <a:chOff x="4427984" y="2780928"/>
            <a:chExt cx="3888432" cy="3312368"/>
          </a:xfrm>
        </p:grpSpPr>
        <p:sp>
          <p:nvSpPr>
            <p:cNvPr id="11" name="순서도: 처리 10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처리 11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GPU Memory</a:t>
              </a:r>
              <a:endParaRPr lang="ko-KR" altLang="en-US" dirty="0"/>
            </a:p>
          </p:txBody>
        </p:sp>
      </p:grpSp>
      <p:cxnSp>
        <p:nvCxnSpPr>
          <p:cNvPr id="15" name="직선 화살표 연결선 14"/>
          <p:cNvCxnSpPr>
            <a:cxnSpLocks/>
            <a:endCxn id="12" idx="1"/>
          </p:cNvCxnSpPr>
          <p:nvPr/>
        </p:nvCxnSpPr>
        <p:spPr>
          <a:xfrm flipV="1">
            <a:off x="5231904" y="4216292"/>
            <a:ext cx="2160240" cy="9169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6" idx="1"/>
          </p:cNvCxnSpPr>
          <p:nvPr/>
        </p:nvCxnSpPr>
        <p:spPr>
          <a:xfrm flipH="1">
            <a:off x="5015880" y="4773217"/>
            <a:ext cx="278258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798460" y="4988992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798460" y="4588551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98461" y="5358324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2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98460" y="5725552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798460" y="6122610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374164" y="6364670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440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/>
          <p:cNvSpPr/>
          <p:nvPr/>
        </p:nvSpPr>
        <p:spPr>
          <a:xfrm>
            <a:off x="6672064" y="5051243"/>
            <a:ext cx="2911695" cy="1800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glBindBuffer</a:t>
            </a:r>
            <a:r>
              <a:rPr lang="en-US" altLang="ko-KR" sz="2000" dirty="0"/>
              <a:t>(</a:t>
            </a:r>
            <a:r>
              <a:rPr lang="en-US" altLang="ko-KR" sz="2000" dirty="0" err="1"/>
              <a:t>GLenum</a:t>
            </a:r>
            <a:r>
              <a:rPr lang="en-US" altLang="ko-KR" sz="2000" dirty="0"/>
              <a:t> target, </a:t>
            </a:r>
            <a:r>
              <a:rPr lang="en-US" altLang="ko-KR" sz="2000" dirty="0" err="1"/>
              <a:t>GLuint</a:t>
            </a:r>
            <a:r>
              <a:rPr lang="en-US" altLang="ko-KR" sz="2000" dirty="0"/>
              <a:t> id);</a:t>
            </a:r>
          </a:p>
          <a:p>
            <a:pPr lvl="1"/>
            <a:r>
              <a:rPr lang="ko-KR" altLang="en-US" sz="1800" dirty="0"/>
              <a:t>생성된 </a:t>
            </a:r>
            <a:r>
              <a:rPr lang="en-US" altLang="ko-KR" sz="1800" dirty="0"/>
              <a:t>VBO </a:t>
            </a:r>
            <a:r>
              <a:rPr lang="ko-KR" altLang="en-US" sz="1800" dirty="0"/>
              <a:t>를 </a:t>
            </a:r>
            <a:r>
              <a:rPr lang="en-US" altLang="ko-KR" sz="1800" dirty="0"/>
              <a:t>ID </a:t>
            </a:r>
            <a:r>
              <a:rPr lang="ko-KR" altLang="en-US" sz="1800" dirty="0"/>
              <a:t>를 사용하여 </a:t>
            </a:r>
            <a:r>
              <a:rPr lang="en-US" altLang="ko-KR" sz="1800" dirty="0"/>
              <a:t>Bind </a:t>
            </a:r>
            <a:r>
              <a:rPr lang="ko-KR" altLang="en-US" sz="1800" dirty="0"/>
              <a:t>함</a:t>
            </a:r>
            <a:endParaRPr lang="en-US" altLang="ko-KR" sz="1800" dirty="0"/>
          </a:p>
          <a:p>
            <a:pPr lvl="2"/>
            <a:r>
              <a:rPr lang="en-US" altLang="ko-KR" sz="1600" dirty="0"/>
              <a:t>Bind </a:t>
            </a:r>
            <a:r>
              <a:rPr lang="ko-KR" altLang="en-US" sz="1600" dirty="0"/>
              <a:t>란</a:t>
            </a:r>
            <a:r>
              <a:rPr lang="en-US" altLang="ko-KR" sz="1600" dirty="0"/>
              <a:t>?</a:t>
            </a:r>
          </a:p>
          <a:p>
            <a:pPr lvl="3"/>
            <a:r>
              <a:rPr lang="ko-KR" altLang="en-US" sz="1400" dirty="0"/>
              <a:t>실제 </a:t>
            </a:r>
            <a:r>
              <a:rPr lang="en-US" altLang="ko-KR" sz="1400" dirty="0"/>
              <a:t>OpenGL</a:t>
            </a:r>
            <a:r>
              <a:rPr lang="ko-KR" altLang="en-US" sz="1400" dirty="0"/>
              <a:t>에서 작업할 대상의 형태와 용도를 구체화 해 주는 것</a:t>
            </a:r>
            <a:endParaRPr lang="en-US" altLang="ko-KR" sz="1400" dirty="0"/>
          </a:p>
          <a:p>
            <a:pPr lvl="3"/>
            <a:r>
              <a:rPr lang="ko-KR" altLang="en-US" sz="1400" dirty="0"/>
              <a:t>데이터를 올리려고 하는데 그 데이터가 </a:t>
            </a:r>
            <a:r>
              <a:rPr lang="en-US" altLang="ko-KR" sz="1400" dirty="0"/>
              <a:t>array </a:t>
            </a:r>
            <a:r>
              <a:rPr lang="ko-KR" altLang="en-US" sz="1400" dirty="0"/>
              <a:t>형식의 </a:t>
            </a:r>
            <a:r>
              <a:rPr lang="en-US" altLang="ko-KR" sz="1400" dirty="0"/>
              <a:t>buffer</a:t>
            </a:r>
            <a:r>
              <a:rPr lang="ko-KR" altLang="en-US" sz="1400" dirty="0"/>
              <a:t>를 가진다면 </a:t>
            </a:r>
            <a:r>
              <a:rPr lang="en-US" altLang="ko-KR" sz="1400" dirty="0"/>
              <a:t>GL_ARRAY_BUFFER </a:t>
            </a:r>
            <a:r>
              <a:rPr lang="ko-KR" altLang="en-US" sz="1400" dirty="0"/>
              <a:t>를 사용</a:t>
            </a:r>
          </a:p>
          <a:p>
            <a:pPr lvl="1"/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775519" y="5051244"/>
            <a:ext cx="4752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GLuint</a:t>
            </a:r>
            <a:r>
              <a:rPr lang="en-US" altLang="ko-KR" dirty="0"/>
              <a:t> VBO;</a:t>
            </a:r>
          </a:p>
          <a:p>
            <a:r>
              <a:rPr lang="en-US" altLang="ko-KR" dirty="0" err="1"/>
              <a:t>glGenBuffers</a:t>
            </a:r>
            <a:r>
              <a:rPr lang="en-US" altLang="ko-KR" dirty="0"/>
              <a:t>(1, &amp;VBO);</a:t>
            </a:r>
          </a:p>
          <a:p>
            <a:r>
              <a:rPr lang="en-US" altLang="ko-KR" dirty="0"/>
              <a:t>// 0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en-US" altLang="ko-KR" dirty="0"/>
              <a:t>VBO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6884941" y="5031836"/>
            <a:ext cx="2537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GL_ARRAY_BUFFER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78108" y="5843331"/>
            <a:ext cx="950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VBO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5735959" y="6104941"/>
            <a:ext cx="1942148" cy="261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672064" y="5430993"/>
            <a:ext cx="291169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696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ko-KR" sz="2000" dirty="0" err="1"/>
              <a:t>glBufferData</a:t>
            </a:r>
            <a:r>
              <a:rPr lang="en-US" altLang="ko-KR" sz="2000" dirty="0"/>
              <a:t>(</a:t>
            </a:r>
            <a:r>
              <a:rPr lang="en-US" altLang="ko-KR" sz="2000" dirty="0" err="1"/>
              <a:t>GLenum</a:t>
            </a:r>
            <a:r>
              <a:rPr lang="en-US" altLang="ko-KR" sz="2000" dirty="0"/>
              <a:t> target, </a:t>
            </a:r>
            <a:r>
              <a:rPr lang="en-US" altLang="ko-KR" sz="2000" dirty="0" err="1"/>
              <a:t>GLsizeiptr</a:t>
            </a:r>
            <a:r>
              <a:rPr lang="en-US" altLang="ko-KR" sz="2000" dirty="0"/>
              <a:t> size, </a:t>
            </a:r>
            <a:r>
              <a:rPr lang="en-US" altLang="ko-KR" sz="2000" dirty="0" err="1"/>
              <a:t>const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GLvoid</a:t>
            </a:r>
            <a:r>
              <a:rPr lang="en-US" altLang="ko-KR" sz="2000" dirty="0"/>
              <a:t> *data, </a:t>
            </a:r>
            <a:r>
              <a:rPr lang="en-US" altLang="ko-KR" sz="2000" dirty="0" err="1"/>
              <a:t>GLenum</a:t>
            </a:r>
            <a:r>
              <a:rPr lang="en-US" altLang="ko-KR" sz="2000" dirty="0"/>
              <a:t> usage);</a:t>
            </a:r>
          </a:p>
          <a:p>
            <a:pPr lvl="1"/>
            <a:r>
              <a:rPr lang="en-US" altLang="ko-KR" sz="1800" dirty="0"/>
              <a:t>Bind</a:t>
            </a:r>
            <a:r>
              <a:rPr lang="ko-KR" altLang="en-US" sz="1800" dirty="0"/>
              <a:t>된 </a:t>
            </a:r>
            <a:r>
              <a:rPr lang="en-US" altLang="ko-KR" sz="1800" dirty="0"/>
              <a:t>VBO </a:t>
            </a:r>
            <a:r>
              <a:rPr lang="ko-KR" altLang="en-US" sz="1800" dirty="0"/>
              <a:t>에 데이터를 할당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9136" y="3299500"/>
            <a:ext cx="6481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&amp;VBO);</a:t>
            </a:r>
          </a:p>
          <a:p>
            <a:r>
              <a:rPr lang="en-US" altLang="ko-KR" sz="1400" dirty="0"/>
              <a:t>// 0 </a:t>
            </a:r>
            <a:r>
              <a:rPr lang="en-US" altLang="ko-KR" sz="1400" dirty="0">
                <a:sym typeface="Wingdings" pitchFamily="2" charset="2"/>
              </a:rPr>
              <a:t> </a:t>
            </a:r>
            <a:r>
              <a:rPr lang="en-US" altLang="ko-KR" sz="1400" dirty="0"/>
              <a:t>VBO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(vertices), vertices, GL_STATIC_DRAW);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893787" y="5005706"/>
            <a:ext cx="2911695" cy="1800200"/>
            <a:chOff x="5364088" y="4797152"/>
            <a:chExt cx="2911695" cy="1800200"/>
          </a:xfrm>
        </p:grpSpPr>
        <p:sp>
          <p:nvSpPr>
            <p:cNvPr id="8" name="순서도: 처리 7"/>
            <p:cNvSpPr/>
            <p:nvPr/>
          </p:nvSpPr>
          <p:spPr>
            <a:xfrm>
              <a:off x="5364088" y="4797152"/>
              <a:ext cx="2911695" cy="180020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709243" y="4823246"/>
              <a:ext cx="25372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GL_ARRAY_BUFFER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70132" y="5589240"/>
              <a:ext cx="9509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VBO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5364088" y="5176902"/>
              <a:ext cx="29116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7897280" y="3988714"/>
            <a:ext cx="2735585" cy="2825968"/>
            <a:chOff x="4427984" y="2780928"/>
            <a:chExt cx="3888432" cy="3312368"/>
          </a:xfrm>
        </p:grpSpPr>
        <p:sp>
          <p:nvSpPr>
            <p:cNvPr id="16" name="순서도: 처리 15"/>
            <p:cNvSpPr/>
            <p:nvPr/>
          </p:nvSpPr>
          <p:spPr>
            <a:xfrm>
              <a:off x="4427984" y="2780928"/>
              <a:ext cx="3888432" cy="331236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4427984" y="2780928"/>
              <a:ext cx="3888432" cy="720080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GPU Memory</a:t>
              </a:r>
              <a:endParaRPr lang="ko-KR" altLang="en-US" dirty="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8358320" y="5024401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358320" y="4623960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Buffer Object 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358321" y="5393733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1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358320" y="5760961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58320" y="6158019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Buffer Object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934024" y="640007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08134" y="5401133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float vertices[] = {0.0f, 0.0f, 0.0f, 1.0f, 0.0f, 0.0f, 1.0f, 1.0f, 0.0f};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63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OpenGL </a:t>
            </a:r>
            <a:r>
              <a:rPr lang="ko-KR" altLang="en-US"/>
              <a:t>데이터 준비</a:t>
            </a:r>
            <a:endParaRPr lang="ko-KR" altLang="en-US" dirty="0"/>
          </a:p>
        </p:txBody>
      </p:sp>
      <p:pic>
        <p:nvPicPr>
          <p:cNvPr id="3" name="Picture 2" descr="끝났다 끝났어">
            <a:extLst>
              <a:ext uri="{FF2B5EF4-FFF2-40B4-BE49-F238E27FC236}">
                <a16:creationId xmlns:a16="http://schemas.microsoft.com/office/drawing/2014/main" id="{7A8147FE-BD85-18ED-2147-DD0DAADA3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2096640"/>
            <a:ext cx="5161384" cy="413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235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45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248128" y="4819092"/>
            <a:ext cx="4032450" cy="1944215"/>
            <a:chOff x="5593550" y="4797152"/>
            <a:chExt cx="1895988" cy="1279089"/>
          </a:xfrm>
        </p:grpSpPr>
        <p:sp>
          <p:nvSpPr>
            <p:cNvPr id="7" name="순서도: 처리 6"/>
            <p:cNvSpPr/>
            <p:nvPr/>
          </p:nvSpPr>
          <p:spPr>
            <a:xfrm>
              <a:off x="5593550" y="4797152"/>
              <a:ext cx="1895988" cy="127908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593550" y="4807570"/>
              <a:ext cx="1895988" cy="242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GL_ARRAY_BUFFER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45920" y="5294097"/>
              <a:ext cx="479161" cy="344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VBO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5593550" y="5034020"/>
              <a:ext cx="189598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일단</a:t>
            </a:r>
            <a:r>
              <a:rPr lang="en-US" altLang="ko-KR" sz="2400" dirty="0"/>
              <a:t> BIND</a:t>
            </a:r>
          </a:p>
          <a:p>
            <a:pPr lvl="1"/>
            <a:r>
              <a:rPr lang="en-US" altLang="ko-KR" sz="2000" dirty="0"/>
              <a:t>OpenGL </a:t>
            </a:r>
            <a:r>
              <a:rPr lang="ko-KR" altLang="en-US" sz="2000" dirty="0"/>
              <a:t>데이터 생성</a:t>
            </a:r>
            <a:r>
              <a:rPr lang="en-US" altLang="ko-KR" sz="2000" dirty="0"/>
              <a:t> </a:t>
            </a:r>
            <a:r>
              <a:rPr lang="ko-KR" altLang="en-US" sz="2000" dirty="0"/>
              <a:t>시 이미</a:t>
            </a:r>
            <a:r>
              <a:rPr lang="en-US" altLang="ko-KR" sz="2000" dirty="0"/>
              <a:t> Bind</a:t>
            </a:r>
            <a:r>
              <a:rPr lang="ko-KR" altLang="en-US" sz="2000" dirty="0"/>
              <a:t> 했으나</a:t>
            </a:r>
            <a:endParaRPr lang="en-US" altLang="ko-KR" sz="2000" dirty="0"/>
          </a:p>
          <a:p>
            <a:pPr lvl="2"/>
            <a:r>
              <a:rPr lang="ko-KR" altLang="en-US" sz="1800" dirty="0"/>
              <a:t>중간에 다른 오브젝트가 </a:t>
            </a:r>
            <a:r>
              <a:rPr lang="en-US" altLang="ko-KR" sz="1800" dirty="0"/>
              <a:t>BIND </a:t>
            </a:r>
            <a:r>
              <a:rPr lang="ko-KR" altLang="en-US" sz="1800" dirty="0"/>
              <a:t>되었을 가능성</a:t>
            </a:r>
            <a:endParaRPr lang="en-US" altLang="ko-KR" sz="1800" dirty="0"/>
          </a:p>
          <a:p>
            <a:pPr lvl="1"/>
            <a:r>
              <a:rPr lang="en-US" altLang="ko-KR" sz="2000" dirty="0"/>
              <a:t>OpenGL </a:t>
            </a:r>
            <a:r>
              <a:rPr lang="ko-KR" altLang="en-US" sz="2000" dirty="0"/>
              <a:t>은 종류 당 </a:t>
            </a:r>
            <a:r>
              <a:rPr lang="en-US" altLang="ko-KR" sz="2000" dirty="0"/>
              <a:t>(GL_ARRAY_BUFFER </a:t>
            </a:r>
            <a:r>
              <a:rPr lang="ko-KR" altLang="en-US" sz="2000" dirty="0"/>
              <a:t>같은</a:t>
            </a:r>
            <a:r>
              <a:rPr lang="en-US" altLang="ko-KR" sz="2000" dirty="0"/>
              <a:t>) </a:t>
            </a:r>
            <a:r>
              <a:rPr lang="ko-KR" altLang="en-US" sz="2000" dirty="0"/>
              <a:t>하나의 오브젝트</a:t>
            </a:r>
            <a:r>
              <a:rPr lang="en-US" altLang="ko-KR" sz="2000" dirty="0"/>
              <a:t> </a:t>
            </a:r>
            <a:r>
              <a:rPr lang="ko-KR" altLang="en-US" sz="2000" dirty="0"/>
              <a:t>만 </a:t>
            </a:r>
            <a:r>
              <a:rPr lang="en-US" altLang="ko-KR" sz="2000" dirty="0"/>
              <a:t>Bind</a:t>
            </a:r>
            <a:r>
              <a:rPr lang="ko-KR" altLang="en-US" sz="2000" dirty="0"/>
              <a:t> 허용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330964" y="6262099"/>
          <a:ext cx="38667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890615" y="5031899"/>
            <a:ext cx="42005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(….);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26759" y="618317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이 함수에 대한 설명은 다음 시간에</a:t>
            </a:r>
            <a:r>
              <a:rPr lang="en-US" altLang="ko-KR" dirty="0">
                <a:sym typeface="Wingdings" pitchFamily="2" charset="2"/>
              </a:rPr>
              <a:t>..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BEE9FD28-A8AD-419A-8BFD-280317AD4867}"/>
                  </a:ext>
                </a:extLst>
              </p14:cNvPr>
              <p14:cNvContentPartPr/>
              <p14:nvPr/>
            </p14:nvContentPartPr>
            <p14:xfrm>
              <a:off x="2373847" y="1408954"/>
              <a:ext cx="36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BEE9FD28-A8AD-419A-8BFD-280317AD48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5847" y="1301314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0516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glVertexAttribPointer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GLuint</a:t>
            </a:r>
            <a:r>
              <a:rPr lang="en-US" altLang="ko-KR" sz="2400" dirty="0"/>
              <a:t> index, </a:t>
            </a:r>
            <a:r>
              <a:rPr lang="en-US" altLang="ko-KR" sz="2400" dirty="0" err="1"/>
              <a:t>GLint</a:t>
            </a:r>
            <a:r>
              <a:rPr lang="en-US" altLang="ko-KR" sz="2400" dirty="0"/>
              <a:t> size, </a:t>
            </a:r>
            <a:r>
              <a:rPr lang="en-US" altLang="ko-KR" sz="2400" dirty="0" err="1"/>
              <a:t>GLenum</a:t>
            </a:r>
            <a:r>
              <a:rPr lang="en-US" altLang="ko-KR" sz="2400" dirty="0"/>
              <a:t> type, </a:t>
            </a:r>
            <a:r>
              <a:rPr lang="en-US" altLang="ko-KR" sz="2400" dirty="0" err="1"/>
              <a:t>GLboolean</a:t>
            </a:r>
            <a:r>
              <a:rPr lang="en-US" altLang="ko-KR" sz="2400" dirty="0"/>
              <a:t> normalized, </a:t>
            </a:r>
            <a:r>
              <a:rPr lang="en-US" altLang="ko-KR" sz="2400" dirty="0" err="1"/>
              <a:t>GLsizei</a:t>
            </a:r>
            <a:r>
              <a:rPr lang="en-US" altLang="ko-KR" sz="2400" dirty="0"/>
              <a:t> stride, 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GLvoid</a:t>
            </a:r>
            <a:r>
              <a:rPr lang="en-US" altLang="ko-KR" sz="2400" dirty="0"/>
              <a:t> *pointer);</a:t>
            </a:r>
          </a:p>
          <a:p>
            <a:r>
              <a:rPr lang="en-US" altLang="ko-KR" sz="2400" dirty="0"/>
              <a:t>Draw </a:t>
            </a:r>
            <a:r>
              <a:rPr lang="ko-KR" altLang="en-US" sz="2400" dirty="0"/>
              <a:t>시 데이터를 읽어갈 단위의 크기 및 시작점 설정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6384032" y="4272785"/>
            <a:ext cx="4032450" cy="1944215"/>
            <a:chOff x="5593550" y="4797152"/>
            <a:chExt cx="1895988" cy="1279089"/>
          </a:xfrm>
        </p:grpSpPr>
        <p:sp>
          <p:nvSpPr>
            <p:cNvPr id="5" name="순서도: 처리 4"/>
            <p:cNvSpPr/>
            <p:nvPr/>
          </p:nvSpPr>
          <p:spPr>
            <a:xfrm>
              <a:off x="5593550" y="4797152"/>
              <a:ext cx="1895988" cy="127908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593550" y="4807570"/>
              <a:ext cx="1895988" cy="242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GL_ARRAY_BUFFER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12081" y="5233220"/>
              <a:ext cx="479161" cy="344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VBO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5593550" y="5034020"/>
              <a:ext cx="189598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488386" y="5731632"/>
          <a:ext cx="38667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667228" y="5873816"/>
            <a:ext cx="5694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glEnableVertexAttribArray</a:t>
            </a:r>
            <a:r>
              <a:rPr lang="en-US" altLang="ko-KR" dirty="0"/>
              <a:t>(0);</a:t>
            </a:r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(GL_ARRAY_BUFFER, VBO);</a:t>
            </a:r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(0, 3, GL_FLOAT, GL_FALSE, 0, 0);</a:t>
            </a:r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6384032" y="5445918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47098" y="5779718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824193" y="5794378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120336" y="5777760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7696204" y="5445918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8976321" y="5458827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942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데이터 사용</a:t>
            </a:r>
          </a:p>
        </p:txBody>
      </p:sp>
      <p:sp>
        <p:nvSpPr>
          <p:cNvPr id="19" name="내용 개체 틀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glDrawArrays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GLenum</a:t>
            </a:r>
            <a:r>
              <a:rPr lang="en-US" altLang="ko-KR" sz="2400" dirty="0"/>
              <a:t> mode, </a:t>
            </a:r>
            <a:r>
              <a:rPr lang="en-US" altLang="ko-KR" sz="2400" dirty="0" err="1"/>
              <a:t>GLint</a:t>
            </a:r>
            <a:r>
              <a:rPr lang="en-US" altLang="ko-KR" sz="2400" dirty="0"/>
              <a:t> first, </a:t>
            </a:r>
            <a:r>
              <a:rPr lang="en-US" altLang="ko-KR" sz="2400" dirty="0" err="1"/>
              <a:t>GLsizei</a:t>
            </a:r>
            <a:r>
              <a:rPr lang="en-US" altLang="ko-KR" sz="2400" dirty="0"/>
              <a:t> count);</a:t>
            </a:r>
          </a:p>
          <a:p>
            <a:pPr lvl="1"/>
            <a:r>
              <a:rPr lang="ko-KR" altLang="en-US" sz="2000" dirty="0"/>
              <a:t>어떠한 </a:t>
            </a:r>
            <a:r>
              <a:rPr lang="en-US" altLang="ko-KR" sz="2000" dirty="0"/>
              <a:t>Primitive </a:t>
            </a:r>
            <a:r>
              <a:rPr lang="ko-KR" altLang="en-US" sz="2000" dirty="0"/>
              <a:t>로 구성할 것인지 선택</a:t>
            </a:r>
            <a:endParaRPr lang="en-US" altLang="ko-KR" sz="2000" dirty="0"/>
          </a:p>
          <a:p>
            <a:pPr lvl="1"/>
            <a:r>
              <a:rPr lang="en-US" altLang="ko-KR" sz="2000" dirty="0"/>
              <a:t>Vertex </a:t>
            </a:r>
            <a:r>
              <a:rPr lang="ko-KR" altLang="en-US" sz="2000" dirty="0"/>
              <a:t>몇 개를 그릴 것인지 입력</a:t>
            </a:r>
            <a:endParaRPr lang="en-US" altLang="ko-KR" sz="2000" dirty="0"/>
          </a:p>
          <a:p>
            <a:pPr lvl="1"/>
            <a:r>
              <a:rPr lang="ko-KR" altLang="en-US" sz="2000" dirty="0"/>
              <a:t>이 함수 호출 즉시 </a:t>
            </a:r>
            <a:r>
              <a:rPr lang="en-US" altLang="ko-KR" sz="2000" dirty="0"/>
              <a:t>GPU </a:t>
            </a:r>
            <a:r>
              <a:rPr lang="ko-KR" altLang="en-US" sz="2000" dirty="0"/>
              <a:t>가 동작</a:t>
            </a:r>
            <a:endParaRPr lang="en-US" altLang="ko-KR" sz="2000" dirty="0"/>
          </a:p>
          <a:p>
            <a:endParaRPr lang="ko-KR" altLang="en-US" sz="2400" dirty="0"/>
          </a:p>
        </p:txBody>
      </p:sp>
      <p:sp>
        <p:nvSpPr>
          <p:cNvPr id="10" name="직사각형 9"/>
          <p:cNvSpPr/>
          <p:nvPr/>
        </p:nvSpPr>
        <p:spPr>
          <a:xfrm>
            <a:off x="1816113" y="4884492"/>
            <a:ext cx="448404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(0);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(0, 3, GL_FLOAT, GL_FALSE, 0, 0);</a:t>
            </a:r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(GL_POINTS, 0, 1);</a:t>
            </a:r>
            <a:endParaRPr lang="ko-KR" altLang="en-US" sz="14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6384032" y="4272785"/>
            <a:ext cx="4032450" cy="1944215"/>
            <a:chOff x="5593550" y="4797152"/>
            <a:chExt cx="1895988" cy="1279089"/>
          </a:xfrm>
        </p:grpSpPr>
        <p:sp>
          <p:nvSpPr>
            <p:cNvPr id="18" name="순서도: 처리 17"/>
            <p:cNvSpPr/>
            <p:nvPr/>
          </p:nvSpPr>
          <p:spPr>
            <a:xfrm>
              <a:off x="5593550" y="4797152"/>
              <a:ext cx="1895988" cy="1279089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593550" y="4807570"/>
              <a:ext cx="1895988" cy="242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GL_ARRAY_BUFFER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12081" y="5233220"/>
              <a:ext cx="479161" cy="344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VBO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5593550" y="5034020"/>
              <a:ext cx="1895988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6477694" y="5732109"/>
          <a:ext cx="38667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0.0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아래쪽 화살표 23"/>
          <p:cNvSpPr/>
          <p:nvPr/>
        </p:nvSpPr>
        <p:spPr>
          <a:xfrm>
            <a:off x="6384032" y="5445918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547098" y="5779718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824193" y="5794378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9120336" y="5777760"/>
            <a:ext cx="1152128" cy="2754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7696204" y="5445918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>
            <a:off x="8976321" y="5458827"/>
            <a:ext cx="216024" cy="2616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47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981200" y="1600201"/>
            <a:ext cx="8579296" cy="4525963"/>
          </a:xfrm>
        </p:spPr>
        <p:txBody>
          <a:bodyPr/>
          <a:lstStyle/>
          <a:p>
            <a:r>
              <a:rPr lang="ko-KR" altLang="en-US" dirty="0"/>
              <a:t>제공된 프로젝트 사용</a:t>
            </a:r>
            <a:endParaRPr lang="en-US" altLang="ko-KR" dirty="0"/>
          </a:p>
          <a:p>
            <a:pPr lvl="1"/>
            <a:r>
              <a:rPr lang="ko-KR" altLang="en-US" dirty="0"/>
              <a:t>오늘 배운 내용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5B0905-6D83-4C43-9584-A9E8EB3C3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2492896"/>
            <a:ext cx="3281536" cy="347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순서도: 처리 26"/>
          <p:cNvSpPr/>
          <p:nvPr/>
        </p:nvSpPr>
        <p:spPr>
          <a:xfrm>
            <a:off x="5567908" y="3036586"/>
            <a:ext cx="4824536" cy="295232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18" name="내용 개체 틀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/>
              <a:t>에서 </a:t>
            </a:r>
            <a:r>
              <a:rPr lang="ko-KR" altLang="en-US" dirty="0" err="1"/>
              <a:t>렌더링은</a:t>
            </a:r>
            <a:r>
              <a:rPr lang="ko-KR" altLang="en-US" dirty="0"/>
              <a:t> 일종의 </a:t>
            </a:r>
            <a:r>
              <a:rPr lang="en-US" altLang="ko-KR" dirty="0"/>
              <a:t>State Machine </a:t>
            </a:r>
            <a:r>
              <a:rPr lang="ko-KR" altLang="en-US" dirty="0"/>
              <a:t>형태로 동작한다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037" y="3257058"/>
            <a:ext cx="4560279" cy="707154"/>
          </a:xfrm>
          <a:prstGeom prst="rect">
            <a:avLst/>
          </a:prstGeom>
        </p:spPr>
      </p:pic>
      <p:sp>
        <p:nvSpPr>
          <p:cNvPr id="19" name="구름 18"/>
          <p:cNvSpPr/>
          <p:nvPr/>
        </p:nvSpPr>
        <p:spPr>
          <a:xfrm>
            <a:off x="2183532" y="3318870"/>
            <a:ext cx="1800200" cy="1368152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Data</a:t>
            </a:r>
            <a:endParaRPr lang="ko-KR" alt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6179976" y="3985915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Graphics Pipeline</a:t>
            </a:r>
            <a:endParaRPr lang="ko-KR" altLang="en-US" dirty="0"/>
          </a:p>
        </p:txBody>
      </p:sp>
      <p:sp>
        <p:nvSpPr>
          <p:cNvPr id="23" name="오른쪽으로 구부러진 화살표 22"/>
          <p:cNvSpPr/>
          <p:nvPr/>
        </p:nvSpPr>
        <p:spPr>
          <a:xfrm>
            <a:off x="3681239" y="3711136"/>
            <a:ext cx="1800200" cy="576064"/>
          </a:xfrm>
          <a:prstGeom prst="curvedRightArrow">
            <a:avLst>
              <a:gd name="adj1" fmla="val 18554"/>
              <a:gd name="adj2" fmla="val 38411"/>
              <a:gd name="adj3" fmla="val 2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49061" y="4687023"/>
            <a:ext cx="2848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Data </a:t>
            </a:r>
            <a:r>
              <a:rPr lang="ko-KR" altLang="en-US" dirty="0"/>
              <a:t>설정은 렌더링 시작 전 한번만 설정됨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53265" y="4462151"/>
            <a:ext cx="425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파이프라인은 설정된 데이터를 지속적으로 읽어가며 </a:t>
            </a:r>
            <a:r>
              <a:rPr lang="ko-KR" altLang="en-US" dirty="0" err="1">
                <a:solidFill>
                  <a:schemeClr val="bg1"/>
                </a:solidFill>
              </a:rPr>
              <a:t>렌더링</a:t>
            </a:r>
            <a:r>
              <a:rPr lang="ko-KR" altLang="en-US" dirty="0">
                <a:solidFill>
                  <a:schemeClr val="bg1"/>
                </a:solidFill>
              </a:rPr>
              <a:t> 수행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79533" y="5161693"/>
            <a:ext cx="4253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렌더링</a:t>
            </a:r>
            <a:r>
              <a:rPr lang="ko-KR" altLang="en-US" dirty="0">
                <a:solidFill>
                  <a:schemeClr val="bg1"/>
                </a:solidFill>
              </a:rPr>
              <a:t> 도중에 데이터가 바뀌는 것을 허용하지 않음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21121" y="3341804"/>
            <a:ext cx="14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퍼감 퍼감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04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/>
              <a:t>병렬화가 안되면 매우 비효율적임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127872" y="3035210"/>
            <a:ext cx="161577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CPU</a:t>
            </a:r>
            <a:endParaRPr lang="ko-KR" altLang="en-US" b="1" dirty="0"/>
          </a:p>
        </p:txBody>
      </p:sp>
      <p:cxnSp>
        <p:nvCxnSpPr>
          <p:cNvPr id="5" name="직선 화살표 연결선 4"/>
          <p:cNvCxnSpPr>
            <a:stCxn id="4" idx="2"/>
          </p:cNvCxnSpPr>
          <p:nvPr/>
        </p:nvCxnSpPr>
        <p:spPr>
          <a:xfrm>
            <a:off x="3935760" y="3503263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31703" y="36112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31703" y="394110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31703" y="43054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999656" y="4753673"/>
            <a:ext cx="1872208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1704" y="532973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31704" y="565957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31704" y="602396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520360" y="3035210"/>
            <a:ext cx="161577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CPU</a:t>
            </a:r>
            <a:endParaRPr lang="ko-KR" altLang="en-US" b="1" dirty="0"/>
          </a:p>
        </p:txBody>
      </p:sp>
      <p:cxnSp>
        <p:nvCxnSpPr>
          <p:cNvPr id="15" name="직선 화살표 연결선 14"/>
          <p:cNvCxnSpPr>
            <a:stCxn id="14" idx="2"/>
          </p:cNvCxnSpPr>
          <p:nvPr/>
        </p:nvCxnSpPr>
        <p:spPr>
          <a:xfrm>
            <a:off x="8328248" y="3503263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24191" y="361127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24191" y="394110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24191" y="430549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392144" y="4753673"/>
            <a:ext cx="1872208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9" idx="2"/>
          </p:cNvCxnSpPr>
          <p:nvPr/>
        </p:nvCxnSpPr>
        <p:spPr>
          <a:xfrm>
            <a:off x="8328248" y="5221726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24192" y="532973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24192" y="565957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824192" y="602396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cxnSp>
        <p:nvCxnSpPr>
          <p:cNvPr id="25" name="꺾인 연결선 24"/>
          <p:cNvCxnSpPr>
            <a:stCxn id="9" idx="2"/>
            <a:endCxn id="14" idx="0"/>
          </p:cNvCxnSpPr>
          <p:nvPr/>
        </p:nvCxnSpPr>
        <p:spPr>
          <a:xfrm rot="5400000" flipH="1" flipV="1">
            <a:off x="5038747" y="1932224"/>
            <a:ext cx="2186515" cy="4392488"/>
          </a:xfrm>
          <a:prstGeom prst="bentConnector5">
            <a:avLst>
              <a:gd name="adj1" fmla="val -60552"/>
              <a:gd name="adj2" fmla="val 51459"/>
              <a:gd name="adj3" fmla="val 11045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159896" y="2718649"/>
            <a:ext cx="0" cy="4032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73936" y="3563305"/>
            <a:ext cx="461665" cy="2162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시간의</a:t>
            </a:r>
            <a:r>
              <a:rPr lang="en-US" altLang="ko-KR" dirty="0"/>
              <a:t> </a:t>
            </a:r>
            <a:r>
              <a:rPr lang="ko-KR" altLang="en-US" dirty="0"/>
              <a:t>흐름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9552384" y="2690075"/>
            <a:ext cx="0" cy="40324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566424" y="3534731"/>
            <a:ext cx="461665" cy="2162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시간의</a:t>
            </a:r>
            <a:r>
              <a:rPr lang="en-US" altLang="ko-KR" dirty="0"/>
              <a:t> </a:t>
            </a:r>
            <a:r>
              <a:rPr lang="ko-KR" altLang="en-US" dirty="0"/>
              <a:t>흐름</a:t>
            </a:r>
          </a:p>
        </p:txBody>
      </p:sp>
    </p:spTree>
    <p:extLst>
      <p:ext uri="{BB962C8B-B14F-4D97-AF65-F5344CB8AC3E}">
        <p14:creationId xmlns:p14="http://schemas.microsoft.com/office/powerpoint/2010/main" val="356524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/>
              <a:t>성능의 극대화를 위한 구조</a:t>
            </a:r>
            <a:endParaRPr lang="en-US" altLang="ko-KR" dirty="0"/>
          </a:p>
          <a:p>
            <a:pPr lvl="1"/>
            <a:r>
              <a:rPr lang="en-US" altLang="ko-KR" dirty="0"/>
              <a:t>CPU-GPU </a:t>
            </a:r>
            <a:r>
              <a:rPr lang="ko-KR" altLang="en-US" dirty="0"/>
              <a:t>병렬화에 최적화되어 있음</a:t>
            </a:r>
            <a:endParaRPr lang="en-US" altLang="ko-KR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56088" y="3429000"/>
            <a:ext cx="161577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CPU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536160" y="3429000"/>
            <a:ext cx="1872208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4871864" y="3663026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cxnSpLocks/>
          </p:cNvCxnSpPr>
          <p:nvPr/>
        </p:nvCxnSpPr>
        <p:spPr>
          <a:xfrm>
            <a:off x="9984432" y="3052396"/>
            <a:ext cx="14040" cy="37609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43872" y="331351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일해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33226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</a:t>
            </a:r>
          </a:p>
        </p:txBody>
      </p:sp>
      <p:cxnSp>
        <p:nvCxnSpPr>
          <p:cNvPr id="15" name="직선 화살표 연결선 14"/>
          <p:cNvCxnSpPr>
            <a:stCxn id="5" idx="2"/>
            <a:endCxn id="26" idx="0"/>
          </p:cNvCxnSpPr>
          <p:nvPr/>
        </p:nvCxnSpPr>
        <p:spPr>
          <a:xfrm>
            <a:off x="8472264" y="3897053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68208" y="40050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68208" y="433489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68208" y="46992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4" idx="2"/>
            <a:endCxn id="25" idx="0"/>
          </p:cNvCxnSpPr>
          <p:nvPr/>
        </p:nvCxnSpPr>
        <p:spPr>
          <a:xfrm>
            <a:off x="4063976" y="3897053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59919" y="40050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59919" y="433489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59919" y="46992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56088" y="5128663"/>
            <a:ext cx="1615777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CPU</a:t>
            </a:r>
            <a:endParaRPr lang="ko-KR" altLang="en-US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536160" y="5128663"/>
            <a:ext cx="1872208" cy="468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GPU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5" idx="3"/>
            <a:endCxn id="26" idx="1"/>
          </p:cNvCxnSpPr>
          <p:nvPr/>
        </p:nvCxnSpPr>
        <p:spPr>
          <a:xfrm>
            <a:off x="4871864" y="5362689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43872" y="50131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88088" y="502228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8472264" y="5581766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968208" y="568977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968208" y="601961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968208" y="638400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렌더링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4063976" y="5581766"/>
            <a:ext cx="0" cy="1231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559919" y="568977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559919" y="601961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559919" y="638400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다른일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55" name="폭발 1 54"/>
          <p:cNvSpPr/>
          <p:nvPr/>
        </p:nvSpPr>
        <p:spPr>
          <a:xfrm>
            <a:off x="5454006" y="3718952"/>
            <a:ext cx="1578099" cy="1192002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참견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폭발 1 55"/>
          <p:cNvSpPr/>
          <p:nvPr/>
        </p:nvSpPr>
        <p:spPr>
          <a:xfrm>
            <a:off x="5450967" y="5423609"/>
            <a:ext cx="1578099" cy="1192002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참견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998472" y="3897052"/>
            <a:ext cx="461665" cy="21620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시간의</a:t>
            </a:r>
            <a:r>
              <a:rPr lang="en-US" altLang="ko-KR" dirty="0"/>
              <a:t> </a:t>
            </a:r>
            <a:r>
              <a:rPr lang="ko-KR" altLang="en-US" dirty="0"/>
              <a:t>흐름</a:t>
            </a:r>
          </a:p>
        </p:txBody>
      </p:sp>
    </p:spTree>
    <p:extLst>
      <p:ext uri="{BB962C8B-B14F-4D97-AF65-F5344CB8AC3E}">
        <p14:creationId xmlns:p14="http://schemas.microsoft.com/office/powerpoint/2010/main" val="25707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효율적인 </a:t>
            </a:r>
            <a:r>
              <a:rPr lang="ko-KR" altLang="en-US" dirty="0" err="1"/>
              <a:t>렌더링을</a:t>
            </a:r>
            <a:r>
              <a:rPr lang="ko-KR" altLang="en-US" dirty="0"/>
              <a:t> 위해 고유의 </a:t>
            </a:r>
            <a:r>
              <a:rPr lang="en-US" altLang="ko-KR" dirty="0"/>
              <a:t>Data </a:t>
            </a:r>
            <a:r>
              <a:rPr lang="ko-KR" altLang="en-US" dirty="0"/>
              <a:t>형식을 가짐</a:t>
            </a:r>
          </a:p>
        </p:txBody>
      </p:sp>
      <p:sp>
        <p:nvSpPr>
          <p:cNvPr id="3" name="구름 2"/>
          <p:cNvSpPr/>
          <p:nvPr/>
        </p:nvSpPr>
        <p:spPr>
          <a:xfrm>
            <a:off x="3791745" y="2780928"/>
            <a:ext cx="4991397" cy="324036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Data</a:t>
            </a:r>
          </a:p>
          <a:p>
            <a:r>
              <a:rPr lang="en-US" altLang="ko-KR" sz="2400" dirty="0"/>
              <a:t>Vertex Buffer Object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690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/>
              <a:t>고유의 </a:t>
            </a:r>
            <a:r>
              <a:rPr lang="en-US" altLang="ko-KR" dirty="0"/>
              <a:t>Data </a:t>
            </a:r>
            <a:r>
              <a:rPr lang="ko-KR" altLang="en-US" dirty="0"/>
              <a:t>형식을 생성하고 이를 설정하는 방법을 알아야 함</a:t>
            </a:r>
          </a:p>
        </p:txBody>
      </p:sp>
      <p:sp>
        <p:nvSpPr>
          <p:cNvPr id="3" name="구름 2"/>
          <p:cNvSpPr/>
          <p:nvPr/>
        </p:nvSpPr>
        <p:spPr>
          <a:xfrm>
            <a:off x="3791745" y="2780928"/>
            <a:ext cx="4991397" cy="324036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Data</a:t>
            </a:r>
          </a:p>
          <a:p>
            <a:r>
              <a:rPr lang="en-US" altLang="ko-KR" sz="2400" dirty="0"/>
              <a:t>Vertex Buffer Object</a:t>
            </a:r>
          </a:p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604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</a:t>
            </a:r>
            <a:r>
              <a:rPr lang="ko-KR" altLang="en-US" dirty="0" err="1"/>
              <a:t>렌더링</a:t>
            </a:r>
            <a:r>
              <a:rPr lang="ko-KR" altLang="en-US" dirty="0"/>
              <a:t> 구조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078480" y="1700808"/>
            <a:ext cx="8033202" cy="1224136"/>
            <a:chOff x="671042" y="4581128"/>
            <a:chExt cx="7790243" cy="122413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874666" y="4472760"/>
            <a:ext cx="581724" cy="611220"/>
            <a:chOff x="1325980" y="3018070"/>
            <a:chExt cx="1296144" cy="1220950"/>
          </a:xfrm>
        </p:grpSpPr>
        <p:sp>
          <p:nvSpPr>
            <p:cNvPr id="20" name="순서도: 연결자 19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연결자 20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연결자 22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순서도: 연결자 23"/>
          <p:cNvSpPr/>
          <p:nvPr/>
        </p:nvSpPr>
        <p:spPr>
          <a:xfrm>
            <a:off x="8709502" y="416948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8493478" y="516976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/>
          <p:cNvSpPr/>
          <p:nvPr/>
        </p:nvSpPr>
        <p:spPr>
          <a:xfrm>
            <a:off x="9645606" y="526520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/>
          <p:cNvSpPr/>
          <p:nvPr/>
        </p:nvSpPr>
        <p:spPr>
          <a:xfrm>
            <a:off x="9501590" y="422154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4389022" y="4530166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660830" y="580370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709502" y="580370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7125326" y="4532810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397135" y="4163658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직선 화살표 연결선 33"/>
          <p:cNvCxnSpPr>
            <a:stCxn id="7" idx="2"/>
          </p:cNvCxnSpPr>
          <p:nvPr/>
        </p:nvCxnSpPr>
        <p:spPr>
          <a:xfrm>
            <a:off x="2783892" y="2924944"/>
            <a:ext cx="2253203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756</TotalTime>
  <Words>1122</Words>
  <Application>Microsoft Office PowerPoint</Application>
  <PresentationFormat>와이드스크린</PresentationFormat>
  <Paragraphs>275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맑은 고딕</vt:lpstr>
      <vt:lpstr>Arial</vt:lpstr>
      <vt:lpstr>Bookman Old Style</vt:lpstr>
      <vt:lpstr>Cambria Math</vt:lpstr>
      <vt:lpstr>Rockwell</vt:lpstr>
      <vt:lpstr>Wingdings</vt:lpstr>
      <vt:lpstr>Damask</vt:lpstr>
      <vt:lpstr>셰이더 프로그래밍 Lecture2</vt:lpstr>
      <vt:lpstr>수업에서 다룰 내용</vt:lpstr>
      <vt:lpstr>OpenGL 렌더링 구조</vt:lpstr>
      <vt:lpstr>OpenGL 렌더링 구조</vt:lpstr>
      <vt:lpstr>OpenGL 렌더링 구조</vt:lpstr>
      <vt:lpstr>OpenGL 렌더링 구조</vt:lpstr>
      <vt:lpstr>OpenGL 렌더링 구조</vt:lpstr>
      <vt:lpstr>OpenGL 렌더링 구조</vt:lpstr>
      <vt:lpstr>OpenGL 렌더링 구조</vt:lpstr>
      <vt:lpstr>OpenGL 렌더링 구조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준비</vt:lpstr>
      <vt:lpstr>OpenGL 데이터 사용</vt:lpstr>
      <vt:lpstr>OpenGL 데이터 사용</vt:lpstr>
      <vt:lpstr>OpenGL 데이터 사용</vt:lpstr>
      <vt:lpstr>OpenGL 데이터 사용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고급그래픽스효과</dc:title>
  <dc:creator>Microsoft Corporation</dc:creator>
  <cp:lastModifiedBy>이택희(A0344)</cp:lastModifiedBy>
  <cp:revision>56</cp:revision>
  <dcterms:created xsi:type="dcterms:W3CDTF">2006-10-05T04:04:58Z</dcterms:created>
  <dcterms:modified xsi:type="dcterms:W3CDTF">2025-09-03T10:17:05Z</dcterms:modified>
</cp:coreProperties>
</file>