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1"/>
  </p:notesMasterIdLst>
  <p:sldIdLst>
    <p:sldId id="256" r:id="rId2"/>
    <p:sldId id="259" r:id="rId3"/>
    <p:sldId id="260" r:id="rId4"/>
    <p:sldId id="261" r:id="rId5"/>
    <p:sldId id="285" r:id="rId6"/>
    <p:sldId id="262" r:id="rId7"/>
    <p:sldId id="263" r:id="rId8"/>
    <p:sldId id="264" r:id="rId9"/>
    <p:sldId id="266" r:id="rId10"/>
    <p:sldId id="286" r:id="rId11"/>
    <p:sldId id="267" r:id="rId12"/>
    <p:sldId id="268" r:id="rId13"/>
    <p:sldId id="258" r:id="rId14"/>
    <p:sldId id="269" r:id="rId15"/>
    <p:sldId id="275" r:id="rId16"/>
    <p:sldId id="270" r:id="rId17"/>
    <p:sldId id="272" r:id="rId18"/>
    <p:sldId id="273" r:id="rId19"/>
    <p:sldId id="274" r:id="rId20"/>
    <p:sldId id="287" r:id="rId21"/>
    <p:sldId id="276" r:id="rId22"/>
    <p:sldId id="271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94" autoAdjust="0"/>
    <p:restoredTop sz="94660"/>
  </p:normalViewPr>
  <p:slideViewPr>
    <p:cSldViewPr>
      <p:cViewPr varScale="1">
        <p:scale>
          <a:sx n="150" d="100"/>
          <a:sy n="150" d="100"/>
        </p:scale>
        <p:origin x="1464" y="1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34835-998C-48F3-922B-834DDD525EE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2D599-627B-48A2-BB2C-C81EC15F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4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100% </a:t>
            </a:r>
            <a:r>
              <a:rPr lang="ko-KR" altLang="en-US" dirty="0"/>
              <a:t>시험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/>
              <a:t>Point</a:t>
            </a:r>
            <a:r>
              <a:rPr lang="ko-KR" altLang="en-US" dirty="0"/>
              <a:t> 와 </a:t>
            </a:r>
            <a:r>
              <a:rPr lang="en-US" altLang="ko-KR" dirty="0"/>
              <a:t>vertex</a:t>
            </a:r>
            <a:r>
              <a:rPr lang="ko-KR" altLang="en-US"/>
              <a:t>는 다르다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2D599-627B-48A2-BB2C-C81EC15F966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76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03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6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34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35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27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611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8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2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8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0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8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71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0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3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7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48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83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77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ko-KR" altLang="en-US" sz="7200" dirty="0" err="1"/>
              <a:t>셰이더</a:t>
            </a:r>
            <a:r>
              <a:rPr lang="ko-KR" altLang="en-US" sz="7200" dirty="0"/>
              <a:t> 프로그래밍</a:t>
            </a:r>
            <a:br>
              <a:rPr lang="en-US" altLang="ko-KR" sz="7200" dirty="0"/>
            </a:br>
            <a:r>
              <a:rPr lang="en-US" altLang="ko-KR" sz="7200" dirty="0"/>
              <a:t>Lecture1</a:t>
            </a:r>
            <a:endParaRPr lang="ko-KR" altLang="en-US" sz="7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/>
              <a:t>2025</a:t>
            </a:r>
            <a:r>
              <a:rPr lang="ko-KR" altLang="en-US" sz="3200"/>
              <a:t>년 </a:t>
            </a:r>
            <a:r>
              <a:rPr lang="en-US" altLang="ko-KR" sz="3200"/>
              <a:t>2</a:t>
            </a:r>
            <a:r>
              <a:rPr lang="ko-KR" altLang="en-US" sz="3200"/>
              <a:t>학기</a:t>
            </a:r>
            <a:endParaRPr lang="en-US" altLang="ko-KR" sz="3200"/>
          </a:p>
          <a:p>
            <a:pPr algn="l"/>
            <a:r>
              <a:rPr lang="ko-KR" altLang="en-US" sz="3200"/>
              <a:t>담당교수 </a:t>
            </a:r>
            <a:r>
              <a:rPr lang="en-US" altLang="ko-KR" sz="3200"/>
              <a:t>: </a:t>
            </a:r>
            <a:r>
              <a:rPr lang="ko-KR" altLang="en-US" sz="3200"/>
              <a:t>게임공학과 이택희</a:t>
            </a:r>
          </a:p>
        </p:txBody>
      </p:sp>
    </p:spTree>
    <p:extLst>
      <p:ext uri="{BB962C8B-B14F-4D97-AF65-F5344CB8AC3E}">
        <p14:creationId xmlns:p14="http://schemas.microsoft.com/office/powerpoint/2010/main" val="353691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좌표계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575720" y="4653136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5015880" y="2491656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5005176" y="2951504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3642310" y="4653136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98168" y="45556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42310" y="5572166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5176" y="216758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40886" y="503235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오른손</a:t>
            </a:r>
            <a:r>
              <a:rPr lang="en-US" altLang="ko-KR" dirty="0"/>
              <a:t>? </a:t>
            </a:r>
            <a:r>
              <a:rPr lang="ko-KR" altLang="en-US" dirty="0"/>
              <a:t>왼손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28248" y="2574159"/>
            <a:ext cx="1954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엄지 </a:t>
            </a:r>
            <a:r>
              <a:rPr lang="en-US" altLang="ko-KR" dirty="0"/>
              <a:t>: X</a:t>
            </a:r>
            <a:br>
              <a:rPr lang="en-US" altLang="ko-KR" dirty="0"/>
            </a:br>
            <a:r>
              <a:rPr lang="ko-KR" altLang="en-US" dirty="0"/>
              <a:t>검지 </a:t>
            </a:r>
            <a:r>
              <a:rPr lang="en-US" altLang="ko-KR" dirty="0"/>
              <a:t>: Y</a:t>
            </a:r>
          </a:p>
          <a:p>
            <a:r>
              <a:rPr lang="ko-KR" altLang="en-US" dirty="0"/>
              <a:t>중지 </a:t>
            </a:r>
            <a:r>
              <a:rPr lang="en-US" altLang="ko-KR" dirty="0"/>
              <a:t>: 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2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 flipH="1">
            <a:off x="3732746" y="2132857"/>
            <a:ext cx="14287" cy="2591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1963211" y="4724900"/>
            <a:ext cx="1769687" cy="851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969413" y="2986430"/>
            <a:ext cx="2759350" cy="2594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969414" y="2130474"/>
            <a:ext cx="4547053" cy="857680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4547053"/>
              <a:gd name="connsiteY0" fmla="*/ 0 h 2594012"/>
              <a:gd name="connsiteX1" fmla="*/ 4547053 w 4547053"/>
              <a:gd name="connsiteY1" fmla="*/ 1715784 h 2594012"/>
              <a:gd name="connsiteX2" fmla="*/ 2759350 w 4547053"/>
              <a:gd name="connsiteY2" fmla="*/ 2594012 h 2594012"/>
              <a:gd name="connsiteX3" fmla="*/ 0 w 4547053"/>
              <a:gd name="connsiteY3" fmla="*/ 2594012 h 2594012"/>
              <a:gd name="connsiteX4" fmla="*/ 0 w 4547053"/>
              <a:gd name="connsiteY4" fmla="*/ 0 h 2594012"/>
              <a:gd name="connsiteX0" fmla="*/ 1777429 w 4547053"/>
              <a:gd name="connsiteY0" fmla="*/ 20549 h 878228"/>
              <a:gd name="connsiteX1" fmla="*/ 4547053 w 4547053"/>
              <a:gd name="connsiteY1" fmla="*/ 0 h 878228"/>
              <a:gd name="connsiteX2" fmla="*/ 2759350 w 4547053"/>
              <a:gd name="connsiteY2" fmla="*/ 878228 h 878228"/>
              <a:gd name="connsiteX3" fmla="*/ 0 w 4547053"/>
              <a:gd name="connsiteY3" fmla="*/ 878228 h 878228"/>
              <a:gd name="connsiteX4" fmla="*/ 1777429 w 4547053"/>
              <a:gd name="connsiteY4" fmla="*/ 20549 h 878228"/>
              <a:gd name="connsiteX0" fmla="*/ 1777429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77429 w 4547053"/>
              <a:gd name="connsiteY4" fmla="*/ 1 h 857680"/>
              <a:gd name="connsiteX0" fmla="*/ 1787703 w 4547053"/>
              <a:gd name="connsiteY0" fmla="*/ 10275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0275 h 857680"/>
              <a:gd name="connsiteX0" fmla="*/ 1787703 w 4547053"/>
              <a:gd name="connsiteY0" fmla="*/ 0 h 867953"/>
              <a:gd name="connsiteX1" fmla="*/ 4547053 w 4547053"/>
              <a:gd name="connsiteY1" fmla="*/ 10273 h 867953"/>
              <a:gd name="connsiteX2" fmla="*/ 2759350 w 4547053"/>
              <a:gd name="connsiteY2" fmla="*/ 867953 h 867953"/>
              <a:gd name="connsiteX3" fmla="*/ 0 w 4547053"/>
              <a:gd name="connsiteY3" fmla="*/ 867953 h 867953"/>
              <a:gd name="connsiteX4" fmla="*/ 1787703 w 4547053"/>
              <a:gd name="connsiteY4" fmla="*/ 0 h 867953"/>
              <a:gd name="connsiteX0" fmla="*/ 1787703 w 4547053"/>
              <a:gd name="connsiteY0" fmla="*/ 1 h 857680"/>
              <a:gd name="connsiteX1" fmla="*/ 4547053 w 4547053"/>
              <a:gd name="connsiteY1" fmla="*/ 0 h 857680"/>
              <a:gd name="connsiteX2" fmla="*/ 2759350 w 4547053"/>
              <a:gd name="connsiteY2" fmla="*/ 857680 h 857680"/>
              <a:gd name="connsiteX3" fmla="*/ 0 w 4547053"/>
              <a:gd name="connsiteY3" fmla="*/ 857680 h 857680"/>
              <a:gd name="connsiteX4" fmla="*/ 1787703 w 4547053"/>
              <a:gd name="connsiteY4" fmla="*/ 1 h 85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7053" h="857680">
                <a:moveTo>
                  <a:pt x="1787703" y="1"/>
                </a:moveTo>
                <a:lnTo>
                  <a:pt x="4547053" y="0"/>
                </a:lnTo>
                <a:lnTo>
                  <a:pt x="2759350" y="857680"/>
                </a:lnTo>
                <a:lnTo>
                  <a:pt x="0" y="857680"/>
                </a:lnTo>
                <a:lnTo>
                  <a:pt x="1787703" y="1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727849" y="2132856"/>
            <a:ext cx="1788227" cy="3450736"/>
          </a:xfrm>
          <a:custGeom>
            <a:avLst/>
            <a:gdLst>
              <a:gd name="connsiteX0" fmla="*/ 0 w 2759350"/>
              <a:gd name="connsiteY0" fmla="*/ 0 h 2594012"/>
              <a:gd name="connsiteX1" fmla="*/ 2759350 w 2759350"/>
              <a:gd name="connsiteY1" fmla="*/ 0 h 2594012"/>
              <a:gd name="connsiteX2" fmla="*/ 2759350 w 2759350"/>
              <a:gd name="connsiteY2" fmla="*/ 2594012 h 2594012"/>
              <a:gd name="connsiteX3" fmla="*/ 0 w 2759350"/>
              <a:gd name="connsiteY3" fmla="*/ 2594012 h 2594012"/>
              <a:gd name="connsiteX4" fmla="*/ 0 w 2759350"/>
              <a:gd name="connsiteY4" fmla="*/ 0 h 2594012"/>
              <a:gd name="connsiteX0" fmla="*/ 0 w 2759350"/>
              <a:gd name="connsiteY0" fmla="*/ 0 h 3415945"/>
              <a:gd name="connsiteX1" fmla="*/ 2759350 w 2759350"/>
              <a:gd name="connsiteY1" fmla="*/ 0 h 3415945"/>
              <a:gd name="connsiteX2" fmla="*/ 2759350 w 2759350"/>
              <a:gd name="connsiteY2" fmla="*/ 2594012 h 3415945"/>
              <a:gd name="connsiteX3" fmla="*/ 976045 w 2759350"/>
              <a:gd name="connsiteY3" fmla="*/ 3415945 h 3415945"/>
              <a:gd name="connsiteX4" fmla="*/ 0 w 2759350"/>
              <a:gd name="connsiteY4" fmla="*/ 0 h 3415945"/>
              <a:gd name="connsiteX0" fmla="*/ 10274 w 1783305"/>
              <a:gd name="connsiteY0" fmla="*/ 852755 h 3415945"/>
              <a:gd name="connsiteX1" fmla="*/ 1783305 w 1783305"/>
              <a:gd name="connsiteY1" fmla="*/ 0 h 3415945"/>
              <a:gd name="connsiteX2" fmla="*/ 1783305 w 1783305"/>
              <a:gd name="connsiteY2" fmla="*/ 2594012 h 3415945"/>
              <a:gd name="connsiteX3" fmla="*/ 0 w 1783305"/>
              <a:gd name="connsiteY3" fmla="*/ 3415945 h 3415945"/>
              <a:gd name="connsiteX4" fmla="*/ 10274 w 1783305"/>
              <a:gd name="connsiteY4" fmla="*/ 852755 h 3415945"/>
              <a:gd name="connsiteX0" fmla="*/ 20548 w 1793579"/>
              <a:gd name="connsiteY0" fmla="*/ 852755 h 3457042"/>
              <a:gd name="connsiteX1" fmla="*/ 1793579 w 1793579"/>
              <a:gd name="connsiteY1" fmla="*/ 0 h 3457042"/>
              <a:gd name="connsiteX2" fmla="*/ 1793579 w 1793579"/>
              <a:gd name="connsiteY2" fmla="*/ 2594012 h 3457042"/>
              <a:gd name="connsiteX3" fmla="*/ 0 w 1793579"/>
              <a:gd name="connsiteY3" fmla="*/ 3457042 h 3457042"/>
              <a:gd name="connsiteX4" fmla="*/ 20548 w 1793579"/>
              <a:gd name="connsiteY4" fmla="*/ 852755 h 3457042"/>
              <a:gd name="connsiteX0" fmla="*/ 10274 w 1783305"/>
              <a:gd name="connsiteY0" fmla="*/ 852755 h 3436493"/>
              <a:gd name="connsiteX1" fmla="*/ 1783305 w 1783305"/>
              <a:gd name="connsiteY1" fmla="*/ 0 h 3436493"/>
              <a:gd name="connsiteX2" fmla="*/ 1783305 w 1783305"/>
              <a:gd name="connsiteY2" fmla="*/ 2594012 h 3436493"/>
              <a:gd name="connsiteX3" fmla="*/ 0 w 1783305"/>
              <a:gd name="connsiteY3" fmla="*/ 3436493 h 3436493"/>
              <a:gd name="connsiteX4" fmla="*/ 10274 w 1783305"/>
              <a:gd name="connsiteY4" fmla="*/ 852755 h 3436493"/>
              <a:gd name="connsiteX0" fmla="*/ 10274 w 1783305"/>
              <a:gd name="connsiteY0" fmla="*/ 852755 h 3467315"/>
              <a:gd name="connsiteX1" fmla="*/ 1783305 w 1783305"/>
              <a:gd name="connsiteY1" fmla="*/ 0 h 3467315"/>
              <a:gd name="connsiteX2" fmla="*/ 1783305 w 1783305"/>
              <a:gd name="connsiteY2" fmla="*/ 2594012 h 3467315"/>
              <a:gd name="connsiteX3" fmla="*/ 0 w 1783305"/>
              <a:gd name="connsiteY3" fmla="*/ 3467315 h 3467315"/>
              <a:gd name="connsiteX4" fmla="*/ 10274 w 1783305"/>
              <a:gd name="connsiteY4" fmla="*/ 852755 h 3467315"/>
              <a:gd name="connsiteX0" fmla="*/ 10274 w 1783305"/>
              <a:gd name="connsiteY0" fmla="*/ 852755 h 3446767"/>
              <a:gd name="connsiteX1" fmla="*/ 1783305 w 1783305"/>
              <a:gd name="connsiteY1" fmla="*/ 0 h 3446767"/>
              <a:gd name="connsiteX2" fmla="*/ 1783305 w 1783305"/>
              <a:gd name="connsiteY2" fmla="*/ 2594012 h 3446767"/>
              <a:gd name="connsiteX3" fmla="*/ 0 w 1783305"/>
              <a:gd name="connsiteY3" fmla="*/ 3446767 h 3446767"/>
              <a:gd name="connsiteX4" fmla="*/ 10274 w 1783305"/>
              <a:gd name="connsiteY4" fmla="*/ 852755 h 3446767"/>
              <a:gd name="connsiteX0" fmla="*/ 20548 w 1793579"/>
              <a:gd name="connsiteY0" fmla="*/ 852755 h 3446767"/>
              <a:gd name="connsiteX1" fmla="*/ 1793579 w 1793579"/>
              <a:gd name="connsiteY1" fmla="*/ 0 h 3446767"/>
              <a:gd name="connsiteX2" fmla="*/ 1793579 w 1793579"/>
              <a:gd name="connsiteY2" fmla="*/ 2594012 h 3446767"/>
              <a:gd name="connsiteX3" fmla="*/ 0 w 1793579"/>
              <a:gd name="connsiteY3" fmla="*/ 3446767 h 3446767"/>
              <a:gd name="connsiteX4" fmla="*/ 20548 w 1793579"/>
              <a:gd name="connsiteY4" fmla="*/ 852755 h 3446767"/>
              <a:gd name="connsiteX0" fmla="*/ 297 w 1773328"/>
              <a:gd name="connsiteY0" fmla="*/ 852755 h 3477589"/>
              <a:gd name="connsiteX1" fmla="*/ 1773328 w 1773328"/>
              <a:gd name="connsiteY1" fmla="*/ 0 h 3477589"/>
              <a:gd name="connsiteX2" fmla="*/ 1773328 w 1773328"/>
              <a:gd name="connsiteY2" fmla="*/ 2594012 h 3477589"/>
              <a:gd name="connsiteX3" fmla="*/ 20846 w 1773328"/>
              <a:gd name="connsiteY3" fmla="*/ 3477589 h 3477589"/>
              <a:gd name="connsiteX4" fmla="*/ 297 w 1773328"/>
              <a:gd name="connsiteY4" fmla="*/ 852755 h 3477589"/>
              <a:gd name="connsiteX0" fmla="*/ 455 w 1773486"/>
              <a:gd name="connsiteY0" fmla="*/ 852755 h 3446767"/>
              <a:gd name="connsiteX1" fmla="*/ 1773486 w 1773486"/>
              <a:gd name="connsiteY1" fmla="*/ 0 h 3446767"/>
              <a:gd name="connsiteX2" fmla="*/ 1773486 w 1773486"/>
              <a:gd name="connsiteY2" fmla="*/ 2594012 h 3446767"/>
              <a:gd name="connsiteX3" fmla="*/ 10730 w 1773486"/>
              <a:gd name="connsiteY3" fmla="*/ 3446767 h 3446767"/>
              <a:gd name="connsiteX4" fmla="*/ 455 w 1773486"/>
              <a:gd name="connsiteY4" fmla="*/ 852755 h 3446767"/>
              <a:gd name="connsiteX0" fmla="*/ 681 w 1773712"/>
              <a:gd name="connsiteY0" fmla="*/ 852755 h 3446767"/>
              <a:gd name="connsiteX1" fmla="*/ 1773712 w 1773712"/>
              <a:gd name="connsiteY1" fmla="*/ 0 h 3446767"/>
              <a:gd name="connsiteX2" fmla="*/ 1773712 w 1773712"/>
              <a:gd name="connsiteY2" fmla="*/ 2594012 h 3446767"/>
              <a:gd name="connsiteX3" fmla="*/ 4606 w 1773712"/>
              <a:gd name="connsiteY3" fmla="*/ 3446767 h 3446767"/>
              <a:gd name="connsiteX4" fmla="*/ 681 w 1773712"/>
              <a:gd name="connsiteY4" fmla="*/ 852755 h 3446767"/>
              <a:gd name="connsiteX0" fmla="*/ 8775 w 1781806"/>
              <a:gd name="connsiteY0" fmla="*/ 852755 h 3446767"/>
              <a:gd name="connsiteX1" fmla="*/ 1781806 w 1781806"/>
              <a:gd name="connsiteY1" fmla="*/ 0 h 3446767"/>
              <a:gd name="connsiteX2" fmla="*/ 1781806 w 1781806"/>
              <a:gd name="connsiteY2" fmla="*/ 2594012 h 3446767"/>
              <a:gd name="connsiteX3" fmla="*/ 0 w 1781806"/>
              <a:gd name="connsiteY3" fmla="*/ 3446767 h 3446767"/>
              <a:gd name="connsiteX4" fmla="*/ 8775 w 1781806"/>
              <a:gd name="connsiteY4" fmla="*/ 852755 h 3446767"/>
              <a:gd name="connsiteX0" fmla="*/ 8775 w 1781806"/>
              <a:gd name="connsiteY0" fmla="*/ 852755 h 3449942"/>
              <a:gd name="connsiteX1" fmla="*/ 1781806 w 1781806"/>
              <a:gd name="connsiteY1" fmla="*/ 0 h 3449942"/>
              <a:gd name="connsiteX2" fmla="*/ 1781806 w 1781806"/>
              <a:gd name="connsiteY2" fmla="*/ 2594012 h 3449942"/>
              <a:gd name="connsiteX3" fmla="*/ 0 w 1781806"/>
              <a:gd name="connsiteY3" fmla="*/ 3449942 h 3449942"/>
              <a:gd name="connsiteX4" fmla="*/ 8775 w 1781806"/>
              <a:gd name="connsiteY4" fmla="*/ 852755 h 3449942"/>
              <a:gd name="connsiteX0" fmla="*/ 275 w 1773306"/>
              <a:gd name="connsiteY0" fmla="*/ 852755 h 3449942"/>
              <a:gd name="connsiteX1" fmla="*/ 1773306 w 1773306"/>
              <a:gd name="connsiteY1" fmla="*/ 0 h 3449942"/>
              <a:gd name="connsiteX2" fmla="*/ 1773306 w 1773306"/>
              <a:gd name="connsiteY2" fmla="*/ 2594012 h 3449942"/>
              <a:gd name="connsiteX3" fmla="*/ 23250 w 1773306"/>
              <a:gd name="connsiteY3" fmla="*/ 3449942 h 3449942"/>
              <a:gd name="connsiteX4" fmla="*/ 275 w 1773306"/>
              <a:gd name="connsiteY4" fmla="*/ 852755 h 3449942"/>
              <a:gd name="connsiteX0" fmla="*/ 87 w 1773118"/>
              <a:gd name="connsiteY0" fmla="*/ 852755 h 3459467"/>
              <a:gd name="connsiteX1" fmla="*/ 1773118 w 1773118"/>
              <a:gd name="connsiteY1" fmla="*/ 0 h 3459467"/>
              <a:gd name="connsiteX2" fmla="*/ 1773118 w 1773118"/>
              <a:gd name="connsiteY2" fmla="*/ 2594012 h 3459467"/>
              <a:gd name="connsiteX3" fmla="*/ 92912 w 1773118"/>
              <a:gd name="connsiteY3" fmla="*/ 3459467 h 3459467"/>
              <a:gd name="connsiteX4" fmla="*/ 87 w 1773118"/>
              <a:gd name="connsiteY4" fmla="*/ 852755 h 3459467"/>
              <a:gd name="connsiteX0" fmla="*/ 909 w 1773940"/>
              <a:gd name="connsiteY0" fmla="*/ 852755 h 3453117"/>
              <a:gd name="connsiteX1" fmla="*/ 1773940 w 1773940"/>
              <a:gd name="connsiteY1" fmla="*/ 0 h 3453117"/>
              <a:gd name="connsiteX2" fmla="*/ 1773940 w 1773940"/>
              <a:gd name="connsiteY2" fmla="*/ 2594012 h 3453117"/>
              <a:gd name="connsiteX3" fmla="*/ 1659 w 1773940"/>
              <a:gd name="connsiteY3" fmla="*/ 3453117 h 3453117"/>
              <a:gd name="connsiteX4" fmla="*/ 909 w 1773940"/>
              <a:gd name="connsiteY4" fmla="*/ 852755 h 3453117"/>
              <a:gd name="connsiteX0" fmla="*/ 909 w 1783465"/>
              <a:gd name="connsiteY0" fmla="*/ 852755 h 3453117"/>
              <a:gd name="connsiteX1" fmla="*/ 1783465 w 1783465"/>
              <a:gd name="connsiteY1" fmla="*/ 0 h 3453117"/>
              <a:gd name="connsiteX2" fmla="*/ 1773940 w 1783465"/>
              <a:gd name="connsiteY2" fmla="*/ 2594012 h 3453117"/>
              <a:gd name="connsiteX3" fmla="*/ 1659 w 1783465"/>
              <a:gd name="connsiteY3" fmla="*/ 3453117 h 3453117"/>
              <a:gd name="connsiteX4" fmla="*/ 909 w 1783465"/>
              <a:gd name="connsiteY4" fmla="*/ 852755 h 3453117"/>
              <a:gd name="connsiteX0" fmla="*/ 909 w 2007302"/>
              <a:gd name="connsiteY0" fmla="*/ 826561 h 3426923"/>
              <a:gd name="connsiteX1" fmla="*/ 2007302 w 2007302"/>
              <a:gd name="connsiteY1" fmla="*/ 0 h 3426923"/>
              <a:gd name="connsiteX2" fmla="*/ 1773940 w 2007302"/>
              <a:gd name="connsiteY2" fmla="*/ 2567818 h 3426923"/>
              <a:gd name="connsiteX3" fmla="*/ 1659 w 2007302"/>
              <a:gd name="connsiteY3" fmla="*/ 3426923 h 3426923"/>
              <a:gd name="connsiteX4" fmla="*/ 909 w 2007302"/>
              <a:gd name="connsiteY4" fmla="*/ 826561 h 3426923"/>
              <a:gd name="connsiteX0" fmla="*/ 909 w 1788227"/>
              <a:gd name="connsiteY0" fmla="*/ 850374 h 3450736"/>
              <a:gd name="connsiteX1" fmla="*/ 1788227 w 1788227"/>
              <a:gd name="connsiteY1" fmla="*/ 0 h 3450736"/>
              <a:gd name="connsiteX2" fmla="*/ 1773940 w 1788227"/>
              <a:gd name="connsiteY2" fmla="*/ 2591631 h 3450736"/>
              <a:gd name="connsiteX3" fmla="*/ 1659 w 1788227"/>
              <a:gd name="connsiteY3" fmla="*/ 3450736 h 3450736"/>
              <a:gd name="connsiteX4" fmla="*/ 909 w 1788227"/>
              <a:gd name="connsiteY4" fmla="*/ 850374 h 3450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8227" h="3450736">
                <a:moveTo>
                  <a:pt x="909" y="850374"/>
                </a:moveTo>
                <a:lnTo>
                  <a:pt x="1788227" y="0"/>
                </a:lnTo>
                <a:cubicBezTo>
                  <a:pt x="1783465" y="863877"/>
                  <a:pt x="1778702" y="1727754"/>
                  <a:pt x="1773940" y="2591631"/>
                </a:cubicBezTo>
                <a:lnTo>
                  <a:pt x="1659" y="3450736"/>
                </a:lnTo>
                <a:cubicBezTo>
                  <a:pt x="5084" y="2596339"/>
                  <a:pt x="-2516" y="1704771"/>
                  <a:pt x="909" y="85037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186140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620751" y="2880142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6140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20751" y="5472430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91545" y="2636913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정점이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3732746" y="4724488"/>
            <a:ext cx="2758959" cy="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363855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97905" y="2016046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97905" y="4608334"/>
            <a:ext cx="216024" cy="216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23148" y="4159927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정육면체를 그리기 위해선 몇 개의 삼각형이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149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96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그래픽스</a:t>
            </a:r>
            <a:r>
              <a:rPr lang="en-US" altLang="ko-KR" dirty="0"/>
              <a:t> </a:t>
            </a:r>
            <a:r>
              <a:rPr lang="ko-KR" altLang="en-US" dirty="0"/>
              <a:t>파이프라인은 여러 단계에 걸쳐 진화를 해 왔음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변화는 고정 그래픽스 파이프라인에서 프로그램 가능한 그래픽스 파이프라인으로 변화한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599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50100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68452" y="1772815"/>
            <a:ext cx="66565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고정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(fixed-function pipeline)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51723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그래픽스</a:t>
            </a:r>
            <a:r>
              <a:rPr lang="en-US" altLang="ko-KR" sz="2000" dirty="0"/>
              <a:t> </a:t>
            </a:r>
            <a:r>
              <a:rPr lang="ko-KR" altLang="en-US" sz="2000" dirty="0"/>
              <a:t>파이프라인의 각 단계는 미리 주어진 연산만 수행이 가능함</a:t>
            </a:r>
            <a:endParaRPr lang="en-US" altLang="ko-KR" sz="2000" dirty="0"/>
          </a:p>
          <a:p>
            <a:pPr algn="ctr"/>
            <a:r>
              <a:rPr lang="ko-KR" altLang="en-US" sz="2000" dirty="0"/>
              <a:t>필수적인 기능이 필요할 경우 하드웨어 및 드라이버 둘 다 업데이트가 필요</a:t>
            </a:r>
          </a:p>
        </p:txBody>
      </p:sp>
    </p:spTree>
    <p:extLst>
      <p:ext uri="{BB962C8B-B14F-4D97-AF65-F5344CB8AC3E}">
        <p14:creationId xmlns:p14="http://schemas.microsoft.com/office/powerpoint/2010/main" val="2111390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여기서 잠깐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그래픽스 파이프라인의 각 단계가 수행하는 일에 대해 알고 있는지 확인 필요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079399" y="4869160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31905" y="2564904"/>
            <a:ext cx="1554838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2853452" y="2871362"/>
            <a:ext cx="581724" cy="611220"/>
            <a:chOff x="1325980" y="3018070"/>
            <a:chExt cx="1296144" cy="1220950"/>
          </a:xfrm>
        </p:grpSpPr>
        <p:sp>
          <p:nvSpPr>
            <p:cNvPr id="4" name="순서도: 연결자 3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순서도: 연결자 4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순서도: 연결자 33"/>
          <p:cNvSpPr/>
          <p:nvPr/>
        </p:nvSpPr>
        <p:spPr>
          <a:xfrm>
            <a:off x="8688288" y="256809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8472264" y="35683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9624392" y="36638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9480376" y="262014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639616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688288" y="42023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2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4" name="순서도: 연결자 33"/>
          <p:cNvSpPr/>
          <p:nvPr/>
        </p:nvSpPr>
        <p:spPr>
          <a:xfrm>
            <a:off x="2783632" y="257535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567608" y="35756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719736" y="36710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575720" y="262740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783632" y="420956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75921" y="2562260"/>
            <a:ext cx="1410821" cy="1224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Primitive Assembly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8308856" y="2610906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8529836" y="2603286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22316" y="2664246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8316476" y="3609126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8454832" y="254691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8238808" y="354718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9390936" y="36426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9246920" y="25989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8313420" y="2659380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9210" y="3932569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812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2631996" y="2595442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852976" y="2587822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45456" y="2648782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2639616" y="3593662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연결자 21"/>
          <p:cNvSpPr/>
          <p:nvPr/>
        </p:nvSpPr>
        <p:spPr>
          <a:xfrm>
            <a:off x="2777972" y="25314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순서도: 연결자 22"/>
          <p:cNvSpPr/>
          <p:nvPr/>
        </p:nvSpPr>
        <p:spPr>
          <a:xfrm>
            <a:off x="2561948" y="353172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/>
          <p:cNvSpPr/>
          <p:nvPr/>
        </p:nvSpPr>
        <p:spPr>
          <a:xfrm>
            <a:off x="3714076" y="36271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3570060" y="25835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636560" y="2643916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682350" y="3917105"/>
            <a:ext cx="1387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</a:t>
            </a:r>
          </a:p>
          <a:p>
            <a:r>
              <a:rPr lang="en-US" altLang="ko-KR" dirty="0"/>
              <a:t>Lines</a:t>
            </a:r>
          </a:p>
          <a:p>
            <a:r>
              <a:rPr lang="en-US" altLang="ko-KR" dirty="0"/>
              <a:t>Triangles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3548" y="2523562"/>
            <a:ext cx="1946680" cy="12241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Rasterization</a:t>
            </a:r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Interpolation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896796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8184183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471124" y="2423160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8760892" y="242316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898037" y="271111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8185424" y="2711117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8472365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8759752" y="271111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7896200" y="2997199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8183587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8470528" y="2997199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760296" y="2997199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897441" y="3285156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84828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8471769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8759156" y="3285156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9051312" y="242316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9050172" y="2711117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9050716" y="2997199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9049576" y="3285156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897441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8184828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8471769" y="3572022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8759156" y="3572022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9049576" y="3572022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8027732" y="2609210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8248712" y="2601590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9041192" y="2662550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8035352" y="3607430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8173708" y="254521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7957684" y="354549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9109812" y="36409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8965796" y="259726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8032296" y="2657684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921368" y="4009438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581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383396" y="5140579"/>
            <a:ext cx="670073" cy="860905"/>
            <a:chOff x="6595360" y="2563068"/>
            <a:chExt cx="1152724" cy="1436894"/>
          </a:xfrm>
        </p:grpSpPr>
        <p:sp>
          <p:nvSpPr>
            <p:cNvPr id="122" name="직사각형 121"/>
            <p:cNvSpPr/>
            <p:nvPr/>
          </p:nvSpPr>
          <p:spPr>
            <a:xfrm>
              <a:off x="6595956" y="2563068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6883343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7170284" y="2563068"/>
              <a:ext cx="288032" cy="2880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7460052" y="2563068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6597197" y="2851025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/>
            <p:cNvSpPr/>
            <p:nvPr/>
          </p:nvSpPr>
          <p:spPr>
            <a:xfrm>
              <a:off x="6884584" y="2851025"/>
              <a:ext cx="28803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7171525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7458912" y="2851025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6595360" y="3137107"/>
              <a:ext cx="288032" cy="288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6882747" y="3137107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7169688" y="3137107"/>
              <a:ext cx="288032" cy="288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6596601" y="3425064"/>
              <a:ext cx="288032" cy="2880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6883988" y="3425064"/>
              <a:ext cx="288032" cy="2880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6596601" y="3711930"/>
              <a:ext cx="288032" cy="288032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>
            <a:off x="4367808" y="292876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7104112" y="293141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641352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739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680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5448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2593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980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921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4308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2640756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2928143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215084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504852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5868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3794728" y="269862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3795272" y="298470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794132" y="327266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2641997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929384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216325" y="355953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503712" y="355953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794132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V="1">
            <a:off x="2772288" y="259671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993268" y="258909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3785748" y="265005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2779908" y="359493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순서도: 연결자 95"/>
          <p:cNvSpPr/>
          <p:nvPr/>
        </p:nvSpPr>
        <p:spPr>
          <a:xfrm>
            <a:off x="2918264" y="25327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순서도: 연결자 96"/>
          <p:cNvSpPr/>
          <p:nvPr/>
        </p:nvSpPr>
        <p:spPr>
          <a:xfrm>
            <a:off x="2702240" y="353300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연결자 97"/>
          <p:cNvSpPr/>
          <p:nvPr/>
        </p:nvSpPr>
        <p:spPr>
          <a:xfrm>
            <a:off x="3854368" y="36284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연결자 98"/>
          <p:cNvSpPr/>
          <p:nvPr/>
        </p:nvSpPr>
        <p:spPr>
          <a:xfrm>
            <a:off x="3710352" y="258477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/>
          <p:cNvCxnSpPr/>
          <p:nvPr/>
        </p:nvCxnSpPr>
        <p:spPr>
          <a:xfrm flipH="1">
            <a:off x="2776852" y="264519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665924" y="399694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150512" y="2558684"/>
            <a:ext cx="1795424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967556" y="241066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4943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8541884" y="241066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8831652" y="241066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968797" y="269862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256184" y="269862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43125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830512" y="269862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966960" y="298470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8254347" y="298470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8541288" y="298470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968201" y="327266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8255588" y="327266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355953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7993369" y="396468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6103673" y="4910372"/>
            <a:ext cx="1402176" cy="12241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Buffer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위로 굽은 화살표 2"/>
          <p:cNvSpPr/>
          <p:nvPr/>
        </p:nvSpPr>
        <p:spPr>
          <a:xfrm rot="5400000" flipV="1">
            <a:off x="7712709" y="4891255"/>
            <a:ext cx="721321" cy="759556"/>
          </a:xfrm>
          <a:prstGeom prst="bentUpArrow">
            <a:avLst>
              <a:gd name="adj1" fmla="val 34243"/>
              <a:gd name="adj2" fmla="val 25000"/>
              <a:gd name="adj3" fmla="val 2360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786609" y="4871886"/>
            <a:ext cx="2205940" cy="13269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6" name="왼쪽으로 구부러진 화살표 5"/>
          <p:cNvSpPr/>
          <p:nvPr/>
        </p:nvSpPr>
        <p:spPr>
          <a:xfrm>
            <a:off x="5036840" y="4978632"/>
            <a:ext cx="1264210" cy="1184798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퍼가요</a:t>
            </a:r>
            <a:r>
              <a:rPr lang="en-US" altLang="ko-KR" b="1" dirty="0">
                <a:solidFill>
                  <a:srgbClr val="FF0000"/>
                </a:solidFill>
              </a:rPr>
              <a:t>~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렌더링을</a:t>
            </a:r>
            <a:r>
              <a:rPr lang="ko-KR" altLang="en-US" dirty="0"/>
              <a:t> 위해 필요한 기본적인 요소들에 대해 다시 상기해보자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그래픽스 파이프라인에 대해 다시 상기해보자</a:t>
            </a:r>
            <a:endParaRPr lang="en-US" altLang="ko-KR" dirty="0"/>
          </a:p>
          <a:p>
            <a:pPr lvl="1"/>
            <a:r>
              <a:rPr lang="ko-KR" altLang="en-US" dirty="0"/>
              <a:t>그래픽스 파이프라인이란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파이프라인의 각 단계에서 수행하는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803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00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063552" y="3140968"/>
            <a:ext cx="8033202" cy="1224136"/>
            <a:chOff x="671042" y="4581128"/>
            <a:chExt cx="7790243" cy="122413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Transform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Operation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75520" y="1772815"/>
            <a:ext cx="8784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프로그램 가능한 그래픽스 파이프라인이란</a:t>
            </a:r>
            <a:r>
              <a:rPr lang="en-US" altLang="ko-KR" sz="3200" dirty="0"/>
              <a:t>?</a:t>
            </a:r>
          </a:p>
          <a:p>
            <a:pPr algn="ctr"/>
            <a:r>
              <a:rPr lang="en-US" altLang="ko-KR" sz="3200" dirty="0"/>
              <a:t>(programmable pipeline)</a:t>
            </a:r>
            <a:endParaRPr lang="ko-KR" altLang="en-US" sz="3200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071016" y="5157192"/>
            <a:ext cx="8033202" cy="1224136"/>
            <a:chOff x="671042" y="4581128"/>
            <a:chExt cx="7790243" cy="1224136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아래쪽 화살표 1"/>
          <p:cNvSpPr/>
          <p:nvPr/>
        </p:nvSpPr>
        <p:spPr>
          <a:xfrm>
            <a:off x="3071664" y="4509120"/>
            <a:ext cx="619268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24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Pipeline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628800"/>
            <a:ext cx="8704297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3009900"/>
            <a:ext cx="3478190" cy="352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16080" y="329788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복잡</a:t>
            </a:r>
          </a:p>
        </p:txBody>
      </p:sp>
    </p:spTree>
    <p:extLst>
      <p:ext uri="{BB962C8B-B14F-4D97-AF65-F5344CB8AC3E}">
        <p14:creationId xmlns:p14="http://schemas.microsoft.com/office/powerpoint/2010/main" val="191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5231905" y="1792908"/>
            <a:ext cx="1546454" cy="12241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Transform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845068" y="2099366"/>
            <a:ext cx="581724" cy="611220"/>
            <a:chOff x="1325980" y="3018070"/>
            <a:chExt cx="1296144" cy="1220950"/>
          </a:xfrm>
        </p:grpSpPr>
        <p:sp>
          <p:nvSpPr>
            <p:cNvPr id="5" name="순서도: 연결자 4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순서도: 연결자 5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연결자 6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순서도: 연결자 7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순서도: 연결자 8"/>
          <p:cNvSpPr/>
          <p:nvPr/>
        </p:nvSpPr>
        <p:spPr>
          <a:xfrm>
            <a:off x="8679904" y="179609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연결자 9"/>
          <p:cNvSpPr/>
          <p:nvPr/>
        </p:nvSpPr>
        <p:spPr>
          <a:xfrm>
            <a:off x="8463880" y="279637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연결자 10"/>
          <p:cNvSpPr/>
          <p:nvPr/>
        </p:nvSpPr>
        <p:spPr>
          <a:xfrm>
            <a:off x="9616008" y="289180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9471992" y="184814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359424" y="21567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631232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79904" y="3430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>
            <a:off x="7095728" y="215941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5367536" y="4365682"/>
            <a:ext cx="1410821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Vertex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862949" y="4668376"/>
            <a:ext cx="581724" cy="611220"/>
            <a:chOff x="1325980" y="3018070"/>
            <a:chExt cx="1296144" cy="1220950"/>
          </a:xfrm>
        </p:grpSpPr>
        <p:sp>
          <p:nvSpPr>
            <p:cNvPr id="20" name="순서도: 연결자 19"/>
            <p:cNvSpPr/>
            <p:nvPr/>
          </p:nvSpPr>
          <p:spPr>
            <a:xfrm>
              <a:off x="1542004" y="3018070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연결자 20"/>
            <p:cNvSpPr/>
            <p:nvPr/>
          </p:nvSpPr>
          <p:spPr>
            <a:xfrm>
              <a:off x="1325980" y="4018348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순서도: 연결자 21"/>
            <p:cNvSpPr/>
            <p:nvPr/>
          </p:nvSpPr>
          <p:spPr>
            <a:xfrm>
              <a:off x="2478108" y="411378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순서도: 연결자 22"/>
            <p:cNvSpPr/>
            <p:nvPr/>
          </p:nvSpPr>
          <p:spPr>
            <a:xfrm>
              <a:off x="2334092" y="3070124"/>
              <a:ext cx="144016" cy="125236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순서도: 연결자 23"/>
          <p:cNvSpPr/>
          <p:nvPr/>
        </p:nvSpPr>
        <p:spPr>
          <a:xfrm>
            <a:off x="8868813" y="4841528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순서도: 연결자 24"/>
          <p:cNvSpPr/>
          <p:nvPr/>
        </p:nvSpPr>
        <p:spPr>
          <a:xfrm>
            <a:off x="8337745" y="561904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순서도: 연결자 25"/>
          <p:cNvSpPr/>
          <p:nvPr/>
        </p:nvSpPr>
        <p:spPr>
          <a:xfrm>
            <a:off x="9219964" y="5689264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연결자 26"/>
          <p:cNvSpPr/>
          <p:nvPr/>
        </p:nvSpPr>
        <p:spPr>
          <a:xfrm>
            <a:off x="9330084" y="424982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4377305" y="472578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649113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697785" y="59993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Vertices</a:t>
            </a:r>
            <a:endParaRPr lang="ko-KR" altLang="en-US" dirty="0"/>
          </a:p>
        </p:txBody>
      </p:sp>
      <p:sp>
        <p:nvSpPr>
          <p:cNvPr id="31" name="오른쪽 화살표 30"/>
          <p:cNvSpPr/>
          <p:nvPr/>
        </p:nvSpPr>
        <p:spPr>
          <a:xfrm>
            <a:off x="7113609" y="4728426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98995" y="3212976"/>
            <a:ext cx="25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</p:txBody>
      </p:sp>
      <p:sp>
        <p:nvSpPr>
          <p:cNvPr id="35" name="TextBox 34"/>
          <p:cNvSpPr txBox="1"/>
          <p:nvPr/>
        </p:nvSpPr>
        <p:spPr>
          <a:xfrm>
            <a:off x="4798996" y="5802864"/>
            <a:ext cx="25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Vertex Animation</a:t>
            </a:r>
          </a:p>
          <a:p>
            <a:pPr algn="ctr"/>
            <a:r>
              <a:rPr lang="ko-KR" altLang="en-US" dirty="0"/>
              <a:t>투영 매트릭스 적용</a:t>
            </a:r>
            <a:endParaRPr lang="en-US" altLang="ko-KR" dirty="0"/>
          </a:p>
          <a:p>
            <a:pPr algn="ctr"/>
            <a:r>
              <a:rPr lang="en-US" altLang="ko-KR" dirty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59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4367808" y="2274671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7104112" y="2277315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1352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739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215680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5448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642593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29980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16921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04308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40756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28143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215084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504852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641997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929384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216325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503712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95868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794728" y="20445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95272" y="233061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794132" y="2618567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41997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29384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216325" y="2905433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503712" y="2905433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94132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2772288" y="1942621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993268" y="1935001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785748" y="1995961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H="1" flipV="1">
            <a:off x="2779908" y="2940841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순서도: 연결자 33"/>
          <p:cNvSpPr/>
          <p:nvPr/>
        </p:nvSpPr>
        <p:spPr>
          <a:xfrm>
            <a:off x="2918264" y="1878625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연결자 34"/>
          <p:cNvSpPr/>
          <p:nvPr/>
        </p:nvSpPr>
        <p:spPr>
          <a:xfrm>
            <a:off x="2702240" y="2878903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연결자 35"/>
          <p:cNvSpPr/>
          <p:nvPr/>
        </p:nvSpPr>
        <p:spPr>
          <a:xfrm>
            <a:off x="3854368" y="297433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연결자 36"/>
          <p:cNvSpPr/>
          <p:nvPr/>
        </p:nvSpPr>
        <p:spPr>
          <a:xfrm>
            <a:off x="3710352" y="1930679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2776852" y="1991095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65924" y="3342849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150512" y="1904587"/>
            <a:ext cx="1627584" cy="122413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Operation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967556" y="1756571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54943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41884" y="1756571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831652" y="1756571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968797" y="20445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8256184" y="2044528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8543125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830512" y="2044528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966960" y="233061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254347" y="2330610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8541288" y="2330610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968201" y="26185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8255588" y="26185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968201" y="2905433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993369" y="3310583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cxnSp>
        <p:nvCxnSpPr>
          <p:cNvPr id="56" name="직선 연결선 55"/>
          <p:cNvCxnSpPr/>
          <p:nvPr/>
        </p:nvCxnSpPr>
        <p:spPr>
          <a:xfrm>
            <a:off x="1919536" y="4077072"/>
            <a:ext cx="8424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56"/>
          <p:cNvSpPr/>
          <p:nvPr/>
        </p:nvSpPr>
        <p:spPr>
          <a:xfrm>
            <a:off x="4367808" y="5095228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7104112" y="5097872"/>
            <a:ext cx="648072" cy="49112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641352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2928739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215680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505448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2642593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2929980" y="4865085"/>
            <a:ext cx="288032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3216921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3504308" y="4865085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640756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2928143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3215084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504852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641997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929384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216325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3503712" y="5439124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3795868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3794728" y="4865085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95272" y="5151167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3794132" y="5439124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2641997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2929384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3216325" y="5725990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3503712" y="5725990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3794132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 flipV="1">
            <a:off x="2772288" y="4763178"/>
            <a:ext cx="213360" cy="10058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2993268" y="4755558"/>
            <a:ext cx="792480" cy="533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3785748" y="4816518"/>
            <a:ext cx="144780" cy="104394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 flipH="1" flipV="1">
            <a:off x="2779908" y="5761398"/>
            <a:ext cx="1158240" cy="9906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연결자 87"/>
          <p:cNvSpPr/>
          <p:nvPr/>
        </p:nvSpPr>
        <p:spPr>
          <a:xfrm>
            <a:off x="2918264" y="4699182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순서도: 연결자 88"/>
          <p:cNvSpPr/>
          <p:nvPr/>
        </p:nvSpPr>
        <p:spPr>
          <a:xfrm>
            <a:off x="2702240" y="5699460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순서도: 연결자 89"/>
          <p:cNvSpPr/>
          <p:nvPr/>
        </p:nvSpPr>
        <p:spPr>
          <a:xfrm>
            <a:off x="3854368" y="579489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순서도: 연결자 90"/>
          <p:cNvSpPr/>
          <p:nvPr/>
        </p:nvSpPr>
        <p:spPr>
          <a:xfrm>
            <a:off x="3710352" y="4751236"/>
            <a:ext cx="144016" cy="125236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 flipH="1">
            <a:off x="2776852" y="4811652"/>
            <a:ext cx="1005840" cy="9525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65924" y="6163406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Fragments</a:t>
            </a:r>
            <a:endParaRPr lang="ko-KR" altLang="en-US" dirty="0"/>
          </a:p>
        </p:txBody>
      </p:sp>
      <p:sp>
        <p:nvSpPr>
          <p:cNvPr id="95" name="직사각형 94"/>
          <p:cNvSpPr/>
          <p:nvPr/>
        </p:nvSpPr>
        <p:spPr>
          <a:xfrm>
            <a:off x="7967556" y="4577128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8254943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8541884" y="4577128"/>
            <a:ext cx="28803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8831652" y="4577128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7968797" y="4865085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8256184" y="4865085"/>
            <a:ext cx="288032" cy="288032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8543125" y="4865085"/>
            <a:ext cx="288032" cy="288032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8830512" y="4865085"/>
            <a:ext cx="288032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7966960" y="5151167"/>
            <a:ext cx="288032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8254347" y="5151167"/>
            <a:ext cx="288032" cy="2880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8541288" y="5151167"/>
            <a:ext cx="288032" cy="288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7968201" y="5439124"/>
            <a:ext cx="288032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8255588" y="5439124"/>
            <a:ext cx="288032" cy="28803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7968201" y="5725990"/>
            <a:ext cx="288032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7993369" y="6131140"/>
            <a:ext cx="138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Pixels</a:t>
            </a:r>
            <a:endParaRPr lang="ko-KR" altLang="en-US" dirty="0"/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231904" y="4675834"/>
            <a:ext cx="1546192" cy="12241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Fragment </a:t>
            </a:r>
            <a:r>
              <a:rPr lang="en-US" altLang="ko-K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Shader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 rot="1168773">
            <a:off x="9128884" y="4695019"/>
            <a:ext cx="504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블링블링</a:t>
            </a:r>
            <a:endParaRPr lang="ko-KR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5177408" y="319346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고정된 몇 가지 광원효과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177408" y="59372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</a:t>
            </a:r>
            <a:r>
              <a:rPr lang="ko-KR" altLang="en-US" dirty="0" err="1"/>
              <a:t>필터링</a:t>
            </a:r>
            <a:endParaRPr lang="en-US" altLang="ko-KR" dirty="0"/>
          </a:p>
          <a:p>
            <a:r>
              <a:rPr lang="en-US" altLang="ko-KR" dirty="0"/>
              <a:t>NPR…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1919537" y="3701353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fixed-function pipeline</a:t>
            </a:r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1919536" y="4039878"/>
            <a:ext cx="2630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programmable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8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Programmable Graphics Pipeline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071016" y="2852936"/>
            <a:ext cx="8033202" cy="1224136"/>
            <a:chOff x="671042" y="4581128"/>
            <a:chExt cx="7790243" cy="122413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71042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Vertex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200897" y="4581128"/>
              <a:ext cx="1368152" cy="122413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Primitive Assembly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3723234" y="4581128"/>
              <a:ext cx="1700336" cy="1224136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Rasterization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and Interpolation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586348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Fragment </a:t>
              </a:r>
              <a:r>
                <a:rPr lang="en-US" altLang="ko-KR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Shader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7101517" y="4581128"/>
              <a:ext cx="1359768" cy="12241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Frame Buffer</a:t>
              </a:r>
              <a:endPara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057667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3579873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오른쪽 화살표 10"/>
            <p:cNvSpPr/>
            <p:nvPr/>
          </p:nvSpPr>
          <p:spPr>
            <a:xfrm>
              <a:off x="5442044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6955352" y="4941168"/>
              <a:ext cx="144016" cy="50405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383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2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 </a:t>
            </a:r>
            <a:r>
              <a:rPr lang="en-US" altLang="ko-KR" dirty="0"/>
              <a:t>(</a:t>
            </a:r>
            <a:r>
              <a:rPr lang="en-US" altLang="ko-KR" dirty="0" err="1"/>
              <a:t>dxdiag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83" y="2924944"/>
            <a:ext cx="4997931" cy="35909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924944"/>
            <a:ext cx="4997932" cy="359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0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11" y="2877738"/>
            <a:ext cx="4050389" cy="33671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사양 체크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44323" y="6306741"/>
            <a:ext cx="6218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/>
              <a:t>http://opengl.gpuinfo.org/download.php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44725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수업용 </a:t>
            </a:r>
            <a:r>
              <a:rPr lang="en-US" altLang="ko-KR" dirty="0"/>
              <a:t>visual studio project </a:t>
            </a:r>
            <a:r>
              <a:rPr lang="ko-KR" altLang="en-US"/>
              <a:t>다운로드 후 </a:t>
            </a:r>
            <a:r>
              <a:rPr lang="ko-KR" altLang="en-US" dirty="0"/>
              <a:t>컴파일 및 실행 확인</a:t>
            </a:r>
            <a:endParaRPr lang="en-US" altLang="ko-KR" dirty="0"/>
          </a:p>
          <a:p>
            <a:pPr lvl="1"/>
            <a:r>
              <a:rPr lang="en-US" altLang="ko-KR" dirty="0"/>
              <a:t>E-class </a:t>
            </a:r>
            <a:r>
              <a:rPr lang="ko-KR" altLang="en-US" dirty="0"/>
              <a:t>강의 자료에 올려져 있음 </a:t>
            </a:r>
          </a:p>
        </p:txBody>
      </p:sp>
    </p:spTree>
    <p:extLst>
      <p:ext uri="{BB962C8B-B14F-4D97-AF65-F5344CB8AC3E}">
        <p14:creationId xmlns:p14="http://schemas.microsoft.com/office/powerpoint/2010/main" val="340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수업에서 다룰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개발 환경 구축</a:t>
            </a:r>
            <a:endParaRPr lang="en-US" altLang="ko-KR" dirty="0"/>
          </a:p>
          <a:p>
            <a:pPr lvl="1"/>
            <a:r>
              <a:rPr lang="en-US" altLang="ko-KR" dirty="0"/>
              <a:t>Visual studio Community</a:t>
            </a:r>
          </a:p>
          <a:p>
            <a:pPr lvl="1"/>
            <a:r>
              <a:rPr lang="en-US" altLang="ko-KR" dirty="0"/>
              <a:t>Sample project </a:t>
            </a:r>
            <a:r>
              <a:rPr lang="ko-KR" altLang="en-US" dirty="0" err="1"/>
              <a:t>빌드</a:t>
            </a:r>
            <a:r>
              <a:rPr lang="ko-KR" altLang="en-US" dirty="0"/>
              <a:t> 및 실행 확인</a:t>
            </a:r>
          </a:p>
        </p:txBody>
      </p:sp>
    </p:spTree>
    <p:extLst>
      <p:ext uri="{BB962C8B-B14F-4D97-AF65-F5344CB8AC3E}">
        <p14:creationId xmlns:p14="http://schemas.microsoft.com/office/powerpoint/2010/main" val="110418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64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쉽지만 중요한 기본 지식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렌더링을 위해서 기본적으로 필요한 것들이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29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/>
              <a:t>(</a:t>
            </a:r>
            <a:r>
              <a:rPr lang="ko-KR" altLang="en-US" dirty="0"/>
              <a:t>하나의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x, y, z </a:t>
            </a:r>
            <a:r>
              <a:rPr lang="ko-KR" altLang="en-US" dirty="0"/>
              <a:t>값을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40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 </a:t>
            </a:r>
            <a:r>
              <a:rPr lang="en-US" altLang="ko-KR" dirty="0"/>
              <a:t>(</a:t>
            </a:r>
            <a:r>
              <a:rPr lang="ko-KR" altLang="en-US" dirty="0" err="1"/>
              <a:t>두개의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선</a:t>
            </a:r>
            <a:endParaRPr lang="en-US" altLang="ko-KR" dirty="0"/>
          </a:p>
          <a:p>
            <a:pPr lvl="1"/>
            <a:r>
              <a:rPr lang="ko-KR" altLang="en-US" dirty="0"/>
              <a:t>최소 두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3597" y="4715852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90"/>
            <a:ext cx="537803" cy="43845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35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자유형 31"/>
          <p:cNvSpPr/>
          <p:nvPr/>
        </p:nvSpPr>
        <p:spPr>
          <a:xfrm>
            <a:off x="4688115" y="4296230"/>
            <a:ext cx="2172154" cy="609600"/>
          </a:xfrm>
          <a:custGeom>
            <a:avLst/>
            <a:gdLst>
              <a:gd name="connsiteX0" fmla="*/ 1494972 w 2162629"/>
              <a:gd name="connsiteY0" fmla="*/ 29029 h 638629"/>
              <a:gd name="connsiteX1" fmla="*/ 0 w 2162629"/>
              <a:gd name="connsiteY1" fmla="*/ 638629 h 638629"/>
              <a:gd name="connsiteX2" fmla="*/ 2162629 w 2162629"/>
              <a:gd name="connsiteY2" fmla="*/ 638629 h 638629"/>
              <a:gd name="connsiteX3" fmla="*/ 1582057 w 2162629"/>
              <a:gd name="connsiteY3" fmla="*/ 0 h 638629"/>
              <a:gd name="connsiteX4" fmla="*/ 1494972 w 2162629"/>
              <a:gd name="connsiteY4" fmla="*/ 29029 h 638629"/>
              <a:gd name="connsiteX0" fmla="*/ 1494972 w 2162629"/>
              <a:gd name="connsiteY0" fmla="*/ 0 h 609600"/>
              <a:gd name="connsiteX1" fmla="*/ 0 w 2162629"/>
              <a:gd name="connsiteY1" fmla="*/ 609600 h 609600"/>
              <a:gd name="connsiteX2" fmla="*/ 2162629 w 2162629"/>
              <a:gd name="connsiteY2" fmla="*/ 609600 h 609600"/>
              <a:gd name="connsiteX3" fmla="*/ 1501095 w 2162629"/>
              <a:gd name="connsiteY3" fmla="*/ 13834 h 609600"/>
              <a:gd name="connsiteX4" fmla="*/ 1494972 w 2162629"/>
              <a:gd name="connsiteY4" fmla="*/ 0 h 609600"/>
              <a:gd name="connsiteX0" fmla="*/ 1494972 w 2172154"/>
              <a:gd name="connsiteY0" fmla="*/ 0 h 609600"/>
              <a:gd name="connsiteX1" fmla="*/ 0 w 2172154"/>
              <a:gd name="connsiteY1" fmla="*/ 609600 h 609600"/>
              <a:gd name="connsiteX2" fmla="*/ 2172154 w 2172154"/>
              <a:gd name="connsiteY2" fmla="*/ 607219 h 609600"/>
              <a:gd name="connsiteX3" fmla="*/ 1501095 w 2172154"/>
              <a:gd name="connsiteY3" fmla="*/ 13834 h 609600"/>
              <a:gd name="connsiteX4" fmla="*/ 1494972 w 2172154"/>
              <a:gd name="connsiteY4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2154" h="609600">
                <a:moveTo>
                  <a:pt x="1494972" y="0"/>
                </a:moveTo>
                <a:lnTo>
                  <a:pt x="0" y="609600"/>
                </a:lnTo>
                <a:lnTo>
                  <a:pt x="2172154" y="607219"/>
                </a:lnTo>
                <a:lnTo>
                  <a:pt x="1501095" y="13834"/>
                </a:lnTo>
                <a:lnTo>
                  <a:pt x="1494972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삼각형</a:t>
            </a:r>
            <a:r>
              <a:rPr lang="en-US" altLang="ko-KR" dirty="0"/>
              <a:t> (</a:t>
            </a:r>
            <a:r>
              <a:rPr lang="ko-KR" altLang="en-US" dirty="0" err="1"/>
              <a:t>세개의</a:t>
            </a:r>
            <a:r>
              <a:rPr lang="ko-KR" altLang="en-US" dirty="0"/>
              <a:t> 정점으로 이루어짐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삼차원</a:t>
            </a:r>
            <a:r>
              <a:rPr lang="en-US" altLang="ko-KR" dirty="0"/>
              <a:t> </a:t>
            </a:r>
            <a:r>
              <a:rPr lang="ko-KR" altLang="en-US" dirty="0"/>
              <a:t>공간상에 정의되는 면</a:t>
            </a:r>
            <a:endParaRPr lang="en-US" altLang="ko-KR" dirty="0"/>
          </a:p>
          <a:p>
            <a:pPr lvl="1"/>
            <a:r>
              <a:rPr lang="ko-KR" altLang="en-US" dirty="0"/>
              <a:t>세 개의</a:t>
            </a:r>
            <a:r>
              <a:rPr lang="en-US" altLang="ko-KR" dirty="0"/>
              <a:t> </a:t>
            </a:r>
            <a:r>
              <a:rPr lang="ko-KR" altLang="en-US" dirty="0"/>
              <a:t>점들로 이루어 짐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287688" y="5590480"/>
            <a:ext cx="5256584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727848" y="3429000"/>
            <a:ext cx="0" cy="3096344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238612" y="4135142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946436" y="5573754"/>
            <a:ext cx="489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1.0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6083042" y="4124647"/>
            <a:ext cx="2160240" cy="369332"/>
            <a:chOff x="4860032" y="4504474"/>
            <a:chExt cx="2160240" cy="369332"/>
          </a:xfrm>
        </p:grpSpPr>
        <p:sp>
          <p:nvSpPr>
            <p:cNvPr id="12" name="타원 11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(1.0, 1.0, 0.0)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21" name="직선 연결선 20"/>
          <p:cNvCxnSpPr>
            <a:stCxn id="15" idx="3"/>
            <a:endCxn id="12" idx="2"/>
          </p:cNvCxnSpPr>
          <p:nvPr/>
        </p:nvCxnSpPr>
        <p:spPr>
          <a:xfrm flipV="1">
            <a:off x="4727848" y="4309314"/>
            <a:ext cx="1355194" cy="1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12" idx="4"/>
            <a:endCxn id="16" idx="0"/>
          </p:cNvCxnSpPr>
          <p:nvPr/>
        </p:nvCxnSpPr>
        <p:spPr>
          <a:xfrm>
            <a:off x="6191054" y="4417326"/>
            <a:ext cx="0" cy="1156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544273" y="5370162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727849" y="3244334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71175" y="3581400"/>
            <a:ext cx="3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776765" y="4714497"/>
            <a:ext cx="2160240" cy="369332"/>
            <a:chOff x="4860032" y="4504474"/>
            <a:chExt cx="2160240" cy="369332"/>
          </a:xfrm>
        </p:grpSpPr>
        <p:sp>
          <p:nvSpPr>
            <p:cNvPr id="19" name="타원 18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76056" y="4504474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(1.5, 0.5, 0.0)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" name="직선 연결선 2"/>
          <p:cNvCxnSpPr>
            <a:stCxn id="12" idx="5"/>
            <a:endCxn id="19" idx="1"/>
          </p:cNvCxnSpPr>
          <p:nvPr/>
        </p:nvCxnSpPr>
        <p:spPr>
          <a:xfrm>
            <a:off x="6267431" y="4385689"/>
            <a:ext cx="540971" cy="437098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3068955" y="4709543"/>
            <a:ext cx="1944216" cy="369332"/>
            <a:chOff x="3315994" y="4499520"/>
            <a:chExt cx="1944216" cy="369332"/>
          </a:xfrm>
        </p:grpSpPr>
        <p:sp>
          <p:nvSpPr>
            <p:cNvPr id="24" name="타원 23"/>
            <p:cNvSpPr/>
            <p:nvPr/>
          </p:nvSpPr>
          <p:spPr>
            <a:xfrm>
              <a:off x="4860032" y="4581128"/>
              <a:ext cx="216024" cy="21602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315994" y="4499520"/>
              <a:ext cx="19442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(0.0, 0.5, 0.0)</a:t>
              </a:r>
              <a:r>
                <a:rPr lang="ko-KR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cxnSp>
        <p:nvCxnSpPr>
          <p:cNvPr id="30" name="직선 연결선 29"/>
          <p:cNvCxnSpPr/>
          <p:nvPr/>
        </p:nvCxnSpPr>
        <p:spPr>
          <a:xfrm flipH="1">
            <a:off x="4816477" y="4333875"/>
            <a:ext cx="1269999" cy="52070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9" idx="2"/>
            <a:endCxn id="24" idx="6"/>
          </p:cNvCxnSpPr>
          <p:nvPr/>
        </p:nvCxnSpPr>
        <p:spPr>
          <a:xfrm flipH="1">
            <a:off x="4829017" y="4899163"/>
            <a:ext cx="1947748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4717144" y="3888848"/>
            <a:ext cx="2539517" cy="17136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3354278" y="5590480"/>
            <a:ext cx="1373570" cy="9348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8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필요한 기본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 </a:t>
            </a:r>
            <a:r>
              <a:rPr lang="en-US" altLang="ko-KR" dirty="0">
                <a:sym typeface="Wingdings" pitchFamily="2" charset="2"/>
              </a:rPr>
              <a:t> Point</a:t>
            </a:r>
          </a:p>
          <a:p>
            <a:r>
              <a:rPr lang="ko-KR" altLang="en-US" dirty="0">
                <a:sym typeface="Wingdings" pitchFamily="2" charset="2"/>
              </a:rPr>
              <a:t>선</a:t>
            </a:r>
            <a:r>
              <a:rPr lang="en-US" altLang="ko-KR" dirty="0">
                <a:sym typeface="Wingdings" pitchFamily="2" charset="2"/>
              </a:rPr>
              <a:t>  Line</a:t>
            </a:r>
          </a:p>
          <a:p>
            <a:r>
              <a:rPr lang="ko-KR" altLang="en-US" dirty="0">
                <a:sym typeface="Wingdings" pitchFamily="2" charset="2"/>
              </a:rPr>
              <a:t>삼각형 </a:t>
            </a:r>
            <a:r>
              <a:rPr lang="en-US" altLang="ko-KR" dirty="0">
                <a:sym typeface="Wingdings" pitchFamily="2" charset="2"/>
              </a:rPr>
              <a:t> Triangle</a:t>
            </a:r>
          </a:p>
          <a:p>
            <a:r>
              <a:rPr lang="ko-KR" altLang="en-US" dirty="0">
                <a:sym typeface="Wingdings" pitchFamily="2" charset="2"/>
              </a:rPr>
              <a:t>정점 </a:t>
            </a:r>
            <a:r>
              <a:rPr lang="en-US" altLang="ko-KR" dirty="0">
                <a:sym typeface="Wingdings" pitchFamily="2" charset="2"/>
              </a:rPr>
              <a:t> Vertex</a:t>
            </a:r>
          </a:p>
          <a:p>
            <a:r>
              <a:rPr lang="ko-KR" altLang="en-US" dirty="0">
                <a:sym typeface="Wingdings" pitchFamily="2" charset="2"/>
              </a:rPr>
              <a:t>요소 </a:t>
            </a:r>
            <a:r>
              <a:rPr lang="en-US" altLang="ko-KR" dirty="0">
                <a:sym typeface="Wingdings" pitchFamily="2" charset="2"/>
              </a:rPr>
              <a:t> Primitive</a:t>
            </a:r>
            <a:endParaRPr lang="ko-KR" altLang="en-US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216113" y="1713628"/>
            <a:ext cx="350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GL_POINTS, 0, 1)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97791" y="2323892"/>
            <a:ext cx="3302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GL_LINES, 0, 2)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6187087" y="2917842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/>
              <a:t>glDrawArrays</a:t>
            </a:r>
            <a:r>
              <a:rPr lang="en-US" altLang="ko-KR" b="1" dirty="0"/>
              <a:t>(</a:t>
            </a:r>
            <a:r>
              <a:rPr lang="en-US" altLang="ko-KR" dirty="0"/>
              <a:t>GL_TRIANGLES, 0, 3)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12984" y="4581129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APIs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구부러진 연결선 10"/>
          <p:cNvCxnSpPr>
            <a:stCxn id="9" idx="0"/>
            <a:endCxn id="8" idx="2"/>
          </p:cNvCxnSpPr>
          <p:nvPr/>
        </p:nvCxnSpPr>
        <p:spPr>
          <a:xfrm rot="5400000" flipH="1" flipV="1">
            <a:off x="6535634" y="2932977"/>
            <a:ext cx="1293954" cy="2002351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28202" y="5529075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OpenGL API </a:t>
            </a:r>
            <a:r>
              <a:rPr lang="ko-KR" altLang="en-US" sz="3200" dirty="0">
                <a:solidFill>
                  <a:srgbClr val="FF0000"/>
                </a:solidFill>
              </a:rPr>
              <a:t>는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ko-KR" altLang="en-US" sz="3200" dirty="0">
                <a:solidFill>
                  <a:srgbClr val="FF0000"/>
                </a:solidFill>
              </a:rPr>
              <a:t>영어 기반이므로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영어로 알아두는 게 훨씬 편함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03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TM04033921[[fn=다마스크]]</Template>
  <TotalTime>751</TotalTime>
  <Words>564</Words>
  <Application>Microsoft Office PowerPoint</Application>
  <PresentationFormat>와이드스크린</PresentationFormat>
  <Paragraphs>183</Paragraphs>
  <Slides>29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맑은 고딕</vt:lpstr>
      <vt:lpstr>Arial</vt:lpstr>
      <vt:lpstr>Bookman Old Style</vt:lpstr>
      <vt:lpstr>Rockwell</vt:lpstr>
      <vt:lpstr>Wingdings</vt:lpstr>
      <vt:lpstr>Damask</vt:lpstr>
      <vt:lpstr>셰이더 프로그래밍 Lecture1</vt:lpstr>
      <vt:lpstr>수업에서 다룰 내용</vt:lpstr>
      <vt:lpstr>수업에서 다룰 내용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렌더링에 필요한 기본 정보</vt:lpstr>
      <vt:lpstr>질문</vt:lpstr>
      <vt:lpstr>Graphics Pipeline</vt:lpstr>
      <vt:lpstr>Graphics Pipeline</vt:lpstr>
      <vt:lpstr>Graphics Pipeline</vt:lpstr>
      <vt:lpstr>여기서 잠깐..</vt:lpstr>
      <vt:lpstr>Graphics Pipeline</vt:lpstr>
      <vt:lpstr>Graphics Pipeline</vt:lpstr>
      <vt:lpstr>Graphics Pipeline</vt:lpstr>
      <vt:lpstr>Graphics Pipeline</vt:lpstr>
      <vt:lpstr>PROGRAMMABLE Graphics Pipeline</vt:lpstr>
      <vt:lpstr>Programmable Graphics Pipeline</vt:lpstr>
      <vt:lpstr>Graphics Pipeline</vt:lpstr>
      <vt:lpstr>Programmable Graphics Pipeline</vt:lpstr>
      <vt:lpstr>Programmable Graphics Pipeline</vt:lpstr>
      <vt:lpstr>Programmable Graphics Pipeline</vt:lpstr>
      <vt:lpstr>실습</vt:lpstr>
      <vt:lpstr>실습</vt:lpstr>
      <vt:lpstr>실습</vt:lpstr>
      <vt:lpstr>실습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고급그래픽스효과</dc:title>
  <dc:creator>Microsoft Corporation</dc:creator>
  <cp:lastModifiedBy>구민상(2020182005)</cp:lastModifiedBy>
  <cp:revision>56</cp:revision>
  <dcterms:created xsi:type="dcterms:W3CDTF">2006-10-05T04:04:58Z</dcterms:created>
  <dcterms:modified xsi:type="dcterms:W3CDTF">2025-09-03T07:13:45Z</dcterms:modified>
</cp:coreProperties>
</file>