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8"/>
  </p:notesMasterIdLst>
  <p:sldIdLst>
    <p:sldId id="258" r:id="rId2"/>
    <p:sldId id="257" r:id="rId3"/>
    <p:sldId id="259" r:id="rId4"/>
    <p:sldId id="294" r:id="rId5"/>
    <p:sldId id="296" r:id="rId6"/>
    <p:sldId id="300" r:id="rId7"/>
    <p:sldId id="301" r:id="rId8"/>
    <p:sldId id="302" r:id="rId9"/>
    <p:sldId id="297" r:id="rId10"/>
    <p:sldId id="298" r:id="rId11"/>
    <p:sldId id="299" r:id="rId12"/>
    <p:sldId id="295" r:id="rId13"/>
    <p:sldId id="308" r:id="rId14"/>
    <p:sldId id="307" r:id="rId15"/>
    <p:sldId id="306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293" r:id="rId27"/>
  </p:sldIdLst>
  <p:sldSz cx="9144000" cy="5143500" type="screen16x9"/>
  <p:notesSz cx="6858000" cy="9144000"/>
  <p:embeddedFontLst>
    <p:embeddedFont>
      <p:font typeface="Bree Serif" panose="02000503040000020004" pitchFamily="2" charset="77"/>
      <p:regular r:id="rId29"/>
    </p:embeddedFont>
    <p:embeddedFont>
      <p:font typeface="Roboto Black" panose="020F0502020204030204" pitchFamily="34" charset="0"/>
      <p:bold r:id="rId30"/>
      <p:italic r:id="rId31"/>
      <p:boldItalic r:id="rId32"/>
    </p:embeddedFont>
    <p:embeddedFont>
      <p:font typeface="Roboto Light" panose="020F0302020204030204" pitchFamily="34" charset="0"/>
      <p:regular r:id="rId33"/>
      <p:bold r:id="rId34"/>
      <p:italic r:id="rId35"/>
      <p:boldItalic r:id="rId36"/>
    </p:embeddedFont>
    <p:embeddedFont>
      <p:font typeface="Roboto Mono Regular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86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8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58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64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279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31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083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66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5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4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09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5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72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426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304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59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15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06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0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8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19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5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496115"/>
            <a:ext cx="3530400" cy="1191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3000" dirty="0"/>
            </a:br>
            <a:br>
              <a:rPr lang="es" sz="3000" dirty="0"/>
            </a:br>
            <a:r>
              <a:rPr lang="es" sz="3000" dirty="0"/>
              <a:t>Laboratórios de Informática IV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61874" y="37230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Bruno Dias a89583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Luís Sousa a89597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Pedro Barbosa a89529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1874" y="168793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C7A1EED-99E1-E640-843F-C3454D9E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5" y="2177488"/>
            <a:ext cx="4336127" cy="1078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Diagrama de Sequência – Edição de Perfil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61C05F1-8157-F444-8E9F-B152CBC9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5" y="1353219"/>
            <a:ext cx="7800230" cy="353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Diagrama de Atividade </a:t>
            </a:r>
            <a:r>
              <a:rPr lang="es" dirty="0"/>
              <a:t>– Edição de Perfil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0DBFBE1-7E03-0540-9CE5-24037C7B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79" y="1339471"/>
            <a:ext cx="5534042" cy="36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Diagrama de Classes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A61C989-1EE6-5E49-B95A-C806367E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07" y="1393408"/>
            <a:ext cx="6003785" cy="34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 de Dados - Entidades</a:t>
            </a: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31905" y="2316939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ID</a:t>
            </a:r>
          </a:p>
          <a:p>
            <a:pPr marL="0" lvl="0" indent="0">
              <a:buSzPts val="1200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Nome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Password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Email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Telemóvel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2CB439CC-44F8-5C47-A118-CED90D91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97" y="1333812"/>
            <a:ext cx="711157" cy="7111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7AC8E0-4C3F-A64B-A81C-6D530CC797DA}"/>
              </a:ext>
            </a:extLst>
          </p:cNvPr>
          <p:cNvSpPr txBox="1"/>
          <p:nvPr/>
        </p:nvSpPr>
        <p:spPr>
          <a:xfrm>
            <a:off x="912417" y="205964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Utilizador</a:t>
            </a:r>
          </a:p>
        </p:txBody>
      </p:sp>
      <p:pic>
        <p:nvPicPr>
          <p:cNvPr id="1040" name="Picture 16" descr="Free download - Cartoon Fire Flames transparent PNG image, clipart picture  with no background - nature, fi… | Fogo do espirito santo, Lirio dos vales,  Imagem de mãe">
            <a:extLst>
              <a:ext uri="{FF2B5EF4-FFF2-40B4-BE49-F238E27FC236}">
                <a16:creationId xmlns:a16="http://schemas.microsoft.com/office/drawing/2014/main" id="{A34C65DE-8622-2941-9F55-C7E6EBB7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37" y="1404640"/>
            <a:ext cx="5292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003D43-E556-8144-9CA7-DE71D960EE94}"/>
              </a:ext>
            </a:extLst>
          </p:cNvPr>
          <p:cNvSpPr txBox="1"/>
          <p:nvPr/>
        </p:nvSpPr>
        <p:spPr>
          <a:xfrm>
            <a:off x="2801271" y="204496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Incêndio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B76727-9DFB-BF4B-93AE-7CC215CA451B}"/>
              </a:ext>
            </a:extLst>
          </p:cNvPr>
          <p:cNvSpPr txBox="1"/>
          <p:nvPr/>
        </p:nvSpPr>
        <p:spPr>
          <a:xfrm>
            <a:off x="2342290" y="2370743"/>
            <a:ext cx="157126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ID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Meios Humanos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Meios Terrestres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Meios Aéreos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Coordenadas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Estado</a:t>
            </a:r>
          </a:p>
          <a:p>
            <a:endParaRPr lang="pt-PT" dirty="0"/>
          </a:p>
        </p:txBody>
      </p:sp>
      <p:pic>
        <p:nvPicPr>
          <p:cNvPr id="1050" name="Picture 26" descr="Free Location Pin Icon, Symbol. Download in PNG, SVG format.">
            <a:extLst>
              <a:ext uri="{FF2B5EF4-FFF2-40B4-BE49-F238E27FC236}">
                <a16:creationId xmlns:a16="http://schemas.microsoft.com/office/drawing/2014/main" id="{ED6E8A66-938E-3347-A286-9B140C69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5" y="1301897"/>
            <a:ext cx="712800" cy="7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2A1673F-7565-0D47-BB54-1537650C791F}"/>
              </a:ext>
            </a:extLst>
          </p:cNvPr>
          <p:cNvSpPr txBox="1"/>
          <p:nvPr/>
        </p:nvSpPr>
        <p:spPr>
          <a:xfrm>
            <a:off x="4822336" y="204968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Localização</a:t>
            </a:r>
          </a:p>
          <a:p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5422D3-2013-5643-86F7-F06712A3DDCB}"/>
              </a:ext>
            </a:extLst>
          </p:cNvPr>
          <p:cNvSpPr txBox="1"/>
          <p:nvPr/>
        </p:nvSpPr>
        <p:spPr>
          <a:xfrm>
            <a:off x="4757585" y="2370743"/>
            <a:ext cx="11328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ID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Freguesia</a:t>
            </a:r>
          </a:p>
          <a:p>
            <a:pPr lvl="0" algn="ctr">
              <a:buClr>
                <a:srgbClr val="FFFFFF"/>
              </a:buClr>
              <a:buSzPts val="1200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Concelho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Distrito</a:t>
            </a:r>
          </a:p>
          <a:p>
            <a:endParaRPr lang="pt-PT" dirty="0"/>
          </a:p>
        </p:txBody>
      </p:sp>
      <p:pic>
        <p:nvPicPr>
          <p:cNvPr id="1058" name="Picture 34" descr="Previsão de tempo e clima: Princípios básicos | Oficina de Textos |  Comunitexto">
            <a:extLst>
              <a:ext uri="{FF2B5EF4-FFF2-40B4-BE49-F238E27FC236}">
                <a16:creationId xmlns:a16="http://schemas.microsoft.com/office/drawing/2014/main" id="{F3453DE5-FDA2-E542-A857-02A2DACC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56" y="1262261"/>
            <a:ext cx="1627990" cy="7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2A0600-9F22-E840-9BF8-747A8F42087F}"/>
              </a:ext>
            </a:extLst>
          </p:cNvPr>
          <p:cNvSpPr txBox="1"/>
          <p:nvPr/>
        </p:nvSpPr>
        <p:spPr>
          <a:xfrm>
            <a:off x="7070375" y="2044969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Meteorologia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18752B6-2BA2-9C48-A1D1-5A9A25E14FC5}"/>
              </a:ext>
            </a:extLst>
          </p:cNvPr>
          <p:cNvSpPr/>
          <p:nvPr/>
        </p:nvSpPr>
        <p:spPr>
          <a:xfrm>
            <a:off x="6369549" y="2352746"/>
            <a:ext cx="2612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Estado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Pressao</a:t>
            </a: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 </a:t>
            </a: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atm</a:t>
            </a: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Humidade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Vento </a:t>
            </a: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dir</a:t>
            </a: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Vento </a:t>
            </a: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vel</a:t>
            </a: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Temp</a:t>
            </a: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 </a:t>
            </a: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max</a:t>
            </a: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Temp</a:t>
            </a: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 min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Temp</a:t>
            </a: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 atual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55974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 de Dados – Modelo Concetual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A56A401-9BDE-834D-99E9-99CCE5BA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20" y="1467188"/>
            <a:ext cx="6115160" cy="33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 de Dados – Modelo Lógico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3577F5A-F1AF-8B45-8B39-996609BD4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08" y="1363763"/>
            <a:ext cx="5186183" cy="35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Página Inicial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mapa&#10;&#10;Descrição gerada automaticamente">
            <a:extLst>
              <a:ext uri="{FF2B5EF4-FFF2-40B4-BE49-F238E27FC236}">
                <a16:creationId xmlns:a16="http://schemas.microsoft.com/office/drawing/2014/main" id="{115A4FDD-FBB6-7340-8CB9-9D921547A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3" y="985960"/>
            <a:ext cx="4775174" cy="2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Registo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3C6EBB9A-C6F8-AA45-B159-1C2C7B24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13" y="978029"/>
            <a:ext cx="4762832" cy="29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Login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A300DB7-E56F-6E4A-88CA-43FC3AB8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06" y="1001864"/>
            <a:ext cx="4772734" cy="29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9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Página Inicial Login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mapa&#10;&#10;Descrição gerada automaticamente">
            <a:extLst>
              <a:ext uri="{FF2B5EF4-FFF2-40B4-BE49-F238E27FC236}">
                <a16:creationId xmlns:a16="http://schemas.microsoft.com/office/drawing/2014/main" id="{E8AAB2E2-3441-D144-BFCB-D1D00245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68" y="954155"/>
            <a:ext cx="4838563" cy="30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6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Índice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2152604" y="370780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49780" y="14578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71539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02952" y="143131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02952" y="216216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02952" y="291416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566751" y="17267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65054" y="24952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Análise de Requisitos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65054" y="32479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Modelação do Domínio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1771847" y="403898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Use Cases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501249" y="17611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Diagrama de Classes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54272" y="403898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Conclusão e Sucesso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68207" y="301778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44" y="1541275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84514" y="226146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069686" y="2329999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020137" y="380177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560894" y="3919023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406C63-557A-5B48-A6CD-3E10BAFC370A}"/>
              </a:ext>
            </a:extLst>
          </p:cNvPr>
          <p:cNvSpPr txBox="1"/>
          <p:nvPr/>
        </p:nvSpPr>
        <p:spPr>
          <a:xfrm>
            <a:off x="5803491" y="2299920"/>
            <a:ext cx="54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buClr>
                <a:srgbClr val="48FFD5"/>
              </a:buClr>
              <a:buSzPts val="2400"/>
            </a:pPr>
            <a:r>
              <a:rPr lang="es" sz="2400" dirty="0">
                <a:solidFill>
                  <a:srgbClr val="48FFD5"/>
                </a:solidFill>
                <a:latin typeface="Roboto Black"/>
                <a:cs typeface="Roboto Black"/>
                <a:sym typeface="Roboto Black"/>
              </a:rPr>
              <a:t>06</a:t>
            </a:r>
          </a:p>
        </p:txBody>
      </p:sp>
      <p:sp>
        <p:nvSpPr>
          <p:cNvPr id="46" name="Google Shape;243;p21">
            <a:extLst>
              <a:ext uri="{FF2B5EF4-FFF2-40B4-BE49-F238E27FC236}">
                <a16:creationId xmlns:a16="http://schemas.microsoft.com/office/drawing/2014/main" id="{8DF02C7B-E107-C04E-9197-B9B8276E42A9}"/>
              </a:ext>
            </a:extLst>
          </p:cNvPr>
          <p:cNvSpPr/>
          <p:nvPr/>
        </p:nvSpPr>
        <p:spPr>
          <a:xfrm>
            <a:off x="5069686" y="1549332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CBA575-9C63-974A-8F1B-25D127820C11}"/>
              </a:ext>
            </a:extLst>
          </p:cNvPr>
          <p:cNvSpPr txBox="1"/>
          <p:nvPr/>
        </p:nvSpPr>
        <p:spPr>
          <a:xfrm>
            <a:off x="6501249" y="2391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SzPts val="1100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Base de Dados</a:t>
            </a:r>
          </a:p>
        </p:txBody>
      </p:sp>
      <p:sp>
        <p:nvSpPr>
          <p:cNvPr id="50" name="Google Shape;252;p21">
            <a:extLst>
              <a:ext uri="{FF2B5EF4-FFF2-40B4-BE49-F238E27FC236}">
                <a16:creationId xmlns:a16="http://schemas.microsoft.com/office/drawing/2014/main" id="{71DFD43F-1CB8-AB42-A0CC-120BF7B518C3}"/>
              </a:ext>
            </a:extLst>
          </p:cNvPr>
          <p:cNvSpPr/>
          <p:nvPr/>
        </p:nvSpPr>
        <p:spPr>
          <a:xfrm>
            <a:off x="5069686" y="31144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89AEFE-C69C-BC44-AA45-8F3EECF4FFB2}"/>
              </a:ext>
            </a:extLst>
          </p:cNvPr>
          <p:cNvSpPr txBox="1"/>
          <p:nvPr/>
        </p:nvSpPr>
        <p:spPr>
          <a:xfrm>
            <a:off x="5803491" y="3024682"/>
            <a:ext cx="54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buClr>
                <a:srgbClr val="48FFD5"/>
              </a:buClr>
              <a:buSzPts val="2400"/>
            </a:pPr>
            <a:r>
              <a:rPr lang="es" sz="2400" dirty="0">
                <a:solidFill>
                  <a:srgbClr val="48FFD5"/>
                </a:solidFill>
                <a:latin typeface="Roboto Black"/>
                <a:cs typeface="Roboto Black"/>
                <a:sym typeface="Roboto Black"/>
              </a:rPr>
              <a:t>07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6714F5-491D-444F-B916-AC22529B88E1}"/>
              </a:ext>
            </a:extLst>
          </p:cNvPr>
          <p:cNvSpPr txBox="1"/>
          <p:nvPr/>
        </p:nvSpPr>
        <p:spPr>
          <a:xfrm>
            <a:off x="6486451" y="309979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SzPts val="1100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Interface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Perfil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169EF25-9CA0-FE48-8654-CA16BFE8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61" y="985961"/>
            <a:ext cx="4721576" cy="29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Editar Perfil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35D6C2F-C294-EE40-9FFD-B5E9B1E9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32" y="1001864"/>
            <a:ext cx="4761535" cy="2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5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Consultar Histórico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174358E-1F7A-C745-B296-66297141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1" y="984722"/>
            <a:ext cx="4732817" cy="29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Histórico de Incêndios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A655E7C7-6320-0C4A-B1EA-47C31F8C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63" y="954156"/>
            <a:ext cx="4766328" cy="29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Editar Localizações Favoritas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5F9C0F6-FEDC-954D-A257-2C3F751B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995946"/>
            <a:ext cx="4770783" cy="29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7050" y="144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 – Editar Notificações Recebidas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1951667" y="751536"/>
            <a:ext cx="5251366" cy="408416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307450" y="65896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471AF486-CB1E-A349-B0BC-C78061F3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84" y="955461"/>
            <a:ext cx="4880932" cy="30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96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496115"/>
            <a:ext cx="3530400" cy="1191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3000" dirty="0"/>
            </a:br>
            <a:br>
              <a:rPr lang="es" sz="3000" dirty="0"/>
            </a:br>
            <a:r>
              <a:rPr lang="es" sz="3000" dirty="0"/>
              <a:t>Laboratórios de Informática IV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61874" y="37230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Bruno Dias a89583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Luís Sousa a89597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Pedro Barbosa a89529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1874" y="168793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C7A1EED-99E1-E640-843F-C3454D9E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5" y="2177488"/>
            <a:ext cx="4336127" cy="10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Análise de Requisitos</a:t>
            </a: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819929" y="2424963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Registo na Aplicação</a:t>
            </a:r>
          </a:p>
          <a:p>
            <a:pPr marL="0" lvl="0" indent="0">
              <a:buSzPts val="1200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Autenticação na Aplicação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latin typeface="Roboto Black"/>
                <a:cs typeface="Roboto Black"/>
                <a:sym typeface="Roboto Black"/>
              </a:rPr>
              <a:t>Terminar Sessão na Aplicação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pt-PT" sz="1200" dirty="0">
              <a:latin typeface="Roboto Black"/>
              <a:cs typeface="Roboto Black"/>
              <a:sym typeface="Roboto Blac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267143" y="1402071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70581" y="1402070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4024" y="1402071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8999" y="1531356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BE98A58D-E498-EE4D-B36F-49EEFD36A1A3}"/>
              </a:ext>
            </a:extLst>
          </p:cNvPr>
          <p:cNvSpPr/>
          <p:nvPr/>
        </p:nvSpPr>
        <p:spPr>
          <a:xfrm>
            <a:off x="3068987" y="2448188"/>
            <a:ext cx="2997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Edição de Perfil do Utilizador</a:t>
            </a:r>
          </a:p>
          <a:p>
            <a:pPr lvl="0" algn="ctr">
              <a:buClr>
                <a:srgbClr val="FFFFFF"/>
              </a:buClr>
              <a:buSzPts val="1200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Edição das Localizações Favoritas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Edição do Tipo de Notificações Recebidas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08AD09-43C8-4A47-BCCE-706F84819526}"/>
              </a:ext>
            </a:extLst>
          </p:cNvPr>
          <p:cNvSpPr/>
          <p:nvPr/>
        </p:nvSpPr>
        <p:spPr>
          <a:xfrm>
            <a:off x="5950316" y="2480400"/>
            <a:ext cx="2881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Consulta das Localizações Favoritas</a:t>
            </a:r>
          </a:p>
          <a:p>
            <a:pPr lvl="0" algn="ctr">
              <a:buClr>
                <a:srgbClr val="FFFFFF"/>
              </a:buClr>
              <a:buSzPts val="1200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Consulta de Um Incêndio</a:t>
            </a: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FFFFFF"/>
              </a:solidFill>
              <a:latin typeface="Roboto Black"/>
              <a:cs typeface="Roboto Black"/>
              <a:sym typeface="Roboto Black"/>
            </a:endParaRPr>
          </a:p>
          <a:p>
            <a:pPr marL="171450" lvl="0" indent="-171450" algn="ctr">
              <a:buClr>
                <a:srgbClr val="FFFFFF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FFFFFF"/>
                </a:solidFill>
                <a:latin typeface="Roboto Black"/>
                <a:cs typeface="Roboto Black"/>
                <a:sym typeface="Roboto Black"/>
              </a:rPr>
              <a:t>Consulta do Histórico de Incêndios de uma Localização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Modelo de Domínio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E96A300-83B6-2E42-852D-B53A3CCC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9" y="1590912"/>
            <a:ext cx="4902462" cy="31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</a:t>
            </a:r>
            <a:r>
              <a:rPr lang="pt-PT" dirty="0"/>
              <a:t>s</a:t>
            </a:r>
            <a:r>
              <a:rPr lang="es" dirty="0"/>
              <a:t>pecificação - Use Cases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DE58528-607C-2640-8DFF-AD08E13E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486892"/>
            <a:ext cx="6217919" cy="32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</a:t>
            </a:r>
            <a:r>
              <a:rPr lang="pt-PT" dirty="0"/>
              <a:t>s</a:t>
            </a:r>
            <a:r>
              <a:rPr lang="es" dirty="0"/>
              <a:t>pecificação – Registar Utilizador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554F1BC-04ED-3F44-B457-810B878E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06" y="1310511"/>
            <a:ext cx="3406388" cy="37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Diagrama de Sequência – Registar Utilizador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90CD6FD-5B4F-904A-996A-1BE53A16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1341588"/>
            <a:ext cx="8223247" cy="36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Diagrama de Atividade </a:t>
            </a:r>
            <a:r>
              <a:rPr lang="es" dirty="0"/>
              <a:t>– Regist</a:t>
            </a:r>
            <a:r>
              <a:rPr lang="pt-PT" dirty="0"/>
              <a:t>r</a:t>
            </a:r>
            <a:r>
              <a:rPr lang="es" dirty="0"/>
              <a:t>ar Utilizador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8FF52E2-842F-C441-AA98-774A4D2B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87" y="1375527"/>
            <a:ext cx="5332625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</a:t>
            </a:r>
            <a:r>
              <a:rPr lang="pt-PT" dirty="0"/>
              <a:t>s</a:t>
            </a:r>
            <a:r>
              <a:rPr lang="es" dirty="0"/>
              <a:t>pecificação – Edição de Perfil</a:t>
            </a:r>
            <a:endParaRPr dirty="0"/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F4974DBE-138D-D74D-A564-B7808A9A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382" y="1321572"/>
            <a:ext cx="3365236" cy="36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366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249</Words>
  <Application>Microsoft Macintosh PowerPoint</Application>
  <PresentationFormat>Apresentação no Ecrã (16:9)</PresentationFormat>
  <Paragraphs>114</Paragraphs>
  <Slides>26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2" baseType="lpstr">
      <vt:lpstr>Roboto Black</vt:lpstr>
      <vt:lpstr>Bree Serif</vt:lpstr>
      <vt:lpstr>Roboto Mono Regular</vt:lpstr>
      <vt:lpstr>Roboto Light</vt:lpstr>
      <vt:lpstr>Arial</vt:lpstr>
      <vt:lpstr>WEB PROPOSAL</vt:lpstr>
      <vt:lpstr>  Laboratórios de Informática IV</vt:lpstr>
      <vt:lpstr>Índice</vt:lpstr>
      <vt:lpstr>Análise de Requisitos</vt:lpstr>
      <vt:lpstr>Modelo de Domínio</vt:lpstr>
      <vt:lpstr>Especificação - Use Cases</vt:lpstr>
      <vt:lpstr>Especificação – Registar Utilizador</vt:lpstr>
      <vt:lpstr>Diagrama de Sequência – Registar Utilizador</vt:lpstr>
      <vt:lpstr>Diagrama de Atividade – Registrar Utilizador</vt:lpstr>
      <vt:lpstr>Especificação – Edição de Perfil</vt:lpstr>
      <vt:lpstr>Diagrama de Sequência – Edição de Perfil</vt:lpstr>
      <vt:lpstr>Diagrama de Atividade – Edição de Perfil</vt:lpstr>
      <vt:lpstr>Diagrama de Classes</vt:lpstr>
      <vt:lpstr>Base de Dados - Entidades</vt:lpstr>
      <vt:lpstr>Base de Dados – Modelo Concetual</vt:lpstr>
      <vt:lpstr>Base de Dados – Modelo Lógico</vt:lpstr>
      <vt:lpstr>Interface – Página Inicial</vt:lpstr>
      <vt:lpstr>Interface – Registo</vt:lpstr>
      <vt:lpstr>Interface – Login</vt:lpstr>
      <vt:lpstr>Interface – Página Inicial Login</vt:lpstr>
      <vt:lpstr>Interface – Perfil</vt:lpstr>
      <vt:lpstr>Interface – Editar Perfil</vt:lpstr>
      <vt:lpstr>Interface – Consultar Histórico</vt:lpstr>
      <vt:lpstr>Interface – Histórico de Incêndios</vt:lpstr>
      <vt:lpstr>Interface – Editar Localizações Favoritas</vt:lpstr>
      <vt:lpstr>Interface – Editar Notificações Recebidas</vt:lpstr>
      <vt:lpstr>  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Laboratórios de Informática IV</dc:title>
  <cp:lastModifiedBy>Pedro Miguel de Soveral Pacheco Barbosa</cp:lastModifiedBy>
  <cp:revision>8</cp:revision>
  <dcterms:modified xsi:type="dcterms:W3CDTF">2021-05-16T14:55:00Z</dcterms:modified>
</cp:coreProperties>
</file>