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5" r:id="rId7"/>
    <p:sldId id="266" r:id="rId8"/>
    <p:sldId id="260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21CAC-C9FE-4AF6-8C75-2CD54B936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753" y="1807105"/>
            <a:ext cx="10948333" cy="1825096"/>
          </a:xfrm>
        </p:spPr>
        <p:txBody>
          <a:bodyPr/>
          <a:lstStyle/>
          <a:p>
            <a:r>
              <a:rPr lang="pt-PT" dirty="0"/>
              <a:t>Fog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edge</a:t>
            </a:r>
            <a:r>
              <a:rPr lang="pt-PT" dirty="0"/>
              <a:t> </a:t>
            </a:r>
            <a:r>
              <a:rPr lang="pt-PT" dirty="0" err="1"/>
              <a:t>computing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0EBBF2-478C-42B2-9863-F94B133C6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753" y="3632201"/>
            <a:ext cx="9448800" cy="685800"/>
          </a:xfrm>
        </p:spPr>
        <p:txBody>
          <a:bodyPr>
            <a:normAutofit/>
          </a:bodyPr>
          <a:lstStyle/>
          <a:p>
            <a:r>
              <a:rPr lang="pt-PT" dirty="0"/>
              <a:t>Redes de computadores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745F2D3-3F1F-41C6-921A-7825EB20F1C8}"/>
              </a:ext>
            </a:extLst>
          </p:cNvPr>
          <p:cNvSpPr txBox="1"/>
          <p:nvPr/>
        </p:nvSpPr>
        <p:spPr>
          <a:xfrm>
            <a:off x="8621784" y="6314935"/>
            <a:ext cx="3246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Francisco Franco, Luís Sobral, Luís Sousa</a:t>
            </a:r>
          </a:p>
          <a:p>
            <a:r>
              <a:rPr lang="pt-PT" sz="1200" dirty="0"/>
              <a:t>Grupo 65</a:t>
            </a:r>
          </a:p>
        </p:txBody>
      </p:sp>
    </p:spTree>
    <p:extLst>
      <p:ext uri="{BB962C8B-B14F-4D97-AF65-F5344CB8AC3E}">
        <p14:creationId xmlns:p14="http://schemas.microsoft.com/office/powerpoint/2010/main" val="3800884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6BC34-1CEF-435D-95F0-1BD5FA15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Aplicações</a:t>
            </a:r>
            <a:br>
              <a:rPr lang="pt-PT" dirty="0"/>
            </a:br>
            <a:r>
              <a:rPr lang="pt-PT" sz="2400" dirty="0"/>
              <a:t>setor económico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641E9DB-C7D6-413A-A305-96D26E4E2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effectLst/>
              </a:rPr>
              <a:t>Com o "</a:t>
            </a:r>
            <a:r>
              <a:rPr lang="pt-PT" dirty="0" err="1">
                <a:effectLst/>
              </a:rPr>
              <a:t>Edge</a:t>
            </a:r>
            <a:r>
              <a:rPr lang="pt-PT" dirty="0">
                <a:effectLst/>
              </a:rPr>
              <a:t> </a:t>
            </a:r>
            <a:r>
              <a:rPr lang="pt-PT" dirty="0" err="1">
                <a:effectLst/>
              </a:rPr>
              <a:t>Computing</a:t>
            </a:r>
            <a:r>
              <a:rPr lang="pt-PT" dirty="0">
                <a:effectLst/>
              </a:rPr>
              <a:t>“ as instituições bancárias conseguem disponibilizar um melhor serviço aos seus clientes.</a:t>
            </a:r>
          </a:p>
          <a:p>
            <a:r>
              <a:rPr lang="pt-PT" dirty="0">
                <a:effectLst/>
              </a:rPr>
              <a:t>Nestas aplicações é fundamental descobrir e parar certas transações.</a:t>
            </a:r>
          </a:p>
          <a:p>
            <a:r>
              <a:rPr lang="pt-PT" dirty="0">
                <a:effectLst/>
              </a:rPr>
              <a:t>Esta arquitetura oferece a possibilidade de análise de todas as transações em tempo real usando servidores reais.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15839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E2800-86CD-46B0-A2CC-CEA52124D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95556" y="2782486"/>
            <a:ext cx="8610600" cy="1293028"/>
          </a:xfrm>
        </p:spPr>
        <p:txBody>
          <a:bodyPr/>
          <a:lstStyle/>
          <a:p>
            <a:r>
              <a:rPr lang="pt-PT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242954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E6E29-9977-48B5-AD9A-0D2FE589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ADB3E79-B577-4121-9DE0-E0819F9A7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Neste relatório vamos analisar as arquiteturas ,"</a:t>
            </a:r>
            <a:r>
              <a:rPr lang="pt-PT" dirty="0" err="1"/>
              <a:t>Edge</a:t>
            </a:r>
            <a:r>
              <a:rPr lang="pt-PT" dirty="0"/>
              <a:t> </a:t>
            </a:r>
            <a:r>
              <a:rPr lang="pt-PT" dirty="0" err="1"/>
              <a:t>Computing</a:t>
            </a:r>
            <a:r>
              <a:rPr lang="pt-PT" dirty="0"/>
              <a:t>“ e "Fog </a:t>
            </a:r>
            <a:r>
              <a:rPr lang="pt-PT" dirty="0" err="1"/>
              <a:t>Computing</a:t>
            </a:r>
            <a:r>
              <a:rPr lang="pt-PT" dirty="0"/>
              <a:t>", para processamento de dados. Começamos por expor o "porquê“ da sua origem, explicando posteriormente o funcionamento e as aplicações reais de cada uma.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A6C0DB9-D0F7-467F-B4AC-6AF6A25AC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098" y="3750153"/>
            <a:ext cx="8181649" cy="222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88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DF175-EBFA-4D06-9BA5-B45C0A31B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Origem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87C01F4-F0A2-4840-93A5-660681484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Atualmente a </a:t>
            </a:r>
            <a:r>
              <a:rPr lang="pt-PT" dirty="0" err="1"/>
              <a:t>Cloud</a:t>
            </a:r>
            <a:r>
              <a:rPr lang="pt-PT" dirty="0"/>
              <a:t> permite-nos tratar todos os dados de forma fácil e eficiente, mas deparamo-nos com problemas de escalabilidade e latência quando os dispositivos se encontram a grandes distâncias do centro de dados ao qual estão conectados. </a:t>
            </a:r>
          </a:p>
          <a:p>
            <a:endParaRPr lang="pt-PT" dirty="0"/>
          </a:p>
          <a:p>
            <a:r>
              <a:rPr lang="pt-PT" dirty="0"/>
              <a:t>As soluções encontradas para estes problemas de escalabilidade e latência são o "</a:t>
            </a:r>
            <a:r>
              <a:rPr lang="pt-PT" dirty="0" err="1"/>
              <a:t>Edge</a:t>
            </a:r>
            <a:r>
              <a:rPr lang="pt-PT" dirty="0"/>
              <a:t> </a:t>
            </a:r>
            <a:r>
              <a:rPr lang="pt-PT" dirty="0" err="1"/>
              <a:t>computing</a:t>
            </a:r>
            <a:r>
              <a:rPr lang="pt-PT" dirty="0"/>
              <a:t>“ e "Fog </a:t>
            </a:r>
            <a:r>
              <a:rPr lang="pt-PT" dirty="0" err="1"/>
              <a:t>Computing</a:t>
            </a:r>
            <a:r>
              <a:rPr lang="pt-PT" dirty="0"/>
              <a:t>“ que visam melhorar o acesso e processamento de toda esta informação.</a:t>
            </a:r>
          </a:p>
        </p:txBody>
      </p:sp>
    </p:spTree>
    <p:extLst>
      <p:ext uri="{BB962C8B-B14F-4D97-AF65-F5344CB8AC3E}">
        <p14:creationId xmlns:p14="http://schemas.microsoft.com/office/powerpoint/2010/main" val="193814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94D97-750D-4FD0-8456-E39DFDEE5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pt-PT" dirty="0"/>
              <a:t>Fog </a:t>
            </a:r>
            <a:r>
              <a:rPr lang="pt-PT" dirty="0" err="1"/>
              <a:t>coMputing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629BE97-B18B-4B74-949D-C005A65BA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212" y="2194560"/>
            <a:ext cx="5784252" cy="3692065"/>
          </a:xfrm>
        </p:spPr>
        <p:txBody>
          <a:bodyPr>
            <a:normAutofit/>
          </a:bodyPr>
          <a:lstStyle/>
          <a:p>
            <a:r>
              <a:rPr lang="pt-PT" sz="2000" dirty="0">
                <a:effectLst/>
              </a:rPr>
              <a:t>Distingue-se do "</a:t>
            </a:r>
            <a:r>
              <a:rPr lang="pt-PT" sz="2000" dirty="0" err="1">
                <a:effectLst/>
              </a:rPr>
              <a:t>Cloud</a:t>
            </a:r>
            <a:r>
              <a:rPr lang="pt-PT" sz="2000" dirty="0">
                <a:effectLst/>
              </a:rPr>
              <a:t> </a:t>
            </a:r>
            <a:r>
              <a:rPr lang="pt-PT" sz="2000" dirty="0" err="1">
                <a:effectLst/>
              </a:rPr>
              <a:t>Computing</a:t>
            </a:r>
            <a:r>
              <a:rPr lang="pt-PT" sz="2000" dirty="0">
                <a:effectLst/>
              </a:rPr>
              <a:t>" pela sua proximidade com os usuários.</a:t>
            </a:r>
          </a:p>
          <a:p>
            <a:r>
              <a:rPr lang="pt-PT" sz="2000" dirty="0">
                <a:effectLst/>
              </a:rPr>
              <a:t>Embora não substitua o "</a:t>
            </a:r>
            <a:r>
              <a:rPr lang="pt-PT" sz="2000" dirty="0" err="1">
                <a:effectLst/>
              </a:rPr>
              <a:t>Cloud</a:t>
            </a:r>
            <a:r>
              <a:rPr lang="pt-PT" sz="2000" dirty="0">
                <a:effectLst/>
              </a:rPr>
              <a:t> </a:t>
            </a:r>
            <a:r>
              <a:rPr lang="pt-PT" sz="2000" dirty="0" err="1">
                <a:effectLst/>
              </a:rPr>
              <a:t>Computing</a:t>
            </a:r>
            <a:r>
              <a:rPr lang="pt-PT" sz="2000" dirty="0">
                <a:effectLst/>
              </a:rPr>
              <a:t>", complementa os seus serviços com a introdução de uma nova camada intermediária.</a:t>
            </a:r>
          </a:p>
          <a:p>
            <a:r>
              <a:rPr lang="pt-PT" sz="2000" dirty="0">
                <a:effectLst/>
              </a:rPr>
              <a:t>Além disso, tem capacidade de processar mais dados do que o "</a:t>
            </a:r>
            <a:r>
              <a:rPr lang="pt-PT" sz="2000" dirty="0" err="1">
                <a:effectLst/>
              </a:rPr>
              <a:t>Edge</a:t>
            </a:r>
            <a:r>
              <a:rPr lang="pt-PT" sz="2000" dirty="0">
                <a:effectLst/>
              </a:rPr>
              <a:t> </a:t>
            </a:r>
            <a:r>
              <a:rPr lang="pt-PT" sz="2000" dirty="0" err="1">
                <a:effectLst/>
              </a:rPr>
              <a:t>Computing</a:t>
            </a:r>
            <a:r>
              <a:rPr lang="pt-PT" sz="2000" dirty="0">
                <a:effectLst/>
              </a:rPr>
              <a:t>“.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F81F96D-EF48-4D08-AAD6-4B633E814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984" y="2194560"/>
            <a:ext cx="5248693" cy="362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57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2F305-308F-4C32-8C83-76C9A9069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Aplicações</a:t>
            </a:r>
            <a:br>
              <a:rPr lang="pt-PT" dirty="0"/>
            </a:br>
            <a:r>
              <a:rPr lang="pt-PT" sz="2400" dirty="0"/>
              <a:t>Vigilância urbana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D749BFB-276D-4AF6-9B83-AAEAFA78E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É</a:t>
            </a:r>
            <a:r>
              <a:rPr lang="pt-PT" dirty="0">
                <a:effectLst/>
              </a:rPr>
              <a:t> uma componente importante das </a:t>
            </a:r>
            <a:r>
              <a:rPr lang="pt-PT" dirty="0" err="1">
                <a:effectLst/>
              </a:rPr>
              <a:t>smart</a:t>
            </a:r>
            <a:r>
              <a:rPr lang="pt-PT" dirty="0">
                <a:effectLst/>
              </a:rPr>
              <a:t> </a:t>
            </a:r>
            <a:r>
              <a:rPr lang="pt-PT" dirty="0" err="1">
                <a:effectLst/>
              </a:rPr>
              <a:t>cities</a:t>
            </a:r>
            <a:r>
              <a:rPr lang="pt-PT" dirty="0">
                <a:effectLst/>
              </a:rPr>
              <a:t>.</a:t>
            </a:r>
          </a:p>
          <a:p>
            <a:r>
              <a:rPr lang="pt-PT" dirty="0">
                <a:effectLst/>
              </a:rPr>
              <a:t>Uma </a:t>
            </a:r>
            <a:r>
              <a:rPr lang="pt-PT" dirty="0" err="1">
                <a:effectLst/>
              </a:rPr>
              <a:t>câmera</a:t>
            </a:r>
            <a:r>
              <a:rPr lang="pt-PT" dirty="0">
                <a:effectLst/>
              </a:rPr>
              <a:t> com capacidade de detetar movimento não manda informação ao fog node a menos que seja detetado movimento.</a:t>
            </a:r>
          </a:p>
          <a:p>
            <a:r>
              <a:rPr lang="pt-PT" dirty="0">
                <a:effectLst/>
              </a:rPr>
              <a:t>O fog node tem capacidade de identificar um veículo e detetar a sua posição e matrícula.</a:t>
            </a:r>
          </a:p>
          <a:p>
            <a:r>
              <a:rPr lang="pt-PT" dirty="0">
                <a:effectLst/>
              </a:rPr>
              <a:t>Se a imagem não tem qualidade suficiente, o fog node manda uma ordem à </a:t>
            </a:r>
            <a:r>
              <a:rPr lang="pt-PT" dirty="0" err="1">
                <a:effectLst/>
              </a:rPr>
              <a:t>câmera</a:t>
            </a:r>
            <a:r>
              <a:rPr lang="pt-PT" dirty="0">
                <a:effectLst/>
              </a:rPr>
              <a:t> para dar zoom.</a:t>
            </a:r>
          </a:p>
          <a:p>
            <a:r>
              <a:rPr lang="pt-PT" dirty="0">
                <a:effectLst/>
              </a:rPr>
              <a:t>Esta interação com a </a:t>
            </a:r>
            <a:r>
              <a:rPr lang="pt-PT" dirty="0" err="1">
                <a:effectLst/>
              </a:rPr>
              <a:t>câmera</a:t>
            </a:r>
            <a:r>
              <a:rPr lang="pt-PT" dirty="0">
                <a:effectLst/>
              </a:rPr>
              <a:t> necessita de uma latência muito baixa que não seria possível se o processamento fosse feito na </a:t>
            </a:r>
            <a:r>
              <a:rPr lang="pt-PT" dirty="0" err="1">
                <a:effectLst/>
              </a:rPr>
              <a:t>Cloud</a:t>
            </a:r>
            <a:r>
              <a:rPr lang="pt-PT" dirty="0">
                <a:effectLst/>
              </a:rPr>
              <a:t>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52118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331F7-16B1-4F07-8668-D8EE3B00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Aplicações</a:t>
            </a:r>
            <a:br>
              <a:rPr lang="pt-PT" dirty="0"/>
            </a:br>
            <a:r>
              <a:rPr lang="pt-PT" sz="2400" dirty="0"/>
              <a:t>Transporte inteligente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158ABE-2614-4C02-B859-14CC2646F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Diferentes classes de serviços de transporte costumam usar as mesmas fontes de dados e infraestrutura de rede.</a:t>
            </a:r>
          </a:p>
          <a:p>
            <a:r>
              <a:rPr lang="pt-PT" dirty="0"/>
              <a:t>A importância de cada serviço não é a mesma para cada usuário final. Quando a rede está congestionada, os fluxos de tráfego não devem ser tratados da mesma maneira.</a:t>
            </a:r>
          </a:p>
          <a:p>
            <a:r>
              <a:rPr lang="pt-PT" dirty="0"/>
              <a:t>É necessário mecanismos para diferenciação de serviço e capacidade de fornecer entrega em tempo real.</a:t>
            </a:r>
          </a:p>
        </p:txBody>
      </p:sp>
    </p:spTree>
    <p:extLst>
      <p:ext uri="{BB962C8B-B14F-4D97-AF65-F5344CB8AC3E}">
        <p14:creationId xmlns:p14="http://schemas.microsoft.com/office/powerpoint/2010/main" val="1169489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331F7-16B1-4F07-8668-D8EE3B00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Aplicações</a:t>
            </a:r>
            <a:br>
              <a:rPr lang="pt-PT" dirty="0"/>
            </a:br>
            <a:r>
              <a:rPr lang="pt-PT" sz="2400" dirty="0"/>
              <a:t>Transporte inteligente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158ABE-2614-4C02-B859-14CC2646F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As medições efetuadas pelos sensores são usadas principalmente para três finalidades:</a:t>
            </a:r>
          </a:p>
          <a:p>
            <a:r>
              <a:rPr lang="pt-PT" dirty="0"/>
              <a:t>- prevenção de acidentes;</a:t>
            </a:r>
          </a:p>
          <a:p>
            <a:r>
              <a:rPr lang="pt-PT" dirty="0"/>
              <a:t>- deteção e alívio de locais congestionados;</a:t>
            </a:r>
          </a:p>
          <a:p>
            <a:r>
              <a:rPr lang="pt-PT" dirty="0"/>
              <a:t>- análise de longo prazo da eficiência do sistema.</a:t>
            </a:r>
          </a:p>
          <a:p>
            <a:r>
              <a:rPr lang="pt-PT" dirty="0"/>
              <a:t>Estas três tarefas são diferentes em termos de sensibilidade ao </a:t>
            </a:r>
            <a:r>
              <a:rPr lang="pt-PT" dirty="0" err="1"/>
              <a:t>delay</a:t>
            </a:r>
            <a:r>
              <a:rPr lang="pt-PT" dirty="0"/>
              <a:t>.</a:t>
            </a:r>
          </a:p>
          <a:p>
            <a:r>
              <a:rPr lang="pt-PT" dirty="0"/>
              <a:t>Se todos os dados de medição fossem processados na </a:t>
            </a:r>
            <a:r>
              <a:rPr lang="pt-PT" dirty="0" err="1"/>
              <a:t>Cloud</a:t>
            </a:r>
            <a:r>
              <a:rPr lang="pt-PT" dirty="0"/>
              <a:t>, o suporte para serviços em tempo real seria muito questionável.</a:t>
            </a:r>
          </a:p>
        </p:txBody>
      </p:sp>
    </p:spTree>
    <p:extLst>
      <p:ext uri="{BB962C8B-B14F-4D97-AF65-F5344CB8AC3E}">
        <p14:creationId xmlns:p14="http://schemas.microsoft.com/office/powerpoint/2010/main" val="3366069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E5B02-2101-4212-B35A-2853E6F9D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pt-PT" dirty="0" err="1"/>
              <a:t>Edge</a:t>
            </a:r>
            <a:r>
              <a:rPr lang="pt-PT" dirty="0"/>
              <a:t> </a:t>
            </a:r>
            <a:r>
              <a:rPr lang="pt-PT" dirty="0" err="1"/>
              <a:t>computing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0B321C-3774-4008-9550-1D2577F95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6017082" cy="4024125"/>
          </a:xfrm>
        </p:spPr>
        <p:txBody>
          <a:bodyPr>
            <a:normAutofit/>
          </a:bodyPr>
          <a:lstStyle/>
          <a:p>
            <a:r>
              <a:rPr lang="pt-PT" dirty="0">
                <a:effectLst/>
              </a:rPr>
              <a:t>O “</a:t>
            </a:r>
            <a:r>
              <a:rPr lang="pt-PT" dirty="0" err="1">
                <a:effectLst/>
              </a:rPr>
              <a:t>edge</a:t>
            </a:r>
            <a:r>
              <a:rPr lang="pt-PT" dirty="0">
                <a:effectLst/>
              </a:rPr>
              <a:t> </a:t>
            </a:r>
            <a:r>
              <a:rPr lang="pt-PT" dirty="0" err="1">
                <a:effectLst/>
              </a:rPr>
              <a:t>computing</a:t>
            </a:r>
            <a:r>
              <a:rPr lang="pt-PT" dirty="0">
                <a:effectLst/>
              </a:rPr>
              <a:t>” torna o processamento mais perto dos dispositivos</a:t>
            </a:r>
            <a:r>
              <a:rPr lang="pt-PT" dirty="0"/>
              <a:t>.</a:t>
            </a:r>
          </a:p>
          <a:p>
            <a:r>
              <a:rPr lang="pt-PT" dirty="0">
                <a:effectLst/>
              </a:rPr>
              <a:t>O objetivo é suportar novas aplicações que requerem uma menor latência.</a:t>
            </a:r>
          </a:p>
          <a:p>
            <a:r>
              <a:rPr lang="pt-PT" dirty="0">
                <a:effectLst/>
              </a:rPr>
              <a:t>Esta arquitetura oferece muitas vantagens relativamente às arquiteturas tradicionais.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A16F71-470C-427E-9E4E-A5CE82D04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027" y="2272748"/>
            <a:ext cx="4183145" cy="363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7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DCA4A-D263-49BD-91CF-A7964062C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Aplicações</a:t>
            </a:r>
            <a:br>
              <a:rPr lang="pt-PT" dirty="0"/>
            </a:br>
            <a:r>
              <a:rPr lang="pt-PT" sz="2400" dirty="0"/>
              <a:t>Acompanhamento linhas de produção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D65EDB-858E-4412-BEDD-EA4FA9834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</a:t>
            </a:r>
            <a:r>
              <a:rPr lang="pt-PT" dirty="0">
                <a:effectLst/>
              </a:rPr>
              <a:t>s linhas de produção lidam com diferentes elementos até estes se juntaram num produto.</a:t>
            </a:r>
          </a:p>
          <a:p>
            <a:r>
              <a:rPr lang="pt-PT" dirty="0">
                <a:effectLst/>
              </a:rPr>
              <a:t>Neste processo o controlo de qualidade é essencial, mas normalmente é difícil identificar qual dos passos falhou.</a:t>
            </a:r>
          </a:p>
          <a:p>
            <a:r>
              <a:rPr lang="pt-PT" dirty="0">
                <a:effectLst/>
              </a:rPr>
              <a:t>Processar estes dados numa rede local simplifica e melhora o trabalho do gestor base.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55412414"/>
      </p:ext>
    </p:extLst>
  </p:cSld>
  <p:clrMapOvr>
    <a:masterClrMapping/>
  </p:clrMapOvr>
</p:sld>
</file>

<file path=ppt/theme/theme1.xml><?xml version="1.0" encoding="utf-8"?>
<a:theme xmlns:a="http://schemas.openxmlformats.org/drawingml/2006/main" name="Rasto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564</Words>
  <Application>Microsoft Office PowerPoint</Application>
  <PresentationFormat>Ecrã Panorâmico</PresentationFormat>
  <Paragraphs>44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Rasto de Vapor</vt:lpstr>
      <vt:lpstr>Fog and edge computing</vt:lpstr>
      <vt:lpstr>Introdução</vt:lpstr>
      <vt:lpstr>Origem</vt:lpstr>
      <vt:lpstr>Fog coMputing</vt:lpstr>
      <vt:lpstr>Aplicações Vigilância urbana</vt:lpstr>
      <vt:lpstr>Aplicações Transporte inteligente</vt:lpstr>
      <vt:lpstr>Aplicações Transporte inteligente</vt:lpstr>
      <vt:lpstr>Edge computing</vt:lpstr>
      <vt:lpstr>Aplicações Acompanhamento linhas de produção</vt:lpstr>
      <vt:lpstr>Aplicações setor económico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Fog and edge computing</dc:title>
  <dc:creator>Francisco Franco</dc:creator>
  <cp:lastModifiedBy>Francisco Franco</cp:lastModifiedBy>
  <cp:revision>13</cp:revision>
  <dcterms:created xsi:type="dcterms:W3CDTF">2020-10-20T22:33:37Z</dcterms:created>
  <dcterms:modified xsi:type="dcterms:W3CDTF">2020-10-21T07:36:38Z</dcterms:modified>
</cp:coreProperties>
</file>