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8" r:id="rId3"/>
    <p:sldId id="297" r:id="rId4"/>
    <p:sldId id="299" r:id="rId5"/>
    <p:sldId id="300" r:id="rId6"/>
    <p:sldId id="301" r:id="rId7"/>
    <p:sldId id="305" r:id="rId8"/>
    <p:sldId id="303" r:id="rId9"/>
    <p:sldId id="302" r:id="rId10"/>
    <p:sldId id="304" r:id="rId11"/>
    <p:sldId id="314" r:id="rId12"/>
    <p:sldId id="306" r:id="rId13"/>
    <p:sldId id="307" r:id="rId14"/>
    <p:sldId id="308" r:id="rId15"/>
    <p:sldId id="310" r:id="rId16"/>
    <p:sldId id="309" r:id="rId17"/>
    <p:sldId id="311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20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AE36D-3F8E-4E30-9829-1865FA3A53BF}">
          <p14:sldIdLst>
            <p14:sldId id="256"/>
            <p14:sldId id="298"/>
          </p14:sldIdLst>
        </p14:section>
        <p14:section name="Function Return Values" id="{E4DBFAA7-2A35-4780-9DEE-ED9AFDF416A2}">
          <p14:sldIdLst>
            <p14:sldId id="297"/>
            <p14:sldId id="299"/>
            <p14:sldId id="300"/>
            <p14:sldId id="301"/>
            <p14:sldId id="305"/>
            <p14:sldId id="303"/>
            <p14:sldId id="302"/>
            <p14:sldId id="304"/>
            <p14:sldId id="314"/>
          </p14:sldIdLst>
        </p14:section>
        <p14:section name="Functions without a return value" id="{DCFF960B-CB81-4F77-A550-70F7B195F255}">
          <p14:sldIdLst>
            <p14:sldId id="306"/>
            <p14:sldId id="307"/>
          </p14:sldIdLst>
        </p14:section>
        <p14:section name="Return values and conditionals" id="{8AE0709C-B105-4351-9935-D1029992C210}">
          <p14:sldIdLst>
            <p14:sldId id="308"/>
            <p14:sldId id="310"/>
            <p14:sldId id="309"/>
            <p14:sldId id="311"/>
            <p14:sldId id="312"/>
            <p14:sldId id="313"/>
          </p14:sldIdLst>
        </p14:section>
        <p14:section name="Boolean functions" id="{473FA110-BAF3-4895-963B-4AED461F42F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cursive Functions with Return Values" id="{420F6196-BE73-41F6-8E05-CF1F72C92A9F}">
          <p14:sldIdLst/>
        </p14:section>
        <p14:section name="Example: Fibonaccci Numbers" id="{44AC3814-1C99-4B4F-9384-10693FEAB7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3950-EE88-4FA4-BEA5-7D719EBDFD56}" v="43" dt="2024-10-10T23:15:23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 autoAdjust="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custSel addSld delSld modSld sldOrd addSection delSection modSection">
      <pc:chgData name="Toby Donaldson" userId="2e6e5431-bb17-4c41-9985-d39c50d83c73" providerId="ADAL" clId="{11AE3950-EE88-4FA4-BEA5-7D719EBDFD56}" dt="2024-10-10T23:16:05.979" v="4575" actId="20577"/>
      <pc:docMkLst>
        <pc:docMk/>
      </pc:docMkLst>
      <pc:sldChg chg="modSp mod">
        <pc:chgData name="Toby Donaldson" userId="2e6e5431-bb17-4c41-9985-d39c50d83c73" providerId="ADAL" clId="{11AE3950-EE88-4FA4-BEA5-7D719EBDFD56}" dt="2024-10-10T20:47:40.084" v="44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0T20:56:35.810" v="644" actId="113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0T20:56:35.810" v="644" actId="113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0T21:00:10.346" v="741" actId="20577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mod">
          <ac:chgData name="Toby Donaldson" userId="2e6e5431-bb17-4c41-9985-d39c50d83c73" providerId="ADAL" clId="{11AE3950-EE88-4FA4-BEA5-7D719EBDFD56}" dt="2024-10-10T20:59:13.669" v="723" actId="1076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">
        <pc:chgData name="Toby Donaldson" userId="2e6e5431-bb17-4c41-9985-d39c50d83c73" providerId="ADAL" clId="{11AE3950-EE88-4FA4-BEA5-7D719EBDFD56}" dt="2024-10-10T21:00:02.959" v="733" actId="2890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0T21:43:31.379" v="3482" actId="14100"/>
        <pc:sldMkLst>
          <pc:docMk/>
          <pc:sldMk cId="2658978882" sldId="302"/>
        </pc:sldMkLst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0T21:07:04.594" v="1062" actId="20577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mod">
          <ac:chgData name="Toby Donaldson" userId="2e6e5431-bb17-4c41-9985-d39c50d83c73" providerId="ADAL" clId="{11AE3950-EE88-4FA4-BEA5-7D719EBDFD56}" dt="2024-10-10T21:07:04.594" v="1062" actId="20577"/>
          <ac:spMkLst>
            <pc:docMk/>
            <pc:sldMk cId="1265038518" sldId="303"/>
            <ac:spMk id="13" creationId="{76668E16-AFB6-1A90-900E-96D0B2C40C6C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add">
        <pc:chgData name="Toby Donaldson" userId="2e6e5431-bb17-4c41-9985-d39c50d83c73" providerId="ADAL" clId="{11AE3950-EE88-4FA4-BEA5-7D719EBDFD56}" dt="2024-10-10T21:06:02.315" v="1023" actId="2890"/>
        <pc:sldMkLst>
          <pc:docMk/>
          <pc:sldMk cId="3332135005" sldId="304"/>
        </pc:sldMkLst>
      </pc:sldChg>
      <pc:sldChg chg="add">
        <pc:chgData name="Toby Donaldson" userId="2e6e5431-bb17-4c41-9985-d39c50d83c73" providerId="ADAL" clId="{11AE3950-EE88-4FA4-BEA5-7D719EBDFD56}" dt="2024-10-10T21:08:21.238" v="1063" actId="2890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0T21:20:10.801" v="2056" actId="113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0T21:20:10.801" v="2056" actId="113"/>
          <ac:spMkLst>
            <pc:docMk/>
            <pc:sldMk cId="1072285377" sldId="307"/>
            <ac:spMk id="8" creationId="{0B89431D-FBD4-2F54-46D4-497F941CB8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0T21:31:05.420" v="3054" actId="21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0T21:29:03.339" v="2938" actId="14100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modSp add mod">
        <pc:chgData name="Toby Donaldson" userId="2e6e5431-bb17-4c41-9985-d39c50d83c73" providerId="ADAL" clId="{11AE3950-EE88-4FA4-BEA5-7D719EBDFD56}" dt="2024-10-10T21:31:50.479" v="3075" actId="20577"/>
        <pc:sldMkLst>
          <pc:docMk/>
          <pc:sldMk cId="2695134196" sldId="311"/>
        </pc:sldMkLst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0T21:35:31.461" v="3160" actId="21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0T21:34:54.488" v="3121" actId="1076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0T21:34:54.488" v="3121" actId="1076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0T21:34:43.230" v="3120" actId="207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0T21:35:29.037" v="3159" actId="1076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0T22:40:23.570" v="3960" actId="1076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modSp add mod">
        <pc:chgData name="Toby Donaldson" userId="2e6e5431-bb17-4c41-9985-d39c50d83c73" providerId="ADAL" clId="{11AE3950-EE88-4FA4-BEA5-7D719EBDFD56}" dt="2024-10-10T23:16:05.979" v="4575" actId="20577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0T23:13:20.497" v="4385" actId="20577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0T23:12:45.323" v="4378" actId="1076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0T23:14:22.884" v="4485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0T23:16:05.979" v="4575" actId="20577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0T23:13:00.002" v="4381" actId="208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0T23:12:45.323" v="4378" actId="1076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0T23:12:45.323" v="4378" actId="1076"/>
          <ac:spMkLst>
            <pc:docMk/>
            <pc:sldMk cId="1895108163" sldId="320"/>
            <ac:spMk id="18" creationId="{04CBA52C-913F-F649-513D-320FA95DFECA}"/>
          </ac:spMkLst>
        </pc:spChg>
        <pc:spChg chg="mod">
          <ac:chgData name="Toby Donaldson" userId="2e6e5431-bb17-4c41-9985-d39c50d83c73" providerId="ADAL" clId="{11AE3950-EE88-4FA4-BEA5-7D719EBDFD56}" dt="2024-10-10T23:12:45.323" v="4378" actId="1076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10/10/2024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10/10/2024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10/10/2024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10/10/2024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10/10/2024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10/10/2024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10/10/2024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rgbClr val="FFFFFF"/>
                </a:solidFill>
              </a:rPr>
              <a:t>Chapter 6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Functions with return values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pic>
        <p:nvPicPr>
          <p:cNvPr id="1026" name="Picture 2" descr="Recursion Explained in Painting: The fundamentals and break down of  recursion. | by V.O.R.D | Medium">
            <a:extLst>
              <a:ext uri="{FF2B5EF4-FFF2-40B4-BE49-F238E27FC236}">
                <a16:creationId xmlns:a16="http://schemas.microsoft.com/office/drawing/2014/main" id="{D7CF5703-6B8F-799B-33FD-360088ED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72" y="1545108"/>
            <a:ext cx="6030064" cy="37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C930-52AC-06B0-8665-61A032CB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812A-0351-1AFC-F1E7-647B75D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731-E148-187E-F605-3A82AB6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E264-DD8B-1B17-3801-8C7035DFFD21}"/>
              </a:ext>
            </a:extLst>
          </p:cNvPr>
          <p:cNvSpPr txBox="1"/>
          <p:nvPr/>
        </p:nvSpPr>
        <p:spPr>
          <a:xfrm>
            <a:off x="7683499" y="3746563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statements after a return are not executed.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4AD8B-3458-E906-FCA0-B48E5EFE328E}"/>
              </a:ext>
            </a:extLst>
          </p:cNvPr>
          <p:cNvSpPr txBox="1"/>
          <p:nvPr/>
        </p:nvSpPr>
        <p:spPr>
          <a:xfrm>
            <a:off x="2544232" y="1345906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print('done!')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9D3F3-34CC-FF1E-9BC0-F9AB9B1718AA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CBF6-AA41-1444-82C0-6D0041D0D493}"/>
              </a:ext>
            </a:extLst>
          </p:cNvPr>
          <p:cNvSpPr txBox="1"/>
          <p:nvPr/>
        </p:nvSpPr>
        <p:spPr>
          <a:xfrm>
            <a:off x="7683499" y="4934705"/>
            <a:ext cx="22648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print</a:t>
            </a:r>
            <a:r>
              <a:rPr lang="en-CA" dirty="0"/>
              <a:t> after the </a:t>
            </a:r>
            <a:r>
              <a:rPr lang="en-CA" b="1" dirty="0"/>
              <a:t>return</a:t>
            </a:r>
            <a:r>
              <a:rPr lang="en-CA" dirty="0"/>
              <a:t> is </a:t>
            </a:r>
            <a:r>
              <a:rPr lang="en-CA" b="1" dirty="0"/>
              <a:t>dead code</a:t>
            </a:r>
            <a:r>
              <a:rPr lang="en-CA" dirty="0"/>
              <a:t>: it can never run.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0CB0C-024D-188B-3E7B-FE4F99073672}"/>
              </a:ext>
            </a:extLst>
          </p:cNvPr>
          <p:cNvCxnSpPr>
            <a:cxnSpLocks/>
          </p:cNvCxnSpPr>
          <p:nvPr/>
        </p:nvCxnSpPr>
        <p:spPr>
          <a:xfrm flipH="1" flipV="1">
            <a:off x="7120466" y="4669893"/>
            <a:ext cx="563033" cy="26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6E7FE-0B91-AAC5-419B-94407B074439}"/>
              </a:ext>
            </a:extLst>
          </p:cNvPr>
          <p:cNvSpPr txBox="1"/>
          <p:nvPr/>
        </p:nvSpPr>
        <p:spPr>
          <a:xfrm>
            <a:off x="5405966" y="5237398"/>
            <a:ext cx="15959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delete dead code!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13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7A92-F87A-96B5-A180-DA6983BF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69D-900C-619B-9099-88E9B54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E2F0-0539-FD75-1C82-18549F6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7557-C05F-C194-9724-D6AA5C27BE6A}"/>
              </a:ext>
            </a:extLst>
          </p:cNvPr>
          <p:cNvSpPr txBox="1"/>
          <p:nvPr/>
        </p:nvSpPr>
        <p:spPr>
          <a:xfrm>
            <a:off x="6331771" y="4756948"/>
            <a:ext cx="4557658" cy="1015663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dead_code_ex4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dead_code_ex4()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print('done!')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AD7D-2E60-AAA1-F89C-C82B400E74B9}"/>
              </a:ext>
            </a:extLst>
          </p:cNvPr>
          <p:cNvSpPr txBox="1"/>
          <p:nvPr/>
        </p:nvSpPr>
        <p:spPr>
          <a:xfrm>
            <a:off x="4472514" y="266287"/>
            <a:ext cx="28765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more examples of functions with </a:t>
            </a:r>
            <a:r>
              <a:rPr lang="en-CA" b="1" dirty="0"/>
              <a:t>dead code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D96-B678-DC2B-072C-3B176130CB08}"/>
              </a:ext>
            </a:extLst>
          </p:cNvPr>
          <p:cNvSpPr txBox="1"/>
          <p:nvPr/>
        </p:nvSpPr>
        <p:spPr>
          <a:xfrm>
            <a:off x="232356" y="1887083"/>
            <a:ext cx="3711272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dead_code_ex1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2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3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9A4-7DE0-4CF0-CF63-122BB92213A0}"/>
              </a:ext>
            </a:extLst>
          </p:cNvPr>
          <p:cNvSpPr txBox="1"/>
          <p:nvPr/>
        </p:nvSpPr>
        <p:spPr>
          <a:xfrm>
            <a:off x="232356" y="3853886"/>
            <a:ext cx="5262979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dead_code_ex2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n = 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print('Hello!')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7E83-A013-5198-FA21-5BB26697F619}"/>
              </a:ext>
            </a:extLst>
          </p:cNvPr>
          <p:cNvSpPr txBox="1"/>
          <p:nvPr/>
        </p:nvSpPr>
        <p:spPr>
          <a:xfrm>
            <a:off x="6331771" y="1751617"/>
            <a:ext cx="5262979" cy="224676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dead_code_ex3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x &lt;=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print('up')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elif</a:t>
            </a:r>
            <a:r>
              <a:rPr lang="en-US" sz="2000" dirty="0">
                <a:latin typeface="Consolas" panose="020B0609020204030204" pitchFamily="49" charset="0"/>
              </a:rPr>
              <a:t> x &gt;=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print('down')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print('around')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</p:spTree>
    <p:extLst>
      <p:ext uri="{BB962C8B-B14F-4D97-AF65-F5344CB8AC3E}">
        <p14:creationId xmlns:p14="http://schemas.microsoft.com/office/powerpoint/2010/main" val="402313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C282-0420-AAB5-BBE3-5B9F5C4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52C-1B2D-F080-2894-B08FD6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92FF-CB23-15D8-B55C-99980EC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DD4-1754-E10F-0DAC-43117965A74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7619F-2498-2092-DF58-177CDD965690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4A17-DAF8-D640-1480-6A8F9AFD3632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8A78D-1C0B-BB54-111C-216618300AE7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2037D5-68F4-523F-8F70-15FD8CE2B6DB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31B29-9F44-B32B-5DEE-6341AB49CDD0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85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D175-A69F-481C-CF15-59B6A77E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27-7612-40A1-8022-AE77463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926F-61A1-536F-B3A4-2C2C3D7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A26D-5DC6-E334-BA99-6C4DDC79CFC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DC12-CEC3-67E7-8368-E86BF354296F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9799-7A93-B2CB-7798-CCB83552E4B6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8A935-6981-BE7F-176A-054DAA2D8BA6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7D2C86-AAE8-05F2-644F-F6E7EF0B4C62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5B83-BE00-C2C6-6636-975507D2A5DE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A432-303E-B370-F8B2-A52B68807E01}"/>
              </a:ext>
            </a:extLst>
          </p:cNvPr>
          <p:cNvSpPr txBox="1"/>
          <p:nvPr/>
        </p:nvSpPr>
        <p:spPr>
          <a:xfrm>
            <a:off x="4630586" y="5338583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does not return a value “returns” the special value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, which indicates no value was intentionally returned.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431D-FBD4-2F54-46D4-497F941CB8B5}"/>
              </a:ext>
            </a:extLst>
          </p:cNvPr>
          <p:cNvSpPr txBox="1"/>
          <p:nvPr/>
        </p:nvSpPr>
        <p:spPr>
          <a:xfrm>
            <a:off x="8610600" y="4384272"/>
            <a:ext cx="351367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None</a:t>
            </a:r>
            <a:r>
              <a:rPr lang="en-CA" dirty="0"/>
              <a:t> appearing in your Python programs is never a good sign. It usually means you a mistake or design error somewhere in your program.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2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E3D9-5120-A971-2F11-D233F1BB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EE2-7DB8-8DAA-0767-6EA5E9C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E33-2719-B331-73CF-A8FCF14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30-8A2C-115C-67B4-F8DE4478502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DA32C-728B-22C5-42A3-EFC5C347E1C3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my_abs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else: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E2E02-CCC2-5320-85F8-3F81029F0872}"/>
              </a:ext>
            </a:extLst>
          </p:cNvPr>
          <p:cNvSpPr txBox="1"/>
          <p:nvPr/>
        </p:nvSpPr>
        <p:spPr>
          <a:xfrm>
            <a:off x="6990995" y="2755619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has two </a:t>
            </a:r>
            <a:r>
              <a:rPr lang="en-CA" b="1" dirty="0"/>
              <a:t>return</a:t>
            </a:r>
            <a:r>
              <a:rPr lang="en-CA" dirty="0"/>
              <a:t>s, and two </a:t>
            </a:r>
            <a:r>
              <a:rPr lang="en-CA" b="1" dirty="0"/>
              <a:t>execution paths</a:t>
            </a:r>
            <a:r>
              <a:rPr lang="en-CA" dirty="0"/>
              <a:t>. Exactly one of the returns is guaranteed to be called, no matter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66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8108-E916-0E37-2E73-00B11CE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9D8-0C70-ABD6-F39E-6CD9A51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3A9F-4FB8-7DC0-E9C2-07170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57607-843E-AB9A-6B76-C1DBA0C4587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1F54-8B55-70B0-BDE3-450158F54381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0996-5B4F-91F5-FAAF-49DB8C051F6E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9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28D0-628D-4AB1-DB19-4A7F558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47C-2411-EB39-59B1-41EFD2A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7B7D-0355-CFE1-D9BC-442B6B4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AE2-F85D-4B71-3E1B-42DD99F6D65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DFAF-B49F-E769-646F-E29A7500C4EA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8A10-915E-BB3D-EEFF-0ADD005A2BA2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9F22-B77A-FAEA-0971-2DEEB900E466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FE972-ECCA-A1C5-B27C-D24B690608E3}"/>
              </a:ext>
            </a:extLst>
          </p:cNvPr>
          <p:cNvSpPr txBox="1"/>
          <p:nvPr/>
        </p:nvSpPr>
        <p:spPr>
          <a:xfrm>
            <a:off x="152400" y="2973945"/>
            <a:ext cx="31411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54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DEC0-6163-18D6-6FE0-95B9305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8292-F8B1-C3BF-01B5-F16C824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5E3E-C0A3-82FA-BAF6-9BC641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1D64-D86C-1C21-7EA2-896815FBB140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E9C71-D1AC-05EB-BAE3-DEC2229FD09F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366A-5E40-E1F7-5583-DCFFBE5640C6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96BA8-06F3-355C-AAD6-3953AE7F9BEF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771F7-DAAA-02AE-150E-F8C6A079856C}"/>
              </a:ext>
            </a:extLst>
          </p:cNvPr>
          <p:cNvSpPr txBox="1"/>
          <p:nvPr/>
        </p:nvSpPr>
        <p:spPr>
          <a:xfrm>
            <a:off x="152400" y="2973945"/>
            <a:ext cx="31411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D67D-6697-C269-1FDF-264811040E65}"/>
              </a:ext>
            </a:extLst>
          </p:cNvPr>
          <p:cNvSpPr txBox="1"/>
          <p:nvPr/>
        </p:nvSpPr>
        <p:spPr>
          <a:xfrm>
            <a:off x="3768722" y="5521146"/>
            <a:ext cx="2686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 the function ends without a return, so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 is returned. </a:t>
            </a:r>
            <a:br>
              <a:rPr lang="en-CA" dirty="0"/>
            </a:br>
            <a:r>
              <a:rPr lang="en-CA" dirty="0"/>
              <a:t>This is a bad mistake!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1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52CB-32E0-CC35-5315-564641FE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2A4-6AA5-02EE-2016-6199AF4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D837-0A46-3C9B-9557-1576B13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6FD46-2C3E-1042-DF45-0F20AE0F60C1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E76D-4BF5-F1A2-1473-C934665E543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C3561-2C22-0949-A9FA-93D9590F5D50}"/>
              </a:ext>
            </a:extLst>
          </p:cNvPr>
          <p:cNvSpPr txBox="1"/>
          <p:nvPr/>
        </p:nvSpPr>
        <p:spPr>
          <a:xfrm>
            <a:off x="3961938" y="2014757"/>
            <a:ext cx="3243196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fixed1_abs(x):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400" dirty="0">
                <a:latin typeface="Consolas" panose="020B0609020204030204" pitchFamily="49" charset="0"/>
              </a:rPr>
              <a:t>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D4897-B221-103E-954B-2641820135A4}"/>
              </a:ext>
            </a:extLst>
          </p:cNvPr>
          <p:cNvSpPr txBox="1"/>
          <p:nvPr/>
        </p:nvSpPr>
        <p:spPr>
          <a:xfrm>
            <a:off x="3961938" y="4258424"/>
            <a:ext cx="3243196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fixed2_abs(x):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4ABF9-9624-30BA-21B9-8E3115F35354}"/>
              </a:ext>
            </a:extLst>
          </p:cNvPr>
          <p:cNvSpPr txBox="1"/>
          <p:nvPr/>
        </p:nvSpPr>
        <p:spPr>
          <a:xfrm>
            <a:off x="7814271" y="2641291"/>
            <a:ext cx="3243196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fixed3_abs(x):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4221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E99F-6878-2BE6-7D17-861DE14E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729-B75E-6E21-94D4-5931E8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010A-DB8A-0FB2-DAA9-32B4AED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A-974A-D639-FFA4-9CED2BBFC5C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8C9D-3C5E-90A0-962A-68161DC089C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C75AA-19EC-692A-7174-E20D36798BC3}"/>
              </a:ext>
            </a:extLst>
          </p:cNvPr>
          <p:cNvSpPr txBox="1"/>
          <p:nvPr/>
        </p:nvSpPr>
        <p:spPr>
          <a:xfrm>
            <a:off x="3961938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my_abs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9DE-F656-145B-4BDD-A3BA0DF2D689}"/>
              </a:ext>
            </a:extLst>
          </p:cNvPr>
          <p:cNvSpPr txBox="1"/>
          <p:nvPr/>
        </p:nvSpPr>
        <p:spPr>
          <a:xfrm>
            <a:off x="3961938" y="4258424"/>
            <a:ext cx="2903359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my_abs2(x):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542D-C33A-B624-3E06-F0273C4FAA47}"/>
              </a:ext>
            </a:extLst>
          </p:cNvPr>
          <p:cNvSpPr txBox="1"/>
          <p:nvPr/>
        </p:nvSpPr>
        <p:spPr>
          <a:xfrm>
            <a:off x="7779943" y="2984253"/>
            <a:ext cx="34976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Python, these are probably the two most common ways to write an absolute value function. The code for both is short, readable, correct, and efficient.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79ADC-B735-F981-E330-F2140AFDB50F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 flipV="1">
            <a:off x="6865297" y="2984253"/>
            <a:ext cx="914646" cy="73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17B23-1210-77B4-5C7F-EDEB7524A8B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865297" y="3722917"/>
            <a:ext cx="914646" cy="13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6: Functions with return values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CMTP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0192-1799-2BD5-DF06-6C5BC2FC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150-C4B8-3EEC-DE1B-76BCD79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B8D1-5ABB-2AD6-C27A-FC13737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9D13-CC51-C056-3225-7727822946D5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5B9E-94F8-C040-B646-2499916BE3F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56B2-A23A-130D-F279-F1822C667181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369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77DB-ADC4-3771-D7CC-0E168698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3F50-341B-EAEF-8E2E-5289507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894-0406-3176-E1EF-7B40694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771E3-6F5C-5A4D-E6FA-B45D8871F78D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5ADA2-BA09-A142-8A64-0227905F0E11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A4FA1-41A2-BE63-D798-CC121A15B870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630-8844-4981-AA5D-14292A1EBE8F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5257-F922-95F3-1D31-DEEEA563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FFE-CE58-BD62-6151-AE3BB0E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7C63-8CB9-6763-B1CA-88484FB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EFB-0AF5-212A-5033-02FFE5F440B2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5096-D12D-F7D6-1FC1-AA2B1642784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8A5A-3160-1DE2-D5BA-B5B30F76EF48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D9A03-E849-9B17-D61B-F541EAEE89D3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3C4B3-7A2D-6F70-852A-1F538C09E1D3}"/>
              </a:ext>
            </a:extLst>
          </p:cNvPr>
          <p:cNvSpPr/>
          <p:nvPr/>
        </p:nvSpPr>
        <p:spPr>
          <a:xfrm>
            <a:off x="9101667" y="2692722"/>
            <a:ext cx="905933" cy="33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D5902-6BB0-C358-4CA7-01503BB05E19}"/>
              </a:ext>
            </a:extLst>
          </p:cNvPr>
          <p:cNvSpPr txBox="1"/>
          <p:nvPr/>
        </p:nvSpPr>
        <p:spPr>
          <a:xfrm>
            <a:off x="8300858" y="3678076"/>
            <a:ext cx="221474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 err="1"/>
              <a:t>boolean</a:t>
            </a:r>
            <a:r>
              <a:rPr lang="en-CA" b="1" dirty="0"/>
              <a:t> expression</a:t>
            </a:r>
            <a:r>
              <a:rPr lang="en-CA" dirty="0"/>
              <a:t>, so it evaluates to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446F4-2D8D-76B4-F40F-7ADDD660283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9408229" y="3031067"/>
            <a:ext cx="146405" cy="64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3281F0-DE6A-D226-91D0-E14984AA5E84}"/>
              </a:ext>
            </a:extLst>
          </p:cNvPr>
          <p:cNvSpPr txBox="1"/>
          <p:nvPr/>
        </p:nvSpPr>
        <p:spPr>
          <a:xfrm>
            <a:off x="8253998" y="5196798"/>
            <a:ext cx="23084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programmers prefer this style. Once you get used to it, it is quite readable.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52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B99A-F023-1027-94A9-B7E2390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5DA-C691-CA23-0C25-E9885D2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14E6-1F07-7666-3E12-639D505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D9FD-AC65-2E80-831F-3719EA1298D9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13101-8E4F-469E-E3C2-00B899D573DE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75EB-0AF2-D8F4-6280-F34660C23BFB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E6B3-6DD4-2957-A098-4369C8D00458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27E7-991D-ACE3-D8FA-AC27E2F3B428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27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9479-B0DB-BDAC-B382-58F57ED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46E-F003-0554-8B14-F022A74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111-A2CB-3437-AB06-01FC7DF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210D7-6367-22BF-09FF-2EC6883473FE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47BF-9D74-BC70-57C0-3459FC755935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45C64-41A4-B77A-DFE9-F22395D46A5E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8E83A-06A6-562C-4D17-7A604FADF6FB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83DD0-85AB-FEEA-8CE4-F9F4A8C06E56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65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A31-4ACC-CFD1-8B04-88E7F8E4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5A3-4605-6E2F-D837-832ED018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1E56-7BD0-4E3D-A9B1-80270E56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A1623-3088-EF33-3FFF-988CBA4A266E}"/>
              </a:ext>
            </a:extLst>
          </p:cNvPr>
          <p:cNvSpPr txBox="1"/>
          <p:nvPr/>
        </p:nvSpPr>
        <p:spPr>
          <a:xfrm>
            <a:off x="531059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522B-1A3D-FA54-ED14-A2D97200CFD3}"/>
              </a:ext>
            </a:extLst>
          </p:cNvPr>
          <p:cNvSpPr txBox="1"/>
          <p:nvPr/>
        </p:nvSpPr>
        <p:spPr>
          <a:xfrm>
            <a:off x="5822546" y="955439"/>
            <a:ext cx="2903359" cy="8309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6C7F-F978-DEE9-F71A-FF6307B23092}"/>
              </a:ext>
            </a:extLst>
          </p:cNvPr>
          <p:cNvSpPr txBox="1"/>
          <p:nvPr/>
        </p:nvSpPr>
        <p:spPr>
          <a:xfrm>
            <a:off x="531060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A52C-913F-F649-513D-320FA95DFECA}"/>
              </a:ext>
            </a:extLst>
          </p:cNvPr>
          <p:cNvSpPr txBox="1"/>
          <p:nvPr/>
        </p:nvSpPr>
        <p:spPr>
          <a:xfrm>
            <a:off x="531059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BF75C-915F-A90B-0D8C-4E7E2B6F0DB9}"/>
              </a:ext>
            </a:extLst>
          </p:cNvPr>
          <p:cNvSpPr txBox="1"/>
          <p:nvPr/>
        </p:nvSpPr>
        <p:spPr>
          <a:xfrm>
            <a:off x="531058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F32D0-574C-5D42-4C3F-3625FF851B08}"/>
              </a:ext>
            </a:extLst>
          </p:cNvPr>
          <p:cNvSpPr txBox="1"/>
          <p:nvPr/>
        </p:nvSpPr>
        <p:spPr>
          <a:xfrm>
            <a:off x="5822546" y="2757479"/>
            <a:ext cx="6301725" cy="341632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num_primes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the number of primes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less than, or equal to, n.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count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i in range(2, n + 1):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is_prime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(i)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count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24916-8C8B-BB27-1B3A-EC27430BE786}"/>
              </a:ext>
            </a:extLst>
          </p:cNvPr>
          <p:cNvSpPr txBox="1"/>
          <p:nvPr/>
        </p:nvSpPr>
        <p:spPr>
          <a:xfrm>
            <a:off x="9482667" y="1786436"/>
            <a:ext cx="24214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writing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we can use it to count how primes are </a:t>
            </a:r>
            <a:r>
              <a:rPr lang="en-CA" dirty="0">
                <a:latin typeface="Consolas" panose="020B0609020204030204" pitchFamily="49" charset="0"/>
              </a:rPr>
              <a:t>&lt;=</a:t>
            </a:r>
            <a:r>
              <a:rPr lang="en-CA" dirty="0"/>
              <a:t> some number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FBE6-7969-D683-0899-8039D4896739}"/>
              </a:ext>
            </a:extLst>
          </p:cNvPr>
          <p:cNvSpPr txBox="1"/>
          <p:nvPr/>
        </p:nvSpPr>
        <p:spPr>
          <a:xfrm>
            <a:off x="8856132" y="137583"/>
            <a:ext cx="1820335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See lecture notes for an implementation of </a:t>
            </a:r>
            <a:r>
              <a:rPr lang="en-CA" sz="1400" dirty="0" err="1"/>
              <a:t>is_prime</a:t>
            </a:r>
            <a:r>
              <a:rPr lang="en-CA" sz="1400" dirty="0"/>
              <a:t>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9510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4730272" y="251643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math, we define functions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4503847" y="1110339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4FE4-43DC-317D-C5EB-74313B13FB29}"/>
              </a:ext>
            </a:extLst>
          </p:cNvPr>
          <p:cNvSpPr txBox="1"/>
          <p:nvPr/>
        </p:nvSpPr>
        <p:spPr>
          <a:xfrm>
            <a:off x="4503847" y="2757358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 + 1 = 3</a:t>
            </a:r>
            <a:endParaRPr lang="en-A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488F-35F4-2115-0486-6FBC2FD1A0BB}"/>
              </a:ext>
            </a:extLst>
          </p:cNvPr>
          <p:cNvSpPr txBox="1"/>
          <p:nvPr/>
        </p:nvSpPr>
        <p:spPr>
          <a:xfrm>
            <a:off x="4497105" y="3788616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 + 1 = 5</a:t>
            </a:r>
            <a:endParaRPr lang="en-AU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C3309-1DEB-619D-18C1-B1B238C49CCE}"/>
              </a:ext>
            </a:extLst>
          </p:cNvPr>
          <p:cNvSpPr txBox="1"/>
          <p:nvPr/>
        </p:nvSpPr>
        <p:spPr>
          <a:xfrm>
            <a:off x="4503847" y="4819875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 + 1 = 7</a:t>
            </a:r>
            <a:endParaRPr lang="en-AU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6EC99-F123-19E6-C5AD-63136A62ABBE}"/>
              </a:ext>
            </a:extLst>
          </p:cNvPr>
          <p:cNvSpPr txBox="1"/>
          <p:nvPr/>
        </p:nvSpPr>
        <p:spPr>
          <a:xfrm>
            <a:off x="9264549" y="226905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we pass a number to </a:t>
            </a:r>
            <a:r>
              <a:rPr lang="en-CA" b="1" dirty="0"/>
              <a:t>f(x)</a:t>
            </a:r>
            <a:r>
              <a:rPr lang="en-CA" dirty="0"/>
              <a:t>, we can evaluate it to get a new number.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869-6FB1-0A5F-826C-30A3BFC4E650}"/>
              </a:ext>
            </a:extLst>
          </p:cNvPr>
          <p:cNvSpPr txBox="1"/>
          <p:nvPr/>
        </p:nvSpPr>
        <p:spPr>
          <a:xfrm>
            <a:off x="9264549" y="378861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say that </a:t>
            </a:r>
            <a:r>
              <a:rPr lang="en-CA" b="1" dirty="0"/>
              <a:t>f(x) returns</a:t>
            </a:r>
            <a:r>
              <a:rPr lang="en-CA" dirty="0"/>
              <a:t> a value.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BA2-CEB0-6091-C2D3-D8696110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38-C5DB-8C6C-A0DD-0A1313D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FE75-561E-767A-8849-8CC2647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E1E9F-75AC-44E5-8863-EECCC1423A31}"/>
              </a:ext>
            </a:extLst>
          </p:cNvPr>
          <p:cNvSpPr txBox="1"/>
          <p:nvPr/>
        </p:nvSpPr>
        <p:spPr>
          <a:xfrm>
            <a:off x="4334933" y="143839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7B4-D2C6-8659-6449-EE210028B75B}"/>
              </a:ext>
            </a:extLst>
          </p:cNvPr>
          <p:cNvSpPr txBox="1"/>
          <p:nvPr/>
        </p:nvSpPr>
        <p:spPr>
          <a:xfrm>
            <a:off x="401368" y="282824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C06A-5E04-D7D0-6216-DBBB63E68C65}"/>
              </a:ext>
            </a:extLst>
          </p:cNvPr>
          <p:cNvSpPr txBox="1"/>
          <p:nvPr/>
        </p:nvSpPr>
        <p:spPr>
          <a:xfrm>
            <a:off x="4503847" y="2757358"/>
            <a:ext cx="6611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  <a:endParaRPr lang="en-AU" sz="4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26AE-7301-C153-CD2C-7795409075BF}"/>
              </a:ext>
            </a:extLst>
          </p:cNvPr>
          <p:cNvSpPr txBox="1"/>
          <p:nvPr/>
        </p:nvSpPr>
        <p:spPr>
          <a:xfrm>
            <a:off x="3660453" y="4957936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</a:t>
            </a:r>
            <a:r>
              <a:rPr lang="en-CA" b="1" dirty="0"/>
              <a:t>f(x)</a:t>
            </a:r>
            <a:r>
              <a:rPr lang="en-CA" dirty="0"/>
              <a:t> evaluates to whatever is returned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72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543-27E5-E28A-91E3-D25F7E42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D63-09FF-2FB4-EDDF-A3422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9F5-B9DB-0155-8E30-DB55353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D39D-21CA-B5B2-AB1F-833B2852E1E4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31DE-EEAD-F109-BA22-D258AA7FCB18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D9A0-DA1E-2E85-2F34-89E13B49C5DC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69493-4DCF-C494-458E-D8743740D3CB}"/>
              </a:ext>
            </a:extLst>
          </p:cNvPr>
          <p:cNvSpPr txBox="1"/>
          <p:nvPr/>
        </p:nvSpPr>
        <p:spPr>
          <a:xfrm>
            <a:off x="8431630" y="59394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</a:t>
            </a:r>
            <a:r>
              <a:rPr lang="en-CA" b="1" dirty="0"/>
              <a:t>f(x)</a:t>
            </a:r>
            <a:r>
              <a:rPr lang="en-CA" dirty="0"/>
              <a:t> evaluates to whatever is returned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02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CF43-7636-E713-2D25-FF2E0A04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B67-B848-4CDF-4A31-67D025D8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ED4C-81E4-D9BB-A339-D0A3DAC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69F21-DC71-DD54-0899-E1D9DDF09796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01C6-C6C6-E684-3282-0883D2EBBC2C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A277-2504-DE2B-CFA4-F895EDB89645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3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9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AF448-A6B5-D972-885A-04DA068B6110}"/>
              </a:ext>
            </a:extLst>
          </p:cNvPr>
          <p:cNvSpPr txBox="1"/>
          <p:nvPr/>
        </p:nvSpPr>
        <p:spPr>
          <a:xfrm>
            <a:off x="8431630" y="59394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</a:t>
            </a:r>
            <a:r>
              <a:rPr lang="en-CA" b="1" dirty="0"/>
              <a:t>f(x)</a:t>
            </a:r>
            <a:r>
              <a:rPr lang="en-CA" dirty="0"/>
              <a:t> evaluates to whatever is returned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32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DCA5-97E0-7A3B-7F3B-6412DAAE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6-1C77-29C8-510E-0BC0DD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D7CC-D70B-41D9-EF41-2446A38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C592-B464-8AD7-5546-9A79E993DF99}"/>
              </a:ext>
            </a:extLst>
          </p:cNvPr>
          <p:cNvSpPr txBox="1"/>
          <p:nvPr/>
        </p:nvSpPr>
        <p:spPr>
          <a:xfrm>
            <a:off x="7061199" y="4398496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return statement </a:t>
            </a:r>
            <a:r>
              <a:rPr lang="en-CA" dirty="0"/>
              <a:t>always ends the function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03EA9-98E6-5E1A-83A3-4E412E98F427}"/>
              </a:ext>
            </a:extLst>
          </p:cNvPr>
          <p:cNvSpPr txBox="1"/>
          <p:nvPr/>
        </p:nvSpPr>
        <p:spPr>
          <a:xfrm>
            <a:off x="2400299" y="1997839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D0427-DC41-B790-07C8-3293373AD9B0}"/>
              </a:ext>
            </a:extLst>
          </p:cNvPr>
          <p:cNvSpPr/>
          <p:nvPr/>
        </p:nvSpPr>
        <p:spPr>
          <a:xfrm>
            <a:off x="3310467" y="4267200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34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3334-52FB-AF20-BC4F-8D5D13AA7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D76C2E-3BE0-E5F2-992B-6F22A58A01F1}"/>
              </a:ext>
            </a:extLst>
          </p:cNvPr>
          <p:cNvSpPr txBox="1"/>
          <p:nvPr/>
        </p:nvSpPr>
        <p:spPr>
          <a:xfrm>
            <a:off x="2544232" y="1345906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837C1-097F-F094-CAE9-F79F5BDF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C460C-8308-DBC2-2EB4-313768A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78215-3825-E4D9-EF5F-E0949C87892E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68E16-AFB6-1A90-900E-96D0B2C40C6C}"/>
              </a:ext>
            </a:extLst>
          </p:cNvPr>
          <p:cNvSpPr txBox="1"/>
          <p:nvPr/>
        </p:nvSpPr>
        <p:spPr>
          <a:xfrm>
            <a:off x="7069666" y="3805830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return statement </a:t>
            </a:r>
            <a:r>
              <a:rPr lang="en-CA" dirty="0"/>
              <a:t>always causes the function to end.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03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091-4690-8A84-DBEA-2B64504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916E-7272-3DEC-8750-895D86D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6609-6D4D-EA32-BEE8-4370845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0CF8-FCDF-1D4F-AEC2-24F536A46F51}"/>
              </a:ext>
            </a:extLst>
          </p:cNvPr>
          <p:cNvSpPr txBox="1"/>
          <p:nvPr/>
        </p:nvSpPr>
        <p:spPr>
          <a:xfrm>
            <a:off x="5130798" y="300630"/>
            <a:ext cx="244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Alternate ways to write the </a:t>
            </a:r>
            <a:r>
              <a:rPr lang="en-CA" b="1" dirty="0" err="1"/>
              <a:t>circle_area</a:t>
            </a:r>
            <a:r>
              <a:rPr lang="en-CA" b="1" dirty="0"/>
              <a:t> </a:t>
            </a:r>
            <a:r>
              <a:rPr lang="en-CA" dirty="0"/>
              <a:t>function. What looks most readable to you?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1B44-F9B0-73CD-F1AA-C29DC835B314}"/>
              </a:ext>
            </a:extLst>
          </p:cNvPr>
          <p:cNvSpPr txBox="1"/>
          <p:nvPr/>
        </p:nvSpPr>
        <p:spPr>
          <a:xfrm>
            <a:off x="431797" y="2023239"/>
            <a:ext cx="4416594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CA44-3715-1A66-058E-2D083A0D4052}"/>
              </a:ext>
            </a:extLst>
          </p:cNvPr>
          <p:cNvSpPr txBox="1"/>
          <p:nvPr/>
        </p:nvSpPr>
        <p:spPr>
          <a:xfrm>
            <a:off x="465665" y="4128060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772B-C5E8-E7F8-83C9-A538C4FD6CE9}"/>
              </a:ext>
            </a:extLst>
          </p:cNvPr>
          <p:cNvSpPr txBox="1"/>
          <p:nvPr/>
        </p:nvSpPr>
        <p:spPr>
          <a:xfrm>
            <a:off x="6402303" y="2023239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9383D-2210-2403-1E4A-90C6BD2BF05A}"/>
              </a:ext>
            </a:extLst>
          </p:cNvPr>
          <p:cNvSpPr txBox="1"/>
          <p:nvPr/>
        </p:nvSpPr>
        <p:spPr>
          <a:xfrm>
            <a:off x="6402303" y="4128059"/>
            <a:ext cx="4416594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</p:spTree>
    <p:extLst>
      <p:ext uri="{BB962C8B-B14F-4D97-AF65-F5344CB8AC3E}">
        <p14:creationId xmlns:p14="http://schemas.microsoft.com/office/powerpoint/2010/main" val="265897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2272</Words>
  <Application>Microsoft Office PowerPoint</Application>
  <PresentationFormat>Widescreen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Office Theme</vt:lpstr>
      <vt:lpstr>Chapter 6 Functions with return values</vt:lpstr>
      <vt:lpstr>Chapter 6: Functions with return values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Don’t Return Values </vt:lpstr>
      <vt:lpstr>Functions that Don’t Return Values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Boolean functions </vt:lpstr>
      <vt:lpstr>Boolean functions </vt:lpstr>
      <vt:lpstr>Boolean functions </vt:lpstr>
      <vt:lpstr>Boolean functions </vt:lpstr>
      <vt:lpstr>Boolean functions </vt:lpstr>
      <vt:lpstr>Boolean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2024-10-09T17:30:11Z</cp:lastPrinted>
  <dcterms:created xsi:type="dcterms:W3CDTF">2024-09-15T21:36:40Z</dcterms:created>
  <dcterms:modified xsi:type="dcterms:W3CDTF">2024-10-10T23:16:19Z</dcterms:modified>
</cp:coreProperties>
</file>