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8" r:id="rId3"/>
    <p:sldId id="257" r:id="rId4"/>
    <p:sldId id="274" r:id="rId5"/>
    <p:sldId id="277" r:id="rId6"/>
    <p:sldId id="273" r:id="rId7"/>
    <p:sldId id="275" r:id="rId8"/>
    <p:sldId id="272" r:id="rId9"/>
    <p:sldId id="276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9" r:id="rId21"/>
    <p:sldId id="280" r:id="rId22"/>
    <p:sldId id="281" r:id="rId23"/>
    <p:sldId id="279" r:id="rId24"/>
    <p:sldId id="282" r:id="rId25"/>
    <p:sldId id="284" r:id="rId26"/>
    <p:sldId id="285" r:id="rId27"/>
    <p:sldId id="283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4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What is a computer?" id="{050F8DB5-6483-4250-A2EB-E302D5B8D553}">
          <p14:sldIdLst>
            <p14:sldId id="278"/>
            <p14:sldId id="257"/>
            <p14:sldId id="274"/>
            <p14:sldId id="277"/>
            <p14:sldId id="273"/>
            <p14:sldId id="275"/>
            <p14:sldId id="272"/>
            <p14:sldId id="276"/>
            <p14:sldId id="271"/>
            <p14:sldId id="259"/>
            <p14:sldId id="260"/>
            <p14:sldId id="261"/>
          </p14:sldIdLst>
        </p14:section>
        <p14:section name="What is a variable?" id="{FE552FAE-00C7-4EDC-BDD4-3F5C38FA3869}">
          <p14:sldIdLst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Assignment Statements" id="{20F2AF27-87AE-4456-8C75-69C44F915A68}">
          <p14:sldIdLst>
            <p14:sldId id="280"/>
            <p14:sldId id="281"/>
            <p14:sldId id="279"/>
            <p14:sldId id="282"/>
            <p14:sldId id="284"/>
            <p14:sldId id="285"/>
            <p14:sldId id="283"/>
            <p14:sldId id="287"/>
            <p14:sldId id="288"/>
            <p14:sldId id="289"/>
            <p14:sldId id="290"/>
          </p14:sldIdLst>
        </p14:section>
        <p14:section name="Function Arguments" id="{D5B7B87C-998F-4BFD-8E27-D7F7EBF2E10A}">
          <p14:sldIdLst>
            <p14:sldId id="292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Source Code Comments" id="{C1AF8DCD-6EE8-42D6-A07B-20A7A79B9A17}">
          <p14:sldIdLst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520A-0FCD-486C-A2CC-7D014497B132}" v="257" dt="2024-09-17T03:56:24.602"/>
    <p1510:client id="{B9F33DEE-EC52-4B89-A8C8-427ED27EC638}" v="186" dt="2024-09-17T22:22:26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7T03:56:24.602" v="952" actId="1076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delSp modSp mod">
        <pc:chgData name="Toby Donaldson" userId="2e6e5431-bb17-4c41-9985-d39c50d83c73" providerId="ADAL" clId="{A515520A-0FCD-486C-A2CC-7D014497B132}" dt="2024-09-17T03:56:24.602" v="952" actId="1076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7T22:25:21.774" v="8894" actId="2696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40:40.321" v="7246" actId="11529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2:04:04.270" v="8207" actId="20577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2:12:29.242" v="8462" actId="1076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7T22:11:22.107" v="8425" actId="1076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2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Variables and Statements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1026" name="Picture 2" descr="r/TheFarSide - Cow">
            <a:extLst>
              <a:ext uri="{FF2B5EF4-FFF2-40B4-BE49-F238E27FC236}">
                <a16:creationId xmlns:a16="http://schemas.microsoft.com/office/drawing/2014/main" id="{5A95B101-A092-4AFF-5F3C-02DA4D8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-3" b="-3"/>
          <a:stretch/>
        </p:blipFill>
        <p:spPr bwMode="auto">
          <a:xfrm>
            <a:off x="7101840" y="1028701"/>
            <a:ext cx="403352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0C470-1D44-7C4E-6027-10539CFB052B}"/>
              </a:ext>
            </a:extLst>
          </p:cNvPr>
          <p:cNvSpPr txBox="1"/>
          <p:nvPr/>
        </p:nvSpPr>
        <p:spPr>
          <a:xfrm>
            <a:off x="6527549" y="1252834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will usually think of a computer in </a:t>
            </a:r>
          </a:p>
          <a:p>
            <a:r>
              <a:rPr lang="en-CA" dirty="0"/>
              <a:t>an abstract way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5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AF2-BA45-CC6A-8D40-1DF3F21809CA}"/>
              </a:ext>
            </a:extLst>
          </p:cNvPr>
          <p:cNvSpPr txBox="1"/>
          <p:nvPr/>
        </p:nvSpPr>
        <p:spPr>
          <a:xfrm>
            <a:off x="6096000" y="1573753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I/O</a:t>
            </a:r>
            <a:r>
              <a:rPr lang="en-CA"/>
              <a:t> refers to input and output devices you could attach a computer to …</a:t>
            </a:r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7B620-56ED-93C7-18FC-F8F59D86D15C}"/>
              </a:ext>
            </a:extLst>
          </p:cNvPr>
          <p:cNvGrpSpPr/>
          <p:nvPr/>
        </p:nvGrpSpPr>
        <p:grpSpPr>
          <a:xfrm>
            <a:off x="5974631" y="2579004"/>
            <a:ext cx="6092931" cy="914400"/>
            <a:chOff x="5911771" y="3227519"/>
            <a:chExt cx="6092931" cy="914400"/>
          </a:xfrm>
        </p:grpSpPr>
        <p:pic>
          <p:nvPicPr>
            <p:cNvPr id="24" name="Graphic 23" descr="Keyboard with solid fill">
              <a:extLst>
                <a:ext uri="{FF2B5EF4-FFF2-40B4-BE49-F238E27FC236}">
                  <a16:creationId xmlns:a16="http://schemas.microsoft.com/office/drawing/2014/main" id="{37B288AF-0AA5-6F36-8609-38E2368A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1771" y="32275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ouse with solid fill">
              <a:extLst>
                <a:ext uri="{FF2B5EF4-FFF2-40B4-BE49-F238E27FC236}">
                  <a16:creationId xmlns:a16="http://schemas.microsoft.com/office/drawing/2014/main" id="{7A6974D3-C016-83D2-1CCD-403DB10B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477" y="32275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onitor with solid fill">
              <a:extLst>
                <a:ext uri="{FF2B5EF4-FFF2-40B4-BE49-F238E27FC236}">
                  <a16:creationId xmlns:a16="http://schemas.microsoft.com/office/drawing/2014/main" id="{C3E33BAD-2272-9477-664E-243203C6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3183" y="32275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yncing cloud with solid fill">
              <a:extLst>
                <a:ext uri="{FF2B5EF4-FFF2-40B4-BE49-F238E27FC236}">
                  <a16:creationId xmlns:a16="http://schemas.microsoft.com/office/drawing/2014/main" id="{47533A13-357F-A175-55CE-DB0FC941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8889" y="32275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Virtual Reality headset with solid fill">
              <a:extLst>
                <a:ext uri="{FF2B5EF4-FFF2-40B4-BE49-F238E27FC236}">
                  <a16:creationId xmlns:a16="http://schemas.microsoft.com/office/drawing/2014/main" id="{DCD65CF6-5C39-79D5-C6B1-6266BCDF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54595" y="32275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Watch with solid fill">
              <a:extLst>
                <a:ext uri="{FF2B5EF4-FFF2-40B4-BE49-F238E27FC236}">
                  <a16:creationId xmlns:a16="http://schemas.microsoft.com/office/drawing/2014/main" id="{922922A4-2AF9-40B3-5018-D626B2BE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0302" y="3227519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DB3E2A-B901-9457-5E6C-B8AB35FE1C19}"/>
              </a:ext>
            </a:extLst>
          </p:cNvPr>
          <p:cNvSpPr txBox="1"/>
          <p:nvPr/>
        </p:nvSpPr>
        <p:spPr>
          <a:xfrm>
            <a:off x="9029130" y="3310942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Internet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97FD0-4464-51F0-280B-75E00C48D73F}"/>
              </a:ext>
            </a:extLst>
          </p:cNvPr>
          <p:cNvSpPr txBox="1"/>
          <p:nvPr/>
        </p:nvSpPr>
        <p:spPr>
          <a:xfrm>
            <a:off x="10048768" y="3310942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VR goggles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22561C-A5EF-7413-C0BE-5AD5EA9B3CCC}"/>
              </a:ext>
            </a:extLst>
          </p:cNvPr>
          <p:cNvSpPr txBox="1"/>
          <p:nvPr/>
        </p:nvSpPr>
        <p:spPr>
          <a:xfrm>
            <a:off x="8542633" y="3760753"/>
            <a:ext cx="33856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 all computers have screens or keyboards or mice! </a:t>
            </a:r>
            <a:br>
              <a:rPr lang="en-CA" b="1"/>
            </a:br>
            <a:r>
              <a:rPr lang="en-CA"/>
              <a:t>E.g. computer that controls stop lights at an intersection.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D45-8E57-62FD-AEF7-79C61C6FB2E6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618902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A328-C933-D7F1-3564-D78159741037}"/>
              </a:ext>
            </a:extLst>
          </p:cNvPr>
          <p:cNvSpPr txBox="1"/>
          <p:nvPr/>
        </p:nvSpPr>
        <p:spPr>
          <a:xfrm>
            <a:off x="513311" y="179166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0100111010110000111010100110100110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2BEC3-EBE9-0A8D-F0EF-AACD17B1F70F}"/>
              </a:ext>
            </a:extLst>
          </p:cNvPr>
          <p:cNvSpPr txBox="1"/>
          <p:nvPr/>
        </p:nvSpPr>
        <p:spPr>
          <a:xfrm>
            <a:off x="513311" y="219284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1111101000100010110011011100100100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9A56-F678-29DE-CFAA-F8F9172A646B}"/>
              </a:ext>
            </a:extLst>
          </p:cNvPr>
          <p:cNvSpPr txBox="1"/>
          <p:nvPr/>
        </p:nvSpPr>
        <p:spPr>
          <a:xfrm>
            <a:off x="490184" y="260107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0010001110111100000110100011101011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305CC-6DC5-B501-39E1-0F6EEF1468CA}"/>
              </a:ext>
            </a:extLst>
          </p:cNvPr>
          <p:cNvSpPr txBox="1"/>
          <p:nvPr/>
        </p:nvSpPr>
        <p:spPr>
          <a:xfrm>
            <a:off x="513311" y="304115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1110101010111100100001111110000000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78A68-37FE-9AE1-2DC2-50FB0EB6437E}"/>
              </a:ext>
            </a:extLst>
          </p:cNvPr>
          <p:cNvSpPr txBox="1"/>
          <p:nvPr/>
        </p:nvSpPr>
        <p:spPr>
          <a:xfrm>
            <a:off x="513311" y="348828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0100001001011110111111010011100000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FE7AC-A6CA-23B3-E2D9-70744B5FC616}"/>
              </a:ext>
            </a:extLst>
          </p:cNvPr>
          <p:cNvSpPr txBox="1"/>
          <p:nvPr/>
        </p:nvSpPr>
        <p:spPr>
          <a:xfrm>
            <a:off x="2513057" y="4102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…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FA6560-1BAF-6EFD-ABD3-CB22E2B03C98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readability, we’ll now use regular base-10 numbers to represent the bits. </a:t>
            </a:r>
            <a:br>
              <a:rPr lang="en-CA"/>
            </a:br>
            <a:r>
              <a:rPr lang="en-CA"/>
              <a:t>But remember, underneath, it’s all bits!</a:t>
            </a:r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4367-9997-7FDB-F18C-E34E20568968}"/>
              </a:ext>
            </a:extLst>
          </p:cNvPr>
          <p:cNvCxnSpPr>
            <a:stCxn id="35" idx="0"/>
            <a:endCxn id="24" idx="2"/>
          </p:cNvCxnSpPr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E510AA-5447-C5C0-7073-77B1B19CE931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RAM is addressable, meaning that each chunk of 64 bits has a numeric address. We can quickly read/write those bits if we know the address.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919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-454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AF2D1-B867-DA50-A0AE-803CCC10F667}"/>
              </a:ext>
            </a:extLst>
          </p:cNvPr>
          <p:cNvCxnSpPr/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6AF8E-A310-DE7B-185B-43D06383F58D}"/>
              </a:ext>
            </a:extLst>
          </p:cNvPr>
          <p:cNvSpPr txBox="1"/>
          <p:nvPr/>
        </p:nvSpPr>
        <p:spPr>
          <a:xfrm>
            <a:off x="8721215" y="3681099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also why some languages have </a:t>
            </a:r>
            <a:r>
              <a:rPr lang="en-CA" b="1"/>
              <a:t>max values </a:t>
            </a:r>
            <a:r>
              <a:rPr lang="en-CA"/>
              <a:t>for their numbers: the numbers fit in 64 bits.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81CD43-95A1-FB5B-3361-286D2B614C77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8426246" y="428126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FFE3D-3397-C9FB-3F32-0C800C8B4336}"/>
              </a:ext>
            </a:extLst>
          </p:cNvPr>
          <p:cNvSpPr txBox="1"/>
          <p:nvPr/>
        </p:nvSpPr>
        <p:spPr>
          <a:xfrm>
            <a:off x="9137674" y="5019928"/>
            <a:ext cx="24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Remember: Python ints have no pre-defined max value.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97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22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47341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136490" y="3671572"/>
            <a:ext cx="1054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24E7-6E94-87F4-5F70-468B8718D547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7311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score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96181" y="3785419"/>
            <a:ext cx="3013587" cy="13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00A82-D3D5-66B8-5942-9578D48BBD93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DFD06-6E96-8FCF-8E4C-1A740E9B5F37}"/>
              </a:ext>
            </a:extLst>
          </p:cNvPr>
          <p:cNvSpPr txBox="1"/>
          <p:nvPr/>
        </p:nvSpPr>
        <p:spPr>
          <a:xfrm>
            <a:off x="4409768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-454 is still stored at address 47341, but the programmer thinks of it as the value of the variable named </a:t>
            </a:r>
            <a:r>
              <a:rPr lang="en-CA" b="1"/>
              <a:t>score</a:t>
            </a:r>
            <a:r>
              <a:rPr lang="en-CA"/>
              <a:t>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6C3BE-8122-15E8-589E-47866F092608}"/>
              </a:ext>
            </a:extLst>
          </p:cNvPr>
          <p:cNvSpPr txBox="1"/>
          <p:nvPr/>
        </p:nvSpPr>
        <p:spPr>
          <a:xfrm>
            <a:off x="616011" y="3677697"/>
            <a:ext cx="904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/>
              <a:t>47341</a:t>
            </a:r>
            <a:endParaRPr lang="en-AU" sz="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C79D3-DDCC-F3DD-FC9B-C23FA7BEB2B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H="1">
            <a:off x="6963575" y="5085803"/>
            <a:ext cx="666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5744619" y="1390486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programmers usually think of memory as containing named variables with values.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021523" y="2590815"/>
            <a:ext cx="0" cy="52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295081" y="1990651"/>
            <a:ext cx="3449538" cy="18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5503AB-0BD0-E81D-4515-A2E69FAD73C3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93058" y="198611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score: -454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4AF84-1A7C-A40D-3AB5-09E3B8E90CB6}"/>
              </a:ext>
            </a:extLst>
          </p:cNvPr>
          <p:cNvSpPr txBox="1"/>
          <p:nvPr/>
        </p:nvSpPr>
        <p:spPr>
          <a:xfrm>
            <a:off x="5744619" y="3112926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we will almost never care about the exact memory location of a variables, or the underlying bits.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40DB2-1C94-2C27-DA3C-A358F8432DCC}"/>
              </a:ext>
            </a:extLst>
          </p:cNvPr>
          <p:cNvSpPr txBox="1"/>
          <p:nvPr/>
        </p:nvSpPr>
        <p:spPr>
          <a:xfrm>
            <a:off x="5744618" y="5362802"/>
            <a:ext cx="25538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handles the address and bits.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3D87D-EEC2-B194-C90B-F9E57D8D1DF8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7021522" y="4867252"/>
            <a:ext cx="1" cy="49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386767" y="177067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we will just write the name and value for a variable, like in math.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25324" y="1986116"/>
            <a:ext cx="2918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score: -454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8568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62C-4EE7-95DD-65BA-1844622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37" y="2338780"/>
            <a:ext cx="10515600" cy="1325563"/>
          </a:xfrm>
        </p:spPr>
        <p:txBody>
          <a:bodyPr/>
          <a:lstStyle/>
          <a:p>
            <a:pPr algn="ctr"/>
            <a:r>
              <a:rPr lang="en-CA"/>
              <a:t>What is a computer?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2B5E-B211-F54E-19AB-0610D4B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1438013" y="1001799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Sometimes it’s useful to think of a variable as a named bucket that contains a value …</a:t>
            </a:r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88C9-EB21-C5FD-DB93-B2D0288BD8CA}"/>
              </a:ext>
            </a:extLst>
          </p:cNvPr>
          <p:cNvGrpSpPr/>
          <p:nvPr/>
        </p:nvGrpSpPr>
        <p:grpSpPr>
          <a:xfrm>
            <a:off x="1751858" y="2546246"/>
            <a:ext cx="1438013" cy="796413"/>
            <a:chOff x="2792361" y="2949677"/>
            <a:chExt cx="771832" cy="79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31175A-A137-DEDD-5046-D77086FE6E65}"/>
                </a:ext>
              </a:extLst>
            </p:cNvPr>
            <p:cNvCxnSpPr/>
            <p:nvPr/>
          </p:nvCxnSpPr>
          <p:spPr>
            <a:xfrm>
              <a:off x="2792361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106F43-6AE9-D878-C0EF-65D4E17CCE55}"/>
                </a:ext>
              </a:extLst>
            </p:cNvPr>
            <p:cNvCxnSpPr/>
            <p:nvPr/>
          </p:nvCxnSpPr>
          <p:spPr>
            <a:xfrm>
              <a:off x="3564193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A9AC5-86E3-7143-7D35-1BD46916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361" y="3746090"/>
              <a:ext cx="7718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007572-40DD-CEF1-D014-79447D388FF3}"/>
              </a:ext>
            </a:extLst>
          </p:cNvPr>
          <p:cNvSpPr txBox="1"/>
          <p:nvPr/>
        </p:nvSpPr>
        <p:spPr>
          <a:xfrm>
            <a:off x="1830305" y="2595898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6664D-9655-2F19-AE3C-F269E40352C9}"/>
              </a:ext>
            </a:extLst>
          </p:cNvPr>
          <p:cNvSpPr txBox="1"/>
          <p:nvPr/>
        </p:nvSpPr>
        <p:spPr>
          <a:xfrm>
            <a:off x="1734294" y="3124496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FEDD2-56F3-527A-C688-8D815953D4CF}"/>
              </a:ext>
            </a:extLst>
          </p:cNvPr>
          <p:cNvGrpSpPr/>
          <p:nvPr/>
        </p:nvGrpSpPr>
        <p:grpSpPr>
          <a:xfrm>
            <a:off x="7994558" y="1672085"/>
            <a:ext cx="2759429" cy="796942"/>
            <a:chOff x="8817158" y="3613658"/>
            <a:chExt cx="2759429" cy="796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14258-1CF2-BFBA-3486-044EAD80E806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CF75A-3681-7F70-24FF-8AE82910777F}"/>
                </a:ext>
              </a:extLst>
            </p:cNvPr>
            <p:cNvSpPr txBox="1"/>
            <p:nvPr/>
          </p:nvSpPr>
          <p:spPr>
            <a:xfrm>
              <a:off x="8817158" y="3613658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782C6C-42BA-9CB6-8AC3-1AC2B175C58E}"/>
              </a:ext>
            </a:extLst>
          </p:cNvPr>
          <p:cNvSpPr txBox="1"/>
          <p:nvPr/>
        </p:nvSpPr>
        <p:spPr>
          <a:xfrm>
            <a:off x="6710230" y="935080"/>
            <a:ext cx="25538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labelling a box.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4F8B06-9612-D88C-DA3E-3AE56EB6E72C}"/>
              </a:ext>
            </a:extLst>
          </p:cNvPr>
          <p:cNvGrpSpPr/>
          <p:nvPr/>
        </p:nvGrpSpPr>
        <p:grpSpPr>
          <a:xfrm>
            <a:off x="9341260" y="3244776"/>
            <a:ext cx="1544334" cy="1410807"/>
            <a:chOff x="10171285" y="3641159"/>
            <a:chExt cx="1544334" cy="14108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1BAAB-1990-0E46-80CB-CCA580AAC975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48141-B367-DC8D-2CD6-1FF84F6918F1}"/>
                </a:ext>
              </a:extLst>
            </p:cNvPr>
            <p:cNvSpPr txBox="1"/>
            <p:nvPr/>
          </p:nvSpPr>
          <p:spPr>
            <a:xfrm>
              <a:off x="10171285" y="4282525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5A22E5-05FA-A4B3-86A6-92906925FA90}"/>
              </a:ext>
            </a:extLst>
          </p:cNvPr>
          <p:cNvSpPr txBox="1"/>
          <p:nvPr/>
        </p:nvSpPr>
        <p:spPr>
          <a:xfrm>
            <a:off x="4271830" y="3866505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pointing, or referring, to its value.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73F3E-D0E9-4F31-3F11-A4B290827D47}"/>
              </a:ext>
            </a:extLst>
          </p:cNvPr>
          <p:cNvSpPr txBox="1"/>
          <p:nvPr/>
        </p:nvSpPr>
        <p:spPr>
          <a:xfrm>
            <a:off x="3383834" y="4996824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B6B40-2A68-43E2-BE31-402C24F5013A}"/>
              </a:ext>
            </a:extLst>
          </p:cNvPr>
          <p:cNvSpPr txBox="1"/>
          <p:nvPr/>
        </p:nvSpPr>
        <p:spPr>
          <a:xfrm>
            <a:off x="6593534" y="5678794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14C49-28A0-9F3A-49B7-86065EEE3AE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28168" y="5381545"/>
            <a:ext cx="1665366" cy="6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</p:spTree>
    <p:extLst>
      <p:ext uri="{BB962C8B-B14F-4D97-AF65-F5344CB8AC3E}">
        <p14:creationId xmlns:p14="http://schemas.microsoft.com/office/powerpoint/2010/main" val="14234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FF20C5-9D48-B21C-30A5-FA40264A97BB}"/>
              </a:ext>
            </a:extLst>
          </p:cNvPr>
          <p:cNvSpPr/>
          <p:nvPr/>
        </p:nvSpPr>
        <p:spPr>
          <a:xfrm rot="16200000">
            <a:off x="5919840" y="2619169"/>
            <a:ext cx="194883" cy="25119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259B-6CB5-F639-4EA8-154D270E96F9}"/>
              </a:ext>
            </a:extLst>
          </p:cNvPr>
          <p:cNvSpPr txBox="1"/>
          <p:nvPr/>
        </p:nvSpPr>
        <p:spPr>
          <a:xfrm>
            <a:off x="3977137" y="4246057"/>
            <a:ext cx="42206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As assignment statement works like this: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Evaluate </a:t>
            </a:r>
            <a:r>
              <a:rPr lang="en-CA" b="1"/>
              <a:t>Y</a:t>
            </a:r>
            <a:r>
              <a:rPr lang="en-CA"/>
              <a:t> to gets it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Put a copy of </a:t>
            </a:r>
            <a:r>
              <a:rPr lang="en-CA" b="1"/>
              <a:t>Y</a:t>
            </a:r>
            <a:r>
              <a:rPr lang="en-CA"/>
              <a:t>’s value into variable </a:t>
            </a:r>
            <a:r>
              <a:rPr lang="en-CA" b="1"/>
              <a:t>X</a:t>
            </a:r>
            <a:br>
              <a:rPr lang="en-CA"/>
            </a:br>
            <a:r>
              <a:rPr lang="en-CA"/>
              <a:t>(over-writing a value already in </a:t>
            </a:r>
            <a:r>
              <a:rPr lang="en-CA" b="1"/>
              <a:t>X</a:t>
            </a:r>
            <a:r>
              <a:rPr lang="en-CA"/>
              <a:t>).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9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4617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a</a:t>
            </a:r>
            <a:r>
              <a:rPr lang="en-CA"/>
              <a:t>, and then assigns it the initial value 2.</a:t>
            </a:r>
            <a:endParaRPr lang="en-AU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stCxn id="34" idx="1"/>
          </p:cNvCxnSpPr>
          <p:nvPr/>
        </p:nvCxnSpPr>
        <p:spPr>
          <a:xfrm flipH="1">
            <a:off x="2286000" y="2290002"/>
            <a:ext cx="674414" cy="5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CBA53-6F37-5172-DEDD-7A2C398C4F88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>
            <a:off x="6008415" y="2290002"/>
            <a:ext cx="523413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06358-E417-DBAA-41F2-8AEF40C050DF}"/>
              </a:ext>
            </a:extLst>
          </p:cNvPr>
          <p:cNvSpPr/>
          <p:nvPr/>
        </p:nvSpPr>
        <p:spPr>
          <a:xfrm>
            <a:off x="1092200" y="2861733"/>
            <a:ext cx="1270000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b </a:t>
            </a:r>
            <a:r>
              <a:rPr lang="en-CA"/>
              <a:t>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474668"/>
            <a:ext cx="1233215" cy="99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993118" cy="769441"/>
            <a:chOff x="9770747" y="3641159"/>
            <a:chExt cx="993118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>
            <a:off x="4484415" y="2474668"/>
            <a:ext cx="2055428" cy="131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it evaluates </a:t>
            </a:r>
            <a:r>
              <a:rPr lang="en-CA" b="1"/>
              <a:t>4 +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197669"/>
            <a:ext cx="1233215" cy="127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4414" y="2202481"/>
            <a:ext cx="2055429" cy="158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062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4 +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4 + </a:t>
            </a:r>
            <a:r>
              <a:rPr lang="en-CA" b="1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4 + 2</a:t>
            </a:r>
            <a:br>
              <a:rPr lang="en-CA"/>
            </a:br>
            <a:r>
              <a:rPr lang="en-CA" b="1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a copy of </a:t>
            </a:r>
            <a:r>
              <a:rPr lang="en-CA" b="1"/>
              <a:t>6</a:t>
            </a:r>
            <a:r>
              <a:rPr lang="en-CA"/>
              <a:t> into </a:t>
            </a:r>
            <a:r>
              <a:rPr lang="en-CA" b="1"/>
              <a:t>b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pic>
        <p:nvPicPr>
          <p:cNvPr id="2050" name="Picture 2" descr="Minitower Desktop PC Generic PNG Images &amp; PSDs for Download | PixelSquid -  S113328315">
            <a:extLst>
              <a:ext uri="{FF2B5EF4-FFF2-40B4-BE49-F238E27FC236}">
                <a16:creationId xmlns:a16="http://schemas.microsoft.com/office/drawing/2014/main" id="{40E57054-8058-7D06-867C-618B47C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9617" r="18649" b="3287"/>
          <a:stretch/>
        </p:blipFill>
        <p:spPr bwMode="auto">
          <a:xfrm>
            <a:off x="3204374" y="940242"/>
            <a:ext cx="4086971" cy="49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variable </a:t>
            </a:r>
            <a:r>
              <a:rPr lang="en-CA" b="1"/>
              <a:t>c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993118" cy="769441"/>
            <a:chOff x="9770747" y="3641159"/>
            <a:chExt cx="993118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42080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evaluate </a:t>
            </a:r>
            <a:r>
              <a:rPr lang="en-CA" b="1"/>
              <a:t>(b - 1) **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703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(b – 1) **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(b – 1) ** </a:t>
            </a:r>
            <a:r>
              <a:rPr lang="en-CA" b="1"/>
              <a:t>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b</a:t>
            </a:r>
            <a:r>
              <a:rPr lang="en-CA"/>
              <a:t> with its value 6</a:t>
            </a:r>
            <a:br>
              <a:rPr lang="en-CA"/>
            </a:br>
            <a:r>
              <a:rPr lang="en-CA"/>
              <a:t>(</a:t>
            </a:r>
            <a:r>
              <a:rPr lang="en-CA" b="1"/>
              <a:t>6</a:t>
            </a:r>
            <a:r>
              <a:rPr lang="en-CA"/>
              <a:t> – 1)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6 – 1</a:t>
            </a:r>
            <a:br>
              <a:rPr lang="en-CA"/>
            </a:br>
            <a:r>
              <a:rPr lang="en-CA" b="1"/>
              <a:t>5</a:t>
            </a:r>
            <a:r>
              <a:rPr lang="en-CA"/>
              <a:t>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5 ** 2</a:t>
            </a:r>
            <a:br>
              <a:rPr lang="en-CA"/>
            </a:br>
            <a:r>
              <a:rPr lang="en-CA" b="1"/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25 into </a:t>
            </a:r>
            <a:r>
              <a:rPr lang="en-CA" b="1"/>
              <a:t>c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1312115" cy="769441"/>
            <a:chOff x="9770747" y="3641159"/>
            <a:chExt cx="131211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787395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25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35797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4471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FBA-A14A-54E6-FB37-8B6ACF7815D5}"/>
              </a:ext>
            </a:extLst>
          </p:cNvPr>
          <p:cNvSpPr txBox="1"/>
          <p:nvPr/>
        </p:nvSpPr>
        <p:spPr>
          <a:xfrm>
            <a:off x="1010719" y="3144745"/>
            <a:ext cx="25185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function call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4188485" y="3067536"/>
            <a:ext cx="4348933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CB22-633E-A3BD-F8D4-E068DA3B365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529258" y="3329411"/>
            <a:ext cx="659227" cy="9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3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FBA-A14A-54E6-FB37-8B6ACF7815D5}"/>
              </a:ext>
            </a:extLst>
          </p:cNvPr>
          <p:cNvSpPr txBox="1"/>
          <p:nvPr/>
        </p:nvSpPr>
        <p:spPr>
          <a:xfrm>
            <a:off x="5103681" y="1231542"/>
            <a:ext cx="25185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Everything in the box is a </a:t>
            </a:r>
            <a:r>
              <a:rPr lang="en-CA" b="1" dirty="0"/>
              <a:t>function call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7" y="3084922"/>
            <a:ext cx="4348933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CB22-633E-A3BD-F8D4-E068DA3B365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264998" y="1877873"/>
            <a:ext cx="97953" cy="111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454187" y="4141557"/>
            <a:ext cx="16848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math.pow</a:t>
            </a:r>
            <a:r>
              <a:rPr lang="en-CA" dirty="0"/>
              <a:t> is the name of the function.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D5D3D6-7129-8221-FC11-413AC997465C}"/>
              </a:ext>
            </a:extLst>
          </p:cNvPr>
          <p:cNvSpPr/>
          <p:nvPr/>
        </p:nvSpPr>
        <p:spPr>
          <a:xfrm rot="16200000">
            <a:off x="6113956" y="2682097"/>
            <a:ext cx="365336" cy="23858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3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8" y="3084922"/>
            <a:ext cx="2486270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403996" y="3951434"/>
            <a:ext cx="16848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math.pow</a:t>
            </a:r>
            <a:r>
              <a:rPr lang="en-CA" dirty="0"/>
              <a:t> is the name of the function.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9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57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65BF6-5D11-5DB1-C39D-B4E20BAF92AA}"/>
              </a:ext>
            </a:extLst>
          </p:cNvPr>
          <p:cNvSpPr txBox="1"/>
          <p:nvPr/>
        </p:nvSpPr>
        <p:spPr>
          <a:xfrm>
            <a:off x="7426859" y="5543154"/>
            <a:ext cx="27432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 of calling these </a:t>
            </a:r>
            <a:r>
              <a:rPr lang="en-CA" i="1" dirty="0"/>
              <a:t>inputs</a:t>
            </a:r>
            <a:r>
              <a:rPr lang="en-CA" dirty="0"/>
              <a:t>, we often call them </a:t>
            </a:r>
            <a:r>
              <a:rPr lang="en-CA" b="1" dirty="0"/>
              <a:t>function</a:t>
            </a:r>
            <a:r>
              <a:rPr lang="en-CA" dirty="0"/>
              <a:t> </a:t>
            </a:r>
            <a:r>
              <a:rPr lang="en-CA" b="1" dirty="0"/>
              <a:t>arguments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411D8-97C9-8141-9C55-069E2C6B09C7}"/>
              </a:ext>
            </a:extLst>
          </p:cNvPr>
          <p:cNvCxnSpPr/>
          <p:nvPr/>
        </p:nvCxnSpPr>
        <p:spPr>
          <a:xfrm flipH="1" flipV="1">
            <a:off x="7840301" y="4865550"/>
            <a:ext cx="262550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09DAF-C3F7-6A98-3BAE-6C71BDC16233}"/>
              </a:ext>
            </a:extLst>
          </p:cNvPr>
          <p:cNvCxnSpPr/>
          <p:nvPr/>
        </p:nvCxnSpPr>
        <p:spPr>
          <a:xfrm flipV="1">
            <a:off x="9982199" y="4865550"/>
            <a:ext cx="266324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26C8C5-E2D5-976D-F8A5-D2E4F2A93606}"/>
              </a:ext>
            </a:extLst>
          </p:cNvPr>
          <p:cNvSpPr txBox="1"/>
          <p:nvPr/>
        </p:nvSpPr>
        <p:spPr>
          <a:xfrm>
            <a:off x="6464928" y="5451682"/>
            <a:ext cx="16379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math.pow</a:t>
            </a:r>
            <a:r>
              <a:rPr lang="en-CA" dirty="0"/>
              <a:t> is a 2-argument function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CE6D-890C-D19C-6C6E-B80716A9E764}"/>
              </a:ext>
            </a:extLst>
          </p:cNvPr>
          <p:cNvSpPr txBox="1"/>
          <p:nvPr/>
        </p:nvSpPr>
        <p:spPr>
          <a:xfrm>
            <a:off x="3191043" y="5433020"/>
            <a:ext cx="22464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always takes exactly 2 arguments:</a:t>
            </a:r>
            <a:br>
              <a:rPr lang="en-CA" dirty="0"/>
            </a:br>
            <a:r>
              <a:rPr lang="en-CA" dirty="0" err="1"/>
              <a:t>math.pow</a:t>
            </a:r>
            <a:r>
              <a:rPr lang="en-CA" dirty="0"/>
              <a:t>(x, y)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6558-77F9-7C1B-D052-31AB50AB6FE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7283890" y="4944412"/>
            <a:ext cx="301624" cy="50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73ABB-532C-6900-DC54-EE0B3754982A}"/>
              </a:ext>
            </a:extLst>
          </p:cNvPr>
          <p:cNvCxnSpPr>
            <a:stCxn id="8" idx="0"/>
          </p:cNvCxnSpPr>
          <p:nvPr/>
        </p:nvCxnSpPr>
        <p:spPr>
          <a:xfrm flipV="1">
            <a:off x="7283890" y="4944411"/>
            <a:ext cx="1879348" cy="507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C780C-DAD4-6C24-4298-810321238C06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5437517" y="5894685"/>
            <a:ext cx="1027411" cy="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2487231" y="5697114"/>
            <a:ext cx="339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Analytical Engine, 1837</a:t>
            </a:r>
            <a:br>
              <a:rPr lang="en-CA"/>
            </a:br>
            <a:r>
              <a:rPr lang="en-CA"/>
              <a:t>Created by Charles Babbage</a:t>
            </a:r>
            <a:br>
              <a:rPr lang="en-CA"/>
            </a:br>
            <a:r>
              <a:rPr lang="en-CA"/>
              <a:t>Hand-cranked, never completed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E45775D-5E04-1E3E-06EF-D88C555D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8333" b="1991"/>
          <a:stretch/>
        </p:blipFill>
        <p:spPr bwMode="auto">
          <a:xfrm>
            <a:off x="1575898" y="408563"/>
            <a:ext cx="5442056" cy="52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9442616" y="3789945"/>
            <a:ext cx="26338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a function is called, the arguments are first evaluated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2386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7CF14-51C0-BC96-E0E1-4E19447AC06D}"/>
              </a:ext>
            </a:extLst>
          </p:cNvPr>
          <p:cNvSpPr txBox="1"/>
          <p:nvPr/>
        </p:nvSpPr>
        <p:spPr>
          <a:xfrm>
            <a:off x="4188485" y="4909800"/>
            <a:ext cx="52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(2,      3)</a:t>
            </a:r>
            <a:endParaRPr lang="en-AU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B484C1-D027-0BF1-45C0-15CEB48A6E54}"/>
              </a:ext>
            </a:extLst>
          </p:cNvPr>
          <p:cNvSpPr/>
          <p:nvPr/>
        </p:nvSpPr>
        <p:spPr>
          <a:xfrm>
            <a:off x="8764812" y="3067362"/>
            <a:ext cx="415402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8972D-C626-A495-AF0D-03A48F711026}"/>
              </a:ext>
            </a:extLst>
          </p:cNvPr>
          <p:cNvSpPr/>
          <p:nvPr/>
        </p:nvSpPr>
        <p:spPr>
          <a:xfrm>
            <a:off x="7677339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CF9B8-7D05-4741-3DAF-D9463C5A0FBD}"/>
              </a:ext>
            </a:extLst>
          </p:cNvPr>
          <p:cNvSpPr/>
          <p:nvPr/>
        </p:nvSpPr>
        <p:spPr>
          <a:xfrm>
            <a:off x="8764812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1D929-82A6-EAC7-1197-C44EE267F0F0}"/>
              </a:ext>
            </a:extLst>
          </p:cNvPr>
          <p:cNvCxnSpPr/>
          <p:nvPr/>
        </p:nvCxnSpPr>
        <p:spPr>
          <a:xfrm>
            <a:off x="7845582" y="3789945"/>
            <a:ext cx="0" cy="111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CBB4D-6F0B-7AD0-A5C6-E62991FCE2FE}"/>
              </a:ext>
            </a:extLst>
          </p:cNvPr>
          <p:cNvCxnSpPr>
            <a:cxnSpLocks/>
          </p:cNvCxnSpPr>
          <p:nvPr/>
        </p:nvCxnSpPr>
        <p:spPr>
          <a:xfrm>
            <a:off x="8933055" y="3789945"/>
            <a:ext cx="0" cy="116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46369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(2, 3)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567733" y="4115869"/>
            <a:ext cx="263380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Then the resulting values are passed to the function, and the function returns a value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CD223E0-2117-BEE3-BDD3-E06A780E582C}"/>
              </a:ext>
            </a:extLst>
          </p:cNvPr>
          <p:cNvSpPr/>
          <p:nvPr/>
        </p:nvSpPr>
        <p:spPr>
          <a:xfrm rot="16200000">
            <a:off x="6721673" y="2035761"/>
            <a:ext cx="325925" cy="36532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592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1334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8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423A7-7555-7215-6FEC-0DF1E63AA359}"/>
              </a:ext>
            </a:extLst>
          </p:cNvPr>
          <p:cNvSpPr txBox="1"/>
          <p:nvPr/>
        </p:nvSpPr>
        <p:spPr>
          <a:xfrm>
            <a:off x="5567733" y="4115869"/>
            <a:ext cx="263380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final result is that x gets the value 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21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4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55490" y="490148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endCxn id="11" idx="1"/>
          </p:cNvCxnSpPr>
          <p:nvPr/>
        </p:nvCxnSpPr>
        <p:spPr>
          <a:xfrm>
            <a:off x="2052489" y="4367368"/>
            <a:ext cx="1203001" cy="64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2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45974" y="517545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2489" y="4294538"/>
            <a:ext cx="1193485" cy="99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7852593" y="5040130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C1FB-ADA0-6329-828E-B7D650F04ADE}"/>
              </a:ext>
            </a:extLst>
          </p:cNvPr>
          <p:cNvSpPr/>
          <p:nvPr/>
        </p:nvSpPr>
        <p:spPr>
          <a:xfrm>
            <a:off x="3259277" y="4366495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2B625-699B-8688-900F-C4AA06BD02B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47731" y="4163769"/>
            <a:ext cx="1211546" cy="31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39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comments are </a:t>
            </a:r>
            <a:r>
              <a:rPr lang="en-CA" b="1" dirty="0"/>
              <a:t>questionable</a:t>
            </a:r>
            <a:r>
              <a:rPr lang="en-CA" dirty="0"/>
              <a:t>: the code is already pretty clear.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214AB-C7A1-060C-58B0-2EB7C8546BB4}"/>
              </a:ext>
            </a:extLst>
          </p:cNvPr>
          <p:cNvSpPr/>
          <p:nvPr/>
        </p:nvSpPr>
        <p:spPr>
          <a:xfrm>
            <a:off x="3270249" y="2399529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70249" y="3232447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953D3C-02E6-8A4B-35B8-462588357060}"/>
              </a:ext>
            </a:extLst>
          </p:cNvPr>
          <p:cNvSpPr/>
          <p:nvPr/>
        </p:nvSpPr>
        <p:spPr>
          <a:xfrm>
            <a:off x="3245974" y="5139242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721F2-2E0A-64ED-6547-A519EF5B3697}"/>
              </a:ext>
            </a:extLst>
          </p:cNvPr>
          <p:cNvSpPr txBox="1"/>
          <p:nvPr/>
        </p:nvSpPr>
        <p:spPr>
          <a:xfrm>
            <a:off x="9481407" y="4359412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variables have </a:t>
            </a:r>
            <a:r>
              <a:rPr lang="en-CA" b="1" dirty="0"/>
              <a:t>self-descriptive names</a:t>
            </a:r>
            <a:r>
              <a:rPr lang="en-CA" dirty="0"/>
              <a:t>, which helps a lot with </a:t>
            </a:r>
            <a:r>
              <a:rPr lang="en-CA" b="1" dirty="0"/>
              <a:t>readability.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6BC28-BACF-3B85-F793-5EBC821E260F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10666196" y="3562803"/>
            <a:ext cx="1" cy="79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F9002-A448-D9B2-2D8E-3286A793562A}"/>
              </a:ext>
            </a:extLst>
          </p:cNvPr>
          <p:cNvCxnSpPr>
            <a:endCxn id="21" idx="3"/>
          </p:cNvCxnSpPr>
          <p:nvPr/>
        </p:nvCxnSpPr>
        <p:spPr>
          <a:xfrm flipH="1">
            <a:off x="7867461" y="2625504"/>
            <a:ext cx="1613946" cy="5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stCxn id="15" idx="1"/>
            <a:endCxn id="22" idx="3"/>
          </p:cNvCxnSpPr>
          <p:nvPr/>
        </p:nvCxnSpPr>
        <p:spPr>
          <a:xfrm flipH="1">
            <a:off x="7867461" y="2962639"/>
            <a:ext cx="1613947" cy="55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A6E73-574F-7C5D-4A5A-816945E2863E}"/>
              </a:ext>
            </a:extLst>
          </p:cNvPr>
          <p:cNvCxnSpPr/>
          <p:nvPr/>
        </p:nvCxnSpPr>
        <p:spPr>
          <a:xfrm flipH="1">
            <a:off x="7867461" y="3382193"/>
            <a:ext cx="1613946" cy="18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2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comment is more useful, since it explains the expression inside </a:t>
            </a:r>
            <a:r>
              <a:rPr lang="en-CA" dirty="0" err="1"/>
              <a:t>math.sqrt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45973" y="3981368"/>
            <a:ext cx="5050645" cy="961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96618" y="3101138"/>
            <a:ext cx="1184790" cy="82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48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8376C-F24D-8397-674D-6287CA555DD3}"/>
              </a:ext>
            </a:extLst>
          </p:cNvPr>
          <p:cNvSpPr txBox="1"/>
          <p:nvPr/>
        </p:nvSpPr>
        <p:spPr>
          <a:xfrm>
            <a:off x="593479" y="4956504"/>
            <a:ext cx="48414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side1 = 3</a:t>
            </a:r>
          </a:p>
          <a:p>
            <a:r>
              <a:rPr lang="en-US" dirty="0"/>
              <a:t>side2 = 4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C2A61-4298-4DD1-294E-B1B3004D90FF}"/>
              </a:ext>
            </a:extLst>
          </p:cNvPr>
          <p:cNvSpPr txBox="1"/>
          <p:nvPr/>
        </p:nvSpPr>
        <p:spPr>
          <a:xfrm>
            <a:off x="6621579" y="190172"/>
            <a:ext cx="517071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a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b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F3048-42F9-9C1C-5833-7D86A6DFACC8}"/>
              </a:ext>
            </a:extLst>
          </p:cNvPr>
          <p:cNvSpPr txBox="1"/>
          <p:nvPr/>
        </p:nvSpPr>
        <p:spPr>
          <a:xfrm>
            <a:off x="6621579" y="4956503"/>
            <a:ext cx="3795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b = 4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D6DDBB-452A-3400-CD38-6EECD8A4EDB3}"/>
              </a:ext>
            </a:extLst>
          </p:cNvPr>
          <p:cNvGrpSpPr/>
          <p:nvPr/>
        </p:nvGrpSpPr>
        <p:grpSpPr>
          <a:xfrm>
            <a:off x="80197" y="0"/>
            <a:ext cx="5683993" cy="3606492"/>
            <a:chOff x="-118979" y="0"/>
            <a:chExt cx="5683993" cy="36064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394303" y="190172"/>
              <a:ext cx="5170711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 set the length of side 1 of the right triangle</a:t>
              </a:r>
            </a:p>
            <a:p>
              <a:r>
                <a:rPr lang="en-US" dirty="0"/>
                <a:t>side1 = 3</a:t>
              </a:r>
            </a:p>
            <a:p>
              <a:endParaRPr lang="en-US" dirty="0"/>
            </a:p>
            <a:p>
              <a:r>
                <a:rPr lang="en-US" b="1" dirty="0"/>
                <a:t># set the length of side 2 of the right triangle</a:t>
              </a:r>
            </a:p>
            <a:p>
              <a:r>
                <a:rPr lang="en-US" dirty="0"/>
                <a:t>side2 = 4</a:t>
              </a:r>
            </a:p>
            <a:p>
              <a:endParaRPr lang="en-US" dirty="0"/>
            </a:p>
            <a:p>
              <a:r>
                <a:rPr lang="en-US" b="1" dirty="0"/>
                <a:t># calculate the hypotenuse of the triangle using </a:t>
              </a:r>
              <a:br>
                <a:rPr lang="en-US" b="1" dirty="0"/>
              </a:br>
              <a:r>
                <a:rPr lang="en-US" b="1" dirty="0"/>
                <a:t># the Pythagorean theorem</a:t>
              </a:r>
            </a:p>
            <a:p>
              <a:r>
                <a:rPr lang="en-US" dirty="0"/>
                <a:t>hypotenuse = </a:t>
              </a:r>
              <a:r>
                <a:rPr lang="en-US" dirty="0" err="1"/>
                <a:t>math.sqrt</a:t>
              </a:r>
              <a:r>
                <a:rPr lang="en-US" dirty="0"/>
                <a:t>(side1 ** 2 + side2 ** 2)</a:t>
              </a:r>
            </a:p>
            <a:p>
              <a:endParaRPr lang="en-US" dirty="0"/>
            </a:p>
            <a:p>
              <a:r>
                <a:rPr lang="en-US" b="1" dirty="0"/>
                <a:t># print the results</a:t>
              </a:r>
            </a:p>
            <a:p>
              <a:r>
                <a:rPr lang="en-US" dirty="0"/>
                <a:t>print(hypotenuse)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3619F-015B-743C-8893-EF2BACDC092A}"/>
                </a:ext>
              </a:extLst>
            </p:cNvPr>
            <p:cNvSpPr txBox="1"/>
            <p:nvPr/>
          </p:nvSpPr>
          <p:spPr>
            <a:xfrm>
              <a:off x="-118979" y="0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rgbClr val="FF0000"/>
                  </a:solidFill>
                </a:rPr>
                <a:t>1</a:t>
              </a:r>
              <a:endParaRPr lang="en-AU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326BA4-1444-89EA-65F2-FD46FACD11BB}"/>
              </a:ext>
            </a:extLst>
          </p:cNvPr>
          <p:cNvSpPr txBox="1"/>
          <p:nvPr/>
        </p:nvSpPr>
        <p:spPr>
          <a:xfrm>
            <a:off x="6108297" y="5244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2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2816C-2B32-1A51-C852-10E279986B4A}"/>
              </a:ext>
            </a:extLst>
          </p:cNvPr>
          <p:cNvSpPr txBox="1"/>
          <p:nvPr/>
        </p:nvSpPr>
        <p:spPr>
          <a:xfrm>
            <a:off x="108715" y="472567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3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1DB05-25D7-F007-E5BC-C2CC5D547A9F}"/>
              </a:ext>
            </a:extLst>
          </p:cNvPr>
          <p:cNvSpPr txBox="1"/>
          <p:nvPr/>
        </p:nvSpPr>
        <p:spPr>
          <a:xfrm>
            <a:off x="6119210" y="473285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4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497FF-725C-07A4-B731-4337A7DCB4FE}"/>
              </a:ext>
            </a:extLst>
          </p:cNvPr>
          <p:cNvSpPr txBox="1"/>
          <p:nvPr/>
        </p:nvSpPr>
        <p:spPr>
          <a:xfrm>
            <a:off x="4702569" y="4011924"/>
            <a:ext cx="283328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program do find to be the most  readable?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3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230275" y="2697993"/>
            <a:ext cx="27845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comments are bad: they don’t anything that isn’t already clear in the code.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6FBD-1501-A0D8-6556-DC2951A5995C}"/>
              </a:ext>
            </a:extLst>
          </p:cNvPr>
          <p:cNvSpPr txBox="1"/>
          <p:nvPr/>
        </p:nvSpPr>
        <p:spPr>
          <a:xfrm>
            <a:off x="3501584" y="262550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num_bars</a:t>
            </a:r>
            <a:r>
              <a:rPr lang="en-US" dirty="0"/>
              <a:t> = 5                                   # set </a:t>
            </a:r>
            <a:r>
              <a:rPr lang="en-US" dirty="0" err="1"/>
              <a:t>num_bars</a:t>
            </a:r>
            <a:r>
              <a:rPr lang="en-US" dirty="0"/>
              <a:t> to 5</a:t>
            </a:r>
          </a:p>
          <a:p>
            <a:r>
              <a:rPr lang="en-US" dirty="0"/>
              <a:t>cost = 6.99                                         # set cost to 6.99</a:t>
            </a:r>
          </a:p>
          <a:p>
            <a:r>
              <a:rPr lang="en-US" dirty="0" err="1"/>
              <a:t>total_cost</a:t>
            </a:r>
            <a:r>
              <a:rPr lang="en-US" dirty="0"/>
              <a:t> = </a:t>
            </a:r>
            <a:r>
              <a:rPr lang="en-US" dirty="0" err="1"/>
              <a:t>num_bars</a:t>
            </a:r>
            <a:r>
              <a:rPr lang="en-US" dirty="0"/>
              <a:t> * cost   # calculate the total cost</a:t>
            </a:r>
          </a:p>
          <a:p>
            <a:r>
              <a:rPr lang="en-US" dirty="0"/>
              <a:t>print(</a:t>
            </a:r>
            <a:r>
              <a:rPr lang="en-US" dirty="0" err="1"/>
              <a:t>total_cost</a:t>
            </a:r>
            <a:r>
              <a:rPr lang="en-US" dirty="0"/>
              <a:t>)                              # print the total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24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3440447" y="5710019"/>
            <a:ext cx="35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err="1"/>
              <a:t>Curta</a:t>
            </a:r>
            <a:r>
              <a:rPr lang="en-CA"/>
              <a:t> Calculator, 1948</a:t>
            </a:r>
            <a:br>
              <a:rPr lang="en-CA"/>
            </a:br>
            <a:r>
              <a:rPr lang="en-CA"/>
              <a:t>Hand-held mechanical calculator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9CF62659-C05B-2324-D559-15F3A3CF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2" y="428022"/>
            <a:ext cx="3810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63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230275" y="2697993"/>
            <a:ext cx="27845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comments are bad: they don’t anything that isn’t already clear in the code.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6FBD-1501-A0D8-6556-DC2951A5995C}"/>
              </a:ext>
            </a:extLst>
          </p:cNvPr>
          <p:cNvSpPr txBox="1"/>
          <p:nvPr/>
        </p:nvSpPr>
        <p:spPr>
          <a:xfrm>
            <a:off x="3501584" y="262550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num_bars</a:t>
            </a:r>
            <a:r>
              <a:rPr lang="en-US" dirty="0"/>
              <a:t> = 5                                   # set </a:t>
            </a:r>
            <a:r>
              <a:rPr lang="en-US" dirty="0" err="1"/>
              <a:t>num_bars</a:t>
            </a:r>
            <a:r>
              <a:rPr lang="en-US" dirty="0"/>
              <a:t> to 5</a:t>
            </a:r>
          </a:p>
          <a:p>
            <a:r>
              <a:rPr lang="en-US" dirty="0"/>
              <a:t>cost = 6.99                                         # set cost to 6.99</a:t>
            </a:r>
          </a:p>
          <a:p>
            <a:r>
              <a:rPr lang="en-US" dirty="0" err="1"/>
              <a:t>total_cost</a:t>
            </a:r>
            <a:r>
              <a:rPr lang="en-US" dirty="0"/>
              <a:t> = </a:t>
            </a:r>
            <a:r>
              <a:rPr lang="en-US" dirty="0" err="1"/>
              <a:t>num_bars</a:t>
            </a:r>
            <a:r>
              <a:rPr lang="en-US" dirty="0"/>
              <a:t> * cost   # calculate the total cost</a:t>
            </a:r>
          </a:p>
          <a:p>
            <a:r>
              <a:rPr lang="en-US" dirty="0"/>
              <a:t>print(</a:t>
            </a:r>
            <a:r>
              <a:rPr lang="en-US" dirty="0" err="1"/>
              <a:t>total_cost</a:t>
            </a:r>
            <a:r>
              <a:rPr lang="en-US" dirty="0"/>
              <a:t>)                              # print the total cost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67DD5-8E05-1555-1A8E-6EBABA05B613}"/>
              </a:ext>
            </a:extLst>
          </p:cNvPr>
          <p:cNvSpPr txBox="1"/>
          <p:nvPr/>
        </p:nvSpPr>
        <p:spPr>
          <a:xfrm>
            <a:off x="3501584" y="5032217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num_bars</a:t>
            </a:r>
            <a:r>
              <a:rPr lang="en-US" dirty="0"/>
              <a:t> = 5                                   </a:t>
            </a:r>
            <a:br>
              <a:rPr lang="en-US" dirty="0"/>
            </a:br>
            <a:r>
              <a:rPr lang="en-US" dirty="0"/>
              <a:t>cost = 6.99</a:t>
            </a:r>
          </a:p>
          <a:p>
            <a:r>
              <a:rPr lang="en-US" dirty="0" err="1"/>
              <a:t>total_cost</a:t>
            </a:r>
            <a:r>
              <a:rPr lang="en-US" dirty="0"/>
              <a:t> = </a:t>
            </a:r>
            <a:r>
              <a:rPr lang="en-US" dirty="0" err="1"/>
              <a:t>num_bars</a:t>
            </a:r>
            <a:r>
              <a:rPr lang="en-US" dirty="0"/>
              <a:t> * cost</a:t>
            </a:r>
          </a:p>
          <a:p>
            <a:r>
              <a:rPr lang="en-US" dirty="0"/>
              <a:t>print(</a:t>
            </a:r>
            <a:r>
              <a:rPr lang="en-US" dirty="0" err="1"/>
              <a:t>total_cost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28D83-3DB4-920E-B2DB-B27E5336C2B7}"/>
              </a:ext>
            </a:extLst>
          </p:cNvPr>
          <p:cNvSpPr txBox="1"/>
          <p:nvPr/>
        </p:nvSpPr>
        <p:spPr>
          <a:xfrm>
            <a:off x="6902187" y="5347635"/>
            <a:ext cx="8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Better!</a:t>
            </a:r>
            <a:endParaRPr lang="en-A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64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reads over them. They’re for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619574" y="4001692"/>
            <a:ext cx="19878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program is more readable?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6FBD-1501-A0D8-6556-DC2951A5995C}"/>
              </a:ext>
            </a:extLst>
          </p:cNvPr>
          <p:cNvSpPr txBox="1"/>
          <p:nvPr/>
        </p:nvSpPr>
        <p:spPr>
          <a:xfrm>
            <a:off x="3501584" y="262550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5          # set </a:t>
            </a:r>
            <a:r>
              <a:rPr lang="en-US" dirty="0" err="1"/>
              <a:t>num_bars</a:t>
            </a:r>
            <a:r>
              <a:rPr lang="en-US" dirty="0"/>
              <a:t> to 5</a:t>
            </a:r>
          </a:p>
          <a:p>
            <a:r>
              <a:rPr lang="en-US" dirty="0"/>
              <a:t>b = 6.99   # set cost to 6.99</a:t>
            </a:r>
          </a:p>
          <a:p>
            <a:r>
              <a:rPr lang="en-US" dirty="0"/>
              <a:t>c = a * b   # calculate the total cost</a:t>
            </a:r>
          </a:p>
          <a:p>
            <a:r>
              <a:rPr lang="en-US" dirty="0"/>
              <a:t>print(c)    # print the total cost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AE99D-FA46-F515-38F6-153F6499C93E}"/>
              </a:ext>
            </a:extLst>
          </p:cNvPr>
          <p:cNvSpPr txBox="1"/>
          <p:nvPr/>
        </p:nvSpPr>
        <p:spPr>
          <a:xfrm>
            <a:off x="3501584" y="4648023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5           </a:t>
            </a:r>
          </a:p>
          <a:p>
            <a:r>
              <a:rPr lang="en-US" dirty="0"/>
              <a:t>b = 6.99    </a:t>
            </a:r>
          </a:p>
          <a:p>
            <a:r>
              <a:rPr lang="en-US" dirty="0"/>
              <a:t>c = a * b    </a:t>
            </a:r>
          </a:p>
          <a:p>
            <a:r>
              <a:rPr lang="en-US" dirty="0"/>
              <a:t>print(c) 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561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6FBD-1501-A0D8-6556-DC2951A5995C}"/>
              </a:ext>
            </a:extLst>
          </p:cNvPr>
          <p:cNvSpPr txBox="1"/>
          <p:nvPr/>
        </p:nvSpPr>
        <p:spPr>
          <a:xfrm>
            <a:off x="4436198" y="357595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5          # set </a:t>
            </a:r>
            <a:r>
              <a:rPr lang="en-US" dirty="0" err="1"/>
              <a:t>num_bars</a:t>
            </a:r>
            <a:r>
              <a:rPr lang="en-US" dirty="0"/>
              <a:t> to 5</a:t>
            </a:r>
          </a:p>
          <a:p>
            <a:r>
              <a:rPr lang="en-US" dirty="0"/>
              <a:t>b = 6.99   # set cost to 6.99</a:t>
            </a:r>
          </a:p>
          <a:p>
            <a:r>
              <a:rPr lang="en-US" dirty="0"/>
              <a:t>c = a * b   # calculate the total cost</a:t>
            </a:r>
          </a:p>
          <a:p>
            <a:r>
              <a:rPr lang="en-US" dirty="0"/>
              <a:t>print(c)    # print the total cost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AE99D-FA46-F515-38F6-153F6499C93E}"/>
              </a:ext>
            </a:extLst>
          </p:cNvPr>
          <p:cNvSpPr txBox="1"/>
          <p:nvPr/>
        </p:nvSpPr>
        <p:spPr>
          <a:xfrm>
            <a:off x="4436198" y="5017450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5           </a:t>
            </a:r>
          </a:p>
          <a:p>
            <a:r>
              <a:rPr lang="en-US" dirty="0"/>
              <a:t>b = 6.99    </a:t>
            </a:r>
          </a:p>
          <a:p>
            <a:r>
              <a:rPr lang="en-US" dirty="0"/>
              <a:t>c = a * b    </a:t>
            </a:r>
          </a:p>
          <a:p>
            <a:r>
              <a:rPr lang="en-US" dirty="0"/>
              <a:t>print(c)    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74749-3ED0-4F01-B666-AB2B0A73C9C9}"/>
              </a:ext>
            </a:extLst>
          </p:cNvPr>
          <p:cNvSpPr txBox="1"/>
          <p:nvPr/>
        </p:nvSpPr>
        <p:spPr>
          <a:xfrm>
            <a:off x="4436198" y="692968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num_bars</a:t>
            </a:r>
            <a:r>
              <a:rPr lang="en-US" dirty="0"/>
              <a:t> = 5                                   </a:t>
            </a:r>
            <a:br>
              <a:rPr lang="en-US" dirty="0"/>
            </a:br>
            <a:r>
              <a:rPr lang="en-US" dirty="0"/>
              <a:t>cost = 6.99</a:t>
            </a:r>
          </a:p>
          <a:p>
            <a:r>
              <a:rPr lang="en-US" dirty="0" err="1"/>
              <a:t>total_cost</a:t>
            </a:r>
            <a:r>
              <a:rPr lang="en-US" dirty="0"/>
              <a:t> = </a:t>
            </a:r>
            <a:r>
              <a:rPr lang="en-US" dirty="0" err="1"/>
              <a:t>num_bars</a:t>
            </a:r>
            <a:r>
              <a:rPr lang="en-US" dirty="0"/>
              <a:t> * cost</a:t>
            </a:r>
          </a:p>
          <a:p>
            <a:r>
              <a:rPr lang="en-US" dirty="0"/>
              <a:t>print(</a:t>
            </a:r>
            <a:r>
              <a:rPr lang="en-US" dirty="0" err="1"/>
              <a:t>total_cost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A67F4-4440-EC20-A452-F4BAE70D324F}"/>
              </a:ext>
            </a:extLst>
          </p:cNvPr>
          <p:cNvSpPr txBox="1"/>
          <p:nvPr/>
        </p:nvSpPr>
        <p:spPr>
          <a:xfrm>
            <a:off x="4433182" y="2134462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num_bars</a:t>
            </a:r>
            <a:r>
              <a:rPr lang="en-US" dirty="0"/>
              <a:t> = 5                                   # set </a:t>
            </a:r>
            <a:r>
              <a:rPr lang="en-US" dirty="0" err="1"/>
              <a:t>num_bars</a:t>
            </a:r>
            <a:r>
              <a:rPr lang="en-US" dirty="0"/>
              <a:t> to 5</a:t>
            </a:r>
          </a:p>
          <a:p>
            <a:r>
              <a:rPr lang="en-US" dirty="0"/>
              <a:t>cost = 6.99                                         # set cost to 6.99</a:t>
            </a:r>
          </a:p>
          <a:p>
            <a:r>
              <a:rPr lang="en-US" dirty="0" err="1"/>
              <a:t>total_cost</a:t>
            </a:r>
            <a:r>
              <a:rPr lang="en-US" dirty="0"/>
              <a:t> = </a:t>
            </a:r>
            <a:r>
              <a:rPr lang="en-US" dirty="0" err="1"/>
              <a:t>num_bars</a:t>
            </a:r>
            <a:r>
              <a:rPr lang="en-US" dirty="0"/>
              <a:t> * cost   # calculate the total cost</a:t>
            </a:r>
          </a:p>
          <a:p>
            <a:r>
              <a:rPr lang="en-US" dirty="0"/>
              <a:t>print(</a:t>
            </a:r>
            <a:r>
              <a:rPr lang="en-US" dirty="0" err="1"/>
              <a:t>total_cost</a:t>
            </a:r>
            <a:r>
              <a:rPr lang="en-US" dirty="0"/>
              <a:t>)                              # print the total cost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72D95-DD1F-3846-2F23-847D578BDBAA}"/>
              </a:ext>
            </a:extLst>
          </p:cNvPr>
          <p:cNvSpPr txBox="1"/>
          <p:nvPr/>
        </p:nvSpPr>
        <p:spPr>
          <a:xfrm>
            <a:off x="3486949" y="1062299"/>
            <a:ext cx="81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B050"/>
                </a:solidFill>
              </a:rPr>
              <a:t>Best</a:t>
            </a:r>
            <a:endParaRPr lang="en-AU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6F270-4589-9098-9DDA-D7F613D05FE0}"/>
              </a:ext>
            </a:extLst>
          </p:cNvPr>
          <p:cNvSpPr txBox="1"/>
          <p:nvPr/>
        </p:nvSpPr>
        <p:spPr>
          <a:xfrm>
            <a:off x="3374131" y="5264645"/>
            <a:ext cx="10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B050"/>
                </a:solidFill>
              </a:rPr>
              <a:t>Worst</a:t>
            </a:r>
            <a:endParaRPr lang="en-AU" sz="24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E03929-487C-7FD3-34A9-9129425F4BE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882347" y="1523964"/>
            <a:ext cx="10643" cy="3740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4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3E31-44C5-DE32-0AAE-57F7AEDA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" y="954313"/>
            <a:ext cx="6716268" cy="4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89890" y="5988943"/>
            <a:ext cx="335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Tinker Toy Computer, 1978</a:t>
            </a:r>
            <a:br>
              <a:rPr lang="en-CA"/>
            </a:br>
            <a:r>
              <a:rPr lang="en-CA"/>
              <a:t>Hand-cranked, plays Tic Tac Toe</a:t>
            </a:r>
          </a:p>
        </p:txBody>
      </p:sp>
    </p:spTree>
    <p:extLst>
      <p:ext uri="{BB962C8B-B14F-4D97-AF65-F5344CB8AC3E}">
        <p14:creationId xmlns:p14="http://schemas.microsoft.com/office/powerpoint/2010/main" val="3540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52182" y="5341514"/>
            <a:ext cx="4343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ENIAC, 1948</a:t>
            </a:r>
            <a:br>
              <a:rPr lang="en-CA"/>
            </a:br>
            <a:r>
              <a:rPr lang="en-CA"/>
              <a:t>First general-purpose electronic computer</a:t>
            </a:r>
            <a:br>
              <a:rPr lang="en-CA"/>
            </a:br>
            <a:r>
              <a:rPr lang="en-CA"/>
              <a:t>Used decimal instead of binary</a:t>
            </a:r>
          </a:p>
        </p:txBody>
      </p:sp>
      <p:pic>
        <p:nvPicPr>
          <p:cNvPr id="6146" name="Picture 2" descr="The world's first general purpose computer turns 75 | Penn Today">
            <a:extLst>
              <a:ext uri="{FF2B5EF4-FFF2-40B4-BE49-F238E27FC236}">
                <a16:creationId xmlns:a16="http://schemas.microsoft.com/office/drawing/2014/main" id="{A001934C-1F27-3BC0-A779-0FDF7DBA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47472"/>
            <a:ext cx="6296660" cy="48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aspberry Pi - Wikidata">
            <a:extLst>
              <a:ext uri="{FF2B5EF4-FFF2-40B4-BE49-F238E27FC236}">
                <a16:creationId xmlns:a16="http://schemas.microsoft.com/office/drawing/2014/main" id="{8E59A6CF-D42D-AD37-5D8B-75BCA057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069047"/>
            <a:ext cx="6858000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F6E4A-D60F-0E21-69FD-95F4FA85D7FC}"/>
              </a:ext>
            </a:extLst>
          </p:cNvPr>
          <p:cNvSpPr txBox="1"/>
          <p:nvPr/>
        </p:nvSpPr>
        <p:spPr>
          <a:xfrm>
            <a:off x="2357033" y="5103837"/>
            <a:ext cx="359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Raspberry Pi</a:t>
            </a:r>
            <a:br>
              <a:rPr lang="en-CA"/>
            </a:br>
            <a:r>
              <a:rPr lang="en-CA"/>
              <a:t>Very small,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541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anks of computers covered in black panels that make up the Frontier Supercomputer">
            <a:extLst>
              <a:ext uri="{FF2B5EF4-FFF2-40B4-BE49-F238E27FC236}">
                <a16:creationId xmlns:a16="http://schemas.microsoft.com/office/drawing/2014/main" id="{4023079E-7CA4-5592-177D-8ADE1F1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465"/>
          <a:stretch/>
        </p:blipFill>
        <p:spPr bwMode="auto">
          <a:xfrm>
            <a:off x="371377" y="1488332"/>
            <a:ext cx="6648164" cy="34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/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/>
                  <a:t>Frontier Computer, 2024</a:t>
                </a:r>
                <a:br>
                  <a:rPr lang="en-CA"/>
                </a:br>
                <a:r>
                  <a:rPr lang="en-CA"/>
                  <a:t>World's fastest supercomputer</a:t>
                </a:r>
                <a:br>
                  <a:rPr lang="en-CA"/>
                </a:br>
                <a:r>
                  <a:rPr lang="en-CA"/>
                  <a:t>8,699,904 CPUs,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CA"/>
                  <a:t> flops</a:t>
                </a:r>
              </a:p>
              <a:p>
                <a:pPr algn="ctr"/>
                <a:r>
                  <a:rPr lang="en-CA"/>
                  <a:t>(good consumer computer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CA"/>
                  <a:t> flops)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A0AE94-C77B-ADBE-3904-252E0514D648}"/>
              </a:ext>
            </a:extLst>
          </p:cNvPr>
          <p:cNvSpPr txBox="1"/>
          <p:nvPr/>
        </p:nvSpPr>
        <p:spPr>
          <a:xfrm>
            <a:off x="6356732" y="5626339"/>
            <a:ext cx="4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flops</a:t>
            </a:r>
            <a:r>
              <a:rPr lang="en-CA"/>
              <a:t> = floating point operations per second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3394</Words>
  <Application>Microsoft Office PowerPoint</Application>
  <PresentationFormat>Widescreen</PresentationFormat>
  <Paragraphs>498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Office Theme</vt:lpstr>
      <vt:lpstr>Chapter 2 Variables and Statements</vt:lpstr>
      <vt:lpstr>What is a computer?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Source Code Comments</vt:lpstr>
      <vt:lpstr>Source Code Comments</vt:lpstr>
      <vt:lpstr>Source Code Comments</vt:lpstr>
      <vt:lpstr>Source Code Comments</vt:lpstr>
      <vt:lpstr>Source Code Comments</vt:lpstr>
      <vt:lpstr>PowerPoint Presentation</vt:lpstr>
      <vt:lpstr>Source Code Comments</vt:lpstr>
      <vt:lpstr>Source Code Comments</vt:lpstr>
      <vt:lpstr>Source Code Comments</vt:lpstr>
      <vt:lpstr>Source Code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2024-09-17T22:25:32Z</dcterms:modified>
</cp:coreProperties>
</file>