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8" r:id="rId4"/>
    <p:sldId id="299" r:id="rId5"/>
    <p:sldId id="300" r:id="rId6"/>
    <p:sldId id="304" r:id="rId7"/>
    <p:sldId id="327" r:id="rId8"/>
    <p:sldId id="301" r:id="rId9"/>
    <p:sldId id="328" r:id="rId10"/>
    <p:sldId id="329" r:id="rId11"/>
    <p:sldId id="302" r:id="rId12"/>
    <p:sldId id="303" r:id="rId13"/>
    <p:sldId id="305" r:id="rId14"/>
    <p:sldId id="306" r:id="rId15"/>
    <p:sldId id="307" r:id="rId16"/>
    <p:sldId id="310" r:id="rId17"/>
    <p:sldId id="309" r:id="rId18"/>
    <p:sldId id="311" r:id="rId19"/>
    <p:sldId id="313" r:id="rId20"/>
    <p:sldId id="312" r:id="rId21"/>
    <p:sldId id="314" r:id="rId22"/>
    <p:sldId id="315" r:id="rId23"/>
    <p:sldId id="316" r:id="rId24"/>
    <p:sldId id="318" r:id="rId25"/>
    <p:sldId id="330" r:id="rId26"/>
    <p:sldId id="317" r:id="rId27"/>
    <p:sldId id="319" r:id="rId28"/>
    <p:sldId id="321" r:id="rId29"/>
    <p:sldId id="320" r:id="rId30"/>
    <p:sldId id="322" r:id="rId31"/>
    <p:sldId id="324" r:id="rId32"/>
    <p:sldId id="331" r:id="rId33"/>
    <p:sldId id="323" r:id="rId34"/>
    <p:sldId id="325" r:id="rId35"/>
    <p:sldId id="3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Functions" id="{050F8DB5-6483-4250-A2EB-E302D5B8D553}">
          <p14:sldIdLst>
            <p14:sldId id="297"/>
            <p14:sldId id="298"/>
            <p14:sldId id="299"/>
          </p14:sldIdLst>
        </p14:section>
        <p14:section name="Defining New Functions" id="{FE552FAE-00C7-4EDC-BDD4-3F5C38FA3869}">
          <p14:sldIdLst>
            <p14:sldId id="300"/>
            <p14:sldId id="304"/>
            <p14:sldId id="327"/>
            <p14:sldId id="301"/>
            <p14:sldId id="328"/>
            <p14:sldId id="329"/>
            <p14:sldId id="302"/>
            <p14:sldId id="303"/>
            <p14:sldId id="305"/>
            <p14:sldId id="306"/>
            <p14:sldId id="307"/>
            <p14:sldId id="310"/>
            <p14:sldId id="309"/>
          </p14:sldIdLst>
        </p14:section>
        <p14:section name="Local variables" id="{4C9F2BC4-D337-4E2A-9437-851AF2CC82E0}">
          <p14:sldIdLst>
            <p14:sldId id="311"/>
            <p14:sldId id="313"/>
            <p14:sldId id="312"/>
            <p14:sldId id="314"/>
            <p14:sldId id="315"/>
            <p14:sldId id="316"/>
          </p14:sldIdLst>
        </p14:section>
        <p14:section name="Simple Repetition" id="{20F2AF27-87AE-4456-8C75-69C44F915A68}">
          <p14:sldIdLst>
            <p14:sldId id="318"/>
            <p14:sldId id="330"/>
            <p14:sldId id="317"/>
            <p14:sldId id="319"/>
            <p14:sldId id="321"/>
            <p14:sldId id="320"/>
            <p14:sldId id="322"/>
            <p14:sldId id="324"/>
            <p14:sldId id="331"/>
            <p14:sldId id="323"/>
            <p14:sldId id="325"/>
            <p14:sldId id="326"/>
          </p14:sldIdLst>
        </p14:section>
        <p14:section name="Tracing with a Stack" id="{C1AF8DCD-6EE8-42D6-A07B-20A7A79B9A17}">
          <p14:sldIdLst/>
        </p14:section>
        <p14:section name="Python Tracebacks" id="{EB2956C2-3421-47C9-B743-CFE3166CA2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1E69F-BE4C-465F-B9F9-39BCCE493B2D}" v="2704" dt="2024-09-23T04:17:24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6489" autoAdjust="0"/>
  </p:normalViewPr>
  <p:slideViewPr>
    <p:cSldViewPr snapToGrid="0">
      <p:cViewPr varScale="1">
        <p:scale>
          <a:sx n="109" d="100"/>
          <a:sy n="109" d="100"/>
        </p:scale>
        <p:origin x="38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1T00:35:19.906" v="2331" actId="1076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addSp modSp mod">
        <pc:chgData name="Toby Donaldson" userId="2e6e5431-bb17-4c41-9985-d39c50d83c73" providerId="ADAL" clId="{CBA97E97-ECF2-4F39-A891-C39F5B7B2557}" dt="2024-09-20T23:57:00.262" v="1916" actId="1076"/>
        <pc:sldMkLst>
          <pc:docMk/>
          <pc:sldMk cId="3858326061" sldId="316"/>
        </pc:sldMkLst>
        <pc:spChg chg="add mod">
          <ac:chgData name="Toby Donaldson" userId="2e6e5431-bb17-4c41-9985-d39c50d83c73" providerId="ADAL" clId="{CBA97E97-ECF2-4F39-A891-C39F5B7B2557}" dt="2024-09-20T23:54:06.581" v="1721" actId="1076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0T23:53:02.388" v="1533" actId="20577"/>
          <ac:spMkLst>
            <pc:docMk/>
            <pc:sldMk cId="3858326061" sldId="316"/>
            <ac:spMk id="10" creationId="{00418111-740E-B339-2ED1-2BC013B15505}"/>
          </ac:spMkLst>
        </pc:spChg>
        <pc:spChg chg="add mod">
          <ac:chgData name="Toby Donaldson" userId="2e6e5431-bb17-4c41-9985-d39c50d83c73" providerId="ADAL" clId="{CBA97E97-ECF2-4F39-A891-C39F5B7B2557}" dt="2024-09-20T23:57:00.262" v="1916" actId="1076"/>
          <ac:spMkLst>
            <pc:docMk/>
            <pc:sldMk cId="3858326061" sldId="316"/>
            <ac:spMk id="17" creationId="{D48806ED-FBA3-66AF-DEDB-924F8F763B73}"/>
          </ac:spMkLst>
        </pc:spChg>
        <pc:cxnChg chg="add">
          <ac:chgData name="Toby Donaldson" userId="2e6e5431-bb17-4c41-9985-d39c50d83c73" providerId="ADAL" clId="{CBA97E97-ECF2-4F39-A891-C39F5B7B2557}" dt="2024-09-20T23:54:23.492" v="1722" actId="11529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20/09/2024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20/09/2024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rgbClr val="FFFFFF"/>
                </a:solidFill>
              </a:rPr>
              <a:t>Chapter 3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Functions (and simple loops)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1242-B5A3-D371-4A7A-C8E9982D7CD5}"/>
              </a:ext>
            </a:extLst>
          </p:cNvPr>
          <p:cNvSpPr txBox="1"/>
          <p:nvPr/>
        </p:nvSpPr>
        <p:spPr>
          <a:xfrm>
            <a:off x="7229040" y="2168050"/>
            <a:ext cx="4169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Remember!</a:t>
            </a:r>
            <a:br>
              <a:rPr lang="en-CA" sz="3600" dirty="0"/>
            </a:br>
            <a:r>
              <a:rPr lang="en-CA" sz="3600" dirty="0"/>
              <a:t>Assignment 1 is due</a:t>
            </a:r>
            <a:br>
              <a:rPr lang="en-CA" sz="3600" dirty="0"/>
            </a:br>
            <a:r>
              <a:rPr lang="en-CA" sz="3600" dirty="0"/>
              <a:t>this Wednesday!</a:t>
            </a:r>
          </a:p>
        </p:txBody>
      </p:sp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1EB39-1126-2B52-1A98-53E7C9DD425C}"/>
              </a:ext>
            </a:extLst>
          </p:cNvPr>
          <p:cNvSpPr/>
          <p:nvPr/>
        </p:nvSpPr>
        <p:spPr>
          <a:xfrm>
            <a:off x="5463608" y="2588168"/>
            <a:ext cx="275456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F550C-F0F2-5091-8193-ADDABF62B722}"/>
              </a:ext>
            </a:extLst>
          </p:cNvPr>
          <p:cNvSpPr txBox="1"/>
          <p:nvPr/>
        </p:nvSpPr>
        <p:spPr>
          <a:xfrm>
            <a:off x="7209006" y="2126503"/>
            <a:ext cx="19994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</a:t>
            </a:r>
            <a:r>
              <a:rPr lang="en-CA" b="1" dirty="0"/>
              <a:t>parameter list </a:t>
            </a:r>
            <a:r>
              <a:rPr lang="en-CA" dirty="0"/>
              <a:t>comes a </a:t>
            </a:r>
            <a:r>
              <a:rPr lang="en-CA" b="1" dirty="0"/>
              <a:t>:</a:t>
            </a:r>
            <a:r>
              <a:rPr lang="en-CA" dirty="0"/>
              <a:t> (colon).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617EBC-ECAE-C3B5-C838-333188A524A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36588" y="2588168"/>
            <a:ext cx="1372418" cy="195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6096001" y="1229241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body of a function definition consists of 1 or more statements.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894095" y="2152571"/>
            <a:ext cx="437148" cy="8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699A7A-430C-A6AD-69FD-466D12327618}"/>
              </a:ext>
            </a:extLst>
          </p:cNvPr>
          <p:cNvSpPr txBox="1"/>
          <p:nvPr/>
        </p:nvSpPr>
        <p:spPr>
          <a:xfrm>
            <a:off x="9135980" y="1367740"/>
            <a:ext cx="21331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function body has 5 print statements.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CC055-C110-183B-27A6-25DC057B836F}"/>
              </a:ext>
            </a:extLst>
          </p:cNvPr>
          <p:cNvCxnSpPr>
            <a:cxnSpLocks/>
          </p:cNvCxnSpPr>
          <p:nvPr/>
        </p:nvCxnSpPr>
        <p:spPr>
          <a:xfrm flipH="1">
            <a:off x="8746958" y="2291070"/>
            <a:ext cx="389022" cy="71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634A30-244A-564F-DCD3-C53594054409}"/>
              </a:ext>
            </a:extLst>
          </p:cNvPr>
          <p:cNvSpPr txBox="1"/>
          <p:nvPr/>
        </p:nvSpPr>
        <p:spPr>
          <a:xfrm>
            <a:off x="641686" y="559652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The statements in the body of a function must be consistently indented.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1410E-36D7-6CAF-063A-4B084FD7DCD5}"/>
              </a:ext>
            </a:extLst>
          </p:cNvPr>
          <p:cNvSpPr/>
          <p:nvPr/>
        </p:nvSpPr>
        <p:spPr>
          <a:xfrm>
            <a:off x="1661106" y="3140242"/>
            <a:ext cx="704360" cy="197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88662D-71AE-6BC3-90A1-1122058A740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013286" y="5113421"/>
            <a:ext cx="0" cy="4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57A2-2766-1958-27FF-165EA233799A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Which functions are </a:t>
            </a:r>
          </a:p>
          <a:p>
            <a:r>
              <a:rPr lang="en-CA" sz="4800" dirty="0"/>
              <a:t>correctly indented?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409790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4B2A-6E9B-6CB5-BF62-4B69BBED98EE}"/>
              </a:ext>
            </a:extLst>
          </p:cNvPr>
          <p:cNvSpPr txBox="1"/>
          <p:nvPr/>
        </p:nvSpPr>
        <p:spPr>
          <a:xfrm>
            <a:off x="4503168" y="4780678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Works!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7F840-2634-EBC0-6D99-5C3A06EAF27B}"/>
              </a:ext>
            </a:extLst>
          </p:cNvPr>
          <p:cNvSpPr txBox="1"/>
          <p:nvPr/>
        </p:nvSpPr>
        <p:spPr>
          <a:xfrm>
            <a:off x="4503168" y="189182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Works!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CB11C-790B-7DEA-5A61-2065C3F98989}"/>
              </a:ext>
            </a:extLst>
          </p:cNvPr>
          <p:cNvSpPr txBox="1"/>
          <p:nvPr/>
        </p:nvSpPr>
        <p:spPr>
          <a:xfrm>
            <a:off x="4503168" y="2553944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Syntax</a:t>
            </a:r>
            <a:br>
              <a:rPr lang="en-CA" b="1" dirty="0">
                <a:solidFill>
                  <a:srgbClr val="FF0000"/>
                </a:solidFill>
              </a:rPr>
            </a:br>
            <a:r>
              <a:rPr lang="en-CA" b="1" dirty="0">
                <a:solidFill>
                  <a:srgbClr val="FF0000"/>
                </a:solidFill>
              </a:rPr>
              <a:t>error!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AAFE9-B088-C0B2-4DA9-CDDEC4559C74}"/>
              </a:ext>
            </a:extLst>
          </p:cNvPr>
          <p:cNvSpPr txBox="1"/>
          <p:nvPr/>
        </p:nvSpPr>
        <p:spPr>
          <a:xfrm>
            <a:off x="11011234" y="2333811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Syntax</a:t>
            </a:r>
            <a:br>
              <a:rPr lang="en-CA" b="1" dirty="0">
                <a:solidFill>
                  <a:srgbClr val="FF0000"/>
                </a:solidFill>
              </a:rPr>
            </a:br>
            <a:r>
              <a:rPr lang="en-CA" b="1" dirty="0">
                <a:solidFill>
                  <a:srgbClr val="FF0000"/>
                </a:solidFill>
              </a:rPr>
              <a:t>error!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1888-4E78-2BE5-6235-42037027A2A9}"/>
              </a:ext>
            </a:extLst>
          </p:cNvPr>
          <p:cNvSpPr txBox="1"/>
          <p:nvPr/>
        </p:nvSpPr>
        <p:spPr>
          <a:xfrm>
            <a:off x="10908389" y="373848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Syntax</a:t>
            </a:r>
            <a:br>
              <a:rPr lang="en-CA" b="1" dirty="0">
                <a:solidFill>
                  <a:srgbClr val="FF0000"/>
                </a:solidFill>
              </a:rPr>
            </a:br>
            <a:r>
              <a:rPr lang="en-CA" b="1" dirty="0">
                <a:solidFill>
                  <a:srgbClr val="FF0000"/>
                </a:solidFill>
              </a:rPr>
              <a:t>error!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50B88-78E8-00B5-1070-D7CA485DDE5D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/>
              <a:t>Which functions are </a:t>
            </a:r>
          </a:p>
          <a:p>
            <a:r>
              <a:rPr lang="en-CA" sz="4800" dirty="0"/>
              <a:t>correctly indented?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68356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print('+' + '-' * n + '+')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753E-B219-A624-674E-05ABA396D0F3}"/>
              </a:ext>
            </a:extLst>
          </p:cNvPr>
          <p:cNvSpPr txBox="1"/>
          <p:nvPr/>
        </p:nvSpPr>
        <p:spPr>
          <a:xfrm>
            <a:off x="816810" y="634537"/>
            <a:ext cx="22227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 this function.</a:t>
            </a:r>
            <a:br>
              <a:rPr lang="en-CA" dirty="0"/>
            </a:br>
            <a:r>
              <a:rPr lang="en-CA" dirty="0"/>
              <a:t>What are its parts?</a:t>
            </a:r>
            <a:br>
              <a:rPr lang="en-CA" dirty="0"/>
            </a:br>
            <a:r>
              <a:rPr lang="en-CA" dirty="0"/>
              <a:t>What does it do?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78048-1347-32E0-0A67-3C85D226F6B8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57360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print('+' + '-' * n + '+')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8C3FA-E6D0-9BB7-7751-26D9EC83D90D}"/>
              </a:ext>
            </a:extLst>
          </p:cNvPr>
          <p:cNvSpPr/>
          <p:nvPr/>
        </p:nvSpPr>
        <p:spPr>
          <a:xfrm>
            <a:off x="1358610" y="3140091"/>
            <a:ext cx="595658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6E05D-8828-3326-D73E-EF25978288DA}"/>
              </a:ext>
            </a:extLst>
          </p:cNvPr>
          <p:cNvSpPr/>
          <p:nvPr/>
        </p:nvSpPr>
        <p:spPr>
          <a:xfrm>
            <a:off x="1358610" y="4132643"/>
            <a:ext cx="595658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9F8B7-C569-C8FA-6F0E-FBB1DFBBAAB9}"/>
              </a:ext>
            </a:extLst>
          </p:cNvPr>
          <p:cNvSpPr txBox="1"/>
          <p:nvPr/>
        </p:nvSpPr>
        <p:spPr>
          <a:xfrm>
            <a:off x="8610666" y="3770442"/>
            <a:ext cx="27431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two lines are identical. Identical code is often a sign you should make a function …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E9E7B-857C-ECA8-69E1-F30804DA6DDD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 flipV="1">
            <a:off x="7315199" y="3366476"/>
            <a:ext cx="1295467" cy="1004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130FA-0092-1258-4BA0-C5734E5DDAC4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7315199" y="4359028"/>
            <a:ext cx="1295467" cy="1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5AFBBE-6413-A604-0AAF-F1F4FF69039E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7245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64583" y="144127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print('+' + '-' * n + '+')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print('+' + '-' * n + '+')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813C2-D497-3ABD-F289-638D14DD4A57}"/>
              </a:ext>
            </a:extLst>
          </p:cNvPr>
          <p:cNvSpPr txBox="1"/>
          <p:nvPr/>
        </p:nvSpPr>
        <p:spPr>
          <a:xfrm>
            <a:off x="304801" y="3756875"/>
            <a:ext cx="6096000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print('+' + '-' * n + '+')</a:t>
            </a:r>
            <a:endParaRPr lang="en-A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801F0-94BB-D7E2-7CF6-D3F9F5B0474B}"/>
              </a:ext>
            </a:extLst>
          </p:cNvPr>
          <p:cNvSpPr txBox="1"/>
          <p:nvPr/>
        </p:nvSpPr>
        <p:spPr>
          <a:xfrm>
            <a:off x="304801" y="4898727"/>
            <a:ext cx="259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creates a string of </a:t>
            </a:r>
            <a:r>
              <a:rPr lang="en-CA" b="1" dirty="0"/>
              <a:t>n</a:t>
            </a:r>
            <a:r>
              <a:rPr lang="en-CA" dirty="0"/>
              <a:t> ‘-’ characters beginning and ending with a ‘+’:</a:t>
            </a:r>
            <a:br>
              <a:rPr lang="en-CA" dirty="0"/>
            </a:br>
            <a:r>
              <a:rPr lang="en-CA" dirty="0"/>
              <a:t>+----------+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A4083-4D24-AF52-0231-B40DBEE3D679}"/>
              </a:ext>
            </a:extLst>
          </p:cNvPr>
          <p:cNvSpPr txBox="1"/>
          <p:nvPr/>
        </p:nvSpPr>
        <p:spPr>
          <a:xfrm>
            <a:off x="3170733" y="4903721"/>
            <a:ext cx="259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creates a sort of dashed line … that would be a good name for it as a function …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B2520-E3F7-E0AC-20AE-1E50CE7EF219}"/>
              </a:ext>
            </a:extLst>
          </p:cNvPr>
          <p:cNvSpPr txBox="1"/>
          <p:nvPr/>
        </p:nvSpPr>
        <p:spPr>
          <a:xfrm>
            <a:off x="6096000" y="5021838"/>
            <a:ext cx="5960858" cy="9541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print_dashed_line</a:t>
            </a:r>
            <a:r>
              <a:rPr lang="en-US" sz="2800" dirty="0">
                <a:latin typeface="Consolas" panose="020B0609020204030204" pitchFamily="49" charset="0"/>
              </a:rPr>
              <a:t>(n):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print('+' + '-' * n + '+')</a:t>
            </a:r>
            <a:endParaRPr lang="en-AU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3DDC8B-6EA7-ED99-99E5-170F2D2C27E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 flipV="1">
            <a:off x="2904001" y="5498892"/>
            <a:ext cx="266732" cy="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EC65A5-34B2-4390-B7D0-D7E99E18C101}"/>
              </a:ext>
            </a:extLst>
          </p:cNvPr>
          <p:cNvCxnSpPr>
            <a:stCxn id="15" idx="0"/>
          </p:cNvCxnSpPr>
          <p:nvPr/>
        </p:nvCxnSpPr>
        <p:spPr>
          <a:xfrm flipV="1">
            <a:off x="1604401" y="4341650"/>
            <a:ext cx="266732" cy="55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B8921A-2E4E-B095-F5E3-5CCFDA2A6D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5769933" y="5498892"/>
            <a:ext cx="326067" cy="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C61FBE-6060-D8C7-02D4-F8BE87D0FCBD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829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56867" y="4195994"/>
            <a:ext cx="22436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 code for </a:t>
            </a:r>
            <a:r>
              <a:rPr lang="en-CA" b="1" dirty="0" err="1"/>
              <a:t>print_in_box</a:t>
            </a:r>
            <a:r>
              <a:rPr lang="en-CA" b="1" dirty="0"/>
              <a:t> </a:t>
            </a:r>
            <a:r>
              <a:rPr lang="en-CA" dirty="0"/>
              <a:t>is a little easier to read.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46088-751A-5A89-C1E3-6297B871BF4A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9268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the variable n is defined inside the </a:t>
            </a:r>
            <a:r>
              <a:rPr lang="en-CA" b="1" dirty="0" err="1"/>
              <a:t>print_in_box</a:t>
            </a:r>
            <a:r>
              <a:rPr lang="en-CA" b="1" dirty="0"/>
              <a:t> </a:t>
            </a:r>
            <a:r>
              <a:rPr lang="en-CA" dirty="0"/>
              <a:t>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variable defined inside a function is called a </a:t>
            </a:r>
            <a:r>
              <a:rPr lang="en-CA" b="1" dirty="0"/>
              <a:t>local variable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variables only exist inside the function they’re defined.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endParaRPr lang="en-A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3548E-7A63-075B-18BE-D6AC0AE2B1F7}"/>
              </a:ext>
            </a:extLst>
          </p:cNvPr>
          <p:cNvSpPr txBox="1"/>
          <p:nvPr/>
        </p:nvSpPr>
        <p:spPr>
          <a:xfrm>
            <a:off x="3384801" y="4984099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say that the </a:t>
            </a:r>
            <a:r>
              <a:rPr lang="en-CA" b="1" dirty="0"/>
              <a:t>scope</a:t>
            </a:r>
            <a:r>
              <a:rPr lang="en-CA" dirty="0"/>
              <a:t> of a local variable is the function it’s defined in.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078A0-45CB-3ABB-CD7A-6915820AEA22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>
            <a:off x="5865825" y="5584264"/>
            <a:ext cx="1220485" cy="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176202" y="2464639"/>
            <a:ext cx="2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b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n is not defined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41142" y="17864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cannot read or write local variables outside of their 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AU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02499-5732-3DBA-6833-C72AEE728224}"/>
              </a:ext>
            </a:extLst>
          </p:cNvPr>
          <p:cNvCxnSpPr>
            <a:cxnSpLocks/>
          </p:cNvCxnSpPr>
          <p:nvPr/>
        </p:nvCxnSpPr>
        <p:spPr>
          <a:xfrm flipV="1">
            <a:off x="8610600" y="1617785"/>
            <a:ext cx="937846" cy="52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3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parameter </a:t>
            </a:r>
            <a:r>
              <a:rPr lang="en-CA" b="1" dirty="0"/>
              <a:t>word</a:t>
            </a:r>
            <a:r>
              <a:rPr lang="en-CA" dirty="0"/>
              <a:t> is also a local variable. </a:t>
            </a:r>
            <a:r>
              <a:rPr lang="en-CA" b="1" dirty="0"/>
              <a:t>word</a:t>
            </a:r>
            <a:r>
              <a:rPr lang="en-CA" dirty="0"/>
              <a:t> only exists inside the function body.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 =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print_dashed_line</a:t>
            </a:r>
            <a:r>
              <a:rPr lang="en-US" sz="20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print('| ' + word + ' |')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print_dashed_line</a:t>
            </a:r>
            <a:r>
              <a:rPr lang="en-US" sz="2000" dirty="0">
                <a:latin typeface="Consolas" panose="020B0609020204030204" pitchFamily="49" charset="0"/>
              </a:rPr>
              <a:t>(n)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3937000" y="5063103"/>
            <a:ext cx="33295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calling </a:t>
            </a:r>
            <a:r>
              <a:rPr lang="en-US" sz="1800" dirty="0" err="1">
                <a:latin typeface="Consolas" panose="020B0609020204030204" pitchFamily="49" charset="0"/>
              </a:rPr>
              <a:t>print_in_box</a:t>
            </a:r>
            <a:r>
              <a:rPr lang="en-US" sz="1800" dirty="0">
                <a:latin typeface="Consolas" panose="020B0609020204030204" pitchFamily="49" charset="0"/>
              </a:rPr>
              <a:t>('Hello')</a:t>
            </a:r>
            <a:r>
              <a:rPr lang="en-CA" dirty="0"/>
              <a:t>, it’s as if we wrote code like this.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AF63C-666C-41E5-D1C4-DFD8128247FD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7266516" y="5254044"/>
            <a:ext cx="548913" cy="27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C52BC-C892-DEC4-2FEA-BE4894E1757D}"/>
              </a:ext>
            </a:extLst>
          </p:cNvPr>
          <p:cNvSpPr txBox="1"/>
          <p:nvPr/>
        </p:nvSpPr>
        <p:spPr>
          <a:xfrm>
            <a:off x="1079153" y="5228680"/>
            <a:ext cx="21212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Both </a:t>
            </a:r>
            <a:r>
              <a:rPr lang="en-CA" b="1" dirty="0"/>
              <a:t>word</a:t>
            </a:r>
            <a:r>
              <a:rPr lang="en-CA" dirty="0"/>
              <a:t> and</a:t>
            </a:r>
            <a:r>
              <a:rPr lang="en-CA" b="1" dirty="0"/>
              <a:t> n </a:t>
            </a:r>
            <a:r>
              <a:rPr lang="en-CA" dirty="0"/>
              <a:t>are local variables.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5B9B9-D021-D9BC-70E3-7ECD67E4CD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200401" y="5524768"/>
            <a:ext cx="736599" cy="2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02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parameter </a:t>
            </a:r>
            <a:r>
              <a:rPr lang="en-CA" b="1" dirty="0"/>
              <a:t>word</a:t>
            </a:r>
            <a:r>
              <a:rPr lang="en-CA" dirty="0"/>
              <a:t> is also a local variable. </a:t>
            </a:r>
            <a:r>
              <a:rPr lang="en-CA" b="1" dirty="0"/>
              <a:t>word</a:t>
            </a:r>
            <a:r>
              <a:rPr lang="en-CA" dirty="0"/>
              <a:t> only exists inside the function body.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 =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print_dashed_line</a:t>
            </a:r>
            <a:r>
              <a:rPr lang="en-US" sz="20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print('| ' + word + ' |')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print_dashed_line</a:t>
            </a:r>
            <a:r>
              <a:rPr lang="en-US" sz="2000" dirty="0">
                <a:latin typeface="Consolas" panose="020B0609020204030204" pitchFamily="49" charset="0"/>
              </a:rPr>
              <a:t>(n)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8017571" y="3454111"/>
            <a:ext cx="33295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copy of the argument is assigned to the parameter.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76B1F-AAF2-23A6-CCAD-3B7C87D00F6C}"/>
              </a:ext>
            </a:extLst>
          </p:cNvPr>
          <p:cNvCxnSpPr/>
          <p:nvPr/>
        </p:nvCxnSpPr>
        <p:spPr>
          <a:xfrm flipH="1">
            <a:off x="8238392" y="4097532"/>
            <a:ext cx="384212" cy="47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19856-A98D-9E0F-14AD-AE6A572EBE21}"/>
              </a:ext>
            </a:extLst>
          </p:cNvPr>
          <p:cNvCxnSpPr>
            <a:cxnSpLocks/>
          </p:cNvCxnSpPr>
          <p:nvPr/>
        </p:nvCxnSpPr>
        <p:spPr>
          <a:xfrm flipH="1">
            <a:off x="9495692" y="4097532"/>
            <a:ext cx="71642" cy="41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8BAFD8-096F-2092-FBF2-E1B66712EAFF}"/>
              </a:ext>
            </a:extLst>
          </p:cNvPr>
          <p:cNvSpPr txBox="1"/>
          <p:nvPr/>
        </p:nvSpPr>
        <p:spPr>
          <a:xfrm>
            <a:off x="4130312" y="4955622"/>
            <a:ext cx="26070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'Hello'</a:t>
            </a:r>
            <a:r>
              <a:rPr lang="en-CA" dirty="0"/>
              <a:t> is the </a:t>
            </a:r>
            <a:r>
              <a:rPr lang="en-CA" b="1" dirty="0"/>
              <a:t>argument</a:t>
            </a:r>
            <a:br>
              <a:rPr lang="en-CA" b="1" dirty="0"/>
            </a:br>
            <a:r>
              <a:rPr lang="en-CA" b="1" dirty="0"/>
              <a:t>word</a:t>
            </a:r>
            <a:r>
              <a:rPr lang="en-CA" dirty="0"/>
              <a:t> is the </a:t>
            </a:r>
            <a:r>
              <a:rPr lang="en-CA" b="1" dirty="0"/>
              <a:t>parameter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AB3E1-8CE1-E36C-7B1D-402DEAE2623C}"/>
              </a:ext>
            </a:extLst>
          </p:cNvPr>
          <p:cNvCxnSpPr>
            <a:stCxn id="14" idx="3"/>
          </p:cNvCxnSpPr>
          <p:nvPr/>
        </p:nvCxnSpPr>
        <p:spPr>
          <a:xfrm flipV="1">
            <a:off x="6737349" y="4659194"/>
            <a:ext cx="1158143" cy="619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9E63F-2987-E93F-0BC8-180D284FF40C}"/>
              </a:ext>
            </a:extLst>
          </p:cNvPr>
          <p:cNvSpPr txBox="1"/>
          <p:nvPr/>
        </p:nvSpPr>
        <p:spPr>
          <a:xfrm>
            <a:off x="567576" y="4955622"/>
            <a:ext cx="30236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b="1" dirty="0"/>
            </a:br>
            <a:r>
              <a:rPr lang="en-CA" dirty="0"/>
              <a:t>When you pass a value to a function, Python </a:t>
            </a:r>
            <a:r>
              <a:rPr lang="en-CA" b="1" dirty="0"/>
              <a:t>copies</a:t>
            </a:r>
            <a:r>
              <a:rPr lang="en-CA" dirty="0"/>
              <a:t> the value. This is called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pass by value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113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a local variable named </a:t>
            </a:r>
            <a:r>
              <a:rPr lang="en-CA" b="1" dirty="0"/>
              <a:t>n</a:t>
            </a:r>
            <a:r>
              <a:rPr lang="en-CA" dirty="0"/>
              <a:t> appears in </a:t>
            </a:r>
            <a:r>
              <a:rPr lang="en-CA" i="1" dirty="0"/>
              <a:t>both</a:t>
            </a:r>
            <a:r>
              <a:rPr lang="en-CA" dirty="0"/>
              <a:t> functions.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n</a:t>
            </a:r>
            <a:r>
              <a:rPr lang="en-CA" dirty="0"/>
              <a:t> in </a:t>
            </a:r>
            <a:r>
              <a:rPr lang="en-CA" b="1" dirty="0" err="1"/>
              <a:t>print_dashed_line</a:t>
            </a:r>
            <a:r>
              <a:rPr lang="en-CA" b="1" dirty="0"/>
              <a:t> </a:t>
            </a:r>
            <a:r>
              <a:rPr lang="en-CA" dirty="0"/>
              <a:t>is different than the </a:t>
            </a:r>
            <a:r>
              <a:rPr lang="en-CA" b="1" dirty="0"/>
              <a:t>n</a:t>
            </a:r>
            <a:r>
              <a:rPr lang="en-CA" dirty="0"/>
              <a:t> in </a:t>
            </a:r>
            <a:r>
              <a:rPr lang="en-CA" b="1" dirty="0" err="1"/>
              <a:t>print_in_box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2C984-7AC8-0C92-F8B0-C9D3D52122D4}"/>
              </a:ext>
            </a:extLst>
          </p:cNvPr>
          <p:cNvSpPr txBox="1"/>
          <p:nvPr/>
        </p:nvSpPr>
        <p:spPr>
          <a:xfrm>
            <a:off x="7689849" y="5230597"/>
            <a:ext cx="30797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Neither function can access the </a:t>
            </a:r>
            <a:r>
              <a:rPr lang="en-CA" b="1" dirty="0"/>
              <a:t>n</a:t>
            </a:r>
            <a:r>
              <a:rPr lang="en-CA" dirty="0"/>
              <a:t> in the other one. Local variables are private in the function they are defined.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59D92-6E92-E5C0-32C7-7BFB673D3BCF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9229725" y="4589956"/>
            <a:ext cx="0" cy="64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4AF9B6-23B1-2BEF-2182-5C30BED4EB5A}"/>
              </a:ext>
            </a:extLst>
          </p:cNvPr>
          <p:cNvSpPr txBox="1"/>
          <p:nvPr/>
        </p:nvSpPr>
        <p:spPr>
          <a:xfrm>
            <a:off x="3460259" y="5538392"/>
            <a:ext cx="30797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automatically keeps track of which </a:t>
            </a:r>
            <a:r>
              <a:rPr lang="en-CA" b="1" dirty="0"/>
              <a:t>n</a:t>
            </a:r>
            <a:r>
              <a:rPr lang="en-CA" dirty="0"/>
              <a:t> is which.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5F7FC4-825C-7071-1AF1-B10A6DD504DB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6540011" y="5830762"/>
            <a:ext cx="1149838" cy="3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5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there are three </a:t>
            </a:r>
            <a:r>
              <a:rPr lang="en-CA" b="1" dirty="0"/>
              <a:t>n</a:t>
            </a:r>
            <a:r>
              <a:rPr lang="en-CA" dirty="0"/>
              <a:t> variables! Two local ones, and a </a:t>
            </a:r>
            <a:r>
              <a:rPr lang="en-CA" b="1" dirty="0"/>
              <a:t>global variable</a:t>
            </a:r>
            <a:r>
              <a:rPr lang="en-CA" dirty="0"/>
              <a:t> called </a:t>
            </a:r>
            <a:r>
              <a:rPr lang="en-CA" b="1" dirty="0"/>
              <a:t>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outside of functions can only access global variables, so 2 is printed.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806ED-FBA3-66AF-DEDB-924F8F763B73}"/>
              </a:ext>
            </a:extLst>
          </p:cNvPr>
          <p:cNvSpPr txBox="1"/>
          <p:nvPr/>
        </p:nvSpPr>
        <p:spPr>
          <a:xfrm>
            <a:off x="2313964" y="4684501"/>
            <a:ext cx="331803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</a:t>
            </a:r>
            <a:br>
              <a:rPr lang="en-CA"/>
            </a:br>
            <a:r>
              <a:rPr lang="en-CA"/>
              <a:t>It’s okay, and usually good, for functions to use whatever local variable names make the most sense in them.</a:t>
            </a:r>
            <a:br>
              <a:rPr lang="en-CA"/>
            </a:br>
            <a:r>
              <a:rPr lang="en-CA" b="1"/>
              <a:t>Make your variable names self-descriptive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32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4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013963" y="2247677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works, but if you want to print out 1000 numbers it will get tedious!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3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6096000" y="768725"/>
            <a:ext cx="19157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0 to 3 using a </a:t>
            </a:r>
            <a:r>
              <a:rPr lang="en-CA" b="1" dirty="0"/>
              <a:t>for-loop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852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707285" y="105792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br>
              <a:rPr lang="en-CA"/>
            </a:br>
            <a:r>
              <a:rPr lang="en-CA"/>
              <a:t>for-loop</a:t>
            </a:r>
            <a:r>
              <a:rPr lang="en-CA" b="1"/>
              <a:t> header</a:t>
            </a:r>
            <a:r>
              <a:rPr lang="en-CA"/>
              <a:t>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45346-B6E4-646B-4FC5-34E4D72BDD21}"/>
              </a:ext>
            </a:extLst>
          </p:cNvPr>
          <p:cNvSpPr txBox="1"/>
          <p:nvPr/>
        </p:nvSpPr>
        <p:spPr>
          <a:xfrm>
            <a:off x="8806043" y="384849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br>
              <a:rPr lang="en-CA"/>
            </a:br>
            <a:r>
              <a:rPr lang="en-CA"/>
              <a:t>for-loop</a:t>
            </a:r>
            <a:r>
              <a:rPr lang="en-CA" b="1"/>
              <a:t> body</a:t>
            </a:r>
            <a:r>
              <a:rPr lang="en-CA"/>
              <a:t>.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stCxn id="9" idx="2"/>
          </p:cNvCxnSpPr>
          <p:nvPr/>
        </p:nvCxnSpPr>
        <p:spPr>
          <a:xfrm>
            <a:off x="5659319" y="1704251"/>
            <a:ext cx="274121" cy="73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B76DF-18A0-D9DA-6A8E-5BD4183230D0}"/>
              </a:ext>
            </a:extLst>
          </p:cNvPr>
          <p:cNvSpPr/>
          <p:nvPr/>
        </p:nvSpPr>
        <p:spPr>
          <a:xfrm>
            <a:off x="5347031" y="2999254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D2A7F-78C1-0D4B-FB02-FE853711252D}"/>
              </a:ext>
            </a:extLst>
          </p:cNvPr>
          <p:cNvCxnSpPr/>
          <p:nvPr/>
        </p:nvCxnSpPr>
        <p:spPr>
          <a:xfrm flipH="1" flipV="1">
            <a:off x="8405446" y="3452024"/>
            <a:ext cx="400597" cy="39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7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2F687F-31D9-B18B-320C-F315FC4EBA7A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F2BC29-496A-D5D0-DEFB-F295596166E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80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4C64E-D70F-7ACD-1C89-0A9E100141C0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8E0AC-94E6-C1D1-B487-F737DA3D865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0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1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99C177-C779-0EF5-1A22-D1EED08E7F18}"/>
              </a:ext>
            </a:extLst>
          </p:cNvPr>
          <p:cNvSpPr/>
          <p:nvPr/>
        </p:nvSpPr>
        <p:spPr>
          <a:xfrm>
            <a:off x="8786599" y="2495767"/>
            <a:ext cx="1446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38AB-D32F-D9D3-0F97-BCF9179AC5EA}"/>
              </a:ext>
            </a:extLst>
          </p:cNvPr>
          <p:cNvSpPr txBox="1"/>
          <p:nvPr/>
        </p:nvSpPr>
        <p:spPr>
          <a:xfrm>
            <a:off x="9982200" y="705257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colon :</a:t>
            </a:r>
            <a:r>
              <a:rPr lang="en-CA" dirty="0"/>
              <a:t> marks the end of the for-loop header.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F4C75-4B25-50D6-31BC-42CF9233E374}"/>
              </a:ext>
            </a:extLst>
          </p:cNvPr>
          <p:cNvCxnSpPr>
            <a:cxnSpLocks/>
          </p:cNvCxnSpPr>
          <p:nvPr/>
        </p:nvCxnSpPr>
        <p:spPr>
          <a:xfrm flipH="1">
            <a:off x="8931210" y="1633012"/>
            <a:ext cx="1045746" cy="84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4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569534" y="39690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statements </a:t>
            </a:r>
            <a:r>
              <a:rPr lang="en-CA"/>
              <a:t>in the body </a:t>
            </a:r>
            <a:r>
              <a:rPr lang="en-CA" dirty="0"/>
              <a:t>of a for-loop must be consistently indented at least 1 space.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468815" y="2945562"/>
            <a:ext cx="344658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92898" y="3288323"/>
            <a:ext cx="185871" cy="68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F8DC22-C403-199D-D397-D56770794310}"/>
              </a:ext>
            </a:extLst>
          </p:cNvPr>
          <p:cNvSpPr txBox="1"/>
          <p:nvPr/>
        </p:nvSpPr>
        <p:spPr>
          <a:xfrm>
            <a:off x="8045427" y="3969005"/>
            <a:ext cx="268118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body has only one statement. </a:t>
            </a:r>
            <a:br>
              <a:rPr lang="en-CA" dirty="0"/>
            </a:br>
            <a:r>
              <a:rPr lang="en-CA" dirty="0"/>
              <a:t>In general, a for-loop body can have as many statements as you like.</a:t>
            </a:r>
            <a:endParaRPr lang="en-AU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6C3EA9-8FD6-0550-A4C7-3AE00EB1E161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915400" y="3442994"/>
            <a:ext cx="470621" cy="52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9A1DA-FE81-AF69-859F-D48291843328}"/>
              </a:ext>
            </a:extLst>
          </p:cNvPr>
          <p:cNvSpPr/>
          <p:nvPr/>
        </p:nvSpPr>
        <p:spPr>
          <a:xfrm>
            <a:off x="5520801" y="3003655"/>
            <a:ext cx="668984" cy="3526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4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012F-6D16-EA43-0C55-7C4768E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DB74BC-1BB1-DB9D-7ADC-A2F2A1DD071E}"/>
              </a:ext>
            </a:extLst>
          </p:cNvPr>
          <p:cNvGrpSpPr/>
          <p:nvPr/>
        </p:nvGrpSpPr>
        <p:grpSpPr>
          <a:xfrm>
            <a:off x="345828" y="1335485"/>
            <a:ext cx="5704900" cy="4893060"/>
            <a:chOff x="192506" y="1660800"/>
            <a:chExt cx="5704900" cy="4893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242D0-BEB4-E6E6-466F-535FA4C36195}"/>
                </a:ext>
              </a:extLst>
            </p:cNvPr>
            <p:cNvSpPr txBox="1"/>
            <p:nvPr/>
          </p:nvSpPr>
          <p:spPr>
            <a:xfrm>
              <a:off x="192506" y="1660800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37CEA-E099-70B4-2196-E52108F344AD}"/>
                </a:ext>
              </a:extLst>
            </p:cNvPr>
            <p:cNvSpPr txBox="1"/>
            <p:nvPr/>
          </p:nvSpPr>
          <p:spPr>
            <a:xfrm>
              <a:off x="192506" y="2973784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85C77-CD61-C764-1F73-B9DC5E03FB6C}"/>
                </a:ext>
              </a:extLst>
            </p:cNvPr>
            <p:cNvSpPr txBox="1"/>
            <p:nvPr/>
          </p:nvSpPr>
          <p:spPr>
            <a:xfrm>
              <a:off x="192506" y="4286768"/>
              <a:ext cx="5704900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FEDCC1-586A-9949-83B0-80B987D6AD30}"/>
                </a:ext>
              </a:extLst>
            </p:cNvPr>
            <p:cNvGrpSpPr/>
            <p:nvPr/>
          </p:nvGrpSpPr>
          <p:grpSpPr>
            <a:xfrm>
              <a:off x="192506" y="5599753"/>
              <a:ext cx="4775148" cy="954107"/>
              <a:chOff x="192506" y="5599753"/>
              <a:chExt cx="4775148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E2428-FC26-9D41-24DC-AD82336B8A8C}"/>
                  </a:ext>
                </a:extLst>
              </p:cNvPr>
              <p:cNvSpPr txBox="1"/>
              <p:nvPr/>
            </p:nvSpPr>
            <p:spPr>
              <a:xfrm>
                <a:off x="192506" y="5599753"/>
                <a:ext cx="4775148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 in range(4):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0B4DD-CB65-A510-3121-A989C19CE432}"/>
                  </a:ext>
                </a:extLst>
              </p:cNvPr>
              <p:cNvSpPr txBox="1"/>
              <p:nvPr/>
            </p:nvSpPr>
            <p:spPr>
              <a:xfrm>
                <a:off x="3878063" y="6076806"/>
                <a:ext cx="770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FF0000"/>
                    </a:solidFill>
                  </a:rPr>
                  <a:t>Error!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503555-4FA9-EB8E-9338-97C862895AD6}"/>
              </a:ext>
            </a:extLst>
          </p:cNvPr>
          <p:cNvGrpSpPr/>
          <p:nvPr/>
        </p:nvGrpSpPr>
        <p:grpSpPr>
          <a:xfrm>
            <a:off x="7091539" y="1221597"/>
            <a:ext cx="4754633" cy="3783622"/>
            <a:chOff x="7091539" y="1221597"/>
            <a:chExt cx="4754633" cy="37836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7262E2-7FE0-F1A7-E27C-339137F07749}"/>
                </a:ext>
              </a:extLst>
            </p:cNvPr>
            <p:cNvSpPr txBox="1"/>
            <p:nvPr/>
          </p:nvSpPr>
          <p:spPr>
            <a:xfrm>
              <a:off x="7091539" y="2636355"/>
              <a:ext cx="4543617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range(0, 4)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B4F958-250E-0A06-A6C2-8F2843E8A6F1}"/>
                </a:ext>
              </a:extLst>
            </p:cNvPr>
            <p:cNvSpPr txBox="1"/>
            <p:nvPr/>
          </p:nvSpPr>
          <p:spPr>
            <a:xfrm>
              <a:off x="7091539" y="1221597"/>
              <a:ext cx="4754633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range(3+1)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0EF7FE-C984-B47B-E891-AFC40AB98A0D}"/>
                </a:ext>
              </a:extLst>
            </p:cNvPr>
            <p:cNvGrpSpPr/>
            <p:nvPr/>
          </p:nvGrpSpPr>
          <p:grpSpPr>
            <a:xfrm>
              <a:off x="7091539" y="4051112"/>
              <a:ext cx="4543617" cy="954107"/>
              <a:chOff x="7091539" y="4051112"/>
              <a:chExt cx="4543617" cy="9541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60E48-CA7D-6CCD-1AA7-E273EE842938}"/>
                  </a:ext>
                </a:extLst>
              </p:cNvPr>
              <p:cNvSpPr txBox="1"/>
              <p:nvPr/>
            </p:nvSpPr>
            <p:spPr>
              <a:xfrm>
                <a:off x="7091539" y="4051112"/>
                <a:ext cx="4543617" cy="95410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dirty="0" err="1">
                    <a:latin typeface="Consolas" panose="020B0609020204030204" pitchFamily="49" charset="0"/>
                  </a:rPr>
                  <a:t>i</a:t>
                </a:r>
                <a:r>
                  <a:rPr lang="en-CA" sz="2800" dirty="0">
                    <a:latin typeface="Consolas" panose="020B0609020204030204" pitchFamily="49" charset="0"/>
                  </a:rPr>
                  <a:t> in </a:t>
                </a:r>
                <a:r>
                  <a:rPr lang="en-CA" sz="2800" b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range(5, 9)</a:t>
                </a:r>
                <a:r>
                  <a:rPr lang="en-CA" sz="2800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print(i-5)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698A0B-E6B8-FBC0-EBC2-DC53C56EEDB2}"/>
                  </a:ext>
                </a:extLst>
              </p:cNvPr>
              <p:cNvSpPr txBox="1"/>
              <p:nvPr/>
            </p:nvSpPr>
            <p:spPr>
              <a:xfrm>
                <a:off x="10129370" y="454187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err="1">
                    <a:solidFill>
                      <a:srgbClr val="00B050"/>
                    </a:solidFill>
                  </a:rPr>
                  <a:t>i</a:t>
                </a:r>
                <a:r>
                  <a:rPr lang="en-CA" b="1" dirty="0">
                    <a:solidFill>
                      <a:srgbClr val="00B050"/>
                    </a:solidFill>
                  </a:rPr>
                  <a:t> = 5, 6, 7, 8</a:t>
                </a:r>
                <a:endParaRPr lang="en-AU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980C93-15F7-BBF3-055E-38AE77ED3433}"/>
              </a:ext>
            </a:extLst>
          </p:cNvPr>
          <p:cNvSpPr txBox="1"/>
          <p:nvPr/>
        </p:nvSpPr>
        <p:spPr>
          <a:xfrm>
            <a:off x="713334" y="176389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Loops in green boxes all print the same thing.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5848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C9C6-0194-A730-5135-8E24D2D9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Multiplication Table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7787-D5EB-D296-A43B-EE6D0E70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AF5C-AC56-38AE-4ED9-81EA0DA5D37E}"/>
              </a:ext>
            </a:extLst>
          </p:cNvPr>
          <p:cNvSpPr txBox="1"/>
          <p:nvPr/>
        </p:nvSpPr>
        <p:spPr>
          <a:xfrm>
            <a:off x="3302245" y="2169248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     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   ----------------------------------------</a:t>
            </a:r>
          </a:p>
          <a:p>
            <a:r>
              <a:rPr lang="en-AU" dirty="0">
                <a:latin typeface="Consolas" panose="020B0609020204030204" pitchFamily="49" charset="0"/>
              </a:rPr>
              <a:t>  1 |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2 |  2   4   6   8  10  12  14  16  18  20 </a:t>
            </a:r>
          </a:p>
          <a:p>
            <a:r>
              <a:rPr lang="en-AU" dirty="0">
                <a:latin typeface="Consolas" panose="020B0609020204030204" pitchFamily="49" charset="0"/>
              </a:rPr>
              <a:t>  3 |  3   6   9  12  15  18  21  24  27  30 </a:t>
            </a:r>
          </a:p>
          <a:p>
            <a:r>
              <a:rPr lang="en-AU" dirty="0">
                <a:latin typeface="Consolas" panose="020B0609020204030204" pitchFamily="49" charset="0"/>
              </a:rPr>
              <a:t>  4 |  4   8  12  16  20  24  28  32  36  40 </a:t>
            </a:r>
          </a:p>
          <a:p>
            <a:r>
              <a:rPr lang="en-AU" dirty="0">
                <a:latin typeface="Consolas" panose="020B0609020204030204" pitchFamily="49" charset="0"/>
              </a:rPr>
              <a:t>  5 |  5  10  15  20  25  30  35  40  45  50 </a:t>
            </a:r>
          </a:p>
          <a:p>
            <a:r>
              <a:rPr lang="en-AU" dirty="0">
                <a:latin typeface="Consolas" panose="020B0609020204030204" pitchFamily="49" charset="0"/>
              </a:rPr>
              <a:t>  6 |  6  12  18  24  30  36  42  48  54  60 </a:t>
            </a:r>
          </a:p>
          <a:p>
            <a:r>
              <a:rPr lang="en-AU" dirty="0">
                <a:latin typeface="Consolas" panose="020B0609020204030204" pitchFamily="49" charset="0"/>
              </a:rPr>
              <a:t>  7 |  7  14  21  28  35  42  49  56  63  70 </a:t>
            </a:r>
          </a:p>
          <a:p>
            <a:r>
              <a:rPr lang="en-AU" dirty="0">
                <a:latin typeface="Consolas" panose="020B0609020204030204" pitchFamily="49" charset="0"/>
              </a:rPr>
              <a:t>  8 |  8  16  24  32  40  48  56  64  72  80 </a:t>
            </a:r>
          </a:p>
          <a:p>
            <a:r>
              <a:rPr lang="en-AU" dirty="0">
                <a:latin typeface="Consolas" panose="020B0609020204030204" pitchFamily="49" charset="0"/>
              </a:rPr>
              <a:t>  9 |  9  18  27  36  45  54  63  72  81  90 </a:t>
            </a:r>
          </a:p>
          <a:p>
            <a:r>
              <a:rPr lang="en-AU" dirty="0">
                <a:latin typeface="Consolas" panose="020B0609020204030204" pitchFamily="49" charset="0"/>
              </a:rPr>
              <a:t> 10 | 10  20  30  40  50  60  70  80  90 100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63D5-E2DE-22B4-9A5D-F5B3861B5FD6}"/>
              </a:ext>
            </a:extLst>
          </p:cNvPr>
          <p:cNvSpPr txBox="1"/>
          <p:nvPr/>
        </p:nvSpPr>
        <p:spPr>
          <a:xfrm>
            <a:off x="472318" y="15427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practice with for-loops, lets build a program that prints a multiplication table like this …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707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4327C5-EFFA-DC23-EC97-E2CA64DCED48}"/>
              </a:ext>
            </a:extLst>
          </p:cNvPr>
          <p:cNvSpPr txBox="1"/>
          <p:nvPr/>
        </p:nvSpPr>
        <p:spPr>
          <a:xfrm>
            <a:off x="7690389" y="3245139"/>
            <a:ext cx="398397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math.sqrt</a:t>
            </a:r>
            <a:r>
              <a:rPr lang="en-CA" sz="4400" dirty="0"/>
              <a:t>(4)</a:t>
            </a:r>
            <a:endParaRPr lang="en-AU" sz="4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1519478" y="2602708"/>
            <a:ext cx="4195522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function header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12632" y="1392750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7016860" y="1271417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function body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20263" y="1917748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3332</Words>
  <Application>Microsoft Office PowerPoint</Application>
  <PresentationFormat>Widescreen</PresentationFormat>
  <Paragraphs>459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Office Theme</vt:lpstr>
      <vt:lpstr>Chapter 3 Functions (and simple loops)</vt:lpstr>
      <vt:lpstr>Functions </vt:lpstr>
      <vt:lpstr>Functions </vt:lpstr>
      <vt:lpstr>Functions 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Multiplication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2024-09-23T04:17:56Z</dcterms:modified>
</cp:coreProperties>
</file>