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B0604020202020204" charset="0"/>
      <p:regular r:id="rId19"/>
    </p:embeddedFont>
    <p:embeddedFont>
      <p:font typeface="Georgia" panose="02040502050405020303" pitchFamily="18" charset="0"/>
      <p:regular r:id="rId20"/>
      <p:bold r:id="rId21"/>
      <p:italic r:id="rId22"/>
      <p:boldItalic r:id="rId23"/>
    </p:embeddedFont>
    <p:embeddedFont>
      <p:font typeface="Oswald" panose="00000500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119" autoAdjust="0"/>
  </p:normalViewPr>
  <p:slideViewPr>
    <p:cSldViewPr snapToGrid="0">
      <p:cViewPr varScale="1">
        <p:scale>
          <a:sx n="101" d="100"/>
          <a:sy n="101" d="100"/>
        </p:scale>
        <p:origin x="191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wardsdatascience.com/understanding-ssd-multibox-real-time-object-detection-in-deep-learning-495ef744fa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0506574a1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0506574a1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0506574a1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40506574a1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0506574a1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40506574a1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40506574a1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40506574a1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292929"/>
                </a:solidFill>
                <a:highlight>
                  <a:srgbClr val="FFFFFF"/>
                </a:highlight>
                <a:latin typeface="Georgia"/>
                <a:ea typeface="Georgia"/>
                <a:cs typeface="Georgia"/>
                <a:sym typeface="Georgia"/>
              </a:rPr>
              <a:t>The backbone constitutes of sequential 3D convolutional layers to learn features from the transformed input at different scales. The input to the RPN is the feature map provided by the </a:t>
            </a:r>
            <a:r>
              <a:rPr lang="en" sz="1500" i="1">
                <a:solidFill>
                  <a:srgbClr val="292929"/>
                </a:solidFill>
                <a:highlight>
                  <a:srgbClr val="FFFFFF"/>
                </a:highlight>
                <a:latin typeface="Georgia"/>
                <a:ea typeface="Georgia"/>
                <a:cs typeface="Georgia"/>
                <a:sym typeface="Georgia"/>
              </a:rPr>
              <a:t>Feature Net</a:t>
            </a:r>
            <a:r>
              <a:rPr lang="en" sz="1500">
                <a:solidFill>
                  <a:srgbClr val="292929"/>
                </a:solidFill>
                <a:highlight>
                  <a:srgbClr val="FFFFFF"/>
                </a:highlight>
                <a:latin typeface="Georgia"/>
                <a:ea typeface="Georgia"/>
                <a:cs typeface="Georgia"/>
                <a:sym typeface="Georgia"/>
              </a:rPr>
              <a:t>. The architecture of this network is illustrated in the figure above. The network has three blocks of fully convolutional layers. The first layer of each block downsamples the feature map by half via convolution with a stride size of 2, followed by a sequence of convolutions of stride 1 (×q means q applications of the filter). After each convolution layer, BN and ReLU operations are applied. We then upsample the output of every block to a fixed size and concatenated to construct the high-resolution feature map.</a:t>
            </a: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 sz="1600" i="1">
                <a:solidFill>
                  <a:srgbClr val="292929"/>
                </a:solidFill>
                <a:highlight>
                  <a:srgbClr val="FFFFFF"/>
                </a:highlight>
                <a:latin typeface="Georgia"/>
                <a:ea typeface="Georgia"/>
                <a:cs typeface="Georgia"/>
                <a:sym typeface="Georgia"/>
              </a:rPr>
              <a:t>ConvMD(cin, cout, k, s, p) to represent an M-dimensional convolution operator where cin and cout are the number of input and output channels, k, s, and p are the M-dimensional vectors corresponding to kernel size, stride size, and padding size respectively. When the size across the M-dimensions is the same, we use a scalar to represent the size e.g. k for k = (k, k, k).</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0506574a1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0506574a1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3000"/>
              </a:spcBef>
              <a:spcAft>
                <a:spcPts val="0"/>
              </a:spcAft>
              <a:buNone/>
            </a:pPr>
            <a:r>
              <a:rPr lang="en" sz="1500">
                <a:solidFill>
                  <a:srgbClr val="292929"/>
                </a:solidFill>
                <a:highlight>
                  <a:srgbClr val="FFFFFF"/>
                </a:highlight>
                <a:latin typeface="Georgia"/>
                <a:ea typeface="Georgia"/>
                <a:cs typeface="Georgia"/>
                <a:sym typeface="Georgia"/>
              </a:rPr>
              <a:t>Several important reasons for choosing SSD as a one-shot bounding box detection algorithm are:</a:t>
            </a:r>
            <a:endParaRPr sz="1500">
              <a:solidFill>
                <a:srgbClr val="292929"/>
              </a:solidFill>
              <a:highlight>
                <a:srgbClr val="FFFFFF"/>
              </a:highlight>
              <a:latin typeface="Georgia"/>
              <a:ea typeface="Georgia"/>
              <a:cs typeface="Georgia"/>
              <a:sym typeface="Georgia"/>
            </a:endParaRPr>
          </a:p>
          <a:p>
            <a:pPr marL="749300" lvl="0" indent="-323850" algn="l" rtl="0">
              <a:lnSpc>
                <a:spcPct val="100000"/>
              </a:lnSpc>
              <a:spcBef>
                <a:spcPts val="3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Fast inference.</a:t>
            </a:r>
            <a:endParaRPr sz="1500">
              <a:solidFill>
                <a:srgbClr val="292929"/>
              </a:solidFill>
              <a:highlight>
                <a:srgbClr val="FFFFFF"/>
              </a:highlight>
              <a:latin typeface="Georgia"/>
              <a:ea typeface="Georgia"/>
              <a:cs typeface="Georgia"/>
              <a:sym typeface="Georgia"/>
            </a:endParaRPr>
          </a:p>
          <a:p>
            <a:pPr marL="749300" lvl="0" indent="-323850" algn="l" rtl="0">
              <a:lnSpc>
                <a:spcPct val="10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Uses features from well-studied networks like VGG.</a:t>
            </a:r>
            <a:endParaRPr sz="1500">
              <a:solidFill>
                <a:srgbClr val="292929"/>
              </a:solidFill>
              <a:highlight>
                <a:srgbClr val="FFFFFF"/>
              </a:highlight>
              <a:latin typeface="Georgia"/>
              <a:ea typeface="Georgia"/>
              <a:cs typeface="Georgia"/>
              <a:sym typeface="Georgia"/>
            </a:endParaRPr>
          </a:p>
          <a:p>
            <a:pPr marL="749300" lvl="0" indent="-323850" algn="l" rtl="0">
              <a:lnSpc>
                <a:spcPct val="10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Great Accuracy.</a:t>
            </a:r>
            <a:endParaRPr sz="1500">
              <a:solidFill>
                <a:srgbClr val="292929"/>
              </a:solidFill>
              <a:highlight>
                <a:srgbClr val="FFFFFF"/>
              </a:highlight>
              <a:latin typeface="Georgia"/>
              <a:ea typeface="Georgia"/>
              <a:cs typeface="Georgia"/>
              <a:sym typeface="Georgia"/>
            </a:endParaRPr>
          </a:p>
          <a:p>
            <a:pPr marL="0" lvl="0" indent="0" algn="l" rtl="0">
              <a:lnSpc>
                <a:spcPct val="100000"/>
              </a:lnSpc>
              <a:spcBef>
                <a:spcPts val="3000"/>
              </a:spcBef>
              <a:spcAft>
                <a:spcPts val="0"/>
              </a:spcAft>
              <a:buClr>
                <a:schemeClr val="dk1"/>
              </a:buClr>
              <a:buSzPts val="1100"/>
              <a:buFont typeface="Arial"/>
              <a:buNone/>
            </a:pPr>
            <a:r>
              <a:rPr lang="en" sz="1500">
                <a:solidFill>
                  <a:srgbClr val="292929"/>
                </a:solidFill>
                <a:highlight>
                  <a:srgbClr val="FFFFFF"/>
                </a:highlight>
                <a:latin typeface="Georgia"/>
                <a:ea typeface="Georgia"/>
                <a:cs typeface="Georgia"/>
                <a:sym typeface="Georgia"/>
              </a:rPr>
              <a:t>They modify the original VGG network, which is simply the scaled-down part of the image above to concatenate features from different scales. SSD uses priors for regressing the bounding box locations and then Non-Maximum suppression to filter out noisy predictions. If this stuff appears to be fuzzy, I highly recommend peeking at this </a:t>
            </a:r>
            <a:r>
              <a:rPr lang="en" sz="1500" u="sng">
                <a:solidFill>
                  <a:schemeClr val="hlink"/>
                </a:solidFill>
                <a:highlight>
                  <a:srgbClr val="FFFFFF"/>
                </a:highlight>
                <a:latin typeface="Georgia"/>
                <a:ea typeface="Georgia"/>
                <a:cs typeface="Georgia"/>
                <a:sym typeface="Georgia"/>
                <a:hlinkClick r:id="rId3"/>
              </a:rPr>
              <a:t>post</a:t>
            </a:r>
            <a:r>
              <a:rPr lang="en" sz="1500">
                <a:solidFill>
                  <a:srgbClr val="292929"/>
                </a:solidFill>
                <a:highlight>
                  <a:srgbClr val="FFFFFF"/>
                </a:highlight>
                <a:latin typeface="Georgia"/>
                <a:ea typeface="Georgia"/>
                <a:cs typeface="Georgia"/>
                <a:sym typeface="Georgia"/>
              </a:rPr>
              <a:t> and it won’t take you much time when you’ll understand all of it. Also, since SSD was originally developed for images, to modify the predictions for 3D bounding boxes, the height and elevation were made additional regression targets in the network.</a:t>
            </a:r>
            <a:endParaRPr sz="1500">
              <a:solidFill>
                <a:srgbClr val="292929"/>
              </a:solidFill>
              <a:highlight>
                <a:srgbClr val="FFFFFF"/>
              </a:highlight>
              <a:latin typeface="Georgia"/>
              <a:ea typeface="Georgia"/>
              <a:cs typeface="Georgia"/>
              <a:sym typeface="Georgia"/>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0506574a1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0506574a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0506574a1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0506574a1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0506574a1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0506574a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0506574a1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0506574a1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40506574a1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40506574a1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40506574a1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40506574a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0506574a1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0506574a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0506574a1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0506574a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40506574a1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40506574a1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 PointPillars network requires two inputs: pillar indices as a </a:t>
            </a:r>
            <a:r>
              <a:rPr lang="en" i="1" dirty="0">
                <a:solidFill>
                  <a:schemeClr val="dk1"/>
                </a:solidFill>
              </a:rPr>
              <a:t>P</a:t>
            </a:r>
            <a:r>
              <a:rPr lang="en" dirty="0">
                <a:solidFill>
                  <a:schemeClr val="dk1"/>
                </a:solidFill>
              </a:rPr>
              <a:t>-by-2 and pillar features as a </a:t>
            </a:r>
            <a:r>
              <a:rPr lang="en" i="1" dirty="0">
                <a:solidFill>
                  <a:schemeClr val="dk1"/>
                </a:solidFill>
              </a:rPr>
              <a:t>P</a:t>
            </a:r>
            <a:r>
              <a:rPr lang="en" dirty="0">
                <a:solidFill>
                  <a:schemeClr val="dk1"/>
                </a:solidFill>
              </a:rPr>
              <a:t>-by-</a:t>
            </a:r>
            <a:r>
              <a:rPr lang="en" i="1" dirty="0">
                <a:solidFill>
                  <a:schemeClr val="dk1"/>
                </a:solidFill>
              </a:rPr>
              <a:t>N</a:t>
            </a:r>
            <a:r>
              <a:rPr lang="en" dirty="0">
                <a:solidFill>
                  <a:schemeClr val="dk1"/>
                </a:solidFill>
              </a:rPr>
              <a:t>-by-</a:t>
            </a:r>
            <a:r>
              <a:rPr lang="en" i="1" dirty="0">
                <a:solidFill>
                  <a:schemeClr val="dk1"/>
                </a:solidFill>
              </a:rPr>
              <a:t>K</a:t>
            </a:r>
            <a:r>
              <a:rPr lang="en" dirty="0">
                <a:solidFill>
                  <a:schemeClr val="dk1"/>
                </a:solidFill>
              </a:rPr>
              <a:t> matrix. </a:t>
            </a:r>
          </a:p>
          <a:p>
            <a:pPr marL="0" lvl="0" indent="0" algn="l" rtl="0">
              <a:lnSpc>
                <a:spcPct val="115000"/>
              </a:lnSpc>
              <a:spcBef>
                <a:spcPts val="0"/>
              </a:spcBef>
              <a:spcAft>
                <a:spcPts val="0"/>
              </a:spcAft>
              <a:buClr>
                <a:schemeClr val="dk1"/>
              </a:buClr>
              <a:buSzPts val="1100"/>
              <a:buFont typeface="Arial"/>
              <a:buNone/>
            </a:pPr>
            <a:r>
              <a:rPr lang="en" i="1" dirty="0">
                <a:solidFill>
                  <a:schemeClr val="dk1"/>
                </a:solidFill>
              </a:rPr>
              <a:t>P</a:t>
            </a:r>
            <a:r>
              <a:rPr lang="en" dirty="0">
                <a:solidFill>
                  <a:schemeClr val="dk1"/>
                </a:solidFill>
              </a:rPr>
              <a:t> is the number of pillars in the network, </a:t>
            </a:r>
          </a:p>
          <a:p>
            <a:pPr marL="0" lvl="0" indent="0" algn="l" rtl="0">
              <a:lnSpc>
                <a:spcPct val="115000"/>
              </a:lnSpc>
              <a:spcBef>
                <a:spcPts val="0"/>
              </a:spcBef>
              <a:spcAft>
                <a:spcPts val="0"/>
              </a:spcAft>
              <a:buClr>
                <a:schemeClr val="dk1"/>
              </a:buClr>
              <a:buSzPts val="1100"/>
              <a:buFont typeface="Arial"/>
              <a:buNone/>
            </a:pPr>
            <a:r>
              <a:rPr lang="en" i="1" dirty="0">
                <a:solidFill>
                  <a:schemeClr val="dk1"/>
                </a:solidFill>
              </a:rPr>
              <a:t>N</a:t>
            </a:r>
            <a:r>
              <a:rPr lang="en" dirty="0">
                <a:solidFill>
                  <a:schemeClr val="dk1"/>
                </a:solidFill>
              </a:rPr>
              <a:t> is the number of points per pillar,</a:t>
            </a: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 and </a:t>
            </a:r>
            <a:r>
              <a:rPr lang="en" i="1" dirty="0">
                <a:solidFill>
                  <a:schemeClr val="dk1"/>
                </a:solidFill>
              </a:rPr>
              <a:t>K</a:t>
            </a:r>
            <a:r>
              <a:rPr lang="en" dirty="0">
                <a:solidFill>
                  <a:schemeClr val="dk1"/>
                </a:solidFill>
              </a:rPr>
              <a:t> is the feature dimension.</a:t>
            </a:r>
            <a:endParaRPr dirty="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dirty="0">
                <a:solidFill>
                  <a:schemeClr val="dk1"/>
                </a:solidFill>
              </a:rPr>
              <a:t>The network begins with a feature encoder, which is a simplified PointNet. It contains a series of convolution, batch-norm, and relu layers followed by a max pooling layer. A scatter layer at the end maps the extracted features into a 2-D space using the pillar indices.</a:t>
            </a:r>
            <a:endParaRPr dirty="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dirty="0">
                <a:solidFill>
                  <a:schemeClr val="dk1"/>
                </a:solidFill>
              </a:rPr>
              <a:t>Next, the network has a 2-D CNN backbone that consists of encoder-decoder blocks. Each encoder block consists of convolution, batch-norm, and relu layers to extract features at different spatial resolutions. Each decoder block consists of transpose convolution, batch-norm, and relu layers.</a:t>
            </a:r>
            <a:endParaRPr dirty="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dirty="0">
                <a:solidFill>
                  <a:schemeClr val="dk1"/>
                </a:solidFill>
              </a:rPr>
              <a:t>The network then concatenates output features at the end of each decoder block, and passes these features through six detection heads with convolutional and sigmoid layers to predict occupancy, location, size, angle, heading, and class.</a:t>
            </a:r>
            <a:endParaRPr dirty="0">
              <a:solidFill>
                <a:schemeClr val="dk1"/>
              </a:solidFill>
            </a:endParaRPr>
          </a:p>
          <a:p>
            <a:pPr marL="0" lvl="0" indent="0" algn="l" rtl="0">
              <a:spcBef>
                <a:spcPts val="80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0506574a1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40506574a1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Presentation</a:t>
            </a:r>
            <a:endParaRPr/>
          </a:p>
          <a:p>
            <a:pPr marL="0" lvl="0" indent="0" algn="ctr" rtl="0">
              <a:spcBef>
                <a:spcPts val="0"/>
              </a:spcBef>
              <a:spcAft>
                <a:spcPts val="0"/>
              </a:spcAft>
              <a:buNone/>
            </a:pPr>
            <a:r>
              <a:rPr lang="en"/>
              <a:t>3D Object Detection(Waymo)</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Jay Patel</a:t>
            </a:r>
            <a:endParaRPr/>
          </a:p>
          <a:p>
            <a:pPr marL="0" lvl="0" indent="0" algn="l" rtl="0">
              <a:spcBef>
                <a:spcPts val="0"/>
              </a:spcBef>
              <a:spcAft>
                <a:spcPts val="0"/>
              </a:spcAft>
              <a:buNone/>
            </a:pPr>
            <a:r>
              <a:rPr lang="en"/>
              <a:t>Rutvik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53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From pillars to a dense tensor(stacked pillars)</a:t>
            </a:r>
            <a:endParaRPr/>
          </a:p>
        </p:txBody>
      </p:sp>
      <p:sp>
        <p:nvSpPr>
          <p:cNvPr id="120" name="Google Shape;120;p22"/>
          <p:cNvSpPr txBox="1">
            <a:spLocks noGrp="1"/>
          </p:cNvSpPr>
          <p:nvPr>
            <p:ph type="body" idx="2"/>
          </p:nvPr>
        </p:nvSpPr>
        <p:spPr>
          <a:xfrm>
            <a:off x="4904950" y="1130675"/>
            <a:ext cx="3999900" cy="34164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SzPts val="1400"/>
              <a:buChar char="●"/>
            </a:pPr>
            <a:r>
              <a:rPr lang="en"/>
              <a:t>The set of pillars will be mostly empty due to sparsity of the point cloud, and the non-empty pillars will in general have few points in them. This sparsity is exploited by imposing a limit both on the number of non-empty pillars per sample (P) and on the number of points per pillar (N) to create a dense tensor of size (D, P, N). If a sample or pillar holds too much data to fit in this tensor the data is randomly sampled. Conversely, if a sample or pillar has too little data to populate the tensor, zero padding is applied. </a:t>
            </a:r>
            <a:endParaRPr/>
          </a:p>
          <a:p>
            <a:pPr marL="457200" lvl="0" indent="-317500" algn="l" rtl="0">
              <a:spcBef>
                <a:spcPts val="0"/>
              </a:spcBef>
              <a:spcAft>
                <a:spcPts val="0"/>
              </a:spcAft>
              <a:buSzPts val="1400"/>
              <a:buChar char="●"/>
            </a:pPr>
            <a:r>
              <a:rPr lang="en"/>
              <a:t>Note that D = [x,y,z,r,Xc,Yc,Zc,Xp,Yp] as explained in the previous section.</a:t>
            </a:r>
            <a:endParaRPr/>
          </a:p>
        </p:txBody>
      </p:sp>
      <p:pic>
        <p:nvPicPr>
          <p:cNvPr id="121" name="Google Shape;121;p22"/>
          <p:cNvPicPr preferRelativeResize="0"/>
          <p:nvPr/>
        </p:nvPicPr>
        <p:blipFill>
          <a:blip r:embed="rId3">
            <a:alphaModFix/>
          </a:blip>
          <a:stretch>
            <a:fillRect/>
          </a:stretch>
        </p:blipFill>
        <p:spPr>
          <a:xfrm>
            <a:off x="458100" y="1846612"/>
            <a:ext cx="4362900" cy="145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From Stacked Pillars to Learned Features</a:t>
            </a:r>
            <a:endParaRPr/>
          </a:p>
        </p:txBody>
      </p:sp>
      <p:sp>
        <p:nvSpPr>
          <p:cNvPr id="127" name="Google Shape;127;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a:t>We use PointNet to extract features from a point cloud type of data.</a:t>
            </a:r>
            <a:endParaRPr/>
          </a:p>
          <a:p>
            <a:pPr marL="457200" lvl="0" indent="-317500" algn="l" rtl="0">
              <a:lnSpc>
                <a:spcPct val="150000"/>
              </a:lnSpc>
              <a:spcBef>
                <a:spcPts val="0"/>
              </a:spcBef>
              <a:spcAft>
                <a:spcPts val="0"/>
              </a:spcAft>
              <a:buSzPts val="1400"/>
              <a:buChar char="●"/>
            </a:pPr>
            <a:r>
              <a:rPr lang="en"/>
              <a:t>PointNet basically applies to each point, a linear layer followed by BatchNorm and ReLU to generate high-level features, which in this case is of dimension (C,P,N). This is followed by a max pool operation which converts this (C,P,N) dimensional tensor to a (C,P) dimensional tensor.</a:t>
            </a:r>
            <a:endParaRPr/>
          </a:p>
        </p:txBody>
      </p:sp>
      <p:pic>
        <p:nvPicPr>
          <p:cNvPr id="128" name="Google Shape;128;p23"/>
          <p:cNvPicPr preferRelativeResize="0"/>
          <p:nvPr/>
        </p:nvPicPr>
        <p:blipFill>
          <a:blip r:embed="rId3">
            <a:alphaModFix/>
          </a:blip>
          <a:stretch>
            <a:fillRect/>
          </a:stretch>
        </p:blipFill>
        <p:spPr>
          <a:xfrm>
            <a:off x="748975" y="1589350"/>
            <a:ext cx="3590925" cy="229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the Pseudo Image from Learned features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The generated (C, P) tensor is transformed back to its original pillar using the Pillar index for each point. </a:t>
            </a:r>
            <a:endParaRPr/>
          </a:p>
          <a:p>
            <a:pPr marL="457200" lvl="0" indent="-342900" algn="l" rtl="0">
              <a:lnSpc>
                <a:spcPct val="150000"/>
              </a:lnSpc>
              <a:spcBef>
                <a:spcPts val="0"/>
              </a:spcBef>
              <a:spcAft>
                <a:spcPts val="0"/>
              </a:spcAft>
              <a:buSzPts val="1800"/>
              <a:buChar char="●"/>
            </a:pPr>
            <a:r>
              <a:rPr lang="en"/>
              <a:t>So originally, where the point was converted to a D dimensional vector, now it contains a C dimensional vector, which are the features obtained from a PointNet.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Backbone</a:t>
            </a:r>
            <a:endParaRPr/>
          </a:p>
        </p:txBody>
      </p:sp>
      <p:sp>
        <p:nvSpPr>
          <p:cNvPr id="140" name="Google Shape;140;p25"/>
          <p:cNvSpPr txBox="1">
            <a:spLocks noGrp="1"/>
          </p:cNvSpPr>
          <p:nvPr>
            <p:ph type="body" idx="1"/>
          </p:nvPr>
        </p:nvSpPr>
        <p:spPr>
          <a:xfrm>
            <a:off x="670950" y="4280900"/>
            <a:ext cx="7802100" cy="620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An example of a backbone (RPN) Region Proposal Network used in Point Pillars. </a:t>
            </a:r>
            <a:endParaRPr/>
          </a:p>
        </p:txBody>
      </p:sp>
      <p:pic>
        <p:nvPicPr>
          <p:cNvPr id="141" name="Google Shape;141;p25"/>
          <p:cNvPicPr preferRelativeResize="0"/>
          <p:nvPr/>
        </p:nvPicPr>
        <p:blipFill>
          <a:blip r:embed="rId3">
            <a:alphaModFix/>
          </a:blip>
          <a:stretch>
            <a:fillRect/>
          </a:stretch>
        </p:blipFill>
        <p:spPr>
          <a:xfrm>
            <a:off x="471163" y="1053975"/>
            <a:ext cx="8201676" cy="313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Detection Head (SSD)</a:t>
            </a:r>
            <a:endParaRPr/>
          </a:p>
        </p:txBody>
      </p:sp>
      <p:sp>
        <p:nvSpPr>
          <p:cNvPr id="147" name="Google Shape;147;p26"/>
          <p:cNvSpPr txBox="1">
            <a:spLocks noGrp="1"/>
          </p:cNvSpPr>
          <p:nvPr>
            <p:ph type="body" idx="1"/>
          </p:nvPr>
        </p:nvSpPr>
        <p:spPr>
          <a:xfrm>
            <a:off x="311700" y="3931725"/>
            <a:ext cx="8520600" cy="100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objective of the SSD network is to generate 2D bounding boxes on the features generated from the backbone layer of the Point Pillars network.</a:t>
            </a:r>
            <a:endParaRPr/>
          </a:p>
        </p:txBody>
      </p:sp>
      <p:pic>
        <p:nvPicPr>
          <p:cNvPr id="148" name="Google Shape;148;p26"/>
          <p:cNvPicPr preferRelativeResize="0"/>
          <p:nvPr/>
        </p:nvPicPr>
        <p:blipFill>
          <a:blip r:embed="rId3">
            <a:alphaModFix/>
          </a:blip>
          <a:stretch>
            <a:fillRect/>
          </a:stretch>
        </p:blipFill>
        <p:spPr>
          <a:xfrm>
            <a:off x="311700" y="1179175"/>
            <a:ext cx="8520601" cy="25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Detection Head(SSD) contd.</a:t>
            </a:r>
            <a:endParaRPr/>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Several important reasons for choosing SSD as a one-shot bounding box detection algorithm are:</a:t>
            </a:r>
            <a:endParaRPr/>
          </a:p>
          <a:p>
            <a:pPr marL="457200" lvl="0" indent="-342900" algn="l" rtl="0">
              <a:spcBef>
                <a:spcPts val="1200"/>
              </a:spcBef>
              <a:spcAft>
                <a:spcPts val="0"/>
              </a:spcAft>
              <a:buSzPts val="1800"/>
              <a:buChar char="●"/>
            </a:pPr>
            <a:r>
              <a:rPr lang="en"/>
              <a:t>Fast inference.</a:t>
            </a:r>
            <a:endParaRPr/>
          </a:p>
          <a:p>
            <a:pPr marL="457200" lvl="0" indent="-342900" algn="l" rtl="0">
              <a:spcBef>
                <a:spcPts val="0"/>
              </a:spcBef>
              <a:spcAft>
                <a:spcPts val="0"/>
              </a:spcAft>
              <a:buSzPts val="1800"/>
              <a:buChar char="●"/>
            </a:pPr>
            <a:r>
              <a:rPr lang="en"/>
              <a:t>Uses features from well-studied networks like VGG.</a:t>
            </a:r>
            <a:endParaRPr/>
          </a:p>
          <a:p>
            <a:pPr marL="457200" lvl="0" indent="-342900" algn="l" rtl="0">
              <a:spcBef>
                <a:spcPts val="0"/>
              </a:spcBef>
              <a:spcAft>
                <a:spcPts val="0"/>
              </a:spcAft>
              <a:buSzPts val="1800"/>
              <a:buChar char="●"/>
            </a:pPr>
            <a:r>
              <a:rPr lang="en"/>
              <a:t>Great Accuracy.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Lang, Alex H., et al. “Pointpillars: Fast Encoders for Object Detection from Point Clouds.” 2019 IEEE/CVF Conference on Computer Vision and Pattern Recognition (CVPR), 2019, https://doi.org/10.1109/cvpr.2019.01298.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Progress</a:t>
            </a:r>
            <a:endParaRPr/>
          </a:p>
        </p:txBody>
      </p:sp>
      <p:sp>
        <p:nvSpPr>
          <p:cNvPr id="66" name="Google Shape;66;p14"/>
          <p:cNvSpPr txBox="1">
            <a:spLocks noGrp="1"/>
          </p:cNvSpPr>
          <p:nvPr>
            <p:ph type="body" idx="1"/>
          </p:nvPr>
        </p:nvSpPr>
        <p:spPr>
          <a:xfrm>
            <a:off x="311700" y="10917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Trained point pillars(MMDetection3D) on kitti dataset with secfpn backend and 25 epochs.</a:t>
            </a:r>
            <a:endParaRPr/>
          </a:p>
          <a:p>
            <a:pPr marL="457200" lvl="0" indent="-342900" algn="l" rtl="0">
              <a:spcBef>
                <a:spcPts val="0"/>
              </a:spcBef>
              <a:spcAft>
                <a:spcPts val="0"/>
              </a:spcAft>
              <a:buSzPts val="1800"/>
              <a:buChar char="●"/>
            </a:pPr>
            <a:r>
              <a:rPr lang="en"/>
              <a:t>Results:</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 Made an attempt to train the model on Waymokitti dataset.   </a:t>
            </a:r>
            <a:endParaRPr/>
          </a:p>
          <a:p>
            <a:pPr marL="457200" lvl="0" indent="-342900" algn="l" rtl="0">
              <a:spcBef>
                <a:spcPts val="0"/>
              </a:spcBef>
              <a:spcAft>
                <a:spcPts val="0"/>
              </a:spcAft>
              <a:buSzPts val="1800"/>
              <a:buChar char="●"/>
            </a:pPr>
            <a:r>
              <a:rPr lang="en"/>
              <a:t>Getting data folder velodyne_reduced not found error.</a:t>
            </a:r>
            <a:endParaRPr/>
          </a:p>
        </p:txBody>
      </p:sp>
      <p:pic>
        <p:nvPicPr>
          <p:cNvPr id="67" name="Google Shape;67;p14"/>
          <p:cNvPicPr preferRelativeResize="0"/>
          <p:nvPr/>
        </p:nvPicPr>
        <p:blipFill rotWithShape="1">
          <a:blip r:embed="rId3">
            <a:alphaModFix/>
          </a:blip>
          <a:srcRect t="85830"/>
          <a:stretch/>
        </p:blipFill>
        <p:spPr>
          <a:xfrm>
            <a:off x="1325375" y="2207350"/>
            <a:ext cx="2706850" cy="728800"/>
          </a:xfrm>
          <a:prstGeom prst="rect">
            <a:avLst/>
          </a:prstGeom>
          <a:noFill/>
          <a:ln>
            <a:noFill/>
          </a:ln>
        </p:spPr>
      </p:pic>
      <p:pic>
        <p:nvPicPr>
          <p:cNvPr id="68" name="Google Shape;68;p14"/>
          <p:cNvPicPr preferRelativeResize="0"/>
          <p:nvPr/>
        </p:nvPicPr>
        <p:blipFill rotWithShape="1">
          <a:blip r:embed="rId4">
            <a:alphaModFix/>
          </a:blip>
          <a:srcRect t="85830"/>
          <a:stretch/>
        </p:blipFill>
        <p:spPr>
          <a:xfrm>
            <a:off x="5322850" y="2207350"/>
            <a:ext cx="2706850" cy="7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 pillar training on kitti dataset</a:t>
            </a:r>
            <a:endParaRPr/>
          </a:p>
        </p:txBody>
      </p:sp>
      <p:pic>
        <p:nvPicPr>
          <p:cNvPr id="74" name="Google Shape;74;p15"/>
          <p:cNvPicPr preferRelativeResize="0"/>
          <p:nvPr/>
        </p:nvPicPr>
        <p:blipFill>
          <a:blip r:embed="rId3">
            <a:alphaModFix/>
          </a:blip>
          <a:stretch>
            <a:fillRect/>
          </a:stretch>
        </p:blipFill>
        <p:spPr>
          <a:xfrm>
            <a:off x="1549825" y="1017725"/>
            <a:ext cx="6044349" cy="1822600"/>
          </a:xfrm>
          <a:prstGeom prst="rect">
            <a:avLst/>
          </a:prstGeom>
          <a:noFill/>
          <a:ln>
            <a:noFill/>
          </a:ln>
        </p:spPr>
      </p:pic>
      <p:pic>
        <p:nvPicPr>
          <p:cNvPr id="75" name="Google Shape;75;p15"/>
          <p:cNvPicPr preferRelativeResize="0"/>
          <p:nvPr/>
        </p:nvPicPr>
        <p:blipFill>
          <a:blip r:embed="rId4">
            <a:alphaModFix/>
          </a:blip>
          <a:stretch>
            <a:fillRect/>
          </a:stretch>
        </p:blipFill>
        <p:spPr>
          <a:xfrm>
            <a:off x="1852838" y="2906800"/>
            <a:ext cx="5438326" cy="217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PointPillar testing on kitti dataset</a:t>
            </a:r>
            <a:endParaRPr/>
          </a:p>
        </p:txBody>
      </p:sp>
      <p:pic>
        <p:nvPicPr>
          <p:cNvPr id="81" name="Google Shape;81;p16"/>
          <p:cNvPicPr preferRelativeResize="0"/>
          <p:nvPr/>
        </p:nvPicPr>
        <p:blipFill>
          <a:blip r:embed="rId3">
            <a:alphaModFix/>
          </a:blip>
          <a:stretch>
            <a:fillRect/>
          </a:stretch>
        </p:blipFill>
        <p:spPr>
          <a:xfrm>
            <a:off x="1759050" y="967450"/>
            <a:ext cx="5625901" cy="1696425"/>
          </a:xfrm>
          <a:prstGeom prst="rect">
            <a:avLst/>
          </a:prstGeom>
          <a:noFill/>
          <a:ln>
            <a:noFill/>
          </a:ln>
        </p:spPr>
      </p:pic>
      <p:pic>
        <p:nvPicPr>
          <p:cNvPr id="82" name="Google Shape;82;p16"/>
          <p:cNvPicPr preferRelativeResize="0"/>
          <p:nvPr/>
        </p:nvPicPr>
        <p:blipFill>
          <a:blip r:embed="rId4">
            <a:alphaModFix/>
          </a:blip>
          <a:stretch>
            <a:fillRect/>
          </a:stretch>
        </p:blipFill>
        <p:spPr>
          <a:xfrm>
            <a:off x="1759050" y="2818110"/>
            <a:ext cx="5625901" cy="2065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 Object Detection</a:t>
            </a:r>
            <a:endParaRPr/>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highlight>
                  <a:schemeClr val="lt1"/>
                </a:highlight>
              </a:rPr>
              <a:t>There are two main detection directions for object detection in Lidar information.</a:t>
            </a:r>
            <a:endParaRPr sz="1500">
              <a:highlight>
                <a:schemeClr val="lt1"/>
              </a:highlight>
            </a:endParaRPr>
          </a:p>
          <a:p>
            <a:pPr marL="0" lvl="0" indent="457200" algn="l" rtl="0">
              <a:spcBef>
                <a:spcPts val="1200"/>
              </a:spcBef>
              <a:spcAft>
                <a:spcPts val="0"/>
              </a:spcAft>
              <a:buNone/>
            </a:pPr>
            <a:r>
              <a:rPr lang="en" sz="1500">
                <a:highlight>
                  <a:schemeClr val="lt1"/>
                </a:highlight>
              </a:rPr>
              <a:t>1. Project a 3D point cloud to a 2D image (fast speed, high reference resources,low precision)</a:t>
            </a:r>
            <a:endParaRPr sz="1500">
              <a:highlight>
                <a:schemeClr val="lt1"/>
              </a:highlight>
            </a:endParaRPr>
          </a:p>
          <a:p>
            <a:pPr marL="0" lvl="0" indent="457200" algn="l" rtl="0">
              <a:spcBef>
                <a:spcPts val="1200"/>
              </a:spcBef>
              <a:spcAft>
                <a:spcPts val="1200"/>
              </a:spcAft>
              <a:buNone/>
            </a:pPr>
            <a:r>
              <a:rPr lang="en" sz="1500">
                <a:highlight>
                  <a:schemeClr val="lt1"/>
                </a:highlight>
              </a:rPr>
              <a:t>2. Feature extraction directly using 3D point clouds  (high accuracy, low inference speed)</a:t>
            </a:r>
            <a:endParaRPr sz="15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 Object Detection</a:t>
            </a:r>
            <a:endParaRPr/>
          </a:p>
        </p:txBody>
      </p:sp>
      <p:sp>
        <p:nvSpPr>
          <p:cNvPr id="94" name="Google Shape;94;p18"/>
          <p:cNvSpPr txBox="1">
            <a:spLocks noGrp="1"/>
          </p:cNvSpPr>
          <p:nvPr>
            <p:ph type="body" idx="1"/>
          </p:nvPr>
        </p:nvSpPr>
        <p:spPr>
          <a:xfrm>
            <a:off x="311700" y="118472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Char char="●"/>
            </a:pPr>
            <a:r>
              <a:rPr lang="en" sz="1500">
                <a:highlight>
                  <a:schemeClr val="lt1"/>
                </a:highlight>
              </a:rPr>
              <a:t>The PointPillars method (abbreviated as PP) is quite excellent. </a:t>
            </a:r>
            <a:endParaRPr sz="1500">
              <a:highlight>
                <a:schemeClr val="lt1"/>
              </a:highlight>
            </a:endParaRPr>
          </a:p>
          <a:p>
            <a:pPr marL="457200" lvl="0" indent="-323850" algn="l" rtl="0">
              <a:lnSpc>
                <a:spcPct val="150000"/>
              </a:lnSpc>
              <a:spcBef>
                <a:spcPts val="0"/>
              </a:spcBef>
              <a:spcAft>
                <a:spcPts val="0"/>
              </a:spcAft>
              <a:buSzPts val="1500"/>
              <a:buChar char="●"/>
            </a:pPr>
            <a:r>
              <a:rPr lang="en" sz="1500">
                <a:highlight>
                  <a:schemeClr val="lt1"/>
                </a:highlight>
              </a:rPr>
              <a:t>The accuracy of the classification of the vehicle category is roughly equivalent to CONTFUSE, but the inference speed can reach 60hz far higher than other networks. </a:t>
            </a:r>
            <a:endParaRPr sz="1500">
              <a:highlight>
                <a:schemeClr val="lt1"/>
              </a:highlight>
            </a:endParaRPr>
          </a:p>
          <a:p>
            <a:pPr marL="457200" lvl="0" indent="-323850" algn="l" rtl="0">
              <a:lnSpc>
                <a:spcPct val="150000"/>
              </a:lnSpc>
              <a:spcBef>
                <a:spcPts val="0"/>
              </a:spcBef>
              <a:spcAft>
                <a:spcPts val="0"/>
              </a:spcAft>
              <a:buSzPts val="1500"/>
              <a:buChar char="●"/>
            </a:pPr>
            <a:r>
              <a:rPr lang="en" sz="1500">
                <a:highlight>
                  <a:schemeClr val="lt1"/>
                </a:highlight>
              </a:rPr>
              <a:t>PointPillars run at 62 fps which is orders of magnitude faster than the previous works in this area.</a:t>
            </a:r>
            <a:endParaRPr sz="1500">
              <a:highlight>
                <a:schemeClr val="lt1"/>
              </a:highlight>
            </a:endParaRPr>
          </a:p>
          <a:p>
            <a:pPr marL="457200" lvl="0" indent="-323850" algn="l" rtl="0">
              <a:lnSpc>
                <a:spcPct val="150000"/>
              </a:lnSpc>
              <a:spcBef>
                <a:spcPts val="0"/>
              </a:spcBef>
              <a:spcAft>
                <a:spcPts val="0"/>
              </a:spcAft>
              <a:buSzPts val="1500"/>
              <a:buChar char="●"/>
            </a:pPr>
            <a:r>
              <a:rPr lang="en" sz="1500">
                <a:highlight>
                  <a:schemeClr val="lt1"/>
                </a:highlight>
              </a:rPr>
              <a:t>Near-real-time object detection of point cloud data is almost possible.</a:t>
            </a:r>
            <a:endParaRPr sz="1500">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PointPillar Architecture</a:t>
            </a:r>
            <a:endParaRPr/>
          </a:p>
        </p:txBody>
      </p:sp>
      <p:pic>
        <p:nvPicPr>
          <p:cNvPr id="100" name="Google Shape;100;p19"/>
          <p:cNvPicPr preferRelativeResize="0"/>
          <p:nvPr/>
        </p:nvPicPr>
        <p:blipFill>
          <a:blip r:embed="rId3">
            <a:alphaModFix/>
          </a:blip>
          <a:stretch>
            <a:fillRect/>
          </a:stretch>
        </p:blipFill>
        <p:spPr>
          <a:xfrm>
            <a:off x="345025" y="1639775"/>
            <a:ext cx="8453950" cy="252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 Pillar : layers</a:t>
            </a:r>
            <a:endParaRPr/>
          </a:p>
        </p:txBody>
      </p:sp>
      <p:pic>
        <p:nvPicPr>
          <p:cNvPr id="106" name="Google Shape;106;p20"/>
          <p:cNvPicPr preferRelativeResize="0"/>
          <p:nvPr/>
        </p:nvPicPr>
        <p:blipFill>
          <a:blip r:embed="rId3">
            <a:alphaModFix/>
          </a:blip>
          <a:stretch>
            <a:fillRect/>
          </a:stretch>
        </p:blipFill>
        <p:spPr>
          <a:xfrm>
            <a:off x="311700" y="1174900"/>
            <a:ext cx="8520599" cy="3865225"/>
          </a:xfrm>
          <a:prstGeom prst="rect">
            <a:avLst/>
          </a:prstGeom>
          <a:noFill/>
          <a:ln>
            <a:noFill/>
          </a:ln>
        </p:spPr>
      </p:pic>
      <p:pic>
        <p:nvPicPr>
          <p:cNvPr id="107" name="Google Shape;107;p20"/>
          <p:cNvPicPr preferRelativeResize="0"/>
          <p:nvPr/>
        </p:nvPicPr>
        <p:blipFill>
          <a:blip r:embed="rId4">
            <a:alphaModFix/>
          </a:blip>
          <a:stretch>
            <a:fillRect/>
          </a:stretch>
        </p:blipFill>
        <p:spPr>
          <a:xfrm>
            <a:off x="311700" y="1111800"/>
            <a:ext cx="8520601" cy="388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Encoder (Pillar feature net)</a:t>
            </a:r>
            <a:endParaRPr/>
          </a:p>
        </p:txBody>
      </p:sp>
      <p:sp>
        <p:nvSpPr>
          <p:cNvPr id="113" name="Google Shape;113;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20000"/>
          </a:bodyPr>
          <a:lstStyle/>
          <a:p>
            <a:pPr marL="457200" lvl="0" indent="-310832" algn="l" rtl="0">
              <a:lnSpc>
                <a:spcPct val="115000"/>
              </a:lnSpc>
              <a:spcBef>
                <a:spcPts val="0"/>
              </a:spcBef>
              <a:spcAft>
                <a:spcPts val="0"/>
              </a:spcAft>
              <a:buSzPct val="100000"/>
              <a:buChar char="●"/>
            </a:pPr>
            <a:r>
              <a:rPr lang="en"/>
              <a:t>Converts the point cloud into a sparse pseudo image. First, the point cloud is divided into grids in the x-y coordinates, creating a set of pillars. Each point in the cloud, which is a 4-dimensional vector (x,y,z, reflectance), is converted to a 9-dimensional vector containing the additional information explained as follows:</a:t>
            </a:r>
            <a:endParaRPr/>
          </a:p>
          <a:p>
            <a:pPr marL="0" lvl="0" indent="0" algn="l" rtl="0">
              <a:lnSpc>
                <a:spcPct val="115000"/>
              </a:lnSpc>
              <a:spcBef>
                <a:spcPts val="0"/>
              </a:spcBef>
              <a:spcAft>
                <a:spcPts val="0"/>
              </a:spcAft>
              <a:buNone/>
            </a:pPr>
            <a:endParaRPr/>
          </a:p>
          <a:p>
            <a:pPr marL="457200" lvl="0" indent="-310832" algn="l" rtl="0">
              <a:lnSpc>
                <a:spcPct val="115000"/>
              </a:lnSpc>
              <a:spcBef>
                <a:spcPts val="0"/>
              </a:spcBef>
              <a:spcAft>
                <a:spcPts val="0"/>
              </a:spcAft>
              <a:buSzPct val="100000"/>
              <a:buChar char="●"/>
            </a:pPr>
            <a:r>
              <a:rPr lang="en"/>
              <a:t>Xc, Yc, Zc = Distance from the arithmetic mean of the pillar c the point belongs to in each dimension.</a:t>
            </a:r>
            <a:endParaRPr/>
          </a:p>
          <a:p>
            <a:pPr marL="457200" lvl="0" indent="-310832" algn="l" rtl="0">
              <a:lnSpc>
                <a:spcPct val="115000"/>
              </a:lnSpc>
              <a:spcBef>
                <a:spcPts val="0"/>
              </a:spcBef>
              <a:spcAft>
                <a:spcPts val="0"/>
              </a:spcAft>
              <a:buSzPct val="100000"/>
              <a:buChar char="●"/>
            </a:pPr>
            <a:r>
              <a:rPr lang="en"/>
              <a:t>Xp, Yp = Distance of the point from the center of the pillar in the x-y coordinate system.</a:t>
            </a:r>
            <a:endParaRPr/>
          </a:p>
          <a:p>
            <a:pPr marL="457200" lvl="0" indent="-310832" algn="l" rtl="0">
              <a:lnSpc>
                <a:spcPct val="115000"/>
              </a:lnSpc>
              <a:spcBef>
                <a:spcPts val="0"/>
              </a:spcBef>
              <a:spcAft>
                <a:spcPts val="0"/>
              </a:spcAft>
              <a:buSzPct val="100000"/>
              <a:buChar char="●"/>
            </a:pPr>
            <a:r>
              <a:rPr lang="en"/>
              <a:t>Hence, a point now contains the information D = [x,y,z,r,Xc,Yc,Zc,Xp,Yp].</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pic>
        <p:nvPicPr>
          <p:cNvPr id="114" name="Google Shape;114;p21"/>
          <p:cNvPicPr preferRelativeResize="0"/>
          <p:nvPr/>
        </p:nvPicPr>
        <p:blipFill>
          <a:blip r:embed="rId3">
            <a:alphaModFix/>
          </a:blip>
          <a:stretch>
            <a:fillRect/>
          </a:stretch>
        </p:blipFill>
        <p:spPr>
          <a:xfrm>
            <a:off x="176575" y="1170125"/>
            <a:ext cx="4527600" cy="3337488"/>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1313</Words>
  <Application>Microsoft Office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Georgia</vt:lpstr>
      <vt:lpstr>Oswald</vt:lpstr>
      <vt:lpstr>Arial</vt:lpstr>
      <vt:lpstr>Average</vt:lpstr>
      <vt:lpstr>Slate</vt:lpstr>
      <vt:lpstr>Project Presentation 3D Object Detection(Waymo)</vt:lpstr>
      <vt:lpstr>Project Progress</vt:lpstr>
      <vt:lpstr>Point pillar training on kitti dataset</vt:lpstr>
      <vt:lpstr>PointPillar testing on kitti dataset</vt:lpstr>
      <vt:lpstr>3D Object Detection</vt:lpstr>
      <vt:lpstr>3D Object Detection</vt:lpstr>
      <vt:lpstr>PointPillar Architecture</vt:lpstr>
      <vt:lpstr>Point Pillar : layers</vt:lpstr>
      <vt:lpstr>Feature Encoder (Pillar feature net)</vt:lpstr>
      <vt:lpstr>From pillars to a dense tensor(stacked pillars)</vt:lpstr>
      <vt:lpstr>From Stacked Pillars to Learned Features</vt:lpstr>
      <vt:lpstr>Generating the Pseudo Image from Learned features</vt:lpstr>
      <vt:lpstr>Backbone</vt:lpstr>
      <vt:lpstr>Detection Head (SSD)</vt:lpstr>
      <vt:lpstr>Detection Head(SSD)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3D Object Detection(Waymo)</dc:title>
  <cp:lastModifiedBy>Jay Jatinkumar Patel</cp:lastModifiedBy>
  <cp:revision>1</cp:revision>
  <dcterms:modified xsi:type="dcterms:W3CDTF">2022-08-02T10:11:08Z</dcterms:modified>
</cp:coreProperties>
</file>