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notesMasterIdLst>
    <p:notesMasterId r:id="rId20"/>
  </p:notesMasterIdLst>
  <p:sldIdLst>
    <p:sldId id="256" r:id="rId2"/>
    <p:sldId id="257" r:id="rId3"/>
    <p:sldId id="277" r:id="rId4"/>
    <p:sldId id="278" r:id="rId5"/>
    <p:sldId id="274" r:id="rId6"/>
    <p:sldId id="259" r:id="rId7"/>
    <p:sldId id="260" r:id="rId8"/>
    <p:sldId id="261" r:id="rId9"/>
    <p:sldId id="262" r:id="rId10"/>
    <p:sldId id="263" r:id="rId11"/>
    <p:sldId id="264" r:id="rId12"/>
    <p:sldId id="275" r:id="rId13"/>
    <p:sldId id="269" r:id="rId14"/>
    <p:sldId id="267" r:id="rId15"/>
    <p:sldId id="268" r:id="rId16"/>
    <p:sldId id="271" r:id="rId17"/>
    <p:sldId id="272" r:id="rId18"/>
    <p:sldId id="276" r:id="rId1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80C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94660"/>
  </p:normalViewPr>
  <p:slideViewPr>
    <p:cSldViewPr>
      <p:cViewPr varScale="1">
        <p:scale>
          <a:sx n="110" d="100"/>
          <a:sy n="110" d="100"/>
        </p:scale>
        <p:origin x="15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924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1095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95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7A8654A-927C-44C4-8DB3-B52B00DEED0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8568955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7E162C2-96F9-43E2-AF45-50A80D62A78A}" type="slidenum">
              <a:rPr lang="ru-RU" altLang="ru-RU"/>
              <a:pPr eaLnBrk="1" hangingPunct="1"/>
              <a:t>1</a:t>
            </a:fld>
            <a:endParaRPr lang="ru-RU" altLang="ru-RU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ru-RU" altLang="ru-RU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2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5" name="Дата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4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fld id="{2B409B94-E359-4C54-AF5B-EC3361D6969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10601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F4C03-1E77-4A80-B970-A65321D311E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553295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D30166-D9BB-46E7-BFBD-C70B1F79D3D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797021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7FA4E3-B208-46A7-B5E9-7F15250B663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100966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sz="quarter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FC4113-7E81-4032-AB21-42EF578E400A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0102222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Заголовок, текст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Содержимое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684884-E763-40E3-A0C8-D91F95D41DF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5512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7" name="Содержимое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5"/>
          <p:cNvSpPr>
            <a:spLocks noGrp="1"/>
          </p:cNvSpPr>
          <p:nvPr>
            <p:ph type="sldNum" sz="quarter" idx="12"/>
          </p:nvPr>
        </p:nvSpPr>
        <p:spPr>
          <a:xfrm>
            <a:off x="8229600" y="6473825"/>
            <a:ext cx="758825" cy="247650"/>
          </a:xfrm>
        </p:spPr>
        <p:txBody>
          <a:bodyPr/>
          <a:lstStyle>
            <a:lvl1pPr>
              <a:defRPr/>
            </a:lvl1pPr>
          </a:lstStyle>
          <a:p>
            <a:fld id="{3EECF2AB-228D-4C66-953B-26B85F5EBE6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42176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ая соединительная линия 3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Текст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3CCAD-DAD8-487B-947F-BCCD626B6FF7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824653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198F9F-7F65-4B67-BC73-F2AAD2C4CFDC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33376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29" name="Заголовок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Текст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28" name="Содержимое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8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7650"/>
          </a:xfrm>
        </p:spPr>
        <p:txBody>
          <a:bodyPr/>
          <a:lstStyle>
            <a:lvl1pPr>
              <a:defRPr/>
            </a:lvl1pPr>
          </a:lstStyle>
          <a:p>
            <a:fld id="{60393BC1-AE5B-459C-B70A-E05A2F2EFC6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59713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Заголовок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63A11F-BB8B-469A-B168-7758A48217A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84493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9D1D5A-AE39-4CA0-BEF5-8DC7274B452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731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Содержимое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Дата 2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ижний колонтитул 2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4C7D13-5282-4D6C-BC81-D483A781698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38134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Рисунок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 smtClean="0"/>
              <a:t>Вставка рисунка</a:t>
            </a:r>
            <a:endParaRPr lang="en-US" noProof="0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/>
          <a:lstStyle>
            <a:lvl1pPr algn="l">
              <a:buNone/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26" name="Текст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65ACDA-2B3A-4AD4-A344-D99E2CB036D6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64570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221" name="Текст 7"/>
          <p:cNvSpPr>
            <a:spLocks noGrp="1"/>
          </p:cNvSpPr>
          <p:nvPr>
            <p:ph type="body" idx="1"/>
          </p:nvPr>
        </p:nvSpPr>
        <p:spPr bwMode="auto">
          <a:xfrm>
            <a:off x="304800" y="1554163"/>
            <a:ext cx="8686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 smtClean="0"/>
              <a:t>Образец текста</a:t>
            </a:r>
          </a:p>
          <a:p>
            <a:pPr lvl="1"/>
            <a:r>
              <a:rPr lang="ru-RU" altLang="ru-RU" smtClean="0"/>
              <a:t>Второй уровень</a:t>
            </a:r>
          </a:p>
          <a:p>
            <a:pPr lvl="2"/>
            <a:r>
              <a:rPr lang="ru-RU" altLang="ru-RU" smtClean="0"/>
              <a:t>Третий уровень</a:t>
            </a:r>
          </a:p>
          <a:p>
            <a:pPr lvl="3"/>
            <a:r>
              <a:rPr lang="ru-RU" altLang="ru-RU" smtClean="0"/>
              <a:t>Четвертый уровень</a:t>
            </a:r>
          </a:p>
          <a:p>
            <a:pPr lvl="4"/>
            <a:r>
              <a:rPr lang="ru-RU" altLang="ru-RU" smtClean="0"/>
              <a:t>Пятый уровень</a:t>
            </a:r>
            <a:endParaRPr lang="en-US" altLang="ru-RU" smtClean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D38E27"/>
                </a:solidFill>
              </a:defRPr>
            </a:lvl1pPr>
          </a:lstStyle>
          <a:p>
            <a:fld id="{AB5E628A-C476-451B-89FD-300E82477452}" type="slidenum">
              <a:rPr lang="ru-RU" altLang="ru-RU"/>
              <a:pPr/>
              <a:t>‹#›</a:t>
            </a:fld>
            <a:endParaRPr lang="ru-RU" altLang="ru-RU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12" name="Прямая соединительная линия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8" r:id="rId1"/>
    <p:sldLayoutId id="2147484089" r:id="rId2"/>
    <p:sldLayoutId id="2147484090" r:id="rId3"/>
    <p:sldLayoutId id="2147484082" r:id="rId4"/>
    <p:sldLayoutId id="2147484091" r:id="rId5"/>
    <p:sldLayoutId id="2147484083" r:id="rId6"/>
    <p:sldLayoutId id="2147484092" r:id="rId7"/>
    <p:sldLayoutId id="2147484093" r:id="rId8"/>
    <p:sldLayoutId id="2147484094" r:id="rId9"/>
    <p:sldLayoutId id="2147484084" r:id="rId10"/>
    <p:sldLayoutId id="2147484095" r:id="rId11"/>
    <p:sldLayoutId id="2147484085" r:id="rId12"/>
    <p:sldLayoutId id="2147484086" r:id="rId13"/>
    <p:sldLayoutId id="2147484087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 cap="all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Franklin Gothic Medium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"/>
        <a:defRPr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"/>
        <a:defRPr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"/>
        <a:defRPr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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 2" panose="05020102010507070707" pitchFamily="18" charset="2"/>
        <a:buChar char=""/>
        <a:defRPr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2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slide" Target="slide1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1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400" smtClean="0">
                <a:latin typeface="Arial Black" pitchFamily="34" charset="0"/>
              </a:rPr>
              <a:t>Квантовая физика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368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Теория фотоэффекта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95288" y="549275"/>
            <a:ext cx="8353425" cy="4464050"/>
          </a:xfrm>
        </p:spPr>
        <p:txBody>
          <a:bodyPr>
            <a:normAutofit/>
          </a:bodyPr>
          <a:lstStyle/>
          <a:p>
            <a:pPr indent="43973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ru-RU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Уравнение Эйнштейна</a:t>
            </a:r>
          </a:p>
          <a:p>
            <a:pPr indent="43973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endParaRPr lang="ru-RU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indent="439738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endParaRPr lang="ru-RU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indent="439738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r>
              <a:rPr lang="ru-RU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Энергия кванта света расходуется на совершение работы выхода (т.е работы, которую нужно совершить для извлечения электрона из металла) и на сообщение электрону кинетической энергии.</a:t>
            </a:r>
          </a:p>
          <a:p>
            <a:pPr indent="439738" algn="just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None/>
              <a:defRPr/>
            </a:pPr>
            <a:endParaRPr lang="ru-RU" sz="3200" dirty="0" smtClean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129030" name="Object 6"/>
          <p:cNvGraphicFramePr>
            <a:graphicFrameLocks noChangeAspect="1"/>
          </p:cNvGraphicFramePr>
          <p:nvPr/>
        </p:nvGraphicFramePr>
        <p:xfrm>
          <a:off x="2987675" y="1285875"/>
          <a:ext cx="33115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Формула" r:id="rId3" imgW="1244520" imgH="419040" progId="Equation.3">
                  <p:embed/>
                </p:oleObj>
              </mc:Choice>
              <mc:Fallback>
                <p:oleObj name="Формула" r:id="rId3" imgW="1244520" imgH="4190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285875"/>
                        <a:ext cx="3311525" cy="10001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80C0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1" name="Object 7"/>
          <p:cNvGraphicFramePr>
            <a:graphicFrameLocks noChangeAspect="1"/>
          </p:cNvGraphicFramePr>
          <p:nvPr/>
        </p:nvGraphicFramePr>
        <p:xfrm>
          <a:off x="611188" y="4941888"/>
          <a:ext cx="3889375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Формула" r:id="rId5" imgW="1396800" imgH="431640" progId="Equation.3">
                  <p:embed/>
                </p:oleObj>
              </mc:Choice>
              <mc:Fallback>
                <p:oleObj name="Формула" r:id="rId5" imgW="1396800" imgH="4316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941888"/>
                        <a:ext cx="3889375" cy="12017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80C0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4716463" y="5229225"/>
            <a:ext cx="41036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ru-RU" sz="24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- условие существования фотоэффекта.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9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9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90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1619250" y="0"/>
            <a:ext cx="56832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4000" b="1">
                <a:solidFill>
                  <a:srgbClr val="002412"/>
                </a:solidFill>
              </a:rPr>
              <a:t>Теория фотоэффекта</a:t>
            </a:r>
          </a:p>
        </p:txBody>
      </p:sp>
      <p:grpSp>
        <p:nvGrpSpPr>
          <p:cNvPr id="5125" name="Group 14"/>
          <p:cNvGrpSpPr>
            <a:grpSpLocks/>
          </p:cNvGrpSpPr>
          <p:nvPr/>
        </p:nvGrpSpPr>
        <p:grpSpPr bwMode="auto">
          <a:xfrm>
            <a:off x="827088" y="981075"/>
            <a:ext cx="5832475" cy="5032375"/>
            <a:chOff x="204" y="618"/>
            <a:chExt cx="3674" cy="3170"/>
          </a:xfrm>
        </p:grpSpPr>
        <p:graphicFrame>
          <p:nvGraphicFramePr>
            <p:cNvPr id="5123" name="Object 3"/>
            <p:cNvGraphicFramePr>
              <a:graphicFrameLocks noChangeAspect="1"/>
            </p:cNvGraphicFramePr>
            <p:nvPr/>
          </p:nvGraphicFramePr>
          <p:xfrm>
            <a:off x="204" y="618"/>
            <a:ext cx="1480" cy="3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7" name="Формула" r:id="rId3" imgW="711000" imgH="1523880" progId="Equation.3">
                    <p:embed/>
                  </p:oleObj>
                </mc:Choice>
                <mc:Fallback>
                  <p:oleObj name="Формула" r:id="rId3" imgW="711000" imgH="15238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" y="618"/>
                          <a:ext cx="1480" cy="3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" name="Text Box 6"/>
            <p:cNvSpPr txBox="1">
              <a:spLocks noChangeArrowheads="1"/>
            </p:cNvSpPr>
            <p:nvPr/>
          </p:nvSpPr>
          <p:spPr bwMode="auto">
            <a:xfrm>
              <a:off x="1973" y="2750"/>
              <a:ext cx="1905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b="1"/>
                <a:t>- красная граница фотоэффекта </a:t>
              </a:r>
            </a:p>
          </p:txBody>
        </p:sp>
        <p:sp>
          <p:nvSpPr>
            <p:cNvPr id="5132" name="AutoShape 7"/>
            <p:cNvSpPr>
              <a:spLocks/>
            </p:cNvSpPr>
            <p:nvPr/>
          </p:nvSpPr>
          <p:spPr bwMode="auto">
            <a:xfrm>
              <a:off x="1701" y="2160"/>
              <a:ext cx="136" cy="1497"/>
            </a:xfrm>
            <a:prstGeom prst="rightBrace">
              <a:avLst>
                <a:gd name="adj1" fmla="val 91728"/>
                <a:gd name="adj2" fmla="val 50000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grpSp>
        <p:nvGrpSpPr>
          <p:cNvPr id="5126" name="Group 13"/>
          <p:cNvGrpSpPr>
            <a:grpSpLocks/>
          </p:cNvGrpSpPr>
          <p:nvPr/>
        </p:nvGrpSpPr>
        <p:grpSpPr bwMode="auto">
          <a:xfrm>
            <a:off x="3708400" y="981075"/>
            <a:ext cx="4895850" cy="1403350"/>
            <a:chOff x="2336" y="618"/>
            <a:chExt cx="3084" cy="884"/>
          </a:xfrm>
        </p:grpSpPr>
        <p:sp>
          <p:nvSpPr>
            <p:cNvPr id="5128" name="Text Box 8"/>
            <p:cNvSpPr txBox="1">
              <a:spLocks noChangeArrowheads="1"/>
            </p:cNvSpPr>
            <p:nvPr/>
          </p:nvSpPr>
          <p:spPr bwMode="auto">
            <a:xfrm>
              <a:off x="2336" y="845"/>
              <a:ext cx="5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b="1"/>
                <a:t>если</a:t>
              </a:r>
            </a:p>
          </p:txBody>
        </p:sp>
        <p:sp>
          <p:nvSpPr>
            <p:cNvPr id="5129" name="Text Box 9"/>
            <p:cNvSpPr txBox="1">
              <a:spLocks noChangeArrowheads="1"/>
            </p:cNvSpPr>
            <p:nvPr/>
          </p:nvSpPr>
          <p:spPr bwMode="auto">
            <a:xfrm>
              <a:off x="4059" y="754"/>
              <a:ext cx="1361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/>
                <a:t>, </a:t>
              </a:r>
              <a:r>
                <a:rPr lang="ru-RU" altLang="ru-RU" b="1"/>
                <a:t>то фотоэффект не наступает</a:t>
              </a:r>
            </a:p>
          </p:txBody>
        </p:sp>
        <p:graphicFrame>
          <p:nvGraphicFramePr>
            <p:cNvPr id="5122" name="Object 2"/>
            <p:cNvGraphicFramePr>
              <a:graphicFrameLocks noChangeAspect="1"/>
            </p:cNvGraphicFramePr>
            <p:nvPr/>
          </p:nvGraphicFramePr>
          <p:xfrm>
            <a:off x="3107" y="618"/>
            <a:ext cx="862" cy="7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8" name="Формула" r:id="rId5" imgW="533160" imgH="457200" progId="Equation.3">
                    <p:embed/>
                  </p:oleObj>
                </mc:Choice>
                <mc:Fallback>
                  <p:oleObj name="Формула" r:id="rId5" imgW="533160" imgH="457200" progId="Equation.3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618"/>
                          <a:ext cx="862" cy="7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0" name="AutoShape 12"/>
            <p:cNvSpPr>
              <a:spLocks noChangeArrowheads="1"/>
            </p:cNvSpPr>
            <p:nvPr/>
          </p:nvSpPr>
          <p:spPr bwMode="auto">
            <a:xfrm>
              <a:off x="2971" y="709"/>
              <a:ext cx="1089" cy="635"/>
            </a:xfrm>
            <a:prstGeom prst="bracePair">
              <a:avLst>
                <a:gd name="adj" fmla="val 8333"/>
              </a:avLst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ru-RU" altLang="ru-RU"/>
            </a:p>
          </p:txBody>
        </p:sp>
      </p:grpSp>
      <p:sp>
        <p:nvSpPr>
          <p:cNvPr id="5127" name="AutoShape 15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8027988" y="6453188"/>
            <a:ext cx="935037" cy="265112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rgbClr val="FFFFFF"/>
              </a:gs>
              <a:gs pos="100000">
                <a:srgbClr val="85FFC2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060575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Применение фотоэффекта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" dur="500" fill="hold"/>
                                        <p:tgtEl>
                                          <p:spTgt spid="14438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8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217488" y="333375"/>
          <a:ext cx="8924925" cy="311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CorelDRAW CMX" r:id="rId3" imgW="3328560" imgH="1163160" progId="CorelDraw.CMX.10">
                  <p:embed/>
                </p:oleObj>
              </mc:Choice>
              <mc:Fallback>
                <p:oleObj name="CorelDRAW CMX" r:id="rId3" imgW="3328560" imgH="1163160" progId="CorelDraw.CMX.10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33375"/>
                        <a:ext cx="8924925" cy="3119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7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250825" y="2781300"/>
            <a:ext cx="4038600" cy="36226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i="1" smtClean="0"/>
              <a:t>Достоинства: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i="1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i="1" smtClean="0"/>
              <a:t>Недостатки: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i="1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i="1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ru-RU" altLang="ru-RU" sz="2400" smtClean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smtClean="0"/>
              <a:t>Применение:</a:t>
            </a:r>
          </a:p>
        </p:txBody>
      </p:sp>
      <p:sp>
        <p:nvSpPr>
          <p:cNvPr id="136201" name="Rectangle 9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516313" y="2500313"/>
            <a:ext cx="5627687" cy="4357687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smtClean="0"/>
              <a:t>Безынерционность, пропорциональность силы фототока интенсивности излучения.</a:t>
            </a:r>
          </a:p>
          <a:p>
            <a:pPr marL="0" indent="0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ru-RU" altLang="ru-RU" sz="2400" smtClean="0"/>
              <a:t>Слабый ток, слабая чувствительность к длинноволновому излучению, хрупкость, сложность изготовления.</a:t>
            </a:r>
          </a:p>
          <a:p>
            <a:pPr marL="0" indent="0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 smtClean="0"/>
              <a:t>Световая сигнализация, освещение на улицах, прессы на производствах, типографское дело, звуковое кино. Фотореле – фотоэлемент (1), усилитель (2), электромагнитное реле (3).</a:t>
            </a:r>
          </a:p>
          <a:p>
            <a:pPr marL="0" indent="0" eaLnBrk="1" hangingPunct="1">
              <a:lnSpc>
                <a:spcPct val="90000"/>
              </a:lnSpc>
            </a:pPr>
            <a:endParaRPr lang="ru-RU" altLang="ru-RU" sz="2400" smtClean="0"/>
          </a:p>
        </p:txBody>
      </p:sp>
      <p:sp>
        <p:nvSpPr>
          <p:cNvPr id="136202" name="Rectangle 10"/>
          <p:cNvSpPr>
            <a:spLocks noChangeArrowheads="1"/>
          </p:cNvSpPr>
          <p:nvPr/>
        </p:nvSpPr>
        <p:spPr bwMode="auto">
          <a:xfrm>
            <a:off x="900113" y="260350"/>
            <a:ext cx="74850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sz="2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Внешний фотоэффект: </a:t>
            </a:r>
            <a:r>
              <a:rPr lang="ru-RU" sz="32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фотоэлементы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6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6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62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6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6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6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62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6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6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6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62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7" grpId="0" build="p"/>
      <p:bldP spid="136201" grpId="0" build="p"/>
      <p:bldP spid="13620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468313" y="0"/>
            <a:ext cx="8229600" cy="83661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smtClean="0"/>
              <a:t>Полупроводниковые приборы с внутренним фотоэффектом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419350" y="25860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" name="Формула" r:id="rId3" imgW="114120" imgH="215640" progId="Equation.3">
                  <p:embed/>
                </p:oleObj>
              </mc:Choice>
              <mc:Fallback>
                <p:oleObj name="Формула" r:id="rId3" imgW="11412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258603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572125" y="1600200"/>
          <a:ext cx="2189163" cy="218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1" name="CorelDRAW CMX" r:id="rId5" imgW="2770560" imgH="2770560" progId="CorelDraw.CMX.10">
                  <p:embed/>
                </p:oleObj>
              </mc:Choice>
              <mc:Fallback>
                <p:oleObj name="CorelDRAW CMX" r:id="rId5" imgW="2770560" imgH="2770560" progId="CorelDraw.CMX.10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1600200"/>
                        <a:ext cx="2189163" cy="218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0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0" y="361950"/>
          <a:ext cx="3276600" cy="219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CorelDRAW CMX" r:id="rId7" imgW="2769480" imgH="1859400" progId="CorelDraw.CMX.10">
                  <p:embed/>
                </p:oleObj>
              </mc:Choice>
              <mc:Fallback>
                <p:oleObj name="CorelDRAW CMX" r:id="rId7" imgW="2769480" imgH="1859400" progId="CorelDraw.CMX.1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61950"/>
                        <a:ext cx="3276600" cy="219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2" name="Object 10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971550" y="620713"/>
          <a:ext cx="5254625" cy="270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CorelDRAW CMX" r:id="rId9" imgW="2133720" imgH="1096200" progId="CorelDraw.CMX.10">
                  <p:embed/>
                </p:oleObj>
              </mc:Choice>
              <mc:Fallback>
                <p:oleObj name="CorelDRAW CMX" r:id="rId9" imgW="2133720" imgH="1096200" progId="CorelDraw.CMX.10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20713"/>
                        <a:ext cx="5254625" cy="270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24" name="Object 12"/>
          <p:cNvGraphicFramePr>
            <a:graphicFrameLocks noChangeAspect="1"/>
          </p:cNvGraphicFramePr>
          <p:nvPr/>
        </p:nvGraphicFramePr>
        <p:xfrm>
          <a:off x="4211638" y="-1108075"/>
          <a:ext cx="5218112" cy="521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CorelDRAW CMX" r:id="rId11" imgW="2770560" imgH="2770560" progId="CorelDraw.CMX.10">
                  <p:embed/>
                </p:oleObj>
              </mc:Choice>
              <mc:Fallback>
                <p:oleObj name="CorelDRAW CMX" r:id="rId11" imgW="2770560" imgH="2770560" progId="CorelDraw.CMX.10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-1108075"/>
                        <a:ext cx="5218112" cy="521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26" name="Text Box 14"/>
          <p:cNvSpPr txBox="1">
            <a:spLocks noChangeArrowheads="1"/>
          </p:cNvSpPr>
          <p:nvPr/>
        </p:nvSpPr>
        <p:spPr bwMode="auto">
          <a:xfrm>
            <a:off x="0" y="2276475"/>
            <a:ext cx="4284663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ru-RU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Фоторезистор – </a:t>
            </a:r>
          </a:p>
          <a:p>
            <a:pPr algn="just">
              <a:defRPr/>
            </a:pPr>
            <a:r>
              <a:rPr lang="ru-RU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п/п прибор, сопротивление которого зависит от освещенности.</a:t>
            </a:r>
          </a:p>
        </p:txBody>
      </p:sp>
      <p:sp>
        <p:nvSpPr>
          <p:cNvPr id="141327" name="Text Box 15"/>
          <p:cNvSpPr txBox="1">
            <a:spLocks noChangeArrowheads="1"/>
          </p:cNvSpPr>
          <p:nvPr/>
        </p:nvSpPr>
        <p:spPr bwMode="auto">
          <a:xfrm>
            <a:off x="4368800" y="2133600"/>
            <a:ext cx="4775200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>
              <a:defRPr/>
            </a:pPr>
            <a:r>
              <a:rPr lang="ru-RU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Фотоэлемент – </a:t>
            </a:r>
          </a:p>
          <a:p>
            <a:pPr algn="just">
              <a:defRPr/>
            </a:pPr>
            <a:r>
              <a:rPr lang="ru-RU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п/п прибор, в котором под действием света возникает ЭДС, при этом световая энергия непосредственно преобразуется в электрическую.</a:t>
            </a:r>
          </a:p>
        </p:txBody>
      </p:sp>
      <p:sp>
        <p:nvSpPr>
          <p:cNvPr id="141329" name="Text Box 17"/>
          <p:cNvSpPr txBox="1">
            <a:spLocks noChangeArrowheads="1"/>
          </p:cNvSpPr>
          <p:nvPr/>
        </p:nvSpPr>
        <p:spPr bwMode="auto">
          <a:xfrm>
            <a:off x="0" y="4076700"/>
            <a:ext cx="17399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ru-RU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Достоинства:</a:t>
            </a:r>
          </a:p>
          <a:p>
            <a:pPr>
              <a:defRPr/>
            </a:pPr>
            <a:endParaRPr lang="ru-RU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defRPr/>
            </a:pPr>
            <a:endParaRPr lang="ru-RU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lang="ru-RU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Недостатки:</a:t>
            </a:r>
          </a:p>
          <a:p>
            <a:pPr>
              <a:defRPr/>
            </a:pPr>
            <a:endParaRPr lang="ru-RU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defRPr/>
            </a:pPr>
            <a:endParaRPr lang="ru-RU" b="1" dirty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lang="ru-RU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Применение:</a:t>
            </a:r>
          </a:p>
        </p:txBody>
      </p:sp>
      <p:sp>
        <p:nvSpPr>
          <p:cNvPr id="141330" name="Text Box 18"/>
          <p:cNvSpPr txBox="1">
            <a:spLocks noChangeArrowheads="1"/>
          </p:cNvSpPr>
          <p:nvPr/>
        </p:nvSpPr>
        <p:spPr bwMode="auto">
          <a:xfrm>
            <a:off x="1887538" y="4005263"/>
            <a:ext cx="7256462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ru-RU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Высокая </a:t>
            </a:r>
            <a:r>
              <a:rPr lang="ru-RU" sz="1600" b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фоточувствительность</a:t>
            </a:r>
            <a:r>
              <a:rPr lang="ru-RU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большой срок службы, малые размеры, простота изготовления, возможность подбора рабочего интервала длин волн.</a:t>
            </a:r>
          </a:p>
          <a:p>
            <a:pPr>
              <a:defRPr/>
            </a:pPr>
            <a:r>
              <a:rPr lang="ru-RU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Фоторезисторы – зависимость сопротивления от температуры, отсутствие прямой пропорциональности между силой тока в цепи и интенсивностью освещения, влияние на величину сопротивления окружающей среды, инерционность.</a:t>
            </a:r>
          </a:p>
          <a:p>
            <a:pPr>
              <a:defRPr/>
            </a:pPr>
            <a:r>
              <a:rPr lang="ru-RU" sz="16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Фоторезисторы – автоматическое управление электрическими цепями с помощью световых сигналов (фотореле); фотоэлементы – солнечные батареи, люксметры, фотоэкспонометры.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41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1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1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1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3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1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1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1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13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1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41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41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1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1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 tmFilter="0,0; .5, 1; 1, 1"/>
                                        <p:tgtEl>
                                          <p:spTgt spid="141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050"/>
                            </p:stCondLst>
                            <p:childTnLst>
                              <p:par>
                                <p:cTn id="60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4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413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4550"/>
                            </p:stCondLst>
                            <p:childTnLst>
                              <p:par>
                                <p:cTn id="67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41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41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1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1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 tmFilter="0,0; .5, 1; 1, 1"/>
                                        <p:tgtEl>
                                          <p:spTgt spid="141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550"/>
                            </p:stCondLst>
                            <p:childTnLst>
                              <p:par>
                                <p:cTn id="75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4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13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6050"/>
                            </p:stCondLst>
                            <p:childTnLst>
                              <p:par>
                                <p:cTn id="82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41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41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1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1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1413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7050"/>
                            </p:stCondLst>
                            <p:childTnLst>
                              <p:par>
                                <p:cTn id="90" presetID="39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4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4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413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mtClean="0"/>
              <a:t>Фотоны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</a:pPr>
            <a:r>
              <a:rPr lang="ru-RU" altLang="ru-RU" sz="3600" b="1" smtClean="0"/>
              <a:t>Основные свойства фотона:</a:t>
            </a:r>
          </a:p>
          <a:p>
            <a:pPr marL="0" indent="0" eaLnBrk="1" hangingPunct="1"/>
            <a:r>
              <a:rPr lang="ru-RU" altLang="ru-RU" smtClean="0"/>
              <a:t>является квантом электромагнитного поля;</a:t>
            </a:r>
          </a:p>
          <a:p>
            <a:pPr marL="0" indent="0" eaLnBrk="1" hangingPunct="1"/>
            <a:r>
              <a:rPr lang="ru-RU" altLang="ru-RU" smtClean="0"/>
              <a:t>движется со скоростью света;</a:t>
            </a:r>
          </a:p>
          <a:p>
            <a:pPr marL="0" indent="0" eaLnBrk="1" hangingPunct="1"/>
            <a:r>
              <a:rPr lang="ru-RU" altLang="ru-RU" smtClean="0"/>
              <a:t>существует только в движении;</a:t>
            </a:r>
          </a:p>
          <a:p>
            <a:pPr marL="0" indent="0" eaLnBrk="1" hangingPunct="1"/>
            <a:r>
              <a:rPr lang="ru-RU" altLang="ru-RU" smtClean="0"/>
              <a:t>масса покоя равна нулю</a:t>
            </a:r>
          </a:p>
        </p:txBody>
      </p:sp>
    </p:spTree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6" presetClass="emph" presetSubtype="0" autoRev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449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</p:cBhvr>
                                      <p:to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900"/>
                            </p:stCondLst>
                            <p:childTnLst>
                              <p:par>
                                <p:cTn id="2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900"/>
                            </p:stCondLst>
                            <p:childTnLst>
                              <p:par>
                                <p:cTn id="3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dirty="0" smtClean="0"/>
              <a:t>Основные характеристики фотона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altLang="ru-RU" sz="2800" smtClean="0"/>
              <a:t>Энергия фотона</a:t>
            </a:r>
          </a:p>
          <a:p>
            <a:pPr eaLnBrk="1" hangingPunct="1"/>
            <a:endParaRPr lang="ru-RU" altLang="ru-RU" sz="2800" smtClean="0"/>
          </a:p>
          <a:p>
            <a:pPr eaLnBrk="1" hangingPunct="1"/>
            <a:r>
              <a:rPr lang="ru-RU" altLang="ru-RU" sz="2800" smtClean="0"/>
              <a:t>Величина импульса фотона</a:t>
            </a:r>
          </a:p>
          <a:p>
            <a:pPr eaLnBrk="1" hangingPunct="1"/>
            <a:endParaRPr lang="ru-RU" altLang="ru-RU" sz="2800" smtClean="0"/>
          </a:p>
        </p:txBody>
      </p:sp>
      <p:graphicFrame>
        <p:nvGraphicFramePr>
          <p:cNvPr id="132109" name="Object 1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0" y="1484313"/>
          <a:ext cx="381476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7" name="Формула" r:id="rId3" imgW="799920" imgH="177480" progId="Equation.3">
                  <p:embed/>
                </p:oleObj>
              </mc:Choice>
              <mc:Fallback>
                <p:oleObj name="Формула" r:id="rId3" imgW="799920" imgH="177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484313"/>
                        <a:ext cx="3814763" cy="847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80C0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1" name="Object 1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246688" y="2636838"/>
          <a:ext cx="2465387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Формула" r:id="rId5" imgW="749160" imgH="393480" progId="Equation.3">
                  <p:embed/>
                </p:oleObj>
              </mc:Choice>
              <mc:Fallback>
                <p:oleObj name="Формула" r:id="rId5" imgW="74916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6688" y="2636838"/>
                        <a:ext cx="2465387" cy="1295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80C0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4" name="Rectangle 8"/>
          <p:cNvSpPr>
            <a:spLocks noChangeArrowheads="1"/>
          </p:cNvSpPr>
          <p:nvPr/>
        </p:nvSpPr>
        <p:spPr bwMode="auto">
          <a:xfrm>
            <a:off x="3276600" y="5595938"/>
            <a:ext cx="4941888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ru-RU" sz="2400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волна</a:t>
            </a:r>
            <a:r>
              <a:rPr lang="ru-RU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– </a:t>
            </a:r>
            <a:r>
              <a:rPr lang="ru-RU" sz="2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распространение света</a:t>
            </a:r>
          </a:p>
        </p:txBody>
      </p:sp>
      <p:sp>
        <p:nvSpPr>
          <p:cNvPr id="132105" name="Rectangle 9"/>
          <p:cNvSpPr>
            <a:spLocks noChangeArrowheads="1"/>
          </p:cNvSpPr>
          <p:nvPr/>
        </p:nvSpPr>
        <p:spPr bwMode="auto">
          <a:xfrm>
            <a:off x="2813050" y="4292600"/>
            <a:ext cx="6330950" cy="42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ru-RU" sz="2400" i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частица</a:t>
            </a:r>
            <a:r>
              <a:rPr lang="ru-RU" sz="240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– </a:t>
            </a:r>
            <a:r>
              <a:rPr lang="ru-RU" sz="24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взаимодействие с веществом</a:t>
            </a:r>
          </a:p>
        </p:txBody>
      </p:sp>
      <p:sp>
        <p:nvSpPr>
          <p:cNvPr id="132106" name="Rectangle 10"/>
          <p:cNvSpPr>
            <a:spLocks noChangeArrowheads="1"/>
          </p:cNvSpPr>
          <p:nvPr/>
        </p:nvSpPr>
        <p:spPr bwMode="auto">
          <a:xfrm>
            <a:off x="250825" y="4797425"/>
            <a:ext cx="2378075" cy="860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None/>
              <a:defRPr/>
            </a:pPr>
            <a:r>
              <a:rPr lang="ru-RU" sz="2800" b="1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Дуализм свойств</a:t>
            </a:r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 flipV="1">
            <a:off x="2124075" y="4724400"/>
            <a:ext cx="647700" cy="217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2108" name="Line 12"/>
          <p:cNvSpPr>
            <a:spLocks noChangeShapeType="1"/>
          </p:cNvSpPr>
          <p:nvPr/>
        </p:nvSpPr>
        <p:spPr bwMode="auto">
          <a:xfrm>
            <a:off x="2051050" y="5516563"/>
            <a:ext cx="720725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68" decel="1000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68" decel="100000"/>
                                        <p:tgtEl>
                                          <p:spTgt spid="132098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68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68" fill="hold"/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68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998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498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4" dur="5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998"/>
                            </p:stCondLst>
                            <p:childTnLst>
                              <p:par>
                                <p:cTn id="36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998"/>
                            </p:stCondLst>
                            <p:childTnLst>
                              <p:par>
                                <p:cTn id="47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4998"/>
                            </p:stCondLst>
                            <p:childTnLst>
                              <p:par>
                                <p:cTn id="58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998"/>
                            </p:stCondLst>
                            <p:childTnLst>
                              <p:par>
                                <p:cTn id="69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6998"/>
                            </p:stCondLst>
                            <p:childTnLst>
                              <p:par>
                                <p:cTn id="8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/>
      <p:bldP spid="132104" grpId="0"/>
      <p:bldP spid="132105" grpId="0"/>
      <p:bldP spid="132106" grpId="0"/>
      <p:bldP spid="132107" grpId="0" animBg="1"/>
      <p:bldP spid="13210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4"/>
          <p:cNvSpPr txBox="1">
            <a:spLocks noChangeArrowheads="1"/>
          </p:cNvSpPr>
          <p:nvPr/>
        </p:nvSpPr>
        <p:spPr bwMode="auto">
          <a:xfrm>
            <a:off x="827088" y="0"/>
            <a:ext cx="74517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ru-RU" altLang="ru-RU" sz="4000" b="1">
                <a:solidFill>
                  <a:srgbClr val="002412"/>
                </a:solidFill>
              </a:rPr>
              <a:t>Корпускулярно – волновой дуализм</a:t>
            </a:r>
          </a:p>
        </p:txBody>
      </p:sp>
      <p:sp>
        <p:nvSpPr>
          <p:cNvPr id="25603" name="Text Box 6"/>
          <p:cNvSpPr txBox="1">
            <a:spLocks noChangeArrowheads="1"/>
          </p:cNvSpPr>
          <p:nvPr/>
        </p:nvSpPr>
        <p:spPr bwMode="auto">
          <a:xfrm>
            <a:off x="468313" y="1628775"/>
            <a:ext cx="2035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/>
              <a:t>свет - волна</a:t>
            </a:r>
          </a:p>
        </p:txBody>
      </p:sp>
      <p:sp>
        <p:nvSpPr>
          <p:cNvPr id="25604" name="Text Box 7"/>
          <p:cNvSpPr txBox="1">
            <a:spLocks noChangeArrowheads="1"/>
          </p:cNvSpPr>
          <p:nvPr/>
        </p:nvSpPr>
        <p:spPr bwMode="auto">
          <a:xfrm>
            <a:off x="4356100" y="1628775"/>
            <a:ext cx="3138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/>
              <a:t>свет – поток частиц</a:t>
            </a:r>
          </a:p>
        </p:txBody>
      </p:sp>
      <p:sp>
        <p:nvSpPr>
          <p:cNvPr id="25605" name="AutoShape 8"/>
          <p:cNvSpPr>
            <a:spLocks noChangeArrowheads="1"/>
          </p:cNvSpPr>
          <p:nvPr/>
        </p:nvSpPr>
        <p:spPr bwMode="auto">
          <a:xfrm>
            <a:off x="1187450" y="2060575"/>
            <a:ext cx="431800" cy="647700"/>
          </a:xfrm>
          <a:prstGeom prst="downArrow">
            <a:avLst>
              <a:gd name="adj1" fmla="val 50000"/>
              <a:gd name="adj2" fmla="val 79778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5606" name="AutoShape 9"/>
          <p:cNvSpPr>
            <a:spLocks noChangeArrowheads="1"/>
          </p:cNvSpPr>
          <p:nvPr/>
        </p:nvSpPr>
        <p:spPr bwMode="auto">
          <a:xfrm>
            <a:off x="5651500" y="2060575"/>
            <a:ext cx="431800" cy="647700"/>
          </a:xfrm>
          <a:prstGeom prst="downArrow">
            <a:avLst>
              <a:gd name="adj1" fmla="val 50000"/>
              <a:gd name="adj2" fmla="val 79778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25607" name="Text Box 10"/>
          <p:cNvSpPr txBox="1">
            <a:spLocks noChangeArrowheads="1"/>
          </p:cNvSpPr>
          <p:nvPr/>
        </p:nvSpPr>
        <p:spPr bwMode="auto">
          <a:xfrm>
            <a:off x="323850" y="2636838"/>
            <a:ext cx="254635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ru-RU" altLang="ru-RU"/>
              <a:t>интерференция</a:t>
            </a:r>
          </a:p>
          <a:p>
            <a:pPr eaLnBrk="1" hangingPunct="1">
              <a:buFontTx/>
              <a:buChar char="•"/>
            </a:pPr>
            <a:r>
              <a:rPr lang="ru-RU" altLang="ru-RU"/>
              <a:t>дифракция</a:t>
            </a:r>
          </a:p>
          <a:p>
            <a:pPr eaLnBrk="1" hangingPunct="1">
              <a:buFontTx/>
              <a:buChar char="•"/>
            </a:pPr>
            <a:r>
              <a:rPr lang="ru-RU" altLang="ru-RU"/>
              <a:t>поляризация</a:t>
            </a:r>
          </a:p>
        </p:txBody>
      </p:sp>
      <p:sp>
        <p:nvSpPr>
          <p:cNvPr id="25608" name="Text Box 11"/>
          <p:cNvSpPr txBox="1">
            <a:spLocks noChangeArrowheads="1"/>
          </p:cNvSpPr>
          <p:nvPr/>
        </p:nvSpPr>
        <p:spPr bwMode="auto">
          <a:xfrm>
            <a:off x="4175125" y="2636838"/>
            <a:ext cx="496887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ru-RU" altLang="ru-RU"/>
              <a:t>фотоэффект (красная граница)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ru-RU" altLang="ru-RU"/>
              <a:t>коротковолновая граница рентгеновских спектров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ru-RU" altLang="ru-RU"/>
              <a:t>Эффект Комптона</a:t>
            </a:r>
          </a:p>
        </p:txBody>
      </p:sp>
      <p:sp>
        <p:nvSpPr>
          <p:cNvPr id="25609" name="Text Box 12"/>
          <p:cNvSpPr txBox="1">
            <a:spLocks noChangeArrowheads="1"/>
          </p:cNvSpPr>
          <p:nvPr/>
        </p:nvSpPr>
        <p:spPr bwMode="auto">
          <a:xfrm>
            <a:off x="323850" y="5013325"/>
            <a:ext cx="8640763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/>
              <a:t>Нильс Бор – принцип дополнительности: для описания того или иного явления надо использовать или волновую или корпускулярную теорию света, но не ту и другую одновременно.</a:t>
            </a:r>
          </a:p>
        </p:txBody>
      </p:sp>
      <p:sp>
        <p:nvSpPr>
          <p:cNvPr id="25610" name="AutoShape 1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027988" y="6453188"/>
            <a:ext cx="935037" cy="265112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rgbClr val="FFFFFF"/>
              </a:gs>
              <a:gs pos="100000">
                <a:srgbClr val="85FFC2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4000" smtClean="0"/>
              <a:t>Основные положения квантовой физики</a:t>
            </a:r>
            <a:br>
              <a:rPr lang="ru-RU" sz="4000" smtClean="0"/>
            </a:br>
            <a:r>
              <a:rPr lang="ru-RU" sz="3200" i="1" smtClean="0"/>
              <a:t>1900г. М. Планк, 1905г. А. Эйнштейн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91513" cy="4972050"/>
          </a:xfrm>
        </p:spPr>
        <p:txBody>
          <a:bodyPr/>
          <a:lstStyle/>
          <a:p>
            <a:pPr algn="just" eaLnBrk="1" hangingPunct="1"/>
            <a:r>
              <a:rPr lang="ru-RU" altLang="ru-RU" sz="2400" smtClean="0"/>
              <a:t>Свет может излучаться, распространяться и поглощаться только отдельными порциями – квантами (фотонами).</a:t>
            </a:r>
          </a:p>
          <a:p>
            <a:pPr algn="just" eaLnBrk="1" hangingPunct="1"/>
            <a:r>
              <a:rPr lang="ru-RU" altLang="ru-RU" sz="2400" smtClean="0"/>
              <a:t>Энергия кванта 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endParaRPr lang="ru-RU" altLang="ru-RU" sz="2400" i="1" smtClean="0">
              <a:solidFill>
                <a:srgbClr val="080C09"/>
              </a:solidFill>
            </a:endParaRP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altLang="ru-RU" sz="2400" i="1" smtClean="0">
                <a:solidFill>
                  <a:srgbClr val="080C09"/>
                </a:solidFill>
              </a:rPr>
              <a:t>h=6</a:t>
            </a:r>
            <a:r>
              <a:rPr lang="ru-RU" altLang="ru-RU" sz="2400" i="1" smtClean="0">
                <a:solidFill>
                  <a:srgbClr val="080C09"/>
                </a:solidFill>
              </a:rPr>
              <a:t>,</a:t>
            </a:r>
            <a:r>
              <a:rPr lang="en-US" altLang="ru-RU" sz="2400" i="1" smtClean="0">
                <a:solidFill>
                  <a:srgbClr val="080C09"/>
                </a:solidFill>
              </a:rPr>
              <a:t>63</a:t>
            </a:r>
            <a:r>
              <a:rPr lang="en-US" altLang="ru-RU" sz="2400" i="1" smtClean="0">
                <a:solidFill>
                  <a:srgbClr val="080C09"/>
                </a:solidFill>
                <a:cs typeface="Arial" panose="020B0604020202020204" pitchFamily="34" charset="0"/>
              </a:rPr>
              <a:t>•</a:t>
            </a:r>
            <a:r>
              <a:rPr lang="ru-RU" altLang="ru-RU" sz="2400" i="1" smtClean="0">
                <a:solidFill>
                  <a:srgbClr val="080C09"/>
                </a:solidFill>
              </a:rPr>
              <a:t>10</a:t>
            </a:r>
            <a:r>
              <a:rPr lang="ru-RU" altLang="ru-RU" sz="2400" i="1" baseline="30000" smtClean="0">
                <a:solidFill>
                  <a:srgbClr val="080C09"/>
                </a:solidFill>
              </a:rPr>
              <a:t>-34 </a:t>
            </a:r>
            <a:r>
              <a:rPr lang="ru-RU" altLang="ru-RU" sz="2400" i="1" smtClean="0">
                <a:solidFill>
                  <a:srgbClr val="080C09"/>
                </a:solidFill>
              </a:rPr>
              <a:t>Дж</a:t>
            </a:r>
            <a:r>
              <a:rPr lang="en-US" altLang="ru-RU" sz="2400" i="1" smtClean="0">
                <a:solidFill>
                  <a:srgbClr val="080C09"/>
                </a:solidFill>
                <a:cs typeface="Arial" panose="020B0604020202020204" pitchFamily="34" charset="0"/>
              </a:rPr>
              <a:t>•</a:t>
            </a:r>
            <a:r>
              <a:rPr lang="ru-RU" altLang="ru-RU" sz="2400" i="1" smtClean="0">
                <a:solidFill>
                  <a:srgbClr val="080C09"/>
                </a:solidFill>
                <a:cs typeface="Arial" panose="020B0604020202020204" pitchFamily="34" charset="0"/>
              </a:rPr>
              <a:t>с</a:t>
            </a:r>
            <a:r>
              <a:rPr lang="ru-RU" altLang="ru-RU" sz="2400" smtClean="0">
                <a:cs typeface="Arial" panose="020B0604020202020204" pitchFamily="34" charset="0"/>
              </a:rPr>
              <a:t> – постоянная Планка</a:t>
            </a:r>
          </a:p>
          <a:p>
            <a:pPr algn="just" eaLnBrk="1" hangingPunct="1"/>
            <a:r>
              <a:rPr lang="ru-RU" altLang="ru-RU" sz="2400" smtClean="0">
                <a:cs typeface="Arial" panose="020B0604020202020204" pitchFamily="34" charset="0"/>
              </a:rPr>
              <a:t>Интенсивность света зависит от плотности потока фотонов и их энергии</a:t>
            </a:r>
          </a:p>
          <a:p>
            <a:pPr algn="just" eaLnBrk="1" hangingPunct="1"/>
            <a:r>
              <a:rPr lang="ru-RU" altLang="ru-RU" sz="2400" smtClean="0">
                <a:cs typeface="Arial" panose="020B0604020202020204" pitchFamily="34" charset="0"/>
              </a:rPr>
              <a:t>При взаимодействии света с веществом квант полностью поглощается или отражается</a:t>
            </a:r>
          </a:p>
          <a:p>
            <a:pPr algn="just" eaLnBrk="1" hangingPunct="1"/>
            <a:r>
              <a:rPr lang="ru-RU" altLang="ru-RU" sz="2400" smtClean="0">
                <a:cs typeface="Arial" panose="020B0604020202020204" pitchFamily="34" charset="0"/>
              </a:rPr>
              <a:t>Процесс поглощения энергии кванта веществом происходит практически мгновенно</a:t>
            </a:r>
          </a:p>
        </p:txBody>
      </p:sp>
      <p:graphicFrame>
        <p:nvGraphicFramePr>
          <p:cNvPr id="1116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4214813" y="2781300"/>
          <a:ext cx="15716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Формула" r:id="rId3" imgW="457200" imgH="177480" progId="Equation.3">
                  <p:embed/>
                </p:oleObj>
              </mc:Choice>
              <mc:Fallback>
                <p:oleObj name="Формула" r:id="rId3" imgW="457200" imgH="177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2781300"/>
                        <a:ext cx="1571625" cy="576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80C0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16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ФОТОН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Текст 2"/>
              <p:cNvSpPr>
                <a:spLocks noGrp="1"/>
              </p:cNvSpPr>
              <p:nvPr>
                <p:ph type="body"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ф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h𝑣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ф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h𝑐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λ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ф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h𝑣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ф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λ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ф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ф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Текс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ф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−энергия фотона </m:t>
                    </m:r>
                    <m:d>
                      <m:d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Дж</m:t>
                        </m:r>
                      </m:e>
                    </m:d>
                  </m:oMath>
                </a14:m>
                <a:endParaRPr lang="ru-RU" sz="20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ф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−импульс фотона </m:t>
                    </m:r>
                    <m:d>
                      <m:d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кг</m:t>
                        </m:r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∙м/с</m:t>
                        </m:r>
                      </m:e>
                    </m:d>
                  </m:oMath>
                </a14:m>
                <a:endParaRPr lang="ru-RU" sz="20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ф</m:t>
                        </m:r>
                      </m:sub>
                    </m:sSub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−масса фотона (кг)</m:t>
                    </m:r>
                  </m:oMath>
                </a14:m>
                <a:endParaRPr lang="ru-RU" sz="200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−частота </m:t>
                    </m:r>
                    <m:d>
                      <m:d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Гц</m:t>
                        </m:r>
                      </m:e>
                    </m:d>
                  </m:oMath>
                </a14:m>
                <a:endParaRPr lang="ru-RU" sz="2000" b="0" i="1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длина волны </m:t>
                    </m:r>
                    <m:d>
                      <m:dPr>
                        <m:ctrlPr>
                          <a:rPr lang="ru-R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</a:rPr>
                          <m:t>м</m:t>
                        </m:r>
                      </m:e>
                    </m:d>
                  </m:oMath>
                </a14:m>
                <a:endParaRPr lang="ru-RU" sz="2000" b="0" i="1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=6,63∙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−34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Дж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∙с −постоян Планка</m:t>
                    </m:r>
                  </m:oMath>
                </a14:m>
                <a:endParaRPr lang="ru-RU" sz="2000" b="0" i="1" dirty="0" smtClean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ru-RU" sz="2000" b="0" i="1" smtClean="0">
                        <a:latin typeface="Cambria Math" panose="02040503050406030204" pitchFamily="18" charset="0"/>
                      </a:rPr>
                      <m:t>с=3</m:t>
                    </m:r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  <m:f>
                      <m:fPr>
                        <m:ctrlP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м</m:t>
                        </m:r>
                      </m:num>
                      <m:den>
                        <m:r>
                          <a:rPr lang="ru-RU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с</m:t>
                        </m:r>
                      </m:den>
                    </m:f>
                    <m:r>
                      <a:rPr lang="ru-RU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−скорость света</m:t>
                    </m:r>
                  </m:oMath>
                </a14:m>
                <a:endParaRPr lang="ru-RU" sz="2000" i="1" dirty="0"/>
              </a:p>
            </p:txBody>
          </p:sp>
        </mc:Choice>
        <mc:Fallback xmlns="">
          <p:sp>
            <p:nvSpPr>
              <p:cNvPr id="4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151" t="-22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81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536" y="1295400"/>
            <a:ext cx="4968552" cy="551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4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411413" y="0"/>
            <a:ext cx="35687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sz="4000" b="1">
                <a:solidFill>
                  <a:srgbClr val="002412"/>
                </a:solidFill>
              </a:rPr>
              <a:t>Фотоэффект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23850" y="2133600"/>
            <a:ext cx="85169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/>
              <a:t>Фотоэффект – это явление вылета электронов из вещества под действием света.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979613" y="1484313"/>
            <a:ext cx="2046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b="1"/>
              <a:t>Генрих Герц</a:t>
            </a: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843213" y="3573463"/>
            <a:ext cx="1871662" cy="287337"/>
            <a:chOff x="1247" y="2251"/>
            <a:chExt cx="1179" cy="181"/>
          </a:xfrm>
        </p:grpSpPr>
        <p:sp>
          <p:nvSpPr>
            <p:cNvPr id="19487" name="Line 12"/>
            <p:cNvSpPr>
              <a:spLocks noChangeShapeType="1"/>
            </p:cNvSpPr>
            <p:nvPr/>
          </p:nvSpPr>
          <p:spPr bwMode="auto">
            <a:xfrm>
              <a:off x="1247" y="2251"/>
              <a:ext cx="1179" cy="0"/>
            </a:xfrm>
            <a:prstGeom prst="line">
              <a:avLst/>
            </a:prstGeom>
            <a:noFill/>
            <a:ln w="38100">
              <a:solidFill>
                <a:srgbClr val="005EE8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88" name="Line 13"/>
            <p:cNvSpPr>
              <a:spLocks noChangeShapeType="1"/>
            </p:cNvSpPr>
            <p:nvPr/>
          </p:nvSpPr>
          <p:spPr bwMode="auto">
            <a:xfrm>
              <a:off x="1247" y="2341"/>
              <a:ext cx="1179" cy="0"/>
            </a:xfrm>
            <a:prstGeom prst="line">
              <a:avLst/>
            </a:prstGeom>
            <a:noFill/>
            <a:ln w="38100">
              <a:solidFill>
                <a:srgbClr val="005EE8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89" name="Line 14"/>
            <p:cNvSpPr>
              <a:spLocks noChangeShapeType="1"/>
            </p:cNvSpPr>
            <p:nvPr/>
          </p:nvSpPr>
          <p:spPr bwMode="auto">
            <a:xfrm>
              <a:off x="1247" y="2432"/>
              <a:ext cx="1179" cy="0"/>
            </a:xfrm>
            <a:prstGeom prst="line">
              <a:avLst/>
            </a:prstGeom>
            <a:noFill/>
            <a:ln w="38100">
              <a:solidFill>
                <a:srgbClr val="005EE8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19462" name="Group 25"/>
          <p:cNvGrpSpPr>
            <a:grpSpLocks/>
          </p:cNvGrpSpPr>
          <p:nvPr/>
        </p:nvGrpSpPr>
        <p:grpSpPr bwMode="auto">
          <a:xfrm>
            <a:off x="3995738" y="3357563"/>
            <a:ext cx="1439862" cy="2519362"/>
            <a:chOff x="1973" y="2115"/>
            <a:chExt cx="907" cy="1587"/>
          </a:xfrm>
        </p:grpSpPr>
        <p:grpSp>
          <p:nvGrpSpPr>
            <p:cNvPr id="19476" name="Group 17"/>
            <p:cNvGrpSpPr>
              <a:grpSpLocks/>
            </p:cNvGrpSpPr>
            <p:nvPr/>
          </p:nvGrpSpPr>
          <p:grpSpPr bwMode="auto">
            <a:xfrm>
              <a:off x="1973" y="2115"/>
              <a:ext cx="907" cy="1587"/>
              <a:chOff x="1973" y="2115"/>
              <a:chExt cx="907" cy="1587"/>
            </a:xfrm>
          </p:grpSpPr>
          <p:sp>
            <p:nvSpPr>
              <p:cNvPr id="19482" name="Oval 6"/>
              <p:cNvSpPr>
                <a:spLocks noChangeArrowheads="1"/>
              </p:cNvSpPr>
              <p:nvPr/>
            </p:nvSpPr>
            <p:spPr bwMode="auto">
              <a:xfrm>
                <a:off x="1973" y="2614"/>
                <a:ext cx="907" cy="90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  <p:sp>
            <p:nvSpPr>
              <p:cNvPr id="19483" name="Line 7"/>
              <p:cNvSpPr>
                <a:spLocks noChangeShapeType="1"/>
              </p:cNvSpPr>
              <p:nvPr/>
            </p:nvSpPr>
            <p:spPr bwMode="auto">
              <a:xfrm>
                <a:off x="2426" y="3521"/>
                <a:ext cx="0" cy="18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484" name="Line 8"/>
              <p:cNvSpPr>
                <a:spLocks noChangeShapeType="1"/>
              </p:cNvSpPr>
              <p:nvPr/>
            </p:nvSpPr>
            <p:spPr bwMode="auto">
              <a:xfrm>
                <a:off x="2154" y="3702"/>
                <a:ext cx="545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9485" name="Line 9"/>
              <p:cNvSpPr>
                <a:spLocks noChangeShapeType="1"/>
              </p:cNvSpPr>
              <p:nvPr/>
            </p:nvSpPr>
            <p:spPr bwMode="auto">
              <a:xfrm>
                <a:off x="2426" y="2523"/>
                <a:ext cx="0" cy="91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1274" name="Oval 10"/>
              <p:cNvSpPr>
                <a:spLocks noChangeArrowheads="1"/>
              </p:cNvSpPr>
              <p:nvPr/>
            </p:nvSpPr>
            <p:spPr bwMode="auto">
              <a:xfrm>
                <a:off x="2381" y="2115"/>
                <a:ext cx="91" cy="453"/>
              </a:xfrm>
              <a:prstGeom prst="ellipse">
                <a:avLst/>
              </a:prstGeom>
              <a:gradFill rotWithShape="1">
                <a:gsLst>
                  <a:gs pos="0">
                    <a:schemeClr val="bg2"/>
                  </a:gs>
                  <a:gs pos="50000">
                    <a:schemeClr val="bg2">
                      <a:gamma/>
                      <a:tint val="40784"/>
                      <a:invGamma/>
                    </a:schemeClr>
                  </a:gs>
                  <a:gs pos="100000">
                    <a:schemeClr val="bg2"/>
                  </a:gs>
                </a:gsLst>
                <a:lin ang="0" scaled="1"/>
              </a:gradFill>
              <a:ln w="28575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ru-RU">
                  <a:latin typeface="Arial" charset="0"/>
                </a:endParaRPr>
              </a:p>
            </p:txBody>
          </p:sp>
        </p:grpSp>
        <p:sp>
          <p:nvSpPr>
            <p:cNvPr id="19477" name="Arc 19"/>
            <p:cNvSpPr>
              <a:spLocks/>
            </p:cNvSpPr>
            <p:nvPr/>
          </p:nvSpPr>
          <p:spPr bwMode="auto">
            <a:xfrm>
              <a:off x="2064" y="3067"/>
              <a:ext cx="365" cy="363"/>
            </a:xfrm>
            <a:custGeom>
              <a:avLst/>
              <a:gdLst>
                <a:gd name="T0" fmla="*/ 0 w 21772"/>
                <a:gd name="T1" fmla="*/ 0 h 22276"/>
                <a:gd name="T2" fmla="*/ 0 w 21772"/>
                <a:gd name="T3" fmla="*/ 0 h 22276"/>
                <a:gd name="T4" fmla="*/ 0 w 21772"/>
                <a:gd name="T5" fmla="*/ 0 h 22276"/>
                <a:gd name="T6" fmla="*/ 0 60000 65536"/>
                <a:gd name="T7" fmla="*/ 0 60000 65536"/>
                <a:gd name="T8" fmla="*/ 0 60000 65536"/>
                <a:gd name="T9" fmla="*/ 0 w 21772"/>
                <a:gd name="T10" fmla="*/ 0 h 22276"/>
                <a:gd name="T11" fmla="*/ 21772 w 21772"/>
                <a:gd name="T12" fmla="*/ 22276 h 222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772" h="22276" fill="none" extrusionOk="0">
                  <a:moveTo>
                    <a:pt x="21772" y="22275"/>
                  </a:moveTo>
                  <a:cubicBezTo>
                    <a:pt x="21714" y="22275"/>
                    <a:pt x="21657" y="22275"/>
                    <a:pt x="21600" y="22276"/>
                  </a:cubicBezTo>
                  <a:cubicBezTo>
                    <a:pt x="9670" y="22276"/>
                    <a:pt x="0" y="12605"/>
                    <a:pt x="0" y="676"/>
                  </a:cubicBezTo>
                  <a:cubicBezTo>
                    <a:pt x="-1" y="450"/>
                    <a:pt x="3" y="225"/>
                    <a:pt x="10" y="-1"/>
                  </a:cubicBezTo>
                </a:path>
                <a:path w="21772" h="22276" stroke="0" extrusionOk="0">
                  <a:moveTo>
                    <a:pt x="21772" y="22275"/>
                  </a:moveTo>
                  <a:cubicBezTo>
                    <a:pt x="21714" y="22275"/>
                    <a:pt x="21657" y="22275"/>
                    <a:pt x="21600" y="22276"/>
                  </a:cubicBezTo>
                  <a:cubicBezTo>
                    <a:pt x="9670" y="22276"/>
                    <a:pt x="0" y="12605"/>
                    <a:pt x="0" y="676"/>
                  </a:cubicBezTo>
                  <a:cubicBezTo>
                    <a:pt x="-1" y="450"/>
                    <a:pt x="3" y="225"/>
                    <a:pt x="10" y="-1"/>
                  </a:cubicBezTo>
                  <a:lnTo>
                    <a:pt x="21600" y="676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9478" name="Line 21"/>
            <p:cNvSpPr>
              <a:spLocks noChangeShapeType="1"/>
            </p:cNvSpPr>
            <p:nvPr/>
          </p:nvSpPr>
          <p:spPr bwMode="auto">
            <a:xfrm>
              <a:off x="2018" y="3067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79" name="Line 22"/>
            <p:cNvSpPr>
              <a:spLocks noChangeShapeType="1"/>
            </p:cNvSpPr>
            <p:nvPr/>
          </p:nvSpPr>
          <p:spPr bwMode="auto">
            <a:xfrm>
              <a:off x="2426" y="3385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80" name="Line 23"/>
            <p:cNvSpPr>
              <a:spLocks noChangeShapeType="1"/>
            </p:cNvSpPr>
            <p:nvPr/>
          </p:nvSpPr>
          <p:spPr bwMode="auto">
            <a:xfrm flipV="1">
              <a:off x="2109" y="3203"/>
              <a:ext cx="91" cy="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481" name="Line 24"/>
            <p:cNvSpPr>
              <a:spLocks noChangeShapeType="1"/>
            </p:cNvSpPr>
            <p:nvPr/>
          </p:nvSpPr>
          <p:spPr bwMode="auto">
            <a:xfrm flipH="1">
              <a:off x="2245" y="3294"/>
              <a:ext cx="45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9463" name="Line 26"/>
          <p:cNvSpPr>
            <a:spLocks noChangeShapeType="1"/>
          </p:cNvSpPr>
          <p:nvPr/>
        </p:nvSpPr>
        <p:spPr bwMode="auto">
          <a:xfrm>
            <a:off x="4643438" y="4149725"/>
            <a:ext cx="0" cy="719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464" name="Line 27"/>
          <p:cNvSpPr>
            <a:spLocks noChangeShapeType="1"/>
          </p:cNvSpPr>
          <p:nvPr/>
        </p:nvSpPr>
        <p:spPr bwMode="auto">
          <a:xfrm>
            <a:off x="4643438" y="4868863"/>
            <a:ext cx="1444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465" name="Line 28"/>
          <p:cNvSpPr>
            <a:spLocks noChangeShapeType="1"/>
          </p:cNvSpPr>
          <p:nvPr/>
        </p:nvSpPr>
        <p:spPr bwMode="auto">
          <a:xfrm>
            <a:off x="4787900" y="4868863"/>
            <a:ext cx="0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466" name="Oval 29"/>
          <p:cNvSpPr>
            <a:spLocks noChangeArrowheads="1"/>
          </p:cNvSpPr>
          <p:nvPr/>
        </p:nvSpPr>
        <p:spPr bwMode="auto">
          <a:xfrm>
            <a:off x="4643438" y="4797425"/>
            <a:ext cx="144462" cy="1444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  <p:sp>
        <p:nvSpPr>
          <p:cNvPr id="11294" name="Line 30"/>
          <p:cNvSpPr>
            <a:spLocks noChangeShapeType="1"/>
          </p:cNvSpPr>
          <p:nvPr/>
        </p:nvSpPr>
        <p:spPr bwMode="auto">
          <a:xfrm flipH="1">
            <a:off x="4140200" y="4868863"/>
            <a:ext cx="11509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9468" name="Picture 31" descr="p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49275"/>
            <a:ext cx="1431925" cy="1431925"/>
          </a:xfrm>
          <a:prstGeom prst="rect">
            <a:avLst/>
          </a:prstGeom>
          <a:noFill/>
          <a:ln w="57150" cmpd="thickThin">
            <a:solidFill>
              <a:srgbClr val="00241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469" name="Group 33"/>
          <p:cNvGrpSpPr>
            <a:grpSpLocks/>
          </p:cNvGrpSpPr>
          <p:nvPr/>
        </p:nvGrpSpPr>
        <p:grpSpPr bwMode="auto">
          <a:xfrm>
            <a:off x="1258888" y="3357563"/>
            <a:ext cx="1793875" cy="1249362"/>
            <a:chOff x="249" y="2115"/>
            <a:chExt cx="1130" cy="787"/>
          </a:xfrm>
        </p:grpSpPr>
        <p:grpSp>
          <p:nvGrpSpPr>
            <p:cNvPr id="19472" name="Group 18"/>
            <p:cNvGrpSpPr>
              <a:grpSpLocks/>
            </p:cNvGrpSpPr>
            <p:nvPr/>
          </p:nvGrpSpPr>
          <p:grpSpPr bwMode="auto">
            <a:xfrm>
              <a:off x="476" y="2115"/>
              <a:ext cx="862" cy="499"/>
              <a:chOff x="476" y="2115"/>
              <a:chExt cx="862" cy="499"/>
            </a:xfrm>
          </p:grpSpPr>
          <p:sp>
            <p:nvSpPr>
              <p:cNvPr id="19474" name="Rectangle 11"/>
              <p:cNvSpPr>
                <a:spLocks noChangeArrowheads="1"/>
              </p:cNvSpPr>
              <p:nvPr/>
            </p:nvSpPr>
            <p:spPr bwMode="auto">
              <a:xfrm>
                <a:off x="476" y="2160"/>
                <a:ext cx="771" cy="40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>
                  <a:solidFill>
                    <a:srgbClr val="FF0000"/>
                  </a:solidFill>
                </a:endParaRPr>
              </a:p>
            </p:txBody>
          </p:sp>
          <p:sp>
            <p:nvSpPr>
              <p:cNvPr id="19475" name="Rectangle 16"/>
              <p:cNvSpPr>
                <a:spLocks noChangeArrowheads="1"/>
              </p:cNvSpPr>
              <p:nvPr/>
            </p:nvSpPr>
            <p:spPr bwMode="auto">
              <a:xfrm>
                <a:off x="1202" y="2115"/>
                <a:ext cx="136" cy="4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ru-RU" altLang="ru-RU"/>
              </a:p>
            </p:txBody>
          </p:sp>
        </p:grpSp>
        <p:sp>
          <p:nvSpPr>
            <p:cNvPr id="19473" name="Text Box 32"/>
            <p:cNvSpPr txBox="1">
              <a:spLocks noChangeArrowheads="1"/>
            </p:cNvSpPr>
            <p:nvPr/>
          </p:nvSpPr>
          <p:spPr bwMode="auto">
            <a:xfrm>
              <a:off x="249" y="2614"/>
              <a:ext cx="11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/>
                <a:t>осветитель</a:t>
              </a:r>
            </a:p>
          </p:txBody>
        </p:sp>
      </p:grpSp>
      <p:sp>
        <p:nvSpPr>
          <p:cNvPr id="19470" name="Text Box 34"/>
          <p:cNvSpPr txBox="1">
            <a:spLocks noChangeArrowheads="1"/>
          </p:cNvSpPr>
          <p:nvPr/>
        </p:nvSpPr>
        <p:spPr bwMode="auto">
          <a:xfrm>
            <a:off x="2051050" y="908050"/>
            <a:ext cx="151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altLang="ru-RU" b="1"/>
              <a:t>1887 г.</a:t>
            </a:r>
          </a:p>
        </p:txBody>
      </p:sp>
      <p:sp>
        <p:nvSpPr>
          <p:cNvPr id="19471" name="AutoShape 3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8027988" y="6453188"/>
            <a:ext cx="935037" cy="265112"/>
          </a:xfrm>
          <a:prstGeom prst="star16">
            <a:avLst>
              <a:gd name="adj" fmla="val 37500"/>
            </a:avLst>
          </a:prstGeom>
          <a:gradFill rotWithShape="1">
            <a:gsLst>
              <a:gs pos="0">
                <a:srgbClr val="FFFFFF"/>
              </a:gs>
              <a:gs pos="100000">
                <a:srgbClr val="85FFC2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ru-RU" alt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0" dur="5000" fill="hold"/>
                                        <p:tgtEl>
                                          <p:spTgt spid="1129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565400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b="1" dirty="0" smtClean="0"/>
              <a:t>Законы фотоэффекта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03238" y="5634038"/>
            <a:ext cx="8640762" cy="1223962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ru-RU" sz="28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1888 г., А.Г. Столетов</a:t>
            </a:r>
          </a:p>
        </p:txBody>
      </p:sp>
      <p:graphicFrame>
        <p:nvGraphicFramePr>
          <p:cNvPr id="118788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087563" y="-242888"/>
          <a:ext cx="7056437" cy="6335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CorelDRAW CMX" r:id="rId3" imgW="1602000" imgH="1535760" progId="CorelDraw.CMX.10">
                  <p:embed/>
                </p:oleObj>
              </mc:Choice>
              <mc:Fallback>
                <p:oleObj name="CorelDRAW CMX" r:id="rId3" imgW="1602000" imgH="1535760" progId="CorelDraw.CMX.1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7563" y="-242888"/>
                        <a:ext cx="7056437" cy="6335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4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2708275"/>
            <a:ext cx="8569325" cy="3816350"/>
          </a:xfrm>
        </p:spPr>
        <p:txBody>
          <a:bodyPr/>
          <a:lstStyle/>
          <a:p>
            <a:pPr algn="r" eaLnBrk="1" hangingPunct="1">
              <a:buFont typeface="Wingdings" panose="05000000000000000000" pitchFamily="2" charset="2"/>
              <a:buNone/>
            </a:pPr>
            <a:r>
              <a:rPr lang="ru-RU" altLang="ru-RU" sz="2000" b="1" smtClean="0"/>
              <a:t>1-й закон</a:t>
            </a:r>
            <a:r>
              <a:rPr lang="ru-RU" altLang="ru-RU" sz="2400" b="1" smtClean="0"/>
              <a:t>            </a:t>
            </a:r>
            <a:r>
              <a:rPr lang="ru-RU" altLang="ru-RU" sz="2800" smtClean="0"/>
              <a:t> 		  фототок насыщения прямо пропорционален световому потоку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000" b="1" smtClean="0"/>
              <a:t>2-й закон</a:t>
            </a:r>
            <a:r>
              <a:rPr lang="ru-RU" altLang="ru-RU" sz="2800" smtClean="0"/>
              <a:t>				Если</a:t>
            </a:r>
            <a:r>
              <a:rPr lang="ru-RU" altLang="ru-RU" sz="2800" smtClean="0">
                <a:solidFill>
                  <a:srgbClr val="080C09"/>
                </a:solidFill>
              </a:rPr>
              <a:t> </a:t>
            </a:r>
            <a:r>
              <a:rPr lang="en-US" altLang="ru-RU" sz="2800" i="1" smtClean="0">
                <a:solidFill>
                  <a:srgbClr val="080C09"/>
                </a:solidFill>
                <a:latin typeface="Allegro BT" pitchFamily="82" charset="0"/>
              </a:rPr>
              <a:t>U</a:t>
            </a:r>
            <a:r>
              <a:rPr lang="en-US" altLang="ru-RU" sz="2800" smtClean="0">
                <a:solidFill>
                  <a:srgbClr val="080C09"/>
                </a:solidFill>
                <a:latin typeface="Allegro BT" pitchFamily="82" charset="0"/>
              </a:rPr>
              <a:t>=</a:t>
            </a:r>
            <a:r>
              <a:rPr lang="en-US" altLang="ru-RU" sz="2800" i="1" smtClean="0">
                <a:solidFill>
                  <a:srgbClr val="080C09"/>
                </a:solidFill>
                <a:latin typeface="Allegro BT" pitchFamily="82" charset="0"/>
              </a:rPr>
              <a:t>U</a:t>
            </a:r>
            <a:r>
              <a:rPr lang="ru-RU" altLang="ru-RU" sz="2800" i="1" baseline="-25000" smtClean="0">
                <a:solidFill>
                  <a:srgbClr val="080C09"/>
                </a:solidFill>
                <a:latin typeface="Allegro BT" pitchFamily="82" charset="0"/>
              </a:rPr>
              <a:t>з</a:t>
            </a:r>
            <a:r>
              <a:rPr lang="ru-RU" altLang="ru-RU" sz="2800" baseline="-25000" smtClean="0">
                <a:solidFill>
                  <a:srgbClr val="080C09"/>
                </a:solidFill>
                <a:latin typeface="Allegro BT" pitchFamily="82" charset="0"/>
              </a:rPr>
              <a:t> </a:t>
            </a:r>
            <a:r>
              <a:rPr lang="ru-RU" altLang="ru-RU" sz="2800" smtClean="0">
                <a:solidFill>
                  <a:srgbClr val="080C09"/>
                </a:solidFill>
                <a:latin typeface="Allegro BT" pitchFamily="82" charset="0"/>
              </a:rPr>
              <a:t>, то </a:t>
            </a:r>
            <a:r>
              <a:rPr lang="en-US" altLang="ru-RU" sz="2800" i="1" smtClean="0">
                <a:solidFill>
                  <a:srgbClr val="080C09"/>
                </a:solidFill>
                <a:latin typeface="Allegro BT" pitchFamily="82" charset="0"/>
              </a:rPr>
              <a:t>I</a:t>
            </a:r>
            <a:r>
              <a:rPr lang="ru-RU" altLang="ru-RU" sz="2800" smtClean="0">
                <a:solidFill>
                  <a:srgbClr val="080C09"/>
                </a:solidFill>
                <a:latin typeface="Allegro BT" pitchFamily="82" charset="0"/>
              </a:rPr>
              <a:t>=0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ru-RU" altLang="ru-RU" sz="2000" i="1" smtClean="0"/>
              <a:t>Закон сохранения энергии (ЗСЭ)</a:t>
            </a:r>
            <a:r>
              <a:rPr lang="ru-RU" altLang="ru-RU" sz="2800" smtClean="0"/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u-RU" altLang="ru-RU" sz="2800" smtClean="0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ru-RU" altLang="ru-RU" sz="2400" b="1" smtClean="0"/>
              <a:t>Максимальная кинетическая энергия фотоэлектронов не зависит от интенсивности излучения и определяется только его частотой.			</a:t>
            </a:r>
          </a:p>
        </p:txBody>
      </p:sp>
      <p:graphicFrame>
        <p:nvGraphicFramePr>
          <p:cNvPr id="12186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072063" y="4286250"/>
          <a:ext cx="28575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Формула" r:id="rId3" imgW="1650960" imgH="419040" progId="Equation.3">
                  <p:embed/>
                </p:oleObj>
              </mc:Choice>
              <mc:Fallback>
                <p:oleObj name="Формула" r:id="rId3" imgW="1650960" imgH="4190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4286250"/>
                        <a:ext cx="28575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900113" y="0"/>
            <a:ext cx="5818187" cy="2928938"/>
            <a:chOff x="567" y="0"/>
            <a:chExt cx="3665" cy="1845"/>
          </a:xfrm>
        </p:grpSpPr>
        <p:sp>
          <p:nvSpPr>
            <p:cNvPr id="3077" name="Line 7"/>
            <p:cNvSpPr>
              <a:spLocks noChangeShapeType="1"/>
            </p:cNvSpPr>
            <p:nvPr/>
          </p:nvSpPr>
          <p:spPr bwMode="auto">
            <a:xfrm>
              <a:off x="567" y="1253"/>
              <a:ext cx="335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78" name="Line 8"/>
            <p:cNvSpPr>
              <a:spLocks noChangeShapeType="1"/>
            </p:cNvSpPr>
            <p:nvPr/>
          </p:nvSpPr>
          <p:spPr bwMode="auto">
            <a:xfrm>
              <a:off x="748" y="1253"/>
              <a:ext cx="0" cy="227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79" name="Line 10"/>
            <p:cNvSpPr>
              <a:spLocks noChangeShapeType="1"/>
            </p:cNvSpPr>
            <p:nvPr/>
          </p:nvSpPr>
          <p:spPr bwMode="auto">
            <a:xfrm>
              <a:off x="748" y="1480"/>
              <a:ext cx="454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0" name="Line 11"/>
            <p:cNvSpPr>
              <a:spLocks noChangeShapeType="1"/>
            </p:cNvSpPr>
            <p:nvPr/>
          </p:nvSpPr>
          <p:spPr bwMode="auto">
            <a:xfrm flipV="1">
              <a:off x="1202" y="119"/>
              <a:ext cx="0" cy="136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1" name="Freeform 17"/>
            <p:cNvSpPr>
              <a:spLocks/>
            </p:cNvSpPr>
            <p:nvPr/>
          </p:nvSpPr>
          <p:spPr bwMode="auto">
            <a:xfrm>
              <a:off x="748" y="368"/>
              <a:ext cx="3085" cy="885"/>
            </a:xfrm>
            <a:custGeom>
              <a:avLst/>
              <a:gdLst>
                <a:gd name="T0" fmla="*/ 0 w 3085"/>
                <a:gd name="T1" fmla="*/ 885 h 885"/>
                <a:gd name="T2" fmla="*/ 590 w 3085"/>
                <a:gd name="T3" fmla="*/ 159 h 885"/>
                <a:gd name="T4" fmla="*/ 1316 w 3085"/>
                <a:gd name="T5" fmla="*/ 23 h 885"/>
                <a:gd name="T6" fmla="*/ 3085 w 3085"/>
                <a:gd name="T7" fmla="*/ 23 h 88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85"/>
                <a:gd name="T13" fmla="*/ 0 h 885"/>
                <a:gd name="T14" fmla="*/ 3085 w 3085"/>
                <a:gd name="T15" fmla="*/ 885 h 88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85" h="885">
                  <a:moveTo>
                    <a:pt x="0" y="885"/>
                  </a:moveTo>
                  <a:cubicBezTo>
                    <a:pt x="185" y="594"/>
                    <a:pt x="371" y="303"/>
                    <a:pt x="590" y="159"/>
                  </a:cubicBezTo>
                  <a:cubicBezTo>
                    <a:pt x="809" y="15"/>
                    <a:pt x="900" y="46"/>
                    <a:pt x="1316" y="23"/>
                  </a:cubicBezTo>
                  <a:cubicBezTo>
                    <a:pt x="1732" y="0"/>
                    <a:pt x="2783" y="23"/>
                    <a:pt x="3085" y="23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2" name="Freeform 20"/>
            <p:cNvSpPr>
              <a:spLocks/>
            </p:cNvSpPr>
            <p:nvPr/>
          </p:nvSpPr>
          <p:spPr bwMode="auto">
            <a:xfrm>
              <a:off x="748" y="822"/>
              <a:ext cx="3085" cy="431"/>
            </a:xfrm>
            <a:custGeom>
              <a:avLst/>
              <a:gdLst>
                <a:gd name="T0" fmla="*/ 0 w 3085"/>
                <a:gd name="T1" fmla="*/ 431 h 431"/>
                <a:gd name="T2" fmla="*/ 590 w 3085"/>
                <a:gd name="T3" fmla="*/ 68 h 431"/>
                <a:gd name="T4" fmla="*/ 1089 w 3085"/>
                <a:gd name="T5" fmla="*/ 23 h 431"/>
                <a:gd name="T6" fmla="*/ 3085 w 3085"/>
                <a:gd name="T7" fmla="*/ 23 h 43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085"/>
                <a:gd name="T13" fmla="*/ 0 h 431"/>
                <a:gd name="T14" fmla="*/ 3085 w 3085"/>
                <a:gd name="T15" fmla="*/ 431 h 43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085" h="431">
                  <a:moveTo>
                    <a:pt x="0" y="431"/>
                  </a:moveTo>
                  <a:cubicBezTo>
                    <a:pt x="204" y="283"/>
                    <a:pt x="409" y="136"/>
                    <a:pt x="590" y="68"/>
                  </a:cubicBezTo>
                  <a:cubicBezTo>
                    <a:pt x="771" y="0"/>
                    <a:pt x="673" y="30"/>
                    <a:pt x="1089" y="23"/>
                  </a:cubicBezTo>
                  <a:cubicBezTo>
                    <a:pt x="1505" y="16"/>
                    <a:pt x="2295" y="19"/>
                    <a:pt x="3085" y="23"/>
                  </a:cubicBezTo>
                </a:path>
              </a:pathLst>
            </a:cu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3" name="Line 21"/>
            <p:cNvSpPr>
              <a:spLocks noChangeShapeType="1"/>
            </p:cNvSpPr>
            <p:nvPr/>
          </p:nvSpPr>
          <p:spPr bwMode="auto">
            <a:xfrm>
              <a:off x="3696" y="391"/>
              <a:ext cx="0" cy="86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4" name="Line 22"/>
            <p:cNvSpPr>
              <a:spLocks noChangeShapeType="1"/>
            </p:cNvSpPr>
            <p:nvPr/>
          </p:nvSpPr>
          <p:spPr bwMode="auto">
            <a:xfrm>
              <a:off x="2925" y="845"/>
              <a:ext cx="0" cy="40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3085" name="Text Box 23"/>
            <p:cNvSpPr txBox="1">
              <a:spLocks noChangeArrowheads="1"/>
            </p:cNvSpPr>
            <p:nvPr/>
          </p:nvSpPr>
          <p:spPr bwMode="auto">
            <a:xfrm>
              <a:off x="930" y="0"/>
              <a:ext cx="24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3200" b="1">
                  <a:solidFill>
                    <a:schemeClr val="tx2"/>
                  </a:solidFill>
                  <a:latin typeface="Allegro BT" pitchFamily="82" charset="0"/>
                </a:rPr>
                <a:t>I</a:t>
              </a:r>
              <a:endParaRPr lang="ru-RU" altLang="ru-RU" sz="3200" b="1">
                <a:solidFill>
                  <a:schemeClr val="tx2"/>
                </a:solidFill>
                <a:latin typeface="Allegro BT" pitchFamily="82" charset="0"/>
              </a:endParaRPr>
            </a:p>
          </p:txBody>
        </p:sp>
        <p:sp>
          <p:nvSpPr>
            <p:cNvPr id="3086" name="Text Box 24"/>
            <p:cNvSpPr txBox="1">
              <a:spLocks noChangeArrowheads="1"/>
            </p:cNvSpPr>
            <p:nvPr/>
          </p:nvSpPr>
          <p:spPr bwMode="auto">
            <a:xfrm>
              <a:off x="3651" y="1253"/>
              <a:ext cx="26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3200">
                  <a:solidFill>
                    <a:schemeClr val="tx2"/>
                  </a:solidFill>
                  <a:latin typeface="Allegro BT" pitchFamily="82" charset="0"/>
                </a:rPr>
                <a:t>U</a:t>
              </a:r>
              <a:endParaRPr lang="ru-RU" altLang="ru-RU" sz="3200">
                <a:solidFill>
                  <a:schemeClr val="tx2"/>
                </a:solidFill>
                <a:latin typeface="Allegro BT" pitchFamily="82" charset="0"/>
              </a:endParaRPr>
            </a:p>
          </p:txBody>
        </p:sp>
        <p:sp>
          <p:nvSpPr>
            <p:cNvPr id="3087" name="Text Box 25"/>
            <p:cNvSpPr txBox="1">
              <a:spLocks noChangeArrowheads="1"/>
            </p:cNvSpPr>
            <p:nvPr/>
          </p:nvSpPr>
          <p:spPr bwMode="auto">
            <a:xfrm>
              <a:off x="3787" y="572"/>
              <a:ext cx="32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3200" i="1">
                  <a:solidFill>
                    <a:schemeClr val="tx2"/>
                  </a:solidFill>
                  <a:latin typeface="Allegro BT" pitchFamily="82" charset="0"/>
                </a:rPr>
                <a:t>Ф</a:t>
              </a:r>
            </a:p>
          </p:txBody>
        </p:sp>
        <p:sp>
          <p:nvSpPr>
            <p:cNvPr id="3088" name="Text Box 26"/>
            <p:cNvSpPr txBox="1">
              <a:spLocks noChangeArrowheads="1"/>
            </p:cNvSpPr>
            <p:nvPr/>
          </p:nvSpPr>
          <p:spPr bwMode="auto">
            <a:xfrm>
              <a:off x="3787" y="164"/>
              <a:ext cx="44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3200">
                  <a:solidFill>
                    <a:schemeClr val="tx2"/>
                  </a:solidFill>
                  <a:latin typeface="Allegro BT" pitchFamily="82" charset="0"/>
                </a:rPr>
                <a:t>2</a:t>
              </a:r>
              <a:r>
                <a:rPr lang="ru-RU" altLang="ru-RU" sz="3200" i="1">
                  <a:solidFill>
                    <a:schemeClr val="tx2"/>
                  </a:solidFill>
                  <a:latin typeface="Allegro BT" pitchFamily="82" charset="0"/>
                </a:rPr>
                <a:t>Ф</a:t>
              </a:r>
            </a:p>
          </p:txBody>
        </p:sp>
        <p:sp>
          <p:nvSpPr>
            <p:cNvPr id="3089" name="Text Box 27"/>
            <p:cNvSpPr txBox="1">
              <a:spLocks noChangeArrowheads="1"/>
            </p:cNvSpPr>
            <p:nvPr/>
          </p:nvSpPr>
          <p:spPr bwMode="auto">
            <a:xfrm>
              <a:off x="2686" y="828"/>
              <a:ext cx="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2800">
                  <a:solidFill>
                    <a:schemeClr val="tx2"/>
                  </a:solidFill>
                  <a:latin typeface="Allegro BT" pitchFamily="82" charset="0"/>
                </a:rPr>
                <a:t>I</a:t>
              </a:r>
              <a:r>
                <a:rPr lang="ru-RU" altLang="ru-RU" sz="2800" baseline="-25000">
                  <a:solidFill>
                    <a:schemeClr val="tx2"/>
                  </a:solidFill>
                  <a:latin typeface="Allegro BT" pitchFamily="82" charset="0"/>
                </a:rPr>
                <a:t>н</a:t>
              </a:r>
              <a:endParaRPr lang="ru-RU" altLang="ru-RU" sz="2800">
                <a:solidFill>
                  <a:schemeClr val="tx2"/>
                </a:solidFill>
                <a:latin typeface="Allegro BT" pitchFamily="82" charset="0"/>
              </a:endParaRPr>
            </a:p>
          </p:txBody>
        </p:sp>
        <p:sp>
          <p:nvSpPr>
            <p:cNvPr id="3090" name="Text Box 28"/>
            <p:cNvSpPr txBox="1">
              <a:spLocks noChangeArrowheads="1"/>
            </p:cNvSpPr>
            <p:nvPr/>
          </p:nvSpPr>
          <p:spPr bwMode="auto">
            <a:xfrm>
              <a:off x="839" y="1480"/>
              <a:ext cx="3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en-US" altLang="ru-RU" sz="3200">
                  <a:solidFill>
                    <a:schemeClr val="tx2"/>
                  </a:solidFill>
                  <a:latin typeface="Allegro BT" pitchFamily="82" charset="0"/>
                </a:rPr>
                <a:t>U</a:t>
              </a:r>
              <a:r>
                <a:rPr lang="ru-RU" altLang="ru-RU" sz="3200" baseline="-25000">
                  <a:solidFill>
                    <a:schemeClr val="tx2"/>
                  </a:solidFill>
                  <a:latin typeface="Allegro BT" pitchFamily="82" charset="0"/>
                </a:rPr>
                <a:t>з</a:t>
              </a:r>
              <a:endParaRPr lang="ru-RU" altLang="ru-RU" sz="3200">
                <a:solidFill>
                  <a:schemeClr val="tx2"/>
                </a:solidFill>
                <a:latin typeface="Allegro BT" pitchFamily="82" charset="0"/>
              </a:endParaRPr>
            </a:p>
          </p:txBody>
        </p:sp>
        <p:sp>
          <p:nvSpPr>
            <p:cNvPr id="3091" name="Text Box 29"/>
            <p:cNvSpPr txBox="1">
              <a:spLocks noChangeArrowheads="1"/>
            </p:cNvSpPr>
            <p:nvPr/>
          </p:nvSpPr>
          <p:spPr bwMode="auto">
            <a:xfrm>
              <a:off x="3334" y="890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r>
                <a:rPr lang="ru-RU" altLang="ru-RU" sz="2800">
                  <a:solidFill>
                    <a:schemeClr val="tx2"/>
                  </a:solidFill>
                  <a:latin typeface="Allegro BT" pitchFamily="82" charset="0"/>
                </a:rPr>
                <a:t>2</a:t>
              </a:r>
              <a:r>
                <a:rPr lang="en-US" altLang="ru-RU" sz="2800">
                  <a:solidFill>
                    <a:schemeClr val="tx2"/>
                  </a:solidFill>
                  <a:latin typeface="Allegro BT" pitchFamily="82" charset="0"/>
                </a:rPr>
                <a:t>I</a:t>
              </a:r>
              <a:r>
                <a:rPr lang="ru-RU" altLang="ru-RU" sz="2800" baseline="-25000">
                  <a:solidFill>
                    <a:schemeClr val="tx2"/>
                  </a:solidFill>
                  <a:latin typeface="Allegro BT" pitchFamily="82" charset="0"/>
                </a:rPr>
                <a:t>н</a:t>
              </a:r>
              <a:endParaRPr lang="ru-RU" altLang="ru-RU" sz="2800">
                <a:solidFill>
                  <a:schemeClr val="tx2"/>
                </a:solidFill>
                <a:latin typeface="Allegro BT" pitchFamily="82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decel="100000" fill="hold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8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765175"/>
            <a:ext cx="8229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2400" smtClean="0"/>
              <a:t>Минимальная частота волны для каждого вещества, при которой наблюдается фотоэффект, называется </a:t>
            </a:r>
            <a:r>
              <a:rPr lang="ru-RU" sz="2400" i="1" smtClean="0"/>
              <a:t>красной границей фотоэффекта</a:t>
            </a:r>
            <a:r>
              <a:rPr lang="ru-RU" sz="2400" smtClean="0"/>
              <a:t>.</a:t>
            </a:r>
            <a:r>
              <a:rPr lang="ru-RU" sz="4000" smtClean="0"/>
              <a:t/>
            </a:r>
            <a:br>
              <a:rPr lang="ru-RU" sz="4000" smtClean="0"/>
            </a:br>
            <a:endParaRPr lang="ru-RU" sz="4000" smtClean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8313" y="2349500"/>
            <a:ext cx="4038600" cy="37814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b="1" smtClean="0"/>
              <a:t>3-й закон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altLang="ru-RU" b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altLang="ru-RU" b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altLang="ru-RU" b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altLang="ru-RU" b="1" smtClean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b="1" smtClean="0"/>
              <a:t>4-й закон</a:t>
            </a:r>
          </a:p>
        </p:txBody>
      </p:sp>
      <p:sp>
        <p:nvSpPr>
          <p:cNvPr id="123909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659313" y="2349500"/>
            <a:ext cx="4038600" cy="3781425"/>
          </a:xfrm>
        </p:spPr>
        <p:txBody>
          <a:bodyPr/>
          <a:lstStyle/>
          <a:p>
            <a:pPr marL="7938" indent="344488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 b="1" smtClean="0"/>
              <a:t>Красная граница фотоэффекта определяется только материалом электрода и не зависит от интенсивности излучения.</a:t>
            </a:r>
          </a:p>
          <a:p>
            <a:pPr marL="7938" indent="344488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ru-RU" altLang="ru-RU" sz="2400" b="1" smtClean="0"/>
          </a:p>
          <a:p>
            <a:pPr marL="7938" indent="344488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sz="2400" b="1" smtClean="0"/>
              <a:t>Фотоэффект практически безынерционен.</a:t>
            </a: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50"/>
                            </p:stCondLst>
                            <p:childTnLst>
                              <p:par>
                                <p:cTn id="1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450" decel="1000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39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3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3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3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655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3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3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23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3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Трек">
  <a:themeElements>
    <a:clrScheme name="Трек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Трек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Трек">
    <a:dk1>
      <a:sysClr val="windowText" lastClr="000000"/>
    </a:dk1>
    <a:lt1>
      <a:sysClr val="window" lastClr="FFFFFF"/>
    </a:lt1>
    <a:dk2>
      <a:srgbClr val="4E3B30"/>
    </a:dk2>
    <a:lt2>
      <a:srgbClr val="FBEEC9"/>
    </a:lt2>
    <a:accent1>
      <a:srgbClr val="F0A22E"/>
    </a:accent1>
    <a:accent2>
      <a:srgbClr val="A5644E"/>
    </a:accent2>
    <a:accent3>
      <a:srgbClr val="B58B80"/>
    </a:accent3>
    <a:accent4>
      <a:srgbClr val="C3986D"/>
    </a:accent4>
    <a:accent5>
      <a:srgbClr val="A19574"/>
    </a:accent5>
    <a:accent6>
      <a:srgbClr val="C17529"/>
    </a:accent6>
    <a:hlink>
      <a:srgbClr val="AD1F1F"/>
    </a:hlink>
    <a:folHlink>
      <a:srgbClr val="FFC42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475</TotalTime>
  <Words>468</Words>
  <Application>Microsoft Office PowerPoint</Application>
  <PresentationFormat>Экран (4:3)</PresentationFormat>
  <Paragraphs>114</Paragraphs>
  <Slides>18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18</vt:i4>
      </vt:variant>
    </vt:vector>
  </HeadingPairs>
  <TitlesOfParts>
    <vt:vector size="29" baseType="lpstr">
      <vt:lpstr>Allegro BT</vt:lpstr>
      <vt:lpstr>Arial</vt:lpstr>
      <vt:lpstr>Arial Black</vt:lpstr>
      <vt:lpstr>Cambria Math</vt:lpstr>
      <vt:lpstr>Franklin Gothic Book</vt:lpstr>
      <vt:lpstr>Franklin Gothic Medium</vt:lpstr>
      <vt:lpstr>Wingdings</vt:lpstr>
      <vt:lpstr>Wingdings 2</vt:lpstr>
      <vt:lpstr>Трек</vt:lpstr>
      <vt:lpstr>Формула</vt:lpstr>
      <vt:lpstr>CorelDRAW CMX</vt:lpstr>
      <vt:lpstr>Квантовая физика</vt:lpstr>
      <vt:lpstr>Основные положения квантовой физики 1900г. М. Планк, 1905г. А. Эйнштейн</vt:lpstr>
      <vt:lpstr>ФОТОН</vt:lpstr>
      <vt:lpstr>Задачи</vt:lpstr>
      <vt:lpstr>Презентация PowerPoint</vt:lpstr>
      <vt:lpstr>Законы фотоэффекта</vt:lpstr>
      <vt:lpstr>Презентация PowerPoint</vt:lpstr>
      <vt:lpstr>Презентация PowerPoint</vt:lpstr>
      <vt:lpstr>Минимальная частота волны для каждого вещества, при которой наблюдается фотоэффект, называется красной границей фотоэффекта. </vt:lpstr>
      <vt:lpstr>Теория фотоэффекта</vt:lpstr>
      <vt:lpstr>Презентация PowerPoint</vt:lpstr>
      <vt:lpstr>Презентация PowerPoint</vt:lpstr>
      <vt:lpstr>Применение фотоэффекта</vt:lpstr>
      <vt:lpstr>Презентация PowerPoint</vt:lpstr>
      <vt:lpstr>Полупроводниковые приборы с внутренним фотоэффектом</vt:lpstr>
      <vt:lpstr>Фотоны</vt:lpstr>
      <vt:lpstr>Основные характеристики фотона</vt:lpstr>
      <vt:lpstr>Презентация PowerPoint</vt:lpstr>
    </vt:vector>
  </TitlesOfParts>
  <Company>Квартира 24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Квантовая физика</dc:title>
  <dc:creator>Семья Фоминых</dc:creator>
  <cp:lastModifiedBy>Керимов</cp:lastModifiedBy>
  <cp:revision>40</cp:revision>
  <dcterms:created xsi:type="dcterms:W3CDTF">2007-03-03T10:02:22Z</dcterms:created>
  <dcterms:modified xsi:type="dcterms:W3CDTF">2025-09-02T17:04:26Z</dcterms:modified>
</cp:coreProperties>
</file>