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slides/slide99.xml" ContentType="application/vnd.openxmlformats-officedocument.presentationml.slide+xml"/>
  <Default Extension="doc" ContentType="application/msword"/>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Default Extension="xls" ContentType="application/vnd.ms-exce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02"/>
  </p:notesMasterIdLst>
  <p:handoutMasterIdLst>
    <p:handoutMasterId r:id="rId103"/>
  </p:handoutMasterIdLst>
  <p:sldIdLst>
    <p:sldId id="259" r:id="rId2"/>
    <p:sldId id="311" r:id="rId3"/>
    <p:sldId id="312" r:id="rId4"/>
    <p:sldId id="313" r:id="rId5"/>
    <p:sldId id="314" r:id="rId6"/>
    <p:sldId id="315" r:id="rId7"/>
    <p:sldId id="316" r:id="rId8"/>
    <p:sldId id="317" r:id="rId9"/>
    <p:sldId id="320" r:id="rId10"/>
    <p:sldId id="318" r:id="rId11"/>
    <p:sldId id="319" r:id="rId12"/>
    <p:sldId id="269" r:id="rId13"/>
    <p:sldId id="273" r:id="rId14"/>
    <p:sldId id="310" r:id="rId15"/>
    <p:sldId id="406" r:id="rId16"/>
    <p:sldId id="407" r:id="rId17"/>
    <p:sldId id="388" r:id="rId18"/>
    <p:sldId id="408" r:id="rId19"/>
    <p:sldId id="389" r:id="rId20"/>
    <p:sldId id="409" r:id="rId21"/>
    <p:sldId id="390" r:id="rId22"/>
    <p:sldId id="410" r:id="rId23"/>
    <p:sldId id="391" r:id="rId24"/>
    <p:sldId id="411" r:id="rId25"/>
    <p:sldId id="392" r:id="rId26"/>
    <p:sldId id="393" r:id="rId27"/>
    <p:sldId id="394" r:id="rId28"/>
    <p:sldId id="395" r:id="rId29"/>
    <p:sldId id="396" r:id="rId30"/>
    <p:sldId id="397" r:id="rId31"/>
    <p:sldId id="398" r:id="rId32"/>
    <p:sldId id="399" r:id="rId33"/>
    <p:sldId id="400" r:id="rId34"/>
    <p:sldId id="412" r:id="rId35"/>
    <p:sldId id="413" r:id="rId36"/>
    <p:sldId id="401" r:id="rId37"/>
    <p:sldId id="414" r:id="rId38"/>
    <p:sldId id="402" r:id="rId39"/>
    <p:sldId id="403" r:id="rId40"/>
    <p:sldId id="404" r:id="rId41"/>
    <p:sldId id="303" r:id="rId42"/>
    <p:sldId id="336" r:id="rId43"/>
    <p:sldId id="321" r:id="rId44"/>
    <p:sldId id="323" r:id="rId45"/>
    <p:sldId id="324" r:id="rId46"/>
    <p:sldId id="326" r:id="rId47"/>
    <p:sldId id="327" r:id="rId48"/>
    <p:sldId id="328" r:id="rId49"/>
    <p:sldId id="436" r:id="rId50"/>
    <p:sldId id="329" r:id="rId51"/>
    <p:sldId id="330" r:id="rId52"/>
    <p:sldId id="333" r:id="rId53"/>
    <p:sldId id="335" r:id="rId54"/>
    <p:sldId id="426" r:id="rId55"/>
    <p:sldId id="427" r:id="rId56"/>
    <p:sldId id="337" r:id="rId57"/>
    <p:sldId id="340" r:id="rId58"/>
    <p:sldId id="342" r:id="rId59"/>
    <p:sldId id="343" r:id="rId60"/>
    <p:sldId id="346" r:id="rId61"/>
    <p:sldId id="344" r:id="rId62"/>
    <p:sldId id="345" r:id="rId63"/>
    <p:sldId id="347" r:id="rId64"/>
    <p:sldId id="351" r:id="rId65"/>
    <p:sldId id="352" r:id="rId66"/>
    <p:sldId id="415" r:id="rId67"/>
    <p:sldId id="418" r:id="rId68"/>
    <p:sldId id="353" r:id="rId69"/>
    <p:sldId id="416" r:id="rId70"/>
    <p:sldId id="417" r:id="rId71"/>
    <p:sldId id="354" r:id="rId72"/>
    <p:sldId id="355" r:id="rId73"/>
    <p:sldId id="419" r:id="rId74"/>
    <p:sldId id="420" r:id="rId75"/>
    <p:sldId id="421" r:id="rId76"/>
    <p:sldId id="357" r:id="rId77"/>
    <p:sldId id="356" r:id="rId78"/>
    <p:sldId id="358" r:id="rId79"/>
    <p:sldId id="360" r:id="rId80"/>
    <p:sldId id="431" r:id="rId81"/>
    <p:sldId id="433" r:id="rId82"/>
    <p:sldId id="428" r:id="rId83"/>
    <p:sldId id="429" r:id="rId84"/>
    <p:sldId id="430" r:id="rId85"/>
    <p:sldId id="361" r:id="rId86"/>
    <p:sldId id="362" r:id="rId87"/>
    <p:sldId id="434" r:id="rId88"/>
    <p:sldId id="435" r:id="rId89"/>
    <p:sldId id="365" r:id="rId90"/>
    <p:sldId id="367" r:id="rId91"/>
    <p:sldId id="368" r:id="rId92"/>
    <p:sldId id="371" r:id="rId93"/>
    <p:sldId id="376" r:id="rId94"/>
    <p:sldId id="379" r:id="rId95"/>
    <p:sldId id="380" r:id="rId96"/>
    <p:sldId id="378" r:id="rId97"/>
    <p:sldId id="422" r:id="rId98"/>
    <p:sldId id="423" r:id="rId99"/>
    <p:sldId id="424" r:id="rId100"/>
    <p:sldId id="425" r:id="rId10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C1FF"/>
    <a:srgbClr val="FD9BFF"/>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802"/>
    </p:cViewPr>
  </p:sorterViewPr>
  <p:notesViewPr>
    <p:cSldViewPr>
      <p:cViewPr varScale="1">
        <p:scale>
          <a:sx n="38" d="100"/>
          <a:sy n="38" d="100"/>
        </p:scale>
        <p:origin x="-1590" y="-12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emf"/><Relationship Id="rId4" Type="http://schemas.openxmlformats.org/officeDocument/2006/relationships/image" Target="../media/image3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3.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5.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26.wmf"/><Relationship Id="rId1" Type="http://schemas.openxmlformats.org/officeDocument/2006/relationships/image" Target="../media/image16.wmf"/><Relationship Id="rId4" Type="http://schemas.openxmlformats.org/officeDocument/2006/relationships/image" Target="../media/image37.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image" Target="../media/image1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image" Target="../media/image1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41.emf"/><Relationship Id="rId1" Type="http://schemas.openxmlformats.org/officeDocument/2006/relationships/image" Target="../media/image1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44.emf"/><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image" Target="../media/image48.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20.wmf"/><Relationship Id="rId4"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505200" y="0"/>
            <a:ext cx="3352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r>
              <a:rPr lang="en-US"/>
              <a:t>MCA 203 , Data Base Management System</a:t>
            </a:r>
          </a:p>
        </p:txBody>
      </p:sp>
      <p:sp>
        <p:nvSpPr>
          <p:cNvPr id="4" name="Footer Placeholder 3"/>
          <p:cNvSpPr>
            <a:spLocks noGrp="1"/>
          </p:cNvSpPr>
          <p:nvPr>
            <p:ph type="ftr" sz="quarter" idx="2"/>
          </p:nvPr>
        </p:nvSpPr>
        <p:spPr>
          <a:xfrm>
            <a:off x="0" y="8534400"/>
            <a:ext cx="5943600" cy="608013"/>
          </a:xfrm>
          <a:prstGeom prst="rect">
            <a:avLst/>
          </a:prstGeom>
        </p:spPr>
        <p:txBody>
          <a:bodyPr vert="horz" lIns="91440" tIns="45720" rIns="91440" bIns="45720" rtlCol="0" anchor="b"/>
          <a:lstStyle>
            <a:lvl1pPr algn="l">
              <a:defRPr sz="1200">
                <a:latin typeface="Arial" charset="0"/>
                <a:cs typeface="Arial" charset="0"/>
              </a:defRPr>
            </a:lvl1pPr>
          </a:lstStyle>
          <a:p>
            <a:pPr>
              <a:defRPr/>
            </a:pPr>
            <a:r>
              <a:rPr lang="en-US"/>
              <a:t>© </a:t>
            </a:r>
            <a:r>
              <a:rPr lang="en-US" err="1"/>
              <a:t>Bharati</a:t>
            </a:r>
            <a:r>
              <a:rPr lang="en-US"/>
              <a:t> </a:t>
            </a:r>
            <a:r>
              <a:rPr lang="en-US" err="1"/>
              <a:t>Vidyapeeth’s</a:t>
            </a:r>
            <a:r>
              <a:rPr lang="en-US"/>
              <a:t> Institute of Computer Applications and Management, </a:t>
            </a:r>
          </a:p>
          <a:p>
            <a:pPr>
              <a:defRPr/>
            </a:pPr>
            <a:r>
              <a:rPr lang="en-US"/>
              <a:t>New Delhi-63, By </a:t>
            </a:r>
            <a:r>
              <a:rPr lang="en-US" err="1"/>
              <a:t>Vaibhav</a:t>
            </a:r>
            <a:r>
              <a:rPr lang="en-US"/>
              <a:t> </a:t>
            </a:r>
            <a:r>
              <a:rPr lang="en-US" err="1"/>
              <a:t>Singhal</a:t>
            </a:r>
            <a:r>
              <a:rPr lang="en-US"/>
              <a:t>, Asst. Professor</a:t>
            </a:r>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7F082A16-F45E-4493-8FD8-E85E5106BC20}"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163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1720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163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C5E7CA35-FD19-43F8-8A6B-CECBBC9F9D3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B259065-4A6F-482F-8FB1-98EF4E3DADBE}" type="slidenum">
              <a:rPr lang="en-US"/>
              <a:pPr/>
              <a:t>2</a:t>
            </a:fld>
            <a:endParaRPr lang="en-US"/>
          </a:p>
        </p:txBody>
      </p:sp>
      <p:sp>
        <p:nvSpPr>
          <p:cNvPr id="305154" name="Rectangle 1026"/>
          <p:cNvSpPr>
            <a:spLocks noGrp="1" noRot="1" noChangeAspect="1" noChangeArrowheads="1" noTextEdit="1"/>
          </p:cNvSpPr>
          <p:nvPr>
            <p:ph type="sldImg"/>
          </p:nvPr>
        </p:nvSpPr>
        <p:spPr>
          <a:xfrm>
            <a:off x="1157288" y="688975"/>
            <a:ext cx="4489450" cy="3367088"/>
          </a:xfrm>
          <a:ln cap="flat"/>
        </p:spPr>
      </p:sp>
      <p:sp>
        <p:nvSpPr>
          <p:cNvPr id="305155" name="Rectangle 1027"/>
          <p:cNvSpPr>
            <a:spLocks noGrp="1" noChangeArrowheads="1"/>
          </p:cNvSpPr>
          <p:nvPr>
            <p:ph type="body" idx="1"/>
          </p:nvPr>
        </p:nvSpPr>
        <p:spPr>
          <a:xfrm>
            <a:off x="913805" y="4342191"/>
            <a:ext cx="5028903" cy="4116917"/>
          </a:xfrm>
          <a:ln/>
        </p:spPr>
        <p:txBody>
          <a:bodyPr lIns="90830" tIns="45415" rIns="90830" bIns="45415"/>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4369DF0-9A50-49B9-9C80-1FC385C00A57}" type="slidenum">
              <a:rPr lang="en-US"/>
              <a:pPr/>
              <a:t>21</a:t>
            </a:fld>
            <a:endParaRPr lang="en-US"/>
          </a:p>
        </p:txBody>
      </p:sp>
      <p:sp>
        <p:nvSpPr>
          <p:cNvPr id="406530" name="Rectangle 2"/>
          <p:cNvSpPr>
            <a:spLocks noGrp="1" noRot="1" noChangeAspect="1" noChangeArrowheads="1" noTextEdit="1"/>
          </p:cNvSpPr>
          <p:nvPr>
            <p:ph type="sldImg"/>
          </p:nvPr>
        </p:nvSpPr>
        <p:spPr>
          <a:xfrm>
            <a:off x="393700" y="123825"/>
            <a:ext cx="6070600" cy="4552950"/>
          </a:xfrm>
          <a:ln cap="flat"/>
        </p:spPr>
      </p:sp>
      <p:sp>
        <p:nvSpPr>
          <p:cNvPr id="406531"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6AF8008-3FCF-4C94-B35D-FAD4C6FE3F63}" type="slidenum">
              <a:rPr lang="en-US"/>
              <a:pPr/>
              <a:t>25</a:t>
            </a:fld>
            <a:endParaRPr lang="en-US"/>
          </a:p>
        </p:txBody>
      </p:sp>
      <p:sp>
        <p:nvSpPr>
          <p:cNvPr id="409602" name="Rectangle 2"/>
          <p:cNvSpPr>
            <a:spLocks noGrp="1" noRot="1" noChangeAspect="1" noChangeArrowheads="1" noTextEdit="1"/>
          </p:cNvSpPr>
          <p:nvPr>
            <p:ph type="sldImg"/>
          </p:nvPr>
        </p:nvSpPr>
        <p:spPr>
          <a:xfrm>
            <a:off x="393700" y="123825"/>
            <a:ext cx="6070600" cy="4552950"/>
          </a:xfrm>
          <a:ln cap="flat"/>
        </p:spPr>
      </p:sp>
      <p:sp>
        <p:nvSpPr>
          <p:cNvPr id="409603"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1904C21-6771-4945-A5CD-8B2180784C15}" type="slidenum">
              <a:rPr lang="en-US"/>
              <a:pPr/>
              <a:t>26</a:t>
            </a:fld>
            <a:endParaRPr lang="en-US"/>
          </a:p>
        </p:txBody>
      </p:sp>
      <p:sp>
        <p:nvSpPr>
          <p:cNvPr id="452610" name="Rectangle 2"/>
          <p:cNvSpPr>
            <a:spLocks noGrp="1" noRot="1" noChangeAspect="1" noChangeArrowheads="1" noTextEdit="1"/>
          </p:cNvSpPr>
          <p:nvPr>
            <p:ph type="sldImg"/>
          </p:nvPr>
        </p:nvSpPr>
        <p:spPr>
          <a:xfrm>
            <a:off x="393700" y="123825"/>
            <a:ext cx="6070600" cy="4552950"/>
          </a:xfrm>
          <a:ln cap="flat"/>
        </p:spPr>
      </p:sp>
      <p:sp>
        <p:nvSpPr>
          <p:cNvPr id="452611"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400BC3F5-DF82-442B-9E30-0F0023BBB165}" type="slidenum">
              <a:rPr lang="en-US"/>
              <a:pPr/>
              <a:t>27</a:t>
            </a:fld>
            <a:endParaRPr lang="en-US"/>
          </a:p>
        </p:txBody>
      </p:sp>
      <p:sp>
        <p:nvSpPr>
          <p:cNvPr id="411650" name="Rectangle 2"/>
          <p:cNvSpPr>
            <a:spLocks noGrp="1" noRot="1" noChangeAspect="1" noChangeArrowheads="1" noTextEdit="1"/>
          </p:cNvSpPr>
          <p:nvPr>
            <p:ph type="sldImg"/>
          </p:nvPr>
        </p:nvSpPr>
        <p:spPr>
          <a:xfrm>
            <a:off x="393700" y="123825"/>
            <a:ext cx="6070600" cy="4552950"/>
          </a:xfrm>
          <a:ln cap="flat"/>
        </p:spPr>
      </p:sp>
      <p:sp>
        <p:nvSpPr>
          <p:cNvPr id="411651"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B0C0D8F-3CB2-4CCF-9985-82DC2BCF2A24}" type="slidenum">
              <a:rPr lang="en-US"/>
              <a:pPr/>
              <a:t>28</a:t>
            </a:fld>
            <a:endParaRPr lang="en-US"/>
          </a:p>
        </p:txBody>
      </p:sp>
      <p:sp>
        <p:nvSpPr>
          <p:cNvPr id="413698" name="Rectangle 2"/>
          <p:cNvSpPr>
            <a:spLocks noGrp="1" noRot="1" noChangeAspect="1" noChangeArrowheads="1" noTextEdit="1"/>
          </p:cNvSpPr>
          <p:nvPr>
            <p:ph type="sldImg"/>
          </p:nvPr>
        </p:nvSpPr>
        <p:spPr>
          <a:xfrm>
            <a:off x="393700" y="123825"/>
            <a:ext cx="6070600" cy="4552950"/>
          </a:xfrm>
          <a:ln cap="flat"/>
        </p:spPr>
      </p:sp>
      <p:sp>
        <p:nvSpPr>
          <p:cNvPr id="413699"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95B0D8C3-26CE-406A-8360-55186A84C9C4}" type="slidenum">
              <a:rPr lang="en-US"/>
              <a:pPr/>
              <a:t>29</a:t>
            </a:fld>
            <a:endParaRPr lang="en-US"/>
          </a:p>
        </p:txBody>
      </p:sp>
      <p:sp>
        <p:nvSpPr>
          <p:cNvPr id="415746" name="Rectangle 2"/>
          <p:cNvSpPr>
            <a:spLocks noGrp="1" noRot="1" noChangeAspect="1" noChangeArrowheads="1" noTextEdit="1"/>
          </p:cNvSpPr>
          <p:nvPr>
            <p:ph type="sldImg"/>
          </p:nvPr>
        </p:nvSpPr>
        <p:spPr>
          <a:xfrm>
            <a:off x="393700" y="123825"/>
            <a:ext cx="6070600" cy="4552950"/>
          </a:xfrm>
          <a:ln cap="flat"/>
        </p:spPr>
      </p:sp>
      <p:sp>
        <p:nvSpPr>
          <p:cNvPr id="415747"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283FD09-BB55-4561-8CB3-9B6F1A413751}" type="slidenum">
              <a:rPr lang="en-US"/>
              <a:pPr/>
              <a:t>30</a:t>
            </a:fld>
            <a:endParaRPr lang="en-US"/>
          </a:p>
        </p:txBody>
      </p:sp>
      <p:sp>
        <p:nvSpPr>
          <p:cNvPr id="450562" name="Rectangle 2"/>
          <p:cNvSpPr>
            <a:spLocks noGrp="1" noRot="1" noChangeAspect="1" noChangeArrowheads="1" noTextEdit="1"/>
          </p:cNvSpPr>
          <p:nvPr>
            <p:ph type="sldImg"/>
          </p:nvPr>
        </p:nvSpPr>
        <p:spPr>
          <a:xfrm>
            <a:off x="393700" y="123825"/>
            <a:ext cx="6070600" cy="4552950"/>
          </a:xfrm>
          <a:ln cap="flat"/>
        </p:spPr>
      </p:sp>
      <p:sp>
        <p:nvSpPr>
          <p:cNvPr id="450563"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AF9B2B2-DBA1-469F-891F-D54A3A26349F}" type="slidenum">
              <a:rPr lang="en-US"/>
              <a:pPr/>
              <a:t>44</a:t>
            </a:fld>
            <a:endParaRPr lang="en-US"/>
          </a:p>
        </p:txBody>
      </p:sp>
      <p:sp>
        <p:nvSpPr>
          <p:cNvPr id="735234" name="Rectangle 2"/>
          <p:cNvSpPr>
            <a:spLocks noGrp="1" noRot="1" noChangeAspect="1" noChangeArrowheads="1" noTextEdit="1"/>
          </p:cNvSpPr>
          <p:nvPr>
            <p:ph type="sldImg"/>
          </p:nvPr>
        </p:nvSpPr>
        <p:spPr>
          <a:xfrm>
            <a:off x="1160463" y="690563"/>
            <a:ext cx="4484687" cy="3363912"/>
          </a:xfrm>
          <a:ln cap="flat"/>
        </p:spPr>
      </p:sp>
      <p:sp>
        <p:nvSpPr>
          <p:cNvPr id="735235" name="Rectangle 3"/>
          <p:cNvSpPr>
            <a:spLocks noGrp="1" noChangeArrowheads="1"/>
          </p:cNvSpPr>
          <p:nvPr>
            <p:ph type="body" idx="1"/>
          </p:nvPr>
        </p:nvSpPr>
        <p:spPr>
          <a:xfrm>
            <a:off x="913805" y="4342191"/>
            <a:ext cx="5027414" cy="4116917"/>
          </a:xfrm>
          <a:ln/>
        </p:spPr>
        <p:txBody>
          <a:bodyPr lIns="90996" tIns="45499" rIns="90996" bIns="45499"/>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BA0467E5-C1E4-4C41-A3BB-E09C86628F0A}" type="slidenum">
              <a:rPr lang="en-US"/>
              <a:pPr/>
              <a:t>46</a:t>
            </a:fld>
            <a:endParaRPr lang="en-US"/>
          </a:p>
        </p:txBody>
      </p:sp>
      <p:sp>
        <p:nvSpPr>
          <p:cNvPr id="740354" name="Rectangle 2"/>
          <p:cNvSpPr>
            <a:spLocks noGrp="1" noRot="1" noChangeAspect="1" noChangeArrowheads="1" noTextEdit="1"/>
          </p:cNvSpPr>
          <p:nvPr>
            <p:ph type="sldImg"/>
          </p:nvPr>
        </p:nvSpPr>
        <p:spPr>
          <a:xfrm>
            <a:off x="1722438" y="1111250"/>
            <a:ext cx="3360737" cy="2522538"/>
          </a:xfrm>
          <a:ln cap="flat"/>
        </p:spPr>
      </p:sp>
      <p:sp>
        <p:nvSpPr>
          <p:cNvPr id="740355" name="Rectangle 3"/>
          <p:cNvSpPr>
            <a:spLocks noGrp="1" noChangeArrowheads="1"/>
          </p:cNvSpPr>
          <p:nvPr>
            <p:ph type="body" idx="1"/>
          </p:nvPr>
        </p:nvSpPr>
        <p:spPr>
          <a:xfrm>
            <a:off x="913805" y="4342191"/>
            <a:ext cx="5027414" cy="4116917"/>
          </a:xfrm>
          <a:ln/>
        </p:spPr>
        <p:txBody>
          <a:bodyPr lIns="90996" tIns="45499" rIns="90996" bIns="45499"/>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C2A5D99-4BEE-4D95-AAB0-DD505FE454EC}" type="slidenum">
              <a:rPr lang="en-US"/>
              <a:pPr/>
              <a:t>47</a:t>
            </a:fld>
            <a:endParaRPr lang="en-US"/>
          </a:p>
        </p:txBody>
      </p:sp>
      <p:sp>
        <p:nvSpPr>
          <p:cNvPr id="756738" name="Rectangle 2"/>
          <p:cNvSpPr>
            <a:spLocks noGrp="1" noRot="1" noChangeAspect="1" noChangeArrowheads="1" noTextEdit="1"/>
          </p:cNvSpPr>
          <p:nvPr>
            <p:ph type="sldImg"/>
          </p:nvPr>
        </p:nvSpPr>
        <p:spPr>
          <a:xfrm>
            <a:off x="1722438" y="1111250"/>
            <a:ext cx="3360737" cy="2522538"/>
          </a:xfrm>
          <a:ln cap="flat"/>
        </p:spPr>
      </p:sp>
      <p:sp>
        <p:nvSpPr>
          <p:cNvPr id="756739" name="Rectangle 3"/>
          <p:cNvSpPr>
            <a:spLocks noGrp="1" noChangeArrowheads="1"/>
          </p:cNvSpPr>
          <p:nvPr>
            <p:ph type="body" idx="1"/>
          </p:nvPr>
        </p:nvSpPr>
        <p:spPr>
          <a:xfrm>
            <a:off x="913805" y="4342191"/>
            <a:ext cx="5027414" cy="4116917"/>
          </a:xfrm>
          <a:ln/>
        </p:spPr>
        <p:txBody>
          <a:bodyPr lIns="90996" tIns="45499" rIns="90996" bIns="45499"/>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D0F3FC6D-C6BD-48F7-BF6A-33035A06837D}" type="slidenum">
              <a:rPr lang="en-US"/>
              <a:pPr/>
              <a:t>3</a:t>
            </a:fld>
            <a:endParaRPr lang="en-US"/>
          </a:p>
        </p:txBody>
      </p:sp>
      <p:sp>
        <p:nvSpPr>
          <p:cNvPr id="366594" name="Rectangle 2"/>
          <p:cNvSpPr>
            <a:spLocks noGrp="1" noRot="1" noChangeAspect="1" noChangeArrowheads="1" noTextEdit="1"/>
          </p:cNvSpPr>
          <p:nvPr>
            <p:ph type="sldImg"/>
          </p:nvPr>
        </p:nvSpPr>
        <p:spPr>
          <a:xfrm>
            <a:off x="1157288" y="688975"/>
            <a:ext cx="4489450" cy="3367088"/>
          </a:xfrm>
          <a:ln cap="flat"/>
        </p:spPr>
      </p:sp>
      <p:sp>
        <p:nvSpPr>
          <p:cNvPr id="366595" name="Rectangle 3"/>
          <p:cNvSpPr>
            <a:spLocks noGrp="1" noChangeArrowheads="1"/>
          </p:cNvSpPr>
          <p:nvPr>
            <p:ph type="body" idx="1"/>
          </p:nvPr>
        </p:nvSpPr>
        <p:spPr>
          <a:xfrm>
            <a:off x="913805" y="4342191"/>
            <a:ext cx="5028903" cy="4116917"/>
          </a:xfrm>
          <a:ln/>
        </p:spPr>
        <p:txBody>
          <a:bodyPr lIns="90830" tIns="45415" rIns="90830" bIns="45415"/>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2BD9B3FE-0763-40F1-A472-D9BA48975FF0}" type="slidenum">
              <a:rPr lang="en-US"/>
              <a:pPr/>
              <a:t>48</a:t>
            </a:fld>
            <a:endParaRPr lang="en-US"/>
          </a:p>
        </p:txBody>
      </p:sp>
      <p:sp>
        <p:nvSpPr>
          <p:cNvPr id="742402" name="Rectangle 2"/>
          <p:cNvSpPr>
            <a:spLocks noGrp="1" noRot="1" noChangeAspect="1" noChangeArrowheads="1" noTextEdit="1"/>
          </p:cNvSpPr>
          <p:nvPr>
            <p:ph type="sldImg"/>
          </p:nvPr>
        </p:nvSpPr>
        <p:spPr>
          <a:xfrm>
            <a:off x="1722438" y="1111250"/>
            <a:ext cx="3360737" cy="2522538"/>
          </a:xfrm>
          <a:ln cap="flat"/>
        </p:spPr>
      </p:sp>
      <p:sp>
        <p:nvSpPr>
          <p:cNvPr id="742403" name="Rectangle 3"/>
          <p:cNvSpPr>
            <a:spLocks noGrp="1" noChangeArrowheads="1"/>
          </p:cNvSpPr>
          <p:nvPr>
            <p:ph type="body" idx="1"/>
          </p:nvPr>
        </p:nvSpPr>
        <p:spPr>
          <a:xfrm>
            <a:off x="913805" y="4342191"/>
            <a:ext cx="5027414" cy="4116917"/>
          </a:xfrm>
          <a:ln/>
        </p:spPr>
        <p:txBody>
          <a:bodyPr lIns="90996" tIns="45499" rIns="90996" bIns="45499"/>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E3E0C0F-D802-44BB-AB99-60EB0AA16D91}" type="slidenum">
              <a:rPr lang="en-US"/>
              <a:pPr/>
              <a:t>50</a:t>
            </a:fld>
            <a:endParaRPr lang="en-US"/>
          </a:p>
        </p:txBody>
      </p:sp>
      <p:sp>
        <p:nvSpPr>
          <p:cNvPr id="758786" name="Rectangle 2"/>
          <p:cNvSpPr>
            <a:spLocks noGrp="1" noRot="1" noChangeAspect="1" noChangeArrowheads="1" noTextEdit="1"/>
          </p:cNvSpPr>
          <p:nvPr>
            <p:ph type="sldImg"/>
          </p:nvPr>
        </p:nvSpPr>
        <p:spPr>
          <a:xfrm>
            <a:off x="1722438" y="1111250"/>
            <a:ext cx="3360737" cy="2522538"/>
          </a:xfrm>
          <a:ln cap="flat"/>
        </p:spPr>
      </p:sp>
      <p:sp>
        <p:nvSpPr>
          <p:cNvPr id="758787" name="Rectangle 3"/>
          <p:cNvSpPr>
            <a:spLocks noGrp="1" noChangeArrowheads="1"/>
          </p:cNvSpPr>
          <p:nvPr>
            <p:ph type="body" idx="1"/>
          </p:nvPr>
        </p:nvSpPr>
        <p:spPr>
          <a:xfrm>
            <a:off x="913805" y="4342191"/>
            <a:ext cx="5027414" cy="4116917"/>
          </a:xfrm>
          <a:ln/>
        </p:spPr>
        <p:txBody>
          <a:bodyPr lIns="90996" tIns="45499" rIns="90996" bIns="45499"/>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Grp="1" noChangeArrowheads="1"/>
          </p:cNvSpPr>
          <p:nvPr>
            <p:ph type="sldNum" sz="quarter" idx="5"/>
          </p:nvPr>
        </p:nvSpPr>
        <p:spPr>
          <a:ln/>
        </p:spPr>
        <p:txBody>
          <a:bodyPr/>
          <a:lstStyle/>
          <a:p>
            <a:fld id="{651BA454-3505-4FA3-BD11-3E9F8D18434A}" type="slidenum">
              <a:rPr lang="en-US"/>
              <a:pPr/>
              <a:t>54</a:t>
            </a:fld>
            <a:endParaRPr lang="en-US"/>
          </a:p>
        </p:txBody>
      </p:sp>
      <p:sp>
        <p:nvSpPr>
          <p:cNvPr id="753666" name="Rectangle 2"/>
          <p:cNvSpPr>
            <a:spLocks noChangeArrowheads="1"/>
          </p:cNvSpPr>
          <p:nvPr/>
        </p:nvSpPr>
        <p:spPr bwMode="auto">
          <a:xfrm>
            <a:off x="3887391" y="0"/>
            <a:ext cx="2970609" cy="406703"/>
          </a:xfrm>
          <a:prstGeom prst="rect">
            <a:avLst/>
          </a:prstGeom>
          <a:noFill/>
          <a:ln w="12700">
            <a:noFill/>
            <a:miter lim="800000"/>
            <a:headEnd/>
            <a:tailEnd/>
          </a:ln>
          <a:effectLst/>
        </p:spPr>
        <p:txBody>
          <a:bodyPr wrap="none" lIns="86493" tIns="43247" rIns="86493" bIns="43247" anchor="ctr"/>
          <a:lstStyle/>
          <a:p>
            <a:endParaRPr lang="en-US"/>
          </a:p>
        </p:txBody>
      </p:sp>
      <p:sp>
        <p:nvSpPr>
          <p:cNvPr id="753667" name="Rectangle 3"/>
          <p:cNvSpPr>
            <a:spLocks noChangeArrowheads="1"/>
          </p:cNvSpPr>
          <p:nvPr/>
        </p:nvSpPr>
        <p:spPr bwMode="auto">
          <a:xfrm>
            <a:off x="3887391" y="8636000"/>
            <a:ext cx="2970609" cy="508000"/>
          </a:xfrm>
          <a:prstGeom prst="rect">
            <a:avLst/>
          </a:prstGeom>
          <a:noFill/>
          <a:ln w="12700">
            <a:noFill/>
            <a:miter lim="800000"/>
            <a:headEnd/>
            <a:tailEnd/>
          </a:ln>
          <a:effectLst/>
        </p:spPr>
        <p:txBody>
          <a:bodyPr lIns="19083" tIns="0" rIns="19083" bIns="0" anchor="b"/>
          <a:lstStyle/>
          <a:p>
            <a:pPr algn="r" defTabSz="915986" eaLnBrk="0" hangingPunct="0"/>
            <a:r>
              <a:rPr lang="en-US" sz="900" i="1" dirty="0">
                <a:latin typeface="Times New Roman" pitchFamily="18" charset="0"/>
              </a:rPr>
              <a:t>8</a:t>
            </a:r>
          </a:p>
        </p:txBody>
      </p:sp>
      <p:sp>
        <p:nvSpPr>
          <p:cNvPr id="753668" name="Rectangle 4"/>
          <p:cNvSpPr>
            <a:spLocks noChangeArrowheads="1"/>
          </p:cNvSpPr>
          <p:nvPr/>
        </p:nvSpPr>
        <p:spPr bwMode="auto">
          <a:xfrm>
            <a:off x="0" y="8636000"/>
            <a:ext cx="2970609" cy="508000"/>
          </a:xfrm>
          <a:prstGeom prst="rect">
            <a:avLst/>
          </a:prstGeom>
          <a:noFill/>
          <a:ln w="12700">
            <a:noFill/>
            <a:miter lim="800000"/>
            <a:headEnd/>
            <a:tailEnd/>
          </a:ln>
          <a:effectLst/>
        </p:spPr>
        <p:txBody>
          <a:bodyPr wrap="none" lIns="86493" tIns="43247" rIns="86493" bIns="43247" anchor="ctr"/>
          <a:lstStyle/>
          <a:p>
            <a:endParaRPr lang="en-US"/>
          </a:p>
        </p:txBody>
      </p:sp>
      <p:sp>
        <p:nvSpPr>
          <p:cNvPr id="753669" name="Rectangle 5"/>
          <p:cNvSpPr>
            <a:spLocks noChangeArrowheads="1"/>
          </p:cNvSpPr>
          <p:nvPr/>
        </p:nvSpPr>
        <p:spPr bwMode="auto">
          <a:xfrm>
            <a:off x="0" y="0"/>
            <a:ext cx="2970609" cy="406703"/>
          </a:xfrm>
          <a:prstGeom prst="rect">
            <a:avLst/>
          </a:prstGeom>
          <a:noFill/>
          <a:ln w="12700">
            <a:noFill/>
            <a:miter lim="800000"/>
            <a:headEnd/>
            <a:tailEnd/>
          </a:ln>
          <a:effectLst/>
        </p:spPr>
        <p:txBody>
          <a:bodyPr wrap="none" lIns="86493" tIns="43247" rIns="86493" bIns="43247" anchor="ctr"/>
          <a:lstStyle/>
          <a:p>
            <a:endParaRPr lang="en-US"/>
          </a:p>
        </p:txBody>
      </p:sp>
      <p:sp>
        <p:nvSpPr>
          <p:cNvPr id="753670" name="Rectangle 6"/>
          <p:cNvSpPr>
            <a:spLocks noGrp="1" noRot="1" noChangeAspect="1" noChangeArrowheads="1" noTextEdit="1"/>
          </p:cNvSpPr>
          <p:nvPr>
            <p:ph type="sldImg"/>
          </p:nvPr>
        </p:nvSpPr>
        <p:spPr>
          <a:xfrm>
            <a:off x="1152525" y="693738"/>
            <a:ext cx="4552950" cy="3416300"/>
          </a:xfrm>
          <a:ln cap="flat"/>
        </p:spPr>
      </p:sp>
      <p:sp>
        <p:nvSpPr>
          <p:cNvPr id="753671" name="Rectangle 7"/>
          <p:cNvSpPr>
            <a:spLocks noGrp="1" noChangeArrowheads="1"/>
          </p:cNvSpPr>
          <p:nvPr>
            <p:ph type="body" idx="1"/>
          </p:nvPr>
        </p:nvSpPr>
        <p:spPr>
          <a:xfrm>
            <a:off x="913805" y="4343703"/>
            <a:ext cx="5030391" cy="4115405"/>
          </a:xfrm>
          <a:ln/>
        </p:spPr>
        <p:txBody>
          <a:bodyPr lIns="90642" tIns="44526" rIns="90642" bIns="44526"/>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Grp="1" noChangeArrowheads="1"/>
          </p:cNvSpPr>
          <p:nvPr>
            <p:ph type="sldNum" sz="quarter" idx="5"/>
          </p:nvPr>
        </p:nvSpPr>
        <p:spPr>
          <a:ln/>
        </p:spPr>
        <p:txBody>
          <a:bodyPr/>
          <a:lstStyle/>
          <a:p>
            <a:fld id="{D4F53562-72E6-4983-B4A7-8F73403DE794}" type="slidenum">
              <a:rPr lang="en-US"/>
              <a:pPr/>
              <a:t>55</a:t>
            </a:fld>
            <a:endParaRPr lang="en-US"/>
          </a:p>
        </p:txBody>
      </p:sp>
      <p:sp>
        <p:nvSpPr>
          <p:cNvPr id="787458" name="Rectangle 2"/>
          <p:cNvSpPr>
            <a:spLocks noChangeArrowheads="1"/>
          </p:cNvSpPr>
          <p:nvPr/>
        </p:nvSpPr>
        <p:spPr bwMode="auto">
          <a:xfrm>
            <a:off x="3887391" y="0"/>
            <a:ext cx="2970609" cy="406703"/>
          </a:xfrm>
          <a:prstGeom prst="rect">
            <a:avLst/>
          </a:prstGeom>
          <a:noFill/>
          <a:ln w="12700">
            <a:noFill/>
            <a:miter lim="800000"/>
            <a:headEnd/>
            <a:tailEnd/>
          </a:ln>
          <a:effectLst/>
        </p:spPr>
        <p:txBody>
          <a:bodyPr wrap="none" lIns="86493" tIns="43247" rIns="86493" bIns="43247" anchor="ctr"/>
          <a:lstStyle/>
          <a:p>
            <a:endParaRPr lang="en-US"/>
          </a:p>
        </p:txBody>
      </p:sp>
      <p:sp>
        <p:nvSpPr>
          <p:cNvPr id="787459" name="Rectangle 3"/>
          <p:cNvSpPr>
            <a:spLocks noChangeArrowheads="1"/>
          </p:cNvSpPr>
          <p:nvPr/>
        </p:nvSpPr>
        <p:spPr bwMode="auto">
          <a:xfrm>
            <a:off x="3887391" y="8636000"/>
            <a:ext cx="2970609" cy="508000"/>
          </a:xfrm>
          <a:prstGeom prst="rect">
            <a:avLst/>
          </a:prstGeom>
          <a:noFill/>
          <a:ln w="12700">
            <a:noFill/>
            <a:miter lim="800000"/>
            <a:headEnd/>
            <a:tailEnd/>
          </a:ln>
          <a:effectLst/>
        </p:spPr>
        <p:txBody>
          <a:bodyPr lIns="19083" tIns="0" rIns="19083" bIns="0" anchor="b"/>
          <a:lstStyle/>
          <a:p>
            <a:pPr algn="r" defTabSz="915986" eaLnBrk="0" hangingPunct="0"/>
            <a:r>
              <a:rPr lang="en-US" sz="900" i="1" dirty="0">
                <a:latin typeface="Times New Roman" pitchFamily="18" charset="0"/>
              </a:rPr>
              <a:t>8</a:t>
            </a:r>
          </a:p>
        </p:txBody>
      </p:sp>
      <p:sp>
        <p:nvSpPr>
          <p:cNvPr id="787460" name="Rectangle 4"/>
          <p:cNvSpPr>
            <a:spLocks noChangeArrowheads="1"/>
          </p:cNvSpPr>
          <p:nvPr/>
        </p:nvSpPr>
        <p:spPr bwMode="auto">
          <a:xfrm>
            <a:off x="0" y="8636000"/>
            <a:ext cx="2970609" cy="508000"/>
          </a:xfrm>
          <a:prstGeom prst="rect">
            <a:avLst/>
          </a:prstGeom>
          <a:noFill/>
          <a:ln w="12700">
            <a:noFill/>
            <a:miter lim="800000"/>
            <a:headEnd/>
            <a:tailEnd/>
          </a:ln>
          <a:effectLst/>
        </p:spPr>
        <p:txBody>
          <a:bodyPr wrap="none" lIns="86493" tIns="43247" rIns="86493" bIns="43247" anchor="ctr"/>
          <a:lstStyle/>
          <a:p>
            <a:endParaRPr lang="en-US"/>
          </a:p>
        </p:txBody>
      </p:sp>
      <p:sp>
        <p:nvSpPr>
          <p:cNvPr id="787461" name="Rectangle 5"/>
          <p:cNvSpPr>
            <a:spLocks noChangeArrowheads="1"/>
          </p:cNvSpPr>
          <p:nvPr/>
        </p:nvSpPr>
        <p:spPr bwMode="auto">
          <a:xfrm>
            <a:off x="0" y="0"/>
            <a:ext cx="2970609" cy="406703"/>
          </a:xfrm>
          <a:prstGeom prst="rect">
            <a:avLst/>
          </a:prstGeom>
          <a:noFill/>
          <a:ln w="12700">
            <a:noFill/>
            <a:miter lim="800000"/>
            <a:headEnd/>
            <a:tailEnd/>
          </a:ln>
          <a:effectLst/>
        </p:spPr>
        <p:txBody>
          <a:bodyPr wrap="none" lIns="86493" tIns="43247" rIns="86493" bIns="43247" anchor="ctr"/>
          <a:lstStyle/>
          <a:p>
            <a:endParaRPr lang="en-US"/>
          </a:p>
        </p:txBody>
      </p:sp>
      <p:sp>
        <p:nvSpPr>
          <p:cNvPr id="787462" name="Rectangle 6"/>
          <p:cNvSpPr>
            <a:spLocks noGrp="1" noRot="1" noChangeAspect="1" noChangeArrowheads="1" noTextEdit="1"/>
          </p:cNvSpPr>
          <p:nvPr>
            <p:ph type="sldImg"/>
          </p:nvPr>
        </p:nvSpPr>
        <p:spPr>
          <a:xfrm>
            <a:off x="1152525" y="693738"/>
            <a:ext cx="4552950" cy="3416300"/>
          </a:xfrm>
          <a:ln cap="flat"/>
        </p:spPr>
      </p:sp>
      <p:sp>
        <p:nvSpPr>
          <p:cNvPr id="787463" name="Rectangle 7"/>
          <p:cNvSpPr>
            <a:spLocks noGrp="1" noChangeArrowheads="1"/>
          </p:cNvSpPr>
          <p:nvPr>
            <p:ph type="body" idx="1"/>
          </p:nvPr>
        </p:nvSpPr>
        <p:spPr>
          <a:xfrm>
            <a:off x="913805" y="4343703"/>
            <a:ext cx="5030391" cy="4115405"/>
          </a:xfrm>
          <a:ln/>
        </p:spPr>
        <p:txBody>
          <a:bodyPr lIns="90642" tIns="44526" rIns="90642" bIns="44526"/>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9056AC-6672-4E95-9E9D-51CD9C822F07}" type="slidenum">
              <a:rPr lang="en-US" smtClean="0"/>
              <a:pPr/>
              <a:t>61</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9056AC-6672-4E95-9E9D-51CD9C822F07}" type="slidenum">
              <a:rPr lang="en-US" smtClean="0"/>
              <a:pPr/>
              <a:t>78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Grp="1" noChangeArrowheads="1"/>
          </p:cNvSpPr>
          <p:nvPr>
            <p:ph type="sldNum" sz="quarter" idx="5"/>
          </p:nvPr>
        </p:nvSpPr>
        <p:spPr>
          <a:ln/>
        </p:spPr>
        <p:txBody>
          <a:bodyPr/>
          <a:lstStyle/>
          <a:p>
            <a:fld id="{BB6859CD-FDDB-4C43-AA7E-0769808CCD95}" type="slidenum">
              <a:rPr lang="en-US"/>
              <a:pPr/>
              <a:t>82</a:t>
            </a:fld>
            <a:endParaRPr lang="en-US"/>
          </a:p>
        </p:txBody>
      </p:sp>
      <p:sp>
        <p:nvSpPr>
          <p:cNvPr id="757762" name="Rectangle 2"/>
          <p:cNvSpPr>
            <a:spLocks noChangeArrowheads="1"/>
          </p:cNvSpPr>
          <p:nvPr/>
        </p:nvSpPr>
        <p:spPr bwMode="auto">
          <a:xfrm>
            <a:off x="3887391" y="0"/>
            <a:ext cx="2970609" cy="406703"/>
          </a:xfrm>
          <a:prstGeom prst="rect">
            <a:avLst/>
          </a:prstGeom>
          <a:noFill/>
          <a:ln w="12700">
            <a:noFill/>
            <a:miter lim="800000"/>
            <a:headEnd/>
            <a:tailEnd/>
          </a:ln>
          <a:effectLst/>
        </p:spPr>
        <p:txBody>
          <a:bodyPr wrap="none" lIns="86493" tIns="43247" rIns="86493" bIns="43247" anchor="ctr"/>
          <a:lstStyle/>
          <a:p>
            <a:endParaRPr lang="en-US"/>
          </a:p>
        </p:txBody>
      </p:sp>
      <p:sp>
        <p:nvSpPr>
          <p:cNvPr id="757763" name="Rectangle 3"/>
          <p:cNvSpPr>
            <a:spLocks noChangeArrowheads="1"/>
          </p:cNvSpPr>
          <p:nvPr/>
        </p:nvSpPr>
        <p:spPr bwMode="auto">
          <a:xfrm>
            <a:off x="3887391" y="8636000"/>
            <a:ext cx="2970609" cy="508000"/>
          </a:xfrm>
          <a:prstGeom prst="rect">
            <a:avLst/>
          </a:prstGeom>
          <a:noFill/>
          <a:ln w="12700">
            <a:noFill/>
            <a:miter lim="800000"/>
            <a:headEnd/>
            <a:tailEnd/>
          </a:ln>
          <a:effectLst/>
        </p:spPr>
        <p:txBody>
          <a:bodyPr lIns="19083" tIns="0" rIns="19083" bIns="0" anchor="b"/>
          <a:lstStyle/>
          <a:p>
            <a:pPr algn="r" defTabSz="915986" eaLnBrk="0" hangingPunct="0"/>
            <a:r>
              <a:rPr lang="en-US" sz="900" i="1" dirty="0">
                <a:latin typeface="Times New Roman" pitchFamily="18" charset="0"/>
              </a:rPr>
              <a:t>16</a:t>
            </a:r>
          </a:p>
        </p:txBody>
      </p:sp>
      <p:sp>
        <p:nvSpPr>
          <p:cNvPr id="757764" name="Rectangle 4"/>
          <p:cNvSpPr>
            <a:spLocks noChangeArrowheads="1"/>
          </p:cNvSpPr>
          <p:nvPr/>
        </p:nvSpPr>
        <p:spPr bwMode="auto">
          <a:xfrm>
            <a:off x="0" y="8636000"/>
            <a:ext cx="2970609" cy="508000"/>
          </a:xfrm>
          <a:prstGeom prst="rect">
            <a:avLst/>
          </a:prstGeom>
          <a:noFill/>
          <a:ln w="12700">
            <a:noFill/>
            <a:miter lim="800000"/>
            <a:headEnd/>
            <a:tailEnd/>
          </a:ln>
          <a:effectLst/>
        </p:spPr>
        <p:txBody>
          <a:bodyPr wrap="none" lIns="86493" tIns="43247" rIns="86493" bIns="43247" anchor="ctr"/>
          <a:lstStyle/>
          <a:p>
            <a:endParaRPr lang="en-US"/>
          </a:p>
        </p:txBody>
      </p:sp>
      <p:sp>
        <p:nvSpPr>
          <p:cNvPr id="757765" name="Rectangle 5"/>
          <p:cNvSpPr>
            <a:spLocks noChangeArrowheads="1"/>
          </p:cNvSpPr>
          <p:nvPr/>
        </p:nvSpPr>
        <p:spPr bwMode="auto">
          <a:xfrm>
            <a:off x="0" y="0"/>
            <a:ext cx="2970609" cy="406703"/>
          </a:xfrm>
          <a:prstGeom prst="rect">
            <a:avLst/>
          </a:prstGeom>
          <a:noFill/>
          <a:ln w="12700">
            <a:noFill/>
            <a:miter lim="800000"/>
            <a:headEnd/>
            <a:tailEnd/>
          </a:ln>
          <a:effectLst/>
        </p:spPr>
        <p:txBody>
          <a:bodyPr wrap="none" lIns="86493" tIns="43247" rIns="86493" bIns="43247" anchor="ctr"/>
          <a:lstStyle/>
          <a:p>
            <a:endParaRPr lang="en-US"/>
          </a:p>
        </p:txBody>
      </p:sp>
      <p:sp>
        <p:nvSpPr>
          <p:cNvPr id="757766" name="Rectangle 6"/>
          <p:cNvSpPr>
            <a:spLocks noGrp="1" noRot="1" noChangeAspect="1" noChangeArrowheads="1" noTextEdit="1"/>
          </p:cNvSpPr>
          <p:nvPr>
            <p:ph type="sldImg"/>
          </p:nvPr>
        </p:nvSpPr>
        <p:spPr>
          <a:xfrm>
            <a:off x="1152525" y="693738"/>
            <a:ext cx="4552950" cy="3416300"/>
          </a:xfrm>
          <a:ln cap="flat"/>
        </p:spPr>
      </p:sp>
      <p:sp>
        <p:nvSpPr>
          <p:cNvPr id="757767" name="Rectangle 7"/>
          <p:cNvSpPr>
            <a:spLocks noGrp="1" noChangeArrowheads="1"/>
          </p:cNvSpPr>
          <p:nvPr>
            <p:ph type="body" idx="1"/>
          </p:nvPr>
        </p:nvSpPr>
        <p:spPr>
          <a:xfrm>
            <a:off x="913805" y="4343703"/>
            <a:ext cx="5030391" cy="4115405"/>
          </a:xfrm>
          <a:ln/>
        </p:spPr>
        <p:txBody>
          <a:bodyPr lIns="90642" tIns="44526" rIns="90642" bIns="44526"/>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Grp="1" noChangeArrowheads="1"/>
          </p:cNvSpPr>
          <p:nvPr>
            <p:ph type="sldNum" sz="quarter" idx="5"/>
          </p:nvPr>
        </p:nvSpPr>
        <p:spPr>
          <a:ln/>
        </p:spPr>
        <p:txBody>
          <a:bodyPr/>
          <a:lstStyle/>
          <a:p>
            <a:fld id="{C2C133B1-2F9D-482D-8E31-ACF6941FA29B}" type="slidenum">
              <a:rPr lang="en-US"/>
              <a:pPr/>
              <a:t>83</a:t>
            </a:fld>
            <a:endParaRPr lang="en-US"/>
          </a:p>
        </p:txBody>
      </p:sp>
      <p:sp>
        <p:nvSpPr>
          <p:cNvPr id="759810" name="Rectangle 2"/>
          <p:cNvSpPr>
            <a:spLocks noChangeArrowheads="1"/>
          </p:cNvSpPr>
          <p:nvPr/>
        </p:nvSpPr>
        <p:spPr bwMode="auto">
          <a:xfrm>
            <a:off x="3887391" y="0"/>
            <a:ext cx="2970609" cy="406703"/>
          </a:xfrm>
          <a:prstGeom prst="rect">
            <a:avLst/>
          </a:prstGeom>
          <a:noFill/>
          <a:ln w="12700">
            <a:noFill/>
            <a:miter lim="800000"/>
            <a:headEnd/>
            <a:tailEnd/>
          </a:ln>
          <a:effectLst/>
        </p:spPr>
        <p:txBody>
          <a:bodyPr wrap="none" lIns="86493" tIns="43247" rIns="86493" bIns="43247" anchor="ctr"/>
          <a:lstStyle/>
          <a:p>
            <a:endParaRPr lang="en-US"/>
          </a:p>
        </p:txBody>
      </p:sp>
      <p:sp>
        <p:nvSpPr>
          <p:cNvPr id="759811" name="Rectangle 3"/>
          <p:cNvSpPr>
            <a:spLocks noChangeArrowheads="1"/>
          </p:cNvSpPr>
          <p:nvPr/>
        </p:nvSpPr>
        <p:spPr bwMode="auto">
          <a:xfrm>
            <a:off x="3887391" y="8636000"/>
            <a:ext cx="2970609" cy="508000"/>
          </a:xfrm>
          <a:prstGeom prst="rect">
            <a:avLst/>
          </a:prstGeom>
          <a:noFill/>
          <a:ln w="12700">
            <a:noFill/>
            <a:miter lim="800000"/>
            <a:headEnd/>
            <a:tailEnd/>
          </a:ln>
          <a:effectLst/>
        </p:spPr>
        <p:txBody>
          <a:bodyPr lIns="19083" tIns="0" rIns="19083" bIns="0" anchor="b"/>
          <a:lstStyle/>
          <a:p>
            <a:pPr algn="r" defTabSz="915986" eaLnBrk="0" hangingPunct="0"/>
            <a:r>
              <a:rPr lang="en-US" sz="900" i="1" dirty="0">
                <a:latin typeface="Times New Roman" pitchFamily="18" charset="0"/>
              </a:rPr>
              <a:t>17</a:t>
            </a:r>
          </a:p>
        </p:txBody>
      </p:sp>
      <p:sp>
        <p:nvSpPr>
          <p:cNvPr id="759812" name="Rectangle 4"/>
          <p:cNvSpPr>
            <a:spLocks noChangeArrowheads="1"/>
          </p:cNvSpPr>
          <p:nvPr/>
        </p:nvSpPr>
        <p:spPr bwMode="auto">
          <a:xfrm>
            <a:off x="0" y="8636000"/>
            <a:ext cx="2970609" cy="508000"/>
          </a:xfrm>
          <a:prstGeom prst="rect">
            <a:avLst/>
          </a:prstGeom>
          <a:noFill/>
          <a:ln w="12700">
            <a:noFill/>
            <a:miter lim="800000"/>
            <a:headEnd/>
            <a:tailEnd/>
          </a:ln>
          <a:effectLst/>
        </p:spPr>
        <p:txBody>
          <a:bodyPr wrap="none" lIns="86493" tIns="43247" rIns="86493" bIns="43247" anchor="ctr"/>
          <a:lstStyle/>
          <a:p>
            <a:endParaRPr lang="en-US"/>
          </a:p>
        </p:txBody>
      </p:sp>
      <p:sp>
        <p:nvSpPr>
          <p:cNvPr id="759813" name="Rectangle 5"/>
          <p:cNvSpPr>
            <a:spLocks noChangeArrowheads="1"/>
          </p:cNvSpPr>
          <p:nvPr/>
        </p:nvSpPr>
        <p:spPr bwMode="auto">
          <a:xfrm>
            <a:off x="0" y="0"/>
            <a:ext cx="2970609" cy="406703"/>
          </a:xfrm>
          <a:prstGeom prst="rect">
            <a:avLst/>
          </a:prstGeom>
          <a:noFill/>
          <a:ln w="12700">
            <a:noFill/>
            <a:miter lim="800000"/>
            <a:headEnd/>
            <a:tailEnd/>
          </a:ln>
          <a:effectLst/>
        </p:spPr>
        <p:txBody>
          <a:bodyPr wrap="none" lIns="86493" tIns="43247" rIns="86493" bIns="43247" anchor="ctr"/>
          <a:lstStyle/>
          <a:p>
            <a:endParaRPr lang="en-US"/>
          </a:p>
        </p:txBody>
      </p:sp>
      <p:sp>
        <p:nvSpPr>
          <p:cNvPr id="759814" name="Rectangle 6"/>
          <p:cNvSpPr>
            <a:spLocks noGrp="1" noRot="1" noChangeAspect="1" noChangeArrowheads="1" noTextEdit="1"/>
          </p:cNvSpPr>
          <p:nvPr>
            <p:ph type="sldImg"/>
          </p:nvPr>
        </p:nvSpPr>
        <p:spPr>
          <a:xfrm>
            <a:off x="1152525" y="693738"/>
            <a:ext cx="4552950" cy="3416300"/>
          </a:xfrm>
          <a:ln cap="flat"/>
        </p:spPr>
      </p:sp>
      <p:sp>
        <p:nvSpPr>
          <p:cNvPr id="759815" name="Rectangle 7"/>
          <p:cNvSpPr>
            <a:spLocks noGrp="1" noChangeArrowheads="1"/>
          </p:cNvSpPr>
          <p:nvPr>
            <p:ph type="body" idx="1"/>
          </p:nvPr>
        </p:nvSpPr>
        <p:spPr>
          <a:xfrm>
            <a:off x="913805" y="4343703"/>
            <a:ext cx="5030391" cy="4115405"/>
          </a:xfrm>
          <a:ln/>
        </p:spPr>
        <p:txBody>
          <a:bodyPr lIns="90642" tIns="44526" rIns="90642" bIns="44526"/>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9056AC-6672-4E95-9E9D-51CD9C822F07}" type="slidenum">
              <a:rPr lang="en-US" smtClean="0"/>
              <a:pPr/>
              <a:t>85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526CA904-0103-4EB4-AD43-4302F49C9446}" type="slidenum">
              <a:rPr lang="en-US"/>
              <a:pPr/>
              <a:t>4</a:t>
            </a:fld>
            <a:endParaRPr lang="en-US"/>
          </a:p>
        </p:txBody>
      </p:sp>
      <p:sp>
        <p:nvSpPr>
          <p:cNvPr id="370690" name="Rectangle 2"/>
          <p:cNvSpPr>
            <a:spLocks noGrp="1" noRot="1" noChangeAspect="1" noChangeArrowheads="1" noTextEdit="1"/>
          </p:cNvSpPr>
          <p:nvPr>
            <p:ph type="sldImg"/>
          </p:nvPr>
        </p:nvSpPr>
        <p:spPr>
          <a:xfrm>
            <a:off x="1157288" y="688975"/>
            <a:ext cx="4489450" cy="3367088"/>
          </a:xfrm>
          <a:ln cap="flat"/>
        </p:spPr>
      </p:sp>
      <p:sp>
        <p:nvSpPr>
          <p:cNvPr id="370691" name="Rectangle 3"/>
          <p:cNvSpPr>
            <a:spLocks noGrp="1" noChangeArrowheads="1"/>
          </p:cNvSpPr>
          <p:nvPr>
            <p:ph type="body" idx="1"/>
          </p:nvPr>
        </p:nvSpPr>
        <p:spPr>
          <a:xfrm>
            <a:off x="913805" y="4342191"/>
            <a:ext cx="5028903" cy="4116917"/>
          </a:xfrm>
          <a:ln/>
        </p:spPr>
        <p:txBody>
          <a:bodyPr lIns="90830" tIns="45415" rIns="90830" bIns="45415"/>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089E437-BFA2-43FF-94FE-7BA23A24A68D}" type="slidenum">
              <a:rPr lang="en-US"/>
              <a:pPr/>
              <a:t>5</a:t>
            </a:fld>
            <a:endParaRPr lang="en-US"/>
          </a:p>
        </p:txBody>
      </p:sp>
      <p:sp>
        <p:nvSpPr>
          <p:cNvPr id="310274" name="Rectangle 2"/>
          <p:cNvSpPr>
            <a:spLocks noGrp="1" noChangeArrowheads="1"/>
          </p:cNvSpPr>
          <p:nvPr>
            <p:ph type="body" idx="1"/>
          </p:nvPr>
        </p:nvSpPr>
        <p:spPr>
          <a:xfrm>
            <a:off x="913805" y="4342191"/>
            <a:ext cx="5028903" cy="4116917"/>
          </a:xfrm>
          <a:ln/>
        </p:spPr>
        <p:txBody>
          <a:bodyPr lIns="90830" tIns="45415" rIns="90830" bIns="45415"/>
          <a:lstStyle/>
          <a:p>
            <a:endParaRPr lang="en-US"/>
          </a:p>
        </p:txBody>
      </p:sp>
      <p:sp>
        <p:nvSpPr>
          <p:cNvPr id="310275" name="Rectangle 3"/>
          <p:cNvSpPr>
            <a:spLocks noGrp="1" noRot="1" noChangeAspect="1" noChangeArrowheads="1" noTextEdit="1"/>
          </p:cNvSpPr>
          <p:nvPr>
            <p:ph type="sldImg"/>
          </p:nvPr>
        </p:nvSpPr>
        <p:spPr>
          <a:xfrm>
            <a:off x="1157288" y="688975"/>
            <a:ext cx="4489450" cy="3367088"/>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64153137-CBF9-4D7E-92E9-8613601CA494}" type="slidenum">
              <a:rPr lang="en-US"/>
              <a:pPr/>
              <a:t>6</a:t>
            </a:fld>
            <a:endParaRPr lang="en-US"/>
          </a:p>
        </p:txBody>
      </p:sp>
      <p:sp>
        <p:nvSpPr>
          <p:cNvPr id="376834" name="Rectangle 2"/>
          <p:cNvSpPr>
            <a:spLocks noGrp="1" noRot="1" noChangeAspect="1" noChangeArrowheads="1" noTextEdit="1"/>
          </p:cNvSpPr>
          <p:nvPr>
            <p:ph type="sldImg"/>
          </p:nvPr>
        </p:nvSpPr>
        <p:spPr>
          <a:xfrm>
            <a:off x="1157288" y="688975"/>
            <a:ext cx="4489450" cy="3367088"/>
          </a:xfrm>
          <a:ln cap="flat"/>
        </p:spPr>
      </p:sp>
      <p:sp>
        <p:nvSpPr>
          <p:cNvPr id="376835" name="Rectangle 3"/>
          <p:cNvSpPr>
            <a:spLocks noGrp="1" noChangeArrowheads="1"/>
          </p:cNvSpPr>
          <p:nvPr>
            <p:ph type="body" idx="1"/>
          </p:nvPr>
        </p:nvSpPr>
        <p:spPr>
          <a:xfrm>
            <a:off x="913805" y="4342191"/>
            <a:ext cx="5028903" cy="4116917"/>
          </a:xfrm>
          <a:ln/>
        </p:spPr>
        <p:txBody>
          <a:bodyPr lIns="90830" tIns="45415" rIns="90830" bIns="45415"/>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2FB2C9C-E257-45BD-BF5C-D3CBBF2DB8B0}" type="slidenum">
              <a:rPr lang="en-US"/>
              <a:pPr/>
              <a:t>7</a:t>
            </a:fld>
            <a:endParaRPr lang="en-US"/>
          </a:p>
        </p:txBody>
      </p:sp>
      <p:sp>
        <p:nvSpPr>
          <p:cNvPr id="316418" name="Rectangle 2"/>
          <p:cNvSpPr>
            <a:spLocks noGrp="1" noRot="1" noChangeAspect="1" noChangeArrowheads="1" noTextEdit="1"/>
          </p:cNvSpPr>
          <p:nvPr>
            <p:ph type="sldImg"/>
          </p:nvPr>
        </p:nvSpPr>
        <p:spPr>
          <a:xfrm>
            <a:off x="1157288" y="688975"/>
            <a:ext cx="4489450" cy="3367088"/>
          </a:xfrm>
          <a:ln cap="flat"/>
        </p:spPr>
      </p:sp>
      <p:sp>
        <p:nvSpPr>
          <p:cNvPr id="316419" name="Rectangle 3"/>
          <p:cNvSpPr>
            <a:spLocks noGrp="1" noChangeArrowheads="1"/>
          </p:cNvSpPr>
          <p:nvPr>
            <p:ph type="body" idx="1"/>
          </p:nvPr>
        </p:nvSpPr>
        <p:spPr>
          <a:xfrm>
            <a:off x="913805" y="4342191"/>
            <a:ext cx="5028903" cy="4116917"/>
          </a:xfrm>
          <a:ln/>
        </p:spPr>
        <p:txBody>
          <a:bodyPr lIns="90830" tIns="45415" rIns="90830" bIns="45415"/>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44198F4-0EC3-4DDA-8D48-C2F7E8785FC2}" type="slidenum">
              <a:rPr lang="en-US"/>
              <a:pPr/>
              <a:t>8</a:t>
            </a:fld>
            <a:endParaRPr lang="en-US"/>
          </a:p>
        </p:txBody>
      </p:sp>
      <p:sp>
        <p:nvSpPr>
          <p:cNvPr id="382978" name="Rectangle 2"/>
          <p:cNvSpPr>
            <a:spLocks noGrp="1" noRot="1" noChangeAspect="1" noChangeArrowheads="1" noTextEdit="1"/>
          </p:cNvSpPr>
          <p:nvPr>
            <p:ph type="sldImg"/>
          </p:nvPr>
        </p:nvSpPr>
        <p:spPr>
          <a:xfrm>
            <a:off x="1157288" y="688975"/>
            <a:ext cx="4489450" cy="3367088"/>
          </a:xfrm>
          <a:ln cap="flat"/>
        </p:spPr>
      </p:sp>
      <p:sp>
        <p:nvSpPr>
          <p:cNvPr id="382979" name="Rectangle 3"/>
          <p:cNvSpPr>
            <a:spLocks noGrp="1" noChangeArrowheads="1"/>
          </p:cNvSpPr>
          <p:nvPr>
            <p:ph type="body" idx="1"/>
          </p:nvPr>
        </p:nvSpPr>
        <p:spPr>
          <a:xfrm>
            <a:off x="913805" y="4342191"/>
            <a:ext cx="5028903" cy="4116917"/>
          </a:xfrm>
          <a:ln/>
        </p:spPr>
        <p:txBody>
          <a:bodyPr lIns="90830" tIns="45415" rIns="90830" bIns="45415"/>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27FDADA-23D8-4050-9462-61C713F5DD6F}" type="slidenum">
              <a:rPr lang="en-US"/>
              <a:pPr/>
              <a:t>11</a:t>
            </a:fld>
            <a:endParaRPr lang="en-US"/>
          </a:p>
        </p:txBody>
      </p:sp>
      <p:sp>
        <p:nvSpPr>
          <p:cNvPr id="373762" name="Rectangle 2"/>
          <p:cNvSpPr>
            <a:spLocks noGrp="1" noRot="1" noChangeAspect="1" noChangeArrowheads="1" noTextEdit="1"/>
          </p:cNvSpPr>
          <p:nvPr>
            <p:ph type="sldImg"/>
          </p:nvPr>
        </p:nvSpPr>
        <p:spPr>
          <a:xfrm>
            <a:off x="1157288" y="688975"/>
            <a:ext cx="4489450" cy="3367088"/>
          </a:xfrm>
          <a:ln cap="flat"/>
        </p:spPr>
      </p:sp>
      <p:sp>
        <p:nvSpPr>
          <p:cNvPr id="373763" name="Rectangle 3"/>
          <p:cNvSpPr>
            <a:spLocks noGrp="1" noChangeArrowheads="1"/>
          </p:cNvSpPr>
          <p:nvPr>
            <p:ph type="body" idx="1"/>
          </p:nvPr>
        </p:nvSpPr>
        <p:spPr>
          <a:xfrm>
            <a:off x="913805" y="4342191"/>
            <a:ext cx="5028903" cy="4116917"/>
          </a:xfrm>
          <a:ln/>
        </p:spPr>
        <p:txBody>
          <a:bodyPr lIns="90830" tIns="45415" rIns="90830" bIns="45415"/>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78E40CAE-F68F-43F0-B44F-C1A2AEB82E4A}" type="slidenum">
              <a:rPr lang="en-US"/>
              <a:pPr/>
              <a:t>19</a:t>
            </a:fld>
            <a:endParaRPr lang="en-US"/>
          </a:p>
        </p:txBody>
      </p:sp>
      <p:sp>
        <p:nvSpPr>
          <p:cNvPr id="404482" name="Rectangle 2"/>
          <p:cNvSpPr>
            <a:spLocks noGrp="1" noRot="1" noChangeAspect="1" noChangeArrowheads="1" noTextEdit="1"/>
          </p:cNvSpPr>
          <p:nvPr>
            <p:ph type="sldImg"/>
          </p:nvPr>
        </p:nvSpPr>
        <p:spPr>
          <a:xfrm>
            <a:off x="393700" y="123825"/>
            <a:ext cx="6070600" cy="4552950"/>
          </a:xfrm>
          <a:ln cap="flat"/>
        </p:spPr>
      </p:sp>
      <p:sp>
        <p:nvSpPr>
          <p:cNvPr id="404483"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2"/>
          <a:srcRect/>
          <a:stretch>
            <a:fillRect/>
          </a:stretch>
        </p:blipFill>
        <p:spPr bwMode="auto">
          <a:xfrm>
            <a:off x="3270250" y="63500"/>
            <a:ext cx="2633663" cy="1158875"/>
          </a:xfrm>
          <a:prstGeom prst="rect">
            <a:avLst/>
          </a:prstGeom>
          <a:noFill/>
          <a:ln w="9525">
            <a:noFill/>
            <a:miter lim="800000"/>
            <a:headEnd/>
            <a:tailEnd/>
          </a:ln>
        </p:spPr>
      </p:pic>
      <p:grpSp>
        <p:nvGrpSpPr>
          <p:cNvPr id="4" name="Group 4"/>
          <p:cNvGrpSpPr>
            <a:grpSpLocks/>
          </p:cNvGrpSpPr>
          <p:nvPr/>
        </p:nvGrpSpPr>
        <p:grpSpPr bwMode="auto">
          <a:xfrm>
            <a:off x="0" y="6477000"/>
            <a:ext cx="9144000" cy="381000"/>
            <a:chOff x="0" y="4103"/>
            <a:chExt cx="5760" cy="217"/>
          </a:xfrm>
        </p:grpSpPr>
        <p:sp>
          <p:nvSpPr>
            <p:cNvPr id="5" name="Rectangle 5"/>
            <p:cNvSpPr>
              <a:spLocks noChangeArrowheads="1"/>
            </p:cNvSpPr>
            <p:nvPr userDrawn="1"/>
          </p:nvSpPr>
          <p:spPr bwMode="auto">
            <a:xfrm>
              <a:off x="0" y="4103"/>
              <a:ext cx="5760" cy="217"/>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6" name="Text Box 6"/>
            <p:cNvSpPr txBox="1">
              <a:spLocks noChangeArrowheads="1"/>
            </p:cNvSpPr>
            <p:nvPr userDrawn="1"/>
          </p:nvSpPr>
          <p:spPr bwMode="auto">
            <a:xfrm>
              <a:off x="50" y="4115"/>
              <a:ext cx="5290" cy="148"/>
            </a:xfrm>
            <a:prstGeom prst="rect">
              <a:avLst/>
            </a:prstGeom>
            <a:noFill/>
            <a:ln w="9525">
              <a:noFill/>
              <a:miter lim="800000"/>
              <a:headEnd/>
              <a:tailEnd/>
            </a:ln>
            <a:effectLst/>
          </p:spPr>
          <p:txBody>
            <a:bodyPr>
              <a:spAutoFit/>
            </a:bodyPr>
            <a:lstStyle/>
            <a:p>
              <a:pPr>
                <a:spcBef>
                  <a:spcPct val="50000"/>
                </a:spcBef>
                <a:defRPr/>
              </a:pPr>
              <a:r>
                <a:rPr lang="en-US" sz="1000" b="1">
                  <a:solidFill>
                    <a:schemeClr val="bg1"/>
                  </a:solidFill>
                </a:rPr>
                <a:t>© Bharati Vidyapeeth’s Institute of Computer Applications and Management, New Delhi-63, by</a:t>
              </a:r>
              <a:r>
                <a:rPr lang="en-US" sz="1100" b="1">
                  <a:solidFill>
                    <a:schemeClr val="bg1"/>
                  </a:solidFill>
                </a:rPr>
                <a:t>  Vaibhav Singhal, Asst. Professor</a:t>
              </a:r>
            </a:p>
          </p:txBody>
        </p:sp>
        <p:sp>
          <p:nvSpPr>
            <p:cNvPr id="7" name="Text Box 7"/>
            <p:cNvSpPr txBox="1">
              <a:spLocks noChangeArrowheads="1"/>
            </p:cNvSpPr>
            <p:nvPr/>
          </p:nvSpPr>
          <p:spPr bwMode="auto">
            <a:xfrm>
              <a:off x="5441" y="4139"/>
              <a:ext cx="299" cy="141"/>
            </a:xfrm>
            <a:prstGeom prst="rect">
              <a:avLst/>
            </a:prstGeom>
            <a:noFill/>
            <a:ln w="9525">
              <a:noFill/>
              <a:miter lim="800000"/>
              <a:headEnd/>
              <a:tailEnd/>
            </a:ln>
            <a:effectLst/>
          </p:spPr>
          <p:txBody>
            <a:bodyPr anchor="ctr"/>
            <a:lstStyle/>
            <a:p>
              <a:pPr algn="ctr" eaLnBrk="0" hangingPunct="0">
                <a:spcBef>
                  <a:spcPct val="50000"/>
                </a:spcBef>
                <a:defRPr/>
              </a:pPr>
              <a:r>
                <a:rPr lang="en-US" sz="1200" b="1" u="sng">
                  <a:solidFill>
                    <a:schemeClr val="bg1"/>
                  </a:solidFill>
                  <a:cs typeface="+mn-cs"/>
                </a:rPr>
                <a:t> </a:t>
              </a:r>
              <a:r>
                <a:rPr lang="en-US" sz="800" b="1" u="sng">
                  <a:solidFill>
                    <a:schemeClr val="bg1"/>
                  </a:solidFill>
                  <a:cs typeface="+mn-cs"/>
                </a:rPr>
                <a:t>U2.</a:t>
              </a:r>
              <a:fld id="{D1CA6461-0EEA-4FB6-9A09-2E56E18B55A0}" type="slidenum">
                <a:rPr lang="en-US" sz="800" b="1" u="sng">
                  <a:solidFill>
                    <a:schemeClr val="bg1"/>
                  </a:solidFill>
                  <a:cs typeface="+mn-cs"/>
                </a:rPr>
                <a:pPr algn="ctr" eaLnBrk="0" hangingPunct="0">
                  <a:spcBef>
                    <a:spcPct val="50000"/>
                  </a:spcBef>
                  <a:defRPr/>
                </a:pPr>
                <a:t>‹#›</a:t>
              </a:fld>
              <a:endParaRPr lang="en-US" sz="800" b="1" u="sng">
                <a:solidFill>
                  <a:schemeClr val="bg1"/>
                </a:solidFill>
                <a:cs typeface="+mn-cs"/>
              </a:endParaRPr>
            </a:p>
          </p:txBody>
        </p:sp>
      </p:grpSp>
      <p:grpSp>
        <p:nvGrpSpPr>
          <p:cNvPr id="8" name="Group 8"/>
          <p:cNvGrpSpPr>
            <a:grpSpLocks/>
          </p:cNvGrpSpPr>
          <p:nvPr/>
        </p:nvGrpSpPr>
        <p:grpSpPr bwMode="auto">
          <a:xfrm>
            <a:off x="0" y="1274763"/>
            <a:ext cx="9144000" cy="204787"/>
            <a:chOff x="0" y="803"/>
            <a:chExt cx="5760" cy="129"/>
          </a:xfrm>
        </p:grpSpPr>
        <p:sp>
          <p:nvSpPr>
            <p:cNvPr id="9" name="Rectangle 9"/>
            <p:cNvSpPr>
              <a:spLocks noChangeArrowheads="1"/>
            </p:cNvSpPr>
            <p:nvPr userDrawn="1"/>
          </p:nvSpPr>
          <p:spPr bwMode="auto">
            <a:xfrm>
              <a:off x="0" y="803"/>
              <a:ext cx="5760" cy="91"/>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10" name="Rectangle 10"/>
            <p:cNvSpPr>
              <a:spLocks noChangeArrowheads="1"/>
            </p:cNvSpPr>
            <p:nvPr userDrawn="1"/>
          </p:nvSpPr>
          <p:spPr bwMode="auto">
            <a:xfrm>
              <a:off x="0" y="905"/>
              <a:ext cx="5760" cy="27"/>
            </a:xfrm>
            <a:prstGeom prst="rect">
              <a:avLst/>
            </a:prstGeom>
            <a:solidFill>
              <a:srgbClr val="FF0000"/>
            </a:solidFill>
            <a:ln w="9525">
              <a:solidFill>
                <a:schemeClr val="tx1"/>
              </a:solidFill>
              <a:miter lim="800000"/>
              <a:headEnd/>
              <a:tailEnd/>
            </a:ln>
            <a:effectLst/>
          </p:spPr>
          <p:txBody>
            <a:bodyPr wrap="none" anchor="ctr"/>
            <a:lstStyle/>
            <a:p>
              <a:pPr>
                <a:defRPr/>
              </a:pPr>
              <a:endParaRPr lang="en-US">
                <a:cs typeface="+mn-cs"/>
              </a:endParaRPr>
            </a:p>
          </p:txBody>
        </p:sp>
      </p:grpSp>
      <p:sp>
        <p:nvSpPr>
          <p:cNvPr id="71682" name="Rectangle 2"/>
          <p:cNvSpPr>
            <a:spLocks noGrp="1" noChangeArrowheads="1"/>
          </p:cNvSpPr>
          <p:nvPr>
            <p:ph type="subTitle" idx="1"/>
          </p:nvPr>
        </p:nvSpPr>
        <p:spPr>
          <a:xfrm>
            <a:off x="1389063" y="2676525"/>
            <a:ext cx="6400800" cy="2716213"/>
          </a:xfrm>
        </p:spPr>
        <p:txBody>
          <a:bodyPr/>
          <a:lstStyle>
            <a:lvl1pPr marL="0" indent="0" algn="ctr">
              <a:defRPr/>
            </a:lvl1pPr>
          </a:lstStyle>
          <a:p>
            <a:r>
              <a:rPr lang="en-US"/>
              <a:t>Click to edit Master subtitle style</a:t>
            </a:r>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5450" y="274638"/>
            <a:ext cx="2176463" cy="5964237"/>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2888" y="274638"/>
            <a:ext cx="6380162" cy="59642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42888" y="1014413"/>
            <a:ext cx="4278312" cy="52244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73600" y="1014413"/>
            <a:ext cx="4278313" cy="25352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73600" y="3702050"/>
            <a:ext cx="4278313" cy="253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981200"/>
            <a:ext cx="8229600" cy="3886200"/>
          </a:xfrm>
        </p:spPr>
        <p:txBody>
          <a:bodyPr/>
          <a:lstStyle/>
          <a:p>
            <a:endParaRPr lang="en-US"/>
          </a:p>
        </p:txBody>
      </p:sp>
      <p:sp>
        <p:nvSpPr>
          <p:cNvPr id="4" name="Footer Placeholder 3"/>
          <p:cNvSpPr>
            <a:spLocks noGrp="1"/>
          </p:cNvSpPr>
          <p:nvPr>
            <p:ph type="ftr" sz="quarter" idx="10"/>
          </p:nvPr>
        </p:nvSpPr>
        <p:spPr>
          <a:xfrm>
            <a:off x="3124200" y="6248400"/>
            <a:ext cx="2895600" cy="457200"/>
          </a:xfrm>
          <a:prstGeom prst="rect">
            <a:avLst/>
          </a:prstGeom>
        </p:spPr>
        <p:txBody>
          <a:bodyPr/>
          <a:lstStyle>
            <a:lvl1pPr>
              <a:defRPr/>
            </a:lvl1pPr>
          </a:lstStyle>
          <a:p>
            <a:r>
              <a:rPr lang="en-US"/>
              <a:t>Partha Sarathi Goswami</a:t>
            </a:r>
          </a:p>
        </p:txBody>
      </p:sp>
      <p:sp>
        <p:nvSpPr>
          <p:cNvPr id="5" name="Slide Number Placeholder 4"/>
          <p:cNvSpPr>
            <a:spLocks noGrp="1"/>
          </p:cNvSpPr>
          <p:nvPr>
            <p:ph type="sldNum" sz="quarter" idx="11"/>
          </p:nvPr>
        </p:nvSpPr>
        <p:spPr>
          <a:xfrm>
            <a:off x="6553200" y="6248400"/>
            <a:ext cx="2133600" cy="457200"/>
          </a:xfrm>
          <a:prstGeom prst="rect">
            <a:avLst/>
          </a:prstGeom>
        </p:spPr>
        <p:txBody>
          <a:bodyPr/>
          <a:lstStyle>
            <a:lvl1pPr>
              <a:defRPr/>
            </a:lvl1pPr>
          </a:lstStyle>
          <a:p>
            <a:fld id="{B24640DA-BC88-4C3D-81DD-7B36512E4DB9}" type="slidenum">
              <a:rPr lang="en-US"/>
              <a:pPr/>
              <a:t>‹#›</a:t>
            </a:fld>
            <a:endParaRPr lang="en-US"/>
          </a:p>
        </p:txBody>
      </p:sp>
      <p:sp>
        <p:nvSpPr>
          <p:cNvPr id="6" name="Date Placeholder 5"/>
          <p:cNvSpPr>
            <a:spLocks noGrp="1"/>
          </p:cNvSpPr>
          <p:nvPr>
            <p:ph type="dt" sz="half" idx="12"/>
          </p:nvPr>
        </p:nvSpPr>
        <p:spPr>
          <a:xfrm>
            <a:off x="457200" y="6245225"/>
            <a:ext cx="2133600" cy="476250"/>
          </a:xfrm>
          <a:prstGeom prst="rect">
            <a:avLst/>
          </a:prstGeom>
        </p:spPr>
        <p:txBody>
          <a:bodyPr/>
          <a:lstStyle>
            <a:lvl1pPr>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4350" y="579438"/>
            <a:ext cx="7531100" cy="8128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3250" y="1533525"/>
            <a:ext cx="3948113" cy="4524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3763" y="1533525"/>
            <a:ext cx="3949700" cy="4524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914400" y="6324600"/>
            <a:ext cx="1905000" cy="457200"/>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3352800" y="6324600"/>
            <a:ext cx="2895600" cy="457200"/>
          </a:xfrm>
          <a:prstGeom prst="rect">
            <a:avLst/>
          </a:prstGeom>
        </p:spPr>
        <p:txBody>
          <a:bodyPr/>
          <a:lstStyle>
            <a:lvl1pPr>
              <a:defRPr/>
            </a:lvl1pPr>
          </a:lstStyle>
          <a:p>
            <a:r>
              <a:rPr lang="en-US" smtClean="0"/>
              <a:t>Partha Sarathi Goswami</a:t>
            </a:r>
            <a:endParaRPr lang="en-US"/>
          </a:p>
        </p:txBody>
      </p:sp>
      <p:sp>
        <p:nvSpPr>
          <p:cNvPr id="7" name="Slide Number Placeholder 6"/>
          <p:cNvSpPr>
            <a:spLocks noGrp="1"/>
          </p:cNvSpPr>
          <p:nvPr>
            <p:ph type="sldNum" sz="quarter" idx="12"/>
          </p:nvPr>
        </p:nvSpPr>
        <p:spPr>
          <a:xfrm>
            <a:off x="6781800" y="6324600"/>
            <a:ext cx="1905000" cy="457200"/>
          </a:xfrm>
          <a:prstGeom prst="rect">
            <a:avLst/>
          </a:prstGeom>
        </p:spPr>
        <p:txBody>
          <a:bodyPr/>
          <a:lstStyle>
            <a:lvl1pPr>
              <a:defRPr/>
            </a:lvl1pPr>
          </a:lstStyle>
          <a:p>
            <a:fld id="{C55FA1CD-261B-4C81-9C2F-C7266CFBA6C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242888" y="1014413"/>
            <a:ext cx="4278312"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3600" y="1014413"/>
            <a:ext cx="4278313"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bwMode="auto">
          <a:xfrm>
            <a:off x="242888" y="1014413"/>
            <a:ext cx="8709025" cy="52244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1" name="Picture 3"/>
          <p:cNvPicPr>
            <a:picLocks noChangeAspect="1" noChangeArrowheads="1"/>
          </p:cNvPicPr>
          <p:nvPr/>
        </p:nvPicPr>
        <p:blipFill>
          <a:blip r:embed="rId16"/>
          <a:srcRect/>
          <a:stretch>
            <a:fillRect/>
          </a:stretch>
        </p:blipFill>
        <p:spPr bwMode="auto">
          <a:xfrm>
            <a:off x="15875" y="15875"/>
            <a:ext cx="1465263" cy="644525"/>
          </a:xfrm>
          <a:prstGeom prst="rect">
            <a:avLst/>
          </a:prstGeom>
          <a:noFill/>
          <a:ln w="9525">
            <a:noFill/>
            <a:miter lim="800000"/>
            <a:headEnd/>
            <a:tailEnd/>
          </a:ln>
        </p:spPr>
      </p:pic>
      <p:sp>
        <p:nvSpPr>
          <p:cNvPr id="70664" name="Text Box 8"/>
          <p:cNvSpPr txBox="1">
            <a:spLocks noChangeArrowheads="1"/>
          </p:cNvSpPr>
          <p:nvPr/>
        </p:nvSpPr>
        <p:spPr bwMode="auto">
          <a:xfrm>
            <a:off x="1506538" y="142875"/>
            <a:ext cx="7413625" cy="457200"/>
          </a:xfrm>
          <a:prstGeom prst="rect">
            <a:avLst/>
          </a:prstGeom>
          <a:noFill/>
          <a:ln w="9525">
            <a:noFill/>
            <a:miter lim="800000"/>
            <a:headEnd/>
            <a:tailEnd/>
          </a:ln>
          <a:effectLst/>
        </p:spPr>
        <p:txBody>
          <a:bodyPr>
            <a:spAutoFit/>
          </a:bodyPr>
          <a:lstStyle/>
          <a:p>
            <a:pPr>
              <a:spcBef>
                <a:spcPct val="50000"/>
              </a:spcBef>
              <a:defRPr/>
            </a:pPr>
            <a:endParaRPr lang="en-US" sz="2400">
              <a:latin typeface="Times New Roman" pitchFamily="18" charset="0"/>
              <a:cs typeface="+mn-cs"/>
            </a:endParaRPr>
          </a:p>
        </p:txBody>
      </p:sp>
      <p:sp>
        <p:nvSpPr>
          <p:cNvPr id="70665" name="Rectangle 9"/>
          <p:cNvSpPr>
            <a:spLocks noChangeArrowheads="1"/>
          </p:cNvSpPr>
          <p:nvPr/>
        </p:nvSpPr>
        <p:spPr bwMode="auto">
          <a:xfrm>
            <a:off x="0" y="693738"/>
            <a:ext cx="9144000" cy="144462"/>
          </a:xfrm>
          <a:prstGeom prst="rect">
            <a:avLst/>
          </a:prstGeom>
          <a:solidFill>
            <a:srgbClr val="000099"/>
          </a:solidFill>
          <a:ln w="9525">
            <a:noFill/>
            <a:miter lim="800000"/>
            <a:headEnd/>
            <a:tailEnd/>
          </a:ln>
          <a:effectLst/>
        </p:spPr>
        <p:txBody>
          <a:bodyPr wrap="none" anchor="ctr"/>
          <a:lstStyle/>
          <a:p>
            <a:pPr>
              <a:defRPr/>
            </a:pPr>
            <a:endParaRPr lang="en-US">
              <a:cs typeface="+mn-cs"/>
            </a:endParaRPr>
          </a:p>
        </p:txBody>
      </p:sp>
      <p:sp>
        <p:nvSpPr>
          <p:cNvPr id="70666" name="Rectangle 10"/>
          <p:cNvSpPr>
            <a:spLocks noChangeArrowheads="1"/>
          </p:cNvSpPr>
          <p:nvPr/>
        </p:nvSpPr>
        <p:spPr bwMode="auto">
          <a:xfrm>
            <a:off x="0" y="841375"/>
            <a:ext cx="9144000" cy="42863"/>
          </a:xfrm>
          <a:prstGeom prst="rect">
            <a:avLst/>
          </a:prstGeom>
          <a:solidFill>
            <a:srgbClr val="FF0000"/>
          </a:solidFill>
          <a:ln w="9525">
            <a:noFill/>
            <a:miter lim="800000"/>
            <a:headEnd/>
            <a:tailEnd/>
          </a:ln>
          <a:effectLst/>
        </p:spPr>
        <p:txBody>
          <a:bodyPr wrap="none" anchor="ctr"/>
          <a:lstStyle/>
          <a:p>
            <a:pPr>
              <a:defRPr/>
            </a:pPr>
            <a:endParaRPr lang="en-US">
              <a:cs typeface="+mn-cs"/>
            </a:endParaRPr>
          </a:p>
        </p:txBody>
      </p:sp>
      <p:sp>
        <p:nvSpPr>
          <p:cNvPr id="70667" name="Rectangle 11"/>
          <p:cNvSpPr>
            <a:spLocks noChangeArrowheads="1"/>
          </p:cNvSpPr>
          <p:nvPr/>
        </p:nvSpPr>
        <p:spPr bwMode="auto">
          <a:xfrm>
            <a:off x="1495425" y="14288"/>
            <a:ext cx="7648575" cy="696912"/>
          </a:xfrm>
          <a:prstGeom prst="rect">
            <a:avLst/>
          </a:prstGeom>
          <a:solidFill>
            <a:srgbClr val="000099"/>
          </a:solidFill>
          <a:ln w="9525">
            <a:noFill/>
            <a:miter lim="800000"/>
            <a:headEnd/>
            <a:tailEnd/>
          </a:ln>
          <a:effectLst/>
        </p:spPr>
        <p:txBody>
          <a:bodyPr wrap="none" anchor="ctr"/>
          <a:lstStyle/>
          <a:p>
            <a:pPr algn="ctr">
              <a:defRPr/>
            </a:pPr>
            <a:endParaRPr lang="en-US" sz="2400">
              <a:solidFill>
                <a:srgbClr val="FEF800"/>
              </a:solidFill>
              <a:latin typeface="Times New Roman" pitchFamily="18" charset="0"/>
              <a:cs typeface="+mn-cs"/>
            </a:endParaRPr>
          </a:p>
        </p:txBody>
      </p:sp>
      <p:grpSp>
        <p:nvGrpSpPr>
          <p:cNvPr id="2056" name="Group 12"/>
          <p:cNvGrpSpPr>
            <a:grpSpLocks/>
          </p:cNvGrpSpPr>
          <p:nvPr userDrawn="1"/>
        </p:nvGrpSpPr>
        <p:grpSpPr bwMode="auto">
          <a:xfrm>
            <a:off x="0" y="6477000"/>
            <a:ext cx="9144000" cy="381000"/>
            <a:chOff x="0" y="4103"/>
            <a:chExt cx="5760" cy="217"/>
          </a:xfrm>
        </p:grpSpPr>
        <p:sp>
          <p:nvSpPr>
            <p:cNvPr id="70669" name="Rectangle 13"/>
            <p:cNvSpPr>
              <a:spLocks noChangeArrowheads="1"/>
            </p:cNvSpPr>
            <p:nvPr userDrawn="1"/>
          </p:nvSpPr>
          <p:spPr bwMode="auto">
            <a:xfrm>
              <a:off x="0" y="4103"/>
              <a:ext cx="5760" cy="217"/>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70670" name="Text Box 14"/>
            <p:cNvSpPr txBox="1">
              <a:spLocks noChangeArrowheads="1"/>
            </p:cNvSpPr>
            <p:nvPr userDrawn="1"/>
          </p:nvSpPr>
          <p:spPr bwMode="auto">
            <a:xfrm>
              <a:off x="50" y="4115"/>
              <a:ext cx="5290" cy="148"/>
            </a:xfrm>
            <a:prstGeom prst="rect">
              <a:avLst/>
            </a:prstGeom>
            <a:noFill/>
            <a:ln w="9525">
              <a:noFill/>
              <a:miter lim="800000"/>
              <a:headEnd/>
              <a:tailEnd/>
            </a:ln>
            <a:effectLst/>
          </p:spPr>
          <p:txBody>
            <a:bodyPr>
              <a:spAutoFit/>
            </a:bodyPr>
            <a:lstStyle/>
            <a:p>
              <a:pPr>
                <a:spcBef>
                  <a:spcPct val="50000"/>
                </a:spcBef>
                <a:defRPr/>
              </a:pPr>
              <a:r>
                <a:rPr lang="en-US" sz="1000" b="1" dirty="0">
                  <a:solidFill>
                    <a:schemeClr val="bg1"/>
                  </a:solidFill>
                </a:rPr>
                <a:t>© </a:t>
              </a:r>
              <a:r>
                <a:rPr lang="en-US" sz="1000" b="1" dirty="0" err="1">
                  <a:solidFill>
                    <a:schemeClr val="bg1"/>
                  </a:solidFill>
                </a:rPr>
                <a:t>Bharati</a:t>
              </a:r>
              <a:r>
                <a:rPr lang="en-US" sz="1000" b="1" dirty="0">
                  <a:solidFill>
                    <a:schemeClr val="bg1"/>
                  </a:solidFill>
                </a:rPr>
                <a:t> </a:t>
              </a:r>
              <a:r>
                <a:rPr lang="en-US" sz="1000" b="1" dirty="0" err="1">
                  <a:solidFill>
                    <a:schemeClr val="bg1"/>
                  </a:solidFill>
                </a:rPr>
                <a:t>Vidyapeeth’s</a:t>
              </a:r>
              <a:r>
                <a:rPr lang="en-US" sz="1000" b="1" dirty="0">
                  <a:solidFill>
                    <a:schemeClr val="bg1"/>
                  </a:solidFill>
                </a:rPr>
                <a:t> Institute of Computer Applications and Management, New Delhi-63, by</a:t>
              </a:r>
              <a:r>
                <a:rPr lang="en-US" sz="1100" b="1" dirty="0">
                  <a:solidFill>
                    <a:schemeClr val="bg1"/>
                  </a:solidFill>
                </a:rPr>
                <a:t>  </a:t>
              </a:r>
              <a:r>
                <a:rPr lang="en-US" sz="1100" b="1" dirty="0" err="1" smtClean="0">
                  <a:solidFill>
                    <a:schemeClr val="bg1"/>
                  </a:solidFill>
                </a:rPr>
                <a:t>Narinder</a:t>
              </a:r>
              <a:r>
                <a:rPr lang="en-US" sz="1100" b="1" baseline="0" dirty="0" smtClean="0">
                  <a:solidFill>
                    <a:schemeClr val="bg1"/>
                  </a:solidFill>
                </a:rPr>
                <a:t> </a:t>
              </a:r>
              <a:r>
                <a:rPr lang="en-US" sz="1100" b="1" baseline="0" dirty="0" err="1" smtClean="0">
                  <a:solidFill>
                    <a:schemeClr val="bg1"/>
                  </a:solidFill>
                </a:rPr>
                <a:t>Kaur</a:t>
              </a:r>
              <a:r>
                <a:rPr lang="en-US" sz="1100" b="1" baseline="0" dirty="0" smtClean="0">
                  <a:solidFill>
                    <a:schemeClr val="bg1"/>
                  </a:solidFill>
                </a:rPr>
                <a:t> </a:t>
              </a:r>
              <a:r>
                <a:rPr lang="en-US" sz="1100" b="1" dirty="0" smtClean="0">
                  <a:solidFill>
                    <a:schemeClr val="bg1"/>
                  </a:solidFill>
                </a:rPr>
                <a:t> </a:t>
              </a:r>
              <a:r>
                <a:rPr lang="en-US" sz="1100" b="1" dirty="0">
                  <a:solidFill>
                    <a:schemeClr val="bg1"/>
                  </a:solidFill>
                </a:rPr>
                <a:t>Asst. Professor</a:t>
              </a:r>
            </a:p>
          </p:txBody>
        </p:sp>
      </p:grpSp>
    </p:spTree>
  </p:cSld>
  <p:clrMap bg1="lt1" tx1="dk1" bg2="lt2" tx2="dk2" accent1="accent1" accent2="accent2" accent3="accent3" accent4="accent4" accent5="accent5" accent6="accent6" hlink="hlink" folHlink="folHlink"/>
  <p:sldLayoutIdLst>
    <p:sldLayoutId id="2147483871"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2" r:id="rId13"/>
    <p:sldLayoutId id="2147483873" r:id="rId14"/>
  </p:sldLayoutIdLs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658">
                                            <p:txEl>
                                              <p:pRg st="0" end="0"/>
                                            </p:txEl>
                                          </p:spTgt>
                                        </p:tgtEl>
                                        <p:attrNameLst>
                                          <p:attrName>style.visibility</p:attrName>
                                        </p:attrNameLst>
                                      </p:cBhvr>
                                      <p:to>
                                        <p:strVal val="visible"/>
                                      </p:to>
                                    </p:set>
                                    <p:animEffect transition="in" filter="wipe(left)">
                                      <p:cBhvr>
                                        <p:cTn id="7" dur="500"/>
                                        <p:tgtEl>
                                          <p:spTgt spid="70658">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0658">
                                            <p:txEl>
                                              <p:pRg st="1" end="1"/>
                                            </p:txEl>
                                          </p:spTgt>
                                        </p:tgtEl>
                                        <p:attrNameLst>
                                          <p:attrName>style.visibility</p:attrName>
                                        </p:attrNameLst>
                                      </p:cBhvr>
                                      <p:to>
                                        <p:strVal val="visible"/>
                                      </p:to>
                                    </p:set>
                                    <p:animEffect transition="in" filter="wipe(left)">
                                      <p:cBhvr>
                                        <p:cTn id="10" dur="500"/>
                                        <p:tgtEl>
                                          <p:spTgt spid="70658">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0658">
                                            <p:txEl>
                                              <p:pRg st="2" end="2"/>
                                            </p:txEl>
                                          </p:spTgt>
                                        </p:tgtEl>
                                        <p:attrNameLst>
                                          <p:attrName>style.visibility</p:attrName>
                                        </p:attrNameLst>
                                      </p:cBhvr>
                                      <p:to>
                                        <p:strVal val="visible"/>
                                      </p:to>
                                    </p:set>
                                    <p:animEffect transition="in" filter="wipe(left)">
                                      <p:cBhvr>
                                        <p:cTn id="13" dur="500"/>
                                        <p:tgtEl>
                                          <p:spTgt spid="70658">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0658">
                                            <p:txEl>
                                              <p:pRg st="3" end="3"/>
                                            </p:txEl>
                                          </p:spTgt>
                                        </p:tgtEl>
                                        <p:attrNameLst>
                                          <p:attrName>style.visibility</p:attrName>
                                        </p:attrNameLst>
                                      </p:cBhvr>
                                      <p:to>
                                        <p:strVal val="visible"/>
                                      </p:to>
                                    </p:set>
                                    <p:animEffect transition="in" filter="wipe(left)">
                                      <p:cBhvr>
                                        <p:cTn id="16" dur="500"/>
                                        <p:tgtEl>
                                          <p:spTgt spid="70658">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0658">
                                            <p:txEl>
                                              <p:pRg st="4" end="4"/>
                                            </p:txEl>
                                          </p:spTgt>
                                        </p:tgtEl>
                                        <p:attrNameLst>
                                          <p:attrName>style.visibility</p:attrName>
                                        </p:attrNameLst>
                                      </p:cBhvr>
                                      <p:to>
                                        <p:strVal val="visible"/>
                                      </p:to>
                                    </p:set>
                                    <p:animEffect transition="in" filter="wipe(left)">
                                      <p:cBhvr>
                                        <p:cTn id="19" dur="500"/>
                                        <p:tgtEl>
                                          <p:spTgt spid="706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build="p" autoUpdateAnimBg="0">
        <p:tmplLst>
          <p:tmpl lvl="1">
            <p:tnLst>
              <p:par>
                <p:cTn presetID="22" presetClass="entr" presetSubtype="8" fill="hold" nodeType="click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 lvl="2">
            <p:tnLst>
              <p:par>
                <p:cTn presetID="22" presetClass="entr" presetSubtype="8" fill="hold" nodeType="with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Lst>
      </p:bldP>
    </p:bld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Blip>
          <a:blip r:embed="rId17"/>
        </a:buBlip>
        <a:defRPr sz="2400">
          <a:solidFill>
            <a:srgbClr val="000099"/>
          </a:solidFill>
          <a:latin typeface="+mn-lt"/>
          <a:cs typeface="+mn-cs"/>
        </a:defRPr>
      </a:lvl2pPr>
      <a:lvl3pPr marL="1143000" indent="-228600" algn="l" rtl="0" eaLnBrk="0" fontAlgn="base" hangingPunct="0">
        <a:spcBef>
          <a:spcPct val="20000"/>
        </a:spcBef>
        <a:spcAft>
          <a:spcPct val="0"/>
        </a:spcAft>
        <a:buBlip>
          <a:blip r:embed="rId18"/>
        </a:buBlip>
        <a:defRPr sz="2200">
          <a:solidFill>
            <a:srgbClr val="993300"/>
          </a:solidFill>
          <a:latin typeface="+mn-lt"/>
          <a:cs typeface="+mn-cs"/>
        </a:defRPr>
      </a:lvl3pPr>
      <a:lvl4pPr marL="1600200" indent="-228600" algn="l" rtl="0" eaLnBrk="0" fontAlgn="base" hangingPunct="0">
        <a:spcBef>
          <a:spcPct val="20000"/>
        </a:spcBef>
        <a:spcAft>
          <a:spcPct val="0"/>
        </a:spcAft>
        <a:buBlip>
          <a:blip r:embed="rId19"/>
        </a:buBlip>
        <a:defRPr sz="2100">
          <a:solidFill>
            <a:srgbClr val="FF9900"/>
          </a:solidFill>
          <a:latin typeface="+mn-lt"/>
          <a:cs typeface="+mn-cs"/>
        </a:defRPr>
      </a:lvl4pPr>
      <a:lvl5pPr marL="2057400" indent="-228600" algn="l" rtl="0" eaLnBrk="0" fontAlgn="base" hangingPunct="0">
        <a:spcBef>
          <a:spcPct val="20000"/>
        </a:spcBef>
        <a:spcAft>
          <a:spcPct val="0"/>
        </a:spcAft>
        <a:buBlip>
          <a:blip r:embed="rId20"/>
        </a:buBlip>
        <a:defRPr sz="1600">
          <a:solidFill>
            <a:schemeClr val="tx1"/>
          </a:solidFill>
          <a:latin typeface="+mn-lt"/>
          <a:cs typeface="+mn-cs"/>
        </a:defRPr>
      </a:lvl5pPr>
      <a:lvl6pPr marL="2514600" indent="-228600" algn="l" rtl="0" fontAlgn="base">
        <a:spcBef>
          <a:spcPct val="20000"/>
        </a:spcBef>
        <a:spcAft>
          <a:spcPct val="0"/>
        </a:spcAft>
        <a:buBlip>
          <a:blip r:embed="rId20"/>
        </a:buBlip>
        <a:defRPr sz="1600">
          <a:solidFill>
            <a:schemeClr val="tx1"/>
          </a:solidFill>
          <a:latin typeface="+mn-lt"/>
          <a:cs typeface="+mn-cs"/>
        </a:defRPr>
      </a:lvl6pPr>
      <a:lvl7pPr marL="2971800" indent="-228600" algn="l" rtl="0" fontAlgn="base">
        <a:spcBef>
          <a:spcPct val="20000"/>
        </a:spcBef>
        <a:spcAft>
          <a:spcPct val="0"/>
        </a:spcAft>
        <a:buBlip>
          <a:blip r:embed="rId20"/>
        </a:buBlip>
        <a:defRPr sz="1600">
          <a:solidFill>
            <a:schemeClr val="tx1"/>
          </a:solidFill>
          <a:latin typeface="+mn-lt"/>
          <a:cs typeface="+mn-cs"/>
        </a:defRPr>
      </a:lvl7pPr>
      <a:lvl8pPr marL="3429000" indent="-228600" algn="l" rtl="0" fontAlgn="base">
        <a:spcBef>
          <a:spcPct val="20000"/>
        </a:spcBef>
        <a:spcAft>
          <a:spcPct val="0"/>
        </a:spcAft>
        <a:buBlip>
          <a:blip r:embed="rId20"/>
        </a:buBlip>
        <a:defRPr sz="1600">
          <a:solidFill>
            <a:schemeClr val="tx1"/>
          </a:solidFill>
          <a:latin typeface="+mn-lt"/>
          <a:cs typeface="+mn-cs"/>
        </a:defRPr>
      </a:lvl8pPr>
      <a:lvl9pPr marL="3886200" indent="-228600" algn="l" rtl="0" fontAlgn="base">
        <a:spcBef>
          <a:spcPct val="20000"/>
        </a:spcBef>
        <a:spcAft>
          <a:spcPct val="0"/>
        </a:spcAft>
        <a:buBlip>
          <a:blip r:embed="rId20"/>
        </a:buBlip>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oleObject" Target="../embeddings/Microsoft_Office_Word_97_-_2003_Document10.doc"/><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Microsoft_Office_Word_97_-_2003_Document9.doc"/><Relationship Id="rId5" Type="http://schemas.openxmlformats.org/officeDocument/2006/relationships/oleObject" Target="../embeddings/Microsoft_Office_Word_97_-_2003_Document8.doc"/><Relationship Id="rId4" Type="http://schemas.openxmlformats.org/officeDocument/2006/relationships/oleObject" Target="../embeddings/Microsoft_Office_Word_97_-_2003_Document7.doc"/></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Microsoft_Office_Word_97_-_2003_Document11.doc"/><Relationship Id="rId7" Type="http://schemas.openxmlformats.org/officeDocument/2006/relationships/oleObject" Target="../embeddings/Microsoft_Office_Word_97_-_2003_Document15.doc"/><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Microsoft_Office_Word_97_-_2003_Document14.doc"/><Relationship Id="rId5" Type="http://schemas.openxmlformats.org/officeDocument/2006/relationships/oleObject" Target="../embeddings/Microsoft_Office_Word_97_-_2003_Document13.doc"/><Relationship Id="rId4" Type="http://schemas.openxmlformats.org/officeDocument/2006/relationships/oleObject" Target="../embeddings/Microsoft_Office_Word_97_-_2003_Document12.doc"/></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Microsoft_Office_Word_97_-_2003_Document18.doc"/><Relationship Id="rId5" Type="http://schemas.openxmlformats.org/officeDocument/2006/relationships/oleObject" Target="../embeddings/Microsoft_Office_Word_97_-_2003_Document17.doc"/><Relationship Id="rId4" Type="http://schemas.openxmlformats.org/officeDocument/2006/relationships/oleObject" Target="../embeddings/Microsoft_Office_Word_97_-_2003_Document16.doc"/></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Microsoft_Office_Word_97_-_2003_Document21.doc"/><Relationship Id="rId5" Type="http://schemas.openxmlformats.org/officeDocument/2006/relationships/oleObject" Target="../embeddings/Microsoft_Office_Word_97_-_2003_Document20.doc"/><Relationship Id="rId4" Type="http://schemas.openxmlformats.org/officeDocument/2006/relationships/oleObject" Target="../embeddings/Microsoft_Office_Word_97_-_2003_Document19.doc"/></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Microsoft_Office_Word_97_-_2003_Document22.doc"/><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oleObject" Target="../embeddings/Microsoft_Office_Word_97_-_2003_Document24.doc"/><Relationship Id="rId4" Type="http://schemas.openxmlformats.org/officeDocument/2006/relationships/oleObject" Target="../embeddings/Microsoft_Office_Word_97_-_2003_Document23.doc"/></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oleObject" Target="../embeddings/Microsoft_Office_Word_97_-_2003_Document28.doc"/><Relationship Id="rId2" Type="http://schemas.openxmlformats.org/officeDocument/2006/relationships/slideLayout" Target="../slideLayouts/slideLayout14.xml"/><Relationship Id="rId1" Type="http://schemas.openxmlformats.org/officeDocument/2006/relationships/vmlDrawing" Target="../drawings/vmlDrawing12.vml"/><Relationship Id="rId6" Type="http://schemas.openxmlformats.org/officeDocument/2006/relationships/oleObject" Target="../embeddings/Microsoft_Office_Word_97_-_2003_Document27.doc"/><Relationship Id="rId5" Type="http://schemas.openxmlformats.org/officeDocument/2006/relationships/oleObject" Target="../embeddings/Microsoft_Office_Word_97_-_2003_Document26.doc"/><Relationship Id="rId4" Type="http://schemas.openxmlformats.org/officeDocument/2006/relationships/oleObject" Target="../embeddings/Microsoft_Office_Word_97_-_2003_Document25.doc"/></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oleObject" Target="../embeddings/Microsoft_Office_Word_97_-_2003_Document32.doc"/><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Microsoft_Office_Word_97_-_2003_Document31.doc"/><Relationship Id="rId5" Type="http://schemas.openxmlformats.org/officeDocument/2006/relationships/oleObject" Target="../embeddings/Microsoft_Office_Word_97_-_2003_Document30.doc"/><Relationship Id="rId4" Type="http://schemas.openxmlformats.org/officeDocument/2006/relationships/oleObject" Target="../embeddings/Microsoft_Office_Word_97_-_2003_Document29.doc"/></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oleObject" Target="../embeddings/Microsoft_Office_Word_97_-_2003_Document36.doc"/><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Microsoft_Office_Word_97_-_2003_Document35.doc"/><Relationship Id="rId5" Type="http://schemas.openxmlformats.org/officeDocument/2006/relationships/oleObject" Target="../embeddings/Microsoft_Office_Word_97_-_2003_Document34.doc"/><Relationship Id="rId4" Type="http://schemas.openxmlformats.org/officeDocument/2006/relationships/oleObject" Target="../embeddings/Microsoft_Office_Word_97_-_2003_Document33.doc"/></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oleObject" Target="../embeddings/Microsoft_Office_Word_97_-_2003_Document2.doc"/><Relationship Id="rId4" Type="http://schemas.openxmlformats.org/officeDocument/2006/relationships/oleObject" Target="../embeddings/Microsoft_Office_Word_97_-_2003_Document1.doc"/></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oleObject" Target="../embeddings/Microsoft_Office_Word_97_-_2003_Document40.doc"/><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Microsoft_Office_Word_97_-_2003_Document39.doc"/><Relationship Id="rId5" Type="http://schemas.openxmlformats.org/officeDocument/2006/relationships/oleObject" Target="../embeddings/Microsoft_Office_Word_97_-_2003_Document38.doc"/><Relationship Id="rId4" Type="http://schemas.openxmlformats.org/officeDocument/2006/relationships/oleObject" Target="../embeddings/Microsoft_Office_Word_97_-_2003_Document37.doc"/></Relationships>
</file>

<file path=ppt/slides/_rels/slide31.xml.rels><?xml version="1.0" encoding="UTF-8" standalone="yes"?>
<Relationships xmlns="http://schemas.openxmlformats.org/package/2006/relationships"><Relationship Id="rId3" Type="http://schemas.openxmlformats.org/officeDocument/2006/relationships/oleObject" Target="../embeddings/Microsoft_Office_Word_97_-_2003_Document41.doc"/><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oleObject" Target="../embeddings/Microsoft_Office_Word_97_-_2003_Document42.doc"/></Relationships>
</file>

<file path=ppt/slides/_rels/slide32.xml.rels><?xml version="1.0" encoding="UTF-8" standalone="yes"?>
<Relationships xmlns="http://schemas.openxmlformats.org/package/2006/relationships"><Relationship Id="rId3" Type="http://schemas.openxmlformats.org/officeDocument/2006/relationships/oleObject" Target="../embeddings/Microsoft_Office_Word_97_-_2003_Document43.doc"/><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oleObject" Target="../embeddings/Microsoft_Office_Word_97_-_2003_Document45.doc"/><Relationship Id="rId4" Type="http://schemas.openxmlformats.org/officeDocument/2006/relationships/oleObject" Target="../embeddings/Microsoft_Office_Word_97_-_2003_Document44.doc"/></Relationships>
</file>

<file path=ppt/slides/_rels/slide33.xml.rels><?xml version="1.0" encoding="UTF-8" standalone="yes"?>
<Relationships xmlns="http://schemas.openxmlformats.org/package/2006/relationships"><Relationship Id="rId3" Type="http://schemas.openxmlformats.org/officeDocument/2006/relationships/oleObject" Target="../embeddings/Microsoft_Office_Word_97_-_2003_Document46.doc"/><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oleObject" Target="../embeddings/Microsoft_Office_Word_97_-_2003_Document48.doc"/><Relationship Id="rId4" Type="http://schemas.openxmlformats.org/officeDocument/2006/relationships/oleObject" Target="../embeddings/Microsoft_Office_Word_97_-_2003_Document47.doc"/></Relationships>
</file>

<file path=ppt/slides/_rels/slide34.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Microsoft_Office_Word_97_-_2003_Document49.doc"/><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oleObject" Target="../embeddings/Microsoft_Office_Word_97_-_2003_Document51.doc"/><Relationship Id="rId4" Type="http://schemas.openxmlformats.org/officeDocument/2006/relationships/oleObject" Target="../embeddings/Microsoft_Office_Word_97_-_2003_Document50.doc"/></Relationships>
</file>

<file path=ppt/slides/_rels/slide37.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Microsoft_Office_Word_97_-_2003_Document3.doc"/></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Microsoft_Office_Word_97_-_2003_Document52.doc"/><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oleObject" Target="../embeddings/Microsoft_Office_Word_97_-_2003_Document53.doc"/></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Microsoft_Office_Word_97_-_2003_Document4.doc"/></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2.v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Microsoft_Office_Excel_97-2003_Worksheet54.xls"/><Relationship Id="rId2" Type="http://schemas.openxmlformats.org/officeDocument/2006/relationships/slideLayout" Target="../slideLayouts/slideLayout6.xml"/><Relationship Id="rId1" Type="http://schemas.openxmlformats.org/officeDocument/2006/relationships/vmlDrawing" Target="../drawings/vmlDrawing23.v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Microsoft_Office_Word_97_-_2003_Document5.doc"/></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Microsoft_Office_Word_97_-_2003_Document6.doc"/></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hyperlink" Target="http://ecomputernotes.com/images/agent_company_product_table.jpg"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hyperlink" Target="http://ecomputernotes.com/images/decompose%20into%20three%20projection.jp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ctrTitle" idx="4294967295"/>
          </p:nvPr>
        </p:nvSpPr>
        <p:spPr bwMode="auto">
          <a:xfrm>
            <a:off x="228600" y="2662238"/>
            <a:ext cx="8686800" cy="1909762"/>
          </a:xfrm>
          <a:prstGeom prst="rect">
            <a:avLst/>
          </a:prstGeom>
          <a:noFill/>
          <a:ln w="0">
            <a:solidFill>
              <a:schemeClr val="bg1"/>
            </a:solidFill>
            <a:miter lim="800000"/>
            <a:headEnd/>
            <a:tailEnd/>
          </a:ln>
        </p:spPr>
        <p:txBody>
          <a:bodyPr/>
          <a:lstStyle/>
          <a:p>
            <a:pPr eaLnBrk="1" hangingPunct="1"/>
            <a:r>
              <a:rPr lang="en-US" sz="4200" b="1" smtClean="0">
                <a:solidFill>
                  <a:schemeClr val="tx1"/>
                </a:solidFill>
                <a:latin typeface="Arial" charset="0"/>
                <a:cs typeface="Arial" charset="0"/>
              </a:rPr>
              <a:t>Data Base Management System</a:t>
            </a:r>
            <a:r>
              <a:rPr lang="en-US" sz="4000" b="1" smtClean="0">
                <a:solidFill>
                  <a:schemeClr val="tx1"/>
                </a:solidFill>
                <a:latin typeface="Arial" charset="0"/>
                <a:cs typeface="Arial" charset="0"/>
              </a:rPr>
              <a:t/>
            </a:r>
            <a:br>
              <a:rPr lang="en-US" sz="4000" b="1" smtClean="0">
                <a:solidFill>
                  <a:schemeClr val="tx1"/>
                </a:solidFill>
                <a:latin typeface="Arial" charset="0"/>
                <a:cs typeface="Arial" charset="0"/>
              </a:rPr>
            </a:br>
            <a:r>
              <a:rPr lang="en-US" sz="4000" b="1" smtClean="0">
                <a:solidFill>
                  <a:schemeClr val="tx1"/>
                </a:solidFill>
                <a:latin typeface="Arial" charset="0"/>
                <a:cs typeface="Arial" charset="0"/>
              </a:rPr>
              <a:t> </a:t>
            </a:r>
            <a:br>
              <a:rPr lang="en-US" sz="4000" b="1" smtClean="0">
                <a:solidFill>
                  <a:schemeClr val="tx1"/>
                </a:solidFill>
                <a:latin typeface="Arial" charset="0"/>
                <a:cs typeface="Arial" charset="0"/>
              </a:rPr>
            </a:br>
            <a:r>
              <a:rPr lang="en-US" sz="4500" b="1" smtClean="0"/>
              <a:t>Unit -2</a:t>
            </a:r>
          </a:p>
        </p:txBody>
      </p:sp>
      <p:graphicFrame>
        <p:nvGraphicFramePr>
          <p:cNvPr id="1026" name="AutoShape 3"/>
          <p:cNvGraphicFramePr>
            <a:graphicFrameLocks noChangeAspect="1"/>
          </p:cNvGraphicFramePr>
          <p:nvPr/>
        </p:nvGraphicFramePr>
        <p:xfrm>
          <a:off x="395288" y="4297363"/>
          <a:ext cx="914400" cy="914400"/>
        </p:xfrm>
        <a:graphic>
          <a:graphicData uri="http://schemas.openxmlformats.org/presentationml/2006/ole">
            <p:oleObj spid="_x0000_s1026" name="File" r:id="rId3" imgW="0" imgH="0" progId="Outlook.FileAttach">
              <p:embed/>
            </p:oleObj>
          </a:graphicData>
        </a:graphic>
      </p:graphicFrame>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p:cNvSpPr>
            <a:spLocks noGrp="1"/>
          </p:cNvSpPr>
          <p:nvPr>
            <p:ph type="sldNum" sz="quarter" idx="4294967295"/>
          </p:nvPr>
        </p:nvSpPr>
        <p:spPr>
          <a:xfrm>
            <a:off x="7018338" y="6376988"/>
            <a:ext cx="1905000" cy="300037"/>
          </a:xfrm>
          <a:prstGeom prst="rect">
            <a:avLst/>
          </a:prstGeom>
        </p:spPr>
        <p:txBody>
          <a:bodyPr/>
          <a:lstStyle/>
          <a:p>
            <a:fld id="{D261B6F0-3432-4394-9C57-8BC263F99D74}" type="slidenum">
              <a:rPr lang="en-US"/>
              <a:pPr/>
              <a:t>10</a:t>
            </a:fld>
            <a:endParaRPr lang="en-US"/>
          </a:p>
        </p:txBody>
      </p:sp>
      <p:sp>
        <p:nvSpPr>
          <p:cNvPr id="320514" name="Rectangle 2"/>
          <p:cNvSpPr>
            <a:spLocks noGrp="1" noChangeArrowheads="1"/>
          </p:cNvSpPr>
          <p:nvPr>
            <p:ph type="title"/>
          </p:nvPr>
        </p:nvSpPr>
        <p:spPr>
          <a:xfrm>
            <a:off x="914400" y="-228600"/>
            <a:ext cx="8229600" cy="1143000"/>
          </a:xfrm>
          <a:noFill/>
          <a:ln/>
        </p:spPr>
        <p:txBody>
          <a:bodyPr lIns="92075" tIns="46038" rIns="92075" bIns="46038" anchor="ctr"/>
          <a:lstStyle/>
          <a:p>
            <a:r>
              <a:rPr lang="en-US" sz="3600" b="1" dirty="0">
                <a:solidFill>
                  <a:srgbClr val="FFFF00"/>
                </a:solidFill>
                <a:latin typeface="Times New Roman" pitchFamily="18" charset="0"/>
              </a:rPr>
              <a:t>Referential Integrity Constraints</a:t>
            </a:r>
          </a:p>
        </p:txBody>
      </p:sp>
      <p:sp>
        <p:nvSpPr>
          <p:cNvPr id="320515" name="Rectangle 3"/>
          <p:cNvSpPr>
            <a:spLocks noGrp="1" noChangeArrowheads="1"/>
          </p:cNvSpPr>
          <p:nvPr>
            <p:ph type="body" idx="1"/>
          </p:nvPr>
        </p:nvSpPr>
        <p:spPr>
          <a:xfrm>
            <a:off x="457200" y="990600"/>
            <a:ext cx="8229600" cy="2971800"/>
          </a:xfrm>
          <a:noFill/>
          <a:ln/>
        </p:spPr>
        <p:txBody>
          <a:bodyPr lIns="92075" tIns="46038" rIns="92075" bIns="46038"/>
          <a:lstStyle/>
          <a:p>
            <a:r>
              <a:rPr lang="en-US" sz="2000" dirty="0" smtClean="0">
                <a:latin typeface="Times New Roman" pitchFamily="18" charset="0"/>
              </a:rPr>
              <a:t>Given two relations R and S, R </a:t>
            </a:r>
            <a:r>
              <a:rPr lang="en-US" sz="2000" dirty="0">
                <a:latin typeface="Times New Roman" pitchFamily="18" charset="0"/>
              </a:rPr>
              <a:t>has a primary key </a:t>
            </a:r>
            <a:r>
              <a:rPr lang="en-US" sz="2000" i="1" dirty="0">
                <a:latin typeface="Times New Roman" pitchFamily="18" charset="0"/>
              </a:rPr>
              <a:t>X</a:t>
            </a:r>
            <a:r>
              <a:rPr lang="en-US" sz="2000" dirty="0">
                <a:latin typeface="Times New Roman" pitchFamily="18" charset="0"/>
              </a:rPr>
              <a:t> (a set of attributes)</a:t>
            </a:r>
          </a:p>
          <a:p>
            <a:r>
              <a:rPr lang="en-US" sz="2000" dirty="0">
                <a:latin typeface="Times New Roman" pitchFamily="18" charset="0"/>
              </a:rPr>
              <a:t>A set of attributes Y is a </a:t>
            </a:r>
            <a:r>
              <a:rPr lang="en-US" sz="2000" b="1" i="1" dirty="0">
                <a:solidFill>
                  <a:schemeClr val="folHlink"/>
                </a:solidFill>
                <a:latin typeface="Times New Roman" pitchFamily="18" charset="0"/>
              </a:rPr>
              <a:t>foreign key</a:t>
            </a:r>
            <a:r>
              <a:rPr lang="en-US" sz="2000" i="1" dirty="0">
                <a:latin typeface="Times New Roman" pitchFamily="18" charset="0"/>
              </a:rPr>
              <a:t> </a:t>
            </a:r>
            <a:r>
              <a:rPr lang="en-US" sz="2000" dirty="0">
                <a:latin typeface="Times New Roman" pitchFamily="18" charset="0"/>
              </a:rPr>
              <a:t>of S if:</a:t>
            </a:r>
          </a:p>
          <a:p>
            <a:pPr lvl="1"/>
            <a:r>
              <a:rPr lang="en-US" sz="2000" dirty="0">
                <a:latin typeface="Times New Roman" pitchFamily="18" charset="0"/>
              </a:rPr>
              <a:t>Attributes in Y have same domains as attributes X</a:t>
            </a:r>
          </a:p>
          <a:p>
            <a:pPr lvl="1"/>
            <a:r>
              <a:rPr lang="en-US" sz="2000" dirty="0">
                <a:latin typeface="Times New Roman" pitchFamily="18" charset="0"/>
              </a:rPr>
              <a:t>For every </a:t>
            </a:r>
            <a:r>
              <a:rPr lang="en-US" sz="2000" dirty="0" err="1">
                <a:latin typeface="Times New Roman" pitchFamily="18" charset="0"/>
              </a:rPr>
              <a:t>tuple</a:t>
            </a:r>
            <a:r>
              <a:rPr lang="en-US" sz="2000" dirty="0">
                <a:latin typeface="Times New Roman" pitchFamily="18" charset="0"/>
              </a:rPr>
              <a:t> s in S, there exists a </a:t>
            </a:r>
            <a:r>
              <a:rPr lang="en-US" sz="2000" dirty="0" err="1">
                <a:latin typeface="Times New Roman" pitchFamily="18" charset="0"/>
              </a:rPr>
              <a:t>tuple</a:t>
            </a:r>
            <a:r>
              <a:rPr lang="en-US" sz="2000" dirty="0">
                <a:latin typeface="Times New Roman" pitchFamily="18" charset="0"/>
              </a:rPr>
              <a:t> r in R: s[Y] = r[X].</a:t>
            </a:r>
          </a:p>
          <a:p>
            <a:r>
              <a:rPr lang="en-US" sz="2000" dirty="0">
                <a:latin typeface="Times New Roman" pitchFamily="18" charset="0"/>
              </a:rPr>
              <a:t>A referential integrity constraint from attributes Y of S to R means that Y is a foreign that refers to the primary key of R. </a:t>
            </a:r>
            <a:endParaRPr lang="en-US" sz="2000" dirty="0" smtClean="0">
              <a:latin typeface="Times New Roman" pitchFamily="18" charset="0"/>
            </a:endParaRPr>
          </a:p>
          <a:p>
            <a:r>
              <a:rPr lang="en-US" sz="2000" dirty="0" smtClean="0">
                <a:latin typeface="Times New Roman" pitchFamily="18" charset="0"/>
              </a:rPr>
              <a:t>The foreign key must be either equal to the primary key or be entirely null.</a:t>
            </a:r>
            <a:endParaRPr lang="en-US" sz="2000" dirty="0">
              <a:latin typeface="Times New Roman" pitchFamily="18" charset="0"/>
            </a:endParaRPr>
          </a:p>
        </p:txBody>
      </p:sp>
      <p:sp>
        <p:nvSpPr>
          <p:cNvPr id="320516" name="Rectangle 4"/>
          <p:cNvSpPr>
            <a:spLocks noChangeArrowheads="1"/>
          </p:cNvSpPr>
          <p:nvPr/>
        </p:nvSpPr>
        <p:spPr bwMode="auto">
          <a:xfrm>
            <a:off x="1712913" y="4749800"/>
            <a:ext cx="2016125" cy="1243013"/>
          </a:xfrm>
          <a:prstGeom prst="rect">
            <a:avLst/>
          </a:prstGeom>
          <a:noFill/>
          <a:ln w="19050">
            <a:solidFill>
              <a:schemeClr val="tx1"/>
            </a:solidFill>
            <a:miter lim="800000"/>
            <a:headEnd/>
            <a:tailEnd/>
          </a:ln>
          <a:effectLst/>
        </p:spPr>
        <p:txBody>
          <a:bodyPr wrap="none" anchor="ctr">
            <a:spAutoFit/>
          </a:bodyPr>
          <a:lstStyle/>
          <a:p>
            <a:endParaRPr lang="en-US"/>
          </a:p>
        </p:txBody>
      </p:sp>
      <p:sp>
        <p:nvSpPr>
          <p:cNvPr id="320517" name="Line 5"/>
          <p:cNvSpPr>
            <a:spLocks noChangeShapeType="1"/>
          </p:cNvSpPr>
          <p:nvPr/>
        </p:nvSpPr>
        <p:spPr bwMode="auto">
          <a:xfrm>
            <a:off x="2530475" y="4749800"/>
            <a:ext cx="7938" cy="1243013"/>
          </a:xfrm>
          <a:prstGeom prst="line">
            <a:avLst/>
          </a:prstGeom>
          <a:noFill/>
          <a:ln w="19050">
            <a:solidFill>
              <a:schemeClr val="tx1"/>
            </a:solidFill>
            <a:miter lim="800000"/>
            <a:headEnd/>
            <a:tailEnd/>
          </a:ln>
          <a:effectLst/>
        </p:spPr>
        <p:txBody>
          <a:bodyPr wrap="none">
            <a:spAutoFit/>
          </a:bodyPr>
          <a:lstStyle/>
          <a:p>
            <a:endParaRPr lang="en-US"/>
          </a:p>
        </p:txBody>
      </p:sp>
      <p:sp>
        <p:nvSpPr>
          <p:cNvPr id="320518" name="Rectangle 6"/>
          <p:cNvSpPr>
            <a:spLocks noChangeArrowheads="1"/>
          </p:cNvSpPr>
          <p:nvPr/>
        </p:nvSpPr>
        <p:spPr bwMode="auto">
          <a:xfrm>
            <a:off x="2425700" y="6089650"/>
            <a:ext cx="311150" cy="396875"/>
          </a:xfrm>
          <a:prstGeom prst="rect">
            <a:avLst/>
          </a:prstGeom>
          <a:noFill/>
          <a:ln w="19050">
            <a:noFill/>
            <a:miter lim="800000"/>
            <a:headEnd/>
            <a:tailEnd/>
          </a:ln>
          <a:effectLst/>
        </p:spPr>
        <p:txBody>
          <a:bodyPr wrap="none">
            <a:spAutoFit/>
          </a:bodyPr>
          <a:lstStyle/>
          <a:p>
            <a:r>
              <a:rPr lang="en-US" sz="2000" b="0" i="1">
                <a:latin typeface="Times New Roman" pitchFamily="18" charset="0"/>
              </a:rPr>
              <a:t>S</a:t>
            </a:r>
          </a:p>
        </p:txBody>
      </p:sp>
      <p:sp>
        <p:nvSpPr>
          <p:cNvPr id="320519" name="Rectangle 7"/>
          <p:cNvSpPr>
            <a:spLocks noChangeArrowheads="1"/>
          </p:cNvSpPr>
          <p:nvPr/>
        </p:nvSpPr>
        <p:spPr bwMode="auto">
          <a:xfrm>
            <a:off x="1965325" y="4306888"/>
            <a:ext cx="325438" cy="396875"/>
          </a:xfrm>
          <a:prstGeom prst="rect">
            <a:avLst/>
          </a:prstGeom>
          <a:noFill/>
          <a:ln w="19050">
            <a:noFill/>
            <a:miter lim="800000"/>
            <a:headEnd/>
            <a:tailEnd/>
          </a:ln>
          <a:effectLst/>
        </p:spPr>
        <p:txBody>
          <a:bodyPr wrap="none">
            <a:spAutoFit/>
          </a:bodyPr>
          <a:lstStyle/>
          <a:p>
            <a:r>
              <a:rPr lang="en-US" sz="2000" b="0" i="1">
                <a:latin typeface="Times New Roman" pitchFamily="18" charset="0"/>
              </a:rPr>
              <a:t>Y</a:t>
            </a:r>
          </a:p>
        </p:txBody>
      </p:sp>
      <p:sp>
        <p:nvSpPr>
          <p:cNvPr id="320520" name="Rectangle 8"/>
          <p:cNvSpPr>
            <a:spLocks noChangeArrowheads="1"/>
          </p:cNvSpPr>
          <p:nvPr/>
        </p:nvSpPr>
        <p:spPr bwMode="auto">
          <a:xfrm>
            <a:off x="4732338" y="4745038"/>
            <a:ext cx="2016125" cy="1243012"/>
          </a:xfrm>
          <a:prstGeom prst="rect">
            <a:avLst/>
          </a:prstGeom>
          <a:noFill/>
          <a:ln w="19050">
            <a:solidFill>
              <a:schemeClr val="tx1"/>
            </a:solidFill>
            <a:miter lim="800000"/>
            <a:headEnd/>
            <a:tailEnd/>
          </a:ln>
          <a:effectLst/>
        </p:spPr>
        <p:txBody>
          <a:bodyPr wrap="none" anchor="ctr">
            <a:spAutoFit/>
          </a:bodyPr>
          <a:lstStyle/>
          <a:p>
            <a:endParaRPr lang="en-US"/>
          </a:p>
        </p:txBody>
      </p:sp>
      <p:sp>
        <p:nvSpPr>
          <p:cNvPr id="320521" name="Line 9"/>
          <p:cNvSpPr>
            <a:spLocks noChangeShapeType="1"/>
          </p:cNvSpPr>
          <p:nvPr/>
        </p:nvSpPr>
        <p:spPr bwMode="auto">
          <a:xfrm>
            <a:off x="5549900" y="4745038"/>
            <a:ext cx="7938" cy="1243012"/>
          </a:xfrm>
          <a:prstGeom prst="line">
            <a:avLst/>
          </a:prstGeom>
          <a:noFill/>
          <a:ln w="19050">
            <a:solidFill>
              <a:schemeClr val="tx1"/>
            </a:solidFill>
            <a:miter lim="800000"/>
            <a:headEnd/>
            <a:tailEnd/>
          </a:ln>
          <a:effectLst/>
        </p:spPr>
        <p:txBody>
          <a:bodyPr wrap="none">
            <a:spAutoFit/>
          </a:bodyPr>
          <a:lstStyle/>
          <a:p>
            <a:endParaRPr lang="en-US"/>
          </a:p>
        </p:txBody>
      </p:sp>
      <p:sp>
        <p:nvSpPr>
          <p:cNvPr id="320522" name="Rectangle 10"/>
          <p:cNvSpPr>
            <a:spLocks noChangeArrowheads="1"/>
          </p:cNvSpPr>
          <p:nvPr/>
        </p:nvSpPr>
        <p:spPr bwMode="auto">
          <a:xfrm>
            <a:off x="5445125" y="6084888"/>
            <a:ext cx="339725" cy="396875"/>
          </a:xfrm>
          <a:prstGeom prst="rect">
            <a:avLst/>
          </a:prstGeom>
          <a:noFill/>
          <a:ln w="19050">
            <a:noFill/>
            <a:miter lim="800000"/>
            <a:headEnd/>
            <a:tailEnd/>
          </a:ln>
          <a:effectLst/>
        </p:spPr>
        <p:txBody>
          <a:bodyPr wrap="none">
            <a:spAutoFit/>
          </a:bodyPr>
          <a:lstStyle/>
          <a:p>
            <a:r>
              <a:rPr lang="en-US" sz="2000" b="0" i="1">
                <a:latin typeface="Times New Roman" pitchFamily="18" charset="0"/>
              </a:rPr>
              <a:t>R</a:t>
            </a:r>
          </a:p>
        </p:txBody>
      </p:sp>
      <p:sp>
        <p:nvSpPr>
          <p:cNvPr id="320523" name="Rectangle 11"/>
          <p:cNvSpPr>
            <a:spLocks noChangeArrowheads="1"/>
          </p:cNvSpPr>
          <p:nvPr/>
        </p:nvSpPr>
        <p:spPr bwMode="auto">
          <a:xfrm>
            <a:off x="4984750" y="4302125"/>
            <a:ext cx="2297113" cy="396875"/>
          </a:xfrm>
          <a:prstGeom prst="rect">
            <a:avLst/>
          </a:prstGeom>
          <a:noFill/>
          <a:ln w="19050">
            <a:noFill/>
            <a:miter lim="800000"/>
            <a:headEnd/>
            <a:tailEnd/>
          </a:ln>
          <a:effectLst/>
        </p:spPr>
        <p:txBody>
          <a:bodyPr wrap="none">
            <a:spAutoFit/>
          </a:bodyPr>
          <a:lstStyle/>
          <a:p>
            <a:r>
              <a:rPr lang="en-US" sz="2000" b="0" i="1">
                <a:latin typeface="Times New Roman" pitchFamily="18" charset="0"/>
              </a:rPr>
              <a:t>X </a:t>
            </a:r>
            <a:r>
              <a:rPr lang="en-US" sz="2000" b="0">
                <a:latin typeface="Times New Roman" pitchFamily="18" charset="0"/>
              </a:rPr>
              <a:t>(primary key of </a:t>
            </a:r>
            <a:r>
              <a:rPr lang="en-US" sz="2000" b="0" i="1">
                <a:latin typeface="Times New Roman" pitchFamily="18" charset="0"/>
              </a:rPr>
              <a:t>R</a:t>
            </a:r>
            <a:r>
              <a:rPr lang="en-US" sz="2000" b="0">
                <a:latin typeface="Times New Roman" pitchFamily="18" charset="0"/>
              </a:rPr>
              <a:t>)</a:t>
            </a:r>
            <a:endParaRPr lang="en-US" sz="2000" b="0" i="1">
              <a:latin typeface="Times New Roman" pitchFamily="18" charset="0"/>
            </a:endParaRPr>
          </a:p>
        </p:txBody>
      </p:sp>
      <p:sp>
        <p:nvSpPr>
          <p:cNvPr id="320525" name="Freeform 13"/>
          <p:cNvSpPr>
            <a:spLocks/>
          </p:cNvSpPr>
          <p:nvPr/>
        </p:nvSpPr>
        <p:spPr bwMode="auto">
          <a:xfrm>
            <a:off x="2362200" y="4130675"/>
            <a:ext cx="2760663" cy="325438"/>
          </a:xfrm>
          <a:custGeom>
            <a:avLst/>
            <a:gdLst/>
            <a:ahLst/>
            <a:cxnLst>
              <a:cxn ang="0">
                <a:pos x="0" y="205"/>
              </a:cxn>
              <a:cxn ang="0">
                <a:pos x="827" y="4"/>
              </a:cxn>
              <a:cxn ang="0">
                <a:pos x="1739" y="183"/>
              </a:cxn>
            </a:cxnLst>
            <a:rect l="0" t="0" r="r" b="b"/>
            <a:pathLst>
              <a:path w="1739" h="205">
                <a:moveTo>
                  <a:pt x="0" y="205"/>
                </a:moveTo>
                <a:cubicBezTo>
                  <a:pt x="268" y="106"/>
                  <a:pt x="537" y="8"/>
                  <a:pt x="827" y="4"/>
                </a:cubicBezTo>
                <a:cubicBezTo>
                  <a:pt x="1117" y="0"/>
                  <a:pt x="1428" y="91"/>
                  <a:pt x="1739" y="183"/>
                </a:cubicBezTo>
              </a:path>
            </a:pathLst>
          </a:custGeom>
          <a:noFill/>
          <a:ln w="19050" cap="flat" cmpd="sng">
            <a:solidFill>
              <a:schemeClr val="tx1"/>
            </a:solidFill>
            <a:prstDash val="solid"/>
            <a:miter lim="800000"/>
            <a:headEnd type="none" w="med" len="med"/>
            <a:tailEnd type="triangle" w="med" len="med"/>
          </a:ln>
          <a:effectLst/>
        </p:spPr>
        <p:txBody>
          <a:bodyPr wrap="none">
            <a:spAutoFit/>
          </a:bodyPr>
          <a:lstStyle/>
          <a:p>
            <a:endParaRPr lang="en-US"/>
          </a:p>
        </p:txBody>
      </p:sp>
      <p:sp>
        <p:nvSpPr>
          <p:cNvPr id="320526" name="Rectangle 14"/>
          <p:cNvSpPr>
            <a:spLocks noChangeArrowheads="1"/>
          </p:cNvSpPr>
          <p:nvPr/>
        </p:nvSpPr>
        <p:spPr bwMode="auto">
          <a:xfrm>
            <a:off x="465138" y="4333875"/>
            <a:ext cx="1403350" cy="396875"/>
          </a:xfrm>
          <a:prstGeom prst="rect">
            <a:avLst/>
          </a:prstGeom>
          <a:noFill/>
          <a:ln w="19050">
            <a:noFill/>
            <a:miter lim="800000"/>
            <a:headEnd/>
            <a:tailEnd/>
          </a:ln>
          <a:effectLst/>
        </p:spPr>
        <p:txBody>
          <a:bodyPr wrap="none">
            <a:spAutoFit/>
          </a:bodyPr>
          <a:lstStyle/>
          <a:p>
            <a:r>
              <a:rPr lang="en-US" sz="2000" b="0">
                <a:latin typeface="Times New Roman" pitchFamily="18" charset="0"/>
              </a:rPr>
              <a:t>Foreign key</a:t>
            </a:r>
          </a:p>
        </p:txBody>
      </p:sp>
      <p:sp>
        <p:nvSpPr>
          <p:cNvPr id="320527" name="Rectangle 15"/>
          <p:cNvSpPr>
            <a:spLocks noChangeArrowheads="1"/>
          </p:cNvSpPr>
          <p:nvPr/>
        </p:nvSpPr>
        <p:spPr bwMode="auto">
          <a:xfrm>
            <a:off x="1712913" y="5300663"/>
            <a:ext cx="833437" cy="203200"/>
          </a:xfrm>
          <a:prstGeom prst="rect">
            <a:avLst/>
          </a:prstGeom>
          <a:solidFill>
            <a:srgbClr val="C0C0C0"/>
          </a:solidFill>
          <a:ln w="19050">
            <a:solidFill>
              <a:schemeClr val="tx1"/>
            </a:solidFill>
            <a:miter lim="800000"/>
            <a:headEnd/>
            <a:tailEnd/>
          </a:ln>
          <a:effectLst/>
        </p:spPr>
        <p:txBody>
          <a:bodyPr anchor="ctr">
            <a:spAutoFit/>
          </a:bodyPr>
          <a:lstStyle/>
          <a:p>
            <a:endParaRPr lang="en-US"/>
          </a:p>
        </p:txBody>
      </p:sp>
      <p:sp>
        <p:nvSpPr>
          <p:cNvPr id="320528" name="Rectangle 16"/>
          <p:cNvSpPr>
            <a:spLocks noChangeArrowheads="1"/>
          </p:cNvSpPr>
          <p:nvPr/>
        </p:nvSpPr>
        <p:spPr bwMode="auto">
          <a:xfrm>
            <a:off x="2530475" y="5302250"/>
            <a:ext cx="1181100" cy="203200"/>
          </a:xfrm>
          <a:prstGeom prst="rect">
            <a:avLst/>
          </a:prstGeom>
          <a:noFill/>
          <a:ln w="19050">
            <a:solidFill>
              <a:schemeClr val="tx1"/>
            </a:solidFill>
            <a:miter lim="800000"/>
            <a:headEnd/>
            <a:tailEnd/>
          </a:ln>
          <a:effectLst/>
        </p:spPr>
        <p:txBody>
          <a:bodyPr anchor="ctr">
            <a:spAutoFit/>
          </a:bodyPr>
          <a:lstStyle/>
          <a:p>
            <a:endParaRPr lang="en-US"/>
          </a:p>
        </p:txBody>
      </p:sp>
      <p:sp>
        <p:nvSpPr>
          <p:cNvPr id="320529" name="Rectangle 17"/>
          <p:cNvSpPr>
            <a:spLocks noChangeArrowheads="1"/>
          </p:cNvSpPr>
          <p:nvPr/>
        </p:nvSpPr>
        <p:spPr bwMode="auto">
          <a:xfrm>
            <a:off x="4743450" y="5045075"/>
            <a:ext cx="815975" cy="203200"/>
          </a:xfrm>
          <a:prstGeom prst="rect">
            <a:avLst/>
          </a:prstGeom>
          <a:solidFill>
            <a:srgbClr val="C0C0C0"/>
          </a:solidFill>
          <a:ln w="19050">
            <a:solidFill>
              <a:schemeClr val="tx1"/>
            </a:solidFill>
            <a:miter lim="800000"/>
            <a:headEnd/>
            <a:tailEnd/>
          </a:ln>
          <a:effectLst/>
        </p:spPr>
        <p:txBody>
          <a:bodyPr anchor="ctr">
            <a:spAutoFit/>
          </a:bodyPr>
          <a:lstStyle/>
          <a:p>
            <a:endParaRPr lang="en-US"/>
          </a:p>
        </p:txBody>
      </p:sp>
      <p:sp>
        <p:nvSpPr>
          <p:cNvPr id="320530" name="Rectangle 18"/>
          <p:cNvSpPr>
            <a:spLocks noChangeArrowheads="1"/>
          </p:cNvSpPr>
          <p:nvPr/>
        </p:nvSpPr>
        <p:spPr bwMode="auto">
          <a:xfrm>
            <a:off x="5561013" y="5046663"/>
            <a:ext cx="1181100" cy="203200"/>
          </a:xfrm>
          <a:prstGeom prst="rect">
            <a:avLst/>
          </a:prstGeom>
          <a:noFill/>
          <a:ln w="19050">
            <a:solidFill>
              <a:schemeClr val="tx1"/>
            </a:solidFill>
            <a:miter lim="800000"/>
            <a:headEnd/>
            <a:tailEnd/>
          </a:ln>
          <a:effectLst/>
        </p:spPr>
        <p:txBody>
          <a:bodyPr anchor="ctr">
            <a:spAutoFit/>
          </a:bodyPr>
          <a:lstStyle/>
          <a:p>
            <a:endParaRPr lang="en-US"/>
          </a:p>
        </p:txBody>
      </p:sp>
      <p:sp>
        <p:nvSpPr>
          <p:cNvPr id="320531" name="Freeform 19"/>
          <p:cNvSpPr>
            <a:spLocks/>
          </p:cNvSpPr>
          <p:nvPr/>
        </p:nvSpPr>
        <p:spPr bwMode="auto">
          <a:xfrm>
            <a:off x="2195513" y="4930775"/>
            <a:ext cx="2511425" cy="307975"/>
          </a:xfrm>
          <a:custGeom>
            <a:avLst/>
            <a:gdLst/>
            <a:ahLst/>
            <a:cxnLst>
              <a:cxn ang="0">
                <a:pos x="0" y="205"/>
              </a:cxn>
              <a:cxn ang="0">
                <a:pos x="827" y="4"/>
              </a:cxn>
              <a:cxn ang="0">
                <a:pos x="1739" y="183"/>
              </a:cxn>
            </a:cxnLst>
            <a:rect l="0" t="0" r="r" b="b"/>
            <a:pathLst>
              <a:path w="1739" h="205">
                <a:moveTo>
                  <a:pt x="0" y="205"/>
                </a:moveTo>
                <a:cubicBezTo>
                  <a:pt x="268" y="106"/>
                  <a:pt x="537" y="8"/>
                  <a:pt x="827" y="4"/>
                </a:cubicBezTo>
                <a:cubicBezTo>
                  <a:pt x="1117" y="0"/>
                  <a:pt x="1428" y="91"/>
                  <a:pt x="1739" y="183"/>
                </a:cubicBezTo>
              </a:path>
            </a:pathLst>
          </a:custGeom>
          <a:noFill/>
          <a:ln w="19050" cap="flat" cmpd="sng">
            <a:solidFill>
              <a:schemeClr val="tx1"/>
            </a:solidFill>
            <a:prstDash val="solid"/>
            <a:miter lim="800000"/>
            <a:headEnd type="none" w="med" len="med"/>
            <a:tailEnd type="triangle" w="med" len="med"/>
          </a:ln>
          <a:effectLst/>
        </p:spPr>
        <p:txBody>
          <a:bodyPr>
            <a:spAutoFit/>
          </a:bodyPr>
          <a:lstStyle/>
          <a:p>
            <a:endParaRPr lang="en-US"/>
          </a:p>
        </p:txBody>
      </p:sp>
      <p:sp>
        <p:nvSpPr>
          <p:cNvPr id="320532" name="Rectangle 20"/>
          <p:cNvSpPr>
            <a:spLocks noChangeArrowheads="1"/>
          </p:cNvSpPr>
          <p:nvPr/>
        </p:nvSpPr>
        <p:spPr bwMode="auto">
          <a:xfrm>
            <a:off x="1346200" y="5208588"/>
            <a:ext cx="282575" cy="396875"/>
          </a:xfrm>
          <a:prstGeom prst="rect">
            <a:avLst/>
          </a:prstGeom>
          <a:noFill/>
          <a:ln w="19050">
            <a:noFill/>
            <a:miter lim="800000"/>
            <a:headEnd/>
            <a:tailEnd/>
          </a:ln>
          <a:effectLst/>
        </p:spPr>
        <p:txBody>
          <a:bodyPr wrap="none">
            <a:spAutoFit/>
          </a:bodyPr>
          <a:lstStyle/>
          <a:p>
            <a:r>
              <a:rPr lang="en-US" sz="2000" b="0" i="1">
                <a:latin typeface="Times New Roman" pitchFamily="18" charset="0"/>
              </a:rPr>
              <a:t>s</a:t>
            </a:r>
          </a:p>
        </p:txBody>
      </p:sp>
      <p:sp>
        <p:nvSpPr>
          <p:cNvPr id="320533" name="Rectangle 21"/>
          <p:cNvSpPr>
            <a:spLocks noChangeArrowheads="1"/>
          </p:cNvSpPr>
          <p:nvPr/>
        </p:nvSpPr>
        <p:spPr bwMode="auto">
          <a:xfrm>
            <a:off x="6789738" y="4899025"/>
            <a:ext cx="282575" cy="396875"/>
          </a:xfrm>
          <a:prstGeom prst="rect">
            <a:avLst/>
          </a:prstGeom>
          <a:noFill/>
          <a:ln w="19050">
            <a:noFill/>
            <a:miter lim="800000"/>
            <a:headEnd/>
            <a:tailEnd/>
          </a:ln>
          <a:effectLst/>
        </p:spPr>
        <p:txBody>
          <a:bodyPr wrap="none">
            <a:spAutoFit/>
          </a:bodyPr>
          <a:lstStyle/>
          <a:p>
            <a:r>
              <a:rPr lang="en-US" sz="2000" b="0" i="1">
                <a:latin typeface="Times New Roman" pitchFamily="18" charset="0"/>
              </a:rPr>
              <a:t>r</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endParaRPr lang="en-US" dirty="0" smtClean="0"/>
          </a:p>
          <a:p>
            <a:pPr algn="ctr">
              <a:buNone/>
            </a:pPr>
            <a:r>
              <a:rPr lang="en-US" sz="8800" b="1" dirty="0" smtClean="0">
                <a:solidFill>
                  <a:srgbClr val="FFC000"/>
                </a:solidFill>
                <a:latin typeface="Bradley Hand ITC" pitchFamily="66" charset="0"/>
              </a:rPr>
              <a:t>THANK YOU</a:t>
            </a:r>
            <a:endParaRPr lang="en-US" sz="8800" b="1" dirty="0">
              <a:solidFill>
                <a:srgbClr val="FFC000"/>
              </a:solidFill>
              <a:latin typeface="Bradley Hand ITC" pitchFamily="66"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4294967295"/>
          </p:nvPr>
        </p:nvSpPr>
        <p:spPr>
          <a:xfrm>
            <a:off x="7018338" y="6376988"/>
            <a:ext cx="1905000" cy="300037"/>
          </a:xfrm>
          <a:prstGeom prst="rect">
            <a:avLst/>
          </a:prstGeom>
        </p:spPr>
        <p:txBody>
          <a:bodyPr/>
          <a:lstStyle/>
          <a:p>
            <a:fld id="{BF87BC09-F235-4F33-AF9D-4182B55877C4}" type="slidenum">
              <a:rPr lang="en-US"/>
              <a:pPr/>
              <a:t>11</a:t>
            </a:fld>
            <a:endParaRPr lang="en-US"/>
          </a:p>
        </p:txBody>
      </p:sp>
      <p:sp>
        <p:nvSpPr>
          <p:cNvPr id="372739" name="Rectangle 3"/>
          <p:cNvSpPr>
            <a:spLocks noChangeArrowheads="1"/>
          </p:cNvSpPr>
          <p:nvPr/>
        </p:nvSpPr>
        <p:spPr bwMode="auto">
          <a:xfrm>
            <a:off x="2057400" y="0"/>
            <a:ext cx="7772400" cy="1143000"/>
          </a:xfrm>
          <a:prstGeom prst="rect">
            <a:avLst/>
          </a:prstGeom>
          <a:noFill/>
          <a:ln w="9525">
            <a:noFill/>
            <a:miter lim="800000"/>
            <a:headEnd/>
            <a:tailEnd/>
          </a:ln>
          <a:effectLst/>
        </p:spPr>
        <p:txBody>
          <a:bodyPr lIns="92075" tIns="46038" rIns="92075" bIns="46038" anchor="ctr"/>
          <a:lstStyle/>
          <a:p>
            <a:r>
              <a:rPr lang="en-US" sz="3200" dirty="0">
                <a:solidFill>
                  <a:srgbClr val="FFFF00"/>
                </a:solidFill>
                <a:effectLst>
                  <a:outerShdw blurRad="38100" dist="38100" dir="2700000" algn="tl">
                    <a:srgbClr val="C0C0C0"/>
                  </a:outerShdw>
                </a:effectLst>
                <a:latin typeface="Times New Roman" pitchFamily="18" charset="0"/>
              </a:rPr>
              <a:t>Examples of Referential Integrity</a:t>
            </a:r>
          </a:p>
        </p:txBody>
      </p:sp>
      <p:graphicFrame>
        <p:nvGraphicFramePr>
          <p:cNvPr id="372741" name="Object 5"/>
          <p:cNvGraphicFramePr>
            <a:graphicFrameLocks noChangeAspect="1"/>
          </p:cNvGraphicFramePr>
          <p:nvPr/>
        </p:nvGraphicFramePr>
        <p:xfrm>
          <a:off x="4635500" y="1963738"/>
          <a:ext cx="3289300" cy="1189037"/>
        </p:xfrm>
        <a:graphic>
          <a:graphicData uri="http://schemas.openxmlformats.org/presentationml/2006/ole">
            <p:oleObj spid="_x0000_s21506" name="Document" r:id="rId4" imgW="3194640" imgH="1157400" progId="Word.Document.8">
              <p:embed/>
            </p:oleObj>
          </a:graphicData>
        </a:graphic>
      </p:graphicFrame>
      <p:graphicFrame>
        <p:nvGraphicFramePr>
          <p:cNvPr id="372742" name="Object 6"/>
          <p:cNvGraphicFramePr>
            <a:graphicFrameLocks noChangeAspect="1"/>
          </p:cNvGraphicFramePr>
          <p:nvPr/>
        </p:nvGraphicFramePr>
        <p:xfrm>
          <a:off x="882650" y="4084638"/>
          <a:ext cx="3722688" cy="1433512"/>
        </p:xfrm>
        <a:graphic>
          <a:graphicData uri="http://schemas.openxmlformats.org/presentationml/2006/ole">
            <p:oleObj spid="_x0000_s21507" name="Document" r:id="rId5" imgW="3615120" imgH="1390680" progId="Word.Document.8">
              <p:embed/>
            </p:oleObj>
          </a:graphicData>
        </a:graphic>
      </p:graphicFrame>
      <p:sp>
        <p:nvSpPr>
          <p:cNvPr id="372743" name="Rectangle 7"/>
          <p:cNvSpPr>
            <a:spLocks noChangeArrowheads="1"/>
          </p:cNvSpPr>
          <p:nvPr/>
        </p:nvSpPr>
        <p:spPr bwMode="auto">
          <a:xfrm>
            <a:off x="2052638" y="1570038"/>
            <a:ext cx="873125" cy="336550"/>
          </a:xfrm>
          <a:prstGeom prst="rect">
            <a:avLst/>
          </a:prstGeom>
          <a:noFill/>
          <a:ln w="19050">
            <a:noFill/>
            <a:miter lim="800000"/>
            <a:headEnd/>
            <a:tailEnd/>
          </a:ln>
          <a:effectLst/>
        </p:spPr>
        <p:txBody>
          <a:bodyPr wrap="none" lIns="92075" tIns="46038" rIns="92075" bIns="46038">
            <a:spAutoFit/>
          </a:bodyPr>
          <a:lstStyle/>
          <a:p>
            <a:pPr algn="ctr" eaLnBrk="0" hangingPunct="0"/>
            <a:r>
              <a:rPr lang="en-US" sz="1600" b="0">
                <a:latin typeface="Times New Roman" pitchFamily="18" charset="0"/>
              </a:rPr>
              <a:t>Account</a:t>
            </a:r>
          </a:p>
        </p:txBody>
      </p:sp>
      <p:sp>
        <p:nvSpPr>
          <p:cNvPr id="372744" name="Rectangle 8"/>
          <p:cNvSpPr>
            <a:spLocks noChangeArrowheads="1"/>
          </p:cNvSpPr>
          <p:nvPr/>
        </p:nvSpPr>
        <p:spPr bwMode="auto">
          <a:xfrm>
            <a:off x="5605463" y="1593850"/>
            <a:ext cx="976312" cy="336550"/>
          </a:xfrm>
          <a:prstGeom prst="rect">
            <a:avLst/>
          </a:prstGeom>
          <a:noFill/>
          <a:ln w="19050">
            <a:noFill/>
            <a:miter lim="800000"/>
            <a:headEnd/>
            <a:tailEnd/>
          </a:ln>
          <a:effectLst/>
        </p:spPr>
        <p:txBody>
          <a:bodyPr wrap="none" lIns="92075" tIns="46038" rIns="92075" bIns="46038">
            <a:spAutoFit/>
          </a:bodyPr>
          <a:lstStyle/>
          <a:p>
            <a:pPr algn="ctr" eaLnBrk="0" hangingPunct="0"/>
            <a:r>
              <a:rPr lang="en-US" sz="1600" b="0">
                <a:latin typeface="Times New Roman" pitchFamily="18" charset="0"/>
              </a:rPr>
              <a:t>Customer</a:t>
            </a:r>
          </a:p>
        </p:txBody>
      </p:sp>
      <p:sp>
        <p:nvSpPr>
          <p:cNvPr id="372745" name="Rectangle 9"/>
          <p:cNvSpPr>
            <a:spLocks noChangeArrowheads="1"/>
          </p:cNvSpPr>
          <p:nvPr/>
        </p:nvSpPr>
        <p:spPr bwMode="auto">
          <a:xfrm>
            <a:off x="1843088" y="3190875"/>
            <a:ext cx="5132387" cy="420688"/>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b="0">
                <a:latin typeface="Times New Roman" pitchFamily="18" charset="0"/>
              </a:rPr>
              <a:t>Account.customerId to Customer.Id</a:t>
            </a:r>
          </a:p>
        </p:txBody>
      </p:sp>
      <p:sp>
        <p:nvSpPr>
          <p:cNvPr id="372746" name="Rectangle 10"/>
          <p:cNvSpPr>
            <a:spLocks noChangeArrowheads="1"/>
          </p:cNvSpPr>
          <p:nvPr/>
        </p:nvSpPr>
        <p:spPr bwMode="auto">
          <a:xfrm>
            <a:off x="777875" y="5360988"/>
            <a:ext cx="6724650" cy="749300"/>
          </a:xfrm>
          <a:prstGeom prst="rect">
            <a:avLst/>
          </a:prstGeom>
          <a:noFill/>
          <a:ln w="19050">
            <a:noFill/>
            <a:miter lim="800000"/>
            <a:headEnd/>
            <a:tailEnd/>
          </a:ln>
          <a:effectLst/>
        </p:spPr>
        <p:txBody>
          <a:bodyPr>
            <a:spAutoFit/>
          </a:bodyPr>
          <a:lstStyle/>
          <a:p>
            <a:pPr>
              <a:lnSpc>
                <a:spcPct val="90000"/>
              </a:lnSpc>
              <a:spcBef>
                <a:spcPct val="50000"/>
              </a:spcBef>
              <a:buClr>
                <a:schemeClr val="tx1"/>
              </a:buClr>
            </a:pPr>
            <a:r>
              <a:rPr lang="en-US" b="0">
                <a:latin typeface="Times New Roman" pitchFamily="18" charset="0"/>
              </a:rPr>
              <a:t>Student.dept to Dept.name: every value of Student.dept must also be a value of Dept.name.</a:t>
            </a:r>
          </a:p>
        </p:txBody>
      </p:sp>
      <p:graphicFrame>
        <p:nvGraphicFramePr>
          <p:cNvPr id="372747" name="Object 11"/>
          <p:cNvGraphicFramePr>
            <a:graphicFrameLocks noChangeAspect="1"/>
          </p:cNvGraphicFramePr>
          <p:nvPr/>
        </p:nvGraphicFramePr>
        <p:xfrm>
          <a:off x="5322888" y="4086225"/>
          <a:ext cx="2474912" cy="1281113"/>
        </p:xfrm>
        <a:graphic>
          <a:graphicData uri="http://schemas.openxmlformats.org/presentationml/2006/ole">
            <p:oleObj spid="_x0000_s21508" name="Document" r:id="rId6" imgW="2226960" imgH="1157400" progId="Word.Document.8">
              <p:embed/>
            </p:oleObj>
          </a:graphicData>
        </a:graphic>
      </p:graphicFrame>
      <p:graphicFrame>
        <p:nvGraphicFramePr>
          <p:cNvPr id="372748" name="Object 12"/>
          <p:cNvGraphicFramePr>
            <a:graphicFrameLocks noChangeAspect="1"/>
          </p:cNvGraphicFramePr>
          <p:nvPr/>
        </p:nvGraphicFramePr>
        <p:xfrm>
          <a:off x="738188" y="1984375"/>
          <a:ext cx="3713162" cy="1425575"/>
        </p:xfrm>
        <a:graphic>
          <a:graphicData uri="http://schemas.openxmlformats.org/presentationml/2006/ole">
            <p:oleObj spid="_x0000_s21509" name="Document" r:id="rId7" imgW="3615120" imgH="1390680" progId="Word.Document.8">
              <p:embed/>
            </p:oleObj>
          </a:graphicData>
        </a:graphic>
      </p:graphicFrame>
      <p:sp>
        <p:nvSpPr>
          <p:cNvPr id="372749" name="Rectangle 13"/>
          <p:cNvSpPr>
            <a:spLocks noChangeArrowheads="1"/>
          </p:cNvSpPr>
          <p:nvPr/>
        </p:nvSpPr>
        <p:spPr bwMode="auto">
          <a:xfrm>
            <a:off x="2395538" y="3717925"/>
            <a:ext cx="806450" cy="336550"/>
          </a:xfrm>
          <a:prstGeom prst="rect">
            <a:avLst/>
          </a:prstGeom>
          <a:noFill/>
          <a:ln w="19050">
            <a:noFill/>
            <a:miter lim="800000"/>
            <a:headEnd/>
            <a:tailEnd/>
          </a:ln>
          <a:effectLst/>
        </p:spPr>
        <p:txBody>
          <a:bodyPr wrap="none" lIns="92075" tIns="46038" rIns="92075" bIns="46038">
            <a:spAutoFit/>
          </a:bodyPr>
          <a:lstStyle/>
          <a:p>
            <a:pPr algn="ctr" eaLnBrk="0" hangingPunct="0"/>
            <a:r>
              <a:rPr lang="en-US" sz="1600" b="0">
                <a:latin typeface="Times New Roman" pitchFamily="18" charset="0"/>
              </a:rPr>
              <a:t>Student</a:t>
            </a:r>
          </a:p>
        </p:txBody>
      </p:sp>
      <p:sp>
        <p:nvSpPr>
          <p:cNvPr id="372750" name="Rectangle 14"/>
          <p:cNvSpPr>
            <a:spLocks noChangeArrowheads="1"/>
          </p:cNvSpPr>
          <p:nvPr/>
        </p:nvSpPr>
        <p:spPr bwMode="auto">
          <a:xfrm>
            <a:off x="6184900" y="3663950"/>
            <a:ext cx="579438" cy="336550"/>
          </a:xfrm>
          <a:prstGeom prst="rect">
            <a:avLst/>
          </a:prstGeom>
          <a:noFill/>
          <a:ln w="19050">
            <a:noFill/>
            <a:miter lim="800000"/>
            <a:headEnd/>
            <a:tailEnd/>
          </a:ln>
          <a:effectLst/>
        </p:spPr>
        <p:txBody>
          <a:bodyPr wrap="none" lIns="92075" tIns="46038" rIns="92075" bIns="46038">
            <a:spAutoFit/>
          </a:bodyPr>
          <a:lstStyle/>
          <a:p>
            <a:pPr algn="ctr" eaLnBrk="0" hangingPunct="0"/>
            <a:r>
              <a:rPr lang="en-US" sz="1600" b="0">
                <a:latin typeface="Times New Roman" pitchFamily="18" charset="0"/>
              </a:rPr>
              <a:t>Dept</a:t>
            </a:r>
          </a:p>
        </p:txBody>
      </p:sp>
      <p:sp>
        <p:nvSpPr>
          <p:cNvPr id="372751" name="Freeform 15"/>
          <p:cNvSpPr>
            <a:spLocks/>
          </p:cNvSpPr>
          <p:nvPr/>
        </p:nvSpPr>
        <p:spPr bwMode="auto">
          <a:xfrm>
            <a:off x="2716213" y="1627188"/>
            <a:ext cx="2617787" cy="333375"/>
          </a:xfrm>
          <a:custGeom>
            <a:avLst/>
            <a:gdLst/>
            <a:ahLst/>
            <a:cxnLst>
              <a:cxn ang="0">
                <a:pos x="0" y="205"/>
              </a:cxn>
              <a:cxn ang="0">
                <a:pos x="827" y="4"/>
              </a:cxn>
              <a:cxn ang="0">
                <a:pos x="1739" y="183"/>
              </a:cxn>
            </a:cxnLst>
            <a:rect l="0" t="0" r="r" b="b"/>
            <a:pathLst>
              <a:path w="1739" h="205">
                <a:moveTo>
                  <a:pt x="0" y="205"/>
                </a:moveTo>
                <a:cubicBezTo>
                  <a:pt x="268" y="106"/>
                  <a:pt x="537" y="8"/>
                  <a:pt x="827" y="4"/>
                </a:cubicBezTo>
                <a:cubicBezTo>
                  <a:pt x="1117" y="0"/>
                  <a:pt x="1428" y="91"/>
                  <a:pt x="1739" y="183"/>
                </a:cubicBezTo>
              </a:path>
            </a:pathLst>
          </a:custGeom>
          <a:noFill/>
          <a:ln w="19050" cap="flat" cmpd="sng">
            <a:solidFill>
              <a:schemeClr val="tx1"/>
            </a:solidFill>
            <a:prstDash val="solid"/>
            <a:miter lim="800000"/>
            <a:headEnd type="none" w="med" len="med"/>
            <a:tailEnd type="triangle" w="med" len="med"/>
          </a:ln>
          <a:effectLst/>
        </p:spPr>
        <p:txBody>
          <a:bodyPr>
            <a:spAutoFit/>
          </a:bodyPr>
          <a:lstStyle/>
          <a:p>
            <a:endParaRPr lang="en-US"/>
          </a:p>
        </p:txBody>
      </p:sp>
      <p:sp>
        <p:nvSpPr>
          <p:cNvPr id="372752" name="Freeform 16"/>
          <p:cNvSpPr>
            <a:spLocks/>
          </p:cNvSpPr>
          <p:nvPr/>
        </p:nvSpPr>
        <p:spPr bwMode="auto">
          <a:xfrm>
            <a:off x="4094163" y="3722688"/>
            <a:ext cx="1951037" cy="333375"/>
          </a:xfrm>
          <a:custGeom>
            <a:avLst/>
            <a:gdLst/>
            <a:ahLst/>
            <a:cxnLst>
              <a:cxn ang="0">
                <a:pos x="0" y="205"/>
              </a:cxn>
              <a:cxn ang="0">
                <a:pos x="827" y="4"/>
              </a:cxn>
              <a:cxn ang="0">
                <a:pos x="1739" y="183"/>
              </a:cxn>
            </a:cxnLst>
            <a:rect l="0" t="0" r="r" b="b"/>
            <a:pathLst>
              <a:path w="1739" h="205">
                <a:moveTo>
                  <a:pt x="0" y="205"/>
                </a:moveTo>
                <a:cubicBezTo>
                  <a:pt x="268" y="106"/>
                  <a:pt x="537" y="8"/>
                  <a:pt x="827" y="4"/>
                </a:cubicBezTo>
                <a:cubicBezTo>
                  <a:pt x="1117" y="0"/>
                  <a:pt x="1428" y="91"/>
                  <a:pt x="1739" y="183"/>
                </a:cubicBezTo>
              </a:path>
            </a:pathLst>
          </a:custGeom>
          <a:noFill/>
          <a:ln w="19050" cap="flat" cmpd="sng">
            <a:solidFill>
              <a:schemeClr val="tx1"/>
            </a:solidFill>
            <a:prstDash val="solid"/>
            <a:miter lim="800000"/>
            <a:headEnd type="none" w="med" len="med"/>
            <a:tailEnd type="triangle" w="med" len="med"/>
          </a:ln>
          <a:effectLst/>
        </p:spPr>
        <p:txBody>
          <a:bodyPr>
            <a:spAutoFit/>
          </a:bodyPr>
          <a:lstStyle/>
          <a:p>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p:txBody>
          <a:bodyPr/>
          <a:lstStyle/>
          <a:p>
            <a:pPr marL="533400" indent="-533400" algn="just" eaLnBrk="1" hangingPunct="1">
              <a:buFontTx/>
              <a:buNone/>
            </a:pPr>
            <a:r>
              <a:rPr lang="en-US" b="1" dirty="0" smtClean="0">
                <a:solidFill>
                  <a:schemeClr val="accent2"/>
                </a:solidFill>
                <a:latin typeface="+mj-lt"/>
              </a:rPr>
              <a:t>Relational Algebra is : </a:t>
            </a:r>
          </a:p>
          <a:p>
            <a:pPr marL="533400" indent="-533400" algn="just" eaLnBrk="1" hangingPunct="1">
              <a:buFontTx/>
              <a:buAutoNum type="arabicPeriod"/>
            </a:pPr>
            <a:r>
              <a:rPr lang="en-US" dirty="0" smtClean="0">
                <a:latin typeface="+mj-lt"/>
              </a:rPr>
              <a:t>The formal description of how a relational database operates </a:t>
            </a:r>
          </a:p>
          <a:p>
            <a:pPr marL="533400" indent="-533400" algn="just" eaLnBrk="1" hangingPunct="1">
              <a:buFontTx/>
              <a:buAutoNum type="arabicPeriod"/>
            </a:pPr>
            <a:r>
              <a:rPr lang="en-US" dirty="0" smtClean="0">
                <a:latin typeface="+mj-lt"/>
              </a:rPr>
              <a:t>An interface to the data stored in the database itself.</a:t>
            </a:r>
          </a:p>
          <a:p>
            <a:pPr marL="533400" indent="-533400" algn="just" eaLnBrk="1" hangingPunct="1">
              <a:buFontTx/>
              <a:buAutoNum type="arabicPeriod"/>
            </a:pPr>
            <a:r>
              <a:rPr lang="en-US" dirty="0" smtClean="0">
                <a:latin typeface="+mj-lt"/>
              </a:rPr>
              <a:t>The mathematics which underpin SQL operations </a:t>
            </a:r>
          </a:p>
          <a:p>
            <a:pPr marL="533400" indent="-533400" algn="just" eaLnBrk="1" hangingPunct="1">
              <a:buNone/>
            </a:pPr>
            <a:endParaRPr lang="en-US" dirty="0" smtClean="0">
              <a:latin typeface="+mj-lt"/>
            </a:endParaRPr>
          </a:p>
          <a:p>
            <a:pPr marL="533400" indent="-533400" algn="just" eaLnBrk="1" hangingPunct="1">
              <a:buNone/>
            </a:pPr>
            <a:r>
              <a:rPr lang="en-US" dirty="0" smtClean="0">
                <a:latin typeface="+mj-lt"/>
              </a:rPr>
              <a:t>	The DBMS must take whatever SQL statements the user types in and translate them into relational algebra operations before applying them to the database. </a:t>
            </a:r>
          </a:p>
          <a:p>
            <a:pPr marL="533400" indent="-533400" algn="just" eaLnBrk="1" hangingPunct="1">
              <a:buNone/>
            </a:pPr>
            <a:endParaRPr lang="en-US" dirty="0" smtClean="0">
              <a:latin typeface="+mj-lt"/>
            </a:endParaRPr>
          </a:p>
          <a:p>
            <a:pPr marL="533400" indent="-533400" algn="just" eaLnBrk="1" hangingPunct="1">
              <a:buFontTx/>
              <a:buNone/>
            </a:pPr>
            <a:endParaRPr lang="en-US" dirty="0" smtClean="0">
              <a:latin typeface="+mj-lt"/>
            </a:endParaRPr>
          </a:p>
          <a:p>
            <a:pPr marL="533400" indent="-533400" eaLnBrk="1" hangingPunct="1">
              <a:buFontTx/>
              <a:buNone/>
            </a:pPr>
            <a:endParaRPr lang="en-US" sz="2400" dirty="0" smtClean="0">
              <a:latin typeface="+mj-lt"/>
            </a:endParaRPr>
          </a:p>
        </p:txBody>
      </p:sp>
      <p:sp>
        <p:nvSpPr>
          <p:cNvPr id="8195" name="Rectangle 3"/>
          <p:cNvSpPr>
            <a:spLocks noChangeArrowheads="1"/>
          </p:cNvSpPr>
          <p:nvPr/>
        </p:nvSpPr>
        <p:spPr bwMode="auto">
          <a:xfrm>
            <a:off x="3505200" y="76200"/>
            <a:ext cx="4495800" cy="701675"/>
          </a:xfrm>
          <a:prstGeom prst="rect">
            <a:avLst/>
          </a:prstGeom>
          <a:noFill/>
          <a:ln w="12700">
            <a:noFill/>
            <a:miter lim="800000"/>
            <a:headEnd/>
            <a:tailEnd/>
          </a:ln>
        </p:spPr>
        <p:txBody>
          <a:bodyPr>
            <a:spAutoFit/>
          </a:bodyPr>
          <a:lstStyle/>
          <a:p>
            <a:r>
              <a:rPr lang="en-GB" sz="4000">
                <a:solidFill>
                  <a:srgbClr val="FFFF00"/>
                </a:solidFill>
                <a:latin typeface="Avant Garde" charset="0"/>
              </a:rPr>
              <a:t>Relational Algebra</a:t>
            </a:r>
            <a:endParaRPr lang="en-US" sz="4000">
              <a:solidFill>
                <a:srgbClr val="FFFF00"/>
              </a:solidFill>
              <a:latin typeface="Avant Garde"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242888" y="1219200"/>
            <a:ext cx="8709025" cy="5019675"/>
          </a:xfrm>
        </p:spPr>
        <p:txBody>
          <a:bodyPr/>
          <a:lstStyle/>
          <a:p>
            <a:pPr marL="533400" indent="-533400" algn="just" eaLnBrk="1" hangingPunct="1">
              <a:buFontTx/>
              <a:buNone/>
            </a:pPr>
            <a:r>
              <a:rPr lang="en-GB" dirty="0" smtClean="0"/>
              <a:t>There are two groups of operations:</a:t>
            </a:r>
          </a:p>
          <a:p>
            <a:pPr marL="533400" indent="-533400" algn="just" eaLnBrk="1" hangingPunct="1">
              <a:buFontTx/>
              <a:buNone/>
            </a:pPr>
            <a:endParaRPr lang="en-GB" dirty="0" smtClean="0"/>
          </a:p>
          <a:p>
            <a:pPr marL="533400" indent="-533400" algn="just" eaLnBrk="1" hangingPunct="1">
              <a:buFontTx/>
              <a:buAutoNum type="arabicPeriod"/>
            </a:pPr>
            <a:r>
              <a:rPr lang="en-GB" dirty="0" smtClean="0"/>
              <a:t>Mathematical set theory based relations: </a:t>
            </a:r>
            <a:br>
              <a:rPr lang="en-GB" dirty="0" smtClean="0"/>
            </a:br>
            <a:r>
              <a:rPr lang="en-GB" dirty="0" smtClean="0"/>
              <a:t>UNION, INTERSECTION, DIFFERENCE, and CARTESIAN PRODUCT.</a:t>
            </a:r>
          </a:p>
          <a:p>
            <a:pPr marL="533400" indent="-533400" algn="just" eaLnBrk="1" hangingPunct="1">
              <a:buFontTx/>
              <a:buAutoNum type="arabicPeriod"/>
            </a:pPr>
            <a:r>
              <a:rPr lang="en-GB" dirty="0" smtClean="0"/>
              <a:t>Special database oriented operations: </a:t>
            </a:r>
            <a:br>
              <a:rPr lang="en-GB" dirty="0" smtClean="0"/>
            </a:br>
            <a:r>
              <a:rPr lang="en-GB" dirty="0" smtClean="0"/>
              <a:t>SELECT , PROJECT and JOIN.</a:t>
            </a:r>
          </a:p>
          <a:p>
            <a:pPr marL="533400" indent="-533400" algn="just" eaLnBrk="1" hangingPunct="1">
              <a:buFontTx/>
              <a:buNone/>
            </a:pPr>
            <a:endParaRPr lang="en-GB" dirty="0" smtClean="0"/>
          </a:p>
        </p:txBody>
      </p:sp>
      <p:sp>
        <p:nvSpPr>
          <p:cNvPr id="12291" name="Rectangle 3"/>
          <p:cNvSpPr>
            <a:spLocks noChangeArrowheads="1"/>
          </p:cNvSpPr>
          <p:nvPr/>
        </p:nvSpPr>
        <p:spPr bwMode="auto">
          <a:xfrm>
            <a:off x="3373438" y="55563"/>
            <a:ext cx="4902200"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Operators - Retrieval</a:t>
            </a:r>
            <a:endParaRPr lang="en-US" sz="4000">
              <a:solidFill>
                <a:srgbClr val="FFFF00"/>
              </a:solidFill>
              <a:latin typeface="Avant Garde"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p:txBody>
          <a:bodyPr/>
          <a:lstStyle/>
          <a:p>
            <a:pPr eaLnBrk="1" hangingPunct="1">
              <a:lnSpc>
                <a:spcPct val="90000"/>
              </a:lnSpc>
            </a:pPr>
            <a:r>
              <a:rPr lang="en-GB" sz="3600" dirty="0" smtClean="0">
                <a:solidFill>
                  <a:schemeClr val="accent2"/>
                </a:solidFill>
                <a:latin typeface="+mj-lt"/>
              </a:rPr>
              <a:t>SELECT</a:t>
            </a:r>
            <a:r>
              <a:rPr lang="en-GB" sz="3600" dirty="0" smtClean="0">
                <a:latin typeface="+mj-lt"/>
              </a:rPr>
              <a:t> 				</a:t>
            </a:r>
            <a:r>
              <a:rPr lang="el-GR" sz="3600" dirty="0" smtClean="0">
                <a:latin typeface="+mj-lt"/>
              </a:rPr>
              <a:t>σ</a:t>
            </a:r>
            <a:r>
              <a:rPr lang="en-GB" sz="3600" dirty="0" smtClean="0">
                <a:latin typeface="+mj-lt"/>
              </a:rPr>
              <a:t> (sigma)</a:t>
            </a:r>
          </a:p>
          <a:p>
            <a:pPr eaLnBrk="1" hangingPunct="1">
              <a:lnSpc>
                <a:spcPct val="90000"/>
              </a:lnSpc>
            </a:pPr>
            <a:r>
              <a:rPr lang="en-GB" sz="3600" dirty="0" smtClean="0">
                <a:latin typeface="+mj-lt"/>
              </a:rPr>
              <a:t> </a:t>
            </a:r>
            <a:r>
              <a:rPr lang="en-GB" sz="3600" dirty="0" smtClean="0">
                <a:solidFill>
                  <a:schemeClr val="accent2"/>
                </a:solidFill>
                <a:latin typeface="+mj-lt"/>
              </a:rPr>
              <a:t>PROJECT</a:t>
            </a:r>
            <a:r>
              <a:rPr lang="en-GB" sz="3600" dirty="0" smtClean="0">
                <a:latin typeface="+mj-lt"/>
              </a:rPr>
              <a:t> 				 </a:t>
            </a:r>
            <a:r>
              <a:rPr lang="en-US" sz="3600" dirty="0" smtClean="0">
                <a:latin typeface="+mj-lt"/>
                <a:sym typeface="Symbol" pitchFamily="18" charset="2"/>
              </a:rPr>
              <a:t></a:t>
            </a:r>
            <a:r>
              <a:rPr lang="en-GB" sz="3600" dirty="0" smtClean="0">
                <a:latin typeface="+mj-lt"/>
              </a:rPr>
              <a:t> (pi)</a:t>
            </a:r>
          </a:p>
          <a:p>
            <a:pPr eaLnBrk="1" hangingPunct="1">
              <a:lnSpc>
                <a:spcPct val="90000"/>
              </a:lnSpc>
            </a:pPr>
            <a:r>
              <a:rPr lang="en-GB" sz="3600" dirty="0" smtClean="0">
                <a:latin typeface="+mj-lt"/>
              </a:rPr>
              <a:t> </a:t>
            </a:r>
            <a:r>
              <a:rPr lang="en-GB" sz="3600" dirty="0" smtClean="0">
                <a:solidFill>
                  <a:schemeClr val="accent2"/>
                </a:solidFill>
                <a:latin typeface="+mj-lt"/>
              </a:rPr>
              <a:t>PRODUCT</a:t>
            </a:r>
            <a:r>
              <a:rPr lang="en-GB" sz="3600" dirty="0" smtClean="0">
                <a:latin typeface="+mj-lt"/>
              </a:rPr>
              <a:t> 			         </a:t>
            </a:r>
            <a:r>
              <a:rPr lang="en-US" sz="3600" dirty="0" smtClean="0">
                <a:latin typeface="+mj-lt"/>
                <a:sym typeface="Symbol" pitchFamily="18" charset="2"/>
              </a:rPr>
              <a:t></a:t>
            </a:r>
            <a:r>
              <a:rPr lang="en-GB" sz="3600" dirty="0" smtClean="0">
                <a:latin typeface="+mj-lt"/>
              </a:rPr>
              <a:t> (times)</a:t>
            </a:r>
          </a:p>
          <a:p>
            <a:pPr eaLnBrk="1" hangingPunct="1">
              <a:lnSpc>
                <a:spcPct val="90000"/>
              </a:lnSpc>
            </a:pPr>
            <a:r>
              <a:rPr lang="en-GB" sz="3600" dirty="0" smtClean="0">
                <a:latin typeface="+mj-lt"/>
              </a:rPr>
              <a:t> </a:t>
            </a:r>
            <a:r>
              <a:rPr lang="en-US" sz="3600" dirty="0" smtClean="0">
                <a:solidFill>
                  <a:schemeClr val="accent2"/>
                </a:solidFill>
                <a:latin typeface="+mj-lt"/>
              </a:rPr>
              <a:t>JOIN</a:t>
            </a:r>
            <a:r>
              <a:rPr lang="en-US" sz="3600" dirty="0" smtClean="0">
                <a:latin typeface="+mj-lt"/>
              </a:rPr>
              <a:t> 					 </a:t>
            </a:r>
            <a:r>
              <a:rPr lang="en-US" sz="3600" b="1" dirty="0" smtClean="0">
                <a:latin typeface="+mj-lt"/>
              </a:rPr>
              <a:t>⋈ </a:t>
            </a:r>
            <a:r>
              <a:rPr lang="en-US" sz="3600" dirty="0" smtClean="0">
                <a:latin typeface="+mj-lt"/>
              </a:rPr>
              <a:t>(bow-tie) </a:t>
            </a:r>
          </a:p>
          <a:p>
            <a:pPr eaLnBrk="1" hangingPunct="1">
              <a:lnSpc>
                <a:spcPct val="90000"/>
              </a:lnSpc>
            </a:pPr>
            <a:r>
              <a:rPr lang="en-US" sz="3600" dirty="0" smtClean="0">
                <a:latin typeface="+mj-lt"/>
              </a:rPr>
              <a:t> </a:t>
            </a:r>
            <a:r>
              <a:rPr lang="en-US" sz="3600" dirty="0" smtClean="0">
                <a:solidFill>
                  <a:schemeClr val="accent2"/>
                </a:solidFill>
                <a:latin typeface="+mj-lt"/>
              </a:rPr>
              <a:t>UNION</a:t>
            </a:r>
            <a:r>
              <a:rPr lang="en-US" sz="3600" dirty="0" smtClean="0">
                <a:latin typeface="+mj-lt"/>
              </a:rPr>
              <a:t> 				 </a:t>
            </a:r>
            <a:r>
              <a:rPr lang="en-US" sz="3600" dirty="0" smtClean="0">
                <a:latin typeface="+mj-lt"/>
                <a:sym typeface="Symbol" pitchFamily="18" charset="2"/>
              </a:rPr>
              <a:t> </a:t>
            </a:r>
            <a:r>
              <a:rPr lang="en-US" sz="3600" dirty="0" smtClean="0">
                <a:latin typeface="+mj-lt"/>
              </a:rPr>
              <a:t>(cup) </a:t>
            </a:r>
          </a:p>
          <a:p>
            <a:pPr eaLnBrk="1" hangingPunct="1">
              <a:lnSpc>
                <a:spcPct val="90000"/>
              </a:lnSpc>
            </a:pPr>
            <a:r>
              <a:rPr lang="en-US" sz="3600" dirty="0" smtClean="0">
                <a:latin typeface="+mj-lt"/>
              </a:rPr>
              <a:t> </a:t>
            </a:r>
            <a:r>
              <a:rPr lang="en-US" sz="3600" dirty="0" smtClean="0">
                <a:solidFill>
                  <a:schemeClr val="accent2"/>
                </a:solidFill>
                <a:latin typeface="+mj-lt"/>
              </a:rPr>
              <a:t>INTERSECTION</a:t>
            </a:r>
            <a:r>
              <a:rPr lang="en-US" sz="3600" dirty="0" smtClean="0">
                <a:latin typeface="+mj-lt"/>
              </a:rPr>
              <a:t> 		 </a:t>
            </a:r>
            <a:r>
              <a:rPr lang="en-US" sz="3600" dirty="0" smtClean="0">
                <a:latin typeface="+mj-lt"/>
                <a:sym typeface="Symbol" pitchFamily="18" charset="2"/>
              </a:rPr>
              <a:t> </a:t>
            </a:r>
            <a:r>
              <a:rPr lang="en-US" sz="3600" dirty="0" smtClean="0">
                <a:latin typeface="+mj-lt"/>
              </a:rPr>
              <a:t>(cap) </a:t>
            </a:r>
          </a:p>
          <a:p>
            <a:pPr eaLnBrk="1" hangingPunct="1">
              <a:lnSpc>
                <a:spcPct val="90000"/>
              </a:lnSpc>
            </a:pPr>
            <a:r>
              <a:rPr lang="en-US" sz="3600" dirty="0" smtClean="0">
                <a:latin typeface="+mj-lt"/>
              </a:rPr>
              <a:t> </a:t>
            </a:r>
            <a:r>
              <a:rPr lang="en-US" sz="3600" dirty="0" smtClean="0">
                <a:solidFill>
                  <a:schemeClr val="accent2"/>
                </a:solidFill>
                <a:latin typeface="+mj-lt"/>
              </a:rPr>
              <a:t>DIFFERENCE 			 </a:t>
            </a:r>
            <a:r>
              <a:rPr lang="en-US" sz="3600" dirty="0" smtClean="0">
                <a:latin typeface="+mj-lt"/>
              </a:rPr>
              <a:t>- (minus) </a:t>
            </a:r>
          </a:p>
          <a:p>
            <a:pPr eaLnBrk="1" hangingPunct="1">
              <a:lnSpc>
                <a:spcPct val="90000"/>
              </a:lnSpc>
            </a:pPr>
            <a:r>
              <a:rPr lang="en-US" sz="3600" dirty="0" smtClean="0">
                <a:latin typeface="+mj-lt"/>
              </a:rPr>
              <a:t> </a:t>
            </a:r>
            <a:r>
              <a:rPr lang="en-US" sz="3600" dirty="0" smtClean="0">
                <a:solidFill>
                  <a:schemeClr val="accent2"/>
                </a:solidFill>
                <a:latin typeface="+mj-lt"/>
              </a:rPr>
              <a:t>RENAME</a:t>
            </a:r>
            <a:r>
              <a:rPr lang="en-US" sz="3600" dirty="0" smtClean="0">
                <a:latin typeface="+mj-lt"/>
              </a:rPr>
              <a:t> 				 </a:t>
            </a:r>
            <a:r>
              <a:rPr lang="en-US" sz="3600" dirty="0" smtClean="0">
                <a:latin typeface="+mj-lt"/>
                <a:sym typeface="Symbol" pitchFamily="18" charset="2"/>
              </a:rPr>
              <a:t></a:t>
            </a:r>
            <a:r>
              <a:rPr lang="en-US" sz="3600" dirty="0" smtClean="0">
                <a:latin typeface="+mj-lt"/>
              </a:rPr>
              <a:t> (rho) </a:t>
            </a:r>
            <a:endParaRPr lang="en-GB" sz="3600" dirty="0" smtClean="0">
              <a:latin typeface="+mj-lt"/>
            </a:endParaRPr>
          </a:p>
          <a:p>
            <a:pPr eaLnBrk="1" hangingPunct="1">
              <a:lnSpc>
                <a:spcPct val="90000"/>
              </a:lnSpc>
              <a:buFontTx/>
              <a:buNone/>
            </a:pPr>
            <a:endParaRPr lang="en-US" sz="2400" dirty="0" smtClean="0">
              <a:latin typeface="+mj-lt"/>
            </a:endParaRPr>
          </a:p>
        </p:txBody>
      </p:sp>
      <p:sp>
        <p:nvSpPr>
          <p:cNvPr id="29699" name="Rectangle 3"/>
          <p:cNvSpPr>
            <a:spLocks noChangeArrowheads="1"/>
          </p:cNvSpPr>
          <p:nvPr/>
        </p:nvSpPr>
        <p:spPr bwMode="auto">
          <a:xfrm>
            <a:off x="3581400" y="55563"/>
            <a:ext cx="4278313"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Symbolic Notation</a:t>
            </a:r>
            <a:endParaRPr lang="en-US" sz="4000">
              <a:solidFill>
                <a:srgbClr val="FFFF00"/>
              </a:solidFill>
              <a:latin typeface="Avant Garde"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242888" y="1143000"/>
            <a:ext cx="8709025" cy="5095875"/>
          </a:xfrm>
        </p:spPr>
        <p:txBody>
          <a:bodyPr/>
          <a:lstStyle/>
          <a:p>
            <a:pPr marL="0" indent="0" algn="just" eaLnBrk="1" hangingPunct="1">
              <a:buFontTx/>
              <a:buNone/>
            </a:pPr>
            <a:r>
              <a:rPr lang="en-GB" sz="3200" smtClean="0"/>
              <a:t>For set operations to function correctly the relations R and S must be union compatible. Two relations are union compatible if</a:t>
            </a:r>
          </a:p>
          <a:p>
            <a:pPr marL="0" indent="0" algn="just" eaLnBrk="1" hangingPunct="1">
              <a:buFontTx/>
              <a:buNone/>
            </a:pPr>
            <a:endParaRPr lang="en-GB" sz="3200" smtClean="0"/>
          </a:p>
          <a:p>
            <a:pPr marL="446088" lvl="1" indent="-266700" algn="just" eaLnBrk="1" hangingPunct="1">
              <a:buFont typeface="Wingdings" pitchFamily="2" charset="2"/>
              <a:buBlip>
                <a:blip r:embed="rId2"/>
              </a:buBlip>
            </a:pPr>
            <a:r>
              <a:rPr lang="en-GB" sz="3200" smtClean="0">
                <a:solidFill>
                  <a:schemeClr val="tx1"/>
                </a:solidFill>
              </a:rPr>
              <a:t>They have the same number of attributes</a:t>
            </a:r>
          </a:p>
          <a:p>
            <a:pPr marL="446088" lvl="1" indent="-266700" algn="just" eaLnBrk="1" hangingPunct="1">
              <a:buFont typeface="Wingdings" pitchFamily="2" charset="2"/>
              <a:buBlip>
                <a:blip r:embed="rId2"/>
              </a:buBlip>
            </a:pPr>
            <a:r>
              <a:rPr lang="en-GB" sz="3200" smtClean="0">
                <a:solidFill>
                  <a:schemeClr val="tx1"/>
                </a:solidFill>
              </a:rPr>
              <a:t>The domain of each attribute in column order is the same in both R and S.</a:t>
            </a:r>
          </a:p>
          <a:p>
            <a:pPr marL="0" indent="0" algn="just" eaLnBrk="1" hangingPunct="1">
              <a:buFontTx/>
              <a:buNone/>
            </a:pPr>
            <a:endParaRPr lang="en-GB" sz="3200" smtClean="0"/>
          </a:p>
        </p:txBody>
      </p:sp>
      <p:sp>
        <p:nvSpPr>
          <p:cNvPr id="17411" name="Rectangle 3"/>
          <p:cNvSpPr>
            <a:spLocks noChangeArrowheads="1"/>
          </p:cNvSpPr>
          <p:nvPr/>
        </p:nvSpPr>
        <p:spPr bwMode="auto">
          <a:xfrm>
            <a:off x="1676400" y="57150"/>
            <a:ext cx="7216775"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SET Operations - requirements</a:t>
            </a:r>
            <a:endParaRPr lang="en-US" sz="4000">
              <a:solidFill>
                <a:srgbClr val="FFFF00"/>
              </a:solidFill>
              <a:latin typeface="Avant Garde"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242888" y="1066800"/>
            <a:ext cx="8709025" cy="5172075"/>
          </a:xfrm>
        </p:spPr>
        <p:txBody>
          <a:bodyPr/>
          <a:lstStyle/>
          <a:p>
            <a:pPr marL="533400" indent="-533400" eaLnBrk="1" hangingPunct="1">
              <a:lnSpc>
                <a:spcPct val="90000"/>
              </a:lnSpc>
              <a:buFontTx/>
              <a:buNone/>
            </a:pPr>
            <a:r>
              <a:rPr lang="en-GB" dirty="0" smtClean="0">
                <a:latin typeface="+mj-lt"/>
              </a:rPr>
              <a:t>Consider two relations R and S.</a:t>
            </a:r>
          </a:p>
          <a:p>
            <a:pPr marL="533400" indent="-533400" eaLnBrk="1" hangingPunct="1">
              <a:lnSpc>
                <a:spcPct val="90000"/>
              </a:lnSpc>
            </a:pPr>
            <a:r>
              <a:rPr lang="en-GB" sz="2400" b="1" dirty="0" smtClean="0">
                <a:latin typeface="+mj-lt"/>
              </a:rPr>
              <a:t>UNION of R and S</a:t>
            </a:r>
            <a:br>
              <a:rPr lang="en-GB" sz="2400" b="1" dirty="0" smtClean="0">
                <a:latin typeface="+mj-lt"/>
              </a:rPr>
            </a:br>
            <a:r>
              <a:rPr lang="en-GB" sz="2400" dirty="0" smtClean="0">
                <a:latin typeface="+mj-lt"/>
              </a:rPr>
              <a:t>the union of two relations is a relation that includes all the </a:t>
            </a:r>
            <a:r>
              <a:rPr lang="en-GB" sz="2400" dirty="0" err="1" smtClean="0">
                <a:latin typeface="+mj-lt"/>
              </a:rPr>
              <a:t>tuples</a:t>
            </a:r>
            <a:r>
              <a:rPr lang="en-GB" sz="2400" dirty="0" smtClean="0">
                <a:latin typeface="+mj-lt"/>
              </a:rPr>
              <a:t> that are either in R or in S or in both R and S. Duplicate </a:t>
            </a:r>
            <a:r>
              <a:rPr lang="en-GB" sz="2400" dirty="0" err="1" smtClean="0">
                <a:latin typeface="+mj-lt"/>
              </a:rPr>
              <a:t>tuples</a:t>
            </a:r>
            <a:r>
              <a:rPr lang="en-GB" sz="2400" dirty="0" smtClean="0">
                <a:latin typeface="+mj-lt"/>
              </a:rPr>
              <a:t> are eliminated.</a:t>
            </a:r>
          </a:p>
          <a:p>
            <a:pPr marL="533400" indent="-533400" eaLnBrk="1" hangingPunct="1">
              <a:lnSpc>
                <a:spcPct val="90000"/>
              </a:lnSpc>
            </a:pPr>
            <a:endParaRPr lang="en-GB" sz="2400" dirty="0" smtClean="0">
              <a:latin typeface="+mj-lt"/>
            </a:endParaRPr>
          </a:p>
          <a:p>
            <a:pPr marL="533400" indent="-533400" eaLnBrk="1" hangingPunct="1">
              <a:lnSpc>
                <a:spcPct val="90000"/>
              </a:lnSpc>
            </a:pPr>
            <a:r>
              <a:rPr lang="en-GB" sz="2400" b="1" dirty="0" smtClean="0">
                <a:latin typeface="+mj-lt"/>
              </a:rPr>
              <a:t>INTERSECTION of R and S</a:t>
            </a:r>
            <a:br>
              <a:rPr lang="en-GB" sz="2400" b="1" dirty="0" smtClean="0">
                <a:latin typeface="+mj-lt"/>
              </a:rPr>
            </a:br>
            <a:r>
              <a:rPr lang="en-GB" sz="2400" dirty="0" smtClean="0">
                <a:latin typeface="+mj-lt"/>
              </a:rPr>
              <a:t>the intersection of R and S is a relation that includes all </a:t>
            </a:r>
            <a:r>
              <a:rPr lang="en-GB" sz="2400" dirty="0" err="1" smtClean="0">
                <a:latin typeface="+mj-lt"/>
              </a:rPr>
              <a:t>tuples</a:t>
            </a:r>
            <a:r>
              <a:rPr lang="en-GB" sz="2400" dirty="0" smtClean="0">
                <a:latin typeface="+mj-lt"/>
              </a:rPr>
              <a:t> that are both in R and S.</a:t>
            </a:r>
          </a:p>
          <a:p>
            <a:pPr marL="533400" indent="-533400" eaLnBrk="1" hangingPunct="1">
              <a:lnSpc>
                <a:spcPct val="90000"/>
              </a:lnSpc>
            </a:pPr>
            <a:endParaRPr lang="en-GB" sz="2400" dirty="0" smtClean="0">
              <a:latin typeface="+mj-lt"/>
            </a:endParaRPr>
          </a:p>
          <a:p>
            <a:pPr marL="533400" indent="-533400" eaLnBrk="1" hangingPunct="1">
              <a:lnSpc>
                <a:spcPct val="90000"/>
              </a:lnSpc>
            </a:pPr>
            <a:r>
              <a:rPr lang="en-GB" sz="2400" b="1" dirty="0" smtClean="0">
                <a:latin typeface="+mj-lt"/>
              </a:rPr>
              <a:t>DIFFERENCE of R and S</a:t>
            </a:r>
            <a:br>
              <a:rPr lang="en-GB" sz="2400" b="1" dirty="0" smtClean="0">
                <a:latin typeface="+mj-lt"/>
              </a:rPr>
            </a:br>
            <a:r>
              <a:rPr lang="en-GB" sz="2400" dirty="0" smtClean="0">
                <a:latin typeface="+mj-lt"/>
              </a:rPr>
              <a:t>the difference of R and S is the relation that contains all the </a:t>
            </a:r>
            <a:r>
              <a:rPr lang="en-GB" sz="2400" dirty="0" err="1" smtClean="0">
                <a:latin typeface="+mj-lt"/>
              </a:rPr>
              <a:t>tuples</a:t>
            </a:r>
            <a:r>
              <a:rPr lang="en-GB" sz="2400" dirty="0" smtClean="0">
                <a:latin typeface="+mj-lt"/>
              </a:rPr>
              <a:t> that are in R but that are not in S.</a:t>
            </a:r>
          </a:p>
          <a:p>
            <a:pPr marL="533400" indent="-533400" eaLnBrk="1" hangingPunct="1">
              <a:lnSpc>
                <a:spcPct val="90000"/>
              </a:lnSpc>
            </a:pPr>
            <a:endParaRPr lang="en-GB" sz="2400" dirty="0" smtClean="0">
              <a:latin typeface="+mj-lt"/>
            </a:endParaRPr>
          </a:p>
        </p:txBody>
      </p:sp>
      <p:sp>
        <p:nvSpPr>
          <p:cNvPr id="16387" name="Rectangle 3"/>
          <p:cNvSpPr>
            <a:spLocks noChangeArrowheads="1"/>
          </p:cNvSpPr>
          <p:nvPr/>
        </p:nvSpPr>
        <p:spPr bwMode="auto">
          <a:xfrm>
            <a:off x="2590800" y="57150"/>
            <a:ext cx="5732463"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Set</a:t>
            </a:r>
            <a:r>
              <a:rPr lang="en-GB" sz="4000">
                <a:solidFill>
                  <a:srgbClr val="FFFF00"/>
                </a:solidFill>
                <a:latin typeface="Times New Roman" pitchFamily="18" charset="0"/>
              </a:rPr>
              <a:t> Operations - semantics</a:t>
            </a:r>
            <a:endParaRPr lang="en-US" sz="4000">
              <a:solidFill>
                <a:srgbClr val="FFFF00"/>
              </a:solidFill>
              <a:latin typeface="Times New Roman" pitchFamily="18"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a:xfrm>
            <a:off x="914400" y="0"/>
            <a:ext cx="8229600" cy="1143000"/>
          </a:xfrm>
          <a:noFill/>
          <a:ln/>
        </p:spPr>
        <p:txBody>
          <a:bodyPr lIns="92075" tIns="46038" rIns="92075" bIns="46038" anchor="ctr"/>
          <a:lstStyle/>
          <a:p>
            <a:r>
              <a:rPr lang="en-US" sz="3200" b="1" dirty="0">
                <a:solidFill>
                  <a:srgbClr val="FFFF00"/>
                </a:solidFill>
              </a:rPr>
              <a:t>Union </a:t>
            </a:r>
            <a:r>
              <a:rPr lang="en-US" sz="3200" b="1" dirty="0">
                <a:solidFill>
                  <a:srgbClr val="FFFF00"/>
                </a:solidFill>
                <a:sym typeface="Symbol" pitchFamily="18" charset="2"/>
              </a:rPr>
              <a:t></a:t>
            </a:r>
            <a:r>
              <a:rPr lang="en-US" sz="3200" b="1" dirty="0">
                <a:solidFill>
                  <a:srgbClr val="FFFF00"/>
                </a:solidFill>
              </a:rPr>
              <a:t>, Intersection </a:t>
            </a:r>
            <a:r>
              <a:rPr lang="en-US" sz="3200" b="1" dirty="0">
                <a:solidFill>
                  <a:srgbClr val="FFFF00"/>
                </a:solidFill>
                <a:sym typeface="Symbol" pitchFamily="18" charset="2"/>
              </a:rPr>
              <a:t></a:t>
            </a:r>
            <a:r>
              <a:rPr lang="en-US" sz="3200" b="1" dirty="0">
                <a:solidFill>
                  <a:srgbClr val="FFFF00"/>
                </a:solidFill>
              </a:rPr>
              <a:t>, Difference -</a:t>
            </a:r>
          </a:p>
        </p:txBody>
      </p:sp>
      <p:sp>
        <p:nvSpPr>
          <p:cNvPr id="402435" name="Rectangle 3"/>
          <p:cNvSpPr>
            <a:spLocks noGrp="1" noChangeArrowheads="1"/>
          </p:cNvSpPr>
          <p:nvPr>
            <p:ph type="body" idx="1"/>
          </p:nvPr>
        </p:nvSpPr>
        <p:spPr>
          <a:xfrm>
            <a:off x="209550" y="1533525"/>
            <a:ext cx="8532813" cy="587375"/>
          </a:xfrm>
          <a:noFill/>
          <a:ln/>
        </p:spPr>
        <p:txBody>
          <a:bodyPr lIns="92075" tIns="46038" rIns="92075" bIns="46038"/>
          <a:lstStyle/>
          <a:p>
            <a:pPr algn="ctr">
              <a:buFontTx/>
              <a:buNone/>
            </a:pPr>
            <a:r>
              <a:rPr lang="en-US" sz="2800">
                <a:latin typeface="Times New Roman" pitchFamily="18" charset="0"/>
              </a:rPr>
              <a:t>Set operators. Relations must have the same schema.</a:t>
            </a:r>
            <a:endParaRPr lang="en-US" sz="2800" b="1">
              <a:latin typeface="Times New Roman" pitchFamily="18" charset="0"/>
            </a:endParaRPr>
          </a:p>
        </p:txBody>
      </p:sp>
      <p:sp>
        <p:nvSpPr>
          <p:cNvPr id="402436" name="Rectangle 4"/>
          <p:cNvSpPr>
            <a:spLocks noChangeArrowheads="1"/>
          </p:cNvSpPr>
          <p:nvPr/>
        </p:nvSpPr>
        <p:spPr bwMode="auto">
          <a:xfrm>
            <a:off x="1384300" y="2206625"/>
            <a:ext cx="24892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R(name, dept)</a:t>
            </a:r>
          </a:p>
        </p:txBody>
      </p:sp>
      <p:graphicFrame>
        <p:nvGraphicFramePr>
          <p:cNvPr id="402437" name="Object 5"/>
          <p:cNvGraphicFramePr>
            <a:graphicFrameLocks noChangeAspect="1"/>
          </p:cNvGraphicFramePr>
          <p:nvPr/>
        </p:nvGraphicFramePr>
        <p:xfrm>
          <a:off x="1292225" y="2598738"/>
          <a:ext cx="2620963" cy="973137"/>
        </p:xfrm>
        <a:graphic>
          <a:graphicData uri="http://schemas.openxmlformats.org/presentationml/2006/ole">
            <p:oleObj spid="_x0000_s27650" name="Document" r:id="rId3" imgW="2416320" imgH="816480" progId="Word.Document.8">
              <p:embed/>
            </p:oleObj>
          </a:graphicData>
        </a:graphic>
      </p:graphicFrame>
      <p:sp>
        <p:nvSpPr>
          <p:cNvPr id="402438" name="Rectangle 6"/>
          <p:cNvSpPr>
            <a:spLocks noChangeArrowheads="1"/>
          </p:cNvSpPr>
          <p:nvPr/>
        </p:nvSpPr>
        <p:spPr bwMode="auto">
          <a:xfrm>
            <a:off x="4699000" y="2193925"/>
            <a:ext cx="24892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S(name, dept)</a:t>
            </a:r>
          </a:p>
        </p:txBody>
      </p:sp>
      <p:graphicFrame>
        <p:nvGraphicFramePr>
          <p:cNvPr id="402439" name="Object 7"/>
          <p:cNvGraphicFramePr>
            <a:graphicFrameLocks noChangeAspect="1"/>
          </p:cNvGraphicFramePr>
          <p:nvPr/>
        </p:nvGraphicFramePr>
        <p:xfrm>
          <a:off x="4600575" y="2589213"/>
          <a:ext cx="2811463" cy="950912"/>
        </p:xfrm>
        <a:graphic>
          <a:graphicData uri="http://schemas.openxmlformats.org/presentationml/2006/ole">
            <p:oleObj spid="_x0000_s27651" name="Document" r:id="rId4" imgW="2416320" imgH="816480" progId="Word.Document.8">
              <p:embed/>
            </p:oleObj>
          </a:graphicData>
        </a:graphic>
      </p:graphicFrame>
      <p:graphicFrame>
        <p:nvGraphicFramePr>
          <p:cNvPr id="402440" name="Object 8"/>
          <p:cNvGraphicFramePr>
            <a:graphicFrameLocks noChangeAspect="1"/>
          </p:cNvGraphicFramePr>
          <p:nvPr/>
        </p:nvGraphicFramePr>
        <p:xfrm>
          <a:off x="657225" y="4154488"/>
          <a:ext cx="2597150" cy="1101725"/>
        </p:xfrm>
        <a:graphic>
          <a:graphicData uri="http://schemas.openxmlformats.org/presentationml/2006/ole">
            <p:oleObj spid="_x0000_s27652" name="Document" r:id="rId5" imgW="2416320" imgH="1030680" progId="Word.Document.8">
              <p:embed/>
            </p:oleObj>
          </a:graphicData>
        </a:graphic>
      </p:graphicFrame>
      <p:sp>
        <p:nvSpPr>
          <p:cNvPr id="402441" name="Rectangle 9"/>
          <p:cNvSpPr>
            <a:spLocks noChangeArrowheads="1"/>
          </p:cNvSpPr>
          <p:nvPr/>
        </p:nvSpPr>
        <p:spPr bwMode="auto">
          <a:xfrm>
            <a:off x="1333500" y="3640138"/>
            <a:ext cx="892175" cy="519112"/>
          </a:xfrm>
          <a:prstGeom prst="rect">
            <a:avLst/>
          </a:prstGeom>
          <a:noFill/>
          <a:ln w="19050">
            <a:noFill/>
            <a:miter lim="800000"/>
            <a:headEnd/>
            <a:tailEnd/>
          </a:ln>
          <a:effectLst/>
        </p:spPr>
        <p:txBody>
          <a:bodyPr wrap="none">
            <a:spAutoFit/>
          </a:bodyPr>
          <a:lstStyle/>
          <a:p>
            <a:r>
              <a:rPr lang="en-US" sz="2800" b="0">
                <a:latin typeface="Times New Roman" pitchFamily="18" charset="0"/>
                <a:sym typeface="Symbol" pitchFamily="18" charset="2"/>
              </a:rPr>
              <a:t>RS</a:t>
            </a:r>
          </a:p>
        </p:txBody>
      </p:sp>
      <p:graphicFrame>
        <p:nvGraphicFramePr>
          <p:cNvPr id="402442" name="Object 10"/>
          <p:cNvGraphicFramePr>
            <a:graphicFrameLocks noChangeAspect="1"/>
          </p:cNvGraphicFramePr>
          <p:nvPr/>
        </p:nvGraphicFramePr>
        <p:xfrm>
          <a:off x="3367088" y="4173538"/>
          <a:ext cx="2506662" cy="628650"/>
        </p:xfrm>
        <a:graphic>
          <a:graphicData uri="http://schemas.openxmlformats.org/presentationml/2006/ole">
            <p:oleObj spid="_x0000_s27653" name="Document" r:id="rId6" imgW="2416320" imgH="602640" progId="Word.Document.8">
              <p:embed/>
            </p:oleObj>
          </a:graphicData>
        </a:graphic>
      </p:graphicFrame>
      <p:sp>
        <p:nvSpPr>
          <p:cNvPr id="402443" name="Rectangle 11"/>
          <p:cNvSpPr>
            <a:spLocks noChangeArrowheads="1"/>
          </p:cNvSpPr>
          <p:nvPr/>
        </p:nvSpPr>
        <p:spPr bwMode="auto">
          <a:xfrm>
            <a:off x="4013200" y="3627438"/>
            <a:ext cx="1069975" cy="519112"/>
          </a:xfrm>
          <a:prstGeom prst="rect">
            <a:avLst/>
          </a:prstGeom>
          <a:noFill/>
          <a:ln w="19050">
            <a:noFill/>
            <a:miter lim="800000"/>
            <a:headEnd/>
            <a:tailEnd/>
          </a:ln>
          <a:effectLst/>
        </p:spPr>
        <p:txBody>
          <a:bodyPr wrap="none">
            <a:spAutoFit/>
          </a:bodyPr>
          <a:lstStyle/>
          <a:p>
            <a:r>
              <a:rPr lang="en-US" sz="2800" b="0">
                <a:latin typeface="Times New Roman" pitchFamily="18" charset="0"/>
                <a:sym typeface="Symbol" pitchFamily="18" charset="2"/>
              </a:rPr>
              <a:t>R  S</a:t>
            </a:r>
          </a:p>
        </p:txBody>
      </p:sp>
      <p:graphicFrame>
        <p:nvGraphicFramePr>
          <p:cNvPr id="402444" name="Object 12"/>
          <p:cNvGraphicFramePr>
            <a:graphicFrameLocks noChangeAspect="1"/>
          </p:cNvGraphicFramePr>
          <p:nvPr/>
        </p:nvGraphicFramePr>
        <p:xfrm>
          <a:off x="6080125" y="4154488"/>
          <a:ext cx="2597150" cy="1101725"/>
        </p:xfrm>
        <a:graphic>
          <a:graphicData uri="http://schemas.openxmlformats.org/presentationml/2006/ole">
            <p:oleObj spid="_x0000_s27654" name="Document" r:id="rId7" imgW="2416320" imgH="1030320" progId="Word.Document.8">
              <p:embed/>
            </p:oleObj>
          </a:graphicData>
        </a:graphic>
      </p:graphicFrame>
      <p:sp>
        <p:nvSpPr>
          <p:cNvPr id="402445" name="Rectangle 13"/>
          <p:cNvSpPr>
            <a:spLocks noChangeArrowheads="1"/>
          </p:cNvSpPr>
          <p:nvPr/>
        </p:nvSpPr>
        <p:spPr bwMode="auto">
          <a:xfrm>
            <a:off x="6743700" y="3608388"/>
            <a:ext cx="738188" cy="519112"/>
          </a:xfrm>
          <a:prstGeom prst="rect">
            <a:avLst/>
          </a:prstGeom>
          <a:noFill/>
          <a:ln w="19050">
            <a:noFill/>
            <a:miter lim="800000"/>
            <a:headEnd/>
            <a:tailEnd/>
          </a:ln>
          <a:effectLst/>
        </p:spPr>
        <p:txBody>
          <a:bodyPr wrap="none">
            <a:spAutoFit/>
          </a:bodyPr>
          <a:lstStyle/>
          <a:p>
            <a:r>
              <a:rPr lang="en-US" sz="2800" b="0">
                <a:latin typeface="Times New Roman" pitchFamily="18" charset="0"/>
                <a:sym typeface="Symbol" pitchFamily="18" charset="2"/>
              </a:rPr>
              <a:t>R-S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242888" y="1066800"/>
            <a:ext cx="8709025" cy="5172075"/>
          </a:xfrm>
        </p:spPr>
        <p:txBody>
          <a:bodyPr/>
          <a:lstStyle/>
          <a:p>
            <a:pPr marL="0" indent="0" eaLnBrk="1" hangingPunct="1">
              <a:buFontTx/>
              <a:buNone/>
            </a:pPr>
            <a:r>
              <a:rPr lang="en-GB" sz="2400" dirty="0" smtClean="0">
                <a:latin typeface="+mj-lt"/>
              </a:rPr>
              <a:t>SELECT is used to obtain a subset of the </a:t>
            </a:r>
            <a:r>
              <a:rPr lang="en-GB" sz="2400" dirty="0" err="1" smtClean="0">
                <a:latin typeface="+mj-lt"/>
              </a:rPr>
              <a:t>tuples</a:t>
            </a:r>
            <a:r>
              <a:rPr lang="en-GB" sz="2400" dirty="0" smtClean="0">
                <a:latin typeface="+mj-lt"/>
              </a:rPr>
              <a:t> of a relation that satisfy a </a:t>
            </a:r>
            <a:r>
              <a:rPr lang="en-GB" sz="2400" i="1" dirty="0" smtClean="0">
                <a:latin typeface="+mj-lt"/>
              </a:rPr>
              <a:t>select condition</a:t>
            </a:r>
            <a:r>
              <a:rPr lang="en-GB" sz="2400" dirty="0" smtClean="0">
                <a:latin typeface="+mj-lt"/>
              </a:rPr>
              <a:t>.</a:t>
            </a:r>
          </a:p>
          <a:p>
            <a:pPr marL="0" indent="0" eaLnBrk="1" hangingPunct="1">
              <a:buFontTx/>
              <a:buNone/>
            </a:pPr>
            <a:endParaRPr lang="en-GB" sz="2400" dirty="0" smtClean="0">
              <a:latin typeface="+mj-lt"/>
            </a:endParaRPr>
          </a:p>
          <a:p>
            <a:pPr marL="0" indent="0" eaLnBrk="1" hangingPunct="1">
              <a:buFontTx/>
              <a:buNone/>
            </a:pPr>
            <a:r>
              <a:rPr lang="en-GB" sz="2400" dirty="0" smtClean="0">
                <a:latin typeface="+mj-lt"/>
              </a:rPr>
              <a:t>For example, find all employees born after 1st Jan 1950:</a:t>
            </a:r>
          </a:p>
          <a:p>
            <a:pPr marL="0" indent="0" eaLnBrk="1" hangingPunct="1">
              <a:buFontTx/>
              <a:buNone/>
            </a:pPr>
            <a:r>
              <a:rPr lang="en-GB" sz="2400" dirty="0" smtClean="0">
                <a:latin typeface="+mj-lt"/>
              </a:rPr>
              <a:t>	SELECT </a:t>
            </a:r>
            <a:r>
              <a:rPr lang="en-GB" sz="2400" baseline="-25000" dirty="0" smtClean="0">
                <a:latin typeface="+mj-lt"/>
              </a:rPr>
              <a:t>dob &gt; ’01/JAN/1950’</a:t>
            </a:r>
            <a:r>
              <a:rPr lang="en-GB" sz="2400" dirty="0" smtClean="0">
                <a:latin typeface="+mj-lt"/>
              </a:rPr>
              <a:t> (employee)</a:t>
            </a:r>
          </a:p>
          <a:p>
            <a:pPr marL="0" indent="0" eaLnBrk="1" hangingPunct="1">
              <a:buFontTx/>
              <a:buNone/>
            </a:pPr>
            <a:endParaRPr lang="en-GB" sz="700" dirty="0" smtClean="0">
              <a:latin typeface="+mj-lt"/>
            </a:endParaRPr>
          </a:p>
          <a:p>
            <a:pPr marL="0" indent="0" eaLnBrk="1" hangingPunct="1">
              <a:buFontTx/>
              <a:buNone/>
            </a:pPr>
            <a:r>
              <a:rPr lang="en-GB" sz="1800" dirty="0" smtClean="0">
                <a:latin typeface="+mj-lt"/>
              </a:rPr>
              <a:t>				or</a:t>
            </a:r>
          </a:p>
          <a:p>
            <a:pPr marL="0" indent="0" eaLnBrk="1" hangingPunct="1">
              <a:buFontTx/>
              <a:buNone/>
            </a:pPr>
            <a:endParaRPr lang="en-GB" sz="100" dirty="0" smtClean="0">
              <a:latin typeface="+mj-lt"/>
            </a:endParaRPr>
          </a:p>
          <a:p>
            <a:pPr marL="0" indent="0" eaLnBrk="1" hangingPunct="1">
              <a:buFontTx/>
              <a:buNone/>
            </a:pPr>
            <a:r>
              <a:rPr lang="en-US" sz="2400" dirty="0" smtClean="0">
                <a:latin typeface="+mj-lt"/>
              </a:rPr>
              <a:t>		</a:t>
            </a:r>
            <a:r>
              <a:rPr lang="el-GR" sz="2400" dirty="0" smtClean="0">
                <a:latin typeface="+mj-lt"/>
              </a:rPr>
              <a:t>σ</a:t>
            </a:r>
            <a:r>
              <a:rPr lang="en-GB" sz="2400" baseline="-25000" dirty="0" smtClean="0">
                <a:latin typeface="+mj-lt"/>
              </a:rPr>
              <a:t> dob &gt; ’01/JAN/1950’</a:t>
            </a:r>
            <a:r>
              <a:rPr lang="en-GB" sz="2400" dirty="0" smtClean="0">
                <a:latin typeface="+mj-lt"/>
              </a:rPr>
              <a:t> (employee)</a:t>
            </a:r>
          </a:p>
          <a:p>
            <a:pPr marL="0" indent="0" eaLnBrk="1" hangingPunct="1">
              <a:buFontTx/>
              <a:buNone/>
            </a:pPr>
            <a:endParaRPr lang="en-GB" sz="2400" dirty="0" smtClean="0">
              <a:latin typeface="+mj-lt"/>
            </a:endParaRPr>
          </a:p>
          <a:p>
            <a:pPr marL="0" indent="0" eaLnBrk="1" hangingPunct="1">
              <a:buFontTx/>
              <a:buNone/>
            </a:pPr>
            <a:r>
              <a:rPr lang="en-GB" sz="2400" dirty="0" smtClean="0">
                <a:latin typeface="+mj-lt"/>
              </a:rPr>
              <a:t>Conditions can be combined together using ^ (AND) and v (OR). For example, all employees in department 1 called `Smith':</a:t>
            </a:r>
          </a:p>
          <a:p>
            <a:pPr marL="0" indent="0" eaLnBrk="1" hangingPunct="1">
              <a:buFontTx/>
              <a:buNone/>
            </a:pPr>
            <a:r>
              <a:rPr lang="en-GB" sz="2400" dirty="0" smtClean="0">
                <a:latin typeface="+mj-lt"/>
              </a:rPr>
              <a:t>             </a:t>
            </a:r>
            <a:r>
              <a:rPr lang="en-GB" sz="3200" dirty="0" smtClean="0">
                <a:latin typeface="+mj-lt"/>
              </a:rPr>
              <a:t>	</a:t>
            </a:r>
            <a:r>
              <a:rPr lang="el-GR" sz="3200" dirty="0" smtClean="0">
                <a:latin typeface="+mj-lt"/>
              </a:rPr>
              <a:t>σ</a:t>
            </a:r>
            <a:r>
              <a:rPr lang="en-GB" sz="3200" dirty="0" smtClean="0">
                <a:latin typeface="+mj-lt"/>
              </a:rPr>
              <a:t>  </a:t>
            </a:r>
            <a:r>
              <a:rPr lang="en-GB" sz="3200" baseline="-25000" dirty="0" err="1" smtClean="0">
                <a:latin typeface="+mj-lt"/>
              </a:rPr>
              <a:t>depno</a:t>
            </a:r>
            <a:r>
              <a:rPr lang="en-GB" sz="3200" baseline="-25000" dirty="0" smtClean="0">
                <a:latin typeface="+mj-lt"/>
              </a:rPr>
              <a:t> = 1 </a:t>
            </a:r>
            <a:r>
              <a:rPr lang="en-GB" sz="5400" b="1" baseline="-25000" dirty="0" smtClean="0">
                <a:latin typeface="+mj-lt"/>
              </a:rPr>
              <a:t> ^  </a:t>
            </a:r>
            <a:r>
              <a:rPr lang="en-GB" sz="3200" baseline="-25000" dirty="0" smtClean="0">
                <a:latin typeface="+mj-lt"/>
              </a:rPr>
              <a:t>surname = `Smith‘</a:t>
            </a:r>
            <a:r>
              <a:rPr lang="en-GB" sz="3200" dirty="0" smtClean="0">
                <a:latin typeface="+mj-lt"/>
              </a:rPr>
              <a:t>  </a:t>
            </a:r>
            <a:r>
              <a:rPr lang="en-GB" sz="2400" dirty="0" smtClean="0">
                <a:latin typeface="+mj-lt"/>
              </a:rPr>
              <a:t>(employee)</a:t>
            </a:r>
            <a:endParaRPr lang="en-GB" sz="3200" dirty="0" smtClean="0">
              <a:latin typeface="+mj-lt"/>
            </a:endParaRPr>
          </a:p>
          <a:p>
            <a:pPr marL="0" indent="0" eaLnBrk="1" hangingPunct="1">
              <a:buFontTx/>
              <a:buNone/>
            </a:pPr>
            <a:endParaRPr lang="en-GB" sz="2400" dirty="0" smtClean="0">
              <a:latin typeface="+mj-lt"/>
            </a:endParaRPr>
          </a:p>
          <a:p>
            <a:pPr marL="0" indent="0" eaLnBrk="1" hangingPunct="1">
              <a:buFontTx/>
              <a:buNone/>
            </a:pPr>
            <a:endParaRPr lang="en-GB" sz="2400" dirty="0" smtClean="0">
              <a:latin typeface="+mj-lt"/>
            </a:endParaRPr>
          </a:p>
        </p:txBody>
      </p:sp>
      <p:sp>
        <p:nvSpPr>
          <p:cNvPr id="13315" name="Rectangle 3"/>
          <p:cNvSpPr>
            <a:spLocks noChangeArrowheads="1"/>
          </p:cNvSpPr>
          <p:nvPr/>
        </p:nvSpPr>
        <p:spPr bwMode="auto">
          <a:xfrm>
            <a:off x="3429000" y="57150"/>
            <a:ext cx="4429125"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Relational</a:t>
            </a:r>
            <a:r>
              <a:rPr lang="en-GB" sz="4000">
                <a:solidFill>
                  <a:srgbClr val="FFFF00"/>
                </a:solidFill>
                <a:latin typeface="Times New Roman" pitchFamily="18" charset="0"/>
              </a:rPr>
              <a:t> SELECT</a:t>
            </a:r>
            <a:endParaRPr lang="en-US" sz="4000">
              <a:solidFill>
                <a:srgbClr val="FFFF00"/>
              </a:solidFill>
              <a:latin typeface="Times New Roman" pitchFamily="18"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body" idx="1"/>
          </p:nvPr>
        </p:nvSpPr>
        <p:spPr>
          <a:xfrm>
            <a:off x="622300" y="1549400"/>
            <a:ext cx="7861300" cy="584200"/>
          </a:xfrm>
          <a:noFill/>
          <a:ln/>
        </p:spPr>
        <p:txBody>
          <a:bodyPr lIns="92075" tIns="46038" rIns="92075" bIns="46038"/>
          <a:lstStyle/>
          <a:p>
            <a:pPr algn="ctr">
              <a:lnSpc>
                <a:spcPct val="90000"/>
              </a:lnSpc>
              <a:buFontTx/>
              <a:buNone/>
            </a:pPr>
            <a:r>
              <a:rPr lang="en-US" sz="3600" b="1" i="1">
                <a:solidFill>
                  <a:schemeClr val="folHlink"/>
                </a:solidFill>
                <a:latin typeface="Symbol" pitchFamily="18" charset="2"/>
              </a:rPr>
              <a:t>s</a:t>
            </a:r>
            <a:r>
              <a:rPr lang="en-US" sz="2800" b="1" i="1" baseline="-25000">
                <a:solidFill>
                  <a:schemeClr val="folHlink"/>
                </a:solidFill>
                <a:latin typeface="Times New Roman" pitchFamily="18" charset="0"/>
              </a:rPr>
              <a:t> c </a:t>
            </a:r>
            <a:r>
              <a:rPr lang="en-US" sz="2800" b="1" i="1">
                <a:solidFill>
                  <a:schemeClr val="folHlink"/>
                </a:solidFill>
                <a:latin typeface="Times New Roman" pitchFamily="18" charset="0"/>
              </a:rPr>
              <a:t>(R):</a:t>
            </a:r>
            <a:r>
              <a:rPr lang="en-US" sz="2800" i="1">
                <a:latin typeface="Times New Roman" pitchFamily="18" charset="0"/>
              </a:rPr>
              <a:t> </a:t>
            </a:r>
            <a:r>
              <a:rPr lang="en-US" sz="2800">
                <a:latin typeface="Times New Roman" pitchFamily="18" charset="0"/>
              </a:rPr>
              <a:t>return tuples in R that satisfy condition </a:t>
            </a:r>
            <a:r>
              <a:rPr lang="en-US" sz="2800" i="1">
                <a:latin typeface="Times New Roman" pitchFamily="18" charset="0"/>
              </a:rPr>
              <a:t>C.</a:t>
            </a:r>
            <a:endParaRPr lang="en-US" sz="2800">
              <a:latin typeface="Times New Roman" pitchFamily="18" charset="0"/>
            </a:endParaRPr>
          </a:p>
        </p:txBody>
      </p:sp>
      <p:sp>
        <p:nvSpPr>
          <p:cNvPr id="403459" name="Rectangle 3"/>
          <p:cNvSpPr>
            <a:spLocks noGrp="1" noChangeArrowheads="1"/>
          </p:cNvSpPr>
          <p:nvPr>
            <p:ph type="title"/>
          </p:nvPr>
        </p:nvSpPr>
        <p:spPr>
          <a:xfrm>
            <a:off x="533400" y="0"/>
            <a:ext cx="8229600" cy="1143000"/>
          </a:xfrm>
          <a:noFill/>
          <a:ln/>
        </p:spPr>
        <p:txBody>
          <a:bodyPr lIns="92075" tIns="46038" rIns="92075" bIns="46038" anchor="ctr"/>
          <a:lstStyle/>
          <a:p>
            <a:r>
              <a:rPr lang="en-US" sz="4000" b="1" dirty="0">
                <a:solidFill>
                  <a:srgbClr val="FFFF00"/>
                </a:solidFill>
              </a:rPr>
              <a:t>Selection </a:t>
            </a:r>
            <a:r>
              <a:rPr lang="en-US" sz="4000" b="1" i="1" dirty="0">
                <a:solidFill>
                  <a:srgbClr val="FFFF00"/>
                </a:solidFill>
                <a:latin typeface="Symbol" pitchFamily="18" charset="2"/>
              </a:rPr>
              <a:t>s</a:t>
            </a:r>
          </a:p>
        </p:txBody>
      </p:sp>
      <p:sp>
        <p:nvSpPr>
          <p:cNvPr id="403461" name="Rectangle 5"/>
          <p:cNvSpPr>
            <a:spLocks noChangeArrowheads="1"/>
          </p:cNvSpPr>
          <p:nvPr/>
        </p:nvSpPr>
        <p:spPr bwMode="auto">
          <a:xfrm>
            <a:off x="2146300" y="2447925"/>
            <a:ext cx="41529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Emp (name, dept, salary)</a:t>
            </a:r>
          </a:p>
        </p:txBody>
      </p:sp>
      <p:graphicFrame>
        <p:nvGraphicFramePr>
          <p:cNvPr id="403462" name="Object 6"/>
          <p:cNvGraphicFramePr>
            <a:graphicFrameLocks noChangeAspect="1"/>
          </p:cNvGraphicFramePr>
          <p:nvPr/>
        </p:nvGraphicFramePr>
        <p:xfrm>
          <a:off x="2078038" y="2824163"/>
          <a:ext cx="4217987" cy="1509712"/>
        </p:xfrm>
        <a:graphic>
          <a:graphicData uri="http://schemas.openxmlformats.org/presentationml/2006/ole">
            <p:oleObj spid="_x0000_s28674" name="Document" r:id="rId4" imgW="3615120" imgH="1459080" progId="Word.Document.8">
              <p:embed/>
            </p:oleObj>
          </a:graphicData>
        </a:graphic>
      </p:graphicFrame>
      <p:sp>
        <p:nvSpPr>
          <p:cNvPr id="403463" name="Rectangle 7"/>
          <p:cNvSpPr>
            <a:spLocks noChangeArrowheads="1"/>
          </p:cNvSpPr>
          <p:nvPr/>
        </p:nvSpPr>
        <p:spPr bwMode="auto">
          <a:xfrm>
            <a:off x="762000" y="4343400"/>
            <a:ext cx="2380780" cy="646331"/>
          </a:xfrm>
          <a:prstGeom prst="rect">
            <a:avLst/>
          </a:prstGeom>
          <a:noFill/>
          <a:ln w="19050">
            <a:noFill/>
            <a:miter lim="800000"/>
            <a:headEnd/>
            <a:tailEnd/>
          </a:ln>
          <a:effectLst/>
        </p:spPr>
        <p:txBody>
          <a:bodyPr wrap="none">
            <a:spAutoFit/>
          </a:bodyPr>
          <a:lstStyle/>
          <a:p>
            <a:r>
              <a:rPr lang="en-US" sz="3600" b="0" i="1" dirty="0">
                <a:latin typeface="Symbol" pitchFamily="18" charset="2"/>
              </a:rPr>
              <a:t>s</a:t>
            </a:r>
            <a:r>
              <a:rPr lang="en-US" sz="3600" b="0" i="1" baseline="-25000" dirty="0">
                <a:latin typeface="Times New Roman" pitchFamily="18" charset="0"/>
              </a:rPr>
              <a:t> </a:t>
            </a:r>
            <a:r>
              <a:rPr lang="en-US" sz="2400" b="0" i="1" baseline="-25000" dirty="0">
                <a:latin typeface="Times New Roman" pitchFamily="18" charset="0"/>
              </a:rPr>
              <a:t>salary&gt;35K</a:t>
            </a:r>
            <a:r>
              <a:rPr lang="en-US" sz="3600" b="0" i="1" baseline="-25000" dirty="0">
                <a:latin typeface="Times New Roman" pitchFamily="18" charset="0"/>
              </a:rPr>
              <a:t> </a:t>
            </a:r>
            <a:r>
              <a:rPr lang="en-US" sz="2400" b="0" i="1" dirty="0">
                <a:latin typeface="Times New Roman" pitchFamily="18" charset="0"/>
              </a:rPr>
              <a:t>(</a:t>
            </a:r>
            <a:r>
              <a:rPr lang="en-US" sz="2400" b="0" i="1" dirty="0" err="1">
                <a:latin typeface="Times New Roman" pitchFamily="18" charset="0"/>
              </a:rPr>
              <a:t>Emp</a:t>
            </a:r>
            <a:r>
              <a:rPr lang="en-US" sz="2400" b="0" i="1" dirty="0">
                <a:latin typeface="Times New Roman" pitchFamily="18" charset="0"/>
              </a:rPr>
              <a:t>)</a:t>
            </a:r>
          </a:p>
        </p:txBody>
      </p:sp>
      <p:graphicFrame>
        <p:nvGraphicFramePr>
          <p:cNvPr id="403464" name="Object 8"/>
          <p:cNvGraphicFramePr>
            <a:graphicFrameLocks noChangeAspect="1"/>
          </p:cNvGraphicFramePr>
          <p:nvPr/>
        </p:nvGraphicFramePr>
        <p:xfrm>
          <a:off x="406400" y="5094288"/>
          <a:ext cx="4057650" cy="965200"/>
        </p:xfrm>
        <a:graphic>
          <a:graphicData uri="http://schemas.openxmlformats.org/presentationml/2006/ole">
            <p:oleObj spid="_x0000_s28675" name="Document" r:id="rId5" imgW="3615120" imgH="1030680" progId="Word.Document.8">
              <p:embed/>
            </p:oleObj>
          </a:graphicData>
        </a:graphic>
      </p:graphicFrame>
      <p:sp>
        <p:nvSpPr>
          <p:cNvPr id="403465" name="Rectangle 9"/>
          <p:cNvSpPr>
            <a:spLocks noChangeArrowheads="1"/>
          </p:cNvSpPr>
          <p:nvPr/>
        </p:nvSpPr>
        <p:spPr bwMode="auto">
          <a:xfrm>
            <a:off x="4687888" y="4465638"/>
            <a:ext cx="3978275" cy="523220"/>
          </a:xfrm>
          <a:prstGeom prst="rect">
            <a:avLst/>
          </a:prstGeom>
          <a:noFill/>
          <a:ln w="19050">
            <a:noFill/>
            <a:miter lim="800000"/>
            <a:headEnd/>
            <a:tailEnd/>
          </a:ln>
          <a:effectLst/>
        </p:spPr>
        <p:txBody>
          <a:bodyPr>
            <a:spAutoFit/>
          </a:bodyPr>
          <a:lstStyle/>
          <a:p>
            <a:r>
              <a:rPr lang="en-US" sz="2800" b="0" i="1" dirty="0">
                <a:latin typeface="Symbol" pitchFamily="18" charset="2"/>
              </a:rPr>
              <a:t>s</a:t>
            </a:r>
            <a:r>
              <a:rPr lang="en-US" sz="2800" b="0" i="1" baseline="-25000" dirty="0">
                <a:latin typeface="Times New Roman" pitchFamily="18" charset="0"/>
              </a:rPr>
              <a:t> dept=</a:t>
            </a:r>
            <a:r>
              <a:rPr lang="en-US" sz="2800" b="0" i="1" baseline="-25000" dirty="0" err="1">
                <a:latin typeface="Times New Roman" pitchFamily="18" charset="0"/>
              </a:rPr>
              <a:t>ics</a:t>
            </a:r>
            <a:r>
              <a:rPr lang="en-US" sz="2800" b="0" i="1" baseline="-25000" dirty="0">
                <a:latin typeface="Times New Roman" pitchFamily="18" charset="0"/>
              </a:rPr>
              <a:t> and salary&lt;40K </a:t>
            </a:r>
            <a:r>
              <a:rPr lang="en-US" sz="2800" b="0" i="1" dirty="0">
                <a:latin typeface="Times New Roman" pitchFamily="18" charset="0"/>
              </a:rPr>
              <a:t>(</a:t>
            </a:r>
            <a:r>
              <a:rPr lang="en-US" sz="2800" b="0" i="1" dirty="0" err="1">
                <a:latin typeface="Times New Roman" pitchFamily="18" charset="0"/>
              </a:rPr>
              <a:t>Emp</a:t>
            </a:r>
            <a:r>
              <a:rPr lang="en-US" sz="2800" b="0" i="1" dirty="0">
                <a:latin typeface="Times New Roman" pitchFamily="18" charset="0"/>
              </a:rPr>
              <a:t>)</a:t>
            </a:r>
          </a:p>
        </p:txBody>
      </p:sp>
      <p:graphicFrame>
        <p:nvGraphicFramePr>
          <p:cNvPr id="403466" name="Object 10"/>
          <p:cNvGraphicFramePr>
            <a:graphicFrameLocks noChangeAspect="1"/>
          </p:cNvGraphicFramePr>
          <p:nvPr/>
        </p:nvGraphicFramePr>
        <p:xfrm>
          <a:off x="4594225" y="5100638"/>
          <a:ext cx="4083050" cy="704850"/>
        </p:xfrm>
        <a:graphic>
          <a:graphicData uri="http://schemas.openxmlformats.org/presentationml/2006/ole">
            <p:oleObj spid="_x0000_s28676" name="Document" r:id="rId6" imgW="3615120" imgH="653760" progId="Word.Document.8">
              <p:embed/>
            </p:oleObj>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207963" y="6375400"/>
            <a:ext cx="1905000" cy="314325"/>
          </a:xfrm>
          <a:prstGeom prst="rect">
            <a:avLst/>
          </a:prstGeom>
        </p:spPr>
        <p:txBody>
          <a:bodyPr/>
          <a:lstStyle/>
          <a:p>
            <a:r>
              <a:rPr lang="en-US"/>
              <a:t>Fall 2005</a:t>
            </a:r>
          </a:p>
        </p:txBody>
      </p:sp>
      <p:sp>
        <p:nvSpPr>
          <p:cNvPr id="6" name="Slide Number Placeholder 5"/>
          <p:cNvSpPr>
            <a:spLocks noGrp="1"/>
          </p:cNvSpPr>
          <p:nvPr>
            <p:ph type="sldNum" sz="quarter" idx="4294967295"/>
          </p:nvPr>
        </p:nvSpPr>
        <p:spPr>
          <a:xfrm>
            <a:off x="7018338" y="6376988"/>
            <a:ext cx="1905000" cy="300037"/>
          </a:xfrm>
          <a:prstGeom prst="rect">
            <a:avLst/>
          </a:prstGeom>
        </p:spPr>
        <p:txBody>
          <a:bodyPr/>
          <a:lstStyle/>
          <a:p>
            <a:fld id="{AB03CCF8-76A4-4620-A5C0-D005894C839B}" type="slidenum">
              <a:rPr lang="en-US"/>
              <a:pPr/>
              <a:t>2</a:t>
            </a:fld>
            <a:endParaRPr lang="en-US"/>
          </a:p>
        </p:txBody>
      </p:sp>
      <p:sp>
        <p:nvSpPr>
          <p:cNvPr id="304130" name="Rectangle 2"/>
          <p:cNvSpPr>
            <a:spLocks noGrp="1" noChangeArrowheads="1"/>
          </p:cNvSpPr>
          <p:nvPr>
            <p:ph type="title"/>
          </p:nvPr>
        </p:nvSpPr>
        <p:spPr>
          <a:xfrm>
            <a:off x="1143000" y="0"/>
            <a:ext cx="6938962" cy="812800"/>
          </a:xfrm>
          <a:noFill/>
          <a:ln/>
        </p:spPr>
        <p:txBody>
          <a:bodyPr lIns="92075" tIns="46038" rIns="92075" bIns="46038" anchor="ctr"/>
          <a:lstStyle/>
          <a:p>
            <a:r>
              <a:rPr lang="en-US" sz="4000" b="1" dirty="0">
                <a:solidFill>
                  <a:srgbClr val="FFFF00"/>
                </a:solidFill>
                <a:latin typeface="Times New Roman" pitchFamily="18" charset="0"/>
              </a:rPr>
              <a:t>Relational Model</a:t>
            </a:r>
          </a:p>
        </p:txBody>
      </p:sp>
      <p:sp>
        <p:nvSpPr>
          <p:cNvPr id="304131" name="Rectangle 3"/>
          <p:cNvSpPr>
            <a:spLocks noGrp="1" noChangeArrowheads="1"/>
          </p:cNvSpPr>
          <p:nvPr>
            <p:ph type="body" idx="1"/>
          </p:nvPr>
        </p:nvSpPr>
        <p:spPr>
          <a:xfrm>
            <a:off x="711200" y="1612900"/>
            <a:ext cx="8013700" cy="4575175"/>
          </a:xfrm>
          <a:noFill/>
          <a:ln/>
        </p:spPr>
        <p:txBody>
          <a:bodyPr lIns="92075" tIns="46038" rIns="92075" bIns="46038"/>
          <a:lstStyle/>
          <a:p>
            <a:r>
              <a:rPr lang="en-US" sz="2400" dirty="0">
                <a:latin typeface="Times New Roman" pitchFamily="18" charset="0"/>
              </a:rPr>
              <a:t>Main idea:</a:t>
            </a:r>
          </a:p>
          <a:p>
            <a:pPr lvl="1"/>
            <a:r>
              <a:rPr lang="en-US" sz="2000" dirty="0">
                <a:latin typeface="Times New Roman" pitchFamily="18" charset="0"/>
              </a:rPr>
              <a:t>Table: relation</a:t>
            </a:r>
          </a:p>
          <a:p>
            <a:pPr lvl="1"/>
            <a:r>
              <a:rPr lang="en-US" sz="2000" dirty="0">
                <a:latin typeface="Times New Roman" pitchFamily="18" charset="0"/>
              </a:rPr>
              <a:t>Column header: attribute</a:t>
            </a:r>
          </a:p>
          <a:p>
            <a:pPr lvl="1"/>
            <a:r>
              <a:rPr lang="en-US" sz="2000" dirty="0">
                <a:latin typeface="Times New Roman" pitchFamily="18" charset="0"/>
              </a:rPr>
              <a:t>Row: </a:t>
            </a:r>
            <a:r>
              <a:rPr lang="en-US" sz="2000" dirty="0" err="1">
                <a:latin typeface="Times New Roman" pitchFamily="18" charset="0"/>
              </a:rPr>
              <a:t>tuple</a:t>
            </a:r>
            <a:endParaRPr lang="en-US" sz="2000" dirty="0">
              <a:latin typeface="Times New Roman" pitchFamily="18" charset="0"/>
            </a:endParaRPr>
          </a:p>
          <a:p>
            <a:r>
              <a:rPr lang="en-US" sz="2400" dirty="0">
                <a:latin typeface="Times New Roman" pitchFamily="18" charset="0"/>
              </a:rPr>
              <a:t>Relational schema: </a:t>
            </a:r>
            <a:r>
              <a:rPr lang="en-US" sz="2400" b="1" dirty="0">
                <a:solidFill>
                  <a:schemeClr val="folHlink"/>
                </a:solidFill>
                <a:latin typeface="Times New Roman" pitchFamily="18" charset="0"/>
              </a:rPr>
              <a:t>name(attributes)</a:t>
            </a:r>
          </a:p>
          <a:p>
            <a:pPr lvl="1"/>
            <a:r>
              <a:rPr lang="en-US" sz="2000" dirty="0">
                <a:latin typeface="Times New Roman" pitchFamily="18" charset="0"/>
              </a:rPr>
              <a:t>Example: </a:t>
            </a:r>
            <a:r>
              <a:rPr lang="en-US" sz="2000" dirty="0">
                <a:solidFill>
                  <a:schemeClr val="folHlink"/>
                </a:solidFill>
                <a:latin typeface="Times New Roman" pitchFamily="18" charset="0"/>
              </a:rPr>
              <a:t>employee(</a:t>
            </a:r>
            <a:r>
              <a:rPr lang="en-US" sz="2000" dirty="0" err="1">
                <a:solidFill>
                  <a:schemeClr val="folHlink"/>
                </a:solidFill>
                <a:latin typeface="Times New Roman" pitchFamily="18" charset="0"/>
              </a:rPr>
              <a:t>ssno,name,salary</a:t>
            </a:r>
            <a:r>
              <a:rPr lang="en-US" sz="2000" dirty="0">
                <a:solidFill>
                  <a:schemeClr val="folHlink"/>
                </a:solidFill>
                <a:latin typeface="Times New Roman" pitchFamily="18" charset="0"/>
              </a:rPr>
              <a:t>)</a:t>
            </a:r>
          </a:p>
          <a:p>
            <a:r>
              <a:rPr lang="en-US" sz="2400" dirty="0">
                <a:latin typeface="Times New Roman" pitchFamily="18" charset="0"/>
              </a:rPr>
              <a:t>Attributes:</a:t>
            </a:r>
          </a:p>
          <a:p>
            <a:pPr lvl="1"/>
            <a:r>
              <a:rPr lang="en-US" sz="2000" dirty="0">
                <a:latin typeface="Times New Roman" pitchFamily="18" charset="0"/>
              </a:rPr>
              <a:t>Each attribute has a domain – domain constraint</a:t>
            </a:r>
          </a:p>
          <a:p>
            <a:pPr lvl="1"/>
            <a:r>
              <a:rPr lang="en-US" sz="2000" dirty="0">
                <a:latin typeface="Times New Roman" pitchFamily="18" charset="0"/>
              </a:rPr>
              <a:t>Each attribute is </a:t>
            </a:r>
            <a:r>
              <a:rPr lang="en-US" sz="2000" dirty="0">
                <a:solidFill>
                  <a:schemeClr val="folHlink"/>
                </a:solidFill>
                <a:latin typeface="Times New Roman" pitchFamily="18" charset="0"/>
              </a:rPr>
              <a:t>atomic</a:t>
            </a:r>
            <a:r>
              <a:rPr lang="en-US" sz="2000" dirty="0">
                <a:latin typeface="Times New Roman" pitchFamily="18" charset="0"/>
              </a:rPr>
              <a:t>: we cannot refer to or directly see a subpart of the value. </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242888" y="1052513"/>
            <a:ext cx="8709025" cy="5186362"/>
          </a:xfrm>
        </p:spPr>
        <p:txBody>
          <a:bodyPr/>
          <a:lstStyle/>
          <a:p>
            <a:pPr marL="0" indent="0" algn="just" eaLnBrk="1" hangingPunct="1">
              <a:buFontTx/>
              <a:buNone/>
            </a:pPr>
            <a:r>
              <a:rPr lang="en-GB" dirty="0" smtClean="0"/>
              <a:t>The PROJECT operation is used to select a </a:t>
            </a:r>
            <a:r>
              <a:rPr lang="en-GB" b="1" dirty="0" smtClean="0"/>
              <a:t>subset of the attributes</a:t>
            </a:r>
            <a:r>
              <a:rPr lang="en-GB" dirty="0" smtClean="0"/>
              <a:t> of a relation by specifying the names of the required attributes.</a:t>
            </a:r>
          </a:p>
          <a:p>
            <a:pPr marL="0" indent="0" algn="just" eaLnBrk="1" hangingPunct="1">
              <a:buFontTx/>
              <a:buNone/>
            </a:pPr>
            <a:endParaRPr lang="en-GB" dirty="0" smtClean="0"/>
          </a:p>
          <a:p>
            <a:pPr marL="0" indent="0" algn="just" eaLnBrk="1" hangingPunct="1">
              <a:buFontTx/>
              <a:buNone/>
            </a:pPr>
            <a:r>
              <a:rPr lang="en-GB" dirty="0" smtClean="0"/>
              <a:t>For example, to get a list of all employees with their salary</a:t>
            </a:r>
          </a:p>
          <a:p>
            <a:pPr marL="0" indent="0" algn="just" eaLnBrk="1" hangingPunct="1">
              <a:buFontTx/>
              <a:buNone/>
            </a:pPr>
            <a:r>
              <a:rPr lang="en-GB" dirty="0" smtClean="0"/>
              <a:t>	PROJECT </a:t>
            </a:r>
            <a:r>
              <a:rPr lang="en-GB" baseline="-25000" dirty="0" err="1" smtClean="0"/>
              <a:t>ename</a:t>
            </a:r>
            <a:r>
              <a:rPr lang="en-GB" baseline="-25000" dirty="0" smtClean="0"/>
              <a:t>, salary</a:t>
            </a:r>
            <a:r>
              <a:rPr lang="en-GB" dirty="0" smtClean="0"/>
              <a:t> (employee)</a:t>
            </a:r>
          </a:p>
          <a:p>
            <a:pPr marL="0" indent="0" algn="just" eaLnBrk="1" hangingPunct="1">
              <a:buFontTx/>
              <a:buNone/>
            </a:pPr>
            <a:endParaRPr lang="en-GB" dirty="0" smtClean="0"/>
          </a:p>
          <a:p>
            <a:pPr marL="0" indent="0" algn="just" eaLnBrk="1" hangingPunct="1">
              <a:buFontTx/>
              <a:buNone/>
            </a:pPr>
            <a:r>
              <a:rPr lang="en-GB" sz="1800" dirty="0" smtClean="0"/>
              <a:t>				OR</a:t>
            </a:r>
            <a:endParaRPr lang="en-GB" dirty="0" smtClean="0"/>
          </a:p>
          <a:p>
            <a:pPr marL="0" indent="0" algn="just" eaLnBrk="1" hangingPunct="1">
              <a:buFontTx/>
              <a:buNone/>
            </a:pPr>
            <a:r>
              <a:rPr lang="en-GB" dirty="0" smtClean="0"/>
              <a:t>		</a:t>
            </a:r>
            <a:r>
              <a:rPr lang="el-GR" dirty="0" smtClean="0"/>
              <a:t>π</a:t>
            </a:r>
            <a:r>
              <a:rPr lang="en-GB" baseline="-25000" dirty="0" err="1" smtClean="0"/>
              <a:t>ename</a:t>
            </a:r>
            <a:r>
              <a:rPr lang="en-GB" baseline="-25000" dirty="0" smtClean="0"/>
              <a:t>, salary</a:t>
            </a:r>
            <a:r>
              <a:rPr lang="en-GB" dirty="0" smtClean="0"/>
              <a:t>(employee)</a:t>
            </a:r>
          </a:p>
        </p:txBody>
      </p:sp>
      <p:sp>
        <p:nvSpPr>
          <p:cNvPr id="14339" name="Rectangle 3"/>
          <p:cNvSpPr>
            <a:spLocks noChangeArrowheads="1"/>
          </p:cNvSpPr>
          <p:nvPr/>
        </p:nvSpPr>
        <p:spPr bwMode="auto">
          <a:xfrm>
            <a:off x="3048000" y="60325"/>
            <a:ext cx="4953000"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Relational PROJECT</a:t>
            </a:r>
            <a:endParaRPr lang="en-US" sz="4000">
              <a:solidFill>
                <a:srgbClr val="FFFF00"/>
              </a:solidFill>
              <a:latin typeface="Avant Garde"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a:xfrm>
            <a:off x="685800" y="152400"/>
            <a:ext cx="7391400" cy="800100"/>
          </a:xfrm>
          <a:noFill/>
          <a:ln/>
        </p:spPr>
        <p:txBody>
          <a:bodyPr lIns="92075" tIns="46038" rIns="92075" bIns="46038" anchor="ctr"/>
          <a:lstStyle/>
          <a:p>
            <a:r>
              <a:rPr lang="en-US" sz="4000" b="1" dirty="0">
                <a:solidFill>
                  <a:srgbClr val="FFFF00"/>
                </a:solidFill>
              </a:rPr>
              <a:t>Projection </a:t>
            </a:r>
            <a:r>
              <a:rPr lang="en-US" sz="4000" b="1" dirty="0">
                <a:solidFill>
                  <a:srgbClr val="FFFF00"/>
                </a:solidFill>
                <a:sym typeface="Symbol" pitchFamily="18" charset="2"/>
              </a:rPr>
              <a:t></a:t>
            </a:r>
          </a:p>
        </p:txBody>
      </p:sp>
      <p:sp>
        <p:nvSpPr>
          <p:cNvPr id="405507" name="Rectangle 3"/>
          <p:cNvSpPr>
            <a:spLocks noGrp="1" noChangeArrowheads="1"/>
          </p:cNvSpPr>
          <p:nvPr>
            <p:ph type="body" idx="1"/>
          </p:nvPr>
        </p:nvSpPr>
        <p:spPr>
          <a:xfrm>
            <a:off x="393700" y="1555750"/>
            <a:ext cx="8293100" cy="635000"/>
          </a:xfrm>
          <a:noFill/>
          <a:ln/>
        </p:spPr>
        <p:txBody>
          <a:bodyPr lIns="92075" tIns="46038" rIns="92075" bIns="46038"/>
          <a:lstStyle/>
          <a:p>
            <a:pPr>
              <a:buFontTx/>
              <a:buNone/>
            </a:pPr>
            <a:r>
              <a:rPr lang="en-US" sz="2800">
                <a:solidFill>
                  <a:schemeClr val="folHlink"/>
                </a:solidFill>
                <a:latin typeface="Times New Roman" pitchFamily="18" charset="0"/>
                <a:sym typeface="Symbol" pitchFamily="18" charset="2"/>
              </a:rPr>
              <a:t></a:t>
            </a:r>
            <a:r>
              <a:rPr lang="en-US" sz="2800" baseline="-25000">
                <a:solidFill>
                  <a:schemeClr val="folHlink"/>
                </a:solidFill>
                <a:latin typeface="Times New Roman" pitchFamily="18" charset="0"/>
              </a:rPr>
              <a:t>A1,…,Ak</a:t>
            </a:r>
            <a:r>
              <a:rPr lang="en-US" sz="2800" i="1">
                <a:solidFill>
                  <a:schemeClr val="folHlink"/>
                </a:solidFill>
                <a:latin typeface="Times New Roman" pitchFamily="18" charset="0"/>
              </a:rPr>
              <a:t>(R)</a:t>
            </a:r>
            <a:r>
              <a:rPr lang="en-US" sz="2800">
                <a:solidFill>
                  <a:schemeClr val="folHlink"/>
                </a:solidFill>
                <a:latin typeface="Times New Roman" pitchFamily="18" charset="0"/>
              </a:rPr>
              <a:t>:</a:t>
            </a:r>
            <a:r>
              <a:rPr lang="en-US" sz="2800">
                <a:latin typeface="Times New Roman" pitchFamily="18" charset="0"/>
              </a:rPr>
              <a:t> pick columns of attributes A1,…,Ak of R.</a:t>
            </a:r>
          </a:p>
        </p:txBody>
      </p:sp>
      <p:sp>
        <p:nvSpPr>
          <p:cNvPr id="405508" name="Rectangle 4"/>
          <p:cNvSpPr>
            <a:spLocks noChangeArrowheads="1"/>
          </p:cNvSpPr>
          <p:nvPr/>
        </p:nvSpPr>
        <p:spPr bwMode="auto">
          <a:xfrm>
            <a:off x="2108200" y="2143125"/>
            <a:ext cx="41529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Emp (name, dept, salary)</a:t>
            </a:r>
          </a:p>
        </p:txBody>
      </p:sp>
      <p:sp>
        <p:nvSpPr>
          <p:cNvPr id="405509" name="Rectangle 5"/>
          <p:cNvSpPr>
            <a:spLocks noChangeArrowheads="1"/>
          </p:cNvSpPr>
          <p:nvPr/>
        </p:nvSpPr>
        <p:spPr bwMode="auto">
          <a:xfrm>
            <a:off x="1058863" y="3997325"/>
            <a:ext cx="2424112" cy="519113"/>
          </a:xfrm>
          <a:prstGeom prst="rect">
            <a:avLst/>
          </a:prstGeom>
          <a:noFill/>
          <a:ln w="19050">
            <a:noFill/>
            <a:miter lim="800000"/>
            <a:headEnd/>
            <a:tailEnd/>
          </a:ln>
          <a:effectLst/>
        </p:spPr>
        <p:txBody>
          <a:bodyPr wrap="none">
            <a:spAutoFit/>
          </a:bodyPr>
          <a:lstStyle/>
          <a:p>
            <a:r>
              <a:rPr lang="en-US" sz="2800" b="0">
                <a:latin typeface="Times New Roman" pitchFamily="18" charset="0"/>
                <a:sym typeface="Symbol" pitchFamily="18" charset="2"/>
              </a:rPr>
              <a:t></a:t>
            </a:r>
            <a:r>
              <a:rPr lang="en-US" sz="2800" b="0" i="1" baseline="-25000">
                <a:latin typeface="Times New Roman" pitchFamily="18" charset="0"/>
              </a:rPr>
              <a:t>name,dept </a:t>
            </a:r>
            <a:r>
              <a:rPr lang="en-US" sz="2800" b="0">
                <a:latin typeface="Times New Roman" pitchFamily="18" charset="0"/>
              </a:rPr>
              <a:t>(Emp)</a:t>
            </a:r>
          </a:p>
        </p:txBody>
      </p:sp>
      <p:graphicFrame>
        <p:nvGraphicFramePr>
          <p:cNvPr id="405510" name="Object 6"/>
          <p:cNvGraphicFramePr>
            <a:graphicFrameLocks noChangeAspect="1"/>
          </p:cNvGraphicFramePr>
          <p:nvPr/>
        </p:nvGraphicFramePr>
        <p:xfrm>
          <a:off x="2052638" y="2570163"/>
          <a:ext cx="4217987" cy="1509712"/>
        </p:xfrm>
        <a:graphic>
          <a:graphicData uri="http://schemas.openxmlformats.org/presentationml/2006/ole">
            <p:oleObj spid="_x0000_s29698" name="Document" r:id="rId4" imgW="3615120" imgH="1459080" progId="Word.Document.8">
              <p:embed/>
            </p:oleObj>
          </a:graphicData>
        </a:graphic>
      </p:graphicFrame>
      <p:graphicFrame>
        <p:nvGraphicFramePr>
          <p:cNvPr id="405511" name="Object 7"/>
          <p:cNvGraphicFramePr>
            <a:graphicFrameLocks noChangeAspect="1"/>
          </p:cNvGraphicFramePr>
          <p:nvPr/>
        </p:nvGraphicFramePr>
        <p:xfrm>
          <a:off x="889000" y="4600575"/>
          <a:ext cx="3068638" cy="1676400"/>
        </p:xfrm>
        <a:graphic>
          <a:graphicData uri="http://schemas.openxmlformats.org/presentationml/2006/ole">
            <p:oleObj spid="_x0000_s29699" name="Document" r:id="rId5" imgW="2416320" imgH="1458360" progId="Word.Document.8">
              <p:embed/>
            </p:oleObj>
          </a:graphicData>
        </a:graphic>
      </p:graphicFrame>
      <p:sp>
        <p:nvSpPr>
          <p:cNvPr id="405512" name="Rectangle 8"/>
          <p:cNvSpPr>
            <a:spLocks noChangeArrowheads="1"/>
          </p:cNvSpPr>
          <p:nvPr/>
        </p:nvSpPr>
        <p:spPr bwMode="auto">
          <a:xfrm>
            <a:off x="5630863" y="3971925"/>
            <a:ext cx="1949450" cy="519113"/>
          </a:xfrm>
          <a:prstGeom prst="rect">
            <a:avLst/>
          </a:prstGeom>
          <a:noFill/>
          <a:ln w="19050">
            <a:noFill/>
            <a:miter lim="800000"/>
            <a:headEnd/>
            <a:tailEnd/>
          </a:ln>
          <a:effectLst/>
        </p:spPr>
        <p:txBody>
          <a:bodyPr wrap="none">
            <a:spAutoFit/>
          </a:bodyPr>
          <a:lstStyle/>
          <a:p>
            <a:r>
              <a:rPr lang="en-US" sz="2800" b="0">
                <a:latin typeface="Times New Roman" pitchFamily="18" charset="0"/>
                <a:sym typeface="Symbol" pitchFamily="18" charset="2"/>
              </a:rPr>
              <a:t></a:t>
            </a:r>
            <a:r>
              <a:rPr lang="en-US" sz="2800" b="0" i="1" baseline="-25000">
                <a:latin typeface="Times New Roman" pitchFamily="18" charset="0"/>
              </a:rPr>
              <a:t>name </a:t>
            </a:r>
            <a:r>
              <a:rPr lang="en-US" sz="2800" b="0">
                <a:latin typeface="Times New Roman" pitchFamily="18" charset="0"/>
              </a:rPr>
              <a:t>(Emp)</a:t>
            </a:r>
          </a:p>
        </p:txBody>
      </p:sp>
      <p:graphicFrame>
        <p:nvGraphicFramePr>
          <p:cNvPr id="405513" name="Object 9"/>
          <p:cNvGraphicFramePr>
            <a:graphicFrameLocks noChangeAspect="1"/>
          </p:cNvGraphicFramePr>
          <p:nvPr/>
        </p:nvGraphicFramePr>
        <p:xfrm>
          <a:off x="5753100" y="4552950"/>
          <a:ext cx="1411288" cy="1493838"/>
        </p:xfrm>
        <a:graphic>
          <a:graphicData uri="http://schemas.openxmlformats.org/presentationml/2006/ole">
            <p:oleObj spid="_x0000_s29700" name="Document" r:id="rId6" imgW="1059120" imgH="1244520" progId="Word.Document.8">
              <p:embed/>
            </p:oleObj>
          </a:graphicData>
        </a:graphic>
      </p:graphicFrame>
      <p:sp>
        <p:nvSpPr>
          <p:cNvPr id="405514" name="Rectangle 10"/>
          <p:cNvSpPr>
            <a:spLocks noChangeArrowheads="1"/>
          </p:cNvSpPr>
          <p:nvPr/>
        </p:nvSpPr>
        <p:spPr bwMode="auto">
          <a:xfrm>
            <a:off x="4787900" y="5943600"/>
            <a:ext cx="3581400"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pPr>
            <a:r>
              <a:rPr lang="en-US" sz="1800" b="0">
                <a:latin typeface="Times New Roman" pitchFamily="18" charset="0"/>
              </a:rPr>
              <a:t>Duplicates (“Jack”) eliminated.</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242888" y="1066800"/>
            <a:ext cx="8709025" cy="5172075"/>
          </a:xfrm>
        </p:spPr>
        <p:txBody>
          <a:bodyPr/>
          <a:lstStyle/>
          <a:p>
            <a:pPr marL="0" indent="0" algn="just" eaLnBrk="1" hangingPunct="1">
              <a:buFontTx/>
              <a:buNone/>
            </a:pPr>
            <a:r>
              <a:rPr lang="en-GB" sz="3200" smtClean="0"/>
              <a:t>The Cartesian Product is also an operator which works on two sets. It is sometimes called the CROSS PRODUCT or CROSS JOIN.</a:t>
            </a:r>
          </a:p>
          <a:p>
            <a:pPr marL="0" indent="0" algn="just" eaLnBrk="1" hangingPunct="1">
              <a:buFontTx/>
              <a:buNone/>
            </a:pPr>
            <a:endParaRPr lang="en-GB" sz="3200" smtClean="0"/>
          </a:p>
          <a:p>
            <a:pPr marL="0" indent="0" algn="just" eaLnBrk="1" hangingPunct="1">
              <a:buFontTx/>
              <a:buNone/>
            </a:pPr>
            <a:r>
              <a:rPr lang="en-GB" sz="3200" smtClean="0"/>
              <a:t>It combines the tuples of one relation with all the tuples of the other relation.</a:t>
            </a:r>
          </a:p>
          <a:p>
            <a:pPr marL="0" indent="0" eaLnBrk="1" hangingPunct="1">
              <a:buFontTx/>
              <a:buNone/>
            </a:pPr>
            <a:endParaRPr lang="en-GB" sz="3200" smtClean="0"/>
          </a:p>
        </p:txBody>
      </p:sp>
      <p:sp>
        <p:nvSpPr>
          <p:cNvPr id="21507" name="Rectangle 3"/>
          <p:cNvSpPr>
            <a:spLocks noChangeArrowheads="1"/>
          </p:cNvSpPr>
          <p:nvPr/>
        </p:nvSpPr>
        <p:spPr bwMode="auto">
          <a:xfrm>
            <a:off x="2701925" y="55563"/>
            <a:ext cx="5738813"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CARTESIAN PRODUCT</a:t>
            </a:r>
            <a:endParaRPr lang="en-US" sz="4000">
              <a:solidFill>
                <a:srgbClr val="FFFF00"/>
              </a:solidFill>
              <a:latin typeface="Avant Garde"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a:xfrm>
            <a:off x="914400" y="-152400"/>
            <a:ext cx="8229600" cy="1143000"/>
          </a:xfrm>
          <a:noFill/>
          <a:ln/>
        </p:spPr>
        <p:txBody>
          <a:bodyPr lIns="92075" tIns="46038" rIns="92075" bIns="46038" anchor="ctr"/>
          <a:lstStyle/>
          <a:p>
            <a:r>
              <a:rPr lang="en-US" b="1" dirty="0">
                <a:solidFill>
                  <a:srgbClr val="FFFF00"/>
                </a:solidFill>
              </a:rPr>
              <a:t>Cartesian Product: </a:t>
            </a:r>
            <a:r>
              <a:rPr lang="en-US" b="1" dirty="0">
                <a:solidFill>
                  <a:srgbClr val="FFFF00"/>
                </a:solidFill>
                <a:sym typeface="Symbol" pitchFamily="18" charset="2"/>
              </a:rPr>
              <a:t></a:t>
            </a:r>
            <a:endParaRPr lang="en-US" b="1" dirty="0">
              <a:solidFill>
                <a:srgbClr val="FFFF00"/>
              </a:solidFill>
            </a:endParaRPr>
          </a:p>
        </p:txBody>
      </p:sp>
      <p:sp>
        <p:nvSpPr>
          <p:cNvPr id="407555" name="Rectangle 3"/>
          <p:cNvSpPr>
            <a:spLocks noGrp="1" noChangeArrowheads="1"/>
          </p:cNvSpPr>
          <p:nvPr>
            <p:ph type="body" idx="1"/>
          </p:nvPr>
        </p:nvSpPr>
        <p:spPr>
          <a:xfrm>
            <a:off x="438150" y="1533525"/>
            <a:ext cx="7897813" cy="587375"/>
          </a:xfrm>
          <a:noFill/>
          <a:ln/>
        </p:spPr>
        <p:txBody>
          <a:bodyPr lIns="92075" tIns="46038" rIns="92075" bIns="46038"/>
          <a:lstStyle/>
          <a:p>
            <a:pPr algn="ctr">
              <a:buFontTx/>
              <a:buNone/>
            </a:pPr>
            <a:r>
              <a:rPr lang="en-US" sz="2800">
                <a:solidFill>
                  <a:schemeClr val="folHlink"/>
                </a:solidFill>
                <a:latin typeface="Times New Roman" pitchFamily="18" charset="0"/>
              </a:rPr>
              <a:t>R </a:t>
            </a:r>
            <a:r>
              <a:rPr lang="en-US" sz="2800" b="1">
                <a:solidFill>
                  <a:schemeClr val="folHlink"/>
                </a:solidFill>
                <a:sym typeface="Symbol" pitchFamily="18" charset="2"/>
              </a:rPr>
              <a:t></a:t>
            </a:r>
            <a:r>
              <a:rPr lang="en-US" sz="2800">
                <a:solidFill>
                  <a:schemeClr val="folHlink"/>
                </a:solidFill>
                <a:latin typeface="Times New Roman" pitchFamily="18" charset="0"/>
              </a:rPr>
              <a:t> S</a:t>
            </a:r>
            <a:r>
              <a:rPr lang="en-US" sz="2800">
                <a:latin typeface="Times New Roman" pitchFamily="18" charset="0"/>
              </a:rPr>
              <a:t>: pair each tuple r in R with each tuple s in S.</a:t>
            </a:r>
          </a:p>
        </p:txBody>
      </p:sp>
      <p:sp>
        <p:nvSpPr>
          <p:cNvPr id="407556" name="Rectangle 4"/>
          <p:cNvSpPr>
            <a:spLocks noChangeArrowheads="1"/>
          </p:cNvSpPr>
          <p:nvPr/>
        </p:nvSpPr>
        <p:spPr bwMode="auto">
          <a:xfrm>
            <a:off x="1397000" y="2028825"/>
            <a:ext cx="2578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Emp (name, dept)</a:t>
            </a:r>
          </a:p>
        </p:txBody>
      </p:sp>
      <p:graphicFrame>
        <p:nvGraphicFramePr>
          <p:cNvPr id="407557" name="Object 5"/>
          <p:cNvGraphicFramePr>
            <a:graphicFrameLocks noChangeAspect="1"/>
          </p:cNvGraphicFramePr>
          <p:nvPr/>
        </p:nvGraphicFramePr>
        <p:xfrm>
          <a:off x="1304925" y="2420938"/>
          <a:ext cx="2620963" cy="973137"/>
        </p:xfrm>
        <a:graphic>
          <a:graphicData uri="http://schemas.openxmlformats.org/presentationml/2006/ole">
            <p:oleObj spid="_x0000_s30722" name="Document" r:id="rId3" imgW="2416320" imgH="816480" progId="Word.Document.8">
              <p:embed/>
            </p:oleObj>
          </a:graphicData>
        </a:graphic>
      </p:graphicFrame>
      <p:sp>
        <p:nvSpPr>
          <p:cNvPr id="407558" name="Rectangle 6"/>
          <p:cNvSpPr>
            <a:spLocks noChangeArrowheads="1"/>
          </p:cNvSpPr>
          <p:nvPr/>
        </p:nvSpPr>
        <p:spPr bwMode="auto">
          <a:xfrm>
            <a:off x="5016500" y="2003425"/>
            <a:ext cx="2578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Contact(name, addr)</a:t>
            </a:r>
          </a:p>
        </p:txBody>
      </p:sp>
      <p:graphicFrame>
        <p:nvGraphicFramePr>
          <p:cNvPr id="407559" name="Object 7"/>
          <p:cNvGraphicFramePr>
            <a:graphicFrameLocks noChangeAspect="1"/>
          </p:cNvGraphicFramePr>
          <p:nvPr/>
        </p:nvGraphicFramePr>
        <p:xfrm>
          <a:off x="4922838" y="2400300"/>
          <a:ext cx="2598737" cy="1100138"/>
        </p:xfrm>
        <a:graphic>
          <a:graphicData uri="http://schemas.openxmlformats.org/presentationml/2006/ole">
            <p:oleObj spid="_x0000_s30723" name="Document" r:id="rId4" imgW="2416320" imgH="1030680" progId="Word.Document.8">
              <p:embed/>
            </p:oleObj>
          </a:graphicData>
        </a:graphic>
      </p:graphicFrame>
      <p:sp>
        <p:nvSpPr>
          <p:cNvPr id="407560" name="Rectangle 8"/>
          <p:cNvSpPr>
            <a:spLocks noChangeArrowheads="1"/>
          </p:cNvSpPr>
          <p:nvPr/>
        </p:nvSpPr>
        <p:spPr bwMode="auto">
          <a:xfrm>
            <a:off x="2959100" y="3692525"/>
            <a:ext cx="24384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Emp </a:t>
            </a:r>
            <a:r>
              <a:rPr lang="en-US" sz="2000">
                <a:solidFill>
                  <a:schemeClr val="tx2"/>
                </a:solidFill>
                <a:latin typeface="Times New Roman" pitchFamily="18" charset="0"/>
                <a:sym typeface="Symbol" pitchFamily="18" charset="2"/>
              </a:rPr>
              <a:t></a:t>
            </a:r>
            <a:r>
              <a:rPr lang="en-US" sz="2000" b="0">
                <a:latin typeface="Times New Roman" pitchFamily="18" charset="0"/>
              </a:rPr>
              <a:t> Contact</a:t>
            </a:r>
          </a:p>
        </p:txBody>
      </p:sp>
      <p:graphicFrame>
        <p:nvGraphicFramePr>
          <p:cNvPr id="407561" name="Object 9"/>
          <p:cNvGraphicFramePr>
            <a:graphicFrameLocks noChangeAspect="1"/>
          </p:cNvGraphicFramePr>
          <p:nvPr/>
        </p:nvGraphicFramePr>
        <p:xfrm>
          <a:off x="1738313" y="4133850"/>
          <a:ext cx="4959350" cy="1836738"/>
        </p:xfrm>
        <a:graphic>
          <a:graphicData uri="http://schemas.openxmlformats.org/presentationml/2006/ole">
            <p:oleObj spid="_x0000_s30724" name="Document" r:id="rId5" imgW="4496400" imgH="1673280" progId="Word.Document.8">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242888" y="1143000"/>
            <a:ext cx="8709025" cy="5095875"/>
          </a:xfrm>
        </p:spPr>
        <p:txBody>
          <a:bodyPr/>
          <a:lstStyle/>
          <a:p>
            <a:pPr algn="just" eaLnBrk="1" hangingPunct="1">
              <a:lnSpc>
                <a:spcPct val="90000"/>
              </a:lnSpc>
            </a:pPr>
            <a:r>
              <a:rPr lang="en-GB" sz="2400" dirty="0" smtClean="0"/>
              <a:t>JOIN is used to combine related </a:t>
            </a:r>
            <a:r>
              <a:rPr lang="en-GB" sz="2400" dirty="0" err="1" smtClean="0"/>
              <a:t>tuples</a:t>
            </a:r>
            <a:r>
              <a:rPr lang="en-GB" sz="2400" dirty="0" smtClean="0"/>
              <a:t> from two relations R and S.</a:t>
            </a:r>
          </a:p>
          <a:p>
            <a:pPr algn="just" eaLnBrk="1" hangingPunct="1">
              <a:lnSpc>
                <a:spcPct val="90000"/>
              </a:lnSpc>
            </a:pPr>
            <a:r>
              <a:rPr lang="en-GB" sz="2400" dirty="0" smtClean="0"/>
              <a:t>In its simplest form the JOIN operator is just the cross product of the two relations and is represented as </a:t>
            </a:r>
            <a:r>
              <a:rPr lang="en-US" sz="2400" dirty="0" smtClean="0"/>
              <a:t> (</a:t>
            </a:r>
            <a:r>
              <a:rPr lang="en-US" sz="2400" i="1" dirty="0" smtClean="0"/>
              <a:t>R</a:t>
            </a:r>
            <a:r>
              <a:rPr lang="en-US" sz="2400" b="1" dirty="0" smtClean="0"/>
              <a:t> ⋈</a:t>
            </a:r>
            <a:r>
              <a:rPr lang="en-US" sz="2400" dirty="0" smtClean="0"/>
              <a:t> </a:t>
            </a:r>
            <a:r>
              <a:rPr lang="en-US" sz="2400" i="1" dirty="0" smtClean="0"/>
              <a:t>S</a:t>
            </a:r>
            <a:r>
              <a:rPr lang="en-US" sz="2400" dirty="0" smtClean="0"/>
              <a:t>)</a:t>
            </a:r>
            <a:r>
              <a:rPr lang="en-GB" sz="2400" dirty="0" smtClean="0"/>
              <a:t>.</a:t>
            </a:r>
          </a:p>
          <a:p>
            <a:pPr algn="just" eaLnBrk="1" hangingPunct="1">
              <a:lnSpc>
                <a:spcPct val="90000"/>
              </a:lnSpc>
            </a:pPr>
            <a:endParaRPr lang="en-GB" sz="2400" dirty="0" smtClean="0"/>
          </a:p>
          <a:p>
            <a:pPr algn="just" eaLnBrk="1" hangingPunct="1">
              <a:lnSpc>
                <a:spcPct val="90000"/>
              </a:lnSpc>
            </a:pPr>
            <a:r>
              <a:rPr lang="en-GB" sz="2400" dirty="0" smtClean="0"/>
              <a:t>JOIN allows you to evaluate a join condition between the attributes of the relations on which the join is undertaken.</a:t>
            </a:r>
          </a:p>
          <a:p>
            <a:pPr algn="just" eaLnBrk="1" hangingPunct="1">
              <a:lnSpc>
                <a:spcPct val="90000"/>
              </a:lnSpc>
            </a:pPr>
            <a:endParaRPr lang="en-GB" sz="2400" dirty="0" smtClean="0"/>
          </a:p>
          <a:p>
            <a:pPr eaLnBrk="1" hangingPunct="1">
              <a:lnSpc>
                <a:spcPct val="90000"/>
              </a:lnSpc>
              <a:buNone/>
            </a:pPr>
            <a:r>
              <a:rPr lang="en-GB" sz="2400" dirty="0" smtClean="0"/>
              <a:t>The notation used is</a:t>
            </a:r>
            <a:endParaRPr lang="en-US" sz="2400" b="1" dirty="0" smtClean="0"/>
          </a:p>
          <a:p>
            <a:pPr eaLnBrk="1" hangingPunct="1">
              <a:lnSpc>
                <a:spcPct val="90000"/>
              </a:lnSpc>
              <a:buFontTx/>
              <a:buNone/>
            </a:pPr>
            <a:r>
              <a:rPr lang="en-GB" sz="2400" dirty="0" smtClean="0"/>
              <a:t>					  </a:t>
            </a:r>
            <a:r>
              <a:rPr lang="en-GB" sz="6000" dirty="0" smtClean="0"/>
              <a:t>R </a:t>
            </a:r>
            <a:r>
              <a:rPr lang="en-US" sz="6600" b="1" dirty="0" smtClean="0"/>
              <a:t>⋈</a:t>
            </a:r>
            <a:r>
              <a:rPr lang="en-GB" sz="6600" dirty="0" smtClean="0"/>
              <a:t> </a:t>
            </a:r>
            <a:r>
              <a:rPr lang="en-GB" sz="6000" dirty="0" smtClean="0"/>
              <a:t>S</a:t>
            </a:r>
            <a:endParaRPr lang="en-GB" sz="2400" dirty="0" smtClean="0"/>
          </a:p>
          <a:p>
            <a:pPr eaLnBrk="1" hangingPunct="1">
              <a:lnSpc>
                <a:spcPct val="90000"/>
              </a:lnSpc>
              <a:buFontTx/>
              <a:buNone/>
            </a:pPr>
            <a:r>
              <a:rPr lang="en-GB" sz="2400" dirty="0" smtClean="0"/>
              <a:t>					         </a:t>
            </a:r>
            <a:r>
              <a:rPr lang="en-GB" sz="1400" dirty="0" smtClean="0"/>
              <a:t>Join Condition</a:t>
            </a:r>
            <a:endParaRPr lang="en-GB" sz="2400" dirty="0" smtClean="0"/>
          </a:p>
        </p:txBody>
      </p:sp>
      <p:sp>
        <p:nvSpPr>
          <p:cNvPr id="23555" name="Rectangle 3"/>
          <p:cNvSpPr>
            <a:spLocks noChangeArrowheads="1"/>
          </p:cNvSpPr>
          <p:nvPr/>
        </p:nvSpPr>
        <p:spPr bwMode="auto">
          <a:xfrm>
            <a:off x="4419600" y="439738"/>
            <a:ext cx="866775" cy="228600"/>
          </a:xfrm>
          <a:prstGeom prst="rect">
            <a:avLst/>
          </a:prstGeom>
          <a:noFill/>
          <a:ln w="12700">
            <a:noFill/>
            <a:miter lim="800000"/>
            <a:headEnd/>
            <a:tailEnd/>
          </a:ln>
        </p:spPr>
        <p:txBody>
          <a:bodyPr wrap="none">
            <a:spAutoFit/>
          </a:bodyPr>
          <a:lstStyle/>
          <a:p>
            <a:r>
              <a:rPr lang="en-GB" sz="900">
                <a:solidFill>
                  <a:schemeClr val="tx2"/>
                </a:solidFill>
                <a:latin typeface="Times New Roman" pitchFamily="18" charset="0"/>
              </a:rPr>
              <a:t>JOIN Operator</a:t>
            </a:r>
            <a:endParaRPr lang="en-US" sz="900">
              <a:solidFill>
                <a:schemeClr val="tx2"/>
              </a:solidFill>
              <a:latin typeface="Times New Roman" pitchFamily="18" charset="0"/>
            </a:endParaRPr>
          </a:p>
        </p:txBody>
      </p:sp>
      <p:sp>
        <p:nvSpPr>
          <p:cNvPr id="23556" name="Rectangle 4"/>
          <p:cNvSpPr>
            <a:spLocks noChangeArrowheads="1"/>
          </p:cNvSpPr>
          <p:nvPr/>
        </p:nvSpPr>
        <p:spPr bwMode="auto">
          <a:xfrm>
            <a:off x="3886200" y="55563"/>
            <a:ext cx="3459163"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JOIN Example</a:t>
            </a:r>
            <a:endParaRPr lang="en-US" sz="4000">
              <a:solidFill>
                <a:srgbClr val="FFFF00"/>
              </a:solidFill>
              <a:latin typeface="Avant Garde"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990600" y="0"/>
            <a:ext cx="7670800" cy="762000"/>
          </a:xfrm>
          <a:noFill/>
          <a:ln/>
        </p:spPr>
        <p:txBody>
          <a:bodyPr lIns="92075" tIns="46038" rIns="92075" bIns="46038" anchor="ctr"/>
          <a:lstStyle/>
          <a:p>
            <a:r>
              <a:rPr lang="en-US" b="1" dirty="0">
                <a:solidFill>
                  <a:srgbClr val="FFFF00"/>
                </a:solidFill>
              </a:rPr>
              <a:t>Join</a:t>
            </a:r>
          </a:p>
        </p:txBody>
      </p:sp>
      <p:sp>
        <p:nvSpPr>
          <p:cNvPr id="408579" name="Rectangle 3"/>
          <p:cNvSpPr>
            <a:spLocks noChangeArrowheads="1"/>
          </p:cNvSpPr>
          <p:nvPr/>
        </p:nvSpPr>
        <p:spPr bwMode="auto">
          <a:xfrm>
            <a:off x="1084263" y="2973388"/>
            <a:ext cx="628650" cy="641350"/>
          </a:xfrm>
          <a:prstGeom prst="rect">
            <a:avLst/>
          </a:prstGeom>
          <a:noFill/>
          <a:ln w="9525">
            <a:noFill/>
            <a:miter lim="800000"/>
            <a:headEnd/>
            <a:tailEnd/>
          </a:ln>
          <a:effectLst/>
        </p:spPr>
        <p:txBody>
          <a:bodyPr wrap="none" lIns="92075" tIns="46038" rIns="92075" bIns="46038">
            <a:spAutoFit/>
          </a:bodyPr>
          <a:lstStyle/>
          <a:p>
            <a:pPr eaLnBrk="0" hangingPunct="0"/>
            <a:endParaRPr lang="en-US" sz="1800">
              <a:latin typeface="Arial" charset="0"/>
            </a:endParaRPr>
          </a:p>
          <a:p>
            <a:pPr eaLnBrk="0" hangingPunct="0"/>
            <a:r>
              <a:rPr lang="en-US" sz="1800">
                <a:latin typeface="Arial" charset="0"/>
              </a:rPr>
              <a:t>       </a:t>
            </a:r>
          </a:p>
        </p:txBody>
      </p:sp>
      <p:sp>
        <p:nvSpPr>
          <p:cNvPr id="408580" name="Rectangle 4"/>
          <p:cNvSpPr>
            <a:spLocks noGrp="1" noChangeArrowheads="1"/>
          </p:cNvSpPr>
          <p:nvPr>
            <p:ph type="body" idx="1"/>
          </p:nvPr>
        </p:nvSpPr>
        <p:spPr>
          <a:xfrm>
            <a:off x="584200" y="1517650"/>
            <a:ext cx="7543800" cy="723900"/>
          </a:xfrm>
          <a:noFill/>
          <a:ln/>
        </p:spPr>
        <p:txBody>
          <a:bodyPr lIns="92075" tIns="46038" rIns="92075" bIns="46038"/>
          <a:lstStyle/>
          <a:p>
            <a:pPr algn="ctr">
              <a:buFontTx/>
              <a:buNone/>
            </a:pPr>
            <a:r>
              <a:rPr lang="en-US">
                <a:latin typeface="Times New Roman" pitchFamily="18" charset="0"/>
              </a:rPr>
              <a:t>R      S = </a:t>
            </a:r>
            <a:r>
              <a:rPr lang="en-US" i="1">
                <a:latin typeface="Symbol" pitchFamily="18" charset="2"/>
              </a:rPr>
              <a:t>s</a:t>
            </a:r>
            <a:r>
              <a:rPr lang="en-US" i="1" baseline="-25000">
                <a:latin typeface="Times New Roman" pitchFamily="18" charset="0"/>
              </a:rPr>
              <a:t> c</a:t>
            </a:r>
            <a:r>
              <a:rPr lang="en-US" baseline="-25000">
                <a:latin typeface="Times New Roman" pitchFamily="18" charset="0"/>
              </a:rPr>
              <a:t> </a:t>
            </a:r>
            <a:r>
              <a:rPr lang="en-US">
                <a:latin typeface="Times New Roman" pitchFamily="18" charset="0"/>
              </a:rPr>
              <a:t>(R </a:t>
            </a:r>
            <a:r>
              <a:rPr lang="en-US" b="1">
                <a:sym typeface="Symbol" pitchFamily="18" charset="2"/>
              </a:rPr>
              <a:t></a:t>
            </a:r>
            <a:r>
              <a:rPr lang="en-US">
                <a:latin typeface="Times New Roman" pitchFamily="18" charset="0"/>
              </a:rPr>
              <a:t> S)</a:t>
            </a:r>
          </a:p>
        </p:txBody>
      </p:sp>
      <p:grpSp>
        <p:nvGrpSpPr>
          <p:cNvPr id="2" name="Group 5"/>
          <p:cNvGrpSpPr>
            <a:grpSpLocks/>
          </p:cNvGrpSpPr>
          <p:nvPr/>
        </p:nvGrpSpPr>
        <p:grpSpPr bwMode="auto">
          <a:xfrm>
            <a:off x="3098800" y="1714500"/>
            <a:ext cx="457200" cy="487363"/>
            <a:chOff x="3400" y="1976"/>
            <a:chExt cx="288" cy="307"/>
          </a:xfrm>
        </p:grpSpPr>
        <p:grpSp>
          <p:nvGrpSpPr>
            <p:cNvPr id="3" name="Group 6"/>
            <p:cNvGrpSpPr>
              <a:grpSpLocks/>
            </p:cNvGrpSpPr>
            <p:nvPr/>
          </p:nvGrpSpPr>
          <p:grpSpPr bwMode="auto">
            <a:xfrm>
              <a:off x="3400" y="1976"/>
              <a:ext cx="288" cy="160"/>
              <a:chOff x="3120" y="3744"/>
              <a:chExt cx="288" cy="160"/>
            </a:xfrm>
          </p:grpSpPr>
          <p:sp>
            <p:nvSpPr>
              <p:cNvPr id="408583" name="Line 7"/>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08584" name="Line 8"/>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08585" name="Line 9"/>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08586" name="Line 10"/>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08587" name="Text Box 11"/>
            <p:cNvSpPr txBox="1">
              <a:spLocks noChangeArrowheads="1"/>
            </p:cNvSpPr>
            <p:nvPr/>
          </p:nvSpPr>
          <p:spPr bwMode="auto">
            <a:xfrm>
              <a:off x="3446" y="2033"/>
              <a:ext cx="223" cy="250"/>
            </a:xfrm>
            <a:prstGeom prst="rect">
              <a:avLst/>
            </a:prstGeom>
            <a:noFill/>
            <a:ln w="19050">
              <a:noFill/>
              <a:miter lim="800000"/>
              <a:headEnd/>
              <a:tailEnd/>
            </a:ln>
            <a:effectLst/>
          </p:spPr>
          <p:txBody>
            <a:bodyPr wrap="none">
              <a:spAutoFit/>
            </a:bodyPr>
            <a:lstStyle/>
            <a:p>
              <a:r>
                <a:rPr lang="en-US" sz="2000" b="0" i="1">
                  <a:latin typeface="Times New Roman" pitchFamily="18" charset="0"/>
                </a:rPr>
                <a:t>C</a:t>
              </a:r>
            </a:p>
          </p:txBody>
        </p:sp>
      </p:grpSp>
      <p:sp>
        <p:nvSpPr>
          <p:cNvPr id="408588" name="Rectangle 12"/>
          <p:cNvSpPr>
            <a:spLocks noChangeArrowheads="1"/>
          </p:cNvSpPr>
          <p:nvPr/>
        </p:nvSpPr>
        <p:spPr bwMode="auto">
          <a:xfrm>
            <a:off x="482600" y="2127250"/>
            <a:ext cx="8166100" cy="412750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1"/>
              </a:buClr>
              <a:buFontTx/>
              <a:buChar char="•"/>
            </a:pPr>
            <a:r>
              <a:rPr lang="en-US" sz="2200" b="0">
                <a:latin typeface="Times New Roman" pitchFamily="18" charset="0"/>
              </a:rPr>
              <a:t>Join condition </a:t>
            </a:r>
            <a:r>
              <a:rPr lang="en-US" sz="2200" b="0" i="1">
                <a:latin typeface="Times New Roman" pitchFamily="18" charset="0"/>
              </a:rPr>
              <a:t>C</a:t>
            </a:r>
            <a:r>
              <a:rPr lang="en-US" sz="2200" b="0">
                <a:latin typeface="Times New Roman" pitchFamily="18" charset="0"/>
              </a:rPr>
              <a:t> is of the form:</a:t>
            </a:r>
          </a:p>
          <a:p>
            <a:pPr marL="342900" indent="-342900" algn="ctr">
              <a:spcBef>
                <a:spcPct val="20000"/>
              </a:spcBef>
              <a:buClr>
                <a:schemeClr val="tx1"/>
              </a:buClr>
            </a:pPr>
            <a:r>
              <a:rPr lang="en-US" sz="2200" b="0">
                <a:latin typeface="Times New Roman" pitchFamily="18" charset="0"/>
              </a:rPr>
              <a:t>&lt;cond_1&gt; AND &lt;cond_2&gt; AND … AND &lt;cond_k&gt;</a:t>
            </a:r>
          </a:p>
          <a:p>
            <a:pPr marL="342900" indent="-342900" algn="just">
              <a:spcBef>
                <a:spcPct val="20000"/>
              </a:spcBef>
              <a:buClr>
                <a:schemeClr val="tx1"/>
              </a:buClr>
            </a:pPr>
            <a:r>
              <a:rPr lang="en-US" sz="2200" b="0">
                <a:latin typeface="Times New Roman" pitchFamily="18" charset="0"/>
              </a:rPr>
              <a:t>	Each cond_i is of the form </a:t>
            </a:r>
            <a:r>
              <a:rPr lang="en-US" sz="2200" b="0">
                <a:solidFill>
                  <a:schemeClr val="folHlink"/>
                </a:solidFill>
                <a:latin typeface="Times New Roman" pitchFamily="18" charset="0"/>
              </a:rPr>
              <a:t>A </a:t>
            </a:r>
            <a:r>
              <a:rPr lang="en-US" sz="2200" b="0" i="1">
                <a:solidFill>
                  <a:schemeClr val="folHlink"/>
                </a:solidFill>
                <a:latin typeface="Times New Roman" pitchFamily="18" charset="0"/>
              </a:rPr>
              <a:t>op</a:t>
            </a:r>
            <a:r>
              <a:rPr lang="en-US" sz="2200" b="0">
                <a:solidFill>
                  <a:schemeClr val="folHlink"/>
                </a:solidFill>
                <a:latin typeface="Times New Roman" pitchFamily="18" charset="0"/>
              </a:rPr>
              <a:t> B</a:t>
            </a:r>
            <a:r>
              <a:rPr lang="en-US" sz="2200" b="0">
                <a:latin typeface="Times New Roman" pitchFamily="18" charset="0"/>
              </a:rPr>
              <a:t>, where:</a:t>
            </a:r>
          </a:p>
          <a:p>
            <a:pPr marL="742950" lvl="1" indent="-285750">
              <a:spcBef>
                <a:spcPct val="20000"/>
              </a:spcBef>
              <a:buClr>
                <a:schemeClr val="tx1"/>
              </a:buClr>
              <a:buFontTx/>
              <a:buChar char="–"/>
            </a:pPr>
            <a:r>
              <a:rPr lang="en-US" sz="2000" b="0">
                <a:latin typeface="Times New Roman" pitchFamily="18" charset="0"/>
              </a:rPr>
              <a:t>A is an attribute of R, B is an attribute of S</a:t>
            </a:r>
          </a:p>
          <a:p>
            <a:pPr marL="742950" lvl="1" indent="-285750">
              <a:spcBef>
                <a:spcPct val="20000"/>
              </a:spcBef>
              <a:buClr>
                <a:schemeClr val="tx1"/>
              </a:buClr>
              <a:buFontTx/>
              <a:buChar char="–"/>
            </a:pPr>
            <a:r>
              <a:rPr lang="en-US" sz="2000" b="0" i="1">
                <a:latin typeface="Times New Roman" pitchFamily="18" charset="0"/>
              </a:rPr>
              <a:t>op</a:t>
            </a:r>
            <a:r>
              <a:rPr lang="en-US" sz="2000" b="0">
                <a:latin typeface="Times New Roman" pitchFamily="18" charset="0"/>
              </a:rPr>
              <a:t> is a comparison operator: =, &lt;, &gt;, </a:t>
            </a:r>
            <a:r>
              <a:rPr lang="en-US" sz="2000" b="0">
                <a:latin typeface="Times New Roman" pitchFamily="18" charset="0"/>
                <a:sym typeface="Symbol" pitchFamily="18" charset="2"/>
              </a:rPr>
              <a:t>, </a:t>
            </a:r>
            <a:r>
              <a:rPr lang="en-US" sz="2000" b="0">
                <a:latin typeface="Times New Roman" pitchFamily="18" charset="0"/>
              </a:rPr>
              <a:t>, or </a:t>
            </a:r>
            <a:r>
              <a:rPr lang="en-US" sz="2000" b="0" i="1">
                <a:latin typeface="Times New Roman" pitchFamily="18" charset="0"/>
                <a:sym typeface="Symbol" pitchFamily="18" charset="2"/>
              </a:rPr>
              <a:t></a:t>
            </a:r>
            <a:r>
              <a:rPr lang="en-US" sz="2000" b="0">
                <a:latin typeface="Times New Roman" pitchFamily="18" charset="0"/>
              </a:rPr>
              <a:t>.</a:t>
            </a:r>
          </a:p>
          <a:p>
            <a:pPr marL="342900" indent="-342900">
              <a:spcBef>
                <a:spcPct val="20000"/>
              </a:spcBef>
              <a:buClr>
                <a:schemeClr val="tx1"/>
              </a:buClr>
              <a:buFontTx/>
              <a:buChar char="•"/>
            </a:pPr>
            <a:r>
              <a:rPr lang="en-US" b="0">
                <a:latin typeface="Times New Roman" pitchFamily="18" charset="0"/>
              </a:rPr>
              <a:t>Different types: </a:t>
            </a:r>
          </a:p>
          <a:p>
            <a:pPr marL="742950" lvl="1" indent="-285750">
              <a:spcBef>
                <a:spcPct val="20000"/>
              </a:spcBef>
              <a:buClr>
                <a:schemeClr val="tx1"/>
              </a:buClr>
              <a:buFontTx/>
              <a:buChar char="–"/>
            </a:pPr>
            <a:r>
              <a:rPr lang="en-US" sz="2000" b="0">
                <a:latin typeface="Times New Roman" pitchFamily="18" charset="0"/>
              </a:rPr>
              <a:t>Theta-join</a:t>
            </a:r>
          </a:p>
          <a:p>
            <a:pPr marL="742950" lvl="1" indent="-285750">
              <a:spcBef>
                <a:spcPct val="20000"/>
              </a:spcBef>
              <a:buClr>
                <a:schemeClr val="tx1"/>
              </a:buClr>
              <a:buFontTx/>
              <a:buChar char="–"/>
            </a:pPr>
            <a:r>
              <a:rPr lang="en-US" sz="2000" b="0">
                <a:latin typeface="Times New Roman" pitchFamily="18" charset="0"/>
              </a:rPr>
              <a:t>Equi-join</a:t>
            </a:r>
          </a:p>
          <a:p>
            <a:pPr marL="742950" lvl="1" indent="-285750">
              <a:spcBef>
                <a:spcPct val="20000"/>
              </a:spcBef>
              <a:buClr>
                <a:schemeClr val="tx1"/>
              </a:buClr>
              <a:buFontTx/>
              <a:buChar char="–"/>
            </a:pPr>
            <a:r>
              <a:rPr lang="en-US" sz="2000" b="0">
                <a:latin typeface="Times New Roman" pitchFamily="18" charset="0"/>
              </a:rPr>
              <a:t>Natural join</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a:xfrm>
            <a:off x="914400" y="0"/>
            <a:ext cx="7531100" cy="812800"/>
          </a:xfrm>
          <a:noFill/>
          <a:ln/>
        </p:spPr>
        <p:txBody>
          <a:bodyPr lIns="92075" tIns="46038" rIns="92075" bIns="46038" anchor="ctr"/>
          <a:lstStyle/>
          <a:p>
            <a:r>
              <a:rPr lang="en-US" b="1" dirty="0">
                <a:solidFill>
                  <a:srgbClr val="FFFF00"/>
                </a:solidFill>
              </a:rPr>
              <a:t>Theta-Join</a:t>
            </a:r>
          </a:p>
        </p:txBody>
      </p:sp>
      <p:sp>
        <p:nvSpPr>
          <p:cNvPr id="451587" name="Rectangle 3"/>
          <p:cNvSpPr>
            <a:spLocks noGrp="1" noChangeArrowheads="1"/>
          </p:cNvSpPr>
          <p:nvPr>
            <p:ph type="body" sz="half" idx="1"/>
          </p:nvPr>
        </p:nvSpPr>
        <p:spPr>
          <a:xfrm>
            <a:off x="5959475" y="4262438"/>
            <a:ext cx="1277938" cy="590550"/>
          </a:xfrm>
          <a:noFill/>
          <a:ln/>
        </p:spPr>
        <p:txBody>
          <a:bodyPr lIns="92075" tIns="46038" rIns="92075" bIns="46038"/>
          <a:lstStyle/>
          <a:p>
            <a:pPr>
              <a:buFontTx/>
              <a:buNone/>
            </a:pPr>
            <a:r>
              <a:rPr lang="en-US" sz="2800">
                <a:latin typeface="Times New Roman" pitchFamily="18" charset="0"/>
              </a:rPr>
              <a:t>Result</a:t>
            </a:r>
          </a:p>
        </p:txBody>
      </p:sp>
      <p:sp>
        <p:nvSpPr>
          <p:cNvPr id="451588" name="Rectangle 4"/>
          <p:cNvSpPr>
            <a:spLocks noChangeArrowheads="1"/>
          </p:cNvSpPr>
          <p:nvPr/>
        </p:nvSpPr>
        <p:spPr bwMode="auto">
          <a:xfrm>
            <a:off x="3640138" y="1522413"/>
            <a:ext cx="1701800" cy="7239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R        S</a:t>
            </a:r>
          </a:p>
        </p:txBody>
      </p:sp>
      <p:grpSp>
        <p:nvGrpSpPr>
          <p:cNvPr id="2" name="Group 5"/>
          <p:cNvGrpSpPr>
            <a:grpSpLocks/>
          </p:cNvGrpSpPr>
          <p:nvPr/>
        </p:nvGrpSpPr>
        <p:grpSpPr bwMode="auto">
          <a:xfrm>
            <a:off x="4237038" y="1617663"/>
            <a:ext cx="457200" cy="254000"/>
            <a:chOff x="3120" y="3744"/>
            <a:chExt cx="288" cy="160"/>
          </a:xfrm>
        </p:grpSpPr>
        <p:sp>
          <p:nvSpPr>
            <p:cNvPr id="451590" name="Line 6"/>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51591" name="Line 7"/>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51592" name="Line 8"/>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51593" name="Line 9"/>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51594" name="Text Box 10"/>
          <p:cNvSpPr txBox="1">
            <a:spLocks noChangeArrowheads="1"/>
          </p:cNvSpPr>
          <p:nvPr/>
        </p:nvSpPr>
        <p:spPr bwMode="auto">
          <a:xfrm>
            <a:off x="4068763" y="1781175"/>
            <a:ext cx="906462" cy="336550"/>
          </a:xfrm>
          <a:prstGeom prst="rect">
            <a:avLst/>
          </a:prstGeom>
          <a:noFill/>
          <a:ln w="19050">
            <a:noFill/>
            <a:miter lim="800000"/>
            <a:headEnd/>
            <a:tailEnd/>
          </a:ln>
          <a:effectLst/>
        </p:spPr>
        <p:txBody>
          <a:bodyPr wrap="none">
            <a:spAutoFit/>
          </a:bodyPr>
          <a:lstStyle/>
          <a:p>
            <a:r>
              <a:rPr lang="en-US" sz="1600" b="0" i="1">
                <a:latin typeface="Times New Roman" pitchFamily="18" charset="0"/>
              </a:rPr>
              <a:t>R.A&gt;S.C</a:t>
            </a:r>
          </a:p>
        </p:txBody>
      </p:sp>
      <p:sp>
        <p:nvSpPr>
          <p:cNvPr id="451595" name="Rectangle 11"/>
          <p:cNvSpPr>
            <a:spLocks noChangeArrowheads="1"/>
          </p:cNvSpPr>
          <p:nvPr/>
        </p:nvSpPr>
        <p:spPr bwMode="auto">
          <a:xfrm>
            <a:off x="1612900" y="2266950"/>
            <a:ext cx="1981200" cy="4953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R(A,B)</a:t>
            </a:r>
          </a:p>
        </p:txBody>
      </p:sp>
      <p:sp>
        <p:nvSpPr>
          <p:cNvPr id="451596" name="Rectangle 12"/>
          <p:cNvSpPr>
            <a:spLocks noChangeArrowheads="1"/>
          </p:cNvSpPr>
          <p:nvPr/>
        </p:nvSpPr>
        <p:spPr bwMode="auto">
          <a:xfrm>
            <a:off x="5041900" y="2254250"/>
            <a:ext cx="1981200" cy="4953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S(C,D)</a:t>
            </a:r>
          </a:p>
        </p:txBody>
      </p:sp>
      <p:graphicFrame>
        <p:nvGraphicFramePr>
          <p:cNvPr id="451597" name="Object 13"/>
          <p:cNvGraphicFramePr>
            <a:graphicFrameLocks noChangeAspect="1"/>
          </p:cNvGraphicFramePr>
          <p:nvPr/>
        </p:nvGraphicFramePr>
        <p:xfrm>
          <a:off x="231775" y="4738688"/>
          <a:ext cx="3998913" cy="968375"/>
        </p:xfrm>
        <a:graphic>
          <a:graphicData uri="http://schemas.openxmlformats.org/presentationml/2006/ole">
            <p:oleObj spid="_x0000_s31746" name="Document" r:id="rId4" imgW="4498096" imgH="1242299" progId="Word.Document.8">
              <p:embed/>
            </p:oleObj>
          </a:graphicData>
        </a:graphic>
      </p:graphicFrame>
      <p:graphicFrame>
        <p:nvGraphicFramePr>
          <p:cNvPr id="451598" name="Object 14"/>
          <p:cNvGraphicFramePr>
            <a:graphicFrameLocks noChangeAspect="1"/>
          </p:cNvGraphicFramePr>
          <p:nvPr/>
        </p:nvGraphicFramePr>
        <p:xfrm>
          <a:off x="4738688" y="2733675"/>
          <a:ext cx="3198812" cy="1081088"/>
        </p:xfrm>
        <a:graphic>
          <a:graphicData uri="http://schemas.openxmlformats.org/presentationml/2006/ole">
            <p:oleObj spid="_x0000_s31747" name="Document" r:id="rId5" imgW="2416320" imgH="816480" progId="Word.Document.8">
              <p:embed/>
            </p:oleObj>
          </a:graphicData>
        </a:graphic>
      </p:graphicFrame>
      <p:graphicFrame>
        <p:nvGraphicFramePr>
          <p:cNvPr id="451599" name="Object 15"/>
          <p:cNvGraphicFramePr>
            <a:graphicFrameLocks noChangeAspect="1"/>
          </p:cNvGraphicFramePr>
          <p:nvPr/>
        </p:nvGraphicFramePr>
        <p:xfrm>
          <a:off x="1060450" y="2733675"/>
          <a:ext cx="3238500" cy="1093788"/>
        </p:xfrm>
        <a:graphic>
          <a:graphicData uri="http://schemas.openxmlformats.org/presentationml/2006/ole">
            <p:oleObj spid="_x0000_s31748" name="Document" r:id="rId6" imgW="2416320" imgH="816480" progId="Word.Document.8">
              <p:embed/>
            </p:oleObj>
          </a:graphicData>
        </a:graphic>
      </p:graphicFrame>
      <p:graphicFrame>
        <p:nvGraphicFramePr>
          <p:cNvPr id="451608" name="Object 24"/>
          <p:cNvGraphicFramePr>
            <a:graphicFrameLocks noChangeAspect="1"/>
          </p:cNvGraphicFramePr>
          <p:nvPr>
            <p:ph sz="half" idx="2"/>
          </p:nvPr>
        </p:nvGraphicFramePr>
        <p:xfrm>
          <a:off x="4298950" y="4800600"/>
          <a:ext cx="4587875" cy="833438"/>
        </p:xfrm>
        <a:graphic>
          <a:graphicData uri="http://schemas.openxmlformats.org/presentationml/2006/ole">
            <p:oleObj spid="_x0000_s31749" name="Document" r:id="rId7" imgW="4496400" imgH="816480" progId="Word.Document.8">
              <p:embed/>
            </p:oleObj>
          </a:graphicData>
        </a:graphic>
      </p:graphicFrame>
      <p:sp>
        <p:nvSpPr>
          <p:cNvPr id="451611" name="Rectangle 27"/>
          <p:cNvSpPr>
            <a:spLocks noChangeArrowheads="1"/>
          </p:cNvSpPr>
          <p:nvPr/>
        </p:nvSpPr>
        <p:spPr bwMode="auto">
          <a:xfrm>
            <a:off x="1946275" y="4110038"/>
            <a:ext cx="1277938" cy="59055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1"/>
              </a:buClr>
            </a:pPr>
            <a:r>
              <a:rPr lang="en-US" sz="2800" b="0">
                <a:latin typeface="Times New Roman" pitchFamily="18" charset="0"/>
              </a:rPr>
              <a:t>R </a:t>
            </a:r>
            <a:r>
              <a:rPr lang="en-US" sz="2800">
                <a:sym typeface="Symbol" pitchFamily="18" charset="2"/>
              </a:rPr>
              <a:t></a:t>
            </a:r>
            <a:r>
              <a:rPr lang="en-US" sz="2800" b="0">
                <a:latin typeface="Times New Roman" pitchFamily="18" charset="0"/>
              </a:rPr>
              <a:t> S</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a:xfrm>
            <a:off x="914400" y="-152400"/>
            <a:ext cx="8229600" cy="1143000"/>
          </a:xfrm>
          <a:noFill/>
          <a:ln/>
        </p:spPr>
        <p:txBody>
          <a:bodyPr lIns="92075" tIns="46038" rIns="92075" bIns="46038" anchor="ctr"/>
          <a:lstStyle/>
          <a:p>
            <a:r>
              <a:rPr lang="en-US" b="1" dirty="0">
                <a:solidFill>
                  <a:srgbClr val="FFFF00"/>
                </a:solidFill>
              </a:rPr>
              <a:t>Theta-Join</a:t>
            </a:r>
          </a:p>
        </p:txBody>
      </p:sp>
      <p:sp>
        <p:nvSpPr>
          <p:cNvPr id="410635" name="Rectangle 11"/>
          <p:cNvSpPr>
            <a:spLocks noChangeArrowheads="1"/>
          </p:cNvSpPr>
          <p:nvPr/>
        </p:nvSpPr>
        <p:spPr bwMode="auto">
          <a:xfrm>
            <a:off x="1612900" y="2266950"/>
            <a:ext cx="1981200" cy="4953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R(A,B)</a:t>
            </a:r>
          </a:p>
        </p:txBody>
      </p:sp>
      <p:sp>
        <p:nvSpPr>
          <p:cNvPr id="410636" name="Rectangle 12"/>
          <p:cNvSpPr>
            <a:spLocks noChangeArrowheads="1"/>
          </p:cNvSpPr>
          <p:nvPr/>
        </p:nvSpPr>
        <p:spPr bwMode="auto">
          <a:xfrm>
            <a:off x="5041900" y="2254250"/>
            <a:ext cx="1981200" cy="4953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S(C,D)</a:t>
            </a:r>
          </a:p>
        </p:txBody>
      </p:sp>
      <p:graphicFrame>
        <p:nvGraphicFramePr>
          <p:cNvPr id="467968" name="Object 0"/>
          <p:cNvGraphicFramePr>
            <a:graphicFrameLocks noChangeAspect="1"/>
          </p:cNvGraphicFramePr>
          <p:nvPr/>
        </p:nvGraphicFramePr>
        <p:xfrm>
          <a:off x="4738688" y="2733675"/>
          <a:ext cx="3198812" cy="1081088"/>
        </p:xfrm>
        <a:graphic>
          <a:graphicData uri="http://schemas.openxmlformats.org/presentationml/2006/ole">
            <p:oleObj spid="_x0000_s32770" name="Document" r:id="rId4" imgW="2416320" imgH="816480" progId="Word.Document.8">
              <p:embed/>
            </p:oleObj>
          </a:graphicData>
        </a:graphic>
      </p:graphicFrame>
      <p:graphicFrame>
        <p:nvGraphicFramePr>
          <p:cNvPr id="467969" name="Object 1"/>
          <p:cNvGraphicFramePr>
            <a:graphicFrameLocks noChangeAspect="1"/>
          </p:cNvGraphicFramePr>
          <p:nvPr/>
        </p:nvGraphicFramePr>
        <p:xfrm>
          <a:off x="1060450" y="2733675"/>
          <a:ext cx="3238500" cy="1093788"/>
        </p:xfrm>
        <a:graphic>
          <a:graphicData uri="http://schemas.openxmlformats.org/presentationml/2006/ole">
            <p:oleObj spid="_x0000_s32771" name="Document" r:id="rId5" imgW="2416320" imgH="816480" progId="Word.Document.8">
              <p:embed/>
            </p:oleObj>
          </a:graphicData>
        </a:graphic>
      </p:graphicFrame>
      <p:sp>
        <p:nvSpPr>
          <p:cNvPr id="410640" name="Rectangle 16"/>
          <p:cNvSpPr>
            <a:spLocks noChangeArrowheads="1"/>
          </p:cNvSpPr>
          <p:nvPr/>
        </p:nvSpPr>
        <p:spPr bwMode="auto">
          <a:xfrm>
            <a:off x="3367088" y="1439863"/>
            <a:ext cx="1701800" cy="7239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R        S</a:t>
            </a:r>
          </a:p>
        </p:txBody>
      </p:sp>
      <p:grpSp>
        <p:nvGrpSpPr>
          <p:cNvPr id="2" name="Group 17"/>
          <p:cNvGrpSpPr>
            <a:grpSpLocks/>
          </p:cNvGrpSpPr>
          <p:nvPr/>
        </p:nvGrpSpPr>
        <p:grpSpPr bwMode="auto">
          <a:xfrm>
            <a:off x="3963988" y="1535113"/>
            <a:ext cx="457200" cy="254000"/>
            <a:chOff x="3120" y="3744"/>
            <a:chExt cx="288" cy="160"/>
          </a:xfrm>
        </p:grpSpPr>
        <p:sp>
          <p:nvSpPr>
            <p:cNvPr id="410642" name="Line 18"/>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0643" name="Line 19"/>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0644" name="Line 20"/>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0645" name="Line 21"/>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10646" name="Text Box 22"/>
          <p:cNvSpPr txBox="1">
            <a:spLocks noChangeArrowheads="1"/>
          </p:cNvSpPr>
          <p:nvPr/>
        </p:nvSpPr>
        <p:spPr bwMode="auto">
          <a:xfrm>
            <a:off x="3427413" y="1706563"/>
            <a:ext cx="1817687" cy="336550"/>
          </a:xfrm>
          <a:prstGeom prst="rect">
            <a:avLst/>
          </a:prstGeom>
          <a:noFill/>
          <a:ln w="19050">
            <a:noFill/>
            <a:miter lim="800000"/>
            <a:headEnd/>
            <a:tailEnd/>
          </a:ln>
          <a:effectLst/>
        </p:spPr>
        <p:txBody>
          <a:bodyPr wrap="none">
            <a:spAutoFit/>
          </a:bodyPr>
          <a:lstStyle/>
          <a:p>
            <a:r>
              <a:rPr lang="en-US" sz="1600" b="0" i="1">
                <a:latin typeface="Times New Roman" pitchFamily="18" charset="0"/>
              </a:rPr>
              <a:t>R.A&gt;S.C, R.B </a:t>
            </a:r>
            <a:r>
              <a:rPr lang="en-US" sz="1600" b="0" i="1">
                <a:latin typeface="Times New Roman" pitchFamily="18" charset="0"/>
                <a:sym typeface="Symbol" pitchFamily="18" charset="2"/>
              </a:rPr>
              <a:t> </a:t>
            </a:r>
            <a:r>
              <a:rPr lang="en-US" sz="1600" b="0" i="1">
                <a:latin typeface="Times New Roman" pitchFamily="18" charset="0"/>
              </a:rPr>
              <a:t>S.D</a:t>
            </a:r>
          </a:p>
        </p:txBody>
      </p:sp>
      <p:graphicFrame>
        <p:nvGraphicFramePr>
          <p:cNvPr id="467970" name="Object 2"/>
          <p:cNvGraphicFramePr>
            <a:graphicFrameLocks noChangeAspect="1"/>
          </p:cNvGraphicFramePr>
          <p:nvPr/>
        </p:nvGraphicFramePr>
        <p:xfrm>
          <a:off x="4695825" y="4694238"/>
          <a:ext cx="4173538" cy="771525"/>
        </p:xfrm>
        <a:graphic>
          <a:graphicData uri="http://schemas.openxmlformats.org/presentationml/2006/ole">
            <p:oleObj spid="_x0000_s32772" name="Document" r:id="rId6" imgW="4496400" imgH="816120" progId="Word.Document.8">
              <p:embed/>
            </p:oleObj>
          </a:graphicData>
        </a:graphic>
      </p:graphicFrame>
      <p:graphicFrame>
        <p:nvGraphicFramePr>
          <p:cNvPr id="467971" name="Object 3"/>
          <p:cNvGraphicFramePr>
            <a:graphicFrameLocks noChangeAspect="1"/>
          </p:cNvGraphicFramePr>
          <p:nvPr/>
        </p:nvGraphicFramePr>
        <p:xfrm>
          <a:off x="231775" y="4738688"/>
          <a:ext cx="4116388" cy="996950"/>
        </p:xfrm>
        <a:graphic>
          <a:graphicData uri="http://schemas.openxmlformats.org/presentationml/2006/ole">
            <p:oleObj spid="_x0000_s32773" name="Document" r:id="rId7" imgW="4498096" imgH="1242299" progId="Word.Document.8">
              <p:embed/>
            </p:oleObj>
          </a:graphicData>
        </a:graphic>
      </p:graphicFrame>
      <p:sp>
        <p:nvSpPr>
          <p:cNvPr id="410650" name="Rectangle 26"/>
          <p:cNvSpPr>
            <a:spLocks noChangeArrowheads="1"/>
          </p:cNvSpPr>
          <p:nvPr/>
        </p:nvSpPr>
        <p:spPr bwMode="auto">
          <a:xfrm>
            <a:off x="1946275" y="4110038"/>
            <a:ext cx="1277938" cy="59055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1"/>
              </a:buClr>
            </a:pPr>
            <a:r>
              <a:rPr lang="en-US" sz="2800" b="0">
                <a:latin typeface="Times New Roman" pitchFamily="18" charset="0"/>
              </a:rPr>
              <a:t>R </a:t>
            </a:r>
            <a:r>
              <a:rPr lang="en-US" sz="2800">
                <a:sym typeface="Symbol" pitchFamily="18" charset="2"/>
              </a:rPr>
              <a:t></a:t>
            </a:r>
            <a:r>
              <a:rPr lang="en-US" sz="2800" b="0">
                <a:latin typeface="Times New Roman" pitchFamily="18" charset="0"/>
              </a:rPr>
              <a:t> S</a:t>
            </a:r>
          </a:p>
        </p:txBody>
      </p:sp>
      <p:sp>
        <p:nvSpPr>
          <p:cNvPr id="410651" name="Rectangle 27"/>
          <p:cNvSpPr>
            <a:spLocks noGrp="1" noChangeArrowheads="1"/>
          </p:cNvSpPr>
          <p:nvPr>
            <p:ph type="body" sz="half" idx="1"/>
          </p:nvPr>
        </p:nvSpPr>
        <p:spPr>
          <a:xfrm>
            <a:off x="5930900" y="3943350"/>
            <a:ext cx="1277938" cy="590550"/>
          </a:xfrm>
          <a:noFill/>
          <a:ln/>
        </p:spPr>
        <p:txBody>
          <a:bodyPr lIns="92075" tIns="46038" rIns="92075" bIns="46038"/>
          <a:lstStyle/>
          <a:p>
            <a:pPr>
              <a:buFontTx/>
              <a:buNone/>
            </a:pPr>
            <a:r>
              <a:rPr lang="en-US" sz="2800"/>
              <a:t>Result</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a:xfrm>
            <a:off x="685800" y="-228600"/>
            <a:ext cx="8229600" cy="1143000"/>
          </a:xfrm>
          <a:noFill/>
          <a:ln/>
        </p:spPr>
        <p:txBody>
          <a:bodyPr lIns="92075" tIns="46038" rIns="92075" bIns="46038" anchor="ctr"/>
          <a:lstStyle/>
          <a:p>
            <a:r>
              <a:rPr lang="en-US" sz="4000" b="1" dirty="0" err="1">
                <a:solidFill>
                  <a:srgbClr val="FFFF00"/>
                </a:solidFill>
              </a:rPr>
              <a:t>Equi</a:t>
            </a:r>
            <a:r>
              <a:rPr lang="en-US" sz="4000" b="1" dirty="0">
                <a:solidFill>
                  <a:srgbClr val="FFFF00"/>
                </a:solidFill>
              </a:rPr>
              <a:t>-Join</a:t>
            </a:r>
          </a:p>
        </p:txBody>
      </p:sp>
      <p:sp>
        <p:nvSpPr>
          <p:cNvPr id="412675" name="Rectangle 3"/>
          <p:cNvSpPr>
            <a:spLocks noGrp="1" noChangeArrowheads="1"/>
          </p:cNvSpPr>
          <p:nvPr>
            <p:ph type="body" idx="1"/>
          </p:nvPr>
        </p:nvSpPr>
        <p:spPr>
          <a:xfrm>
            <a:off x="520700" y="1536700"/>
            <a:ext cx="8077200" cy="520700"/>
          </a:xfrm>
          <a:noFill/>
          <a:ln/>
        </p:spPr>
        <p:txBody>
          <a:bodyPr lIns="92075" tIns="46038" rIns="92075" bIns="46038"/>
          <a:lstStyle/>
          <a:p>
            <a:r>
              <a:rPr lang="en-US" sz="2400">
                <a:latin typeface="Times New Roman" pitchFamily="18" charset="0"/>
              </a:rPr>
              <a:t>Special kind of theta-join: C only uses the equality operator.</a:t>
            </a:r>
          </a:p>
        </p:txBody>
      </p:sp>
      <p:sp>
        <p:nvSpPr>
          <p:cNvPr id="412676" name="Rectangle 4"/>
          <p:cNvSpPr>
            <a:spLocks noChangeArrowheads="1"/>
          </p:cNvSpPr>
          <p:nvPr/>
        </p:nvSpPr>
        <p:spPr bwMode="auto">
          <a:xfrm>
            <a:off x="3378200" y="3917950"/>
            <a:ext cx="1701800" cy="7239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R        S</a:t>
            </a:r>
          </a:p>
        </p:txBody>
      </p:sp>
      <p:grpSp>
        <p:nvGrpSpPr>
          <p:cNvPr id="2" name="Group 5"/>
          <p:cNvGrpSpPr>
            <a:grpSpLocks/>
          </p:cNvGrpSpPr>
          <p:nvPr/>
        </p:nvGrpSpPr>
        <p:grpSpPr bwMode="auto">
          <a:xfrm>
            <a:off x="3975100" y="4013200"/>
            <a:ext cx="457200" cy="254000"/>
            <a:chOff x="3120" y="3744"/>
            <a:chExt cx="288" cy="160"/>
          </a:xfrm>
        </p:grpSpPr>
        <p:sp>
          <p:nvSpPr>
            <p:cNvPr id="412678" name="Line 6"/>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2679" name="Line 7"/>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2680" name="Line 8"/>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2681" name="Line 9"/>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12682" name="Text Box 10"/>
          <p:cNvSpPr txBox="1">
            <a:spLocks noChangeArrowheads="1"/>
          </p:cNvSpPr>
          <p:nvPr/>
        </p:nvSpPr>
        <p:spPr bwMode="auto">
          <a:xfrm>
            <a:off x="3806825" y="4176713"/>
            <a:ext cx="917575" cy="336550"/>
          </a:xfrm>
          <a:prstGeom prst="rect">
            <a:avLst/>
          </a:prstGeom>
          <a:noFill/>
          <a:ln w="19050">
            <a:noFill/>
            <a:miter lim="800000"/>
            <a:headEnd/>
            <a:tailEnd/>
          </a:ln>
          <a:effectLst/>
        </p:spPr>
        <p:txBody>
          <a:bodyPr wrap="none">
            <a:spAutoFit/>
          </a:bodyPr>
          <a:lstStyle/>
          <a:p>
            <a:r>
              <a:rPr lang="en-US" sz="1600" b="0" i="1">
                <a:latin typeface="Times New Roman" pitchFamily="18" charset="0"/>
              </a:rPr>
              <a:t>R.B=S.D</a:t>
            </a:r>
          </a:p>
        </p:txBody>
      </p:sp>
      <p:sp>
        <p:nvSpPr>
          <p:cNvPr id="412683" name="Rectangle 11"/>
          <p:cNvSpPr>
            <a:spLocks noChangeArrowheads="1"/>
          </p:cNvSpPr>
          <p:nvPr/>
        </p:nvSpPr>
        <p:spPr bwMode="auto">
          <a:xfrm>
            <a:off x="1612900" y="2266950"/>
            <a:ext cx="1981200" cy="4953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R(A,B)</a:t>
            </a:r>
          </a:p>
        </p:txBody>
      </p:sp>
      <p:sp>
        <p:nvSpPr>
          <p:cNvPr id="412684" name="Rectangle 12"/>
          <p:cNvSpPr>
            <a:spLocks noChangeArrowheads="1"/>
          </p:cNvSpPr>
          <p:nvPr/>
        </p:nvSpPr>
        <p:spPr bwMode="auto">
          <a:xfrm>
            <a:off x="5041900" y="2254250"/>
            <a:ext cx="1981200" cy="4953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S(C,D)</a:t>
            </a:r>
          </a:p>
        </p:txBody>
      </p:sp>
      <p:graphicFrame>
        <p:nvGraphicFramePr>
          <p:cNvPr id="412685" name="Object 13"/>
          <p:cNvGraphicFramePr>
            <a:graphicFrameLocks noChangeAspect="1"/>
          </p:cNvGraphicFramePr>
          <p:nvPr/>
        </p:nvGraphicFramePr>
        <p:xfrm>
          <a:off x="4738688" y="2733675"/>
          <a:ext cx="3198812" cy="1081088"/>
        </p:xfrm>
        <a:graphic>
          <a:graphicData uri="http://schemas.openxmlformats.org/presentationml/2006/ole">
            <p:oleObj spid="_x0000_s33794" name="Document" r:id="rId4" imgW="2416320" imgH="816480" progId="Word.Document.8">
              <p:embed/>
            </p:oleObj>
          </a:graphicData>
        </a:graphic>
      </p:graphicFrame>
      <p:graphicFrame>
        <p:nvGraphicFramePr>
          <p:cNvPr id="412686" name="Object 14"/>
          <p:cNvGraphicFramePr>
            <a:graphicFrameLocks noChangeAspect="1"/>
          </p:cNvGraphicFramePr>
          <p:nvPr/>
        </p:nvGraphicFramePr>
        <p:xfrm>
          <a:off x="1060450" y="2733675"/>
          <a:ext cx="3238500" cy="1093788"/>
        </p:xfrm>
        <a:graphic>
          <a:graphicData uri="http://schemas.openxmlformats.org/presentationml/2006/ole">
            <p:oleObj spid="_x0000_s33795" name="Document" r:id="rId5" imgW="2416320" imgH="816480" progId="Word.Document.8">
              <p:embed/>
            </p:oleObj>
          </a:graphicData>
        </a:graphic>
      </p:graphicFrame>
      <p:graphicFrame>
        <p:nvGraphicFramePr>
          <p:cNvPr id="412687" name="Object 15"/>
          <p:cNvGraphicFramePr>
            <a:graphicFrameLocks noChangeAspect="1"/>
          </p:cNvGraphicFramePr>
          <p:nvPr/>
        </p:nvGraphicFramePr>
        <p:xfrm>
          <a:off x="4533900" y="4889500"/>
          <a:ext cx="4349750" cy="615950"/>
        </p:xfrm>
        <a:graphic>
          <a:graphicData uri="http://schemas.openxmlformats.org/presentationml/2006/ole">
            <p:oleObj spid="_x0000_s33796" name="Document" r:id="rId6" imgW="4496400" imgH="602640" progId="Word.Document.8">
              <p:embed/>
            </p:oleObj>
          </a:graphicData>
        </a:graphic>
      </p:graphicFrame>
      <p:graphicFrame>
        <p:nvGraphicFramePr>
          <p:cNvPr id="412688" name="Object 16"/>
          <p:cNvGraphicFramePr>
            <a:graphicFrameLocks noChangeAspect="1"/>
          </p:cNvGraphicFramePr>
          <p:nvPr/>
        </p:nvGraphicFramePr>
        <p:xfrm>
          <a:off x="327025" y="4886325"/>
          <a:ext cx="4054475" cy="1173163"/>
        </p:xfrm>
        <a:graphic>
          <a:graphicData uri="http://schemas.openxmlformats.org/presentationml/2006/ole">
            <p:oleObj spid="_x0000_s33797" name="Document" r:id="rId7" imgW="4498096" imgH="1304486" progId="Word.Document.8">
              <p:embed/>
            </p:oleObj>
          </a:graphicData>
        </a:graphic>
      </p:graphicFrame>
      <p:sp>
        <p:nvSpPr>
          <p:cNvPr id="412689" name="Rectangle 17"/>
          <p:cNvSpPr>
            <a:spLocks noChangeArrowheads="1"/>
          </p:cNvSpPr>
          <p:nvPr/>
        </p:nvSpPr>
        <p:spPr bwMode="auto">
          <a:xfrm>
            <a:off x="2047875" y="4254500"/>
            <a:ext cx="1277938" cy="59055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1"/>
              </a:buClr>
            </a:pPr>
            <a:r>
              <a:rPr lang="en-US" sz="2800" b="0">
                <a:latin typeface="Times New Roman" pitchFamily="18" charset="0"/>
              </a:rPr>
              <a:t>R </a:t>
            </a:r>
            <a:r>
              <a:rPr lang="en-US" sz="2800">
                <a:sym typeface="Symbol" pitchFamily="18" charset="2"/>
              </a:rPr>
              <a:t></a:t>
            </a:r>
            <a:r>
              <a:rPr lang="en-US" sz="2800" b="0">
                <a:latin typeface="Times New Roman" pitchFamily="18" charset="0"/>
              </a:rPr>
              <a:t> S</a:t>
            </a:r>
          </a:p>
        </p:txBody>
      </p:sp>
      <p:sp>
        <p:nvSpPr>
          <p:cNvPr id="412690" name="Rectangle 18"/>
          <p:cNvSpPr>
            <a:spLocks noChangeArrowheads="1"/>
          </p:cNvSpPr>
          <p:nvPr/>
        </p:nvSpPr>
        <p:spPr bwMode="auto">
          <a:xfrm>
            <a:off x="6483350" y="4202113"/>
            <a:ext cx="1277938" cy="59055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1"/>
              </a:buClr>
            </a:pPr>
            <a:r>
              <a:rPr lang="en-US" sz="2800" b="0"/>
              <a:t>Result</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a:xfrm>
            <a:off x="914400" y="-228600"/>
            <a:ext cx="8229600" cy="1143000"/>
          </a:xfrm>
          <a:noFill/>
          <a:ln/>
        </p:spPr>
        <p:txBody>
          <a:bodyPr lIns="92075" tIns="46038" rIns="92075" bIns="46038" anchor="ctr"/>
          <a:lstStyle/>
          <a:p>
            <a:r>
              <a:rPr lang="en-US" b="1" dirty="0">
                <a:solidFill>
                  <a:srgbClr val="FFFF00"/>
                </a:solidFill>
              </a:rPr>
              <a:t>Natural-Join</a:t>
            </a:r>
          </a:p>
        </p:txBody>
      </p:sp>
      <p:grpSp>
        <p:nvGrpSpPr>
          <p:cNvPr id="2" name="Group 3"/>
          <p:cNvGrpSpPr>
            <a:grpSpLocks/>
          </p:cNvGrpSpPr>
          <p:nvPr/>
        </p:nvGrpSpPr>
        <p:grpSpPr bwMode="auto">
          <a:xfrm>
            <a:off x="6858000" y="304800"/>
            <a:ext cx="457200" cy="254000"/>
            <a:chOff x="3120" y="3744"/>
            <a:chExt cx="288" cy="160"/>
          </a:xfrm>
        </p:grpSpPr>
        <p:sp>
          <p:nvSpPr>
            <p:cNvPr id="414724" name="Line 4"/>
            <p:cNvSpPr>
              <a:spLocks noChangeShapeType="1"/>
            </p:cNvSpPr>
            <p:nvPr/>
          </p:nvSpPr>
          <p:spPr bwMode="auto">
            <a:xfrm>
              <a:off x="3120" y="3744"/>
              <a:ext cx="0" cy="152"/>
            </a:xfrm>
            <a:prstGeom prst="line">
              <a:avLst/>
            </a:prstGeom>
            <a:noFill/>
            <a:ln w="38100">
              <a:solidFill>
                <a:srgbClr val="FFCCFF"/>
              </a:solidFill>
              <a:miter lim="800000"/>
              <a:headEnd/>
              <a:tailEnd/>
            </a:ln>
            <a:effectLst/>
          </p:spPr>
          <p:txBody>
            <a:bodyPr wrap="none">
              <a:spAutoFit/>
            </a:bodyPr>
            <a:lstStyle/>
            <a:p>
              <a:endParaRPr lang="en-US"/>
            </a:p>
          </p:txBody>
        </p:sp>
        <p:sp>
          <p:nvSpPr>
            <p:cNvPr id="414725" name="Line 5"/>
            <p:cNvSpPr>
              <a:spLocks noChangeShapeType="1"/>
            </p:cNvSpPr>
            <p:nvPr/>
          </p:nvSpPr>
          <p:spPr bwMode="auto">
            <a:xfrm>
              <a:off x="3408" y="3752"/>
              <a:ext cx="0" cy="152"/>
            </a:xfrm>
            <a:prstGeom prst="line">
              <a:avLst/>
            </a:prstGeom>
            <a:noFill/>
            <a:ln w="38100">
              <a:solidFill>
                <a:srgbClr val="FFCCFF"/>
              </a:solidFill>
              <a:miter lim="800000"/>
              <a:headEnd/>
              <a:tailEnd/>
            </a:ln>
            <a:effectLst/>
          </p:spPr>
          <p:txBody>
            <a:bodyPr wrap="none">
              <a:spAutoFit/>
            </a:bodyPr>
            <a:lstStyle/>
            <a:p>
              <a:endParaRPr lang="en-US"/>
            </a:p>
          </p:txBody>
        </p:sp>
        <p:sp>
          <p:nvSpPr>
            <p:cNvPr id="414726" name="Line 6"/>
            <p:cNvSpPr>
              <a:spLocks noChangeShapeType="1"/>
            </p:cNvSpPr>
            <p:nvPr/>
          </p:nvSpPr>
          <p:spPr bwMode="auto">
            <a:xfrm>
              <a:off x="3120" y="3744"/>
              <a:ext cx="288" cy="152"/>
            </a:xfrm>
            <a:prstGeom prst="line">
              <a:avLst/>
            </a:prstGeom>
            <a:noFill/>
            <a:ln w="38100">
              <a:solidFill>
                <a:srgbClr val="FFCCFF"/>
              </a:solidFill>
              <a:miter lim="800000"/>
              <a:headEnd/>
              <a:tailEnd/>
            </a:ln>
            <a:effectLst/>
          </p:spPr>
          <p:txBody>
            <a:bodyPr wrap="none">
              <a:spAutoFit/>
            </a:bodyPr>
            <a:lstStyle/>
            <a:p>
              <a:endParaRPr lang="en-US"/>
            </a:p>
          </p:txBody>
        </p:sp>
        <p:sp>
          <p:nvSpPr>
            <p:cNvPr id="414727" name="Line 7"/>
            <p:cNvSpPr>
              <a:spLocks noChangeShapeType="1"/>
            </p:cNvSpPr>
            <p:nvPr/>
          </p:nvSpPr>
          <p:spPr bwMode="auto">
            <a:xfrm flipH="1">
              <a:off x="3120" y="3752"/>
              <a:ext cx="288" cy="136"/>
            </a:xfrm>
            <a:prstGeom prst="line">
              <a:avLst/>
            </a:prstGeom>
            <a:noFill/>
            <a:ln w="38100">
              <a:solidFill>
                <a:srgbClr val="FFCCFF"/>
              </a:solidFill>
              <a:miter lim="800000"/>
              <a:headEnd/>
              <a:tailEnd/>
            </a:ln>
            <a:effectLst/>
          </p:spPr>
          <p:txBody>
            <a:bodyPr wrap="none">
              <a:spAutoFit/>
            </a:bodyPr>
            <a:lstStyle/>
            <a:p>
              <a:endParaRPr lang="en-US"/>
            </a:p>
          </p:txBody>
        </p:sp>
      </p:grpSp>
      <p:sp>
        <p:nvSpPr>
          <p:cNvPr id="414728" name="Rectangle 8"/>
          <p:cNvSpPr>
            <a:spLocks noGrp="1" noChangeArrowheads="1"/>
          </p:cNvSpPr>
          <p:nvPr>
            <p:ph type="body" idx="1"/>
          </p:nvPr>
        </p:nvSpPr>
        <p:spPr>
          <a:xfrm>
            <a:off x="508000" y="1562100"/>
            <a:ext cx="8140700" cy="876300"/>
          </a:xfrm>
          <a:noFill/>
          <a:ln/>
        </p:spPr>
        <p:txBody>
          <a:bodyPr lIns="92075" tIns="46038" rIns="92075" bIns="46038"/>
          <a:lstStyle/>
          <a:p>
            <a:pPr>
              <a:lnSpc>
                <a:spcPct val="90000"/>
              </a:lnSpc>
            </a:pPr>
            <a:r>
              <a:rPr lang="en-US" sz="2400">
                <a:latin typeface="Times New Roman" pitchFamily="18" charset="0"/>
              </a:rPr>
              <a:t>Relations R and S. Let </a:t>
            </a:r>
            <a:r>
              <a:rPr lang="en-US" sz="2400" i="1">
                <a:latin typeface="Times New Roman" pitchFamily="18" charset="0"/>
              </a:rPr>
              <a:t>L</a:t>
            </a:r>
            <a:r>
              <a:rPr lang="en-US" sz="2400">
                <a:latin typeface="Times New Roman" pitchFamily="18" charset="0"/>
              </a:rPr>
              <a:t> be the union of their attributes.</a:t>
            </a:r>
          </a:p>
          <a:p>
            <a:pPr>
              <a:lnSpc>
                <a:spcPct val="90000"/>
              </a:lnSpc>
            </a:pPr>
            <a:r>
              <a:rPr lang="en-US" sz="2400">
                <a:latin typeface="Times New Roman" pitchFamily="18" charset="0"/>
              </a:rPr>
              <a:t>Let A1,…,Ak be their common attributes.</a:t>
            </a:r>
          </a:p>
        </p:txBody>
      </p:sp>
      <p:grpSp>
        <p:nvGrpSpPr>
          <p:cNvPr id="3" name="Group 9"/>
          <p:cNvGrpSpPr>
            <a:grpSpLocks/>
          </p:cNvGrpSpPr>
          <p:nvPr/>
        </p:nvGrpSpPr>
        <p:grpSpPr bwMode="auto">
          <a:xfrm>
            <a:off x="546100" y="2355850"/>
            <a:ext cx="7543800" cy="773113"/>
            <a:chOff x="368" y="1740"/>
            <a:chExt cx="4752" cy="487"/>
          </a:xfrm>
        </p:grpSpPr>
        <p:sp>
          <p:nvSpPr>
            <p:cNvPr id="414730" name="Rectangle 10"/>
            <p:cNvSpPr>
              <a:spLocks noChangeArrowheads="1"/>
            </p:cNvSpPr>
            <p:nvPr/>
          </p:nvSpPr>
          <p:spPr bwMode="auto">
            <a:xfrm>
              <a:off x="368" y="1740"/>
              <a:ext cx="4752" cy="456"/>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sz="2800" b="0">
                  <a:latin typeface="Times New Roman" pitchFamily="18" charset="0"/>
                </a:rPr>
                <a:t>R      S = </a:t>
              </a:r>
              <a:r>
                <a:rPr lang="en-US" sz="2800" b="0">
                  <a:latin typeface="Times New Roman" pitchFamily="18" charset="0"/>
                  <a:sym typeface="Symbol" pitchFamily="18" charset="2"/>
                </a:rPr>
                <a:t></a:t>
              </a:r>
              <a:r>
                <a:rPr lang="en-US" sz="2800" b="0">
                  <a:latin typeface="Times New Roman" pitchFamily="18" charset="0"/>
                </a:rPr>
                <a:t> </a:t>
              </a:r>
              <a:r>
                <a:rPr lang="en-US" sz="2800" b="0" i="1" baseline="-25000">
                  <a:latin typeface="Times New Roman" pitchFamily="18" charset="0"/>
                </a:rPr>
                <a:t>L</a:t>
              </a:r>
              <a:r>
                <a:rPr lang="en-US" sz="2800" b="0" baseline="-25000">
                  <a:latin typeface="Times New Roman" pitchFamily="18" charset="0"/>
                </a:rPr>
                <a:t> </a:t>
              </a:r>
              <a:r>
                <a:rPr lang="en-US" sz="2800" b="0">
                  <a:latin typeface="Times New Roman" pitchFamily="18" charset="0"/>
                </a:rPr>
                <a:t>(R                         S)</a:t>
              </a:r>
            </a:p>
          </p:txBody>
        </p:sp>
        <p:grpSp>
          <p:nvGrpSpPr>
            <p:cNvPr id="4" name="Group 11"/>
            <p:cNvGrpSpPr>
              <a:grpSpLocks/>
            </p:cNvGrpSpPr>
            <p:nvPr/>
          </p:nvGrpSpPr>
          <p:grpSpPr bwMode="auto">
            <a:xfrm>
              <a:off x="1384" y="1840"/>
              <a:ext cx="288" cy="160"/>
              <a:chOff x="3120" y="3744"/>
              <a:chExt cx="288" cy="160"/>
            </a:xfrm>
          </p:grpSpPr>
          <p:sp>
            <p:nvSpPr>
              <p:cNvPr id="414732" name="Line 12"/>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4733" name="Line 13"/>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4734" name="Line 14"/>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4735" name="Line 15"/>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grpSp>
          <p:nvGrpSpPr>
            <p:cNvPr id="5" name="Group 16"/>
            <p:cNvGrpSpPr>
              <a:grpSpLocks/>
            </p:cNvGrpSpPr>
            <p:nvPr/>
          </p:nvGrpSpPr>
          <p:grpSpPr bwMode="auto">
            <a:xfrm>
              <a:off x="2558" y="1840"/>
              <a:ext cx="1872" cy="387"/>
              <a:chOff x="2446" y="3304"/>
              <a:chExt cx="1872" cy="387"/>
            </a:xfrm>
          </p:grpSpPr>
          <p:grpSp>
            <p:nvGrpSpPr>
              <p:cNvPr id="6" name="Group 17"/>
              <p:cNvGrpSpPr>
                <a:grpSpLocks/>
              </p:cNvGrpSpPr>
              <p:nvPr/>
            </p:nvGrpSpPr>
            <p:grpSpPr bwMode="auto">
              <a:xfrm>
                <a:off x="3160" y="3304"/>
                <a:ext cx="288" cy="160"/>
                <a:chOff x="3120" y="3744"/>
                <a:chExt cx="288" cy="160"/>
              </a:xfrm>
            </p:grpSpPr>
            <p:sp>
              <p:nvSpPr>
                <p:cNvPr id="414738" name="Line 18"/>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4739" name="Line 19"/>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4740" name="Line 20"/>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4741" name="Line 21"/>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14742" name="Text Box 22"/>
              <p:cNvSpPr txBox="1">
                <a:spLocks noChangeArrowheads="1"/>
              </p:cNvSpPr>
              <p:nvPr/>
            </p:nvSpPr>
            <p:spPr bwMode="auto">
              <a:xfrm>
                <a:off x="2446" y="3441"/>
                <a:ext cx="1872" cy="250"/>
              </a:xfrm>
              <a:prstGeom prst="rect">
                <a:avLst/>
              </a:prstGeom>
              <a:noFill/>
              <a:ln w="19050">
                <a:noFill/>
                <a:miter lim="800000"/>
                <a:headEnd/>
                <a:tailEnd/>
              </a:ln>
              <a:effectLst/>
            </p:spPr>
            <p:txBody>
              <a:bodyPr wrap="none">
                <a:spAutoFit/>
              </a:bodyPr>
              <a:lstStyle/>
              <a:p>
                <a:r>
                  <a:rPr lang="en-US" sz="2000" b="0">
                    <a:latin typeface="Times New Roman" pitchFamily="18" charset="0"/>
                  </a:rPr>
                  <a:t>R.A1=S.A1,…,R.Ak=S.Ak</a:t>
                </a:r>
              </a:p>
            </p:txBody>
          </p:sp>
        </p:grpSp>
      </p:gr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2"/>
          <p:cNvSpPr>
            <a:spLocks noGrp="1"/>
          </p:cNvSpPr>
          <p:nvPr>
            <p:ph type="dt" sz="half" idx="4294967295"/>
          </p:nvPr>
        </p:nvSpPr>
        <p:spPr>
          <a:xfrm>
            <a:off x="207963" y="6375400"/>
            <a:ext cx="1905000" cy="314325"/>
          </a:xfrm>
          <a:prstGeom prst="rect">
            <a:avLst/>
          </a:prstGeom>
        </p:spPr>
        <p:txBody>
          <a:bodyPr/>
          <a:lstStyle/>
          <a:p>
            <a:r>
              <a:rPr lang="en-US"/>
              <a:t>Fall 2005</a:t>
            </a:r>
          </a:p>
        </p:txBody>
      </p:sp>
      <p:sp>
        <p:nvSpPr>
          <p:cNvPr id="11" name="Slide Number Placeholder 4"/>
          <p:cNvSpPr>
            <a:spLocks noGrp="1"/>
          </p:cNvSpPr>
          <p:nvPr>
            <p:ph type="sldNum" sz="quarter" idx="4294967295"/>
          </p:nvPr>
        </p:nvSpPr>
        <p:spPr>
          <a:xfrm>
            <a:off x="7018338" y="6376988"/>
            <a:ext cx="1905000" cy="300037"/>
          </a:xfrm>
          <a:prstGeom prst="rect">
            <a:avLst/>
          </a:prstGeom>
        </p:spPr>
        <p:txBody>
          <a:bodyPr/>
          <a:lstStyle/>
          <a:p>
            <a:fld id="{4CDBE938-B96B-4F4E-AB3A-5A4C936C4D2D}" type="slidenum">
              <a:rPr lang="en-US"/>
              <a:pPr/>
              <a:t>3</a:t>
            </a:fld>
            <a:endParaRPr lang="en-US"/>
          </a:p>
        </p:txBody>
      </p:sp>
      <p:sp>
        <p:nvSpPr>
          <p:cNvPr id="365570" name="Rectangle 2"/>
          <p:cNvSpPr>
            <a:spLocks noGrp="1" noChangeArrowheads="1"/>
          </p:cNvSpPr>
          <p:nvPr>
            <p:ph type="title"/>
          </p:nvPr>
        </p:nvSpPr>
        <p:spPr>
          <a:xfrm>
            <a:off x="1295400" y="152400"/>
            <a:ext cx="6491288" cy="661988"/>
          </a:xfrm>
          <a:noFill/>
          <a:ln/>
        </p:spPr>
        <p:txBody>
          <a:bodyPr lIns="92075" tIns="46038" rIns="92075" bIns="46038" anchor="ctr"/>
          <a:lstStyle/>
          <a:p>
            <a:r>
              <a:rPr lang="en-US" dirty="0">
                <a:solidFill>
                  <a:srgbClr val="FFFF00"/>
                </a:solidFill>
                <a:latin typeface="Times New Roman" pitchFamily="18" charset="0"/>
              </a:rPr>
              <a:t>Relation Example</a:t>
            </a:r>
          </a:p>
        </p:txBody>
      </p:sp>
      <p:graphicFrame>
        <p:nvGraphicFramePr>
          <p:cNvPr id="365579" name="Object 11"/>
          <p:cNvGraphicFramePr>
            <a:graphicFrameLocks noChangeAspect="1"/>
          </p:cNvGraphicFramePr>
          <p:nvPr/>
        </p:nvGraphicFramePr>
        <p:xfrm>
          <a:off x="4845050" y="1965325"/>
          <a:ext cx="3892550" cy="1403350"/>
        </p:xfrm>
        <a:graphic>
          <a:graphicData uri="http://schemas.openxmlformats.org/presentationml/2006/ole">
            <p:oleObj spid="_x0000_s16386" name="Document" r:id="rId4" imgW="3194640" imgH="1157400" progId="Word.Document.8">
              <p:embed/>
            </p:oleObj>
          </a:graphicData>
        </a:graphic>
      </p:graphicFrame>
      <p:graphicFrame>
        <p:nvGraphicFramePr>
          <p:cNvPr id="365580" name="Object 12"/>
          <p:cNvGraphicFramePr>
            <a:graphicFrameLocks noChangeAspect="1"/>
          </p:cNvGraphicFramePr>
          <p:nvPr/>
        </p:nvGraphicFramePr>
        <p:xfrm>
          <a:off x="339725" y="1985963"/>
          <a:ext cx="4256088" cy="1628775"/>
        </p:xfrm>
        <a:graphic>
          <a:graphicData uri="http://schemas.openxmlformats.org/presentationml/2006/ole">
            <p:oleObj spid="_x0000_s16387" name="Document" r:id="rId5" imgW="3615120" imgH="1390680" progId="Word.Document.8">
              <p:embed/>
            </p:oleObj>
          </a:graphicData>
        </a:graphic>
      </p:graphicFrame>
      <p:sp>
        <p:nvSpPr>
          <p:cNvPr id="365581" name="Text Box 13"/>
          <p:cNvSpPr txBox="1">
            <a:spLocks noChangeArrowheads="1"/>
          </p:cNvSpPr>
          <p:nvPr/>
        </p:nvSpPr>
        <p:spPr bwMode="auto">
          <a:xfrm>
            <a:off x="323850" y="4011613"/>
            <a:ext cx="7696200" cy="1676400"/>
          </a:xfrm>
          <a:prstGeom prst="rect">
            <a:avLst/>
          </a:prstGeom>
          <a:noFill/>
          <a:ln w="57150">
            <a:noFill/>
            <a:miter lim="800000"/>
            <a:headEnd type="none" w="sm" len="sm"/>
            <a:tailEnd type="none" w="sm" len="sm"/>
          </a:ln>
          <a:effectLst/>
        </p:spPr>
        <p:txBody>
          <a:bodyPr anchor="ctr"/>
          <a:lstStyle/>
          <a:p>
            <a:pPr eaLnBrk="0" hangingPunct="0">
              <a:spcBef>
                <a:spcPct val="50000"/>
              </a:spcBef>
            </a:pPr>
            <a:endParaRPr lang="en-US" b="0">
              <a:latin typeface="Times New Roman" pitchFamily="18" charset="0"/>
            </a:endParaRPr>
          </a:p>
        </p:txBody>
      </p:sp>
      <p:sp>
        <p:nvSpPr>
          <p:cNvPr id="365586" name="Rectangle 18"/>
          <p:cNvSpPr>
            <a:spLocks noChangeArrowheads="1"/>
          </p:cNvSpPr>
          <p:nvPr/>
        </p:nvSpPr>
        <p:spPr bwMode="auto">
          <a:xfrm>
            <a:off x="1857375" y="1570038"/>
            <a:ext cx="1263650" cy="396875"/>
          </a:xfrm>
          <a:prstGeom prst="rect">
            <a:avLst/>
          </a:prstGeom>
          <a:noFill/>
          <a:ln w="19050">
            <a:noFill/>
            <a:miter lim="800000"/>
            <a:headEnd/>
            <a:tailEnd/>
          </a:ln>
          <a:effectLst/>
        </p:spPr>
        <p:txBody>
          <a:bodyPr wrap="none" lIns="92075" tIns="46038" rIns="92075" bIns="46038">
            <a:spAutoFit/>
          </a:bodyPr>
          <a:lstStyle/>
          <a:p>
            <a:pPr algn="ctr" eaLnBrk="0" hangingPunct="0"/>
            <a:r>
              <a:rPr lang="en-US" sz="2000" b="0">
                <a:latin typeface="AvantGarde" pitchFamily="34" charset="0"/>
              </a:rPr>
              <a:t>Account</a:t>
            </a:r>
          </a:p>
        </p:txBody>
      </p:sp>
      <p:sp>
        <p:nvSpPr>
          <p:cNvPr id="365587" name="Rectangle 19"/>
          <p:cNvSpPr>
            <a:spLocks noChangeArrowheads="1"/>
          </p:cNvSpPr>
          <p:nvPr/>
        </p:nvSpPr>
        <p:spPr bwMode="auto">
          <a:xfrm>
            <a:off x="5408613" y="1593850"/>
            <a:ext cx="1374775" cy="396875"/>
          </a:xfrm>
          <a:prstGeom prst="rect">
            <a:avLst/>
          </a:prstGeom>
          <a:noFill/>
          <a:ln w="19050">
            <a:noFill/>
            <a:miter lim="800000"/>
            <a:headEnd/>
            <a:tailEnd/>
          </a:ln>
          <a:effectLst/>
        </p:spPr>
        <p:txBody>
          <a:bodyPr wrap="none" lIns="92075" tIns="46038" rIns="92075" bIns="46038">
            <a:spAutoFit/>
          </a:bodyPr>
          <a:lstStyle/>
          <a:p>
            <a:pPr algn="ctr" eaLnBrk="0" hangingPunct="0"/>
            <a:r>
              <a:rPr lang="en-US" sz="2000" b="0">
                <a:latin typeface="AvantGarde" pitchFamily="34" charset="0"/>
              </a:rPr>
              <a:t>Customer</a:t>
            </a:r>
          </a:p>
        </p:txBody>
      </p:sp>
      <p:sp>
        <p:nvSpPr>
          <p:cNvPr id="365588" name="Rectangle 20"/>
          <p:cNvSpPr>
            <a:spLocks noChangeArrowheads="1"/>
          </p:cNvSpPr>
          <p:nvPr/>
        </p:nvSpPr>
        <p:spPr bwMode="auto">
          <a:xfrm>
            <a:off x="623888" y="3355975"/>
            <a:ext cx="7246937" cy="2954338"/>
          </a:xfrm>
          <a:prstGeom prst="rect">
            <a:avLst/>
          </a:prstGeom>
          <a:noFill/>
          <a:ln w="19050">
            <a:noFill/>
            <a:miter lim="800000"/>
            <a:headEnd/>
            <a:tailEnd/>
          </a:ln>
          <a:effectLst/>
        </p:spPr>
        <p:txBody>
          <a:bodyPr>
            <a:spAutoFit/>
          </a:bodyPr>
          <a:lstStyle/>
          <a:p>
            <a:pPr>
              <a:lnSpc>
                <a:spcPct val="60000"/>
              </a:lnSpc>
              <a:spcBef>
                <a:spcPct val="50000"/>
              </a:spcBef>
              <a:buClr>
                <a:schemeClr val="tx1"/>
              </a:buClr>
              <a:buFontTx/>
              <a:buChar char="•"/>
            </a:pPr>
            <a:r>
              <a:rPr lang="en-US" sz="2000" b="0">
                <a:solidFill>
                  <a:schemeClr val="folHlink"/>
                </a:solidFill>
                <a:latin typeface="Times New Roman" pitchFamily="18" charset="0"/>
              </a:rPr>
              <a:t> Database schema</a:t>
            </a:r>
            <a:r>
              <a:rPr lang="en-US" sz="2000" b="0">
                <a:latin typeface="Times New Roman" pitchFamily="18" charset="0"/>
              </a:rPr>
              <a:t> consists of </a:t>
            </a:r>
          </a:p>
          <a:p>
            <a:pPr lvl="1">
              <a:lnSpc>
                <a:spcPct val="60000"/>
              </a:lnSpc>
              <a:spcBef>
                <a:spcPct val="50000"/>
              </a:spcBef>
              <a:buClr>
                <a:schemeClr val="tx1"/>
              </a:buClr>
              <a:buFontTx/>
              <a:buChar char="–"/>
            </a:pPr>
            <a:r>
              <a:rPr lang="en-US" sz="2000" b="0">
                <a:latin typeface="Times New Roman" pitchFamily="18" charset="0"/>
              </a:rPr>
              <a:t> a set of relation schema</a:t>
            </a:r>
          </a:p>
          <a:p>
            <a:pPr lvl="2">
              <a:lnSpc>
                <a:spcPct val="60000"/>
              </a:lnSpc>
              <a:spcBef>
                <a:spcPct val="50000"/>
              </a:spcBef>
              <a:buClr>
                <a:schemeClr val="tx1"/>
              </a:buClr>
              <a:buFontTx/>
              <a:buChar char="–"/>
            </a:pPr>
            <a:r>
              <a:rPr lang="en-US" sz="2000" b="0">
                <a:latin typeface="Times New Roman" pitchFamily="18" charset="0"/>
              </a:rPr>
              <a:t> </a:t>
            </a:r>
            <a:r>
              <a:rPr lang="en-US" sz="2000" b="0">
                <a:solidFill>
                  <a:schemeClr val="tx2"/>
                </a:solidFill>
                <a:latin typeface="Times New Roman" pitchFamily="18" charset="0"/>
              </a:rPr>
              <a:t>Account(AccountId, CustomerId, Balance)</a:t>
            </a:r>
          </a:p>
          <a:p>
            <a:pPr lvl="2">
              <a:lnSpc>
                <a:spcPct val="60000"/>
              </a:lnSpc>
              <a:spcBef>
                <a:spcPct val="50000"/>
              </a:spcBef>
              <a:buClr>
                <a:schemeClr val="tx1"/>
              </a:buClr>
              <a:buFontTx/>
              <a:buChar char="–"/>
            </a:pPr>
            <a:r>
              <a:rPr lang="en-US" sz="2000" b="0">
                <a:solidFill>
                  <a:schemeClr val="tx2"/>
                </a:solidFill>
                <a:latin typeface="Times New Roman" pitchFamily="18" charset="0"/>
              </a:rPr>
              <a:t> Customer(Id, Name, Addr)</a:t>
            </a:r>
          </a:p>
          <a:p>
            <a:pPr lvl="1">
              <a:lnSpc>
                <a:spcPct val="60000"/>
              </a:lnSpc>
              <a:spcBef>
                <a:spcPct val="50000"/>
              </a:spcBef>
              <a:buClr>
                <a:schemeClr val="tx1"/>
              </a:buClr>
              <a:buFontTx/>
              <a:buChar char="–"/>
            </a:pPr>
            <a:r>
              <a:rPr lang="en-US" sz="2000" b="0">
                <a:latin typeface="Times New Roman" pitchFamily="18" charset="0"/>
              </a:rPr>
              <a:t> a set of constraints over the relation schema</a:t>
            </a:r>
          </a:p>
          <a:p>
            <a:pPr lvl="2">
              <a:lnSpc>
                <a:spcPct val="60000"/>
              </a:lnSpc>
              <a:spcBef>
                <a:spcPct val="50000"/>
              </a:spcBef>
              <a:buClr>
                <a:schemeClr val="tx1"/>
              </a:buClr>
              <a:buFontTx/>
              <a:buChar char="–"/>
            </a:pPr>
            <a:r>
              <a:rPr lang="en-US" sz="2000" b="0">
                <a:latin typeface="Times New Roman" pitchFamily="18" charset="0"/>
              </a:rPr>
              <a:t> </a:t>
            </a:r>
            <a:r>
              <a:rPr lang="en-US" sz="2000" b="0">
                <a:solidFill>
                  <a:schemeClr val="tx2"/>
                </a:solidFill>
                <a:latin typeface="Times New Roman" pitchFamily="18" charset="0"/>
              </a:rPr>
              <a:t>AccountId</a:t>
            </a:r>
            <a:r>
              <a:rPr lang="en-US" sz="2000" b="0">
                <a:latin typeface="Times New Roman" pitchFamily="18" charset="0"/>
              </a:rPr>
              <a:t>, </a:t>
            </a:r>
            <a:r>
              <a:rPr lang="en-US" sz="2000" b="0">
                <a:solidFill>
                  <a:schemeClr val="tx2"/>
                </a:solidFill>
                <a:latin typeface="Times New Roman" pitchFamily="18" charset="0"/>
              </a:rPr>
              <a:t>CustomerId</a:t>
            </a:r>
            <a:r>
              <a:rPr lang="en-US" sz="2000" b="0">
                <a:latin typeface="Times New Roman" pitchFamily="18" charset="0"/>
              </a:rPr>
              <a:t> must an integer</a:t>
            </a:r>
          </a:p>
          <a:p>
            <a:pPr lvl="2">
              <a:lnSpc>
                <a:spcPct val="60000"/>
              </a:lnSpc>
              <a:spcBef>
                <a:spcPct val="50000"/>
              </a:spcBef>
              <a:buClr>
                <a:schemeClr val="tx1"/>
              </a:buClr>
              <a:buFontTx/>
              <a:buChar char="–"/>
            </a:pPr>
            <a:r>
              <a:rPr lang="en-US" sz="2000" b="0">
                <a:latin typeface="Times New Roman" pitchFamily="18" charset="0"/>
              </a:rPr>
              <a:t> </a:t>
            </a:r>
            <a:r>
              <a:rPr lang="en-US" sz="2000" b="0">
                <a:solidFill>
                  <a:schemeClr val="tx2"/>
                </a:solidFill>
                <a:latin typeface="Times New Roman" pitchFamily="18" charset="0"/>
              </a:rPr>
              <a:t>Name</a:t>
            </a:r>
            <a:r>
              <a:rPr lang="en-US" sz="2000" b="0">
                <a:latin typeface="Times New Roman" pitchFamily="18" charset="0"/>
              </a:rPr>
              <a:t> and </a:t>
            </a:r>
            <a:r>
              <a:rPr lang="en-US" sz="2000" b="0">
                <a:solidFill>
                  <a:schemeClr val="tx2"/>
                </a:solidFill>
                <a:latin typeface="Times New Roman" pitchFamily="18" charset="0"/>
              </a:rPr>
              <a:t>Addr</a:t>
            </a:r>
            <a:r>
              <a:rPr lang="en-US" sz="2000" b="0">
                <a:latin typeface="Times New Roman" pitchFamily="18" charset="0"/>
              </a:rPr>
              <a:t> must be a string of characters</a:t>
            </a:r>
          </a:p>
          <a:p>
            <a:pPr lvl="2">
              <a:lnSpc>
                <a:spcPct val="60000"/>
              </a:lnSpc>
              <a:spcBef>
                <a:spcPct val="50000"/>
              </a:spcBef>
              <a:buClr>
                <a:schemeClr val="tx1"/>
              </a:buClr>
              <a:buFontTx/>
              <a:buChar char="–"/>
            </a:pPr>
            <a:r>
              <a:rPr lang="en-US" sz="2000" b="0">
                <a:latin typeface="Times New Roman" pitchFamily="18" charset="0"/>
              </a:rPr>
              <a:t> </a:t>
            </a:r>
            <a:r>
              <a:rPr lang="en-US" sz="2000" b="0">
                <a:solidFill>
                  <a:schemeClr val="tx2"/>
                </a:solidFill>
                <a:latin typeface="Times New Roman" pitchFamily="18" charset="0"/>
              </a:rPr>
              <a:t>CustomerId</a:t>
            </a:r>
            <a:r>
              <a:rPr lang="en-US" sz="2000" b="0">
                <a:latin typeface="Times New Roman" pitchFamily="18" charset="0"/>
              </a:rPr>
              <a:t> in </a:t>
            </a:r>
            <a:r>
              <a:rPr lang="en-US" sz="2000" b="0">
                <a:solidFill>
                  <a:schemeClr val="tx2"/>
                </a:solidFill>
                <a:latin typeface="Times New Roman" pitchFamily="18" charset="0"/>
              </a:rPr>
              <a:t>Account</a:t>
            </a:r>
            <a:r>
              <a:rPr lang="en-US" sz="2000" b="0">
                <a:latin typeface="Times New Roman" pitchFamily="18" charset="0"/>
              </a:rPr>
              <a:t> must be of </a:t>
            </a:r>
            <a:r>
              <a:rPr lang="en-US" sz="2000" b="0">
                <a:solidFill>
                  <a:schemeClr val="tx2"/>
                </a:solidFill>
                <a:latin typeface="Times New Roman" pitchFamily="18" charset="0"/>
              </a:rPr>
              <a:t>Id</a:t>
            </a:r>
            <a:r>
              <a:rPr lang="en-US" sz="2000" b="0">
                <a:latin typeface="Times New Roman" pitchFamily="18" charset="0"/>
              </a:rPr>
              <a:t>s in </a:t>
            </a:r>
            <a:r>
              <a:rPr lang="en-US" sz="2000" b="0">
                <a:solidFill>
                  <a:schemeClr val="tx2"/>
                </a:solidFill>
                <a:latin typeface="Times New Roman" pitchFamily="18" charset="0"/>
              </a:rPr>
              <a:t>Customer</a:t>
            </a:r>
          </a:p>
          <a:p>
            <a:pPr lvl="2">
              <a:lnSpc>
                <a:spcPct val="60000"/>
              </a:lnSpc>
              <a:spcBef>
                <a:spcPct val="50000"/>
              </a:spcBef>
              <a:buClr>
                <a:schemeClr val="tx1"/>
              </a:buClr>
              <a:buFontTx/>
              <a:buChar char="–"/>
            </a:pPr>
            <a:r>
              <a:rPr lang="en-US" sz="2000" b="0">
                <a:latin typeface="Times New Roman" pitchFamily="18" charset="0"/>
              </a:rPr>
              <a:t> etc. </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a:noFill/>
          <a:ln/>
        </p:spPr>
        <p:txBody>
          <a:bodyPr lIns="92075" tIns="46038" rIns="92075" bIns="46038" anchor="ctr"/>
          <a:lstStyle/>
          <a:p>
            <a:endParaRPr lang="en-US" dirty="0"/>
          </a:p>
        </p:txBody>
      </p:sp>
      <p:sp>
        <p:nvSpPr>
          <p:cNvPr id="449559" name="Rectangle 23"/>
          <p:cNvSpPr>
            <a:spLocks noChangeArrowheads="1"/>
          </p:cNvSpPr>
          <p:nvPr/>
        </p:nvSpPr>
        <p:spPr bwMode="auto">
          <a:xfrm>
            <a:off x="1266825" y="1525588"/>
            <a:ext cx="2578100" cy="366712"/>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Emp (name, dept)</a:t>
            </a:r>
          </a:p>
        </p:txBody>
      </p:sp>
      <p:graphicFrame>
        <p:nvGraphicFramePr>
          <p:cNvPr id="449560" name="Object 24"/>
          <p:cNvGraphicFramePr>
            <a:graphicFrameLocks noChangeAspect="1"/>
          </p:cNvGraphicFramePr>
          <p:nvPr/>
        </p:nvGraphicFramePr>
        <p:xfrm>
          <a:off x="1174750" y="1917700"/>
          <a:ext cx="2620963" cy="973138"/>
        </p:xfrm>
        <a:graphic>
          <a:graphicData uri="http://schemas.openxmlformats.org/presentationml/2006/ole">
            <p:oleObj spid="_x0000_s34818" name="Document" r:id="rId4" imgW="2416320" imgH="816480" progId="Word.Document.8">
              <p:embed/>
            </p:oleObj>
          </a:graphicData>
        </a:graphic>
      </p:graphicFrame>
      <p:sp>
        <p:nvSpPr>
          <p:cNvPr id="449561" name="Rectangle 25"/>
          <p:cNvSpPr>
            <a:spLocks noChangeArrowheads="1"/>
          </p:cNvSpPr>
          <p:nvPr/>
        </p:nvSpPr>
        <p:spPr bwMode="auto">
          <a:xfrm>
            <a:off x="4886325" y="1500188"/>
            <a:ext cx="2578100" cy="366712"/>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Contact(name, addr)</a:t>
            </a:r>
          </a:p>
        </p:txBody>
      </p:sp>
      <p:graphicFrame>
        <p:nvGraphicFramePr>
          <p:cNvPr id="449562" name="Object 26"/>
          <p:cNvGraphicFramePr>
            <a:graphicFrameLocks noChangeAspect="1"/>
          </p:cNvGraphicFramePr>
          <p:nvPr/>
        </p:nvGraphicFramePr>
        <p:xfrm>
          <a:off x="4792663" y="1897063"/>
          <a:ext cx="2598737" cy="1100137"/>
        </p:xfrm>
        <a:graphic>
          <a:graphicData uri="http://schemas.openxmlformats.org/presentationml/2006/ole">
            <p:oleObj spid="_x0000_s34819" name="Document" r:id="rId5" imgW="2416320" imgH="1030680" progId="Word.Document.8">
              <p:embed/>
            </p:oleObj>
          </a:graphicData>
        </a:graphic>
      </p:graphicFrame>
      <p:graphicFrame>
        <p:nvGraphicFramePr>
          <p:cNvPr id="449569" name="Object 33"/>
          <p:cNvGraphicFramePr>
            <a:graphicFrameLocks noChangeAspect="1"/>
          </p:cNvGraphicFramePr>
          <p:nvPr/>
        </p:nvGraphicFramePr>
        <p:xfrm>
          <a:off x="2187575" y="5662613"/>
          <a:ext cx="4057650" cy="877887"/>
        </p:xfrm>
        <a:graphic>
          <a:graphicData uri="http://schemas.openxmlformats.org/presentationml/2006/ole">
            <p:oleObj spid="_x0000_s34820" name="Document" r:id="rId6" imgW="3773160" imgH="816480" progId="Word.Document.8">
              <p:embed/>
            </p:oleObj>
          </a:graphicData>
        </a:graphic>
      </p:graphicFrame>
      <p:sp>
        <p:nvSpPr>
          <p:cNvPr id="449571" name="Rectangle 35"/>
          <p:cNvSpPr>
            <a:spLocks noChangeArrowheads="1"/>
          </p:cNvSpPr>
          <p:nvPr/>
        </p:nvSpPr>
        <p:spPr bwMode="auto">
          <a:xfrm>
            <a:off x="217488" y="3030538"/>
            <a:ext cx="8636000" cy="52070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1"/>
              </a:buClr>
            </a:pPr>
            <a:r>
              <a:rPr lang="en-US" b="0">
                <a:latin typeface="Times New Roman" pitchFamily="18" charset="0"/>
              </a:rPr>
              <a:t>Emp       Contact: all employee names, depts, and addresses.</a:t>
            </a:r>
          </a:p>
        </p:txBody>
      </p:sp>
      <p:grpSp>
        <p:nvGrpSpPr>
          <p:cNvPr id="2" name="Group 36"/>
          <p:cNvGrpSpPr>
            <a:grpSpLocks/>
          </p:cNvGrpSpPr>
          <p:nvPr/>
        </p:nvGrpSpPr>
        <p:grpSpPr bwMode="auto">
          <a:xfrm>
            <a:off x="1004888" y="3170238"/>
            <a:ext cx="355600" cy="203200"/>
            <a:chOff x="3120" y="3744"/>
            <a:chExt cx="288" cy="160"/>
          </a:xfrm>
        </p:grpSpPr>
        <p:sp>
          <p:nvSpPr>
            <p:cNvPr id="449573" name="Line 37"/>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49574" name="Line 38"/>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49575" name="Line 39"/>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49576" name="Line 40"/>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graphicFrame>
        <p:nvGraphicFramePr>
          <p:cNvPr id="449578" name="Object 42"/>
          <p:cNvGraphicFramePr>
            <a:graphicFrameLocks noChangeAspect="1"/>
          </p:cNvGraphicFramePr>
          <p:nvPr/>
        </p:nvGraphicFramePr>
        <p:xfrm>
          <a:off x="2311400" y="3851275"/>
          <a:ext cx="7451725" cy="1787525"/>
        </p:xfrm>
        <a:graphic>
          <a:graphicData uri="http://schemas.openxmlformats.org/presentationml/2006/ole">
            <p:oleObj spid="_x0000_s34821" name="Document" r:id="rId7" imgW="6941453" imgH="1669699" progId="Word.Document.8">
              <p:embed/>
            </p:oleObj>
          </a:graphicData>
        </a:graphic>
      </p:graphicFrame>
      <p:sp>
        <p:nvSpPr>
          <p:cNvPr id="449579" name="Rectangle 43"/>
          <p:cNvSpPr>
            <a:spLocks noChangeArrowheads="1"/>
          </p:cNvSpPr>
          <p:nvPr/>
        </p:nvSpPr>
        <p:spPr bwMode="auto">
          <a:xfrm>
            <a:off x="0" y="4303713"/>
            <a:ext cx="2149475" cy="457200"/>
          </a:xfrm>
          <a:prstGeom prst="rect">
            <a:avLst/>
          </a:prstGeom>
          <a:noFill/>
          <a:ln w="19050">
            <a:noFill/>
            <a:miter lim="800000"/>
            <a:headEnd/>
            <a:tailEnd/>
          </a:ln>
          <a:effectLst/>
        </p:spPr>
        <p:txBody>
          <a:bodyPr>
            <a:spAutoFit/>
          </a:bodyPr>
          <a:lstStyle/>
          <a:p>
            <a:r>
              <a:rPr lang="en-US" sz="2000" b="0"/>
              <a:t>Emp </a:t>
            </a:r>
            <a:r>
              <a:rPr lang="en-US">
                <a:sym typeface="Symbol" pitchFamily="18" charset="2"/>
              </a:rPr>
              <a:t></a:t>
            </a:r>
            <a:r>
              <a:rPr lang="en-US" sz="2000" b="0"/>
              <a:t> Contact</a:t>
            </a:r>
          </a:p>
        </p:txBody>
      </p:sp>
      <p:sp>
        <p:nvSpPr>
          <p:cNvPr id="449580" name="Rectangle 44"/>
          <p:cNvSpPr>
            <a:spLocks noChangeArrowheads="1"/>
          </p:cNvSpPr>
          <p:nvPr/>
        </p:nvSpPr>
        <p:spPr bwMode="auto">
          <a:xfrm>
            <a:off x="458788" y="5581650"/>
            <a:ext cx="1277937" cy="59055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1"/>
              </a:buClr>
            </a:pPr>
            <a:r>
              <a:rPr lang="en-US" sz="2000" b="0"/>
              <a:t>Result</a:t>
            </a:r>
          </a:p>
        </p:txBody>
      </p:sp>
      <p:sp>
        <p:nvSpPr>
          <p:cNvPr id="25" name="Rectangle 2"/>
          <p:cNvSpPr txBox="1">
            <a:spLocks noChangeArrowheads="1"/>
          </p:cNvSpPr>
          <p:nvPr/>
        </p:nvSpPr>
        <p:spPr>
          <a:xfrm>
            <a:off x="914400" y="-228600"/>
            <a:ext cx="8229600" cy="1143000"/>
          </a:xfrm>
          <a:prstGeom prst="rect">
            <a:avLst/>
          </a:prstGeom>
          <a:noFill/>
          <a:ln/>
        </p:spPr>
        <p:txBody>
          <a:bodyPr lIns="92075" tIns="46038" rIns="92075" bIns="46038" anchor="ct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4400" b="1" i="0" u="none" strike="noStrike" kern="0" cap="none" spc="0" normalizeH="0" baseline="0" noProof="0" dirty="0" smtClean="0">
                <a:ln>
                  <a:noFill/>
                </a:ln>
                <a:solidFill>
                  <a:srgbClr val="FFFF00"/>
                </a:solidFill>
                <a:effectLst/>
                <a:uLnTx/>
                <a:uFillTx/>
                <a:latin typeface="+mj-lt"/>
                <a:ea typeface="+mj-ea"/>
                <a:cs typeface="+mj-cs"/>
              </a:rPr>
              <a:t>Natural-Join</a:t>
            </a:r>
            <a:endParaRPr kumimoji="0" lang="en-US" sz="4400" b="1" i="0" u="none" strike="noStrike" kern="0" cap="none" spc="0" normalizeH="0" baseline="0" noProof="0" dirty="0">
              <a:ln>
                <a:noFill/>
              </a:ln>
              <a:solidFill>
                <a:srgbClr val="FFFF00"/>
              </a:solidFill>
              <a:effectLst/>
              <a:uLnTx/>
              <a:uFillTx/>
              <a:latin typeface="+mj-lt"/>
              <a:ea typeface="+mj-ea"/>
              <a:cs typeface="+mj-cs"/>
            </a:endParaRPr>
          </a:p>
        </p:txBody>
      </p:sp>
      <p:grpSp>
        <p:nvGrpSpPr>
          <p:cNvPr id="3" name="Group 3"/>
          <p:cNvGrpSpPr>
            <a:grpSpLocks/>
          </p:cNvGrpSpPr>
          <p:nvPr/>
        </p:nvGrpSpPr>
        <p:grpSpPr bwMode="auto">
          <a:xfrm>
            <a:off x="6858000" y="304800"/>
            <a:ext cx="457200" cy="254000"/>
            <a:chOff x="3120" y="3744"/>
            <a:chExt cx="288" cy="160"/>
          </a:xfrm>
        </p:grpSpPr>
        <p:sp>
          <p:nvSpPr>
            <p:cNvPr id="27" name="Line 4"/>
            <p:cNvSpPr>
              <a:spLocks noChangeShapeType="1"/>
            </p:cNvSpPr>
            <p:nvPr/>
          </p:nvSpPr>
          <p:spPr bwMode="auto">
            <a:xfrm>
              <a:off x="3120" y="3744"/>
              <a:ext cx="0" cy="152"/>
            </a:xfrm>
            <a:prstGeom prst="line">
              <a:avLst/>
            </a:prstGeom>
            <a:noFill/>
            <a:ln w="38100">
              <a:solidFill>
                <a:srgbClr val="FFCCFF"/>
              </a:solidFill>
              <a:miter lim="800000"/>
              <a:headEnd/>
              <a:tailEnd/>
            </a:ln>
            <a:effectLst/>
          </p:spPr>
          <p:txBody>
            <a:bodyPr wrap="none">
              <a:spAutoFit/>
            </a:bodyPr>
            <a:lstStyle/>
            <a:p>
              <a:endParaRPr lang="en-US"/>
            </a:p>
          </p:txBody>
        </p:sp>
        <p:sp>
          <p:nvSpPr>
            <p:cNvPr id="28" name="Line 5"/>
            <p:cNvSpPr>
              <a:spLocks noChangeShapeType="1"/>
            </p:cNvSpPr>
            <p:nvPr/>
          </p:nvSpPr>
          <p:spPr bwMode="auto">
            <a:xfrm>
              <a:off x="3408" y="3752"/>
              <a:ext cx="0" cy="152"/>
            </a:xfrm>
            <a:prstGeom prst="line">
              <a:avLst/>
            </a:prstGeom>
            <a:noFill/>
            <a:ln w="38100">
              <a:solidFill>
                <a:srgbClr val="FFCCFF"/>
              </a:solidFill>
              <a:miter lim="800000"/>
              <a:headEnd/>
              <a:tailEnd/>
            </a:ln>
            <a:effectLst/>
          </p:spPr>
          <p:txBody>
            <a:bodyPr wrap="none">
              <a:spAutoFit/>
            </a:bodyPr>
            <a:lstStyle/>
            <a:p>
              <a:endParaRPr lang="en-US"/>
            </a:p>
          </p:txBody>
        </p:sp>
        <p:sp>
          <p:nvSpPr>
            <p:cNvPr id="29" name="Line 6"/>
            <p:cNvSpPr>
              <a:spLocks noChangeShapeType="1"/>
            </p:cNvSpPr>
            <p:nvPr/>
          </p:nvSpPr>
          <p:spPr bwMode="auto">
            <a:xfrm>
              <a:off x="3120" y="3744"/>
              <a:ext cx="288" cy="152"/>
            </a:xfrm>
            <a:prstGeom prst="line">
              <a:avLst/>
            </a:prstGeom>
            <a:noFill/>
            <a:ln w="38100">
              <a:solidFill>
                <a:srgbClr val="FFCCFF"/>
              </a:solidFill>
              <a:miter lim="800000"/>
              <a:headEnd/>
              <a:tailEnd/>
            </a:ln>
            <a:effectLst/>
          </p:spPr>
          <p:txBody>
            <a:bodyPr wrap="none">
              <a:spAutoFit/>
            </a:bodyPr>
            <a:lstStyle/>
            <a:p>
              <a:endParaRPr lang="en-US"/>
            </a:p>
          </p:txBody>
        </p:sp>
        <p:sp>
          <p:nvSpPr>
            <p:cNvPr id="30" name="Line 7"/>
            <p:cNvSpPr>
              <a:spLocks noChangeShapeType="1"/>
            </p:cNvSpPr>
            <p:nvPr/>
          </p:nvSpPr>
          <p:spPr bwMode="auto">
            <a:xfrm flipH="1">
              <a:off x="3120" y="3752"/>
              <a:ext cx="288" cy="136"/>
            </a:xfrm>
            <a:prstGeom prst="line">
              <a:avLst/>
            </a:prstGeom>
            <a:noFill/>
            <a:ln w="38100">
              <a:solidFill>
                <a:srgbClr val="FFCCFF"/>
              </a:solidFill>
              <a:miter lim="800000"/>
              <a:headEnd/>
              <a:tailEnd/>
            </a:ln>
            <a:effectLst/>
          </p:spPr>
          <p:txBody>
            <a:bodyPr wrap="none">
              <a:spAutoFit/>
            </a:bodyPr>
            <a:lstStyle/>
            <a:p>
              <a:endParaRPr lang="en-US"/>
            </a:p>
          </p:txBody>
        </p:sp>
      </p:gr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a:xfrm>
            <a:off x="533400" y="0"/>
            <a:ext cx="8229600" cy="1143000"/>
          </a:xfrm>
        </p:spPr>
        <p:txBody>
          <a:bodyPr/>
          <a:lstStyle/>
          <a:p>
            <a:r>
              <a:rPr lang="en-US" b="1" dirty="0">
                <a:solidFill>
                  <a:srgbClr val="FFFF00"/>
                </a:solidFill>
              </a:rPr>
              <a:t>Outer Joins</a:t>
            </a:r>
          </a:p>
        </p:txBody>
      </p:sp>
      <p:sp>
        <p:nvSpPr>
          <p:cNvPr id="420867" name="Rectangle 3"/>
          <p:cNvSpPr>
            <a:spLocks noGrp="1" noChangeArrowheads="1"/>
          </p:cNvSpPr>
          <p:nvPr>
            <p:ph type="body" idx="1"/>
          </p:nvPr>
        </p:nvSpPr>
        <p:spPr>
          <a:xfrm>
            <a:off x="404813" y="1493838"/>
            <a:ext cx="8215312" cy="2174875"/>
          </a:xfrm>
        </p:spPr>
        <p:txBody>
          <a:bodyPr/>
          <a:lstStyle/>
          <a:p>
            <a:r>
              <a:rPr lang="en-US" sz="2800">
                <a:latin typeface="Times New Roman" pitchFamily="18" charset="0"/>
              </a:rPr>
              <a:t>Motivation: “join” can lose information</a:t>
            </a:r>
          </a:p>
          <a:p>
            <a:r>
              <a:rPr lang="en-US" sz="2800">
                <a:latin typeface="Times New Roman" pitchFamily="18" charset="0"/>
              </a:rPr>
              <a:t>E.g.: natural join of R and S loses info about Tom and Mary, since they do not join with other tuples. </a:t>
            </a:r>
          </a:p>
          <a:p>
            <a:pPr lvl="1"/>
            <a:r>
              <a:rPr lang="en-US" sz="2400">
                <a:latin typeface="Times New Roman" pitchFamily="18" charset="0"/>
              </a:rPr>
              <a:t>Called “dangling tuples”.</a:t>
            </a:r>
          </a:p>
        </p:txBody>
      </p:sp>
      <p:sp>
        <p:nvSpPr>
          <p:cNvPr id="420868" name="Rectangle 4"/>
          <p:cNvSpPr>
            <a:spLocks noChangeArrowheads="1"/>
          </p:cNvSpPr>
          <p:nvPr/>
        </p:nvSpPr>
        <p:spPr bwMode="auto">
          <a:xfrm>
            <a:off x="1219200" y="3667125"/>
            <a:ext cx="2578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R</a:t>
            </a:r>
          </a:p>
        </p:txBody>
      </p:sp>
      <p:graphicFrame>
        <p:nvGraphicFramePr>
          <p:cNvPr id="420869" name="Object 5"/>
          <p:cNvGraphicFramePr>
            <a:graphicFrameLocks noChangeAspect="1"/>
          </p:cNvGraphicFramePr>
          <p:nvPr/>
        </p:nvGraphicFramePr>
        <p:xfrm>
          <a:off x="1127125" y="4059238"/>
          <a:ext cx="2620963" cy="973137"/>
        </p:xfrm>
        <a:graphic>
          <a:graphicData uri="http://schemas.openxmlformats.org/presentationml/2006/ole">
            <p:oleObj spid="_x0000_s35842" name="Document" r:id="rId3" imgW="2416320" imgH="816480" progId="Word.Document.8">
              <p:embed/>
            </p:oleObj>
          </a:graphicData>
        </a:graphic>
      </p:graphicFrame>
      <p:sp>
        <p:nvSpPr>
          <p:cNvPr id="420870" name="Rectangle 6"/>
          <p:cNvSpPr>
            <a:spLocks noChangeArrowheads="1"/>
          </p:cNvSpPr>
          <p:nvPr/>
        </p:nvSpPr>
        <p:spPr bwMode="auto">
          <a:xfrm>
            <a:off x="4838700" y="3641725"/>
            <a:ext cx="2578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S</a:t>
            </a:r>
          </a:p>
        </p:txBody>
      </p:sp>
      <p:graphicFrame>
        <p:nvGraphicFramePr>
          <p:cNvPr id="420871" name="Object 7"/>
          <p:cNvGraphicFramePr>
            <a:graphicFrameLocks noChangeAspect="1"/>
          </p:cNvGraphicFramePr>
          <p:nvPr/>
        </p:nvGraphicFramePr>
        <p:xfrm>
          <a:off x="4613275" y="4081463"/>
          <a:ext cx="2784475" cy="1158875"/>
        </p:xfrm>
        <a:graphic>
          <a:graphicData uri="http://schemas.openxmlformats.org/presentationml/2006/ole">
            <p:oleObj spid="_x0000_s35843" name="Document" r:id="rId4" imgW="2460645" imgH="1028779" progId="Word.Document.8">
              <p:embed/>
            </p:oleObj>
          </a:graphicData>
        </a:graphic>
      </p:graphicFrame>
      <p:sp>
        <p:nvSpPr>
          <p:cNvPr id="420872" name="Rectangle 8"/>
          <p:cNvSpPr>
            <a:spLocks noChangeArrowheads="1"/>
          </p:cNvSpPr>
          <p:nvPr/>
        </p:nvSpPr>
        <p:spPr bwMode="auto">
          <a:xfrm>
            <a:off x="404813" y="5024438"/>
            <a:ext cx="8126412" cy="1082675"/>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buFontTx/>
              <a:buChar char="•"/>
            </a:pPr>
            <a:r>
              <a:rPr lang="en-US" b="0">
                <a:latin typeface="Times New Roman" pitchFamily="18" charset="0"/>
              </a:rPr>
              <a:t>Outer join: natural join, but use NULL values to fill in dangling tuples.</a:t>
            </a:r>
          </a:p>
          <a:p>
            <a:pPr marL="342900" indent="-342900">
              <a:lnSpc>
                <a:spcPct val="90000"/>
              </a:lnSpc>
              <a:spcBef>
                <a:spcPct val="20000"/>
              </a:spcBef>
              <a:buClr>
                <a:schemeClr val="tx1"/>
              </a:buClr>
              <a:buFontTx/>
              <a:buChar char="•"/>
            </a:pPr>
            <a:r>
              <a:rPr lang="en-US" b="0">
                <a:latin typeface="Times New Roman" pitchFamily="18" charset="0"/>
              </a:rPr>
              <a:t>Three types: “left”, “right”, or “full”</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a:xfrm>
            <a:off x="914400" y="0"/>
            <a:ext cx="8229600" cy="1143000"/>
          </a:xfrm>
        </p:spPr>
        <p:txBody>
          <a:bodyPr/>
          <a:lstStyle/>
          <a:p>
            <a:r>
              <a:rPr lang="en-US" b="1" dirty="0">
                <a:solidFill>
                  <a:srgbClr val="FFFF00"/>
                </a:solidFill>
              </a:rPr>
              <a:t>Left Outer Join</a:t>
            </a:r>
          </a:p>
        </p:txBody>
      </p:sp>
      <p:sp>
        <p:nvSpPr>
          <p:cNvPr id="421891" name="Rectangle 3"/>
          <p:cNvSpPr>
            <a:spLocks noChangeArrowheads="1"/>
          </p:cNvSpPr>
          <p:nvPr/>
        </p:nvSpPr>
        <p:spPr bwMode="auto">
          <a:xfrm>
            <a:off x="444500" y="1660525"/>
            <a:ext cx="6350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R</a:t>
            </a:r>
          </a:p>
        </p:txBody>
      </p:sp>
      <p:graphicFrame>
        <p:nvGraphicFramePr>
          <p:cNvPr id="421892" name="Object 4"/>
          <p:cNvGraphicFramePr>
            <a:graphicFrameLocks noChangeAspect="1"/>
          </p:cNvGraphicFramePr>
          <p:nvPr/>
        </p:nvGraphicFramePr>
        <p:xfrm>
          <a:off x="1114425" y="1504950"/>
          <a:ext cx="2620963" cy="973138"/>
        </p:xfrm>
        <a:graphic>
          <a:graphicData uri="http://schemas.openxmlformats.org/presentationml/2006/ole">
            <p:oleObj spid="_x0000_s36866" name="Document" r:id="rId3" imgW="2416320" imgH="816480" progId="Word.Document.8">
              <p:embed/>
            </p:oleObj>
          </a:graphicData>
        </a:graphic>
      </p:graphicFrame>
      <p:sp>
        <p:nvSpPr>
          <p:cNvPr id="421893" name="Rectangle 5"/>
          <p:cNvSpPr>
            <a:spLocks noChangeArrowheads="1"/>
          </p:cNvSpPr>
          <p:nvPr/>
        </p:nvSpPr>
        <p:spPr bwMode="auto">
          <a:xfrm>
            <a:off x="7518400" y="1724025"/>
            <a:ext cx="546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S</a:t>
            </a:r>
          </a:p>
        </p:txBody>
      </p:sp>
      <p:graphicFrame>
        <p:nvGraphicFramePr>
          <p:cNvPr id="421894" name="Object 6"/>
          <p:cNvGraphicFramePr>
            <a:graphicFrameLocks noChangeAspect="1"/>
          </p:cNvGraphicFramePr>
          <p:nvPr/>
        </p:nvGraphicFramePr>
        <p:xfrm>
          <a:off x="4600575" y="1544638"/>
          <a:ext cx="2808288" cy="989012"/>
        </p:xfrm>
        <a:graphic>
          <a:graphicData uri="http://schemas.openxmlformats.org/presentationml/2006/ole">
            <p:oleObj spid="_x0000_s36867" name="Document" r:id="rId4" imgW="2460645" imgH="1028779" progId="Word.Document.8">
              <p:embed/>
            </p:oleObj>
          </a:graphicData>
        </a:graphic>
      </p:graphicFrame>
      <p:sp>
        <p:nvSpPr>
          <p:cNvPr id="421895" name="Rectangle 7"/>
          <p:cNvSpPr>
            <a:spLocks noChangeArrowheads="1"/>
          </p:cNvSpPr>
          <p:nvPr/>
        </p:nvSpPr>
        <p:spPr bwMode="auto">
          <a:xfrm>
            <a:off x="354013" y="3033713"/>
            <a:ext cx="2322512" cy="828675"/>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pPr>
            <a:r>
              <a:rPr lang="en-US" b="0">
                <a:latin typeface="Times New Roman" pitchFamily="18" charset="0"/>
              </a:rPr>
              <a:t>Left outer join</a:t>
            </a:r>
          </a:p>
          <a:p>
            <a:pPr marL="342900" indent="-342900">
              <a:lnSpc>
                <a:spcPct val="90000"/>
              </a:lnSpc>
              <a:spcBef>
                <a:spcPct val="20000"/>
              </a:spcBef>
              <a:buClr>
                <a:schemeClr val="tx1"/>
              </a:buClr>
            </a:pPr>
            <a:r>
              <a:rPr lang="en-US" b="0">
                <a:latin typeface="Times New Roman" pitchFamily="18" charset="0"/>
              </a:rPr>
              <a:t>R        S</a:t>
            </a:r>
          </a:p>
        </p:txBody>
      </p:sp>
      <p:graphicFrame>
        <p:nvGraphicFramePr>
          <p:cNvPr id="421896" name="Object 8"/>
          <p:cNvGraphicFramePr>
            <a:graphicFrameLocks noChangeAspect="1"/>
          </p:cNvGraphicFramePr>
          <p:nvPr/>
        </p:nvGraphicFramePr>
        <p:xfrm>
          <a:off x="1295400" y="4267200"/>
          <a:ext cx="5654767" cy="1371600"/>
        </p:xfrm>
        <a:graphic>
          <a:graphicData uri="http://schemas.openxmlformats.org/presentationml/2006/ole">
            <p:oleObj spid="_x0000_s36868" name="Document" r:id="rId5" imgW="3776517" imgH="914451" progId="Word.Document.8">
              <p:embed/>
            </p:oleObj>
          </a:graphicData>
        </a:graphic>
      </p:graphicFrame>
      <p:grpSp>
        <p:nvGrpSpPr>
          <p:cNvPr id="2" name="Group 9"/>
          <p:cNvGrpSpPr>
            <a:grpSpLocks/>
          </p:cNvGrpSpPr>
          <p:nvPr/>
        </p:nvGrpSpPr>
        <p:grpSpPr bwMode="auto">
          <a:xfrm>
            <a:off x="736600" y="3559175"/>
            <a:ext cx="482600" cy="203200"/>
            <a:chOff x="464" y="1872"/>
            <a:chExt cx="304" cy="128"/>
          </a:xfrm>
        </p:grpSpPr>
        <p:grpSp>
          <p:nvGrpSpPr>
            <p:cNvPr id="3" name="Group 10"/>
            <p:cNvGrpSpPr>
              <a:grpSpLocks/>
            </p:cNvGrpSpPr>
            <p:nvPr/>
          </p:nvGrpSpPr>
          <p:grpSpPr bwMode="auto">
            <a:xfrm>
              <a:off x="544" y="1872"/>
              <a:ext cx="224" cy="128"/>
              <a:chOff x="3120" y="3744"/>
              <a:chExt cx="288" cy="160"/>
            </a:xfrm>
          </p:grpSpPr>
          <p:sp>
            <p:nvSpPr>
              <p:cNvPr id="421899" name="Line 11"/>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1900" name="Line 12"/>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1901" name="Line 13"/>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1902" name="Line 14"/>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21903" name="Line 15"/>
            <p:cNvSpPr>
              <a:spLocks noChangeShapeType="1"/>
            </p:cNvSpPr>
            <p:nvPr/>
          </p:nvSpPr>
          <p:spPr bwMode="auto">
            <a:xfrm>
              <a:off x="464" y="1880"/>
              <a:ext cx="96" cy="0"/>
            </a:xfrm>
            <a:prstGeom prst="line">
              <a:avLst/>
            </a:prstGeom>
            <a:noFill/>
            <a:ln w="19050">
              <a:solidFill>
                <a:schemeClr val="tx1"/>
              </a:solidFill>
              <a:miter lim="800000"/>
              <a:headEnd/>
              <a:tailEnd/>
            </a:ln>
            <a:effectLst/>
          </p:spPr>
          <p:txBody>
            <a:bodyPr>
              <a:spAutoFit/>
            </a:bodyPr>
            <a:lstStyle/>
            <a:p>
              <a:endParaRPr lang="en-US"/>
            </a:p>
          </p:txBody>
        </p:sp>
        <p:sp>
          <p:nvSpPr>
            <p:cNvPr id="421904" name="Line 16"/>
            <p:cNvSpPr>
              <a:spLocks noChangeShapeType="1"/>
            </p:cNvSpPr>
            <p:nvPr/>
          </p:nvSpPr>
          <p:spPr bwMode="auto">
            <a:xfrm>
              <a:off x="464" y="1984"/>
              <a:ext cx="96" cy="0"/>
            </a:xfrm>
            <a:prstGeom prst="line">
              <a:avLst/>
            </a:prstGeom>
            <a:noFill/>
            <a:ln w="19050">
              <a:solidFill>
                <a:schemeClr val="tx1"/>
              </a:solidFill>
              <a:miter lim="800000"/>
              <a:headEnd/>
              <a:tailEnd/>
            </a:ln>
            <a:effectLst/>
          </p:spPr>
          <p:txBody>
            <a:bodyPr>
              <a:spAutoFit/>
            </a:bodyPr>
            <a:lstStyle/>
            <a:p>
              <a:endParaRPr lang="en-US"/>
            </a:p>
          </p:txBody>
        </p:sp>
      </p:grpSp>
      <p:sp>
        <p:nvSpPr>
          <p:cNvPr id="421905" name="Rectangle 17"/>
          <p:cNvSpPr>
            <a:spLocks noChangeArrowheads="1"/>
          </p:cNvSpPr>
          <p:nvPr/>
        </p:nvSpPr>
        <p:spPr bwMode="auto">
          <a:xfrm>
            <a:off x="1263650" y="5888038"/>
            <a:ext cx="4938713" cy="409575"/>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pPr>
            <a:r>
              <a:rPr lang="en-US" b="0">
                <a:latin typeface="Times New Roman" pitchFamily="18" charset="0"/>
              </a:rPr>
              <a:t>Pad null value for left dangling tuples.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a:xfrm>
            <a:off x="914400" y="0"/>
            <a:ext cx="8229600" cy="1143000"/>
          </a:xfrm>
        </p:spPr>
        <p:txBody>
          <a:bodyPr/>
          <a:lstStyle/>
          <a:p>
            <a:r>
              <a:rPr lang="en-US" b="1" dirty="0">
                <a:solidFill>
                  <a:srgbClr val="FFFF00"/>
                </a:solidFill>
              </a:rPr>
              <a:t>Right Outer Join </a:t>
            </a:r>
            <a:endParaRPr lang="en-US" sz="1400" b="1" dirty="0">
              <a:solidFill>
                <a:srgbClr val="FFFF00"/>
              </a:solidFill>
            </a:endParaRPr>
          </a:p>
        </p:txBody>
      </p:sp>
      <p:sp>
        <p:nvSpPr>
          <p:cNvPr id="422915" name="Rectangle 3"/>
          <p:cNvSpPr>
            <a:spLocks noChangeArrowheads="1"/>
          </p:cNvSpPr>
          <p:nvPr/>
        </p:nvSpPr>
        <p:spPr bwMode="auto">
          <a:xfrm>
            <a:off x="444500" y="1660525"/>
            <a:ext cx="6350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R</a:t>
            </a:r>
          </a:p>
        </p:txBody>
      </p:sp>
      <p:graphicFrame>
        <p:nvGraphicFramePr>
          <p:cNvPr id="422916" name="Object 4"/>
          <p:cNvGraphicFramePr>
            <a:graphicFrameLocks noChangeAspect="1"/>
          </p:cNvGraphicFramePr>
          <p:nvPr/>
        </p:nvGraphicFramePr>
        <p:xfrm>
          <a:off x="1114425" y="1519238"/>
          <a:ext cx="2620963" cy="973137"/>
        </p:xfrm>
        <a:graphic>
          <a:graphicData uri="http://schemas.openxmlformats.org/presentationml/2006/ole">
            <p:oleObj spid="_x0000_s37890" name="Document" r:id="rId3" imgW="2416320" imgH="816480" progId="Word.Document.8">
              <p:embed/>
            </p:oleObj>
          </a:graphicData>
        </a:graphic>
      </p:graphicFrame>
      <p:sp>
        <p:nvSpPr>
          <p:cNvPr id="422917" name="Rectangle 5"/>
          <p:cNvSpPr>
            <a:spLocks noChangeArrowheads="1"/>
          </p:cNvSpPr>
          <p:nvPr/>
        </p:nvSpPr>
        <p:spPr bwMode="auto">
          <a:xfrm>
            <a:off x="7518400" y="1724025"/>
            <a:ext cx="546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S</a:t>
            </a:r>
          </a:p>
        </p:txBody>
      </p:sp>
      <p:sp>
        <p:nvSpPr>
          <p:cNvPr id="422919" name="Rectangle 7"/>
          <p:cNvSpPr>
            <a:spLocks noChangeArrowheads="1"/>
          </p:cNvSpPr>
          <p:nvPr/>
        </p:nvSpPr>
        <p:spPr bwMode="auto">
          <a:xfrm>
            <a:off x="366713" y="3614738"/>
            <a:ext cx="2322512" cy="828675"/>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pPr>
            <a:r>
              <a:rPr lang="en-US" b="0">
                <a:latin typeface="Times New Roman" pitchFamily="18" charset="0"/>
              </a:rPr>
              <a:t>Right outer join</a:t>
            </a:r>
          </a:p>
          <a:p>
            <a:pPr marL="342900" indent="-342900">
              <a:lnSpc>
                <a:spcPct val="90000"/>
              </a:lnSpc>
              <a:spcBef>
                <a:spcPct val="20000"/>
              </a:spcBef>
              <a:buClr>
                <a:schemeClr val="tx1"/>
              </a:buClr>
            </a:pPr>
            <a:r>
              <a:rPr lang="en-US" b="0">
                <a:latin typeface="Times New Roman" pitchFamily="18" charset="0"/>
              </a:rPr>
              <a:t>R         S</a:t>
            </a:r>
          </a:p>
        </p:txBody>
      </p:sp>
      <p:graphicFrame>
        <p:nvGraphicFramePr>
          <p:cNvPr id="422920" name="Object 8"/>
          <p:cNvGraphicFramePr>
            <a:graphicFrameLocks noChangeAspect="1"/>
          </p:cNvGraphicFramePr>
          <p:nvPr/>
        </p:nvGraphicFramePr>
        <p:xfrm>
          <a:off x="1600199" y="4267200"/>
          <a:ext cx="5017751" cy="1371600"/>
        </p:xfrm>
        <a:graphic>
          <a:graphicData uri="http://schemas.openxmlformats.org/presentationml/2006/ole">
            <p:oleObj spid="_x0000_s37891" name="Document" r:id="rId4" imgW="3785250" imgH="1041211" progId="Word.Document.8">
              <p:embed/>
            </p:oleObj>
          </a:graphicData>
        </a:graphic>
      </p:graphicFrame>
      <p:grpSp>
        <p:nvGrpSpPr>
          <p:cNvPr id="2" name="Group 9"/>
          <p:cNvGrpSpPr>
            <a:grpSpLocks/>
          </p:cNvGrpSpPr>
          <p:nvPr/>
        </p:nvGrpSpPr>
        <p:grpSpPr bwMode="auto">
          <a:xfrm>
            <a:off x="787400" y="4127500"/>
            <a:ext cx="533400" cy="203200"/>
            <a:chOff x="1368" y="2720"/>
            <a:chExt cx="336" cy="128"/>
          </a:xfrm>
        </p:grpSpPr>
        <p:grpSp>
          <p:nvGrpSpPr>
            <p:cNvPr id="3" name="Group 10"/>
            <p:cNvGrpSpPr>
              <a:grpSpLocks/>
            </p:cNvGrpSpPr>
            <p:nvPr/>
          </p:nvGrpSpPr>
          <p:grpSpPr bwMode="auto">
            <a:xfrm>
              <a:off x="1368" y="2720"/>
              <a:ext cx="224" cy="128"/>
              <a:chOff x="3120" y="3744"/>
              <a:chExt cx="288" cy="160"/>
            </a:xfrm>
          </p:grpSpPr>
          <p:sp>
            <p:nvSpPr>
              <p:cNvPr id="422923" name="Line 11"/>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2924" name="Line 12"/>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2925" name="Line 13"/>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2926" name="Line 14"/>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22927" name="Line 15"/>
            <p:cNvSpPr>
              <a:spLocks noChangeShapeType="1"/>
            </p:cNvSpPr>
            <p:nvPr/>
          </p:nvSpPr>
          <p:spPr bwMode="auto">
            <a:xfrm>
              <a:off x="1592" y="2736"/>
              <a:ext cx="96" cy="0"/>
            </a:xfrm>
            <a:prstGeom prst="line">
              <a:avLst/>
            </a:prstGeom>
            <a:noFill/>
            <a:ln w="19050">
              <a:solidFill>
                <a:schemeClr val="tx1"/>
              </a:solidFill>
              <a:miter lim="800000"/>
              <a:headEnd/>
              <a:tailEnd/>
            </a:ln>
            <a:effectLst/>
          </p:spPr>
          <p:txBody>
            <a:bodyPr>
              <a:spAutoFit/>
            </a:bodyPr>
            <a:lstStyle/>
            <a:p>
              <a:endParaRPr lang="en-US"/>
            </a:p>
          </p:txBody>
        </p:sp>
        <p:sp>
          <p:nvSpPr>
            <p:cNvPr id="422928" name="Line 16"/>
            <p:cNvSpPr>
              <a:spLocks noChangeShapeType="1"/>
            </p:cNvSpPr>
            <p:nvPr/>
          </p:nvSpPr>
          <p:spPr bwMode="auto">
            <a:xfrm>
              <a:off x="1608" y="2840"/>
              <a:ext cx="96" cy="0"/>
            </a:xfrm>
            <a:prstGeom prst="line">
              <a:avLst/>
            </a:prstGeom>
            <a:noFill/>
            <a:ln w="19050">
              <a:solidFill>
                <a:schemeClr val="tx1"/>
              </a:solidFill>
              <a:miter lim="800000"/>
              <a:headEnd/>
              <a:tailEnd/>
            </a:ln>
            <a:effectLst/>
          </p:spPr>
          <p:txBody>
            <a:bodyPr>
              <a:spAutoFit/>
            </a:bodyPr>
            <a:lstStyle/>
            <a:p>
              <a:endParaRPr lang="en-US"/>
            </a:p>
          </p:txBody>
        </p:sp>
      </p:grpSp>
      <p:sp>
        <p:nvSpPr>
          <p:cNvPr id="422929" name="Rectangle 17"/>
          <p:cNvSpPr>
            <a:spLocks noChangeArrowheads="1"/>
          </p:cNvSpPr>
          <p:nvPr/>
        </p:nvSpPr>
        <p:spPr bwMode="auto">
          <a:xfrm>
            <a:off x="1565275" y="5888038"/>
            <a:ext cx="5154613" cy="409575"/>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pPr>
            <a:r>
              <a:rPr lang="en-US" b="0">
                <a:latin typeface="Times New Roman" pitchFamily="18" charset="0"/>
              </a:rPr>
              <a:t>Pad null value for right dangling tuples.</a:t>
            </a:r>
          </a:p>
        </p:txBody>
      </p:sp>
      <p:graphicFrame>
        <p:nvGraphicFramePr>
          <p:cNvPr id="422930" name="Object 18"/>
          <p:cNvGraphicFramePr>
            <a:graphicFrameLocks noChangeAspect="1"/>
          </p:cNvGraphicFramePr>
          <p:nvPr>
            <p:ph idx="1"/>
          </p:nvPr>
        </p:nvGraphicFramePr>
        <p:xfrm>
          <a:off x="4718050" y="1423988"/>
          <a:ext cx="2460625" cy="1028700"/>
        </p:xfrm>
        <a:graphic>
          <a:graphicData uri="http://schemas.openxmlformats.org/presentationml/2006/ole">
            <p:oleObj spid="_x0000_s37892" name="Document" r:id="rId5" imgW="2460645" imgH="1028779" progId="Word.Document.8">
              <p:embed/>
            </p:oleObj>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outer1_0"/>
          <p:cNvPicPr>
            <a:picLocks noGrp="1" noChangeAspect="1" noChangeArrowheads="1"/>
          </p:cNvPicPr>
          <p:nvPr>
            <p:ph idx="1"/>
          </p:nvPr>
        </p:nvPicPr>
        <p:blipFill>
          <a:blip r:embed="rId2"/>
          <a:srcRect/>
          <a:stretch>
            <a:fillRect/>
          </a:stretch>
        </p:blipFill>
        <p:spPr>
          <a:xfrm>
            <a:off x="465138" y="1157288"/>
            <a:ext cx="8312150" cy="4786312"/>
          </a:xfrm>
          <a:noFill/>
          <a:ln>
            <a:noFill/>
          </a:ln>
        </p:spPr>
      </p:pic>
      <p:sp>
        <p:nvSpPr>
          <p:cNvPr id="26627" name="Rectangle 3"/>
          <p:cNvSpPr>
            <a:spLocks noChangeArrowheads="1"/>
          </p:cNvSpPr>
          <p:nvPr/>
        </p:nvSpPr>
        <p:spPr bwMode="auto">
          <a:xfrm>
            <a:off x="2514600" y="57150"/>
            <a:ext cx="6083300" cy="701675"/>
          </a:xfrm>
          <a:prstGeom prst="rect">
            <a:avLst/>
          </a:prstGeom>
          <a:noFill/>
          <a:ln w="12700">
            <a:noFill/>
            <a:miter lim="800000"/>
            <a:headEnd/>
            <a:tailEnd/>
          </a:ln>
        </p:spPr>
        <p:txBody>
          <a:bodyPr wrap="none">
            <a:spAutoFit/>
          </a:bodyPr>
          <a:lstStyle/>
          <a:p>
            <a:r>
              <a:rPr lang="en-GB" sz="4000" dirty="0">
                <a:solidFill>
                  <a:srgbClr val="FFFF00"/>
                </a:solidFill>
                <a:latin typeface="Avant Garde" charset="0"/>
              </a:rPr>
              <a:t>OUTER JOIN   Example 1</a:t>
            </a:r>
            <a:endParaRPr lang="en-US" sz="4000" dirty="0">
              <a:solidFill>
                <a:srgbClr val="FFFF00"/>
              </a:solidFill>
              <a:latin typeface="Avant Garde" charset="0"/>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outer2_0"/>
          <p:cNvPicPr>
            <a:picLocks noGrp="1" noChangeAspect="1" noChangeArrowheads="1"/>
          </p:cNvPicPr>
          <p:nvPr>
            <p:ph idx="1"/>
          </p:nvPr>
        </p:nvPicPr>
        <p:blipFill>
          <a:blip r:embed="rId2"/>
          <a:srcRect/>
          <a:stretch>
            <a:fillRect/>
          </a:stretch>
        </p:blipFill>
        <p:spPr>
          <a:xfrm>
            <a:off x="242888" y="1014413"/>
            <a:ext cx="8445500" cy="4935537"/>
          </a:xfrm>
          <a:noFill/>
        </p:spPr>
      </p:pic>
      <p:sp>
        <p:nvSpPr>
          <p:cNvPr id="27651" name="Rectangle 3"/>
          <p:cNvSpPr>
            <a:spLocks noChangeArrowheads="1"/>
          </p:cNvSpPr>
          <p:nvPr/>
        </p:nvSpPr>
        <p:spPr bwMode="auto">
          <a:xfrm>
            <a:off x="2778125" y="57150"/>
            <a:ext cx="5756275"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OUTER</a:t>
            </a:r>
            <a:r>
              <a:rPr lang="en-GB" sz="4000">
                <a:solidFill>
                  <a:srgbClr val="FFFF00"/>
                </a:solidFill>
                <a:latin typeface="Times New Roman" pitchFamily="18" charset="0"/>
              </a:rPr>
              <a:t> JOIN   Example 2</a:t>
            </a:r>
            <a:endParaRPr lang="en-US" sz="4000">
              <a:solidFill>
                <a:srgbClr val="FFFF00"/>
              </a:solidFill>
              <a:latin typeface="Times New Roman" pitchFamily="18" charset="0"/>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a:xfrm>
            <a:off x="914400" y="0"/>
            <a:ext cx="8229600" cy="1143000"/>
          </a:xfrm>
        </p:spPr>
        <p:txBody>
          <a:bodyPr/>
          <a:lstStyle/>
          <a:p>
            <a:r>
              <a:rPr lang="en-US" b="1" dirty="0">
                <a:solidFill>
                  <a:srgbClr val="FFFF00"/>
                </a:solidFill>
              </a:rPr>
              <a:t>Full Outer Join </a:t>
            </a:r>
            <a:endParaRPr lang="en-US" sz="1400" b="1" dirty="0">
              <a:solidFill>
                <a:srgbClr val="FFFF00"/>
              </a:solidFill>
            </a:endParaRPr>
          </a:p>
        </p:txBody>
      </p:sp>
      <p:sp>
        <p:nvSpPr>
          <p:cNvPr id="423939" name="Rectangle 3"/>
          <p:cNvSpPr>
            <a:spLocks noChangeArrowheads="1"/>
          </p:cNvSpPr>
          <p:nvPr/>
        </p:nvSpPr>
        <p:spPr bwMode="auto">
          <a:xfrm>
            <a:off x="444500" y="1660525"/>
            <a:ext cx="6350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R</a:t>
            </a:r>
          </a:p>
        </p:txBody>
      </p:sp>
      <p:graphicFrame>
        <p:nvGraphicFramePr>
          <p:cNvPr id="423940" name="Object 4"/>
          <p:cNvGraphicFramePr>
            <a:graphicFrameLocks noChangeAspect="1"/>
          </p:cNvGraphicFramePr>
          <p:nvPr/>
        </p:nvGraphicFramePr>
        <p:xfrm>
          <a:off x="1114425" y="1519238"/>
          <a:ext cx="2620963" cy="973137"/>
        </p:xfrm>
        <a:graphic>
          <a:graphicData uri="http://schemas.openxmlformats.org/presentationml/2006/ole">
            <p:oleObj spid="_x0000_s38914" name="Document" r:id="rId3" imgW="2416320" imgH="816480" progId="Word.Document.8">
              <p:embed/>
            </p:oleObj>
          </a:graphicData>
        </a:graphic>
      </p:graphicFrame>
      <p:sp>
        <p:nvSpPr>
          <p:cNvPr id="423941" name="Rectangle 5"/>
          <p:cNvSpPr>
            <a:spLocks noChangeArrowheads="1"/>
          </p:cNvSpPr>
          <p:nvPr/>
        </p:nvSpPr>
        <p:spPr bwMode="auto">
          <a:xfrm>
            <a:off x="7518400" y="1724025"/>
            <a:ext cx="546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S</a:t>
            </a:r>
          </a:p>
        </p:txBody>
      </p:sp>
      <p:sp>
        <p:nvSpPr>
          <p:cNvPr id="423943" name="Rectangle 7"/>
          <p:cNvSpPr>
            <a:spLocks noChangeArrowheads="1"/>
          </p:cNvSpPr>
          <p:nvPr/>
        </p:nvSpPr>
        <p:spPr bwMode="auto">
          <a:xfrm>
            <a:off x="555625" y="3508375"/>
            <a:ext cx="2322513" cy="828675"/>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pPr>
            <a:r>
              <a:rPr lang="en-US" b="0">
                <a:latin typeface="Times New Roman" pitchFamily="18" charset="0"/>
              </a:rPr>
              <a:t>Full outer join</a:t>
            </a:r>
          </a:p>
          <a:p>
            <a:pPr marL="342900" indent="-342900">
              <a:lnSpc>
                <a:spcPct val="90000"/>
              </a:lnSpc>
              <a:spcBef>
                <a:spcPct val="20000"/>
              </a:spcBef>
              <a:buClr>
                <a:schemeClr val="tx1"/>
              </a:buClr>
            </a:pPr>
            <a:r>
              <a:rPr lang="en-US" b="0">
                <a:latin typeface="Times New Roman" pitchFamily="18" charset="0"/>
              </a:rPr>
              <a:t>R           S</a:t>
            </a:r>
          </a:p>
        </p:txBody>
      </p:sp>
      <p:graphicFrame>
        <p:nvGraphicFramePr>
          <p:cNvPr id="423944" name="Object 8"/>
          <p:cNvGraphicFramePr>
            <a:graphicFrameLocks noChangeAspect="1"/>
          </p:cNvGraphicFramePr>
          <p:nvPr/>
        </p:nvGraphicFramePr>
        <p:xfrm>
          <a:off x="1828800" y="4343400"/>
          <a:ext cx="4953000" cy="1631717"/>
        </p:xfrm>
        <a:graphic>
          <a:graphicData uri="http://schemas.openxmlformats.org/presentationml/2006/ole">
            <p:oleObj spid="_x0000_s38915" name="Document" r:id="rId4" imgW="3785250" imgH="1245992" progId="Word.Document.8">
              <p:embed/>
            </p:oleObj>
          </a:graphicData>
        </a:graphic>
      </p:graphicFrame>
      <p:grpSp>
        <p:nvGrpSpPr>
          <p:cNvPr id="2" name="Group 9"/>
          <p:cNvGrpSpPr>
            <a:grpSpLocks/>
          </p:cNvGrpSpPr>
          <p:nvPr/>
        </p:nvGrpSpPr>
        <p:grpSpPr bwMode="auto">
          <a:xfrm>
            <a:off x="925513" y="4021138"/>
            <a:ext cx="660400" cy="203200"/>
            <a:chOff x="848" y="3568"/>
            <a:chExt cx="416" cy="128"/>
          </a:xfrm>
        </p:grpSpPr>
        <p:grpSp>
          <p:nvGrpSpPr>
            <p:cNvPr id="3" name="Group 10"/>
            <p:cNvGrpSpPr>
              <a:grpSpLocks/>
            </p:cNvGrpSpPr>
            <p:nvPr/>
          </p:nvGrpSpPr>
          <p:grpSpPr bwMode="auto">
            <a:xfrm>
              <a:off x="928" y="3568"/>
              <a:ext cx="224" cy="128"/>
              <a:chOff x="3120" y="3744"/>
              <a:chExt cx="288" cy="160"/>
            </a:xfrm>
          </p:grpSpPr>
          <p:sp>
            <p:nvSpPr>
              <p:cNvPr id="423947" name="Line 11"/>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3948" name="Line 12"/>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3949" name="Line 13"/>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3950" name="Line 14"/>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23951" name="Line 15"/>
            <p:cNvSpPr>
              <a:spLocks noChangeShapeType="1"/>
            </p:cNvSpPr>
            <p:nvPr/>
          </p:nvSpPr>
          <p:spPr bwMode="auto">
            <a:xfrm>
              <a:off x="848" y="3576"/>
              <a:ext cx="96" cy="0"/>
            </a:xfrm>
            <a:prstGeom prst="line">
              <a:avLst/>
            </a:prstGeom>
            <a:noFill/>
            <a:ln w="19050">
              <a:solidFill>
                <a:schemeClr val="tx1"/>
              </a:solidFill>
              <a:miter lim="800000"/>
              <a:headEnd/>
              <a:tailEnd/>
            </a:ln>
            <a:effectLst/>
          </p:spPr>
          <p:txBody>
            <a:bodyPr>
              <a:spAutoFit/>
            </a:bodyPr>
            <a:lstStyle/>
            <a:p>
              <a:endParaRPr lang="en-US"/>
            </a:p>
          </p:txBody>
        </p:sp>
        <p:sp>
          <p:nvSpPr>
            <p:cNvPr id="423952" name="Line 16"/>
            <p:cNvSpPr>
              <a:spLocks noChangeShapeType="1"/>
            </p:cNvSpPr>
            <p:nvPr/>
          </p:nvSpPr>
          <p:spPr bwMode="auto">
            <a:xfrm>
              <a:off x="848" y="3680"/>
              <a:ext cx="96" cy="0"/>
            </a:xfrm>
            <a:prstGeom prst="line">
              <a:avLst/>
            </a:prstGeom>
            <a:noFill/>
            <a:ln w="19050">
              <a:solidFill>
                <a:schemeClr val="tx1"/>
              </a:solidFill>
              <a:miter lim="800000"/>
              <a:headEnd/>
              <a:tailEnd/>
            </a:ln>
            <a:effectLst/>
          </p:spPr>
          <p:txBody>
            <a:bodyPr>
              <a:spAutoFit/>
            </a:bodyPr>
            <a:lstStyle/>
            <a:p>
              <a:endParaRPr lang="en-US"/>
            </a:p>
          </p:txBody>
        </p:sp>
        <p:sp>
          <p:nvSpPr>
            <p:cNvPr id="423953" name="Line 17"/>
            <p:cNvSpPr>
              <a:spLocks noChangeShapeType="1"/>
            </p:cNvSpPr>
            <p:nvPr/>
          </p:nvSpPr>
          <p:spPr bwMode="auto">
            <a:xfrm>
              <a:off x="1168" y="3576"/>
              <a:ext cx="96" cy="0"/>
            </a:xfrm>
            <a:prstGeom prst="line">
              <a:avLst/>
            </a:prstGeom>
            <a:noFill/>
            <a:ln w="19050">
              <a:solidFill>
                <a:schemeClr val="tx1"/>
              </a:solidFill>
              <a:miter lim="800000"/>
              <a:headEnd/>
              <a:tailEnd/>
            </a:ln>
            <a:effectLst/>
          </p:spPr>
          <p:txBody>
            <a:bodyPr>
              <a:spAutoFit/>
            </a:bodyPr>
            <a:lstStyle/>
            <a:p>
              <a:endParaRPr lang="en-US"/>
            </a:p>
          </p:txBody>
        </p:sp>
        <p:sp>
          <p:nvSpPr>
            <p:cNvPr id="423954" name="Line 18"/>
            <p:cNvSpPr>
              <a:spLocks noChangeShapeType="1"/>
            </p:cNvSpPr>
            <p:nvPr/>
          </p:nvSpPr>
          <p:spPr bwMode="auto">
            <a:xfrm>
              <a:off x="1168" y="3680"/>
              <a:ext cx="96" cy="0"/>
            </a:xfrm>
            <a:prstGeom prst="line">
              <a:avLst/>
            </a:prstGeom>
            <a:noFill/>
            <a:ln w="19050">
              <a:solidFill>
                <a:schemeClr val="tx1"/>
              </a:solidFill>
              <a:miter lim="800000"/>
              <a:headEnd/>
              <a:tailEnd/>
            </a:ln>
            <a:effectLst/>
          </p:spPr>
          <p:txBody>
            <a:bodyPr>
              <a:spAutoFit/>
            </a:bodyPr>
            <a:lstStyle/>
            <a:p>
              <a:endParaRPr lang="en-US"/>
            </a:p>
          </p:txBody>
        </p:sp>
      </p:grpSp>
      <p:sp>
        <p:nvSpPr>
          <p:cNvPr id="423955" name="Rectangle 19"/>
          <p:cNvSpPr>
            <a:spLocks noChangeArrowheads="1"/>
          </p:cNvSpPr>
          <p:nvPr/>
        </p:nvSpPr>
        <p:spPr bwMode="auto">
          <a:xfrm>
            <a:off x="1377950" y="6046788"/>
            <a:ext cx="7056438" cy="409575"/>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pPr>
            <a:r>
              <a:rPr lang="en-US" b="0">
                <a:latin typeface="Times New Roman" pitchFamily="18" charset="0"/>
              </a:rPr>
              <a:t>Pad null values for both left and right dangling tuples.</a:t>
            </a:r>
          </a:p>
        </p:txBody>
      </p:sp>
      <p:graphicFrame>
        <p:nvGraphicFramePr>
          <p:cNvPr id="423956" name="Object 20"/>
          <p:cNvGraphicFramePr>
            <a:graphicFrameLocks noChangeAspect="1"/>
          </p:cNvGraphicFramePr>
          <p:nvPr>
            <p:ph idx="1"/>
          </p:nvPr>
        </p:nvGraphicFramePr>
        <p:xfrm>
          <a:off x="4718050" y="1612900"/>
          <a:ext cx="2460625" cy="1028700"/>
        </p:xfrm>
        <a:graphic>
          <a:graphicData uri="http://schemas.openxmlformats.org/presentationml/2006/ole">
            <p:oleObj spid="_x0000_s38916" name="Document" r:id="rId5" imgW="2460645" imgH="1028779" progId="Word.Document.8">
              <p:embed/>
            </p:oleObj>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join types"/>
          <p:cNvPicPr>
            <a:picLocks noChangeAspect="1" noChangeArrowheads="1"/>
          </p:cNvPicPr>
          <p:nvPr/>
        </p:nvPicPr>
        <p:blipFill>
          <a:blip r:embed="rId2"/>
          <a:srcRect/>
          <a:stretch>
            <a:fillRect/>
          </a:stretch>
        </p:blipFill>
        <p:spPr bwMode="auto">
          <a:xfrm>
            <a:off x="2047875" y="914400"/>
            <a:ext cx="7096125" cy="3355488"/>
          </a:xfrm>
          <a:prstGeom prst="rect">
            <a:avLst/>
          </a:prstGeom>
          <a:noFill/>
        </p:spPr>
      </p:pic>
      <p:sp>
        <p:nvSpPr>
          <p:cNvPr id="40961" name="Rectangle 1"/>
          <p:cNvSpPr>
            <a:spLocks noChangeArrowheads="1"/>
          </p:cNvSpPr>
          <p:nvPr/>
        </p:nvSpPr>
        <p:spPr bwMode="auto">
          <a:xfrm>
            <a:off x="381000" y="2209800"/>
            <a:ext cx="87630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smtClean="0">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smtClean="0">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Arial" pitchFamily="34" charset="0"/>
              </a:rPr>
              <a:t>Joins may be represented as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Arial" pitchFamily="34" charset="0"/>
              </a:rPr>
              <a:t> Venn diagrams, as shown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Arial" pitchFamily="34" charset="0"/>
              </a:rPr>
              <a:t>above along with other common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Arial" pitchFamily="34" charset="0"/>
              </a:rPr>
              <a:t>set operations: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Arial" pitchFamily="34" charset="0"/>
              </a:rPr>
              <a:t/>
            </a:r>
            <a:br>
              <a:rPr kumimoji="0" lang="en-US" sz="1600" b="0" i="0" u="none" strike="noStrike" cap="none" normalizeH="0" baseline="0" dirty="0" smtClean="0">
                <a:ln>
                  <a:noFill/>
                </a:ln>
                <a:solidFill>
                  <a:schemeClr val="tx1"/>
                </a:solidFill>
                <a:effectLst/>
                <a:latin typeface="+mj-lt"/>
                <a:cs typeface="Arial" pitchFamily="34" charset="0"/>
              </a:rPr>
            </a:br>
            <a:r>
              <a:rPr kumimoji="0" lang="en-US" sz="1600" b="0" i="0" u="none" strike="noStrike" cap="none" normalizeH="0" baseline="0" dirty="0" smtClean="0">
                <a:ln>
                  <a:noFill/>
                </a:ln>
                <a:solidFill>
                  <a:schemeClr val="tx1"/>
                </a:solidFill>
                <a:effectLst/>
                <a:latin typeface="+mj-lt"/>
                <a:cs typeface="Arial" pitchFamily="34" charset="0"/>
              </a:rPr>
              <a:t>Result of applying these joins in a query:</a:t>
            </a:r>
            <a:br>
              <a:rPr kumimoji="0" lang="en-US" sz="1600" b="0" i="0" u="none" strike="noStrike" cap="none" normalizeH="0" baseline="0" dirty="0" smtClean="0">
                <a:ln>
                  <a:noFill/>
                </a:ln>
                <a:solidFill>
                  <a:schemeClr val="tx1"/>
                </a:solidFill>
                <a:effectLst/>
                <a:latin typeface="+mj-lt"/>
                <a:cs typeface="Arial" pitchFamily="34" charset="0"/>
              </a:rPr>
            </a:br>
            <a:r>
              <a:rPr kumimoji="0" lang="en-US" sz="1600" b="0" i="0" u="none" strike="noStrike" cap="none" normalizeH="0" baseline="0" dirty="0" smtClean="0">
                <a:ln>
                  <a:noFill/>
                </a:ln>
                <a:solidFill>
                  <a:schemeClr val="tx1"/>
                </a:solidFill>
                <a:effectLst/>
                <a:latin typeface="+mj-lt"/>
                <a:cs typeface="Arial" pitchFamily="34" charset="0"/>
              </a:rPr>
              <a:t>INNER JOIN:  Select only those rows that have values in common in the columns specified in the ON clause.</a:t>
            </a:r>
            <a:endParaRPr kumimoji="0" lang="en-US" sz="16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Arial" pitchFamily="34" charset="0"/>
              </a:rPr>
              <a:t> LEFT, RIGHT, or FULL OUTER JOIN:  Select all rows from the table on the left (or right, or both) regardless of whether the other table has values in common and (usually) enter NULL where data is missing.</a:t>
            </a:r>
            <a:endParaRPr kumimoji="0" lang="en-US" sz="2800" b="0" i="0" u="none" strike="noStrike" cap="none" normalizeH="0" baseline="0" dirty="0" smtClean="0">
              <a:ln>
                <a:noFill/>
              </a:ln>
              <a:solidFill>
                <a:schemeClr val="tx1"/>
              </a:solidFill>
              <a:effectLst/>
              <a:latin typeface="+mj-lt"/>
            </a:endParaRPr>
          </a:p>
        </p:txBody>
      </p:sp>
      <p:sp>
        <p:nvSpPr>
          <p:cNvPr id="4" name="Rectangle 2"/>
          <p:cNvSpPr>
            <a:spLocks noGrp="1" noChangeArrowheads="1"/>
          </p:cNvSpPr>
          <p:nvPr>
            <p:ph type="title"/>
          </p:nvPr>
        </p:nvSpPr>
        <p:spPr>
          <a:xfrm>
            <a:off x="914400" y="0"/>
            <a:ext cx="8229600" cy="1143000"/>
          </a:xfrm>
        </p:spPr>
        <p:txBody>
          <a:bodyPr/>
          <a:lstStyle/>
          <a:p>
            <a:r>
              <a:rPr lang="en-US" b="1" dirty="0" smtClean="0">
                <a:solidFill>
                  <a:srgbClr val="FFFF00"/>
                </a:solidFill>
              </a:rPr>
              <a:t> Joins Revised</a:t>
            </a:r>
            <a:endParaRPr lang="en-US" sz="1400" b="1" dirty="0">
              <a:solidFill>
                <a:srgbClr val="FFFF00"/>
              </a:solidFill>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a:xfrm>
            <a:off x="1066800" y="0"/>
            <a:ext cx="8229600" cy="1143000"/>
          </a:xfrm>
          <a:noFill/>
          <a:ln/>
        </p:spPr>
        <p:txBody>
          <a:bodyPr lIns="92075" tIns="46038" rIns="92075" bIns="46038" anchor="ctr"/>
          <a:lstStyle/>
          <a:p>
            <a:r>
              <a:rPr lang="en-US" sz="3600" b="1" dirty="0">
                <a:solidFill>
                  <a:srgbClr val="FFFF00"/>
                </a:solidFill>
              </a:rPr>
              <a:t>Combining Different Operations</a:t>
            </a:r>
          </a:p>
        </p:txBody>
      </p:sp>
      <p:sp>
        <p:nvSpPr>
          <p:cNvPr id="424963" name="Rectangle 3"/>
          <p:cNvSpPr>
            <a:spLocks noGrp="1" noChangeArrowheads="1"/>
          </p:cNvSpPr>
          <p:nvPr>
            <p:ph type="body" idx="1"/>
          </p:nvPr>
        </p:nvSpPr>
        <p:spPr>
          <a:xfrm>
            <a:off x="469900" y="1600200"/>
            <a:ext cx="8166100" cy="4622800"/>
          </a:xfrm>
          <a:noFill/>
          <a:ln/>
        </p:spPr>
        <p:txBody>
          <a:bodyPr lIns="92075" tIns="46038" rIns="92075" bIns="46038"/>
          <a:lstStyle/>
          <a:p>
            <a:pPr>
              <a:lnSpc>
                <a:spcPct val="90000"/>
              </a:lnSpc>
            </a:pPr>
            <a:r>
              <a:rPr lang="en-US" sz="2800">
                <a:latin typeface="Times New Roman" pitchFamily="18" charset="0"/>
              </a:rPr>
              <a:t>Construct general expressions using basic operations.</a:t>
            </a:r>
          </a:p>
          <a:p>
            <a:pPr>
              <a:lnSpc>
                <a:spcPct val="90000"/>
              </a:lnSpc>
            </a:pPr>
            <a:r>
              <a:rPr lang="en-US" sz="2800">
                <a:latin typeface="Times New Roman" pitchFamily="18" charset="0"/>
              </a:rPr>
              <a:t>Schema of each operation:</a:t>
            </a:r>
          </a:p>
          <a:p>
            <a:pPr lvl="1">
              <a:lnSpc>
                <a:spcPct val="90000"/>
              </a:lnSpc>
            </a:pPr>
            <a:r>
              <a:rPr lang="en-US" sz="2400">
                <a:latin typeface="Times New Roman" pitchFamily="18" charset="0"/>
                <a:sym typeface="Symbol" pitchFamily="18" charset="2"/>
              </a:rPr>
              <a:t></a:t>
            </a:r>
            <a:r>
              <a:rPr lang="en-US" sz="2400">
                <a:latin typeface="Times New Roman" pitchFamily="18" charset="0"/>
              </a:rPr>
              <a:t>, </a:t>
            </a:r>
            <a:r>
              <a:rPr lang="en-US" sz="2400">
                <a:latin typeface="Times New Roman" pitchFamily="18" charset="0"/>
                <a:sym typeface="Symbol" pitchFamily="18" charset="2"/>
              </a:rPr>
              <a:t></a:t>
            </a:r>
            <a:r>
              <a:rPr lang="en-US" sz="2400">
                <a:latin typeface="Times New Roman" pitchFamily="18" charset="0"/>
              </a:rPr>
              <a:t>, -: same as the schema of the two relations</a:t>
            </a:r>
          </a:p>
          <a:p>
            <a:pPr lvl="1">
              <a:lnSpc>
                <a:spcPct val="90000"/>
              </a:lnSpc>
            </a:pPr>
            <a:r>
              <a:rPr lang="en-US" sz="2400">
                <a:latin typeface="Times New Roman" pitchFamily="18" charset="0"/>
              </a:rPr>
              <a:t>Selection </a:t>
            </a:r>
            <a:r>
              <a:rPr lang="en-US" sz="3200" i="1">
                <a:latin typeface="Symbol" pitchFamily="18" charset="2"/>
              </a:rPr>
              <a:t>s</a:t>
            </a:r>
            <a:r>
              <a:rPr lang="en-US" sz="2400">
                <a:latin typeface="Times New Roman" pitchFamily="18" charset="0"/>
              </a:rPr>
              <a:t> : same as the relation’s schema</a:t>
            </a:r>
          </a:p>
          <a:p>
            <a:pPr lvl="1">
              <a:lnSpc>
                <a:spcPct val="90000"/>
              </a:lnSpc>
            </a:pPr>
            <a:r>
              <a:rPr lang="en-US" sz="2400">
                <a:latin typeface="Times New Roman" pitchFamily="18" charset="0"/>
              </a:rPr>
              <a:t>Projection </a:t>
            </a:r>
            <a:r>
              <a:rPr lang="en-US" sz="2400" b="1">
                <a:sym typeface="Symbol" pitchFamily="18" charset="2"/>
              </a:rPr>
              <a:t></a:t>
            </a:r>
            <a:r>
              <a:rPr lang="en-US" sz="2400">
                <a:latin typeface="Times New Roman" pitchFamily="18" charset="0"/>
              </a:rPr>
              <a:t>: attributes in the projection</a:t>
            </a:r>
          </a:p>
          <a:p>
            <a:pPr lvl="1">
              <a:lnSpc>
                <a:spcPct val="90000"/>
              </a:lnSpc>
            </a:pPr>
            <a:r>
              <a:rPr lang="en-US" sz="2400">
                <a:latin typeface="Times New Roman" pitchFamily="18" charset="0"/>
              </a:rPr>
              <a:t>Cartesian product </a:t>
            </a:r>
            <a:r>
              <a:rPr lang="en-US" sz="2400" b="1">
                <a:sym typeface="Symbol" pitchFamily="18" charset="2"/>
              </a:rPr>
              <a:t> </a:t>
            </a:r>
            <a:r>
              <a:rPr lang="en-US" sz="2400">
                <a:latin typeface="Times New Roman" pitchFamily="18" charset="0"/>
              </a:rPr>
              <a:t>: attributes in two relations, use prefix to avoid confusion</a:t>
            </a:r>
            <a:endParaRPr lang="en-US" sz="2400" b="1">
              <a:sym typeface="Symbol" pitchFamily="18" charset="2"/>
            </a:endParaRPr>
          </a:p>
          <a:p>
            <a:pPr lvl="1">
              <a:lnSpc>
                <a:spcPct val="90000"/>
              </a:lnSpc>
            </a:pPr>
            <a:r>
              <a:rPr lang="en-US" sz="2400">
                <a:latin typeface="Times New Roman" pitchFamily="18" charset="0"/>
              </a:rPr>
              <a:t>Theta Join        : same as </a:t>
            </a:r>
            <a:r>
              <a:rPr lang="en-US" sz="2400" b="1">
                <a:sym typeface="Symbol" pitchFamily="18" charset="2"/>
              </a:rPr>
              <a:t></a:t>
            </a:r>
            <a:r>
              <a:rPr lang="en-US" sz="2400">
                <a:latin typeface="Times New Roman" pitchFamily="18" charset="0"/>
              </a:rPr>
              <a:t> </a:t>
            </a:r>
          </a:p>
          <a:p>
            <a:pPr lvl="1">
              <a:lnSpc>
                <a:spcPct val="90000"/>
              </a:lnSpc>
            </a:pPr>
            <a:r>
              <a:rPr lang="en-US" sz="2400">
                <a:latin typeface="Times New Roman" pitchFamily="18" charset="0"/>
              </a:rPr>
              <a:t>Natural Join        : union of relations’ attributes, merge common attributes</a:t>
            </a:r>
          </a:p>
          <a:p>
            <a:pPr lvl="1">
              <a:lnSpc>
                <a:spcPct val="90000"/>
              </a:lnSpc>
            </a:pPr>
            <a:r>
              <a:rPr lang="en-US" sz="2400">
                <a:latin typeface="Times New Roman" pitchFamily="18" charset="0"/>
              </a:rPr>
              <a:t>Renaming: new renamed attributes</a:t>
            </a:r>
          </a:p>
        </p:txBody>
      </p:sp>
      <p:grpSp>
        <p:nvGrpSpPr>
          <p:cNvPr id="2" name="Group 4"/>
          <p:cNvGrpSpPr>
            <a:grpSpLocks/>
          </p:cNvGrpSpPr>
          <p:nvPr/>
        </p:nvGrpSpPr>
        <p:grpSpPr bwMode="auto">
          <a:xfrm>
            <a:off x="2667000" y="4681538"/>
            <a:ext cx="457200" cy="487362"/>
            <a:chOff x="3400" y="1976"/>
            <a:chExt cx="288" cy="307"/>
          </a:xfrm>
        </p:grpSpPr>
        <p:grpSp>
          <p:nvGrpSpPr>
            <p:cNvPr id="3" name="Group 5"/>
            <p:cNvGrpSpPr>
              <a:grpSpLocks/>
            </p:cNvGrpSpPr>
            <p:nvPr/>
          </p:nvGrpSpPr>
          <p:grpSpPr bwMode="auto">
            <a:xfrm>
              <a:off x="3400" y="1976"/>
              <a:ext cx="288" cy="160"/>
              <a:chOff x="3120" y="3744"/>
              <a:chExt cx="288" cy="160"/>
            </a:xfrm>
          </p:grpSpPr>
          <p:sp>
            <p:nvSpPr>
              <p:cNvPr id="424966" name="Line 6"/>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4967" name="Line 7"/>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4968" name="Line 8"/>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4969" name="Line 9"/>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24970" name="Text Box 10"/>
            <p:cNvSpPr txBox="1">
              <a:spLocks noChangeArrowheads="1"/>
            </p:cNvSpPr>
            <p:nvPr/>
          </p:nvSpPr>
          <p:spPr bwMode="auto">
            <a:xfrm>
              <a:off x="3446" y="2033"/>
              <a:ext cx="223" cy="250"/>
            </a:xfrm>
            <a:prstGeom prst="rect">
              <a:avLst/>
            </a:prstGeom>
            <a:noFill/>
            <a:ln w="19050">
              <a:noFill/>
              <a:miter lim="800000"/>
              <a:headEnd/>
              <a:tailEnd/>
            </a:ln>
            <a:effectLst/>
          </p:spPr>
          <p:txBody>
            <a:bodyPr wrap="none">
              <a:spAutoFit/>
            </a:bodyPr>
            <a:lstStyle/>
            <a:p>
              <a:r>
                <a:rPr lang="en-US" sz="2000" b="0" i="1">
                  <a:latin typeface="Times New Roman" pitchFamily="18" charset="0"/>
                </a:rPr>
                <a:t>C</a:t>
              </a:r>
            </a:p>
          </p:txBody>
        </p:sp>
      </p:grpSp>
      <p:grpSp>
        <p:nvGrpSpPr>
          <p:cNvPr id="4" name="Group 11"/>
          <p:cNvGrpSpPr>
            <a:grpSpLocks/>
          </p:cNvGrpSpPr>
          <p:nvPr/>
        </p:nvGrpSpPr>
        <p:grpSpPr bwMode="auto">
          <a:xfrm>
            <a:off x="2984500" y="5113338"/>
            <a:ext cx="355600" cy="203200"/>
            <a:chOff x="3120" y="3744"/>
            <a:chExt cx="288" cy="160"/>
          </a:xfrm>
        </p:grpSpPr>
        <p:sp>
          <p:nvSpPr>
            <p:cNvPr id="424972" name="Line 12"/>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4973" name="Line 13"/>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4974" name="Line 14"/>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4975" name="Line 15"/>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609600" y="0"/>
            <a:ext cx="8229600" cy="1143000"/>
          </a:xfrm>
        </p:spPr>
        <p:txBody>
          <a:bodyPr/>
          <a:lstStyle/>
          <a:p>
            <a:r>
              <a:rPr lang="en-US" b="1" dirty="0">
                <a:solidFill>
                  <a:srgbClr val="FFFF00"/>
                </a:solidFill>
              </a:rPr>
              <a:t>Example 1</a:t>
            </a:r>
          </a:p>
        </p:txBody>
      </p:sp>
      <p:sp>
        <p:nvSpPr>
          <p:cNvPr id="428035" name="Rectangle 3"/>
          <p:cNvSpPr>
            <a:spLocks noGrp="1" noChangeArrowheads="1"/>
          </p:cNvSpPr>
          <p:nvPr>
            <p:ph type="body" idx="1"/>
          </p:nvPr>
        </p:nvSpPr>
        <p:spPr>
          <a:xfrm>
            <a:off x="431800" y="1473200"/>
            <a:ext cx="7391400" cy="1536700"/>
          </a:xfrm>
        </p:spPr>
        <p:txBody>
          <a:bodyPr/>
          <a:lstStyle/>
          <a:p>
            <a:pPr lvl="1">
              <a:buFontTx/>
              <a:buNone/>
            </a:pPr>
            <a:r>
              <a:rPr lang="en-US" sz="2400">
                <a:latin typeface="Times New Roman" pitchFamily="18" charset="0"/>
              </a:rPr>
              <a:t>customer(ssn, name, city)</a:t>
            </a:r>
          </a:p>
          <a:p>
            <a:pPr lvl="1">
              <a:buFontTx/>
              <a:buNone/>
            </a:pPr>
            <a:r>
              <a:rPr lang="en-US" sz="2400">
                <a:latin typeface="Times New Roman" pitchFamily="18" charset="0"/>
              </a:rPr>
              <a:t>account(custssn, balance)</a:t>
            </a:r>
          </a:p>
          <a:p>
            <a:pPr algn="ctr">
              <a:buFontTx/>
              <a:buNone/>
            </a:pPr>
            <a:r>
              <a:rPr lang="en-US" sz="2400">
                <a:solidFill>
                  <a:schemeClr val="folHlink"/>
                </a:solidFill>
                <a:latin typeface="Times New Roman" pitchFamily="18" charset="0"/>
              </a:rPr>
              <a:t>“List account balances of Tom.”</a:t>
            </a:r>
            <a:endParaRPr lang="en-US" sz="2400" i="1">
              <a:solidFill>
                <a:schemeClr val="folHlink"/>
              </a:solidFill>
              <a:latin typeface="Times New Roman" pitchFamily="18" charset="0"/>
            </a:endParaRPr>
          </a:p>
        </p:txBody>
      </p:sp>
      <p:graphicFrame>
        <p:nvGraphicFramePr>
          <p:cNvPr id="428036" name="Object 4"/>
          <p:cNvGraphicFramePr>
            <a:graphicFrameLocks noChangeAspect="1"/>
          </p:cNvGraphicFramePr>
          <p:nvPr/>
        </p:nvGraphicFramePr>
        <p:xfrm>
          <a:off x="746125" y="2908300"/>
          <a:ext cx="7219950" cy="668338"/>
        </p:xfrm>
        <a:graphic>
          <a:graphicData uri="http://schemas.openxmlformats.org/presentationml/2006/ole">
            <p:oleObj spid="_x0000_s39938" name="Equation" r:id="rId3" imgW="3301920" imgH="304560" progId="Equation.3">
              <p:embed/>
            </p:oleObj>
          </a:graphicData>
        </a:graphic>
      </p:graphicFrame>
      <p:sp>
        <p:nvSpPr>
          <p:cNvPr id="428037" name="Rectangle 5"/>
          <p:cNvSpPr>
            <a:spLocks noChangeArrowheads="1"/>
          </p:cNvSpPr>
          <p:nvPr/>
        </p:nvSpPr>
        <p:spPr bwMode="auto">
          <a:xfrm>
            <a:off x="3265488" y="5410200"/>
            <a:ext cx="1130300" cy="457200"/>
          </a:xfrm>
          <a:prstGeom prst="rect">
            <a:avLst/>
          </a:prstGeom>
          <a:noFill/>
          <a:ln w="19050">
            <a:noFill/>
            <a:miter lim="800000"/>
            <a:headEnd/>
            <a:tailEnd/>
          </a:ln>
          <a:effectLst/>
        </p:spPr>
        <p:txBody>
          <a:bodyPr wrap="none">
            <a:spAutoFit/>
          </a:bodyPr>
          <a:lstStyle/>
          <a:p>
            <a:r>
              <a:rPr lang="en-US" b="0">
                <a:latin typeface="Times New Roman" pitchFamily="18" charset="0"/>
              </a:rPr>
              <a:t>account</a:t>
            </a:r>
          </a:p>
        </p:txBody>
      </p:sp>
      <p:sp>
        <p:nvSpPr>
          <p:cNvPr id="428038" name="Rectangle 6"/>
          <p:cNvSpPr>
            <a:spLocks noChangeArrowheads="1"/>
          </p:cNvSpPr>
          <p:nvPr/>
        </p:nvSpPr>
        <p:spPr bwMode="auto">
          <a:xfrm>
            <a:off x="5322888" y="5981700"/>
            <a:ext cx="1300162" cy="457200"/>
          </a:xfrm>
          <a:prstGeom prst="rect">
            <a:avLst/>
          </a:prstGeom>
          <a:noFill/>
          <a:ln w="19050">
            <a:noFill/>
            <a:miter lim="800000"/>
            <a:headEnd/>
            <a:tailEnd/>
          </a:ln>
          <a:effectLst/>
        </p:spPr>
        <p:txBody>
          <a:bodyPr wrap="none">
            <a:spAutoFit/>
          </a:bodyPr>
          <a:lstStyle/>
          <a:p>
            <a:r>
              <a:rPr lang="en-US" b="0">
                <a:latin typeface="Times New Roman" pitchFamily="18" charset="0"/>
              </a:rPr>
              <a:t>customer</a:t>
            </a:r>
          </a:p>
        </p:txBody>
      </p:sp>
      <p:sp>
        <p:nvSpPr>
          <p:cNvPr id="428039" name="Line 7"/>
          <p:cNvSpPr>
            <a:spLocks noChangeShapeType="1"/>
          </p:cNvSpPr>
          <p:nvPr/>
        </p:nvSpPr>
        <p:spPr bwMode="auto">
          <a:xfrm flipV="1">
            <a:off x="4038600" y="5105400"/>
            <a:ext cx="685800" cy="342900"/>
          </a:xfrm>
          <a:prstGeom prst="line">
            <a:avLst/>
          </a:prstGeom>
          <a:noFill/>
          <a:ln w="19050">
            <a:solidFill>
              <a:schemeClr val="tx1"/>
            </a:solidFill>
            <a:miter lim="800000"/>
            <a:headEnd/>
            <a:tailEnd/>
          </a:ln>
          <a:effectLst/>
        </p:spPr>
        <p:txBody>
          <a:bodyPr wrap="none">
            <a:spAutoFit/>
          </a:bodyPr>
          <a:lstStyle/>
          <a:p>
            <a:endParaRPr lang="en-US"/>
          </a:p>
        </p:txBody>
      </p:sp>
      <p:sp>
        <p:nvSpPr>
          <p:cNvPr id="428040" name="Line 8"/>
          <p:cNvSpPr>
            <a:spLocks noChangeShapeType="1"/>
          </p:cNvSpPr>
          <p:nvPr/>
        </p:nvSpPr>
        <p:spPr bwMode="auto">
          <a:xfrm flipH="1" flipV="1">
            <a:off x="5041900" y="5092700"/>
            <a:ext cx="660400" cy="431800"/>
          </a:xfrm>
          <a:prstGeom prst="line">
            <a:avLst/>
          </a:prstGeom>
          <a:noFill/>
          <a:ln w="19050">
            <a:solidFill>
              <a:schemeClr val="tx1"/>
            </a:solidFill>
            <a:miter lim="800000"/>
            <a:headEnd/>
            <a:tailEnd/>
          </a:ln>
          <a:effectLst/>
        </p:spPr>
        <p:txBody>
          <a:bodyPr>
            <a:spAutoFit/>
          </a:bodyPr>
          <a:lstStyle/>
          <a:p>
            <a:endParaRPr lang="en-US"/>
          </a:p>
        </p:txBody>
      </p:sp>
      <p:sp>
        <p:nvSpPr>
          <p:cNvPr id="428041" name="Rectangle 9"/>
          <p:cNvSpPr>
            <a:spLocks noChangeArrowheads="1"/>
          </p:cNvSpPr>
          <p:nvPr/>
        </p:nvSpPr>
        <p:spPr bwMode="auto">
          <a:xfrm>
            <a:off x="4700588" y="4732338"/>
            <a:ext cx="379412" cy="519112"/>
          </a:xfrm>
          <a:prstGeom prst="rect">
            <a:avLst/>
          </a:prstGeom>
          <a:noFill/>
          <a:ln w="19050">
            <a:noFill/>
            <a:miter lim="800000"/>
            <a:headEnd/>
            <a:tailEnd/>
          </a:ln>
          <a:effectLst/>
        </p:spPr>
        <p:txBody>
          <a:bodyPr wrap="none">
            <a:spAutoFit/>
          </a:bodyPr>
          <a:lstStyle/>
          <a:p>
            <a:r>
              <a:rPr lang="en-US" sz="2800">
                <a:sym typeface="Symbol" pitchFamily="18" charset="2"/>
              </a:rPr>
              <a:t></a:t>
            </a:r>
          </a:p>
        </p:txBody>
      </p:sp>
      <p:graphicFrame>
        <p:nvGraphicFramePr>
          <p:cNvPr id="428042" name="Object 10"/>
          <p:cNvGraphicFramePr>
            <a:graphicFrameLocks noChangeAspect="1"/>
          </p:cNvGraphicFramePr>
          <p:nvPr/>
        </p:nvGraphicFramePr>
        <p:xfrm>
          <a:off x="4432300" y="4176713"/>
          <a:ext cx="1181100" cy="473075"/>
        </p:xfrm>
        <a:graphic>
          <a:graphicData uri="http://schemas.openxmlformats.org/presentationml/2006/ole">
            <p:oleObj spid="_x0000_s39939" name="Equation" r:id="rId4" imgW="634680" imgH="253800" progId="Equation.3">
              <p:embed/>
            </p:oleObj>
          </a:graphicData>
        </a:graphic>
      </p:graphicFrame>
      <p:sp>
        <p:nvSpPr>
          <p:cNvPr id="428043" name="Line 11"/>
          <p:cNvSpPr>
            <a:spLocks noChangeShapeType="1"/>
          </p:cNvSpPr>
          <p:nvPr/>
        </p:nvSpPr>
        <p:spPr bwMode="auto">
          <a:xfrm flipH="1" flipV="1">
            <a:off x="4876800" y="4673600"/>
            <a:ext cx="0" cy="254000"/>
          </a:xfrm>
          <a:prstGeom prst="line">
            <a:avLst/>
          </a:prstGeom>
          <a:noFill/>
          <a:ln w="19050">
            <a:solidFill>
              <a:schemeClr val="tx1"/>
            </a:solidFill>
            <a:miter lim="800000"/>
            <a:headEnd/>
            <a:tailEnd/>
          </a:ln>
          <a:effectLst/>
        </p:spPr>
        <p:txBody>
          <a:bodyPr>
            <a:spAutoFit/>
          </a:bodyPr>
          <a:lstStyle/>
          <a:p>
            <a:endParaRPr lang="en-US"/>
          </a:p>
        </p:txBody>
      </p:sp>
      <p:sp>
        <p:nvSpPr>
          <p:cNvPr id="428044" name="Line 12"/>
          <p:cNvSpPr>
            <a:spLocks noChangeShapeType="1"/>
          </p:cNvSpPr>
          <p:nvPr/>
        </p:nvSpPr>
        <p:spPr bwMode="auto">
          <a:xfrm flipH="1" flipV="1">
            <a:off x="4864100" y="4165600"/>
            <a:ext cx="0" cy="254000"/>
          </a:xfrm>
          <a:prstGeom prst="line">
            <a:avLst/>
          </a:prstGeom>
          <a:noFill/>
          <a:ln w="19050">
            <a:solidFill>
              <a:schemeClr val="tx1"/>
            </a:solidFill>
            <a:miter lim="800000"/>
            <a:headEnd/>
            <a:tailEnd/>
          </a:ln>
          <a:effectLst/>
        </p:spPr>
        <p:txBody>
          <a:bodyPr>
            <a:spAutoFit/>
          </a:bodyPr>
          <a:lstStyle/>
          <a:p>
            <a:endParaRPr lang="en-US"/>
          </a:p>
        </p:txBody>
      </p:sp>
      <p:sp>
        <p:nvSpPr>
          <p:cNvPr id="428045" name="Rectangle 13"/>
          <p:cNvSpPr>
            <a:spLocks noChangeArrowheads="1"/>
          </p:cNvSpPr>
          <p:nvPr/>
        </p:nvSpPr>
        <p:spPr bwMode="auto">
          <a:xfrm>
            <a:off x="4314825" y="3640138"/>
            <a:ext cx="1190625" cy="519112"/>
          </a:xfrm>
          <a:prstGeom prst="rect">
            <a:avLst/>
          </a:prstGeom>
          <a:noFill/>
          <a:ln w="19050">
            <a:noFill/>
            <a:miter lim="800000"/>
            <a:headEnd/>
            <a:tailEnd/>
          </a:ln>
          <a:effectLst/>
        </p:spPr>
        <p:txBody>
          <a:bodyPr wrap="none">
            <a:spAutoFit/>
          </a:bodyPr>
          <a:lstStyle/>
          <a:p>
            <a:r>
              <a:rPr lang="en-US" sz="2800" b="0">
                <a:latin typeface="Times New Roman" pitchFamily="18" charset="0"/>
                <a:sym typeface="Symbol" pitchFamily="18" charset="2"/>
              </a:rPr>
              <a:t></a:t>
            </a:r>
            <a:r>
              <a:rPr lang="en-US" sz="2800" b="0" baseline="-25000">
                <a:latin typeface="Times New Roman" pitchFamily="18" charset="0"/>
              </a:rPr>
              <a:t>balance</a:t>
            </a:r>
          </a:p>
        </p:txBody>
      </p:sp>
      <p:sp>
        <p:nvSpPr>
          <p:cNvPr id="428046" name="Rectangle 14"/>
          <p:cNvSpPr>
            <a:spLocks noChangeArrowheads="1"/>
          </p:cNvSpPr>
          <p:nvPr/>
        </p:nvSpPr>
        <p:spPr bwMode="auto">
          <a:xfrm>
            <a:off x="5210175" y="5253038"/>
            <a:ext cx="1339850" cy="519112"/>
          </a:xfrm>
          <a:prstGeom prst="rect">
            <a:avLst/>
          </a:prstGeom>
          <a:noFill/>
          <a:ln w="19050">
            <a:noFill/>
            <a:miter lim="800000"/>
            <a:headEnd/>
            <a:tailEnd/>
          </a:ln>
          <a:effectLst/>
        </p:spPr>
        <p:txBody>
          <a:bodyPr wrap="none">
            <a:spAutoFit/>
          </a:bodyPr>
          <a:lstStyle/>
          <a:p>
            <a:r>
              <a:rPr lang="en-US" sz="2800" b="0" i="1">
                <a:latin typeface="Symbol" pitchFamily="18" charset="2"/>
              </a:rPr>
              <a:t>s</a:t>
            </a:r>
            <a:r>
              <a:rPr lang="en-US" sz="2800" b="0" i="1" baseline="-25000">
                <a:latin typeface="Times New Roman" pitchFamily="18" charset="0"/>
              </a:rPr>
              <a:t> </a:t>
            </a:r>
            <a:r>
              <a:rPr lang="en-US" b="0" i="1" baseline="-25000">
                <a:latin typeface="Times New Roman" pitchFamily="18" charset="0"/>
              </a:rPr>
              <a:t>name=tom</a:t>
            </a:r>
          </a:p>
        </p:txBody>
      </p:sp>
      <p:sp>
        <p:nvSpPr>
          <p:cNvPr id="428047" name="Line 15"/>
          <p:cNvSpPr>
            <a:spLocks noChangeShapeType="1"/>
          </p:cNvSpPr>
          <p:nvPr/>
        </p:nvSpPr>
        <p:spPr bwMode="auto">
          <a:xfrm flipH="1" flipV="1">
            <a:off x="5816600" y="5803900"/>
            <a:ext cx="0" cy="254000"/>
          </a:xfrm>
          <a:prstGeom prst="line">
            <a:avLst/>
          </a:prstGeom>
          <a:noFill/>
          <a:ln w="19050">
            <a:solidFill>
              <a:schemeClr val="tx1"/>
            </a:solidFill>
            <a:miter lim="800000"/>
            <a:headEnd/>
            <a:tailEnd/>
          </a:ln>
          <a:effectLst/>
        </p:spPr>
        <p:txBody>
          <a:bodyPr>
            <a:spAutoFit/>
          </a:bodyPr>
          <a:lstStyle/>
          <a:p>
            <a:endParaRPr lang="en-US"/>
          </a:p>
        </p:txBody>
      </p:sp>
      <p:sp>
        <p:nvSpPr>
          <p:cNvPr id="428048" name="Rectangle 16"/>
          <p:cNvSpPr>
            <a:spLocks noChangeArrowheads="1"/>
          </p:cNvSpPr>
          <p:nvPr/>
        </p:nvSpPr>
        <p:spPr bwMode="auto">
          <a:xfrm>
            <a:off x="927100" y="4416425"/>
            <a:ext cx="2578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solidFill>
                  <a:schemeClr val="folHlink"/>
                </a:solidFill>
                <a:latin typeface="Times New Roman" pitchFamily="18" charset="0"/>
              </a:rPr>
              <a:t>Tree representation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4294967295"/>
          </p:nvPr>
        </p:nvSpPr>
        <p:spPr>
          <a:xfrm>
            <a:off x="7018338" y="6376988"/>
            <a:ext cx="1905000" cy="300037"/>
          </a:xfrm>
          <a:prstGeom prst="rect">
            <a:avLst/>
          </a:prstGeom>
        </p:spPr>
        <p:txBody>
          <a:bodyPr/>
          <a:lstStyle/>
          <a:p>
            <a:fld id="{49FAC53B-4A0B-47B8-9B30-1AE059DC7BAD}" type="slidenum">
              <a:rPr lang="en-US"/>
              <a:pPr/>
              <a:t>4</a:t>
            </a:fld>
            <a:endParaRPr lang="en-US"/>
          </a:p>
        </p:txBody>
      </p:sp>
      <p:sp>
        <p:nvSpPr>
          <p:cNvPr id="369667" name="Rectangle 3"/>
          <p:cNvSpPr>
            <a:spLocks noGrp="1" noChangeArrowheads="1"/>
          </p:cNvSpPr>
          <p:nvPr>
            <p:ph type="title"/>
          </p:nvPr>
        </p:nvSpPr>
        <p:spPr>
          <a:xfrm>
            <a:off x="914400" y="0"/>
            <a:ext cx="7159625" cy="868362"/>
          </a:xfrm>
          <a:noFill/>
          <a:ln/>
        </p:spPr>
        <p:txBody>
          <a:bodyPr lIns="92075" tIns="46038" rIns="92075" bIns="46038" anchor="ctr"/>
          <a:lstStyle/>
          <a:p>
            <a:r>
              <a:rPr lang="en-US" dirty="0">
                <a:solidFill>
                  <a:srgbClr val="FFFF00"/>
                </a:solidFill>
                <a:latin typeface="Times New Roman" pitchFamily="18" charset="0"/>
              </a:rPr>
              <a:t>NULL value</a:t>
            </a:r>
            <a:endParaRPr lang="en-US" sz="3200" dirty="0">
              <a:solidFill>
                <a:srgbClr val="FFFF00"/>
              </a:solidFill>
              <a:latin typeface="Times New Roman" pitchFamily="18" charset="0"/>
            </a:endParaRPr>
          </a:p>
        </p:txBody>
      </p:sp>
      <p:graphicFrame>
        <p:nvGraphicFramePr>
          <p:cNvPr id="369677" name="Object 13"/>
          <p:cNvGraphicFramePr>
            <a:graphicFrameLocks noChangeAspect="1"/>
          </p:cNvGraphicFramePr>
          <p:nvPr/>
        </p:nvGraphicFramePr>
        <p:xfrm>
          <a:off x="1844675" y="1992313"/>
          <a:ext cx="4559300" cy="1644650"/>
        </p:xfrm>
        <a:graphic>
          <a:graphicData uri="http://schemas.openxmlformats.org/presentationml/2006/ole">
            <p:oleObj spid="_x0000_s17410" name="Document" r:id="rId4" imgW="3195741" imgH="1155309" progId="Word.Document.8">
              <p:embed/>
            </p:oleObj>
          </a:graphicData>
        </a:graphic>
      </p:graphicFrame>
      <p:sp>
        <p:nvSpPr>
          <p:cNvPr id="369678" name="Rectangle 14"/>
          <p:cNvSpPr>
            <a:spLocks noChangeArrowheads="1"/>
          </p:cNvSpPr>
          <p:nvPr/>
        </p:nvSpPr>
        <p:spPr bwMode="auto">
          <a:xfrm>
            <a:off x="2233613" y="1562100"/>
            <a:ext cx="3449637" cy="396875"/>
          </a:xfrm>
          <a:prstGeom prst="rect">
            <a:avLst/>
          </a:prstGeom>
          <a:noFill/>
          <a:ln w="19050">
            <a:noFill/>
            <a:miter lim="800000"/>
            <a:headEnd/>
            <a:tailEnd/>
          </a:ln>
          <a:effectLst/>
        </p:spPr>
        <p:txBody>
          <a:bodyPr wrap="none" lIns="92075" tIns="46038" rIns="92075" bIns="46038">
            <a:spAutoFit/>
          </a:bodyPr>
          <a:lstStyle/>
          <a:p>
            <a:pPr algn="ctr" eaLnBrk="0" hangingPunct="0"/>
            <a:r>
              <a:rPr lang="en-US" sz="2000" b="0">
                <a:latin typeface="AvantGarde" pitchFamily="34" charset="0"/>
              </a:rPr>
              <a:t>Customer(Id, Name, Addr)</a:t>
            </a:r>
          </a:p>
        </p:txBody>
      </p:sp>
      <p:sp>
        <p:nvSpPr>
          <p:cNvPr id="369679" name="Rectangle 15"/>
          <p:cNvSpPr>
            <a:spLocks noGrp="1" noChangeArrowheads="1"/>
          </p:cNvSpPr>
          <p:nvPr>
            <p:ph type="body" idx="1"/>
          </p:nvPr>
        </p:nvSpPr>
        <p:spPr>
          <a:xfrm>
            <a:off x="544513" y="3687763"/>
            <a:ext cx="8131175" cy="2366962"/>
          </a:xfrm>
          <a:noFill/>
          <a:ln/>
        </p:spPr>
        <p:txBody>
          <a:bodyPr lIns="92075" tIns="46038" rIns="92075" bIns="46038"/>
          <a:lstStyle/>
          <a:p>
            <a:pPr>
              <a:lnSpc>
                <a:spcPct val="90000"/>
              </a:lnSpc>
            </a:pPr>
            <a:r>
              <a:rPr lang="en-US" sz="2400">
                <a:latin typeface="Times New Roman" pitchFamily="18" charset="0"/>
              </a:rPr>
              <a:t>Attributes can take a special value: NULL</a:t>
            </a:r>
          </a:p>
          <a:p>
            <a:pPr lvl="1">
              <a:lnSpc>
                <a:spcPct val="90000"/>
              </a:lnSpc>
            </a:pPr>
            <a:r>
              <a:rPr lang="en-US" sz="2000">
                <a:latin typeface="Times New Roman" pitchFamily="18" charset="0"/>
              </a:rPr>
              <a:t>Either </a:t>
            </a:r>
            <a:r>
              <a:rPr lang="en-US" sz="2000">
                <a:solidFill>
                  <a:schemeClr val="folHlink"/>
                </a:solidFill>
                <a:latin typeface="Times New Roman" pitchFamily="18" charset="0"/>
              </a:rPr>
              <a:t>not known</a:t>
            </a:r>
            <a:r>
              <a:rPr lang="en-US" sz="2000">
                <a:latin typeface="Times New Roman" pitchFamily="18" charset="0"/>
              </a:rPr>
              <a:t>: we don’t know Jack’s address</a:t>
            </a:r>
          </a:p>
          <a:p>
            <a:pPr lvl="1">
              <a:lnSpc>
                <a:spcPct val="90000"/>
              </a:lnSpc>
            </a:pPr>
            <a:r>
              <a:rPr lang="en-US" sz="2000">
                <a:latin typeface="Times New Roman" pitchFamily="18" charset="0"/>
              </a:rPr>
              <a:t>or </a:t>
            </a:r>
            <a:r>
              <a:rPr lang="en-US" sz="2000">
                <a:solidFill>
                  <a:schemeClr val="folHlink"/>
                </a:solidFill>
                <a:latin typeface="Times New Roman" pitchFamily="18" charset="0"/>
              </a:rPr>
              <a:t>does not exist</a:t>
            </a:r>
            <a:r>
              <a:rPr lang="en-US" sz="2000">
                <a:latin typeface="Times New Roman" pitchFamily="18" charset="0"/>
              </a:rPr>
              <a:t>: savings account 1001 does not have “overdraft”</a:t>
            </a:r>
          </a:p>
          <a:p>
            <a:pPr>
              <a:lnSpc>
                <a:spcPct val="90000"/>
              </a:lnSpc>
            </a:pPr>
            <a:r>
              <a:rPr lang="en-US" sz="2400">
                <a:latin typeface="Times New Roman" pitchFamily="18" charset="0"/>
              </a:rPr>
              <a:t>This is the single-value constrain on </a:t>
            </a:r>
            <a:r>
              <a:rPr lang="en-US" sz="2400">
                <a:solidFill>
                  <a:schemeClr val="tx2"/>
                </a:solidFill>
                <a:latin typeface="Times New Roman" pitchFamily="18" charset="0"/>
              </a:rPr>
              <a:t>Attr</a:t>
            </a:r>
            <a:r>
              <a:rPr lang="en-US" sz="2400">
                <a:latin typeface="Times New Roman" pitchFamily="18" charset="0"/>
              </a:rPr>
              <a:t>: </a:t>
            </a:r>
            <a:r>
              <a:rPr lang="en-US" sz="2400">
                <a:solidFill>
                  <a:schemeClr val="tx2"/>
                </a:solidFill>
                <a:latin typeface="Times New Roman" pitchFamily="18" charset="0"/>
              </a:rPr>
              <a:t>at most one</a:t>
            </a:r>
          </a:p>
          <a:p>
            <a:pPr lvl="1">
              <a:lnSpc>
                <a:spcPct val="90000"/>
              </a:lnSpc>
            </a:pPr>
            <a:r>
              <a:rPr lang="en-US" sz="2000">
                <a:latin typeface="Times New Roman" pitchFamily="18" charset="0"/>
              </a:rPr>
              <a:t>Either one: a string</a:t>
            </a:r>
          </a:p>
          <a:p>
            <a:pPr lvl="1">
              <a:lnSpc>
                <a:spcPct val="90000"/>
              </a:lnSpc>
            </a:pPr>
            <a:r>
              <a:rPr lang="en-US" sz="2000">
                <a:latin typeface="Times New Roman" pitchFamily="18" charset="0"/>
              </a:rPr>
              <a:t>Or zero: </a:t>
            </a:r>
            <a:r>
              <a:rPr lang="en-US" sz="2000">
                <a:solidFill>
                  <a:schemeClr val="tx2"/>
                </a:solidFill>
                <a:latin typeface="Times New Roman" pitchFamily="18" charset="0"/>
              </a:rPr>
              <a:t>NULL</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a:xfrm>
            <a:off x="914400" y="0"/>
            <a:ext cx="8229600" cy="1143000"/>
          </a:xfrm>
        </p:spPr>
        <p:txBody>
          <a:bodyPr/>
          <a:lstStyle/>
          <a:p>
            <a:r>
              <a:rPr lang="en-US" b="1" dirty="0">
                <a:solidFill>
                  <a:srgbClr val="FFFF00"/>
                </a:solidFill>
              </a:rPr>
              <a:t>Example</a:t>
            </a:r>
            <a:r>
              <a:rPr lang="en-US" b="1" dirty="0">
                <a:solidFill>
                  <a:srgbClr val="FFCCFF"/>
                </a:solidFill>
              </a:rPr>
              <a:t> </a:t>
            </a:r>
            <a:r>
              <a:rPr lang="en-US" b="1" dirty="0">
                <a:solidFill>
                  <a:srgbClr val="FFFF00"/>
                </a:solidFill>
              </a:rPr>
              <a:t>1(cont)</a:t>
            </a:r>
          </a:p>
        </p:txBody>
      </p:sp>
      <p:sp>
        <p:nvSpPr>
          <p:cNvPr id="429059" name="Rectangle 3"/>
          <p:cNvSpPr>
            <a:spLocks noGrp="1" noChangeArrowheads="1"/>
          </p:cNvSpPr>
          <p:nvPr>
            <p:ph type="body" idx="1"/>
          </p:nvPr>
        </p:nvSpPr>
        <p:spPr>
          <a:xfrm>
            <a:off x="431800" y="1473200"/>
            <a:ext cx="7391400" cy="1536700"/>
          </a:xfrm>
        </p:spPr>
        <p:txBody>
          <a:bodyPr/>
          <a:lstStyle/>
          <a:p>
            <a:pPr lvl="1">
              <a:buFontTx/>
              <a:buNone/>
            </a:pPr>
            <a:r>
              <a:rPr lang="en-US" sz="2400">
                <a:latin typeface="Times New Roman" pitchFamily="18" charset="0"/>
              </a:rPr>
              <a:t>customer(ssn, name, city)</a:t>
            </a:r>
          </a:p>
          <a:p>
            <a:pPr lvl="1">
              <a:buFontTx/>
              <a:buNone/>
            </a:pPr>
            <a:r>
              <a:rPr lang="en-US" sz="2400">
                <a:latin typeface="Times New Roman" pitchFamily="18" charset="0"/>
              </a:rPr>
              <a:t>account(custssn, balance)</a:t>
            </a:r>
          </a:p>
          <a:p>
            <a:pPr algn="ctr">
              <a:buFontTx/>
              <a:buNone/>
            </a:pPr>
            <a:r>
              <a:rPr lang="en-US" sz="2400">
                <a:solidFill>
                  <a:schemeClr val="folHlink"/>
                </a:solidFill>
                <a:latin typeface="Times New Roman" pitchFamily="18" charset="0"/>
              </a:rPr>
              <a:t>“List account balances of Tom.”</a:t>
            </a:r>
            <a:endParaRPr lang="en-US" sz="2400" i="1">
              <a:solidFill>
                <a:schemeClr val="folHlink"/>
              </a:solidFill>
              <a:latin typeface="Times New Roman" pitchFamily="18" charset="0"/>
            </a:endParaRPr>
          </a:p>
        </p:txBody>
      </p:sp>
      <p:sp>
        <p:nvSpPr>
          <p:cNvPr id="429060" name="Rectangle 4"/>
          <p:cNvSpPr>
            <a:spLocks noChangeArrowheads="1"/>
          </p:cNvSpPr>
          <p:nvPr/>
        </p:nvSpPr>
        <p:spPr bwMode="auto">
          <a:xfrm>
            <a:off x="2468563" y="4689475"/>
            <a:ext cx="1130300" cy="457200"/>
          </a:xfrm>
          <a:prstGeom prst="rect">
            <a:avLst/>
          </a:prstGeom>
          <a:noFill/>
          <a:ln w="19050">
            <a:noFill/>
            <a:miter lim="800000"/>
            <a:headEnd/>
            <a:tailEnd/>
          </a:ln>
          <a:effectLst/>
        </p:spPr>
        <p:txBody>
          <a:bodyPr wrap="none">
            <a:spAutoFit/>
          </a:bodyPr>
          <a:lstStyle/>
          <a:p>
            <a:r>
              <a:rPr lang="en-US" b="0">
                <a:latin typeface="Times New Roman" pitchFamily="18" charset="0"/>
              </a:rPr>
              <a:t>account</a:t>
            </a:r>
          </a:p>
        </p:txBody>
      </p:sp>
      <p:sp>
        <p:nvSpPr>
          <p:cNvPr id="429061" name="Rectangle 5"/>
          <p:cNvSpPr>
            <a:spLocks noChangeArrowheads="1"/>
          </p:cNvSpPr>
          <p:nvPr/>
        </p:nvSpPr>
        <p:spPr bwMode="auto">
          <a:xfrm>
            <a:off x="4525963" y="5260975"/>
            <a:ext cx="1300162" cy="457200"/>
          </a:xfrm>
          <a:prstGeom prst="rect">
            <a:avLst/>
          </a:prstGeom>
          <a:noFill/>
          <a:ln w="19050">
            <a:noFill/>
            <a:miter lim="800000"/>
            <a:headEnd/>
            <a:tailEnd/>
          </a:ln>
          <a:effectLst/>
        </p:spPr>
        <p:txBody>
          <a:bodyPr wrap="none">
            <a:spAutoFit/>
          </a:bodyPr>
          <a:lstStyle/>
          <a:p>
            <a:r>
              <a:rPr lang="en-US" b="0">
                <a:latin typeface="Times New Roman" pitchFamily="18" charset="0"/>
              </a:rPr>
              <a:t>customer</a:t>
            </a:r>
          </a:p>
        </p:txBody>
      </p:sp>
      <p:sp>
        <p:nvSpPr>
          <p:cNvPr id="429062" name="Line 6"/>
          <p:cNvSpPr>
            <a:spLocks noChangeShapeType="1"/>
          </p:cNvSpPr>
          <p:nvPr/>
        </p:nvSpPr>
        <p:spPr bwMode="auto">
          <a:xfrm flipV="1">
            <a:off x="3133725" y="4267200"/>
            <a:ext cx="685800" cy="342900"/>
          </a:xfrm>
          <a:prstGeom prst="line">
            <a:avLst/>
          </a:prstGeom>
          <a:noFill/>
          <a:ln w="19050">
            <a:solidFill>
              <a:schemeClr val="tx1"/>
            </a:solidFill>
            <a:miter lim="800000"/>
            <a:headEnd/>
            <a:tailEnd/>
          </a:ln>
          <a:effectLst/>
        </p:spPr>
        <p:txBody>
          <a:bodyPr wrap="none">
            <a:spAutoFit/>
          </a:bodyPr>
          <a:lstStyle/>
          <a:p>
            <a:endParaRPr lang="en-US"/>
          </a:p>
        </p:txBody>
      </p:sp>
      <p:sp>
        <p:nvSpPr>
          <p:cNvPr id="429063" name="Line 7"/>
          <p:cNvSpPr>
            <a:spLocks noChangeShapeType="1"/>
          </p:cNvSpPr>
          <p:nvPr/>
        </p:nvSpPr>
        <p:spPr bwMode="auto">
          <a:xfrm flipH="1" flipV="1">
            <a:off x="4405313" y="4170363"/>
            <a:ext cx="660400" cy="431800"/>
          </a:xfrm>
          <a:prstGeom prst="line">
            <a:avLst/>
          </a:prstGeom>
          <a:noFill/>
          <a:ln w="19050">
            <a:solidFill>
              <a:schemeClr val="tx1"/>
            </a:solidFill>
            <a:miter lim="800000"/>
            <a:headEnd/>
            <a:tailEnd/>
          </a:ln>
          <a:effectLst/>
        </p:spPr>
        <p:txBody>
          <a:bodyPr>
            <a:spAutoFit/>
          </a:bodyPr>
          <a:lstStyle/>
          <a:p>
            <a:endParaRPr lang="en-US"/>
          </a:p>
        </p:txBody>
      </p:sp>
      <p:sp>
        <p:nvSpPr>
          <p:cNvPr id="429064" name="Line 8"/>
          <p:cNvSpPr>
            <a:spLocks noChangeShapeType="1"/>
          </p:cNvSpPr>
          <p:nvPr/>
        </p:nvSpPr>
        <p:spPr bwMode="auto">
          <a:xfrm flipH="1" flipV="1">
            <a:off x="4079875" y="3751263"/>
            <a:ext cx="0" cy="254000"/>
          </a:xfrm>
          <a:prstGeom prst="line">
            <a:avLst/>
          </a:prstGeom>
          <a:noFill/>
          <a:ln w="19050">
            <a:solidFill>
              <a:schemeClr val="tx1"/>
            </a:solidFill>
            <a:miter lim="800000"/>
            <a:headEnd/>
            <a:tailEnd/>
          </a:ln>
          <a:effectLst/>
        </p:spPr>
        <p:txBody>
          <a:bodyPr>
            <a:spAutoFit/>
          </a:bodyPr>
          <a:lstStyle/>
          <a:p>
            <a:endParaRPr lang="en-US"/>
          </a:p>
        </p:txBody>
      </p:sp>
      <p:sp>
        <p:nvSpPr>
          <p:cNvPr id="429065" name="Rectangle 9"/>
          <p:cNvSpPr>
            <a:spLocks noChangeArrowheads="1"/>
          </p:cNvSpPr>
          <p:nvPr/>
        </p:nvSpPr>
        <p:spPr bwMode="auto">
          <a:xfrm>
            <a:off x="3500438" y="3121025"/>
            <a:ext cx="1190625" cy="519113"/>
          </a:xfrm>
          <a:prstGeom prst="rect">
            <a:avLst/>
          </a:prstGeom>
          <a:noFill/>
          <a:ln w="19050">
            <a:noFill/>
            <a:miter lim="800000"/>
            <a:headEnd/>
            <a:tailEnd/>
          </a:ln>
          <a:effectLst/>
        </p:spPr>
        <p:txBody>
          <a:bodyPr wrap="none">
            <a:spAutoFit/>
          </a:bodyPr>
          <a:lstStyle/>
          <a:p>
            <a:r>
              <a:rPr lang="en-US" sz="2800" b="0">
                <a:latin typeface="Times New Roman" pitchFamily="18" charset="0"/>
                <a:sym typeface="Symbol" pitchFamily="18" charset="2"/>
              </a:rPr>
              <a:t></a:t>
            </a:r>
            <a:r>
              <a:rPr lang="en-US" sz="2800" b="0" baseline="-25000">
                <a:latin typeface="Times New Roman" pitchFamily="18" charset="0"/>
              </a:rPr>
              <a:t>balance</a:t>
            </a:r>
          </a:p>
        </p:txBody>
      </p:sp>
      <p:sp>
        <p:nvSpPr>
          <p:cNvPr id="429066" name="Rectangle 10"/>
          <p:cNvSpPr>
            <a:spLocks noChangeArrowheads="1"/>
          </p:cNvSpPr>
          <p:nvPr/>
        </p:nvSpPr>
        <p:spPr bwMode="auto">
          <a:xfrm>
            <a:off x="4413250" y="4532313"/>
            <a:ext cx="1339850" cy="519112"/>
          </a:xfrm>
          <a:prstGeom prst="rect">
            <a:avLst/>
          </a:prstGeom>
          <a:noFill/>
          <a:ln w="19050">
            <a:noFill/>
            <a:miter lim="800000"/>
            <a:headEnd/>
            <a:tailEnd/>
          </a:ln>
          <a:effectLst/>
        </p:spPr>
        <p:txBody>
          <a:bodyPr wrap="none">
            <a:spAutoFit/>
          </a:bodyPr>
          <a:lstStyle/>
          <a:p>
            <a:r>
              <a:rPr lang="en-US" sz="2800" b="0" i="1">
                <a:latin typeface="Symbol" pitchFamily="18" charset="2"/>
              </a:rPr>
              <a:t>s</a:t>
            </a:r>
            <a:r>
              <a:rPr lang="en-US" sz="2800" b="0" i="1" baseline="-25000">
                <a:latin typeface="Times New Roman" pitchFamily="18" charset="0"/>
              </a:rPr>
              <a:t> </a:t>
            </a:r>
            <a:r>
              <a:rPr lang="en-US" b="0" i="1" baseline="-25000">
                <a:latin typeface="Times New Roman" pitchFamily="18" charset="0"/>
              </a:rPr>
              <a:t>name=tom</a:t>
            </a:r>
          </a:p>
        </p:txBody>
      </p:sp>
      <p:sp>
        <p:nvSpPr>
          <p:cNvPr id="429067" name="Line 11"/>
          <p:cNvSpPr>
            <a:spLocks noChangeShapeType="1"/>
          </p:cNvSpPr>
          <p:nvPr/>
        </p:nvSpPr>
        <p:spPr bwMode="auto">
          <a:xfrm flipH="1" flipV="1">
            <a:off x="5019675" y="5083175"/>
            <a:ext cx="0" cy="254000"/>
          </a:xfrm>
          <a:prstGeom prst="line">
            <a:avLst/>
          </a:prstGeom>
          <a:noFill/>
          <a:ln w="19050">
            <a:solidFill>
              <a:schemeClr val="tx1"/>
            </a:solidFill>
            <a:miter lim="800000"/>
            <a:headEnd/>
            <a:tailEnd/>
          </a:ln>
          <a:effectLst/>
        </p:spPr>
        <p:txBody>
          <a:bodyPr>
            <a:spAutoFit/>
          </a:bodyPr>
          <a:lstStyle/>
          <a:p>
            <a:endParaRPr lang="en-US"/>
          </a:p>
        </p:txBody>
      </p:sp>
      <p:sp>
        <p:nvSpPr>
          <p:cNvPr id="429068" name="Rectangle 12"/>
          <p:cNvSpPr>
            <a:spLocks noChangeArrowheads="1"/>
          </p:cNvSpPr>
          <p:nvPr/>
        </p:nvSpPr>
        <p:spPr bwMode="auto">
          <a:xfrm>
            <a:off x="3216275" y="4173538"/>
            <a:ext cx="1908175" cy="312737"/>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1600" b="0">
                <a:solidFill>
                  <a:schemeClr val="folHlink"/>
                </a:solidFill>
                <a:latin typeface="Times New Roman" pitchFamily="18" charset="0"/>
              </a:rPr>
              <a:t>ssn=custssn</a:t>
            </a:r>
          </a:p>
        </p:txBody>
      </p:sp>
      <p:grpSp>
        <p:nvGrpSpPr>
          <p:cNvPr id="2" name="Group 13"/>
          <p:cNvGrpSpPr>
            <a:grpSpLocks/>
          </p:cNvGrpSpPr>
          <p:nvPr/>
        </p:nvGrpSpPr>
        <p:grpSpPr bwMode="auto">
          <a:xfrm>
            <a:off x="3857625" y="3986213"/>
            <a:ext cx="457200" cy="487362"/>
            <a:chOff x="3400" y="1976"/>
            <a:chExt cx="288" cy="307"/>
          </a:xfrm>
        </p:grpSpPr>
        <p:grpSp>
          <p:nvGrpSpPr>
            <p:cNvPr id="3" name="Group 14"/>
            <p:cNvGrpSpPr>
              <a:grpSpLocks/>
            </p:cNvGrpSpPr>
            <p:nvPr/>
          </p:nvGrpSpPr>
          <p:grpSpPr bwMode="auto">
            <a:xfrm>
              <a:off x="3400" y="1976"/>
              <a:ext cx="288" cy="160"/>
              <a:chOff x="3120" y="3744"/>
              <a:chExt cx="288" cy="160"/>
            </a:xfrm>
          </p:grpSpPr>
          <p:sp>
            <p:nvSpPr>
              <p:cNvPr id="429071" name="Line 15"/>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9072" name="Line 16"/>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9073" name="Line 17"/>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9074" name="Line 18"/>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29075" name="Text Box 19"/>
            <p:cNvSpPr txBox="1">
              <a:spLocks noChangeArrowheads="1"/>
            </p:cNvSpPr>
            <p:nvPr/>
          </p:nvSpPr>
          <p:spPr bwMode="auto">
            <a:xfrm>
              <a:off x="3446" y="2033"/>
              <a:ext cx="116" cy="250"/>
            </a:xfrm>
            <a:prstGeom prst="rect">
              <a:avLst/>
            </a:prstGeom>
            <a:noFill/>
            <a:ln w="19050">
              <a:noFill/>
              <a:miter lim="800000"/>
              <a:headEnd/>
              <a:tailEnd/>
            </a:ln>
            <a:effectLst/>
          </p:spPr>
          <p:txBody>
            <a:bodyPr wrap="none">
              <a:spAutoFit/>
            </a:bodyPr>
            <a:lstStyle/>
            <a:p>
              <a:endParaRPr lang="en-US" sz="2000" b="0" i="1">
                <a:latin typeface="Times New Roman" pitchFamily="18" charset="0"/>
              </a:endParaRPr>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xfrm>
            <a:off x="242888" y="1143000"/>
            <a:ext cx="8709025" cy="5095875"/>
          </a:xfrm>
        </p:spPr>
        <p:txBody>
          <a:bodyPr/>
          <a:lstStyle/>
          <a:p>
            <a:pPr algn="just" eaLnBrk="1" hangingPunct="1">
              <a:buFontTx/>
              <a:buNone/>
            </a:pPr>
            <a:r>
              <a:rPr lang="en-GB" sz="2400" smtClean="0"/>
              <a:t>Relational algebra:</a:t>
            </a:r>
          </a:p>
          <a:p>
            <a:pPr lvl="1" algn="just" eaLnBrk="1" hangingPunct="1"/>
            <a:r>
              <a:rPr lang="en-GB" smtClean="0">
                <a:solidFill>
                  <a:schemeClr val="tx1"/>
                </a:solidFill>
              </a:rPr>
              <a:t>is closed (the result of every expression is a relation)</a:t>
            </a:r>
          </a:p>
          <a:p>
            <a:pPr lvl="1" algn="just" eaLnBrk="1" hangingPunct="1"/>
            <a:r>
              <a:rPr lang="en-GB" smtClean="0">
                <a:solidFill>
                  <a:schemeClr val="tx1"/>
                </a:solidFill>
              </a:rPr>
              <a:t>has a rigorous foundation</a:t>
            </a:r>
          </a:p>
          <a:p>
            <a:pPr lvl="1" algn="just" eaLnBrk="1" hangingPunct="1"/>
            <a:r>
              <a:rPr lang="en-GB" smtClean="0">
                <a:solidFill>
                  <a:schemeClr val="tx1"/>
                </a:solidFill>
              </a:rPr>
              <a:t>has simple semantics</a:t>
            </a:r>
          </a:p>
          <a:p>
            <a:pPr lvl="1" algn="just" eaLnBrk="1" hangingPunct="1"/>
            <a:r>
              <a:rPr lang="en-GB" smtClean="0">
                <a:solidFill>
                  <a:schemeClr val="tx1"/>
                </a:solidFill>
              </a:rPr>
              <a:t>is used for reasoning, query optimisation, etc.</a:t>
            </a:r>
          </a:p>
          <a:p>
            <a:pPr algn="just" eaLnBrk="1" hangingPunct="1">
              <a:buFontTx/>
              <a:buNone/>
            </a:pPr>
            <a:r>
              <a:rPr lang="en-GB" sz="2400" smtClean="0"/>
              <a:t>SQL:</a:t>
            </a:r>
          </a:p>
          <a:p>
            <a:pPr lvl="1" algn="just" eaLnBrk="1" hangingPunct="1"/>
            <a:r>
              <a:rPr lang="en-GB" smtClean="0">
                <a:solidFill>
                  <a:schemeClr val="tx1"/>
                </a:solidFill>
              </a:rPr>
              <a:t>is a superset of relational algebra</a:t>
            </a:r>
          </a:p>
          <a:p>
            <a:pPr lvl="1" algn="just" eaLnBrk="1" hangingPunct="1"/>
            <a:r>
              <a:rPr lang="en-GB" smtClean="0">
                <a:solidFill>
                  <a:schemeClr val="tx1"/>
                </a:solidFill>
              </a:rPr>
              <a:t>has convenient formatting features, etc.</a:t>
            </a:r>
          </a:p>
          <a:p>
            <a:pPr lvl="1" algn="just" eaLnBrk="1" hangingPunct="1"/>
            <a:r>
              <a:rPr lang="en-GB" smtClean="0">
                <a:solidFill>
                  <a:schemeClr val="tx1"/>
                </a:solidFill>
              </a:rPr>
              <a:t>provides aggregate functions</a:t>
            </a:r>
          </a:p>
          <a:p>
            <a:pPr lvl="1" algn="just" eaLnBrk="1" hangingPunct="1"/>
            <a:r>
              <a:rPr lang="en-GB" smtClean="0">
                <a:solidFill>
                  <a:schemeClr val="tx1"/>
                </a:solidFill>
              </a:rPr>
              <a:t>has complicated semantics</a:t>
            </a:r>
          </a:p>
          <a:p>
            <a:pPr lvl="1" algn="just" eaLnBrk="1" hangingPunct="1"/>
            <a:r>
              <a:rPr lang="en-GB" smtClean="0">
                <a:solidFill>
                  <a:schemeClr val="tx1"/>
                </a:solidFill>
              </a:rPr>
              <a:t>is an end-user language.</a:t>
            </a:r>
          </a:p>
          <a:p>
            <a:pPr algn="just" eaLnBrk="1" hangingPunct="1">
              <a:buFontTx/>
              <a:buNone/>
            </a:pPr>
            <a:endParaRPr lang="en-GB" sz="2400" smtClean="0"/>
          </a:p>
        </p:txBody>
      </p:sp>
      <p:sp>
        <p:nvSpPr>
          <p:cNvPr id="36867" name="Rectangle 3"/>
          <p:cNvSpPr>
            <a:spLocks noChangeArrowheads="1"/>
          </p:cNvSpPr>
          <p:nvPr/>
        </p:nvSpPr>
        <p:spPr bwMode="auto">
          <a:xfrm>
            <a:off x="2819400" y="57150"/>
            <a:ext cx="5448300"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Comparing</a:t>
            </a:r>
            <a:r>
              <a:rPr lang="en-GB" sz="4000">
                <a:solidFill>
                  <a:srgbClr val="FFFF00"/>
                </a:solidFill>
                <a:latin typeface="Times New Roman" pitchFamily="18" charset="0"/>
              </a:rPr>
              <a:t> RA and SQL</a:t>
            </a:r>
            <a:endParaRPr lang="en-US" sz="4000">
              <a:solidFill>
                <a:srgbClr val="FFFF00"/>
              </a:solidFill>
              <a:latin typeface="Times New Roman" pitchFamily="18" charset="0"/>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smtClean="0"/>
          </a:p>
          <a:p>
            <a:pPr>
              <a:buNone/>
            </a:pPr>
            <a:endParaRPr lang="en-US" dirty="0" smtClean="0"/>
          </a:p>
          <a:p>
            <a:pPr algn="ctr">
              <a:buNone/>
            </a:pPr>
            <a:r>
              <a:rPr lang="en-US" sz="4400" b="1" i="1" dirty="0" smtClean="0">
                <a:latin typeface="+mj-lt"/>
              </a:rPr>
              <a:t>Functional Dependencies </a:t>
            </a:r>
          </a:p>
          <a:p>
            <a:pPr algn="ctr">
              <a:buNone/>
            </a:pPr>
            <a:r>
              <a:rPr lang="en-US" sz="4400" b="1" i="1" dirty="0" smtClean="0">
                <a:latin typeface="+mj-lt"/>
              </a:rPr>
              <a:t>And </a:t>
            </a:r>
          </a:p>
          <a:p>
            <a:pPr algn="ctr">
              <a:buNone/>
            </a:pPr>
            <a:r>
              <a:rPr lang="en-US" sz="4400" b="1" i="1" dirty="0" smtClean="0">
                <a:latin typeface="+mj-lt"/>
              </a:rPr>
              <a:t>Normalization</a:t>
            </a:r>
            <a:endParaRPr lang="en-US" sz="4400" b="1" i="1" dirty="0">
              <a:latin typeface="+mj-lt"/>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781800" y="6324600"/>
            <a:ext cx="1905000" cy="457200"/>
          </a:xfrm>
          <a:prstGeom prst="rect">
            <a:avLst/>
          </a:prstGeom>
        </p:spPr>
        <p:txBody>
          <a:bodyPr/>
          <a:lstStyle/>
          <a:p>
            <a:fld id="{E107923F-D965-4A28-A0FB-6492AC24F608}" type="slidenum">
              <a:rPr lang="en-US"/>
              <a:pPr/>
              <a:t>43</a:t>
            </a:fld>
            <a:endParaRPr lang="en-US"/>
          </a:p>
        </p:txBody>
      </p:sp>
      <p:sp>
        <p:nvSpPr>
          <p:cNvPr id="709634" name="Rectangle 2"/>
          <p:cNvSpPr>
            <a:spLocks noGrp="1" noChangeArrowheads="1"/>
          </p:cNvSpPr>
          <p:nvPr>
            <p:ph type="title"/>
          </p:nvPr>
        </p:nvSpPr>
        <p:spPr>
          <a:xfrm>
            <a:off x="1371600" y="0"/>
            <a:ext cx="7473950" cy="536575"/>
          </a:xfrm>
        </p:spPr>
        <p:txBody>
          <a:bodyPr/>
          <a:lstStyle/>
          <a:p>
            <a:r>
              <a:rPr lang="en-US" sz="4000" b="1" dirty="0">
                <a:solidFill>
                  <a:srgbClr val="FFFF00"/>
                </a:solidFill>
              </a:rPr>
              <a:t>Schema Normalization</a:t>
            </a:r>
          </a:p>
        </p:txBody>
      </p:sp>
      <p:sp>
        <p:nvSpPr>
          <p:cNvPr id="709635" name="Rectangle 3"/>
          <p:cNvSpPr>
            <a:spLocks noGrp="1" noChangeArrowheads="1"/>
          </p:cNvSpPr>
          <p:nvPr>
            <p:ph type="body" idx="1"/>
          </p:nvPr>
        </p:nvSpPr>
        <p:spPr/>
        <p:txBody>
          <a:bodyPr/>
          <a:lstStyle/>
          <a:p>
            <a:r>
              <a:rPr lang="en-US" sz="2400" dirty="0">
                <a:latin typeface="Times New Roman" pitchFamily="18" charset="0"/>
              </a:rPr>
              <a:t>Decompose relational schemes to </a:t>
            </a:r>
          </a:p>
          <a:p>
            <a:pPr lvl="1"/>
            <a:r>
              <a:rPr lang="en-US" sz="2200" dirty="0">
                <a:latin typeface="Times New Roman" pitchFamily="18" charset="0"/>
              </a:rPr>
              <a:t>remove </a:t>
            </a:r>
            <a:r>
              <a:rPr lang="en-US" sz="2200" dirty="0">
                <a:solidFill>
                  <a:schemeClr val="tx2"/>
                </a:solidFill>
                <a:latin typeface="Times New Roman" pitchFamily="18" charset="0"/>
              </a:rPr>
              <a:t>redundancy</a:t>
            </a:r>
          </a:p>
          <a:p>
            <a:pPr lvl="1"/>
            <a:r>
              <a:rPr lang="en-US" sz="2200" dirty="0">
                <a:latin typeface="Times New Roman" pitchFamily="18" charset="0"/>
              </a:rPr>
              <a:t>remove </a:t>
            </a:r>
            <a:r>
              <a:rPr lang="en-US" sz="2200" dirty="0">
                <a:solidFill>
                  <a:schemeClr val="tx2"/>
                </a:solidFill>
                <a:latin typeface="Times New Roman" pitchFamily="18" charset="0"/>
              </a:rPr>
              <a:t>anomalies</a:t>
            </a:r>
          </a:p>
          <a:p>
            <a:r>
              <a:rPr lang="en-US" sz="2400" dirty="0">
                <a:latin typeface="Times New Roman" pitchFamily="18" charset="0"/>
              </a:rPr>
              <a:t>Result of normalization:</a:t>
            </a:r>
          </a:p>
          <a:p>
            <a:pPr lvl="1"/>
            <a:r>
              <a:rPr lang="en-US" sz="2200" dirty="0">
                <a:latin typeface="Times New Roman" pitchFamily="18" charset="0"/>
              </a:rPr>
              <a:t>Semantically-equivalent relational scheme</a:t>
            </a:r>
          </a:p>
          <a:p>
            <a:pPr lvl="1"/>
            <a:r>
              <a:rPr lang="en-US" sz="2200" dirty="0">
                <a:latin typeface="Times New Roman" pitchFamily="18" charset="0"/>
              </a:rPr>
              <a:t>Represent the same information as the original</a:t>
            </a:r>
          </a:p>
          <a:p>
            <a:pPr lvl="1"/>
            <a:r>
              <a:rPr lang="en-US" sz="2200" dirty="0">
                <a:latin typeface="Times New Roman" pitchFamily="18" charset="0"/>
              </a:rPr>
              <a:t>Be able to reconstruct the original from decomposed relations.</a:t>
            </a:r>
          </a:p>
          <a:p>
            <a:pPr lvl="1"/>
            <a:endParaRPr lang="en-US" sz="2200" dirty="0">
              <a:latin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914400" y="6400800"/>
            <a:ext cx="1905000" cy="457200"/>
          </a:xfrm>
          <a:prstGeom prst="rect">
            <a:avLst/>
          </a:prstGeom>
        </p:spPr>
        <p:txBody>
          <a:bodyPr/>
          <a:lstStyle/>
          <a:p>
            <a:r>
              <a:rPr lang="en-US" dirty="0"/>
              <a:t>ICS184</a:t>
            </a:r>
          </a:p>
        </p:txBody>
      </p:sp>
      <p:sp>
        <p:nvSpPr>
          <p:cNvPr id="6" name="Slide Number Placeholder 5"/>
          <p:cNvSpPr>
            <a:spLocks noGrp="1"/>
          </p:cNvSpPr>
          <p:nvPr>
            <p:ph type="sldNum" sz="quarter" idx="4294967295"/>
          </p:nvPr>
        </p:nvSpPr>
        <p:spPr>
          <a:xfrm>
            <a:off x="6781800" y="6324600"/>
            <a:ext cx="1905000" cy="457200"/>
          </a:xfrm>
          <a:prstGeom prst="rect">
            <a:avLst/>
          </a:prstGeom>
        </p:spPr>
        <p:txBody>
          <a:bodyPr/>
          <a:lstStyle/>
          <a:p>
            <a:fld id="{6A6B902E-B69F-4232-9453-5ED94302CF7C}" type="slidenum">
              <a:rPr lang="en-US"/>
              <a:pPr/>
              <a:t>44</a:t>
            </a:fld>
            <a:endParaRPr lang="en-US"/>
          </a:p>
        </p:txBody>
      </p:sp>
      <p:sp>
        <p:nvSpPr>
          <p:cNvPr id="734210" name="Rectangle 2"/>
          <p:cNvSpPr>
            <a:spLocks noGrp="1" noChangeArrowheads="1"/>
          </p:cNvSpPr>
          <p:nvPr>
            <p:ph type="body" idx="1"/>
          </p:nvPr>
        </p:nvSpPr>
        <p:spPr>
          <a:xfrm>
            <a:off x="381000" y="1295400"/>
            <a:ext cx="8491537" cy="4648200"/>
          </a:xfrm>
          <a:noFill/>
          <a:ln/>
        </p:spPr>
        <p:txBody>
          <a:bodyPr lIns="92075" tIns="46038" rIns="92075" bIns="46038"/>
          <a:lstStyle/>
          <a:p>
            <a:r>
              <a:rPr lang="en-US" sz="2200" dirty="0" smtClean="0">
                <a:latin typeface="Times New Roman" pitchFamily="18" charset="0"/>
              </a:rPr>
              <a:t>Motivation</a:t>
            </a:r>
            <a:r>
              <a:rPr lang="en-US" sz="2200" dirty="0">
                <a:latin typeface="Times New Roman" pitchFamily="18" charset="0"/>
              </a:rPr>
              <a:t>: avoid redundancy in database design.</a:t>
            </a:r>
            <a:endParaRPr lang="en-US" sz="2400" dirty="0">
              <a:latin typeface="Times New Roman" pitchFamily="18" charset="0"/>
            </a:endParaRPr>
          </a:p>
          <a:p>
            <a:pPr algn="ctr">
              <a:buFontTx/>
              <a:buNone/>
            </a:pPr>
            <a:r>
              <a:rPr lang="en-US" sz="2400" dirty="0">
                <a:latin typeface="Times New Roman" pitchFamily="18" charset="0"/>
              </a:rPr>
              <a:t>Relation R(A</a:t>
            </a:r>
            <a:r>
              <a:rPr lang="en-US" sz="1800" dirty="0">
                <a:latin typeface="Times New Roman" pitchFamily="18" charset="0"/>
              </a:rPr>
              <a:t>1</a:t>
            </a:r>
            <a:r>
              <a:rPr lang="en-US" sz="2400" dirty="0">
                <a:latin typeface="Times New Roman" pitchFamily="18" charset="0"/>
              </a:rPr>
              <a:t>,...,A</a:t>
            </a:r>
            <a:r>
              <a:rPr lang="en-US" sz="1800" dirty="0">
                <a:latin typeface="Times New Roman" pitchFamily="18" charset="0"/>
              </a:rPr>
              <a:t>n</a:t>
            </a:r>
            <a:r>
              <a:rPr lang="en-US" sz="2400" dirty="0">
                <a:latin typeface="Times New Roman" pitchFamily="18" charset="0"/>
              </a:rPr>
              <a:t>,B</a:t>
            </a:r>
            <a:r>
              <a:rPr lang="en-US" sz="1800" dirty="0">
                <a:latin typeface="Times New Roman" pitchFamily="18" charset="0"/>
              </a:rPr>
              <a:t>1</a:t>
            </a:r>
            <a:r>
              <a:rPr lang="en-US" sz="2400" dirty="0">
                <a:latin typeface="Times New Roman" pitchFamily="18" charset="0"/>
              </a:rPr>
              <a:t>,...,B</a:t>
            </a:r>
            <a:r>
              <a:rPr lang="en-US" sz="1800" dirty="0">
                <a:latin typeface="Times New Roman" pitchFamily="18" charset="0"/>
              </a:rPr>
              <a:t>m</a:t>
            </a:r>
            <a:r>
              <a:rPr lang="en-US" sz="2400" dirty="0">
                <a:latin typeface="Times New Roman" pitchFamily="18" charset="0"/>
              </a:rPr>
              <a:t>,C</a:t>
            </a:r>
            <a:r>
              <a:rPr lang="en-US" sz="1800" dirty="0">
                <a:latin typeface="Times New Roman" pitchFamily="18" charset="0"/>
              </a:rPr>
              <a:t>1</a:t>
            </a:r>
            <a:r>
              <a:rPr lang="en-US" sz="2400" dirty="0">
                <a:latin typeface="Times New Roman" pitchFamily="18" charset="0"/>
              </a:rPr>
              <a:t>,...,</a:t>
            </a:r>
            <a:r>
              <a:rPr lang="en-US" sz="2400" dirty="0" err="1">
                <a:latin typeface="Times New Roman" pitchFamily="18" charset="0"/>
              </a:rPr>
              <a:t>C</a:t>
            </a:r>
            <a:r>
              <a:rPr lang="en-US" sz="1800" dirty="0" err="1">
                <a:latin typeface="Times New Roman" pitchFamily="18" charset="0"/>
              </a:rPr>
              <a:t>l</a:t>
            </a:r>
            <a:r>
              <a:rPr lang="en-US" sz="1800" dirty="0">
                <a:latin typeface="Times New Roman" pitchFamily="18" charset="0"/>
              </a:rPr>
              <a:t>)</a:t>
            </a:r>
            <a:endParaRPr lang="en-US" sz="2400" dirty="0">
              <a:latin typeface="Times New Roman" pitchFamily="18" charset="0"/>
            </a:endParaRPr>
          </a:p>
          <a:p>
            <a:pPr>
              <a:buFontTx/>
              <a:buNone/>
            </a:pPr>
            <a:r>
              <a:rPr lang="en-US" sz="2200" b="1" dirty="0">
                <a:solidFill>
                  <a:schemeClr val="folHlink"/>
                </a:solidFill>
                <a:latin typeface="Times New Roman" pitchFamily="18" charset="0"/>
              </a:rPr>
              <a:t>Definition</a:t>
            </a:r>
            <a:r>
              <a:rPr lang="en-US" sz="2200" dirty="0">
                <a:latin typeface="Times New Roman" pitchFamily="18" charset="0"/>
              </a:rPr>
              <a:t>: A1,...,An </a:t>
            </a:r>
            <a:r>
              <a:rPr lang="en-US" sz="2200" b="1" i="1" dirty="0">
                <a:solidFill>
                  <a:schemeClr val="folHlink"/>
                </a:solidFill>
                <a:latin typeface="Times New Roman" pitchFamily="18" charset="0"/>
              </a:rPr>
              <a:t>functionally determine</a:t>
            </a:r>
            <a:r>
              <a:rPr lang="en-US" sz="2200" dirty="0">
                <a:latin typeface="Times New Roman" pitchFamily="18" charset="0"/>
              </a:rPr>
              <a:t> B1,...,</a:t>
            </a:r>
            <a:r>
              <a:rPr lang="en-US" sz="2200" dirty="0" err="1">
                <a:latin typeface="Times New Roman" pitchFamily="18" charset="0"/>
              </a:rPr>
              <a:t>Bm,i.e</a:t>
            </a:r>
            <a:r>
              <a:rPr lang="en-US" sz="2200" dirty="0">
                <a:latin typeface="Times New Roman" pitchFamily="18" charset="0"/>
              </a:rPr>
              <a:t>.,</a:t>
            </a:r>
          </a:p>
          <a:p>
            <a:pPr algn="ctr">
              <a:buFontTx/>
              <a:buNone/>
            </a:pPr>
            <a:r>
              <a:rPr lang="en-US" sz="2200" dirty="0">
                <a:latin typeface="Times New Roman" pitchFamily="18" charset="0"/>
              </a:rPr>
              <a:t>(A1,...,An </a:t>
            </a:r>
            <a:r>
              <a:rPr lang="en-US" sz="2200" dirty="0">
                <a:latin typeface="Times New Roman" pitchFamily="18" charset="0"/>
                <a:sym typeface="Wingdings" pitchFamily="2" charset="2"/>
              </a:rPr>
              <a:t></a:t>
            </a:r>
            <a:r>
              <a:rPr lang="en-US" sz="2200" dirty="0">
                <a:latin typeface="Times New Roman" pitchFamily="18" charset="0"/>
              </a:rPr>
              <a:t>B1,...,</a:t>
            </a:r>
            <a:r>
              <a:rPr lang="en-US" sz="2200" dirty="0" err="1">
                <a:latin typeface="Times New Roman" pitchFamily="18" charset="0"/>
              </a:rPr>
              <a:t>Bm</a:t>
            </a:r>
            <a:r>
              <a:rPr lang="en-US" sz="2200" dirty="0">
                <a:latin typeface="Times New Roman" pitchFamily="18" charset="0"/>
              </a:rPr>
              <a:t>)</a:t>
            </a:r>
          </a:p>
          <a:p>
            <a:pPr>
              <a:buFontTx/>
              <a:buNone/>
            </a:pPr>
            <a:r>
              <a:rPr lang="en-US" sz="2200" dirty="0" err="1">
                <a:latin typeface="Times New Roman" pitchFamily="18" charset="0"/>
              </a:rPr>
              <a:t>iff</a:t>
            </a:r>
            <a:r>
              <a:rPr lang="en-US" sz="2200" dirty="0">
                <a:latin typeface="Times New Roman" pitchFamily="18" charset="0"/>
              </a:rPr>
              <a:t> for any two </a:t>
            </a:r>
            <a:r>
              <a:rPr lang="en-US" sz="2200" dirty="0" err="1">
                <a:latin typeface="Times New Roman" pitchFamily="18" charset="0"/>
              </a:rPr>
              <a:t>tuples</a:t>
            </a:r>
            <a:r>
              <a:rPr lang="en-US" sz="2200" dirty="0">
                <a:latin typeface="Times New Roman" pitchFamily="18" charset="0"/>
              </a:rPr>
              <a:t> r1 and r2 in R, </a:t>
            </a:r>
          </a:p>
          <a:p>
            <a:pPr algn="ctr">
              <a:buFontTx/>
              <a:buNone/>
            </a:pPr>
            <a:r>
              <a:rPr lang="en-US" sz="2200" dirty="0">
                <a:latin typeface="Times New Roman" pitchFamily="18" charset="0"/>
              </a:rPr>
              <a:t>r1(A1,...,An ) = r2(A1,...,An ) </a:t>
            </a:r>
          </a:p>
          <a:p>
            <a:pPr algn="ctr">
              <a:buFontTx/>
              <a:buNone/>
            </a:pPr>
            <a:r>
              <a:rPr lang="en-US" sz="2200" dirty="0">
                <a:latin typeface="Times New Roman" pitchFamily="18" charset="0"/>
              </a:rPr>
              <a:t>implies r1(B1</a:t>
            </a:r>
            <a:r>
              <a:rPr lang="en-US" sz="2200" dirty="0" smtClean="0">
                <a:latin typeface="Times New Roman" pitchFamily="18" charset="0"/>
              </a:rPr>
              <a:t>,...,</a:t>
            </a:r>
            <a:r>
              <a:rPr lang="en-US" sz="2200" dirty="0" err="1" smtClean="0">
                <a:latin typeface="Times New Roman" pitchFamily="18" charset="0"/>
              </a:rPr>
              <a:t>Bm</a:t>
            </a:r>
            <a:r>
              <a:rPr lang="en-US" sz="2200" dirty="0">
                <a:latin typeface="Times New Roman" pitchFamily="18" charset="0"/>
              </a:rPr>
              <a:t>) = r2(B1,...,</a:t>
            </a:r>
            <a:r>
              <a:rPr lang="en-US" sz="2200" dirty="0" err="1">
                <a:latin typeface="Times New Roman" pitchFamily="18" charset="0"/>
              </a:rPr>
              <a:t>Bm</a:t>
            </a:r>
            <a:r>
              <a:rPr lang="en-US" sz="2200" dirty="0">
                <a:latin typeface="Times New Roman" pitchFamily="18" charset="0"/>
              </a:rPr>
              <a:t>) </a:t>
            </a:r>
            <a:endParaRPr lang="en-US" sz="2200" dirty="0" smtClean="0">
              <a:latin typeface="Times New Roman" pitchFamily="18" charset="0"/>
            </a:endParaRPr>
          </a:p>
          <a:p>
            <a:pPr algn="ctr">
              <a:buFontTx/>
              <a:buNone/>
            </a:pPr>
            <a:endParaRPr lang="en-US" sz="2200" dirty="0">
              <a:latin typeface="Times New Roman" pitchFamily="18" charset="0"/>
            </a:endParaRPr>
          </a:p>
          <a:p>
            <a:r>
              <a:rPr lang="en-US" sz="2200" dirty="0">
                <a:latin typeface="Times New Roman" pitchFamily="18" charset="0"/>
              </a:rPr>
              <a:t>By definition: a </a:t>
            </a:r>
            <a:r>
              <a:rPr lang="en-US" sz="2200" dirty="0" err="1">
                <a:latin typeface="Times New Roman" pitchFamily="18" charset="0"/>
              </a:rPr>
              <a:t>superkey</a:t>
            </a:r>
            <a:r>
              <a:rPr lang="en-US" sz="2200" dirty="0">
                <a:latin typeface="Times New Roman" pitchFamily="18" charset="0"/>
              </a:rPr>
              <a:t> </a:t>
            </a:r>
            <a:r>
              <a:rPr lang="en-US" sz="2200" dirty="0">
                <a:latin typeface="Times New Roman" pitchFamily="18" charset="0"/>
                <a:sym typeface="Wingdings" pitchFamily="2" charset="2"/>
              </a:rPr>
              <a:t> </a:t>
            </a:r>
            <a:r>
              <a:rPr lang="en-US" sz="2200" dirty="0">
                <a:latin typeface="Times New Roman" pitchFamily="18" charset="0"/>
              </a:rPr>
              <a:t>all attributes of the relation.</a:t>
            </a:r>
          </a:p>
          <a:p>
            <a:r>
              <a:rPr lang="en-US" sz="2200" dirty="0">
                <a:latin typeface="Times New Roman" pitchFamily="18" charset="0"/>
              </a:rPr>
              <a:t>In general, the left-hand side of a FD might not be a </a:t>
            </a:r>
            <a:r>
              <a:rPr lang="en-US" sz="2200" dirty="0" err="1">
                <a:latin typeface="Times New Roman" pitchFamily="18" charset="0"/>
              </a:rPr>
              <a:t>superkey</a:t>
            </a:r>
            <a:r>
              <a:rPr lang="en-US" sz="2200" dirty="0">
                <a:latin typeface="Times New Roman" pitchFamily="18" charset="0"/>
              </a:rPr>
              <a:t>.</a:t>
            </a:r>
          </a:p>
        </p:txBody>
      </p:sp>
      <p:sp>
        <p:nvSpPr>
          <p:cNvPr id="734211" name="Rectangle 3"/>
          <p:cNvSpPr>
            <a:spLocks noGrp="1" noChangeArrowheads="1"/>
          </p:cNvSpPr>
          <p:nvPr>
            <p:ph type="title"/>
          </p:nvPr>
        </p:nvSpPr>
        <p:spPr>
          <a:xfrm>
            <a:off x="762000" y="0"/>
            <a:ext cx="7772400" cy="779462"/>
          </a:xfrm>
          <a:noFill/>
          <a:ln/>
        </p:spPr>
        <p:txBody>
          <a:bodyPr/>
          <a:lstStyle/>
          <a:p>
            <a:r>
              <a:rPr lang="en-US" dirty="0">
                <a:solidFill>
                  <a:srgbClr val="FFFF00"/>
                </a:solidFill>
              </a:rPr>
              <a:t>Functional Dependencies</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a:xfrm>
            <a:off x="685800" y="0"/>
            <a:ext cx="7772400" cy="1143000"/>
          </a:xfrm>
        </p:spPr>
        <p:txBody>
          <a:bodyPr/>
          <a:lstStyle/>
          <a:p>
            <a:r>
              <a:rPr lang="en-US" dirty="0">
                <a:solidFill>
                  <a:srgbClr val="FFFF00"/>
                </a:solidFill>
              </a:rPr>
              <a:t>Example</a:t>
            </a:r>
          </a:p>
        </p:txBody>
      </p:sp>
      <p:graphicFrame>
        <p:nvGraphicFramePr>
          <p:cNvPr id="736259" name="Object 3"/>
          <p:cNvGraphicFramePr>
            <a:graphicFrameLocks noChangeAspect="1"/>
          </p:cNvGraphicFramePr>
          <p:nvPr/>
        </p:nvGraphicFramePr>
        <p:xfrm>
          <a:off x="1065213" y="4341813"/>
          <a:ext cx="6210300" cy="1306512"/>
        </p:xfrm>
        <a:graphic>
          <a:graphicData uri="http://schemas.openxmlformats.org/presentationml/2006/ole">
            <p:oleObj spid="_x0000_s23554" name="Document" r:id="rId3" imgW="4570560" imgH="1157400" progId="Word.Document.8">
              <p:embed/>
            </p:oleObj>
          </a:graphicData>
        </a:graphic>
      </p:graphicFrame>
      <p:sp>
        <p:nvSpPr>
          <p:cNvPr id="736260" name="Rectangle 4"/>
          <p:cNvSpPr>
            <a:spLocks noChangeArrowheads="1"/>
          </p:cNvSpPr>
          <p:nvPr/>
        </p:nvSpPr>
        <p:spPr bwMode="auto">
          <a:xfrm>
            <a:off x="1225550" y="1444625"/>
            <a:ext cx="5870575" cy="884238"/>
          </a:xfrm>
          <a:prstGeom prst="rect">
            <a:avLst/>
          </a:prstGeom>
          <a:noFill/>
          <a:ln w="19050">
            <a:noFill/>
            <a:miter lim="800000"/>
            <a:headEnd/>
            <a:tailEnd/>
          </a:ln>
          <a:effectLst/>
        </p:spPr>
        <p:txBody>
          <a:bodyPr wrap="none" lIns="92075" tIns="46038" rIns="92075" bIns="46038">
            <a:spAutoFit/>
          </a:bodyPr>
          <a:lstStyle/>
          <a:p>
            <a:pPr algn="ctr" eaLnBrk="0" hangingPunct="0"/>
            <a:r>
              <a:rPr lang="en-US" sz="2800" b="0">
                <a:latin typeface="Times New Roman" pitchFamily="18" charset="0"/>
              </a:rPr>
              <a:t>	</a:t>
            </a:r>
            <a:r>
              <a:rPr lang="en-US" sz="2400" b="0">
                <a:latin typeface="Times New Roman" pitchFamily="18" charset="0"/>
              </a:rPr>
              <a:t>Take(StudentID, CID, Semster, Grade)</a:t>
            </a:r>
          </a:p>
          <a:p>
            <a:pPr algn="ctr" eaLnBrk="0" hangingPunct="0"/>
            <a:r>
              <a:rPr lang="en-US" sz="2400" b="0">
                <a:latin typeface="Times New Roman" pitchFamily="18" charset="0"/>
              </a:rPr>
              <a:t>FD: (StudentId,Cid,semester) </a:t>
            </a:r>
            <a:r>
              <a:rPr lang="en-US" sz="2400" b="0">
                <a:latin typeface="Times New Roman" pitchFamily="18" charset="0"/>
                <a:sym typeface="Wingdings" pitchFamily="2" charset="2"/>
              </a:rPr>
              <a:t> Grade</a:t>
            </a:r>
            <a:endParaRPr lang="en-US" sz="2400" b="0">
              <a:latin typeface="Times New Roman" pitchFamily="18" charset="0"/>
            </a:endParaRPr>
          </a:p>
        </p:txBody>
      </p:sp>
      <p:sp>
        <p:nvSpPr>
          <p:cNvPr id="736261" name="Rectangle 5"/>
          <p:cNvSpPr>
            <a:spLocks noGrp="1" noChangeArrowheads="1"/>
          </p:cNvSpPr>
          <p:nvPr>
            <p:ph type="body" idx="1"/>
          </p:nvPr>
        </p:nvSpPr>
        <p:spPr>
          <a:xfrm>
            <a:off x="7385050" y="2771775"/>
            <a:ext cx="1303338" cy="514350"/>
          </a:xfrm>
          <a:noFill/>
          <a:ln/>
        </p:spPr>
        <p:txBody>
          <a:bodyPr/>
          <a:lstStyle/>
          <a:p>
            <a:pPr>
              <a:buFontTx/>
              <a:buNone/>
            </a:pPr>
            <a:r>
              <a:rPr lang="en-US" sz="2400">
                <a:latin typeface="Times New Roman" pitchFamily="18" charset="0"/>
              </a:rPr>
              <a:t>Illegal</a:t>
            </a:r>
          </a:p>
        </p:txBody>
      </p:sp>
      <p:sp>
        <p:nvSpPr>
          <p:cNvPr id="736262" name="Rectangle 6"/>
          <p:cNvSpPr>
            <a:spLocks noChangeArrowheads="1"/>
          </p:cNvSpPr>
          <p:nvPr/>
        </p:nvSpPr>
        <p:spPr bwMode="auto">
          <a:xfrm>
            <a:off x="1131888" y="3740150"/>
            <a:ext cx="5413375" cy="457200"/>
          </a:xfrm>
          <a:prstGeom prst="rect">
            <a:avLst/>
          </a:prstGeom>
          <a:noFill/>
          <a:ln w="19050">
            <a:noFill/>
            <a:miter lim="800000"/>
            <a:headEnd/>
            <a:tailEnd/>
          </a:ln>
          <a:effectLst/>
        </p:spPr>
        <p:txBody>
          <a:bodyPr wrap="none" lIns="92075" tIns="46038" rIns="92075" bIns="46038">
            <a:spAutoFit/>
          </a:bodyPr>
          <a:lstStyle/>
          <a:p>
            <a:pPr algn="ctr" eaLnBrk="0" hangingPunct="0"/>
            <a:r>
              <a:rPr lang="en-US" sz="2400" b="0">
                <a:latin typeface="Times New Roman" pitchFamily="18" charset="0"/>
              </a:rPr>
              <a:t>What if FD: (StudentId, Cid) </a:t>
            </a:r>
            <a:r>
              <a:rPr lang="en-US" sz="2400" b="0">
                <a:latin typeface="Times New Roman" pitchFamily="18" charset="0"/>
                <a:sym typeface="Wingdings" pitchFamily="2" charset="2"/>
              </a:rPr>
              <a:t> Semester?</a:t>
            </a:r>
            <a:endParaRPr lang="en-US" sz="2400" b="0">
              <a:latin typeface="Times New Roman" pitchFamily="18" charset="0"/>
            </a:endParaRPr>
          </a:p>
        </p:txBody>
      </p:sp>
      <p:graphicFrame>
        <p:nvGraphicFramePr>
          <p:cNvPr id="736263" name="Object 7"/>
          <p:cNvGraphicFramePr>
            <a:graphicFrameLocks noChangeAspect="1"/>
          </p:cNvGraphicFramePr>
          <p:nvPr/>
        </p:nvGraphicFramePr>
        <p:xfrm>
          <a:off x="1055688" y="2366963"/>
          <a:ext cx="6210300" cy="1306512"/>
        </p:xfrm>
        <a:graphic>
          <a:graphicData uri="http://schemas.openxmlformats.org/presentationml/2006/ole">
            <p:oleObj spid="_x0000_s23555" name="Document" r:id="rId4" imgW="4574703" imgH="1155740" progId="Word.Document.8">
              <p:embed/>
            </p:oleObj>
          </a:graphicData>
        </a:graphic>
      </p:graphicFrame>
      <p:sp>
        <p:nvSpPr>
          <p:cNvPr id="736264" name="Oval 8"/>
          <p:cNvSpPr>
            <a:spLocks noChangeArrowheads="1"/>
          </p:cNvSpPr>
          <p:nvPr/>
        </p:nvSpPr>
        <p:spPr bwMode="auto">
          <a:xfrm>
            <a:off x="6421438" y="2625725"/>
            <a:ext cx="274637" cy="628650"/>
          </a:xfrm>
          <a:prstGeom prst="ellipse">
            <a:avLst/>
          </a:prstGeom>
          <a:noFill/>
          <a:ln w="19050">
            <a:solidFill>
              <a:schemeClr val="hlink"/>
            </a:solidFill>
            <a:miter lim="800000"/>
            <a:headEnd/>
            <a:tailEnd/>
          </a:ln>
          <a:effectLst/>
        </p:spPr>
        <p:txBody>
          <a:bodyPr anchor="ctr">
            <a:spAutoFit/>
          </a:bodyPr>
          <a:lstStyle/>
          <a:p>
            <a:endParaRPr lang="en-US"/>
          </a:p>
        </p:txBody>
      </p:sp>
      <p:sp>
        <p:nvSpPr>
          <p:cNvPr id="736265" name="Oval 9"/>
          <p:cNvSpPr>
            <a:spLocks noChangeArrowheads="1"/>
          </p:cNvSpPr>
          <p:nvPr/>
        </p:nvSpPr>
        <p:spPr bwMode="auto">
          <a:xfrm>
            <a:off x="4586288" y="4635500"/>
            <a:ext cx="1444625" cy="569913"/>
          </a:xfrm>
          <a:prstGeom prst="ellipse">
            <a:avLst/>
          </a:prstGeom>
          <a:noFill/>
          <a:ln w="19050">
            <a:solidFill>
              <a:schemeClr val="hlink"/>
            </a:solidFill>
            <a:miter lim="800000"/>
            <a:headEnd/>
            <a:tailEnd/>
          </a:ln>
          <a:effectLst/>
        </p:spPr>
        <p:txBody>
          <a:bodyPr anchor="ctr">
            <a:spAutoFit/>
          </a:bodyPr>
          <a:lstStyle/>
          <a:p>
            <a:endParaRPr lang="en-US"/>
          </a:p>
        </p:txBody>
      </p:sp>
      <p:sp>
        <p:nvSpPr>
          <p:cNvPr id="736266" name="Rectangle 10"/>
          <p:cNvSpPr>
            <a:spLocks noChangeArrowheads="1"/>
          </p:cNvSpPr>
          <p:nvPr/>
        </p:nvSpPr>
        <p:spPr bwMode="auto">
          <a:xfrm>
            <a:off x="7469188" y="4703763"/>
            <a:ext cx="1303337" cy="514350"/>
          </a:xfrm>
          <a:prstGeom prst="rect">
            <a:avLst/>
          </a:prstGeom>
          <a:noFill/>
          <a:ln w="9525">
            <a:noFill/>
            <a:miter lim="800000"/>
            <a:headEnd/>
            <a:tailEnd/>
          </a:ln>
          <a:effectLst/>
        </p:spPr>
        <p:txBody>
          <a:bodyPr/>
          <a:lstStyle/>
          <a:p>
            <a:pPr marL="342900" indent="-342900">
              <a:spcBef>
                <a:spcPct val="20000"/>
              </a:spcBef>
              <a:buClr>
                <a:schemeClr val="tx1"/>
              </a:buClr>
            </a:pPr>
            <a:r>
              <a:rPr lang="en-US" sz="2400" b="0">
                <a:latin typeface="Times New Roman" pitchFamily="18" charset="0"/>
              </a:rPr>
              <a:t>Illegal</a:t>
            </a:r>
          </a:p>
        </p:txBody>
      </p:sp>
      <p:sp>
        <p:nvSpPr>
          <p:cNvPr id="736267" name="Rectangle 11"/>
          <p:cNvSpPr>
            <a:spLocks noChangeArrowheads="1"/>
          </p:cNvSpPr>
          <p:nvPr/>
        </p:nvSpPr>
        <p:spPr bwMode="auto">
          <a:xfrm>
            <a:off x="1006475" y="5622925"/>
            <a:ext cx="5526088" cy="457200"/>
          </a:xfrm>
          <a:prstGeom prst="rect">
            <a:avLst/>
          </a:prstGeom>
          <a:noFill/>
          <a:ln w="19050">
            <a:noFill/>
            <a:miter lim="800000"/>
            <a:headEnd/>
            <a:tailEnd/>
          </a:ln>
          <a:effectLst/>
        </p:spPr>
        <p:txBody>
          <a:bodyPr wrap="none" lIns="92075" tIns="46038" rIns="92075" bIns="46038">
            <a:spAutoFit/>
          </a:bodyPr>
          <a:lstStyle/>
          <a:p>
            <a:pPr algn="ctr" eaLnBrk="0" hangingPunct="0"/>
            <a:r>
              <a:rPr lang="en-US" sz="2400" b="0">
                <a:solidFill>
                  <a:schemeClr val="tx2"/>
                </a:solidFill>
                <a:latin typeface="Times New Roman" pitchFamily="18" charset="0"/>
              </a:rPr>
              <a:t>“Each student can take a course only once.”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6267"/>
                                        </p:tgtEl>
                                        <p:attrNameLst>
                                          <p:attrName>style.visibility</p:attrName>
                                        </p:attrNameLst>
                                      </p:cBhvr>
                                      <p:to>
                                        <p:strVal val="visible"/>
                                      </p:to>
                                    </p:set>
                                    <p:animEffect transition="in" filter="blinds(horizontal)">
                                      <p:cBhvr>
                                        <p:cTn id="7" dur="500"/>
                                        <p:tgtEl>
                                          <p:spTgt spid="736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26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781800" y="6324600"/>
            <a:ext cx="1905000" cy="457200"/>
          </a:xfrm>
          <a:prstGeom prst="rect">
            <a:avLst/>
          </a:prstGeom>
        </p:spPr>
        <p:txBody>
          <a:bodyPr/>
          <a:lstStyle/>
          <a:p>
            <a:fld id="{F3DE0903-92B3-48CA-8B38-767FA114AEFD}" type="slidenum">
              <a:rPr lang="en-US"/>
              <a:pPr/>
              <a:t>46</a:t>
            </a:fld>
            <a:endParaRPr lang="en-US"/>
          </a:p>
        </p:txBody>
      </p:sp>
      <p:sp>
        <p:nvSpPr>
          <p:cNvPr id="739330" name="Rectangle 2"/>
          <p:cNvSpPr>
            <a:spLocks noGrp="1" noChangeArrowheads="1"/>
          </p:cNvSpPr>
          <p:nvPr>
            <p:ph type="title"/>
          </p:nvPr>
        </p:nvSpPr>
        <p:spPr>
          <a:xfrm>
            <a:off x="838200" y="0"/>
            <a:ext cx="7772400" cy="836613"/>
          </a:xfrm>
          <a:noFill/>
          <a:ln/>
        </p:spPr>
        <p:txBody>
          <a:bodyPr lIns="92075" tIns="46038" rIns="92075" bIns="46038" anchor="ctr"/>
          <a:lstStyle/>
          <a:p>
            <a:r>
              <a:rPr lang="en-US" b="1" dirty="0">
                <a:solidFill>
                  <a:srgbClr val="FFFF00"/>
                </a:solidFill>
              </a:rPr>
              <a:t>FD Sets</a:t>
            </a:r>
          </a:p>
        </p:txBody>
      </p:sp>
      <p:sp>
        <p:nvSpPr>
          <p:cNvPr id="739331" name="Rectangle 3"/>
          <p:cNvSpPr>
            <a:spLocks noGrp="1" noChangeArrowheads="1"/>
          </p:cNvSpPr>
          <p:nvPr>
            <p:ph type="body" idx="1"/>
          </p:nvPr>
        </p:nvSpPr>
        <p:spPr>
          <a:xfrm>
            <a:off x="477838" y="1447800"/>
            <a:ext cx="7872412" cy="4889500"/>
          </a:xfrm>
          <a:noFill/>
          <a:ln/>
        </p:spPr>
        <p:txBody>
          <a:bodyPr lIns="92075" tIns="46038" rIns="92075" bIns="46038"/>
          <a:lstStyle/>
          <a:p>
            <a:r>
              <a:rPr lang="en-US" sz="2800">
                <a:latin typeface="Times New Roman" pitchFamily="18" charset="0"/>
              </a:rPr>
              <a:t>A set of FDs on a relation: e.g., R(A,B,C), {A</a:t>
            </a:r>
            <a:r>
              <a:rPr lang="en-US" sz="2800">
                <a:latin typeface="Times New Roman" pitchFamily="18" charset="0"/>
                <a:sym typeface="Wingdings" pitchFamily="2" charset="2"/>
              </a:rPr>
              <a:t>B, BC, AC, ABA</a:t>
            </a:r>
            <a:r>
              <a:rPr lang="en-US" sz="2800">
                <a:latin typeface="Times New Roman" pitchFamily="18" charset="0"/>
              </a:rPr>
              <a:t>}</a:t>
            </a:r>
          </a:p>
          <a:p>
            <a:r>
              <a:rPr lang="en-US" sz="2800">
                <a:latin typeface="Times New Roman" pitchFamily="18" charset="0"/>
                <a:sym typeface="Wingdings" pitchFamily="2" charset="2"/>
              </a:rPr>
              <a:t>Some dependencies can be derived</a:t>
            </a:r>
          </a:p>
          <a:p>
            <a:pPr lvl="1"/>
            <a:r>
              <a:rPr lang="en-US" sz="2400">
                <a:latin typeface="Times New Roman" pitchFamily="18" charset="0"/>
                <a:sym typeface="Wingdings" pitchFamily="2" charset="2"/>
              </a:rPr>
              <a:t>e.g., AC can be derived from </a:t>
            </a:r>
            <a:r>
              <a:rPr lang="en-US" sz="2400">
                <a:latin typeface="Times New Roman" pitchFamily="18" charset="0"/>
              </a:rPr>
              <a:t>{A</a:t>
            </a:r>
            <a:r>
              <a:rPr lang="en-US" sz="2400">
                <a:latin typeface="Times New Roman" pitchFamily="18" charset="0"/>
                <a:sym typeface="Wingdings" pitchFamily="2" charset="2"/>
              </a:rPr>
              <a:t>B, BC</a:t>
            </a:r>
            <a:r>
              <a:rPr lang="en-US" sz="2400">
                <a:latin typeface="Times New Roman" pitchFamily="18" charset="0"/>
              </a:rPr>
              <a:t>}. </a:t>
            </a:r>
          </a:p>
          <a:p>
            <a:r>
              <a:rPr lang="en-US" sz="2800">
                <a:latin typeface="Times New Roman" pitchFamily="18" charset="0"/>
              </a:rPr>
              <a:t>Some dependencies are trivial </a:t>
            </a:r>
          </a:p>
          <a:p>
            <a:pPr lvl="1"/>
            <a:r>
              <a:rPr lang="en-US" sz="2400">
                <a:latin typeface="Times New Roman" pitchFamily="18" charset="0"/>
              </a:rPr>
              <a:t>e.g., AB</a:t>
            </a:r>
            <a:r>
              <a:rPr lang="en-US" sz="2400">
                <a:latin typeface="Times New Roman" pitchFamily="18" charset="0"/>
                <a:sym typeface="Wingdings" pitchFamily="2" charset="2"/>
              </a:rPr>
              <a:t>A is “trivial.”</a:t>
            </a:r>
            <a:endParaRPr lang="en-US" sz="2400">
              <a:latin typeface="Times New Roman" pitchFamily="18" charset="0"/>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p:cNvSpPr>
            <a:spLocks noGrp="1" noChangeArrowheads="1"/>
          </p:cNvSpPr>
          <p:nvPr>
            <p:ph type="title"/>
          </p:nvPr>
        </p:nvSpPr>
        <p:spPr>
          <a:xfrm>
            <a:off x="1143000" y="0"/>
            <a:ext cx="7772400" cy="836613"/>
          </a:xfrm>
          <a:noFill/>
          <a:ln/>
        </p:spPr>
        <p:txBody>
          <a:bodyPr lIns="92075" tIns="46038" rIns="92075" bIns="46038" anchor="ctr"/>
          <a:lstStyle/>
          <a:p>
            <a:r>
              <a:rPr lang="en-US" sz="4000" dirty="0">
                <a:solidFill>
                  <a:srgbClr val="FFFF00"/>
                </a:solidFill>
              </a:rPr>
              <a:t>Trivial Dependencies</a:t>
            </a:r>
          </a:p>
        </p:txBody>
      </p:sp>
      <p:sp>
        <p:nvSpPr>
          <p:cNvPr id="755715" name="Rectangle 3"/>
          <p:cNvSpPr>
            <a:spLocks noGrp="1" noChangeArrowheads="1"/>
          </p:cNvSpPr>
          <p:nvPr>
            <p:ph type="body" idx="1"/>
          </p:nvPr>
        </p:nvSpPr>
        <p:spPr>
          <a:xfrm>
            <a:off x="477838" y="1447800"/>
            <a:ext cx="8437562" cy="4889500"/>
          </a:xfrm>
          <a:noFill/>
          <a:ln/>
        </p:spPr>
        <p:txBody>
          <a:bodyPr lIns="92075" tIns="46038" rIns="92075" bIns="46038"/>
          <a:lstStyle/>
          <a:p>
            <a:r>
              <a:rPr lang="en-US" sz="2400" dirty="0">
                <a:latin typeface="Times New Roman" pitchFamily="18" charset="0"/>
              </a:rPr>
              <a:t>Those that are true for every relation</a:t>
            </a:r>
          </a:p>
          <a:p>
            <a:r>
              <a:rPr lang="en-US" sz="2400" dirty="0" smtClean="0">
                <a:latin typeface="Times New Roman" pitchFamily="18" charset="0"/>
              </a:rPr>
              <a:t>A1 A2…An  </a:t>
            </a:r>
            <a:r>
              <a:rPr lang="en-US" sz="2400" dirty="0" smtClean="0">
                <a:latin typeface="Times New Roman" pitchFamily="18" charset="0"/>
                <a:sym typeface="Wingdings" pitchFamily="2" charset="2"/>
              </a:rPr>
              <a:t> B1 B2…</a:t>
            </a:r>
            <a:r>
              <a:rPr lang="en-US" sz="2400" dirty="0" err="1" smtClean="0">
                <a:latin typeface="Times New Roman" pitchFamily="18" charset="0"/>
                <a:sym typeface="Wingdings" pitchFamily="2" charset="2"/>
              </a:rPr>
              <a:t>Bm</a:t>
            </a:r>
            <a:r>
              <a:rPr lang="en-US" sz="2400" dirty="0" smtClean="0">
                <a:latin typeface="Times New Roman" pitchFamily="18" charset="0"/>
                <a:sym typeface="Wingdings" pitchFamily="2" charset="2"/>
              </a:rPr>
              <a:t> </a:t>
            </a:r>
            <a:r>
              <a:rPr lang="en-US" sz="2400" dirty="0">
                <a:latin typeface="Times New Roman" pitchFamily="18" charset="0"/>
                <a:sym typeface="Wingdings" pitchFamily="2" charset="2"/>
              </a:rPr>
              <a:t>is </a:t>
            </a:r>
            <a:r>
              <a:rPr lang="en-US" sz="2400" b="1" i="1" dirty="0" smtClean="0">
                <a:latin typeface="Times New Roman" pitchFamily="18" charset="0"/>
                <a:sym typeface="Wingdings" pitchFamily="2" charset="2"/>
              </a:rPr>
              <a:t>trivial</a:t>
            </a:r>
            <a:r>
              <a:rPr lang="en-US" sz="2400" i="1" dirty="0" smtClean="0">
                <a:latin typeface="Times New Roman" pitchFamily="18" charset="0"/>
                <a:sym typeface="Wingdings" pitchFamily="2" charset="2"/>
              </a:rPr>
              <a:t> </a:t>
            </a:r>
            <a:r>
              <a:rPr lang="en-US" sz="2400" dirty="0" smtClean="0">
                <a:latin typeface="Times New Roman" pitchFamily="18" charset="0"/>
                <a:sym typeface="Wingdings" pitchFamily="2" charset="2"/>
              </a:rPr>
              <a:t>if </a:t>
            </a:r>
            <a:r>
              <a:rPr lang="en-US" sz="2400" dirty="0">
                <a:latin typeface="Times New Roman" pitchFamily="18" charset="0"/>
                <a:sym typeface="Wingdings" pitchFamily="2" charset="2"/>
              </a:rPr>
              <a:t>B’s are a subset of the A’s</a:t>
            </a:r>
            <a:r>
              <a:rPr lang="en-US" sz="2400" dirty="0" smtClean="0">
                <a:latin typeface="Times New Roman" pitchFamily="18" charset="0"/>
              </a:rPr>
              <a:t>.</a:t>
            </a:r>
          </a:p>
          <a:p>
            <a:r>
              <a:rPr lang="en-US" sz="2400" dirty="0" smtClean="0">
                <a:latin typeface="Times New Roman" pitchFamily="18" charset="0"/>
              </a:rPr>
              <a:t> </a:t>
            </a:r>
            <a:r>
              <a:rPr lang="en-US" sz="2400" dirty="0">
                <a:latin typeface="Times New Roman" pitchFamily="18" charset="0"/>
              </a:rPr>
              <a:t>Example: </a:t>
            </a:r>
            <a:r>
              <a:rPr lang="en-US" sz="2400" dirty="0" smtClean="0">
                <a:latin typeface="Times New Roman" pitchFamily="18" charset="0"/>
              </a:rPr>
              <a:t>XY </a:t>
            </a:r>
            <a:r>
              <a:rPr lang="en-US" sz="2400" dirty="0" smtClean="0">
                <a:latin typeface="Times New Roman" pitchFamily="18" charset="0"/>
                <a:sym typeface="Wingdings" pitchFamily="2" charset="2"/>
              </a:rPr>
              <a:t> X                 (here X is a subset of XY)</a:t>
            </a:r>
            <a:endParaRPr lang="en-US" sz="2400" dirty="0">
              <a:latin typeface="Times New Roman" pitchFamily="18" charset="0"/>
            </a:endParaRPr>
          </a:p>
          <a:p>
            <a:endParaRPr lang="en-US" sz="2400" dirty="0" smtClean="0">
              <a:latin typeface="Times New Roman" pitchFamily="18" charset="0"/>
            </a:endParaRPr>
          </a:p>
          <a:p>
            <a:endParaRPr lang="en-US" sz="2400" dirty="0" smtClean="0">
              <a:latin typeface="Times New Roman" pitchFamily="18" charset="0"/>
            </a:endParaRPr>
          </a:p>
          <a:p>
            <a:r>
              <a:rPr lang="en-US" sz="2400" dirty="0" smtClean="0">
                <a:latin typeface="Times New Roman" pitchFamily="18" charset="0"/>
              </a:rPr>
              <a:t>Called  </a:t>
            </a:r>
            <a:r>
              <a:rPr lang="en-US" sz="2400" b="1" i="1" dirty="0" smtClean="0">
                <a:latin typeface="Times New Roman" pitchFamily="18" charset="0"/>
              </a:rPr>
              <a:t>nontrivial</a:t>
            </a:r>
            <a:r>
              <a:rPr lang="en-US" sz="2400" dirty="0" smtClean="0">
                <a:latin typeface="Times New Roman" pitchFamily="18" charset="0"/>
              </a:rPr>
              <a:t> </a:t>
            </a:r>
            <a:r>
              <a:rPr lang="en-US" sz="2400" dirty="0">
                <a:latin typeface="Times New Roman" pitchFamily="18" charset="0"/>
              </a:rPr>
              <a:t>if none of the B’s is one of the A’s. </a:t>
            </a:r>
            <a:endParaRPr lang="en-US" sz="2400" dirty="0" smtClean="0">
              <a:latin typeface="Times New Roman" pitchFamily="18" charset="0"/>
            </a:endParaRPr>
          </a:p>
          <a:p>
            <a:r>
              <a:rPr lang="en-US" sz="2400" dirty="0" smtClean="0">
                <a:latin typeface="Times New Roman" pitchFamily="18" charset="0"/>
              </a:rPr>
              <a:t>Example</a:t>
            </a:r>
            <a:r>
              <a:rPr lang="en-US" sz="2400" dirty="0">
                <a:latin typeface="Times New Roman" pitchFamily="18" charset="0"/>
              </a:rPr>
              <a:t>: </a:t>
            </a:r>
            <a:r>
              <a:rPr lang="en-US" sz="2400" dirty="0">
                <a:latin typeface="Times New Roman" pitchFamily="18" charset="0"/>
                <a:sym typeface="Wingdings" pitchFamily="2" charset="2"/>
              </a:rPr>
              <a:t>AB</a:t>
            </a:r>
            <a:r>
              <a:rPr lang="en-US" sz="2400" dirty="0" smtClean="0">
                <a:latin typeface="Times New Roman" pitchFamily="18" charset="0"/>
                <a:sym typeface="Wingdings" pitchFamily="2" charset="2"/>
              </a:rPr>
              <a:t>C              (i.e. there is no such attribute at right side of the FD which is at left side also)</a:t>
            </a:r>
            <a:endParaRPr lang="en-US" sz="2400" dirty="0">
              <a:latin typeface="Times New Roman" pitchFamily="18" charset="0"/>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a:xfrm>
            <a:off x="1066800" y="0"/>
            <a:ext cx="7772400" cy="836613"/>
          </a:xfrm>
          <a:noFill/>
          <a:ln/>
        </p:spPr>
        <p:txBody>
          <a:bodyPr lIns="92075" tIns="46038" rIns="92075" bIns="46038" anchor="ctr"/>
          <a:lstStyle/>
          <a:p>
            <a:r>
              <a:rPr lang="en-US" sz="4000" b="1" dirty="0">
                <a:solidFill>
                  <a:srgbClr val="FFFF00"/>
                </a:solidFill>
              </a:rPr>
              <a:t>Closure of FD Set</a:t>
            </a:r>
          </a:p>
        </p:txBody>
      </p:sp>
      <p:sp>
        <p:nvSpPr>
          <p:cNvPr id="741379" name="Rectangle 3"/>
          <p:cNvSpPr>
            <a:spLocks noGrp="1" noChangeArrowheads="1"/>
          </p:cNvSpPr>
          <p:nvPr>
            <p:ph type="body" idx="1"/>
          </p:nvPr>
        </p:nvSpPr>
        <p:spPr>
          <a:xfrm>
            <a:off x="685800" y="1143000"/>
            <a:ext cx="7772400" cy="4800600"/>
          </a:xfrm>
          <a:noFill/>
          <a:ln/>
        </p:spPr>
        <p:txBody>
          <a:bodyPr lIns="92075" tIns="46038" rIns="92075" bIns="46038"/>
          <a:lstStyle/>
          <a:p>
            <a:r>
              <a:rPr lang="en-US" sz="2400" b="1" dirty="0">
                <a:latin typeface="Times New Roman" pitchFamily="18" charset="0"/>
              </a:rPr>
              <a:t>Definition: </a:t>
            </a:r>
            <a:r>
              <a:rPr lang="en-US" sz="2400" dirty="0">
                <a:latin typeface="Times New Roman" pitchFamily="18" charset="0"/>
              </a:rPr>
              <a:t>Let F be a set of FDs of a relation R. We use F</a:t>
            </a:r>
            <a:r>
              <a:rPr lang="en-US" sz="2800" baseline="30000" dirty="0">
                <a:latin typeface="Times New Roman" pitchFamily="18" charset="0"/>
                <a:sym typeface="Wingdings" pitchFamily="2" charset="2"/>
              </a:rPr>
              <a:t>+</a:t>
            </a:r>
            <a:r>
              <a:rPr lang="en-US" sz="2400" dirty="0">
                <a:latin typeface="Times New Roman" pitchFamily="18" charset="0"/>
              </a:rPr>
              <a:t> to denote the set of all FDs that must hold over R, i.e.:</a:t>
            </a:r>
          </a:p>
          <a:p>
            <a:pPr algn="ctr">
              <a:buFontTx/>
              <a:buNone/>
            </a:pPr>
            <a:r>
              <a:rPr lang="en-US" sz="2400" dirty="0">
                <a:latin typeface="Times New Roman" pitchFamily="18" charset="0"/>
              </a:rPr>
              <a:t>F</a:t>
            </a:r>
            <a:r>
              <a:rPr lang="en-US" sz="2800" baseline="30000" dirty="0">
                <a:latin typeface="Times New Roman" pitchFamily="18" charset="0"/>
                <a:sym typeface="Wingdings" pitchFamily="2" charset="2"/>
              </a:rPr>
              <a:t>+</a:t>
            </a:r>
            <a:r>
              <a:rPr lang="en-US" sz="2400" dirty="0">
                <a:latin typeface="Times New Roman" pitchFamily="18" charset="0"/>
              </a:rPr>
              <a:t> = { X </a:t>
            </a:r>
            <a:r>
              <a:rPr lang="en-US" sz="2400" dirty="0">
                <a:latin typeface="Times New Roman" pitchFamily="18" charset="0"/>
                <a:sym typeface="Wingdings" pitchFamily="2" charset="2"/>
              </a:rPr>
              <a:t> </a:t>
            </a:r>
            <a:r>
              <a:rPr lang="en-US" sz="2400" dirty="0">
                <a:latin typeface="Times New Roman" pitchFamily="18" charset="0"/>
              </a:rPr>
              <a:t>Y |  F logically implies X </a:t>
            </a:r>
            <a:r>
              <a:rPr lang="en-US" sz="2400" dirty="0">
                <a:latin typeface="Times New Roman" pitchFamily="18" charset="0"/>
                <a:sym typeface="Wingdings" pitchFamily="2" charset="2"/>
              </a:rPr>
              <a:t> </a:t>
            </a:r>
            <a:r>
              <a:rPr lang="en-US" sz="2400" dirty="0">
                <a:latin typeface="Times New Roman" pitchFamily="18" charset="0"/>
              </a:rPr>
              <a:t>Y}</a:t>
            </a:r>
          </a:p>
          <a:p>
            <a:r>
              <a:rPr lang="en-US" sz="2400" dirty="0">
                <a:latin typeface="Times New Roman" pitchFamily="18" charset="0"/>
              </a:rPr>
              <a:t>F</a:t>
            </a:r>
            <a:r>
              <a:rPr lang="en-US" sz="2800" baseline="30000" dirty="0">
                <a:latin typeface="Times New Roman" pitchFamily="18" charset="0"/>
                <a:sym typeface="Wingdings" pitchFamily="2" charset="2"/>
              </a:rPr>
              <a:t>+</a:t>
            </a:r>
            <a:r>
              <a:rPr lang="en-US" sz="2400" dirty="0">
                <a:latin typeface="Times New Roman" pitchFamily="18" charset="0"/>
              </a:rPr>
              <a:t> is called the </a:t>
            </a:r>
            <a:r>
              <a:rPr lang="en-US" sz="2400" b="1" dirty="0">
                <a:solidFill>
                  <a:schemeClr val="folHlink"/>
                </a:solidFill>
                <a:latin typeface="Times New Roman" pitchFamily="18" charset="0"/>
              </a:rPr>
              <a:t>closure</a:t>
            </a:r>
            <a:r>
              <a:rPr lang="en-US" sz="2400" dirty="0">
                <a:latin typeface="Times New Roman" pitchFamily="18" charset="0"/>
              </a:rPr>
              <a:t> of F.</a:t>
            </a:r>
          </a:p>
          <a:p>
            <a:r>
              <a:rPr lang="en-US" sz="2400" dirty="0">
                <a:latin typeface="Times New Roman" pitchFamily="18" charset="0"/>
              </a:rPr>
              <a:t>Example:</a:t>
            </a:r>
            <a:r>
              <a:rPr lang="en-US" sz="2400" b="1" dirty="0">
                <a:latin typeface="Times New Roman" pitchFamily="18" charset="0"/>
              </a:rPr>
              <a:t> </a:t>
            </a:r>
            <a:r>
              <a:rPr lang="en-US" sz="2400" dirty="0">
                <a:latin typeface="Times New Roman" pitchFamily="18" charset="0"/>
              </a:rPr>
              <a:t>F = {A</a:t>
            </a:r>
            <a:r>
              <a:rPr lang="en-US" sz="2400" dirty="0">
                <a:latin typeface="Times New Roman" pitchFamily="18" charset="0"/>
                <a:sym typeface="Wingdings" pitchFamily="2" charset="2"/>
              </a:rPr>
              <a:t></a:t>
            </a:r>
            <a:r>
              <a:rPr lang="en-US" sz="2400" dirty="0">
                <a:latin typeface="Times New Roman" pitchFamily="18" charset="0"/>
              </a:rPr>
              <a:t>B, B</a:t>
            </a:r>
            <a:r>
              <a:rPr lang="en-US" sz="2400" dirty="0">
                <a:latin typeface="Times New Roman" pitchFamily="18" charset="0"/>
                <a:sym typeface="Wingdings" pitchFamily="2" charset="2"/>
              </a:rPr>
              <a:t></a:t>
            </a:r>
            <a:r>
              <a:rPr lang="en-US" sz="2400" dirty="0">
                <a:latin typeface="Times New Roman" pitchFamily="18" charset="0"/>
              </a:rPr>
              <a:t>C}, then A</a:t>
            </a:r>
            <a:r>
              <a:rPr lang="en-US" sz="2400" dirty="0">
                <a:latin typeface="Times New Roman" pitchFamily="18" charset="0"/>
                <a:sym typeface="Wingdings" pitchFamily="2" charset="2"/>
              </a:rPr>
              <a:t></a:t>
            </a:r>
            <a:r>
              <a:rPr lang="en-US" sz="2400" dirty="0">
                <a:latin typeface="Times New Roman" pitchFamily="18" charset="0"/>
              </a:rPr>
              <a:t>C is in F</a:t>
            </a:r>
            <a:r>
              <a:rPr lang="en-US" sz="2800" baseline="30000" dirty="0">
                <a:latin typeface="Times New Roman" pitchFamily="18" charset="0"/>
                <a:sym typeface="Wingdings" pitchFamily="2" charset="2"/>
              </a:rPr>
              <a:t>+</a:t>
            </a:r>
            <a:r>
              <a:rPr lang="en-US" sz="2400" dirty="0">
                <a:latin typeface="Times New Roman" pitchFamily="18" charset="0"/>
              </a:rPr>
              <a:t>.</a:t>
            </a:r>
          </a:p>
          <a:p>
            <a:r>
              <a:rPr lang="en-US" sz="2400" dirty="0">
                <a:latin typeface="Times New Roman" pitchFamily="18" charset="0"/>
              </a:rPr>
              <a:t>F</a:t>
            </a:r>
            <a:r>
              <a:rPr lang="en-US" sz="2800" baseline="30000" dirty="0">
                <a:latin typeface="Times New Roman" pitchFamily="18" charset="0"/>
                <a:sym typeface="Wingdings" pitchFamily="2" charset="2"/>
              </a:rPr>
              <a:t>+</a:t>
            </a:r>
            <a:r>
              <a:rPr lang="en-US" sz="2400" dirty="0">
                <a:latin typeface="Times New Roman" pitchFamily="18" charset="0"/>
              </a:rPr>
              <a:t> could have many FDs!</a:t>
            </a:r>
          </a:p>
          <a:p>
            <a:pPr lvl="1"/>
            <a:r>
              <a:rPr lang="en-US" sz="2000" dirty="0">
                <a:latin typeface="Times New Roman" pitchFamily="18" charset="0"/>
              </a:rPr>
              <a:t>Example:</a:t>
            </a:r>
          </a:p>
          <a:p>
            <a:pPr lvl="2"/>
            <a:r>
              <a:rPr lang="en-US" sz="1800" dirty="0">
                <a:latin typeface="Times New Roman" pitchFamily="18" charset="0"/>
              </a:rPr>
              <a:t>Let F = {A</a:t>
            </a:r>
            <a:r>
              <a:rPr lang="en-US" sz="1800" dirty="0">
                <a:latin typeface="Times New Roman" pitchFamily="18" charset="0"/>
                <a:sym typeface="Wingdings" pitchFamily="2" charset="2"/>
              </a:rPr>
              <a:t></a:t>
            </a:r>
            <a:r>
              <a:rPr lang="en-US" sz="1800" dirty="0">
                <a:latin typeface="Times New Roman" pitchFamily="18" charset="0"/>
              </a:rPr>
              <a:t>B1, A</a:t>
            </a:r>
            <a:r>
              <a:rPr lang="en-US" sz="1800" dirty="0">
                <a:latin typeface="Times New Roman" pitchFamily="18" charset="0"/>
                <a:sym typeface="Wingdings" pitchFamily="2" charset="2"/>
              </a:rPr>
              <a:t></a:t>
            </a:r>
            <a:r>
              <a:rPr lang="en-US" sz="1800" dirty="0">
                <a:latin typeface="Times New Roman" pitchFamily="18" charset="0"/>
              </a:rPr>
              <a:t>B2, ..., </a:t>
            </a:r>
            <a:r>
              <a:rPr lang="en-US" sz="1800" dirty="0" err="1">
                <a:latin typeface="Times New Roman" pitchFamily="18" charset="0"/>
              </a:rPr>
              <a:t>A</a:t>
            </a:r>
            <a:r>
              <a:rPr lang="en-US" sz="1800" dirty="0" err="1">
                <a:latin typeface="Times New Roman" pitchFamily="18" charset="0"/>
                <a:sym typeface="Wingdings" pitchFamily="2" charset="2"/>
              </a:rPr>
              <a:t></a:t>
            </a:r>
            <a:r>
              <a:rPr lang="en-US" sz="1800" dirty="0" err="1">
                <a:latin typeface="Times New Roman" pitchFamily="18" charset="0"/>
              </a:rPr>
              <a:t>Bn</a:t>
            </a:r>
            <a:r>
              <a:rPr lang="en-US" sz="1800" dirty="0">
                <a:latin typeface="Times New Roman" pitchFamily="18" charset="0"/>
              </a:rPr>
              <a:t>}, then any A</a:t>
            </a:r>
            <a:r>
              <a:rPr lang="en-US" sz="1800" dirty="0">
                <a:latin typeface="Times New Roman" pitchFamily="18" charset="0"/>
                <a:sym typeface="Wingdings" pitchFamily="2" charset="2"/>
              </a:rPr>
              <a:t></a:t>
            </a:r>
            <a:r>
              <a:rPr lang="en-US" sz="1800" dirty="0">
                <a:latin typeface="Times New Roman" pitchFamily="18" charset="0"/>
              </a:rPr>
              <a:t>Y (Y is a subset of {B1, B2, ..., </a:t>
            </a:r>
            <a:r>
              <a:rPr lang="en-US" sz="1800" dirty="0" err="1">
                <a:latin typeface="Times New Roman" pitchFamily="18" charset="0"/>
              </a:rPr>
              <a:t>Bn</a:t>
            </a:r>
            <a:r>
              <a:rPr lang="en-US" sz="1800" dirty="0">
                <a:latin typeface="Times New Roman" pitchFamily="18" charset="0"/>
              </a:rPr>
              <a:t>}) is in F+.</a:t>
            </a:r>
          </a:p>
          <a:p>
            <a:pPr lvl="2"/>
            <a:r>
              <a:rPr lang="en-US" sz="1800" dirty="0">
                <a:latin typeface="Times New Roman" pitchFamily="18" charset="0"/>
              </a:rPr>
              <a:t>Cardinality of F+ is more than 2^n.</a:t>
            </a:r>
          </a:p>
          <a:p>
            <a:pPr lvl="1"/>
            <a:r>
              <a:rPr lang="en-US" sz="2000" dirty="0">
                <a:latin typeface="Times New Roman" pitchFamily="18" charset="0"/>
              </a:rPr>
              <a:t>Fortunately, a given X</a:t>
            </a:r>
            <a:r>
              <a:rPr lang="en-US" sz="2000" dirty="0">
                <a:latin typeface="Times New Roman" pitchFamily="18" charset="0"/>
                <a:sym typeface="Wingdings" pitchFamily="2" charset="2"/>
              </a:rPr>
              <a:t>Y can be tested </a:t>
            </a:r>
            <a:r>
              <a:rPr lang="en-US" sz="2000" dirty="0">
                <a:latin typeface="Times New Roman" pitchFamily="18" charset="0"/>
              </a:rPr>
              <a:t>efficiently</a:t>
            </a:r>
            <a:r>
              <a:rPr lang="en-US" sz="2000" dirty="0">
                <a:latin typeface="Times New Roman" pitchFamily="18" charset="0"/>
                <a:sym typeface="Wingdings" pitchFamily="2" charset="2"/>
              </a:rPr>
              <a:t> as we will see later</a:t>
            </a:r>
            <a:endParaRPr lang="en-US" sz="2000" dirty="0">
              <a:latin typeface="Times New Roman" pitchFamily="18" charset="0"/>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err="1" smtClean="0">
                <a:solidFill>
                  <a:srgbClr val="FFFF00"/>
                </a:solidFill>
              </a:rPr>
              <a:t>Algo</a:t>
            </a:r>
            <a:r>
              <a:rPr lang="en-US" sz="3200" b="1" dirty="0" smtClean="0">
                <a:solidFill>
                  <a:srgbClr val="FFFF00"/>
                </a:solidFill>
              </a:rPr>
              <a:t> to find closure</a:t>
            </a:r>
            <a:endParaRPr lang="en-US" sz="3200" b="1" dirty="0">
              <a:solidFill>
                <a:srgbClr val="FFFF00"/>
              </a:solidFill>
            </a:endParaRPr>
          </a:p>
        </p:txBody>
      </p:sp>
      <p:sp>
        <p:nvSpPr>
          <p:cNvPr id="3" name="Content Placeholder 2"/>
          <p:cNvSpPr>
            <a:spLocks noGrp="1"/>
          </p:cNvSpPr>
          <p:nvPr>
            <p:ph idx="1"/>
          </p:nvPr>
        </p:nvSpPr>
        <p:spPr/>
        <p:txBody>
          <a:bodyPr/>
          <a:lstStyle/>
          <a:p>
            <a:pPr>
              <a:buNone/>
            </a:pPr>
            <a:r>
              <a:rPr lang="en-US" sz="2000" dirty="0" smtClean="0">
                <a:latin typeface="+mj-lt"/>
              </a:rPr>
              <a:t>To find the closure X+ of X under FDs in F</a:t>
            </a:r>
          </a:p>
          <a:p>
            <a:pPr>
              <a:buNone/>
            </a:pPr>
            <a:r>
              <a:rPr lang="en-US" sz="2000" dirty="0" smtClean="0">
                <a:latin typeface="+mj-lt"/>
              </a:rPr>
              <a:t>	X+ = X        (initialize X+ with X)</a:t>
            </a:r>
          </a:p>
          <a:p>
            <a:pPr>
              <a:buNone/>
            </a:pPr>
            <a:r>
              <a:rPr lang="en-US" sz="2000" dirty="0" smtClean="0">
                <a:latin typeface="+mj-lt"/>
              </a:rPr>
              <a:t>	Change = true</a:t>
            </a:r>
          </a:p>
          <a:p>
            <a:pPr>
              <a:buNone/>
            </a:pPr>
            <a:r>
              <a:rPr lang="en-US" sz="2000" dirty="0" smtClean="0">
                <a:latin typeface="+mj-lt"/>
              </a:rPr>
              <a:t>	While change do</a:t>
            </a:r>
          </a:p>
          <a:p>
            <a:pPr>
              <a:buNone/>
            </a:pPr>
            <a:r>
              <a:rPr lang="en-US" sz="2000" dirty="0" smtClean="0">
                <a:latin typeface="+mj-lt"/>
              </a:rPr>
              <a:t>		Begin</a:t>
            </a:r>
          </a:p>
          <a:p>
            <a:pPr>
              <a:buNone/>
            </a:pPr>
            <a:r>
              <a:rPr lang="en-US" sz="2000" dirty="0" smtClean="0">
                <a:latin typeface="+mj-lt"/>
              </a:rPr>
              <a:t>			Change = false</a:t>
            </a:r>
          </a:p>
          <a:p>
            <a:pPr>
              <a:buNone/>
            </a:pPr>
            <a:r>
              <a:rPr lang="en-US" sz="2000" dirty="0" smtClean="0">
                <a:latin typeface="+mj-lt"/>
              </a:rPr>
              <a:t>			For each FD  W </a:t>
            </a:r>
            <a:r>
              <a:rPr lang="en-US" sz="2000" dirty="0" smtClean="0">
                <a:latin typeface="+mj-lt"/>
                <a:sym typeface="Wingdings" pitchFamily="2" charset="2"/>
              </a:rPr>
              <a:t> Z in F do</a:t>
            </a:r>
          </a:p>
          <a:p>
            <a:pPr>
              <a:buNone/>
            </a:pPr>
            <a:r>
              <a:rPr lang="en-US" sz="2000" dirty="0" smtClean="0">
                <a:latin typeface="+mj-lt"/>
                <a:sym typeface="Wingdings" pitchFamily="2" charset="2"/>
              </a:rPr>
              <a:t>				Begin</a:t>
            </a:r>
          </a:p>
          <a:p>
            <a:pPr>
              <a:buNone/>
            </a:pPr>
            <a:r>
              <a:rPr lang="en-US" sz="2000" dirty="0" smtClean="0">
                <a:latin typeface="+mj-lt"/>
                <a:sym typeface="Wingdings" pitchFamily="2" charset="2"/>
              </a:rPr>
              <a:t>				If W C X+ then</a:t>
            </a:r>
          </a:p>
          <a:p>
            <a:pPr>
              <a:buNone/>
            </a:pPr>
            <a:r>
              <a:rPr lang="en-US" sz="2000" dirty="0" smtClean="0">
                <a:latin typeface="+mj-lt"/>
                <a:sym typeface="Wingdings" pitchFamily="2" charset="2"/>
              </a:rPr>
              <a:t>					X+ = X+ U Z</a:t>
            </a:r>
          </a:p>
          <a:p>
            <a:pPr>
              <a:buNone/>
            </a:pPr>
            <a:r>
              <a:rPr lang="en-US" sz="2000" dirty="0" smtClean="0">
                <a:latin typeface="+mj-lt"/>
                <a:sym typeface="Wingdings" pitchFamily="2" charset="2"/>
              </a:rPr>
              <a:t>					Change= true</a:t>
            </a:r>
          </a:p>
          <a:p>
            <a:pPr>
              <a:buNone/>
            </a:pPr>
            <a:r>
              <a:rPr lang="en-US" sz="2000" dirty="0" smtClean="0">
                <a:latin typeface="+mj-lt"/>
                <a:sym typeface="Wingdings" pitchFamily="2" charset="2"/>
              </a:rPr>
              <a:t>				End if	</a:t>
            </a:r>
          </a:p>
          <a:p>
            <a:pPr>
              <a:buNone/>
            </a:pPr>
            <a:r>
              <a:rPr lang="en-US" sz="2000" dirty="0" smtClean="0">
                <a:latin typeface="+mj-lt"/>
                <a:sym typeface="Wingdings" pitchFamily="2" charset="2"/>
              </a:rPr>
              <a:t>			End</a:t>
            </a:r>
          </a:p>
          <a:p>
            <a:pPr>
              <a:buNone/>
            </a:pPr>
            <a:r>
              <a:rPr lang="en-US" sz="2000" smtClean="0">
                <a:latin typeface="+mj-lt"/>
                <a:sym typeface="Wingdings" pitchFamily="2" charset="2"/>
              </a:rPr>
              <a:t>		End</a:t>
            </a:r>
            <a:endParaRPr lang="en-US" sz="2000" dirty="0">
              <a:latin typeface="+mj-lt"/>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7018338" y="6376988"/>
            <a:ext cx="1905000" cy="300037"/>
          </a:xfrm>
          <a:prstGeom prst="rect">
            <a:avLst/>
          </a:prstGeom>
        </p:spPr>
        <p:txBody>
          <a:bodyPr/>
          <a:lstStyle/>
          <a:p>
            <a:fld id="{02E3CEAB-BA84-4808-801C-B79B63BD5790}" type="slidenum">
              <a:rPr lang="en-US"/>
              <a:pPr/>
              <a:t>5</a:t>
            </a:fld>
            <a:endParaRPr lang="en-US"/>
          </a:p>
        </p:txBody>
      </p:sp>
      <p:sp>
        <p:nvSpPr>
          <p:cNvPr id="309250" name="Rectangle 2"/>
          <p:cNvSpPr>
            <a:spLocks noGrp="1" noChangeArrowheads="1"/>
          </p:cNvSpPr>
          <p:nvPr>
            <p:ph type="title"/>
          </p:nvPr>
        </p:nvSpPr>
        <p:spPr>
          <a:xfrm>
            <a:off x="914400" y="-152400"/>
            <a:ext cx="8229600" cy="1143000"/>
          </a:xfrm>
          <a:noFill/>
          <a:ln/>
        </p:spPr>
        <p:txBody>
          <a:bodyPr lIns="92075" tIns="46038" rIns="92075" bIns="46038" anchor="ctr"/>
          <a:lstStyle/>
          <a:p>
            <a:r>
              <a:rPr lang="en-US" dirty="0">
                <a:solidFill>
                  <a:srgbClr val="FFFF00"/>
                </a:solidFill>
                <a:latin typeface="Times New Roman" pitchFamily="18" charset="0"/>
              </a:rPr>
              <a:t>Why Constraints?</a:t>
            </a:r>
          </a:p>
        </p:txBody>
      </p:sp>
      <p:sp>
        <p:nvSpPr>
          <p:cNvPr id="309251" name="Rectangle 3"/>
          <p:cNvSpPr>
            <a:spLocks noGrp="1" noChangeArrowheads="1"/>
          </p:cNvSpPr>
          <p:nvPr>
            <p:ph type="body" idx="1"/>
          </p:nvPr>
        </p:nvSpPr>
        <p:spPr>
          <a:xfrm>
            <a:off x="534988" y="1511300"/>
            <a:ext cx="8051800" cy="4748213"/>
          </a:xfrm>
          <a:noFill/>
          <a:ln/>
        </p:spPr>
        <p:txBody>
          <a:bodyPr lIns="92075" tIns="46038" rIns="92075" bIns="46038"/>
          <a:lstStyle/>
          <a:p>
            <a:r>
              <a:rPr lang="en-US" sz="2400" dirty="0">
                <a:latin typeface="Times New Roman" pitchFamily="18" charset="0"/>
              </a:rPr>
              <a:t>Make tasks of application programmers easier:</a:t>
            </a:r>
          </a:p>
          <a:p>
            <a:pPr lvl="1"/>
            <a:r>
              <a:rPr lang="en-US" sz="2400" dirty="0">
                <a:latin typeface="Times New Roman" pitchFamily="18" charset="0"/>
              </a:rPr>
              <a:t>If DBMS guarantees account &gt;=0, then debit application  programmers do not worry about overdrawn accounts. </a:t>
            </a:r>
            <a:endParaRPr lang="en-US" sz="2400" b="1" dirty="0">
              <a:latin typeface="Times New Roman" pitchFamily="18" charset="0"/>
            </a:endParaRPr>
          </a:p>
          <a:p>
            <a:r>
              <a:rPr lang="en-US" sz="2400" dirty="0">
                <a:latin typeface="Times New Roman" pitchFamily="18" charset="0"/>
              </a:rPr>
              <a:t>Enable us to identify redundancy in schemas:</a:t>
            </a:r>
          </a:p>
          <a:p>
            <a:pPr lvl="1"/>
            <a:r>
              <a:rPr lang="en-US" sz="2000" dirty="0">
                <a:latin typeface="Times New Roman" pitchFamily="18" charset="0"/>
              </a:rPr>
              <a:t>Help in database design</a:t>
            </a:r>
          </a:p>
          <a:p>
            <a:pPr lvl="1"/>
            <a:r>
              <a:rPr lang="en-US" sz="2000" dirty="0">
                <a:latin typeface="Times New Roman" pitchFamily="18" charset="0"/>
              </a:rPr>
              <a:t>E.g., if we know course names are unique, then we may not need another “course id” attribute</a:t>
            </a:r>
          </a:p>
          <a:p>
            <a:r>
              <a:rPr lang="en-US" sz="2400" dirty="0">
                <a:latin typeface="Times New Roman" pitchFamily="18" charset="0"/>
              </a:rPr>
              <a:t>Help the DBMS in query processing.</a:t>
            </a:r>
          </a:p>
          <a:p>
            <a:pPr lvl="1"/>
            <a:r>
              <a:rPr lang="en-US" sz="2000" dirty="0">
                <a:latin typeface="Times New Roman" pitchFamily="18" charset="0"/>
              </a:rPr>
              <a:t>They can help the query optimizer choose a good execution plan</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4294967295"/>
          </p:nvPr>
        </p:nvSpPr>
        <p:spPr>
          <a:xfrm>
            <a:off x="6781800" y="6324600"/>
            <a:ext cx="1905000" cy="457200"/>
          </a:xfrm>
          <a:prstGeom prst="rect">
            <a:avLst/>
          </a:prstGeom>
        </p:spPr>
        <p:txBody>
          <a:bodyPr/>
          <a:lstStyle/>
          <a:p>
            <a:fld id="{B4D531CB-EE29-4568-9255-65CAA877716B}" type="slidenum">
              <a:rPr lang="en-US"/>
              <a:pPr/>
              <a:t>50</a:t>
            </a:fld>
            <a:endParaRPr lang="en-US"/>
          </a:p>
        </p:txBody>
      </p:sp>
      <p:sp>
        <p:nvSpPr>
          <p:cNvPr id="757762" name="Rectangle 2"/>
          <p:cNvSpPr>
            <a:spLocks noGrp="1" noChangeArrowheads="1"/>
          </p:cNvSpPr>
          <p:nvPr>
            <p:ph type="title"/>
          </p:nvPr>
        </p:nvSpPr>
        <p:spPr>
          <a:xfrm>
            <a:off x="1295400" y="152400"/>
            <a:ext cx="7516813" cy="809625"/>
          </a:xfrm>
          <a:noFill/>
          <a:ln/>
        </p:spPr>
        <p:txBody>
          <a:bodyPr lIns="92075" tIns="46038" rIns="92075" bIns="46038" anchor="ctr"/>
          <a:lstStyle/>
          <a:p>
            <a:r>
              <a:rPr lang="en-US" sz="3200" dirty="0">
                <a:solidFill>
                  <a:srgbClr val="FFFF00"/>
                </a:solidFill>
              </a:rPr>
              <a:t>Armstrong’s Axioms: Inferring All FDs</a:t>
            </a:r>
          </a:p>
        </p:txBody>
      </p:sp>
      <p:sp>
        <p:nvSpPr>
          <p:cNvPr id="757763" name="Rectangle 3"/>
          <p:cNvSpPr>
            <a:spLocks noChangeArrowheads="1"/>
          </p:cNvSpPr>
          <p:nvPr/>
        </p:nvSpPr>
        <p:spPr bwMode="auto">
          <a:xfrm>
            <a:off x="533400" y="1219200"/>
            <a:ext cx="7969250" cy="4719638"/>
          </a:xfrm>
          <a:prstGeom prst="rect">
            <a:avLst/>
          </a:prstGeom>
          <a:noFill/>
          <a:ln w="9525">
            <a:noFill/>
            <a:miter lim="800000"/>
            <a:headEnd/>
            <a:tailEnd/>
          </a:ln>
          <a:effectLst/>
        </p:spPr>
        <p:txBody>
          <a:bodyPr lIns="92075" tIns="46038" rIns="92075" bIns="46038"/>
          <a:lstStyle/>
          <a:p>
            <a:pPr marL="342900" indent="-342900" eaLnBrk="0" hangingPunct="0">
              <a:spcBef>
                <a:spcPct val="50000"/>
              </a:spcBef>
            </a:pPr>
            <a:r>
              <a:rPr lang="en-US" sz="2400" b="0" dirty="0">
                <a:latin typeface="Times New Roman" pitchFamily="18" charset="0"/>
              </a:rPr>
              <a:t>Given a set of FDs F over a relation R, how to compute F</a:t>
            </a:r>
            <a:r>
              <a:rPr lang="en-US" sz="2400" b="0" baseline="30000" dirty="0" smtClean="0">
                <a:latin typeface="Times New Roman" pitchFamily="18" charset="0"/>
              </a:rPr>
              <a:t>+</a:t>
            </a:r>
            <a:r>
              <a:rPr lang="en-US" sz="2400" b="0" dirty="0" smtClean="0">
                <a:latin typeface="Times New Roman" pitchFamily="18" charset="0"/>
              </a:rPr>
              <a:t>?</a:t>
            </a:r>
          </a:p>
          <a:p>
            <a:pPr marL="342900" indent="-342900" eaLnBrk="0" hangingPunct="0">
              <a:spcBef>
                <a:spcPct val="50000"/>
              </a:spcBef>
            </a:pPr>
            <a:endParaRPr lang="en-US" sz="2400" b="0" dirty="0" smtClean="0">
              <a:latin typeface="Times New Roman" pitchFamily="18" charset="0"/>
            </a:endParaRPr>
          </a:p>
          <a:p>
            <a:pPr marL="342900" indent="-342900">
              <a:lnSpc>
                <a:spcPct val="90000"/>
              </a:lnSpc>
              <a:spcBef>
                <a:spcPct val="20000"/>
              </a:spcBef>
              <a:buClr>
                <a:schemeClr val="tx1"/>
              </a:buClr>
              <a:buFontTx/>
              <a:buChar char="•"/>
            </a:pPr>
            <a:r>
              <a:rPr lang="en-US" sz="2400" dirty="0" smtClean="0">
                <a:latin typeface="Times New Roman" pitchFamily="18" charset="0"/>
              </a:rPr>
              <a:t>Reflexivity</a:t>
            </a:r>
            <a:r>
              <a:rPr lang="en-US" sz="2400" dirty="0">
                <a:latin typeface="Times New Roman" pitchFamily="18" charset="0"/>
              </a:rPr>
              <a:t>:</a:t>
            </a:r>
          </a:p>
          <a:p>
            <a:pPr marL="742950" lvl="1" indent="-285750">
              <a:lnSpc>
                <a:spcPct val="90000"/>
              </a:lnSpc>
              <a:spcBef>
                <a:spcPct val="20000"/>
              </a:spcBef>
              <a:buClr>
                <a:schemeClr val="tx1"/>
              </a:buClr>
              <a:buFontTx/>
              <a:buChar char="–"/>
            </a:pPr>
            <a:r>
              <a:rPr lang="en-US" b="0" dirty="0">
                <a:latin typeface="Times New Roman" pitchFamily="18" charset="0"/>
              </a:rPr>
              <a:t>If Y is a subset of X, then X </a:t>
            </a:r>
            <a:r>
              <a:rPr lang="en-US" b="0" dirty="0">
                <a:latin typeface="Times New Roman" pitchFamily="18" charset="0"/>
                <a:sym typeface="Wingdings" pitchFamily="2" charset="2"/>
              </a:rPr>
              <a:t></a:t>
            </a:r>
            <a:r>
              <a:rPr lang="en-US" b="0" dirty="0">
                <a:latin typeface="Times New Roman" pitchFamily="18" charset="0"/>
              </a:rPr>
              <a:t>Y.</a:t>
            </a:r>
          </a:p>
          <a:p>
            <a:pPr marL="742950" lvl="1" indent="-285750">
              <a:lnSpc>
                <a:spcPct val="90000"/>
              </a:lnSpc>
              <a:spcBef>
                <a:spcPct val="20000"/>
              </a:spcBef>
              <a:buClr>
                <a:schemeClr val="tx1"/>
              </a:buClr>
              <a:buFontTx/>
              <a:buChar char="–"/>
            </a:pPr>
            <a:r>
              <a:rPr lang="en-US" b="0" dirty="0">
                <a:latin typeface="Times New Roman" pitchFamily="18" charset="0"/>
              </a:rPr>
              <a:t>Example:  AB</a:t>
            </a:r>
            <a:r>
              <a:rPr lang="en-US" b="0" dirty="0">
                <a:latin typeface="Times New Roman" pitchFamily="18" charset="0"/>
                <a:sym typeface="Wingdings" pitchFamily="2" charset="2"/>
              </a:rPr>
              <a:t></a:t>
            </a:r>
            <a:r>
              <a:rPr lang="en-US" b="0" dirty="0">
                <a:latin typeface="Times New Roman" pitchFamily="18" charset="0"/>
              </a:rPr>
              <a:t>A, ABC</a:t>
            </a:r>
            <a:r>
              <a:rPr lang="en-US" b="0" dirty="0">
                <a:latin typeface="Times New Roman" pitchFamily="18" charset="0"/>
                <a:sym typeface="Wingdings" pitchFamily="2" charset="2"/>
              </a:rPr>
              <a:t></a:t>
            </a:r>
            <a:r>
              <a:rPr lang="en-US" b="0" dirty="0">
                <a:latin typeface="Times New Roman" pitchFamily="18" charset="0"/>
              </a:rPr>
              <a:t>AB, etc</a:t>
            </a:r>
            <a:r>
              <a:rPr lang="en-US" b="0" dirty="0" smtClean="0">
                <a:latin typeface="Times New Roman" pitchFamily="18" charset="0"/>
              </a:rPr>
              <a:t>.</a:t>
            </a:r>
          </a:p>
          <a:p>
            <a:pPr marL="742950" lvl="1" indent="-285750">
              <a:lnSpc>
                <a:spcPct val="90000"/>
              </a:lnSpc>
              <a:spcBef>
                <a:spcPct val="20000"/>
              </a:spcBef>
              <a:buClr>
                <a:schemeClr val="tx1"/>
              </a:buClr>
              <a:buFontTx/>
              <a:buChar char="–"/>
            </a:pPr>
            <a:endParaRPr lang="en-US" b="0" dirty="0">
              <a:latin typeface="Times New Roman" pitchFamily="18" charset="0"/>
            </a:endParaRPr>
          </a:p>
          <a:p>
            <a:pPr marL="342900" indent="-342900">
              <a:lnSpc>
                <a:spcPct val="90000"/>
              </a:lnSpc>
              <a:spcBef>
                <a:spcPct val="20000"/>
              </a:spcBef>
              <a:buClr>
                <a:schemeClr val="tx1"/>
              </a:buClr>
              <a:buFontTx/>
              <a:buChar char="•"/>
            </a:pPr>
            <a:r>
              <a:rPr lang="en-US" sz="2400" b="0" dirty="0">
                <a:latin typeface="Times New Roman" pitchFamily="18" charset="0"/>
              </a:rPr>
              <a:t> </a:t>
            </a:r>
            <a:r>
              <a:rPr lang="en-US" sz="2400" dirty="0">
                <a:latin typeface="Times New Roman" pitchFamily="18" charset="0"/>
              </a:rPr>
              <a:t>Augmentation:</a:t>
            </a:r>
          </a:p>
          <a:p>
            <a:pPr marL="742950" lvl="1" indent="-285750">
              <a:lnSpc>
                <a:spcPct val="90000"/>
              </a:lnSpc>
              <a:spcBef>
                <a:spcPct val="20000"/>
              </a:spcBef>
              <a:buClr>
                <a:schemeClr val="tx1"/>
              </a:buClr>
              <a:buFontTx/>
              <a:buChar char="–"/>
            </a:pPr>
            <a:r>
              <a:rPr lang="en-US" b="0" dirty="0">
                <a:latin typeface="Times New Roman" pitchFamily="18" charset="0"/>
              </a:rPr>
              <a:t>If  X</a:t>
            </a:r>
            <a:r>
              <a:rPr lang="en-US" b="0" dirty="0">
                <a:latin typeface="Times New Roman" pitchFamily="18" charset="0"/>
                <a:sym typeface="Wingdings" pitchFamily="2" charset="2"/>
              </a:rPr>
              <a:t></a:t>
            </a:r>
            <a:r>
              <a:rPr lang="en-US" b="0" dirty="0">
                <a:latin typeface="Times New Roman" pitchFamily="18" charset="0"/>
              </a:rPr>
              <a:t>Y, then XZ</a:t>
            </a:r>
            <a:r>
              <a:rPr lang="en-US" b="0" dirty="0">
                <a:latin typeface="Times New Roman" pitchFamily="18" charset="0"/>
                <a:sym typeface="Wingdings" pitchFamily="2" charset="2"/>
              </a:rPr>
              <a:t></a:t>
            </a:r>
            <a:r>
              <a:rPr lang="en-US" b="0" dirty="0">
                <a:latin typeface="Times New Roman" pitchFamily="18" charset="0"/>
              </a:rPr>
              <a:t>YZ.</a:t>
            </a:r>
          </a:p>
          <a:p>
            <a:pPr marL="742950" lvl="1" indent="-285750">
              <a:lnSpc>
                <a:spcPct val="90000"/>
              </a:lnSpc>
              <a:spcBef>
                <a:spcPct val="20000"/>
              </a:spcBef>
              <a:buClr>
                <a:schemeClr val="tx1"/>
              </a:buClr>
              <a:buFontTx/>
              <a:buChar char="–"/>
            </a:pPr>
            <a:r>
              <a:rPr lang="en-US" b="0" dirty="0">
                <a:latin typeface="Times New Roman" pitchFamily="18" charset="0"/>
              </a:rPr>
              <a:t>Example:  If A</a:t>
            </a:r>
            <a:r>
              <a:rPr lang="en-US" b="0" dirty="0">
                <a:latin typeface="Times New Roman" pitchFamily="18" charset="0"/>
                <a:sym typeface="Wingdings" pitchFamily="2" charset="2"/>
              </a:rPr>
              <a:t></a:t>
            </a:r>
            <a:r>
              <a:rPr lang="en-US" b="0" dirty="0">
                <a:latin typeface="Times New Roman" pitchFamily="18" charset="0"/>
              </a:rPr>
              <a:t>B, then AC</a:t>
            </a:r>
            <a:r>
              <a:rPr lang="en-US" b="0" dirty="0">
                <a:latin typeface="Times New Roman" pitchFamily="18" charset="0"/>
                <a:sym typeface="Wingdings" pitchFamily="2" charset="2"/>
              </a:rPr>
              <a:t></a:t>
            </a:r>
            <a:r>
              <a:rPr lang="en-US" b="0" dirty="0">
                <a:latin typeface="Times New Roman" pitchFamily="18" charset="0"/>
              </a:rPr>
              <a:t>BC</a:t>
            </a:r>
            <a:r>
              <a:rPr lang="en-US" b="0" dirty="0" smtClean="0">
                <a:latin typeface="Times New Roman" pitchFamily="18" charset="0"/>
              </a:rPr>
              <a:t>.</a:t>
            </a:r>
          </a:p>
          <a:p>
            <a:pPr marL="742950" lvl="1" indent="-285750">
              <a:lnSpc>
                <a:spcPct val="90000"/>
              </a:lnSpc>
              <a:spcBef>
                <a:spcPct val="20000"/>
              </a:spcBef>
              <a:buClr>
                <a:schemeClr val="tx1"/>
              </a:buClr>
              <a:buFontTx/>
              <a:buChar char="–"/>
            </a:pPr>
            <a:endParaRPr lang="en-US" b="0" dirty="0">
              <a:latin typeface="Times New Roman" pitchFamily="18" charset="0"/>
            </a:endParaRPr>
          </a:p>
          <a:p>
            <a:pPr marL="342900" indent="-342900">
              <a:lnSpc>
                <a:spcPct val="90000"/>
              </a:lnSpc>
              <a:spcBef>
                <a:spcPct val="20000"/>
              </a:spcBef>
              <a:buClr>
                <a:schemeClr val="tx1"/>
              </a:buClr>
              <a:buFontTx/>
              <a:buChar char="•"/>
            </a:pPr>
            <a:r>
              <a:rPr lang="en-US" sz="2400" b="0" dirty="0">
                <a:latin typeface="Times New Roman" pitchFamily="18" charset="0"/>
              </a:rPr>
              <a:t> </a:t>
            </a:r>
            <a:r>
              <a:rPr lang="en-US" sz="2400" dirty="0">
                <a:latin typeface="Times New Roman" pitchFamily="18" charset="0"/>
              </a:rPr>
              <a:t>Transitivity: </a:t>
            </a:r>
          </a:p>
          <a:p>
            <a:pPr marL="742950" lvl="1" indent="-285750">
              <a:lnSpc>
                <a:spcPct val="90000"/>
              </a:lnSpc>
              <a:spcBef>
                <a:spcPct val="20000"/>
              </a:spcBef>
              <a:buClr>
                <a:schemeClr val="tx1"/>
              </a:buClr>
              <a:buFontTx/>
              <a:buChar char="–"/>
            </a:pPr>
            <a:r>
              <a:rPr lang="en-US" b="0" dirty="0">
                <a:latin typeface="Times New Roman" pitchFamily="18" charset="0"/>
              </a:rPr>
              <a:t>If X</a:t>
            </a:r>
            <a:r>
              <a:rPr lang="en-US" b="0" dirty="0">
                <a:latin typeface="Times New Roman" pitchFamily="18" charset="0"/>
                <a:sym typeface="Wingdings" pitchFamily="2" charset="2"/>
              </a:rPr>
              <a:t></a:t>
            </a:r>
            <a:r>
              <a:rPr lang="en-US" b="0" dirty="0">
                <a:latin typeface="Times New Roman" pitchFamily="18" charset="0"/>
              </a:rPr>
              <a:t>Y, and Y</a:t>
            </a:r>
            <a:r>
              <a:rPr lang="en-US" b="0" dirty="0">
                <a:latin typeface="Times New Roman" pitchFamily="18" charset="0"/>
                <a:sym typeface="Wingdings" pitchFamily="2" charset="2"/>
              </a:rPr>
              <a:t></a:t>
            </a:r>
            <a:r>
              <a:rPr lang="en-US" b="0" dirty="0">
                <a:latin typeface="Times New Roman" pitchFamily="18" charset="0"/>
              </a:rPr>
              <a:t>Z, then X</a:t>
            </a:r>
            <a:r>
              <a:rPr lang="en-US" b="0" dirty="0">
                <a:latin typeface="Times New Roman" pitchFamily="18" charset="0"/>
                <a:sym typeface="Wingdings" pitchFamily="2" charset="2"/>
              </a:rPr>
              <a:t></a:t>
            </a:r>
            <a:r>
              <a:rPr lang="en-US" b="0" dirty="0">
                <a:latin typeface="Times New Roman" pitchFamily="18" charset="0"/>
              </a:rPr>
              <a:t>Z.</a:t>
            </a:r>
          </a:p>
          <a:p>
            <a:pPr marL="742950" lvl="1" indent="-285750">
              <a:lnSpc>
                <a:spcPct val="90000"/>
              </a:lnSpc>
              <a:spcBef>
                <a:spcPct val="20000"/>
              </a:spcBef>
              <a:buClr>
                <a:schemeClr val="tx1"/>
              </a:buClr>
              <a:buFontTx/>
              <a:buChar char="–"/>
            </a:pPr>
            <a:r>
              <a:rPr lang="en-US" b="0" dirty="0">
                <a:latin typeface="Times New Roman" pitchFamily="18" charset="0"/>
              </a:rPr>
              <a:t>Example: If AB</a:t>
            </a:r>
            <a:r>
              <a:rPr lang="en-US" b="0" dirty="0">
                <a:latin typeface="Times New Roman" pitchFamily="18" charset="0"/>
                <a:sym typeface="Wingdings" pitchFamily="2" charset="2"/>
              </a:rPr>
              <a:t></a:t>
            </a:r>
            <a:r>
              <a:rPr lang="en-US" b="0" dirty="0">
                <a:latin typeface="Times New Roman" pitchFamily="18" charset="0"/>
              </a:rPr>
              <a:t>C, and C</a:t>
            </a:r>
            <a:r>
              <a:rPr lang="en-US" b="0" dirty="0">
                <a:latin typeface="Times New Roman" pitchFamily="18" charset="0"/>
                <a:sym typeface="Wingdings" pitchFamily="2" charset="2"/>
              </a:rPr>
              <a:t>D, then ABD.</a:t>
            </a:r>
            <a:endParaRPr lang="en-US" b="0" dirty="0">
              <a:latin typeface="Times New Roman" pitchFamily="18" charset="0"/>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title"/>
          </p:nvPr>
        </p:nvSpPr>
        <p:spPr>
          <a:xfrm>
            <a:off x="914400" y="-228600"/>
            <a:ext cx="8229600" cy="1143000"/>
          </a:xfrm>
          <a:noFill/>
          <a:ln/>
        </p:spPr>
        <p:txBody>
          <a:bodyPr lIns="92075" tIns="46038" rIns="92075" bIns="46038" anchor="ctr"/>
          <a:lstStyle/>
          <a:p>
            <a:r>
              <a:rPr lang="en-US" sz="3600" dirty="0">
                <a:solidFill>
                  <a:srgbClr val="FFFF00"/>
                </a:solidFill>
              </a:rPr>
              <a:t>More Rules Derived from AAs</a:t>
            </a:r>
          </a:p>
        </p:txBody>
      </p:sp>
      <p:sp>
        <p:nvSpPr>
          <p:cNvPr id="759811" name="Rectangle 3"/>
          <p:cNvSpPr>
            <a:spLocks noGrp="1" noChangeArrowheads="1"/>
          </p:cNvSpPr>
          <p:nvPr>
            <p:ph type="body" idx="1"/>
          </p:nvPr>
        </p:nvSpPr>
        <p:spPr>
          <a:xfrm>
            <a:off x="457200" y="1143000"/>
            <a:ext cx="8128000" cy="4648200"/>
          </a:xfrm>
          <a:noFill/>
          <a:ln/>
        </p:spPr>
        <p:txBody>
          <a:bodyPr lIns="92075" tIns="46038" rIns="92075" bIns="46038"/>
          <a:lstStyle/>
          <a:p>
            <a:r>
              <a:rPr lang="en-US" sz="2800" dirty="0">
                <a:latin typeface="Times New Roman" pitchFamily="18" charset="0"/>
              </a:rPr>
              <a:t>Union </a:t>
            </a:r>
            <a:r>
              <a:rPr lang="en-US" sz="2800" dirty="0" smtClean="0">
                <a:latin typeface="Times New Roman" pitchFamily="18" charset="0"/>
              </a:rPr>
              <a:t>Rule( or </a:t>
            </a:r>
            <a:r>
              <a:rPr lang="en-US" sz="2800" dirty="0" err="1" smtClean="0">
                <a:latin typeface="Times New Roman" pitchFamily="18" charset="0"/>
              </a:rPr>
              <a:t>additivity</a:t>
            </a:r>
            <a:r>
              <a:rPr lang="en-US" sz="2800" dirty="0" smtClean="0">
                <a:latin typeface="Times New Roman" pitchFamily="18" charset="0"/>
              </a:rPr>
              <a:t>):</a:t>
            </a:r>
          </a:p>
          <a:p>
            <a:pPr lvl="1"/>
            <a:r>
              <a:rPr lang="en-US" dirty="0" smtClean="0">
                <a:latin typeface="Times New Roman" pitchFamily="18" charset="0"/>
              </a:rPr>
              <a:t>If X</a:t>
            </a:r>
            <a:r>
              <a:rPr lang="en-US" dirty="0" smtClean="0">
                <a:latin typeface="Times New Roman" pitchFamily="18" charset="0"/>
                <a:sym typeface="Wingdings" pitchFamily="2" charset="2"/>
              </a:rPr>
              <a:t></a:t>
            </a:r>
            <a:r>
              <a:rPr lang="en-US" dirty="0" smtClean="0">
                <a:latin typeface="Times New Roman" pitchFamily="18" charset="0"/>
              </a:rPr>
              <a:t>Y, X</a:t>
            </a:r>
            <a:r>
              <a:rPr lang="en-US" dirty="0" smtClean="0">
                <a:latin typeface="Times New Roman" pitchFamily="18" charset="0"/>
                <a:sym typeface="Wingdings" pitchFamily="2" charset="2"/>
              </a:rPr>
              <a:t></a:t>
            </a:r>
            <a:r>
              <a:rPr lang="en-US" dirty="0" smtClean="0">
                <a:latin typeface="Times New Roman" pitchFamily="18" charset="0"/>
              </a:rPr>
              <a:t>Z, then X</a:t>
            </a:r>
            <a:r>
              <a:rPr lang="en-US" dirty="0" smtClean="0">
                <a:latin typeface="Times New Roman" pitchFamily="18" charset="0"/>
                <a:sym typeface="Wingdings" pitchFamily="2" charset="2"/>
              </a:rPr>
              <a:t></a:t>
            </a:r>
            <a:r>
              <a:rPr lang="en-US" dirty="0" smtClean="0">
                <a:latin typeface="Times New Roman" pitchFamily="18" charset="0"/>
              </a:rPr>
              <a:t>YZ</a:t>
            </a:r>
          </a:p>
          <a:p>
            <a:endParaRPr lang="en-US" dirty="0" smtClean="0">
              <a:latin typeface="Times New Roman" pitchFamily="18" charset="0"/>
            </a:endParaRPr>
          </a:p>
          <a:p>
            <a:r>
              <a:rPr lang="en-US" sz="2800" dirty="0" err="1" smtClean="0">
                <a:latin typeface="Times New Roman" pitchFamily="18" charset="0"/>
              </a:rPr>
              <a:t>Projectivity</a:t>
            </a:r>
            <a:endParaRPr lang="en-US" sz="2800" dirty="0">
              <a:latin typeface="Times New Roman" pitchFamily="18" charset="0"/>
            </a:endParaRPr>
          </a:p>
          <a:p>
            <a:pPr lvl="1"/>
            <a:r>
              <a:rPr lang="en-US" sz="2400" dirty="0">
                <a:latin typeface="Times New Roman" pitchFamily="18" charset="0"/>
              </a:rPr>
              <a:t>If </a:t>
            </a:r>
            <a:r>
              <a:rPr lang="en-US" sz="2400" dirty="0" smtClean="0">
                <a:latin typeface="Times New Roman" pitchFamily="18" charset="0"/>
              </a:rPr>
              <a:t> X</a:t>
            </a:r>
            <a:r>
              <a:rPr lang="en-US" sz="2400" dirty="0" smtClean="0">
                <a:latin typeface="Times New Roman" pitchFamily="18" charset="0"/>
                <a:sym typeface="Wingdings" pitchFamily="2" charset="2"/>
              </a:rPr>
              <a:t>YZ, then XY and XZ</a:t>
            </a:r>
            <a:endParaRPr lang="en-US" sz="2400" dirty="0" smtClean="0">
              <a:latin typeface="Times New Roman" pitchFamily="18" charset="0"/>
            </a:endParaRPr>
          </a:p>
          <a:p>
            <a:pPr lvl="1">
              <a:buNone/>
            </a:pPr>
            <a:endParaRPr lang="en-US" sz="2400" dirty="0">
              <a:latin typeface="Times New Roman" pitchFamily="18" charset="0"/>
            </a:endParaRPr>
          </a:p>
          <a:p>
            <a:r>
              <a:rPr lang="en-US" sz="2800" dirty="0" smtClean="0">
                <a:latin typeface="Times New Roman" pitchFamily="18" charset="0"/>
              </a:rPr>
              <a:t>Pseudo-Transitivity </a:t>
            </a:r>
            <a:r>
              <a:rPr lang="en-US" sz="2800" dirty="0">
                <a:latin typeface="Times New Roman" pitchFamily="18" charset="0"/>
              </a:rPr>
              <a:t>Rule:</a:t>
            </a:r>
          </a:p>
          <a:p>
            <a:pPr lvl="1"/>
            <a:r>
              <a:rPr lang="en-US" sz="2400" dirty="0">
                <a:latin typeface="Times New Roman" pitchFamily="18" charset="0"/>
              </a:rPr>
              <a:t>If X</a:t>
            </a:r>
            <a:r>
              <a:rPr lang="en-US" sz="2400" dirty="0">
                <a:latin typeface="Times New Roman" pitchFamily="18" charset="0"/>
                <a:sym typeface="Wingdings" pitchFamily="2" charset="2"/>
              </a:rPr>
              <a:t></a:t>
            </a:r>
            <a:r>
              <a:rPr lang="en-US" sz="2400" dirty="0">
                <a:latin typeface="Times New Roman" pitchFamily="18" charset="0"/>
              </a:rPr>
              <a:t>Y, WY</a:t>
            </a:r>
            <a:r>
              <a:rPr lang="en-US" sz="2400" dirty="0">
                <a:latin typeface="Times New Roman" pitchFamily="18" charset="0"/>
                <a:sym typeface="Wingdings" pitchFamily="2" charset="2"/>
              </a:rPr>
              <a:t></a:t>
            </a:r>
            <a:r>
              <a:rPr lang="en-US" sz="2400" dirty="0">
                <a:latin typeface="Times New Roman" pitchFamily="18" charset="0"/>
              </a:rPr>
              <a:t>Z, then WX</a:t>
            </a:r>
            <a:r>
              <a:rPr lang="en-US" sz="2400" dirty="0">
                <a:latin typeface="Times New Roman" pitchFamily="18" charset="0"/>
                <a:sym typeface="Wingdings" pitchFamily="2" charset="2"/>
              </a:rPr>
              <a:t></a:t>
            </a:r>
            <a:r>
              <a:rPr lang="en-US" sz="2400" dirty="0" smtClean="0">
                <a:latin typeface="Times New Roman" pitchFamily="18" charset="0"/>
              </a:rPr>
              <a:t>Z</a:t>
            </a:r>
            <a:endParaRPr lang="en-US" sz="2400" dirty="0">
              <a:latin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ChangeArrowheads="1"/>
          </p:cNvSpPr>
          <p:nvPr>
            <p:ph type="title"/>
          </p:nvPr>
        </p:nvSpPr>
        <p:spPr>
          <a:xfrm>
            <a:off x="685800" y="-228600"/>
            <a:ext cx="8229600" cy="1143000"/>
          </a:xfrm>
          <a:noFill/>
          <a:ln/>
        </p:spPr>
        <p:txBody>
          <a:bodyPr lIns="92075" tIns="46038" rIns="92075" bIns="46038" anchor="ctr"/>
          <a:lstStyle/>
          <a:p>
            <a:r>
              <a:rPr lang="en-US" dirty="0">
                <a:solidFill>
                  <a:srgbClr val="FFFF00"/>
                </a:solidFill>
              </a:rPr>
              <a:t>“</a:t>
            </a:r>
            <a:r>
              <a:rPr lang="en-US" dirty="0" err="1">
                <a:solidFill>
                  <a:srgbClr val="FFFF00"/>
                </a:solidFill>
              </a:rPr>
              <a:t>Superkey</a:t>
            </a:r>
            <a:r>
              <a:rPr lang="en-US" dirty="0" smtClean="0">
                <a:solidFill>
                  <a:srgbClr val="FFFF00"/>
                </a:solidFill>
              </a:rPr>
              <a:t>”</a:t>
            </a:r>
            <a:endParaRPr lang="en-US" dirty="0">
              <a:solidFill>
                <a:srgbClr val="FFFF00"/>
              </a:solidFill>
            </a:endParaRPr>
          </a:p>
        </p:txBody>
      </p:sp>
      <p:sp>
        <p:nvSpPr>
          <p:cNvPr id="764931" name="Rectangle 3"/>
          <p:cNvSpPr>
            <a:spLocks noGrp="1" noChangeArrowheads="1"/>
          </p:cNvSpPr>
          <p:nvPr>
            <p:ph type="body" idx="1"/>
          </p:nvPr>
        </p:nvSpPr>
        <p:spPr>
          <a:xfrm>
            <a:off x="533400" y="1371600"/>
            <a:ext cx="8128000" cy="4648200"/>
          </a:xfrm>
          <a:noFill/>
          <a:ln/>
        </p:spPr>
        <p:txBody>
          <a:bodyPr lIns="92075" tIns="46038" rIns="92075" bIns="46038"/>
          <a:lstStyle/>
          <a:p>
            <a:r>
              <a:rPr lang="en-US" sz="2800" dirty="0">
                <a:latin typeface="Times New Roman" pitchFamily="18" charset="0"/>
              </a:rPr>
              <a:t>Using FDs, we can formally define </a:t>
            </a:r>
            <a:r>
              <a:rPr lang="en-US" sz="2800" dirty="0" err="1">
                <a:latin typeface="Times New Roman" pitchFamily="18" charset="0"/>
              </a:rPr>
              <a:t>superkeys</a:t>
            </a:r>
            <a:r>
              <a:rPr lang="en-US" sz="2800" dirty="0">
                <a:latin typeface="Times New Roman" pitchFamily="18" charset="0"/>
              </a:rPr>
              <a:t>.</a:t>
            </a:r>
          </a:p>
          <a:p>
            <a:r>
              <a:rPr lang="en-US" sz="2800" dirty="0">
                <a:latin typeface="Times New Roman" pitchFamily="18" charset="0"/>
              </a:rPr>
              <a:t>Given:</a:t>
            </a:r>
          </a:p>
          <a:p>
            <a:pPr lvl="1"/>
            <a:r>
              <a:rPr lang="en-US" sz="2400" dirty="0">
                <a:latin typeface="Times New Roman" pitchFamily="18" charset="0"/>
              </a:rPr>
              <a:t>R(A1, A2, …,An): a relation</a:t>
            </a:r>
          </a:p>
          <a:p>
            <a:pPr lvl="1"/>
            <a:r>
              <a:rPr lang="en-US" sz="2400" dirty="0">
                <a:latin typeface="Times New Roman" pitchFamily="18" charset="0"/>
              </a:rPr>
              <a:t>X: a subset of {A1, A2, …An}</a:t>
            </a:r>
          </a:p>
          <a:p>
            <a:pPr lvl="1"/>
            <a:r>
              <a:rPr lang="en-US" sz="2400" dirty="0">
                <a:latin typeface="Times New Roman" pitchFamily="18" charset="0"/>
              </a:rPr>
              <a:t>F: a set of FDs on R</a:t>
            </a:r>
          </a:p>
          <a:p>
            <a:r>
              <a:rPr lang="en-US" sz="2800" dirty="0">
                <a:latin typeface="Times New Roman" pitchFamily="18" charset="0"/>
              </a:rPr>
              <a:t>X is a </a:t>
            </a:r>
            <a:r>
              <a:rPr lang="en-US" sz="2800" i="1" dirty="0" err="1">
                <a:solidFill>
                  <a:schemeClr val="tx2"/>
                </a:solidFill>
                <a:latin typeface="Times New Roman" pitchFamily="18" charset="0"/>
              </a:rPr>
              <a:t>superkey</a:t>
            </a:r>
            <a:r>
              <a:rPr lang="en-US" sz="2800" i="1" dirty="0">
                <a:latin typeface="Times New Roman" pitchFamily="18" charset="0"/>
              </a:rPr>
              <a:t> </a:t>
            </a:r>
            <a:r>
              <a:rPr lang="en-US" sz="2800" dirty="0">
                <a:latin typeface="Times New Roman" pitchFamily="18" charset="0"/>
              </a:rPr>
              <a:t>of R </a:t>
            </a:r>
            <a:r>
              <a:rPr lang="en-US" sz="2800" dirty="0" err="1">
                <a:latin typeface="Times New Roman" pitchFamily="18" charset="0"/>
              </a:rPr>
              <a:t>iff</a:t>
            </a:r>
            <a:r>
              <a:rPr lang="en-US" sz="2800" dirty="0">
                <a:latin typeface="Times New Roman" pitchFamily="18" charset="0"/>
              </a:rPr>
              <a:t> X</a:t>
            </a:r>
            <a:r>
              <a:rPr lang="en-US" sz="2800" dirty="0">
                <a:latin typeface="Times New Roman" pitchFamily="18" charset="0"/>
                <a:sym typeface="Wingdings" pitchFamily="2" charset="2"/>
              </a:rPr>
              <a:t></a:t>
            </a:r>
            <a:r>
              <a:rPr lang="en-US" sz="2800" dirty="0">
                <a:latin typeface="Times New Roman" pitchFamily="18" charset="0"/>
              </a:rPr>
              <a:t>A1,A2, …,An is in </a:t>
            </a:r>
            <a:r>
              <a:rPr lang="en-US" sz="2400" dirty="0">
                <a:latin typeface="Times New Roman" pitchFamily="18" charset="0"/>
              </a:rPr>
              <a:t>F</a:t>
            </a:r>
            <a:r>
              <a:rPr lang="en-US" sz="2400" baseline="30000" dirty="0">
                <a:latin typeface="Times New Roman" pitchFamily="18" charset="0"/>
              </a:rPr>
              <a:t>+</a:t>
            </a:r>
            <a:r>
              <a:rPr lang="en-US" sz="2800" dirty="0">
                <a:latin typeface="Times New Roman" pitchFamily="18" charset="0"/>
              </a:rPr>
              <a:t>.</a:t>
            </a:r>
          </a:p>
          <a:p>
            <a:pPr lvl="1"/>
            <a:r>
              <a:rPr lang="en-US" sz="2400" dirty="0">
                <a:latin typeface="Times New Roman" pitchFamily="18" charset="0"/>
              </a:rPr>
              <a:t>Naïve algorithm to test if X is a </a:t>
            </a:r>
            <a:r>
              <a:rPr lang="en-US" sz="2400" dirty="0" err="1">
                <a:latin typeface="Times New Roman" pitchFamily="18" charset="0"/>
              </a:rPr>
              <a:t>superkey</a:t>
            </a:r>
            <a:r>
              <a:rPr lang="en-US" sz="2400" dirty="0">
                <a:latin typeface="Times New Roman" pitchFamily="18" charset="0"/>
              </a:rPr>
              <a:t>:</a:t>
            </a:r>
          </a:p>
          <a:p>
            <a:pPr lvl="2"/>
            <a:r>
              <a:rPr lang="en-US" sz="1800" dirty="0">
                <a:latin typeface="Times New Roman" pitchFamily="18" charset="0"/>
              </a:rPr>
              <a:t>Compute F</a:t>
            </a:r>
            <a:r>
              <a:rPr lang="en-US" sz="1800" baseline="30000" dirty="0">
                <a:latin typeface="Times New Roman" pitchFamily="18" charset="0"/>
              </a:rPr>
              <a:t>+</a:t>
            </a:r>
            <a:r>
              <a:rPr lang="en-US" sz="1800" dirty="0">
                <a:latin typeface="Times New Roman" pitchFamily="18" charset="0"/>
              </a:rPr>
              <a:t> using AAs</a:t>
            </a:r>
          </a:p>
          <a:p>
            <a:pPr lvl="2"/>
            <a:r>
              <a:rPr lang="en-US" sz="1800" dirty="0">
                <a:latin typeface="Times New Roman" pitchFamily="18" charset="0"/>
              </a:rPr>
              <a:t>If X </a:t>
            </a:r>
            <a:r>
              <a:rPr lang="en-US" sz="1800" dirty="0">
                <a:latin typeface="Times New Roman" pitchFamily="18" charset="0"/>
                <a:sym typeface="Wingdings" pitchFamily="2" charset="2"/>
              </a:rPr>
              <a:t></a:t>
            </a:r>
            <a:r>
              <a:rPr lang="en-US" sz="1800" dirty="0">
                <a:latin typeface="Times New Roman" pitchFamily="18" charset="0"/>
              </a:rPr>
              <a:t>A1,A2,…,An is in F</a:t>
            </a:r>
            <a:r>
              <a:rPr lang="en-US" sz="1800" baseline="30000" dirty="0">
                <a:latin typeface="Times New Roman" pitchFamily="18" charset="0"/>
              </a:rPr>
              <a:t>+</a:t>
            </a:r>
            <a:r>
              <a:rPr lang="en-US" sz="1800" dirty="0">
                <a:latin typeface="Times New Roman" pitchFamily="18" charset="0"/>
              </a:rPr>
              <a:t>, then X is a </a:t>
            </a:r>
            <a:r>
              <a:rPr lang="en-US" sz="1800" dirty="0" err="1">
                <a:latin typeface="Times New Roman" pitchFamily="18" charset="0"/>
              </a:rPr>
              <a:t>superkey</a:t>
            </a:r>
            <a:r>
              <a:rPr lang="en-US" sz="1800" dirty="0">
                <a:latin typeface="Times New Roman" pitchFamily="18" charset="0"/>
              </a:rPr>
              <a:t>.</a:t>
            </a:r>
          </a:p>
          <a:p>
            <a:pPr lvl="1"/>
            <a:r>
              <a:rPr lang="en-US" sz="2400" dirty="0">
                <a:latin typeface="Times New Roman" pitchFamily="18" charset="0"/>
              </a:rPr>
              <a:t>Better algorithm: check if A1,…,An are in X</a:t>
            </a:r>
            <a:r>
              <a:rPr lang="en-US" sz="2400" baseline="30000" dirty="0">
                <a:latin typeface="Times New Roman" pitchFamily="18" charset="0"/>
              </a:rPr>
              <a:t>+</a:t>
            </a:r>
            <a:r>
              <a:rPr lang="en-US" sz="2400" dirty="0">
                <a:latin typeface="Times New Roman" pitchFamily="18" charset="0"/>
              </a:rPr>
              <a: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Grp="1" noChangeArrowheads="1"/>
          </p:cNvSpPr>
          <p:nvPr>
            <p:ph type="title"/>
          </p:nvPr>
        </p:nvSpPr>
        <p:spPr>
          <a:xfrm>
            <a:off x="609600" y="0"/>
            <a:ext cx="8229600" cy="1143000"/>
          </a:xfrm>
        </p:spPr>
        <p:txBody>
          <a:bodyPr/>
          <a:lstStyle/>
          <a:p>
            <a:r>
              <a:rPr lang="en-US" sz="4000" b="1" dirty="0">
                <a:solidFill>
                  <a:srgbClr val="FFFF00"/>
                </a:solidFill>
              </a:rPr>
              <a:t>Find candidate keys</a:t>
            </a:r>
          </a:p>
        </p:txBody>
      </p:sp>
      <p:sp>
        <p:nvSpPr>
          <p:cNvPr id="774147" name="Rectangle 3"/>
          <p:cNvSpPr>
            <a:spLocks noGrp="1" noChangeArrowheads="1"/>
          </p:cNvSpPr>
          <p:nvPr>
            <p:ph type="body" idx="1"/>
          </p:nvPr>
        </p:nvSpPr>
        <p:spPr>
          <a:xfrm>
            <a:off x="603250" y="1533525"/>
            <a:ext cx="8116888" cy="4829175"/>
          </a:xfrm>
        </p:spPr>
        <p:txBody>
          <a:bodyPr/>
          <a:lstStyle/>
          <a:p>
            <a:r>
              <a:rPr lang="en-US" sz="2000" dirty="0">
                <a:latin typeface="Times New Roman" pitchFamily="18" charset="0"/>
              </a:rPr>
              <a:t>Given a set F of FDs for a relation, how to find the candidate keys?</a:t>
            </a:r>
          </a:p>
          <a:p>
            <a:r>
              <a:rPr lang="en-US" sz="2000" dirty="0">
                <a:latin typeface="Times New Roman" pitchFamily="18" charset="0"/>
              </a:rPr>
              <a:t>One naïve approach: consider each subset X of the relation attribute, and compute X</a:t>
            </a:r>
            <a:r>
              <a:rPr lang="en-US" sz="2000" baseline="30000" dirty="0">
                <a:latin typeface="Times New Roman" pitchFamily="18" charset="0"/>
              </a:rPr>
              <a:t>+</a:t>
            </a:r>
            <a:r>
              <a:rPr lang="en-US" sz="2000" dirty="0">
                <a:latin typeface="Times New Roman" pitchFamily="18" charset="0"/>
              </a:rPr>
              <a:t> to see if it includes every attribute.</a:t>
            </a:r>
          </a:p>
          <a:p>
            <a:r>
              <a:rPr lang="en-US" sz="2000" dirty="0">
                <a:latin typeface="Times New Roman" pitchFamily="18" charset="0"/>
              </a:rPr>
              <a:t>Tricks:</a:t>
            </a:r>
          </a:p>
          <a:p>
            <a:pPr lvl="1"/>
            <a:r>
              <a:rPr lang="en-US" sz="1800" dirty="0">
                <a:latin typeface="Times New Roman" pitchFamily="18" charset="0"/>
              </a:rPr>
              <a:t>If an attribute A does not appear in any RHS in FD, A must be in every candidate key</a:t>
            </a:r>
          </a:p>
          <a:p>
            <a:pPr lvl="1"/>
            <a:r>
              <a:rPr lang="en-US" sz="1800" dirty="0">
                <a:latin typeface="Times New Roman" pitchFamily="18" charset="0"/>
              </a:rPr>
              <a:t>As a consequence, if A must be in every candidate key, and A </a:t>
            </a:r>
            <a:r>
              <a:rPr lang="en-US" sz="1800" dirty="0">
                <a:latin typeface="Times New Roman" pitchFamily="18" charset="0"/>
                <a:sym typeface="Wingdings" pitchFamily="2" charset="2"/>
              </a:rPr>
              <a:t> B is true, then B should not be in any candidate key.</a:t>
            </a:r>
          </a:p>
          <a:p>
            <a:r>
              <a:rPr lang="en-US" sz="2000" dirty="0">
                <a:latin typeface="Times New Roman" pitchFamily="18" charset="0"/>
                <a:sym typeface="Wingdings" pitchFamily="2" charset="2"/>
              </a:rPr>
              <a:t>Example:</a:t>
            </a:r>
          </a:p>
          <a:p>
            <a:pPr lvl="1"/>
            <a:r>
              <a:rPr lang="en-US" sz="1800" dirty="0">
                <a:latin typeface="Times New Roman" pitchFamily="18" charset="0"/>
              </a:rPr>
              <a:t>R(A,B,C,D,E,F,G,H)</a:t>
            </a:r>
          </a:p>
          <a:p>
            <a:pPr lvl="1"/>
            <a:r>
              <a:rPr lang="en-US" sz="2000" dirty="0">
                <a:latin typeface="Times New Roman" pitchFamily="18" charset="0"/>
              </a:rPr>
              <a:t>{A </a:t>
            </a:r>
            <a:r>
              <a:rPr lang="en-US" sz="2000" dirty="0">
                <a:latin typeface="Times New Roman" pitchFamily="18" charset="0"/>
                <a:sym typeface="Wingdings" pitchFamily="2" charset="2"/>
              </a:rPr>
              <a:t></a:t>
            </a:r>
            <a:r>
              <a:rPr lang="en-US" sz="2000" dirty="0">
                <a:latin typeface="Times New Roman" pitchFamily="18" charset="0"/>
              </a:rPr>
              <a:t> B, ACD </a:t>
            </a:r>
            <a:r>
              <a:rPr lang="en-US" sz="2000" dirty="0">
                <a:latin typeface="Times New Roman" pitchFamily="18" charset="0"/>
                <a:sym typeface="Wingdings" pitchFamily="2" charset="2"/>
              </a:rPr>
              <a:t></a:t>
            </a:r>
            <a:r>
              <a:rPr lang="en-US" sz="2000" dirty="0">
                <a:latin typeface="Times New Roman" pitchFamily="18" charset="0"/>
              </a:rPr>
              <a:t> E, EF </a:t>
            </a:r>
            <a:r>
              <a:rPr lang="en-US" sz="2000" dirty="0">
                <a:latin typeface="Times New Roman" pitchFamily="18" charset="0"/>
                <a:sym typeface="Wingdings" pitchFamily="2" charset="2"/>
              </a:rPr>
              <a:t></a:t>
            </a:r>
            <a:r>
              <a:rPr lang="en-US" sz="2000" dirty="0">
                <a:latin typeface="Times New Roman" pitchFamily="18" charset="0"/>
              </a:rPr>
              <a:t> GH}</a:t>
            </a:r>
          </a:p>
          <a:p>
            <a:pPr lvl="1"/>
            <a:r>
              <a:rPr lang="en-US" sz="2000" dirty="0">
                <a:latin typeface="Times New Roman" pitchFamily="18" charset="0"/>
              </a:rPr>
              <a:t>Candidate key: {ACDF}</a:t>
            </a:r>
          </a:p>
          <a:p>
            <a:pPr>
              <a:buFontTx/>
              <a:buNone/>
            </a:pPr>
            <a:endParaRPr lang="en-US" sz="2000" dirty="0">
              <a:latin typeface="Times New Roman" pitchFamily="18" charset="0"/>
            </a:endParaRPr>
          </a:p>
          <a:p>
            <a:pPr lvl="1"/>
            <a:endParaRPr lang="en-US" sz="1800" dirty="0">
              <a:latin typeface="Times New Roman"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4294967295"/>
          </p:nvPr>
        </p:nvSpPr>
        <p:spPr>
          <a:xfrm>
            <a:off x="6781800" y="6324600"/>
            <a:ext cx="1905000" cy="457200"/>
          </a:xfrm>
          <a:prstGeom prst="rect">
            <a:avLst/>
          </a:prstGeom>
        </p:spPr>
        <p:txBody>
          <a:bodyPr/>
          <a:lstStyle/>
          <a:p>
            <a:fld id="{9236EA3C-07A2-4C8C-9281-DD89257998D2}" type="slidenum">
              <a:rPr lang="en-US"/>
              <a:pPr/>
              <a:t>54</a:t>
            </a:fld>
            <a:endParaRPr lang="en-US"/>
          </a:p>
        </p:txBody>
      </p:sp>
      <p:sp>
        <p:nvSpPr>
          <p:cNvPr id="752642"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752643"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752644" name="Rectangle 4"/>
          <p:cNvSpPr>
            <a:spLocks noGrp="1" noChangeArrowheads="1"/>
          </p:cNvSpPr>
          <p:nvPr>
            <p:ph type="title"/>
          </p:nvPr>
        </p:nvSpPr>
        <p:spPr>
          <a:noFill/>
          <a:ln/>
        </p:spPr>
        <p:txBody>
          <a:bodyPr lIns="90488" tIns="44450" rIns="90488" bIns="44450"/>
          <a:lstStyle/>
          <a:p>
            <a:r>
              <a:rPr lang="en-US" sz="3200" b="1" dirty="0">
                <a:solidFill>
                  <a:srgbClr val="FFFF00"/>
                </a:solidFill>
              </a:rPr>
              <a:t>Equivalent FD Sets</a:t>
            </a:r>
          </a:p>
        </p:txBody>
      </p:sp>
      <p:sp>
        <p:nvSpPr>
          <p:cNvPr id="752645" name="Rectangle 5"/>
          <p:cNvSpPr>
            <a:spLocks noGrp="1" noChangeArrowheads="1"/>
          </p:cNvSpPr>
          <p:nvPr>
            <p:ph type="body" idx="1"/>
          </p:nvPr>
        </p:nvSpPr>
        <p:spPr>
          <a:xfrm>
            <a:off x="434975" y="1219200"/>
            <a:ext cx="8709025" cy="5224462"/>
          </a:xfrm>
          <a:noFill/>
          <a:ln/>
        </p:spPr>
        <p:txBody>
          <a:bodyPr lIns="90488" tIns="44450" rIns="90488" bIns="44450"/>
          <a:lstStyle/>
          <a:p>
            <a:pPr>
              <a:buSzPct val="75000"/>
            </a:pPr>
            <a:r>
              <a:rPr lang="en-US" sz="2000" dirty="0">
                <a:latin typeface="Times New Roman" pitchFamily="18" charset="0"/>
              </a:rPr>
              <a:t>Two sets of FDs F and G are equivalent if F</a:t>
            </a:r>
            <a:r>
              <a:rPr lang="en-US" sz="2000" baseline="30000" dirty="0">
                <a:latin typeface="Times New Roman" pitchFamily="18" charset="0"/>
              </a:rPr>
              <a:t>+</a:t>
            </a:r>
            <a:r>
              <a:rPr lang="en-US" sz="2000" dirty="0">
                <a:latin typeface="Times New Roman" pitchFamily="18" charset="0"/>
              </a:rPr>
              <a:t> = </a:t>
            </a:r>
            <a:r>
              <a:rPr lang="en-US" sz="2000" dirty="0" err="1">
                <a:latin typeface="Times New Roman" pitchFamily="18" charset="0"/>
              </a:rPr>
              <a:t>G</a:t>
            </a:r>
            <a:r>
              <a:rPr lang="en-US" sz="2000" baseline="30000" dirty="0" err="1">
                <a:latin typeface="Times New Roman" pitchFamily="18" charset="0"/>
              </a:rPr>
              <a:t>+</a:t>
            </a:r>
            <a:r>
              <a:rPr lang="en-US" sz="2000" dirty="0" err="1">
                <a:latin typeface="Times New Roman" pitchFamily="18" charset="0"/>
              </a:rPr>
              <a:t>,That</a:t>
            </a:r>
            <a:r>
              <a:rPr lang="en-US" sz="2000" dirty="0">
                <a:latin typeface="Times New Roman" pitchFamily="18" charset="0"/>
              </a:rPr>
              <a:t> is:</a:t>
            </a:r>
          </a:p>
          <a:p>
            <a:pPr lvl="1">
              <a:buSzPct val="75000"/>
            </a:pPr>
            <a:r>
              <a:rPr lang="en-US" sz="1800" dirty="0">
                <a:latin typeface="Times New Roman" pitchFamily="18" charset="0"/>
              </a:rPr>
              <a:t>Each FD in F can be implied by G; and </a:t>
            </a:r>
          </a:p>
          <a:p>
            <a:pPr lvl="1">
              <a:buSzPct val="75000"/>
            </a:pPr>
            <a:r>
              <a:rPr lang="en-US" sz="1800" dirty="0">
                <a:latin typeface="Times New Roman" pitchFamily="18" charset="0"/>
              </a:rPr>
              <a:t>Each FD in G can be implied by F</a:t>
            </a:r>
          </a:p>
          <a:p>
            <a:pPr>
              <a:buSzPct val="75000"/>
            </a:pPr>
            <a:r>
              <a:rPr lang="en-US" sz="2000" dirty="0">
                <a:latin typeface="Times New Roman" pitchFamily="18" charset="0"/>
              </a:rPr>
              <a:t>Example:</a:t>
            </a:r>
          </a:p>
          <a:p>
            <a:pPr lvl="1">
              <a:buSzPct val="75000"/>
              <a:buFontTx/>
              <a:buNone/>
            </a:pPr>
            <a:r>
              <a:rPr lang="en-US" sz="1800" dirty="0">
                <a:latin typeface="Times New Roman" pitchFamily="18" charset="0"/>
              </a:rPr>
              <a:t>	F = {A</a:t>
            </a:r>
            <a:r>
              <a:rPr lang="en-US" sz="1800" dirty="0">
                <a:latin typeface="Times New Roman" pitchFamily="18" charset="0"/>
                <a:sym typeface="Wingdings" pitchFamily="2" charset="2"/>
              </a:rPr>
              <a:t>B, BC, ABC}</a:t>
            </a:r>
          </a:p>
          <a:p>
            <a:pPr lvl="1">
              <a:buSzPct val="75000"/>
              <a:buFontTx/>
              <a:buNone/>
            </a:pPr>
            <a:r>
              <a:rPr lang="en-US" sz="1800" dirty="0">
                <a:latin typeface="Times New Roman" pitchFamily="18" charset="0"/>
              </a:rPr>
              <a:t>	G = {A</a:t>
            </a:r>
            <a:r>
              <a:rPr lang="en-US" sz="1800" dirty="0">
                <a:latin typeface="Times New Roman" pitchFamily="18" charset="0"/>
                <a:sym typeface="Wingdings" pitchFamily="2" charset="2"/>
              </a:rPr>
              <a:t>B, BC}		 F and G are equivalent.</a:t>
            </a:r>
            <a:endParaRPr lang="en-US" sz="1800" dirty="0">
              <a:latin typeface="Times New Roman" pitchFamily="18" charset="0"/>
            </a:endParaRPr>
          </a:p>
          <a:p>
            <a:pPr>
              <a:buSzPct val="75000"/>
            </a:pPr>
            <a:r>
              <a:rPr lang="en-US" sz="2000" dirty="0">
                <a:latin typeface="Times New Roman" pitchFamily="18" charset="0"/>
              </a:rPr>
              <a:t>F is </a:t>
            </a:r>
            <a:r>
              <a:rPr lang="en-US" sz="2000" i="1" dirty="0">
                <a:latin typeface="Times New Roman" pitchFamily="18" charset="0"/>
              </a:rPr>
              <a:t>minimal</a:t>
            </a:r>
            <a:r>
              <a:rPr lang="en-US" sz="2000" dirty="0">
                <a:latin typeface="Times New Roman" pitchFamily="18" charset="0"/>
              </a:rPr>
              <a:t> if the following is true. If any of the following operation is done, the resulting FD set will </a:t>
            </a:r>
            <a:r>
              <a:rPr lang="en-US" sz="2000" dirty="0">
                <a:solidFill>
                  <a:schemeClr val="folHlink"/>
                </a:solidFill>
                <a:latin typeface="Times New Roman" pitchFamily="18" charset="0"/>
              </a:rPr>
              <a:t>not</a:t>
            </a:r>
            <a:r>
              <a:rPr lang="en-US" sz="2000" dirty="0">
                <a:latin typeface="Times New Roman" pitchFamily="18" charset="0"/>
              </a:rPr>
              <a:t> be equivalent to F</a:t>
            </a:r>
          </a:p>
          <a:p>
            <a:pPr lvl="1">
              <a:buSzPct val="75000"/>
            </a:pPr>
            <a:r>
              <a:rPr lang="en-US" sz="1800" dirty="0">
                <a:latin typeface="Times New Roman" pitchFamily="18" charset="0"/>
              </a:rPr>
              <a:t>Any FD is eliminated from F; or</a:t>
            </a:r>
          </a:p>
          <a:p>
            <a:pPr lvl="1">
              <a:buSzPct val="75000"/>
            </a:pPr>
            <a:r>
              <a:rPr lang="en-US" sz="1800" dirty="0">
                <a:latin typeface="Times New Roman" pitchFamily="18" charset="0"/>
              </a:rPr>
              <a:t>Any attribute is eliminated from the left side of an FD in F; or</a:t>
            </a:r>
          </a:p>
          <a:p>
            <a:pPr lvl="1">
              <a:buSzPct val="75000"/>
            </a:pPr>
            <a:r>
              <a:rPr lang="en-US" sz="1800" dirty="0">
                <a:latin typeface="Times New Roman" pitchFamily="18" charset="0"/>
              </a:rPr>
              <a:t>Any attribute is eliminated from the right side of an FD in F.</a:t>
            </a:r>
          </a:p>
          <a:p>
            <a:pPr lvl="1">
              <a:buSzPct val="75000"/>
              <a:buFontTx/>
              <a:buNone/>
            </a:pPr>
            <a:r>
              <a:rPr lang="en-US" sz="1800" dirty="0">
                <a:latin typeface="Times New Roman" pitchFamily="18" charset="0"/>
              </a:rPr>
              <a:t>E.g.: G (above) is a minimal set of FDs of F.</a:t>
            </a:r>
          </a:p>
        </p:txBody>
      </p:sp>
    </p:spTree>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4294967295"/>
          </p:nvPr>
        </p:nvSpPr>
        <p:spPr>
          <a:xfrm>
            <a:off x="6781800" y="6324600"/>
            <a:ext cx="1905000" cy="457200"/>
          </a:xfrm>
          <a:prstGeom prst="rect">
            <a:avLst/>
          </a:prstGeom>
        </p:spPr>
        <p:txBody>
          <a:bodyPr/>
          <a:lstStyle/>
          <a:p>
            <a:fld id="{A2C028DD-D8B3-4F93-970F-524FDB0A690A}" type="slidenum">
              <a:rPr lang="en-US"/>
              <a:pPr/>
              <a:t>55</a:t>
            </a:fld>
            <a:endParaRPr lang="en-US"/>
          </a:p>
        </p:txBody>
      </p:sp>
      <p:sp>
        <p:nvSpPr>
          <p:cNvPr id="786434"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786435"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786436" name="Rectangle 4"/>
          <p:cNvSpPr>
            <a:spLocks noGrp="1" noChangeArrowheads="1"/>
          </p:cNvSpPr>
          <p:nvPr>
            <p:ph type="title"/>
          </p:nvPr>
        </p:nvSpPr>
        <p:spPr>
          <a:xfrm>
            <a:off x="381000" y="152400"/>
            <a:ext cx="8229600" cy="1143000"/>
          </a:xfrm>
          <a:noFill/>
          <a:ln/>
        </p:spPr>
        <p:txBody>
          <a:bodyPr lIns="90488" tIns="44450" rIns="90488" bIns="44450"/>
          <a:lstStyle/>
          <a:p>
            <a:r>
              <a:rPr lang="en-US" sz="3200" b="1" dirty="0" smtClean="0">
                <a:solidFill>
                  <a:srgbClr val="FFFF00"/>
                </a:solidFill>
              </a:rPr>
              <a:t>Examples : Minimizing FDs</a:t>
            </a:r>
            <a:endParaRPr lang="en-US" sz="3200" b="1" dirty="0">
              <a:solidFill>
                <a:srgbClr val="FFFF00"/>
              </a:solidFill>
            </a:endParaRPr>
          </a:p>
        </p:txBody>
      </p:sp>
      <p:sp>
        <p:nvSpPr>
          <p:cNvPr id="786437" name="Rectangle 5"/>
          <p:cNvSpPr>
            <a:spLocks noGrp="1" noChangeArrowheads="1"/>
          </p:cNvSpPr>
          <p:nvPr>
            <p:ph type="body" idx="1"/>
          </p:nvPr>
        </p:nvSpPr>
        <p:spPr>
          <a:noFill/>
          <a:ln/>
        </p:spPr>
        <p:txBody>
          <a:bodyPr lIns="90488" tIns="44450" rIns="90488" bIns="44450"/>
          <a:lstStyle/>
          <a:p>
            <a:pPr>
              <a:lnSpc>
                <a:spcPct val="90000"/>
              </a:lnSpc>
              <a:buSzPct val="75000"/>
            </a:pPr>
            <a:r>
              <a:rPr lang="en-US" sz="2400">
                <a:latin typeface="Times New Roman" pitchFamily="18" charset="0"/>
              </a:rPr>
              <a:t>Example 1:</a:t>
            </a:r>
          </a:p>
          <a:p>
            <a:pPr lvl="1">
              <a:lnSpc>
                <a:spcPct val="90000"/>
              </a:lnSpc>
              <a:buSzPct val="75000"/>
            </a:pPr>
            <a:r>
              <a:rPr lang="en-US" sz="2000" i="1">
                <a:latin typeface="Times New Roman" pitchFamily="18" charset="0"/>
              </a:rPr>
              <a:t>F</a:t>
            </a:r>
            <a:r>
              <a:rPr lang="en-US" sz="2000">
                <a:latin typeface="Times New Roman" pitchFamily="18" charset="0"/>
              </a:rPr>
              <a:t> = {A </a:t>
            </a:r>
            <a:r>
              <a:rPr lang="en-US" sz="2000">
                <a:latin typeface="Times New Roman" pitchFamily="18" charset="0"/>
                <a:sym typeface="Wingdings" pitchFamily="2" charset="2"/>
              </a:rPr>
              <a:t></a:t>
            </a:r>
            <a:r>
              <a:rPr lang="en-US" sz="2000">
                <a:latin typeface="Times New Roman" pitchFamily="18" charset="0"/>
              </a:rPr>
              <a:t> B, B </a:t>
            </a:r>
            <a:r>
              <a:rPr lang="en-US" sz="2000">
                <a:latin typeface="Times New Roman" pitchFamily="18" charset="0"/>
                <a:sym typeface="Wingdings" pitchFamily="2" charset="2"/>
              </a:rPr>
              <a:t></a:t>
            </a:r>
            <a:r>
              <a:rPr lang="en-US" sz="2000">
                <a:latin typeface="Times New Roman" pitchFamily="18" charset="0"/>
              </a:rPr>
              <a:t> C, </a:t>
            </a:r>
            <a:r>
              <a:rPr lang="en-US" sz="2000">
                <a:solidFill>
                  <a:schemeClr val="folHlink"/>
                </a:solidFill>
                <a:latin typeface="Times New Roman" pitchFamily="18" charset="0"/>
              </a:rPr>
              <a:t>A </a:t>
            </a:r>
            <a:r>
              <a:rPr lang="en-US" sz="2000">
                <a:solidFill>
                  <a:schemeClr val="folHlink"/>
                </a:solidFill>
                <a:latin typeface="Times New Roman" pitchFamily="18" charset="0"/>
                <a:sym typeface="Wingdings" pitchFamily="2" charset="2"/>
              </a:rPr>
              <a:t></a:t>
            </a:r>
            <a:r>
              <a:rPr lang="en-US" sz="2000">
                <a:solidFill>
                  <a:schemeClr val="folHlink"/>
                </a:solidFill>
                <a:latin typeface="Times New Roman" pitchFamily="18" charset="0"/>
              </a:rPr>
              <a:t> C</a:t>
            </a:r>
            <a:r>
              <a:rPr lang="en-US" sz="2000">
                <a:latin typeface="Times New Roman" pitchFamily="18" charset="0"/>
              </a:rPr>
              <a:t>}</a:t>
            </a:r>
          </a:p>
          <a:p>
            <a:pPr lvl="1">
              <a:lnSpc>
                <a:spcPct val="90000"/>
              </a:lnSpc>
              <a:buSzPct val="75000"/>
            </a:pPr>
            <a:r>
              <a:rPr lang="en-US" sz="2000">
                <a:latin typeface="Times New Roman" pitchFamily="18" charset="0"/>
              </a:rPr>
              <a:t>Minimal: </a:t>
            </a:r>
            <a:r>
              <a:rPr lang="en-US" sz="2000" i="1">
                <a:latin typeface="Times New Roman" pitchFamily="18" charset="0"/>
              </a:rPr>
              <a:t>F’</a:t>
            </a:r>
            <a:r>
              <a:rPr lang="en-US" sz="2000">
                <a:latin typeface="Times New Roman" pitchFamily="18" charset="0"/>
              </a:rPr>
              <a:t> = {A </a:t>
            </a:r>
            <a:r>
              <a:rPr lang="en-US" sz="2000">
                <a:latin typeface="Times New Roman" pitchFamily="18" charset="0"/>
                <a:sym typeface="Wingdings" pitchFamily="2" charset="2"/>
              </a:rPr>
              <a:t></a:t>
            </a:r>
            <a:r>
              <a:rPr lang="en-US" sz="2000">
                <a:latin typeface="Times New Roman" pitchFamily="18" charset="0"/>
              </a:rPr>
              <a:t> B, B </a:t>
            </a:r>
            <a:r>
              <a:rPr lang="en-US" sz="2000">
                <a:latin typeface="Times New Roman" pitchFamily="18" charset="0"/>
                <a:sym typeface="Wingdings" pitchFamily="2" charset="2"/>
              </a:rPr>
              <a:t></a:t>
            </a:r>
            <a:r>
              <a:rPr lang="en-US" sz="2000">
                <a:latin typeface="Times New Roman" pitchFamily="18" charset="0"/>
              </a:rPr>
              <a:t> C}	</a:t>
            </a:r>
          </a:p>
          <a:p>
            <a:pPr lvl="1">
              <a:lnSpc>
                <a:spcPct val="90000"/>
              </a:lnSpc>
              <a:buSzPct val="75000"/>
              <a:buFontTx/>
              <a:buNone/>
            </a:pPr>
            <a:r>
              <a:rPr lang="en-US" sz="2000">
                <a:latin typeface="Times New Roman" pitchFamily="18" charset="0"/>
              </a:rPr>
              <a:t>			        Remove redundant FD</a:t>
            </a:r>
          </a:p>
          <a:p>
            <a:pPr>
              <a:lnSpc>
                <a:spcPct val="90000"/>
              </a:lnSpc>
              <a:buSzPct val="75000"/>
            </a:pPr>
            <a:r>
              <a:rPr lang="en-US" sz="2400">
                <a:latin typeface="Times New Roman" pitchFamily="18" charset="0"/>
              </a:rPr>
              <a:t>Example 2:</a:t>
            </a:r>
          </a:p>
          <a:p>
            <a:pPr lvl="1">
              <a:lnSpc>
                <a:spcPct val="90000"/>
              </a:lnSpc>
              <a:buSzPct val="75000"/>
            </a:pPr>
            <a:r>
              <a:rPr lang="en-US" sz="2000" i="1">
                <a:latin typeface="Times New Roman" pitchFamily="18" charset="0"/>
              </a:rPr>
              <a:t>F</a:t>
            </a:r>
            <a:r>
              <a:rPr lang="en-US" sz="2000">
                <a:latin typeface="Times New Roman" pitchFamily="18" charset="0"/>
              </a:rPr>
              <a:t> = {A </a:t>
            </a:r>
            <a:r>
              <a:rPr lang="en-US" sz="2000">
                <a:latin typeface="Times New Roman" pitchFamily="18" charset="0"/>
                <a:sym typeface="Wingdings" pitchFamily="2" charset="2"/>
              </a:rPr>
              <a:t></a:t>
            </a:r>
            <a:r>
              <a:rPr lang="en-US" sz="2000">
                <a:latin typeface="Times New Roman" pitchFamily="18" charset="0"/>
              </a:rPr>
              <a:t> B, B </a:t>
            </a:r>
            <a:r>
              <a:rPr lang="en-US" sz="2000">
                <a:latin typeface="Times New Roman" pitchFamily="18" charset="0"/>
                <a:sym typeface="Wingdings" pitchFamily="2" charset="2"/>
              </a:rPr>
              <a:t></a:t>
            </a:r>
            <a:r>
              <a:rPr lang="en-US" sz="2000">
                <a:latin typeface="Times New Roman" pitchFamily="18" charset="0"/>
              </a:rPr>
              <a:t> C, </a:t>
            </a:r>
            <a:r>
              <a:rPr lang="en-US" sz="2000">
                <a:solidFill>
                  <a:schemeClr val="folHlink"/>
                </a:solidFill>
                <a:latin typeface="Times New Roman" pitchFamily="18" charset="0"/>
              </a:rPr>
              <a:t>AC </a:t>
            </a:r>
            <a:r>
              <a:rPr lang="en-US" sz="2000">
                <a:solidFill>
                  <a:schemeClr val="folHlink"/>
                </a:solidFill>
                <a:latin typeface="Times New Roman" pitchFamily="18" charset="0"/>
                <a:sym typeface="Wingdings" pitchFamily="2" charset="2"/>
              </a:rPr>
              <a:t></a:t>
            </a:r>
            <a:r>
              <a:rPr lang="en-US" sz="2000">
                <a:solidFill>
                  <a:schemeClr val="folHlink"/>
                </a:solidFill>
                <a:latin typeface="Times New Roman" pitchFamily="18" charset="0"/>
              </a:rPr>
              <a:t> D</a:t>
            </a:r>
            <a:r>
              <a:rPr lang="en-US" sz="2000">
                <a:latin typeface="Times New Roman" pitchFamily="18" charset="0"/>
              </a:rPr>
              <a:t>}</a:t>
            </a:r>
          </a:p>
          <a:p>
            <a:pPr lvl="1">
              <a:lnSpc>
                <a:spcPct val="90000"/>
              </a:lnSpc>
              <a:buSzPct val="75000"/>
            </a:pPr>
            <a:r>
              <a:rPr lang="en-US" sz="2000">
                <a:latin typeface="Times New Roman" pitchFamily="18" charset="0"/>
              </a:rPr>
              <a:t>Minimal: </a:t>
            </a:r>
            <a:r>
              <a:rPr lang="en-US" sz="2000" i="1">
                <a:latin typeface="Times New Roman" pitchFamily="18" charset="0"/>
              </a:rPr>
              <a:t>F’</a:t>
            </a:r>
            <a:r>
              <a:rPr lang="en-US" sz="2000">
                <a:latin typeface="Times New Roman" pitchFamily="18" charset="0"/>
              </a:rPr>
              <a:t> = {A </a:t>
            </a:r>
            <a:r>
              <a:rPr lang="en-US" sz="2000">
                <a:latin typeface="Times New Roman" pitchFamily="18" charset="0"/>
                <a:sym typeface="Wingdings" pitchFamily="2" charset="2"/>
              </a:rPr>
              <a:t></a:t>
            </a:r>
            <a:r>
              <a:rPr lang="en-US" sz="2000">
                <a:latin typeface="Times New Roman" pitchFamily="18" charset="0"/>
              </a:rPr>
              <a:t> B, B </a:t>
            </a:r>
            <a:r>
              <a:rPr lang="en-US" sz="2000">
                <a:latin typeface="Times New Roman" pitchFamily="18" charset="0"/>
                <a:sym typeface="Wingdings" pitchFamily="2" charset="2"/>
              </a:rPr>
              <a:t></a:t>
            </a:r>
            <a:r>
              <a:rPr lang="en-US" sz="2000">
                <a:latin typeface="Times New Roman" pitchFamily="18" charset="0"/>
              </a:rPr>
              <a:t> C, </a:t>
            </a:r>
            <a:r>
              <a:rPr lang="en-US" sz="2000">
                <a:solidFill>
                  <a:schemeClr val="folHlink"/>
                </a:solidFill>
                <a:latin typeface="Times New Roman" pitchFamily="18" charset="0"/>
              </a:rPr>
              <a:t>A </a:t>
            </a:r>
            <a:r>
              <a:rPr lang="en-US" sz="2000">
                <a:solidFill>
                  <a:schemeClr val="folHlink"/>
                </a:solidFill>
                <a:latin typeface="Times New Roman" pitchFamily="18" charset="0"/>
                <a:sym typeface="Wingdings" pitchFamily="2" charset="2"/>
              </a:rPr>
              <a:t></a:t>
            </a:r>
            <a:r>
              <a:rPr lang="en-US" sz="2000">
                <a:solidFill>
                  <a:schemeClr val="folHlink"/>
                </a:solidFill>
                <a:latin typeface="Times New Roman" pitchFamily="18" charset="0"/>
              </a:rPr>
              <a:t> D</a:t>
            </a:r>
            <a:r>
              <a:rPr lang="en-US" sz="2000">
                <a:latin typeface="Times New Roman" pitchFamily="18" charset="0"/>
              </a:rPr>
              <a:t>}	</a:t>
            </a:r>
          </a:p>
          <a:p>
            <a:pPr lvl="1">
              <a:lnSpc>
                <a:spcPct val="90000"/>
              </a:lnSpc>
              <a:buSzPct val="75000"/>
              <a:buFontTx/>
              <a:buNone/>
            </a:pPr>
            <a:r>
              <a:rPr lang="en-US" sz="2000">
                <a:latin typeface="Times New Roman" pitchFamily="18" charset="0"/>
              </a:rPr>
              <a:t>			        Remove attributes from LHS</a:t>
            </a:r>
          </a:p>
          <a:p>
            <a:pPr>
              <a:lnSpc>
                <a:spcPct val="90000"/>
              </a:lnSpc>
              <a:buSzPct val="75000"/>
            </a:pPr>
            <a:r>
              <a:rPr lang="en-US" sz="2400">
                <a:latin typeface="Times New Roman" pitchFamily="18" charset="0"/>
              </a:rPr>
              <a:t>Example 3:</a:t>
            </a:r>
          </a:p>
          <a:p>
            <a:pPr lvl="1">
              <a:lnSpc>
                <a:spcPct val="90000"/>
              </a:lnSpc>
              <a:buSzPct val="75000"/>
            </a:pPr>
            <a:r>
              <a:rPr lang="en-US" sz="2000" i="1">
                <a:latin typeface="Times New Roman" pitchFamily="18" charset="0"/>
              </a:rPr>
              <a:t>F</a:t>
            </a:r>
            <a:r>
              <a:rPr lang="en-US" sz="2000">
                <a:latin typeface="Times New Roman" pitchFamily="18" charset="0"/>
              </a:rPr>
              <a:t> = {A </a:t>
            </a:r>
            <a:r>
              <a:rPr lang="en-US" sz="2000">
                <a:latin typeface="Times New Roman" pitchFamily="18" charset="0"/>
                <a:sym typeface="Wingdings" pitchFamily="2" charset="2"/>
              </a:rPr>
              <a:t></a:t>
            </a:r>
            <a:r>
              <a:rPr lang="en-US" sz="2000">
                <a:latin typeface="Times New Roman" pitchFamily="18" charset="0"/>
              </a:rPr>
              <a:t> B, B </a:t>
            </a:r>
            <a:r>
              <a:rPr lang="en-US" sz="2000">
                <a:latin typeface="Times New Roman" pitchFamily="18" charset="0"/>
                <a:sym typeface="Wingdings" pitchFamily="2" charset="2"/>
              </a:rPr>
              <a:t></a:t>
            </a:r>
            <a:r>
              <a:rPr lang="en-US" sz="2000">
                <a:latin typeface="Times New Roman" pitchFamily="18" charset="0"/>
              </a:rPr>
              <a:t> C, </a:t>
            </a:r>
            <a:r>
              <a:rPr lang="en-US" sz="2000">
                <a:solidFill>
                  <a:schemeClr val="folHlink"/>
                </a:solidFill>
                <a:latin typeface="Times New Roman" pitchFamily="18" charset="0"/>
              </a:rPr>
              <a:t>A </a:t>
            </a:r>
            <a:r>
              <a:rPr lang="en-US" sz="2000">
                <a:solidFill>
                  <a:schemeClr val="folHlink"/>
                </a:solidFill>
                <a:latin typeface="Times New Roman" pitchFamily="18" charset="0"/>
                <a:sym typeface="Wingdings" pitchFamily="2" charset="2"/>
              </a:rPr>
              <a:t></a:t>
            </a:r>
            <a:r>
              <a:rPr lang="en-US" sz="2000">
                <a:solidFill>
                  <a:schemeClr val="folHlink"/>
                </a:solidFill>
                <a:latin typeface="Times New Roman" pitchFamily="18" charset="0"/>
              </a:rPr>
              <a:t> CD</a:t>
            </a:r>
            <a:r>
              <a:rPr lang="en-US" sz="2000">
                <a:latin typeface="Times New Roman" pitchFamily="18" charset="0"/>
              </a:rPr>
              <a:t>}</a:t>
            </a:r>
          </a:p>
          <a:p>
            <a:pPr lvl="1">
              <a:lnSpc>
                <a:spcPct val="90000"/>
              </a:lnSpc>
              <a:buSzPct val="75000"/>
            </a:pPr>
            <a:r>
              <a:rPr lang="en-US" sz="2000">
                <a:latin typeface="Times New Roman" pitchFamily="18" charset="0"/>
              </a:rPr>
              <a:t>Minimal: </a:t>
            </a:r>
            <a:r>
              <a:rPr lang="en-US" sz="2000" i="1">
                <a:latin typeface="Times New Roman" pitchFamily="18" charset="0"/>
              </a:rPr>
              <a:t>F’</a:t>
            </a:r>
            <a:r>
              <a:rPr lang="en-US" sz="2000">
                <a:latin typeface="Times New Roman" pitchFamily="18" charset="0"/>
              </a:rPr>
              <a:t> = {A </a:t>
            </a:r>
            <a:r>
              <a:rPr lang="en-US" sz="2000">
                <a:latin typeface="Times New Roman" pitchFamily="18" charset="0"/>
                <a:sym typeface="Wingdings" pitchFamily="2" charset="2"/>
              </a:rPr>
              <a:t></a:t>
            </a:r>
            <a:r>
              <a:rPr lang="en-US" sz="2000">
                <a:latin typeface="Times New Roman" pitchFamily="18" charset="0"/>
              </a:rPr>
              <a:t> B, B </a:t>
            </a:r>
            <a:r>
              <a:rPr lang="en-US" sz="2000">
                <a:latin typeface="Times New Roman" pitchFamily="18" charset="0"/>
                <a:sym typeface="Wingdings" pitchFamily="2" charset="2"/>
              </a:rPr>
              <a:t></a:t>
            </a:r>
            <a:r>
              <a:rPr lang="en-US" sz="2000">
                <a:latin typeface="Times New Roman" pitchFamily="18" charset="0"/>
              </a:rPr>
              <a:t> C, </a:t>
            </a:r>
            <a:r>
              <a:rPr lang="en-US" sz="2000">
                <a:solidFill>
                  <a:schemeClr val="folHlink"/>
                </a:solidFill>
                <a:latin typeface="Times New Roman" pitchFamily="18" charset="0"/>
              </a:rPr>
              <a:t>A </a:t>
            </a:r>
            <a:r>
              <a:rPr lang="en-US" sz="2000">
                <a:solidFill>
                  <a:schemeClr val="folHlink"/>
                </a:solidFill>
                <a:latin typeface="Times New Roman" pitchFamily="18" charset="0"/>
                <a:sym typeface="Wingdings" pitchFamily="2" charset="2"/>
              </a:rPr>
              <a:t></a:t>
            </a:r>
            <a:r>
              <a:rPr lang="en-US" sz="2000">
                <a:solidFill>
                  <a:schemeClr val="folHlink"/>
                </a:solidFill>
                <a:latin typeface="Times New Roman" pitchFamily="18" charset="0"/>
              </a:rPr>
              <a:t> D</a:t>
            </a:r>
            <a:r>
              <a:rPr lang="en-US" sz="2000">
                <a:latin typeface="Times New Roman" pitchFamily="18" charset="0"/>
              </a:rPr>
              <a:t>}          Remove attributes from RHS</a:t>
            </a:r>
          </a:p>
        </p:txBody>
      </p:sp>
    </p:spTree>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685800" y="0"/>
            <a:ext cx="8229600" cy="1143000"/>
          </a:xfrm>
        </p:spPr>
        <p:txBody>
          <a:bodyPr/>
          <a:lstStyle/>
          <a:p>
            <a:r>
              <a:rPr lang="en-US" sz="4000" b="1" dirty="0">
                <a:solidFill>
                  <a:srgbClr val="FFFF00"/>
                </a:solidFill>
              </a:rPr>
              <a:t>The Normalization Process</a:t>
            </a:r>
          </a:p>
        </p:txBody>
      </p:sp>
      <p:sp>
        <p:nvSpPr>
          <p:cNvPr id="151555" name="Rectangle 3"/>
          <p:cNvSpPr>
            <a:spLocks noGrp="1" noChangeArrowheads="1"/>
          </p:cNvSpPr>
          <p:nvPr>
            <p:ph type="body" idx="1"/>
          </p:nvPr>
        </p:nvSpPr>
        <p:spPr>
          <a:xfrm>
            <a:off x="228600" y="1066800"/>
            <a:ext cx="8705850" cy="5221287"/>
          </a:xfrm>
        </p:spPr>
        <p:txBody>
          <a:bodyPr/>
          <a:lstStyle/>
          <a:p>
            <a:r>
              <a:rPr lang="en-US" sz="2400" dirty="0">
                <a:latin typeface="+mj-lt"/>
              </a:rPr>
              <a:t>In relational databases the term </a:t>
            </a:r>
            <a:r>
              <a:rPr lang="en-US" sz="2400" dirty="0">
                <a:solidFill>
                  <a:schemeClr val="bg2"/>
                </a:solidFill>
                <a:latin typeface="+mj-lt"/>
              </a:rPr>
              <a:t>normalization</a:t>
            </a:r>
            <a:r>
              <a:rPr lang="en-US" sz="2400" dirty="0">
                <a:latin typeface="+mj-lt"/>
              </a:rPr>
              <a:t> refers to a reversible step-by-step process in which a given set of relations is </a:t>
            </a:r>
            <a:r>
              <a:rPr lang="en-US" sz="2400" dirty="0" smtClean="0">
                <a:latin typeface="+mj-lt"/>
              </a:rPr>
              <a:t>decomposed into a set of smaller relations that </a:t>
            </a:r>
            <a:r>
              <a:rPr lang="en-US" sz="2400" dirty="0">
                <a:latin typeface="+mj-lt"/>
              </a:rPr>
              <a:t>have a progressively simpler and more regular structure</a:t>
            </a:r>
            <a:r>
              <a:rPr lang="en-US" sz="2400" dirty="0" smtClean="0">
                <a:latin typeface="+mj-lt"/>
              </a:rPr>
              <a:t>.</a:t>
            </a:r>
          </a:p>
          <a:p>
            <a:endParaRPr lang="en-US" sz="2400" dirty="0" smtClean="0">
              <a:latin typeface="+mj-lt"/>
            </a:endParaRPr>
          </a:p>
          <a:p>
            <a:r>
              <a:rPr lang="en-US" sz="2400" dirty="0" smtClean="0">
                <a:solidFill>
                  <a:srgbClr val="CC3300"/>
                </a:solidFill>
                <a:latin typeface="+mj-lt"/>
              </a:rPr>
              <a:t>The objectives of the normalization process are:</a:t>
            </a:r>
          </a:p>
          <a:p>
            <a:endParaRPr lang="en-US" sz="2400" dirty="0" smtClean="0">
              <a:solidFill>
                <a:srgbClr val="CC3300"/>
              </a:solidFill>
              <a:latin typeface="+mj-lt"/>
            </a:endParaRPr>
          </a:p>
          <a:p>
            <a:pPr lvl="1"/>
            <a:r>
              <a:rPr lang="en-US" sz="2000" dirty="0" smtClean="0">
                <a:latin typeface="+mj-lt"/>
              </a:rPr>
              <a:t>To make it feasible to represent any relation in the database. </a:t>
            </a:r>
          </a:p>
          <a:p>
            <a:pPr lvl="2"/>
            <a:r>
              <a:rPr lang="en-US" sz="2000" dirty="0" smtClean="0">
                <a:latin typeface="+mj-lt"/>
              </a:rPr>
              <a:t>applies to First Normal Form</a:t>
            </a:r>
          </a:p>
          <a:p>
            <a:pPr lvl="1"/>
            <a:r>
              <a:rPr lang="en-US" sz="2000" dirty="0" smtClean="0">
                <a:latin typeface="+mj-lt"/>
              </a:rPr>
              <a:t>To free relations from undesirable insertion, update and deletion anomalies. </a:t>
            </a:r>
          </a:p>
          <a:p>
            <a:pPr lvl="2"/>
            <a:r>
              <a:rPr lang="en-US" sz="2000" dirty="0" smtClean="0">
                <a:latin typeface="+mj-lt"/>
              </a:rPr>
              <a:t>applies to all normal forms</a:t>
            </a:r>
          </a:p>
          <a:p>
            <a:pPr lvl="2">
              <a:buNone/>
            </a:pPr>
            <a:endParaRPr lang="en-US" sz="2000" dirty="0">
              <a:latin typeface="+mj-lt"/>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914400" y="0"/>
            <a:ext cx="8229600" cy="1143000"/>
          </a:xfrm>
        </p:spPr>
        <p:txBody>
          <a:bodyPr/>
          <a:lstStyle/>
          <a:p>
            <a:r>
              <a:rPr lang="en-US" b="1" dirty="0">
                <a:solidFill>
                  <a:srgbClr val="FFCCFF"/>
                </a:solidFill>
              </a:rPr>
              <a:t>The Normalization Process</a:t>
            </a:r>
          </a:p>
        </p:txBody>
      </p:sp>
      <p:sp>
        <p:nvSpPr>
          <p:cNvPr id="157699" name="Rectangle 3"/>
          <p:cNvSpPr>
            <a:spLocks noGrp="1" noChangeArrowheads="1"/>
          </p:cNvSpPr>
          <p:nvPr>
            <p:ph type="body" idx="1"/>
          </p:nvPr>
        </p:nvSpPr>
        <p:spPr/>
        <p:txBody>
          <a:bodyPr/>
          <a:lstStyle/>
          <a:p>
            <a:endParaRPr lang="en-US" u="sng" dirty="0" smtClean="0"/>
          </a:p>
          <a:p>
            <a:r>
              <a:rPr lang="en-US" u="sng" dirty="0" smtClean="0"/>
              <a:t>The </a:t>
            </a:r>
            <a:r>
              <a:rPr lang="en-US" u="sng" dirty="0"/>
              <a:t>entire normalization process is based </a:t>
            </a:r>
            <a:r>
              <a:rPr lang="en-US" u="sng" dirty="0" smtClean="0"/>
              <a:t>upon</a:t>
            </a:r>
          </a:p>
          <a:p>
            <a:pPr>
              <a:buNone/>
            </a:pPr>
            <a:r>
              <a:rPr lang="en-US" dirty="0" smtClean="0"/>
              <a:t> </a:t>
            </a:r>
            <a:endParaRPr lang="en-US" dirty="0"/>
          </a:p>
          <a:p>
            <a:pPr lvl="1"/>
            <a:r>
              <a:rPr lang="en-US" dirty="0"/>
              <a:t>the analysis of relations</a:t>
            </a:r>
          </a:p>
          <a:p>
            <a:pPr lvl="1"/>
            <a:r>
              <a:rPr lang="en-US" dirty="0"/>
              <a:t>their schemes</a:t>
            </a:r>
          </a:p>
          <a:p>
            <a:pPr lvl="1"/>
            <a:r>
              <a:rPr lang="en-US" dirty="0"/>
              <a:t>their primary keys</a:t>
            </a:r>
          </a:p>
          <a:p>
            <a:pPr lvl="1"/>
            <a:r>
              <a:rPr lang="en-US" dirty="0"/>
              <a:t>their functional dependencies.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a:xfrm>
            <a:off x="533400" y="0"/>
            <a:ext cx="8229600" cy="1143000"/>
          </a:xfrm>
        </p:spPr>
        <p:txBody>
          <a:bodyPr/>
          <a:lstStyle/>
          <a:p>
            <a:r>
              <a:rPr lang="en-US" b="1" dirty="0">
                <a:solidFill>
                  <a:srgbClr val="FFCCFF"/>
                </a:solidFill>
              </a:rPr>
              <a:t>Normalization</a:t>
            </a:r>
          </a:p>
        </p:txBody>
      </p:sp>
      <p:grpSp>
        <p:nvGrpSpPr>
          <p:cNvPr id="2" name="Group 3"/>
          <p:cNvGrpSpPr>
            <a:grpSpLocks/>
          </p:cNvGrpSpPr>
          <p:nvPr/>
        </p:nvGrpSpPr>
        <p:grpSpPr bwMode="auto">
          <a:xfrm>
            <a:off x="304800" y="1295400"/>
            <a:ext cx="8839200" cy="4724400"/>
            <a:chOff x="192" y="816"/>
            <a:chExt cx="5568" cy="2976"/>
          </a:xfrm>
        </p:grpSpPr>
        <p:sp>
          <p:nvSpPr>
            <p:cNvPr id="367620" name="Rectangle 4"/>
            <p:cNvSpPr>
              <a:spLocks noChangeArrowheads="1"/>
            </p:cNvSpPr>
            <p:nvPr/>
          </p:nvSpPr>
          <p:spPr bwMode="auto">
            <a:xfrm>
              <a:off x="4896" y="2496"/>
              <a:ext cx="768" cy="115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7621" name="Rectangle 5"/>
            <p:cNvSpPr>
              <a:spLocks noChangeArrowheads="1"/>
            </p:cNvSpPr>
            <p:nvPr/>
          </p:nvSpPr>
          <p:spPr bwMode="auto">
            <a:xfrm>
              <a:off x="4896" y="1248"/>
              <a:ext cx="768" cy="115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7622" name="Rectangle 6"/>
            <p:cNvSpPr>
              <a:spLocks noChangeArrowheads="1"/>
            </p:cNvSpPr>
            <p:nvPr/>
          </p:nvSpPr>
          <p:spPr bwMode="auto">
            <a:xfrm>
              <a:off x="192" y="1488"/>
              <a:ext cx="960" cy="864"/>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7623" name="Rectangle 7"/>
            <p:cNvSpPr>
              <a:spLocks noChangeArrowheads="1"/>
            </p:cNvSpPr>
            <p:nvPr/>
          </p:nvSpPr>
          <p:spPr bwMode="auto">
            <a:xfrm>
              <a:off x="192" y="2544"/>
              <a:ext cx="960" cy="1008"/>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7624" name="Oval 8"/>
            <p:cNvSpPr>
              <a:spLocks noChangeArrowheads="1"/>
            </p:cNvSpPr>
            <p:nvPr/>
          </p:nvSpPr>
          <p:spPr bwMode="auto">
            <a:xfrm>
              <a:off x="1536" y="816"/>
              <a:ext cx="2976" cy="2976"/>
            </a:xfrm>
            <a:prstGeom prst="ellipse">
              <a:avLst/>
            </a:prstGeom>
            <a:solidFill>
              <a:schemeClr val="accent1"/>
            </a:solidFill>
            <a:ln w="28575">
              <a:solidFill>
                <a:schemeClr val="tx1"/>
              </a:solidFill>
              <a:round/>
              <a:headEnd/>
              <a:tailEnd/>
            </a:ln>
            <a:effectLst/>
          </p:spPr>
          <p:txBody>
            <a:bodyPr wrap="none" anchor="ctr"/>
            <a:lstStyle/>
            <a:p>
              <a:endParaRPr lang="en-US"/>
            </a:p>
          </p:txBody>
        </p:sp>
        <p:sp>
          <p:nvSpPr>
            <p:cNvPr id="367625" name="Oval 9"/>
            <p:cNvSpPr>
              <a:spLocks noChangeArrowheads="1"/>
            </p:cNvSpPr>
            <p:nvPr/>
          </p:nvSpPr>
          <p:spPr bwMode="auto">
            <a:xfrm>
              <a:off x="1776" y="1056"/>
              <a:ext cx="2496" cy="2496"/>
            </a:xfrm>
            <a:prstGeom prst="ellipse">
              <a:avLst/>
            </a:prstGeom>
            <a:solidFill>
              <a:schemeClr val="accent1"/>
            </a:solidFill>
            <a:ln w="28575">
              <a:solidFill>
                <a:schemeClr val="tx1"/>
              </a:solidFill>
              <a:round/>
              <a:headEnd/>
              <a:tailEnd/>
            </a:ln>
            <a:effectLst/>
          </p:spPr>
          <p:txBody>
            <a:bodyPr wrap="none" anchor="ctr"/>
            <a:lstStyle/>
            <a:p>
              <a:endParaRPr lang="en-US"/>
            </a:p>
          </p:txBody>
        </p:sp>
        <p:sp>
          <p:nvSpPr>
            <p:cNvPr id="367626" name="Oval 10"/>
            <p:cNvSpPr>
              <a:spLocks noChangeArrowheads="1"/>
            </p:cNvSpPr>
            <p:nvPr/>
          </p:nvSpPr>
          <p:spPr bwMode="auto">
            <a:xfrm>
              <a:off x="2016" y="1296"/>
              <a:ext cx="2016" cy="2016"/>
            </a:xfrm>
            <a:prstGeom prst="ellipse">
              <a:avLst/>
            </a:prstGeom>
            <a:solidFill>
              <a:schemeClr val="accent1"/>
            </a:solidFill>
            <a:ln w="28575">
              <a:solidFill>
                <a:schemeClr val="tx1"/>
              </a:solidFill>
              <a:round/>
              <a:headEnd/>
              <a:tailEnd/>
            </a:ln>
            <a:effectLst/>
          </p:spPr>
          <p:txBody>
            <a:bodyPr wrap="none" anchor="ctr"/>
            <a:lstStyle/>
            <a:p>
              <a:endParaRPr lang="en-US"/>
            </a:p>
          </p:txBody>
        </p:sp>
        <p:sp>
          <p:nvSpPr>
            <p:cNvPr id="367627" name="Oval 11"/>
            <p:cNvSpPr>
              <a:spLocks noChangeArrowheads="1"/>
            </p:cNvSpPr>
            <p:nvPr/>
          </p:nvSpPr>
          <p:spPr bwMode="auto">
            <a:xfrm>
              <a:off x="2256" y="1536"/>
              <a:ext cx="1536" cy="1536"/>
            </a:xfrm>
            <a:prstGeom prst="ellipse">
              <a:avLst/>
            </a:prstGeom>
            <a:solidFill>
              <a:schemeClr val="accent1"/>
            </a:solidFill>
            <a:ln w="28575">
              <a:solidFill>
                <a:schemeClr val="tx1"/>
              </a:solidFill>
              <a:round/>
              <a:headEnd/>
              <a:tailEnd/>
            </a:ln>
            <a:effectLst/>
          </p:spPr>
          <p:txBody>
            <a:bodyPr wrap="none" anchor="ctr"/>
            <a:lstStyle/>
            <a:p>
              <a:endParaRPr lang="en-US"/>
            </a:p>
          </p:txBody>
        </p:sp>
        <p:sp>
          <p:nvSpPr>
            <p:cNvPr id="367628" name="WordArt 12"/>
            <p:cNvSpPr>
              <a:spLocks noChangeArrowheads="1" noChangeShapeType="1" noTextEdit="1"/>
            </p:cNvSpPr>
            <p:nvPr/>
          </p:nvSpPr>
          <p:spPr bwMode="auto">
            <a:xfrm>
              <a:off x="2064" y="960"/>
              <a:ext cx="1968" cy="1056"/>
            </a:xfrm>
            <a:prstGeom prst="rect">
              <a:avLst/>
            </a:prstGeom>
          </p:spPr>
          <p:txBody>
            <a:bodyPr spcFirstLastPara="1" wrap="none" fromWordArt="1">
              <a:prstTxWarp prst="textArchUp">
                <a:avLst>
                  <a:gd name="adj" fmla="val 11051094"/>
                </a:avLst>
              </a:prstTxWarp>
            </a:bodyPr>
            <a:lstStyle/>
            <a:p>
              <a:pPr algn="ctr"/>
              <a:r>
                <a:rPr lang="en-US" kern="10">
                  <a:ln w="9525">
                    <a:solidFill>
                      <a:schemeClr val="bg1"/>
                    </a:solidFill>
                    <a:round/>
                    <a:headEnd/>
                    <a:tailEnd/>
                  </a:ln>
                  <a:solidFill>
                    <a:srgbClr val="FFFFFF"/>
                  </a:solidFill>
                  <a:latin typeface="Times New Roman"/>
                  <a:cs typeface="Times New Roman"/>
                </a:rPr>
                <a:t>Unnormalized Relations</a:t>
              </a:r>
            </a:p>
          </p:txBody>
        </p:sp>
        <p:sp>
          <p:nvSpPr>
            <p:cNvPr id="367629" name="WordArt 13"/>
            <p:cNvSpPr>
              <a:spLocks noChangeArrowheads="1" noChangeShapeType="1" noTextEdit="1"/>
            </p:cNvSpPr>
            <p:nvPr/>
          </p:nvSpPr>
          <p:spPr bwMode="auto">
            <a:xfrm>
              <a:off x="2208" y="1200"/>
              <a:ext cx="1680" cy="912"/>
            </a:xfrm>
            <a:prstGeom prst="rect">
              <a:avLst/>
            </a:prstGeom>
          </p:spPr>
          <p:txBody>
            <a:bodyPr spcFirstLastPara="1" wrap="none" fromWordArt="1">
              <a:prstTxWarp prst="textArchUp">
                <a:avLst>
                  <a:gd name="adj" fmla="val 11110346"/>
                </a:avLst>
              </a:prstTxWarp>
            </a:bodyPr>
            <a:lstStyle/>
            <a:p>
              <a:pPr algn="ctr"/>
              <a:r>
                <a:rPr lang="en-US" kern="10">
                  <a:ln w="9525">
                    <a:solidFill>
                      <a:schemeClr val="bg1"/>
                    </a:solidFill>
                    <a:round/>
                    <a:headEnd/>
                    <a:tailEnd/>
                  </a:ln>
                  <a:solidFill>
                    <a:schemeClr val="bg1"/>
                  </a:solidFill>
                  <a:latin typeface="Times New Roman"/>
                  <a:cs typeface="Times New Roman"/>
                </a:rPr>
                <a:t>First normal form</a:t>
              </a:r>
            </a:p>
          </p:txBody>
        </p:sp>
        <p:sp>
          <p:nvSpPr>
            <p:cNvPr id="367630" name="WordArt 14"/>
            <p:cNvSpPr>
              <a:spLocks noChangeArrowheads="1" noChangeShapeType="1" noTextEdit="1"/>
            </p:cNvSpPr>
            <p:nvPr/>
          </p:nvSpPr>
          <p:spPr bwMode="auto">
            <a:xfrm>
              <a:off x="2208" y="1440"/>
              <a:ext cx="1584" cy="1152"/>
            </a:xfrm>
            <a:prstGeom prst="rect">
              <a:avLst/>
            </a:prstGeom>
          </p:spPr>
          <p:txBody>
            <a:bodyPr spcFirstLastPara="1" wrap="none" fromWordArt="1">
              <a:prstTxWarp prst="textArchUp">
                <a:avLst>
                  <a:gd name="adj" fmla="val 10800000"/>
                </a:avLst>
              </a:prstTxWarp>
            </a:bodyPr>
            <a:lstStyle/>
            <a:p>
              <a:pPr algn="ctr"/>
              <a:r>
                <a:rPr lang="en-US" kern="10" dirty="0">
                  <a:ln w="9525">
                    <a:solidFill>
                      <a:schemeClr val="bg1"/>
                    </a:solidFill>
                    <a:round/>
                    <a:headEnd/>
                    <a:tailEnd/>
                  </a:ln>
                  <a:solidFill>
                    <a:schemeClr val="bg1"/>
                  </a:solidFill>
                  <a:latin typeface="Times New Roman"/>
                  <a:cs typeface="Times New Roman"/>
                </a:rPr>
                <a:t>Second normal form</a:t>
              </a:r>
            </a:p>
          </p:txBody>
        </p:sp>
        <p:sp>
          <p:nvSpPr>
            <p:cNvPr id="367631" name="Oval 15"/>
            <p:cNvSpPr>
              <a:spLocks noChangeArrowheads="1"/>
            </p:cNvSpPr>
            <p:nvPr/>
          </p:nvSpPr>
          <p:spPr bwMode="auto">
            <a:xfrm>
              <a:off x="2640" y="1920"/>
              <a:ext cx="768" cy="768"/>
            </a:xfrm>
            <a:prstGeom prst="ellipse">
              <a:avLst/>
            </a:prstGeom>
            <a:solidFill>
              <a:schemeClr val="accent1"/>
            </a:solidFill>
            <a:ln w="28575">
              <a:solidFill>
                <a:schemeClr val="tx1"/>
              </a:solidFill>
              <a:round/>
              <a:headEnd/>
              <a:tailEnd/>
            </a:ln>
            <a:effectLst/>
          </p:spPr>
          <p:txBody>
            <a:bodyPr wrap="none" anchor="ctr"/>
            <a:lstStyle/>
            <a:p>
              <a:pPr algn="ctr"/>
              <a:r>
                <a:rPr lang="en-US" sz="2400">
                  <a:solidFill>
                    <a:schemeClr val="bg1"/>
                  </a:solidFill>
                </a:rPr>
                <a:t>Boyce-</a:t>
              </a:r>
            </a:p>
            <a:p>
              <a:pPr algn="ctr"/>
              <a:r>
                <a:rPr lang="en-US" sz="2400">
                  <a:solidFill>
                    <a:schemeClr val="bg1"/>
                  </a:solidFill>
                </a:rPr>
                <a:t>Codd and</a:t>
              </a:r>
            </a:p>
            <a:p>
              <a:pPr algn="ctr"/>
              <a:r>
                <a:rPr lang="en-US" sz="2400">
                  <a:solidFill>
                    <a:schemeClr val="bg1"/>
                  </a:solidFill>
                </a:rPr>
                <a:t>Higher</a:t>
              </a:r>
            </a:p>
          </p:txBody>
        </p:sp>
        <p:sp>
          <p:nvSpPr>
            <p:cNvPr id="367632" name="WordArt 16"/>
            <p:cNvSpPr>
              <a:spLocks noChangeArrowheads="1" noChangeShapeType="1" noTextEdit="1"/>
            </p:cNvSpPr>
            <p:nvPr/>
          </p:nvSpPr>
          <p:spPr bwMode="auto">
            <a:xfrm>
              <a:off x="2400" y="1680"/>
              <a:ext cx="1186" cy="1104"/>
            </a:xfrm>
            <a:prstGeom prst="rect">
              <a:avLst/>
            </a:prstGeom>
          </p:spPr>
          <p:txBody>
            <a:bodyPr spcFirstLastPara="1" wrap="none" fromWordArt="1">
              <a:prstTxWarp prst="textArchUp">
                <a:avLst>
                  <a:gd name="adj" fmla="val 10800000"/>
                </a:avLst>
              </a:prstTxWarp>
            </a:bodyPr>
            <a:lstStyle/>
            <a:p>
              <a:pPr algn="ctr"/>
              <a:r>
                <a:rPr lang="en-US" kern="10" dirty="0">
                  <a:ln w="9525">
                    <a:solidFill>
                      <a:schemeClr val="bg1"/>
                    </a:solidFill>
                    <a:round/>
                    <a:headEnd/>
                    <a:tailEnd/>
                  </a:ln>
                  <a:solidFill>
                    <a:schemeClr val="bg1"/>
                  </a:solidFill>
                  <a:latin typeface="Times New Roman"/>
                  <a:cs typeface="Times New Roman"/>
                </a:rPr>
                <a:t>Third normal form</a:t>
              </a:r>
            </a:p>
          </p:txBody>
        </p:sp>
        <p:sp>
          <p:nvSpPr>
            <p:cNvPr id="367633" name="Line 17"/>
            <p:cNvSpPr>
              <a:spLocks noChangeShapeType="1"/>
            </p:cNvSpPr>
            <p:nvPr/>
          </p:nvSpPr>
          <p:spPr bwMode="auto">
            <a:xfrm flipH="1">
              <a:off x="4080" y="2256"/>
              <a:ext cx="384" cy="0"/>
            </a:xfrm>
            <a:prstGeom prst="line">
              <a:avLst/>
            </a:prstGeom>
            <a:noFill/>
            <a:ln w="57150">
              <a:solidFill>
                <a:schemeClr val="tx1"/>
              </a:solidFill>
              <a:round/>
              <a:headEnd/>
              <a:tailEnd type="triangle" w="med" len="med"/>
            </a:ln>
            <a:effectLst/>
          </p:spPr>
          <p:txBody>
            <a:bodyPr wrap="none" anchor="ctr"/>
            <a:lstStyle/>
            <a:p>
              <a:endParaRPr lang="en-US"/>
            </a:p>
          </p:txBody>
        </p:sp>
        <p:sp>
          <p:nvSpPr>
            <p:cNvPr id="367634" name="Line 18"/>
            <p:cNvSpPr>
              <a:spLocks noChangeShapeType="1"/>
            </p:cNvSpPr>
            <p:nvPr/>
          </p:nvSpPr>
          <p:spPr bwMode="auto">
            <a:xfrm rot="1402742" flipH="1">
              <a:off x="3792" y="2640"/>
              <a:ext cx="384" cy="1"/>
            </a:xfrm>
            <a:prstGeom prst="line">
              <a:avLst/>
            </a:prstGeom>
            <a:noFill/>
            <a:ln w="57150">
              <a:solidFill>
                <a:schemeClr val="tx1"/>
              </a:solidFill>
              <a:round/>
              <a:headEnd/>
              <a:tailEnd type="triangle" w="med" len="med"/>
            </a:ln>
            <a:effectLst/>
          </p:spPr>
          <p:txBody>
            <a:bodyPr wrap="none" anchor="ctr"/>
            <a:lstStyle/>
            <a:p>
              <a:endParaRPr lang="en-US"/>
            </a:p>
          </p:txBody>
        </p:sp>
        <p:sp>
          <p:nvSpPr>
            <p:cNvPr id="367635" name="Line 19"/>
            <p:cNvSpPr>
              <a:spLocks noChangeShapeType="1"/>
            </p:cNvSpPr>
            <p:nvPr/>
          </p:nvSpPr>
          <p:spPr bwMode="auto">
            <a:xfrm rot="20600746">
              <a:off x="2112" y="2544"/>
              <a:ext cx="384" cy="1"/>
            </a:xfrm>
            <a:prstGeom prst="line">
              <a:avLst/>
            </a:prstGeom>
            <a:noFill/>
            <a:ln w="57150">
              <a:solidFill>
                <a:schemeClr val="tx1"/>
              </a:solidFill>
              <a:round/>
              <a:headEnd/>
              <a:tailEnd type="triangle" w="med" len="med"/>
            </a:ln>
            <a:effectLst/>
          </p:spPr>
          <p:txBody>
            <a:bodyPr wrap="none" anchor="ctr"/>
            <a:lstStyle/>
            <a:p>
              <a:endParaRPr lang="en-US"/>
            </a:p>
          </p:txBody>
        </p:sp>
        <p:sp>
          <p:nvSpPr>
            <p:cNvPr id="367636" name="Line 20"/>
            <p:cNvSpPr>
              <a:spLocks noChangeShapeType="1"/>
            </p:cNvSpPr>
            <p:nvPr/>
          </p:nvSpPr>
          <p:spPr bwMode="auto">
            <a:xfrm rot="6325345" flipH="1">
              <a:off x="2689" y="2783"/>
              <a:ext cx="384" cy="1"/>
            </a:xfrm>
            <a:prstGeom prst="line">
              <a:avLst/>
            </a:prstGeom>
            <a:noFill/>
            <a:ln w="57150">
              <a:solidFill>
                <a:schemeClr val="tx1"/>
              </a:solidFill>
              <a:round/>
              <a:headEnd/>
              <a:tailEnd type="triangle" w="med" len="med"/>
            </a:ln>
            <a:effectLst/>
          </p:spPr>
          <p:txBody>
            <a:bodyPr wrap="none" anchor="ctr"/>
            <a:lstStyle/>
            <a:p>
              <a:endParaRPr lang="en-US"/>
            </a:p>
          </p:txBody>
        </p:sp>
        <p:sp>
          <p:nvSpPr>
            <p:cNvPr id="367637" name="AutoShape 21"/>
            <p:cNvSpPr>
              <a:spLocks/>
            </p:cNvSpPr>
            <p:nvPr/>
          </p:nvSpPr>
          <p:spPr bwMode="auto">
            <a:xfrm>
              <a:off x="4896" y="1260"/>
              <a:ext cx="864" cy="1154"/>
            </a:xfrm>
            <a:prstGeom prst="accentCallout2">
              <a:avLst>
                <a:gd name="adj1" fmla="val 6241"/>
                <a:gd name="adj2" fmla="val -5556"/>
                <a:gd name="adj3" fmla="val 6241"/>
                <a:gd name="adj4" fmla="val -32870"/>
                <a:gd name="adj5" fmla="val 83620"/>
                <a:gd name="adj6" fmla="val -60532"/>
              </a:avLst>
            </a:prstGeom>
            <a:noFill/>
            <a:ln w="28575">
              <a:solidFill>
                <a:schemeClr val="tx1"/>
              </a:solidFill>
              <a:miter lim="800000"/>
              <a:headEnd/>
              <a:tailEnd/>
            </a:ln>
            <a:effectLst/>
          </p:spPr>
          <p:txBody>
            <a:bodyPr>
              <a:spAutoFit/>
            </a:bodyPr>
            <a:lstStyle/>
            <a:p>
              <a:r>
                <a:rPr lang="en-US" sz="1600" dirty="0"/>
                <a:t>Functional </a:t>
              </a:r>
              <a:r>
                <a:rPr lang="en-US" sz="1600" dirty="0" err="1"/>
                <a:t>dependencyof</a:t>
              </a:r>
              <a:r>
                <a:rPr lang="en-US" sz="1600" dirty="0"/>
                <a:t> </a:t>
              </a:r>
              <a:r>
                <a:rPr lang="en-US" sz="1600" dirty="0" err="1"/>
                <a:t>nonkey</a:t>
              </a:r>
              <a:r>
                <a:rPr lang="en-US" sz="1600" dirty="0"/>
                <a:t> attributes on the primary key - Atomic values only</a:t>
              </a:r>
              <a:endParaRPr lang="en-US" sz="2400" dirty="0"/>
            </a:p>
          </p:txBody>
        </p:sp>
        <p:sp>
          <p:nvSpPr>
            <p:cNvPr id="367638" name="Rectangle 22"/>
            <p:cNvSpPr>
              <a:spLocks noChangeArrowheads="1"/>
            </p:cNvSpPr>
            <p:nvPr/>
          </p:nvSpPr>
          <p:spPr bwMode="auto">
            <a:xfrm>
              <a:off x="4560" y="1776"/>
              <a:ext cx="576" cy="576"/>
            </a:xfrm>
            <a:prstGeom prst="rect">
              <a:avLst/>
            </a:prstGeom>
            <a:noFill/>
            <a:ln w="9525">
              <a:noFill/>
              <a:miter lim="800000"/>
              <a:headEnd/>
              <a:tailEnd/>
            </a:ln>
            <a:effectLst/>
          </p:spPr>
          <p:txBody>
            <a:bodyPr wrap="none" anchor="ctr"/>
            <a:lstStyle/>
            <a:p>
              <a:endParaRPr lang="en-US"/>
            </a:p>
          </p:txBody>
        </p:sp>
        <p:sp>
          <p:nvSpPr>
            <p:cNvPr id="367639" name="AutoShape 23"/>
            <p:cNvSpPr>
              <a:spLocks/>
            </p:cNvSpPr>
            <p:nvPr/>
          </p:nvSpPr>
          <p:spPr bwMode="auto">
            <a:xfrm>
              <a:off x="4896" y="2508"/>
              <a:ext cx="864" cy="1154"/>
            </a:xfrm>
            <a:prstGeom prst="accentCallout2">
              <a:avLst>
                <a:gd name="adj1" fmla="val 6241"/>
                <a:gd name="adj2" fmla="val -5556"/>
                <a:gd name="adj3" fmla="val 6241"/>
                <a:gd name="adj4" fmla="val -50116"/>
                <a:gd name="adj5" fmla="val 14560"/>
                <a:gd name="adj6" fmla="val -95486"/>
              </a:avLst>
            </a:prstGeom>
            <a:noFill/>
            <a:ln w="28575">
              <a:solidFill>
                <a:schemeClr val="tx1"/>
              </a:solidFill>
              <a:miter lim="800000"/>
              <a:headEnd/>
              <a:tailEnd/>
            </a:ln>
            <a:effectLst/>
          </p:spPr>
          <p:txBody>
            <a:bodyPr>
              <a:spAutoFit/>
            </a:bodyPr>
            <a:lstStyle/>
            <a:p>
              <a:r>
                <a:rPr lang="en-US" sz="1600" dirty="0"/>
                <a:t>Full Functional </a:t>
              </a:r>
              <a:r>
                <a:rPr lang="en-US" sz="1600" dirty="0" err="1"/>
                <a:t>dependencyof</a:t>
              </a:r>
              <a:r>
                <a:rPr lang="en-US" sz="1600" dirty="0"/>
                <a:t> </a:t>
              </a:r>
              <a:r>
                <a:rPr lang="en-US" sz="1600" dirty="0" err="1"/>
                <a:t>nonkey</a:t>
              </a:r>
              <a:r>
                <a:rPr lang="en-US" sz="1600" dirty="0"/>
                <a:t> attributes on the primary key</a:t>
              </a:r>
              <a:endParaRPr lang="en-US" sz="2400" dirty="0"/>
            </a:p>
          </p:txBody>
        </p:sp>
        <p:sp>
          <p:nvSpPr>
            <p:cNvPr id="367640" name="AutoShape 24"/>
            <p:cNvSpPr>
              <a:spLocks/>
            </p:cNvSpPr>
            <p:nvPr/>
          </p:nvSpPr>
          <p:spPr bwMode="auto">
            <a:xfrm>
              <a:off x="288" y="1488"/>
              <a:ext cx="864" cy="846"/>
            </a:xfrm>
            <a:prstGeom prst="accentCallout2">
              <a:avLst>
                <a:gd name="adj1" fmla="val 8509"/>
                <a:gd name="adj2" fmla="val 105556"/>
                <a:gd name="adj3" fmla="val 8509"/>
                <a:gd name="adj4" fmla="val 161227"/>
                <a:gd name="adj5" fmla="val 128250"/>
                <a:gd name="adj6" fmla="val 218056"/>
              </a:avLst>
            </a:prstGeom>
            <a:noFill/>
            <a:ln w="28575">
              <a:solidFill>
                <a:schemeClr val="tx1"/>
              </a:solidFill>
              <a:miter lim="800000"/>
              <a:headEnd/>
              <a:tailEnd/>
            </a:ln>
            <a:effectLst/>
          </p:spPr>
          <p:txBody>
            <a:bodyPr>
              <a:spAutoFit/>
            </a:bodyPr>
            <a:lstStyle/>
            <a:p>
              <a:r>
                <a:rPr lang="en-US" sz="1600" dirty="0"/>
                <a:t>No transitive dependency between </a:t>
              </a:r>
              <a:r>
                <a:rPr lang="en-US" sz="1600" dirty="0" err="1"/>
                <a:t>nonkey</a:t>
              </a:r>
              <a:r>
                <a:rPr lang="en-US" sz="1600" dirty="0"/>
                <a:t> attributes</a:t>
              </a:r>
              <a:endParaRPr lang="en-US" sz="2400" dirty="0"/>
            </a:p>
          </p:txBody>
        </p:sp>
        <p:sp>
          <p:nvSpPr>
            <p:cNvPr id="367641" name="AutoShape 25"/>
            <p:cNvSpPr>
              <a:spLocks/>
            </p:cNvSpPr>
            <p:nvPr/>
          </p:nvSpPr>
          <p:spPr bwMode="auto">
            <a:xfrm>
              <a:off x="192" y="2544"/>
              <a:ext cx="960" cy="1000"/>
            </a:xfrm>
            <a:prstGeom prst="accentCallout2">
              <a:avLst>
                <a:gd name="adj1" fmla="val 7199"/>
                <a:gd name="adj2" fmla="val 105000"/>
                <a:gd name="adj3" fmla="val 7199"/>
                <a:gd name="adj4" fmla="val 190106"/>
                <a:gd name="adj5" fmla="val 35898"/>
                <a:gd name="adj6" fmla="val 277190"/>
              </a:avLst>
            </a:prstGeom>
            <a:noFill/>
            <a:ln w="28575">
              <a:solidFill>
                <a:schemeClr val="tx1"/>
              </a:solidFill>
              <a:miter lim="800000"/>
              <a:headEnd/>
              <a:tailEnd/>
            </a:ln>
            <a:effectLst/>
          </p:spPr>
          <p:txBody>
            <a:bodyPr>
              <a:spAutoFit/>
            </a:bodyPr>
            <a:lstStyle/>
            <a:p>
              <a:r>
                <a:rPr lang="en-US" sz="1600" dirty="0"/>
                <a:t> All determinants are candidate keys - Single </a:t>
              </a:r>
              <a:r>
                <a:rPr lang="en-US" sz="1600" dirty="0" err="1"/>
                <a:t>multivalued</a:t>
              </a:r>
              <a:r>
                <a:rPr lang="en-US" sz="1600" dirty="0"/>
                <a:t> dependency</a:t>
              </a:r>
              <a:endParaRPr lang="en-US" sz="2400" dirty="0"/>
            </a:p>
          </p:txBody>
        </p:sp>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a:xfrm>
            <a:off x="914400" y="152400"/>
            <a:ext cx="8229600" cy="1143000"/>
          </a:xfrm>
        </p:spPr>
        <p:txBody>
          <a:bodyPr/>
          <a:lstStyle/>
          <a:p>
            <a:r>
              <a:rPr lang="en-US" sz="3600" b="1" dirty="0">
                <a:solidFill>
                  <a:srgbClr val="FFCCFF"/>
                </a:solidFill>
              </a:rPr>
              <a:t>Relationship of Normal Forms</a:t>
            </a:r>
          </a:p>
        </p:txBody>
      </p:sp>
      <p:pic>
        <p:nvPicPr>
          <p:cNvPr id="110593" name="Picture 1"/>
          <p:cNvPicPr>
            <a:picLocks noChangeAspect="1" noChangeArrowheads="1"/>
          </p:cNvPicPr>
          <p:nvPr/>
        </p:nvPicPr>
        <p:blipFill>
          <a:blip r:embed="rId2"/>
          <a:srcRect/>
          <a:stretch>
            <a:fillRect/>
          </a:stretch>
        </p:blipFill>
        <p:spPr bwMode="auto">
          <a:xfrm>
            <a:off x="609600" y="1371600"/>
            <a:ext cx="8013291" cy="4586287"/>
          </a:xfrm>
          <a:prstGeom prst="rect">
            <a:avLst/>
          </a:prstGeom>
          <a:noFill/>
          <a:ln w="9525">
            <a:noFill/>
            <a:miter lim="800000"/>
            <a:headEnd/>
            <a:tailEnd/>
          </a:ln>
          <a:effectLst/>
        </p:spPr>
      </p:pic>
    </p:spTree>
  </p:cSld>
  <p:clrMapOvr>
    <a:masterClrMapping/>
  </p:clrMapOvr>
  <p:transition>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4294967295"/>
          </p:nvPr>
        </p:nvSpPr>
        <p:spPr>
          <a:xfrm>
            <a:off x="7018338" y="6376988"/>
            <a:ext cx="1905000" cy="300037"/>
          </a:xfrm>
          <a:prstGeom prst="rect">
            <a:avLst/>
          </a:prstGeom>
        </p:spPr>
        <p:txBody>
          <a:bodyPr/>
          <a:lstStyle/>
          <a:p>
            <a:fld id="{396471D0-0105-4E8F-A490-89754315CADF}" type="slidenum">
              <a:rPr lang="en-US"/>
              <a:pPr/>
              <a:t>6</a:t>
            </a:fld>
            <a:endParaRPr lang="en-US"/>
          </a:p>
        </p:txBody>
      </p:sp>
      <p:sp>
        <p:nvSpPr>
          <p:cNvPr id="375810" name="Rectangle 2"/>
          <p:cNvSpPr>
            <a:spLocks noGrp="1" noChangeArrowheads="1"/>
          </p:cNvSpPr>
          <p:nvPr>
            <p:ph type="title"/>
          </p:nvPr>
        </p:nvSpPr>
        <p:spPr>
          <a:xfrm>
            <a:off x="685800" y="-228600"/>
            <a:ext cx="8229600" cy="1143000"/>
          </a:xfrm>
          <a:noFill/>
          <a:ln/>
        </p:spPr>
        <p:txBody>
          <a:bodyPr lIns="92075" tIns="46038" rIns="92075" bIns="46038" anchor="ctr"/>
          <a:lstStyle/>
          <a:p>
            <a:r>
              <a:rPr lang="en-US" dirty="0">
                <a:solidFill>
                  <a:srgbClr val="FFFF00"/>
                </a:solidFill>
                <a:latin typeface="Times New Roman" pitchFamily="18" charset="0"/>
              </a:rPr>
              <a:t>Domain Constraints  </a:t>
            </a:r>
          </a:p>
        </p:txBody>
      </p:sp>
      <p:sp>
        <p:nvSpPr>
          <p:cNvPr id="375811" name="Rectangle 3"/>
          <p:cNvSpPr>
            <a:spLocks noGrp="1" noChangeArrowheads="1"/>
          </p:cNvSpPr>
          <p:nvPr>
            <p:ph type="body" idx="1"/>
          </p:nvPr>
        </p:nvSpPr>
        <p:spPr>
          <a:xfrm>
            <a:off x="601663" y="1482725"/>
            <a:ext cx="8166100" cy="2779713"/>
          </a:xfrm>
          <a:noFill/>
          <a:ln/>
        </p:spPr>
        <p:txBody>
          <a:bodyPr lIns="92075" tIns="46038" rIns="92075" bIns="46038"/>
          <a:lstStyle/>
          <a:p>
            <a:pPr>
              <a:lnSpc>
                <a:spcPct val="90000"/>
              </a:lnSpc>
            </a:pPr>
            <a:r>
              <a:rPr lang="en-US" sz="2000">
                <a:latin typeface="Times New Roman" pitchFamily="18" charset="0"/>
              </a:rPr>
              <a:t>Every attribute has a type: </a:t>
            </a:r>
          </a:p>
          <a:p>
            <a:pPr lvl="1">
              <a:lnSpc>
                <a:spcPct val="90000"/>
              </a:lnSpc>
            </a:pPr>
            <a:r>
              <a:rPr lang="en-US" sz="1800">
                <a:latin typeface="Times New Roman" pitchFamily="18" charset="0"/>
              </a:rPr>
              <a:t>integer, float, date, boolean, string, etc.</a:t>
            </a:r>
          </a:p>
          <a:p>
            <a:pPr>
              <a:lnSpc>
                <a:spcPct val="90000"/>
              </a:lnSpc>
            </a:pPr>
            <a:r>
              <a:rPr lang="en-US" sz="2000">
                <a:latin typeface="Times New Roman" pitchFamily="18" charset="0"/>
              </a:rPr>
              <a:t>An attribute can have a domain. E.g.:</a:t>
            </a:r>
          </a:p>
          <a:p>
            <a:pPr lvl="1">
              <a:lnSpc>
                <a:spcPct val="90000"/>
              </a:lnSpc>
            </a:pPr>
            <a:r>
              <a:rPr lang="en-US" sz="1800">
                <a:latin typeface="Times New Roman" pitchFamily="18" charset="0"/>
              </a:rPr>
              <a:t>Id &gt; 0</a:t>
            </a:r>
          </a:p>
          <a:p>
            <a:pPr lvl="1">
              <a:lnSpc>
                <a:spcPct val="90000"/>
              </a:lnSpc>
            </a:pPr>
            <a:r>
              <a:rPr lang="en-US" sz="1800">
                <a:latin typeface="Times New Roman" pitchFamily="18" charset="0"/>
              </a:rPr>
              <a:t>Salary &gt; 0</a:t>
            </a:r>
          </a:p>
          <a:p>
            <a:pPr lvl="1">
              <a:lnSpc>
                <a:spcPct val="90000"/>
              </a:lnSpc>
            </a:pPr>
            <a:r>
              <a:rPr lang="en-US" sz="1800">
                <a:latin typeface="Times New Roman" pitchFamily="18" charset="0"/>
              </a:rPr>
              <a:t>age &lt; 100</a:t>
            </a:r>
          </a:p>
          <a:p>
            <a:pPr lvl="1">
              <a:lnSpc>
                <a:spcPct val="90000"/>
              </a:lnSpc>
            </a:pPr>
            <a:r>
              <a:rPr lang="en-US" sz="1800">
                <a:latin typeface="Times New Roman" pitchFamily="18" charset="0"/>
              </a:rPr>
              <a:t>City in {Irvine, LA, Riverside}</a:t>
            </a:r>
          </a:p>
          <a:p>
            <a:pPr>
              <a:lnSpc>
                <a:spcPct val="90000"/>
              </a:lnSpc>
            </a:pPr>
            <a:r>
              <a:rPr lang="en-US" sz="2000">
                <a:latin typeface="Times New Roman" pitchFamily="18" charset="0"/>
              </a:rPr>
              <a:t>An insertion can violate the domain constraint. </a:t>
            </a:r>
          </a:p>
          <a:p>
            <a:pPr lvl="1">
              <a:lnSpc>
                <a:spcPct val="90000"/>
              </a:lnSpc>
            </a:pPr>
            <a:r>
              <a:rPr lang="en-US" sz="1800">
                <a:latin typeface="Times New Roman" pitchFamily="18" charset="0"/>
              </a:rPr>
              <a:t>DBMS checks if insertion violates domain constraint and reject the insertion.</a:t>
            </a:r>
            <a:endParaRPr lang="en-US" sz="1400">
              <a:latin typeface="Times New Roman" pitchFamily="18" charset="0"/>
            </a:endParaRPr>
          </a:p>
        </p:txBody>
      </p:sp>
      <p:graphicFrame>
        <p:nvGraphicFramePr>
          <p:cNvPr id="375812" name="Object 4"/>
          <p:cNvGraphicFramePr>
            <a:graphicFrameLocks noChangeAspect="1"/>
          </p:cNvGraphicFramePr>
          <p:nvPr/>
        </p:nvGraphicFramePr>
        <p:xfrm>
          <a:off x="1439863" y="4806950"/>
          <a:ext cx="4014787" cy="1362075"/>
        </p:xfrm>
        <a:graphic>
          <a:graphicData uri="http://schemas.openxmlformats.org/presentationml/2006/ole">
            <p:oleObj spid="_x0000_s18434" name="Document" r:id="rId4" imgW="3411360" imgH="1157400" progId="Word.Document.8">
              <p:embed/>
            </p:oleObj>
          </a:graphicData>
        </a:graphic>
      </p:graphicFrame>
      <p:sp>
        <p:nvSpPr>
          <p:cNvPr id="375813" name="Rectangle 5"/>
          <p:cNvSpPr>
            <a:spLocks noChangeArrowheads="1"/>
          </p:cNvSpPr>
          <p:nvPr/>
        </p:nvSpPr>
        <p:spPr bwMode="auto">
          <a:xfrm>
            <a:off x="1727200" y="4387850"/>
            <a:ext cx="831850" cy="366713"/>
          </a:xfrm>
          <a:prstGeom prst="rect">
            <a:avLst/>
          </a:prstGeom>
          <a:noFill/>
          <a:ln w="19050">
            <a:noFill/>
            <a:miter lim="800000"/>
            <a:headEnd/>
            <a:tailEnd/>
          </a:ln>
          <a:effectLst/>
        </p:spPr>
        <p:txBody>
          <a:bodyPr wrap="none" lIns="92075" tIns="46038" rIns="92075" bIns="46038">
            <a:spAutoFit/>
          </a:bodyPr>
          <a:lstStyle/>
          <a:p>
            <a:pPr algn="ctr" eaLnBrk="0" hangingPunct="0"/>
            <a:r>
              <a:rPr lang="en-US" sz="1800" b="0">
                <a:latin typeface="Times New Roman" pitchFamily="18" charset="0"/>
              </a:rPr>
              <a:t>Integer</a:t>
            </a:r>
          </a:p>
        </p:txBody>
      </p:sp>
      <p:sp>
        <p:nvSpPr>
          <p:cNvPr id="375814" name="Rectangle 6"/>
          <p:cNvSpPr>
            <a:spLocks noChangeArrowheads="1"/>
          </p:cNvSpPr>
          <p:nvPr/>
        </p:nvSpPr>
        <p:spPr bwMode="auto">
          <a:xfrm>
            <a:off x="3133725" y="4371975"/>
            <a:ext cx="742950" cy="366713"/>
          </a:xfrm>
          <a:prstGeom prst="rect">
            <a:avLst/>
          </a:prstGeom>
          <a:noFill/>
          <a:ln w="19050">
            <a:noFill/>
            <a:miter lim="800000"/>
            <a:headEnd/>
            <a:tailEnd/>
          </a:ln>
          <a:effectLst/>
        </p:spPr>
        <p:txBody>
          <a:bodyPr wrap="none" lIns="92075" tIns="46038" rIns="92075" bIns="46038">
            <a:spAutoFit/>
          </a:bodyPr>
          <a:lstStyle/>
          <a:p>
            <a:pPr algn="ctr" eaLnBrk="0" hangingPunct="0"/>
            <a:r>
              <a:rPr lang="en-US" sz="1800" b="0">
                <a:latin typeface="Times New Roman" pitchFamily="18" charset="0"/>
              </a:rPr>
              <a:t>String</a:t>
            </a:r>
          </a:p>
        </p:txBody>
      </p:sp>
      <p:sp>
        <p:nvSpPr>
          <p:cNvPr id="375815" name="Rectangle 7"/>
          <p:cNvSpPr>
            <a:spLocks noChangeArrowheads="1"/>
          </p:cNvSpPr>
          <p:nvPr/>
        </p:nvSpPr>
        <p:spPr bwMode="auto">
          <a:xfrm>
            <a:off x="4402138" y="4394200"/>
            <a:ext cx="742950" cy="366713"/>
          </a:xfrm>
          <a:prstGeom prst="rect">
            <a:avLst/>
          </a:prstGeom>
          <a:noFill/>
          <a:ln w="19050">
            <a:noFill/>
            <a:miter lim="800000"/>
            <a:headEnd/>
            <a:tailEnd/>
          </a:ln>
          <a:effectLst/>
        </p:spPr>
        <p:txBody>
          <a:bodyPr wrap="none" lIns="92075" tIns="46038" rIns="92075" bIns="46038">
            <a:spAutoFit/>
          </a:bodyPr>
          <a:lstStyle/>
          <a:p>
            <a:pPr algn="ctr" eaLnBrk="0" hangingPunct="0"/>
            <a:r>
              <a:rPr lang="en-US" sz="1800" b="0">
                <a:latin typeface="Times New Roman" pitchFamily="18" charset="0"/>
              </a:rPr>
              <a:t>String</a:t>
            </a:r>
          </a:p>
        </p:txBody>
      </p:sp>
      <p:sp>
        <p:nvSpPr>
          <p:cNvPr id="375816" name="Rectangle 8"/>
          <p:cNvSpPr>
            <a:spLocks noChangeArrowheads="1"/>
          </p:cNvSpPr>
          <p:nvPr/>
        </p:nvSpPr>
        <p:spPr bwMode="auto">
          <a:xfrm>
            <a:off x="6030913" y="5713413"/>
            <a:ext cx="1182687" cy="396875"/>
          </a:xfrm>
          <a:prstGeom prst="rect">
            <a:avLst/>
          </a:prstGeom>
          <a:noFill/>
          <a:ln w="19050">
            <a:noFill/>
            <a:miter lim="800000"/>
            <a:headEnd/>
            <a:tailEnd/>
          </a:ln>
          <a:effectLst/>
        </p:spPr>
        <p:txBody>
          <a:bodyPr wrap="none">
            <a:spAutoFit/>
          </a:bodyPr>
          <a:lstStyle/>
          <a:p>
            <a:r>
              <a:rPr lang="en-US" sz="2000" b="0">
                <a:solidFill>
                  <a:schemeClr val="hlink"/>
                </a:solidFill>
                <a:latin typeface="Times New Roman" pitchFamily="18" charset="0"/>
              </a:rPr>
              <a:t>violations</a:t>
            </a:r>
          </a:p>
        </p:txBody>
      </p:sp>
      <p:sp>
        <p:nvSpPr>
          <p:cNvPr id="375817" name="Line 9"/>
          <p:cNvSpPr>
            <a:spLocks noChangeShapeType="1"/>
          </p:cNvSpPr>
          <p:nvPr/>
        </p:nvSpPr>
        <p:spPr bwMode="auto">
          <a:xfrm flipH="1" flipV="1">
            <a:off x="5259388" y="5538788"/>
            <a:ext cx="736600" cy="301625"/>
          </a:xfrm>
          <a:prstGeom prst="line">
            <a:avLst/>
          </a:prstGeom>
          <a:noFill/>
          <a:ln w="19050">
            <a:solidFill>
              <a:schemeClr val="hlink"/>
            </a:solidFill>
            <a:miter lim="800000"/>
            <a:headEnd/>
            <a:tailEnd type="triangle" w="med" len="med"/>
          </a:ln>
          <a:effectLst/>
        </p:spPr>
        <p:txBody>
          <a:bodyPr>
            <a:spAutoFit/>
          </a:bodyPr>
          <a:lstStyle/>
          <a:p>
            <a:endParaRPr lang="en-US"/>
          </a:p>
        </p:txBody>
      </p:sp>
      <p:sp>
        <p:nvSpPr>
          <p:cNvPr id="375818" name="Line 10"/>
          <p:cNvSpPr>
            <a:spLocks noChangeShapeType="1"/>
          </p:cNvSpPr>
          <p:nvPr/>
        </p:nvSpPr>
        <p:spPr bwMode="auto">
          <a:xfrm flipH="1" flipV="1">
            <a:off x="2489200" y="5902325"/>
            <a:ext cx="3552825" cy="61913"/>
          </a:xfrm>
          <a:prstGeom prst="line">
            <a:avLst/>
          </a:prstGeom>
          <a:noFill/>
          <a:ln w="19050">
            <a:solidFill>
              <a:schemeClr val="hlink"/>
            </a:solidFill>
            <a:miter lim="800000"/>
            <a:headEnd/>
            <a:tailEnd type="triangle" w="med" len="med"/>
          </a:ln>
          <a:effectLst/>
        </p:spPr>
        <p:txBody>
          <a:bodyPr>
            <a:spAutoFit/>
          </a:bodyPr>
          <a:lstStyle/>
          <a:p>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1538" name="Group 2"/>
          <p:cNvGraphicFramePr>
            <a:graphicFrameLocks noGrp="1"/>
          </p:cNvGraphicFramePr>
          <p:nvPr/>
        </p:nvGraphicFramePr>
        <p:xfrm>
          <a:off x="762000" y="1676400"/>
          <a:ext cx="7772400" cy="3680460"/>
        </p:xfrm>
        <a:graphic>
          <a:graphicData uri="http://schemas.openxmlformats.org/drawingml/2006/table">
            <a:tbl>
              <a:tblPr/>
              <a:tblGrid>
                <a:gridCol w="3810000"/>
                <a:gridCol w="3962400"/>
              </a:tblGrid>
              <a:tr h="5715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smtClean="0">
                          <a:ln>
                            <a:noFill/>
                          </a:ln>
                          <a:solidFill>
                            <a:schemeClr val="tx1"/>
                          </a:solidFill>
                          <a:effectLst/>
                          <a:latin typeface="Arial" charset="0"/>
                          <a:ea typeface="PMingLiU" pitchFamily="18" charset="-120"/>
                        </a:rPr>
                        <a:t>1</a:t>
                      </a:r>
                      <a:r>
                        <a:rPr kumimoji="0" lang="en-US" altLang="zh-TW" sz="2400" b="0" i="0" u="none" strike="noStrike" cap="none" normalizeH="0" baseline="30000" smtClean="0">
                          <a:ln>
                            <a:noFill/>
                          </a:ln>
                          <a:solidFill>
                            <a:schemeClr val="tx1"/>
                          </a:solidFill>
                          <a:effectLst/>
                          <a:latin typeface="Arial" charset="0"/>
                          <a:ea typeface="PMingLiU" pitchFamily="18" charset="-120"/>
                        </a:rPr>
                        <a:t>st</a:t>
                      </a:r>
                      <a:r>
                        <a:rPr kumimoji="0" lang="en-US" altLang="zh-TW" sz="2400" b="0" i="0" u="none" strike="noStrike" cap="none" normalizeH="0" baseline="0" smtClean="0">
                          <a:ln>
                            <a:noFill/>
                          </a:ln>
                          <a:solidFill>
                            <a:schemeClr val="tx1"/>
                          </a:solidFill>
                          <a:effectLst/>
                          <a:latin typeface="Arial" charset="0"/>
                          <a:ea typeface="PMingLiU" pitchFamily="18" charset="-120"/>
                        </a:rPr>
                        <a:t> Normal Form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smtClean="0">
                          <a:ln>
                            <a:noFill/>
                          </a:ln>
                          <a:solidFill>
                            <a:schemeClr val="tx1"/>
                          </a:solidFill>
                          <a:effectLst/>
                          <a:latin typeface="Arial" charset="0"/>
                          <a:ea typeface="PMingLiU" pitchFamily="18" charset="-120"/>
                        </a:rPr>
                        <a:t>No repeating data groups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715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smtClean="0">
                          <a:ln>
                            <a:noFill/>
                          </a:ln>
                          <a:solidFill>
                            <a:schemeClr val="tx1"/>
                          </a:solidFill>
                          <a:effectLst/>
                          <a:latin typeface="Arial" charset="0"/>
                          <a:ea typeface="PMingLiU" pitchFamily="18" charset="-120"/>
                        </a:rPr>
                        <a:t>2</a:t>
                      </a:r>
                      <a:r>
                        <a:rPr kumimoji="0" lang="en-US" altLang="zh-TW" sz="2400" b="0" i="0" u="none" strike="noStrike" cap="none" normalizeH="0" baseline="30000" smtClean="0">
                          <a:ln>
                            <a:noFill/>
                          </a:ln>
                          <a:solidFill>
                            <a:schemeClr val="tx1"/>
                          </a:solidFill>
                          <a:effectLst/>
                          <a:latin typeface="Arial" charset="0"/>
                          <a:ea typeface="PMingLiU" pitchFamily="18" charset="-120"/>
                        </a:rPr>
                        <a:t>nd</a:t>
                      </a:r>
                      <a:r>
                        <a:rPr kumimoji="0" lang="en-US" altLang="zh-TW" sz="2400" b="0" i="0" u="none" strike="noStrike" cap="none" normalizeH="0" baseline="0" smtClean="0">
                          <a:ln>
                            <a:noFill/>
                          </a:ln>
                          <a:solidFill>
                            <a:schemeClr val="tx1"/>
                          </a:solidFill>
                          <a:effectLst/>
                          <a:latin typeface="Arial" charset="0"/>
                          <a:ea typeface="PMingLiU" pitchFamily="18" charset="-120"/>
                        </a:rPr>
                        <a:t> Normal Form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smtClean="0">
                          <a:ln>
                            <a:noFill/>
                          </a:ln>
                          <a:solidFill>
                            <a:schemeClr val="tx1"/>
                          </a:solidFill>
                          <a:effectLst/>
                          <a:latin typeface="Arial" charset="0"/>
                          <a:ea typeface="PMingLiU" pitchFamily="18" charset="-120"/>
                        </a:rPr>
                        <a:t>No partial key dependency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715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smtClean="0">
                          <a:ln>
                            <a:noFill/>
                          </a:ln>
                          <a:solidFill>
                            <a:schemeClr val="tx1"/>
                          </a:solidFill>
                          <a:effectLst/>
                          <a:latin typeface="Arial" charset="0"/>
                          <a:ea typeface="PMingLiU" pitchFamily="18" charset="-120"/>
                        </a:rPr>
                        <a:t>3</a:t>
                      </a:r>
                      <a:r>
                        <a:rPr kumimoji="0" lang="en-US" altLang="zh-TW" sz="2400" b="0" i="0" u="none" strike="noStrike" cap="none" normalizeH="0" baseline="30000" smtClean="0">
                          <a:ln>
                            <a:noFill/>
                          </a:ln>
                          <a:solidFill>
                            <a:schemeClr val="tx1"/>
                          </a:solidFill>
                          <a:effectLst/>
                          <a:latin typeface="Arial" charset="0"/>
                          <a:ea typeface="PMingLiU" pitchFamily="18" charset="-120"/>
                        </a:rPr>
                        <a:t>rd</a:t>
                      </a:r>
                      <a:r>
                        <a:rPr kumimoji="0" lang="en-US" altLang="zh-TW" sz="2400" b="0" i="0" u="none" strike="noStrike" cap="none" normalizeH="0" baseline="0" smtClean="0">
                          <a:ln>
                            <a:noFill/>
                          </a:ln>
                          <a:solidFill>
                            <a:schemeClr val="tx1"/>
                          </a:solidFill>
                          <a:effectLst/>
                          <a:latin typeface="Arial" charset="0"/>
                          <a:ea typeface="PMingLiU" pitchFamily="18" charset="-120"/>
                        </a:rPr>
                        <a:t> Normal Form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smtClean="0">
                          <a:ln>
                            <a:noFill/>
                          </a:ln>
                          <a:solidFill>
                            <a:schemeClr val="tx1"/>
                          </a:solidFill>
                          <a:effectLst/>
                          <a:latin typeface="Arial" charset="0"/>
                          <a:ea typeface="PMingLiU" pitchFamily="18" charset="-120"/>
                        </a:rPr>
                        <a:t>No transitive dependency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715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smtClean="0">
                          <a:ln>
                            <a:noFill/>
                          </a:ln>
                          <a:solidFill>
                            <a:schemeClr val="tx1"/>
                          </a:solidFill>
                          <a:effectLst/>
                          <a:latin typeface="Arial" charset="0"/>
                          <a:ea typeface="PMingLiU" pitchFamily="18" charset="-120"/>
                        </a:rPr>
                        <a:t>Boyce-Codd Normal Form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smtClean="0">
                          <a:ln>
                            <a:noFill/>
                          </a:ln>
                          <a:solidFill>
                            <a:schemeClr val="tx1"/>
                          </a:solidFill>
                          <a:effectLst/>
                          <a:latin typeface="Arial" charset="0"/>
                          <a:ea typeface="PMingLiU" pitchFamily="18" charset="-120"/>
                        </a:rPr>
                        <a:t>Reduce keys dependency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715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smtClean="0">
                          <a:ln>
                            <a:noFill/>
                          </a:ln>
                          <a:solidFill>
                            <a:schemeClr val="tx1"/>
                          </a:solidFill>
                          <a:effectLst/>
                          <a:latin typeface="Arial" charset="0"/>
                          <a:ea typeface="PMingLiU" pitchFamily="18" charset="-120"/>
                        </a:rPr>
                        <a:t>4</a:t>
                      </a:r>
                      <a:r>
                        <a:rPr kumimoji="0" lang="en-US" altLang="zh-TW" sz="2400" b="0" i="0" u="none" strike="noStrike" cap="none" normalizeH="0" baseline="30000" smtClean="0">
                          <a:ln>
                            <a:noFill/>
                          </a:ln>
                          <a:solidFill>
                            <a:schemeClr val="tx1"/>
                          </a:solidFill>
                          <a:effectLst/>
                          <a:latin typeface="Arial" charset="0"/>
                          <a:ea typeface="PMingLiU" pitchFamily="18" charset="-120"/>
                        </a:rPr>
                        <a:t>th</a:t>
                      </a:r>
                      <a:r>
                        <a:rPr kumimoji="0" lang="en-US" altLang="zh-TW" sz="2400" b="0" i="0" u="none" strike="noStrike" cap="none" normalizeH="0" baseline="0" smtClean="0">
                          <a:ln>
                            <a:noFill/>
                          </a:ln>
                          <a:solidFill>
                            <a:schemeClr val="tx1"/>
                          </a:solidFill>
                          <a:effectLst/>
                          <a:latin typeface="Arial" charset="0"/>
                          <a:ea typeface="PMingLiU" pitchFamily="18" charset="-120"/>
                        </a:rPr>
                        <a:t> Normal Form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smtClean="0">
                          <a:ln>
                            <a:noFill/>
                          </a:ln>
                          <a:solidFill>
                            <a:schemeClr val="tx1"/>
                          </a:solidFill>
                          <a:effectLst/>
                          <a:latin typeface="Arial" charset="0"/>
                          <a:ea typeface="PMingLiU" pitchFamily="18" charset="-120"/>
                        </a:rPr>
                        <a:t>No multi-valued dependency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715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smtClean="0">
                          <a:ln>
                            <a:noFill/>
                          </a:ln>
                          <a:solidFill>
                            <a:schemeClr val="tx1"/>
                          </a:solidFill>
                          <a:effectLst/>
                          <a:latin typeface="Arial" charset="0"/>
                          <a:ea typeface="PMingLiU" pitchFamily="18" charset="-120"/>
                        </a:rPr>
                        <a:t>5</a:t>
                      </a:r>
                      <a:r>
                        <a:rPr kumimoji="0" lang="en-US" altLang="zh-TW" sz="2400" b="0" i="0" u="none" strike="noStrike" cap="none" normalizeH="0" baseline="30000" smtClean="0">
                          <a:ln>
                            <a:noFill/>
                          </a:ln>
                          <a:solidFill>
                            <a:schemeClr val="tx1"/>
                          </a:solidFill>
                          <a:effectLst/>
                          <a:latin typeface="Arial" charset="0"/>
                          <a:ea typeface="PMingLiU" pitchFamily="18" charset="-120"/>
                        </a:rPr>
                        <a:t>th</a:t>
                      </a:r>
                      <a:r>
                        <a:rPr kumimoji="0" lang="en-US" altLang="zh-TW" sz="2400" b="0" i="0" u="none" strike="noStrike" cap="none" normalizeH="0" baseline="0" smtClean="0">
                          <a:ln>
                            <a:noFill/>
                          </a:ln>
                          <a:solidFill>
                            <a:schemeClr val="tx1"/>
                          </a:solidFill>
                          <a:effectLst/>
                          <a:latin typeface="Arial" charset="0"/>
                          <a:ea typeface="PMingLiU" pitchFamily="18" charset="-120"/>
                        </a:rPr>
                        <a:t> Normal Form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TW" sz="2400" b="0" i="0" u="none" strike="noStrike" cap="none" normalizeH="0" baseline="0" smtClean="0">
                          <a:ln>
                            <a:noFill/>
                          </a:ln>
                          <a:solidFill>
                            <a:schemeClr val="tx1"/>
                          </a:solidFill>
                          <a:effectLst/>
                          <a:latin typeface="Arial" charset="0"/>
                          <a:ea typeface="PMingLiU" pitchFamily="18" charset="-120"/>
                        </a:rPr>
                        <a:t>No join dependency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321561" name="Rectangle 25"/>
          <p:cNvSpPr>
            <a:spLocks noChangeArrowheads="1"/>
          </p:cNvSpPr>
          <p:nvPr/>
        </p:nvSpPr>
        <p:spPr bwMode="auto">
          <a:xfrm>
            <a:off x="2286000" y="-152400"/>
            <a:ext cx="7772400" cy="1143000"/>
          </a:xfrm>
          <a:prstGeom prst="rect">
            <a:avLst/>
          </a:prstGeom>
          <a:noFill/>
          <a:ln w="9525">
            <a:noFill/>
            <a:miter lim="800000"/>
            <a:headEnd/>
            <a:tailEnd/>
          </a:ln>
          <a:effectLst/>
        </p:spPr>
        <p:txBody>
          <a:bodyPr anchor="ctr"/>
          <a:lstStyle/>
          <a:p>
            <a:pPr eaLnBrk="1" hangingPunct="1"/>
            <a:r>
              <a:rPr lang="en-US" altLang="zh-TW" sz="4400" b="1" dirty="0">
                <a:solidFill>
                  <a:srgbClr val="FFCCFF"/>
                </a:solidFill>
                <a:latin typeface="+mj-lt"/>
                <a:ea typeface="PMingLiU" pitchFamily="18" charset="-120"/>
              </a:rPr>
              <a:t>Normal Forms</a:t>
            </a:r>
          </a:p>
        </p:txBody>
      </p:sp>
      <p:graphicFrame>
        <p:nvGraphicFramePr>
          <p:cNvPr id="321562" name="Object 26"/>
          <p:cNvGraphicFramePr>
            <a:graphicFrameLocks noChangeAspect="1"/>
          </p:cNvGraphicFramePr>
          <p:nvPr/>
        </p:nvGraphicFramePr>
        <p:xfrm>
          <a:off x="671513" y="5410200"/>
          <a:ext cx="6353175" cy="404813"/>
        </p:xfrm>
        <a:graphic>
          <a:graphicData uri="http://schemas.openxmlformats.org/presentationml/2006/ole">
            <p:oleObj spid="_x0000_s25602" name="Equation" r:id="rId3" imgW="2793960" imgH="177480" progId="Equation.3">
              <p:embed/>
            </p:oleObj>
          </a:graphicData>
        </a:graphic>
      </p:graphicFrame>
      <p:sp>
        <p:nvSpPr>
          <p:cNvPr id="321563" name="Line 27"/>
          <p:cNvSpPr>
            <a:spLocks noChangeShapeType="1"/>
          </p:cNvSpPr>
          <p:nvPr/>
        </p:nvSpPr>
        <p:spPr bwMode="auto">
          <a:xfrm flipH="1">
            <a:off x="8532813" y="2852738"/>
            <a:ext cx="360362" cy="215900"/>
          </a:xfrm>
          <a:prstGeom prst="line">
            <a:avLst/>
          </a:prstGeom>
          <a:noFill/>
          <a:ln w="34925">
            <a:solidFill>
              <a:srgbClr val="FF0000"/>
            </a:solidFill>
            <a:round/>
            <a:headEnd/>
            <a:tailEnd type="triangle" w="med" len="med"/>
          </a:ln>
          <a:effectLst/>
        </p:spPr>
        <p:txBody>
          <a:bodyPr/>
          <a:lstStyle/>
          <a:p>
            <a:endParaRPr lang="en-US"/>
          </a:p>
        </p:txBody>
      </p:sp>
      <p:sp>
        <p:nvSpPr>
          <p:cNvPr id="321564" name="Line 28"/>
          <p:cNvSpPr>
            <a:spLocks noChangeShapeType="1"/>
          </p:cNvSpPr>
          <p:nvPr/>
        </p:nvSpPr>
        <p:spPr bwMode="auto">
          <a:xfrm flipH="1">
            <a:off x="8532813" y="3429000"/>
            <a:ext cx="360362" cy="215900"/>
          </a:xfrm>
          <a:prstGeom prst="line">
            <a:avLst/>
          </a:prstGeom>
          <a:noFill/>
          <a:ln w="34925">
            <a:solidFill>
              <a:srgbClr val="FF0000"/>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a:xfrm>
            <a:off x="1066800" y="0"/>
            <a:ext cx="8229600" cy="1143000"/>
          </a:xfrm>
        </p:spPr>
        <p:txBody>
          <a:bodyPr/>
          <a:lstStyle/>
          <a:p>
            <a:r>
              <a:rPr lang="en-US" b="1" dirty="0" err="1">
                <a:solidFill>
                  <a:srgbClr val="FFCCFF"/>
                </a:solidFill>
              </a:rPr>
              <a:t>Unnormalized</a:t>
            </a:r>
            <a:r>
              <a:rPr lang="en-US" b="1" dirty="0">
                <a:solidFill>
                  <a:srgbClr val="FFCCFF"/>
                </a:solidFill>
              </a:rPr>
              <a:t> Relations</a:t>
            </a:r>
          </a:p>
        </p:txBody>
      </p:sp>
      <p:sp>
        <p:nvSpPr>
          <p:cNvPr id="368643" name="Rectangle 3"/>
          <p:cNvSpPr>
            <a:spLocks noGrp="1" noChangeArrowheads="1"/>
          </p:cNvSpPr>
          <p:nvPr>
            <p:ph type="body" idx="1"/>
          </p:nvPr>
        </p:nvSpPr>
        <p:spPr>
          <a:xfrm>
            <a:off x="228600" y="1636713"/>
            <a:ext cx="8705850" cy="5221287"/>
          </a:xfrm>
        </p:spPr>
        <p:txBody>
          <a:bodyPr/>
          <a:lstStyle/>
          <a:p>
            <a:r>
              <a:rPr lang="en-US" dirty="0">
                <a:latin typeface="+mj-lt"/>
              </a:rPr>
              <a:t>First step in normalization is to convert the data into a two-dimensional </a:t>
            </a:r>
            <a:r>
              <a:rPr lang="en-US" dirty="0" smtClean="0">
                <a:latin typeface="+mj-lt"/>
              </a:rPr>
              <a:t>table</a:t>
            </a:r>
          </a:p>
          <a:p>
            <a:endParaRPr lang="en-US" dirty="0">
              <a:latin typeface="+mj-lt"/>
            </a:endParaRPr>
          </a:p>
          <a:p>
            <a:r>
              <a:rPr lang="en-US" dirty="0" smtClean="0">
                <a:latin typeface="+mj-lt"/>
              </a:rPr>
              <a:t>A relation is said to be </a:t>
            </a:r>
            <a:r>
              <a:rPr lang="en-US" dirty="0" err="1" smtClean="0">
                <a:latin typeface="+mj-lt"/>
              </a:rPr>
              <a:t>unnormalized</a:t>
            </a:r>
            <a:r>
              <a:rPr lang="en-US" dirty="0" smtClean="0">
                <a:latin typeface="+mj-lt"/>
              </a:rPr>
              <a:t> if does not </a:t>
            </a:r>
            <a:r>
              <a:rPr lang="en-US" dirty="0" err="1" smtClean="0">
                <a:latin typeface="+mj-lt"/>
              </a:rPr>
              <a:t>conatin</a:t>
            </a:r>
            <a:r>
              <a:rPr lang="en-US" dirty="0" smtClean="0">
                <a:latin typeface="+mj-lt"/>
              </a:rPr>
              <a:t> atomic values.</a:t>
            </a:r>
            <a:endParaRPr lang="en-US" dirty="0">
              <a:latin typeface="+mj-lt"/>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a:xfrm>
            <a:off x="914400" y="0"/>
            <a:ext cx="8229600" cy="1371600"/>
          </a:xfrm>
        </p:spPr>
        <p:txBody>
          <a:bodyPr/>
          <a:lstStyle/>
          <a:p>
            <a:r>
              <a:rPr lang="en-US" sz="3600" b="1" dirty="0" err="1" smtClean="0">
                <a:solidFill>
                  <a:srgbClr val="FFCCFF"/>
                </a:solidFill>
              </a:rPr>
              <a:t>Eg</a:t>
            </a:r>
            <a:r>
              <a:rPr lang="en-US" sz="3600" b="1" dirty="0" smtClean="0">
                <a:solidFill>
                  <a:srgbClr val="FFCCFF"/>
                </a:solidFill>
              </a:rPr>
              <a:t> of </a:t>
            </a:r>
            <a:r>
              <a:rPr lang="en-US" sz="3600" b="1" dirty="0" err="1" smtClean="0">
                <a:solidFill>
                  <a:srgbClr val="FFCCFF"/>
                </a:solidFill>
              </a:rPr>
              <a:t>Unnormalized</a:t>
            </a:r>
            <a:r>
              <a:rPr lang="en-US" sz="3600" b="1" dirty="0" smtClean="0">
                <a:solidFill>
                  <a:srgbClr val="FFCCFF"/>
                </a:solidFill>
              </a:rPr>
              <a:t> </a:t>
            </a:r>
            <a:r>
              <a:rPr lang="en-US" sz="3600" b="1" dirty="0">
                <a:solidFill>
                  <a:srgbClr val="FFCCFF"/>
                </a:solidFill>
              </a:rPr>
              <a:t>Relation</a:t>
            </a:r>
          </a:p>
        </p:txBody>
      </p:sp>
      <p:graphicFrame>
        <p:nvGraphicFramePr>
          <p:cNvPr id="369667" name="Object 3"/>
          <p:cNvGraphicFramePr>
            <a:graphicFrameLocks noChangeAspect="1"/>
          </p:cNvGraphicFramePr>
          <p:nvPr/>
        </p:nvGraphicFramePr>
        <p:xfrm>
          <a:off x="228600" y="1066800"/>
          <a:ext cx="8548688" cy="5181600"/>
        </p:xfrm>
        <a:graphic>
          <a:graphicData uri="http://schemas.openxmlformats.org/presentationml/2006/ole">
            <p:oleObj spid="_x0000_s24578" name="Worksheet" r:id="rId3" imgW="6448349" imgH="4867351" progId="Excel.Sheet.8">
              <p:embed/>
            </p:oleObj>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a:xfrm>
            <a:off x="685800" y="152400"/>
            <a:ext cx="8229600" cy="762000"/>
          </a:xfrm>
        </p:spPr>
        <p:txBody>
          <a:bodyPr/>
          <a:lstStyle/>
          <a:p>
            <a:r>
              <a:rPr lang="en-US" b="1" dirty="0">
                <a:solidFill>
                  <a:srgbClr val="FFCCFF"/>
                </a:solidFill>
              </a:rPr>
              <a:t>First Normal Form</a:t>
            </a:r>
          </a:p>
        </p:txBody>
      </p:sp>
      <p:sp>
        <p:nvSpPr>
          <p:cNvPr id="371715" name="Rectangle 3"/>
          <p:cNvSpPr>
            <a:spLocks noGrp="1" noChangeArrowheads="1"/>
          </p:cNvSpPr>
          <p:nvPr>
            <p:ph type="body" idx="1"/>
          </p:nvPr>
        </p:nvSpPr>
        <p:spPr>
          <a:xfrm>
            <a:off x="533400" y="1371600"/>
            <a:ext cx="8229600" cy="4953000"/>
          </a:xfrm>
        </p:spPr>
        <p:txBody>
          <a:bodyPr/>
          <a:lstStyle/>
          <a:p>
            <a:r>
              <a:rPr lang="en-US" dirty="0">
                <a:latin typeface="+mj-lt"/>
              </a:rPr>
              <a:t>To move to First Normal Form a relation must contain only atomic values at each row and column.</a:t>
            </a:r>
          </a:p>
          <a:p>
            <a:pPr lvl="1"/>
            <a:r>
              <a:rPr lang="en-US" sz="3200" dirty="0">
                <a:latin typeface="+mj-lt"/>
              </a:rPr>
              <a:t>No repeating </a:t>
            </a:r>
            <a:r>
              <a:rPr lang="en-US" sz="3200" dirty="0" smtClean="0">
                <a:latin typeface="+mj-lt"/>
              </a:rPr>
              <a:t>groups</a:t>
            </a:r>
          </a:p>
          <a:p>
            <a:pPr lvl="1"/>
            <a:r>
              <a:rPr lang="en-US" sz="3200" dirty="0" smtClean="0">
                <a:latin typeface="+mj-lt"/>
              </a:rPr>
              <a:t> Relation in 1NF contains only atomic values.</a:t>
            </a:r>
            <a:endParaRPr lang="en-US" sz="3200" dirty="0">
              <a:latin typeface="+mj-lt"/>
            </a:endParaRPr>
          </a:p>
          <a:p>
            <a:pPr lvl="1">
              <a:buFont typeface="Wingdings" pitchFamily="2" charset="2"/>
              <a:buNone/>
            </a:pPr>
            <a:endParaRPr lang="en-US" sz="3200" dirty="0">
              <a:latin typeface="+mj-lt"/>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body" idx="1"/>
          </p:nvPr>
        </p:nvSpPr>
        <p:spPr>
          <a:xfrm>
            <a:off x="304800" y="1066800"/>
            <a:ext cx="8229600" cy="4800600"/>
          </a:xfrm>
        </p:spPr>
        <p:txBody>
          <a:bodyPr/>
          <a:lstStyle/>
          <a:p>
            <a:pPr>
              <a:lnSpc>
                <a:spcPct val="80000"/>
              </a:lnSpc>
            </a:pPr>
            <a:r>
              <a:rPr lang="en-US" sz="2800" dirty="0">
                <a:solidFill>
                  <a:schemeClr val="tx1"/>
                </a:solidFill>
                <a:latin typeface="+mj-lt"/>
              </a:rPr>
              <a:t>Three Formal definitions of First Normal Form</a:t>
            </a:r>
          </a:p>
          <a:p>
            <a:pPr>
              <a:lnSpc>
                <a:spcPct val="80000"/>
              </a:lnSpc>
              <a:buFont typeface="Wingdings" pitchFamily="2" charset="2"/>
              <a:buNone/>
            </a:pPr>
            <a:r>
              <a:rPr lang="en-US" sz="2800" dirty="0">
                <a:solidFill>
                  <a:schemeClr val="tx1"/>
                </a:solidFill>
                <a:latin typeface="+mj-lt"/>
              </a:rPr>
              <a:t>       </a:t>
            </a:r>
          </a:p>
          <a:p>
            <a:pPr lvl="1">
              <a:lnSpc>
                <a:spcPct val="80000"/>
              </a:lnSpc>
            </a:pPr>
            <a:r>
              <a:rPr lang="en-US" sz="2400" dirty="0">
                <a:solidFill>
                  <a:schemeClr val="tx1"/>
                </a:solidFill>
                <a:latin typeface="+mj-lt"/>
              </a:rPr>
              <a:t>A relation r is said to be in First Normal Form (1NF) if and only if every entry of the relation </a:t>
            </a:r>
            <a:r>
              <a:rPr lang="en-US" sz="2400" dirty="0" smtClean="0">
                <a:solidFill>
                  <a:schemeClr val="tx1"/>
                </a:solidFill>
                <a:latin typeface="+mj-lt"/>
              </a:rPr>
              <a:t>(each cell) has </a:t>
            </a:r>
            <a:r>
              <a:rPr lang="en-US" sz="2400" dirty="0">
                <a:solidFill>
                  <a:schemeClr val="tx1"/>
                </a:solidFill>
                <a:latin typeface="+mj-lt"/>
              </a:rPr>
              <a:t>at most a single value</a:t>
            </a:r>
            <a:r>
              <a:rPr lang="en-US" sz="2400" dirty="0" smtClean="0">
                <a:solidFill>
                  <a:schemeClr val="tx1"/>
                </a:solidFill>
                <a:latin typeface="+mj-lt"/>
              </a:rPr>
              <a:t>.</a:t>
            </a:r>
          </a:p>
          <a:p>
            <a:pPr lvl="1">
              <a:lnSpc>
                <a:spcPct val="80000"/>
              </a:lnSpc>
            </a:pPr>
            <a:endParaRPr lang="en-US" sz="2400" dirty="0">
              <a:solidFill>
                <a:schemeClr val="tx1"/>
              </a:solidFill>
              <a:latin typeface="+mj-lt"/>
            </a:endParaRPr>
          </a:p>
          <a:p>
            <a:pPr lvl="1">
              <a:lnSpc>
                <a:spcPct val="80000"/>
              </a:lnSpc>
            </a:pPr>
            <a:r>
              <a:rPr lang="en-US" dirty="0">
                <a:solidFill>
                  <a:schemeClr val="tx1"/>
                </a:solidFill>
                <a:latin typeface="+mj-lt"/>
              </a:rPr>
              <a:t>A relation is in first normal form (1NF) if and only if all underlying simple domain contains atomic values only</a:t>
            </a:r>
            <a:r>
              <a:rPr lang="en-US" dirty="0" smtClean="0">
                <a:solidFill>
                  <a:schemeClr val="tx1"/>
                </a:solidFill>
                <a:latin typeface="+mj-lt"/>
              </a:rPr>
              <a:t>.</a:t>
            </a:r>
          </a:p>
          <a:p>
            <a:pPr lvl="1">
              <a:lnSpc>
                <a:spcPct val="80000"/>
              </a:lnSpc>
            </a:pPr>
            <a:endParaRPr lang="en-US" sz="2400" dirty="0">
              <a:solidFill>
                <a:schemeClr val="tx1"/>
              </a:solidFill>
              <a:latin typeface="+mj-lt"/>
            </a:endParaRPr>
          </a:p>
          <a:p>
            <a:pPr lvl="1">
              <a:lnSpc>
                <a:spcPct val="80000"/>
              </a:lnSpc>
            </a:pPr>
            <a:r>
              <a:rPr lang="en-US" sz="2400" dirty="0">
                <a:solidFill>
                  <a:schemeClr val="tx1"/>
                </a:solidFill>
                <a:latin typeface="+mj-lt"/>
              </a:rPr>
              <a:t>A relation is in 1NF if and only if all of its attributes are based upon a simple domain.</a:t>
            </a:r>
          </a:p>
          <a:p>
            <a:pPr lvl="2">
              <a:lnSpc>
                <a:spcPct val="80000"/>
              </a:lnSpc>
            </a:pPr>
            <a:r>
              <a:rPr lang="en-US" sz="2200" dirty="0">
                <a:solidFill>
                  <a:schemeClr val="tx1"/>
                </a:solidFill>
                <a:latin typeface="+mj-lt"/>
              </a:rPr>
              <a:t>These two definitions are equivalent.</a:t>
            </a:r>
          </a:p>
          <a:p>
            <a:pPr lvl="2">
              <a:lnSpc>
                <a:spcPct val="80000"/>
              </a:lnSpc>
            </a:pPr>
            <a:r>
              <a:rPr lang="en-US" sz="2200" dirty="0">
                <a:solidFill>
                  <a:schemeClr val="tx1"/>
                </a:solidFill>
                <a:latin typeface="+mj-lt"/>
              </a:rPr>
              <a:t>If all relations of a database are in 1NF, we can say that the database is in 1NF.</a:t>
            </a:r>
          </a:p>
        </p:txBody>
      </p:sp>
      <p:sp>
        <p:nvSpPr>
          <p:cNvPr id="226307" name="Text Box 3"/>
          <p:cNvSpPr txBox="1">
            <a:spLocks noGrp="1" noChangeArrowheads="1"/>
          </p:cNvSpPr>
          <p:nvPr>
            <p:ph type="title"/>
          </p:nvPr>
        </p:nvSpPr>
        <p:spPr>
          <a:xfrm>
            <a:off x="609600" y="0"/>
            <a:ext cx="8229600" cy="685800"/>
          </a:xfrm>
          <a:noFill/>
          <a:ln/>
        </p:spPr>
        <p:txBody>
          <a:bodyPr/>
          <a:lstStyle/>
          <a:p>
            <a:pPr eaLnBrk="0" hangingPunct="0"/>
            <a:r>
              <a:rPr lang="en-US" sz="4000" b="1" dirty="0">
                <a:solidFill>
                  <a:srgbClr val="FFCCFF"/>
                </a:solidFill>
              </a:rPr>
              <a:t>First Normal Form</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533400" y="0"/>
            <a:ext cx="8229600" cy="914400"/>
          </a:xfrm>
        </p:spPr>
        <p:txBody>
          <a:bodyPr/>
          <a:lstStyle/>
          <a:p>
            <a:r>
              <a:rPr lang="en-US" sz="4000" b="1" dirty="0" err="1" smtClean="0">
                <a:solidFill>
                  <a:srgbClr val="FFCCFF"/>
                </a:solidFill>
              </a:rPr>
              <a:t>Eg</a:t>
            </a:r>
            <a:r>
              <a:rPr lang="en-US" sz="4000" b="1" dirty="0" smtClean="0">
                <a:solidFill>
                  <a:srgbClr val="FFCCFF"/>
                </a:solidFill>
              </a:rPr>
              <a:t> of First </a:t>
            </a:r>
            <a:r>
              <a:rPr lang="en-US" sz="4000" b="1" dirty="0">
                <a:solidFill>
                  <a:srgbClr val="FFCCFF"/>
                </a:solidFill>
              </a:rPr>
              <a:t>Normal Form</a:t>
            </a:r>
          </a:p>
        </p:txBody>
      </p:sp>
      <p:graphicFrame>
        <p:nvGraphicFramePr>
          <p:cNvPr id="229663" name="Group 287"/>
          <p:cNvGraphicFramePr>
            <a:graphicFrameLocks noGrp="1"/>
          </p:cNvGraphicFramePr>
          <p:nvPr>
            <p:ph idx="1"/>
          </p:nvPr>
        </p:nvGraphicFramePr>
        <p:xfrm>
          <a:off x="304800" y="1981200"/>
          <a:ext cx="8610600" cy="4398651"/>
        </p:xfrm>
        <a:graphic>
          <a:graphicData uri="http://schemas.openxmlformats.org/drawingml/2006/table">
            <a:tbl>
              <a:tblPr/>
              <a:tblGrid>
                <a:gridCol w="638175"/>
                <a:gridCol w="1274763"/>
                <a:gridCol w="1117600"/>
                <a:gridCol w="1195387"/>
                <a:gridCol w="1155700"/>
                <a:gridCol w="1316038"/>
                <a:gridCol w="1195387"/>
                <a:gridCol w="717550"/>
              </a:tblGrid>
              <a:tr h="5334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dirty="0" err="1" smtClean="0">
                          <a:ln>
                            <a:noFill/>
                          </a:ln>
                          <a:solidFill>
                            <a:schemeClr val="tx1"/>
                          </a:solidFill>
                          <a:effectLst/>
                          <a:latin typeface="Arial" charset="0"/>
                        </a:rPr>
                        <a:t>Proj</a:t>
                      </a:r>
                      <a:r>
                        <a:rPr kumimoji="0" lang="en-US" sz="1600" b="1" i="0" u="none" strike="noStrike" cap="none" normalizeH="0" baseline="0" dirty="0" smtClean="0">
                          <a:ln>
                            <a:noFill/>
                          </a:ln>
                          <a:solidFill>
                            <a:schemeClr val="tx1"/>
                          </a:solidFill>
                          <a:effectLst/>
                          <a:latin typeface="Arial" charset="0"/>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smtClean="0">
                          <a:ln>
                            <a:noFill/>
                          </a:ln>
                          <a:solidFill>
                            <a:schemeClr val="tx1"/>
                          </a:solidFill>
                          <a:effectLst/>
                          <a:latin typeface="Arial" charset="0"/>
                        </a:rPr>
                        <a:t>Proj-Name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smtClean="0">
                          <a:ln>
                            <a:noFill/>
                          </a:ln>
                          <a:solidFill>
                            <a:schemeClr val="tx1"/>
                          </a:solidFill>
                          <a:effectLst/>
                          <a:latin typeface="Arial" charset="0"/>
                        </a:rPr>
                        <a:t>Proj-Mgr-ID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smtClean="0">
                          <a:ln>
                            <a:noFill/>
                          </a:ln>
                          <a:solidFill>
                            <a:schemeClr val="tx1"/>
                          </a:solidFill>
                          <a:effectLst/>
                          <a:latin typeface="Arial" charset="0"/>
                        </a:rPr>
                        <a:t>Emp-ID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smtClean="0">
                          <a:ln>
                            <a:noFill/>
                          </a:ln>
                          <a:solidFill>
                            <a:schemeClr val="tx1"/>
                          </a:solidFill>
                          <a:effectLst/>
                          <a:latin typeface="Arial" charset="0"/>
                        </a:rPr>
                        <a:t>Emp-Name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smtClean="0">
                          <a:ln>
                            <a:noFill/>
                          </a:ln>
                          <a:solidFill>
                            <a:schemeClr val="tx1"/>
                          </a:solidFill>
                          <a:effectLst/>
                          <a:latin typeface="Arial" charset="0"/>
                        </a:rPr>
                        <a:t>Emp-Dpt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smtClean="0">
                          <a:ln>
                            <a:noFill/>
                          </a:ln>
                          <a:solidFill>
                            <a:schemeClr val="tx1"/>
                          </a:solidFill>
                          <a:effectLst/>
                          <a:latin typeface="Arial" charset="0"/>
                        </a:rPr>
                        <a:t>Emp-Hrly-Rate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smtClean="0">
                          <a:ln>
                            <a:noFill/>
                          </a:ln>
                          <a:solidFill>
                            <a:schemeClr val="tx1"/>
                          </a:solidFill>
                          <a:effectLst/>
                          <a:latin typeface="Arial" charset="0"/>
                        </a:rPr>
                        <a:t>Total-Hrs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E-commerce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789487453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123423479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Heydary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MIS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E-commerce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789487453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980808980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Jones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TechSupport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E-commerce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789487453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234809000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Alexander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TechSupport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E-commerce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789487453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542298973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Johnson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TechDoc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Distance-Ed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820972445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432329700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Mantle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MIS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Distance-Ed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820972445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689231199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Richardson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TechSupport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Distance-Ed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820972445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712093093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Howard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TechDoc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120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Cyber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980212343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834920043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Lopez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Engineering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120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Cyber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980212343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380802233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Harrison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TechSupport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120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Cyber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980212343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553208932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Olivier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TechDoc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120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Cyber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980212343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123423479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Heydary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MIS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07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3159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130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Nitts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550227043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340783453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Shaw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MIS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07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9435" name="Text Box 59"/>
          <p:cNvSpPr txBox="1">
            <a:spLocks noChangeArrowheads="1"/>
          </p:cNvSpPr>
          <p:nvPr/>
        </p:nvSpPr>
        <p:spPr bwMode="auto">
          <a:xfrm>
            <a:off x="374650" y="1524000"/>
            <a:ext cx="1263650" cy="366713"/>
          </a:xfrm>
          <a:prstGeom prst="rect">
            <a:avLst/>
          </a:prstGeom>
          <a:noFill/>
          <a:ln w="9525" algn="ctr">
            <a:noFill/>
            <a:miter lim="800000"/>
            <a:headEnd/>
            <a:tailEnd/>
          </a:ln>
          <a:effectLst/>
        </p:spPr>
        <p:txBody>
          <a:bodyPr wrap="none">
            <a:spAutoFit/>
          </a:bodyPr>
          <a:lstStyle/>
          <a:p>
            <a:pPr algn="ctr"/>
            <a:r>
              <a:rPr lang="en-US" b="1"/>
              <a:t>PROJECT</a:t>
            </a:r>
          </a:p>
        </p:txBody>
      </p:sp>
      <p:sp>
        <p:nvSpPr>
          <p:cNvPr id="229662" name="Text Box 286"/>
          <p:cNvSpPr txBox="1">
            <a:spLocks noChangeArrowheads="1"/>
          </p:cNvSpPr>
          <p:nvPr/>
        </p:nvSpPr>
        <p:spPr bwMode="auto">
          <a:xfrm>
            <a:off x="3276600" y="1524000"/>
            <a:ext cx="5607050" cy="366713"/>
          </a:xfrm>
          <a:prstGeom prst="rect">
            <a:avLst/>
          </a:prstGeom>
          <a:noFill/>
          <a:ln w="9525" algn="ctr">
            <a:noFill/>
            <a:miter lim="800000"/>
            <a:headEnd/>
            <a:tailEnd/>
          </a:ln>
          <a:effectLst/>
        </p:spPr>
        <p:txBody>
          <a:bodyPr wrap="none">
            <a:spAutoFit/>
          </a:bodyPr>
          <a:lstStyle/>
          <a:p>
            <a:pPr algn="ctr"/>
            <a:r>
              <a:rPr lang="en-US">
                <a:solidFill>
                  <a:schemeClr val="bg2"/>
                </a:solidFill>
              </a:rPr>
              <a:t>The normalized representation of the PROJECT table</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body" idx="1"/>
          </p:nvPr>
        </p:nvSpPr>
        <p:spPr>
          <a:xfrm>
            <a:off x="304800" y="1447800"/>
            <a:ext cx="8229600" cy="4800600"/>
          </a:xfrm>
        </p:spPr>
        <p:txBody>
          <a:bodyPr/>
          <a:lstStyle/>
          <a:p>
            <a:pPr>
              <a:lnSpc>
                <a:spcPct val="90000"/>
              </a:lnSpc>
            </a:pPr>
            <a:r>
              <a:rPr lang="en-US" dirty="0">
                <a:latin typeface="+mj-lt"/>
              </a:rPr>
              <a:t>This normalized PROJECT table is not a relation because it does not have a primary key</a:t>
            </a:r>
            <a:r>
              <a:rPr lang="en-US" dirty="0" smtClean="0">
                <a:latin typeface="+mj-lt"/>
              </a:rPr>
              <a:t>.</a:t>
            </a:r>
          </a:p>
          <a:p>
            <a:pPr>
              <a:lnSpc>
                <a:spcPct val="90000"/>
              </a:lnSpc>
            </a:pPr>
            <a:endParaRPr lang="en-US" dirty="0">
              <a:latin typeface="+mj-lt"/>
            </a:endParaRPr>
          </a:p>
          <a:p>
            <a:pPr lvl="1">
              <a:lnSpc>
                <a:spcPct val="90000"/>
              </a:lnSpc>
            </a:pPr>
            <a:r>
              <a:rPr lang="en-US" dirty="0">
                <a:latin typeface="+mj-lt"/>
              </a:rPr>
              <a:t>The attribute </a:t>
            </a:r>
            <a:r>
              <a:rPr lang="en-US" dirty="0" err="1">
                <a:latin typeface="+mj-lt"/>
              </a:rPr>
              <a:t>Proj</a:t>
            </a:r>
            <a:r>
              <a:rPr lang="en-US" dirty="0">
                <a:latin typeface="+mj-lt"/>
              </a:rPr>
              <a:t>-ID no longer identifies uniquely any row.</a:t>
            </a:r>
          </a:p>
          <a:p>
            <a:pPr lvl="1">
              <a:lnSpc>
                <a:spcPct val="90000"/>
              </a:lnSpc>
            </a:pPr>
            <a:r>
              <a:rPr lang="en-US" dirty="0">
                <a:latin typeface="+mj-lt"/>
              </a:rPr>
              <a:t>To transform this table into a relation a primary key needs to be defined.</a:t>
            </a:r>
          </a:p>
          <a:p>
            <a:pPr lvl="1">
              <a:lnSpc>
                <a:spcPct val="90000"/>
              </a:lnSpc>
            </a:pPr>
            <a:r>
              <a:rPr lang="en-US" dirty="0">
                <a:latin typeface="+mj-lt"/>
              </a:rPr>
              <a:t>A suitable PK for this table is the composite key (</a:t>
            </a:r>
            <a:r>
              <a:rPr lang="en-US" dirty="0" err="1">
                <a:latin typeface="+mj-lt"/>
              </a:rPr>
              <a:t>Proj</a:t>
            </a:r>
            <a:r>
              <a:rPr lang="en-US" dirty="0">
                <a:latin typeface="+mj-lt"/>
              </a:rPr>
              <a:t>-ID, </a:t>
            </a:r>
            <a:r>
              <a:rPr lang="en-US" dirty="0" err="1">
                <a:latin typeface="+mj-lt"/>
              </a:rPr>
              <a:t>Emp</a:t>
            </a:r>
            <a:r>
              <a:rPr lang="en-US" dirty="0">
                <a:latin typeface="+mj-lt"/>
              </a:rPr>
              <a:t>-ID)</a:t>
            </a:r>
          </a:p>
          <a:p>
            <a:pPr lvl="2">
              <a:lnSpc>
                <a:spcPct val="90000"/>
              </a:lnSpc>
            </a:pPr>
            <a:r>
              <a:rPr lang="en-US" dirty="0">
                <a:latin typeface="+mj-lt"/>
              </a:rPr>
              <a:t>No other combination of the attributes of the table will work as a PK.</a:t>
            </a:r>
          </a:p>
        </p:txBody>
      </p:sp>
      <p:sp>
        <p:nvSpPr>
          <p:cNvPr id="230403" name="Text Box 3"/>
          <p:cNvSpPr txBox="1">
            <a:spLocks noGrp="1" noChangeArrowheads="1"/>
          </p:cNvSpPr>
          <p:nvPr>
            <p:ph type="title"/>
          </p:nvPr>
        </p:nvSpPr>
        <p:spPr>
          <a:xfrm>
            <a:off x="609600" y="0"/>
            <a:ext cx="8229600" cy="1143000"/>
          </a:xfrm>
          <a:noFill/>
          <a:ln/>
        </p:spPr>
        <p:txBody>
          <a:bodyPr/>
          <a:lstStyle/>
          <a:p>
            <a:pPr eaLnBrk="0" hangingPunct="0"/>
            <a:r>
              <a:rPr lang="en-US" b="1" dirty="0">
                <a:solidFill>
                  <a:srgbClr val="FEC1FF"/>
                </a:solidFill>
              </a:rPr>
              <a:t>First Normal Form</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914400" y="0"/>
            <a:ext cx="8229600" cy="1143000"/>
          </a:xfrm>
        </p:spPr>
        <p:txBody>
          <a:bodyPr/>
          <a:lstStyle/>
          <a:p>
            <a:r>
              <a:rPr lang="en-US" sz="3200" b="1" dirty="0">
                <a:solidFill>
                  <a:srgbClr val="FEC1FF"/>
                </a:solidFill>
              </a:rPr>
              <a:t>Data Anomalies in 1NF Relations</a:t>
            </a:r>
          </a:p>
        </p:txBody>
      </p:sp>
      <p:sp>
        <p:nvSpPr>
          <p:cNvPr id="237571" name="Rectangle 3"/>
          <p:cNvSpPr>
            <a:spLocks noGrp="1" noChangeArrowheads="1"/>
          </p:cNvSpPr>
          <p:nvPr>
            <p:ph type="body" idx="1"/>
          </p:nvPr>
        </p:nvSpPr>
        <p:spPr>
          <a:xfrm>
            <a:off x="152400" y="1066800"/>
            <a:ext cx="8610600" cy="5181600"/>
          </a:xfrm>
        </p:spPr>
        <p:txBody>
          <a:bodyPr/>
          <a:lstStyle/>
          <a:p>
            <a:pPr>
              <a:lnSpc>
                <a:spcPct val="90000"/>
              </a:lnSpc>
            </a:pPr>
            <a:r>
              <a:rPr lang="en-US" sz="1800" dirty="0">
                <a:latin typeface="+mj-lt"/>
              </a:rPr>
              <a:t>Redundancies in 1NF relations lead to a variety of data anomalies.</a:t>
            </a:r>
          </a:p>
          <a:p>
            <a:pPr>
              <a:lnSpc>
                <a:spcPct val="90000"/>
              </a:lnSpc>
            </a:pPr>
            <a:r>
              <a:rPr lang="en-US" sz="1800" dirty="0" smtClean="0">
                <a:latin typeface="+mj-lt"/>
              </a:rPr>
              <a:t>Data </a:t>
            </a:r>
            <a:r>
              <a:rPr lang="en-US" sz="1800" dirty="0">
                <a:latin typeface="+mj-lt"/>
              </a:rPr>
              <a:t>anomalies are divided into three general categories of anomalies:</a:t>
            </a:r>
          </a:p>
          <a:p>
            <a:pPr lvl="1">
              <a:lnSpc>
                <a:spcPct val="90000"/>
              </a:lnSpc>
            </a:pPr>
            <a:r>
              <a:rPr lang="en-US" sz="1800" b="1" i="1" dirty="0" smtClean="0">
                <a:latin typeface="+mj-lt"/>
              </a:rPr>
              <a:t>Insertion anomalies </a:t>
            </a:r>
            <a:r>
              <a:rPr lang="en-US" sz="1800" dirty="0" smtClean="0">
                <a:latin typeface="+mj-lt"/>
              </a:rPr>
              <a:t>occur in this relation because we cannot insert information about any new employee that is going to work for a particular department unless that employee is already assigned to a project.</a:t>
            </a:r>
          </a:p>
          <a:p>
            <a:pPr lvl="1">
              <a:lnSpc>
                <a:spcPct val="90000"/>
              </a:lnSpc>
            </a:pPr>
            <a:r>
              <a:rPr lang="en-US" sz="1800" dirty="0" smtClean="0">
                <a:latin typeface="+mj-lt"/>
              </a:rPr>
              <a:t> </a:t>
            </a:r>
            <a:r>
              <a:rPr lang="en-US" sz="1800" b="1" i="1" dirty="0" smtClean="0">
                <a:latin typeface="+mj-lt"/>
              </a:rPr>
              <a:t>Deletion anomalies </a:t>
            </a:r>
            <a:r>
              <a:rPr lang="en-US" sz="1800" dirty="0" smtClean="0">
                <a:latin typeface="+mj-lt"/>
              </a:rPr>
              <a:t>occur in this relation whenever we delete the last </a:t>
            </a:r>
            <a:r>
              <a:rPr lang="en-US" sz="1800" dirty="0" err="1" smtClean="0">
                <a:latin typeface="+mj-lt"/>
              </a:rPr>
              <a:t>tuple</a:t>
            </a:r>
            <a:r>
              <a:rPr lang="en-US" sz="1800" dirty="0" smtClean="0">
                <a:latin typeface="+mj-lt"/>
              </a:rPr>
              <a:t> of a particular employee, We not only delete the project information that connects that employee to a particular project but also lose other information about the department for which this employee works.</a:t>
            </a:r>
          </a:p>
          <a:p>
            <a:pPr lvl="1">
              <a:lnSpc>
                <a:spcPct val="90000"/>
              </a:lnSpc>
            </a:pPr>
            <a:r>
              <a:rPr lang="en-US" sz="1800" dirty="0" smtClean="0">
                <a:latin typeface="+mj-lt"/>
              </a:rPr>
              <a:t> </a:t>
            </a:r>
            <a:r>
              <a:rPr lang="en-US" sz="1800" b="1" i="1" dirty="0" smtClean="0">
                <a:latin typeface="+mj-lt"/>
              </a:rPr>
              <a:t>Update anomalies </a:t>
            </a:r>
            <a:r>
              <a:rPr lang="en-US" sz="1800" dirty="0" smtClean="0">
                <a:latin typeface="+mj-lt"/>
              </a:rPr>
              <a:t>occur in this relation because the department for which an employee works may appear many times in the table.</a:t>
            </a:r>
          </a:p>
          <a:p>
            <a:pPr lvl="1">
              <a:buNone/>
            </a:pPr>
            <a:endParaRPr lang="en-US" sz="1800" dirty="0" smtClean="0">
              <a:latin typeface="+mj-lt"/>
            </a:endParaRPr>
          </a:p>
          <a:p>
            <a:pPr lvl="1">
              <a:buNone/>
            </a:pPr>
            <a:r>
              <a:rPr lang="en-US" sz="1800" dirty="0" smtClean="0">
                <a:latin typeface="+mj-lt"/>
              </a:rPr>
              <a:t>It is this redundancy of information that causes the anomaly because if an employee moves to another department, we are now faced with two problems:</a:t>
            </a:r>
          </a:p>
          <a:p>
            <a:pPr lvl="2"/>
            <a:r>
              <a:rPr lang="en-US" sz="1800" dirty="0" smtClean="0">
                <a:latin typeface="+mj-lt"/>
              </a:rPr>
              <a:t>We either search the entire table looking for that employee and update his/her </a:t>
            </a:r>
            <a:r>
              <a:rPr lang="en-US" sz="1800" dirty="0" err="1" smtClean="0">
                <a:latin typeface="+mj-lt"/>
              </a:rPr>
              <a:t>Emp-Dpt</a:t>
            </a:r>
            <a:r>
              <a:rPr lang="en-US" sz="1800" dirty="0" smtClean="0">
                <a:latin typeface="+mj-lt"/>
              </a:rPr>
              <a:t> value</a:t>
            </a:r>
          </a:p>
          <a:p>
            <a:pPr lvl="2"/>
            <a:r>
              <a:rPr lang="en-US" sz="1800" dirty="0" smtClean="0">
                <a:latin typeface="+mj-lt"/>
              </a:rPr>
              <a:t>We miss one or more </a:t>
            </a:r>
            <a:r>
              <a:rPr lang="en-US" sz="1800" dirty="0" err="1" smtClean="0">
                <a:latin typeface="+mj-lt"/>
              </a:rPr>
              <a:t>tuples</a:t>
            </a:r>
            <a:r>
              <a:rPr lang="en-US" sz="1800" dirty="0" smtClean="0">
                <a:latin typeface="+mj-lt"/>
              </a:rPr>
              <a:t> of that employee and end up with an inconsistent database.</a:t>
            </a:r>
          </a:p>
          <a:p>
            <a:pPr lvl="1">
              <a:lnSpc>
                <a:spcPct val="90000"/>
              </a:lnSpc>
              <a:buNone/>
            </a:pPr>
            <a:endParaRPr lang="en-US" dirty="0">
              <a:latin typeface="+mj-lt"/>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533400" y="0"/>
            <a:ext cx="8229600" cy="1143000"/>
          </a:xfrm>
        </p:spPr>
        <p:txBody>
          <a:bodyPr/>
          <a:lstStyle/>
          <a:p>
            <a:r>
              <a:rPr lang="en-US" b="1" dirty="0">
                <a:solidFill>
                  <a:srgbClr val="FFCCFF"/>
                </a:solidFill>
              </a:rPr>
              <a:t>Partial Dependencies</a:t>
            </a:r>
          </a:p>
        </p:txBody>
      </p:sp>
      <p:sp>
        <p:nvSpPr>
          <p:cNvPr id="246787" name="Rectangle 3"/>
          <p:cNvSpPr>
            <a:spLocks noGrp="1" noChangeArrowheads="1"/>
          </p:cNvSpPr>
          <p:nvPr>
            <p:ph type="body" idx="1"/>
          </p:nvPr>
        </p:nvSpPr>
        <p:spPr>
          <a:xfrm>
            <a:off x="381000" y="1219200"/>
            <a:ext cx="8229600" cy="4267200"/>
          </a:xfrm>
        </p:spPr>
        <p:txBody>
          <a:bodyPr/>
          <a:lstStyle/>
          <a:p>
            <a:pPr>
              <a:lnSpc>
                <a:spcPct val="90000"/>
              </a:lnSpc>
            </a:pPr>
            <a:r>
              <a:rPr lang="en-US" sz="2800" dirty="0">
                <a:latin typeface="+mj-lt"/>
              </a:rPr>
              <a:t>Identifying the partial dependencies in the PROJECT-EMPLOYEE relation</a:t>
            </a:r>
            <a:r>
              <a:rPr lang="en-US" sz="2800" dirty="0" smtClean="0">
                <a:latin typeface="+mj-lt"/>
              </a:rPr>
              <a:t>.</a:t>
            </a:r>
          </a:p>
          <a:p>
            <a:pPr>
              <a:lnSpc>
                <a:spcPct val="90000"/>
              </a:lnSpc>
            </a:pPr>
            <a:endParaRPr lang="en-US" sz="2800" dirty="0">
              <a:latin typeface="+mj-lt"/>
            </a:endParaRPr>
          </a:p>
          <a:p>
            <a:pPr lvl="1">
              <a:lnSpc>
                <a:spcPct val="90000"/>
              </a:lnSpc>
            </a:pPr>
            <a:r>
              <a:rPr lang="en-US" sz="2400" dirty="0">
                <a:latin typeface="+mj-lt"/>
              </a:rPr>
              <a:t>The PK of this relation is formed by the attributes </a:t>
            </a:r>
            <a:r>
              <a:rPr lang="en-US" sz="2400" dirty="0" err="1">
                <a:latin typeface="+mj-lt"/>
              </a:rPr>
              <a:t>Proj</a:t>
            </a:r>
            <a:r>
              <a:rPr lang="en-US" sz="2400" dirty="0">
                <a:latin typeface="+mj-lt"/>
              </a:rPr>
              <a:t>-ID and </a:t>
            </a:r>
            <a:r>
              <a:rPr lang="en-US" sz="2400" dirty="0" err="1">
                <a:latin typeface="+mj-lt"/>
              </a:rPr>
              <a:t>Emp</a:t>
            </a:r>
            <a:r>
              <a:rPr lang="en-US" sz="2400" dirty="0">
                <a:latin typeface="+mj-lt"/>
              </a:rPr>
              <a:t>-ID.</a:t>
            </a:r>
          </a:p>
          <a:p>
            <a:pPr lvl="1">
              <a:lnSpc>
                <a:spcPct val="90000"/>
              </a:lnSpc>
            </a:pPr>
            <a:r>
              <a:rPr lang="en-US" sz="2400" dirty="0">
                <a:latin typeface="+mj-lt"/>
              </a:rPr>
              <a:t>This implies that </a:t>
            </a:r>
            <a:r>
              <a:rPr lang="en-US" sz="2400" dirty="0" smtClean="0">
                <a:latin typeface="+mj-lt"/>
              </a:rPr>
              <a:t>{</a:t>
            </a:r>
            <a:r>
              <a:rPr lang="en-US" sz="2400" dirty="0" err="1" smtClean="0">
                <a:latin typeface="+mj-lt"/>
              </a:rPr>
              <a:t>Proj</a:t>
            </a:r>
            <a:r>
              <a:rPr lang="en-US" sz="2400" dirty="0" smtClean="0">
                <a:latin typeface="+mj-lt"/>
              </a:rPr>
              <a:t>-ID</a:t>
            </a:r>
            <a:r>
              <a:rPr lang="en-US" sz="2400" dirty="0">
                <a:latin typeface="+mj-lt"/>
              </a:rPr>
              <a:t>, </a:t>
            </a:r>
            <a:r>
              <a:rPr lang="en-US" sz="2400" dirty="0" err="1" smtClean="0">
                <a:latin typeface="+mj-lt"/>
              </a:rPr>
              <a:t>Emp</a:t>
            </a:r>
            <a:r>
              <a:rPr lang="en-US" sz="2400" dirty="0" smtClean="0">
                <a:latin typeface="+mj-lt"/>
              </a:rPr>
              <a:t>-ID} </a:t>
            </a:r>
            <a:r>
              <a:rPr lang="en-US" sz="2400" dirty="0">
                <a:latin typeface="+mj-lt"/>
              </a:rPr>
              <a:t>uniquely identifies a </a:t>
            </a:r>
            <a:r>
              <a:rPr lang="en-US" sz="2400" dirty="0" err="1">
                <a:latin typeface="+mj-lt"/>
              </a:rPr>
              <a:t>tuple</a:t>
            </a:r>
            <a:r>
              <a:rPr lang="en-US" sz="2400" dirty="0">
                <a:latin typeface="+mj-lt"/>
              </a:rPr>
              <a:t> in the relation.</a:t>
            </a:r>
          </a:p>
          <a:p>
            <a:pPr lvl="2">
              <a:lnSpc>
                <a:spcPct val="90000"/>
              </a:lnSpc>
            </a:pPr>
            <a:r>
              <a:rPr lang="en-US" sz="2200" dirty="0">
                <a:latin typeface="+mj-lt"/>
              </a:rPr>
              <a:t>They functionally determine any individual attribute or any combination of attributes of the relation.</a:t>
            </a:r>
          </a:p>
          <a:p>
            <a:pPr lvl="1">
              <a:lnSpc>
                <a:spcPct val="90000"/>
              </a:lnSpc>
            </a:pPr>
            <a:r>
              <a:rPr lang="en-US" sz="2400" dirty="0">
                <a:latin typeface="+mj-lt"/>
              </a:rPr>
              <a:t>However, we only need attribute </a:t>
            </a:r>
            <a:r>
              <a:rPr lang="en-US" sz="2400" dirty="0" err="1">
                <a:latin typeface="+mj-lt"/>
              </a:rPr>
              <a:t>Emp</a:t>
            </a:r>
            <a:r>
              <a:rPr lang="en-US" sz="2400" dirty="0">
                <a:latin typeface="+mj-lt"/>
              </a:rPr>
              <a:t>-ID to functionally determine the following attributes:</a:t>
            </a:r>
          </a:p>
          <a:p>
            <a:pPr lvl="2">
              <a:lnSpc>
                <a:spcPct val="90000"/>
              </a:lnSpc>
            </a:pPr>
            <a:r>
              <a:rPr lang="en-US" sz="2200" dirty="0" err="1">
                <a:latin typeface="+mj-lt"/>
              </a:rPr>
              <a:t>Emp</a:t>
            </a:r>
            <a:r>
              <a:rPr lang="en-US" sz="2200" dirty="0">
                <a:latin typeface="+mj-lt"/>
              </a:rPr>
              <a:t>-Name, </a:t>
            </a:r>
            <a:r>
              <a:rPr lang="en-US" sz="2200" dirty="0" err="1">
                <a:latin typeface="+mj-lt"/>
              </a:rPr>
              <a:t>Emp-Dpt</a:t>
            </a:r>
            <a:r>
              <a:rPr lang="en-US" sz="2200" dirty="0">
                <a:latin typeface="+mj-lt"/>
              </a:rPr>
              <a:t>, </a:t>
            </a:r>
            <a:r>
              <a:rPr lang="en-US" sz="2200" dirty="0" err="1" smtClean="0">
                <a:latin typeface="+mj-lt"/>
              </a:rPr>
              <a:t>Emp</a:t>
            </a:r>
            <a:r>
              <a:rPr lang="en-US" sz="2200" dirty="0" smtClean="0">
                <a:latin typeface="+mj-lt"/>
              </a:rPr>
              <a:t>-</a:t>
            </a:r>
            <a:r>
              <a:rPr lang="en-US" sz="2200" dirty="0" err="1" smtClean="0">
                <a:latin typeface="+mj-lt"/>
              </a:rPr>
              <a:t>Hrly</a:t>
            </a:r>
            <a:r>
              <a:rPr lang="en-US" sz="2200" dirty="0" smtClean="0">
                <a:latin typeface="+mj-lt"/>
              </a:rPr>
              <a:t>-Rate.</a:t>
            </a:r>
            <a:endParaRPr lang="en-US" sz="2200" dirty="0">
              <a:latin typeface="+mj-lt"/>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609600" y="0"/>
            <a:ext cx="8229600" cy="1371600"/>
          </a:xfrm>
        </p:spPr>
        <p:txBody>
          <a:bodyPr/>
          <a:lstStyle/>
          <a:p>
            <a:r>
              <a:rPr lang="en-US" dirty="0" smtClean="0">
                <a:solidFill>
                  <a:srgbClr val="FEC1FF"/>
                </a:solidFill>
              </a:rPr>
              <a:t>Second </a:t>
            </a:r>
            <a:r>
              <a:rPr lang="en-US" dirty="0">
                <a:solidFill>
                  <a:srgbClr val="FEC1FF"/>
                </a:solidFill>
              </a:rPr>
              <a:t>Normal Form</a:t>
            </a:r>
          </a:p>
        </p:txBody>
      </p:sp>
      <p:graphicFrame>
        <p:nvGraphicFramePr>
          <p:cNvPr id="233526" name="Group 54"/>
          <p:cNvGraphicFramePr>
            <a:graphicFrameLocks noGrp="1"/>
          </p:cNvGraphicFramePr>
          <p:nvPr>
            <p:ph idx="1"/>
          </p:nvPr>
        </p:nvGraphicFramePr>
        <p:xfrm>
          <a:off x="3124200" y="2819400"/>
          <a:ext cx="3873500" cy="2712720"/>
        </p:xfrm>
        <a:graphic>
          <a:graphicData uri="http://schemas.openxmlformats.org/drawingml/2006/table">
            <a:tbl>
              <a:tblPr/>
              <a:tblGrid>
                <a:gridCol w="1001712"/>
                <a:gridCol w="1403350"/>
                <a:gridCol w="1468438"/>
              </a:tblGrid>
              <a:tr h="6000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cap="none" normalizeH="0" baseline="0" dirty="0" err="1" smtClean="0">
                          <a:ln>
                            <a:noFill/>
                          </a:ln>
                          <a:solidFill>
                            <a:schemeClr val="tx1"/>
                          </a:solidFill>
                          <a:effectLst/>
                          <a:latin typeface="Arial" pitchFamily="34" charset="0"/>
                        </a:rPr>
                        <a:t>Proj</a:t>
                      </a:r>
                      <a:r>
                        <a:rPr kumimoji="0" lang="en-US" sz="2000" b="1" i="0" u="none" strike="noStrike" cap="none" normalizeH="0" baseline="0" dirty="0" smtClean="0">
                          <a:ln>
                            <a:noFill/>
                          </a:ln>
                          <a:solidFill>
                            <a:schemeClr val="tx1"/>
                          </a:solidFill>
                          <a:effectLst/>
                          <a:latin typeface="Arial" pitchFamily="34" charset="0"/>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cap="none" normalizeH="0" baseline="0" dirty="0" err="1" smtClean="0">
                          <a:ln>
                            <a:noFill/>
                          </a:ln>
                          <a:solidFill>
                            <a:schemeClr val="tx1"/>
                          </a:solidFill>
                          <a:effectLst/>
                          <a:latin typeface="Arial" pitchFamily="34" charset="0"/>
                        </a:rPr>
                        <a:t>Proj</a:t>
                      </a:r>
                      <a:r>
                        <a:rPr kumimoji="0" lang="en-US" sz="2000" b="1" i="0" u="none" strike="noStrike" cap="none" normalizeH="0" baseline="0" dirty="0" smtClean="0">
                          <a:ln>
                            <a:noFill/>
                          </a:ln>
                          <a:solidFill>
                            <a:schemeClr val="tx1"/>
                          </a:solidFill>
                          <a:effectLst/>
                          <a:latin typeface="Arial" pitchFamily="34"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cap="none" normalizeH="0" baseline="0" smtClean="0">
                          <a:ln>
                            <a:noFill/>
                          </a:ln>
                          <a:solidFill>
                            <a:schemeClr val="tx1"/>
                          </a:solidFill>
                          <a:effectLst/>
                          <a:latin typeface="Arial" pitchFamily="34" charset="0"/>
                        </a:rPr>
                        <a:t>Proj-Mgr-ID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E-commerce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789487453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00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Distance-Ed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820972445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84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120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Cyber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980212343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00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130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rPr>
                        <a:t>Nitts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rPr>
                        <a:t>550227043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3516" name="Text Box 44"/>
          <p:cNvSpPr txBox="1">
            <a:spLocks noChangeArrowheads="1"/>
          </p:cNvSpPr>
          <p:nvPr/>
        </p:nvSpPr>
        <p:spPr bwMode="auto">
          <a:xfrm>
            <a:off x="1219200" y="2819400"/>
            <a:ext cx="1263650" cy="366713"/>
          </a:xfrm>
          <a:prstGeom prst="rect">
            <a:avLst/>
          </a:prstGeom>
          <a:noFill/>
          <a:ln w="9525" algn="ctr">
            <a:noFill/>
            <a:miter lim="800000"/>
            <a:headEnd/>
            <a:tailEnd/>
          </a:ln>
          <a:effectLst/>
        </p:spPr>
        <p:txBody>
          <a:bodyPr wrap="none">
            <a:spAutoFit/>
          </a:bodyPr>
          <a:lstStyle/>
          <a:p>
            <a:pPr algn="ctr"/>
            <a:r>
              <a:rPr lang="en-US" b="1" dirty="0"/>
              <a:t>PROJECT</a:t>
            </a:r>
          </a:p>
        </p:txBody>
      </p:sp>
      <p:sp>
        <p:nvSpPr>
          <p:cNvPr id="233517" name="Text Box 45"/>
          <p:cNvSpPr txBox="1">
            <a:spLocks noChangeArrowheads="1"/>
          </p:cNvSpPr>
          <p:nvPr/>
        </p:nvSpPr>
        <p:spPr bwMode="auto">
          <a:xfrm>
            <a:off x="381000" y="1371600"/>
            <a:ext cx="8382000" cy="1631216"/>
          </a:xfrm>
          <a:prstGeom prst="rect">
            <a:avLst/>
          </a:prstGeom>
          <a:noFill/>
          <a:ln w="9525" algn="ctr">
            <a:noFill/>
            <a:miter lim="800000"/>
            <a:headEnd/>
            <a:tailEnd/>
          </a:ln>
          <a:effectLst/>
        </p:spPr>
        <p:txBody>
          <a:bodyPr>
            <a:spAutoFit/>
          </a:bodyPr>
          <a:lstStyle/>
          <a:p>
            <a:r>
              <a:rPr lang="en-US" sz="2000" dirty="0" smtClean="0">
                <a:latin typeface="+mj-lt"/>
              </a:rPr>
              <a:t>And we need only </a:t>
            </a:r>
            <a:r>
              <a:rPr lang="en-US" sz="2000" dirty="0" err="1" smtClean="0">
                <a:latin typeface="+mj-lt"/>
              </a:rPr>
              <a:t>Proj</a:t>
            </a:r>
            <a:r>
              <a:rPr lang="en-US" sz="2000" dirty="0" smtClean="0">
                <a:latin typeface="+mj-lt"/>
              </a:rPr>
              <a:t>-Id attribute to functionally determine </a:t>
            </a:r>
            <a:r>
              <a:rPr lang="en-US" sz="2000" dirty="0" err="1" smtClean="0">
                <a:latin typeface="+mj-lt"/>
              </a:rPr>
              <a:t>proj_name</a:t>
            </a:r>
            <a:r>
              <a:rPr lang="en-US" sz="2000" dirty="0" smtClean="0">
                <a:latin typeface="+mj-lt"/>
              </a:rPr>
              <a:t> and </a:t>
            </a:r>
            <a:r>
              <a:rPr lang="en-US" sz="2000" dirty="0" err="1" smtClean="0">
                <a:latin typeface="+mj-lt"/>
              </a:rPr>
              <a:t>Proj_Mgr_Id</a:t>
            </a:r>
            <a:r>
              <a:rPr lang="en-US" sz="2000" dirty="0" smtClean="0">
                <a:latin typeface="+mj-lt"/>
              </a:rPr>
              <a:t>.</a:t>
            </a:r>
          </a:p>
          <a:p>
            <a:r>
              <a:rPr lang="en-US" sz="2000" dirty="0" smtClean="0">
                <a:latin typeface="+mj-lt"/>
              </a:rPr>
              <a:t>So we decompose the relation into following two relations:</a:t>
            </a:r>
          </a:p>
          <a:p>
            <a:endParaRPr lang="en-US" sz="2000" dirty="0" smtClean="0">
              <a:latin typeface="+mj-lt"/>
            </a:endParaRPr>
          </a:p>
          <a:p>
            <a:endParaRPr lang="en-US" sz="2000" dirty="0">
              <a:latin typeface="+mj-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4294967295"/>
          </p:nvPr>
        </p:nvSpPr>
        <p:spPr>
          <a:xfrm>
            <a:off x="7018338" y="6376988"/>
            <a:ext cx="1905000" cy="300037"/>
          </a:xfrm>
          <a:prstGeom prst="rect">
            <a:avLst/>
          </a:prstGeom>
        </p:spPr>
        <p:txBody>
          <a:bodyPr/>
          <a:lstStyle/>
          <a:p>
            <a:fld id="{437CD642-F2BE-4691-A02B-7D4FA815E534}" type="slidenum">
              <a:rPr lang="en-US"/>
              <a:pPr/>
              <a:t>7</a:t>
            </a:fld>
            <a:endParaRPr lang="en-US"/>
          </a:p>
        </p:txBody>
      </p:sp>
      <p:sp>
        <p:nvSpPr>
          <p:cNvPr id="315394" name="Rectangle 2"/>
          <p:cNvSpPr>
            <a:spLocks noGrp="1" noChangeArrowheads="1"/>
          </p:cNvSpPr>
          <p:nvPr>
            <p:ph type="title"/>
          </p:nvPr>
        </p:nvSpPr>
        <p:spPr>
          <a:xfrm>
            <a:off x="762000" y="0"/>
            <a:ext cx="7772400" cy="690562"/>
          </a:xfrm>
        </p:spPr>
        <p:txBody>
          <a:bodyPr/>
          <a:lstStyle/>
          <a:p>
            <a:r>
              <a:rPr lang="en-US" dirty="0">
                <a:solidFill>
                  <a:srgbClr val="FFFF00"/>
                </a:solidFill>
                <a:latin typeface="Times New Roman" pitchFamily="18" charset="0"/>
              </a:rPr>
              <a:t>Key Constraints</a:t>
            </a:r>
          </a:p>
        </p:txBody>
      </p:sp>
      <p:sp>
        <p:nvSpPr>
          <p:cNvPr id="315395" name="Rectangle 3"/>
          <p:cNvSpPr>
            <a:spLocks noGrp="1" noChangeArrowheads="1"/>
          </p:cNvSpPr>
          <p:nvPr>
            <p:ph type="body" idx="1"/>
          </p:nvPr>
        </p:nvSpPr>
        <p:spPr>
          <a:xfrm>
            <a:off x="447675" y="1497013"/>
            <a:ext cx="8120063" cy="3224212"/>
          </a:xfrm>
        </p:spPr>
        <p:txBody>
          <a:bodyPr/>
          <a:lstStyle/>
          <a:p>
            <a:pPr>
              <a:lnSpc>
                <a:spcPct val="80000"/>
              </a:lnSpc>
            </a:pPr>
            <a:r>
              <a:rPr lang="en-US" sz="2200">
                <a:solidFill>
                  <a:schemeClr val="folHlink"/>
                </a:solidFill>
                <a:latin typeface="Times New Roman" pitchFamily="18" charset="0"/>
              </a:rPr>
              <a:t>Superkey</a:t>
            </a:r>
            <a:r>
              <a:rPr lang="en-US" sz="2200">
                <a:latin typeface="Times New Roman" pitchFamily="18" charset="0"/>
              </a:rPr>
              <a:t>: a set of attributes such that if two tuples agree on these attributes, they must agree on all the attributes</a:t>
            </a:r>
          </a:p>
          <a:p>
            <a:pPr lvl="1">
              <a:lnSpc>
                <a:spcPct val="80000"/>
              </a:lnSpc>
            </a:pPr>
            <a:r>
              <a:rPr lang="en-US" sz="2000">
                <a:latin typeface="Times New Roman" pitchFamily="18" charset="0"/>
              </a:rPr>
              <a:t>All attributes always form a superkey.</a:t>
            </a:r>
          </a:p>
          <a:p>
            <a:pPr>
              <a:lnSpc>
                <a:spcPct val="80000"/>
              </a:lnSpc>
            </a:pPr>
            <a:r>
              <a:rPr lang="en-US" sz="2400">
                <a:latin typeface="Times New Roman" pitchFamily="18" charset="0"/>
              </a:rPr>
              <a:t>Example:</a:t>
            </a:r>
          </a:p>
          <a:p>
            <a:pPr lvl="1">
              <a:lnSpc>
                <a:spcPct val="80000"/>
              </a:lnSpc>
            </a:pPr>
            <a:r>
              <a:rPr lang="en-US" sz="2000">
                <a:latin typeface="Times New Roman" pitchFamily="18" charset="0"/>
              </a:rPr>
              <a:t>AccountID forms a superkey, I.e., if two records agree on this attribute, then they must agree on other attributes</a:t>
            </a:r>
          </a:p>
          <a:p>
            <a:pPr lvl="1">
              <a:lnSpc>
                <a:spcPct val="80000"/>
              </a:lnSpc>
            </a:pPr>
            <a:r>
              <a:rPr lang="en-US" sz="2000">
                <a:latin typeface="Times New Roman" pitchFamily="18" charset="0"/>
              </a:rPr>
              <a:t>Notice that the relational model allow duplicates</a:t>
            </a:r>
          </a:p>
          <a:p>
            <a:pPr lvl="1">
              <a:lnSpc>
                <a:spcPct val="80000"/>
              </a:lnSpc>
            </a:pPr>
            <a:r>
              <a:rPr lang="en-US" sz="2000">
                <a:latin typeface="Times New Roman" pitchFamily="18" charset="0"/>
              </a:rPr>
              <a:t>Any superset of {Account} is also a superkey</a:t>
            </a:r>
          </a:p>
          <a:p>
            <a:pPr lvl="1">
              <a:lnSpc>
                <a:spcPct val="80000"/>
              </a:lnSpc>
            </a:pPr>
            <a:r>
              <a:rPr lang="en-US" sz="2000">
                <a:latin typeface="Times New Roman" pitchFamily="18" charset="0"/>
              </a:rPr>
              <a:t>There can be multiple superkeys</a:t>
            </a:r>
          </a:p>
          <a:p>
            <a:pPr>
              <a:lnSpc>
                <a:spcPct val="80000"/>
              </a:lnSpc>
            </a:pPr>
            <a:r>
              <a:rPr lang="en-US" sz="2400">
                <a:latin typeface="Times New Roman" pitchFamily="18" charset="0"/>
              </a:rPr>
              <a:t>Log: assume LogID is a superkey</a:t>
            </a:r>
          </a:p>
        </p:txBody>
      </p:sp>
      <p:graphicFrame>
        <p:nvGraphicFramePr>
          <p:cNvPr id="315400" name="Object 8"/>
          <p:cNvGraphicFramePr>
            <a:graphicFrameLocks noChangeAspect="1"/>
          </p:cNvGraphicFramePr>
          <p:nvPr/>
        </p:nvGraphicFramePr>
        <p:xfrm>
          <a:off x="1020763" y="4968875"/>
          <a:ext cx="6811962" cy="1341438"/>
        </p:xfrm>
        <a:graphic>
          <a:graphicData uri="http://schemas.openxmlformats.org/presentationml/2006/ole">
            <p:oleObj spid="_x0000_s19458" name="Document" r:id="rId4" imgW="5242680" imgH="1040040" progId="Word.Document.8">
              <p:embed/>
            </p:oleObj>
          </a:graphicData>
        </a:graphic>
      </p:graphicFrame>
      <p:sp>
        <p:nvSpPr>
          <p:cNvPr id="315401" name="Rectangle 9"/>
          <p:cNvSpPr>
            <a:spLocks noChangeArrowheads="1"/>
          </p:cNvSpPr>
          <p:nvPr/>
        </p:nvSpPr>
        <p:spPr bwMode="auto">
          <a:xfrm>
            <a:off x="1304925" y="4591050"/>
            <a:ext cx="4464050" cy="366713"/>
          </a:xfrm>
          <a:prstGeom prst="rect">
            <a:avLst/>
          </a:prstGeom>
          <a:noFill/>
          <a:ln w="19050">
            <a:noFill/>
            <a:miter lim="800000"/>
            <a:headEnd/>
            <a:tailEnd/>
          </a:ln>
          <a:effectLst/>
        </p:spPr>
        <p:txBody>
          <a:bodyPr wrap="none" lIns="92075" tIns="46038" rIns="92075" bIns="46038">
            <a:spAutoFit/>
          </a:bodyPr>
          <a:lstStyle/>
          <a:p>
            <a:pPr algn="ctr" eaLnBrk="0" hangingPunct="0"/>
            <a:r>
              <a:rPr lang="en-US" sz="1800" b="0">
                <a:latin typeface="Times New Roman" pitchFamily="18" charset="0"/>
              </a:rPr>
              <a:t>Log(LogId, AccountId, Xact#, Time, Amount)</a:t>
            </a:r>
          </a:p>
        </p:txBody>
      </p:sp>
      <p:sp>
        <p:nvSpPr>
          <p:cNvPr id="315402" name="Rectangle 10"/>
          <p:cNvSpPr>
            <a:spLocks noChangeArrowheads="1"/>
          </p:cNvSpPr>
          <p:nvPr/>
        </p:nvSpPr>
        <p:spPr bwMode="auto">
          <a:xfrm>
            <a:off x="7177088" y="4581525"/>
            <a:ext cx="768350" cy="366713"/>
          </a:xfrm>
          <a:prstGeom prst="rect">
            <a:avLst/>
          </a:prstGeom>
          <a:noFill/>
          <a:ln w="19050">
            <a:noFill/>
            <a:miter lim="800000"/>
            <a:headEnd/>
            <a:tailEnd/>
          </a:ln>
          <a:effectLst/>
        </p:spPr>
        <p:txBody>
          <a:bodyPr wrap="none" lIns="92075" tIns="46038" rIns="92075" bIns="46038">
            <a:spAutoFit/>
          </a:bodyPr>
          <a:lstStyle/>
          <a:p>
            <a:pPr algn="ctr" eaLnBrk="0" hangingPunct="0"/>
            <a:r>
              <a:rPr lang="en-US" sz="1800" b="0">
                <a:solidFill>
                  <a:schemeClr val="hlink"/>
                </a:solidFill>
                <a:latin typeface="Times New Roman" pitchFamily="18" charset="0"/>
              </a:rPr>
              <a:t>Illegal</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609600" y="0"/>
            <a:ext cx="8229600" cy="838200"/>
          </a:xfrm>
        </p:spPr>
        <p:txBody>
          <a:bodyPr/>
          <a:lstStyle/>
          <a:p>
            <a:r>
              <a:rPr lang="en-US" sz="4000" b="1" dirty="0" smtClean="0">
                <a:solidFill>
                  <a:srgbClr val="FEC1FF"/>
                </a:solidFill>
              </a:rPr>
              <a:t>Second </a:t>
            </a:r>
            <a:r>
              <a:rPr lang="en-US" sz="4000" b="1" dirty="0">
                <a:solidFill>
                  <a:srgbClr val="FEC1FF"/>
                </a:solidFill>
              </a:rPr>
              <a:t>Normal Form</a:t>
            </a:r>
          </a:p>
        </p:txBody>
      </p:sp>
      <p:sp>
        <p:nvSpPr>
          <p:cNvPr id="235549" name="Text Box 29"/>
          <p:cNvSpPr txBox="1">
            <a:spLocks noChangeArrowheads="1"/>
          </p:cNvSpPr>
          <p:nvPr/>
        </p:nvSpPr>
        <p:spPr bwMode="auto">
          <a:xfrm>
            <a:off x="381000" y="1066800"/>
            <a:ext cx="2609850" cy="366713"/>
          </a:xfrm>
          <a:prstGeom prst="rect">
            <a:avLst/>
          </a:prstGeom>
          <a:noFill/>
          <a:ln w="9525" algn="ctr">
            <a:noFill/>
            <a:miter lim="800000"/>
            <a:headEnd/>
            <a:tailEnd/>
          </a:ln>
          <a:effectLst/>
        </p:spPr>
        <p:txBody>
          <a:bodyPr wrap="none">
            <a:spAutoFit/>
          </a:bodyPr>
          <a:lstStyle/>
          <a:p>
            <a:pPr algn="ctr"/>
            <a:r>
              <a:rPr lang="en-US" b="1" dirty="0"/>
              <a:t>PROJECT-EMPLOYEE</a:t>
            </a:r>
          </a:p>
        </p:txBody>
      </p:sp>
      <p:graphicFrame>
        <p:nvGraphicFramePr>
          <p:cNvPr id="9" name="Table 8"/>
          <p:cNvGraphicFramePr>
            <a:graphicFrameLocks noGrp="1"/>
          </p:cNvGraphicFramePr>
          <p:nvPr/>
        </p:nvGraphicFramePr>
        <p:xfrm>
          <a:off x="914400" y="1556067"/>
          <a:ext cx="6934200" cy="4742688"/>
        </p:xfrm>
        <a:graphic>
          <a:graphicData uri="http://schemas.openxmlformats.org/drawingml/2006/table">
            <a:tbl>
              <a:tblPr/>
              <a:tblGrid>
                <a:gridCol w="1971705"/>
                <a:gridCol w="1686869"/>
                <a:gridCol w="1780231"/>
                <a:gridCol w="1495395"/>
              </a:tblGrid>
              <a:tr h="544819">
                <a:tc>
                  <a:txBody>
                    <a:bodyPr/>
                    <a:lstStyle/>
                    <a:p>
                      <a:pPr marL="0" marR="0">
                        <a:lnSpc>
                          <a:spcPct val="115000"/>
                        </a:lnSpc>
                        <a:spcBef>
                          <a:spcPts val="0"/>
                        </a:spcBef>
                        <a:spcAft>
                          <a:spcPts val="1000"/>
                        </a:spcAft>
                      </a:pPr>
                      <a:r>
                        <a:rPr lang="en-US" sz="1600" b="1">
                          <a:latin typeface="+mj-lt"/>
                          <a:ea typeface="Calibri"/>
                          <a:cs typeface="Times New Roman"/>
                        </a:rPr>
                        <a:t>Emp-ID</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Emp-Name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Emp-Dpt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err="1">
                          <a:latin typeface="+mj-lt"/>
                          <a:ea typeface="Calibri"/>
                          <a:cs typeface="Times New Roman"/>
                        </a:rPr>
                        <a:t>Emp</a:t>
                      </a:r>
                      <a:r>
                        <a:rPr lang="en-US" sz="1600" b="1" dirty="0">
                          <a:latin typeface="+mj-lt"/>
                          <a:ea typeface="Calibri"/>
                          <a:cs typeface="Times New Roman"/>
                        </a:rPr>
                        <a:t>-</a:t>
                      </a:r>
                      <a:r>
                        <a:rPr lang="en-US" sz="1600" b="1" dirty="0" err="1">
                          <a:latin typeface="+mj-lt"/>
                          <a:ea typeface="Calibri"/>
                          <a:cs typeface="Times New Roman"/>
                        </a:rPr>
                        <a:t>Hrly</a:t>
                      </a:r>
                      <a:r>
                        <a:rPr lang="en-US" sz="1600" b="1" dirty="0">
                          <a:latin typeface="+mj-lt"/>
                          <a:ea typeface="Calibri"/>
                          <a:cs typeface="Times New Roman"/>
                        </a:rPr>
                        <a:t>-Rate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916">
                <a:tc>
                  <a:txBody>
                    <a:bodyPr/>
                    <a:lstStyle/>
                    <a:p>
                      <a:pPr marL="0" marR="0">
                        <a:lnSpc>
                          <a:spcPct val="115000"/>
                        </a:lnSpc>
                        <a:spcBef>
                          <a:spcPts val="0"/>
                        </a:spcBef>
                        <a:spcAft>
                          <a:spcPts val="1000"/>
                        </a:spcAft>
                      </a:pPr>
                      <a:r>
                        <a:rPr lang="en-US" sz="1600" b="1">
                          <a:latin typeface="+mj-lt"/>
                          <a:ea typeface="Calibri"/>
                          <a:cs typeface="Times New Roman"/>
                        </a:rPr>
                        <a:t>123423479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Heydary</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MIS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65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5646">
                <a:tc>
                  <a:txBody>
                    <a:bodyPr/>
                    <a:lstStyle/>
                    <a:p>
                      <a:pPr marL="0" marR="0">
                        <a:lnSpc>
                          <a:spcPct val="115000"/>
                        </a:lnSpc>
                        <a:spcBef>
                          <a:spcPts val="0"/>
                        </a:spcBef>
                        <a:spcAft>
                          <a:spcPts val="1000"/>
                        </a:spcAft>
                      </a:pPr>
                      <a:r>
                        <a:rPr lang="en-US" sz="1600" b="1">
                          <a:latin typeface="+mj-lt"/>
                          <a:ea typeface="Calibri"/>
                          <a:cs typeface="Times New Roman"/>
                        </a:rPr>
                        <a:t>980808980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Jones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TechSupport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45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5646">
                <a:tc>
                  <a:txBody>
                    <a:bodyPr/>
                    <a:lstStyle/>
                    <a:p>
                      <a:pPr marL="0" marR="0">
                        <a:lnSpc>
                          <a:spcPct val="115000"/>
                        </a:lnSpc>
                        <a:spcBef>
                          <a:spcPts val="0"/>
                        </a:spcBef>
                        <a:spcAft>
                          <a:spcPts val="1000"/>
                        </a:spcAft>
                      </a:pPr>
                      <a:r>
                        <a:rPr lang="en-US" sz="1600" b="1">
                          <a:latin typeface="+mj-lt"/>
                          <a:ea typeface="Calibri"/>
                          <a:cs typeface="Times New Roman"/>
                        </a:rPr>
                        <a:t>234809000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Alexander</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TechSupport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35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916">
                <a:tc>
                  <a:txBody>
                    <a:bodyPr/>
                    <a:lstStyle/>
                    <a:p>
                      <a:pPr marL="0" marR="0">
                        <a:lnSpc>
                          <a:spcPct val="115000"/>
                        </a:lnSpc>
                        <a:spcBef>
                          <a:spcPts val="0"/>
                        </a:spcBef>
                        <a:spcAft>
                          <a:spcPts val="1000"/>
                        </a:spcAft>
                      </a:pPr>
                      <a:r>
                        <a:rPr lang="en-US" sz="1600" b="1">
                          <a:latin typeface="+mj-lt"/>
                          <a:ea typeface="Calibri"/>
                          <a:cs typeface="Times New Roman"/>
                        </a:rPr>
                        <a:t>542298973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Johnson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TechDoc</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30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5646">
                <a:tc>
                  <a:txBody>
                    <a:bodyPr/>
                    <a:lstStyle/>
                    <a:p>
                      <a:pPr marL="0" marR="0">
                        <a:lnSpc>
                          <a:spcPct val="115000"/>
                        </a:lnSpc>
                        <a:spcBef>
                          <a:spcPts val="0"/>
                        </a:spcBef>
                        <a:spcAft>
                          <a:spcPts val="1000"/>
                        </a:spcAft>
                      </a:pPr>
                      <a:r>
                        <a:rPr lang="en-US" sz="1600" b="1">
                          <a:latin typeface="+mj-lt"/>
                          <a:ea typeface="Calibri"/>
                          <a:cs typeface="Times New Roman"/>
                        </a:rPr>
                        <a:t>432329700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Mantle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MIS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50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5646">
                <a:tc>
                  <a:txBody>
                    <a:bodyPr/>
                    <a:lstStyle/>
                    <a:p>
                      <a:pPr marL="0" marR="0">
                        <a:lnSpc>
                          <a:spcPct val="115000"/>
                        </a:lnSpc>
                        <a:spcBef>
                          <a:spcPts val="0"/>
                        </a:spcBef>
                        <a:spcAft>
                          <a:spcPts val="1000"/>
                        </a:spcAft>
                      </a:pPr>
                      <a:r>
                        <a:rPr lang="en-US" sz="1600" b="1">
                          <a:latin typeface="+mj-lt"/>
                          <a:ea typeface="Calibri"/>
                          <a:cs typeface="Times New Roman"/>
                        </a:rPr>
                        <a:t>689231199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Richardson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TechSupport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35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5646">
                <a:tc>
                  <a:txBody>
                    <a:bodyPr/>
                    <a:lstStyle/>
                    <a:p>
                      <a:pPr marL="0" marR="0">
                        <a:lnSpc>
                          <a:spcPct val="115000"/>
                        </a:lnSpc>
                        <a:spcBef>
                          <a:spcPts val="0"/>
                        </a:spcBef>
                        <a:spcAft>
                          <a:spcPts val="1000"/>
                        </a:spcAft>
                      </a:pPr>
                      <a:r>
                        <a:rPr lang="en-US" sz="1600" b="1">
                          <a:latin typeface="+mj-lt"/>
                          <a:ea typeface="Calibri"/>
                          <a:cs typeface="Times New Roman"/>
                        </a:rPr>
                        <a:t>712093093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Howard</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TechDoc</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30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916">
                <a:tc>
                  <a:txBody>
                    <a:bodyPr/>
                    <a:lstStyle/>
                    <a:p>
                      <a:pPr marL="0" marR="0">
                        <a:lnSpc>
                          <a:spcPct val="115000"/>
                        </a:lnSpc>
                        <a:spcBef>
                          <a:spcPts val="0"/>
                        </a:spcBef>
                        <a:spcAft>
                          <a:spcPts val="1000"/>
                        </a:spcAft>
                      </a:pPr>
                      <a:r>
                        <a:rPr lang="en-US" sz="1600" b="1">
                          <a:latin typeface="+mj-lt"/>
                          <a:ea typeface="Calibri"/>
                          <a:cs typeface="Times New Roman"/>
                        </a:rPr>
                        <a:t>834920043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Lopez</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Engineering</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80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5646">
                <a:tc>
                  <a:txBody>
                    <a:bodyPr/>
                    <a:lstStyle/>
                    <a:p>
                      <a:pPr marL="0" marR="0">
                        <a:lnSpc>
                          <a:spcPct val="115000"/>
                        </a:lnSpc>
                        <a:spcBef>
                          <a:spcPts val="0"/>
                        </a:spcBef>
                        <a:spcAft>
                          <a:spcPts val="1000"/>
                        </a:spcAft>
                      </a:pPr>
                      <a:r>
                        <a:rPr lang="en-US" sz="1600" b="1">
                          <a:latin typeface="+mj-lt"/>
                          <a:ea typeface="Calibri"/>
                          <a:cs typeface="Times New Roman"/>
                        </a:rPr>
                        <a:t>380802233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Harrison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TechSupport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35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5646">
                <a:tc>
                  <a:txBody>
                    <a:bodyPr/>
                    <a:lstStyle/>
                    <a:p>
                      <a:pPr marL="0" marR="0">
                        <a:lnSpc>
                          <a:spcPct val="115000"/>
                        </a:lnSpc>
                        <a:spcBef>
                          <a:spcPts val="0"/>
                        </a:spcBef>
                        <a:spcAft>
                          <a:spcPts val="1000"/>
                        </a:spcAft>
                      </a:pPr>
                      <a:r>
                        <a:rPr lang="en-US" sz="1600" b="1">
                          <a:latin typeface="+mj-lt"/>
                          <a:ea typeface="Calibri"/>
                          <a:cs typeface="Times New Roman"/>
                        </a:rPr>
                        <a:t>553208932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Olivier</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TechDoc</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30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5646">
                <a:tc>
                  <a:txBody>
                    <a:bodyPr/>
                    <a:lstStyle/>
                    <a:p>
                      <a:pPr marL="0" marR="0">
                        <a:lnSpc>
                          <a:spcPct val="115000"/>
                        </a:lnSpc>
                        <a:spcBef>
                          <a:spcPts val="0"/>
                        </a:spcBef>
                        <a:spcAft>
                          <a:spcPts val="1000"/>
                        </a:spcAft>
                      </a:pPr>
                      <a:r>
                        <a:rPr lang="en-US" sz="1600" b="1">
                          <a:latin typeface="+mj-lt"/>
                          <a:ea typeface="Calibri"/>
                          <a:cs typeface="Times New Roman"/>
                        </a:rPr>
                        <a:t>340783453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Shaw</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a:latin typeface="+mj-lt"/>
                          <a:ea typeface="Calibri"/>
                          <a:cs typeface="Times New Roman"/>
                        </a:rPr>
                        <a:t>MIS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b="1" dirty="0">
                          <a:latin typeface="+mj-lt"/>
                          <a:ea typeface="Calibri"/>
                          <a:cs typeface="Times New Roman"/>
                        </a:rPr>
                        <a:t>65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1" name="Rectangle 3"/>
          <p:cNvSpPr>
            <a:spLocks noGrp="1" noChangeArrowheads="1"/>
          </p:cNvSpPr>
          <p:nvPr>
            <p:ph type="body" idx="1"/>
          </p:nvPr>
        </p:nvSpPr>
        <p:spPr>
          <a:xfrm>
            <a:off x="304800" y="990600"/>
            <a:ext cx="8229600" cy="5257800"/>
          </a:xfrm>
        </p:spPr>
        <p:txBody>
          <a:bodyPr/>
          <a:lstStyle/>
          <a:p>
            <a:pPr lvl="2"/>
            <a:r>
              <a:rPr lang="en-US" dirty="0" smtClean="0">
                <a:latin typeface="+mj-lt"/>
              </a:rPr>
              <a:t>There </a:t>
            </a:r>
            <a:r>
              <a:rPr lang="en-US" dirty="0">
                <a:latin typeface="+mj-lt"/>
              </a:rPr>
              <a:t>are no partial dependencies in </a:t>
            </a:r>
            <a:r>
              <a:rPr lang="en-US" dirty="0" smtClean="0">
                <a:latin typeface="+mj-lt"/>
              </a:rPr>
              <a:t>both the tables </a:t>
            </a:r>
            <a:r>
              <a:rPr lang="en-US" dirty="0">
                <a:latin typeface="+mj-lt"/>
              </a:rPr>
              <a:t>because the determinant of the key only has a single attribute</a:t>
            </a:r>
            <a:r>
              <a:rPr lang="en-US" dirty="0" smtClean="0">
                <a:latin typeface="+mj-lt"/>
              </a:rPr>
              <a:t>.</a:t>
            </a:r>
          </a:p>
          <a:p>
            <a:pPr lvl="2"/>
            <a:r>
              <a:rPr lang="en-US" dirty="0" smtClean="0">
                <a:latin typeface="+mj-lt"/>
              </a:rPr>
              <a:t>For </a:t>
            </a:r>
            <a:r>
              <a:rPr lang="en-US" dirty="0" err="1" smtClean="0">
                <a:latin typeface="+mj-lt"/>
              </a:rPr>
              <a:t>eg</a:t>
            </a:r>
            <a:r>
              <a:rPr lang="en-US" dirty="0" smtClean="0">
                <a:latin typeface="+mj-lt"/>
              </a:rPr>
              <a:t>:</a:t>
            </a: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2"/>
            <a:r>
              <a:rPr lang="en-US" dirty="0" smtClean="0">
                <a:latin typeface="+mj-lt"/>
              </a:rPr>
              <a:t>To relate these two relations, we create a third table (relationship table) that consists of the primary keys of both the relations as foreign key and an attribute ‘Total-Hrs-Worked’ because it is fully dependent on the key of the relation {</a:t>
            </a:r>
            <a:r>
              <a:rPr lang="en-US" dirty="0" err="1" smtClean="0">
                <a:latin typeface="+mj-lt"/>
              </a:rPr>
              <a:t>Proj</a:t>
            </a:r>
            <a:r>
              <a:rPr lang="en-US" dirty="0" smtClean="0">
                <a:latin typeface="+mj-lt"/>
              </a:rPr>
              <a:t>-Id, </a:t>
            </a:r>
            <a:r>
              <a:rPr lang="en-US" dirty="0" err="1" smtClean="0">
                <a:latin typeface="+mj-lt"/>
              </a:rPr>
              <a:t>Emp</a:t>
            </a:r>
            <a:r>
              <a:rPr lang="en-US" dirty="0" smtClean="0">
                <a:latin typeface="+mj-lt"/>
              </a:rPr>
              <a:t>-Id}.</a:t>
            </a:r>
          </a:p>
          <a:p>
            <a:pPr lvl="2"/>
            <a:endParaRPr lang="en-US" dirty="0">
              <a:latin typeface="+mj-lt"/>
            </a:endParaRPr>
          </a:p>
        </p:txBody>
      </p:sp>
      <p:grpSp>
        <p:nvGrpSpPr>
          <p:cNvPr id="2" name="Group 15"/>
          <p:cNvGrpSpPr>
            <a:grpSpLocks/>
          </p:cNvGrpSpPr>
          <p:nvPr/>
        </p:nvGrpSpPr>
        <p:grpSpPr bwMode="auto">
          <a:xfrm>
            <a:off x="2743200" y="1981200"/>
            <a:ext cx="5937250" cy="1981200"/>
            <a:chOff x="1012" y="2784"/>
            <a:chExt cx="3740" cy="1248"/>
          </a:xfrm>
        </p:grpSpPr>
        <p:sp>
          <p:nvSpPr>
            <p:cNvPr id="247812" name="Rectangle 4"/>
            <p:cNvSpPr>
              <a:spLocks noChangeArrowheads="1"/>
            </p:cNvSpPr>
            <p:nvPr/>
          </p:nvSpPr>
          <p:spPr bwMode="auto">
            <a:xfrm>
              <a:off x="1012" y="2784"/>
              <a:ext cx="1152" cy="1248"/>
            </a:xfrm>
            <a:prstGeom prst="rect">
              <a:avLst/>
            </a:prstGeom>
            <a:noFill/>
            <a:ln w="9525" algn="ctr">
              <a:solidFill>
                <a:schemeClr val="tx1"/>
              </a:solidFill>
              <a:miter lim="800000"/>
              <a:headEnd/>
              <a:tailEnd/>
            </a:ln>
            <a:effectLst/>
          </p:spPr>
          <p:txBody>
            <a:bodyPr wrap="none" anchor="ctr"/>
            <a:lstStyle/>
            <a:p>
              <a:pPr algn="ctr"/>
              <a:r>
                <a:rPr lang="en-US" b="1" dirty="0" err="1"/>
                <a:t>Proj</a:t>
              </a:r>
              <a:r>
                <a:rPr lang="en-US" b="1" dirty="0"/>
                <a:t>-ID</a:t>
              </a:r>
            </a:p>
            <a:p>
              <a:pPr algn="ctr"/>
              <a:endParaRPr lang="en-US" dirty="0"/>
            </a:p>
            <a:p>
              <a:pPr algn="ctr"/>
              <a:endParaRPr lang="en-US" dirty="0"/>
            </a:p>
            <a:p>
              <a:pPr algn="ctr"/>
              <a:r>
                <a:rPr lang="en-US" b="1" dirty="0" err="1"/>
                <a:t>Emp</a:t>
              </a:r>
              <a:r>
                <a:rPr lang="en-US" b="1" dirty="0"/>
                <a:t>-ID</a:t>
              </a:r>
            </a:p>
          </p:txBody>
        </p:sp>
        <p:sp>
          <p:nvSpPr>
            <p:cNvPr id="247815" name="Rectangle 7"/>
            <p:cNvSpPr>
              <a:spLocks noChangeArrowheads="1"/>
            </p:cNvSpPr>
            <p:nvPr/>
          </p:nvSpPr>
          <p:spPr bwMode="auto">
            <a:xfrm>
              <a:off x="1252" y="3024"/>
              <a:ext cx="672" cy="288"/>
            </a:xfrm>
            <a:prstGeom prst="rect">
              <a:avLst/>
            </a:prstGeom>
            <a:noFill/>
            <a:ln w="9525" algn="ctr">
              <a:solidFill>
                <a:schemeClr val="tx1"/>
              </a:solidFill>
              <a:miter lim="800000"/>
              <a:headEnd/>
              <a:tailEnd/>
            </a:ln>
            <a:effectLst/>
          </p:spPr>
          <p:txBody>
            <a:bodyPr wrap="none" anchor="ctr"/>
            <a:lstStyle/>
            <a:p>
              <a:endParaRPr lang="en-US"/>
            </a:p>
          </p:txBody>
        </p:sp>
        <p:sp>
          <p:nvSpPr>
            <p:cNvPr id="247816" name="Rectangle 8"/>
            <p:cNvSpPr>
              <a:spLocks noChangeArrowheads="1"/>
            </p:cNvSpPr>
            <p:nvPr/>
          </p:nvSpPr>
          <p:spPr bwMode="auto">
            <a:xfrm>
              <a:off x="1252" y="3504"/>
              <a:ext cx="672" cy="288"/>
            </a:xfrm>
            <a:prstGeom prst="rect">
              <a:avLst/>
            </a:prstGeom>
            <a:noFill/>
            <a:ln w="9525" algn="ctr">
              <a:solidFill>
                <a:schemeClr val="tx1"/>
              </a:solidFill>
              <a:miter lim="800000"/>
              <a:headEnd/>
              <a:tailEnd/>
            </a:ln>
            <a:effectLst/>
          </p:spPr>
          <p:txBody>
            <a:bodyPr wrap="none" anchor="ctr"/>
            <a:lstStyle/>
            <a:p>
              <a:endParaRPr lang="en-US"/>
            </a:p>
          </p:txBody>
        </p:sp>
        <p:sp>
          <p:nvSpPr>
            <p:cNvPr id="247817" name="Line 9"/>
            <p:cNvSpPr>
              <a:spLocks noChangeShapeType="1"/>
            </p:cNvSpPr>
            <p:nvPr/>
          </p:nvSpPr>
          <p:spPr bwMode="auto">
            <a:xfrm flipV="1">
              <a:off x="1972" y="2928"/>
              <a:ext cx="1632" cy="720"/>
            </a:xfrm>
            <a:prstGeom prst="line">
              <a:avLst/>
            </a:prstGeom>
            <a:noFill/>
            <a:ln w="38100">
              <a:solidFill>
                <a:schemeClr val="tx1"/>
              </a:solidFill>
              <a:round/>
              <a:headEnd/>
              <a:tailEnd type="triangle" w="med" len="med"/>
            </a:ln>
            <a:effectLst/>
          </p:spPr>
          <p:txBody>
            <a:bodyPr wrap="none" anchor="ctr"/>
            <a:lstStyle/>
            <a:p>
              <a:endParaRPr lang="en-US"/>
            </a:p>
          </p:txBody>
        </p:sp>
        <p:sp>
          <p:nvSpPr>
            <p:cNvPr id="247818" name="Line 10"/>
            <p:cNvSpPr>
              <a:spLocks noChangeShapeType="1"/>
            </p:cNvSpPr>
            <p:nvPr/>
          </p:nvSpPr>
          <p:spPr bwMode="auto">
            <a:xfrm flipV="1">
              <a:off x="1972" y="3360"/>
              <a:ext cx="1632" cy="288"/>
            </a:xfrm>
            <a:prstGeom prst="line">
              <a:avLst/>
            </a:prstGeom>
            <a:noFill/>
            <a:ln w="38100">
              <a:solidFill>
                <a:schemeClr val="tx1"/>
              </a:solidFill>
              <a:round/>
              <a:headEnd/>
              <a:tailEnd type="triangle" w="med" len="med"/>
            </a:ln>
            <a:effectLst/>
          </p:spPr>
          <p:txBody>
            <a:bodyPr wrap="none" anchor="ctr"/>
            <a:lstStyle/>
            <a:p>
              <a:endParaRPr lang="en-US"/>
            </a:p>
          </p:txBody>
        </p:sp>
        <p:sp>
          <p:nvSpPr>
            <p:cNvPr id="247819" name="Line 11"/>
            <p:cNvSpPr>
              <a:spLocks noChangeShapeType="1"/>
            </p:cNvSpPr>
            <p:nvPr/>
          </p:nvSpPr>
          <p:spPr bwMode="auto">
            <a:xfrm>
              <a:off x="1972" y="3648"/>
              <a:ext cx="1680" cy="96"/>
            </a:xfrm>
            <a:prstGeom prst="line">
              <a:avLst/>
            </a:prstGeom>
            <a:noFill/>
            <a:ln w="38100">
              <a:solidFill>
                <a:schemeClr val="tx1"/>
              </a:solidFill>
              <a:round/>
              <a:headEnd/>
              <a:tailEnd type="triangle" w="med" len="med"/>
            </a:ln>
            <a:effectLst/>
          </p:spPr>
          <p:txBody>
            <a:bodyPr wrap="none" anchor="ctr"/>
            <a:lstStyle/>
            <a:p>
              <a:endParaRPr lang="en-US"/>
            </a:p>
          </p:txBody>
        </p:sp>
        <p:sp>
          <p:nvSpPr>
            <p:cNvPr id="247820" name="Text Box 12"/>
            <p:cNvSpPr txBox="1">
              <a:spLocks noChangeArrowheads="1"/>
            </p:cNvSpPr>
            <p:nvPr/>
          </p:nvSpPr>
          <p:spPr bwMode="auto">
            <a:xfrm>
              <a:off x="3624" y="2832"/>
              <a:ext cx="880" cy="243"/>
            </a:xfrm>
            <a:prstGeom prst="rect">
              <a:avLst/>
            </a:prstGeom>
            <a:noFill/>
            <a:ln w="19050" algn="ctr">
              <a:solidFill>
                <a:schemeClr val="tx1"/>
              </a:solidFill>
              <a:miter lim="800000"/>
              <a:headEnd/>
              <a:tailEnd/>
            </a:ln>
            <a:effectLst/>
          </p:spPr>
          <p:txBody>
            <a:bodyPr wrap="none">
              <a:spAutoFit/>
            </a:bodyPr>
            <a:lstStyle/>
            <a:p>
              <a:pPr algn="ctr"/>
              <a:r>
                <a:rPr lang="en-US" b="1"/>
                <a:t>Emp-Name</a:t>
              </a:r>
            </a:p>
          </p:txBody>
        </p:sp>
        <p:sp>
          <p:nvSpPr>
            <p:cNvPr id="247821" name="Text Box 13"/>
            <p:cNvSpPr txBox="1">
              <a:spLocks noChangeArrowheads="1"/>
            </p:cNvSpPr>
            <p:nvPr/>
          </p:nvSpPr>
          <p:spPr bwMode="auto">
            <a:xfrm>
              <a:off x="3624" y="3213"/>
              <a:ext cx="864" cy="243"/>
            </a:xfrm>
            <a:prstGeom prst="rect">
              <a:avLst/>
            </a:prstGeom>
            <a:noFill/>
            <a:ln w="19050" algn="ctr">
              <a:solidFill>
                <a:schemeClr val="tx1"/>
              </a:solidFill>
              <a:miter lim="800000"/>
              <a:headEnd/>
              <a:tailEnd/>
            </a:ln>
            <a:effectLst/>
          </p:spPr>
          <p:txBody>
            <a:bodyPr>
              <a:spAutoFit/>
            </a:bodyPr>
            <a:lstStyle/>
            <a:p>
              <a:pPr algn="ctr"/>
              <a:r>
                <a:rPr lang="en-US" b="1"/>
                <a:t>Emp-Dpt</a:t>
              </a:r>
            </a:p>
          </p:txBody>
        </p:sp>
        <p:sp>
          <p:nvSpPr>
            <p:cNvPr id="247822" name="Text Box 14"/>
            <p:cNvSpPr txBox="1">
              <a:spLocks noChangeArrowheads="1"/>
            </p:cNvSpPr>
            <p:nvPr/>
          </p:nvSpPr>
          <p:spPr bwMode="auto">
            <a:xfrm>
              <a:off x="3624" y="3597"/>
              <a:ext cx="1128" cy="243"/>
            </a:xfrm>
            <a:prstGeom prst="rect">
              <a:avLst/>
            </a:prstGeom>
            <a:noFill/>
            <a:ln w="19050" algn="ctr">
              <a:solidFill>
                <a:schemeClr val="tx1"/>
              </a:solidFill>
              <a:miter lim="800000"/>
              <a:headEnd/>
              <a:tailEnd/>
            </a:ln>
            <a:effectLst/>
          </p:spPr>
          <p:txBody>
            <a:bodyPr wrap="none">
              <a:spAutoFit/>
            </a:bodyPr>
            <a:lstStyle/>
            <a:p>
              <a:pPr algn="ctr"/>
              <a:r>
                <a:rPr lang="en-US" b="1"/>
                <a:t>Emp-Hrly-Rate</a:t>
              </a:r>
            </a:p>
          </p:txBody>
        </p:sp>
      </p:gr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685800" y="152400"/>
            <a:ext cx="8229600" cy="1143000"/>
          </a:xfrm>
        </p:spPr>
        <p:txBody>
          <a:bodyPr/>
          <a:lstStyle/>
          <a:p>
            <a:r>
              <a:rPr lang="en-US" b="1" dirty="0">
                <a:solidFill>
                  <a:srgbClr val="FFCCFF"/>
                </a:solidFill>
              </a:rPr>
              <a:t>Second Normal Form</a:t>
            </a:r>
          </a:p>
        </p:txBody>
      </p:sp>
      <p:sp>
        <p:nvSpPr>
          <p:cNvPr id="370691" name="Rectangle 3"/>
          <p:cNvSpPr>
            <a:spLocks noGrp="1" noChangeArrowheads="1"/>
          </p:cNvSpPr>
          <p:nvPr>
            <p:ph type="body" idx="1"/>
          </p:nvPr>
        </p:nvSpPr>
        <p:spPr/>
        <p:txBody>
          <a:bodyPr/>
          <a:lstStyle/>
          <a:p>
            <a:pPr>
              <a:buNone/>
            </a:pPr>
            <a:r>
              <a:rPr lang="en-US" sz="2000" b="1" i="1" dirty="0" smtClean="0">
                <a:solidFill>
                  <a:schemeClr val="tx1"/>
                </a:solidFill>
                <a:latin typeface="+mj-lt"/>
              </a:rPr>
              <a:t>    </a:t>
            </a:r>
          </a:p>
          <a:p>
            <a:pPr>
              <a:buNone/>
            </a:pPr>
            <a:r>
              <a:rPr lang="en-US" sz="2000" b="1" i="1" dirty="0" smtClean="0">
                <a:latin typeface="+mj-lt"/>
              </a:rPr>
              <a:t>      </a:t>
            </a:r>
            <a:r>
              <a:rPr lang="en-US" sz="2400" b="1" i="1" dirty="0" smtClean="0">
                <a:solidFill>
                  <a:schemeClr val="tx1"/>
                </a:solidFill>
                <a:latin typeface="+mj-lt"/>
              </a:rPr>
              <a:t>A </a:t>
            </a:r>
            <a:r>
              <a:rPr lang="en-US" sz="2400" b="1" i="1" dirty="0">
                <a:solidFill>
                  <a:schemeClr val="tx1"/>
                </a:solidFill>
                <a:latin typeface="+mj-lt"/>
              </a:rPr>
              <a:t>relation is said to be in Second Normal Form </a:t>
            </a:r>
            <a:r>
              <a:rPr lang="en-US" sz="2400" b="1" i="1" dirty="0" smtClean="0">
                <a:solidFill>
                  <a:schemeClr val="tx1"/>
                </a:solidFill>
                <a:latin typeface="+mj-lt"/>
              </a:rPr>
              <a:t>if is in 1NF and when </a:t>
            </a:r>
            <a:r>
              <a:rPr lang="en-US" sz="2400" b="1" i="1" dirty="0">
                <a:solidFill>
                  <a:schemeClr val="tx1"/>
                </a:solidFill>
                <a:latin typeface="+mj-lt"/>
              </a:rPr>
              <a:t>every </a:t>
            </a:r>
            <a:r>
              <a:rPr lang="en-US" sz="2400" b="1" i="1" dirty="0" smtClean="0">
                <a:solidFill>
                  <a:schemeClr val="tx1"/>
                </a:solidFill>
                <a:latin typeface="+mj-lt"/>
              </a:rPr>
              <a:t>non key </a:t>
            </a:r>
            <a:r>
              <a:rPr lang="en-US" sz="2400" b="1" i="1" dirty="0">
                <a:solidFill>
                  <a:schemeClr val="tx1"/>
                </a:solidFill>
                <a:latin typeface="+mj-lt"/>
              </a:rPr>
              <a:t>attribute is fully functionally dependent on the primary key</a:t>
            </a:r>
            <a:r>
              <a:rPr lang="en-US" sz="2400" b="1" i="1" dirty="0" smtClean="0">
                <a:solidFill>
                  <a:schemeClr val="tx1"/>
                </a:solidFill>
                <a:latin typeface="+mj-lt"/>
              </a:rPr>
              <a:t>.</a:t>
            </a:r>
          </a:p>
          <a:p>
            <a:pPr>
              <a:buNone/>
            </a:pPr>
            <a:r>
              <a:rPr lang="en-US" sz="2400" b="1" i="1" dirty="0" smtClean="0">
                <a:latin typeface="+mj-lt"/>
              </a:rPr>
              <a:t>     Or </a:t>
            </a:r>
            <a:r>
              <a:rPr lang="en-US" sz="2400" i="1" dirty="0" smtClean="0">
                <a:latin typeface="+mj-lt"/>
              </a:rPr>
              <a:t>No nonprime attribute is partially dependent on any key .</a:t>
            </a:r>
          </a:p>
          <a:p>
            <a:pPr>
              <a:buNone/>
            </a:pPr>
            <a:endParaRPr lang="en-US" sz="2000" b="1" i="1" dirty="0" smtClean="0">
              <a:solidFill>
                <a:schemeClr val="tx1"/>
              </a:solidFill>
              <a:latin typeface="+mj-lt"/>
            </a:endParaRPr>
          </a:p>
          <a:p>
            <a:pPr>
              <a:buNone/>
            </a:pPr>
            <a:endParaRPr lang="en-US" sz="2000" b="1" i="1" dirty="0" smtClean="0">
              <a:solidFill>
                <a:schemeClr val="tx1"/>
              </a:solidFill>
              <a:latin typeface="+mj-lt"/>
            </a:endParaRPr>
          </a:p>
          <a:p>
            <a:pPr lvl="1">
              <a:buNone/>
            </a:pPr>
            <a:r>
              <a:rPr lang="en-US" sz="2000" b="1" i="1" dirty="0" smtClean="0">
                <a:solidFill>
                  <a:schemeClr val="tx1"/>
                </a:solidFill>
                <a:latin typeface="+mj-lt"/>
              </a:rPr>
              <a:t>Now, the example relation scheme is in 2NF with following relations:</a:t>
            </a:r>
          </a:p>
          <a:p>
            <a:pPr lvl="1">
              <a:buNone/>
            </a:pPr>
            <a:endParaRPr lang="en-US" sz="2000" b="1" i="1" dirty="0" smtClean="0">
              <a:solidFill>
                <a:schemeClr val="tx1"/>
              </a:solidFill>
              <a:latin typeface="+mj-lt"/>
            </a:endParaRPr>
          </a:p>
          <a:p>
            <a:pPr lvl="1">
              <a:buNone/>
            </a:pPr>
            <a:r>
              <a:rPr lang="en-US" sz="2000" b="1" i="1" dirty="0" smtClean="0">
                <a:latin typeface="+mj-lt"/>
              </a:rPr>
              <a:t>Project (</a:t>
            </a:r>
            <a:r>
              <a:rPr lang="en-US" sz="2000" b="1" i="1" u="sng" dirty="0" err="1" smtClean="0">
                <a:latin typeface="+mj-lt"/>
              </a:rPr>
              <a:t>Proj</a:t>
            </a:r>
            <a:r>
              <a:rPr lang="en-US" sz="2000" b="1" i="1" u="sng" dirty="0" smtClean="0">
                <a:latin typeface="+mj-lt"/>
              </a:rPr>
              <a:t>-Id</a:t>
            </a:r>
            <a:r>
              <a:rPr lang="en-US" sz="2000" b="1" i="1" dirty="0" smtClean="0">
                <a:latin typeface="+mj-lt"/>
              </a:rPr>
              <a:t>, </a:t>
            </a:r>
            <a:r>
              <a:rPr lang="en-US" sz="2000" b="1" i="1" dirty="0" err="1" smtClean="0">
                <a:latin typeface="+mj-lt"/>
              </a:rPr>
              <a:t>Proj</a:t>
            </a:r>
            <a:r>
              <a:rPr lang="en-US" sz="2000" b="1" i="1" dirty="0" smtClean="0">
                <a:latin typeface="+mj-lt"/>
              </a:rPr>
              <a:t>-Name, </a:t>
            </a:r>
            <a:r>
              <a:rPr lang="en-US" sz="2000" b="1" i="1" dirty="0" err="1" smtClean="0">
                <a:latin typeface="+mj-lt"/>
              </a:rPr>
              <a:t>Proj</a:t>
            </a:r>
            <a:r>
              <a:rPr lang="en-US" sz="2000" b="1" i="1" dirty="0" smtClean="0">
                <a:latin typeface="+mj-lt"/>
              </a:rPr>
              <a:t>-Mgr-Id)</a:t>
            </a:r>
          </a:p>
          <a:p>
            <a:pPr lvl="1">
              <a:buNone/>
            </a:pPr>
            <a:r>
              <a:rPr lang="en-US" sz="2000" b="1" i="1" dirty="0" smtClean="0">
                <a:solidFill>
                  <a:schemeClr val="tx1"/>
                </a:solidFill>
                <a:latin typeface="+mj-lt"/>
              </a:rPr>
              <a:t>Employee (</a:t>
            </a:r>
            <a:r>
              <a:rPr lang="en-US" sz="2000" b="1" i="1" u="sng" dirty="0" err="1" smtClean="0">
                <a:solidFill>
                  <a:schemeClr val="tx1"/>
                </a:solidFill>
                <a:latin typeface="+mj-lt"/>
              </a:rPr>
              <a:t>Emp</a:t>
            </a:r>
            <a:r>
              <a:rPr lang="en-US" sz="2000" b="1" i="1" u="sng" dirty="0" smtClean="0">
                <a:solidFill>
                  <a:schemeClr val="tx1"/>
                </a:solidFill>
                <a:latin typeface="+mj-lt"/>
              </a:rPr>
              <a:t>-Id</a:t>
            </a:r>
            <a:r>
              <a:rPr lang="en-US" sz="2000" b="1" i="1" dirty="0" smtClean="0">
                <a:solidFill>
                  <a:schemeClr val="tx1"/>
                </a:solidFill>
                <a:latin typeface="+mj-lt"/>
              </a:rPr>
              <a:t>, </a:t>
            </a:r>
            <a:r>
              <a:rPr lang="en-US" sz="2000" b="1" i="1" dirty="0" err="1" smtClean="0">
                <a:solidFill>
                  <a:schemeClr val="tx1"/>
                </a:solidFill>
                <a:latin typeface="+mj-lt"/>
              </a:rPr>
              <a:t>Emp</a:t>
            </a:r>
            <a:r>
              <a:rPr lang="en-US" sz="2000" b="1" i="1" dirty="0" smtClean="0">
                <a:solidFill>
                  <a:schemeClr val="tx1"/>
                </a:solidFill>
                <a:latin typeface="+mj-lt"/>
              </a:rPr>
              <a:t>-Name, </a:t>
            </a:r>
            <a:r>
              <a:rPr lang="en-US" sz="2000" b="1" i="1" dirty="0" err="1" smtClean="0">
                <a:solidFill>
                  <a:schemeClr val="tx1"/>
                </a:solidFill>
                <a:latin typeface="+mj-lt"/>
              </a:rPr>
              <a:t>Emp_dept</a:t>
            </a:r>
            <a:r>
              <a:rPr lang="en-US" sz="2000" b="1" i="1" dirty="0" smtClean="0">
                <a:solidFill>
                  <a:schemeClr val="tx1"/>
                </a:solidFill>
                <a:latin typeface="+mj-lt"/>
              </a:rPr>
              <a:t>, </a:t>
            </a:r>
            <a:r>
              <a:rPr lang="en-US" sz="2000" b="1" i="1" dirty="0" err="1" smtClean="0">
                <a:solidFill>
                  <a:schemeClr val="tx1"/>
                </a:solidFill>
                <a:latin typeface="+mj-lt"/>
              </a:rPr>
              <a:t>Emp</a:t>
            </a:r>
            <a:r>
              <a:rPr lang="en-US" sz="2000" b="1" i="1" dirty="0" smtClean="0">
                <a:solidFill>
                  <a:schemeClr val="tx1"/>
                </a:solidFill>
                <a:latin typeface="+mj-lt"/>
              </a:rPr>
              <a:t>-</a:t>
            </a:r>
            <a:r>
              <a:rPr lang="en-US" sz="2000" b="1" i="1" dirty="0" err="1" smtClean="0">
                <a:solidFill>
                  <a:schemeClr val="tx1"/>
                </a:solidFill>
                <a:latin typeface="+mj-lt"/>
              </a:rPr>
              <a:t>Hrly</a:t>
            </a:r>
            <a:r>
              <a:rPr lang="en-US" sz="2000" b="1" i="1" dirty="0" smtClean="0">
                <a:solidFill>
                  <a:schemeClr val="tx1"/>
                </a:solidFill>
                <a:latin typeface="+mj-lt"/>
              </a:rPr>
              <a:t>-Rate )</a:t>
            </a:r>
          </a:p>
          <a:p>
            <a:pPr lvl="1">
              <a:buNone/>
            </a:pPr>
            <a:r>
              <a:rPr lang="en-US" sz="2000" b="1" i="1" dirty="0" err="1" smtClean="0">
                <a:latin typeface="+mj-lt"/>
              </a:rPr>
              <a:t>Proj_Emp</a:t>
            </a:r>
            <a:r>
              <a:rPr lang="en-US" sz="2000" b="1" i="1" dirty="0" smtClean="0">
                <a:latin typeface="+mj-lt"/>
              </a:rPr>
              <a:t> (</a:t>
            </a:r>
            <a:r>
              <a:rPr lang="en-US" sz="2000" b="1" i="1" u="sng" dirty="0" err="1" smtClean="0">
                <a:latin typeface="+mj-lt"/>
              </a:rPr>
              <a:t>Proj</a:t>
            </a:r>
            <a:r>
              <a:rPr lang="en-US" sz="2000" b="1" i="1" u="sng" dirty="0" smtClean="0">
                <a:latin typeface="+mj-lt"/>
              </a:rPr>
              <a:t>-id</a:t>
            </a:r>
            <a:r>
              <a:rPr lang="en-US" sz="2000" b="1" i="1" dirty="0" smtClean="0">
                <a:latin typeface="+mj-lt"/>
              </a:rPr>
              <a:t>, </a:t>
            </a:r>
            <a:r>
              <a:rPr lang="en-US" sz="2000" b="1" i="1" dirty="0" err="1" smtClean="0">
                <a:latin typeface="+mj-lt"/>
              </a:rPr>
              <a:t>Emp</a:t>
            </a:r>
            <a:r>
              <a:rPr lang="en-US" sz="2000" b="1" i="1" dirty="0" smtClean="0">
                <a:latin typeface="+mj-lt"/>
              </a:rPr>
              <a:t>-Id, Total-Hrs-Worked)</a:t>
            </a:r>
            <a:endParaRPr lang="en-US" sz="2000" b="1" i="1" dirty="0">
              <a:solidFill>
                <a:schemeClr val="tx1"/>
              </a:solidFill>
              <a:latin typeface="+mj-lt"/>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914400" y="0"/>
            <a:ext cx="8229600" cy="1143000"/>
          </a:xfrm>
        </p:spPr>
        <p:txBody>
          <a:bodyPr/>
          <a:lstStyle/>
          <a:p>
            <a:r>
              <a:rPr lang="en-US" sz="3600" b="1" dirty="0">
                <a:solidFill>
                  <a:srgbClr val="FEC1FF"/>
                </a:solidFill>
              </a:rPr>
              <a:t>Data Anomalies in 2NF Relations</a:t>
            </a:r>
          </a:p>
        </p:txBody>
      </p:sp>
      <p:sp>
        <p:nvSpPr>
          <p:cNvPr id="257027" name="Rectangle 3"/>
          <p:cNvSpPr>
            <a:spLocks noGrp="1" noChangeArrowheads="1"/>
          </p:cNvSpPr>
          <p:nvPr>
            <p:ph type="body" idx="1"/>
          </p:nvPr>
        </p:nvSpPr>
        <p:spPr>
          <a:xfrm>
            <a:off x="609600" y="1600200"/>
            <a:ext cx="8077200" cy="3354388"/>
          </a:xfrm>
        </p:spPr>
        <p:txBody>
          <a:bodyPr/>
          <a:lstStyle/>
          <a:p>
            <a:pPr>
              <a:lnSpc>
                <a:spcPct val="90000"/>
              </a:lnSpc>
            </a:pPr>
            <a:r>
              <a:rPr lang="en-US" sz="2800" dirty="0">
                <a:solidFill>
                  <a:schemeClr val="bg2"/>
                </a:solidFill>
                <a:latin typeface="+mj-lt"/>
              </a:rPr>
              <a:t>Insertion anomalies</a:t>
            </a:r>
            <a:r>
              <a:rPr lang="en-US" sz="2800" dirty="0">
                <a:latin typeface="+mj-lt"/>
              </a:rPr>
              <a:t> occur in the EMPLOYEE relation</a:t>
            </a:r>
            <a:r>
              <a:rPr lang="en-US" sz="2800" dirty="0" smtClean="0">
                <a:latin typeface="+mj-lt"/>
              </a:rPr>
              <a:t>.</a:t>
            </a:r>
          </a:p>
          <a:p>
            <a:pPr>
              <a:lnSpc>
                <a:spcPct val="90000"/>
              </a:lnSpc>
              <a:buNone/>
            </a:pPr>
            <a:endParaRPr lang="en-US" sz="2800" dirty="0">
              <a:latin typeface="+mj-lt"/>
            </a:endParaRPr>
          </a:p>
          <a:p>
            <a:pPr lvl="1">
              <a:lnSpc>
                <a:spcPct val="90000"/>
              </a:lnSpc>
            </a:pPr>
            <a:r>
              <a:rPr lang="en-US" sz="2400" dirty="0">
                <a:latin typeface="+mj-lt"/>
              </a:rPr>
              <a:t>Consider a situation where we would like to  set in advance the rate to be charged by the employees of a new department.</a:t>
            </a:r>
          </a:p>
          <a:p>
            <a:pPr lvl="1">
              <a:lnSpc>
                <a:spcPct val="90000"/>
              </a:lnSpc>
            </a:pPr>
            <a:r>
              <a:rPr lang="en-US" sz="2400" dirty="0">
                <a:latin typeface="+mj-lt"/>
              </a:rPr>
              <a:t>We cannot insert this information until there is an employee assigned to that department.</a:t>
            </a:r>
          </a:p>
          <a:p>
            <a:pPr lvl="2">
              <a:lnSpc>
                <a:spcPct val="90000"/>
              </a:lnSpc>
            </a:pPr>
            <a:r>
              <a:rPr lang="en-US" sz="2000" dirty="0">
                <a:latin typeface="+mj-lt"/>
              </a:rPr>
              <a:t>Notice that the rate that a department charges is independent of whether or not it has employees.</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914400" y="0"/>
            <a:ext cx="8229600" cy="1143000"/>
          </a:xfrm>
        </p:spPr>
        <p:txBody>
          <a:bodyPr/>
          <a:lstStyle/>
          <a:p>
            <a:r>
              <a:rPr lang="en-US" sz="3600" b="1" dirty="0">
                <a:solidFill>
                  <a:srgbClr val="FEC1FF"/>
                </a:solidFill>
              </a:rPr>
              <a:t>Data Anomalies in 2NF Relations</a:t>
            </a:r>
          </a:p>
        </p:txBody>
      </p:sp>
      <p:sp>
        <p:nvSpPr>
          <p:cNvPr id="258051" name="Rectangle 3"/>
          <p:cNvSpPr>
            <a:spLocks noGrp="1" noChangeArrowheads="1"/>
          </p:cNvSpPr>
          <p:nvPr>
            <p:ph type="body" idx="1"/>
          </p:nvPr>
        </p:nvSpPr>
        <p:spPr>
          <a:xfrm>
            <a:off x="533400" y="1752600"/>
            <a:ext cx="8077200" cy="3354388"/>
          </a:xfrm>
        </p:spPr>
        <p:txBody>
          <a:bodyPr/>
          <a:lstStyle/>
          <a:p>
            <a:r>
              <a:rPr lang="en-US" dirty="0">
                <a:latin typeface="+mj-lt"/>
              </a:rPr>
              <a:t>The EMPLOYEE relation is also susceptible to </a:t>
            </a:r>
            <a:r>
              <a:rPr lang="en-US" dirty="0">
                <a:solidFill>
                  <a:schemeClr val="bg2"/>
                </a:solidFill>
                <a:latin typeface="+mj-lt"/>
              </a:rPr>
              <a:t>deletion anomalies</a:t>
            </a:r>
            <a:r>
              <a:rPr lang="en-US" dirty="0" smtClean="0">
                <a:latin typeface="+mj-lt"/>
              </a:rPr>
              <a:t>.</a:t>
            </a:r>
          </a:p>
          <a:p>
            <a:endParaRPr lang="en-US" dirty="0">
              <a:latin typeface="+mj-lt"/>
            </a:endParaRPr>
          </a:p>
          <a:p>
            <a:pPr lvl="1"/>
            <a:r>
              <a:rPr lang="en-US" dirty="0">
                <a:latin typeface="+mj-lt"/>
              </a:rPr>
              <a:t>This type of anomaly occurs whenever we delete the </a:t>
            </a:r>
            <a:r>
              <a:rPr lang="en-US" dirty="0" err="1">
                <a:latin typeface="+mj-lt"/>
              </a:rPr>
              <a:t>tuple</a:t>
            </a:r>
            <a:r>
              <a:rPr lang="en-US" dirty="0">
                <a:latin typeface="+mj-lt"/>
              </a:rPr>
              <a:t> of an employee who happens to be the only employee left in a department.</a:t>
            </a:r>
          </a:p>
          <a:p>
            <a:pPr lvl="1"/>
            <a:r>
              <a:rPr lang="en-US" dirty="0">
                <a:latin typeface="+mj-lt"/>
              </a:rPr>
              <a:t>In this case, we will also lose the information about the rate that the department charges.</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914400" y="0"/>
            <a:ext cx="8229600" cy="1143000"/>
          </a:xfrm>
        </p:spPr>
        <p:txBody>
          <a:bodyPr/>
          <a:lstStyle/>
          <a:p>
            <a:r>
              <a:rPr lang="en-US" sz="3600" b="1" dirty="0">
                <a:solidFill>
                  <a:srgbClr val="FEC1FF"/>
                </a:solidFill>
              </a:rPr>
              <a:t>Data Anomalies in 2NF Relations</a:t>
            </a:r>
          </a:p>
        </p:txBody>
      </p:sp>
      <p:sp>
        <p:nvSpPr>
          <p:cNvPr id="259075" name="Rectangle 3"/>
          <p:cNvSpPr>
            <a:spLocks noGrp="1" noChangeArrowheads="1"/>
          </p:cNvSpPr>
          <p:nvPr>
            <p:ph type="body" idx="1"/>
          </p:nvPr>
        </p:nvSpPr>
        <p:spPr>
          <a:xfrm>
            <a:off x="457200" y="1600200"/>
            <a:ext cx="8382000" cy="4419600"/>
          </a:xfrm>
        </p:spPr>
        <p:txBody>
          <a:bodyPr/>
          <a:lstStyle/>
          <a:p>
            <a:pPr>
              <a:lnSpc>
                <a:spcPct val="90000"/>
              </a:lnSpc>
            </a:pPr>
            <a:r>
              <a:rPr lang="en-US" dirty="0">
                <a:solidFill>
                  <a:schemeClr val="bg2"/>
                </a:solidFill>
                <a:latin typeface="+mj-lt"/>
              </a:rPr>
              <a:t>Update anomalies </a:t>
            </a:r>
            <a:r>
              <a:rPr lang="en-US" dirty="0">
                <a:latin typeface="+mj-lt"/>
              </a:rPr>
              <a:t>will also occur in the EMPLOYEE relation because there may be several employees from the same department working on different projects</a:t>
            </a:r>
            <a:r>
              <a:rPr lang="en-US" dirty="0" smtClean="0">
                <a:latin typeface="+mj-lt"/>
              </a:rPr>
              <a:t>.</a:t>
            </a:r>
          </a:p>
          <a:p>
            <a:pPr>
              <a:lnSpc>
                <a:spcPct val="90000"/>
              </a:lnSpc>
            </a:pPr>
            <a:endParaRPr lang="en-US" dirty="0">
              <a:latin typeface="+mj-lt"/>
            </a:endParaRPr>
          </a:p>
          <a:p>
            <a:pPr lvl="1">
              <a:lnSpc>
                <a:spcPct val="90000"/>
              </a:lnSpc>
            </a:pPr>
            <a:r>
              <a:rPr lang="en-US" dirty="0">
                <a:latin typeface="+mj-lt"/>
              </a:rPr>
              <a:t>If the department rate changes, we need to make sure that the corresponding rate is changed for all employees that work for that department.</a:t>
            </a:r>
          </a:p>
          <a:p>
            <a:pPr lvl="2">
              <a:lnSpc>
                <a:spcPct val="90000"/>
              </a:lnSpc>
            </a:pPr>
            <a:r>
              <a:rPr lang="en-US" dirty="0">
                <a:latin typeface="+mj-lt"/>
              </a:rPr>
              <a:t>Otherwise the database may end up in an inconsistent state.</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914400" y="0"/>
            <a:ext cx="8229600" cy="1143000"/>
          </a:xfrm>
        </p:spPr>
        <p:txBody>
          <a:bodyPr/>
          <a:lstStyle/>
          <a:p>
            <a:r>
              <a:rPr lang="en-US" b="1" dirty="0">
                <a:solidFill>
                  <a:srgbClr val="FFCCFF"/>
                </a:solidFill>
              </a:rPr>
              <a:t>Transitive Dependencies</a:t>
            </a:r>
          </a:p>
        </p:txBody>
      </p:sp>
      <p:sp>
        <p:nvSpPr>
          <p:cNvPr id="262147" name="Rectangle 3"/>
          <p:cNvSpPr>
            <a:spLocks noGrp="1" noChangeArrowheads="1"/>
          </p:cNvSpPr>
          <p:nvPr>
            <p:ph type="body" idx="1"/>
          </p:nvPr>
        </p:nvSpPr>
        <p:spPr>
          <a:xfrm>
            <a:off x="228600" y="1066800"/>
            <a:ext cx="8610600" cy="5257800"/>
          </a:xfrm>
        </p:spPr>
        <p:txBody>
          <a:bodyPr/>
          <a:lstStyle/>
          <a:p>
            <a:r>
              <a:rPr lang="en-US" sz="1800" dirty="0" smtClean="0">
                <a:latin typeface="+mj-lt"/>
              </a:rPr>
              <a:t>A </a:t>
            </a:r>
            <a:r>
              <a:rPr lang="en-US" sz="1800" b="1" dirty="0" smtClean="0">
                <a:latin typeface="+mj-lt"/>
              </a:rPr>
              <a:t>transitive dependency</a:t>
            </a:r>
            <a:r>
              <a:rPr lang="en-US" sz="1800" dirty="0" smtClean="0">
                <a:latin typeface="+mj-lt"/>
              </a:rPr>
              <a:t> is a functional dependency which holds by virtue of transitivity. A transitive dependency can occur only in a relation that has three or more attributes. Let A, B, and C designate three distinct attributes and following conditions hold:</a:t>
            </a:r>
          </a:p>
          <a:p>
            <a:r>
              <a:rPr lang="en-US" sz="1800" dirty="0" smtClean="0">
                <a:latin typeface="+mj-lt"/>
              </a:rPr>
              <a:t>A → B				(where A is the key of the relation)</a:t>
            </a:r>
          </a:p>
          <a:p>
            <a:r>
              <a:rPr lang="en-US" sz="1800" dirty="0" smtClean="0">
                <a:latin typeface="+mj-lt"/>
              </a:rPr>
              <a:t>B → C</a:t>
            </a:r>
          </a:p>
          <a:p>
            <a:r>
              <a:rPr lang="en-US" sz="1800" dirty="0" smtClean="0">
                <a:latin typeface="+mj-lt"/>
              </a:rPr>
              <a:t>Then the functional dependency A → C (which follows from 1 and 3 by the axiom of transitivity) is a transitive dependency.</a:t>
            </a:r>
          </a:p>
          <a:p>
            <a:endParaRPr lang="en-US" sz="1800" dirty="0" smtClean="0">
              <a:latin typeface="+mj-lt"/>
            </a:endParaRPr>
          </a:p>
          <a:p>
            <a:r>
              <a:rPr lang="en-US" sz="1800" dirty="0" smtClean="0">
                <a:latin typeface="+mj-lt"/>
              </a:rPr>
              <a:t>For </a:t>
            </a:r>
            <a:r>
              <a:rPr lang="en-US" sz="1800" dirty="0" err="1" smtClean="0">
                <a:latin typeface="+mj-lt"/>
              </a:rPr>
              <a:t>eg</a:t>
            </a:r>
            <a:r>
              <a:rPr lang="en-US" sz="1800" dirty="0" smtClean="0">
                <a:latin typeface="+mj-lt"/>
              </a:rPr>
              <a:t>: If in a relation </a:t>
            </a:r>
            <a:r>
              <a:rPr lang="en-US" sz="1800" b="1" i="1" dirty="0" smtClean="0">
                <a:latin typeface="+mj-lt"/>
              </a:rPr>
              <a:t>Book</a:t>
            </a:r>
            <a:r>
              <a:rPr lang="en-US" sz="1800" dirty="0" smtClean="0">
                <a:latin typeface="+mj-lt"/>
              </a:rPr>
              <a:t> is the key and</a:t>
            </a:r>
          </a:p>
          <a:p>
            <a:pPr>
              <a:buNone/>
            </a:pPr>
            <a:r>
              <a:rPr lang="en-US" sz="1800" dirty="0" smtClean="0"/>
              <a:t>				{Book} → {Author}</a:t>
            </a:r>
          </a:p>
          <a:p>
            <a:pPr>
              <a:buNone/>
            </a:pPr>
            <a:r>
              <a:rPr lang="en-US" sz="1800" dirty="0" smtClean="0"/>
              <a:t>				{Author} → {Nationality}</a:t>
            </a:r>
          </a:p>
          <a:p>
            <a:pPr>
              <a:buNone/>
            </a:pPr>
            <a:r>
              <a:rPr lang="en-US" sz="1800" dirty="0" smtClean="0"/>
              <a:t>		             Therefore {Book} → {Nationality} is a transitive dependency.</a:t>
            </a:r>
          </a:p>
          <a:p>
            <a:pPr>
              <a:buNone/>
            </a:pPr>
            <a:endParaRPr lang="en-US" sz="1800" dirty="0" smtClean="0"/>
          </a:p>
          <a:p>
            <a:r>
              <a:rPr lang="en-US" sz="1800" dirty="0" smtClean="0"/>
              <a:t>Transitive dependency occurs when a non-key attribute determines another non-key attribute.</a:t>
            </a:r>
          </a:p>
          <a:p>
            <a:endParaRPr lang="en-US" sz="1800" dirty="0" smtClean="0">
              <a:latin typeface="+mj-lt"/>
            </a:endParaRPr>
          </a:p>
          <a:p>
            <a:pPr lvl="2">
              <a:lnSpc>
                <a:spcPct val="90000"/>
              </a:lnSpc>
              <a:buNone/>
            </a:pPr>
            <a:endParaRPr lang="en-US" sz="1600" dirty="0">
              <a:solidFill>
                <a:schemeClr val="tx1"/>
              </a:solidFill>
              <a:latin typeface="+mj-lt"/>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762000" y="0"/>
            <a:ext cx="8229600" cy="1143000"/>
          </a:xfrm>
        </p:spPr>
        <p:txBody>
          <a:bodyPr/>
          <a:lstStyle/>
          <a:p>
            <a:r>
              <a:rPr lang="en-US" b="1" dirty="0">
                <a:solidFill>
                  <a:srgbClr val="FFCCFF"/>
                </a:solidFill>
              </a:rPr>
              <a:t>Transitive Dependencies</a:t>
            </a:r>
          </a:p>
        </p:txBody>
      </p:sp>
      <p:sp>
        <p:nvSpPr>
          <p:cNvPr id="261123" name="Rectangle 3"/>
          <p:cNvSpPr>
            <a:spLocks noGrp="1" noChangeArrowheads="1"/>
          </p:cNvSpPr>
          <p:nvPr>
            <p:ph type="body" idx="1"/>
          </p:nvPr>
        </p:nvSpPr>
        <p:spPr/>
        <p:txBody>
          <a:bodyPr/>
          <a:lstStyle/>
          <a:p>
            <a:r>
              <a:rPr lang="en-US"/>
              <a:t>Assume the following functional dependencies of attributes A, B and C of relation </a:t>
            </a:r>
            <a:r>
              <a:rPr lang="en-US">
                <a:solidFill>
                  <a:schemeClr val="bg2"/>
                </a:solidFill>
              </a:rPr>
              <a:t>r(R):</a:t>
            </a:r>
          </a:p>
        </p:txBody>
      </p:sp>
      <p:grpSp>
        <p:nvGrpSpPr>
          <p:cNvPr id="2" name="Group 20"/>
          <p:cNvGrpSpPr>
            <a:grpSpLocks/>
          </p:cNvGrpSpPr>
          <p:nvPr/>
        </p:nvGrpSpPr>
        <p:grpSpPr bwMode="auto">
          <a:xfrm>
            <a:off x="2895600" y="3429000"/>
            <a:ext cx="4114800" cy="2819400"/>
            <a:chOff x="1824" y="2160"/>
            <a:chExt cx="2592" cy="1776"/>
          </a:xfrm>
        </p:grpSpPr>
        <p:sp>
          <p:nvSpPr>
            <p:cNvPr id="261124" name="Text Box 4"/>
            <p:cNvSpPr txBox="1">
              <a:spLocks noChangeArrowheads="1"/>
            </p:cNvSpPr>
            <p:nvPr/>
          </p:nvSpPr>
          <p:spPr bwMode="auto">
            <a:xfrm>
              <a:off x="2577" y="2160"/>
              <a:ext cx="301" cy="365"/>
            </a:xfrm>
            <a:prstGeom prst="rect">
              <a:avLst/>
            </a:prstGeom>
            <a:noFill/>
            <a:ln w="9525" algn="ctr">
              <a:noFill/>
              <a:miter lim="800000"/>
              <a:headEnd/>
              <a:tailEnd/>
            </a:ln>
            <a:effectLst/>
          </p:spPr>
          <p:txBody>
            <a:bodyPr wrap="none">
              <a:spAutoFit/>
            </a:bodyPr>
            <a:lstStyle/>
            <a:p>
              <a:pPr algn="ctr"/>
              <a:r>
                <a:rPr lang="en-US" sz="3200" b="1"/>
                <a:t>A</a:t>
              </a:r>
            </a:p>
          </p:txBody>
        </p:sp>
        <p:sp>
          <p:nvSpPr>
            <p:cNvPr id="261125" name="Text Box 5"/>
            <p:cNvSpPr txBox="1">
              <a:spLocks noChangeArrowheads="1"/>
            </p:cNvSpPr>
            <p:nvPr/>
          </p:nvSpPr>
          <p:spPr bwMode="auto">
            <a:xfrm>
              <a:off x="2577" y="2864"/>
              <a:ext cx="301" cy="365"/>
            </a:xfrm>
            <a:prstGeom prst="rect">
              <a:avLst/>
            </a:prstGeom>
            <a:noFill/>
            <a:ln w="9525" algn="ctr">
              <a:noFill/>
              <a:miter lim="800000"/>
              <a:headEnd/>
              <a:tailEnd/>
            </a:ln>
            <a:effectLst/>
          </p:spPr>
          <p:txBody>
            <a:bodyPr wrap="none">
              <a:spAutoFit/>
            </a:bodyPr>
            <a:lstStyle/>
            <a:p>
              <a:pPr algn="ctr"/>
              <a:r>
                <a:rPr lang="en-US" sz="3200" b="1"/>
                <a:t>B</a:t>
              </a:r>
            </a:p>
          </p:txBody>
        </p:sp>
        <p:sp>
          <p:nvSpPr>
            <p:cNvPr id="261126" name="Text Box 6"/>
            <p:cNvSpPr txBox="1">
              <a:spLocks noChangeArrowheads="1"/>
            </p:cNvSpPr>
            <p:nvPr/>
          </p:nvSpPr>
          <p:spPr bwMode="auto">
            <a:xfrm>
              <a:off x="2579" y="3571"/>
              <a:ext cx="301" cy="365"/>
            </a:xfrm>
            <a:prstGeom prst="rect">
              <a:avLst/>
            </a:prstGeom>
            <a:noFill/>
            <a:ln w="9525" algn="ctr">
              <a:noFill/>
              <a:miter lim="800000"/>
              <a:headEnd/>
              <a:tailEnd/>
            </a:ln>
            <a:effectLst/>
          </p:spPr>
          <p:txBody>
            <a:bodyPr wrap="none">
              <a:spAutoFit/>
            </a:bodyPr>
            <a:lstStyle/>
            <a:p>
              <a:pPr algn="ctr"/>
              <a:r>
                <a:rPr lang="en-US" sz="3200" b="1"/>
                <a:t>C</a:t>
              </a:r>
            </a:p>
          </p:txBody>
        </p:sp>
        <p:sp>
          <p:nvSpPr>
            <p:cNvPr id="261127" name="Line 7"/>
            <p:cNvSpPr>
              <a:spLocks noChangeShapeType="1"/>
            </p:cNvSpPr>
            <p:nvPr/>
          </p:nvSpPr>
          <p:spPr bwMode="auto">
            <a:xfrm>
              <a:off x="2736" y="2496"/>
              <a:ext cx="0" cy="384"/>
            </a:xfrm>
            <a:prstGeom prst="line">
              <a:avLst/>
            </a:prstGeom>
            <a:noFill/>
            <a:ln w="28575">
              <a:solidFill>
                <a:schemeClr val="tx1"/>
              </a:solidFill>
              <a:round/>
              <a:headEnd/>
              <a:tailEnd type="triangle" w="med" len="med"/>
            </a:ln>
            <a:effectLst/>
          </p:spPr>
          <p:txBody>
            <a:bodyPr wrap="none" anchor="ctr"/>
            <a:lstStyle/>
            <a:p>
              <a:endParaRPr lang="en-US"/>
            </a:p>
          </p:txBody>
        </p:sp>
        <p:sp>
          <p:nvSpPr>
            <p:cNvPr id="261128" name="Line 8"/>
            <p:cNvSpPr>
              <a:spLocks noChangeShapeType="1"/>
            </p:cNvSpPr>
            <p:nvPr/>
          </p:nvSpPr>
          <p:spPr bwMode="auto">
            <a:xfrm>
              <a:off x="2736" y="3216"/>
              <a:ext cx="0" cy="384"/>
            </a:xfrm>
            <a:prstGeom prst="line">
              <a:avLst/>
            </a:prstGeom>
            <a:noFill/>
            <a:ln w="28575">
              <a:solidFill>
                <a:schemeClr val="tx1"/>
              </a:solidFill>
              <a:round/>
              <a:headEnd/>
              <a:tailEnd type="triangle" w="med" len="med"/>
            </a:ln>
            <a:effectLst/>
          </p:spPr>
          <p:txBody>
            <a:bodyPr wrap="none" anchor="ctr"/>
            <a:lstStyle/>
            <a:p>
              <a:endParaRPr lang="en-US"/>
            </a:p>
          </p:txBody>
        </p:sp>
        <p:sp>
          <p:nvSpPr>
            <p:cNvPr id="261129" name="Line 9"/>
            <p:cNvSpPr>
              <a:spLocks noChangeShapeType="1"/>
            </p:cNvSpPr>
            <p:nvPr/>
          </p:nvSpPr>
          <p:spPr bwMode="auto">
            <a:xfrm>
              <a:off x="2880" y="3792"/>
              <a:ext cx="1392" cy="0"/>
            </a:xfrm>
            <a:prstGeom prst="line">
              <a:avLst/>
            </a:prstGeom>
            <a:noFill/>
            <a:ln w="28575">
              <a:solidFill>
                <a:schemeClr val="tx1"/>
              </a:solidFill>
              <a:round/>
              <a:headEnd/>
              <a:tailEnd/>
            </a:ln>
            <a:effectLst/>
          </p:spPr>
          <p:txBody>
            <a:bodyPr wrap="none" anchor="ctr"/>
            <a:lstStyle/>
            <a:p>
              <a:endParaRPr lang="en-US"/>
            </a:p>
          </p:txBody>
        </p:sp>
        <p:sp>
          <p:nvSpPr>
            <p:cNvPr id="261130" name="Line 10"/>
            <p:cNvSpPr>
              <a:spLocks noChangeShapeType="1"/>
            </p:cNvSpPr>
            <p:nvPr/>
          </p:nvSpPr>
          <p:spPr bwMode="auto">
            <a:xfrm flipV="1">
              <a:off x="4272" y="2352"/>
              <a:ext cx="0" cy="1440"/>
            </a:xfrm>
            <a:prstGeom prst="line">
              <a:avLst/>
            </a:prstGeom>
            <a:noFill/>
            <a:ln w="28575">
              <a:solidFill>
                <a:schemeClr val="tx1"/>
              </a:solidFill>
              <a:round/>
              <a:headEnd/>
              <a:tailEnd/>
            </a:ln>
            <a:effectLst/>
          </p:spPr>
          <p:txBody>
            <a:bodyPr wrap="none" anchor="ctr"/>
            <a:lstStyle/>
            <a:p>
              <a:endParaRPr lang="en-US"/>
            </a:p>
          </p:txBody>
        </p:sp>
        <p:sp>
          <p:nvSpPr>
            <p:cNvPr id="261131" name="Line 11"/>
            <p:cNvSpPr>
              <a:spLocks noChangeShapeType="1"/>
            </p:cNvSpPr>
            <p:nvPr/>
          </p:nvSpPr>
          <p:spPr bwMode="auto">
            <a:xfrm flipH="1">
              <a:off x="3552" y="2352"/>
              <a:ext cx="720" cy="0"/>
            </a:xfrm>
            <a:prstGeom prst="line">
              <a:avLst/>
            </a:prstGeom>
            <a:noFill/>
            <a:ln w="28575">
              <a:solidFill>
                <a:schemeClr val="tx1"/>
              </a:solidFill>
              <a:round/>
              <a:headEnd/>
              <a:tailEnd type="triangle" w="med" len="med"/>
            </a:ln>
            <a:effectLst/>
          </p:spPr>
          <p:txBody>
            <a:bodyPr wrap="none" anchor="ctr"/>
            <a:lstStyle/>
            <a:p>
              <a:endParaRPr lang="en-US"/>
            </a:p>
          </p:txBody>
        </p:sp>
        <p:sp>
          <p:nvSpPr>
            <p:cNvPr id="261132" name="Line 12"/>
            <p:cNvSpPr>
              <a:spLocks noChangeShapeType="1"/>
            </p:cNvSpPr>
            <p:nvPr/>
          </p:nvSpPr>
          <p:spPr bwMode="auto">
            <a:xfrm flipV="1">
              <a:off x="4176" y="2880"/>
              <a:ext cx="240" cy="336"/>
            </a:xfrm>
            <a:prstGeom prst="line">
              <a:avLst/>
            </a:prstGeom>
            <a:noFill/>
            <a:ln w="28575">
              <a:solidFill>
                <a:schemeClr val="tx1"/>
              </a:solidFill>
              <a:round/>
              <a:headEnd/>
              <a:tailEnd/>
            </a:ln>
            <a:effectLst/>
          </p:spPr>
          <p:txBody>
            <a:bodyPr wrap="none" anchor="ctr"/>
            <a:lstStyle/>
            <a:p>
              <a:endParaRPr lang="en-US"/>
            </a:p>
          </p:txBody>
        </p:sp>
        <p:sp>
          <p:nvSpPr>
            <p:cNvPr id="261133" name="Line 13"/>
            <p:cNvSpPr>
              <a:spLocks noChangeShapeType="1"/>
            </p:cNvSpPr>
            <p:nvPr/>
          </p:nvSpPr>
          <p:spPr bwMode="auto">
            <a:xfrm>
              <a:off x="2928" y="3072"/>
              <a:ext cx="336" cy="0"/>
            </a:xfrm>
            <a:prstGeom prst="line">
              <a:avLst/>
            </a:prstGeom>
            <a:noFill/>
            <a:ln w="28575">
              <a:solidFill>
                <a:schemeClr val="tx1"/>
              </a:solidFill>
              <a:round/>
              <a:headEnd/>
              <a:tailEnd/>
            </a:ln>
            <a:effectLst/>
          </p:spPr>
          <p:txBody>
            <a:bodyPr wrap="none" anchor="ctr"/>
            <a:lstStyle/>
            <a:p>
              <a:endParaRPr lang="en-US"/>
            </a:p>
          </p:txBody>
        </p:sp>
        <p:sp>
          <p:nvSpPr>
            <p:cNvPr id="261134" name="Line 14"/>
            <p:cNvSpPr>
              <a:spLocks noChangeShapeType="1"/>
            </p:cNvSpPr>
            <p:nvPr/>
          </p:nvSpPr>
          <p:spPr bwMode="auto">
            <a:xfrm flipV="1">
              <a:off x="3264" y="2352"/>
              <a:ext cx="0" cy="720"/>
            </a:xfrm>
            <a:prstGeom prst="line">
              <a:avLst/>
            </a:prstGeom>
            <a:noFill/>
            <a:ln w="28575">
              <a:solidFill>
                <a:schemeClr val="tx1"/>
              </a:solidFill>
              <a:round/>
              <a:headEnd/>
              <a:tailEnd/>
            </a:ln>
            <a:effectLst/>
          </p:spPr>
          <p:txBody>
            <a:bodyPr wrap="none" anchor="ctr"/>
            <a:lstStyle/>
            <a:p>
              <a:endParaRPr lang="en-US"/>
            </a:p>
          </p:txBody>
        </p:sp>
        <p:sp>
          <p:nvSpPr>
            <p:cNvPr id="261135" name="Line 15"/>
            <p:cNvSpPr>
              <a:spLocks noChangeShapeType="1"/>
            </p:cNvSpPr>
            <p:nvPr/>
          </p:nvSpPr>
          <p:spPr bwMode="auto">
            <a:xfrm flipH="1">
              <a:off x="2928" y="2352"/>
              <a:ext cx="336" cy="0"/>
            </a:xfrm>
            <a:prstGeom prst="line">
              <a:avLst/>
            </a:prstGeom>
            <a:noFill/>
            <a:ln w="28575">
              <a:solidFill>
                <a:schemeClr val="tx1"/>
              </a:solidFill>
              <a:round/>
              <a:headEnd/>
              <a:tailEnd type="triangle" w="med" len="med"/>
            </a:ln>
            <a:effectLst/>
          </p:spPr>
          <p:txBody>
            <a:bodyPr wrap="none" anchor="ctr"/>
            <a:lstStyle/>
            <a:p>
              <a:endParaRPr lang="en-US"/>
            </a:p>
          </p:txBody>
        </p:sp>
        <p:sp>
          <p:nvSpPr>
            <p:cNvPr id="261136" name="Line 16"/>
            <p:cNvSpPr>
              <a:spLocks noChangeShapeType="1"/>
            </p:cNvSpPr>
            <p:nvPr/>
          </p:nvSpPr>
          <p:spPr bwMode="auto">
            <a:xfrm flipV="1">
              <a:off x="3120" y="2544"/>
              <a:ext cx="288" cy="288"/>
            </a:xfrm>
            <a:prstGeom prst="line">
              <a:avLst/>
            </a:prstGeom>
            <a:noFill/>
            <a:ln w="28575">
              <a:solidFill>
                <a:schemeClr val="tx1"/>
              </a:solidFill>
              <a:round/>
              <a:headEnd/>
              <a:tailEnd/>
            </a:ln>
            <a:effectLst/>
          </p:spPr>
          <p:txBody>
            <a:bodyPr wrap="none" anchor="ctr"/>
            <a:lstStyle/>
            <a:p>
              <a:endParaRPr lang="en-US"/>
            </a:p>
          </p:txBody>
        </p:sp>
        <p:sp>
          <p:nvSpPr>
            <p:cNvPr id="261137" name="Line 17"/>
            <p:cNvSpPr>
              <a:spLocks noChangeShapeType="1"/>
            </p:cNvSpPr>
            <p:nvPr/>
          </p:nvSpPr>
          <p:spPr bwMode="auto">
            <a:xfrm flipH="1">
              <a:off x="1824" y="2352"/>
              <a:ext cx="720" cy="0"/>
            </a:xfrm>
            <a:prstGeom prst="line">
              <a:avLst/>
            </a:prstGeom>
            <a:noFill/>
            <a:ln w="28575">
              <a:solidFill>
                <a:schemeClr val="tx1"/>
              </a:solidFill>
              <a:round/>
              <a:headEnd/>
              <a:tailEnd/>
            </a:ln>
            <a:effectLst/>
          </p:spPr>
          <p:txBody>
            <a:bodyPr wrap="none" anchor="ctr"/>
            <a:lstStyle/>
            <a:p>
              <a:endParaRPr lang="en-US"/>
            </a:p>
          </p:txBody>
        </p:sp>
        <p:sp>
          <p:nvSpPr>
            <p:cNvPr id="261138" name="Line 18"/>
            <p:cNvSpPr>
              <a:spLocks noChangeShapeType="1"/>
            </p:cNvSpPr>
            <p:nvPr/>
          </p:nvSpPr>
          <p:spPr bwMode="auto">
            <a:xfrm>
              <a:off x="1824" y="2352"/>
              <a:ext cx="0" cy="1440"/>
            </a:xfrm>
            <a:prstGeom prst="line">
              <a:avLst/>
            </a:prstGeom>
            <a:noFill/>
            <a:ln w="28575">
              <a:solidFill>
                <a:schemeClr val="tx1"/>
              </a:solidFill>
              <a:round/>
              <a:headEnd/>
              <a:tailEnd/>
            </a:ln>
            <a:effectLst/>
          </p:spPr>
          <p:txBody>
            <a:bodyPr wrap="none" anchor="ctr"/>
            <a:lstStyle/>
            <a:p>
              <a:endParaRPr lang="en-US"/>
            </a:p>
          </p:txBody>
        </p:sp>
        <p:sp>
          <p:nvSpPr>
            <p:cNvPr id="261139" name="Line 19"/>
            <p:cNvSpPr>
              <a:spLocks noChangeShapeType="1"/>
            </p:cNvSpPr>
            <p:nvPr/>
          </p:nvSpPr>
          <p:spPr bwMode="auto">
            <a:xfrm>
              <a:off x="1824" y="3792"/>
              <a:ext cx="624" cy="0"/>
            </a:xfrm>
            <a:prstGeom prst="line">
              <a:avLst/>
            </a:prstGeom>
            <a:noFill/>
            <a:ln w="28575">
              <a:solidFill>
                <a:schemeClr val="tx1"/>
              </a:solidFill>
              <a:round/>
              <a:headEnd/>
              <a:tailEnd type="triangle" w="med" len="med"/>
            </a:ln>
            <a:effec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914400" y="228600"/>
            <a:ext cx="8229600" cy="685800"/>
          </a:xfrm>
        </p:spPr>
        <p:txBody>
          <a:bodyPr/>
          <a:lstStyle/>
          <a:p>
            <a:r>
              <a:rPr lang="en-US" sz="4000" b="1" dirty="0">
                <a:solidFill>
                  <a:srgbClr val="FFCCFF"/>
                </a:solidFill>
              </a:rPr>
              <a:t>Third Normal Form</a:t>
            </a:r>
          </a:p>
        </p:txBody>
      </p:sp>
      <p:sp>
        <p:nvSpPr>
          <p:cNvPr id="260099" name="Rectangle 3"/>
          <p:cNvSpPr>
            <a:spLocks noGrp="1" noChangeArrowheads="1"/>
          </p:cNvSpPr>
          <p:nvPr>
            <p:ph type="body" idx="1"/>
          </p:nvPr>
        </p:nvSpPr>
        <p:spPr>
          <a:xfrm>
            <a:off x="381000" y="1066800"/>
            <a:ext cx="8229600" cy="5334000"/>
          </a:xfrm>
        </p:spPr>
        <p:txBody>
          <a:bodyPr/>
          <a:lstStyle/>
          <a:p>
            <a:pPr>
              <a:lnSpc>
                <a:spcPct val="90000"/>
              </a:lnSpc>
            </a:pPr>
            <a:r>
              <a:rPr lang="en-US" sz="2000" b="1" i="1" dirty="0">
                <a:solidFill>
                  <a:schemeClr val="tx1"/>
                </a:solidFill>
                <a:latin typeface="+mj-lt"/>
              </a:rPr>
              <a:t>A relation is in 3NF </a:t>
            </a:r>
            <a:r>
              <a:rPr lang="en-US" sz="2000" b="1" i="1" dirty="0" err="1">
                <a:solidFill>
                  <a:schemeClr val="tx1"/>
                </a:solidFill>
                <a:latin typeface="+mj-lt"/>
              </a:rPr>
              <a:t>iff</a:t>
            </a:r>
            <a:r>
              <a:rPr lang="en-US" sz="2000" b="1" i="1" dirty="0">
                <a:solidFill>
                  <a:schemeClr val="tx1"/>
                </a:solidFill>
                <a:latin typeface="+mj-lt"/>
              </a:rPr>
              <a:t> it is in 2NF and every non key attribute is non transitively dependent on the primary key</a:t>
            </a:r>
            <a:r>
              <a:rPr lang="en-US" sz="2000" b="1" i="1" dirty="0" smtClean="0">
                <a:solidFill>
                  <a:schemeClr val="tx1"/>
                </a:solidFill>
                <a:latin typeface="+mj-lt"/>
              </a:rPr>
              <a:t>.</a:t>
            </a:r>
          </a:p>
          <a:p>
            <a:pPr>
              <a:lnSpc>
                <a:spcPct val="90000"/>
              </a:lnSpc>
            </a:pPr>
            <a:endParaRPr lang="en-US" sz="2000" dirty="0" smtClean="0"/>
          </a:p>
          <a:p>
            <a:pPr>
              <a:lnSpc>
                <a:spcPct val="90000"/>
              </a:lnSpc>
            </a:pPr>
            <a:r>
              <a:rPr lang="en-US" sz="2000" dirty="0" smtClean="0">
                <a:latin typeface="+mj-lt"/>
              </a:rPr>
              <a:t>A relation r(R) is in Third Normal Form (3NF) if and only if the following conditions are satisfied simultaneously:</a:t>
            </a:r>
          </a:p>
          <a:p>
            <a:pPr lvl="1">
              <a:lnSpc>
                <a:spcPct val="90000"/>
              </a:lnSpc>
            </a:pPr>
            <a:r>
              <a:rPr lang="en-US" sz="1800" dirty="0" smtClean="0">
                <a:solidFill>
                  <a:schemeClr val="tx1"/>
                </a:solidFill>
                <a:latin typeface="+mj-lt"/>
              </a:rPr>
              <a:t>r(R) is already in 2NF.</a:t>
            </a:r>
          </a:p>
          <a:p>
            <a:pPr lvl="1">
              <a:lnSpc>
                <a:spcPct val="90000"/>
              </a:lnSpc>
            </a:pPr>
            <a:r>
              <a:rPr lang="en-US" sz="1800" dirty="0" smtClean="0">
                <a:solidFill>
                  <a:schemeClr val="tx1"/>
                </a:solidFill>
                <a:latin typeface="+mj-lt"/>
              </a:rPr>
              <a:t>No nonprime attribute is transitively dependent on the key.</a:t>
            </a:r>
          </a:p>
          <a:p>
            <a:pPr lvl="1">
              <a:lnSpc>
                <a:spcPct val="90000"/>
              </a:lnSpc>
            </a:pPr>
            <a:endParaRPr lang="en-US" sz="1800" dirty="0" smtClean="0">
              <a:solidFill>
                <a:schemeClr val="tx1"/>
              </a:solidFill>
            </a:endParaRPr>
          </a:p>
          <a:p>
            <a:pPr>
              <a:lnSpc>
                <a:spcPct val="90000"/>
              </a:lnSpc>
            </a:pPr>
            <a:r>
              <a:rPr lang="en-US" sz="2000" dirty="0" smtClean="0">
                <a:latin typeface="+mj-lt"/>
              </a:rPr>
              <a:t>The objective of transforming relations into 3NF is to remove all transitive dependencies</a:t>
            </a:r>
            <a:r>
              <a:rPr lang="en-US" sz="2000" dirty="0" smtClean="0"/>
              <a:t>.</a:t>
            </a:r>
          </a:p>
          <a:p>
            <a:pPr>
              <a:lnSpc>
                <a:spcPct val="90000"/>
              </a:lnSpc>
            </a:pPr>
            <a:endParaRPr lang="en-US" sz="2000" dirty="0" smtClean="0"/>
          </a:p>
          <a:p>
            <a:r>
              <a:rPr lang="en-US" sz="2000" dirty="0" smtClean="0">
                <a:latin typeface="Times New Roman" pitchFamily="18" charset="0"/>
              </a:rPr>
              <a:t>Given a relation R with FDs F, test if R is in 3NF.</a:t>
            </a:r>
          </a:p>
          <a:p>
            <a:pPr lvl="1"/>
            <a:r>
              <a:rPr lang="en-US" sz="1800" dirty="0" smtClean="0">
                <a:latin typeface="Times New Roman" pitchFamily="18" charset="0"/>
              </a:rPr>
              <a:t>Compute all the candidate keys of R</a:t>
            </a:r>
          </a:p>
          <a:p>
            <a:pPr lvl="1"/>
            <a:r>
              <a:rPr lang="en-US" sz="1800" dirty="0" smtClean="0">
                <a:latin typeface="Times New Roman" pitchFamily="18" charset="0"/>
              </a:rPr>
              <a:t>For each X</a:t>
            </a:r>
            <a:r>
              <a:rPr lang="en-US" sz="1800" dirty="0" smtClean="0">
                <a:latin typeface="Times New Roman" pitchFamily="18" charset="0"/>
                <a:sym typeface="Wingdings" pitchFamily="2" charset="2"/>
              </a:rPr>
              <a:t>Y in F, check if it violates 3NF</a:t>
            </a:r>
          </a:p>
          <a:p>
            <a:pPr lvl="2"/>
            <a:r>
              <a:rPr lang="en-US" sz="1600" dirty="0" smtClean="0">
                <a:latin typeface="Times New Roman" pitchFamily="18" charset="0"/>
              </a:rPr>
              <a:t>If X is not a </a:t>
            </a:r>
            <a:r>
              <a:rPr lang="en-US" sz="1600" dirty="0" err="1" smtClean="0">
                <a:latin typeface="Times New Roman" pitchFamily="18" charset="0"/>
              </a:rPr>
              <a:t>superkey</a:t>
            </a:r>
            <a:r>
              <a:rPr lang="en-US" sz="1600" dirty="0" smtClean="0">
                <a:latin typeface="Times New Roman" pitchFamily="18" charset="0"/>
              </a:rPr>
              <a:t>, and Y is not part of a candidate key, then X</a:t>
            </a:r>
            <a:r>
              <a:rPr lang="en-US" sz="1600" dirty="0" smtClean="0">
                <a:latin typeface="Times New Roman" pitchFamily="18" charset="0"/>
                <a:sym typeface="Wingdings" pitchFamily="2" charset="2"/>
              </a:rPr>
              <a:t>Y violates 3NF.</a:t>
            </a:r>
            <a:endParaRPr lang="en-US" sz="1600" dirty="0" smtClean="0">
              <a:latin typeface="Times New Roman" pitchFamily="18" charset="0"/>
            </a:endParaRPr>
          </a:p>
          <a:p>
            <a:pPr>
              <a:lnSpc>
                <a:spcPct val="90000"/>
              </a:lnSpc>
            </a:pPr>
            <a:endParaRPr lang="en-US" sz="2000" dirty="0" smtClean="0"/>
          </a:p>
          <a:p>
            <a:pPr>
              <a:lnSpc>
                <a:spcPct val="90000"/>
              </a:lnSpc>
            </a:pPr>
            <a:endParaRPr lang="en-US" sz="2000" dirty="0" smtClean="0">
              <a:solidFill>
                <a:schemeClr val="tx1"/>
              </a:solidFill>
              <a:latin typeface="+mj-lt"/>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914400" y="228600"/>
            <a:ext cx="8229600" cy="1143000"/>
          </a:xfrm>
        </p:spPr>
        <p:txBody>
          <a:bodyPr/>
          <a:lstStyle/>
          <a:p>
            <a:r>
              <a:rPr lang="en-US" sz="3200" b="1" dirty="0">
                <a:solidFill>
                  <a:srgbClr val="FFCCFF"/>
                </a:solidFill>
              </a:rPr>
              <a:t>Conversion to Third Normal Form</a:t>
            </a:r>
          </a:p>
        </p:txBody>
      </p:sp>
      <p:sp>
        <p:nvSpPr>
          <p:cNvPr id="264195" name="Text Box 3"/>
          <p:cNvSpPr txBox="1">
            <a:spLocks noChangeArrowheads="1"/>
          </p:cNvSpPr>
          <p:nvPr/>
        </p:nvSpPr>
        <p:spPr bwMode="auto">
          <a:xfrm>
            <a:off x="673100" y="1844675"/>
            <a:ext cx="636588" cy="579438"/>
          </a:xfrm>
          <a:prstGeom prst="rect">
            <a:avLst/>
          </a:prstGeom>
          <a:noFill/>
          <a:ln w="9525" algn="ctr">
            <a:noFill/>
            <a:miter lim="800000"/>
            <a:headEnd/>
            <a:tailEnd/>
          </a:ln>
          <a:effectLst/>
        </p:spPr>
        <p:txBody>
          <a:bodyPr wrap="none">
            <a:spAutoFit/>
          </a:bodyPr>
          <a:lstStyle/>
          <a:p>
            <a:pPr algn="ctr"/>
            <a:r>
              <a:rPr lang="en-US" sz="3200" b="1"/>
              <a:t>A*</a:t>
            </a:r>
          </a:p>
        </p:txBody>
      </p:sp>
      <p:sp>
        <p:nvSpPr>
          <p:cNvPr id="264196" name="Text Box 4"/>
          <p:cNvSpPr txBox="1">
            <a:spLocks noChangeArrowheads="1"/>
          </p:cNvSpPr>
          <p:nvPr/>
        </p:nvSpPr>
        <p:spPr bwMode="auto">
          <a:xfrm>
            <a:off x="685800" y="2586038"/>
            <a:ext cx="477838" cy="579437"/>
          </a:xfrm>
          <a:prstGeom prst="rect">
            <a:avLst/>
          </a:prstGeom>
          <a:noFill/>
          <a:ln w="9525" algn="ctr">
            <a:noFill/>
            <a:miter lim="800000"/>
            <a:headEnd/>
            <a:tailEnd/>
          </a:ln>
          <a:effectLst/>
        </p:spPr>
        <p:txBody>
          <a:bodyPr wrap="none">
            <a:spAutoFit/>
          </a:bodyPr>
          <a:lstStyle/>
          <a:p>
            <a:r>
              <a:rPr lang="en-US" sz="3200" b="1"/>
              <a:t>B</a:t>
            </a:r>
          </a:p>
        </p:txBody>
      </p:sp>
      <p:sp>
        <p:nvSpPr>
          <p:cNvPr id="264197" name="Text Box 5"/>
          <p:cNvSpPr txBox="1">
            <a:spLocks noChangeArrowheads="1"/>
          </p:cNvSpPr>
          <p:nvPr/>
        </p:nvSpPr>
        <p:spPr bwMode="auto">
          <a:xfrm>
            <a:off x="673100" y="3327400"/>
            <a:ext cx="477838" cy="579438"/>
          </a:xfrm>
          <a:prstGeom prst="rect">
            <a:avLst/>
          </a:prstGeom>
          <a:noFill/>
          <a:ln w="9525" algn="ctr">
            <a:noFill/>
            <a:miter lim="800000"/>
            <a:headEnd/>
            <a:tailEnd/>
          </a:ln>
          <a:effectLst/>
        </p:spPr>
        <p:txBody>
          <a:bodyPr wrap="none">
            <a:spAutoFit/>
          </a:bodyPr>
          <a:lstStyle/>
          <a:p>
            <a:pPr algn="ctr"/>
            <a:r>
              <a:rPr lang="en-US" sz="3200" b="1"/>
              <a:t>C</a:t>
            </a:r>
          </a:p>
        </p:txBody>
      </p:sp>
      <p:sp>
        <p:nvSpPr>
          <p:cNvPr id="264200" name="Line 8"/>
          <p:cNvSpPr>
            <a:spLocks noChangeShapeType="1"/>
          </p:cNvSpPr>
          <p:nvPr/>
        </p:nvSpPr>
        <p:spPr bwMode="auto">
          <a:xfrm>
            <a:off x="2133600" y="2133600"/>
            <a:ext cx="1524000" cy="0"/>
          </a:xfrm>
          <a:prstGeom prst="line">
            <a:avLst/>
          </a:prstGeom>
          <a:noFill/>
          <a:ln w="38100">
            <a:solidFill>
              <a:schemeClr val="tx1"/>
            </a:solidFill>
            <a:prstDash val="sysDot"/>
            <a:round/>
            <a:headEnd/>
            <a:tailEnd/>
          </a:ln>
          <a:effectLst/>
        </p:spPr>
        <p:txBody>
          <a:bodyPr wrap="none" anchor="ctr"/>
          <a:lstStyle/>
          <a:p>
            <a:endParaRPr lang="en-US"/>
          </a:p>
        </p:txBody>
      </p:sp>
      <p:sp>
        <p:nvSpPr>
          <p:cNvPr id="264201" name="Line 9"/>
          <p:cNvSpPr>
            <a:spLocks noChangeShapeType="1"/>
          </p:cNvSpPr>
          <p:nvPr/>
        </p:nvSpPr>
        <p:spPr bwMode="auto">
          <a:xfrm>
            <a:off x="3657600" y="2133600"/>
            <a:ext cx="0" cy="1447800"/>
          </a:xfrm>
          <a:prstGeom prst="line">
            <a:avLst/>
          </a:prstGeom>
          <a:noFill/>
          <a:ln w="38100">
            <a:solidFill>
              <a:schemeClr val="tx1"/>
            </a:solidFill>
            <a:prstDash val="sysDot"/>
            <a:round/>
            <a:headEnd/>
            <a:tailEnd/>
          </a:ln>
          <a:effectLst/>
        </p:spPr>
        <p:txBody>
          <a:bodyPr wrap="none" anchor="ctr"/>
          <a:lstStyle/>
          <a:p>
            <a:endParaRPr lang="en-US"/>
          </a:p>
        </p:txBody>
      </p:sp>
      <p:sp>
        <p:nvSpPr>
          <p:cNvPr id="264202" name="Line 10"/>
          <p:cNvSpPr>
            <a:spLocks noChangeShapeType="1"/>
          </p:cNvSpPr>
          <p:nvPr/>
        </p:nvSpPr>
        <p:spPr bwMode="auto">
          <a:xfrm flipH="1">
            <a:off x="3276600" y="3581400"/>
            <a:ext cx="381000" cy="0"/>
          </a:xfrm>
          <a:prstGeom prst="line">
            <a:avLst/>
          </a:prstGeom>
          <a:noFill/>
          <a:ln w="38100">
            <a:solidFill>
              <a:schemeClr val="tx1"/>
            </a:solidFill>
            <a:prstDash val="sysDot"/>
            <a:round/>
            <a:headEnd/>
            <a:tailEnd type="triangle" w="med" len="med"/>
          </a:ln>
          <a:effectLst/>
        </p:spPr>
        <p:txBody>
          <a:bodyPr wrap="none" anchor="ctr"/>
          <a:lstStyle/>
          <a:p>
            <a:endParaRPr lang="en-US"/>
          </a:p>
        </p:txBody>
      </p:sp>
      <p:sp>
        <p:nvSpPr>
          <p:cNvPr id="264203" name="Line 11"/>
          <p:cNvSpPr>
            <a:spLocks noChangeShapeType="1"/>
          </p:cNvSpPr>
          <p:nvPr/>
        </p:nvSpPr>
        <p:spPr bwMode="auto">
          <a:xfrm>
            <a:off x="1295400" y="2209800"/>
            <a:ext cx="762000" cy="0"/>
          </a:xfrm>
          <a:prstGeom prst="line">
            <a:avLst/>
          </a:prstGeom>
          <a:noFill/>
          <a:ln w="38100">
            <a:solidFill>
              <a:schemeClr val="tx1"/>
            </a:solidFill>
            <a:round/>
            <a:headEnd/>
            <a:tailEnd/>
          </a:ln>
          <a:effectLst/>
        </p:spPr>
        <p:txBody>
          <a:bodyPr wrap="none" anchor="ctr"/>
          <a:lstStyle/>
          <a:p>
            <a:endParaRPr lang="en-US"/>
          </a:p>
        </p:txBody>
      </p:sp>
      <p:sp>
        <p:nvSpPr>
          <p:cNvPr id="264204" name="Line 12"/>
          <p:cNvSpPr>
            <a:spLocks noChangeShapeType="1"/>
          </p:cNvSpPr>
          <p:nvPr/>
        </p:nvSpPr>
        <p:spPr bwMode="auto">
          <a:xfrm>
            <a:off x="2057400" y="2209800"/>
            <a:ext cx="0" cy="762000"/>
          </a:xfrm>
          <a:prstGeom prst="line">
            <a:avLst/>
          </a:prstGeom>
          <a:noFill/>
          <a:ln w="38100">
            <a:solidFill>
              <a:schemeClr val="tx1"/>
            </a:solidFill>
            <a:round/>
            <a:headEnd/>
            <a:tailEnd/>
          </a:ln>
          <a:effectLst/>
        </p:spPr>
        <p:txBody>
          <a:bodyPr wrap="none" anchor="ctr"/>
          <a:lstStyle/>
          <a:p>
            <a:endParaRPr lang="en-US"/>
          </a:p>
        </p:txBody>
      </p:sp>
      <p:sp>
        <p:nvSpPr>
          <p:cNvPr id="264205" name="Line 13"/>
          <p:cNvSpPr>
            <a:spLocks noChangeShapeType="1"/>
          </p:cNvSpPr>
          <p:nvPr/>
        </p:nvSpPr>
        <p:spPr bwMode="auto">
          <a:xfrm flipH="1">
            <a:off x="1219200" y="2971800"/>
            <a:ext cx="838200"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264206" name="Line 14"/>
          <p:cNvSpPr>
            <a:spLocks noChangeShapeType="1"/>
          </p:cNvSpPr>
          <p:nvPr/>
        </p:nvSpPr>
        <p:spPr bwMode="auto">
          <a:xfrm>
            <a:off x="2514600" y="2895600"/>
            <a:ext cx="533400" cy="0"/>
          </a:xfrm>
          <a:prstGeom prst="line">
            <a:avLst/>
          </a:prstGeom>
          <a:noFill/>
          <a:ln w="38100">
            <a:solidFill>
              <a:schemeClr val="tx1"/>
            </a:solidFill>
            <a:round/>
            <a:headEnd/>
            <a:tailEnd/>
          </a:ln>
          <a:effectLst/>
        </p:spPr>
        <p:txBody>
          <a:bodyPr wrap="none" anchor="ctr"/>
          <a:lstStyle/>
          <a:p>
            <a:endParaRPr lang="en-US"/>
          </a:p>
        </p:txBody>
      </p:sp>
      <p:sp>
        <p:nvSpPr>
          <p:cNvPr id="264207" name="Line 15"/>
          <p:cNvSpPr>
            <a:spLocks noChangeShapeType="1"/>
          </p:cNvSpPr>
          <p:nvPr/>
        </p:nvSpPr>
        <p:spPr bwMode="auto">
          <a:xfrm>
            <a:off x="3048000" y="2895600"/>
            <a:ext cx="0" cy="685800"/>
          </a:xfrm>
          <a:prstGeom prst="line">
            <a:avLst/>
          </a:prstGeom>
          <a:noFill/>
          <a:ln w="38100">
            <a:solidFill>
              <a:schemeClr val="tx1"/>
            </a:solidFill>
            <a:round/>
            <a:headEnd/>
            <a:tailEnd/>
          </a:ln>
          <a:effectLst/>
        </p:spPr>
        <p:txBody>
          <a:bodyPr wrap="none" anchor="ctr"/>
          <a:lstStyle/>
          <a:p>
            <a:endParaRPr lang="en-US"/>
          </a:p>
        </p:txBody>
      </p:sp>
      <p:sp>
        <p:nvSpPr>
          <p:cNvPr id="264208" name="Line 16"/>
          <p:cNvSpPr>
            <a:spLocks noChangeShapeType="1"/>
          </p:cNvSpPr>
          <p:nvPr/>
        </p:nvSpPr>
        <p:spPr bwMode="auto">
          <a:xfrm flipH="1">
            <a:off x="1295400" y="3581400"/>
            <a:ext cx="1752600"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264209" name="AutoShape 17"/>
          <p:cNvSpPr>
            <a:spLocks noChangeArrowheads="1"/>
          </p:cNvSpPr>
          <p:nvPr/>
        </p:nvSpPr>
        <p:spPr bwMode="auto">
          <a:xfrm>
            <a:off x="4038600" y="2971800"/>
            <a:ext cx="1524000" cy="990600"/>
          </a:xfrm>
          <a:prstGeom prst="rightArrow">
            <a:avLst>
              <a:gd name="adj1" fmla="val 50000"/>
              <a:gd name="adj2" fmla="val 38462"/>
            </a:avLst>
          </a:prstGeom>
          <a:noFill/>
          <a:ln w="9525" algn="ctr">
            <a:solidFill>
              <a:schemeClr val="tx1"/>
            </a:solidFill>
            <a:miter lim="800000"/>
            <a:headEnd/>
            <a:tailEnd/>
          </a:ln>
          <a:effectLst/>
        </p:spPr>
        <p:txBody>
          <a:bodyPr wrap="none" anchor="ctr"/>
          <a:lstStyle/>
          <a:p>
            <a:endParaRPr lang="en-US"/>
          </a:p>
        </p:txBody>
      </p:sp>
      <p:sp>
        <p:nvSpPr>
          <p:cNvPr id="264210" name="Text Box 18"/>
          <p:cNvSpPr txBox="1">
            <a:spLocks noChangeArrowheads="1"/>
          </p:cNvSpPr>
          <p:nvPr/>
        </p:nvSpPr>
        <p:spPr bwMode="auto">
          <a:xfrm>
            <a:off x="4051300" y="3290888"/>
            <a:ext cx="1327150" cy="366712"/>
          </a:xfrm>
          <a:prstGeom prst="rect">
            <a:avLst/>
          </a:prstGeom>
          <a:noFill/>
          <a:ln w="9525" algn="ctr">
            <a:noFill/>
            <a:miter lim="800000"/>
            <a:headEnd/>
            <a:tailEnd/>
          </a:ln>
          <a:effectLst/>
        </p:spPr>
        <p:txBody>
          <a:bodyPr wrap="none">
            <a:spAutoFit/>
          </a:bodyPr>
          <a:lstStyle/>
          <a:p>
            <a:pPr algn="ctr"/>
            <a:r>
              <a:rPr lang="en-US" b="1"/>
              <a:t>Convert to</a:t>
            </a:r>
          </a:p>
        </p:txBody>
      </p:sp>
      <p:sp>
        <p:nvSpPr>
          <p:cNvPr id="264211" name="Text Box 19"/>
          <p:cNvSpPr txBox="1">
            <a:spLocks noChangeArrowheads="1"/>
          </p:cNvSpPr>
          <p:nvPr/>
        </p:nvSpPr>
        <p:spPr bwMode="auto">
          <a:xfrm>
            <a:off x="5854700" y="1828800"/>
            <a:ext cx="636588" cy="579438"/>
          </a:xfrm>
          <a:prstGeom prst="rect">
            <a:avLst/>
          </a:prstGeom>
          <a:noFill/>
          <a:ln w="9525" algn="ctr">
            <a:noFill/>
            <a:miter lim="800000"/>
            <a:headEnd/>
            <a:tailEnd/>
          </a:ln>
          <a:effectLst/>
        </p:spPr>
        <p:txBody>
          <a:bodyPr wrap="none">
            <a:spAutoFit/>
          </a:bodyPr>
          <a:lstStyle/>
          <a:p>
            <a:pPr algn="ctr"/>
            <a:r>
              <a:rPr lang="en-US" sz="3200" b="1"/>
              <a:t>A*</a:t>
            </a:r>
          </a:p>
        </p:txBody>
      </p:sp>
      <p:sp>
        <p:nvSpPr>
          <p:cNvPr id="264212" name="Text Box 20"/>
          <p:cNvSpPr txBox="1">
            <a:spLocks noChangeArrowheads="1"/>
          </p:cNvSpPr>
          <p:nvPr/>
        </p:nvSpPr>
        <p:spPr bwMode="auto">
          <a:xfrm>
            <a:off x="5867400" y="2570163"/>
            <a:ext cx="477838" cy="579437"/>
          </a:xfrm>
          <a:prstGeom prst="rect">
            <a:avLst/>
          </a:prstGeom>
          <a:noFill/>
          <a:ln w="9525" algn="ctr">
            <a:noFill/>
            <a:miter lim="800000"/>
            <a:headEnd/>
            <a:tailEnd/>
          </a:ln>
          <a:effectLst/>
        </p:spPr>
        <p:txBody>
          <a:bodyPr wrap="none">
            <a:spAutoFit/>
          </a:bodyPr>
          <a:lstStyle/>
          <a:p>
            <a:r>
              <a:rPr lang="en-US" sz="3200" b="1"/>
              <a:t>B</a:t>
            </a:r>
          </a:p>
        </p:txBody>
      </p:sp>
      <p:sp>
        <p:nvSpPr>
          <p:cNvPr id="264215" name="Line 23"/>
          <p:cNvSpPr>
            <a:spLocks noChangeShapeType="1"/>
          </p:cNvSpPr>
          <p:nvPr/>
        </p:nvSpPr>
        <p:spPr bwMode="auto">
          <a:xfrm>
            <a:off x="6705600" y="2057400"/>
            <a:ext cx="533400" cy="0"/>
          </a:xfrm>
          <a:prstGeom prst="line">
            <a:avLst/>
          </a:prstGeom>
          <a:noFill/>
          <a:ln w="38100">
            <a:solidFill>
              <a:schemeClr val="tx1"/>
            </a:solidFill>
            <a:round/>
            <a:headEnd/>
            <a:tailEnd/>
          </a:ln>
          <a:effectLst/>
        </p:spPr>
        <p:txBody>
          <a:bodyPr wrap="none" anchor="ctr"/>
          <a:lstStyle/>
          <a:p>
            <a:endParaRPr lang="en-US"/>
          </a:p>
        </p:txBody>
      </p:sp>
      <p:sp>
        <p:nvSpPr>
          <p:cNvPr id="264216" name="Line 24"/>
          <p:cNvSpPr>
            <a:spLocks noChangeShapeType="1"/>
          </p:cNvSpPr>
          <p:nvPr/>
        </p:nvSpPr>
        <p:spPr bwMode="auto">
          <a:xfrm>
            <a:off x="7239000" y="2057400"/>
            <a:ext cx="0" cy="838200"/>
          </a:xfrm>
          <a:prstGeom prst="line">
            <a:avLst/>
          </a:prstGeom>
          <a:noFill/>
          <a:ln w="38100">
            <a:solidFill>
              <a:schemeClr val="tx1"/>
            </a:solidFill>
            <a:round/>
            <a:headEnd/>
            <a:tailEnd/>
          </a:ln>
          <a:effectLst/>
        </p:spPr>
        <p:txBody>
          <a:bodyPr wrap="none" anchor="ctr"/>
          <a:lstStyle/>
          <a:p>
            <a:endParaRPr lang="en-US"/>
          </a:p>
        </p:txBody>
      </p:sp>
      <p:sp>
        <p:nvSpPr>
          <p:cNvPr id="264217" name="Line 25"/>
          <p:cNvSpPr>
            <a:spLocks noChangeShapeType="1"/>
          </p:cNvSpPr>
          <p:nvPr/>
        </p:nvSpPr>
        <p:spPr bwMode="auto">
          <a:xfrm flipH="1">
            <a:off x="6629400" y="2895600"/>
            <a:ext cx="609600"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264218" name="Text Box 26"/>
          <p:cNvSpPr txBox="1">
            <a:spLocks noChangeArrowheads="1"/>
          </p:cNvSpPr>
          <p:nvPr/>
        </p:nvSpPr>
        <p:spPr bwMode="auto">
          <a:xfrm>
            <a:off x="5867400" y="4449763"/>
            <a:ext cx="636588" cy="579437"/>
          </a:xfrm>
          <a:prstGeom prst="rect">
            <a:avLst/>
          </a:prstGeom>
          <a:noFill/>
          <a:ln w="9525" algn="ctr">
            <a:noFill/>
            <a:miter lim="800000"/>
            <a:headEnd/>
            <a:tailEnd/>
          </a:ln>
          <a:effectLst/>
        </p:spPr>
        <p:txBody>
          <a:bodyPr wrap="none">
            <a:spAutoFit/>
          </a:bodyPr>
          <a:lstStyle/>
          <a:p>
            <a:pPr algn="ctr"/>
            <a:r>
              <a:rPr lang="en-US" sz="3200" b="1"/>
              <a:t>B*</a:t>
            </a:r>
          </a:p>
        </p:txBody>
      </p:sp>
      <p:sp>
        <p:nvSpPr>
          <p:cNvPr id="264219" name="Text Box 27"/>
          <p:cNvSpPr txBox="1">
            <a:spLocks noChangeArrowheads="1"/>
          </p:cNvSpPr>
          <p:nvPr/>
        </p:nvSpPr>
        <p:spPr bwMode="auto">
          <a:xfrm>
            <a:off x="5867400" y="5135563"/>
            <a:ext cx="477838" cy="579437"/>
          </a:xfrm>
          <a:prstGeom prst="rect">
            <a:avLst/>
          </a:prstGeom>
          <a:noFill/>
          <a:ln w="9525" algn="ctr">
            <a:noFill/>
            <a:miter lim="800000"/>
            <a:headEnd/>
            <a:tailEnd/>
          </a:ln>
          <a:effectLst/>
        </p:spPr>
        <p:txBody>
          <a:bodyPr wrap="none">
            <a:spAutoFit/>
          </a:bodyPr>
          <a:lstStyle/>
          <a:p>
            <a:pPr algn="ctr"/>
            <a:r>
              <a:rPr lang="en-US" sz="3200" b="1"/>
              <a:t>C</a:t>
            </a:r>
          </a:p>
        </p:txBody>
      </p:sp>
      <p:sp>
        <p:nvSpPr>
          <p:cNvPr id="264220" name="Line 28"/>
          <p:cNvSpPr>
            <a:spLocks noChangeShapeType="1"/>
          </p:cNvSpPr>
          <p:nvPr/>
        </p:nvSpPr>
        <p:spPr bwMode="auto">
          <a:xfrm flipV="1">
            <a:off x="6705600" y="4724400"/>
            <a:ext cx="533400" cy="0"/>
          </a:xfrm>
          <a:prstGeom prst="line">
            <a:avLst/>
          </a:prstGeom>
          <a:noFill/>
          <a:ln w="38100">
            <a:solidFill>
              <a:schemeClr val="tx1"/>
            </a:solidFill>
            <a:round/>
            <a:headEnd/>
            <a:tailEnd/>
          </a:ln>
          <a:effectLst/>
        </p:spPr>
        <p:txBody>
          <a:bodyPr wrap="none" anchor="ctr"/>
          <a:lstStyle/>
          <a:p>
            <a:endParaRPr lang="en-US"/>
          </a:p>
        </p:txBody>
      </p:sp>
      <p:sp>
        <p:nvSpPr>
          <p:cNvPr id="264221" name="Line 29"/>
          <p:cNvSpPr>
            <a:spLocks noChangeShapeType="1"/>
          </p:cNvSpPr>
          <p:nvPr/>
        </p:nvSpPr>
        <p:spPr bwMode="auto">
          <a:xfrm>
            <a:off x="7239000" y="4703763"/>
            <a:ext cx="0" cy="762000"/>
          </a:xfrm>
          <a:prstGeom prst="line">
            <a:avLst/>
          </a:prstGeom>
          <a:noFill/>
          <a:ln w="38100">
            <a:solidFill>
              <a:schemeClr val="tx1"/>
            </a:solidFill>
            <a:round/>
            <a:headEnd/>
            <a:tailEnd/>
          </a:ln>
          <a:effectLst/>
        </p:spPr>
        <p:txBody>
          <a:bodyPr wrap="none" anchor="ctr"/>
          <a:lstStyle/>
          <a:p>
            <a:endParaRPr lang="en-US"/>
          </a:p>
        </p:txBody>
      </p:sp>
      <p:sp>
        <p:nvSpPr>
          <p:cNvPr id="264222" name="Line 30"/>
          <p:cNvSpPr>
            <a:spLocks noChangeShapeType="1"/>
          </p:cNvSpPr>
          <p:nvPr/>
        </p:nvSpPr>
        <p:spPr bwMode="auto">
          <a:xfrm flipH="1" flipV="1">
            <a:off x="6642100" y="5465763"/>
            <a:ext cx="596900" cy="20637"/>
          </a:xfrm>
          <a:prstGeom prst="line">
            <a:avLst/>
          </a:prstGeom>
          <a:noFill/>
          <a:ln w="38100">
            <a:solidFill>
              <a:schemeClr val="tx1"/>
            </a:solidFill>
            <a:round/>
            <a:headEnd/>
            <a:tailEnd type="triangle" w="med" len="med"/>
          </a:ln>
          <a:effectLst/>
        </p:spPr>
        <p:txBody>
          <a:bodyPr wrap="none" anchor="ctr"/>
          <a:lstStyle/>
          <a:p>
            <a:endParaRPr lang="en-US"/>
          </a:p>
        </p:txBody>
      </p:sp>
      <p:sp>
        <p:nvSpPr>
          <p:cNvPr id="27" name="TextBox 26"/>
          <p:cNvSpPr txBox="1"/>
          <p:nvPr/>
        </p:nvSpPr>
        <p:spPr>
          <a:xfrm>
            <a:off x="381000" y="5105400"/>
            <a:ext cx="4267200" cy="800219"/>
          </a:xfrm>
          <a:prstGeom prst="rect">
            <a:avLst/>
          </a:prstGeom>
          <a:noFill/>
        </p:spPr>
        <p:txBody>
          <a:bodyPr wrap="square" rtlCol="0">
            <a:spAutoFit/>
          </a:bodyPr>
          <a:lstStyle/>
          <a:p>
            <a:r>
              <a:rPr lang="en-US" sz="2800" b="1" i="1" dirty="0" smtClean="0"/>
              <a:t> * </a:t>
            </a:r>
            <a:r>
              <a:rPr lang="en-US" b="1" i="1" dirty="0" smtClean="0"/>
              <a:t>indicates the key or the determinant of the relation.</a:t>
            </a:r>
            <a:endParaRPr lang="en-US" b="1" i="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4294967295"/>
          </p:nvPr>
        </p:nvSpPr>
        <p:spPr>
          <a:xfrm>
            <a:off x="7018338" y="6376988"/>
            <a:ext cx="1905000" cy="300037"/>
          </a:xfrm>
          <a:prstGeom prst="rect">
            <a:avLst/>
          </a:prstGeom>
        </p:spPr>
        <p:txBody>
          <a:bodyPr/>
          <a:lstStyle/>
          <a:p>
            <a:fld id="{34A21877-0B6C-4F97-9511-ECD1A22B5FEE}" type="slidenum">
              <a:rPr lang="en-US"/>
              <a:pPr/>
              <a:t>8</a:t>
            </a:fld>
            <a:endParaRPr lang="en-US"/>
          </a:p>
        </p:txBody>
      </p:sp>
      <p:sp>
        <p:nvSpPr>
          <p:cNvPr id="381954" name="Rectangle 2"/>
          <p:cNvSpPr>
            <a:spLocks noGrp="1" noChangeArrowheads="1"/>
          </p:cNvSpPr>
          <p:nvPr>
            <p:ph type="title"/>
          </p:nvPr>
        </p:nvSpPr>
        <p:spPr>
          <a:xfrm>
            <a:off x="685800" y="0"/>
            <a:ext cx="7772400" cy="690562"/>
          </a:xfrm>
        </p:spPr>
        <p:txBody>
          <a:bodyPr/>
          <a:lstStyle/>
          <a:p>
            <a:r>
              <a:rPr lang="en-US" dirty="0">
                <a:solidFill>
                  <a:srgbClr val="FFFF00"/>
                </a:solidFill>
                <a:latin typeface="Times New Roman" pitchFamily="18" charset="0"/>
              </a:rPr>
              <a:t>Keys</a:t>
            </a:r>
          </a:p>
        </p:txBody>
      </p:sp>
      <p:sp>
        <p:nvSpPr>
          <p:cNvPr id="381955" name="Rectangle 3"/>
          <p:cNvSpPr>
            <a:spLocks noGrp="1" noChangeArrowheads="1"/>
          </p:cNvSpPr>
          <p:nvPr>
            <p:ph type="body" idx="1"/>
          </p:nvPr>
        </p:nvSpPr>
        <p:spPr>
          <a:xfrm>
            <a:off x="447675" y="1497013"/>
            <a:ext cx="7978775" cy="3187700"/>
          </a:xfrm>
        </p:spPr>
        <p:txBody>
          <a:bodyPr/>
          <a:lstStyle/>
          <a:p>
            <a:r>
              <a:rPr lang="en-US" sz="2600">
                <a:latin typeface="Times New Roman" pitchFamily="18" charset="0"/>
              </a:rPr>
              <a:t>Key: </a:t>
            </a:r>
          </a:p>
          <a:p>
            <a:pPr lvl="1"/>
            <a:r>
              <a:rPr lang="en-US" sz="2200">
                <a:solidFill>
                  <a:schemeClr val="folHlink"/>
                </a:solidFill>
                <a:latin typeface="Times New Roman" pitchFamily="18" charset="0"/>
              </a:rPr>
              <a:t>Minimal</a:t>
            </a:r>
            <a:r>
              <a:rPr lang="en-US" sz="2200">
                <a:latin typeface="Times New Roman" pitchFamily="18" charset="0"/>
              </a:rPr>
              <a:t> superkey (no proper subset is a superkey)</a:t>
            </a:r>
          </a:p>
          <a:p>
            <a:pPr lvl="1"/>
            <a:r>
              <a:rPr lang="en-US" sz="2200">
                <a:latin typeface="Times New Roman" pitchFamily="18" charset="0"/>
              </a:rPr>
              <a:t>If more than one key: choose one as a </a:t>
            </a:r>
            <a:r>
              <a:rPr lang="en-US" sz="2200" b="1">
                <a:solidFill>
                  <a:schemeClr val="folHlink"/>
                </a:solidFill>
                <a:latin typeface="Times New Roman" pitchFamily="18" charset="0"/>
              </a:rPr>
              <a:t>primary key</a:t>
            </a:r>
          </a:p>
          <a:p>
            <a:r>
              <a:rPr lang="en-US" sz="2600">
                <a:latin typeface="Times New Roman" pitchFamily="18" charset="0"/>
              </a:rPr>
              <a:t>Example: </a:t>
            </a:r>
          </a:p>
          <a:p>
            <a:pPr lvl="1"/>
            <a:r>
              <a:rPr lang="en-US" sz="2400">
                <a:latin typeface="Times New Roman" pitchFamily="18" charset="0"/>
              </a:rPr>
              <a:t>Key 1: LogID (</a:t>
            </a:r>
            <a:r>
              <a:rPr lang="en-US" sz="2400">
                <a:latin typeface="Times New Roman" pitchFamily="18" charset="0"/>
                <a:sym typeface="Wingdings" pitchFamily="2" charset="2"/>
              </a:rPr>
              <a:t>primary key)</a:t>
            </a:r>
            <a:endParaRPr lang="en-US" sz="2400">
              <a:latin typeface="Times New Roman" pitchFamily="18" charset="0"/>
            </a:endParaRPr>
          </a:p>
          <a:p>
            <a:pPr lvl="1"/>
            <a:r>
              <a:rPr lang="en-US" sz="2400">
                <a:latin typeface="Times New Roman" pitchFamily="18" charset="0"/>
              </a:rPr>
              <a:t>Key 2: AccountId, Xact#</a:t>
            </a:r>
          </a:p>
          <a:p>
            <a:pPr lvl="1"/>
            <a:r>
              <a:rPr lang="en-US" sz="2400">
                <a:latin typeface="Times New Roman" pitchFamily="18" charset="0"/>
              </a:rPr>
              <a:t>Superkeys: all supersets of the keys</a:t>
            </a:r>
          </a:p>
        </p:txBody>
      </p:sp>
      <p:sp>
        <p:nvSpPr>
          <p:cNvPr id="381957" name="Rectangle 5"/>
          <p:cNvSpPr>
            <a:spLocks noChangeArrowheads="1"/>
          </p:cNvSpPr>
          <p:nvPr/>
        </p:nvSpPr>
        <p:spPr bwMode="auto">
          <a:xfrm>
            <a:off x="1308100" y="4722813"/>
            <a:ext cx="4641850" cy="366712"/>
          </a:xfrm>
          <a:prstGeom prst="rect">
            <a:avLst/>
          </a:prstGeom>
          <a:noFill/>
          <a:ln w="19050">
            <a:noFill/>
            <a:miter lim="800000"/>
            <a:headEnd/>
            <a:tailEnd/>
          </a:ln>
          <a:effectLst/>
        </p:spPr>
        <p:txBody>
          <a:bodyPr wrap="none" lIns="92075" tIns="46038" rIns="92075" bIns="46038">
            <a:spAutoFit/>
          </a:bodyPr>
          <a:lstStyle/>
          <a:p>
            <a:pPr algn="ctr" eaLnBrk="0" hangingPunct="0"/>
            <a:r>
              <a:rPr lang="en-US" sz="1800" b="0">
                <a:latin typeface="Times New Roman" pitchFamily="18" charset="0"/>
              </a:rPr>
              <a:t>Log(LogId, AccountId, Xact#, Time, Ammount)</a:t>
            </a:r>
          </a:p>
        </p:txBody>
      </p:sp>
      <p:sp>
        <p:nvSpPr>
          <p:cNvPr id="381958" name="Rectangle 6"/>
          <p:cNvSpPr>
            <a:spLocks noChangeArrowheads="1"/>
          </p:cNvSpPr>
          <p:nvPr/>
        </p:nvSpPr>
        <p:spPr bwMode="auto">
          <a:xfrm>
            <a:off x="7851775" y="5338763"/>
            <a:ext cx="514350" cy="366712"/>
          </a:xfrm>
          <a:prstGeom prst="rect">
            <a:avLst/>
          </a:prstGeom>
          <a:noFill/>
          <a:ln w="19050">
            <a:noFill/>
            <a:miter lim="800000"/>
            <a:headEnd/>
            <a:tailEnd/>
          </a:ln>
          <a:effectLst/>
        </p:spPr>
        <p:txBody>
          <a:bodyPr wrap="none" lIns="92075" tIns="46038" rIns="92075" bIns="46038">
            <a:spAutoFit/>
          </a:bodyPr>
          <a:lstStyle/>
          <a:p>
            <a:pPr algn="ctr" eaLnBrk="0" hangingPunct="0"/>
            <a:r>
              <a:rPr lang="en-US" sz="1800" b="0">
                <a:latin typeface="Times New Roman" pitchFamily="18" charset="0"/>
              </a:rPr>
              <a:t>OK</a:t>
            </a:r>
          </a:p>
        </p:txBody>
      </p:sp>
      <p:graphicFrame>
        <p:nvGraphicFramePr>
          <p:cNvPr id="381959" name="Object 7"/>
          <p:cNvGraphicFramePr>
            <a:graphicFrameLocks noChangeAspect="1"/>
          </p:cNvGraphicFramePr>
          <p:nvPr/>
        </p:nvGraphicFramePr>
        <p:xfrm>
          <a:off x="1112838" y="5100638"/>
          <a:ext cx="6811962" cy="1341437"/>
        </p:xfrm>
        <a:graphic>
          <a:graphicData uri="http://schemas.openxmlformats.org/presentationml/2006/ole">
            <p:oleObj spid="_x0000_s20482" name="Document" r:id="rId4" imgW="5242680" imgH="1040040" progId="Word.Document.8">
              <p:embed/>
            </p:oleObj>
          </a:graphicData>
        </a:graphic>
      </p:graphicFrame>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533400" y="0"/>
            <a:ext cx="8229600" cy="1143000"/>
          </a:xfrm>
        </p:spPr>
        <p:txBody>
          <a:bodyPr/>
          <a:lstStyle/>
          <a:p>
            <a:r>
              <a:rPr lang="en-US" sz="3600" b="1" dirty="0">
                <a:solidFill>
                  <a:srgbClr val="FFFF00"/>
                </a:solidFill>
              </a:rPr>
              <a:t>Third Normal Form</a:t>
            </a:r>
          </a:p>
        </p:txBody>
      </p:sp>
      <p:sp>
        <p:nvSpPr>
          <p:cNvPr id="265219" name="Rectangle 3"/>
          <p:cNvSpPr>
            <a:spLocks noGrp="1" noChangeArrowheads="1"/>
          </p:cNvSpPr>
          <p:nvPr>
            <p:ph type="body" idx="1"/>
          </p:nvPr>
        </p:nvSpPr>
        <p:spPr>
          <a:xfrm>
            <a:off x="304800" y="1371600"/>
            <a:ext cx="8382000" cy="5181600"/>
          </a:xfrm>
        </p:spPr>
        <p:txBody>
          <a:bodyPr/>
          <a:lstStyle/>
          <a:p>
            <a:r>
              <a:rPr lang="en-US" sz="2400" dirty="0">
                <a:latin typeface="+mj-lt"/>
              </a:rPr>
              <a:t>Using the general procedure, we will transform our 2NF relation example to a 3NF relation.</a:t>
            </a:r>
          </a:p>
          <a:p>
            <a:pPr lvl="1"/>
            <a:r>
              <a:rPr lang="en-US" sz="2000" dirty="0">
                <a:latin typeface="+mj-lt"/>
              </a:rPr>
              <a:t>The relation EMPLOYEE is not in 3NF because there is a transitive dependency of a nonprime attribute on the primary key of the relation</a:t>
            </a:r>
            <a:r>
              <a:rPr lang="en-US" sz="2000" dirty="0" smtClean="0">
                <a:latin typeface="+mj-lt"/>
              </a:rPr>
              <a:t>.</a:t>
            </a:r>
          </a:p>
          <a:p>
            <a:pPr lvl="1"/>
            <a:endParaRPr lang="en-US" sz="2000" dirty="0">
              <a:latin typeface="+mj-lt"/>
            </a:endParaRPr>
          </a:p>
          <a:p>
            <a:pPr lvl="1"/>
            <a:r>
              <a:rPr lang="en-US" sz="2000" dirty="0">
                <a:latin typeface="+mj-lt"/>
              </a:rPr>
              <a:t>In this case, the nonprime attribute </a:t>
            </a:r>
            <a:r>
              <a:rPr lang="en-US" sz="2000" dirty="0" err="1">
                <a:latin typeface="+mj-lt"/>
              </a:rPr>
              <a:t>Emp</a:t>
            </a:r>
            <a:r>
              <a:rPr lang="en-US" sz="2000" dirty="0">
                <a:latin typeface="+mj-lt"/>
              </a:rPr>
              <a:t>-</a:t>
            </a:r>
            <a:r>
              <a:rPr lang="en-US" sz="2000" dirty="0" err="1">
                <a:latin typeface="+mj-lt"/>
              </a:rPr>
              <a:t>Hrly</a:t>
            </a:r>
            <a:r>
              <a:rPr lang="en-US" sz="2000" dirty="0">
                <a:latin typeface="+mj-lt"/>
              </a:rPr>
              <a:t>-Rate is transitively dependent on the key through the functional dependency </a:t>
            </a:r>
            <a:r>
              <a:rPr lang="en-US" sz="2000" dirty="0" err="1">
                <a:latin typeface="+mj-lt"/>
              </a:rPr>
              <a:t>Emp-Dpt</a:t>
            </a:r>
            <a:r>
              <a:rPr lang="en-US" sz="2000" dirty="0">
                <a:latin typeface="+mj-lt"/>
              </a:rPr>
              <a:t> </a:t>
            </a:r>
            <a:r>
              <a:rPr lang="en-US" sz="2000" dirty="0">
                <a:latin typeface="+mj-lt"/>
                <a:sym typeface="Wingdings" pitchFamily="2" charset="2"/>
              </a:rPr>
              <a:t> </a:t>
            </a:r>
            <a:r>
              <a:rPr lang="en-US" sz="2000" dirty="0" err="1">
                <a:latin typeface="+mj-lt"/>
                <a:sym typeface="Wingdings" pitchFamily="2" charset="2"/>
              </a:rPr>
              <a:t>Emp</a:t>
            </a:r>
            <a:r>
              <a:rPr lang="en-US" sz="2000" dirty="0">
                <a:latin typeface="+mj-lt"/>
                <a:sym typeface="Wingdings" pitchFamily="2" charset="2"/>
              </a:rPr>
              <a:t>-</a:t>
            </a:r>
            <a:r>
              <a:rPr lang="en-US" sz="2000" dirty="0" err="1">
                <a:latin typeface="+mj-lt"/>
                <a:sym typeface="Wingdings" pitchFamily="2" charset="2"/>
              </a:rPr>
              <a:t>Hrly</a:t>
            </a:r>
            <a:r>
              <a:rPr lang="en-US" sz="2000" dirty="0">
                <a:latin typeface="+mj-lt"/>
                <a:sym typeface="Wingdings" pitchFamily="2" charset="2"/>
              </a:rPr>
              <a:t>-Rate</a:t>
            </a:r>
            <a:r>
              <a:rPr lang="en-US" sz="2000" dirty="0" smtClean="0">
                <a:latin typeface="+mj-lt"/>
                <a:sym typeface="Wingdings" pitchFamily="2" charset="2"/>
              </a:rPr>
              <a:t>.</a:t>
            </a:r>
          </a:p>
          <a:p>
            <a:pPr lvl="1"/>
            <a:endParaRPr lang="en-US" sz="2000" dirty="0" smtClean="0">
              <a:latin typeface="+mj-lt"/>
              <a:sym typeface="Wingdings" pitchFamily="2" charset="2"/>
            </a:endParaRPr>
          </a:p>
          <a:p>
            <a:pPr lvl="1"/>
            <a:r>
              <a:rPr lang="en-US" sz="2000" dirty="0" smtClean="0">
                <a:latin typeface="+mj-lt"/>
              </a:rPr>
              <a:t>To transform this relation into a 3NF relation:</a:t>
            </a:r>
          </a:p>
          <a:p>
            <a:pPr lvl="2"/>
            <a:r>
              <a:rPr lang="en-US" sz="2000" dirty="0" smtClean="0">
                <a:latin typeface="+mj-lt"/>
              </a:rPr>
              <a:t>it is necessary to remove any transitive dependency of a nonprime attribute on the key.</a:t>
            </a:r>
          </a:p>
          <a:p>
            <a:pPr lvl="2"/>
            <a:r>
              <a:rPr lang="en-US" sz="2000" dirty="0" smtClean="0">
                <a:latin typeface="+mj-lt"/>
              </a:rPr>
              <a:t>It is necessary to create two new relations.</a:t>
            </a:r>
          </a:p>
          <a:p>
            <a:pPr lvl="1">
              <a:buNone/>
            </a:pPr>
            <a:endParaRPr lang="en-US" sz="2000" dirty="0">
              <a:latin typeface="+mj-lt"/>
              <a:sym typeface="Wingdings" pitchFamily="2" charset="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457200" y="228600"/>
            <a:ext cx="8229600" cy="1143000"/>
          </a:xfrm>
        </p:spPr>
        <p:txBody>
          <a:bodyPr/>
          <a:lstStyle/>
          <a:p>
            <a:r>
              <a:rPr lang="en-US" sz="3200" b="1" dirty="0">
                <a:solidFill>
                  <a:srgbClr val="FFFF00"/>
                </a:solidFill>
              </a:rPr>
              <a:t>Third Normal Form</a:t>
            </a:r>
          </a:p>
        </p:txBody>
      </p:sp>
      <p:sp>
        <p:nvSpPr>
          <p:cNvPr id="268291" name="Rectangle 3"/>
          <p:cNvSpPr>
            <a:spLocks noGrp="1" noChangeArrowheads="1"/>
          </p:cNvSpPr>
          <p:nvPr>
            <p:ph type="body" idx="1"/>
          </p:nvPr>
        </p:nvSpPr>
        <p:spPr>
          <a:xfrm>
            <a:off x="0" y="1371600"/>
            <a:ext cx="8709025" cy="5224462"/>
          </a:xfrm>
        </p:spPr>
        <p:txBody>
          <a:bodyPr/>
          <a:lstStyle/>
          <a:p>
            <a:pPr lvl="2"/>
            <a:r>
              <a:rPr lang="en-US" dirty="0"/>
              <a:t>The scheme of the first relation that we have named EMPLOYEE is:</a:t>
            </a:r>
          </a:p>
          <a:p>
            <a:pPr lvl="2">
              <a:buFont typeface="Wingdings" pitchFamily="2" charset="2"/>
              <a:buNone/>
            </a:pPr>
            <a:endParaRPr lang="en-US" dirty="0"/>
          </a:p>
          <a:p>
            <a:pPr lvl="2">
              <a:buFont typeface="Wingdings" pitchFamily="2" charset="2"/>
              <a:buNone/>
            </a:pPr>
            <a:r>
              <a:rPr lang="en-US" dirty="0">
                <a:solidFill>
                  <a:schemeClr val="bg2"/>
                </a:solidFill>
              </a:rPr>
              <a:t>EMPLOYEE (</a:t>
            </a:r>
            <a:r>
              <a:rPr lang="en-US" u="sng" dirty="0" err="1">
                <a:solidFill>
                  <a:schemeClr val="bg2"/>
                </a:solidFill>
              </a:rPr>
              <a:t>Emp</a:t>
            </a:r>
            <a:r>
              <a:rPr lang="en-US" u="sng" dirty="0">
                <a:solidFill>
                  <a:schemeClr val="bg2"/>
                </a:solidFill>
              </a:rPr>
              <a:t>-ID</a:t>
            </a:r>
            <a:r>
              <a:rPr lang="en-US" dirty="0">
                <a:solidFill>
                  <a:schemeClr val="bg2"/>
                </a:solidFill>
              </a:rPr>
              <a:t>, </a:t>
            </a:r>
            <a:r>
              <a:rPr lang="en-US" dirty="0" err="1">
                <a:solidFill>
                  <a:schemeClr val="bg2"/>
                </a:solidFill>
              </a:rPr>
              <a:t>Emp</a:t>
            </a:r>
            <a:r>
              <a:rPr lang="en-US" dirty="0">
                <a:solidFill>
                  <a:schemeClr val="bg2"/>
                </a:solidFill>
              </a:rPr>
              <a:t>-Name, </a:t>
            </a:r>
            <a:r>
              <a:rPr lang="en-US" dirty="0" err="1">
                <a:solidFill>
                  <a:schemeClr val="bg2"/>
                </a:solidFill>
              </a:rPr>
              <a:t>Emp-Dpt</a:t>
            </a:r>
            <a:r>
              <a:rPr lang="en-US" dirty="0">
                <a:solidFill>
                  <a:schemeClr val="bg2"/>
                </a:solidFill>
              </a:rPr>
              <a:t>)</a:t>
            </a:r>
          </a:p>
          <a:p>
            <a:pPr lvl="2">
              <a:buFont typeface="Wingdings" pitchFamily="2" charset="2"/>
              <a:buNone/>
            </a:pPr>
            <a:endParaRPr lang="en-US" dirty="0">
              <a:solidFill>
                <a:schemeClr val="bg2"/>
              </a:solidFill>
            </a:endParaRPr>
          </a:p>
          <a:p>
            <a:pPr lvl="2"/>
            <a:r>
              <a:rPr lang="en-US" dirty="0"/>
              <a:t>The scheme of the second relation that we have named CHARGES is:</a:t>
            </a:r>
          </a:p>
          <a:p>
            <a:pPr lvl="2">
              <a:buFont typeface="Wingdings" pitchFamily="2" charset="2"/>
              <a:buNone/>
            </a:pPr>
            <a:endParaRPr lang="en-US" dirty="0"/>
          </a:p>
          <a:p>
            <a:pPr algn="ctr">
              <a:buFont typeface="Wingdings" pitchFamily="2" charset="2"/>
              <a:buNone/>
            </a:pPr>
            <a:r>
              <a:rPr lang="en-US" sz="2200" dirty="0">
                <a:solidFill>
                  <a:schemeClr val="bg2"/>
                </a:solidFill>
              </a:rPr>
              <a:t>CHARGES (</a:t>
            </a:r>
            <a:r>
              <a:rPr lang="en-US" sz="2200" u="sng" dirty="0" err="1">
                <a:solidFill>
                  <a:schemeClr val="bg2"/>
                </a:solidFill>
              </a:rPr>
              <a:t>Emp-Dpt</a:t>
            </a:r>
            <a:r>
              <a:rPr lang="en-US" sz="2200" dirty="0">
                <a:solidFill>
                  <a:schemeClr val="bg2"/>
                </a:solidFill>
              </a:rPr>
              <a:t>, </a:t>
            </a:r>
            <a:r>
              <a:rPr lang="en-US" sz="2200" dirty="0" err="1">
                <a:solidFill>
                  <a:schemeClr val="bg2"/>
                </a:solidFill>
              </a:rPr>
              <a:t>Emp</a:t>
            </a:r>
            <a:r>
              <a:rPr lang="en-US" sz="2200" dirty="0">
                <a:solidFill>
                  <a:schemeClr val="bg2"/>
                </a:solidFill>
              </a:rPr>
              <a:t>-</a:t>
            </a:r>
            <a:r>
              <a:rPr lang="en-US" sz="2200" dirty="0" err="1">
                <a:solidFill>
                  <a:schemeClr val="bg2"/>
                </a:solidFill>
              </a:rPr>
              <a:t>Hrly</a:t>
            </a:r>
            <a:r>
              <a:rPr lang="en-US" sz="2200" dirty="0">
                <a:solidFill>
                  <a:schemeClr val="bg2"/>
                </a:solidFill>
              </a:rPr>
              <a:t>-Rate)</a:t>
            </a:r>
          </a:p>
          <a:p>
            <a:pPr lvl="2">
              <a:buFont typeface="Wingdings" pitchFamily="2" charset="2"/>
              <a:buNone/>
            </a:pPr>
            <a:endParaRPr lang="en-US" dirty="0">
              <a:solidFill>
                <a:schemeClr val="bg2"/>
              </a:solidFill>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756739"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756740" name="Rectangle 4"/>
          <p:cNvSpPr>
            <a:spLocks noGrp="1" noChangeArrowheads="1"/>
          </p:cNvSpPr>
          <p:nvPr>
            <p:ph type="title"/>
          </p:nvPr>
        </p:nvSpPr>
        <p:spPr>
          <a:xfrm>
            <a:off x="685800" y="228600"/>
            <a:ext cx="8229600" cy="1143000"/>
          </a:xfrm>
          <a:noFill/>
          <a:ln/>
        </p:spPr>
        <p:txBody>
          <a:bodyPr lIns="90488" tIns="44450" rIns="90488" bIns="44450"/>
          <a:lstStyle/>
          <a:p>
            <a:r>
              <a:rPr lang="en-US" sz="2800" b="1" dirty="0">
                <a:solidFill>
                  <a:srgbClr val="FFFF00"/>
                </a:solidFill>
              </a:rPr>
              <a:t>Algorithm: decomposing R into 3NF</a:t>
            </a:r>
          </a:p>
        </p:txBody>
      </p:sp>
      <p:sp>
        <p:nvSpPr>
          <p:cNvPr id="756741" name="Rectangle 5"/>
          <p:cNvSpPr>
            <a:spLocks noGrp="1" noChangeArrowheads="1"/>
          </p:cNvSpPr>
          <p:nvPr>
            <p:ph type="body" idx="1"/>
          </p:nvPr>
        </p:nvSpPr>
        <p:spPr>
          <a:noFill/>
          <a:ln/>
        </p:spPr>
        <p:txBody>
          <a:bodyPr lIns="90488" tIns="44450" rIns="90488" bIns="44450"/>
          <a:lstStyle/>
          <a:p>
            <a:pPr>
              <a:buFontTx/>
              <a:buNone/>
            </a:pPr>
            <a:r>
              <a:rPr lang="en-US" sz="2400">
                <a:latin typeface="Times New Roman" pitchFamily="18" charset="0"/>
              </a:rPr>
              <a:t>Input: a relation R with a set F of FDs</a:t>
            </a:r>
          </a:p>
          <a:p>
            <a:pPr>
              <a:buFontTx/>
              <a:buNone/>
            </a:pPr>
            <a:r>
              <a:rPr lang="en-US" sz="2400">
                <a:latin typeface="Times New Roman" pitchFamily="18" charset="0"/>
              </a:rPr>
              <a:t>Output: a set of 3NF relations preserving F and do not lose info.</a:t>
            </a:r>
          </a:p>
          <a:p>
            <a:pPr>
              <a:buFontTx/>
              <a:buNone/>
            </a:pPr>
            <a:endParaRPr lang="en-US" sz="2400">
              <a:latin typeface="Times New Roman" pitchFamily="18" charset="0"/>
            </a:endParaRPr>
          </a:p>
          <a:p>
            <a:pPr>
              <a:buFontTx/>
              <a:buNone/>
            </a:pPr>
            <a:r>
              <a:rPr lang="en-US" sz="2400">
                <a:latin typeface="Times New Roman" pitchFamily="18" charset="0"/>
              </a:rPr>
              <a:t>Step 1: Merge FDs with the same left-hand side.</a:t>
            </a:r>
          </a:p>
          <a:p>
            <a:pPr>
              <a:buFontTx/>
              <a:buNone/>
            </a:pPr>
            <a:r>
              <a:rPr lang="en-US" sz="2400">
                <a:latin typeface="Times New Roman" pitchFamily="18" charset="0"/>
              </a:rPr>
              <a:t>Step 2: Minimize F and get F’</a:t>
            </a:r>
          </a:p>
          <a:p>
            <a:pPr>
              <a:buFontTx/>
              <a:buNone/>
            </a:pPr>
            <a:r>
              <a:rPr lang="en-US" sz="2400">
                <a:latin typeface="Times New Roman" pitchFamily="18" charset="0"/>
              </a:rPr>
              <a:t>Step 3: For each X </a:t>
            </a:r>
            <a:r>
              <a:rPr lang="en-US" sz="2400">
                <a:latin typeface="Times New Roman" pitchFamily="18" charset="0"/>
                <a:sym typeface="Wingdings" pitchFamily="2" charset="2"/>
              </a:rPr>
              <a:t></a:t>
            </a:r>
            <a:r>
              <a:rPr lang="en-US" sz="2400">
                <a:latin typeface="Times New Roman" pitchFamily="18" charset="0"/>
              </a:rPr>
              <a:t>Y in F’, create a relation with schema XY</a:t>
            </a:r>
          </a:p>
          <a:p>
            <a:pPr>
              <a:buFontTx/>
              <a:buNone/>
            </a:pPr>
            <a:r>
              <a:rPr lang="en-US" sz="2400">
                <a:latin typeface="Times New Roman" pitchFamily="18" charset="0"/>
              </a:rPr>
              <a:t>Step 4: Eliminate a relation schema that is a subset of another.</a:t>
            </a:r>
          </a:p>
          <a:p>
            <a:pPr>
              <a:buFontTx/>
              <a:buNone/>
            </a:pPr>
            <a:r>
              <a:rPr lang="en-US" sz="2400">
                <a:latin typeface="Times New Roman" pitchFamily="18" charset="0"/>
              </a:rPr>
              <a:t>Step 5: If no relations contain a candidate key of R, create a relation to include a candidate key of R.</a:t>
            </a:r>
          </a:p>
        </p:txBody>
      </p:sp>
    </p:spTree>
  </p:cSld>
  <p:clrMapOvr>
    <a:masterClrMapping/>
  </p:clrMapOvr>
  <p:transition spd="slow"/>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758787"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758788" name="Rectangle 4"/>
          <p:cNvSpPr>
            <a:spLocks noGrp="1" noChangeArrowheads="1"/>
          </p:cNvSpPr>
          <p:nvPr>
            <p:ph type="title"/>
          </p:nvPr>
        </p:nvSpPr>
        <p:spPr>
          <a:xfrm>
            <a:off x="533400" y="0"/>
            <a:ext cx="8229600" cy="1143000"/>
          </a:xfrm>
          <a:noFill/>
          <a:ln/>
        </p:spPr>
        <p:txBody>
          <a:bodyPr lIns="90488" tIns="44450" rIns="90488" bIns="44450"/>
          <a:lstStyle/>
          <a:p>
            <a:r>
              <a:rPr lang="en-US" dirty="0">
                <a:solidFill>
                  <a:srgbClr val="FFFF00"/>
                </a:solidFill>
              </a:rPr>
              <a:t>Example 1</a:t>
            </a:r>
          </a:p>
        </p:txBody>
      </p:sp>
      <p:sp>
        <p:nvSpPr>
          <p:cNvPr id="758789" name="Rectangle 5"/>
          <p:cNvSpPr>
            <a:spLocks noGrp="1" noChangeArrowheads="1"/>
          </p:cNvSpPr>
          <p:nvPr>
            <p:ph type="body" idx="1"/>
          </p:nvPr>
        </p:nvSpPr>
        <p:spPr>
          <a:noFill/>
          <a:ln/>
        </p:spPr>
        <p:txBody>
          <a:bodyPr lIns="90488" tIns="44450" rIns="90488" bIns="44450"/>
          <a:lstStyle/>
          <a:p>
            <a:pPr>
              <a:buFontTx/>
              <a:buNone/>
            </a:pPr>
            <a:r>
              <a:rPr lang="en-US" sz="2000" i="1">
                <a:latin typeface="Times New Roman" pitchFamily="18" charset="0"/>
              </a:rPr>
              <a:t>		R = </a:t>
            </a:r>
            <a:r>
              <a:rPr lang="en-US" sz="2000">
                <a:latin typeface="Times New Roman" pitchFamily="18" charset="0"/>
              </a:rPr>
              <a:t>ABCD, </a:t>
            </a:r>
            <a:r>
              <a:rPr lang="en-US" sz="2000" i="1">
                <a:latin typeface="Times New Roman" pitchFamily="18" charset="0"/>
              </a:rPr>
              <a:t>F</a:t>
            </a:r>
            <a:r>
              <a:rPr lang="en-US" sz="2000">
                <a:latin typeface="Times New Roman" pitchFamily="18" charset="0"/>
              </a:rPr>
              <a:t> = {A </a:t>
            </a:r>
            <a:r>
              <a:rPr lang="en-US" sz="2000">
                <a:latin typeface="Times New Roman" pitchFamily="18" charset="0"/>
                <a:sym typeface="Wingdings" pitchFamily="2" charset="2"/>
              </a:rPr>
              <a:t></a:t>
            </a:r>
            <a:r>
              <a:rPr lang="en-US" sz="2000">
                <a:latin typeface="Times New Roman" pitchFamily="18" charset="0"/>
              </a:rPr>
              <a:t> B, B </a:t>
            </a:r>
            <a:r>
              <a:rPr lang="en-US" sz="2000">
                <a:latin typeface="Times New Roman" pitchFamily="18" charset="0"/>
                <a:sym typeface="Wingdings" pitchFamily="2" charset="2"/>
              </a:rPr>
              <a:t></a:t>
            </a:r>
            <a:r>
              <a:rPr lang="en-US" sz="2000">
                <a:latin typeface="Times New Roman" pitchFamily="18" charset="0"/>
              </a:rPr>
              <a:t> C, AC </a:t>
            </a:r>
            <a:r>
              <a:rPr lang="en-US" sz="2000">
                <a:latin typeface="Times New Roman" pitchFamily="18" charset="0"/>
                <a:sym typeface="Wingdings" pitchFamily="2" charset="2"/>
              </a:rPr>
              <a:t></a:t>
            </a:r>
            <a:r>
              <a:rPr lang="en-US" sz="2000">
                <a:latin typeface="Times New Roman" pitchFamily="18" charset="0"/>
              </a:rPr>
              <a:t> D}</a:t>
            </a:r>
          </a:p>
          <a:p>
            <a:pPr>
              <a:buFontTx/>
              <a:buNone/>
            </a:pPr>
            <a:r>
              <a:rPr lang="en-US" sz="2000">
                <a:latin typeface="Times New Roman" pitchFamily="18" charset="0"/>
              </a:rPr>
              <a:t>		Candidate key: {A}</a:t>
            </a:r>
          </a:p>
          <a:p>
            <a:r>
              <a:rPr lang="en-US" sz="2000">
                <a:latin typeface="Times New Roman" pitchFamily="18" charset="0"/>
              </a:rPr>
              <a:t>Step 1: nothing</a:t>
            </a:r>
          </a:p>
          <a:p>
            <a:r>
              <a:rPr lang="en-US" sz="2000">
                <a:latin typeface="Times New Roman" pitchFamily="18" charset="0"/>
              </a:rPr>
              <a:t>Step 2: Minimal </a:t>
            </a:r>
            <a:r>
              <a:rPr lang="en-US" sz="2000" i="1">
                <a:latin typeface="Times New Roman" pitchFamily="18" charset="0"/>
              </a:rPr>
              <a:t>F’</a:t>
            </a:r>
            <a:r>
              <a:rPr lang="en-US" sz="2000">
                <a:latin typeface="Times New Roman" pitchFamily="18" charset="0"/>
              </a:rPr>
              <a:t> = {A </a:t>
            </a:r>
            <a:r>
              <a:rPr lang="en-US" sz="2000">
                <a:latin typeface="Times New Roman" pitchFamily="18" charset="0"/>
                <a:sym typeface="Wingdings" pitchFamily="2" charset="2"/>
              </a:rPr>
              <a:t></a:t>
            </a:r>
            <a:r>
              <a:rPr lang="en-US" sz="2000">
                <a:latin typeface="Times New Roman" pitchFamily="18" charset="0"/>
              </a:rPr>
              <a:t> B, B </a:t>
            </a:r>
            <a:r>
              <a:rPr lang="en-US" sz="2000">
                <a:latin typeface="Times New Roman" pitchFamily="18" charset="0"/>
                <a:sym typeface="Wingdings" pitchFamily="2" charset="2"/>
              </a:rPr>
              <a:t></a:t>
            </a:r>
            <a:r>
              <a:rPr lang="en-US" sz="2000">
                <a:latin typeface="Times New Roman" pitchFamily="18" charset="0"/>
              </a:rPr>
              <a:t> C, A </a:t>
            </a:r>
            <a:r>
              <a:rPr lang="en-US" sz="2000">
                <a:latin typeface="Times New Roman" pitchFamily="18" charset="0"/>
                <a:sym typeface="Wingdings" pitchFamily="2" charset="2"/>
              </a:rPr>
              <a:t></a:t>
            </a:r>
            <a:r>
              <a:rPr lang="en-US" sz="2000">
                <a:latin typeface="Times New Roman" pitchFamily="18" charset="0"/>
              </a:rPr>
              <a:t> D}</a:t>
            </a:r>
          </a:p>
          <a:p>
            <a:r>
              <a:rPr lang="en-US" sz="2000">
                <a:latin typeface="Times New Roman" pitchFamily="18" charset="0"/>
              </a:rPr>
              <a:t>Step 3: create relations:</a:t>
            </a:r>
          </a:p>
          <a:p>
            <a:pPr lvl="1"/>
            <a:r>
              <a:rPr lang="en-US" sz="1800">
                <a:latin typeface="Times New Roman" pitchFamily="18" charset="0"/>
              </a:rPr>
              <a:t>For A</a:t>
            </a:r>
            <a:r>
              <a:rPr lang="en-US" sz="1800">
                <a:latin typeface="Times New Roman" pitchFamily="18" charset="0"/>
                <a:sym typeface="Wingdings" pitchFamily="2" charset="2"/>
              </a:rPr>
              <a:t>B, create a relation R1(A,B)</a:t>
            </a:r>
          </a:p>
          <a:p>
            <a:pPr lvl="1"/>
            <a:r>
              <a:rPr lang="en-US" sz="1800">
                <a:latin typeface="Times New Roman" pitchFamily="18" charset="0"/>
                <a:sym typeface="Wingdings" pitchFamily="2" charset="2"/>
              </a:rPr>
              <a:t>For BC, create a relation R2(B,C)</a:t>
            </a:r>
          </a:p>
          <a:p>
            <a:pPr lvl="1"/>
            <a:r>
              <a:rPr lang="en-US" sz="1800">
                <a:latin typeface="Times New Roman" pitchFamily="18" charset="0"/>
                <a:sym typeface="Wingdings" pitchFamily="2" charset="2"/>
              </a:rPr>
              <a:t>For AD, create a relation R3(A,D)</a:t>
            </a:r>
          </a:p>
          <a:p>
            <a:r>
              <a:rPr lang="en-US" sz="2000">
                <a:latin typeface="Times New Roman" pitchFamily="18" charset="0"/>
              </a:rPr>
              <a:t>Step 4: do nothing</a:t>
            </a:r>
          </a:p>
          <a:p>
            <a:r>
              <a:rPr lang="en-US" sz="2000">
                <a:latin typeface="Times New Roman" pitchFamily="18" charset="0"/>
              </a:rPr>
              <a:t>Step 5: do nothing, since candidate key A is in A</a:t>
            </a:r>
            <a:r>
              <a:rPr lang="en-US" sz="2000">
                <a:latin typeface="Times New Roman" pitchFamily="18" charset="0"/>
                <a:sym typeface="Wingdings" pitchFamily="2" charset="2"/>
              </a:rPr>
              <a:t>B</a:t>
            </a:r>
            <a:endParaRPr lang="en-US" sz="2000">
              <a:latin typeface="Times New Roman" pitchFamily="18" charset="0"/>
            </a:endParaRPr>
          </a:p>
          <a:p>
            <a:pPr>
              <a:buFontTx/>
              <a:buNone/>
            </a:pPr>
            <a:endParaRPr lang="en-US" sz="2000">
              <a:latin typeface="Times New Roman" pitchFamily="18" charset="0"/>
            </a:endParaRPr>
          </a:p>
          <a:p>
            <a:pPr>
              <a:buFontTx/>
              <a:buNone/>
            </a:pPr>
            <a:r>
              <a:rPr lang="en-US" sz="2000">
                <a:latin typeface="Times New Roman" pitchFamily="18" charset="0"/>
              </a:rPr>
              <a:t>	Result: R1(A,B), R2(B,C), R3(A,D)</a:t>
            </a:r>
          </a:p>
        </p:txBody>
      </p:sp>
    </p:spTree>
  </p:cSld>
  <p:clrMapOvr>
    <a:masterClrMapping/>
  </p:clrMapOvr>
  <p:transition spd="slow"/>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a:xfrm>
            <a:off x="457200" y="0"/>
            <a:ext cx="8229600" cy="1143000"/>
          </a:xfrm>
        </p:spPr>
        <p:txBody>
          <a:bodyPr/>
          <a:lstStyle/>
          <a:p>
            <a:r>
              <a:rPr lang="en-US" dirty="0">
                <a:solidFill>
                  <a:srgbClr val="FFFF00"/>
                </a:solidFill>
              </a:rPr>
              <a:t>Example </a:t>
            </a:r>
            <a:r>
              <a:rPr lang="en-US" dirty="0" smtClean="0">
                <a:solidFill>
                  <a:srgbClr val="FFFF00"/>
                </a:solidFill>
              </a:rPr>
              <a:t>2</a:t>
            </a:r>
            <a:endParaRPr lang="en-US" dirty="0">
              <a:solidFill>
                <a:srgbClr val="FFFF00"/>
              </a:solidFill>
            </a:endParaRPr>
          </a:p>
        </p:txBody>
      </p:sp>
      <p:sp>
        <p:nvSpPr>
          <p:cNvPr id="788483" name="Rectangle 3"/>
          <p:cNvSpPr>
            <a:spLocks noGrp="1" noChangeArrowheads="1"/>
          </p:cNvSpPr>
          <p:nvPr>
            <p:ph type="body" idx="1"/>
          </p:nvPr>
        </p:nvSpPr>
        <p:spPr>
          <a:xfrm>
            <a:off x="603250" y="1533525"/>
            <a:ext cx="8116888" cy="4829175"/>
          </a:xfrm>
        </p:spPr>
        <p:txBody>
          <a:bodyPr/>
          <a:lstStyle/>
          <a:p>
            <a:pPr>
              <a:lnSpc>
                <a:spcPct val="90000"/>
              </a:lnSpc>
              <a:buFontTx/>
              <a:buNone/>
            </a:pPr>
            <a:r>
              <a:rPr lang="en-US" sz="1800">
                <a:latin typeface="Times New Roman" pitchFamily="18" charset="0"/>
              </a:rPr>
              <a:t>	R(A,B,C,D,E,F,G,H)</a:t>
            </a:r>
          </a:p>
          <a:p>
            <a:pPr>
              <a:lnSpc>
                <a:spcPct val="90000"/>
              </a:lnSpc>
              <a:buFontTx/>
              <a:buNone/>
            </a:pPr>
            <a:r>
              <a:rPr lang="en-US" sz="1800">
                <a:latin typeface="Times New Roman" pitchFamily="18" charset="0"/>
              </a:rPr>
              <a:t>	F = {A</a:t>
            </a:r>
            <a:r>
              <a:rPr lang="en-US" sz="1800">
                <a:latin typeface="Times New Roman" pitchFamily="18" charset="0"/>
                <a:sym typeface="Wingdings" pitchFamily="2" charset="2"/>
              </a:rPr>
              <a:t></a:t>
            </a:r>
            <a:r>
              <a:rPr lang="en-US" sz="1800">
                <a:latin typeface="Times New Roman" pitchFamily="18" charset="0"/>
              </a:rPr>
              <a:t>B, ABCD</a:t>
            </a:r>
            <a:r>
              <a:rPr lang="en-US" sz="1800">
                <a:latin typeface="Times New Roman" pitchFamily="18" charset="0"/>
                <a:sym typeface="Wingdings" pitchFamily="2" charset="2"/>
              </a:rPr>
              <a:t></a:t>
            </a:r>
            <a:r>
              <a:rPr lang="en-US" sz="1800">
                <a:latin typeface="Times New Roman" pitchFamily="18" charset="0"/>
              </a:rPr>
              <a:t>E, </a:t>
            </a:r>
            <a:r>
              <a:rPr lang="en-US" sz="1800">
                <a:solidFill>
                  <a:schemeClr val="folHlink"/>
                </a:solidFill>
                <a:latin typeface="Times New Roman" pitchFamily="18" charset="0"/>
              </a:rPr>
              <a:t>EF</a:t>
            </a:r>
            <a:r>
              <a:rPr lang="en-US" sz="1800">
                <a:solidFill>
                  <a:schemeClr val="folHlink"/>
                </a:solidFill>
                <a:latin typeface="Times New Roman" pitchFamily="18" charset="0"/>
                <a:sym typeface="Wingdings" pitchFamily="2" charset="2"/>
              </a:rPr>
              <a:t></a:t>
            </a:r>
            <a:r>
              <a:rPr lang="en-US" sz="1800">
                <a:solidFill>
                  <a:schemeClr val="folHlink"/>
                </a:solidFill>
                <a:latin typeface="Times New Roman" pitchFamily="18" charset="0"/>
              </a:rPr>
              <a:t>G, EF</a:t>
            </a:r>
            <a:r>
              <a:rPr lang="en-US" sz="1800">
                <a:solidFill>
                  <a:schemeClr val="folHlink"/>
                </a:solidFill>
                <a:latin typeface="Times New Roman" pitchFamily="18" charset="0"/>
                <a:sym typeface="Wingdings" pitchFamily="2" charset="2"/>
              </a:rPr>
              <a:t></a:t>
            </a:r>
            <a:r>
              <a:rPr lang="en-US" sz="1800">
                <a:solidFill>
                  <a:schemeClr val="folHlink"/>
                </a:solidFill>
                <a:latin typeface="Times New Roman" pitchFamily="18" charset="0"/>
              </a:rPr>
              <a:t>H</a:t>
            </a:r>
            <a:r>
              <a:rPr lang="en-US" sz="1800">
                <a:latin typeface="Times New Roman" pitchFamily="18" charset="0"/>
              </a:rPr>
              <a:t>, ACDF</a:t>
            </a:r>
            <a:r>
              <a:rPr lang="en-US" sz="1800">
                <a:latin typeface="Times New Roman" pitchFamily="18" charset="0"/>
                <a:sym typeface="Wingdings" pitchFamily="2" charset="2"/>
              </a:rPr>
              <a:t></a:t>
            </a:r>
            <a:r>
              <a:rPr lang="en-US" sz="1800">
                <a:latin typeface="Times New Roman" pitchFamily="18" charset="0"/>
              </a:rPr>
              <a:t>EG}</a:t>
            </a:r>
          </a:p>
          <a:p>
            <a:pPr>
              <a:lnSpc>
                <a:spcPct val="90000"/>
              </a:lnSpc>
            </a:pPr>
            <a:r>
              <a:rPr lang="en-US" sz="1800">
                <a:latin typeface="Times New Roman" pitchFamily="18" charset="0"/>
              </a:rPr>
              <a:t>After step 1: F1 = {A</a:t>
            </a:r>
            <a:r>
              <a:rPr lang="en-US" sz="1800">
                <a:latin typeface="Times New Roman" pitchFamily="18" charset="0"/>
                <a:sym typeface="Wingdings" pitchFamily="2" charset="2"/>
              </a:rPr>
              <a:t></a:t>
            </a:r>
            <a:r>
              <a:rPr lang="en-US" sz="1800">
                <a:latin typeface="Times New Roman" pitchFamily="18" charset="0"/>
              </a:rPr>
              <a:t>B, ABCD</a:t>
            </a:r>
            <a:r>
              <a:rPr lang="en-US" sz="1800">
                <a:latin typeface="Times New Roman" pitchFamily="18" charset="0"/>
                <a:sym typeface="Wingdings" pitchFamily="2" charset="2"/>
              </a:rPr>
              <a:t></a:t>
            </a:r>
            <a:r>
              <a:rPr lang="en-US" sz="1800">
                <a:latin typeface="Times New Roman" pitchFamily="18" charset="0"/>
              </a:rPr>
              <a:t>E, </a:t>
            </a:r>
            <a:r>
              <a:rPr lang="en-US" sz="1800" b="1">
                <a:solidFill>
                  <a:schemeClr val="folHlink"/>
                </a:solidFill>
                <a:latin typeface="Times New Roman" pitchFamily="18" charset="0"/>
              </a:rPr>
              <a:t>EF </a:t>
            </a:r>
            <a:r>
              <a:rPr lang="en-US" sz="1800" b="1">
                <a:solidFill>
                  <a:schemeClr val="folHlink"/>
                </a:solidFill>
                <a:latin typeface="Times New Roman" pitchFamily="18" charset="0"/>
                <a:sym typeface="Wingdings" pitchFamily="2" charset="2"/>
              </a:rPr>
              <a:t></a:t>
            </a:r>
            <a:r>
              <a:rPr lang="en-US" sz="1800" b="1">
                <a:solidFill>
                  <a:schemeClr val="folHlink"/>
                </a:solidFill>
                <a:latin typeface="Times New Roman" pitchFamily="18" charset="0"/>
              </a:rPr>
              <a:t> GH</a:t>
            </a:r>
            <a:r>
              <a:rPr lang="en-US" sz="1800">
                <a:latin typeface="Times New Roman" pitchFamily="18" charset="0"/>
              </a:rPr>
              <a:t>, ACDF </a:t>
            </a:r>
            <a:r>
              <a:rPr lang="en-US" sz="1800">
                <a:latin typeface="Times New Roman" pitchFamily="18" charset="0"/>
                <a:sym typeface="Wingdings" pitchFamily="2" charset="2"/>
              </a:rPr>
              <a:t></a:t>
            </a:r>
            <a:r>
              <a:rPr lang="en-US" sz="1800">
                <a:latin typeface="Times New Roman" pitchFamily="18" charset="0"/>
              </a:rPr>
              <a:t> EG}</a:t>
            </a:r>
          </a:p>
          <a:p>
            <a:pPr>
              <a:lnSpc>
                <a:spcPct val="90000"/>
              </a:lnSpc>
            </a:pPr>
            <a:r>
              <a:rPr lang="en-US" sz="1800">
                <a:latin typeface="Times New Roman" pitchFamily="18" charset="0"/>
              </a:rPr>
              <a:t>In step 2: </a:t>
            </a:r>
          </a:p>
          <a:p>
            <a:pPr lvl="1">
              <a:lnSpc>
                <a:spcPct val="90000"/>
              </a:lnSpc>
            </a:pPr>
            <a:r>
              <a:rPr lang="en-US" sz="1600">
                <a:latin typeface="Times New Roman" pitchFamily="18" charset="0"/>
              </a:rPr>
              <a:t>Remove attribute </a:t>
            </a:r>
            <a:r>
              <a:rPr lang="en-US" sz="1600" b="1">
                <a:solidFill>
                  <a:schemeClr val="folHlink"/>
                </a:solidFill>
                <a:latin typeface="Times New Roman" pitchFamily="18" charset="0"/>
              </a:rPr>
              <a:t>B</a:t>
            </a:r>
            <a:r>
              <a:rPr lang="en-US" sz="1600">
                <a:latin typeface="Times New Roman" pitchFamily="18" charset="0"/>
              </a:rPr>
              <a:t> from LHS of A</a:t>
            </a:r>
            <a:r>
              <a:rPr lang="en-US" sz="1600" b="1">
                <a:solidFill>
                  <a:schemeClr val="folHlink"/>
                </a:solidFill>
                <a:latin typeface="Times New Roman" pitchFamily="18" charset="0"/>
              </a:rPr>
              <a:t>B</a:t>
            </a:r>
            <a:r>
              <a:rPr lang="en-US" sz="1600">
                <a:latin typeface="Times New Roman" pitchFamily="18" charset="0"/>
              </a:rPr>
              <a:t>CD</a:t>
            </a:r>
            <a:r>
              <a:rPr lang="en-US" sz="1600">
                <a:latin typeface="Times New Roman" pitchFamily="18" charset="0"/>
                <a:sym typeface="Wingdings" pitchFamily="2" charset="2"/>
              </a:rPr>
              <a:t></a:t>
            </a:r>
            <a:r>
              <a:rPr lang="en-US" sz="1600">
                <a:latin typeface="Times New Roman" pitchFamily="18" charset="0"/>
              </a:rPr>
              <a:t>E</a:t>
            </a:r>
          </a:p>
          <a:p>
            <a:pPr lvl="1">
              <a:lnSpc>
                <a:spcPct val="90000"/>
              </a:lnSpc>
            </a:pPr>
            <a:r>
              <a:rPr lang="en-US" sz="1600">
                <a:latin typeface="Times New Roman" pitchFamily="18" charset="0"/>
              </a:rPr>
              <a:t>Remove </a:t>
            </a:r>
            <a:r>
              <a:rPr lang="en-US" sz="1600" b="1">
                <a:solidFill>
                  <a:schemeClr val="folHlink"/>
                </a:solidFill>
                <a:latin typeface="Times New Roman" pitchFamily="18" charset="0"/>
              </a:rPr>
              <a:t>E</a:t>
            </a:r>
            <a:r>
              <a:rPr lang="en-US" sz="1600">
                <a:latin typeface="Times New Roman" pitchFamily="18" charset="0"/>
              </a:rPr>
              <a:t> from RHS of ACDF</a:t>
            </a:r>
            <a:r>
              <a:rPr lang="en-US" sz="1600">
                <a:latin typeface="Times New Roman" pitchFamily="18" charset="0"/>
                <a:sym typeface="Wingdings" pitchFamily="2" charset="2"/>
              </a:rPr>
              <a:t></a:t>
            </a:r>
            <a:r>
              <a:rPr lang="en-US" sz="1600">
                <a:solidFill>
                  <a:schemeClr val="folHlink"/>
                </a:solidFill>
                <a:latin typeface="Times New Roman" pitchFamily="18" charset="0"/>
              </a:rPr>
              <a:t>E</a:t>
            </a:r>
            <a:r>
              <a:rPr lang="en-US" sz="1600">
                <a:latin typeface="Times New Roman" pitchFamily="18" charset="0"/>
              </a:rPr>
              <a:t>G</a:t>
            </a:r>
          </a:p>
          <a:p>
            <a:pPr lvl="1">
              <a:lnSpc>
                <a:spcPct val="90000"/>
              </a:lnSpc>
            </a:pPr>
            <a:r>
              <a:rPr lang="en-US" sz="1600">
                <a:latin typeface="Times New Roman" pitchFamily="18" charset="0"/>
              </a:rPr>
              <a:t>Remove </a:t>
            </a:r>
            <a:r>
              <a:rPr lang="en-US" sz="1600">
                <a:solidFill>
                  <a:schemeClr val="folHlink"/>
                </a:solidFill>
                <a:latin typeface="Times New Roman" pitchFamily="18" charset="0"/>
              </a:rPr>
              <a:t>ACDF </a:t>
            </a:r>
            <a:r>
              <a:rPr lang="en-US" sz="1600">
                <a:solidFill>
                  <a:schemeClr val="folHlink"/>
                </a:solidFill>
                <a:latin typeface="Times New Roman" pitchFamily="18" charset="0"/>
                <a:sym typeface="Wingdings" pitchFamily="2" charset="2"/>
              </a:rPr>
              <a:t></a:t>
            </a:r>
            <a:r>
              <a:rPr lang="en-US" sz="1600">
                <a:solidFill>
                  <a:schemeClr val="folHlink"/>
                </a:solidFill>
                <a:latin typeface="Times New Roman" pitchFamily="18" charset="0"/>
              </a:rPr>
              <a:t>G</a:t>
            </a:r>
          </a:p>
          <a:p>
            <a:pPr lvl="1">
              <a:lnSpc>
                <a:spcPct val="90000"/>
              </a:lnSpc>
              <a:buFontTx/>
              <a:buNone/>
            </a:pPr>
            <a:r>
              <a:rPr lang="en-US" sz="1800">
                <a:latin typeface="Times New Roman" pitchFamily="18" charset="0"/>
              </a:rPr>
              <a:t>Result: F2 = {A </a:t>
            </a:r>
            <a:r>
              <a:rPr lang="en-US" sz="1800">
                <a:latin typeface="Times New Roman" pitchFamily="18" charset="0"/>
                <a:sym typeface="Wingdings" pitchFamily="2" charset="2"/>
              </a:rPr>
              <a:t></a:t>
            </a:r>
            <a:r>
              <a:rPr lang="en-US" sz="1800">
                <a:latin typeface="Times New Roman" pitchFamily="18" charset="0"/>
              </a:rPr>
              <a:t> B, ACD </a:t>
            </a:r>
            <a:r>
              <a:rPr lang="en-US" sz="1800">
                <a:latin typeface="Times New Roman" pitchFamily="18" charset="0"/>
                <a:sym typeface="Wingdings" pitchFamily="2" charset="2"/>
              </a:rPr>
              <a:t></a:t>
            </a:r>
            <a:r>
              <a:rPr lang="en-US" sz="1800">
                <a:latin typeface="Times New Roman" pitchFamily="18" charset="0"/>
              </a:rPr>
              <a:t> E, EF </a:t>
            </a:r>
            <a:r>
              <a:rPr lang="en-US" sz="1800">
                <a:latin typeface="Times New Roman" pitchFamily="18" charset="0"/>
                <a:sym typeface="Wingdings" pitchFamily="2" charset="2"/>
              </a:rPr>
              <a:t></a:t>
            </a:r>
            <a:r>
              <a:rPr lang="en-US" sz="1800">
                <a:latin typeface="Times New Roman" pitchFamily="18" charset="0"/>
              </a:rPr>
              <a:t> GH}</a:t>
            </a:r>
          </a:p>
          <a:p>
            <a:pPr lvl="1">
              <a:lnSpc>
                <a:spcPct val="90000"/>
              </a:lnSpc>
              <a:buFontTx/>
              <a:buNone/>
            </a:pPr>
            <a:r>
              <a:rPr lang="en-US" sz="1800">
                <a:latin typeface="Times New Roman" pitchFamily="18" charset="0"/>
              </a:rPr>
              <a:t>Candidate key: {ACDF}</a:t>
            </a:r>
          </a:p>
          <a:p>
            <a:pPr>
              <a:lnSpc>
                <a:spcPct val="90000"/>
              </a:lnSpc>
            </a:pPr>
            <a:r>
              <a:rPr lang="en-US" sz="1800">
                <a:latin typeface="Times New Roman" pitchFamily="18" charset="0"/>
              </a:rPr>
              <a:t>Step 3: create relations:</a:t>
            </a:r>
          </a:p>
          <a:p>
            <a:pPr lvl="1">
              <a:lnSpc>
                <a:spcPct val="90000"/>
              </a:lnSpc>
            </a:pPr>
            <a:r>
              <a:rPr lang="en-US" sz="1600">
                <a:latin typeface="Times New Roman" pitchFamily="18" charset="0"/>
              </a:rPr>
              <a:t>A</a:t>
            </a:r>
            <a:r>
              <a:rPr lang="en-US" sz="1600">
                <a:latin typeface="Times New Roman" pitchFamily="18" charset="0"/>
                <a:sym typeface="Wingdings" pitchFamily="2" charset="2"/>
              </a:rPr>
              <a:t>B: create a relation R1(A, B)</a:t>
            </a:r>
          </a:p>
          <a:p>
            <a:pPr lvl="1">
              <a:lnSpc>
                <a:spcPct val="90000"/>
              </a:lnSpc>
            </a:pPr>
            <a:r>
              <a:rPr lang="en-US" sz="1600">
                <a:latin typeface="Times New Roman" pitchFamily="18" charset="0"/>
                <a:sym typeface="Wingdings" pitchFamily="2" charset="2"/>
              </a:rPr>
              <a:t>ACDE: create a relation R2(A, C, D, E)</a:t>
            </a:r>
          </a:p>
          <a:p>
            <a:pPr lvl="1">
              <a:lnSpc>
                <a:spcPct val="90000"/>
              </a:lnSpc>
            </a:pPr>
            <a:r>
              <a:rPr lang="en-US" sz="1600">
                <a:latin typeface="Times New Roman" pitchFamily="18" charset="0"/>
                <a:sym typeface="Wingdings" pitchFamily="2" charset="2"/>
              </a:rPr>
              <a:t>EFGH: create a relation R3(E, F, G, H)</a:t>
            </a:r>
          </a:p>
          <a:p>
            <a:pPr>
              <a:lnSpc>
                <a:spcPct val="90000"/>
              </a:lnSpc>
            </a:pPr>
            <a:r>
              <a:rPr lang="en-US" sz="1800">
                <a:latin typeface="Times New Roman" pitchFamily="18" charset="0"/>
              </a:rPr>
              <a:t>Step 4: do nothing</a:t>
            </a:r>
          </a:p>
          <a:p>
            <a:pPr>
              <a:lnSpc>
                <a:spcPct val="90000"/>
              </a:lnSpc>
            </a:pPr>
            <a:r>
              <a:rPr lang="en-US" sz="1800">
                <a:latin typeface="Times New Roman" pitchFamily="18" charset="0"/>
              </a:rPr>
              <a:t>Step 5: ACDF is a candidate key, so create a relation R4(A,C,D,F)</a:t>
            </a:r>
          </a:p>
          <a:p>
            <a:pPr>
              <a:lnSpc>
                <a:spcPct val="90000"/>
              </a:lnSpc>
              <a:buFontTx/>
              <a:buNone/>
            </a:pPr>
            <a:r>
              <a:rPr lang="en-US" sz="1800">
                <a:latin typeface="Times New Roman" pitchFamily="18" charset="0"/>
              </a:rPr>
              <a:t>	Result: R1(A,B), R2(A,C,D,E), R3(E,F,G,H), R4(A,C,D,F)</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914400" y="228600"/>
            <a:ext cx="8229600" cy="1143000"/>
          </a:xfrm>
        </p:spPr>
        <p:txBody>
          <a:bodyPr/>
          <a:lstStyle/>
          <a:p>
            <a:r>
              <a:rPr lang="en-US" sz="3200" b="1" dirty="0">
                <a:solidFill>
                  <a:srgbClr val="FFCCFF"/>
                </a:solidFill>
              </a:rPr>
              <a:t>Data Anomalies in Third Normal Form</a:t>
            </a:r>
          </a:p>
        </p:txBody>
      </p:sp>
      <p:sp>
        <p:nvSpPr>
          <p:cNvPr id="271363" name="Rectangle 3"/>
          <p:cNvSpPr>
            <a:spLocks noGrp="1" noChangeArrowheads="1"/>
          </p:cNvSpPr>
          <p:nvPr>
            <p:ph type="body" idx="1"/>
          </p:nvPr>
        </p:nvSpPr>
        <p:spPr>
          <a:xfrm>
            <a:off x="228600" y="1295400"/>
            <a:ext cx="8705850" cy="5221287"/>
          </a:xfrm>
        </p:spPr>
        <p:txBody>
          <a:bodyPr/>
          <a:lstStyle/>
          <a:p>
            <a:pPr>
              <a:lnSpc>
                <a:spcPct val="80000"/>
              </a:lnSpc>
            </a:pPr>
            <a:r>
              <a:rPr lang="en-US" sz="2400" dirty="0">
                <a:latin typeface="+mj-lt"/>
              </a:rPr>
              <a:t>The Third Normal Form helped us to get rid of the data anomalies caused either by</a:t>
            </a:r>
          </a:p>
          <a:p>
            <a:pPr lvl="1">
              <a:lnSpc>
                <a:spcPct val="80000"/>
              </a:lnSpc>
            </a:pPr>
            <a:r>
              <a:rPr lang="en-US" sz="2000" dirty="0">
                <a:latin typeface="+mj-lt"/>
              </a:rPr>
              <a:t> transitive dependencies on the PK or </a:t>
            </a:r>
          </a:p>
          <a:p>
            <a:pPr lvl="1">
              <a:lnSpc>
                <a:spcPct val="80000"/>
              </a:lnSpc>
            </a:pPr>
            <a:r>
              <a:rPr lang="en-US" sz="2000" dirty="0">
                <a:latin typeface="+mj-lt"/>
              </a:rPr>
              <a:t>by dependencies of a nonprime attribute on another nonprime attribute</a:t>
            </a:r>
            <a:r>
              <a:rPr lang="en-US" sz="2000" dirty="0" smtClean="0">
                <a:latin typeface="+mj-lt"/>
              </a:rPr>
              <a:t>.</a:t>
            </a:r>
          </a:p>
          <a:p>
            <a:pPr lvl="1">
              <a:lnSpc>
                <a:spcPct val="80000"/>
              </a:lnSpc>
            </a:pPr>
            <a:endParaRPr lang="en-US" sz="2000" dirty="0" smtClean="0">
              <a:latin typeface="+mj-lt"/>
            </a:endParaRPr>
          </a:p>
          <a:p>
            <a:pPr lvl="1">
              <a:lnSpc>
                <a:spcPct val="80000"/>
              </a:lnSpc>
            </a:pPr>
            <a:endParaRPr lang="en-US" sz="2000" dirty="0">
              <a:latin typeface="+mj-lt"/>
            </a:endParaRPr>
          </a:p>
          <a:p>
            <a:pPr>
              <a:lnSpc>
                <a:spcPct val="80000"/>
              </a:lnSpc>
            </a:pPr>
            <a:r>
              <a:rPr lang="en-US" sz="2400" dirty="0">
                <a:latin typeface="+mj-lt"/>
              </a:rPr>
              <a:t>However, relations in 3NF are still susceptible to data anomalies, particularly when</a:t>
            </a:r>
          </a:p>
          <a:p>
            <a:pPr lvl="1">
              <a:lnSpc>
                <a:spcPct val="80000"/>
              </a:lnSpc>
            </a:pPr>
            <a:r>
              <a:rPr lang="en-US" sz="2000" dirty="0">
                <a:latin typeface="+mj-lt"/>
              </a:rPr>
              <a:t>the relations have two overlapping candidate keys or </a:t>
            </a:r>
          </a:p>
          <a:p>
            <a:pPr lvl="1">
              <a:lnSpc>
                <a:spcPct val="80000"/>
              </a:lnSpc>
            </a:pPr>
            <a:r>
              <a:rPr lang="en-US" sz="2000" dirty="0">
                <a:latin typeface="+mj-lt"/>
              </a:rPr>
              <a:t>when a nonprime attribute functionally determines a prime attribute.</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body" idx="1"/>
          </p:nvPr>
        </p:nvSpPr>
        <p:spPr>
          <a:xfrm>
            <a:off x="1905000" y="228600"/>
            <a:ext cx="7772400" cy="657225"/>
          </a:xfrm>
        </p:spPr>
        <p:txBody>
          <a:bodyPr/>
          <a:lstStyle/>
          <a:p>
            <a:pPr>
              <a:buNone/>
            </a:pPr>
            <a:r>
              <a:rPr lang="en-US" altLang="zh-TW" b="1" dirty="0">
                <a:solidFill>
                  <a:srgbClr val="FFCCFF"/>
                </a:solidFill>
                <a:ea typeface="PMingLiU" pitchFamily="18" charset="-120"/>
              </a:rPr>
              <a:t>Boyce-</a:t>
            </a:r>
            <a:r>
              <a:rPr lang="en-US" altLang="zh-TW" b="1" dirty="0" err="1">
                <a:solidFill>
                  <a:srgbClr val="FFCCFF"/>
                </a:solidFill>
                <a:ea typeface="PMingLiU" pitchFamily="18" charset="-120"/>
              </a:rPr>
              <a:t>Codd</a:t>
            </a:r>
            <a:r>
              <a:rPr lang="en-US" altLang="zh-TW" b="1" dirty="0">
                <a:solidFill>
                  <a:srgbClr val="FFCCFF"/>
                </a:solidFill>
                <a:ea typeface="PMingLiU" pitchFamily="18" charset="-120"/>
              </a:rPr>
              <a:t> Normal Form (BCNF)</a:t>
            </a:r>
          </a:p>
          <a:p>
            <a:endParaRPr lang="en-US" altLang="zh-TW" dirty="0">
              <a:solidFill>
                <a:srgbClr val="000099"/>
              </a:solidFill>
              <a:ea typeface="PMingLiU" pitchFamily="18" charset="-120"/>
            </a:endParaRPr>
          </a:p>
          <a:p>
            <a:endParaRPr lang="en-US" altLang="zh-TW" dirty="0">
              <a:solidFill>
                <a:srgbClr val="000099"/>
              </a:solidFill>
              <a:ea typeface="PMingLiU" pitchFamily="18" charset="-120"/>
            </a:endParaRPr>
          </a:p>
          <a:p>
            <a:endParaRPr lang="en-US" altLang="zh-TW" dirty="0">
              <a:solidFill>
                <a:srgbClr val="000099"/>
              </a:solidFill>
              <a:ea typeface="PMingLiU" pitchFamily="18" charset="-120"/>
            </a:endParaRPr>
          </a:p>
          <a:p>
            <a:endParaRPr lang="en-US" altLang="zh-TW" dirty="0">
              <a:solidFill>
                <a:srgbClr val="000099"/>
              </a:solidFill>
              <a:ea typeface="PMingLiU" pitchFamily="18" charset="-120"/>
            </a:endParaRPr>
          </a:p>
          <a:p>
            <a:endParaRPr lang="en-US" altLang="zh-TW" dirty="0">
              <a:solidFill>
                <a:srgbClr val="000099"/>
              </a:solidFill>
              <a:ea typeface="PMingLiU" pitchFamily="18" charset="-120"/>
            </a:endParaRPr>
          </a:p>
          <a:p>
            <a:pPr lvl="1"/>
            <a:endParaRPr lang="zh-TW" altLang="en-US" dirty="0">
              <a:ea typeface="PMingLiU" pitchFamily="18" charset="-120"/>
            </a:endParaRPr>
          </a:p>
        </p:txBody>
      </p:sp>
      <p:sp>
        <p:nvSpPr>
          <p:cNvPr id="325636" name="Rectangle 4"/>
          <p:cNvSpPr>
            <a:spLocks noChangeArrowheads="1"/>
          </p:cNvSpPr>
          <p:nvPr/>
        </p:nvSpPr>
        <p:spPr bwMode="auto">
          <a:xfrm>
            <a:off x="304800" y="1219200"/>
            <a:ext cx="8458200" cy="4708981"/>
          </a:xfrm>
          <a:prstGeom prst="rect">
            <a:avLst/>
          </a:prstGeom>
          <a:noFill/>
          <a:ln w="12700">
            <a:noFill/>
            <a:miter lim="800000"/>
            <a:headEnd/>
            <a:tailEnd/>
          </a:ln>
          <a:effectLst/>
        </p:spPr>
        <p:txBody>
          <a:bodyPr wrap="square">
            <a:spAutoFit/>
          </a:bodyPr>
          <a:lstStyle/>
          <a:p>
            <a:pPr algn="just" eaLnBrk="1" hangingPunct="1">
              <a:spcBef>
                <a:spcPct val="50000"/>
              </a:spcBef>
              <a:buClr>
                <a:srgbClr val="663300"/>
              </a:buClr>
              <a:buFont typeface="Arial" pitchFamily="34" charset="0"/>
              <a:buChar char="•"/>
            </a:pPr>
            <a:r>
              <a:rPr lang="en-US" altLang="zh-TW" sz="2000" dirty="0" smtClean="0">
                <a:latin typeface="+mj-lt"/>
                <a:ea typeface="DotumChe" pitchFamily="49" charset="-127"/>
                <a:sym typeface="Symbol" pitchFamily="18" charset="2"/>
              </a:rPr>
              <a:t> A </a:t>
            </a:r>
            <a:r>
              <a:rPr lang="en-US" altLang="zh-TW" sz="2000" dirty="0">
                <a:latin typeface="+mj-lt"/>
                <a:ea typeface="DotumChe" pitchFamily="49" charset="-127"/>
                <a:sym typeface="Symbol" pitchFamily="18" charset="2"/>
              </a:rPr>
              <a:t>relation is in BCNF </a:t>
            </a:r>
            <a:r>
              <a:rPr lang="en-US" altLang="zh-TW" sz="2000" dirty="0" err="1">
                <a:latin typeface="+mj-lt"/>
                <a:ea typeface="DotumChe" pitchFamily="49" charset="-127"/>
                <a:sym typeface="Symbol" pitchFamily="18" charset="2"/>
              </a:rPr>
              <a:t>iff</a:t>
            </a:r>
            <a:r>
              <a:rPr lang="en-US" altLang="zh-TW" sz="2000" dirty="0">
                <a:latin typeface="+mj-lt"/>
                <a:ea typeface="DotumChe" pitchFamily="49" charset="-127"/>
                <a:sym typeface="Symbol" pitchFamily="18" charset="2"/>
              </a:rPr>
              <a:t> every determinant is a candidate key</a:t>
            </a:r>
            <a:r>
              <a:rPr lang="en-US" altLang="zh-TW" sz="2000" dirty="0" smtClean="0">
                <a:latin typeface="+mj-lt"/>
                <a:ea typeface="DotumChe" pitchFamily="49" charset="-127"/>
                <a:sym typeface="Symbol" pitchFamily="18" charset="2"/>
              </a:rPr>
              <a:t>.</a:t>
            </a:r>
          </a:p>
          <a:p>
            <a:pPr algn="just" eaLnBrk="1" hangingPunct="1">
              <a:spcBef>
                <a:spcPct val="50000"/>
              </a:spcBef>
              <a:buClr>
                <a:srgbClr val="663300"/>
              </a:buClr>
            </a:pPr>
            <a:r>
              <a:rPr lang="en-US" altLang="zh-TW" sz="2000" dirty="0" smtClean="0">
                <a:latin typeface="+mj-lt"/>
                <a:ea typeface="DotumChe" pitchFamily="49" charset="-127"/>
                <a:sym typeface="Symbol" pitchFamily="18" charset="2"/>
              </a:rPr>
              <a:t>				OR</a:t>
            </a:r>
          </a:p>
          <a:p>
            <a:pPr algn="just">
              <a:buFont typeface="Arial" pitchFamily="34" charset="0"/>
              <a:buChar char="•"/>
            </a:pPr>
            <a:r>
              <a:rPr lang="en-US" sz="2000" dirty="0" smtClean="0">
                <a:latin typeface="+mj-lt"/>
              </a:rPr>
              <a:t> In other words, a relational schema </a:t>
            </a:r>
            <a:r>
              <a:rPr lang="en-US" sz="2000" i="1" dirty="0" smtClean="0">
                <a:latin typeface="+mj-lt"/>
              </a:rPr>
              <a:t>R</a:t>
            </a:r>
            <a:r>
              <a:rPr lang="en-US" sz="2000" dirty="0" smtClean="0">
                <a:latin typeface="+mj-lt"/>
              </a:rPr>
              <a:t> is in Boyce–</a:t>
            </a:r>
            <a:r>
              <a:rPr lang="en-US" sz="2000" dirty="0" err="1" smtClean="0">
                <a:latin typeface="+mj-lt"/>
              </a:rPr>
              <a:t>Codd</a:t>
            </a:r>
            <a:r>
              <a:rPr lang="en-US" sz="2000" dirty="0" smtClean="0">
                <a:latin typeface="+mj-lt"/>
              </a:rPr>
              <a:t> normal form if and only if for every one of its dependencies </a:t>
            </a:r>
            <a:r>
              <a:rPr lang="en-US" sz="2000" i="1" dirty="0" smtClean="0">
                <a:latin typeface="+mj-lt"/>
              </a:rPr>
              <a:t>X → Y</a:t>
            </a:r>
            <a:r>
              <a:rPr lang="en-US" sz="2000" dirty="0" smtClean="0">
                <a:latin typeface="+mj-lt"/>
              </a:rPr>
              <a:t>, at least one of the following conditions hold:</a:t>
            </a:r>
          </a:p>
          <a:p>
            <a:pPr lvl="3" algn="just">
              <a:buFont typeface="Arial" pitchFamily="34" charset="0"/>
              <a:buChar char="•"/>
            </a:pPr>
            <a:r>
              <a:rPr lang="en-US" sz="2000" i="1" dirty="0" smtClean="0">
                <a:latin typeface="+mj-lt"/>
              </a:rPr>
              <a:t> X → Y</a:t>
            </a:r>
            <a:r>
              <a:rPr lang="en-US" sz="2000" dirty="0" smtClean="0">
                <a:latin typeface="+mj-lt"/>
              </a:rPr>
              <a:t> is a trivial functional dependency (Y ⊆ X)</a:t>
            </a:r>
          </a:p>
          <a:p>
            <a:pPr lvl="3" algn="just">
              <a:buFont typeface="Arial" pitchFamily="34" charset="0"/>
              <a:buChar char="•"/>
            </a:pPr>
            <a:r>
              <a:rPr lang="en-US" sz="2000" i="1" dirty="0" smtClean="0">
                <a:latin typeface="+mj-lt"/>
              </a:rPr>
              <a:t> X</a:t>
            </a:r>
            <a:r>
              <a:rPr lang="en-US" sz="2000" dirty="0" smtClean="0">
                <a:latin typeface="+mj-lt"/>
              </a:rPr>
              <a:t> is a </a:t>
            </a:r>
            <a:r>
              <a:rPr lang="en-US" sz="2000" dirty="0" err="1" smtClean="0">
                <a:latin typeface="+mj-lt"/>
              </a:rPr>
              <a:t>superkey</a:t>
            </a:r>
            <a:r>
              <a:rPr lang="en-US" sz="2000" dirty="0" smtClean="0">
                <a:latin typeface="+mj-lt"/>
              </a:rPr>
              <a:t> for schema </a:t>
            </a:r>
            <a:r>
              <a:rPr lang="en-US" sz="2000" i="1" dirty="0" smtClean="0">
                <a:latin typeface="+mj-lt"/>
              </a:rPr>
              <a:t>R</a:t>
            </a:r>
            <a:endParaRPr lang="en-US" sz="2000" dirty="0" smtClean="0">
              <a:latin typeface="+mj-lt"/>
            </a:endParaRPr>
          </a:p>
          <a:p>
            <a:pPr algn="just">
              <a:buFont typeface="Arial" pitchFamily="34" charset="0"/>
              <a:buChar char="•"/>
            </a:pPr>
            <a:endParaRPr lang="en-US" sz="2000" dirty="0" smtClean="0">
              <a:latin typeface="+mj-lt"/>
            </a:endParaRPr>
          </a:p>
          <a:p>
            <a:pPr algn="just">
              <a:buFont typeface="Arial" pitchFamily="34" charset="0"/>
              <a:buChar char="•"/>
            </a:pPr>
            <a:endParaRPr lang="en-US" sz="2000" dirty="0" smtClean="0">
              <a:latin typeface="+mj-lt"/>
            </a:endParaRPr>
          </a:p>
          <a:p>
            <a:pPr algn="just">
              <a:buFont typeface="Arial" pitchFamily="34" charset="0"/>
              <a:buChar char="•"/>
            </a:pPr>
            <a:r>
              <a:rPr lang="en-US" sz="2000" dirty="0" smtClean="0">
                <a:latin typeface="+mj-lt"/>
              </a:rPr>
              <a:t> The definition of 3NF does not deal with a relation that: </a:t>
            </a:r>
          </a:p>
          <a:p>
            <a:pPr lvl="2" algn="just">
              <a:buFont typeface="Arial" pitchFamily="34" charset="0"/>
              <a:buChar char="•"/>
            </a:pPr>
            <a:r>
              <a:rPr lang="en-US" sz="2000" dirty="0" smtClean="0">
                <a:latin typeface="+mj-lt"/>
              </a:rPr>
              <a:t> has multiple candidate keys, where</a:t>
            </a:r>
          </a:p>
          <a:p>
            <a:pPr lvl="2" algn="just">
              <a:buFont typeface="Arial" pitchFamily="34" charset="0"/>
              <a:buChar char="•"/>
            </a:pPr>
            <a:r>
              <a:rPr lang="en-US" sz="2000" dirty="0" smtClean="0">
                <a:latin typeface="+mj-lt"/>
              </a:rPr>
              <a:t> those candidate keys are composite, and</a:t>
            </a:r>
          </a:p>
          <a:p>
            <a:pPr lvl="2" algn="just">
              <a:buFont typeface="Arial" pitchFamily="34" charset="0"/>
              <a:buChar char="•"/>
            </a:pPr>
            <a:r>
              <a:rPr lang="en-US" sz="2000" dirty="0" smtClean="0">
                <a:latin typeface="+mj-lt"/>
              </a:rPr>
              <a:t> the candidate keys overlap (i.e., have at least one common attribute)</a:t>
            </a:r>
          </a:p>
          <a:p>
            <a:pPr algn="just" eaLnBrk="1" hangingPunct="1">
              <a:spcBef>
                <a:spcPct val="50000"/>
              </a:spcBef>
              <a:buClr>
                <a:srgbClr val="663300"/>
              </a:buClr>
              <a:buFont typeface="Arial" pitchFamily="34" charset="0"/>
              <a:buChar char="•"/>
            </a:pPr>
            <a:endParaRPr lang="en-US" altLang="zh-TW" sz="2000" dirty="0">
              <a:latin typeface="+mj-lt"/>
              <a:ea typeface="DotumChe" pitchFamily="49" charset="-127"/>
              <a:sym typeface="Symbol" pitchFamily="18" charset="2"/>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ChangeArrowheads="1"/>
          </p:cNvSpPr>
          <p:nvPr/>
        </p:nvSpPr>
        <p:spPr bwMode="auto">
          <a:xfrm>
            <a:off x="381000" y="1219200"/>
            <a:ext cx="8534400" cy="4800600"/>
          </a:xfrm>
          <a:prstGeom prst="rect">
            <a:avLst/>
          </a:prstGeom>
          <a:noFill/>
          <a:ln w="9525">
            <a:noFill/>
            <a:miter lim="800000"/>
            <a:headEnd/>
            <a:tailEnd/>
          </a:ln>
          <a:effectLst/>
        </p:spPr>
        <p:txBody>
          <a:bodyPr/>
          <a:lstStyle/>
          <a:p>
            <a:pPr marL="381000" indent="-381000" eaLnBrk="1" hangingPunct="1">
              <a:spcBef>
                <a:spcPct val="20000"/>
              </a:spcBef>
              <a:buClr>
                <a:schemeClr val="bg2"/>
              </a:buClr>
              <a:buSzPct val="75000"/>
              <a:buFont typeface="Wingdings" pitchFamily="2" charset="2"/>
              <a:buNone/>
            </a:pPr>
            <a:r>
              <a:rPr lang="en-US" altLang="zh-TW" sz="2000" dirty="0">
                <a:solidFill>
                  <a:srgbClr val="006600"/>
                </a:solidFill>
                <a:ea typeface="PMingLiU" pitchFamily="18" charset="-120"/>
                <a:sym typeface="Symbol" pitchFamily="18" charset="2"/>
              </a:rPr>
              <a:t>Candidate keys are (</a:t>
            </a:r>
            <a:r>
              <a:rPr lang="en-US" altLang="zh-TW" sz="2000" dirty="0" err="1">
                <a:solidFill>
                  <a:srgbClr val="006600"/>
                </a:solidFill>
                <a:ea typeface="PMingLiU" pitchFamily="18" charset="-120"/>
                <a:sym typeface="Symbol" pitchFamily="18" charset="2"/>
              </a:rPr>
              <a:t>sid</a:t>
            </a:r>
            <a:r>
              <a:rPr lang="en-US" altLang="zh-TW" sz="2000" dirty="0">
                <a:solidFill>
                  <a:srgbClr val="006600"/>
                </a:solidFill>
                <a:ea typeface="PMingLiU" pitchFamily="18" charset="-120"/>
                <a:sym typeface="Symbol" pitchFamily="18" charset="2"/>
              </a:rPr>
              <a:t>, </a:t>
            </a:r>
            <a:r>
              <a:rPr lang="en-US" altLang="zh-TW" sz="2000" dirty="0" err="1">
                <a:solidFill>
                  <a:srgbClr val="006600"/>
                </a:solidFill>
                <a:ea typeface="PMingLiU" pitchFamily="18" charset="-120"/>
                <a:sym typeface="Symbol" pitchFamily="18" charset="2"/>
              </a:rPr>
              <a:t>part_id</a:t>
            </a:r>
            <a:r>
              <a:rPr lang="en-US" altLang="zh-TW" sz="2000" dirty="0">
                <a:solidFill>
                  <a:srgbClr val="006600"/>
                </a:solidFill>
                <a:ea typeface="PMingLiU" pitchFamily="18" charset="-120"/>
                <a:sym typeface="Symbol" pitchFamily="18" charset="2"/>
              </a:rPr>
              <a:t>) </a:t>
            </a:r>
          </a:p>
          <a:p>
            <a:pPr marL="381000" indent="-381000" eaLnBrk="1" hangingPunct="1">
              <a:spcBef>
                <a:spcPct val="20000"/>
              </a:spcBef>
              <a:buClr>
                <a:schemeClr val="bg2"/>
              </a:buClr>
              <a:buSzPct val="75000"/>
              <a:buFont typeface="Wingdings" pitchFamily="2" charset="2"/>
              <a:buNone/>
            </a:pPr>
            <a:r>
              <a:rPr lang="en-US" altLang="zh-TW" sz="2000" dirty="0">
                <a:solidFill>
                  <a:srgbClr val="006600"/>
                </a:solidFill>
                <a:ea typeface="PMingLiU" pitchFamily="18" charset="-120"/>
                <a:sym typeface="Symbol" pitchFamily="18" charset="2"/>
              </a:rPr>
              <a:t>and (</a:t>
            </a:r>
            <a:r>
              <a:rPr lang="en-US" altLang="zh-TW" sz="2000" dirty="0" err="1">
                <a:solidFill>
                  <a:srgbClr val="006600"/>
                </a:solidFill>
                <a:ea typeface="PMingLiU" pitchFamily="18" charset="-120"/>
                <a:sym typeface="Symbol" pitchFamily="18" charset="2"/>
              </a:rPr>
              <a:t>sname</a:t>
            </a:r>
            <a:r>
              <a:rPr lang="en-US" altLang="zh-TW" sz="2000" dirty="0">
                <a:solidFill>
                  <a:srgbClr val="006600"/>
                </a:solidFill>
                <a:ea typeface="PMingLiU" pitchFamily="18" charset="-120"/>
                <a:sym typeface="Symbol" pitchFamily="18" charset="2"/>
              </a:rPr>
              <a:t>, </a:t>
            </a:r>
            <a:r>
              <a:rPr lang="en-US" altLang="zh-TW" sz="2000" dirty="0" err="1">
                <a:solidFill>
                  <a:srgbClr val="006600"/>
                </a:solidFill>
                <a:ea typeface="PMingLiU" pitchFamily="18" charset="-120"/>
                <a:sym typeface="Symbol" pitchFamily="18" charset="2"/>
              </a:rPr>
              <a:t>part_id</a:t>
            </a:r>
            <a:r>
              <a:rPr lang="en-US" altLang="zh-TW" sz="2000" dirty="0" smtClean="0">
                <a:solidFill>
                  <a:srgbClr val="006600"/>
                </a:solidFill>
                <a:ea typeface="PMingLiU" pitchFamily="18" charset="-120"/>
                <a:sym typeface="Symbol" pitchFamily="18" charset="2"/>
              </a:rPr>
              <a:t>).</a:t>
            </a:r>
          </a:p>
          <a:p>
            <a:pPr marL="381000" indent="-381000" eaLnBrk="1" hangingPunct="1">
              <a:spcBef>
                <a:spcPct val="20000"/>
              </a:spcBef>
              <a:buClr>
                <a:schemeClr val="bg2"/>
              </a:buClr>
              <a:buSzPct val="75000"/>
              <a:buFont typeface="Wingdings" pitchFamily="2" charset="2"/>
              <a:buNone/>
            </a:pPr>
            <a:r>
              <a:rPr lang="en-US" altLang="zh-TW" sz="2000" dirty="0" smtClean="0">
                <a:solidFill>
                  <a:srgbClr val="006600"/>
                </a:solidFill>
                <a:ea typeface="PMingLiU" pitchFamily="18" charset="-120"/>
                <a:sym typeface="Symbol" pitchFamily="18" charset="2"/>
              </a:rPr>
              <a:t>With following FDs:</a:t>
            </a:r>
            <a:endParaRPr lang="en-US" altLang="zh-TW" sz="2000" dirty="0">
              <a:solidFill>
                <a:srgbClr val="006600"/>
              </a:solidFill>
              <a:ea typeface="PMingLiU" pitchFamily="18" charset="-120"/>
              <a:sym typeface="Symbol" pitchFamily="18" charset="2"/>
            </a:endParaRPr>
          </a:p>
          <a:p>
            <a:pPr marL="457200" indent="-457200" eaLnBrk="1" hangingPunct="1">
              <a:spcBef>
                <a:spcPct val="20000"/>
              </a:spcBef>
              <a:buClr>
                <a:schemeClr val="bg2"/>
              </a:buClr>
              <a:buSzPct val="75000"/>
              <a:buFont typeface="+mj-lt"/>
              <a:buAutoNum type="arabicPeriod"/>
            </a:pPr>
            <a:r>
              <a:rPr lang="en-US" altLang="zh-TW" sz="2000" dirty="0">
                <a:solidFill>
                  <a:srgbClr val="006600"/>
                </a:solidFill>
                <a:ea typeface="PMingLiU" pitchFamily="18" charset="-120"/>
                <a:sym typeface="Symbol" pitchFamily="18" charset="2"/>
              </a:rPr>
              <a:t>	{ </a:t>
            </a:r>
            <a:r>
              <a:rPr lang="en-US" altLang="zh-TW" sz="2000" i="1" dirty="0" err="1">
                <a:solidFill>
                  <a:srgbClr val="006600"/>
                </a:solidFill>
                <a:ea typeface="PMingLiU" pitchFamily="18" charset="-120"/>
                <a:sym typeface="Symbol" pitchFamily="18" charset="2"/>
              </a:rPr>
              <a:t>sid</a:t>
            </a:r>
            <a:r>
              <a:rPr lang="en-US" altLang="zh-TW" sz="2000" dirty="0">
                <a:solidFill>
                  <a:srgbClr val="006600"/>
                </a:solidFill>
                <a:ea typeface="PMingLiU" pitchFamily="18" charset="-120"/>
                <a:sym typeface="Symbol" pitchFamily="18" charset="2"/>
              </a:rPr>
              <a:t>, </a:t>
            </a:r>
            <a:r>
              <a:rPr lang="en-US" altLang="zh-TW" sz="2000" i="1" dirty="0" err="1">
                <a:solidFill>
                  <a:srgbClr val="006600"/>
                </a:solidFill>
                <a:ea typeface="PMingLiU" pitchFamily="18" charset="-120"/>
                <a:sym typeface="Symbol" pitchFamily="18" charset="2"/>
              </a:rPr>
              <a:t>part_id</a:t>
            </a:r>
            <a:r>
              <a:rPr lang="en-US" altLang="zh-TW" sz="2000" dirty="0">
                <a:solidFill>
                  <a:srgbClr val="006600"/>
                </a:solidFill>
                <a:ea typeface="PMingLiU" pitchFamily="18" charset="-120"/>
                <a:sym typeface="Symbol" pitchFamily="18" charset="2"/>
              </a:rPr>
              <a:t> }  </a:t>
            </a:r>
            <a:r>
              <a:rPr lang="en-US" altLang="zh-TW" sz="2000" i="1" dirty="0">
                <a:solidFill>
                  <a:srgbClr val="006600"/>
                </a:solidFill>
                <a:ea typeface="PMingLiU" pitchFamily="18" charset="-120"/>
                <a:sym typeface="Symbol" pitchFamily="18" charset="2"/>
              </a:rPr>
              <a:t>qty</a:t>
            </a:r>
          </a:p>
          <a:p>
            <a:pPr marL="457200" indent="-457200" eaLnBrk="1" hangingPunct="1">
              <a:spcBef>
                <a:spcPct val="20000"/>
              </a:spcBef>
              <a:buClr>
                <a:schemeClr val="bg2"/>
              </a:buClr>
              <a:buSzPct val="75000"/>
              <a:buFont typeface="+mj-lt"/>
              <a:buAutoNum type="arabicPeriod"/>
            </a:pPr>
            <a:r>
              <a:rPr lang="en-US" altLang="zh-TW" sz="2000" dirty="0">
                <a:solidFill>
                  <a:srgbClr val="006600"/>
                </a:solidFill>
                <a:ea typeface="PMingLiU" pitchFamily="18" charset="-120"/>
                <a:sym typeface="Symbol" pitchFamily="18" charset="2"/>
              </a:rPr>
              <a:t>	{ </a:t>
            </a:r>
            <a:r>
              <a:rPr lang="en-US" altLang="zh-TW" sz="2000" i="1" dirty="0" err="1">
                <a:solidFill>
                  <a:srgbClr val="006600"/>
                </a:solidFill>
                <a:ea typeface="PMingLiU" pitchFamily="18" charset="-120"/>
                <a:sym typeface="Symbol" pitchFamily="18" charset="2"/>
              </a:rPr>
              <a:t>sname</a:t>
            </a:r>
            <a:r>
              <a:rPr lang="en-US" altLang="zh-TW" sz="2000" dirty="0">
                <a:solidFill>
                  <a:srgbClr val="006600"/>
                </a:solidFill>
                <a:ea typeface="PMingLiU" pitchFamily="18" charset="-120"/>
                <a:sym typeface="Symbol" pitchFamily="18" charset="2"/>
              </a:rPr>
              <a:t>, </a:t>
            </a:r>
            <a:r>
              <a:rPr lang="en-US" altLang="zh-TW" sz="2000" i="1" dirty="0" err="1">
                <a:solidFill>
                  <a:srgbClr val="006600"/>
                </a:solidFill>
                <a:ea typeface="PMingLiU" pitchFamily="18" charset="-120"/>
                <a:sym typeface="Symbol" pitchFamily="18" charset="2"/>
              </a:rPr>
              <a:t>part_id</a:t>
            </a:r>
            <a:r>
              <a:rPr lang="en-US" altLang="zh-TW" sz="2000" dirty="0">
                <a:solidFill>
                  <a:srgbClr val="006600"/>
                </a:solidFill>
                <a:ea typeface="PMingLiU" pitchFamily="18" charset="-120"/>
                <a:sym typeface="Symbol" pitchFamily="18" charset="2"/>
              </a:rPr>
              <a:t> }  </a:t>
            </a:r>
            <a:r>
              <a:rPr lang="en-US" altLang="zh-TW" sz="2000" i="1" dirty="0">
                <a:solidFill>
                  <a:srgbClr val="006600"/>
                </a:solidFill>
                <a:ea typeface="PMingLiU" pitchFamily="18" charset="-120"/>
                <a:sym typeface="Symbol" pitchFamily="18" charset="2"/>
              </a:rPr>
              <a:t>qty</a:t>
            </a:r>
          </a:p>
          <a:p>
            <a:pPr marL="457200" indent="-457200" eaLnBrk="1" hangingPunct="1">
              <a:spcBef>
                <a:spcPct val="20000"/>
              </a:spcBef>
              <a:buClr>
                <a:schemeClr val="bg2"/>
              </a:buClr>
              <a:buSzPct val="75000"/>
              <a:buFont typeface="+mj-lt"/>
              <a:buAutoNum type="arabicPeriod"/>
            </a:pPr>
            <a:r>
              <a:rPr lang="en-US" altLang="zh-TW" sz="2000" dirty="0">
                <a:solidFill>
                  <a:srgbClr val="006600"/>
                </a:solidFill>
                <a:ea typeface="PMingLiU" pitchFamily="18" charset="-120"/>
                <a:sym typeface="Symbol" pitchFamily="18" charset="2"/>
              </a:rPr>
              <a:t>	</a:t>
            </a:r>
            <a:r>
              <a:rPr lang="en-US" altLang="zh-TW" sz="2000" i="1" dirty="0" err="1">
                <a:solidFill>
                  <a:srgbClr val="006600"/>
                </a:solidFill>
                <a:ea typeface="PMingLiU" pitchFamily="18" charset="-120"/>
                <a:sym typeface="Symbol" pitchFamily="18" charset="2"/>
              </a:rPr>
              <a:t>sid</a:t>
            </a:r>
            <a:r>
              <a:rPr lang="en-US" altLang="zh-TW" sz="2000" dirty="0">
                <a:solidFill>
                  <a:srgbClr val="006600"/>
                </a:solidFill>
                <a:ea typeface="PMingLiU" pitchFamily="18" charset="-120"/>
                <a:sym typeface="Symbol" pitchFamily="18" charset="2"/>
              </a:rPr>
              <a:t>  </a:t>
            </a:r>
            <a:r>
              <a:rPr lang="en-US" altLang="zh-TW" sz="2000" i="1" dirty="0" err="1">
                <a:solidFill>
                  <a:srgbClr val="006600"/>
                </a:solidFill>
                <a:ea typeface="PMingLiU" pitchFamily="18" charset="-120"/>
                <a:sym typeface="Symbol" pitchFamily="18" charset="2"/>
              </a:rPr>
              <a:t>sname</a:t>
            </a:r>
            <a:endParaRPr lang="en-US" altLang="zh-TW" sz="2000" i="1" dirty="0">
              <a:solidFill>
                <a:srgbClr val="006600"/>
              </a:solidFill>
              <a:ea typeface="PMingLiU" pitchFamily="18" charset="-120"/>
              <a:sym typeface="Symbol" pitchFamily="18" charset="2"/>
            </a:endParaRPr>
          </a:p>
          <a:p>
            <a:pPr marL="457200" indent="-457200" eaLnBrk="1" hangingPunct="1">
              <a:spcBef>
                <a:spcPct val="20000"/>
              </a:spcBef>
              <a:buClr>
                <a:schemeClr val="bg2"/>
              </a:buClr>
              <a:buSzPct val="75000"/>
              <a:buFont typeface="+mj-lt"/>
              <a:buAutoNum type="arabicPeriod"/>
            </a:pPr>
            <a:r>
              <a:rPr lang="en-US" altLang="zh-TW" sz="2000" dirty="0">
                <a:solidFill>
                  <a:srgbClr val="006600"/>
                </a:solidFill>
                <a:ea typeface="PMingLiU" pitchFamily="18" charset="-120"/>
                <a:sym typeface="Symbol" pitchFamily="18" charset="2"/>
              </a:rPr>
              <a:t>	</a:t>
            </a:r>
            <a:r>
              <a:rPr lang="en-US" altLang="zh-TW" sz="2000" i="1" dirty="0" err="1">
                <a:solidFill>
                  <a:srgbClr val="006600"/>
                </a:solidFill>
                <a:ea typeface="PMingLiU" pitchFamily="18" charset="-120"/>
                <a:sym typeface="Symbol" pitchFamily="18" charset="2"/>
              </a:rPr>
              <a:t>sname</a:t>
            </a:r>
            <a:r>
              <a:rPr lang="en-US" altLang="zh-TW" sz="2000" dirty="0">
                <a:solidFill>
                  <a:srgbClr val="006600"/>
                </a:solidFill>
                <a:ea typeface="PMingLiU" pitchFamily="18" charset="-120"/>
                <a:sym typeface="Symbol" pitchFamily="18" charset="2"/>
              </a:rPr>
              <a:t>  </a:t>
            </a:r>
            <a:r>
              <a:rPr lang="en-US" altLang="zh-TW" sz="2000" i="1" dirty="0" err="1" smtClean="0">
                <a:solidFill>
                  <a:srgbClr val="006600"/>
                </a:solidFill>
                <a:ea typeface="PMingLiU" pitchFamily="18" charset="-120"/>
                <a:sym typeface="Symbol" pitchFamily="18" charset="2"/>
              </a:rPr>
              <a:t>sid</a:t>
            </a:r>
            <a:endParaRPr lang="en-US" altLang="zh-TW" sz="2000" i="1" dirty="0" smtClean="0">
              <a:solidFill>
                <a:srgbClr val="006600"/>
              </a:solidFill>
              <a:ea typeface="PMingLiU" pitchFamily="18" charset="-120"/>
              <a:sym typeface="Symbol" pitchFamily="18" charset="2"/>
            </a:endParaRPr>
          </a:p>
          <a:p>
            <a:pPr marL="457200" indent="-457200" eaLnBrk="1" hangingPunct="1">
              <a:spcBef>
                <a:spcPct val="20000"/>
              </a:spcBef>
              <a:buClr>
                <a:schemeClr val="bg2"/>
              </a:buClr>
              <a:buSzPct val="75000"/>
              <a:buFont typeface="+mj-lt"/>
              <a:buAutoNum type="arabicPeriod"/>
            </a:pPr>
            <a:endParaRPr lang="en-US" altLang="zh-TW" sz="2000" i="1" dirty="0">
              <a:solidFill>
                <a:srgbClr val="006600"/>
              </a:solidFill>
              <a:ea typeface="PMingLiU" pitchFamily="18" charset="-120"/>
              <a:sym typeface="Symbol" pitchFamily="18" charset="2"/>
            </a:endParaRPr>
          </a:p>
          <a:p>
            <a:pPr marL="381000" indent="-381000" eaLnBrk="1" hangingPunct="1">
              <a:spcBef>
                <a:spcPct val="20000"/>
              </a:spcBef>
              <a:buClr>
                <a:schemeClr val="bg2"/>
              </a:buClr>
              <a:buSzPct val="75000"/>
              <a:buFont typeface="Wingdings" pitchFamily="2" charset="2"/>
              <a:buNone/>
            </a:pPr>
            <a:r>
              <a:rPr lang="en-US" altLang="zh-TW" sz="2000" dirty="0">
                <a:ea typeface="PMingLiU" pitchFamily="18" charset="-120"/>
                <a:sym typeface="Symbol" pitchFamily="18" charset="2"/>
              </a:rPr>
              <a:t>The relation is in 3NF:</a:t>
            </a:r>
          </a:p>
          <a:p>
            <a:pPr marL="381000" indent="-381000" eaLnBrk="1" hangingPunct="1">
              <a:spcBef>
                <a:spcPct val="20000"/>
              </a:spcBef>
              <a:buClr>
                <a:schemeClr val="bg2"/>
              </a:buClr>
              <a:buSzPct val="75000"/>
              <a:buFont typeface="Wingdings" pitchFamily="2" charset="2"/>
              <a:buNone/>
            </a:pPr>
            <a:r>
              <a:rPr lang="en-US" altLang="zh-TW" sz="2000" dirty="0">
                <a:ea typeface="PMingLiU" pitchFamily="18" charset="-120"/>
                <a:sym typeface="Symbol" pitchFamily="18" charset="2"/>
              </a:rPr>
              <a:t>	For </a:t>
            </a:r>
            <a:r>
              <a:rPr lang="en-US" altLang="zh-TW" sz="2000" i="1" dirty="0" err="1">
                <a:ea typeface="PMingLiU" pitchFamily="18" charset="-120"/>
                <a:sym typeface="Symbol" pitchFamily="18" charset="2"/>
              </a:rPr>
              <a:t>sid</a:t>
            </a:r>
            <a:r>
              <a:rPr lang="en-US" altLang="zh-TW" sz="2000" dirty="0">
                <a:ea typeface="PMingLiU" pitchFamily="18" charset="-120"/>
                <a:sym typeface="Symbol" pitchFamily="18" charset="2"/>
              </a:rPr>
              <a:t>  </a:t>
            </a:r>
            <a:r>
              <a:rPr lang="en-US" altLang="zh-TW" sz="2000" i="1" dirty="0" err="1">
                <a:ea typeface="PMingLiU" pitchFamily="18" charset="-120"/>
                <a:sym typeface="Symbol" pitchFamily="18" charset="2"/>
              </a:rPr>
              <a:t>sname</a:t>
            </a:r>
            <a:r>
              <a:rPr lang="en-US" altLang="zh-TW" sz="2000" dirty="0">
                <a:ea typeface="PMingLiU" pitchFamily="18" charset="-120"/>
                <a:sym typeface="Symbol" pitchFamily="18" charset="2"/>
              </a:rPr>
              <a:t>, … </a:t>
            </a:r>
            <a:r>
              <a:rPr lang="en-US" altLang="zh-TW" sz="2000" i="1" dirty="0" err="1">
                <a:ea typeface="PMingLiU" pitchFamily="18" charset="-120"/>
                <a:sym typeface="Symbol" pitchFamily="18" charset="2"/>
              </a:rPr>
              <a:t>sname</a:t>
            </a:r>
            <a:r>
              <a:rPr lang="en-US" altLang="zh-TW" sz="2000" dirty="0">
                <a:ea typeface="PMingLiU" pitchFamily="18" charset="-120"/>
                <a:sym typeface="Symbol" pitchFamily="18" charset="2"/>
              </a:rPr>
              <a:t> is in a candidate key.</a:t>
            </a:r>
          </a:p>
          <a:p>
            <a:pPr marL="381000" indent="-381000" eaLnBrk="1" hangingPunct="1">
              <a:spcBef>
                <a:spcPct val="20000"/>
              </a:spcBef>
              <a:buClr>
                <a:schemeClr val="bg2"/>
              </a:buClr>
              <a:buSzPct val="75000"/>
              <a:buFont typeface="Wingdings" pitchFamily="2" charset="2"/>
              <a:buNone/>
            </a:pPr>
            <a:r>
              <a:rPr lang="en-US" altLang="zh-TW" sz="2000" dirty="0">
                <a:ea typeface="PMingLiU" pitchFamily="18" charset="-120"/>
                <a:sym typeface="Symbol" pitchFamily="18" charset="2"/>
              </a:rPr>
              <a:t>	For </a:t>
            </a:r>
            <a:r>
              <a:rPr lang="en-US" altLang="zh-TW" sz="2000" i="1" dirty="0" err="1">
                <a:ea typeface="PMingLiU" pitchFamily="18" charset="-120"/>
                <a:sym typeface="Symbol" pitchFamily="18" charset="2"/>
              </a:rPr>
              <a:t>sname</a:t>
            </a:r>
            <a:r>
              <a:rPr lang="en-US" altLang="zh-TW" sz="2000" dirty="0">
                <a:ea typeface="PMingLiU" pitchFamily="18" charset="-120"/>
                <a:sym typeface="Symbol" pitchFamily="18" charset="2"/>
              </a:rPr>
              <a:t>  </a:t>
            </a:r>
            <a:r>
              <a:rPr lang="en-US" altLang="zh-TW" sz="2000" i="1" dirty="0" err="1">
                <a:ea typeface="PMingLiU" pitchFamily="18" charset="-120"/>
                <a:sym typeface="Symbol" pitchFamily="18" charset="2"/>
              </a:rPr>
              <a:t>sid</a:t>
            </a:r>
            <a:r>
              <a:rPr lang="en-US" altLang="zh-TW" sz="2000" dirty="0">
                <a:ea typeface="PMingLiU" pitchFamily="18" charset="-120"/>
                <a:sym typeface="Symbol" pitchFamily="18" charset="2"/>
              </a:rPr>
              <a:t>, … </a:t>
            </a:r>
            <a:r>
              <a:rPr lang="en-US" altLang="zh-TW" sz="2000" i="1" dirty="0" err="1">
                <a:ea typeface="PMingLiU" pitchFamily="18" charset="-120"/>
                <a:sym typeface="Symbol" pitchFamily="18" charset="2"/>
              </a:rPr>
              <a:t>sid</a:t>
            </a:r>
            <a:r>
              <a:rPr lang="en-US" altLang="zh-TW" sz="2000" dirty="0">
                <a:ea typeface="PMingLiU" pitchFamily="18" charset="-120"/>
                <a:sym typeface="Symbol" pitchFamily="18" charset="2"/>
              </a:rPr>
              <a:t> is in a candidate key</a:t>
            </a:r>
            <a:r>
              <a:rPr lang="en-US" altLang="zh-TW" sz="2000" dirty="0" smtClean="0">
                <a:ea typeface="PMingLiU" pitchFamily="18" charset="-120"/>
                <a:sym typeface="Symbol" pitchFamily="18" charset="2"/>
              </a:rPr>
              <a:t>.</a:t>
            </a:r>
          </a:p>
          <a:p>
            <a:pPr marL="381000" indent="-381000" eaLnBrk="1" hangingPunct="1">
              <a:spcBef>
                <a:spcPct val="20000"/>
              </a:spcBef>
              <a:buClr>
                <a:schemeClr val="bg2"/>
              </a:buClr>
              <a:buSzPct val="75000"/>
              <a:buFont typeface="Wingdings" pitchFamily="2" charset="2"/>
              <a:buNone/>
            </a:pPr>
            <a:endParaRPr lang="en-US" altLang="zh-TW" sz="2000" dirty="0">
              <a:ea typeface="PMingLiU" pitchFamily="18" charset="-120"/>
              <a:sym typeface="Symbol" pitchFamily="18" charset="2"/>
            </a:endParaRPr>
          </a:p>
          <a:p>
            <a:pPr marL="381000" indent="-381000" eaLnBrk="1" hangingPunct="1">
              <a:spcBef>
                <a:spcPct val="20000"/>
              </a:spcBef>
              <a:buClr>
                <a:schemeClr val="bg2"/>
              </a:buClr>
              <a:buSzPct val="75000"/>
              <a:buFont typeface="Wingdings" pitchFamily="2" charset="2"/>
              <a:buNone/>
            </a:pPr>
            <a:r>
              <a:rPr lang="en-US" altLang="zh-TW" sz="2000" dirty="0">
                <a:ea typeface="PMingLiU" pitchFamily="18" charset="-120"/>
                <a:sym typeface="Symbol" pitchFamily="18" charset="2"/>
              </a:rPr>
              <a:t>However, this leads to redundancy and loss of information</a:t>
            </a:r>
          </a:p>
          <a:p>
            <a:pPr marL="381000" indent="-381000" eaLnBrk="1" hangingPunct="1">
              <a:spcBef>
                <a:spcPct val="20000"/>
              </a:spcBef>
              <a:buClr>
                <a:schemeClr val="bg2"/>
              </a:buClr>
              <a:buSzPct val="75000"/>
              <a:buFont typeface="Wingdings" pitchFamily="2" charset="2"/>
              <a:buNone/>
            </a:pPr>
            <a:endParaRPr lang="en-US" altLang="zh-TW" sz="2000" dirty="0">
              <a:ea typeface="PMingLiU" pitchFamily="18" charset="-120"/>
              <a:sym typeface="Symbol" pitchFamily="18" charset="2"/>
            </a:endParaRPr>
          </a:p>
        </p:txBody>
      </p:sp>
      <p:sp>
        <p:nvSpPr>
          <p:cNvPr id="363523" name="Rectangle 3"/>
          <p:cNvSpPr>
            <a:spLocks noChangeArrowheads="1"/>
          </p:cNvSpPr>
          <p:nvPr/>
        </p:nvSpPr>
        <p:spPr bwMode="auto">
          <a:xfrm>
            <a:off x="1676400" y="0"/>
            <a:ext cx="8382000" cy="762000"/>
          </a:xfrm>
          <a:prstGeom prst="rect">
            <a:avLst/>
          </a:prstGeom>
          <a:noFill/>
          <a:ln w="9525">
            <a:noFill/>
            <a:miter lim="800000"/>
            <a:headEnd/>
            <a:tailEnd/>
          </a:ln>
          <a:effectLst/>
        </p:spPr>
        <p:txBody>
          <a:bodyPr anchor="ctr"/>
          <a:lstStyle/>
          <a:p>
            <a:pPr eaLnBrk="1" hangingPunct="1"/>
            <a:r>
              <a:rPr lang="en-US" altLang="zh-TW" sz="3600" b="1" dirty="0" smtClean="0">
                <a:solidFill>
                  <a:srgbClr val="FFFF00"/>
                </a:solidFill>
                <a:latin typeface="+mj-lt"/>
                <a:ea typeface="PMingLiU" pitchFamily="18" charset="-120"/>
              </a:rPr>
              <a:t>   Example of BCNF</a:t>
            </a:r>
            <a:endParaRPr lang="en-US" altLang="zh-TW" sz="3600" b="1" dirty="0">
              <a:solidFill>
                <a:srgbClr val="FFFF00"/>
              </a:solidFill>
              <a:latin typeface="+mj-lt"/>
              <a:ea typeface="PMingLiU" pitchFamily="18" charset="-120"/>
            </a:endParaRPr>
          </a:p>
        </p:txBody>
      </p:sp>
      <p:sp>
        <p:nvSpPr>
          <p:cNvPr id="363524" name="Line 4"/>
          <p:cNvSpPr>
            <a:spLocks noChangeShapeType="1"/>
          </p:cNvSpPr>
          <p:nvPr/>
        </p:nvSpPr>
        <p:spPr bwMode="auto">
          <a:xfrm flipH="1" flipV="1">
            <a:off x="5468938" y="2898775"/>
            <a:ext cx="660400" cy="241300"/>
          </a:xfrm>
          <a:prstGeom prst="line">
            <a:avLst/>
          </a:prstGeom>
          <a:noFill/>
          <a:ln w="12700">
            <a:solidFill>
              <a:schemeClr val="tx1"/>
            </a:solidFill>
            <a:round/>
            <a:headEnd/>
            <a:tailEnd/>
          </a:ln>
          <a:effectLst/>
        </p:spPr>
        <p:txBody>
          <a:bodyPr wrap="none" anchor="ctr"/>
          <a:lstStyle/>
          <a:p>
            <a:endParaRPr lang="en-US"/>
          </a:p>
        </p:txBody>
      </p:sp>
      <p:sp>
        <p:nvSpPr>
          <p:cNvPr id="363525" name="Line 5"/>
          <p:cNvSpPr>
            <a:spLocks noChangeShapeType="1"/>
          </p:cNvSpPr>
          <p:nvPr/>
        </p:nvSpPr>
        <p:spPr bwMode="auto">
          <a:xfrm flipV="1">
            <a:off x="7404100" y="2898775"/>
            <a:ext cx="661988" cy="241300"/>
          </a:xfrm>
          <a:prstGeom prst="line">
            <a:avLst/>
          </a:prstGeom>
          <a:noFill/>
          <a:ln w="12700">
            <a:solidFill>
              <a:schemeClr val="tx1"/>
            </a:solidFill>
            <a:round/>
            <a:headEnd/>
            <a:tailEnd/>
          </a:ln>
          <a:effectLst/>
        </p:spPr>
        <p:txBody>
          <a:bodyPr wrap="none" anchor="ctr"/>
          <a:lstStyle/>
          <a:p>
            <a:endParaRPr lang="en-US"/>
          </a:p>
        </p:txBody>
      </p:sp>
      <p:sp>
        <p:nvSpPr>
          <p:cNvPr id="363526" name="Line 6"/>
          <p:cNvSpPr>
            <a:spLocks noChangeShapeType="1"/>
          </p:cNvSpPr>
          <p:nvPr/>
        </p:nvSpPr>
        <p:spPr bwMode="auto">
          <a:xfrm flipH="1" flipV="1">
            <a:off x="6083300" y="2336800"/>
            <a:ext cx="471488" cy="803275"/>
          </a:xfrm>
          <a:prstGeom prst="line">
            <a:avLst/>
          </a:prstGeom>
          <a:noFill/>
          <a:ln w="12700">
            <a:solidFill>
              <a:schemeClr val="tx1"/>
            </a:solidFill>
            <a:round/>
            <a:headEnd/>
            <a:tailEnd/>
          </a:ln>
          <a:effectLst/>
        </p:spPr>
        <p:txBody>
          <a:bodyPr wrap="none" anchor="ctr"/>
          <a:lstStyle/>
          <a:p>
            <a:endParaRPr lang="en-US"/>
          </a:p>
        </p:txBody>
      </p:sp>
      <p:sp>
        <p:nvSpPr>
          <p:cNvPr id="363527" name="Line 7"/>
          <p:cNvSpPr>
            <a:spLocks noChangeShapeType="1"/>
          </p:cNvSpPr>
          <p:nvPr/>
        </p:nvSpPr>
        <p:spPr bwMode="auto">
          <a:xfrm flipV="1">
            <a:off x="6980238" y="2336800"/>
            <a:ext cx="471487" cy="803275"/>
          </a:xfrm>
          <a:prstGeom prst="line">
            <a:avLst/>
          </a:prstGeom>
          <a:noFill/>
          <a:ln w="12700">
            <a:solidFill>
              <a:schemeClr val="tx1"/>
            </a:solidFill>
            <a:round/>
            <a:headEnd/>
            <a:tailEnd/>
          </a:ln>
          <a:effectLst/>
        </p:spPr>
        <p:txBody>
          <a:bodyPr wrap="none" anchor="ctr"/>
          <a:lstStyle/>
          <a:p>
            <a:endParaRPr lang="en-US"/>
          </a:p>
        </p:txBody>
      </p:sp>
      <p:sp>
        <p:nvSpPr>
          <p:cNvPr id="363528" name="Rectangle 8"/>
          <p:cNvSpPr>
            <a:spLocks noChangeArrowheads="1"/>
          </p:cNvSpPr>
          <p:nvPr/>
        </p:nvSpPr>
        <p:spPr bwMode="auto">
          <a:xfrm>
            <a:off x="6129338" y="3140075"/>
            <a:ext cx="1274762" cy="441325"/>
          </a:xfrm>
          <a:prstGeom prst="rect">
            <a:avLst/>
          </a:prstGeom>
          <a:solidFill>
            <a:srgbClr val="EEDDCC"/>
          </a:solidFill>
          <a:ln w="12700" algn="ctr">
            <a:solidFill>
              <a:schemeClr val="tx1"/>
            </a:solidFill>
            <a:miter lim="800000"/>
            <a:headEnd/>
            <a:tailEnd/>
          </a:ln>
          <a:effectLst>
            <a:outerShdw dist="71842" dir="2700000" algn="ctr" rotWithShape="0">
              <a:schemeClr val="bg2">
                <a:alpha val="50000"/>
              </a:schemeClr>
            </a:outerShdw>
          </a:effectLst>
        </p:spPr>
        <p:txBody>
          <a:bodyPr wrap="none" anchor="ctr"/>
          <a:lstStyle/>
          <a:p>
            <a:pPr algn="ctr"/>
            <a:r>
              <a:rPr lang="en-US" altLang="zh-TW" sz="2400">
                <a:ea typeface="PMingLiU" pitchFamily="18" charset="-120"/>
              </a:rPr>
              <a:t>SSP</a:t>
            </a:r>
          </a:p>
        </p:txBody>
      </p:sp>
      <p:sp>
        <p:nvSpPr>
          <p:cNvPr id="363529" name="Oval 9"/>
          <p:cNvSpPr>
            <a:spLocks noChangeArrowheads="1"/>
          </p:cNvSpPr>
          <p:nvPr/>
        </p:nvSpPr>
        <p:spPr bwMode="auto">
          <a:xfrm>
            <a:off x="4572000" y="2538413"/>
            <a:ext cx="1179513" cy="481012"/>
          </a:xfrm>
          <a:prstGeom prst="ellipse">
            <a:avLst/>
          </a:prstGeom>
          <a:solidFill>
            <a:srgbClr val="EEDDCC"/>
          </a:solidFill>
          <a:ln w="12700" algn="ctr">
            <a:solidFill>
              <a:schemeClr val="tx1"/>
            </a:solidFill>
            <a:round/>
            <a:headEnd/>
            <a:tailEnd/>
          </a:ln>
          <a:effectLst>
            <a:outerShdw dist="71842" dir="2700000" algn="ctr" rotWithShape="0">
              <a:schemeClr val="bg2">
                <a:alpha val="50000"/>
              </a:schemeClr>
            </a:outerShdw>
          </a:effectLst>
        </p:spPr>
        <p:txBody>
          <a:bodyPr wrap="none" anchor="ctr"/>
          <a:lstStyle/>
          <a:p>
            <a:pPr algn="ctr"/>
            <a:r>
              <a:rPr lang="en-US" altLang="zh-TW" sz="2400">
                <a:ea typeface="PMingLiU" pitchFamily="18" charset="-120"/>
              </a:rPr>
              <a:t>sid</a:t>
            </a:r>
          </a:p>
        </p:txBody>
      </p:sp>
      <p:sp>
        <p:nvSpPr>
          <p:cNvPr id="363530" name="Oval 10"/>
          <p:cNvSpPr>
            <a:spLocks noChangeArrowheads="1"/>
          </p:cNvSpPr>
          <p:nvPr/>
        </p:nvSpPr>
        <p:spPr bwMode="auto">
          <a:xfrm>
            <a:off x="5421313" y="1976438"/>
            <a:ext cx="1181100" cy="481012"/>
          </a:xfrm>
          <a:prstGeom prst="ellipse">
            <a:avLst/>
          </a:prstGeom>
          <a:solidFill>
            <a:srgbClr val="EEDDCC"/>
          </a:solidFill>
          <a:ln w="12700" algn="ctr">
            <a:solidFill>
              <a:schemeClr val="tx1"/>
            </a:solidFill>
            <a:round/>
            <a:headEnd/>
            <a:tailEnd/>
          </a:ln>
          <a:effectLst>
            <a:outerShdw dist="71842" dir="2700000" algn="ctr" rotWithShape="0">
              <a:schemeClr val="bg2">
                <a:alpha val="50000"/>
              </a:schemeClr>
            </a:outerShdw>
          </a:effectLst>
        </p:spPr>
        <p:txBody>
          <a:bodyPr wrap="none" anchor="ctr"/>
          <a:lstStyle/>
          <a:p>
            <a:pPr algn="ctr"/>
            <a:r>
              <a:rPr lang="en-US" altLang="zh-TW" sz="2400">
                <a:ea typeface="PMingLiU" pitchFamily="18" charset="-120"/>
              </a:rPr>
              <a:t>sname</a:t>
            </a:r>
          </a:p>
        </p:txBody>
      </p:sp>
      <p:sp>
        <p:nvSpPr>
          <p:cNvPr id="363531" name="Oval 11"/>
          <p:cNvSpPr>
            <a:spLocks noChangeArrowheads="1"/>
          </p:cNvSpPr>
          <p:nvPr/>
        </p:nvSpPr>
        <p:spPr bwMode="auto">
          <a:xfrm>
            <a:off x="6884988" y="1976438"/>
            <a:ext cx="1181100" cy="481012"/>
          </a:xfrm>
          <a:prstGeom prst="ellipse">
            <a:avLst/>
          </a:prstGeom>
          <a:solidFill>
            <a:srgbClr val="EEDDCC"/>
          </a:solidFill>
          <a:ln w="12700" algn="ctr">
            <a:solidFill>
              <a:schemeClr val="tx1"/>
            </a:solidFill>
            <a:round/>
            <a:headEnd/>
            <a:tailEnd/>
          </a:ln>
          <a:effectLst>
            <a:outerShdw dist="71842" dir="2700000" algn="ctr" rotWithShape="0">
              <a:schemeClr val="bg2">
                <a:alpha val="50000"/>
              </a:schemeClr>
            </a:outerShdw>
          </a:effectLst>
        </p:spPr>
        <p:txBody>
          <a:bodyPr wrap="none" anchor="ctr"/>
          <a:lstStyle/>
          <a:p>
            <a:pPr algn="ctr"/>
            <a:r>
              <a:rPr lang="en-US" altLang="zh-TW" sz="2400">
                <a:ea typeface="PMingLiU" pitchFamily="18" charset="-120"/>
              </a:rPr>
              <a:t>part_id</a:t>
            </a:r>
          </a:p>
        </p:txBody>
      </p:sp>
      <p:sp>
        <p:nvSpPr>
          <p:cNvPr id="363532" name="Oval 12"/>
          <p:cNvSpPr>
            <a:spLocks noChangeArrowheads="1"/>
          </p:cNvSpPr>
          <p:nvPr/>
        </p:nvSpPr>
        <p:spPr bwMode="auto">
          <a:xfrm>
            <a:off x="7735888" y="2538413"/>
            <a:ext cx="1179512" cy="481012"/>
          </a:xfrm>
          <a:prstGeom prst="ellipse">
            <a:avLst/>
          </a:prstGeom>
          <a:solidFill>
            <a:srgbClr val="EEDDCC"/>
          </a:solidFill>
          <a:ln w="12700" algn="ctr">
            <a:solidFill>
              <a:schemeClr val="tx1"/>
            </a:solidFill>
            <a:round/>
            <a:headEnd/>
            <a:tailEnd/>
          </a:ln>
          <a:effectLst>
            <a:outerShdw dist="71842" dir="2700000" algn="ctr" rotWithShape="0">
              <a:schemeClr val="bg2">
                <a:alpha val="50000"/>
              </a:schemeClr>
            </a:outerShdw>
          </a:effectLst>
        </p:spPr>
        <p:txBody>
          <a:bodyPr wrap="none" anchor="ctr"/>
          <a:lstStyle/>
          <a:p>
            <a:pPr algn="ctr"/>
            <a:r>
              <a:rPr lang="en-US" altLang="zh-TW" sz="2400">
                <a:ea typeface="PMingLiU" pitchFamily="18" charset="-120"/>
              </a:rPr>
              <a:t>qty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35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35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35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635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6352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6352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6352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6352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6352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63522">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6352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2" grpId="0" build="p"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ChangeArrowheads="1"/>
          </p:cNvSpPr>
          <p:nvPr/>
        </p:nvSpPr>
        <p:spPr bwMode="auto">
          <a:xfrm>
            <a:off x="457200" y="1143000"/>
            <a:ext cx="8534400" cy="4419600"/>
          </a:xfrm>
          <a:prstGeom prst="rect">
            <a:avLst/>
          </a:prstGeom>
          <a:noFill/>
          <a:ln w="9525">
            <a:noFill/>
            <a:miter lim="800000"/>
            <a:headEnd/>
            <a:tailEnd/>
          </a:ln>
          <a:effectLst/>
        </p:spPr>
        <p:txBody>
          <a:bodyPr/>
          <a:lstStyle/>
          <a:p>
            <a:pPr marL="381000" indent="-381000" eaLnBrk="1" hangingPunct="1">
              <a:lnSpc>
                <a:spcPct val="90000"/>
              </a:lnSpc>
              <a:spcBef>
                <a:spcPct val="20000"/>
              </a:spcBef>
              <a:buClr>
                <a:schemeClr val="bg2"/>
              </a:buClr>
              <a:buSzPct val="75000"/>
              <a:buFont typeface="Wingdings" pitchFamily="2" charset="2"/>
              <a:buNone/>
            </a:pPr>
            <a:r>
              <a:rPr lang="en-US" altLang="zh-TW" sz="2000" dirty="0">
                <a:ea typeface="PMingLiU" pitchFamily="18" charset="-120"/>
                <a:sym typeface="Symbol" pitchFamily="18" charset="2"/>
              </a:rPr>
              <a:t>If we decompose the schema into</a:t>
            </a:r>
          </a:p>
          <a:p>
            <a:pPr marL="381000" indent="-381000" eaLnBrk="1" hangingPunct="1">
              <a:lnSpc>
                <a:spcPct val="90000"/>
              </a:lnSpc>
              <a:spcBef>
                <a:spcPct val="20000"/>
              </a:spcBef>
              <a:buClr>
                <a:schemeClr val="bg2"/>
              </a:buClr>
              <a:buSzPct val="75000"/>
              <a:buFont typeface="Wingdings" pitchFamily="2" charset="2"/>
              <a:buNone/>
            </a:pPr>
            <a:r>
              <a:rPr lang="en-US" altLang="zh-TW" sz="2000" dirty="0">
                <a:ea typeface="PMingLiU" pitchFamily="18" charset="-120"/>
                <a:sym typeface="Symbol" pitchFamily="18" charset="2"/>
              </a:rPr>
              <a:t>	</a:t>
            </a:r>
            <a:r>
              <a:rPr lang="en-US" altLang="zh-TW" sz="2000" i="1" dirty="0">
                <a:ea typeface="PMingLiU" pitchFamily="18" charset="-120"/>
                <a:sym typeface="Symbol" pitchFamily="18" charset="2"/>
              </a:rPr>
              <a:t>R</a:t>
            </a:r>
            <a:r>
              <a:rPr lang="en-US" altLang="zh-TW" sz="2000" baseline="-25000" dirty="0">
                <a:ea typeface="PMingLiU" pitchFamily="18" charset="-120"/>
                <a:sym typeface="Symbol" pitchFamily="18" charset="2"/>
              </a:rPr>
              <a:t>1</a:t>
            </a:r>
            <a:r>
              <a:rPr lang="en-US" altLang="zh-TW" sz="2000" dirty="0">
                <a:ea typeface="PMingLiU" pitchFamily="18" charset="-120"/>
                <a:sym typeface="Symbol" pitchFamily="18" charset="2"/>
              </a:rPr>
              <a:t> = ( </a:t>
            </a:r>
            <a:r>
              <a:rPr lang="en-US" altLang="zh-TW" sz="2000" dirty="0" err="1">
                <a:ea typeface="PMingLiU" pitchFamily="18" charset="-120"/>
                <a:sym typeface="Symbol" pitchFamily="18" charset="2"/>
              </a:rPr>
              <a:t>sid</a:t>
            </a:r>
            <a:r>
              <a:rPr lang="en-US" altLang="zh-TW" sz="2000" dirty="0">
                <a:ea typeface="PMingLiU" pitchFamily="18" charset="-120"/>
                <a:sym typeface="Symbol" pitchFamily="18" charset="2"/>
              </a:rPr>
              <a:t>, </a:t>
            </a:r>
            <a:r>
              <a:rPr lang="en-US" altLang="zh-TW" sz="2000" dirty="0" err="1">
                <a:ea typeface="PMingLiU" pitchFamily="18" charset="-120"/>
                <a:sym typeface="Symbol" pitchFamily="18" charset="2"/>
              </a:rPr>
              <a:t>sname</a:t>
            </a:r>
            <a:r>
              <a:rPr lang="en-US" altLang="zh-TW" sz="2000" dirty="0">
                <a:ea typeface="PMingLiU" pitchFamily="18" charset="-120"/>
                <a:sym typeface="Symbol" pitchFamily="18" charset="2"/>
              </a:rPr>
              <a:t> ), </a:t>
            </a:r>
            <a:r>
              <a:rPr lang="en-US" altLang="zh-TW" sz="2000" i="1" dirty="0">
                <a:ea typeface="PMingLiU" pitchFamily="18" charset="-120"/>
                <a:sym typeface="Symbol" pitchFamily="18" charset="2"/>
              </a:rPr>
              <a:t>R</a:t>
            </a:r>
            <a:r>
              <a:rPr lang="en-US" altLang="zh-TW" sz="2000" baseline="-25000" dirty="0">
                <a:ea typeface="PMingLiU" pitchFamily="18" charset="-120"/>
                <a:sym typeface="Symbol" pitchFamily="18" charset="2"/>
              </a:rPr>
              <a:t>2</a:t>
            </a:r>
            <a:r>
              <a:rPr lang="en-US" altLang="zh-TW" sz="2000" dirty="0">
                <a:ea typeface="PMingLiU" pitchFamily="18" charset="-120"/>
                <a:sym typeface="Symbol" pitchFamily="18" charset="2"/>
              </a:rPr>
              <a:t> = ( </a:t>
            </a:r>
            <a:r>
              <a:rPr lang="en-US" altLang="zh-TW" sz="2000" dirty="0" err="1">
                <a:ea typeface="PMingLiU" pitchFamily="18" charset="-120"/>
                <a:sym typeface="Symbol" pitchFamily="18" charset="2"/>
              </a:rPr>
              <a:t>sid</a:t>
            </a:r>
            <a:r>
              <a:rPr lang="en-US" altLang="zh-TW" sz="2000" dirty="0">
                <a:ea typeface="PMingLiU" pitchFamily="18" charset="-120"/>
                <a:sym typeface="Symbol" pitchFamily="18" charset="2"/>
              </a:rPr>
              <a:t>, </a:t>
            </a:r>
            <a:r>
              <a:rPr lang="en-US" altLang="zh-TW" sz="2000" dirty="0" err="1">
                <a:ea typeface="PMingLiU" pitchFamily="18" charset="-120"/>
                <a:sym typeface="Symbol" pitchFamily="18" charset="2"/>
              </a:rPr>
              <a:t>part_id</a:t>
            </a:r>
            <a:r>
              <a:rPr lang="en-US" altLang="zh-TW" sz="2000" dirty="0">
                <a:ea typeface="PMingLiU" pitchFamily="18" charset="-120"/>
                <a:sym typeface="Symbol" pitchFamily="18" charset="2"/>
              </a:rPr>
              <a:t>, qty )</a:t>
            </a:r>
          </a:p>
          <a:p>
            <a:pPr marL="381000" indent="-381000" eaLnBrk="1" hangingPunct="1">
              <a:lnSpc>
                <a:spcPct val="90000"/>
              </a:lnSpc>
              <a:spcBef>
                <a:spcPct val="20000"/>
              </a:spcBef>
              <a:buClr>
                <a:schemeClr val="bg2"/>
              </a:buClr>
              <a:buSzPct val="75000"/>
              <a:buFont typeface="Wingdings" pitchFamily="2" charset="2"/>
              <a:buNone/>
            </a:pPr>
            <a:r>
              <a:rPr lang="en-US" altLang="zh-TW" sz="2000" dirty="0">
                <a:ea typeface="PMingLiU" pitchFamily="18" charset="-120"/>
                <a:sym typeface="Symbol" pitchFamily="18" charset="2"/>
              </a:rPr>
              <a:t>These are in BCNF.</a:t>
            </a:r>
          </a:p>
          <a:p>
            <a:pPr marL="381000" indent="-381000" eaLnBrk="1" hangingPunct="1">
              <a:lnSpc>
                <a:spcPct val="90000"/>
              </a:lnSpc>
              <a:spcBef>
                <a:spcPct val="20000"/>
              </a:spcBef>
              <a:buClr>
                <a:schemeClr val="bg2"/>
              </a:buClr>
              <a:buSzPct val="75000"/>
              <a:buFont typeface="Wingdings" pitchFamily="2" charset="2"/>
              <a:buNone/>
            </a:pPr>
            <a:endParaRPr lang="en-US" altLang="zh-TW" sz="2000" dirty="0">
              <a:ea typeface="PMingLiU" pitchFamily="18" charset="-120"/>
              <a:sym typeface="Symbol" pitchFamily="18" charset="2"/>
            </a:endParaRPr>
          </a:p>
          <a:p>
            <a:pPr marL="381000" indent="-381000" eaLnBrk="1" hangingPunct="1">
              <a:lnSpc>
                <a:spcPct val="90000"/>
              </a:lnSpc>
              <a:spcBef>
                <a:spcPct val="20000"/>
              </a:spcBef>
              <a:buClr>
                <a:schemeClr val="bg2"/>
              </a:buClr>
              <a:buSzPct val="75000"/>
              <a:buFont typeface="Wingdings" pitchFamily="2" charset="2"/>
              <a:buNone/>
            </a:pPr>
            <a:r>
              <a:rPr lang="en-US" altLang="zh-TW" sz="2000" dirty="0">
                <a:ea typeface="PMingLiU" pitchFamily="18" charset="-120"/>
                <a:sym typeface="Symbol" pitchFamily="18" charset="2"/>
              </a:rPr>
              <a:t>The decomposition is dependency preserving.</a:t>
            </a:r>
          </a:p>
          <a:p>
            <a:pPr marL="381000" indent="-381000" eaLnBrk="1" hangingPunct="1">
              <a:lnSpc>
                <a:spcPct val="90000"/>
              </a:lnSpc>
              <a:spcBef>
                <a:spcPct val="20000"/>
              </a:spcBef>
              <a:buClr>
                <a:schemeClr val="bg2"/>
              </a:buClr>
              <a:buSzPct val="75000"/>
              <a:buFont typeface="Wingdings" pitchFamily="2" charset="2"/>
              <a:buNone/>
            </a:pPr>
            <a:r>
              <a:rPr lang="en-US" altLang="zh-TW" sz="2000" dirty="0">
                <a:ea typeface="PMingLiU" pitchFamily="18" charset="-120"/>
                <a:sym typeface="Symbol" pitchFamily="18" charset="2"/>
              </a:rPr>
              <a:t>{ </a:t>
            </a:r>
            <a:r>
              <a:rPr lang="en-US" altLang="zh-TW" sz="2000" i="1" dirty="0" err="1">
                <a:ea typeface="PMingLiU" pitchFamily="18" charset="-120"/>
                <a:sym typeface="Symbol" pitchFamily="18" charset="2"/>
              </a:rPr>
              <a:t>sname</a:t>
            </a:r>
            <a:r>
              <a:rPr lang="en-US" altLang="zh-TW" sz="2000" dirty="0">
                <a:ea typeface="PMingLiU" pitchFamily="18" charset="-120"/>
                <a:sym typeface="Symbol" pitchFamily="18" charset="2"/>
              </a:rPr>
              <a:t>, </a:t>
            </a:r>
            <a:r>
              <a:rPr lang="en-US" altLang="zh-TW" sz="2000" i="1" dirty="0" err="1">
                <a:ea typeface="PMingLiU" pitchFamily="18" charset="-120"/>
                <a:sym typeface="Symbol" pitchFamily="18" charset="2"/>
              </a:rPr>
              <a:t>part_id</a:t>
            </a:r>
            <a:r>
              <a:rPr lang="en-US" altLang="zh-TW" sz="2000" dirty="0">
                <a:ea typeface="PMingLiU" pitchFamily="18" charset="-120"/>
                <a:sym typeface="Symbol" pitchFamily="18" charset="2"/>
              </a:rPr>
              <a:t> }  </a:t>
            </a:r>
            <a:r>
              <a:rPr lang="en-US" altLang="zh-TW" sz="2000" i="1" dirty="0">
                <a:ea typeface="PMingLiU" pitchFamily="18" charset="-120"/>
                <a:sym typeface="Symbol" pitchFamily="18" charset="2"/>
              </a:rPr>
              <a:t>qty</a:t>
            </a:r>
            <a:r>
              <a:rPr lang="en-US" altLang="zh-TW" sz="2000" dirty="0">
                <a:ea typeface="PMingLiU" pitchFamily="18" charset="-120"/>
                <a:sym typeface="Symbol" pitchFamily="18" charset="2"/>
              </a:rPr>
              <a:t> can be deduced from</a:t>
            </a:r>
          </a:p>
          <a:p>
            <a:pPr marL="381000" indent="-381000" eaLnBrk="1" hangingPunct="1">
              <a:lnSpc>
                <a:spcPct val="90000"/>
              </a:lnSpc>
              <a:spcBef>
                <a:spcPct val="20000"/>
              </a:spcBef>
              <a:buClr>
                <a:schemeClr val="bg2"/>
              </a:buClr>
              <a:buSzPct val="75000"/>
              <a:buFont typeface="Wingdings" pitchFamily="2" charset="2"/>
              <a:buNone/>
            </a:pPr>
            <a:endParaRPr lang="en-US" altLang="zh-TW" sz="2000" dirty="0">
              <a:ea typeface="PMingLiU" pitchFamily="18" charset="-120"/>
              <a:sym typeface="Symbol" pitchFamily="18" charset="2"/>
            </a:endParaRPr>
          </a:p>
          <a:p>
            <a:pPr marL="800100" lvl="1" indent="-342900" eaLnBrk="1" hangingPunct="1">
              <a:lnSpc>
                <a:spcPct val="90000"/>
              </a:lnSpc>
              <a:spcBef>
                <a:spcPct val="20000"/>
              </a:spcBef>
              <a:buClr>
                <a:schemeClr val="accent2"/>
              </a:buClr>
              <a:buSzPct val="80000"/>
              <a:buFont typeface="Wingdings" pitchFamily="2" charset="2"/>
              <a:buAutoNum type="arabicParenBoth"/>
            </a:pPr>
            <a:r>
              <a:rPr lang="en-US" altLang="zh-TW" sz="2000" dirty="0">
                <a:ea typeface="PMingLiU" pitchFamily="18" charset="-120"/>
                <a:sym typeface="Symbol" pitchFamily="18" charset="2"/>
              </a:rPr>
              <a:t> </a:t>
            </a:r>
            <a:r>
              <a:rPr lang="en-US" altLang="zh-TW" sz="2000" dirty="0" err="1">
                <a:ea typeface="PMingLiU" pitchFamily="18" charset="-120"/>
                <a:sym typeface="Symbol" pitchFamily="18" charset="2"/>
              </a:rPr>
              <a:t>sname</a:t>
            </a:r>
            <a:r>
              <a:rPr lang="en-US" altLang="zh-TW" sz="2000" dirty="0">
                <a:ea typeface="PMingLiU" pitchFamily="18" charset="-120"/>
                <a:sym typeface="Symbol" pitchFamily="18" charset="2"/>
              </a:rPr>
              <a:t>  </a:t>
            </a:r>
            <a:r>
              <a:rPr lang="en-US" altLang="zh-TW" sz="2000" dirty="0" err="1">
                <a:ea typeface="PMingLiU" pitchFamily="18" charset="-120"/>
                <a:sym typeface="Symbol" pitchFamily="18" charset="2"/>
              </a:rPr>
              <a:t>sid</a:t>
            </a:r>
            <a:r>
              <a:rPr lang="en-US" altLang="zh-TW" sz="2000" dirty="0">
                <a:ea typeface="PMingLiU" pitchFamily="18" charset="-120"/>
                <a:sym typeface="Symbol" pitchFamily="18" charset="2"/>
              </a:rPr>
              <a:t>				(given)</a:t>
            </a:r>
          </a:p>
          <a:p>
            <a:pPr marL="800100" lvl="1" indent="-342900" eaLnBrk="1" hangingPunct="1">
              <a:lnSpc>
                <a:spcPct val="90000"/>
              </a:lnSpc>
              <a:spcBef>
                <a:spcPct val="20000"/>
              </a:spcBef>
              <a:buClr>
                <a:schemeClr val="accent2"/>
              </a:buClr>
              <a:buSzPct val="80000"/>
              <a:buFont typeface="Wingdings" pitchFamily="2" charset="2"/>
              <a:buAutoNum type="arabicParenBoth"/>
            </a:pPr>
            <a:r>
              <a:rPr lang="en-US" altLang="zh-TW" sz="2000" dirty="0">
                <a:ea typeface="PMingLiU" pitchFamily="18" charset="-120"/>
                <a:sym typeface="Symbol" pitchFamily="18" charset="2"/>
              </a:rPr>
              <a:t> { </a:t>
            </a:r>
            <a:r>
              <a:rPr lang="en-US" altLang="zh-TW" sz="2000" dirty="0" err="1">
                <a:ea typeface="PMingLiU" pitchFamily="18" charset="-120"/>
                <a:sym typeface="Symbol" pitchFamily="18" charset="2"/>
              </a:rPr>
              <a:t>sname</a:t>
            </a:r>
            <a:r>
              <a:rPr lang="en-US" altLang="zh-TW" sz="2000" dirty="0">
                <a:ea typeface="PMingLiU" pitchFamily="18" charset="-120"/>
                <a:sym typeface="Symbol" pitchFamily="18" charset="2"/>
              </a:rPr>
              <a:t>, </a:t>
            </a:r>
            <a:r>
              <a:rPr lang="en-US" altLang="zh-TW" sz="2000" dirty="0" err="1">
                <a:ea typeface="PMingLiU" pitchFamily="18" charset="-120"/>
                <a:sym typeface="Symbol" pitchFamily="18" charset="2"/>
              </a:rPr>
              <a:t>part_id</a:t>
            </a:r>
            <a:r>
              <a:rPr lang="en-US" altLang="zh-TW" sz="2000" dirty="0">
                <a:ea typeface="PMingLiU" pitchFamily="18" charset="-120"/>
                <a:sym typeface="Symbol" pitchFamily="18" charset="2"/>
              </a:rPr>
              <a:t> }  { </a:t>
            </a:r>
            <a:r>
              <a:rPr lang="en-US" altLang="zh-TW" sz="2000" dirty="0" err="1">
                <a:ea typeface="PMingLiU" pitchFamily="18" charset="-120"/>
                <a:sym typeface="Symbol" pitchFamily="18" charset="2"/>
              </a:rPr>
              <a:t>sid</a:t>
            </a:r>
            <a:r>
              <a:rPr lang="en-US" altLang="zh-TW" sz="2000" dirty="0">
                <a:ea typeface="PMingLiU" pitchFamily="18" charset="-120"/>
                <a:sym typeface="Symbol" pitchFamily="18" charset="2"/>
              </a:rPr>
              <a:t>, </a:t>
            </a:r>
            <a:r>
              <a:rPr lang="en-US" altLang="zh-TW" sz="2000" dirty="0" err="1">
                <a:ea typeface="PMingLiU" pitchFamily="18" charset="-120"/>
                <a:sym typeface="Symbol" pitchFamily="18" charset="2"/>
              </a:rPr>
              <a:t>part_id</a:t>
            </a:r>
            <a:r>
              <a:rPr lang="en-US" altLang="zh-TW" sz="2000" dirty="0">
                <a:ea typeface="PMingLiU" pitchFamily="18" charset="-120"/>
                <a:sym typeface="Symbol" pitchFamily="18" charset="2"/>
              </a:rPr>
              <a:t> }	(augmentation on (1))</a:t>
            </a:r>
          </a:p>
          <a:p>
            <a:pPr marL="800100" lvl="1" indent="-342900" eaLnBrk="1" hangingPunct="1">
              <a:lnSpc>
                <a:spcPct val="90000"/>
              </a:lnSpc>
              <a:spcBef>
                <a:spcPct val="20000"/>
              </a:spcBef>
              <a:buClr>
                <a:schemeClr val="accent2"/>
              </a:buClr>
              <a:buSzPct val="80000"/>
              <a:buFont typeface="Wingdings" pitchFamily="2" charset="2"/>
              <a:buAutoNum type="arabicParenBoth"/>
            </a:pPr>
            <a:r>
              <a:rPr lang="en-US" altLang="zh-TW" sz="2000" dirty="0">
                <a:ea typeface="PMingLiU" pitchFamily="18" charset="-120"/>
                <a:sym typeface="Symbol" pitchFamily="18" charset="2"/>
              </a:rPr>
              <a:t> { </a:t>
            </a:r>
            <a:r>
              <a:rPr lang="en-US" altLang="zh-TW" sz="2000" dirty="0" err="1">
                <a:ea typeface="PMingLiU" pitchFamily="18" charset="-120"/>
                <a:sym typeface="Symbol" pitchFamily="18" charset="2"/>
              </a:rPr>
              <a:t>sid</a:t>
            </a:r>
            <a:r>
              <a:rPr lang="en-US" altLang="zh-TW" sz="2000" dirty="0">
                <a:ea typeface="PMingLiU" pitchFamily="18" charset="-120"/>
                <a:sym typeface="Symbol" pitchFamily="18" charset="2"/>
              </a:rPr>
              <a:t>, </a:t>
            </a:r>
            <a:r>
              <a:rPr lang="en-US" altLang="zh-TW" sz="2000" dirty="0" err="1">
                <a:ea typeface="PMingLiU" pitchFamily="18" charset="-120"/>
                <a:sym typeface="Symbol" pitchFamily="18" charset="2"/>
              </a:rPr>
              <a:t>part_id</a:t>
            </a:r>
            <a:r>
              <a:rPr lang="en-US" altLang="zh-TW" sz="2000" dirty="0">
                <a:ea typeface="PMingLiU" pitchFamily="18" charset="-120"/>
                <a:sym typeface="Symbol" pitchFamily="18" charset="2"/>
              </a:rPr>
              <a:t> }  qty			(given)</a:t>
            </a:r>
          </a:p>
          <a:p>
            <a:pPr marL="381000" indent="-381000" eaLnBrk="1" hangingPunct="1">
              <a:lnSpc>
                <a:spcPct val="90000"/>
              </a:lnSpc>
              <a:spcBef>
                <a:spcPct val="20000"/>
              </a:spcBef>
              <a:buClr>
                <a:schemeClr val="bg2"/>
              </a:buClr>
              <a:buSzPct val="75000"/>
              <a:buFont typeface="Wingdings" pitchFamily="2" charset="2"/>
              <a:buNone/>
            </a:pPr>
            <a:endParaRPr lang="en-US" altLang="zh-TW" sz="2000" dirty="0">
              <a:ea typeface="PMingLiU" pitchFamily="18" charset="-120"/>
              <a:sym typeface="Symbol" pitchFamily="18" charset="2"/>
            </a:endParaRPr>
          </a:p>
          <a:p>
            <a:pPr marL="381000" indent="-381000" eaLnBrk="1" hangingPunct="1">
              <a:lnSpc>
                <a:spcPct val="90000"/>
              </a:lnSpc>
              <a:spcBef>
                <a:spcPct val="20000"/>
              </a:spcBef>
              <a:buClr>
                <a:schemeClr val="bg2"/>
              </a:buClr>
              <a:buSzPct val="75000"/>
              <a:buFont typeface="Wingdings" pitchFamily="2" charset="2"/>
              <a:buNone/>
            </a:pPr>
            <a:r>
              <a:rPr lang="en-US" altLang="zh-TW" sz="2000" dirty="0">
                <a:ea typeface="PMingLiU" pitchFamily="18" charset="-120"/>
                <a:sym typeface="Symbol" pitchFamily="18" charset="2"/>
              </a:rPr>
              <a:t>and finally transitivity on (2) and (3).</a:t>
            </a:r>
          </a:p>
        </p:txBody>
      </p:sp>
      <p:sp>
        <p:nvSpPr>
          <p:cNvPr id="15" name="Rectangle 3"/>
          <p:cNvSpPr>
            <a:spLocks noChangeArrowheads="1"/>
          </p:cNvSpPr>
          <p:nvPr/>
        </p:nvSpPr>
        <p:spPr bwMode="auto">
          <a:xfrm>
            <a:off x="1676400" y="0"/>
            <a:ext cx="8382000" cy="762000"/>
          </a:xfrm>
          <a:prstGeom prst="rect">
            <a:avLst/>
          </a:prstGeom>
          <a:noFill/>
          <a:ln w="9525">
            <a:noFill/>
            <a:miter lim="800000"/>
            <a:headEnd/>
            <a:tailEnd/>
          </a:ln>
          <a:effectLst/>
        </p:spPr>
        <p:txBody>
          <a:bodyPr anchor="ctr"/>
          <a:lstStyle/>
          <a:p>
            <a:pPr eaLnBrk="1" hangingPunct="1"/>
            <a:r>
              <a:rPr lang="en-US" altLang="zh-TW" sz="3600" b="1" dirty="0" smtClean="0">
                <a:solidFill>
                  <a:srgbClr val="FFFF00"/>
                </a:solidFill>
                <a:latin typeface="+mj-lt"/>
                <a:ea typeface="PMingLiU" pitchFamily="18" charset="-120"/>
              </a:rPr>
              <a:t>   Example of BCNF</a:t>
            </a:r>
            <a:endParaRPr lang="en-US" altLang="zh-TW" sz="3600" b="1" dirty="0">
              <a:solidFill>
                <a:srgbClr val="FFFF00"/>
              </a:solidFill>
              <a:latin typeface="+mj-lt"/>
              <a:ea typeface="PMingLiU"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45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45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45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645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645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6454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6454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6454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6454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6" grpId="0" build="p" bldLvl="2"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body" idx="1"/>
          </p:nvPr>
        </p:nvSpPr>
        <p:spPr>
          <a:xfrm>
            <a:off x="457200" y="1066800"/>
            <a:ext cx="8064500" cy="5256213"/>
          </a:xfrm>
        </p:spPr>
        <p:txBody>
          <a:bodyPr/>
          <a:lstStyle/>
          <a:p>
            <a:pPr>
              <a:lnSpc>
                <a:spcPct val="90000"/>
              </a:lnSpc>
            </a:pPr>
            <a:r>
              <a:rPr lang="en-US" sz="2200" dirty="0" smtClean="0">
                <a:latin typeface="+mj-lt"/>
              </a:rPr>
              <a:t> Only in rare cases does a 3NF table not meet the requirements of BCNF. A 3NF table which does not have multiple overlapping candidate keys is guaranteed to be in BCNF. Depending on what its functional dependencies are, a 3NF table with two or more overlapping candidate keys may or may not be in BCNF.</a:t>
            </a:r>
          </a:p>
          <a:p>
            <a:pPr>
              <a:lnSpc>
                <a:spcPct val="90000"/>
              </a:lnSpc>
            </a:pPr>
            <a:endParaRPr lang="en-US" altLang="zh-TW" sz="2200" dirty="0">
              <a:solidFill>
                <a:srgbClr val="000099"/>
              </a:solidFill>
              <a:latin typeface="+mj-lt"/>
              <a:ea typeface="PMingLiU" pitchFamily="18" charset="-120"/>
            </a:endParaRPr>
          </a:p>
          <a:p>
            <a:r>
              <a:rPr lang="en-US" altLang="zh-TW" sz="2200" dirty="0" smtClean="0">
                <a:latin typeface="+mj-lt"/>
                <a:ea typeface="PMingLiU" pitchFamily="18" charset="-120"/>
              </a:rPr>
              <a:t>If a relation schema is not in BCNF</a:t>
            </a:r>
          </a:p>
          <a:p>
            <a:pPr lvl="1"/>
            <a:r>
              <a:rPr lang="en-US" altLang="zh-TW" sz="2200" dirty="0" smtClean="0">
                <a:latin typeface="+mj-lt"/>
                <a:ea typeface="PMingLiU" pitchFamily="18" charset="-120"/>
              </a:rPr>
              <a:t>it is possible to obtain a lossless-join decomposition into a collection of BCNF relation schemas.</a:t>
            </a:r>
          </a:p>
          <a:p>
            <a:pPr lvl="1"/>
            <a:r>
              <a:rPr lang="en-US" altLang="zh-TW" sz="2200" dirty="0" smtClean="0">
                <a:latin typeface="+mj-lt"/>
                <a:ea typeface="PMingLiU" pitchFamily="18" charset="-120"/>
              </a:rPr>
              <a:t>Dependency-preserving is not guaranteed.</a:t>
            </a:r>
          </a:p>
          <a:p>
            <a:pPr lvl="1"/>
            <a:endParaRPr lang="en-US" altLang="zh-TW" sz="2200" dirty="0" smtClean="0">
              <a:latin typeface="+mj-lt"/>
              <a:ea typeface="PMingLiU" pitchFamily="18" charset="-120"/>
            </a:endParaRPr>
          </a:p>
          <a:p>
            <a:r>
              <a:rPr lang="en-US" altLang="zh-TW" sz="2200" dirty="0" smtClean="0">
                <a:latin typeface="+mj-lt"/>
                <a:ea typeface="PMingLiU" pitchFamily="18" charset="-120"/>
              </a:rPr>
              <a:t>3NF</a:t>
            </a:r>
          </a:p>
          <a:p>
            <a:pPr lvl="1"/>
            <a:r>
              <a:rPr lang="en-US" altLang="zh-TW" sz="2200" dirty="0" smtClean="0">
                <a:latin typeface="+mj-lt"/>
                <a:ea typeface="PMingLiU" pitchFamily="18" charset="-120"/>
              </a:rPr>
              <a:t>There is always a dependency-preserving, lossless-join decomposition into a collection of 3NF relation schemas.</a:t>
            </a:r>
          </a:p>
          <a:p>
            <a:pPr lvl="1">
              <a:lnSpc>
                <a:spcPct val="90000"/>
              </a:lnSpc>
            </a:pPr>
            <a:endParaRPr lang="en-US" altLang="zh-TW" sz="2200" dirty="0">
              <a:latin typeface="+mj-lt"/>
              <a:ea typeface="PMingLiU" pitchFamily="18" charset="-120"/>
            </a:endParaRPr>
          </a:p>
        </p:txBody>
      </p:sp>
      <p:sp>
        <p:nvSpPr>
          <p:cNvPr id="3" name="Rectangle 3"/>
          <p:cNvSpPr>
            <a:spLocks noChangeArrowheads="1"/>
          </p:cNvSpPr>
          <p:nvPr/>
        </p:nvSpPr>
        <p:spPr bwMode="auto">
          <a:xfrm>
            <a:off x="1676400" y="0"/>
            <a:ext cx="8382000" cy="762000"/>
          </a:xfrm>
          <a:prstGeom prst="rect">
            <a:avLst/>
          </a:prstGeom>
          <a:noFill/>
          <a:ln w="9525">
            <a:noFill/>
            <a:miter lim="800000"/>
            <a:headEnd/>
            <a:tailEnd/>
          </a:ln>
          <a:effectLst/>
        </p:spPr>
        <p:txBody>
          <a:bodyPr anchor="ctr"/>
          <a:lstStyle/>
          <a:p>
            <a:pPr eaLnBrk="1" hangingPunct="1"/>
            <a:r>
              <a:rPr lang="en-US" altLang="zh-TW" sz="3600" b="1" dirty="0" smtClean="0">
                <a:solidFill>
                  <a:srgbClr val="FFFF00"/>
                </a:solidFill>
                <a:latin typeface="+mj-lt"/>
                <a:ea typeface="PMingLiU" pitchFamily="18" charset="-120"/>
              </a:rPr>
              <a:t>   3NF </a:t>
            </a:r>
            <a:r>
              <a:rPr lang="en-US" altLang="zh-TW" sz="3600" b="1" dirty="0" err="1" smtClean="0">
                <a:solidFill>
                  <a:srgbClr val="FFFF00"/>
                </a:solidFill>
                <a:latin typeface="+mj-lt"/>
                <a:ea typeface="PMingLiU" pitchFamily="18" charset="-120"/>
              </a:rPr>
              <a:t>vs</a:t>
            </a:r>
            <a:r>
              <a:rPr lang="en-US" altLang="zh-TW" sz="3600" b="1" dirty="0" smtClean="0">
                <a:solidFill>
                  <a:srgbClr val="FFFF00"/>
                </a:solidFill>
                <a:latin typeface="+mj-lt"/>
                <a:ea typeface="PMingLiU" pitchFamily="18" charset="-120"/>
              </a:rPr>
              <a:t> BCNF</a:t>
            </a:r>
            <a:endParaRPr lang="en-US" altLang="zh-TW" sz="3600" b="1" dirty="0">
              <a:solidFill>
                <a:srgbClr val="FFFF00"/>
              </a:solidFill>
              <a:latin typeface="+mj-lt"/>
              <a:ea typeface="PMingLiU" pitchFamily="18" charset="-12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r>
              <a:rPr lang="en-US" dirty="0" smtClean="0">
                <a:latin typeface="+mj-lt"/>
              </a:rPr>
              <a:t>   There are two Integrity Rules that every relation should follow :</a:t>
            </a:r>
          </a:p>
          <a:p>
            <a:pPr marL="514350" indent="-514350">
              <a:buFont typeface="+mj-lt"/>
              <a:buAutoNum type="arabicPeriod"/>
            </a:pPr>
            <a:r>
              <a:rPr lang="en-US" dirty="0" smtClean="0">
                <a:latin typeface="+mj-lt"/>
              </a:rPr>
              <a:t>Entity Integrity (Rule 1)</a:t>
            </a:r>
          </a:p>
          <a:p>
            <a:pPr marL="514350" indent="-514350">
              <a:buFont typeface="+mj-lt"/>
              <a:buAutoNum type="arabicPeriod"/>
            </a:pPr>
            <a:r>
              <a:rPr lang="en-US" dirty="0" smtClean="0">
                <a:latin typeface="+mj-lt"/>
              </a:rPr>
              <a:t>Referential Integrity (Rule 2)</a:t>
            </a:r>
          </a:p>
          <a:p>
            <a:pPr marL="514350" indent="-514350">
              <a:buFont typeface="+mj-lt"/>
              <a:buAutoNum type="arabicPeriod"/>
            </a:pPr>
            <a:endParaRPr lang="en-US" dirty="0" smtClean="0">
              <a:latin typeface="+mj-lt"/>
            </a:endParaRPr>
          </a:p>
          <a:p>
            <a:pPr marL="514350" indent="-514350">
              <a:buNone/>
            </a:pPr>
            <a:r>
              <a:rPr lang="en-US" dirty="0" smtClean="0">
                <a:latin typeface="+mj-lt"/>
              </a:rPr>
              <a:t>Entity Integrity states that –</a:t>
            </a:r>
          </a:p>
          <a:p>
            <a:pPr marL="514350" indent="-514350">
              <a:buNone/>
            </a:pPr>
            <a:endParaRPr lang="en-US" b="1" i="1" dirty="0" smtClean="0">
              <a:latin typeface="+mj-lt"/>
            </a:endParaRPr>
          </a:p>
          <a:p>
            <a:pPr marL="514350" indent="-514350">
              <a:buNone/>
            </a:pPr>
            <a:r>
              <a:rPr lang="en-US" b="1" i="1" dirty="0" smtClean="0">
                <a:latin typeface="+mj-lt"/>
              </a:rPr>
              <a:t>     If attribute A of a relation R is a prime attribute of R, then A can not accept null and duplicate values.</a:t>
            </a:r>
            <a:endParaRPr lang="en-US" b="1" i="1" dirty="0">
              <a:latin typeface="+mj-lt"/>
            </a:endParaRPr>
          </a:p>
        </p:txBody>
      </p:sp>
      <p:sp>
        <p:nvSpPr>
          <p:cNvPr id="4" name="Rectangle 2"/>
          <p:cNvSpPr txBox="1">
            <a:spLocks noChangeArrowheads="1"/>
          </p:cNvSpPr>
          <p:nvPr/>
        </p:nvSpPr>
        <p:spPr>
          <a:xfrm>
            <a:off x="685800" y="0"/>
            <a:ext cx="7772400" cy="690562"/>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4400" b="1" kern="0" dirty="0" smtClean="0">
                <a:solidFill>
                  <a:srgbClr val="FFFF00"/>
                </a:solidFill>
                <a:latin typeface="Times New Roman" pitchFamily="18" charset="0"/>
                <a:ea typeface="+mj-ea"/>
                <a:cs typeface="+mj-cs"/>
              </a:rPr>
              <a:t>Integrity Rules</a:t>
            </a:r>
            <a:endParaRPr kumimoji="0" lang="en-US" sz="4400" b="1" i="0" u="none" strike="noStrike" kern="0" cap="none" spc="0" normalizeH="0" baseline="0" noProof="0" dirty="0">
              <a:ln>
                <a:noFill/>
              </a:ln>
              <a:solidFill>
                <a:srgbClr val="FFFF00"/>
              </a:solidFill>
              <a:effectLst/>
              <a:uLnTx/>
              <a:uFillTx/>
              <a:latin typeface="Times New Roman" pitchFamily="18" charset="0"/>
              <a:ea typeface="+mj-ea"/>
              <a:cs typeface="+mj-cs"/>
            </a:endParaRP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ChangeArrowheads="1"/>
          </p:cNvSpPr>
          <p:nvPr/>
        </p:nvSpPr>
        <p:spPr bwMode="auto">
          <a:xfrm>
            <a:off x="533400" y="1219200"/>
            <a:ext cx="8153400" cy="4876800"/>
          </a:xfrm>
          <a:prstGeom prst="rect">
            <a:avLst/>
          </a:prstGeom>
          <a:noFill/>
          <a:ln w="9525">
            <a:noFill/>
            <a:miter lim="800000"/>
            <a:headEnd/>
            <a:tailEnd/>
          </a:ln>
          <a:effectLst/>
        </p:spPr>
        <p:txBody>
          <a:bodyPr/>
          <a:lstStyle/>
          <a:p>
            <a:pPr marL="381000" indent="-381000" eaLnBrk="1" hangingPunct="1">
              <a:spcBef>
                <a:spcPct val="20000"/>
              </a:spcBef>
              <a:buClr>
                <a:schemeClr val="bg2"/>
              </a:buClr>
              <a:buSzPct val="75000"/>
              <a:buFont typeface="Wingdings" pitchFamily="2" charset="2"/>
              <a:buNone/>
            </a:pPr>
            <a:endParaRPr lang="en-US" altLang="zh-TW" sz="2400" b="1" dirty="0">
              <a:solidFill>
                <a:srgbClr val="000099"/>
              </a:solidFill>
              <a:ea typeface="PMingLiU" pitchFamily="18" charset="-120"/>
              <a:sym typeface="Symbol" pitchFamily="18" charset="2"/>
            </a:endParaRPr>
          </a:p>
        </p:txBody>
      </p:sp>
      <p:sp>
        <p:nvSpPr>
          <p:cNvPr id="3" name="Rectangle 2"/>
          <p:cNvSpPr txBox="1">
            <a:spLocks noChangeArrowheads="1"/>
          </p:cNvSpPr>
          <p:nvPr/>
        </p:nvSpPr>
        <p:spPr>
          <a:xfrm>
            <a:off x="1066800" y="0"/>
            <a:ext cx="7770812"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TW" sz="3200" b="1" i="0" u="none" strike="noStrike" kern="0" cap="none" spc="0" normalizeH="0" baseline="0" noProof="0" dirty="0" smtClean="0">
                <a:ln>
                  <a:noFill/>
                </a:ln>
                <a:solidFill>
                  <a:srgbClr val="FFCCFF"/>
                </a:solidFill>
                <a:effectLst/>
                <a:uLnTx/>
                <a:uFillTx/>
                <a:latin typeface="+mj-lt"/>
                <a:ea typeface="PMingLiU" pitchFamily="18" charset="-120"/>
                <a:cs typeface="+mj-cs"/>
              </a:rPr>
              <a:t>Properties of a good Decomposition</a:t>
            </a:r>
            <a:endParaRPr kumimoji="0" lang="en-US" altLang="zh-TW" sz="3200" b="1" i="0" u="none" strike="noStrike" kern="0" cap="none" spc="0" normalizeH="0" baseline="0" noProof="0" dirty="0">
              <a:ln>
                <a:noFill/>
              </a:ln>
              <a:solidFill>
                <a:srgbClr val="FFCCFF"/>
              </a:solidFill>
              <a:effectLst/>
              <a:uLnTx/>
              <a:uFillTx/>
              <a:latin typeface="+mj-lt"/>
              <a:ea typeface="PMingLiU" pitchFamily="18" charset="-120"/>
              <a:cs typeface="+mj-cs"/>
            </a:endParaRPr>
          </a:p>
        </p:txBody>
      </p:sp>
      <p:sp>
        <p:nvSpPr>
          <p:cNvPr id="4" name="TextBox 3"/>
          <p:cNvSpPr txBox="1"/>
          <p:nvPr/>
        </p:nvSpPr>
        <p:spPr>
          <a:xfrm>
            <a:off x="304800" y="1371600"/>
            <a:ext cx="8229600" cy="4832092"/>
          </a:xfrm>
          <a:prstGeom prst="rect">
            <a:avLst/>
          </a:prstGeom>
          <a:noFill/>
        </p:spPr>
        <p:txBody>
          <a:bodyPr wrap="square" rtlCol="0">
            <a:spAutoFit/>
          </a:bodyPr>
          <a:lstStyle/>
          <a:p>
            <a:r>
              <a:rPr lang="en-US" sz="2200" dirty="0" smtClean="0">
                <a:latin typeface="+mj-lt"/>
              </a:rPr>
              <a:t>A decomposition of a relation R into sub-relations R1, R2,……., </a:t>
            </a:r>
            <a:r>
              <a:rPr lang="en-US" sz="2200" dirty="0" err="1" smtClean="0">
                <a:latin typeface="+mj-lt"/>
              </a:rPr>
              <a:t>Rn</a:t>
            </a:r>
            <a:r>
              <a:rPr lang="en-US" sz="2200" dirty="0" smtClean="0">
                <a:latin typeface="+mj-lt"/>
              </a:rPr>
              <a:t> should possess following properties:</a:t>
            </a:r>
          </a:p>
          <a:p>
            <a:endParaRPr lang="en-US" sz="2200" dirty="0" smtClean="0">
              <a:latin typeface="+mj-lt"/>
            </a:endParaRPr>
          </a:p>
          <a:p>
            <a:r>
              <a:rPr lang="en-US" sz="2200" dirty="0" smtClean="0">
                <a:latin typeface="+mj-lt"/>
              </a:rPr>
              <a:t>The decomposition should be</a:t>
            </a:r>
          </a:p>
          <a:p>
            <a:endParaRPr lang="en-US" sz="2200" dirty="0" smtClean="0">
              <a:latin typeface="+mj-lt"/>
            </a:endParaRPr>
          </a:p>
          <a:p>
            <a:pPr>
              <a:buFont typeface="Arial" pitchFamily="34" charset="0"/>
              <a:buChar char="•"/>
            </a:pPr>
            <a:r>
              <a:rPr lang="en-US" sz="2200" dirty="0" smtClean="0">
                <a:latin typeface="+mj-lt"/>
              </a:rPr>
              <a:t>  </a:t>
            </a:r>
            <a:r>
              <a:rPr lang="en-US" sz="2200" b="1" u="sng" dirty="0" smtClean="0">
                <a:latin typeface="+mj-lt"/>
              </a:rPr>
              <a:t>Attribute Preserving </a:t>
            </a:r>
            <a:r>
              <a:rPr lang="en-US" sz="2200" dirty="0" smtClean="0">
                <a:latin typeface="+mj-lt"/>
              </a:rPr>
              <a:t>( All the attributes in the given relation must occur in any of the sub – relations)</a:t>
            </a:r>
          </a:p>
          <a:p>
            <a:pPr>
              <a:buFont typeface="Arial" pitchFamily="34" charset="0"/>
              <a:buChar char="•"/>
            </a:pPr>
            <a:r>
              <a:rPr lang="en-US" sz="2200" dirty="0" smtClean="0">
                <a:latin typeface="+mj-lt"/>
              </a:rPr>
              <a:t> </a:t>
            </a:r>
            <a:r>
              <a:rPr lang="en-US" sz="2200" b="1" u="sng" dirty="0" smtClean="0">
                <a:latin typeface="+mj-lt"/>
              </a:rPr>
              <a:t> Dependency Preserving</a:t>
            </a:r>
            <a:r>
              <a:rPr lang="en-US" sz="2200" dirty="0" smtClean="0">
                <a:latin typeface="+mj-lt"/>
              </a:rPr>
              <a:t> ( All the FDs in the given relation must be preserved in the decomposed relations)</a:t>
            </a:r>
          </a:p>
          <a:p>
            <a:pPr>
              <a:buFont typeface="Arial" pitchFamily="34" charset="0"/>
              <a:buChar char="•"/>
            </a:pPr>
            <a:r>
              <a:rPr lang="en-US" sz="2200" dirty="0" smtClean="0">
                <a:latin typeface="+mj-lt"/>
              </a:rPr>
              <a:t> </a:t>
            </a:r>
            <a:r>
              <a:rPr lang="en-US" sz="2200" b="1" u="sng" dirty="0" smtClean="0">
                <a:latin typeface="+mj-lt"/>
              </a:rPr>
              <a:t> Lossless join </a:t>
            </a:r>
            <a:r>
              <a:rPr lang="en-US" sz="2200" dirty="0" smtClean="0">
                <a:latin typeface="+mj-lt"/>
              </a:rPr>
              <a:t>( The natural join of decomposed relations should produce the same original relation back, without any spurious </a:t>
            </a:r>
            <a:r>
              <a:rPr lang="en-US" sz="2200" dirty="0" err="1" smtClean="0">
                <a:latin typeface="+mj-lt"/>
              </a:rPr>
              <a:t>tuples</a:t>
            </a:r>
            <a:r>
              <a:rPr lang="en-US" sz="2200" dirty="0" smtClean="0">
                <a:latin typeface="+mj-lt"/>
              </a:rPr>
              <a:t>).</a:t>
            </a:r>
          </a:p>
          <a:p>
            <a:pPr>
              <a:buFont typeface="Arial" pitchFamily="34" charset="0"/>
              <a:buChar char="•"/>
            </a:pPr>
            <a:r>
              <a:rPr lang="en-US" sz="2200" dirty="0" smtClean="0">
                <a:latin typeface="+mj-lt"/>
              </a:rPr>
              <a:t>  </a:t>
            </a:r>
            <a:r>
              <a:rPr lang="en-US" sz="2200" b="1" u="sng" dirty="0" smtClean="0">
                <a:latin typeface="+mj-lt"/>
              </a:rPr>
              <a:t>No redundancy</a:t>
            </a:r>
            <a:r>
              <a:rPr lang="en-US" sz="2200" dirty="0" smtClean="0">
                <a:latin typeface="+mj-lt"/>
              </a:rPr>
              <a:t> ( The redundancy should be minimized in the decomposed relations).</a:t>
            </a:r>
          </a:p>
          <a:p>
            <a:pPr>
              <a:buFont typeface="Arial" pitchFamily="34" charset="0"/>
              <a:buChar char="•"/>
            </a:pPr>
            <a:endParaRPr lang="en-US" sz="2200" dirty="0">
              <a:latin typeface="+mj-lt"/>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xfrm>
            <a:off x="1066800" y="0"/>
            <a:ext cx="7770812" cy="1143000"/>
          </a:xfrm>
        </p:spPr>
        <p:txBody>
          <a:bodyPr/>
          <a:lstStyle/>
          <a:p>
            <a:r>
              <a:rPr lang="en-US" altLang="zh-TW" sz="3600" b="1" dirty="0">
                <a:solidFill>
                  <a:srgbClr val="FFCCFF"/>
                </a:solidFill>
                <a:ea typeface="PMingLiU" pitchFamily="18" charset="-120"/>
              </a:rPr>
              <a:t>Lossless Join Decomposition</a:t>
            </a:r>
          </a:p>
        </p:txBody>
      </p:sp>
      <p:sp>
        <p:nvSpPr>
          <p:cNvPr id="338947" name="Rectangle 3"/>
          <p:cNvSpPr>
            <a:spLocks noGrp="1" noChangeArrowheads="1"/>
          </p:cNvSpPr>
          <p:nvPr>
            <p:ph type="body" idx="1"/>
          </p:nvPr>
        </p:nvSpPr>
        <p:spPr>
          <a:xfrm>
            <a:off x="228600" y="1066800"/>
            <a:ext cx="8534400" cy="4572000"/>
          </a:xfrm>
        </p:spPr>
        <p:txBody>
          <a:bodyPr/>
          <a:lstStyle/>
          <a:p>
            <a:pPr>
              <a:buFont typeface="Wingdings" pitchFamily="2" charset="2"/>
              <a:buNone/>
            </a:pPr>
            <a:r>
              <a:rPr lang="en-US" altLang="zh-TW" sz="2400" dirty="0">
                <a:ea typeface="PMingLiU" pitchFamily="18" charset="-120"/>
                <a:sym typeface="Symbol" pitchFamily="18" charset="2"/>
              </a:rPr>
              <a:t>	</a:t>
            </a:r>
            <a:r>
              <a:rPr lang="en-US" altLang="zh-TW" sz="2000" dirty="0">
                <a:ea typeface="PMingLiU" pitchFamily="18" charset="-120"/>
                <a:sym typeface="Symbol" pitchFamily="18" charset="2"/>
              </a:rPr>
              <a:t>The relation schemas { </a:t>
            </a:r>
            <a:r>
              <a:rPr lang="en-US" altLang="zh-TW" sz="2000" i="1" dirty="0">
                <a:ea typeface="PMingLiU" pitchFamily="18" charset="-120"/>
                <a:sym typeface="Symbol" pitchFamily="18" charset="2"/>
              </a:rPr>
              <a:t>R</a:t>
            </a:r>
            <a:r>
              <a:rPr lang="en-US" altLang="zh-TW" sz="2000" baseline="-25000" dirty="0">
                <a:ea typeface="PMingLiU" pitchFamily="18" charset="-120"/>
                <a:sym typeface="Symbol" pitchFamily="18" charset="2"/>
              </a:rPr>
              <a:t>1</a:t>
            </a:r>
            <a:r>
              <a:rPr lang="en-US" altLang="zh-TW" sz="2000" dirty="0">
                <a:ea typeface="PMingLiU" pitchFamily="18" charset="-120"/>
                <a:sym typeface="Symbol" pitchFamily="18" charset="2"/>
              </a:rPr>
              <a:t>, </a:t>
            </a:r>
            <a:r>
              <a:rPr lang="en-US" altLang="zh-TW" sz="2000" i="1" dirty="0">
                <a:ea typeface="PMingLiU" pitchFamily="18" charset="-120"/>
                <a:sym typeface="Symbol" pitchFamily="18" charset="2"/>
              </a:rPr>
              <a:t>R</a:t>
            </a:r>
            <a:r>
              <a:rPr lang="en-US" altLang="zh-TW" sz="2000" baseline="-25000" dirty="0">
                <a:ea typeface="PMingLiU" pitchFamily="18" charset="-120"/>
                <a:sym typeface="Symbol" pitchFamily="18" charset="2"/>
              </a:rPr>
              <a:t>2</a:t>
            </a:r>
            <a:r>
              <a:rPr lang="en-US" altLang="zh-TW" sz="2000" dirty="0">
                <a:ea typeface="PMingLiU" pitchFamily="18" charset="-120"/>
                <a:sym typeface="Symbol" pitchFamily="18" charset="2"/>
              </a:rPr>
              <a:t>, …, </a:t>
            </a:r>
            <a:r>
              <a:rPr lang="en-US" altLang="zh-TW" sz="2000" i="1" dirty="0" err="1">
                <a:ea typeface="PMingLiU" pitchFamily="18" charset="-120"/>
                <a:sym typeface="Symbol" pitchFamily="18" charset="2"/>
              </a:rPr>
              <a:t>R</a:t>
            </a:r>
            <a:r>
              <a:rPr lang="en-US" altLang="zh-TW" sz="2000" baseline="-25000" dirty="0" err="1">
                <a:ea typeface="PMingLiU" pitchFamily="18" charset="-120"/>
                <a:sym typeface="Symbol" pitchFamily="18" charset="2"/>
              </a:rPr>
              <a:t>n</a:t>
            </a:r>
            <a:r>
              <a:rPr lang="en-US" altLang="zh-TW" sz="2000" dirty="0">
                <a:ea typeface="PMingLiU" pitchFamily="18" charset="-120"/>
                <a:sym typeface="Symbol" pitchFamily="18" charset="2"/>
              </a:rPr>
              <a:t> } is a </a:t>
            </a:r>
            <a:r>
              <a:rPr lang="en-US" altLang="zh-TW" sz="2000" b="1" dirty="0" smtClean="0">
                <a:solidFill>
                  <a:srgbClr val="000099"/>
                </a:solidFill>
                <a:ea typeface="PMingLiU" pitchFamily="18" charset="-120"/>
                <a:sym typeface="Symbol" pitchFamily="18" charset="2"/>
              </a:rPr>
              <a:t>lossless-join </a:t>
            </a:r>
            <a:r>
              <a:rPr lang="en-US" altLang="zh-TW" sz="2000" b="1" dirty="0">
                <a:solidFill>
                  <a:srgbClr val="000099"/>
                </a:solidFill>
                <a:ea typeface="PMingLiU" pitchFamily="18" charset="-120"/>
                <a:sym typeface="Symbol" pitchFamily="18" charset="2"/>
              </a:rPr>
              <a:t>decomposition</a:t>
            </a:r>
            <a:r>
              <a:rPr lang="en-US" altLang="zh-TW" sz="2000" dirty="0">
                <a:ea typeface="PMingLiU" pitchFamily="18" charset="-120"/>
                <a:sym typeface="Symbol" pitchFamily="18" charset="2"/>
              </a:rPr>
              <a:t> of R if</a:t>
            </a:r>
            <a:r>
              <a:rPr lang="en-US" altLang="zh-TW" sz="2000" dirty="0" smtClean="0">
                <a:ea typeface="PMingLiU" pitchFamily="18" charset="-120"/>
                <a:sym typeface="Symbol" pitchFamily="18" charset="2"/>
              </a:rPr>
              <a:t>:</a:t>
            </a:r>
            <a:endParaRPr lang="en-US" altLang="zh-TW" sz="2000" dirty="0">
              <a:ea typeface="PMingLiU" pitchFamily="18" charset="-120"/>
              <a:sym typeface="Symbol" pitchFamily="18" charset="2"/>
            </a:endParaRPr>
          </a:p>
          <a:p>
            <a:pPr>
              <a:buFont typeface="Wingdings" pitchFamily="2" charset="2"/>
              <a:buNone/>
            </a:pPr>
            <a:r>
              <a:rPr lang="en-US" altLang="zh-TW" sz="2000" dirty="0">
                <a:ea typeface="PMingLiU" pitchFamily="18" charset="-120"/>
                <a:sym typeface="Symbol" pitchFamily="18" charset="2"/>
              </a:rPr>
              <a:t>	for all possible relations </a:t>
            </a:r>
            <a:r>
              <a:rPr lang="en-US" altLang="zh-TW" sz="2000" i="1" dirty="0">
                <a:ea typeface="PMingLiU" pitchFamily="18" charset="-120"/>
                <a:sym typeface="Symbol" pitchFamily="18" charset="2"/>
              </a:rPr>
              <a:t>r</a:t>
            </a:r>
            <a:r>
              <a:rPr lang="en-US" altLang="zh-TW" sz="2000" dirty="0">
                <a:ea typeface="PMingLiU" pitchFamily="18" charset="-120"/>
                <a:sym typeface="Symbol" pitchFamily="18" charset="2"/>
              </a:rPr>
              <a:t> on schema </a:t>
            </a:r>
            <a:r>
              <a:rPr lang="en-US" altLang="zh-TW" sz="2000" i="1" dirty="0">
                <a:ea typeface="PMingLiU" pitchFamily="18" charset="-120"/>
                <a:sym typeface="Symbol" pitchFamily="18" charset="2"/>
              </a:rPr>
              <a:t>R</a:t>
            </a:r>
            <a:r>
              <a:rPr lang="en-US" altLang="zh-TW" sz="2000" dirty="0">
                <a:ea typeface="PMingLiU" pitchFamily="18" charset="-120"/>
                <a:sym typeface="Symbol" pitchFamily="18" charset="2"/>
              </a:rPr>
              <a:t>,</a:t>
            </a:r>
          </a:p>
          <a:p>
            <a:pPr>
              <a:buFont typeface="Wingdings" pitchFamily="2" charset="2"/>
              <a:buNone/>
            </a:pPr>
            <a:r>
              <a:rPr lang="en-US" altLang="zh-TW" sz="2000" dirty="0">
                <a:ea typeface="PMingLiU" pitchFamily="18" charset="-120"/>
                <a:sym typeface="Symbol" pitchFamily="18" charset="2"/>
              </a:rPr>
              <a:t>	</a:t>
            </a:r>
            <a:r>
              <a:rPr lang="en-US" altLang="zh-TW" sz="2000" i="1" dirty="0">
                <a:ea typeface="PMingLiU" pitchFamily="18" charset="-120"/>
                <a:sym typeface="Symbol" pitchFamily="18" charset="2"/>
              </a:rPr>
              <a:t>r</a:t>
            </a:r>
            <a:r>
              <a:rPr lang="en-US" altLang="zh-TW" sz="2000" dirty="0">
                <a:ea typeface="PMingLiU" pitchFamily="18" charset="-120"/>
                <a:sym typeface="Symbol" pitchFamily="18" charset="2"/>
              </a:rPr>
              <a:t> = </a:t>
            </a:r>
            <a:r>
              <a:rPr lang="en-US" altLang="zh-TW" sz="2000" baseline="-25000" dirty="0">
                <a:ea typeface="PMingLiU" pitchFamily="18" charset="-120"/>
                <a:sym typeface="Symbol" pitchFamily="18" charset="2"/>
              </a:rPr>
              <a:t>R1</a:t>
            </a:r>
            <a:r>
              <a:rPr lang="en-US" altLang="zh-TW" sz="2000" dirty="0">
                <a:ea typeface="PMingLiU" pitchFamily="18" charset="-120"/>
                <a:sym typeface="Symbol" pitchFamily="18" charset="2"/>
              </a:rPr>
              <a:t>( r )      </a:t>
            </a:r>
            <a:r>
              <a:rPr lang="en-US" altLang="zh-TW" sz="2000" dirty="0" smtClean="0">
                <a:ea typeface="PMingLiU" pitchFamily="18" charset="-120"/>
                <a:sym typeface="Symbol" pitchFamily="18" charset="2"/>
              </a:rPr>
              <a:t>   </a:t>
            </a:r>
            <a:r>
              <a:rPr lang="en-US" altLang="zh-TW" sz="2000" baseline="-25000" dirty="0">
                <a:ea typeface="PMingLiU" pitchFamily="18" charset="-120"/>
                <a:sym typeface="Symbol" pitchFamily="18" charset="2"/>
              </a:rPr>
              <a:t>R2</a:t>
            </a:r>
            <a:r>
              <a:rPr lang="en-US" altLang="zh-TW" sz="2000" dirty="0">
                <a:ea typeface="PMingLiU" pitchFamily="18" charset="-120"/>
                <a:sym typeface="Symbol" pitchFamily="18" charset="2"/>
              </a:rPr>
              <a:t>( r </a:t>
            </a:r>
            <a:r>
              <a:rPr lang="en-US" altLang="zh-TW" sz="2000" dirty="0" smtClean="0">
                <a:ea typeface="PMingLiU" pitchFamily="18" charset="-120"/>
                <a:sym typeface="Symbol" pitchFamily="18" charset="2"/>
              </a:rPr>
              <a:t>)       </a:t>
            </a:r>
            <a:r>
              <a:rPr lang="en-US" altLang="zh-TW" sz="2000" dirty="0">
                <a:ea typeface="PMingLiU" pitchFamily="18" charset="-120"/>
                <a:sym typeface="Symbol" pitchFamily="18" charset="2"/>
              </a:rPr>
              <a:t>…  </a:t>
            </a:r>
            <a:r>
              <a:rPr lang="en-US" altLang="zh-TW" sz="2000" dirty="0" smtClean="0">
                <a:ea typeface="PMingLiU" pitchFamily="18" charset="-120"/>
                <a:sym typeface="Symbol" pitchFamily="18" charset="2"/>
              </a:rPr>
              <a:t>        </a:t>
            </a:r>
            <a:r>
              <a:rPr lang="en-US" altLang="zh-TW" sz="2000" dirty="0">
                <a:ea typeface="PMingLiU" pitchFamily="18" charset="-120"/>
                <a:sym typeface="Symbol" pitchFamily="18" charset="2"/>
              </a:rPr>
              <a:t> </a:t>
            </a:r>
            <a:r>
              <a:rPr lang="en-US" altLang="zh-TW" sz="2000" baseline="-25000" dirty="0" err="1" smtClean="0">
                <a:ea typeface="PMingLiU" pitchFamily="18" charset="-120"/>
                <a:sym typeface="Symbol" pitchFamily="18" charset="2"/>
              </a:rPr>
              <a:t>Rn</a:t>
            </a:r>
            <a:r>
              <a:rPr lang="en-US" altLang="zh-TW" sz="2000" baseline="-25000" dirty="0" smtClean="0">
                <a:ea typeface="PMingLiU" pitchFamily="18" charset="-120"/>
                <a:sym typeface="Symbol" pitchFamily="18" charset="2"/>
              </a:rPr>
              <a:t> </a:t>
            </a:r>
            <a:r>
              <a:rPr lang="en-US" altLang="zh-TW" sz="2000" dirty="0" smtClean="0">
                <a:ea typeface="PMingLiU" pitchFamily="18" charset="-120"/>
                <a:sym typeface="Symbol" pitchFamily="18" charset="2"/>
              </a:rPr>
              <a:t>( </a:t>
            </a:r>
            <a:r>
              <a:rPr lang="en-US" altLang="zh-TW" sz="2000" dirty="0">
                <a:ea typeface="PMingLiU" pitchFamily="18" charset="-120"/>
                <a:sym typeface="Symbol" pitchFamily="18" charset="2"/>
              </a:rPr>
              <a:t>r </a:t>
            </a:r>
            <a:r>
              <a:rPr lang="en-US" altLang="zh-TW" sz="2000" dirty="0" smtClean="0">
                <a:ea typeface="PMingLiU" pitchFamily="18" charset="-120"/>
                <a:sym typeface="Symbol" pitchFamily="18" charset="2"/>
              </a:rPr>
              <a:t>)</a:t>
            </a:r>
          </a:p>
          <a:p>
            <a:pPr>
              <a:buFont typeface="Wingdings" pitchFamily="2" charset="2"/>
              <a:buNone/>
            </a:pPr>
            <a:endParaRPr lang="en-US" altLang="zh-TW" sz="2000" dirty="0" smtClean="0">
              <a:ea typeface="PMingLiU" pitchFamily="18" charset="-120"/>
              <a:sym typeface="Symbol" pitchFamily="18" charset="2"/>
            </a:endParaRPr>
          </a:p>
          <a:p>
            <a:pPr>
              <a:lnSpc>
                <a:spcPct val="80000"/>
              </a:lnSpc>
              <a:buNone/>
            </a:pPr>
            <a:r>
              <a:rPr lang="en-US" altLang="zh-TW" sz="2000" dirty="0" smtClean="0">
                <a:solidFill>
                  <a:srgbClr val="000099"/>
                </a:solidFill>
                <a:ea typeface="PMingLiU" pitchFamily="18" charset="-120"/>
              </a:rPr>
              <a:t>Example:</a:t>
            </a:r>
          </a:p>
          <a:p>
            <a:pPr>
              <a:lnSpc>
                <a:spcPct val="80000"/>
              </a:lnSpc>
              <a:buNone/>
            </a:pPr>
            <a:r>
              <a:rPr lang="en-US" altLang="zh-TW" sz="2000" dirty="0" smtClean="0">
                <a:ea typeface="PMingLiU" pitchFamily="18" charset="-120"/>
              </a:rPr>
              <a:t>		Student =  ( </a:t>
            </a:r>
            <a:r>
              <a:rPr lang="en-US" altLang="zh-TW" sz="2000" dirty="0" err="1" smtClean="0">
                <a:ea typeface="PMingLiU" pitchFamily="18" charset="-120"/>
              </a:rPr>
              <a:t>sid</a:t>
            </a:r>
            <a:r>
              <a:rPr lang="en-US" altLang="zh-TW" sz="2000" dirty="0" smtClean="0">
                <a:ea typeface="PMingLiU" pitchFamily="18" charset="-120"/>
              </a:rPr>
              <a:t>, </a:t>
            </a:r>
            <a:r>
              <a:rPr lang="en-US" altLang="zh-TW" sz="2000" dirty="0" err="1" smtClean="0">
                <a:ea typeface="PMingLiU" pitchFamily="18" charset="-120"/>
              </a:rPr>
              <a:t>sname</a:t>
            </a:r>
            <a:r>
              <a:rPr lang="en-US" altLang="zh-TW" sz="2000" dirty="0" smtClean="0">
                <a:ea typeface="PMingLiU" pitchFamily="18" charset="-120"/>
              </a:rPr>
              <a:t>, major)</a:t>
            </a:r>
          </a:p>
          <a:p>
            <a:pPr>
              <a:lnSpc>
                <a:spcPct val="80000"/>
              </a:lnSpc>
              <a:buNone/>
            </a:pPr>
            <a:r>
              <a:rPr lang="en-US" altLang="zh-TW" sz="2000" dirty="0" smtClean="0">
                <a:ea typeface="PMingLiU" pitchFamily="18" charset="-120"/>
              </a:rPr>
              <a:t>		F =  { </a:t>
            </a:r>
            <a:r>
              <a:rPr lang="en-US" altLang="zh-TW" sz="2000" dirty="0" err="1" smtClean="0">
                <a:ea typeface="PMingLiU" pitchFamily="18" charset="-120"/>
              </a:rPr>
              <a:t>sid</a:t>
            </a:r>
            <a:r>
              <a:rPr lang="en-US" altLang="zh-TW" sz="2000" dirty="0" smtClean="0">
                <a:ea typeface="PMingLiU" pitchFamily="18" charset="-120"/>
              </a:rPr>
              <a:t> </a:t>
            </a:r>
            <a:r>
              <a:rPr lang="en-US" altLang="zh-TW" sz="2000" dirty="0" smtClean="0">
                <a:ea typeface="PMingLiU" pitchFamily="18" charset="-120"/>
                <a:sym typeface="Symbol" pitchFamily="18" charset="2"/>
              </a:rPr>
              <a:t></a:t>
            </a:r>
            <a:r>
              <a:rPr lang="en-US" altLang="zh-TW" sz="2000" dirty="0" smtClean="0">
                <a:ea typeface="PMingLiU" pitchFamily="18" charset="-120"/>
              </a:rPr>
              <a:t> </a:t>
            </a:r>
            <a:r>
              <a:rPr lang="en-US" altLang="zh-TW" sz="2000" dirty="0" err="1" smtClean="0">
                <a:ea typeface="PMingLiU" pitchFamily="18" charset="-120"/>
              </a:rPr>
              <a:t>sname</a:t>
            </a:r>
            <a:r>
              <a:rPr lang="en-US" altLang="zh-TW" sz="2000" dirty="0" smtClean="0">
                <a:ea typeface="PMingLiU" pitchFamily="18" charset="-120"/>
              </a:rPr>
              <a:t>, </a:t>
            </a:r>
            <a:r>
              <a:rPr lang="en-US" altLang="zh-TW" sz="2000" dirty="0" err="1" smtClean="0">
                <a:ea typeface="PMingLiU" pitchFamily="18" charset="-120"/>
              </a:rPr>
              <a:t>sid</a:t>
            </a:r>
            <a:r>
              <a:rPr lang="en-US" altLang="zh-TW" sz="2000" dirty="0" smtClean="0">
                <a:ea typeface="PMingLiU" pitchFamily="18" charset="-120"/>
              </a:rPr>
              <a:t> </a:t>
            </a:r>
            <a:r>
              <a:rPr lang="en-US" altLang="zh-TW" sz="2000" dirty="0" smtClean="0">
                <a:ea typeface="PMingLiU" pitchFamily="18" charset="-120"/>
                <a:sym typeface="Symbol" pitchFamily="18" charset="2"/>
              </a:rPr>
              <a:t> major</a:t>
            </a:r>
            <a:r>
              <a:rPr lang="en-US" altLang="zh-TW" sz="2000" dirty="0" smtClean="0">
                <a:ea typeface="PMingLiU" pitchFamily="18" charset="-120"/>
              </a:rPr>
              <a:t>}</a:t>
            </a:r>
          </a:p>
          <a:p>
            <a:pPr>
              <a:lnSpc>
                <a:spcPct val="80000"/>
              </a:lnSpc>
            </a:pPr>
            <a:endParaRPr lang="en-US" altLang="zh-TW" sz="2000" dirty="0" smtClean="0">
              <a:ea typeface="PMingLiU" pitchFamily="18" charset="-120"/>
            </a:endParaRPr>
          </a:p>
          <a:p>
            <a:pPr>
              <a:lnSpc>
                <a:spcPct val="80000"/>
              </a:lnSpc>
              <a:buFont typeface="Wingdings" pitchFamily="2" charset="2"/>
              <a:buNone/>
            </a:pPr>
            <a:r>
              <a:rPr lang="en-US" altLang="zh-TW" sz="2000" dirty="0" smtClean="0">
                <a:ea typeface="PMingLiU" pitchFamily="18" charset="-120"/>
              </a:rPr>
              <a:t>{ </a:t>
            </a:r>
            <a:r>
              <a:rPr lang="en-US" altLang="zh-TW" sz="2000" dirty="0" err="1" smtClean="0">
                <a:ea typeface="PMingLiU" pitchFamily="18" charset="-120"/>
              </a:rPr>
              <a:t>sid</a:t>
            </a:r>
            <a:r>
              <a:rPr lang="en-US" altLang="zh-TW" sz="2000" dirty="0" smtClean="0">
                <a:ea typeface="PMingLiU" pitchFamily="18" charset="-120"/>
              </a:rPr>
              <a:t>, </a:t>
            </a:r>
            <a:r>
              <a:rPr lang="en-US" altLang="zh-TW" sz="2000" dirty="0" err="1" smtClean="0">
                <a:ea typeface="PMingLiU" pitchFamily="18" charset="-120"/>
              </a:rPr>
              <a:t>sname</a:t>
            </a:r>
            <a:r>
              <a:rPr lang="en-US" altLang="zh-TW" sz="2000" dirty="0" smtClean="0">
                <a:ea typeface="PMingLiU" pitchFamily="18" charset="-120"/>
              </a:rPr>
              <a:t> } + { </a:t>
            </a:r>
            <a:r>
              <a:rPr lang="en-US" altLang="zh-TW" sz="2000" dirty="0" err="1" smtClean="0">
                <a:ea typeface="PMingLiU" pitchFamily="18" charset="-120"/>
              </a:rPr>
              <a:t>sid</a:t>
            </a:r>
            <a:r>
              <a:rPr lang="en-US" altLang="zh-TW" sz="2000" dirty="0" smtClean="0">
                <a:ea typeface="PMingLiU" pitchFamily="18" charset="-120"/>
              </a:rPr>
              <a:t>, major } is a lossless join decomposition</a:t>
            </a:r>
          </a:p>
          <a:p>
            <a:pPr>
              <a:lnSpc>
                <a:spcPct val="80000"/>
              </a:lnSpc>
              <a:buFont typeface="Wingdings" pitchFamily="2" charset="2"/>
              <a:buNone/>
            </a:pPr>
            <a:r>
              <a:rPr lang="en-US" altLang="zh-TW" sz="2000" i="1" dirty="0" smtClean="0">
                <a:ea typeface="PMingLiU" pitchFamily="18" charset="-120"/>
                <a:sym typeface="Symbol" pitchFamily="18" charset="2"/>
              </a:rPr>
              <a:t>        </a:t>
            </a:r>
            <a:r>
              <a:rPr lang="en-US" altLang="zh-TW" sz="2000" dirty="0" smtClean="0">
                <a:solidFill>
                  <a:srgbClr val="000099"/>
                </a:solidFill>
                <a:ea typeface="PMingLiU" pitchFamily="18" charset="-120"/>
                <a:sym typeface="Symbol" pitchFamily="18" charset="2"/>
              </a:rPr>
              <a:t>the intersection = {</a:t>
            </a:r>
            <a:r>
              <a:rPr lang="en-US" altLang="zh-TW" sz="2000" dirty="0" err="1" smtClean="0">
                <a:solidFill>
                  <a:srgbClr val="000099"/>
                </a:solidFill>
                <a:ea typeface="PMingLiU" pitchFamily="18" charset="-120"/>
                <a:sym typeface="Symbol" pitchFamily="18" charset="2"/>
              </a:rPr>
              <a:t>sid</a:t>
            </a:r>
            <a:r>
              <a:rPr lang="en-US" altLang="zh-TW" sz="2000" dirty="0" smtClean="0">
                <a:solidFill>
                  <a:srgbClr val="000099"/>
                </a:solidFill>
                <a:ea typeface="PMingLiU" pitchFamily="18" charset="-120"/>
                <a:sym typeface="Symbol" pitchFamily="18" charset="2"/>
              </a:rPr>
              <a:t>}  is a key in both schemas</a:t>
            </a:r>
          </a:p>
          <a:p>
            <a:pPr>
              <a:lnSpc>
                <a:spcPct val="80000"/>
              </a:lnSpc>
              <a:buFont typeface="Wingdings" pitchFamily="2" charset="2"/>
              <a:buNone/>
            </a:pPr>
            <a:endParaRPr lang="en-US" altLang="zh-TW" sz="2000" dirty="0" smtClean="0">
              <a:solidFill>
                <a:srgbClr val="000099"/>
              </a:solidFill>
              <a:ea typeface="PMingLiU" pitchFamily="18" charset="-120"/>
            </a:endParaRPr>
          </a:p>
          <a:p>
            <a:pPr>
              <a:lnSpc>
                <a:spcPct val="80000"/>
              </a:lnSpc>
              <a:buFont typeface="Wingdings" pitchFamily="2" charset="2"/>
              <a:buNone/>
            </a:pPr>
            <a:r>
              <a:rPr lang="en-US" altLang="zh-TW" sz="2000" dirty="0" smtClean="0">
                <a:ea typeface="PMingLiU" pitchFamily="18" charset="-120"/>
              </a:rPr>
              <a:t>{</a:t>
            </a:r>
            <a:r>
              <a:rPr lang="en-US" altLang="zh-TW" sz="2000" dirty="0" err="1" smtClean="0">
                <a:ea typeface="PMingLiU" pitchFamily="18" charset="-120"/>
              </a:rPr>
              <a:t>sid</a:t>
            </a:r>
            <a:r>
              <a:rPr lang="en-US" altLang="zh-TW" sz="2000" dirty="0" smtClean="0">
                <a:ea typeface="PMingLiU" pitchFamily="18" charset="-120"/>
              </a:rPr>
              <a:t>, major}  + { </a:t>
            </a:r>
            <a:r>
              <a:rPr lang="en-US" altLang="zh-TW" sz="2000" dirty="0" err="1" smtClean="0">
                <a:ea typeface="PMingLiU" pitchFamily="18" charset="-120"/>
              </a:rPr>
              <a:t>sname</a:t>
            </a:r>
            <a:r>
              <a:rPr lang="en-US" altLang="zh-TW" sz="2000" dirty="0" smtClean="0">
                <a:ea typeface="PMingLiU" pitchFamily="18" charset="-120"/>
              </a:rPr>
              <a:t>, major } is not a lossless join decomposition</a:t>
            </a:r>
          </a:p>
          <a:p>
            <a:pPr>
              <a:lnSpc>
                <a:spcPct val="80000"/>
              </a:lnSpc>
              <a:buFont typeface="Wingdings" pitchFamily="2" charset="2"/>
              <a:buNone/>
            </a:pPr>
            <a:r>
              <a:rPr lang="en-US" altLang="zh-TW" sz="2000" dirty="0" smtClean="0">
                <a:ea typeface="PMingLiU" pitchFamily="18" charset="-120"/>
              </a:rPr>
              <a:t>         </a:t>
            </a:r>
            <a:r>
              <a:rPr lang="en-US" altLang="zh-TW" sz="2000" dirty="0" smtClean="0">
                <a:solidFill>
                  <a:srgbClr val="000099"/>
                </a:solidFill>
                <a:ea typeface="PMingLiU" pitchFamily="18" charset="-120"/>
                <a:sym typeface="Symbol" pitchFamily="18" charset="2"/>
              </a:rPr>
              <a:t>the intersection = {major}  is not a key in either </a:t>
            </a:r>
          </a:p>
          <a:p>
            <a:pPr>
              <a:lnSpc>
                <a:spcPct val="80000"/>
              </a:lnSpc>
              <a:buFont typeface="Wingdings" pitchFamily="2" charset="2"/>
              <a:buNone/>
            </a:pPr>
            <a:r>
              <a:rPr lang="en-US" altLang="zh-TW" sz="2000" dirty="0" smtClean="0">
                <a:solidFill>
                  <a:srgbClr val="000099"/>
                </a:solidFill>
                <a:ea typeface="PMingLiU" pitchFamily="18" charset="-120"/>
              </a:rPr>
              <a:t>          {</a:t>
            </a:r>
            <a:r>
              <a:rPr lang="en-US" altLang="zh-TW" sz="2000" dirty="0" err="1" smtClean="0">
                <a:solidFill>
                  <a:srgbClr val="000099"/>
                </a:solidFill>
                <a:ea typeface="PMingLiU" pitchFamily="18" charset="-120"/>
              </a:rPr>
              <a:t>sid</a:t>
            </a:r>
            <a:r>
              <a:rPr lang="en-US" altLang="zh-TW" sz="2000" dirty="0" smtClean="0">
                <a:solidFill>
                  <a:srgbClr val="000099"/>
                </a:solidFill>
                <a:ea typeface="PMingLiU" pitchFamily="18" charset="-120"/>
              </a:rPr>
              <a:t>, major}  or { </a:t>
            </a:r>
            <a:r>
              <a:rPr lang="en-US" altLang="zh-TW" sz="2000" dirty="0" err="1" smtClean="0">
                <a:solidFill>
                  <a:srgbClr val="000099"/>
                </a:solidFill>
                <a:ea typeface="PMingLiU" pitchFamily="18" charset="-120"/>
              </a:rPr>
              <a:t>sname</a:t>
            </a:r>
            <a:r>
              <a:rPr lang="en-US" altLang="zh-TW" sz="2000" dirty="0" smtClean="0">
                <a:solidFill>
                  <a:srgbClr val="000099"/>
                </a:solidFill>
                <a:ea typeface="PMingLiU" pitchFamily="18" charset="-120"/>
              </a:rPr>
              <a:t>, major }</a:t>
            </a:r>
          </a:p>
          <a:p>
            <a:pPr>
              <a:buFont typeface="Wingdings" pitchFamily="2" charset="2"/>
              <a:buNone/>
            </a:pPr>
            <a:endParaRPr lang="en-US" altLang="zh-TW" sz="2000" dirty="0">
              <a:ea typeface="PMingLiU" pitchFamily="18" charset="-120"/>
              <a:sym typeface="Symbol" pitchFamily="18" charset="2"/>
            </a:endParaRPr>
          </a:p>
          <a:p>
            <a:endParaRPr lang="zh-TW" altLang="en-US" sz="2000" dirty="0">
              <a:ea typeface="PMingLiU" pitchFamily="18" charset="-120"/>
            </a:endParaRPr>
          </a:p>
        </p:txBody>
      </p:sp>
      <p:graphicFrame>
        <p:nvGraphicFramePr>
          <p:cNvPr id="338948" name="Object 4"/>
          <p:cNvGraphicFramePr>
            <a:graphicFrameLocks noChangeAspect="1"/>
          </p:cNvGraphicFramePr>
          <p:nvPr/>
        </p:nvGraphicFramePr>
        <p:xfrm>
          <a:off x="1828800" y="2209800"/>
          <a:ext cx="533400" cy="366713"/>
        </p:xfrm>
        <a:graphic>
          <a:graphicData uri="http://schemas.openxmlformats.org/presentationml/2006/ole">
            <p:oleObj spid="_x0000_s26626" name="Equation" r:id="rId3" imgW="203040" imgH="139680" progId="Equation.3">
              <p:embed/>
            </p:oleObj>
          </a:graphicData>
        </a:graphic>
      </p:graphicFrame>
      <p:graphicFrame>
        <p:nvGraphicFramePr>
          <p:cNvPr id="338949" name="Object 5"/>
          <p:cNvGraphicFramePr>
            <a:graphicFrameLocks noChangeAspect="1"/>
          </p:cNvGraphicFramePr>
          <p:nvPr/>
        </p:nvGraphicFramePr>
        <p:xfrm>
          <a:off x="3276600" y="2209800"/>
          <a:ext cx="533400" cy="366713"/>
        </p:xfrm>
        <a:graphic>
          <a:graphicData uri="http://schemas.openxmlformats.org/presentationml/2006/ole">
            <p:oleObj spid="_x0000_s26627" name="Equation" r:id="rId4" imgW="203040" imgH="139680" progId="Equation.3">
              <p:embed/>
            </p:oleObj>
          </a:graphicData>
        </a:graphic>
      </p:graphicFrame>
      <p:graphicFrame>
        <p:nvGraphicFramePr>
          <p:cNvPr id="338950" name="Object 6"/>
          <p:cNvGraphicFramePr>
            <a:graphicFrameLocks noChangeAspect="1"/>
          </p:cNvGraphicFramePr>
          <p:nvPr/>
        </p:nvGraphicFramePr>
        <p:xfrm>
          <a:off x="4114800" y="2209800"/>
          <a:ext cx="533400" cy="366713"/>
        </p:xfrm>
        <a:graphic>
          <a:graphicData uri="http://schemas.openxmlformats.org/presentationml/2006/ole">
            <p:oleObj spid="_x0000_s26628" name="Equation" r:id="rId5" imgW="203040" imgH="139680" progId="Equation.3">
              <p:embed/>
            </p:oleObj>
          </a:graphicData>
        </a:graphic>
      </p:graphicFrame>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ChangeArrowheads="1"/>
          </p:cNvSpPr>
          <p:nvPr/>
        </p:nvSpPr>
        <p:spPr bwMode="auto">
          <a:xfrm>
            <a:off x="609600" y="1066800"/>
            <a:ext cx="7162800" cy="685800"/>
          </a:xfrm>
          <a:prstGeom prst="rect">
            <a:avLst/>
          </a:prstGeom>
          <a:noFill/>
          <a:ln w="9525">
            <a:noFill/>
            <a:miter lim="800000"/>
            <a:headEnd/>
            <a:tailEnd/>
          </a:ln>
          <a:effectLst/>
        </p:spPr>
        <p:txBody>
          <a:bodyPr/>
          <a:lstStyle/>
          <a:p>
            <a:pPr marL="381000" indent="-381000" eaLnBrk="1" hangingPunct="1">
              <a:lnSpc>
                <a:spcPct val="90000"/>
              </a:lnSpc>
              <a:spcBef>
                <a:spcPct val="20000"/>
              </a:spcBef>
              <a:buClr>
                <a:schemeClr val="bg2"/>
              </a:buClr>
              <a:buSzPct val="75000"/>
              <a:buFont typeface="Wingdings" pitchFamily="2" charset="2"/>
              <a:buNone/>
            </a:pPr>
            <a:r>
              <a:rPr lang="en-US" altLang="zh-TW" sz="2100" i="1" dirty="0">
                <a:solidFill>
                  <a:srgbClr val="006600"/>
                </a:solidFill>
                <a:ea typeface="PMingLiU" pitchFamily="18" charset="-120"/>
                <a:sym typeface="Symbol" pitchFamily="18" charset="2"/>
              </a:rPr>
              <a:t>R</a:t>
            </a:r>
            <a:r>
              <a:rPr lang="en-US" altLang="zh-TW" sz="2100" dirty="0">
                <a:solidFill>
                  <a:srgbClr val="006600"/>
                </a:solidFill>
                <a:ea typeface="PMingLiU" pitchFamily="18" charset="-120"/>
                <a:sym typeface="Symbol" pitchFamily="18" charset="2"/>
              </a:rPr>
              <a:t>	=  { </a:t>
            </a:r>
            <a:r>
              <a:rPr lang="en-US" altLang="zh-TW" sz="2100" i="1" dirty="0">
                <a:solidFill>
                  <a:srgbClr val="006600"/>
                </a:solidFill>
                <a:ea typeface="PMingLiU" pitchFamily="18" charset="-120"/>
                <a:sym typeface="Symbol" pitchFamily="18" charset="2"/>
              </a:rPr>
              <a:t>A</a:t>
            </a:r>
            <a:r>
              <a:rPr lang="en-US" altLang="zh-TW" sz="2100" dirty="0">
                <a:solidFill>
                  <a:srgbClr val="006600"/>
                </a:solidFill>
                <a:ea typeface="PMingLiU" pitchFamily="18" charset="-120"/>
                <a:sym typeface="Symbol" pitchFamily="18" charset="2"/>
              </a:rPr>
              <a:t>, </a:t>
            </a:r>
            <a:r>
              <a:rPr lang="en-US" altLang="zh-TW" sz="2100" i="1" dirty="0">
                <a:solidFill>
                  <a:srgbClr val="006600"/>
                </a:solidFill>
                <a:ea typeface="PMingLiU" pitchFamily="18" charset="-120"/>
                <a:sym typeface="Symbol" pitchFamily="18" charset="2"/>
              </a:rPr>
              <a:t>B</a:t>
            </a:r>
            <a:r>
              <a:rPr lang="en-US" altLang="zh-TW" sz="2100" dirty="0">
                <a:solidFill>
                  <a:srgbClr val="006600"/>
                </a:solidFill>
                <a:ea typeface="PMingLiU" pitchFamily="18" charset="-120"/>
                <a:sym typeface="Symbol" pitchFamily="18" charset="2"/>
              </a:rPr>
              <a:t>, </a:t>
            </a:r>
            <a:r>
              <a:rPr lang="en-US" altLang="zh-TW" sz="2100" i="1" dirty="0">
                <a:solidFill>
                  <a:srgbClr val="006600"/>
                </a:solidFill>
                <a:ea typeface="PMingLiU" pitchFamily="18" charset="-120"/>
                <a:sym typeface="Symbol" pitchFamily="18" charset="2"/>
              </a:rPr>
              <a:t>C</a:t>
            </a:r>
            <a:r>
              <a:rPr lang="en-US" altLang="zh-TW" sz="2100" dirty="0">
                <a:solidFill>
                  <a:srgbClr val="006600"/>
                </a:solidFill>
                <a:ea typeface="PMingLiU" pitchFamily="18" charset="-120"/>
                <a:sym typeface="Symbol" pitchFamily="18" charset="2"/>
              </a:rPr>
              <a:t>, </a:t>
            </a:r>
            <a:r>
              <a:rPr lang="en-US" altLang="zh-TW" sz="2100" i="1" dirty="0">
                <a:solidFill>
                  <a:srgbClr val="006600"/>
                </a:solidFill>
                <a:ea typeface="PMingLiU" pitchFamily="18" charset="-120"/>
                <a:sym typeface="Symbol" pitchFamily="18" charset="2"/>
              </a:rPr>
              <a:t>D</a:t>
            </a:r>
            <a:r>
              <a:rPr lang="en-US" altLang="zh-TW" sz="2100" dirty="0">
                <a:solidFill>
                  <a:srgbClr val="006600"/>
                </a:solidFill>
                <a:ea typeface="PMingLiU" pitchFamily="18" charset="-120"/>
                <a:sym typeface="Symbol" pitchFamily="18" charset="2"/>
              </a:rPr>
              <a:t> }</a:t>
            </a:r>
          </a:p>
          <a:p>
            <a:pPr marL="381000" indent="-381000" eaLnBrk="1" hangingPunct="1">
              <a:lnSpc>
                <a:spcPct val="90000"/>
              </a:lnSpc>
              <a:spcBef>
                <a:spcPct val="20000"/>
              </a:spcBef>
              <a:buClr>
                <a:schemeClr val="bg2"/>
              </a:buClr>
              <a:buSzPct val="75000"/>
              <a:buFont typeface="Wingdings" pitchFamily="2" charset="2"/>
              <a:buNone/>
            </a:pPr>
            <a:r>
              <a:rPr lang="en-US" altLang="zh-TW" sz="2100" i="1" dirty="0">
                <a:solidFill>
                  <a:srgbClr val="006600"/>
                </a:solidFill>
                <a:ea typeface="PMingLiU" pitchFamily="18" charset="-120"/>
                <a:sym typeface="Symbol" pitchFamily="18" charset="2"/>
              </a:rPr>
              <a:t>F</a:t>
            </a:r>
            <a:r>
              <a:rPr lang="en-US" altLang="zh-TW" sz="2100" dirty="0">
                <a:solidFill>
                  <a:srgbClr val="006600"/>
                </a:solidFill>
                <a:ea typeface="PMingLiU" pitchFamily="18" charset="-120"/>
                <a:sym typeface="Symbol" pitchFamily="18" charset="2"/>
              </a:rPr>
              <a:t>	=  { </a:t>
            </a:r>
            <a:r>
              <a:rPr lang="en-US" altLang="zh-TW" sz="2100" i="1" dirty="0">
                <a:solidFill>
                  <a:srgbClr val="006600"/>
                </a:solidFill>
                <a:ea typeface="PMingLiU" pitchFamily="18" charset="-120"/>
                <a:sym typeface="Symbol" pitchFamily="18" charset="2"/>
              </a:rPr>
              <a:t>A</a:t>
            </a:r>
            <a:r>
              <a:rPr lang="en-US" altLang="zh-TW" sz="2100" dirty="0">
                <a:solidFill>
                  <a:srgbClr val="006600"/>
                </a:solidFill>
                <a:ea typeface="PMingLiU" pitchFamily="18" charset="-120"/>
                <a:sym typeface="Symbol" pitchFamily="18" charset="2"/>
              </a:rPr>
              <a:t>  </a:t>
            </a:r>
            <a:r>
              <a:rPr lang="en-US" altLang="zh-TW" sz="2100" i="1" dirty="0">
                <a:solidFill>
                  <a:srgbClr val="006600"/>
                </a:solidFill>
                <a:ea typeface="PMingLiU" pitchFamily="18" charset="-120"/>
                <a:sym typeface="Symbol" pitchFamily="18" charset="2"/>
              </a:rPr>
              <a:t>B</a:t>
            </a:r>
            <a:r>
              <a:rPr lang="en-US" altLang="zh-TW" sz="2100" dirty="0">
                <a:solidFill>
                  <a:srgbClr val="006600"/>
                </a:solidFill>
                <a:ea typeface="PMingLiU" pitchFamily="18" charset="-120"/>
                <a:sym typeface="Symbol" pitchFamily="18" charset="2"/>
              </a:rPr>
              <a:t>, </a:t>
            </a:r>
            <a:r>
              <a:rPr lang="en-US" altLang="zh-TW" sz="2100" i="1" dirty="0">
                <a:solidFill>
                  <a:srgbClr val="006600"/>
                </a:solidFill>
                <a:ea typeface="PMingLiU" pitchFamily="18" charset="-120"/>
                <a:sym typeface="Symbol" pitchFamily="18" charset="2"/>
              </a:rPr>
              <a:t>C</a:t>
            </a:r>
            <a:r>
              <a:rPr lang="en-US" altLang="zh-TW" sz="2100" dirty="0">
                <a:solidFill>
                  <a:srgbClr val="006600"/>
                </a:solidFill>
                <a:ea typeface="PMingLiU" pitchFamily="18" charset="-120"/>
                <a:sym typeface="Symbol" pitchFamily="18" charset="2"/>
              </a:rPr>
              <a:t>  </a:t>
            </a:r>
            <a:r>
              <a:rPr lang="en-US" altLang="zh-TW" sz="2100" i="1" dirty="0">
                <a:solidFill>
                  <a:srgbClr val="006600"/>
                </a:solidFill>
                <a:ea typeface="PMingLiU" pitchFamily="18" charset="-120"/>
                <a:sym typeface="Symbol" pitchFamily="18" charset="2"/>
              </a:rPr>
              <a:t>D</a:t>
            </a:r>
            <a:r>
              <a:rPr lang="en-US" altLang="zh-TW" sz="2100" dirty="0">
                <a:solidFill>
                  <a:srgbClr val="006600"/>
                </a:solidFill>
                <a:ea typeface="PMingLiU" pitchFamily="18" charset="-120"/>
                <a:sym typeface="Symbol" pitchFamily="18" charset="2"/>
              </a:rPr>
              <a:t> </a:t>
            </a:r>
            <a:r>
              <a:rPr lang="en-US" altLang="zh-TW" sz="2100" dirty="0" smtClean="0">
                <a:solidFill>
                  <a:srgbClr val="006600"/>
                </a:solidFill>
                <a:ea typeface="PMingLiU" pitchFamily="18" charset="-120"/>
                <a:sym typeface="Symbol" pitchFamily="18" charset="2"/>
              </a:rPr>
              <a:t>}.</a:t>
            </a:r>
          </a:p>
          <a:p>
            <a:pPr marL="381000" indent="-381000" eaLnBrk="1" hangingPunct="1">
              <a:lnSpc>
                <a:spcPct val="90000"/>
              </a:lnSpc>
              <a:spcBef>
                <a:spcPct val="20000"/>
              </a:spcBef>
              <a:buClr>
                <a:schemeClr val="bg2"/>
              </a:buClr>
              <a:buSzPct val="75000"/>
              <a:buFont typeface="Wingdings" pitchFamily="2" charset="2"/>
              <a:buNone/>
            </a:pPr>
            <a:r>
              <a:rPr lang="en-US" altLang="zh-TW" sz="2100" dirty="0" smtClean="0">
                <a:solidFill>
                  <a:srgbClr val="006600"/>
                </a:solidFill>
                <a:ea typeface="PMingLiU" pitchFamily="18" charset="-120"/>
                <a:sym typeface="Symbol" pitchFamily="18" charset="2"/>
              </a:rPr>
              <a:t>Key is {AC}.</a:t>
            </a:r>
            <a:endParaRPr lang="en-US" altLang="zh-TW" sz="2100" dirty="0">
              <a:solidFill>
                <a:srgbClr val="006600"/>
              </a:solidFill>
              <a:ea typeface="PMingLiU" pitchFamily="18" charset="-120"/>
              <a:sym typeface="Symbol" pitchFamily="18" charset="2"/>
            </a:endParaRPr>
          </a:p>
          <a:p>
            <a:pPr marL="381000" indent="-381000" eaLnBrk="1" hangingPunct="1">
              <a:lnSpc>
                <a:spcPct val="90000"/>
              </a:lnSpc>
              <a:spcBef>
                <a:spcPct val="20000"/>
              </a:spcBef>
              <a:buClr>
                <a:schemeClr val="bg2"/>
              </a:buClr>
              <a:buSzPct val="75000"/>
              <a:buFont typeface="Wingdings" pitchFamily="2" charset="2"/>
              <a:buNone/>
            </a:pPr>
            <a:endParaRPr lang="en-US" altLang="zh-TW" sz="2100" dirty="0">
              <a:solidFill>
                <a:srgbClr val="660066"/>
              </a:solidFill>
              <a:ea typeface="PMingLiU" pitchFamily="18" charset="-120"/>
              <a:sym typeface="Symbol" pitchFamily="18" charset="2"/>
            </a:endParaRPr>
          </a:p>
        </p:txBody>
      </p:sp>
      <p:sp>
        <p:nvSpPr>
          <p:cNvPr id="346115" name="Rectangle 3"/>
          <p:cNvSpPr>
            <a:spLocks noChangeArrowheads="1"/>
          </p:cNvSpPr>
          <p:nvPr/>
        </p:nvSpPr>
        <p:spPr bwMode="auto">
          <a:xfrm>
            <a:off x="3124200" y="228600"/>
            <a:ext cx="2514600" cy="457200"/>
          </a:xfrm>
          <a:prstGeom prst="rect">
            <a:avLst/>
          </a:prstGeom>
          <a:solidFill>
            <a:srgbClr val="E2C5A8"/>
          </a:solidFill>
          <a:ln w="9525">
            <a:solidFill>
              <a:schemeClr val="tx1"/>
            </a:solidFill>
            <a:miter lim="800000"/>
            <a:headEnd/>
            <a:tailEnd/>
          </a:ln>
          <a:effectLst>
            <a:outerShdw dist="63500" dir="3187806" algn="ctr" rotWithShape="0">
              <a:schemeClr val="accent1"/>
            </a:outerShdw>
          </a:effectLst>
        </p:spPr>
        <p:txBody>
          <a:bodyPr wrap="none" anchor="ctr" anchorCtr="1"/>
          <a:lstStyle/>
          <a:p>
            <a:r>
              <a:rPr lang="en-US" altLang="zh-TW" sz="2400" dirty="0">
                <a:ea typeface="PMingLiU" pitchFamily="18" charset="-120"/>
              </a:rPr>
              <a:t>Another Example</a:t>
            </a:r>
            <a:endParaRPr lang="en-US" altLang="zh-TW" sz="2600" baseline="40000" dirty="0">
              <a:ea typeface="PMingLiU" pitchFamily="18" charset="-120"/>
            </a:endParaRPr>
          </a:p>
        </p:txBody>
      </p:sp>
      <p:sp>
        <p:nvSpPr>
          <p:cNvPr id="346116" name="Rectangle 4"/>
          <p:cNvSpPr>
            <a:spLocks noChangeArrowheads="1"/>
          </p:cNvSpPr>
          <p:nvPr/>
        </p:nvSpPr>
        <p:spPr bwMode="auto">
          <a:xfrm>
            <a:off x="1143000" y="2514600"/>
            <a:ext cx="7620000" cy="2273300"/>
          </a:xfrm>
          <a:prstGeom prst="rect">
            <a:avLst/>
          </a:prstGeom>
          <a:noFill/>
          <a:ln w="12700">
            <a:noFill/>
            <a:miter lim="800000"/>
            <a:headEnd/>
            <a:tailEnd/>
          </a:ln>
          <a:effectLst/>
        </p:spPr>
        <p:txBody>
          <a:bodyPr>
            <a:spAutoFit/>
          </a:bodyPr>
          <a:lstStyle/>
          <a:p>
            <a:pPr marL="342900" indent="-342900" eaLnBrk="1" hangingPunct="1">
              <a:lnSpc>
                <a:spcPct val="90000"/>
              </a:lnSpc>
              <a:spcBef>
                <a:spcPct val="50000"/>
              </a:spcBef>
              <a:buClr>
                <a:srgbClr val="663300"/>
              </a:buClr>
              <a:buFont typeface="Wingdings" pitchFamily="2" charset="2"/>
              <a:buNone/>
            </a:pPr>
            <a:r>
              <a:rPr lang="en-US" altLang="zh-TW" sz="2200" dirty="0">
                <a:ea typeface="PMingLiU" pitchFamily="18" charset="-120"/>
                <a:sym typeface="Symbol" pitchFamily="18" charset="2"/>
              </a:rPr>
              <a:t>Decomposition:  { (</a:t>
            </a:r>
            <a:r>
              <a:rPr lang="en-US" altLang="zh-TW" sz="2200" i="1" dirty="0">
                <a:ea typeface="PMingLiU" pitchFamily="18" charset="-120"/>
                <a:sym typeface="Symbol" pitchFamily="18" charset="2"/>
              </a:rPr>
              <a:t>A</a:t>
            </a:r>
            <a:r>
              <a:rPr lang="en-US" altLang="zh-TW" sz="2200" dirty="0">
                <a:ea typeface="PMingLiU" pitchFamily="18" charset="-120"/>
                <a:sym typeface="Symbol" pitchFamily="18" charset="2"/>
              </a:rPr>
              <a:t>, </a:t>
            </a:r>
            <a:r>
              <a:rPr lang="en-US" altLang="zh-TW" sz="2200" i="1" dirty="0">
                <a:ea typeface="PMingLiU" pitchFamily="18" charset="-120"/>
                <a:sym typeface="Symbol" pitchFamily="18" charset="2"/>
              </a:rPr>
              <a:t>B</a:t>
            </a:r>
            <a:r>
              <a:rPr lang="en-US" altLang="zh-TW" sz="2200" dirty="0">
                <a:ea typeface="PMingLiU" pitchFamily="18" charset="-120"/>
                <a:sym typeface="Symbol" pitchFamily="18" charset="2"/>
              </a:rPr>
              <a:t>), (</a:t>
            </a:r>
            <a:r>
              <a:rPr lang="en-US" altLang="zh-TW" sz="2200" i="1" dirty="0">
                <a:ea typeface="PMingLiU" pitchFamily="18" charset="-120"/>
                <a:sym typeface="Symbol" pitchFamily="18" charset="2"/>
              </a:rPr>
              <a:t>C</a:t>
            </a:r>
            <a:r>
              <a:rPr lang="en-US" altLang="zh-TW" sz="2200" dirty="0">
                <a:ea typeface="PMingLiU" pitchFamily="18" charset="-120"/>
                <a:sym typeface="Symbol" pitchFamily="18" charset="2"/>
              </a:rPr>
              <a:t>, </a:t>
            </a:r>
            <a:r>
              <a:rPr lang="en-US" altLang="zh-TW" sz="2200" i="1" dirty="0">
                <a:ea typeface="PMingLiU" pitchFamily="18" charset="-120"/>
                <a:sym typeface="Symbol" pitchFamily="18" charset="2"/>
              </a:rPr>
              <a:t>D</a:t>
            </a:r>
            <a:r>
              <a:rPr lang="en-US" altLang="zh-TW" sz="2200" dirty="0">
                <a:ea typeface="PMingLiU" pitchFamily="18" charset="-120"/>
                <a:sym typeface="Symbol" pitchFamily="18" charset="2"/>
              </a:rPr>
              <a:t>), (</a:t>
            </a:r>
            <a:r>
              <a:rPr lang="en-US" altLang="zh-TW" sz="2200" i="1" dirty="0">
                <a:ea typeface="PMingLiU" pitchFamily="18" charset="-120"/>
                <a:sym typeface="Symbol" pitchFamily="18" charset="2"/>
              </a:rPr>
              <a:t>A</a:t>
            </a:r>
            <a:r>
              <a:rPr lang="en-US" altLang="zh-TW" sz="2200" dirty="0">
                <a:ea typeface="PMingLiU" pitchFamily="18" charset="-120"/>
                <a:sym typeface="Symbol" pitchFamily="18" charset="2"/>
              </a:rPr>
              <a:t>, </a:t>
            </a:r>
            <a:r>
              <a:rPr lang="en-US" altLang="zh-TW" sz="2200" i="1" dirty="0">
                <a:ea typeface="PMingLiU" pitchFamily="18" charset="-120"/>
                <a:sym typeface="Symbol" pitchFamily="18" charset="2"/>
              </a:rPr>
              <a:t>C</a:t>
            </a:r>
            <a:r>
              <a:rPr lang="en-US" altLang="zh-TW" sz="2200" dirty="0">
                <a:ea typeface="PMingLiU" pitchFamily="18" charset="-120"/>
                <a:sym typeface="Symbol" pitchFamily="18" charset="2"/>
              </a:rPr>
              <a:t>) }</a:t>
            </a:r>
          </a:p>
          <a:p>
            <a:pPr marL="342900" indent="-342900" eaLnBrk="1" hangingPunct="1">
              <a:lnSpc>
                <a:spcPct val="90000"/>
              </a:lnSpc>
              <a:spcBef>
                <a:spcPct val="50000"/>
              </a:spcBef>
              <a:buClr>
                <a:srgbClr val="663300"/>
              </a:buClr>
              <a:buFont typeface="Wingdings" pitchFamily="2" charset="2"/>
              <a:buNone/>
            </a:pPr>
            <a:r>
              <a:rPr lang="en-US" altLang="zh-TW" sz="2200" dirty="0">
                <a:ea typeface="PMingLiU" pitchFamily="18" charset="-120"/>
                <a:sym typeface="Symbol" pitchFamily="18" charset="2"/>
              </a:rPr>
              <a:t>Consider it a two step decomposition:</a:t>
            </a:r>
            <a:endParaRPr lang="en-US" altLang="zh-TW" sz="2200" dirty="0">
              <a:solidFill>
                <a:schemeClr val="bg2"/>
              </a:solidFill>
              <a:ea typeface="PMingLiU" pitchFamily="18" charset="-120"/>
              <a:sym typeface="Symbol" pitchFamily="18" charset="2"/>
            </a:endParaRPr>
          </a:p>
          <a:p>
            <a:pPr marL="342900" indent="-342900" eaLnBrk="1" hangingPunct="1">
              <a:lnSpc>
                <a:spcPct val="90000"/>
              </a:lnSpc>
              <a:spcBef>
                <a:spcPct val="50000"/>
              </a:spcBef>
              <a:buClr>
                <a:srgbClr val="663300"/>
              </a:buClr>
              <a:buFont typeface="Wingdings" pitchFamily="2" charset="2"/>
              <a:buAutoNum type="arabicPeriod"/>
            </a:pPr>
            <a:r>
              <a:rPr lang="en-US" altLang="zh-TW" sz="2200" dirty="0">
                <a:solidFill>
                  <a:srgbClr val="000099"/>
                </a:solidFill>
                <a:ea typeface="PMingLiU" pitchFamily="18" charset="-120"/>
                <a:sym typeface="Symbol" pitchFamily="18" charset="2"/>
              </a:rPr>
              <a:t>Decompose </a:t>
            </a:r>
            <a:r>
              <a:rPr lang="en-US" altLang="zh-TW" sz="2200" i="1" dirty="0">
                <a:solidFill>
                  <a:srgbClr val="000099"/>
                </a:solidFill>
                <a:ea typeface="PMingLiU" pitchFamily="18" charset="-120"/>
                <a:sym typeface="Symbol" pitchFamily="18" charset="2"/>
              </a:rPr>
              <a:t>R</a:t>
            </a:r>
            <a:r>
              <a:rPr lang="en-US" altLang="zh-TW" sz="2200" dirty="0">
                <a:solidFill>
                  <a:srgbClr val="000099"/>
                </a:solidFill>
                <a:ea typeface="PMingLiU" pitchFamily="18" charset="-120"/>
                <a:sym typeface="Symbol" pitchFamily="18" charset="2"/>
              </a:rPr>
              <a:t> into	      </a:t>
            </a:r>
            <a:r>
              <a:rPr lang="en-US" altLang="zh-TW" sz="2200" i="1" dirty="0">
                <a:solidFill>
                  <a:srgbClr val="000099"/>
                </a:solidFill>
                <a:ea typeface="PMingLiU" pitchFamily="18" charset="-120"/>
                <a:sym typeface="Symbol" pitchFamily="18" charset="2"/>
              </a:rPr>
              <a:t>R</a:t>
            </a:r>
            <a:r>
              <a:rPr lang="en-US" altLang="zh-TW" sz="2200" baseline="-25000" dirty="0">
                <a:solidFill>
                  <a:srgbClr val="000099"/>
                </a:solidFill>
                <a:ea typeface="PMingLiU" pitchFamily="18" charset="-120"/>
                <a:sym typeface="Symbol" pitchFamily="18" charset="2"/>
              </a:rPr>
              <a:t>1</a:t>
            </a:r>
            <a:r>
              <a:rPr lang="en-US" altLang="zh-TW" sz="2200" dirty="0">
                <a:solidFill>
                  <a:srgbClr val="000099"/>
                </a:solidFill>
                <a:ea typeface="PMingLiU" pitchFamily="18" charset="-120"/>
                <a:sym typeface="Symbol" pitchFamily="18" charset="2"/>
              </a:rPr>
              <a:t> = (</a:t>
            </a:r>
            <a:r>
              <a:rPr lang="en-US" altLang="zh-TW" sz="2200" i="1" dirty="0">
                <a:solidFill>
                  <a:srgbClr val="000099"/>
                </a:solidFill>
                <a:ea typeface="PMingLiU" pitchFamily="18" charset="-120"/>
                <a:sym typeface="Symbol" pitchFamily="18" charset="2"/>
              </a:rPr>
              <a:t>A</a:t>
            </a:r>
            <a:r>
              <a:rPr lang="en-US" altLang="zh-TW" sz="2200" dirty="0">
                <a:solidFill>
                  <a:srgbClr val="000099"/>
                </a:solidFill>
                <a:ea typeface="PMingLiU" pitchFamily="18" charset="-120"/>
                <a:sym typeface="Symbol" pitchFamily="18" charset="2"/>
              </a:rPr>
              <a:t>, </a:t>
            </a:r>
            <a:r>
              <a:rPr lang="en-US" altLang="zh-TW" sz="2200" i="1" dirty="0">
                <a:solidFill>
                  <a:srgbClr val="000099"/>
                </a:solidFill>
                <a:ea typeface="PMingLiU" pitchFamily="18" charset="-120"/>
                <a:sym typeface="Symbol" pitchFamily="18" charset="2"/>
              </a:rPr>
              <a:t>B</a:t>
            </a:r>
            <a:r>
              <a:rPr lang="en-US" altLang="zh-TW" sz="2200" dirty="0">
                <a:solidFill>
                  <a:srgbClr val="000099"/>
                </a:solidFill>
                <a:ea typeface="PMingLiU" pitchFamily="18" charset="-120"/>
                <a:sym typeface="Symbol" pitchFamily="18" charset="2"/>
              </a:rPr>
              <a:t>), </a:t>
            </a:r>
            <a:r>
              <a:rPr lang="en-US" altLang="zh-TW" sz="2200" i="1" dirty="0">
                <a:solidFill>
                  <a:srgbClr val="CC3300"/>
                </a:solidFill>
                <a:ea typeface="PMingLiU" pitchFamily="18" charset="-120"/>
                <a:sym typeface="Symbol" pitchFamily="18" charset="2"/>
              </a:rPr>
              <a:t>R</a:t>
            </a:r>
            <a:r>
              <a:rPr lang="en-US" altLang="zh-TW" sz="2200" baseline="-25000" dirty="0">
                <a:solidFill>
                  <a:srgbClr val="CC3300"/>
                </a:solidFill>
                <a:ea typeface="PMingLiU" pitchFamily="18" charset="-120"/>
                <a:sym typeface="Symbol" pitchFamily="18" charset="2"/>
              </a:rPr>
              <a:t>2</a:t>
            </a:r>
            <a:r>
              <a:rPr lang="en-US" altLang="zh-TW" sz="2200" dirty="0">
                <a:solidFill>
                  <a:srgbClr val="CC3300"/>
                </a:solidFill>
                <a:ea typeface="PMingLiU" pitchFamily="18" charset="-120"/>
                <a:sym typeface="Symbol" pitchFamily="18" charset="2"/>
              </a:rPr>
              <a:t> = (</a:t>
            </a:r>
            <a:r>
              <a:rPr lang="en-US" altLang="zh-TW" sz="2200" i="1" dirty="0">
                <a:solidFill>
                  <a:srgbClr val="CC3300"/>
                </a:solidFill>
                <a:ea typeface="PMingLiU" pitchFamily="18" charset="-120"/>
                <a:sym typeface="Symbol" pitchFamily="18" charset="2"/>
              </a:rPr>
              <a:t>A</a:t>
            </a:r>
            <a:r>
              <a:rPr lang="en-US" altLang="zh-TW" sz="2200" dirty="0">
                <a:solidFill>
                  <a:srgbClr val="CC3300"/>
                </a:solidFill>
                <a:ea typeface="PMingLiU" pitchFamily="18" charset="-120"/>
                <a:sym typeface="Symbol" pitchFamily="18" charset="2"/>
              </a:rPr>
              <a:t>, </a:t>
            </a:r>
            <a:r>
              <a:rPr lang="en-US" altLang="zh-TW" sz="2200" i="1" dirty="0">
                <a:solidFill>
                  <a:srgbClr val="CC3300"/>
                </a:solidFill>
                <a:ea typeface="PMingLiU" pitchFamily="18" charset="-120"/>
                <a:sym typeface="Symbol" pitchFamily="18" charset="2"/>
              </a:rPr>
              <a:t>C</a:t>
            </a:r>
            <a:r>
              <a:rPr lang="en-US" altLang="zh-TW" sz="2200" dirty="0">
                <a:solidFill>
                  <a:srgbClr val="CC3300"/>
                </a:solidFill>
                <a:ea typeface="PMingLiU" pitchFamily="18" charset="-120"/>
                <a:sym typeface="Symbol" pitchFamily="18" charset="2"/>
              </a:rPr>
              <a:t>, </a:t>
            </a:r>
            <a:r>
              <a:rPr lang="en-US" altLang="zh-TW" sz="2200" i="1" dirty="0">
                <a:solidFill>
                  <a:srgbClr val="CC3300"/>
                </a:solidFill>
                <a:ea typeface="PMingLiU" pitchFamily="18" charset="-120"/>
                <a:sym typeface="Symbol" pitchFamily="18" charset="2"/>
              </a:rPr>
              <a:t>D</a:t>
            </a:r>
            <a:r>
              <a:rPr lang="en-US" altLang="zh-TW" sz="2200" dirty="0">
                <a:solidFill>
                  <a:srgbClr val="CC3300"/>
                </a:solidFill>
                <a:ea typeface="PMingLiU" pitchFamily="18" charset="-120"/>
                <a:sym typeface="Symbol" pitchFamily="18" charset="2"/>
              </a:rPr>
              <a:t>)</a:t>
            </a:r>
          </a:p>
          <a:p>
            <a:pPr marL="342900" indent="-342900" eaLnBrk="1" hangingPunct="1">
              <a:lnSpc>
                <a:spcPct val="90000"/>
              </a:lnSpc>
              <a:spcBef>
                <a:spcPct val="50000"/>
              </a:spcBef>
              <a:buClr>
                <a:srgbClr val="663300"/>
              </a:buClr>
              <a:buFont typeface="Wingdings" pitchFamily="2" charset="2"/>
              <a:buAutoNum type="arabicPeriod"/>
            </a:pPr>
            <a:r>
              <a:rPr lang="en-US" altLang="zh-TW" sz="2200" dirty="0">
                <a:solidFill>
                  <a:srgbClr val="000099"/>
                </a:solidFill>
                <a:ea typeface="PMingLiU" pitchFamily="18" charset="-120"/>
                <a:sym typeface="Symbol" pitchFamily="18" charset="2"/>
              </a:rPr>
              <a:t>Decompose </a:t>
            </a:r>
            <a:r>
              <a:rPr lang="en-US" altLang="zh-TW" sz="2200" i="1" dirty="0">
                <a:solidFill>
                  <a:srgbClr val="000099"/>
                </a:solidFill>
                <a:ea typeface="PMingLiU" pitchFamily="18" charset="-120"/>
                <a:sym typeface="Symbol" pitchFamily="18" charset="2"/>
              </a:rPr>
              <a:t>R</a:t>
            </a:r>
            <a:r>
              <a:rPr lang="en-US" altLang="zh-TW" sz="2200" baseline="-25000" dirty="0">
                <a:solidFill>
                  <a:srgbClr val="000099"/>
                </a:solidFill>
                <a:ea typeface="PMingLiU" pitchFamily="18" charset="-120"/>
                <a:sym typeface="Symbol" pitchFamily="18" charset="2"/>
              </a:rPr>
              <a:t>2</a:t>
            </a:r>
            <a:r>
              <a:rPr lang="en-US" altLang="zh-TW" sz="2200" dirty="0">
                <a:solidFill>
                  <a:srgbClr val="000099"/>
                </a:solidFill>
                <a:ea typeface="PMingLiU" pitchFamily="18" charset="-120"/>
                <a:sym typeface="Symbol" pitchFamily="18" charset="2"/>
              </a:rPr>
              <a:t> into      </a:t>
            </a:r>
            <a:r>
              <a:rPr lang="en-US" altLang="zh-TW" sz="2200" i="1" dirty="0">
                <a:solidFill>
                  <a:srgbClr val="000099"/>
                </a:solidFill>
                <a:ea typeface="PMingLiU" pitchFamily="18" charset="-120"/>
                <a:sym typeface="Symbol" pitchFamily="18" charset="2"/>
              </a:rPr>
              <a:t>R</a:t>
            </a:r>
            <a:r>
              <a:rPr lang="en-US" altLang="zh-TW" sz="2200" baseline="-25000" dirty="0">
                <a:solidFill>
                  <a:srgbClr val="000099"/>
                </a:solidFill>
                <a:ea typeface="PMingLiU" pitchFamily="18" charset="-120"/>
                <a:sym typeface="Symbol" pitchFamily="18" charset="2"/>
              </a:rPr>
              <a:t>3</a:t>
            </a:r>
            <a:r>
              <a:rPr lang="en-US" altLang="zh-TW" sz="2200" dirty="0">
                <a:solidFill>
                  <a:srgbClr val="000099"/>
                </a:solidFill>
                <a:ea typeface="PMingLiU" pitchFamily="18" charset="-120"/>
                <a:sym typeface="Symbol" pitchFamily="18" charset="2"/>
              </a:rPr>
              <a:t> = (</a:t>
            </a:r>
            <a:r>
              <a:rPr lang="en-US" altLang="zh-TW" sz="2200" i="1" dirty="0">
                <a:solidFill>
                  <a:srgbClr val="000099"/>
                </a:solidFill>
                <a:ea typeface="PMingLiU" pitchFamily="18" charset="-120"/>
                <a:sym typeface="Symbol" pitchFamily="18" charset="2"/>
              </a:rPr>
              <a:t>C</a:t>
            </a:r>
            <a:r>
              <a:rPr lang="en-US" altLang="zh-TW" sz="2200" dirty="0">
                <a:solidFill>
                  <a:srgbClr val="000099"/>
                </a:solidFill>
                <a:ea typeface="PMingLiU" pitchFamily="18" charset="-120"/>
                <a:sym typeface="Symbol" pitchFamily="18" charset="2"/>
              </a:rPr>
              <a:t>, </a:t>
            </a:r>
            <a:r>
              <a:rPr lang="en-US" altLang="zh-TW" sz="2200" i="1" dirty="0">
                <a:solidFill>
                  <a:srgbClr val="000099"/>
                </a:solidFill>
                <a:ea typeface="PMingLiU" pitchFamily="18" charset="-120"/>
                <a:sym typeface="Symbol" pitchFamily="18" charset="2"/>
              </a:rPr>
              <a:t>D</a:t>
            </a:r>
            <a:r>
              <a:rPr lang="en-US" altLang="zh-TW" sz="2200" dirty="0">
                <a:solidFill>
                  <a:srgbClr val="000099"/>
                </a:solidFill>
                <a:ea typeface="PMingLiU" pitchFamily="18" charset="-120"/>
                <a:sym typeface="Symbol" pitchFamily="18" charset="2"/>
              </a:rPr>
              <a:t>), </a:t>
            </a:r>
            <a:r>
              <a:rPr lang="en-US" altLang="zh-TW" sz="2200" i="1" dirty="0">
                <a:solidFill>
                  <a:srgbClr val="000099"/>
                </a:solidFill>
                <a:ea typeface="PMingLiU" pitchFamily="18" charset="-120"/>
                <a:sym typeface="Symbol" pitchFamily="18" charset="2"/>
              </a:rPr>
              <a:t>R</a:t>
            </a:r>
            <a:r>
              <a:rPr lang="en-US" altLang="zh-TW" sz="2200" baseline="-25000" dirty="0">
                <a:solidFill>
                  <a:srgbClr val="000099"/>
                </a:solidFill>
                <a:ea typeface="PMingLiU" pitchFamily="18" charset="-120"/>
                <a:sym typeface="Symbol" pitchFamily="18" charset="2"/>
              </a:rPr>
              <a:t>4</a:t>
            </a:r>
            <a:r>
              <a:rPr lang="en-US" altLang="zh-TW" sz="2200" dirty="0">
                <a:solidFill>
                  <a:srgbClr val="000099"/>
                </a:solidFill>
                <a:ea typeface="PMingLiU" pitchFamily="18" charset="-120"/>
                <a:sym typeface="Symbol" pitchFamily="18" charset="2"/>
              </a:rPr>
              <a:t> = (</a:t>
            </a:r>
            <a:r>
              <a:rPr lang="en-US" altLang="zh-TW" sz="2200" i="1" dirty="0">
                <a:solidFill>
                  <a:srgbClr val="000099"/>
                </a:solidFill>
                <a:ea typeface="PMingLiU" pitchFamily="18" charset="-120"/>
                <a:sym typeface="Symbol" pitchFamily="18" charset="2"/>
              </a:rPr>
              <a:t>A</a:t>
            </a:r>
            <a:r>
              <a:rPr lang="en-US" altLang="zh-TW" sz="2200" dirty="0">
                <a:solidFill>
                  <a:srgbClr val="000099"/>
                </a:solidFill>
                <a:ea typeface="PMingLiU" pitchFamily="18" charset="-120"/>
                <a:sym typeface="Symbol" pitchFamily="18" charset="2"/>
              </a:rPr>
              <a:t>, </a:t>
            </a:r>
            <a:r>
              <a:rPr lang="en-US" altLang="zh-TW" sz="2200" i="1" dirty="0">
                <a:solidFill>
                  <a:srgbClr val="000099"/>
                </a:solidFill>
                <a:ea typeface="PMingLiU" pitchFamily="18" charset="-120"/>
                <a:sym typeface="Symbol" pitchFamily="18" charset="2"/>
              </a:rPr>
              <a:t>C</a:t>
            </a:r>
            <a:r>
              <a:rPr lang="en-US" altLang="zh-TW" sz="2200" dirty="0">
                <a:solidFill>
                  <a:srgbClr val="000099"/>
                </a:solidFill>
                <a:ea typeface="PMingLiU" pitchFamily="18" charset="-120"/>
                <a:sym typeface="Symbol" pitchFamily="18" charset="2"/>
              </a:rPr>
              <a:t>)</a:t>
            </a:r>
          </a:p>
          <a:p>
            <a:pPr marL="342900" indent="-342900" eaLnBrk="1" hangingPunct="1">
              <a:lnSpc>
                <a:spcPct val="90000"/>
              </a:lnSpc>
              <a:spcBef>
                <a:spcPct val="50000"/>
              </a:spcBef>
              <a:buClr>
                <a:srgbClr val="663300"/>
              </a:buClr>
              <a:buFont typeface="Wingdings" pitchFamily="2" charset="2"/>
              <a:buNone/>
            </a:pPr>
            <a:r>
              <a:rPr lang="en-US" altLang="zh-TW" sz="2200" dirty="0">
                <a:ea typeface="PMingLiU" pitchFamily="18" charset="-120"/>
                <a:sym typeface="Symbol" pitchFamily="18" charset="2"/>
              </a:rPr>
              <a:t>This is a lossless join decomposition.</a:t>
            </a:r>
          </a:p>
        </p:txBody>
      </p:sp>
      <p:grpSp>
        <p:nvGrpSpPr>
          <p:cNvPr id="2" name="Group 5"/>
          <p:cNvGrpSpPr>
            <a:grpSpLocks/>
          </p:cNvGrpSpPr>
          <p:nvPr/>
        </p:nvGrpSpPr>
        <p:grpSpPr bwMode="auto">
          <a:xfrm>
            <a:off x="685800" y="5029200"/>
            <a:ext cx="6858000" cy="1006475"/>
            <a:chOff x="432" y="3168"/>
            <a:chExt cx="4320" cy="634"/>
          </a:xfrm>
        </p:grpSpPr>
        <p:sp>
          <p:nvSpPr>
            <p:cNvPr id="346118" name="Rectangle 6"/>
            <p:cNvSpPr>
              <a:spLocks noChangeArrowheads="1"/>
            </p:cNvSpPr>
            <p:nvPr/>
          </p:nvSpPr>
          <p:spPr bwMode="auto">
            <a:xfrm>
              <a:off x="480" y="3216"/>
              <a:ext cx="4272" cy="586"/>
            </a:xfrm>
            <a:prstGeom prst="rect">
              <a:avLst/>
            </a:prstGeom>
            <a:noFill/>
            <a:ln w="12700">
              <a:noFill/>
              <a:miter lim="800000"/>
              <a:headEnd/>
              <a:tailEnd/>
            </a:ln>
            <a:effectLst/>
          </p:spPr>
          <p:txBody>
            <a:bodyPr>
              <a:spAutoFit/>
            </a:bodyPr>
            <a:lstStyle/>
            <a:p>
              <a:pPr eaLnBrk="1" hangingPunct="1">
                <a:spcBef>
                  <a:spcPct val="50000"/>
                </a:spcBef>
                <a:buClr>
                  <a:srgbClr val="663300"/>
                </a:buClr>
                <a:buFont typeface="Wingdings" pitchFamily="2" charset="2"/>
                <a:buNone/>
              </a:pPr>
              <a:r>
                <a:rPr lang="en-US" altLang="zh-TW" sz="2200">
                  <a:solidFill>
                    <a:srgbClr val="660066"/>
                  </a:solidFill>
                  <a:latin typeface="Comic Sans MS" pitchFamily="66" charset="0"/>
                  <a:ea typeface="PMingLiU" pitchFamily="18" charset="-120"/>
                  <a:sym typeface="Symbol" pitchFamily="18" charset="2"/>
                </a:rPr>
                <a:t>If </a:t>
              </a:r>
              <a:r>
                <a:rPr lang="en-US" altLang="zh-TW" sz="2200" i="1">
                  <a:solidFill>
                    <a:srgbClr val="660066"/>
                  </a:solidFill>
                  <a:latin typeface="Comic Sans MS" pitchFamily="66" charset="0"/>
                  <a:ea typeface="PMingLiU" pitchFamily="18" charset="-120"/>
                  <a:sym typeface="Symbol" pitchFamily="18" charset="2"/>
                </a:rPr>
                <a:t>R</a:t>
              </a:r>
              <a:r>
                <a:rPr lang="en-US" altLang="zh-TW" sz="2200">
                  <a:solidFill>
                    <a:srgbClr val="660066"/>
                  </a:solidFill>
                  <a:latin typeface="Comic Sans MS" pitchFamily="66" charset="0"/>
                  <a:ea typeface="PMingLiU" pitchFamily="18" charset="-120"/>
                  <a:sym typeface="Symbol" pitchFamily="18" charset="2"/>
                </a:rPr>
                <a:t> is decomposed into (</a:t>
              </a:r>
              <a:r>
                <a:rPr lang="en-US" altLang="zh-TW" sz="2200" i="1">
                  <a:solidFill>
                    <a:srgbClr val="660066"/>
                  </a:solidFill>
                  <a:latin typeface="Comic Sans MS" pitchFamily="66" charset="0"/>
                  <a:ea typeface="PMingLiU" pitchFamily="18" charset="-120"/>
                  <a:sym typeface="Symbol" pitchFamily="18" charset="2"/>
                </a:rPr>
                <a:t>A</a:t>
              </a:r>
              <a:r>
                <a:rPr lang="en-US" altLang="zh-TW" sz="2200">
                  <a:solidFill>
                    <a:srgbClr val="660066"/>
                  </a:solidFill>
                  <a:latin typeface="Comic Sans MS" pitchFamily="66" charset="0"/>
                  <a:ea typeface="PMingLiU" pitchFamily="18" charset="-120"/>
                  <a:sym typeface="Symbol" pitchFamily="18" charset="2"/>
                </a:rPr>
                <a:t>, </a:t>
              </a:r>
              <a:r>
                <a:rPr lang="en-US" altLang="zh-TW" sz="2200" i="1">
                  <a:solidFill>
                    <a:srgbClr val="660066"/>
                  </a:solidFill>
                  <a:latin typeface="Comic Sans MS" pitchFamily="66" charset="0"/>
                  <a:ea typeface="PMingLiU" pitchFamily="18" charset="-120"/>
                  <a:sym typeface="Symbol" pitchFamily="18" charset="2"/>
                </a:rPr>
                <a:t>B</a:t>
              </a:r>
              <a:r>
                <a:rPr lang="en-US" altLang="zh-TW" sz="2200">
                  <a:solidFill>
                    <a:srgbClr val="660066"/>
                  </a:solidFill>
                  <a:latin typeface="Comic Sans MS" pitchFamily="66" charset="0"/>
                  <a:ea typeface="PMingLiU" pitchFamily="18" charset="-120"/>
                  <a:sym typeface="Symbol" pitchFamily="18" charset="2"/>
                </a:rPr>
                <a:t>), (</a:t>
              </a:r>
              <a:r>
                <a:rPr lang="en-US" altLang="zh-TW" sz="2200" i="1">
                  <a:solidFill>
                    <a:srgbClr val="660066"/>
                  </a:solidFill>
                  <a:latin typeface="Comic Sans MS" pitchFamily="66" charset="0"/>
                  <a:ea typeface="PMingLiU" pitchFamily="18" charset="-120"/>
                  <a:sym typeface="Symbol" pitchFamily="18" charset="2"/>
                </a:rPr>
                <a:t>C</a:t>
              </a:r>
              <a:r>
                <a:rPr lang="en-US" altLang="zh-TW" sz="2200">
                  <a:solidFill>
                    <a:srgbClr val="660066"/>
                  </a:solidFill>
                  <a:latin typeface="Comic Sans MS" pitchFamily="66" charset="0"/>
                  <a:ea typeface="PMingLiU" pitchFamily="18" charset="-120"/>
                  <a:sym typeface="Symbol" pitchFamily="18" charset="2"/>
                </a:rPr>
                <a:t>, </a:t>
              </a:r>
              <a:r>
                <a:rPr lang="en-US" altLang="zh-TW" sz="2200" i="1">
                  <a:solidFill>
                    <a:srgbClr val="660066"/>
                  </a:solidFill>
                  <a:latin typeface="Comic Sans MS" pitchFamily="66" charset="0"/>
                  <a:ea typeface="PMingLiU" pitchFamily="18" charset="-120"/>
                  <a:sym typeface="Symbol" pitchFamily="18" charset="2"/>
                </a:rPr>
                <a:t>D</a:t>
              </a:r>
              <a:r>
                <a:rPr lang="en-US" altLang="zh-TW" sz="2200">
                  <a:solidFill>
                    <a:srgbClr val="660066"/>
                  </a:solidFill>
                  <a:latin typeface="Comic Sans MS" pitchFamily="66" charset="0"/>
                  <a:ea typeface="PMingLiU" pitchFamily="18" charset="-120"/>
                  <a:sym typeface="Symbol" pitchFamily="18" charset="2"/>
                </a:rPr>
                <a:t>)</a:t>
              </a:r>
            </a:p>
            <a:p>
              <a:pPr eaLnBrk="1" hangingPunct="1">
                <a:spcBef>
                  <a:spcPct val="50000"/>
                </a:spcBef>
                <a:buClr>
                  <a:srgbClr val="663300"/>
                </a:buClr>
                <a:buFont typeface="Wingdings" pitchFamily="2" charset="2"/>
                <a:buNone/>
              </a:pPr>
              <a:r>
                <a:rPr lang="en-US" altLang="zh-TW" sz="2200">
                  <a:solidFill>
                    <a:srgbClr val="660066"/>
                  </a:solidFill>
                  <a:latin typeface="Comic Sans MS" pitchFamily="66" charset="0"/>
                  <a:ea typeface="PMingLiU" pitchFamily="18" charset="-120"/>
                  <a:sym typeface="Symbol" pitchFamily="18" charset="2"/>
                </a:rPr>
                <a:t>This is a lossy-join decomposition.</a:t>
              </a:r>
            </a:p>
          </p:txBody>
        </p:sp>
        <p:sp>
          <p:nvSpPr>
            <p:cNvPr id="346119" name="Line 7"/>
            <p:cNvSpPr>
              <a:spLocks noChangeShapeType="1"/>
            </p:cNvSpPr>
            <p:nvPr/>
          </p:nvSpPr>
          <p:spPr bwMode="auto">
            <a:xfrm>
              <a:off x="432" y="3168"/>
              <a:ext cx="4320" cy="0"/>
            </a:xfrm>
            <a:prstGeom prst="line">
              <a:avLst/>
            </a:prstGeom>
            <a:noFill/>
            <a:ln w="12700">
              <a:solidFill>
                <a:schemeClr val="tx1"/>
              </a:solidFill>
              <a:round/>
              <a:headEnd/>
              <a:tailEnd/>
            </a:ln>
            <a:effectLst>
              <a:outerShdw dist="71842" dir="2700000" algn="ctr" rotWithShape="0">
                <a:schemeClr val="bg2">
                  <a:alpha val="50000"/>
                </a:schemeClr>
              </a:outerShdw>
            </a:effectLst>
          </p:spPr>
          <p:txBody>
            <a:bodyPr wrap="none" anchor="ctr"/>
            <a:lstStyle/>
            <a:p>
              <a:endParaRPr lang="en-US"/>
            </a:p>
          </p:txBody>
        </p:sp>
      </p:grpSp>
      <p:sp>
        <p:nvSpPr>
          <p:cNvPr id="346120" name="Line 8"/>
          <p:cNvSpPr>
            <a:spLocks noChangeShapeType="1"/>
          </p:cNvSpPr>
          <p:nvPr/>
        </p:nvSpPr>
        <p:spPr bwMode="auto">
          <a:xfrm>
            <a:off x="838200" y="2438400"/>
            <a:ext cx="6705600" cy="0"/>
          </a:xfrm>
          <a:prstGeom prst="line">
            <a:avLst/>
          </a:prstGeom>
          <a:noFill/>
          <a:ln w="12700">
            <a:solidFill>
              <a:schemeClr val="tx1"/>
            </a:solidFill>
            <a:round/>
            <a:headEnd/>
            <a:tailEnd/>
          </a:ln>
          <a:effectLst>
            <a:outerShdw dist="71842" dir="2700000" algn="ctr" rotWithShape="0">
              <a:schemeClr val="bg2">
                <a:alpha val="50000"/>
              </a:schemeClr>
            </a:outerShdw>
          </a:effectLst>
        </p:spPr>
        <p:txBody>
          <a:bodyPr wrap="none" anchor="ctr"/>
          <a:lstStyle/>
          <a:p>
            <a:endParaRPr lang="en-US"/>
          </a:p>
        </p:txBody>
      </p:sp>
      <p:sp>
        <p:nvSpPr>
          <p:cNvPr id="346121" name="Text Box 9"/>
          <p:cNvSpPr txBox="1">
            <a:spLocks noChangeArrowheads="1"/>
          </p:cNvSpPr>
          <p:nvPr/>
        </p:nvSpPr>
        <p:spPr bwMode="auto">
          <a:xfrm>
            <a:off x="7451725" y="2276475"/>
            <a:ext cx="1270000" cy="641350"/>
          </a:xfrm>
          <a:prstGeom prst="rect">
            <a:avLst/>
          </a:prstGeom>
          <a:noFill/>
          <a:ln w="9525">
            <a:noFill/>
            <a:miter lim="800000"/>
            <a:headEnd/>
            <a:tailEnd/>
          </a:ln>
          <a:effectLst/>
        </p:spPr>
        <p:txBody>
          <a:bodyPr wrap="none">
            <a:spAutoFit/>
          </a:bodyPr>
          <a:lstStyle/>
          <a:p>
            <a:pPr eaLnBrk="1" hangingPunct="1"/>
            <a:r>
              <a:rPr kumimoji="1" lang="en-US" altLang="zh-TW">
                <a:solidFill>
                  <a:srgbClr val="FF6600"/>
                </a:solidFill>
                <a:latin typeface="Comic Sans MS" pitchFamily="66" charset="0"/>
                <a:ea typeface="PMingLiU" pitchFamily="18" charset="-120"/>
              </a:rPr>
              <a:t>introduce </a:t>
            </a:r>
          </a:p>
          <a:p>
            <a:pPr eaLnBrk="1" hangingPunct="1"/>
            <a:r>
              <a:rPr kumimoji="1" lang="en-US" altLang="zh-TW">
                <a:solidFill>
                  <a:srgbClr val="FF6600"/>
                </a:solidFill>
                <a:latin typeface="Comic Sans MS" pitchFamily="66" charset="0"/>
                <a:ea typeface="PMingLiU" pitchFamily="18" charset="-120"/>
              </a:rPr>
              <a:t>virtually</a:t>
            </a:r>
          </a:p>
        </p:txBody>
      </p:sp>
      <p:sp>
        <p:nvSpPr>
          <p:cNvPr id="346122" name="Line 10"/>
          <p:cNvSpPr>
            <a:spLocks noChangeShapeType="1"/>
          </p:cNvSpPr>
          <p:nvPr/>
        </p:nvSpPr>
        <p:spPr bwMode="auto">
          <a:xfrm flipH="1">
            <a:off x="7380288" y="2852738"/>
            <a:ext cx="360362" cy="576262"/>
          </a:xfrm>
          <a:prstGeom prst="line">
            <a:avLst/>
          </a:prstGeom>
          <a:noFill/>
          <a:ln w="9525">
            <a:solidFill>
              <a:srgbClr val="FF0000"/>
            </a:solidFill>
            <a:round/>
            <a:headEnd/>
            <a:tailEnd type="triangle" w="med" len="me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61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61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61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61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461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6" grpId="0" build="p"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a:xfrm>
            <a:off x="685800" y="0"/>
            <a:ext cx="8229600" cy="1143000"/>
          </a:xfrm>
        </p:spPr>
        <p:txBody>
          <a:bodyPr/>
          <a:lstStyle/>
          <a:p>
            <a:r>
              <a:rPr lang="en-US" b="1" dirty="0">
                <a:solidFill>
                  <a:srgbClr val="FFCCFF"/>
                </a:solidFill>
              </a:rPr>
              <a:t>Fourth Normal Form</a:t>
            </a:r>
          </a:p>
        </p:txBody>
      </p:sp>
      <p:sp>
        <p:nvSpPr>
          <p:cNvPr id="373763" name="Rectangle 3"/>
          <p:cNvSpPr>
            <a:spLocks noGrp="1" noChangeArrowheads="1"/>
          </p:cNvSpPr>
          <p:nvPr>
            <p:ph type="body" idx="1"/>
          </p:nvPr>
        </p:nvSpPr>
        <p:spPr>
          <a:xfrm>
            <a:off x="381000" y="1143000"/>
            <a:ext cx="8458200" cy="5257800"/>
          </a:xfrm>
        </p:spPr>
        <p:txBody>
          <a:bodyPr/>
          <a:lstStyle/>
          <a:p>
            <a:pPr>
              <a:lnSpc>
                <a:spcPct val="90000"/>
              </a:lnSpc>
              <a:buNone/>
            </a:pPr>
            <a:r>
              <a:rPr lang="en-US" sz="2400" dirty="0" smtClean="0">
                <a:solidFill>
                  <a:schemeClr val="tx1"/>
                </a:solidFill>
                <a:latin typeface="+mj-lt"/>
              </a:rPr>
              <a:t>    A relation R is in 4NF if and only if it satisfies following conditions:</a:t>
            </a:r>
          </a:p>
          <a:p>
            <a:pPr>
              <a:lnSpc>
                <a:spcPct val="90000"/>
              </a:lnSpc>
            </a:pPr>
            <a:r>
              <a:rPr lang="en-US" sz="2400" dirty="0" smtClean="0">
                <a:solidFill>
                  <a:schemeClr val="tx1"/>
                </a:solidFill>
                <a:latin typeface="+mj-lt"/>
              </a:rPr>
              <a:t>If R is already in 3NF or in BCNF.</a:t>
            </a:r>
          </a:p>
          <a:p>
            <a:pPr>
              <a:lnSpc>
                <a:spcPct val="90000"/>
              </a:lnSpc>
            </a:pPr>
            <a:r>
              <a:rPr lang="en-US" sz="2400" dirty="0" smtClean="0">
                <a:latin typeface="+mj-lt"/>
              </a:rPr>
              <a:t>If it contains no </a:t>
            </a:r>
            <a:r>
              <a:rPr lang="en-US" sz="2400" b="1" i="1" dirty="0" smtClean="0">
                <a:latin typeface="+mj-lt"/>
              </a:rPr>
              <a:t>multi valued dependencies.</a:t>
            </a:r>
          </a:p>
          <a:p>
            <a:pPr>
              <a:lnSpc>
                <a:spcPct val="90000"/>
              </a:lnSpc>
            </a:pPr>
            <a:endParaRPr lang="en-US" sz="2400" dirty="0" smtClean="0">
              <a:solidFill>
                <a:schemeClr val="tx1"/>
              </a:solidFill>
              <a:latin typeface="+mj-lt"/>
            </a:endParaRPr>
          </a:p>
          <a:p>
            <a:pPr>
              <a:lnSpc>
                <a:spcPct val="90000"/>
              </a:lnSpc>
            </a:pPr>
            <a:endParaRPr lang="en-US" sz="2400" dirty="0" smtClean="0">
              <a:solidFill>
                <a:schemeClr val="tx1"/>
              </a:solidFill>
              <a:latin typeface="+mj-lt"/>
            </a:endParaRPr>
          </a:p>
          <a:p>
            <a:pPr>
              <a:lnSpc>
                <a:spcPct val="90000"/>
              </a:lnSpc>
              <a:buNone/>
            </a:pPr>
            <a:r>
              <a:rPr lang="en-US" sz="2400" dirty="0" smtClean="0">
                <a:latin typeface="+mj-lt"/>
              </a:rPr>
              <a:t>    MVDs occur when two or more independent multi valued facts about the same attribute occur within the same relation.</a:t>
            </a:r>
          </a:p>
          <a:p>
            <a:pPr>
              <a:lnSpc>
                <a:spcPct val="90000"/>
              </a:lnSpc>
              <a:buNone/>
            </a:pPr>
            <a:endParaRPr lang="en-US" sz="2400" dirty="0" smtClean="0">
              <a:latin typeface="+mj-lt"/>
            </a:endParaRPr>
          </a:p>
          <a:p>
            <a:pPr algn="just">
              <a:lnSpc>
                <a:spcPct val="90000"/>
              </a:lnSpc>
              <a:buNone/>
            </a:pPr>
            <a:r>
              <a:rPr lang="en-US" sz="2400" dirty="0" smtClean="0">
                <a:solidFill>
                  <a:schemeClr val="tx1"/>
                </a:solidFill>
                <a:latin typeface="+mj-lt"/>
              </a:rPr>
              <a:t>     This means that if in a relation R, having A, B and C attributes, B and C are multi valued represented as A</a:t>
            </a:r>
            <a:r>
              <a:rPr lang="en-US" sz="2400" dirty="0" smtClean="0">
                <a:solidFill>
                  <a:schemeClr val="tx1"/>
                </a:solidFill>
                <a:latin typeface="+mj-lt"/>
                <a:sym typeface="Wingdings" pitchFamily="2" charset="2"/>
              </a:rPr>
              <a:t>B and AC, then MVD exists only if B and C are independent of each other.</a:t>
            </a:r>
            <a:endParaRPr lang="en-US" sz="2400" dirty="0">
              <a:solidFill>
                <a:schemeClr val="tx1"/>
              </a:solidFill>
              <a:latin typeface="+mj-lt"/>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xfrm>
            <a:off x="457200" y="0"/>
            <a:ext cx="8229600" cy="1143000"/>
          </a:xfrm>
        </p:spPr>
        <p:txBody>
          <a:bodyPr/>
          <a:lstStyle/>
          <a:p>
            <a:r>
              <a:rPr lang="en-US" b="1" dirty="0">
                <a:solidFill>
                  <a:srgbClr val="FFCCFF"/>
                </a:solidFill>
              </a:rPr>
              <a:t>Example: 4NF</a:t>
            </a:r>
          </a:p>
        </p:txBody>
      </p:sp>
      <p:pic>
        <p:nvPicPr>
          <p:cNvPr id="71681" name="Picture 1"/>
          <p:cNvPicPr>
            <a:picLocks noChangeAspect="1" noChangeArrowheads="1"/>
          </p:cNvPicPr>
          <p:nvPr/>
        </p:nvPicPr>
        <p:blipFill>
          <a:blip r:embed="rId2"/>
          <a:srcRect/>
          <a:stretch>
            <a:fillRect/>
          </a:stretch>
        </p:blipFill>
        <p:spPr bwMode="auto">
          <a:xfrm>
            <a:off x="2043113" y="1143000"/>
            <a:ext cx="5057775" cy="4572000"/>
          </a:xfrm>
          <a:prstGeom prst="rect">
            <a:avLst/>
          </a:prstGeom>
          <a:noFill/>
          <a:ln w="9525">
            <a:noFill/>
            <a:miter lim="800000"/>
            <a:headEnd/>
            <a:tailEnd/>
          </a:ln>
          <a:effectLst/>
        </p:spPr>
      </p:pic>
    </p:spTree>
  </p:cSld>
  <p:clrMapOvr>
    <a:masterClrMapping/>
  </p:clrMapOvr>
  <p:transition>
    <p:pull dir="d"/>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a:xfrm>
            <a:off x="457200" y="0"/>
            <a:ext cx="8229600" cy="1143000"/>
          </a:xfrm>
        </p:spPr>
        <p:txBody>
          <a:bodyPr/>
          <a:lstStyle/>
          <a:p>
            <a:r>
              <a:rPr lang="en-US" b="1" dirty="0">
                <a:solidFill>
                  <a:srgbClr val="FFCCFF"/>
                </a:solidFill>
              </a:rPr>
              <a:t>Example: 4NF</a:t>
            </a:r>
          </a:p>
        </p:txBody>
      </p:sp>
      <p:pic>
        <p:nvPicPr>
          <p:cNvPr id="70657" name="Picture 1"/>
          <p:cNvPicPr>
            <a:picLocks noChangeAspect="1" noChangeArrowheads="1"/>
          </p:cNvPicPr>
          <p:nvPr/>
        </p:nvPicPr>
        <p:blipFill>
          <a:blip r:embed="rId2"/>
          <a:srcRect/>
          <a:stretch>
            <a:fillRect/>
          </a:stretch>
        </p:blipFill>
        <p:spPr bwMode="auto">
          <a:xfrm>
            <a:off x="1585913" y="1271588"/>
            <a:ext cx="5972175" cy="4314825"/>
          </a:xfrm>
          <a:prstGeom prst="rect">
            <a:avLst/>
          </a:prstGeom>
          <a:noFill/>
          <a:ln w="9525">
            <a:noFill/>
            <a:miter lim="800000"/>
            <a:headEnd/>
            <a:tailEnd/>
          </a:ln>
          <a:effectLst/>
        </p:spPr>
      </p:pic>
    </p:spTree>
  </p:cSld>
  <p:clrMapOvr>
    <a:masterClrMapping/>
  </p:clrMapOvr>
  <p:transition>
    <p:pull dir="d"/>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a:xfrm>
            <a:off x="457200" y="0"/>
            <a:ext cx="8229600" cy="1143000"/>
          </a:xfrm>
        </p:spPr>
        <p:txBody>
          <a:bodyPr/>
          <a:lstStyle/>
          <a:p>
            <a:r>
              <a:rPr lang="en-US" b="1" dirty="0">
                <a:solidFill>
                  <a:srgbClr val="FFCCFF"/>
                </a:solidFill>
              </a:rPr>
              <a:t>Fifth Normal Form</a:t>
            </a:r>
          </a:p>
        </p:txBody>
      </p:sp>
      <p:sp>
        <p:nvSpPr>
          <p:cNvPr id="372739" name="Rectangle 3"/>
          <p:cNvSpPr>
            <a:spLocks noGrp="1" noChangeArrowheads="1"/>
          </p:cNvSpPr>
          <p:nvPr>
            <p:ph type="body" idx="1"/>
          </p:nvPr>
        </p:nvSpPr>
        <p:spPr/>
        <p:txBody>
          <a:bodyPr/>
          <a:lstStyle/>
          <a:p>
            <a:r>
              <a:rPr lang="en-US" sz="2200" dirty="0">
                <a:solidFill>
                  <a:schemeClr val="tx1"/>
                </a:solidFill>
                <a:latin typeface="+mj-lt"/>
              </a:rPr>
              <a:t>A relation R is in 5NF (also called Projection-Join Normal form or PJNF) </a:t>
            </a:r>
            <a:r>
              <a:rPr lang="en-US" sz="2200" dirty="0" err="1">
                <a:solidFill>
                  <a:schemeClr val="tx1"/>
                </a:solidFill>
                <a:latin typeface="+mj-lt"/>
              </a:rPr>
              <a:t>iff</a:t>
            </a:r>
            <a:r>
              <a:rPr lang="en-US" sz="2200" dirty="0">
                <a:solidFill>
                  <a:schemeClr val="tx1"/>
                </a:solidFill>
                <a:latin typeface="+mj-lt"/>
              </a:rPr>
              <a:t> every join dependency in the relation R is implied by the candidate keys of the relation R</a:t>
            </a:r>
            <a:r>
              <a:rPr lang="en-US" sz="2200" dirty="0" smtClean="0">
                <a:solidFill>
                  <a:schemeClr val="tx1"/>
                </a:solidFill>
                <a:latin typeface="+mj-lt"/>
              </a:rPr>
              <a:t>.</a:t>
            </a:r>
          </a:p>
          <a:p>
            <a:endParaRPr lang="en-US" sz="2200" dirty="0" smtClean="0">
              <a:latin typeface="+mj-lt"/>
            </a:endParaRPr>
          </a:p>
          <a:p>
            <a:r>
              <a:rPr lang="en-US" sz="2200" dirty="0" smtClean="0">
                <a:solidFill>
                  <a:schemeClr val="tx1"/>
                </a:solidFill>
                <a:latin typeface="+mj-lt"/>
              </a:rPr>
              <a:t>A relation decomposed into two relations must have lossless join property, which ensures that no spurious </a:t>
            </a:r>
            <a:r>
              <a:rPr lang="en-US" sz="2200" dirty="0" err="1" smtClean="0">
                <a:solidFill>
                  <a:schemeClr val="tx1"/>
                </a:solidFill>
                <a:latin typeface="+mj-lt"/>
              </a:rPr>
              <a:t>tuples</a:t>
            </a:r>
            <a:r>
              <a:rPr lang="en-US" sz="2200" dirty="0" smtClean="0">
                <a:solidFill>
                  <a:schemeClr val="tx1"/>
                </a:solidFill>
                <a:latin typeface="+mj-lt"/>
              </a:rPr>
              <a:t> are generated when relations are reunited using a natural join.</a:t>
            </a:r>
          </a:p>
          <a:p>
            <a:endParaRPr lang="en-US" sz="2200" dirty="0" smtClean="0">
              <a:latin typeface="+mj-lt"/>
            </a:endParaRPr>
          </a:p>
          <a:p>
            <a:r>
              <a:rPr lang="en-US" sz="2200" dirty="0" smtClean="0">
                <a:solidFill>
                  <a:schemeClr val="tx1"/>
                </a:solidFill>
                <a:latin typeface="+mj-lt"/>
              </a:rPr>
              <a:t>There are requirements to decompose a relation into more than two relations. Such cases are managed by join dependency and 5NF.</a:t>
            </a:r>
          </a:p>
          <a:p>
            <a:endParaRPr lang="en-US" sz="2200" dirty="0" smtClean="0">
              <a:latin typeface="+mj-lt"/>
            </a:endParaRPr>
          </a:p>
          <a:p>
            <a:r>
              <a:rPr lang="en-US" sz="2200" dirty="0" smtClean="0">
                <a:latin typeface="+mj-lt"/>
              </a:rPr>
              <a:t>Implies that relations that have been decomposed in previous NF can be recombined via natural joins to recreate the original relation.</a:t>
            </a:r>
          </a:p>
          <a:p>
            <a:pPr>
              <a:buNone/>
            </a:pPr>
            <a:endParaRPr lang="en-US" sz="2200" dirty="0">
              <a:solidFill>
                <a:schemeClr val="tx1"/>
              </a:solidFill>
              <a:latin typeface="+mj-lt"/>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Rectangle 3"/>
          <p:cNvSpPr>
            <a:spLocks noChangeArrowheads="1"/>
          </p:cNvSpPr>
          <p:nvPr/>
        </p:nvSpPr>
        <p:spPr bwMode="auto">
          <a:xfrm>
            <a:off x="381000" y="1219200"/>
            <a:ext cx="8305800"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Georgia" pitchFamily="18" charset="0"/>
              </a:rPr>
              <a:t>Consider the different case where, if an agent is an agent for a company and that company makes a product, then he always sells that product for the company. Under these circumstances</a:t>
            </a:r>
            <a:r>
              <a:rPr kumimoji="0" lang="en-US" b="0" i="0" u="none" strike="noStrike" cap="none" normalizeH="0" baseline="0" dirty="0" smtClean="0">
                <a:ln>
                  <a:noFill/>
                </a:ln>
                <a:effectLst/>
                <a:latin typeface="Georgia" pitchFamily="18" charset="0"/>
              </a:rPr>
              <a:t>, the 'agent company product' table is as shown below</a:t>
            </a:r>
            <a:r>
              <a:rPr kumimoji="0" lang="en-US" sz="1200" b="0" i="0" u="none" strike="noStrike" cap="none" normalizeH="0" baseline="0" dirty="0" smtClean="0">
                <a:ln>
                  <a:noFill/>
                </a:ln>
                <a:effectLst/>
                <a:latin typeface="Georgia" pitchFamily="18" charset="0"/>
              </a:rPr>
              <a:t> .</a:t>
            </a:r>
            <a:r>
              <a:rPr kumimoji="0" lang="en-US" b="0" i="0" u="none" strike="noStrike" cap="none" normalizeH="0" dirty="0" smtClean="0">
                <a:ln>
                  <a:noFill/>
                </a:ln>
                <a:effectLst/>
                <a:latin typeface="Georgia" pitchFamily="18" charset="0"/>
              </a:rPr>
              <a:t> This relation contains following dependencies.</a:t>
            </a:r>
          </a:p>
          <a:p>
            <a:pPr marL="0" marR="0" lvl="0" indent="0" algn="just" defTabSz="914400" rtl="0" eaLnBrk="1" fontAlgn="base" latinLnBrk="0" hangingPunct="1">
              <a:lnSpc>
                <a:spcPct val="100000"/>
              </a:lnSpc>
              <a:spcBef>
                <a:spcPct val="0"/>
              </a:spcBef>
              <a:spcAft>
                <a:spcPct val="0"/>
              </a:spcAft>
              <a:buClrTx/>
              <a:buSzTx/>
              <a:buFontTx/>
              <a:buNone/>
              <a:tabLst/>
            </a:pPr>
            <a:r>
              <a:rPr lang="en-US" baseline="0" dirty="0" smtClean="0">
                <a:latin typeface="Georgia" pitchFamily="18" charset="0"/>
              </a:rPr>
              <a:t>Agent</a:t>
            </a:r>
            <a:r>
              <a:rPr lang="en-US" dirty="0" smtClean="0">
                <a:latin typeface="Georgia" pitchFamily="18" charset="0"/>
              </a:rPr>
              <a:t> </a:t>
            </a:r>
            <a:r>
              <a:rPr lang="en-US" dirty="0" smtClean="0">
                <a:latin typeface="Georgia" pitchFamily="18" charset="0"/>
                <a:sym typeface="Wingdings" pitchFamily="2" charset="2"/>
              </a:rPr>
              <a:t> Company</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effectLst/>
                <a:latin typeface="Georgia" pitchFamily="18" charset="0"/>
                <a:sym typeface="Wingdings" pitchFamily="2" charset="2"/>
              </a:rPr>
              <a:t>Agent  </a:t>
            </a:r>
            <a:r>
              <a:rPr lang="en-US" dirty="0" err="1" smtClean="0">
                <a:latin typeface="Georgia" pitchFamily="18" charset="0"/>
                <a:sym typeface="Wingdings" pitchFamily="2" charset="2"/>
              </a:rPr>
              <a:t>P</a:t>
            </a:r>
            <a:r>
              <a:rPr kumimoji="0" lang="en-US" b="0" i="0" u="none" strike="noStrike" cap="none" normalizeH="0" baseline="0" dirty="0" err="1" smtClean="0">
                <a:ln>
                  <a:noFill/>
                </a:ln>
                <a:effectLst/>
                <a:latin typeface="Georgia" pitchFamily="18" charset="0"/>
                <a:sym typeface="Wingdings" pitchFamily="2" charset="2"/>
              </a:rPr>
              <a:t>roduct_Name</a:t>
            </a:r>
            <a:endParaRPr kumimoji="0" lang="en-US" b="0" i="0" u="none" strike="noStrike" cap="none" normalizeH="0" baseline="0" dirty="0" smtClean="0">
              <a:ln>
                <a:noFill/>
              </a:ln>
              <a:effectLst/>
              <a:latin typeface="Georgia" pitchFamily="18" charset="0"/>
              <a:sym typeface="Wingdings" pitchFamily="2" charset="2"/>
            </a:endParaRPr>
          </a:p>
          <a:p>
            <a:pPr marL="0" marR="0" lvl="0" indent="0" algn="just" defTabSz="914400" rtl="0" eaLnBrk="1" fontAlgn="base" latinLnBrk="0" hangingPunct="1">
              <a:lnSpc>
                <a:spcPct val="100000"/>
              </a:lnSpc>
              <a:spcBef>
                <a:spcPct val="0"/>
              </a:spcBef>
              <a:spcAft>
                <a:spcPct val="0"/>
              </a:spcAft>
              <a:buClrTx/>
              <a:buSzTx/>
              <a:buFontTx/>
              <a:buNone/>
              <a:tabLst/>
            </a:pPr>
            <a:r>
              <a:rPr lang="en-US" dirty="0" smtClean="0">
                <a:latin typeface="Georgia" pitchFamily="18" charset="0"/>
                <a:sym typeface="Wingdings" pitchFamily="2" charset="2"/>
              </a:rPr>
              <a:t>Company</a:t>
            </a:r>
            <a:r>
              <a:rPr lang="en-US" dirty="0" err="1" smtClean="0">
                <a:latin typeface="Georgia" pitchFamily="18" charset="0"/>
                <a:sym typeface="Wingdings" pitchFamily="2" charset="2"/>
              </a:rPr>
              <a:t>Product_Name</a:t>
            </a:r>
            <a:endParaRPr kumimoji="0" lang="en-US" sz="1600" b="0" i="0" u="none" strike="noStrike" cap="none" normalizeH="0" baseline="0" dirty="0" smtClean="0">
              <a:ln>
                <a:noFill/>
              </a:ln>
              <a:effectLst/>
              <a:latin typeface="Georgia" pitchFamily="18" charset="0"/>
            </a:endParaRPr>
          </a:p>
        </p:txBody>
      </p:sp>
      <p:pic>
        <p:nvPicPr>
          <p:cNvPr id="156676" name="Picture 4" descr="agent_company_product_table">
            <a:hlinkClick r:id="rId2" tooltip="agent_company_product_table"/>
          </p:cNvPr>
          <p:cNvPicPr>
            <a:picLocks noChangeAspect="1" noChangeArrowheads="1"/>
          </p:cNvPicPr>
          <p:nvPr/>
        </p:nvPicPr>
        <p:blipFill>
          <a:blip r:embed="rId3"/>
          <a:srcRect/>
          <a:stretch>
            <a:fillRect/>
          </a:stretch>
        </p:blipFill>
        <p:spPr bwMode="auto">
          <a:xfrm>
            <a:off x="1676400" y="3429000"/>
            <a:ext cx="6817895" cy="2590800"/>
          </a:xfrm>
          <a:prstGeom prst="rect">
            <a:avLst/>
          </a:prstGeom>
          <a:noFill/>
        </p:spPr>
      </p:pic>
      <p:sp>
        <p:nvSpPr>
          <p:cNvPr id="7" name="Rectangle 2"/>
          <p:cNvSpPr>
            <a:spLocks noGrp="1" noChangeArrowheads="1"/>
          </p:cNvSpPr>
          <p:nvPr>
            <p:ph type="title"/>
          </p:nvPr>
        </p:nvSpPr>
        <p:spPr>
          <a:xfrm>
            <a:off x="457200" y="0"/>
            <a:ext cx="8229600" cy="1143000"/>
          </a:xfrm>
        </p:spPr>
        <p:txBody>
          <a:bodyPr/>
          <a:lstStyle/>
          <a:p>
            <a:r>
              <a:rPr lang="en-US" b="1" dirty="0">
                <a:solidFill>
                  <a:srgbClr val="FFCCFF"/>
                </a:solidFill>
              </a:rPr>
              <a:t>Fifth Normal Form</a:t>
            </a: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0"/>
            <a:ext cx="8229600" cy="1143000"/>
          </a:xfrm>
        </p:spPr>
        <p:txBody>
          <a:bodyPr/>
          <a:lstStyle/>
          <a:p>
            <a:r>
              <a:rPr lang="en-US" b="1" dirty="0">
                <a:solidFill>
                  <a:srgbClr val="FFCCFF"/>
                </a:solidFill>
              </a:rPr>
              <a:t>Fifth Normal Form</a:t>
            </a:r>
          </a:p>
        </p:txBody>
      </p:sp>
      <p:sp>
        <p:nvSpPr>
          <p:cNvPr id="5" name="Rectangle 4"/>
          <p:cNvSpPr/>
          <p:nvPr/>
        </p:nvSpPr>
        <p:spPr>
          <a:xfrm>
            <a:off x="457200" y="990600"/>
            <a:ext cx="8153400" cy="3139321"/>
          </a:xfrm>
          <a:prstGeom prst="rect">
            <a:avLst/>
          </a:prstGeom>
        </p:spPr>
        <p:txBody>
          <a:bodyPr wrap="square">
            <a:spAutoFit/>
          </a:bodyPr>
          <a:lstStyle/>
          <a:p>
            <a:pPr algn="just"/>
            <a:r>
              <a:rPr lang="en-US" dirty="0" smtClean="0">
                <a:latin typeface="+mj-lt"/>
              </a:rPr>
              <a:t>The table is necessary in order to show all the information required. </a:t>
            </a:r>
            <a:r>
              <a:rPr lang="en-US" dirty="0" err="1" smtClean="0">
                <a:latin typeface="+mj-lt"/>
              </a:rPr>
              <a:t>Suneet</a:t>
            </a:r>
            <a:r>
              <a:rPr lang="en-US" dirty="0" smtClean="0">
                <a:latin typeface="+mj-lt"/>
              </a:rPr>
              <a:t>, for example, sells ABC's Nuts and Screws, but not ABC's Bolts. Raj is not an age it for CDE and does not sell ABC's Nuts or Screws. The table is in 4NF because it contains no multi-valued dependency. It does, however, contain an element of redundancy in that it records the fact that </a:t>
            </a:r>
            <a:r>
              <a:rPr lang="en-US" dirty="0" err="1" smtClean="0">
                <a:latin typeface="+mj-lt"/>
              </a:rPr>
              <a:t>Suneet</a:t>
            </a:r>
            <a:r>
              <a:rPr lang="en-US" dirty="0" smtClean="0">
                <a:latin typeface="+mj-lt"/>
              </a:rPr>
              <a:t> is an agent for ABC twice. Suppose that the table is decomposed into its two projections, PI and P2.</a:t>
            </a:r>
          </a:p>
          <a:p>
            <a:pPr algn="just"/>
            <a:endParaRPr lang="en-US" dirty="0" smtClean="0">
              <a:latin typeface="+mj-lt"/>
            </a:endParaRPr>
          </a:p>
          <a:p>
            <a:pPr algn="just"/>
            <a:r>
              <a:rPr lang="en-US" dirty="0" smtClean="0">
                <a:latin typeface="+mj-lt"/>
              </a:rPr>
              <a:t>The redundancy has been eliminated, but the information about which companies make which products and which of these products they supply to which agents has been lost. The natural join of these two projections will result in some spurious </a:t>
            </a:r>
            <a:r>
              <a:rPr lang="en-US" dirty="0" err="1" smtClean="0">
                <a:latin typeface="+mj-lt"/>
              </a:rPr>
              <a:t>tuples</a:t>
            </a:r>
            <a:r>
              <a:rPr lang="en-US" dirty="0" smtClean="0">
                <a:latin typeface="+mj-lt"/>
              </a:rPr>
              <a:t> (additional </a:t>
            </a:r>
            <a:r>
              <a:rPr lang="en-US" dirty="0" err="1" smtClean="0">
                <a:latin typeface="+mj-lt"/>
              </a:rPr>
              <a:t>tuples</a:t>
            </a:r>
            <a:r>
              <a:rPr lang="en-US" dirty="0" smtClean="0">
                <a:latin typeface="+mj-lt"/>
              </a:rPr>
              <a:t> which were not present in the original relation).</a:t>
            </a:r>
            <a:endParaRPr lang="en-US" dirty="0">
              <a:latin typeface="+mj-lt"/>
            </a:endParaRPr>
          </a:p>
        </p:txBody>
      </p:sp>
      <p:pic>
        <p:nvPicPr>
          <p:cNvPr id="160770" name="Picture 2" descr="http://ecomputernotes.com/images/Decomposed%20AGENT_COMPANY_PRODUCT.jpg"/>
          <p:cNvPicPr>
            <a:picLocks noChangeAspect="1" noChangeArrowheads="1"/>
          </p:cNvPicPr>
          <p:nvPr/>
        </p:nvPicPr>
        <p:blipFill>
          <a:blip r:embed="rId2"/>
          <a:srcRect/>
          <a:stretch>
            <a:fillRect/>
          </a:stretch>
        </p:blipFill>
        <p:spPr bwMode="auto">
          <a:xfrm>
            <a:off x="762000" y="4267200"/>
            <a:ext cx="7984378" cy="2123846"/>
          </a:xfrm>
          <a:prstGeom prst="rect">
            <a:avLst/>
          </a:prstGeom>
          <a:noFill/>
        </p:spPr>
      </p:pic>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0"/>
            <a:ext cx="8229600" cy="1143000"/>
          </a:xfrm>
        </p:spPr>
        <p:txBody>
          <a:bodyPr/>
          <a:lstStyle/>
          <a:p>
            <a:r>
              <a:rPr lang="en-US" b="1" dirty="0">
                <a:solidFill>
                  <a:srgbClr val="FFCCFF"/>
                </a:solidFill>
              </a:rPr>
              <a:t>Fifth Normal Form</a:t>
            </a:r>
          </a:p>
        </p:txBody>
      </p:sp>
      <p:sp>
        <p:nvSpPr>
          <p:cNvPr id="161793" name="Rectangle 1"/>
          <p:cNvSpPr>
            <a:spLocks noChangeArrowheads="1"/>
          </p:cNvSpPr>
          <p:nvPr/>
        </p:nvSpPr>
        <p:spPr bwMode="auto">
          <a:xfrm>
            <a:off x="457200" y="1219200"/>
            <a:ext cx="8153400"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Georgia" pitchFamily="18" charset="0"/>
              </a:rPr>
              <a:t>This table can be decomposed into its three projections without loss of information as demonstrated belo</a:t>
            </a:r>
            <a:r>
              <a:rPr lang="en-US" sz="2000" baseline="0" dirty="0" smtClean="0">
                <a:latin typeface="Georgia" pitchFamily="18" charset="0"/>
              </a:rPr>
              <a:t>w</a:t>
            </a:r>
            <a:r>
              <a:rPr lang="en-US" sz="2000" dirty="0" smtClean="0">
                <a:latin typeface="Georgia" pitchFamily="18" charset="0"/>
              </a:rPr>
              <a:t>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Georgia"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lang="en-US" sz="2000" dirty="0" smtClean="0">
                <a:latin typeface="Georgia" pitchFamily="18" charset="0"/>
              </a:rPr>
              <a:t>If we take the natural join of these relations then we get the original relation back. So this is the correct decomposition.</a:t>
            </a:r>
            <a:endParaRPr kumimoji="0" lang="en-US" b="0" i="0" u="none" strike="noStrike" cap="none" normalizeH="0" baseline="0" dirty="0" smtClean="0">
              <a:ln>
                <a:noFill/>
              </a:ln>
              <a:solidFill>
                <a:schemeClr val="tx1"/>
              </a:solidFill>
              <a:effectLst/>
              <a:latin typeface="Georgia" pitchFamily="18" charset="0"/>
            </a:endParaRPr>
          </a:p>
        </p:txBody>
      </p:sp>
      <p:pic>
        <p:nvPicPr>
          <p:cNvPr id="161794" name="Picture 2" descr="decompose into three projection">
            <a:hlinkClick r:id="rId2" tooltip="decompose into three projection"/>
          </p:cNvPr>
          <p:cNvPicPr>
            <a:picLocks noChangeAspect="1" noChangeArrowheads="1"/>
          </p:cNvPicPr>
          <p:nvPr/>
        </p:nvPicPr>
        <p:blipFill>
          <a:blip r:embed="rId3"/>
          <a:srcRect/>
          <a:stretch>
            <a:fillRect/>
          </a:stretch>
        </p:blipFill>
        <p:spPr bwMode="auto">
          <a:xfrm>
            <a:off x="228600" y="3581400"/>
            <a:ext cx="8472237" cy="1981200"/>
          </a:xfrm>
          <a:prstGeom prst="rect">
            <a:avLst/>
          </a:prstGeom>
          <a:noFill/>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Presentation_MC_HR_141004">
  <a:themeElements>
    <a:clrScheme name="1_Presentation_MC_HR_14100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Presentation_MC_HR_141004">
      <a:majorFont>
        <a:latin typeface="Times New Roman"/>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resentation_MC_HR_14100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Presentation_MC_HR_14100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Presentation_MC_HR_14100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Presentation_MC_HR_14100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Presentation_MC_HR_14100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Presentation_MC_HR_14100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Presentation_MC_HR_14100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1165</TotalTime>
  <Words>5316</Words>
  <Application>Microsoft Office PowerPoint</Application>
  <PresentationFormat>On-screen Show (4:3)</PresentationFormat>
  <Paragraphs>1050</Paragraphs>
  <Slides>100</Slides>
  <Notes>28</Notes>
  <HiddenSlides>0</HiddenSlides>
  <MMClips>0</MMClips>
  <ScaleCrop>false</ScaleCrop>
  <HeadingPairs>
    <vt:vector size="6" baseType="variant">
      <vt:variant>
        <vt:lpstr>Theme</vt:lpstr>
      </vt:variant>
      <vt:variant>
        <vt:i4>1</vt:i4>
      </vt:variant>
      <vt:variant>
        <vt:lpstr>Embedded OLE Servers</vt:lpstr>
      </vt:variant>
      <vt:variant>
        <vt:i4>4</vt:i4>
      </vt:variant>
      <vt:variant>
        <vt:lpstr>Slide Titles</vt:lpstr>
      </vt:variant>
      <vt:variant>
        <vt:i4>100</vt:i4>
      </vt:variant>
    </vt:vector>
  </HeadingPairs>
  <TitlesOfParts>
    <vt:vector size="105" baseType="lpstr">
      <vt:lpstr>1_Presentation_MC_HR_141004</vt:lpstr>
      <vt:lpstr>File</vt:lpstr>
      <vt:lpstr>Document</vt:lpstr>
      <vt:lpstr>Equation</vt:lpstr>
      <vt:lpstr>Worksheet</vt:lpstr>
      <vt:lpstr>Data Base Management System   Unit -2</vt:lpstr>
      <vt:lpstr>Relational Model</vt:lpstr>
      <vt:lpstr>Relation Example</vt:lpstr>
      <vt:lpstr>NULL value</vt:lpstr>
      <vt:lpstr>Why Constraints?</vt:lpstr>
      <vt:lpstr>Domain Constraints  </vt:lpstr>
      <vt:lpstr>Key Constraints</vt:lpstr>
      <vt:lpstr>Keys</vt:lpstr>
      <vt:lpstr>Slide 9</vt:lpstr>
      <vt:lpstr>Referential Integrity Constraints</vt:lpstr>
      <vt:lpstr>Slide 11</vt:lpstr>
      <vt:lpstr>Slide 12</vt:lpstr>
      <vt:lpstr>Slide 13</vt:lpstr>
      <vt:lpstr>Slide 14</vt:lpstr>
      <vt:lpstr>Slide 15</vt:lpstr>
      <vt:lpstr>Slide 16</vt:lpstr>
      <vt:lpstr>Union , Intersection , Difference -</vt:lpstr>
      <vt:lpstr>Slide 18</vt:lpstr>
      <vt:lpstr>Selection s</vt:lpstr>
      <vt:lpstr>Slide 20</vt:lpstr>
      <vt:lpstr>Projection </vt:lpstr>
      <vt:lpstr>Slide 22</vt:lpstr>
      <vt:lpstr>Cartesian Product: </vt:lpstr>
      <vt:lpstr>Slide 24</vt:lpstr>
      <vt:lpstr>Join</vt:lpstr>
      <vt:lpstr>Theta-Join</vt:lpstr>
      <vt:lpstr>Theta-Join</vt:lpstr>
      <vt:lpstr>Equi-Join</vt:lpstr>
      <vt:lpstr>Natural-Join</vt:lpstr>
      <vt:lpstr>Slide 30</vt:lpstr>
      <vt:lpstr>Outer Joins</vt:lpstr>
      <vt:lpstr>Left Outer Join</vt:lpstr>
      <vt:lpstr>Right Outer Join </vt:lpstr>
      <vt:lpstr>Slide 34</vt:lpstr>
      <vt:lpstr>Slide 35</vt:lpstr>
      <vt:lpstr>Full Outer Join </vt:lpstr>
      <vt:lpstr> Joins Revised</vt:lpstr>
      <vt:lpstr>Combining Different Operations</vt:lpstr>
      <vt:lpstr>Example 1</vt:lpstr>
      <vt:lpstr>Example 1(cont)</vt:lpstr>
      <vt:lpstr>Slide 41</vt:lpstr>
      <vt:lpstr>Slide 42</vt:lpstr>
      <vt:lpstr>Schema Normalization</vt:lpstr>
      <vt:lpstr>Functional Dependencies</vt:lpstr>
      <vt:lpstr>Example</vt:lpstr>
      <vt:lpstr>FD Sets</vt:lpstr>
      <vt:lpstr>Trivial Dependencies</vt:lpstr>
      <vt:lpstr>Closure of FD Set</vt:lpstr>
      <vt:lpstr>Algo to find closure</vt:lpstr>
      <vt:lpstr>Armstrong’s Axioms: Inferring All FDs</vt:lpstr>
      <vt:lpstr>More Rules Derived from AAs</vt:lpstr>
      <vt:lpstr>“Superkey”</vt:lpstr>
      <vt:lpstr>Find candidate keys</vt:lpstr>
      <vt:lpstr>Equivalent FD Sets</vt:lpstr>
      <vt:lpstr>Examples : Minimizing FDs</vt:lpstr>
      <vt:lpstr>The Normalization Process</vt:lpstr>
      <vt:lpstr>The Normalization Process</vt:lpstr>
      <vt:lpstr>Normalization</vt:lpstr>
      <vt:lpstr>Relationship of Normal Forms</vt:lpstr>
      <vt:lpstr>Slide 60</vt:lpstr>
      <vt:lpstr>Unnormalized Relations</vt:lpstr>
      <vt:lpstr>Eg of Unnormalized Relation</vt:lpstr>
      <vt:lpstr>First Normal Form</vt:lpstr>
      <vt:lpstr>First Normal Form</vt:lpstr>
      <vt:lpstr>Eg of First Normal Form</vt:lpstr>
      <vt:lpstr>First Normal Form</vt:lpstr>
      <vt:lpstr>Data Anomalies in 1NF Relations</vt:lpstr>
      <vt:lpstr>Partial Dependencies</vt:lpstr>
      <vt:lpstr>Second Normal Form</vt:lpstr>
      <vt:lpstr>Second Normal Form</vt:lpstr>
      <vt:lpstr>Slide 71</vt:lpstr>
      <vt:lpstr>Second Normal Form</vt:lpstr>
      <vt:lpstr>Data Anomalies in 2NF Relations</vt:lpstr>
      <vt:lpstr>Data Anomalies in 2NF Relations</vt:lpstr>
      <vt:lpstr>Data Anomalies in 2NF Relations</vt:lpstr>
      <vt:lpstr>Transitive Dependencies</vt:lpstr>
      <vt:lpstr>Transitive Dependencies</vt:lpstr>
      <vt:lpstr>Third Normal Form</vt:lpstr>
      <vt:lpstr>Conversion to Third Normal Form</vt:lpstr>
      <vt:lpstr>Third Normal Form</vt:lpstr>
      <vt:lpstr>Third Normal Form</vt:lpstr>
      <vt:lpstr>Algorithm: decomposing R into 3NF</vt:lpstr>
      <vt:lpstr>Example 1</vt:lpstr>
      <vt:lpstr>Example 2</vt:lpstr>
      <vt:lpstr>Data Anomalies in Third Normal Form</vt:lpstr>
      <vt:lpstr>Slide 86</vt:lpstr>
      <vt:lpstr>Slide 87</vt:lpstr>
      <vt:lpstr>Slide 88</vt:lpstr>
      <vt:lpstr>Slide 89</vt:lpstr>
      <vt:lpstr>Slide 90</vt:lpstr>
      <vt:lpstr>Lossless Join Decomposition</vt:lpstr>
      <vt:lpstr>Slide 92</vt:lpstr>
      <vt:lpstr>Fourth Normal Form</vt:lpstr>
      <vt:lpstr>Example: 4NF</vt:lpstr>
      <vt:lpstr>Example: 4NF</vt:lpstr>
      <vt:lpstr>Fifth Normal Form</vt:lpstr>
      <vt:lpstr>Fifth Normal Form</vt:lpstr>
      <vt:lpstr>Fifth Normal Form</vt:lpstr>
      <vt:lpstr>Fifth Normal Form</vt:lpstr>
      <vt:lpstr>Slide 100</vt:lpstr>
    </vt:vector>
  </TitlesOfParts>
  <Company>Dr.Singhal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dc:title>
  <dc:creator>Dr.Singhal</dc:creator>
  <cp:lastModifiedBy>vaibhav</cp:lastModifiedBy>
  <cp:revision>153</cp:revision>
  <dcterms:created xsi:type="dcterms:W3CDTF">2010-08-24T21:24:50Z</dcterms:created>
  <dcterms:modified xsi:type="dcterms:W3CDTF">2014-02-05T04:20:33Z</dcterms:modified>
</cp:coreProperties>
</file>