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Default Extension="vml" ContentType="application/vnd.openxmlformats-officedocument.vmlDrawing"/>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Lst>
  <p:notesMasterIdLst>
    <p:notesMasterId r:id="rId162"/>
  </p:notesMasterIdLst>
  <p:handoutMasterIdLst>
    <p:handoutMasterId r:id="rId163"/>
  </p:handoutMasterIdLst>
  <p:sldIdLst>
    <p:sldId id="259" r:id="rId2"/>
    <p:sldId id="499" r:id="rId3"/>
    <p:sldId id="557" r:id="rId4"/>
    <p:sldId id="554" r:id="rId5"/>
    <p:sldId id="555" r:id="rId6"/>
    <p:sldId id="556" r:id="rId7"/>
    <p:sldId id="558" r:id="rId8"/>
    <p:sldId id="559" r:id="rId9"/>
    <p:sldId id="565" r:id="rId10"/>
    <p:sldId id="528" r:id="rId11"/>
    <p:sldId id="515" r:id="rId12"/>
    <p:sldId id="522" r:id="rId13"/>
    <p:sldId id="566" r:id="rId14"/>
    <p:sldId id="568" r:id="rId15"/>
    <p:sldId id="567" r:id="rId16"/>
    <p:sldId id="502" r:id="rId17"/>
    <p:sldId id="503" r:id="rId18"/>
    <p:sldId id="562" r:id="rId19"/>
    <p:sldId id="563" r:id="rId20"/>
    <p:sldId id="564" r:id="rId21"/>
    <p:sldId id="569" r:id="rId22"/>
    <p:sldId id="570" r:id="rId23"/>
    <p:sldId id="571" r:id="rId24"/>
    <p:sldId id="572" r:id="rId25"/>
    <p:sldId id="573" r:id="rId26"/>
    <p:sldId id="574" r:id="rId27"/>
    <p:sldId id="575" r:id="rId28"/>
    <p:sldId id="576" r:id="rId29"/>
    <p:sldId id="577" r:id="rId30"/>
    <p:sldId id="578" r:id="rId31"/>
    <p:sldId id="579" r:id="rId32"/>
    <p:sldId id="580" r:id="rId33"/>
    <p:sldId id="581" r:id="rId34"/>
    <p:sldId id="582" r:id="rId35"/>
    <p:sldId id="583" r:id="rId36"/>
    <p:sldId id="584" r:id="rId37"/>
    <p:sldId id="585" r:id="rId38"/>
    <p:sldId id="586" r:id="rId39"/>
    <p:sldId id="587" r:id="rId40"/>
    <p:sldId id="588" r:id="rId41"/>
    <p:sldId id="589" r:id="rId42"/>
    <p:sldId id="590" r:id="rId43"/>
    <p:sldId id="591" r:id="rId44"/>
    <p:sldId id="592" r:id="rId45"/>
    <p:sldId id="593" r:id="rId46"/>
    <p:sldId id="594" r:id="rId47"/>
    <p:sldId id="595" r:id="rId48"/>
    <p:sldId id="596" r:id="rId49"/>
    <p:sldId id="597" r:id="rId50"/>
    <p:sldId id="598" r:id="rId51"/>
    <p:sldId id="599" r:id="rId52"/>
    <p:sldId id="600" r:id="rId53"/>
    <p:sldId id="601" r:id="rId54"/>
    <p:sldId id="602" r:id="rId55"/>
    <p:sldId id="603" r:id="rId56"/>
    <p:sldId id="604" r:id="rId57"/>
    <p:sldId id="605" r:id="rId58"/>
    <p:sldId id="606" r:id="rId59"/>
    <p:sldId id="607" r:id="rId60"/>
    <p:sldId id="608" r:id="rId61"/>
    <p:sldId id="609" r:id="rId62"/>
    <p:sldId id="610" r:id="rId63"/>
    <p:sldId id="611" r:id="rId64"/>
    <p:sldId id="612" r:id="rId65"/>
    <p:sldId id="613" r:id="rId66"/>
    <p:sldId id="614" r:id="rId67"/>
    <p:sldId id="615" r:id="rId68"/>
    <p:sldId id="616" r:id="rId69"/>
    <p:sldId id="617" r:id="rId70"/>
    <p:sldId id="618" r:id="rId71"/>
    <p:sldId id="619" r:id="rId72"/>
    <p:sldId id="620" r:id="rId73"/>
    <p:sldId id="621" r:id="rId74"/>
    <p:sldId id="622" r:id="rId75"/>
    <p:sldId id="623" r:id="rId76"/>
    <p:sldId id="624" r:id="rId77"/>
    <p:sldId id="625" r:id="rId78"/>
    <p:sldId id="626" r:id="rId79"/>
    <p:sldId id="627" r:id="rId80"/>
    <p:sldId id="628" r:id="rId81"/>
    <p:sldId id="629" r:id="rId82"/>
    <p:sldId id="630" r:id="rId83"/>
    <p:sldId id="631" r:id="rId84"/>
    <p:sldId id="632" r:id="rId85"/>
    <p:sldId id="633" r:id="rId86"/>
    <p:sldId id="634" r:id="rId87"/>
    <p:sldId id="635" r:id="rId88"/>
    <p:sldId id="636" r:id="rId89"/>
    <p:sldId id="637" r:id="rId90"/>
    <p:sldId id="638" r:id="rId91"/>
    <p:sldId id="639" r:id="rId92"/>
    <p:sldId id="640" r:id="rId93"/>
    <p:sldId id="641" r:id="rId94"/>
    <p:sldId id="642" r:id="rId95"/>
    <p:sldId id="643" r:id="rId96"/>
    <p:sldId id="644" r:id="rId97"/>
    <p:sldId id="645" r:id="rId98"/>
    <p:sldId id="646" r:id="rId99"/>
    <p:sldId id="647" r:id="rId100"/>
    <p:sldId id="648" r:id="rId101"/>
    <p:sldId id="649" r:id="rId102"/>
    <p:sldId id="650" r:id="rId103"/>
    <p:sldId id="651" r:id="rId104"/>
    <p:sldId id="652" r:id="rId105"/>
    <p:sldId id="653" r:id="rId106"/>
    <p:sldId id="654" r:id="rId107"/>
    <p:sldId id="655" r:id="rId108"/>
    <p:sldId id="656" r:id="rId109"/>
    <p:sldId id="657" r:id="rId110"/>
    <p:sldId id="658" r:id="rId111"/>
    <p:sldId id="659" r:id="rId112"/>
    <p:sldId id="660" r:id="rId113"/>
    <p:sldId id="661" r:id="rId114"/>
    <p:sldId id="662" r:id="rId115"/>
    <p:sldId id="663" r:id="rId116"/>
    <p:sldId id="664" r:id="rId117"/>
    <p:sldId id="665" r:id="rId118"/>
    <p:sldId id="666" r:id="rId119"/>
    <p:sldId id="667" r:id="rId120"/>
    <p:sldId id="668" r:id="rId121"/>
    <p:sldId id="669" r:id="rId122"/>
    <p:sldId id="670" r:id="rId123"/>
    <p:sldId id="671" r:id="rId124"/>
    <p:sldId id="672" r:id="rId125"/>
    <p:sldId id="673" r:id="rId126"/>
    <p:sldId id="674" r:id="rId127"/>
    <p:sldId id="675" r:id="rId128"/>
    <p:sldId id="676" r:id="rId129"/>
    <p:sldId id="677" r:id="rId130"/>
    <p:sldId id="678" r:id="rId131"/>
    <p:sldId id="679" r:id="rId132"/>
    <p:sldId id="680" r:id="rId133"/>
    <p:sldId id="681" r:id="rId134"/>
    <p:sldId id="682" r:id="rId135"/>
    <p:sldId id="683" r:id="rId136"/>
    <p:sldId id="684" r:id="rId137"/>
    <p:sldId id="685" r:id="rId138"/>
    <p:sldId id="686" r:id="rId139"/>
    <p:sldId id="687" r:id="rId140"/>
    <p:sldId id="688" r:id="rId141"/>
    <p:sldId id="689" r:id="rId142"/>
    <p:sldId id="690" r:id="rId143"/>
    <p:sldId id="691" r:id="rId144"/>
    <p:sldId id="692" r:id="rId145"/>
    <p:sldId id="693" r:id="rId146"/>
    <p:sldId id="694" r:id="rId147"/>
    <p:sldId id="695" r:id="rId148"/>
    <p:sldId id="696" r:id="rId149"/>
    <p:sldId id="697" r:id="rId150"/>
    <p:sldId id="698" r:id="rId151"/>
    <p:sldId id="699" r:id="rId152"/>
    <p:sldId id="700" r:id="rId153"/>
    <p:sldId id="701" r:id="rId154"/>
    <p:sldId id="702" r:id="rId155"/>
    <p:sldId id="703" r:id="rId156"/>
    <p:sldId id="704" r:id="rId157"/>
    <p:sldId id="705" r:id="rId158"/>
    <p:sldId id="706" r:id="rId159"/>
    <p:sldId id="531" r:id="rId160"/>
    <p:sldId id="533" r:id="rId16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95" autoAdjust="0"/>
    <p:restoredTop sz="94684" autoAdjust="0"/>
  </p:normalViewPr>
  <p:slideViewPr>
    <p:cSldViewPr>
      <p:cViewPr varScale="1">
        <p:scale>
          <a:sx n="70" d="100"/>
          <a:sy n="70" d="100"/>
        </p:scale>
        <p:origin x="-504" y="-102"/>
      </p:cViewPr>
      <p:guideLst>
        <p:guide orient="horz" pos="2160"/>
        <p:guide pos="2880"/>
      </p:guideLst>
    </p:cSldViewPr>
  </p:slideViewPr>
  <p:outlineViewPr>
    <p:cViewPr>
      <p:scale>
        <a:sx n="33" d="100"/>
        <a:sy n="33" d="100"/>
      </p:scale>
      <p:origin x="0" y="44142"/>
    </p:cViewPr>
  </p:outlineViewPr>
  <p:notesTextViewPr>
    <p:cViewPr>
      <p:scale>
        <a:sx n="100" d="100"/>
        <a:sy n="100" d="100"/>
      </p:scale>
      <p:origin x="0" y="0"/>
    </p:cViewPr>
  </p:notesTextViewPr>
  <p:sorterViewPr>
    <p:cViewPr>
      <p:scale>
        <a:sx n="66" d="100"/>
        <a:sy n="66" d="100"/>
      </p:scale>
      <p:origin x="0" y="846"/>
    </p:cViewPr>
  </p:sorterViewPr>
  <p:notesViewPr>
    <p:cSldViewPr>
      <p:cViewPr>
        <p:scale>
          <a:sx n="90" d="100"/>
          <a:sy n="90" d="100"/>
        </p:scale>
        <p:origin x="-1092"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738880" y="240030"/>
            <a:ext cx="3576320" cy="480060"/>
          </a:xfrm>
          <a:prstGeom prst="rect">
            <a:avLst/>
          </a:prstGeom>
        </p:spPr>
        <p:txBody>
          <a:bodyPr vert="horz" lIns="96661" tIns="48331" rIns="96661" bIns="48331" rtlCol="0"/>
          <a:lstStyle>
            <a:lvl1pPr algn="l">
              <a:defRPr sz="1300">
                <a:latin typeface="Arial" charset="0"/>
                <a:cs typeface="Arial" charset="0"/>
              </a:defRPr>
            </a:lvl1pPr>
          </a:lstStyle>
          <a:p>
            <a:pPr>
              <a:defRPr/>
            </a:pPr>
            <a:r>
              <a:rPr lang="en-US" dirty="0"/>
              <a:t>MCA </a:t>
            </a:r>
            <a:r>
              <a:rPr lang="en-US" dirty="0" smtClean="0"/>
              <a:t>108</a:t>
            </a:r>
            <a:r>
              <a:rPr lang="en-US" dirty="0" smtClean="0"/>
              <a:t> </a:t>
            </a:r>
            <a:r>
              <a:rPr lang="en-US" dirty="0"/>
              <a:t>, Data Base Management System</a:t>
            </a:r>
          </a:p>
        </p:txBody>
      </p:sp>
      <p:sp>
        <p:nvSpPr>
          <p:cNvPr id="4" name="Footer Placeholder 3"/>
          <p:cNvSpPr>
            <a:spLocks noGrp="1"/>
          </p:cNvSpPr>
          <p:nvPr>
            <p:ph type="ftr" sz="quarter" idx="2"/>
          </p:nvPr>
        </p:nvSpPr>
        <p:spPr>
          <a:xfrm>
            <a:off x="162560" y="8801100"/>
            <a:ext cx="5364480" cy="638414"/>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en-US" sz="1100" dirty="0"/>
              <a:t>© </a:t>
            </a:r>
            <a:r>
              <a:rPr lang="en-US" sz="1100" dirty="0" err="1"/>
              <a:t>Bharati</a:t>
            </a:r>
            <a:r>
              <a:rPr lang="en-US" sz="1100" dirty="0"/>
              <a:t> </a:t>
            </a:r>
            <a:r>
              <a:rPr lang="en-US" sz="1100" dirty="0" err="1"/>
              <a:t>Vidyapeeth’s</a:t>
            </a:r>
            <a:r>
              <a:rPr lang="en-US" sz="1100" dirty="0"/>
              <a:t> Institute of Computer Applications and Management, </a:t>
            </a:r>
          </a:p>
          <a:p>
            <a:pPr>
              <a:defRPr/>
            </a:pPr>
            <a:r>
              <a:rPr lang="en-US" sz="1100" dirty="0"/>
              <a:t>New Delhi-63, By </a:t>
            </a:r>
            <a:r>
              <a:rPr lang="en-US" sz="1100" dirty="0" err="1" smtClean="0"/>
              <a:t>Narinder</a:t>
            </a:r>
            <a:r>
              <a:rPr lang="en-US" sz="1100" dirty="0" smtClean="0"/>
              <a:t> </a:t>
            </a:r>
            <a:r>
              <a:rPr lang="en-US" sz="1100" dirty="0" err="1" smtClean="0"/>
              <a:t>Kaur</a:t>
            </a:r>
            <a:r>
              <a:rPr lang="en-US" sz="1100" dirty="0" smtClean="0"/>
              <a:t> &amp; </a:t>
            </a:r>
            <a:r>
              <a:rPr lang="en-US" sz="1100" dirty="0" err="1" smtClean="0"/>
              <a:t>Vaishali</a:t>
            </a:r>
            <a:r>
              <a:rPr lang="en-US" sz="1100" dirty="0" smtClean="0"/>
              <a:t> Joshi, </a:t>
            </a:r>
            <a:r>
              <a:rPr lang="en-US" sz="1100" dirty="0"/>
              <a:t>Asst. Professor</a:t>
            </a:r>
          </a:p>
        </p:txBody>
      </p:sp>
      <p:sp>
        <p:nvSpPr>
          <p:cNvPr id="5" name="Slide Number Placeholder 4"/>
          <p:cNvSpPr>
            <a:spLocks noGrp="1"/>
          </p:cNvSpPr>
          <p:nvPr>
            <p:ph type="sldNum" sz="quarter" idx="3"/>
          </p:nvPr>
        </p:nvSpPr>
        <p:spPr>
          <a:xfrm>
            <a:off x="6502401" y="8961120"/>
            <a:ext cx="648547" cy="480060"/>
          </a:xfrm>
          <a:prstGeom prst="rect">
            <a:avLst/>
          </a:prstGeom>
        </p:spPr>
        <p:txBody>
          <a:bodyPr vert="horz" lIns="96661" tIns="48331" rIns="96661" bIns="48331" rtlCol="0" anchor="b"/>
          <a:lstStyle>
            <a:lvl1pPr algn="r">
              <a:defRPr sz="1300">
                <a:latin typeface="Arial" charset="0"/>
                <a:cs typeface="Arial" charset="0"/>
              </a:defRPr>
            </a:lvl1pPr>
          </a:lstStyle>
          <a:p>
            <a:pPr>
              <a:defRPr/>
            </a:pPr>
            <a:r>
              <a:rPr lang="en-US" sz="1200" dirty="0" smtClean="0"/>
              <a:t>U3.</a:t>
            </a:r>
            <a:fld id="{29BD7FBF-4C10-4A1F-814E-65AADBB18164}" type="slidenum">
              <a:rPr lang="en-US" sz="1200" smtClean="0"/>
              <a:pPr>
                <a:defRPr/>
              </a:pPr>
              <a:t>‹#›</a:t>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cs typeface="+mn-cs"/>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cs typeface="+mn-cs"/>
              </a:defRPr>
            </a:lvl1pPr>
          </a:lstStyle>
          <a:p>
            <a:pPr>
              <a:defRPr/>
            </a:pPr>
            <a:fld id="{EF23E815-7DE6-4896-9031-3CF10CF621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05E8EB-0D23-4E80-AAA1-5433EEC3CFE5}" type="slidenum">
              <a:rPr lang="en-US"/>
              <a:pPr>
                <a:defRPr/>
              </a:pPr>
              <a:t>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a:spcBef>
                <a:spcPct val="0"/>
              </a:spcBef>
            </a:pPr>
            <a:endParaRPr lang="en-US" smtClean="0"/>
          </a:p>
        </p:txBody>
      </p:sp>
      <p:sp>
        <p:nvSpPr>
          <p:cNvPr id="31748" name="Slide Number Placeholder 3"/>
          <p:cNvSpPr>
            <a:spLocks noGrp="1"/>
          </p:cNvSpPr>
          <p:nvPr>
            <p:ph type="sldNum" sz="quarter" idx="5"/>
          </p:nvPr>
        </p:nvSpPr>
        <p:spPr/>
        <p:txBody>
          <a:bodyPr/>
          <a:lstStyle/>
          <a:p>
            <a:pPr>
              <a:defRPr/>
            </a:pPr>
            <a:fld id="{8BC082F7-8D09-4EA3-97F1-1475E32BAAEF}" type="slidenum">
              <a:rPr lang="en-US"/>
              <a:pPr>
                <a:defRPr/>
              </a:pPr>
              <a:t>139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a:spcBef>
                <a:spcPct val="0"/>
              </a:spcBef>
            </a:pPr>
            <a:endParaRPr lang="en-US" smtClean="0"/>
          </a:p>
        </p:txBody>
      </p:sp>
      <p:sp>
        <p:nvSpPr>
          <p:cNvPr id="32772" name="Slide Number Placeholder 3"/>
          <p:cNvSpPr>
            <a:spLocks noGrp="1"/>
          </p:cNvSpPr>
          <p:nvPr>
            <p:ph type="sldNum" sz="quarter" idx="5"/>
          </p:nvPr>
        </p:nvSpPr>
        <p:spPr/>
        <p:txBody>
          <a:bodyPr/>
          <a:lstStyle/>
          <a:p>
            <a:pPr>
              <a:defRPr/>
            </a:pPr>
            <a:fld id="{CA615219-1371-4E36-9C3A-19BD96049E58}" type="slidenum">
              <a:rPr lang="en-US"/>
              <a:pPr>
                <a:defRPr/>
              </a:pPr>
              <a:t>155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878722-3185-4976-9D5E-86B77777B5E8}" type="slidenum">
              <a:rPr lang="en-US"/>
              <a:pPr>
                <a:defRPr/>
              </a:pPr>
              <a:t>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F524B5-B72E-4F45-ADC1-52B3D8C6B6B5}" type="slidenum">
              <a:rPr lang="en-US"/>
              <a:pPr>
                <a:defRPr/>
              </a:pPr>
              <a:t>10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2B28B69-586D-440C-A669-A6EDDE6B0BEB}" type="slidenum">
              <a:rPr lang="en-US"/>
              <a:pPr>
                <a:defRPr/>
              </a:pPr>
              <a:t>11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454E72-3747-4BCD-903A-6CC4F87AE8F1}" type="slidenum">
              <a:rPr lang="en-US"/>
              <a:pPr>
                <a:defRPr/>
              </a:pPr>
              <a:t>12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F088B3-B24C-4C61-A26D-109A96B5B3F6}" type="slidenum">
              <a:rPr lang="en-US"/>
              <a:pPr>
                <a:defRPr/>
              </a:pPr>
              <a:t>16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B87BC4-C5A1-49D0-B83F-104CFD111565}" type="slidenum">
              <a:rPr lang="en-US"/>
              <a:pPr>
                <a:defRPr/>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46B2B3-595E-4EF9-A02F-00380276EBED}"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2CF85344-386C-4823-A753-C921A108AEAA}" type="slidenum">
              <a:rPr lang="en-US" smtClean="0">
                <a:cs typeface="Arial" charset="0"/>
              </a:rPr>
              <a:pPr/>
              <a:t>21</a:t>
            </a:fld>
            <a:endParaRPr lang="en-US" smtClean="0">
              <a:cs typeface="Arial" charset="0"/>
            </a:endParaRPr>
          </a:p>
        </p:txBody>
      </p:sp>
      <p:sp>
        <p:nvSpPr>
          <p:cNvPr id="177155"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61" tIns="48331" rIns="96661" bIns="48331" anchor="b"/>
          <a:lstStyle/>
          <a:p>
            <a:pPr algn="r"/>
            <a:fld id="{41A2A96F-3AAB-46F3-9D37-C4A206416CA0}" type="slidenum">
              <a:rPr lang="en-US" sz="1300"/>
              <a:pPr algn="r"/>
              <a:t>21</a:t>
            </a:fld>
            <a:endParaRPr lang="en-US" sz="1300" dirty="0"/>
          </a:p>
        </p:txBody>
      </p:sp>
      <p:sp>
        <p:nvSpPr>
          <p:cNvPr id="177156" name="Rectangle 7"/>
          <p:cNvSpPr txBox="1">
            <a:spLocks noGrp="1" noChangeArrowheads="1"/>
          </p:cNvSpPr>
          <p:nvPr/>
        </p:nvSpPr>
        <p:spPr bwMode="auto">
          <a:xfrm>
            <a:off x="4145280" y="9121140"/>
            <a:ext cx="3169920" cy="480060"/>
          </a:xfrm>
          <a:prstGeom prst="rect">
            <a:avLst/>
          </a:prstGeom>
          <a:noFill/>
          <a:ln w="9525">
            <a:noFill/>
            <a:miter lim="800000"/>
            <a:headEnd/>
            <a:tailEnd/>
          </a:ln>
        </p:spPr>
        <p:txBody>
          <a:bodyPr wrap="none" lIns="96661" tIns="48331" rIns="96661" bIns="48331" anchor="b"/>
          <a:lstStyle/>
          <a:p>
            <a:pPr algn="r" eaLnBrk="0" hangingPunct="0"/>
            <a:fld id="{01BE7044-9235-4C24-940B-4A012AD180E5}" type="slidenum">
              <a:rPr lang="en-US" sz="1300">
                <a:latin typeface="Times New Roman" pitchFamily="18" charset="0"/>
              </a:rPr>
              <a:pPr algn="r" eaLnBrk="0" hangingPunct="0"/>
              <a:t>21</a:t>
            </a:fld>
            <a:endParaRPr lang="en-US" sz="1300" dirty="0">
              <a:latin typeface="Times New Roman" pitchFamily="18" charset="0"/>
            </a:endParaRPr>
          </a:p>
        </p:txBody>
      </p:sp>
      <p:sp>
        <p:nvSpPr>
          <p:cNvPr id="177157" name="Rectangle 2"/>
          <p:cNvSpPr>
            <a:spLocks noGrp="1" noRot="1" noChangeAspect="1" noChangeArrowheads="1" noTextEdit="1"/>
          </p:cNvSpPr>
          <p:nvPr>
            <p:ph type="sldImg"/>
          </p:nvPr>
        </p:nvSpPr>
        <p:spPr>
          <a:ln/>
        </p:spPr>
      </p:sp>
      <p:sp>
        <p:nvSpPr>
          <p:cNvPr id="177158" name="Rectangle 3"/>
          <p:cNvSpPr>
            <a:spLocks noGrp="1" noChangeArrowheads="1"/>
          </p:cNvSpPr>
          <p:nvPr>
            <p:ph type="body" idx="1"/>
          </p:nvPr>
        </p:nvSpPr>
        <p:spPr>
          <a:xfrm>
            <a:off x="975360" y="4560570"/>
            <a:ext cx="5364480" cy="432054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3270250" y="63500"/>
            <a:ext cx="2633663" cy="1158875"/>
          </a:xfrm>
          <a:prstGeom prst="rect">
            <a:avLst/>
          </a:prstGeom>
          <a:noFill/>
          <a:ln w="9525">
            <a:noFill/>
            <a:miter lim="800000"/>
            <a:headEnd/>
            <a:tailEnd/>
          </a:ln>
        </p:spPr>
      </p:pic>
      <p:grpSp>
        <p:nvGrpSpPr>
          <p:cNvPr id="4" name="Group 4"/>
          <p:cNvGrpSpPr>
            <a:grpSpLocks/>
          </p:cNvGrpSpPr>
          <p:nvPr/>
        </p:nvGrpSpPr>
        <p:grpSpPr bwMode="auto">
          <a:xfrm>
            <a:off x="0" y="6476981"/>
            <a:ext cx="9144000" cy="380999"/>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8"/>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rPr>
                <a:t>© </a:t>
              </a:r>
              <a:r>
                <a:rPr lang="en-US" sz="1000" b="1" dirty="0" err="1">
                  <a:solidFill>
                    <a:schemeClr val="bg1"/>
                  </a:solidFill>
                </a:rPr>
                <a:t>Bharati</a:t>
              </a:r>
              <a:r>
                <a:rPr lang="en-US" sz="1000" b="1" dirty="0">
                  <a:solidFill>
                    <a:schemeClr val="bg1"/>
                  </a:solidFill>
                </a:rPr>
                <a:t> </a:t>
              </a:r>
              <a:r>
                <a:rPr lang="en-US" sz="1000" b="1" dirty="0" err="1">
                  <a:solidFill>
                    <a:schemeClr val="bg1"/>
                  </a:solidFill>
                </a:rPr>
                <a:t>Vidyapeeth’s</a:t>
              </a:r>
              <a:r>
                <a:rPr lang="en-US" sz="1000" b="1" dirty="0">
                  <a:solidFill>
                    <a:schemeClr val="bg1"/>
                  </a:solidFill>
                </a:rPr>
                <a:t> Institute of Computer Applications and Management, New Delhi-63, by</a:t>
              </a:r>
              <a:r>
                <a:rPr lang="en-US" sz="1100" b="1" dirty="0">
                  <a:solidFill>
                    <a:schemeClr val="bg1"/>
                  </a:solidFill>
                </a:rPr>
                <a:t>  </a:t>
              </a:r>
              <a:r>
                <a:rPr lang="en-US" sz="1100" b="1" dirty="0" err="1" smtClean="0">
                  <a:solidFill>
                    <a:schemeClr val="bg1"/>
                  </a:solidFill>
                </a:rPr>
                <a:t>Narinder</a:t>
              </a:r>
              <a:r>
                <a:rPr lang="en-US" sz="1100" b="1" baseline="0" dirty="0" smtClean="0">
                  <a:solidFill>
                    <a:schemeClr val="bg1"/>
                  </a:solidFill>
                </a:rPr>
                <a:t> </a:t>
              </a:r>
              <a:r>
                <a:rPr lang="en-US" sz="1100" b="1" baseline="0" dirty="0" err="1" smtClean="0">
                  <a:solidFill>
                    <a:schemeClr val="bg1"/>
                  </a:solidFill>
                </a:rPr>
                <a:t>Kaur</a:t>
              </a:r>
              <a:r>
                <a:rPr lang="en-US" sz="1100" b="1" dirty="0" smtClean="0">
                  <a:solidFill>
                    <a:schemeClr val="bg1"/>
                  </a:solidFill>
                </a:rPr>
                <a:t> </a:t>
              </a:r>
              <a:r>
                <a:rPr lang="en-US" sz="1100" b="1" dirty="0">
                  <a:solidFill>
                    <a:schemeClr val="bg1"/>
                  </a:solidFill>
                </a:rPr>
                <a:t>Asst. Professor</a:t>
              </a: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762000"/>
          </a:xfrm>
          <a:prstGeom prst="rect">
            <a:avLst/>
          </a:prstGeom>
        </p:spPr>
        <p:txBody>
          <a:bodyPr/>
          <a:lstStyle>
            <a:lvl1pPr>
              <a:defRPr sz="4000">
                <a:solidFill>
                  <a:srgbClr val="FFFF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7848600" cy="762000"/>
          </a:xfrm>
          <a:prstGeom prst="rect">
            <a:avLst/>
          </a:prstGeom>
        </p:spPr>
        <p:txBody>
          <a:bodyPr/>
          <a:lstStyle>
            <a:lvl1pPr>
              <a:defRPr>
                <a:solidFill>
                  <a:srgbClr val="FFFF00"/>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xfrm>
            <a:off x="457200" y="6248400"/>
            <a:ext cx="2133600" cy="457200"/>
          </a:xfrm>
          <a:prstGeom prst="rect">
            <a:avLst/>
          </a:prstGeom>
        </p:spPr>
        <p:txBody>
          <a:bodyPr/>
          <a:lstStyle>
            <a:lvl1pPr>
              <a:defRPr>
                <a:latin typeface="Arial" charset="0"/>
                <a:cs typeface="Arial" charset="0"/>
              </a:defRPr>
            </a:lvl1pPr>
          </a:lstStyle>
          <a:p>
            <a:pPr>
              <a:defRPr/>
            </a:pPr>
            <a:endParaRPr lang="en-US"/>
          </a:p>
        </p:txBody>
      </p:sp>
      <p:sp>
        <p:nvSpPr>
          <p:cNvPr id="6" name="Rectangle 13"/>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cs typeface="Arial" charset="0"/>
              </a:defRPr>
            </a:lvl1pPr>
          </a:lstStyle>
          <a:p>
            <a:pPr>
              <a:defRPr/>
            </a:pPr>
            <a:endParaRPr lang="en-US"/>
          </a:p>
        </p:txBody>
      </p:sp>
      <p:sp>
        <p:nvSpPr>
          <p:cNvPr id="7" name="Rectangle 14"/>
          <p:cNvSpPr>
            <a:spLocks noGrp="1" noChangeArrowheads="1"/>
          </p:cNvSpPr>
          <p:nvPr>
            <p:ph type="sldNum" sz="quarter" idx="12"/>
          </p:nvPr>
        </p:nvSpPr>
        <p:spPr>
          <a:xfrm>
            <a:off x="6553200" y="6248400"/>
            <a:ext cx="2133600" cy="457200"/>
          </a:xfrm>
          <a:prstGeom prst="rect">
            <a:avLst/>
          </a:prstGeom>
        </p:spPr>
        <p:txBody>
          <a:bodyPr/>
          <a:lstStyle>
            <a:lvl1pPr>
              <a:defRPr>
                <a:latin typeface="Arial" charset="0"/>
                <a:cs typeface="Arial" charset="0"/>
              </a:defRPr>
            </a:lvl1pPr>
          </a:lstStyle>
          <a:p>
            <a:pPr>
              <a:defRPr/>
            </a:pPr>
            <a:fld id="{EF8D063C-3A20-4F1D-AC22-50C2A3C4683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a:prstGeom prst="rect">
            <a:avLst/>
          </a:prstGeo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a:xfrm>
            <a:off x="3581400" y="6305550"/>
            <a:ext cx="2133600" cy="476250"/>
          </a:xfrm>
          <a:prstGeom prst="rect">
            <a:avLst/>
          </a:prstGeom>
        </p:spPr>
        <p:txBody>
          <a:bodyPr/>
          <a:lstStyle>
            <a:lvl1pPr>
              <a:defRPr>
                <a:latin typeface="Arial" pitchFamily="34" charset="0"/>
                <a:cs typeface="Arial" pitchFamily="34" charset="0"/>
              </a:defRPr>
            </a:lvl1pPr>
            <a:extLst/>
          </a:lstStyle>
          <a:p>
            <a:pPr>
              <a:defRPr/>
            </a:pPr>
            <a:fld id="{8DB0E99E-55F5-4BE8-AD25-C38F1DC6793B}" type="datetimeFigureOut">
              <a:rPr lang="en-US"/>
              <a:pPr>
                <a:defRPr/>
              </a:pPr>
              <a:t>5/5/2014</a:t>
            </a:fld>
            <a:endParaRPr lang="en-US"/>
          </a:p>
        </p:txBody>
      </p:sp>
      <p:sp>
        <p:nvSpPr>
          <p:cNvPr id="7" name="Footer Placeholder 19"/>
          <p:cNvSpPr>
            <a:spLocks noGrp="1"/>
          </p:cNvSpPr>
          <p:nvPr>
            <p:ph type="ftr" sz="quarter" idx="11"/>
          </p:nvPr>
        </p:nvSpPr>
        <p:spPr>
          <a:xfrm>
            <a:off x="5715000" y="6305550"/>
            <a:ext cx="2895600" cy="476250"/>
          </a:xfrm>
          <a:prstGeom prst="rect">
            <a:avLst/>
          </a:prstGeom>
        </p:spPr>
        <p:txBody>
          <a:bodyPr/>
          <a:lstStyle>
            <a:lvl1pPr>
              <a:defRPr>
                <a:latin typeface="Arial" pitchFamily="34" charset="0"/>
                <a:cs typeface="Arial" pitchFamily="34" charset="0"/>
              </a:defRPr>
            </a:lvl1pPr>
            <a:extLst/>
          </a:lstStyle>
          <a:p>
            <a:pPr>
              <a:defRPr/>
            </a:pPr>
            <a:endParaRPr lang="en-US"/>
          </a:p>
        </p:txBody>
      </p:sp>
      <p:sp>
        <p:nvSpPr>
          <p:cNvPr id="8" name="Slide Number Placeholder 9"/>
          <p:cNvSpPr>
            <a:spLocks noGrp="1"/>
          </p:cNvSpPr>
          <p:nvPr>
            <p:ph type="sldNum" sz="quarter" idx="12"/>
          </p:nvPr>
        </p:nvSpPr>
        <p:spPr>
          <a:xfrm>
            <a:off x="8613775" y="6305550"/>
            <a:ext cx="457200" cy="476250"/>
          </a:xfrm>
          <a:prstGeom prst="rect">
            <a:avLst/>
          </a:prstGeom>
        </p:spPr>
        <p:txBody>
          <a:bodyPr/>
          <a:lstStyle>
            <a:lvl1pPr>
              <a:defRPr>
                <a:latin typeface="Arial" pitchFamily="34" charset="0"/>
                <a:cs typeface="Arial" pitchFamily="34" charset="0"/>
              </a:defRPr>
            </a:lvl1pPr>
            <a:extLst/>
          </a:lstStyle>
          <a:p>
            <a:pPr>
              <a:defRPr/>
            </a:pPr>
            <a:fld id="{A4EA65C1-0FB9-48A8-9495-13485C4C760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3"/>
          <p:cNvPicPr>
            <a:picLocks noChangeAspect="1" noChangeArrowheads="1"/>
          </p:cNvPicPr>
          <p:nvPr/>
        </p:nvPicPr>
        <p:blipFill>
          <a:blip r:embed="rId7"/>
          <a:srcRect/>
          <a:stretch>
            <a:fillRect/>
          </a:stretch>
        </p:blipFill>
        <p:spPr bwMode="auto">
          <a:xfrm>
            <a:off x="15875" y="15875"/>
            <a:ext cx="1465263" cy="644525"/>
          </a:xfrm>
          <a:prstGeom prst="rect">
            <a:avLst/>
          </a:prstGeom>
          <a:noFill/>
          <a:ln w="9525">
            <a:noFill/>
            <a:miter lim="800000"/>
            <a:headEnd/>
            <a:tailEnd/>
          </a:ln>
        </p:spPr>
      </p:pic>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dirty="0">
              <a:solidFill>
                <a:srgbClr val="FFFF00"/>
              </a:solidFill>
              <a:latin typeface="Times New Roman" pitchFamily="18" charset="0"/>
              <a:cs typeface="+mn-cs"/>
            </a:endParaRPr>
          </a:p>
        </p:txBody>
      </p:sp>
      <p:grpSp>
        <p:nvGrpSpPr>
          <p:cNvPr id="2056" name="Group 12"/>
          <p:cNvGrpSpPr>
            <a:grpSpLocks/>
          </p:cNvGrpSpPr>
          <p:nvPr userDrawn="1"/>
        </p:nvGrpSpPr>
        <p:grpSpPr bwMode="auto">
          <a:xfrm>
            <a:off x="0" y="6476981"/>
            <a:ext cx="9144000" cy="380999"/>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290" cy="148"/>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rPr>
                <a:t>© </a:t>
              </a:r>
              <a:r>
                <a:rPr lang="en-US" sz="1000" b="1" dirty="0" err="1">
                  <a:solidFill>
                    <a:schemeClr val="bg1"/>
                  </a:solidFill>
                </a:rPr>
                <a:t>Bharati</a:t>
              </a:r>
              <a:r>
                <a:rPr lang="en-US" sz="1000" b="1" dirty="0">
                  <a:solidFill>
                    <a:schemeClr val="bg1"/>
                  </a:solidFill>
                </a:rPr>
                <a:t> </a:t>
              </a:r>
              <a:r>
                <a:rPr lang="en-US" sz="1000" b="1" dirty="0" err="1">
                  <a:solidFill>
                    <a:schemeClr val="bg1"/>
                  </a:solidFill>
                </a:rPr>
                <a:t>Vidyapeeth’s</a:t>
              </a:r>
              <a:r>
                <a:rPr lang="en-US" sz="1000" b="1" dirty="0">
                  <a:solidFill>
                    <a:schemeClr val="bg1"/>
                  </a:solidFill>
                </a:rPr>
                <a:t> Institute of Computer Applications and Management, New Delhi-63, by</a:t>
              </a:r>
              <a:r>
                <a:rPr lang="en-US" sz="1100" b="1" dirty="0">
                  <a:solidFill>
                    <a:schemeClr val="bg1"/>
                  </a:solidFill>
                </a:rPr>
                <a:t>  </a:t>
              </a:r>
              <a:r>
                <a:rPr lang="en-US" sz="1100" b="1" dirty="0" err="1" smtClean="0">
                  <a:solidFill>
                    <a:schemeClr val="bg1"/>
                  </a:solidFill>
                </a:rPr>
                <a:t>Narinder</a:t>
              </a:r>
              <a:r>
                <a:rPr lang="en-US" sz="1100" b="1" baseline="0" dirty="0" smtClean="0">
                  <a:solidFill>
                    <a:schemeClr val="bg1"/>
                  </a:solidFill>
                </a:rPr>
                <a:t> </a:t>
              </a:r>
              <a:r>
                <a:rPr lang="en-US" sz="1100" b="1" baseline="0" dirty="0" err="1" smtClean="0">
                  <a:solidFill>
                    <a:schemeClr val="bg1"/>
                  </a:solidFill>
                </a:rPr>
                <a:t>Kaur</a:t>
              </a:r>
              <a:r>
                <a:rPr lang="en-US" sz="1100" b="1" baseline="0" dirty="0" smtClean="0">
                  <a:solidFill>
                    <a:schemeClr val="bg1"/>
                  </a:solidFill>
                </a:rPr>
                <a:t>,</a:t>
              </a:r>
              <a:r>
                <a:rPr lang="en-US" sz="1100" b="1" dirty="0" smtClean="0">
                  <a:solidFill>
                    <a:schemeClr val="bg1"/>
                  </a:solidFill>
                </a:rPr>
                <a:t> </a:t>
              </a:r>
              <a:r>
                <a:rPr lang="en-US" sz="1100" b="1" dirty="0">
                  <a:solidFill>
                    <a:schemeClr val="bg1"/>
                  </a:solidFill>
                </a:rPr>
                <a:t>Asst. Professor</a:t>
              </a:r>
            </a:p>
          </p:txBody>
        </p:sp>
      </p:gr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8"/>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9"/>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0"/>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11"/>
        </a:buBlip>
        <a:defRPr sz="1600">
          <a:solidFill>
            <a:schemeClr val="tx1"/>
          </a:solidFill>
          <a:latin typeface="+mn-lt"/>
          <a:cs typeface="+mn-cs"/>
        </a:defRPr>
      </a:lvl5pPr>
      <a:lvl6pPr marL="2514600" indent="-228600" algn="l" rtl="0" fontAlgn="base">
        <a:spcBef>
          <a:spcPct val="20000"/>
        </a:spcBef>
        <a:spcAft>
          <a:spcPct val="0"/>
        </a:spcAft>
        <a:buBlip>
          <a:blip r:embed="rId11"/>
        </a:buBlip>
        <a:defRPr sz="1600">
          <a:solidFill>
            <a:schemeClr val="tx1"/>
          </a:solidFill>
          <a:latin typeface="+mn-lt"/>
          <a:cs typeface="+mn-cs"/>
        </a:defRPr>
      </a:lvl6pPr>
      <a:lvl7pPr marL="2971800" indent="-228600" algn="l" rtl="0" fontAlgn="base">
        <a:spcBef>
          <a:spcPct val="20000"/>
        </a:spcBef>
        <a:spcAft>
          <a:spcPct val="0"/>
        </a:spcAft>
        <a:buBlip>
          <a:blip r:embed="rId11"/>
        </a:buBlip>
        <a:defRPr sz="1600">
          <a:solidFill>
            <a:schemeClr val="tx1"/>
          </a:solidFill>
          <a:latin typeface="+mn-lt"/>
          <a:cs typeface="+mn-cs"/>
        </a:defRPr>
      </a:lvl7pPr>
      <a:lvl8pPr marL="3429000" indent="-228600" algn="l" rtl="0" fontAlgn="base">
        <a:spcBef>
          <a:spcPct val="20000"/>
        </a:spcBef>
        <a:spcAft>
          <a:spcPct val="0"/>
        </a:spcAft>
        <a:buBlip>
          <a:blip r:embed="rId11"/>
        </a:buBlip>
        <a:defRPr sz="1600">
          <a:solidFill>
            <a:schemeClr val="tx1"/>
          </a:solidFill>
          <a:latin typeface="+mn-lt"/>
          <a:cs typeface="+mn-cs"/>
        </a:defRPr>
      </a:lvl8pPr>
      <a:lvl9pPr marL="3886200" indent="-228600" algn="l" rtl="0" fontAlgn="base">
        <a:spcBef>
          <a:spcPct val="20000"/>
        </a:spcBef>
        <a:spcAft>
          <a:spcPct val="0"/>
        </a:spcAft>
        <a:buBlip>
          <a:blip r:embed="rId11"/>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smtClean="0">
                <a:solidFill>
                  <a:schemeClr val="tx1"/>
                </a:solidFill>
                <a:latin typeface="Arial" charset="0"/>
                <a:cs typeface="Arial" charset="0"/>
              </a:rPr>
              <a:t>Data Base Management System</a:t>
            </a:r>
            <a:r>
              <a:rPr lang="en-US" sz="4000" b="1" smtClean="0">
                <a:solidFill>
                  <a:schemeClr val="tx1"/>
                </a:solidFill>
                <a:latin typeface="Arial" charset="0"/>
                <a:cs typeface="Arial" charset="0"/>
              </a:rPr>
              <a:t/>
            </a:r>
            <a:br>
              <a:rPr lang="en-US" sz="4000" b="1" smtClean="0">
                <a:solidFill>
                  <a:schemeClr val="tx1"/>
                </a:solidFill>
                <a:latin typeface="Arial" charset="0"/>
                <a:cs typeface="Arial" charset="0"/>
              </a:rPr>
            </a:br>
            <a:r>
              <a:rPr lang="en-US" sz="4000" b="1" smtClean="0">
                <a:solidFill>
                  <a:schemeClr val="tx1"/>
                </a:solidFill>
                <a:latin typeface="Arial" charset="0"/>
                <a:cs typeface="Arial" charset="0"/>
              </a:rPr>
              <a:t> </a:t>
            </a:r>
            <a:br>
              <a:rPr lang="en-US" sz="4000" b="1" smtClean="0">
                <a:solidFill>
                  <a:schemeClr val="tx1"/>
                </a:solidFill>
                <a:latin typeface="Arial" charset="0"/>
                <a:cs typeface="Arial" charset="0"/>
              </a:rPr>
            </a:br>
            <a:r>
              <a:rPr lang="en-US" sz="4500" b="1" smtClean="0"/>
              <a:t>Unit -3</a:t>
            </a:r>
          </a:p>
        </p:txBody>
      </p:sp>
      <p:graphicFrame>
        <p:nvGraphicFramePr>
          <p:cNvPr id="1026" name="AutoShape 3"/>
          <p:cNvGraphicFramePr>
            <a:graphicFrameLocks noChangeAspect="1"/>
          </p:cNvGraphicFramePr>
          <p:nvPr/>
        </p:nvGraphicFramePr>
        <p:xfrm>
          <a:off x="395288" y="4297363"/>
          <a:ext cx="914400" cy="914400"/>
        </p:xfrm>
        <a:graphic>
          <a:graphicData uri="http://schemas.openxmlformats.org/presentationml/2006/ole">
            <p:oleObj spid="_x0000_s1026" name="File" r:id="rId3" imgW="0" imgH="0" progId="Outlook.FileAttach">
              <p:embed/>
            </p:oleObj>
          </a:graphicData>
        </a:graphic>
      </p:graphicFrame>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242889" y="1014413"/>
            <a:ext cx="8291512" cy="4929187"/>
          </a:xfrm>
        </p:spPr>
        <p:txBody>
          <a:bodyPr/>
          <a:lstStyle/>
          <a:p>
            <a:pPr algn="just"/>
            <a:r>
              <a:rPr lang="en-US" sz="2000" b="1" dirty="0" smtClean="0">
                <a:solidFill>
                  <a:srgbClr val="A50021"/>
                </a:solidFill>
                <a:latin typeface="+mj-lt"/>
              </a:rPr>
              <a:t>  </a:t>
            </a:r>
            <a:r>
              <a:rPr lang="en-US" sz="2400" dirty="0" smtClean="0">
                <a:latin typeface="+mj-lt"/>
              </a:rPr>
              <a:t>If an instance is running in the archive-log mode, the ARCH process archives the modifications of the redo-log files in extra archive or backup files. In contrast to redo-log files, these files are typically not overwritten.</a:t>
            </a:r>
          </a:p>
          <a:p>
            <a:pPr algn="just">
              <a:buNone/>
            </a:pPr>
            <a:r>
              <a:rPr lang="en-US" sz="2400" dirty="0" smtClean="0">
                <a:latin typeface="+mj-lt"/>
              </a:rPr>
              <a:t>  </a:t>
            </a:r>
          </a:p>
        </p:txBody>
      </p:sp>
      <p:sp>
        <p:nvSpPr>
          <p:cNvPr id="35843" name="Rectangle 4"/>
          <p:cNvSpPr>
            <a:spLocks noChangeArrowheads="1"/>
          </p:cNvSpPr>
          <p:nvPr/>
        </p:nvSpPr>
        <p:spPr bwMode="auto">
          <a:xfrm>
            <a:off x="2971800" y="0"/>
            <a:ext cx="4012637" cy="584775"/>
          </a:xfrm>
          <a:prstGeom prst="rect">
            <a:avLst/>
          </a:prstGeom>
          <a:noFill/>
          <a:ln w="12700">
            <a:noFill/>
            <a:miter lim="800000"/>
            <a:headEnd/>
            <a:tailEnd/>
          </a:ln>
        </p:spPr>
        <p:txBody>
          <a:bodyPr wrap="none">
            <a:spAutoFit/>
          </a:bodyPr>
          <a:lstStyle/>
          <a:p>
            <a:r>
              <a:rPr lang="en-US" sz="3200" dirty="0">
                <a:solidFill>
                  <a:srgbClr val="FFFF00"/>
                </a:solidFill>
              </a:rPr>
              <a:t>Archive/Backup Files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ChangeAspect="1" noChangeArrowheads="1"/>
          </p:cNvPicPr>
          <p:nvPr/>
        </p:nvPicPr>
        <p:blipFill>
          <a:blip r:embed="rId2"/>
          <a:srcRect/>
          <a:stretch>
            <a:fillRect/>
          </a:stretch>
        </p:blipFill>
        <p:spPr bwMode="auto">
          <a:xfrm>
            <a:off x="1447800" y="1066800"/>
            <a:ext cx="6638925" cy="5330825"/>
          </a:xfrm>
          <a:prstGeom prst="rect">
            <a:avLst/>
          </a:prstGeom>
          <a:noFill/>
          <a:ln w="9525">
            <a:noFill/>
            <a:miter lim="800000"/>
            <a:headEnd/>
            <a:tailEnd/>
          </a:ln>
        </p:spPr>
      </p:pic>
      <p:sp>
        <p:nvSpPr>
          <p:cNvPr id="3" name="Rectangle 2"/>
          <p:cNvSpPr txBox="1">
            <a:spLocks noChangeArrowheads="1"/>
          </p:cNvSpPr>
          <p:nvPr/>
        </p:nvSpPr>
        <p:spPr bwMode="auto">
          <a:xfrm>
            <a:off x="1524000" y="0"/>
            <a:ext cx="7620000" cy="914400"/>
          </a:xfrm>
          <a:prstGeom prst="rect">
            <a:avLst/>
          </a:prstGeom>
          <a:noFill/>
          <a:ln>
            <a:miter lim="800000"/>
            <a:headEnd/>
            <a:tailEnd/>
          </a:ln>
        </p:spPr>
        <p:txBody>
          <a:bodyPr anchor="ctr"/>
          <a:lstStyle/>
          <a:p>
            <a:pPr algn="ctr">
              <a:defRPr/>
            </a:pPr>
            <a:r>
              <a:rPr lang="en-US" sz="4400" kern="0" dirty="0">
                <a:solidFill>
                  <a:srgbClr val="FFFF00"/>
                </a:solidFill>
                <a:latin typeface="+mj-lt"/>
                <a:ea typeface="+mj-ea"/>
                <a:cs typeface="+mj-cs"/>
              </a:rPr>
              <a:t>Foreign key Example</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bwMode="auto">
          <a:xfrm>
            <a:off x="1676400" y="0"/>
            <a:ext cx="7467600" cy="914400"/>
          </a:xfrm>
          <a:prstGeom prst="rect">
            <a:avLst/>
          </a:prstGeom>
          <a:noFill/>
          <a:ln>
            <a:miter lim="800000"/>
            <a:headEnd/>
            <a:tailEnd/>
          </a:ln>
        </p:spPr>
        <p:txBody>
          <a:bodyPr anchor="ctr"/>
          <a:lstStyle/>
          <a:p>
            <a:pPr eaLnBrk="1" hangingPunct="1"/>
            <a:r>
              <a:rPr lang="en-US" smtClean="0">
                <a:solidFill>
                  <a:srgbClr val="FFFF00"/>
                </a:solidFill>
              </a:rPr>
              <a:t>Add /  drop    Foreign key</a:t>
            </a:r>
          </a:p>
        </p:txBody>
      </p:sp>
      <p:sp>
        <p:nvSpPr>
          <p:cNvPr id="146435" name="Rectangle 3"/>
          <p:cNvSpPr>
            <a:spLocks noGrp="1" noChangeArrowheads="1"/>
          </p:cNvSpPr>
          <p:nvPr>
            <p:ph idx="4294967295"/>
          </p:nvPr>
        </p:nvSpPr>
        <p:spPr/>
        <p:txBody>
          <a:bodyPr/>
          <a:lstStyle/>
          <a:p>
            <a:pPr eaLnBrk="1" hangingPunct="1">
              <a:lnSpc>
                <a:spcPct val="90000"/>
              </a:lnSpc>
              <a:buFontTx/>
              <a:buNone/>
            </a:pPr>
            <a:r>
              <a:rPr lang="en-US" sz="2500" smtClean="0"/>
              <a:t>CREATE TABLE student</a:t>
            </a:r>
          </a:p>
          <a:p>
            <a:pPr eaLnBrk="1" hangingPunct="1">
              <a:lnSpc>
                <a:spcPct val="90000"/>
              </a:lnSpc>
              <a:buFontTx/>
              <a:buNone/>
            </a:pPr>
            <a:r>
              <a:rPr lang="en-US" sz="2500" smtClean="0"/>
              <a:t>  (rollno number(5) primary key, </a:t>
            </a:r>
            <a:br>
              <a:rPr lang="en-US" sz="2500" smtClean="0"/>
            </a:br>
            <a:r>
              <a:rPr lang="en-US" sz="2500" smtClean="0"/>
              <a:t>name char(15), </a:t>
            </a:r>
            <a:br>
              <a:rPr lang="en-US" sz="2500" smtClean="0"/>
            </a:br>
            <a:r>
              <a:rPr lang="en-US" sz="2500" smtClean="0"/>
              <a:t>lib_id number(3) references lib(lib_id)); </a:t>
            </a:r>
          </a:p>
          <a:p>
            <a:pPr eaLnBrk="1" hangingPunct="1">
              <a:lnSpc>
                <a:spcPct val="90000"/>
              </a:lnSpc>
              <a:buFontTx/>
              <a:buNone/>
            </a:pPr>
            <a:endParaRPr lang="en-US" sz="2500" smtClean="0"/>
          </a:p>
          <a:p>
            <a:pPr eaLnBrk="1" hangingPunct="1">
              <a:lnSpc>
                <a:spcPct val="90000"/>
              </a:lnSpc>
              <a:buFontTx/>
              <a:buNone/>
            </a:pPr>
            <a:r>
              <a:rPr lang="en-US" sz="2500" smtClean="0"/>
              <a:t>Alter table student</a:t>
            </a:r>
          </a:p>
          <a:p>
            <a:pPr eaLnBrk="1" hangingPunct="1">
              <a:lnSpc>
                <a:spcPct val="90000"/>
              </a:lnSpc>
              <a:buFontTx/>
              <a:buNone/>
            </a:pPr>
            <a:r>
              <a:rPr lang="en-US" sz="2500" smtClean="0"/>
              <a:t>add constraint f_key foreign key(lib_id) references lib(lib_id)</a:t>
            </a:r>
          </a:p>
          <a:p>
            <a:pPr eaLnBrk="1" hangingPunct="1">
              <a:lnSpc>
                <a:spcPct val="90000"/>
              </a:lnSpc>
              <a:buFontTx/>
              <a:buNone/>
            </a:pPr>
            <a:endParaRPr lang="en-US" sz="2500" smtClean="0"/>
          </a:p>
          <a:p>
            <a:pPr eaLnBrk="1" hangingPunct="1">
              <a:lnSpc>
                <a:spcPct val="90000"/>
              </a:lnSpc>
              <a:buFontTx/>
              <a:buNone/>
            </a:pPr>
            <a:endParaRPr lang="en-US" sz="2500" smtClean="0"/>
          </a:p>
          <a:p>
            <a:pPr eaLnBrk="1" hangingPunct="1">
              <a:lnSpc>
                <a:spcPct val="90000"/>
              </a:lnSpc>
              <a:buFontTx/>
              <a:buNone/>
            </a:pPr>
            <a:r>
              <a:rPr lang="en-US" sz="2500" smtClean="0"/>
              <a:t>Alter table student</a:t>
            </a:r>
          </a:p>
          <a:p>
            <a:pPr eaLnBrk="1" hangingPunct="1">
              <a:lnSpc>
                <a:spcPct val="90000"/>
              </a:lnSpc>
              <a:buFontTx/>
              <a:buNone/>
            </a:pPr>
            <a:r>
              <a:rPr lang="en-US" sz="2500" smtClean="0"/>
              <a:t>Drop constraint  f_key;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wipe(left)">
                                      <p:cBhvr>
                                        <p:cTn id="7" dur="500"/>
                                        <p:tgtEl>
                                          <p:spTgt spid="14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wipe(left)">
                                      <p:cBhvr>
                                        <p:cTn id="12" dur="500"/>
                                        <p:tgtEl>
                                          <p:spTgt spid="146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5">
                                            <p:txEl>
                                              <p:pRg st="3" end="3"/>
                                            </p:txEl>
                                          </p:spTgt>
                                        </p:tgtEl>
                                        <p:attrNameLst>
                                          <p:attrName>style.visibility</p:attrName>
                                        </p:attrNameLst>
                                      </p:cBhvr>
                                      <p:to>
                                        <p:strVal val="visible"/>
                                      </p:to>
                                    </p:set>
                                    <p:animEffect transition="in" filter="wipe(left)">
                                      <p:cBhvr>
                                        <p:cTn id="17" dur="500"/>
                                        <p:tgtEl>
                                          <p:spTgt spid="1464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35">
                                            <p:txEl>
                                              <p:pRg st="4" end="4"/>
                                            </p:txEl>
                                          </p:spTgt>
                                        </p:tgtEl>
                                        <p:attrNameLst>
                                          <p:attrName>style.visibility</p:attrName>
                                        </p:attrNameLst>
                                      </p:cBhvr>
                                      <p:to>
                                        <p:strVal val="visible"/>
                                      </p:to>
                                    </p:set>
                                    <p:animEffect transition="in" filter="wipe(left)">
                                      <p:cBhvr>
                                        <p:cTn id="22" dur="500"/>
                                        <p:tgtEl>
                                          <p:spTgt spid="146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435">
                                            <p:txEl>
                                              <p:pRg st="7" end="7"/>
                                            </p:txEl>
                                          </p:spTgt>
                                        </p:tgtEl>
                                        <p:attrNameLst>
                                          <p:attrName>style.visibility</p:attrName>
                                        </p:attrNameLst>
                                      </p:cBhvr>
                                      <p:to>
                                        <p:strVal val="visible"/>
                                      </p:to>
                                    </p:set>
                                    <p:animEffect transition="in" filter="wipe(left)">
                                      <p:cBhvr>
                                        <p:cTn id="27" dur="500"/>
                                        <p:tgtEl>
                                          <p:spTgt spid="14643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435">
                                            <p:txEl>
                                              <p:pRg st="8" end="8"/>
                                            </p:txEl>
                                          </p:spTgt>
                                        </p:tgtEl>
                                        <p:attrNameLst>
                                          <p:attrName>style.visibility</p:attrName>
                                        </p:attrNameLst>
                                      </p:cBhvr>
                                      <p:to>
                                        <p:strVal val="visible"/>
                                      </p:to>
                                    </p:set>
                                    <p:animEffect transition="in" filter="wipe(left)">
                                      <p:cBhvr>
                                        <p:cTn id="32" dur="500"/>
                                        <p:tgtEl>
                                          <p:spTgt spid="146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z="4900" smtClean="0">
                <a:solidFill>
                  <a:srgbClr val="FFFF00"/>
                </a:solidFill>
              </a:rPr>
              <a:t>Views</a:t>
            </a:r>
          </a:p>
        </p:txBody>
      </p:sp>
      <p:sp>
        <p:nvSpPr>
          <p:cNvPr id="133123" name="Rectangle 3"/>
          <p:cNvSpPr>
            <a:spLocks noGrp="1" noChangeArrowheads="1"/>
          </p:cNvSpPr>
          <p:nvPr>
            <p:ph type="body" idx="4294967295"/>
          </p:nvPr>
        </p:nvSpPr>
        <p:spPr>
          <a:xfrm>
            <a:off x="5724525" y="1304925"/>
            <a:ext cx="3419475" cy="2555875"/>
          </a:xfrm>
        </p:spPr>
        <p:txBody>
          <a:bodyPr/>
          <a:lstStyle/>
          <a:p>
            <a:pPr eaLnBrk="1" hangingPunct="1">
              <a:lnSpc>
                <a:spcPct val="80000"/>
              </a:lnSpc>
            </a:pPr>
            <a:r>
              <a:rPr lang="en-US" sz="3000" smtClean="0"/>
              <a:t>Creating Views</a:t>
            </a:r>
          </a:p>
          <a:p>
            <a:pPr eaLnBrk="1" hangingPunct="1">
              <a:lnSpc>
                <a:spcPct val="80000"/>
              </a:lnSpc>
            </a:pPr>
            <a:r>
              <a:rPr lang="en-US" sz="3000" smtClean="0"/>
              <a:t>Select view</a:t>
            </a:r>
          </a:p>
          <a:p>
            <a:pPr eaLnBrk="1" hangingPunct="1">
              <a:lnSpc>
                <a:spcPct val="80000"/>
              </a:lnSpc>
            </a:pPr>
            <a:r>
              <a:rPr lang="en-US" sz="3000" smtClean="0"/>
              <a:t>Update views</a:t>
            </a:r>
          </a:p>
          <a:p>
            <a:pPr eaLnBrk="1" hangingPunct="1">
              <a:lnSpc>
                <a:spcPct val="80000"/>
              </a:lnSpc>
            </a:pPr>
            <a:r>
              <a:rPr lang="en-US" sz="3000" smtClean="0"/>
              <a:t>Delete views</a:t>
            </a:r>
          </a:p>
          <a:p>
            <a:pPr eaLnBrk="1" hangingPunct="1">
              <a:lnSpc>
                <a:spcPct val="80000"/>
              </a:lnSpc>
            </a:pPr>
            <a:r>
              <a:rPr lang="en-US" sz="3000" smtClean="0"/>
              <a:t>Insert views</a:t>
            </a:r>
          </a:p>
          <a:p>
            <a:pPr eaLnBrk="1" hangingPunct="1">
              <a:lnSpc>
                <a:spcPct val="80000"/>
              </a:lnSpc>
            </a:pPr>
            <a:r>
              <a:rPr lang="en-US" sz="3000" smtClean="0"/>
              <a:t>Drop views</a:t>
            </a:r>
          </a:p>
        </p:txBody>
      </p:sp>
      <p:sp>
        <p:nvSpPr>
          <p:cNvPr id="128004" name="Rectangle 4"/>
          <p:cNvSpPr>
            <a:spLocks noChangeArrowheads="1"/>
          </p:cNvSpPr>
          <p:nvPr/>
        </p:nvSpPr>
        <p:spPr bwMode="auto">
          <a:xfrm>
            <a:off x="539750" y="4257675"/>
            <a:ext cx="6911975" cy="2124075"/>
          </a:xfrm>
          <a:prstGeom prst="rect">
            <a:avLst/>
          </a:prstGeom>
          <a:noFill/>
          <a:ln w="9525">
            <a:noFill/>
            <a:miter lim="800000"/>
            <a:headEnd/>
            <a:tailEnd/>
          </a:ln>
        </p:spPr>
        <p:txBody>
          <a:bodyPr/>
          <a:lstStyle/>
          <a:p>
            <a:pPr marL="342900" indent="-342900" eaLnBrk="0" hangingPunct="0">
              <a:lnSpc>
                <a:spcPct val="90000"/>
              </a:lnSpc>
              <a:spcBef>
                <a:spcPct val="20000"/>
              </a:spcBef>
              <a:buClr>
                <a:schemeClr val="accent1"/>
              </a:buClr>
            </a:pPr>
            <a:r>
              <a:rPr lang="en-US" sz="3500">
                <a:latin typeface="Tahoma" pitchFamily="34" charset="0"/>
              </a:rPr>
              <a:t>Use:</a:t>
            </a:r>
          </a:p>
          <a:p>
            <a:pPr marL="342900" indent="-342900" eaLnBrk="0" hangingPunct="0">
              <a:lnSpc>
                <a:spcPct val="90000"/>
              </a:lnSpc>
              <a:spcBef>
                <a:spcPct val="20000"/>
              </a:spcBef>
              <a:buClr>
                <a:schemeClr val="accent1"/>
              </a:buClr>
              <a:buFontTx/>
              <a:buChar char="•"/>
            </a:pPr>
            <a:r>
              <a:rPr lang="en-US" sz="3000">
                <a:latin typeface="Tahoma" pitchFamily="34" charset="0"/>
              </a:rPr>
              <a:t>To reduce redundant data</a:t>
            </a:r>
          </a:p>
          <a:p>
            <a:pPr marL="342900" indent="-342900" eaLnBrk="0" hangingPunct="0">
              <a:lnSpc>
                <a:spcPct val="90000"/>
              </a:lnSpc>
              <a:spcBef>
                <a:spcPct val="20000"/>
              </a:spcBef>
              <a:buClr>
                <a:schemeClr val="accent1"/>
              </a:buClr>
              <a:buFontTx/>
              <a:buChar char="•"/>
            </a:pPr>
            <a:r>
              <a:rPr lang="en-US" sz="3000">
                <a:latin typeface="Tahoma" pitchFamily="34" charset="0"/>
              </a:rPr>
              <a:t>To preventing all users from accessing all the column of a table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23">
                                            <p:txEl>
                                              <p:pRg st="4" end="4"/>
                                            </p:txEl>
                                          </p:spTgt>
                                        </p:tgtEl>
                                        <p:attrNameLst>
                                          <p:attrName>style.visibility</p:attrName>
                                        </p:attrNameLst>
                                      </p:cBhvr>
                                      <p:to>
                                        <p:strVal val="visible"/>
                                      </p:to>
                                    </p:set>
                                    <p:animEffect transition="in" filter="wipe(left)">
                                      <p:cBhvr>
                                        <p:cTn id="27" dur="500"/>
                                        <p:tgtEl>
                                          <p:spTgt spid="133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23">
                                            <p:txEl>
                                              <p:pRg st="5" end="5"/>
                                            </p:txEl>
                                          </p:spTgt>
                                        </p:tgtEl>
                                        <p:attrNameLst>
                                          <p:attrName>style.visibility</p:attrName>
                                        </p:attrNameLst>
                                      </p:cBhvr>
                                      <p:to>
                                        <p:strVal val="visible"/>
                                      </p:to>
                                    </p:set>
                                    <p:animEffect transition="in" filter="wipe(left)">
                                      <p:cBhvr>
                                        <p:cTn id="32" dur="500"/>
                                        <p:tgtEl>
                                          <p:spTgt spid="133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Creating view – all columns</a:t>
            </a:r>
          </a:p>
        </p:txBody>
      </p:sp>
      <p:sp>
        <p:nvSpPr>
          <p:cNvPr id="134147" name="Rectangle 3"/>
          <p:cNvSpPr>
            <a:spLocks noGrp="1" noChangeArrowheads="1"/>
          </p:cNvSpPr>
          <p:nvPr>
            <p:ph type="body" idx="4294967295"/>
          </p:nvPr>
        </p:nvSpPr>
        <p:spPr>
          <a:xfrm>
            <a:off x="0" y="1295400"/>
            <a:ext cx="8316913" cy="946150"/>
          </a:xfrm>
        </p:spPr>
        <p:txBody>
          <a:bodyPr/>
          <a:lstStyle/>
          <a:p>
            <a:pPr eaLnBrk="1" hangingPunct="1">
              <a:buFontTx/>
              <a:buNone/>
            </a:pPr>
            <a:r>
              <a:rPr lang="en-US" sz="2600" smtClean="0"/>
              <a:t>Create view vstu as select * from student;</a:t>
            </a:r>
          </a:p>
        </p:txBody>
      </p:sp>
      <p:sp>
        <p:nvSpPr>
          <p:cNvPr id="129028" name="Rectangle 4"/>
          <p:cNvSpPr>
            <a:spLocks noChangeArrowheads="1"/>
          </p:cNvSpPr>
          <p:nvPr/>
        </p:nvSpPr>
        <p:spPr bwMode="auto">
          <a:xfrm>
            <a:off x="503238" y="2816225"/>
            <a:ext cx="8210550" cy="1006475"/>
          </a:xfrm>
          <a:prstGeom prst="rect">
            <a:avLst/>
          </a:prstGeom>
          <a:noFill/>
          <a:ln w="9525">
            <a:noFill/>
            <a:miter lim="800000"/>
            <a:headEnd/>
            <a:tailEnd/>
          </a:ln>
        </p:spPr>
        <p:txBody>
          <a:bodyPr>
            <a:spAutoFit/>
          </a:bodyPr>
          <a:lstStyle/>
          <a:p>
            <a:pPr algn="ctr"/>
            <a:r>
              <a:rPr lang="en-US" sz="3000" b="1">
                <a:latin typeface="Times New Roman" pitchFamily="18" charset="0"/>
              </a:rPr>
              <a:t>Check that view is created or not by</a:t>
            </a:r>
          </a:p>
          <a:p>
            <a:pPr algn="ctr"/>
            <a:r>
              <a:rPr lang="en-US" sz="3000" b="1">
                <a:latin typeface="Times New Roman" pitchFamily="18" charset="0"/>
              </a:rPr>
              <a:t>Select * from tab;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left)">
                                      <p:cBhvr>
                                        <p:cTn id="7" dur="500"/>
                                        <p:tgtEl>
                                          <p:spTgt spid="134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z="4000" smtClean="0">
                <a:solidFill>
                  <a:srgbClr val="FFFF00"/>
                </a:solidFill>
              </a:rPr>
              <a:t>Creating view – selected columns</a:t>
            </a:r>
          </a:p>
        </p:txBody>
      </p:sp>
      <p:sp>
        <p:nvSpPr>
          <p:cNvPr id="135171" name="Rectangle 3"/>
          <p:cNvSpPr>
            <a:spLocks noGrp="1" noChangeArrowheads="1"/>
          </p:cNvSpPr>
          <p:nvPr>
            <p:ph type="body" idx="4294967295"/>
          </p:nvPr>
        </p:nvSpPr>
        <p:spPr>
          <a:xfrm>
            <a:off x="0" y="1592263"/>
            <a:ext cx="8316913" cy="946150"/>
          </a:xfrm>
        </p:spPr>
        <p:txBody>
          <a:bodyPr/>
          <a:lstStyle/>
          <a:p>
            <a:pPr eaLnBrk="1" hangingPunct="1">
              <a:lnSpc>
                <a:spcPct val="90000"/>
              </a:lnSpc>
              <a:buFontTx/>
              <a:buNone/>
            </a:pPr>
            <a:r>
              <a:rPr lang="en-US" sz="2600" smtClean="0"/>
              <a:t>Create view vstudent as </a:t>
            </a:r>
          </a:p>
          <a:p>
            <a:pPr eaLnBrk="1" hangingPunct="1">
              <a:lnSpc>
                <a:spcPct val="90000"/>
              </a:lnSpc>
              <a:buFontTx/>
              <a:buNone/>
            </a:pPr>
            <a:r>
              <a:rPr lang="en-US" sz="2600" smtClean="0"/>
              <a:t>select rollno,name from student;</a:t>
            </a:r>
          </a:p>
        </p:txBody>
      </p:sp>
      <p:sp>
        <p:nvSpPr>
          <p:cNvPr id="130052" name="Rectangle 4"/>
          <p:cNvSpPr>
            <a:spLocks noChangeArrowheads="1"/>
          </p:cNvSpPr>
          <p:nvPr/>
        </p:nvSpPr>
        <p:spPr bwMode="auto">
          <a:xfrm>
            <a:off x="468313" y="3176588"/>
            <a:ext cx="8210550" cy="1006475"/>
          </a:xfrm>
          <a:prstGeom prst="rect">
            <a:avLst/>
          </a:prstGeom>
          <a:noFill/>
          <a:ln w="9525">
            <a:noFill/>
            <a:miter lim="800000"/>
            <a:headEnd/>
            <a:tailEnd/>
          </a:ln>
        </p:spPr>
        <p:txBody>
          <a:bodyPr>
            <a:spAutoFit/>
          </a:bodyPr>
          <a:lstStyle/>
          <a:p>
            <a:pPr algn="ctr"/>
            <a:r>
              <a:rPr lang="en-US" sz="3000" b="1">
                <a:latin typeface="Times New Roman" pitchFamily="18" charset="0"/>
              </a:rPr>
              <a:t>Only two columns can be accessed  by the user of view - vstudent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wipe(left)">
                                      <p:cBhvr>
                                        <p:cTn id="12" dur="500"/>
                                        <p:tgtEl>
                                          <p:spTgt spid="135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Viewing the record via views</a:t>
            </a:r>
          </a:p>
        </p:txBody>
      </p:sp>
      <p:sp>
        <p:nvSpPr>
          <p:cNvPr id="136195" name="Rectangle 3"/>
          <p:cNvSpPr>
            <a:spLocks noGrp="1" noChangeArrowheads="1"/>
          </p:cNvSpPr>
          <p:nvPr>
            <p:ph type="body" idx="4294967295"/>
          </p:nvPr>
        </p:nvSpPr>
        <p:spPr>
          <a:xfrm>
            <a:off x="0" y="2420938"/>
            <a:ext cx="8316913" cy="946150"/>
          </a:xfrm>
        </p:spPr>
        <p:txBody>
          <a:bodyPr/>
          <a:lstStyle/>
          <a:p>
            <a:pPr eaLnBrk="1" hangingPunct="1">
              <a:buFontTx/>
              <a:buNone/>
            </a:pPr>
            <a:r>
              <a:rPr lang="en-US" sz="3100" smtClean="0"/>
              <a:t>			Select * from  vstudent;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wipe(left)">
                                      <p:cBhvr>
                                        <p:cTn id="7" dur="500"/>
                                        <p:tgtEl>
                                          <p:spTgt spid="136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Inserting values to view</a:t>
            </a:r>
          </a:p>
        </p:txBody>
      </p:sp>
      <p:sp>
        <p:nvSpPr>
          <p:cNvPr id="137219" name="Rectangle 3"/>
          <p:cNvSpPr>
            <a:spLocks noGrp="1" noChangeArrowheads="1"/>
          </p:cNvSpPr>
          <p:nvPr>
            <p:ph type="body" idx="4294967295"/>
          </p:nvPr>
        </p:nvSpPr>
        <p:spPr>
          <a:xfrm>
            <a:off x="0" y="1736725"/>
            <a:ext cx="8316913" cy="946150"/>
          </a:xfrm>
        </p:spPr>
        <p:txBody>
          <a:bodyPr/>
          <a:lstStyle/>
          <a:p>
            <a:pPr eaLnBrk="1" hangingPunct="1">
              <a:buFontTx/>
              <a:buNone/>
            </a:pPr>
            <a:r>
              <a:rPr lang="en-US" smtClean="0"/>
              <a:t>Insert into vstudent values(110,’rohit’);</a:t>
            </a:r>
          </a:p>
        </p:txBody>
      </p:sp>
      <p:sp>
        <p:nvSpPr>
          <p:cNvPr id="132100" name="Rectangle 4"/>
          <p:cNvSpPr>
            <a:spLocks noChangeArrowheads="1"/>
          </p:cNvSpPr>
          <p:nvPr/>
        </p:nvSpPr>
        <p:spPr bwMode="auto">
          <a:xfrm>
            <a:off x="2159000" y="4652963"/>
            <a:ext cx="6516688" cy="1552575"/>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r>
              <a:rPr lang="en-US" sz="2400" b="1">
                <a:latin typeface="Times New Roman" pitchFamily="18" charset="0"/>
              </a:rPr>
              <a:t>SQL&gt; Insert into vstudent values(110,'rohit');</a:t>
            </a:r>
          </a:p>
          <a:p>
            <a:endParaRPr lang="en-US" sz="2400" b="1">
              <a:latin typeface="Times New Roman" pitchFamily="18" charset="0"/>
            </a:endParaRPr>
          </a:p>
          <a:p>
            <a:r>
              <a:rPr lang="en-US" sz="2400" b="1">
                <a:latin typeface="Times New Roman" pitchFamily="18" charset="0"/>
              </a:rPr>
              <a:t>1 row created.</a:t>
            </a:r>
          </a:p>
        </p:txBody>
      </p:sp>
      <p:sp>
        <p:nvSpPr>
          <p:cNvPr id="132101" name="Rectangle 5"/>
          <p:cNvSpPr>
            <a:spLocks noChangeArrowheads="1"/>
          </p:cNvSpPr>
          <p:nvPr/>
        </p:nvSpPr>
        <p:spPr bwMode="auto">
          <a:xfrm>
            <a:off x="935038" y="3068638"/>
            <a:ext cx="6480175" cy="519112"/>
          </a:xfrm>
          <a:prstGeom prst="rect">
            <a:avLst/>
          </a:prstGeom>
          <a:noFill/>
          <a:ln w="9525">
            <a:noFill/>
            <a:miter lim="800000"/>
            <a:headEnd/>
            <a:tailEnd/>
          </a:ln>
        </p:spPr>
        <p:txBody>
          <a:bodyPr>
            <a:spAutoFit/>
          </a:bodyPr>
          <a:lstStyle/>
          <a:p>
            <a:r>
              <a:rPr lang="en-US" sz="2800">
                <a:latin typeface="Times New Roman" pitchFamily="18" charset="0"/>
              </a:rPr>
              <a:t>Check the record in student table now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Updating view</a:t>
            </a:r>
          </a:p>
        </p:txBody>
      </p:sp>
      <p:sp>
        <p:nvSpPr>
          <p:cNvPr id="138243" name="Rectangle 3"/>
          <p:cNvSpPr>
            <a:spLocks noGrp="1" noChangeArrowheads="1"/>
          </p:cNvSpPr>
          <p:nvPr>
            <p:ph type="body" idx="4294967295"/>
          </p:nvPr>
        </p:nvSpPr>
        <p:spPr>
          <a:xfrm>
            <a:off x="0" y="1700213"/>
            <a:ext cx="8316913" cy="1223962"/>
          </a:xfrm>
        </p:spPr>
        <p:txBody>
          <a:bodyPr/>
          <a:lstStyle/>
          <a:p>
            <a:pPr eaLnBrk="1" hangingPunct="1">
              <a:buFontTx/>
              <a:buNone/>
            </a:pPr>
            <a:r>
              <a:rPr lang="en-US" smtClean="0"/>
              <a:t>update vstudent set name=‘rahul’ where rollno=110;</a:t>
            </a:r>
          </a:p>
        </p:txBody>
      </p:sp>
      <p:sp>
        <p:nvSpPr>
          <p:cNvPr id="133124" name="Rectangle 4"/>
          <p:cNvSpPr>
            <a:spLocks noChangeArrowheads="1"/>
          </p:cNvSpPr>
          <p:nvPr/>
        </p:nvSpPr>
        <p:spPr bwMode="auto">
          <a:xfrm>
            <a:off x="503238" y="4652963"/>
            <a:ext cx="8172450" cy="1552575"/>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r>
              <a:rPr lang="en-US" sz="2400" b="1">
                <a:latin typeface="Times New Roman" pitchFamily="18" charset="0"/>
              </a:rPr>
              <a:t>SQL&gt; update vstudent set name='rahul' where rollno=110;</a:t>
            </a:r>
          </a:p>
          <a:p>
            <a:endParaRPr lang="en-US" sz="2400" b="1">
              <a:latin typeface="Times New Roman" pitchFamily="18" charset="0"/>
            </a:endParaRPr>
          </a:p>
          <a:p>
            <a:r>
              <a:rPr lang="en-US" sz="2400" b="1">
                <a:latin typeface="Times New Roman" pitchFamily="18" charset="0"/>
              </a:rPr>
              <a:t>1 row updated.</a:t>
            </a:r>
          </a:p>
        </p:txBody>
      </p:sp>
      <p:sp>
        <p:nvSpPr>
          <p:cNvPr id="133125" name="Rectangle 5"/>
          <p:cNvSpPr>
            <a:spLocks noChangeArrowheads="1"/>
          </p:cNvSpPr>
          <p:nvPr/>
        </p:nvSpPr>
        <p:spPr bwMode="auto">
          <a:xfrm>
            <a:off x="935038" y="3068638"/>
            <a:ext cx="6480175" cy="519112"/>
          </a:xfrm>
          <a:prstGeom prst="rect">
            <a:avLst/>
          </a:prstGeom>
          <a:noFill/>
          <a:ln w="9525">
            <a:noFill/>
            <a:miter lim="800000"/>
            <a:headEnd/>
            <a:tailEnd/>
          </a:ln>
        </p:spPr>
        <p:txBody>
          <a:bodyPr>
            <a:spAutoFit/>
          </a:bodyPr>
          <a:lstStyle/>
          <a:p>
            <a:r>
              <a:rPr lang="en-US" sz="2800">
                <a:latin typeface="Times New Roman" pitchFamily="18" charset="0"/>
              </a:rPr>
              <a:t>Check the record in student table now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left)">
                                      <p:cBhvr>
                                        <p:cTn id="7" dur="500"/>
                                        <p:tgtEl>
                                          <p:spTgt spid="138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lstStyle/>
          <a:p>
            <a:pPr eaLnBrk="1" hangingPunct="1"/>
            <a:r>
              <a:rPr lang="en-US" smtClean="0">
                <a:solidFill>
                  <a:srgbClr val="FFFF00"/>
                </a:solidFill>
              </a:rPr>
              <a:t>Deleting the record from view</a:t>
            </a:r>
          </a:p>
        </p:txBody>
      </p:sp>
      <p:sp>
        <p:nvSpPr>
          <p:cNvPr id="139267" name="Rectangle 3"/>
          <p:cNvSpPr>
            <a:spLocks noGrp="1" noChangeArrowheads="1"/>
          </p:cNvSpPr>
          <p:nvPr>
            <p:ph type="body" idx="4294967295"/>
          </p:nvPr>
        </p:nvSpPr>
        <p:spPr>
          <a:xfrm>
            <a:off x="0" y="1700213"/>
            <a:ext cx="8316913" cy="1223962"/>
          </a:xfrm>
        </p:spPr>
        <p:txBody>
          <a:bodyPr/>
          <a:lstStyle/>
          <a:p>
            <a:pPr eaLnBrk="1" hangingPunct="1">
              <a:buFontTx/>
              <a:buNone/>
            </a:pPr>
            <a:r>
              <a:rPr lang="en-US" smtClean="0"/>
              <a:t>Delete from vstudent where name=‘rahul’;</a:t>
            </a:r>
          </a:p>
        </p:txBody>
      </p:sp>
      <p:sp>
        <p:nvSpPr>
          <p:cNvPr id="134148" name="Rectangle 4"/>
          <p:cNvSpPr>
            <a:spLocks noChangeArrowheads="1"/>
          </p:cNvSpPr>
          <p:nvPr/>
        </p:nvSpPr>
        <p:spPr bwMode="auto">
          <a:xfrm>
            <a:off x="503238" y="4652963"/>
            <a:ext cx="8172450" cy="1552575"/>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r>
              <a:rPr lang="en-US" sz="2400" b="1">
                <a:latin typeface="Times New Roman" pitchFamily="18" charset="0"/>
              </a:rPr>
              <a:t>SQL&gt; Delete from vstudent where name='rahul';</a:t>
            </a:r>
          </a:p>
          <a:p>
            <a:endParaRPr lang="en-US" sz="2400" b="1">
              <a:latin typeface="Times New Roman" pitchFamily="18" charset="0"/>
            </a:endParaRPr>
          </a:p>
          <a:p>
            <a:r>
              <a:rPr lang="en-US" sz="2400" b="1">
                <a:latin typeface="Times New Roman" pitchFamily="18" charset="0"/>
              </a:rPr>
              <a:t>1 row deleted.</a:t>
            </a:r>
          </a:p>
        </p:txBody>
      </p:sp>
      <p:sp>
        <p:nvSpPr>
          <p:cNvPr id="134149" name="Rectangle 5"/>
          <p:cNvSpPr>
            <a:spLocks noChangeArrowheads="1"/>
          </p:cNvSpPr>
          <p:nvPr/>
        </p:nvSpPr>
        <p:spPr bwMode="auto">
          <a:xfrm>
            <a:off x="935038" y="3068638"/>
            <a:ext cx="6480175" cy="519112"/>
          </a:xfrm>
          <a:prstGeom prst="rect">
            <a:avLst/>
          </a:prstGeom>
          <a:noFill/>
          <a:ln w="9525">
            <a:noFill/>
            <a:miter lim="800000"/>
            <a:headEnd/>
            <a:tailEnd/>
          </a:ln>
        </p:spPr>
        <p:txBody>
          <a:bodyPr>
            <a:spAutoFit/>
          </a:bodyPr>
          <a:lstStyle/>
          <a:p>
            <a:r>
              <a:rPr lang="en-US" sz="2800">
                <a:latin typeface="Times New Roman" pitchFamily="18" charset="0"/>
              </a:rPr>
              <a:t>Check the record in student table now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Drop view</a:t>
            </a:r>
          </a:p>
        </p:txBody>
      </p:sp>
      <p:sp>
        <p:nvSpPr>
          <p:cNvPr id="140291" name="Rectangle 3"/>
          <p:cNvSpPr>
            <a:spLocks noGrp="1" noChangeArrowheads="1"/>
          </p:cNvSpPr>
          <p:nvPr>
            <p:ph type="body" idx="4294967295"/>
          </p:nvPr>
        </p:nvSpPr>
        <p:spPr>
          <a:xfrm>
            <a:off x="0" y="1700213"/>
            <a:ext cx="8316913" cy="1223962"/>
          </a:xfrm>
        </p:spPr>
        <p:txBody>
          <a:bodyPr/>
          <a:lstStyle/>
          <a:p>
            <a:pPr eaLnBrk="1" hangingPunct="1">
              <a:buFontTx/>
              <a:buNone/>
            </a:pPr>
            <a:r>
              <a:rPr lang="en-US" sz="3200" smtClean="0"/>
              <a:t>Drop view vstudent;</a:t>
            </a:r>
          </a:p>
        </p:txBody>
      </p:sp>
      <p:sp>
        <p:nvSpPr>
          <p:cNvPr id="135172" name="Rectangle 4"/>
          <p:cNvSpPr>
            <a:spLocks noChangeArrowheads="1"/>
          </p:cNvSpPr>
          <p:nvPr/>
        </p:nvSpPr>
        <p:spPr bwMode="auto">
          <a:xfrm>
            <a:off x="3455988" y="4652963"/>
            <a:ext cx="5184775" cy="1552575"/>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r>
              <a:rPr lang="en-US" sz="2400" b="1">
                <a:latin typeface="Times New Roman" pitchFamily="18" charset="0"/>
              </a:rPr>
              <a:t>SQL&gt; Drop view vstudent;</a:t>
            </a:r>
          </a:p>
          <a:p>
            <a:endParaRPr lang="en-US" sz="2400" b="1">
              <a:latin typeface="Times New Roman" pitchFamily="18" charset="0"/>
            </a:endParaRPr>
          </a:p>
          <a:p>
            <a:r>
              <a:rPr lang="en-US" sz="2400" b="1">
                <a:latin typeface="Times New Roman" pitchFamily="18" charset="0"/>
              </a:rPr>
              <a:t>View dropped.</a:t>
            </a:r>
          </a:p>
        </p:txBody>
      </p:sp>
      <p:sp>
        <p:nvSpPr>
          <p:cNvPr id="135173" name="Rectangle 5"/>
          <p:cNvSpPr>
            <a:spLocks noChangeArrowheads="1"/>
          </p:cNvSpPr>
          <p:nvPr/>
        </p:nvSpPr>
        <p:spPr bwMode="auto">
          <a:xfrm>
            <a:off x="935038" y="3068638"/>
            <a:ext cx="6480175" cy="519112"/>
          </a:xfrm>
          <a:prstGeom prst="rect">
            <a:avLst/>
          </a:prstGeom>
          <a:noFill/>
          <a:ln w="9525">
            <a:noFill/>
            <a:miter lim="800000"/>
            <a:headEnd/>
            <a:tailEnd/>
          </a:ln>
        </p:spPr>
        <p:txBody>
          <a:bodyPr>
            <a:spAutoFit/>
          </a:bodyPr>
          <a:lstStyle/>
          <a:p>
            <a:r>
              <a:rPr lang="en-US" sz="2800">
                <a:latin typeface="Times New Roman" pitchFamily="18" charset="0"/>
              </a:rPr>
              <a:t>Check that no effect on student table;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wipe(left)">
                                      <p:cBhvr>
                                        <p:cTn id="7" dur="500"/>
                                        <p:tgtEl>
                                          <p:spTgt spid="140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242889" y="1014413"/>
            <a:ext cx="8215312" cy="5224462"/>
          </a:xfrm>
        </p:spPr>
        <p:txBody>
          <a:bodyPr/>
          <a:lstStyle/>
          <a:p>
            <a:pPr algn="just">
              <a:buNone/>
            </a:pPr>
            <a:r>
              <a:rPr lang="en-US" sz="1800" b="1" dirty="0" smtClean="0">
                <a:latin typeface="+mj-lt"/>
              </a:rPr>
              <a:t>    </a:t>
            </a:r>
            <a:r>
              <a:rPr lang="en-US" sz="1800" dirty="0" smtClean="0">
                <a:latin typeface="+mj-lt"/>
              </a:rPr>
              <a:t>For the architecture of an Oracle database we distinguish between logical and physical database structures that make up a database. </a:t>
            </a:r>
          </a:p>
          <a:p>
            <a:pPr algn="just">
              <a:buNone/>
            </a:pPr>
            <a:r>
              <a:rPr lang="en-US" sz="1800" b="1" i="1" dirty="0" smtClean="0">
                <a:latin typeface="+mj-lt"/>
              </a:rPr>
              <a:t>       Physical structures,</a:t>
            </a:r>
            <a:r>
              <a:rPr lang="en-US" sz="1800" dirty="0" smtClean="0">
                <a:latin typeface="+mj-lt"/>
              </a:rPr>
              <a:t> in contrast, are determined by the operating system files that constitute the database.</a:t>
            </a:r>
          </a:p>
          <a:p>
            <a:pPr algn="just">
              <a:buNone/>
            </a:pPr>
            <a:r>
              <a:rPr lang="en-US" sz="1800" b="1" i="1" dirty="0" smtClean="0">
                <a:latin typeface="+mj-lt"/>
              </a:rPr>
              <a:t>	Logical structures </a:t>
            </a:r>
            <a:r>
              <a:rPr lang="en-US" sz="1800" dirty="0" smtClean="0">
                <a:latin typeface="+mj-lt"/>
              </a:rPr>
              <a:t>describe logical areas of storage (name spaces) where objects such as tables can be stored. The logical database structures include:</a:t>
            </a:r>
          </a:p>
          <a:p>
            <a:pPr algn="just">
              <a:buNone/>
            </a:pPr>
            <a:endParaRPr lang="en-US" sz="1800" dirty="0" smtClean="0">
              <a:latin typeface="+mj-lt"/>
            </a:endParaRPr>
          </a:p>
        </p:txBody>
      </p:sp>
      <p:sp>
        <p:nvSpPr>
          <p:cNvPr id="28675" name="Rectangle 4"/>
          <p:cNvSpPr>
            <a:spLocks noChangeArrowheads="1"/>
          </p:cNvSpPr>
          <p:nvPr/>
        </p:nvSpPr>
        <p:spPr bwMode="auto">
          <a:xfrm>
            <a:off x="2787650" y="76200"/>
            <a:ext cx="5365750" cy="641350"/>
          </a:xfrm>
          <a:prstGeom prst="rect">
            <a:avLst/>
          </a:prstGeom>
          <a:noFill/>
          <a:ln w="12700">
            <a:noFill/>
            <a:miter lim="800000"/>
            <a:headEnd/>
            <a:tailEnd/>
          </a:ln>
        </p:spPr>
        <p:txBody>
          <a:bodyPr wrap="none">
            <a:spAutoFit/>
          </a:bodyPr>
          <a:lstStyle/>
          <a:p>
            <a:r>
              <a:rPr lang="en-US" sz="3600">
                <a:solidFill>
                  <a:srgbClr val="FFFF00"/>
                </a:solidFill>
              </a:rPr>
              <a:t>Oracle Software Structure</a:t>
            </a:r>
          </a:p>
        </p:txBody>
      </p:sp>
      <p:pic>
        <p:nvPicPr>
          <p:cNvPr id="4" name="Picture 4" descr="C:\Documents and Settings\mca\Desktop\architecture\7.JPG"/>
          <p:cNvPicPr>
            <a:picLocks noChangeAspect="1" noChangeArrowheads="1"/>
          </p:cNvPicPr>
          <p:nvPr/>
        </p:nvPicPr>
        <p:blipFill>
          <a:blip r:embed="rId3"/>
          <a:srcRect/>
          <a:stretch>
            <a:fillRect/>
          </a:stretch>
        </p:blipFill>
        <p:spPr bwMode="auto">
          <a:xfrm>
            <a:off x="1295400" y="3124200"/>
            <a:ext cx="6705600" cy="3017520"/>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View with multiple table</a:t>
            </a:r>
          </a:p>
        </p:txBody>
      </p:sp>
      <p:sp>
        <p:nvSpPr>
          <p:cNvPr id="141315" name="Rectangle 3"/>
          <p:cNvSpPr>
            <a:spLocks noGrp="1" noChangeArrowheads="1"/>
          </p:cNvSpPr>
          <p:nvPr>
            <p:ph type="body" idx="4294967295"/>
          </p:nvPr>
        </p:nvSpPr>
        <p:spPr>
          <a:xfrm>
            <a:off x="0" y="1700213"/>
            <a:ext cx="8316913" cy="1223962"/>
          </a:xfrm>
        </p:spPr>
        <p:txBody>
          <a:bodyPr/>
          <a:lstStyle/>
          <a:p>
            <a:pPr eaLnBrk="1" hangingPunct="1">
              <a:buFontTx/>
              <a:buNone/>
            </a:pPr>
            <a:r>
              <a:rPr lang="en-US" sz="2400" smtClean="0"/>
              <a:t> create view vstudent as select name,bookname from student,lib</a:t>
            </a:r>
            <a:r>
              <a:rPr lang="en-US" smtClean="0"/>
              <a:t>;</a:t>
            </a:r>
          </a:p>
        </p:txBody>
      </p:sp>
      <p:sp>
        <p:nvSpPr>
          <p:cNvPr id="136196" name="Rectangle 4"/>
          <p:cNvSpPr>
            <a:spLocks noChangeArrowheads="1"/>
          </p:cNvSpPr>
          <p:nvPr/>
        </p:nvSpPr>
        <p:spPr bwMode="auto">
          <a:xfrm>
            <a:off x="576263" y="4652963"/>
            <a:ext cx="8064500" cy="1917700"/>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r>
              <a:rPr lang="en-US" sz="2400" b="1">
                <a:latin typeface="Times New Roman" pitchFamily="18" charset="0"/>
              </a:rPr>
              <a:t>SQL&gt; create view vstudent as select name,bookname from student,lib;</a:t>
            </a:r>
          </a:p>
          <a:p>
            <a:endParaRPr lang="en-US" sz="2400" b="1">
              <a:latin typeface="Times New Roman" pitchFamily="18" charset="0"/>
            </a:endParaRPr>
          </a:p>
          <a:p>
            <a:r>
              <a:rPr lang="en-US" sz="2400" b="1">
                <a:latin typeface="Times New Roman" pitchFamily="18" charset="0"/>
              </a:rPr>
              <a:t>View created.</a:t>
            </a:r>
          </a:p>
        </p:txBody>
      </p:sp>
      <p:sp>
        <p:nvSpPr>
          <p:cNvPr id="136197" name="Rectangle 5"/>
          <p:cNvSpPr>
            <a:spLocks noChangeArrowheads="1"/>
          </p:cNvSpPr>
          <p:nvPr/>
        </p:nvSpPr>
        <p:spPr bwMode="auto">
          <a:xfrm>
            <a:off x="935038" y="3068638"/>
            <a:ext cx="6480175" cy="946150"/>
          </a:xfrm>
          <a:prstGeom prst="rect">
            <a:avLst/>
          </a:prstGeom>
          <a:noFill/>
          <a:ln w="9525">
            <a:noFill/>
            <a:miter lim="800000"/>
            <a:headEnd/>
            <a:tailEnd/>
          </a:ln>
        </p:spPr>
        <p:txBody>
          <a:bodyPr>
            <a:spAutoFit/>
          </a:bodyPr>
          <a:lstStyle/>
          <a:p>
            <a:r>
              <a:rPr lang="en-US" sz="2800">
                <a:latin typeface="Times New Roman" pitchFamily="18" charset="0"/>
              </a:rPr>
              <a:t>Here student and lib both are separate table</a:t>
            </a:r>
          </a:p>
          <a:p>
            <a:r>
              <a:rPr lang="en-US" sz="2800">
                <a:latin typeface="Times New Roman" pitchFamily="18" charset="0"/>
              </a:rPr>
              <a:t>Bookname column is taken from lib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500"/>
                                        <p:tgtEl>
                                          <p:spTgt spid="141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lstStyle/>
          <a:p>
            <a:pPr eaLnBrk="1" hangingPunct="1"/>
            <a:r>
              <a:rPr lang="en-US" sz="3500" smtClean="0">
                <a:solidFill>
                  <a:srgbClr val="FFFF00"/>
                </a:solidFill>
              </a:rPr>
              <a:t>Inserting values in multiple table view</a:t>
            </a:r>
          </a:p>
        </p:txBody>
      </p:sp>
      <p:sp>
        <p:nvSpPr>
          <p:cNvPr id="142339" name="Rectangle 3"/>
          <p:cNvSpPr>
            <a:spLocks noGrp="1" noChangeArrowheads="1"/>
          </p:cNvSpPr>
          <p:nvPr>
            <p:ph type="body" idx="4294967295"/>
          </p:nvPr>
        </p:nvSpPr>
        <p:spPr>
          <a:xfrm>
            <a:off x="0" y="1376363"/>
            <a:ext cx="8316913" cy="1223962"/>
          </a:xfrm>
        </p:spPr>
        <p:txBody>
          <a:bodyPr/>
          <a:lstStyle/>
          <a:p>
            <a:pPr eaLnBrk="1" hangingPunct="1">
              <a:buFontTx/>
              <a:buNone/>
            </a:pPr>
            <a:r>
              <a:rPr lang="en-US" sz="2400" smtClean="0"/>
              <a:t> </a:t>
            </a:r>
            <a:r>
              <a:rPr lang="en-US" sz="2400" b="1" smtClean="0"/>
              <a:t>insert into vstudent values('amit','data structure');</a:t>
            </a:r>
          </a:p>
        </p:txBody>
      </p:sp>
      <p:sp>
        <p:nvSpPr>
          <p:cNvPr id="137220" name="Rectangle 4"/>
          <p:cNvSpPr>
            <a:spLocks noChangeArrowheads="1"/>
          </p:cNvSpPr>
          <p:nvPr/>
        </p:nvSpPr>
        <p:spPr bwMode="auto">
          <a:xfrm>
            <a:off x="576263" y="3860800"/>
            <a:ext cx="8064500" cy="2557463"/>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r>
              <a:rPr lang="en-US" sz="2400" b="1">
                <a:latin typeface="Times New Roman" pitchFamily="18" charset="0"/>
              </a:rPr>
              <a:t>SQL&gt; insert into vstudent values('amit','data structure');</a:t>
            </a:r>
          </a:p>
          <a:p>
            <a:r>
              <a:rPr lang="en-US" sz="2400" b="1">
                <a:latin typeface="Times New Roman" pitchFamily="18" charset="0"/>
              </a:rPr>
              <a:t>insert into vstudent values('amit','data structure')</a:t>
            </a:r>
          </a:p>
          <a:p>
            <a:r>
              <a:rPr lang="en-US" sz="2400" b="1">
                <a:latin typeface="Times New Roman" pitchFamily="18" charset="0"/>
              </a:rPr>
              <a:t>*</a:t>
            </a:r>
          </a:p>
          <a:p>
            <a:r>
              <a:rPr lang="en-US" sz="2200" b="1">
                <a:latin typeface="Times New Roman" pitchFamily="18" charset="0"/>
              </a:rPr>
              <a:t>ERROR at line 1:</a:t>
            </a:r>
          </a:p>
          <a:p>
            <a:r>
              <a:rPr lang="en-US" sz="2200" b="1">
                <a:latin typeface="Times New Roman" pitchFamily="18" charset="0"/>
              </a:rPr>
              <a:t>ORA-01779: cannot modify a column which maps to a non key-preserved table</a:t>
            </a:r>
          </a:p>
        </p:txBody>
      </p:sp>
      <p:sp>
        <p:nvSpPr>
          <p:cNvPr id="137221" name="Rectangle 5"/>
          <p:cNvSpPr>
            <a:spLocks noChangeArrowheads="1"/>
          </p:cNvSpPr>
          <p:nvPr/>
        </p:nvSpPr>
        <p:spPr bwMode="auto">
          <a:xfrm>
            <a:off x="935038" y="3068638"/>
            <a:ext cx="6480175" cy="519112"/>
          </a:xfrm>
          <a:prstGeom prst="rect">
            <a:avLst/>
          </a:prstGeom>
          <a:noFill/>
          <a:ln w="9525">
            <a:noFill/>
            <a:miter lim="800000"/>
            <a:headEnd/>
            <a:tailEnd/>
          </a:ln>
        </p:spPr>
        <p:txBody>
          <a:bodyPr>
            <a:spAutoFit/>
          </a:bodyPr>
          <a:lstStyle/>
          <a:p>
            <a:r>
              <a:rPr lang="en-US" sz="2800">
                <a:latin typeface="Times New Roman" pitchFamily="18" charset="0"/>
              </a:rPr>
              <a:t>To remove this error we have to use joins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nchor="ctr"/>
          <a:lstStyle/>
          <a:p>
            <a:pPr eaLnBrk="1" hangingPunct="1"/>
            <a:r>
              <a:rPr lang="en-US" smtClean="0">
                <a:solidFill>
                  <a:srgbClr val="FFFF00"/>
                </a:solidFill>
              </a:rPr>
              <a:t>Sub queries</a:t>
            </a:r>
          </a:p>
        </p:txBody>
      </p:sp>
      <p:sp>
        <p:nvSpPr>
          <p:cNvPr id="147459" name="Rectangle 3"/>
          <p:cNvSpPr>
            <a:spLocks noGrp="1" noChangeArrowheads="1"/>
          </p:cNvSpPr>
          <p:nvPr>
            <p:ph idx="4294967295"/>
          </p:nvPr>
        </p:nvSpPr>
        <p:spPr/>
        <p:txBody>
          <a:bodyPr/>
          <a:lstStyle/>
          <a:p>
            <a:pPr eaLnBrk="1" hangingPunct="1">
              <a:buFontTx/>
              <a:buNone/>
            </a:pPr>
            <a:r>
              <a:rPr lang="en-US" smtClean="0"/>
              <a:t>Query with in query is known as sub queries or nested query.</a:t>
            </a:r>
          </a:p>
          <a:p>
            <a:pPr eaLnBrk="1" hangingPunct="1">
              <a:buFontTx/>
              <a:buNone/>
            </a:pPr>
            <a:endParaRPr lang="en-US" smtClean="0"/>
          </a:p>
          <a:p>
            <a:pPr eaLnBrk="1" hangingPunct="1">
              <a:buFontTx/>
              <a:buNone/>
            </a:pPr>
            <a:r>
              <a:rPr lang="en-US" smtClean="0"/>
              <a:t>Like: </a:t>
            </a:r>
          </a:p>
          <a:p>
            <a:pPr eaLnBrk="1" hangingPunct="1">
              <a:buFontTx/>
              <a:buNone/>
            </a:pPr>
            <a:endParaRPr lang="en-US" smtClean="0"/>
          </a:p>
          <a:p>
            <a:pPr eaLnBrk="1" hangingPunct="1">
              <a:buFontTx/>
              <a:buNone/>
            </a:pPr>
            <a:r>
              <a:rPr lang="en-US" sz="2600" smtClean="0"/>
              <a:t>select a.name,b.book from student a,lib b where a.rollno in ( select rollno from lib)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left)">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459">
                                            <p:txEl>
                                              <p:pRg st="2" end="2"/>
                                            </p:txEl>
                                          </p:spTgt>
                                        </p:tgtEl>
                                        <p:attrNameLst>
                                          <p:attrName>style.visibility</p:attrName>
                                        </p:attrNameLst>
                                      </p:cBhvr>
                                      <p:to>
                                        <p:strVal val="visible"/>
                                      </p:to>
                                    </p:set>
                                    <p:animEffect transition="in" filter="wipe(left)">
                                      <p:cBhvr>
                                        <p:cTn id="12" dur="500"/>
                                        <p:tgtEl>
                                          <p:spTgt spid="147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459">
                                            <p:txEl>
                                              <p:pRg st="4" end="4"/>
                                            </p:txEl>
                                          </p:spTgt>
                                        </p:tgtEl>
                                        <p:attrNameLst>
                                          <p:attrName>style.visibility</p:attrName>
                                        </p:attrNameLst>
                                      </p:cBhvr>
                                      <p:to>
                                        <p:strVal val="visible"/>
                                      </p:to>
                                    </p:set>
                                    <p:animEffect transition="in" filter="wipe(left)">
                                      <p:cBhvr>
                                        <p:cTn id="17" dur="500"/>
                                        <p:tgtEl>
                                          <p:spTgt spid="14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z="2500" b="1" smtClean="0">
                <a:solidFill>
                  <a:srgbClr val="FFFF00"/>
                </a:solidFill>
              </a:rPr>
              <a:t>List customers holding fixed deposits in the bank of amount more than 5,000</a:t>
            </a:r>
          </a:p>
        </p:txBody>
      </p:sp>
      <p:sp>
        <p:nvSpPr>
          <p:cNvPr id="148483" name="Rectangle 3"/>
          <p:cNvSpPr>
            <a:spLocks noGrp="1" noChangeArrowheads="1"/>
          </p:cNvSpPr>
          <p:nvPr>
            <p:ph type="body" idx="4294967295"/>
          </p:nvPr>
        </p:nvSpPr>
        <p:spPr>
          <a:xfrm>
            <a:off x="0" y="4257675"/>
            <a:ext cx="8475663" cy="2371725"/>
          </a:xfrm>
        </p:spPr>
        <p:txBody>
          <a:bodyPr/>
          <a:lstStyle/>
          <a:p>
            <a:pPr eaLnBrk="1" hangingPunct="1">
              <a:lnSpc>
                <a:spcPct val="90000"/>
              </a:lnSpc>
              <a:buFontTx/>
              <a:buNone/>
            </a:pPr>
            <a:r>
              <a:rPr lang="en-US" sz="2600" smtClean="0"/>
              <a:t>	</a:t>
            </a:r>
            <a:r>
              <a:rPr lang="en-US" sz="2400" smtClean="0"/>
              <a:t>Select ( fname || ‘ ‘ ||Lname) “customer” from cust_mstr where cust_no in </a:t>
            </a:r>
          </a:p>
          <a:p>
            <a:pPr eaLnBrk="1" hangingPunct="1">
              <a:lnSpc>
                <a:spcPct val="90000"/>
              </a:lnSpc>
              <a:buFontTx/>
              <a:buNone/>
            </a:pPr>
            <a:r>
              <a:rPr lang="en-US" sz="2400" smtClean="0"/>
              <a:t>( select cust_no from acct_fd_cust_dtls where acct_fd_no in </a:t>
            </a:r>
          </a:p>
          <a:p>
            <a:pPr eaLnBrk="1" hangingPunct="1">
              <a:lnSpc>
                <a:spcPct val="90000"/>
              </a:lnSpc>
              <a:buFontTx/>
              <a:buNone/>
            </a:pPr>
            <a:r>
              <a:rPr lang="en-US" sz="2400" smtClean="0"/>
              <a:t>( select fd_ser_no from fd_dtls where amt &gt;5000));</a:t>
            </a:r>
          </a:p>
        </p:txBody>
      </p:sp>
      <p:sp>
        <p:nvSpPr>
          <p:cNvPr id="139268" name="Rectangle 3"/>
          <p:cNvSpPr>
            <a:spLocks noChangeArrowheads="1"/>
          </p:cNvSpPr>
          <p:nvPr/>
        </p:nvSpPr>
        <p:spPr bwMode="auto">
          <a:xfrm>
            <a:off x="468313" y="1700213"/>
            <a:ext cx="8675687" cy="2303462"/>
          </a:xfrm>
          <a:prstGeom prst="rect">
            <a:avLst/>
          </a:prstGeom>
          <a:noFill/>
          <a:ln w="9525">
            <a:noFill/>
            <a:miter lim="800000"/>
            <a:headEnd/>
            <a:tailEnd/>
          </a:ln>
        </p:spPr>
        <p:txBody>
          <a:bodyPr/>
          <a:lstStyle/>
          <a:p>
            <a:pPr marL="342900" indent="-342900" algn="ctr">
              <a:lnSpc>
                <a:spcPct val="90000"/>
              </a:lnSpc>
              <a:spcBef>
                <a:spcPct val="20000"/>
              </a:spcBef>
            </a:pPr>
            <a:r>
              <a:rPr lang="en-US" sz="3000"/>
              <a:t>Tables given:</a:t>
            </a:r>
          </a:p>
          <a:p>
            <a:pPr marL="342900" indent="-342900">
              <a:lnSpc>
                <a:spcPct val="90000"/>
              </a:lnSpc>
              <a:spcBef>
                <a:spcPct val="20000"/>
              </a:spcBef>
            </a:pPr>
            <a:r>
              <a:rPr lang="en-US" sz="3000" b="1"/>
              <a:t>Cust_mstr :</a:t>
            </a:r>
            <a:r>
              <a:rPr lang="en-US" sz="3000"/>
              <a:t> 		cust_no, fname, lname</a:t>
            </a:r>
          </a:p>
          <a:p>
            <a:pPr marL="342900" indent="-342900">
              <a:lnSpc>
                <a:spcPct val="90000"/>
              </a:lnSpc>
              <a:spcBef>
                <a:spcPct val="20000"/>
              </a:spcBef>
            </a:pPr>
            <a:r>
              <a:rPr lang="en-US" sz="3000" b="1"/>
              <a:t>Acct_fd_cust_dtls :</a:t>
            </a:r>
            <a:r>
              <a:rPr lang="en-US" sz="3000"/>
              <a:t> cust_no, Acct_fd_no</a:t>
            </a:r>
          </a:p>
          <a:p>
            <a:pPr marL="342900" indent="-342900">
              <a:lnSpc>
                <a:spcPct val="90000"/>
              </a:lnSpc>
              <a:spcBef>
                <a:spcPct val="20000"/>
              </a:spcBef>
            </a:pPr>
            <a:r>
              <a:rPr lang="en-US" sz="3000" b="1"/>
              <a:t>Fd_dtls :</a:t>
            </a:r>
            <a:r>
              <a:rPr lang="en-US" sz="3000"/>
              <a:t> 			fd_ser_no, amt</a:t>
            </a:r>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left)">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wipe(left)">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wipe(left)">
                                      <p:cBhvr>
                                        <p:cTn id="17" dur="500"/>
                                        <p:tgtEl>
                                          <p:spTgt spid="148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bwMode="auto">
          <a:xfrm>
            <a:off x="1447800" y="0"/>
            <a:ext cx="7696200" cy="715963"/>
          </a:xfrm>
          <a:prstGeom prst="rect">
            <a:avLst/>
          </a:prstGeom>
          <a:noFill/>
          <a:ln>
            <a:miter lim="800000"/>
            <a:headEnd/>
            <a:tailEnd/>
          </a:ln>
        </p:spPr>
        <p:txBody>
          <a:bodyPr anchor="ctr"/>
          <a:lstStyle/>
          <a:p>
            <a:pPr eaLnBrk="1" hangingPunct="1"/>
            <a:r>
              <a:rPr lang="en-US" sz="4000" smtClean="0">
                <a:solidFill>
                  <a:srgbClr val="FFFF00"/>
                </a:solidFill>
              </a:rPr>
              <a:t>Multi column Subquery</a:t>
            </a:r>
          </a:p>
        </p:txBody>
      </p:sp>
      <p:sp>
        <p:nvSpPr>
          <p:cNvPr id="149507" name="Rectangle 3"/>
          <p:cNvSpPr>
            <a:spLocks noGrp="1" noChangeArrowheads="1"/>
          </p:cNvSpPr>
          <p:nvPr>
            <p:ph idx="4294967295"/>
          </p:nvPr>
        </p:nvSpPr>
        <p:spPr>
          <a:xfrm>
            <a:off x="609600" y="1066800"/>
            <a:ext cx="7772400" cy="4953000"/>
          </a:xfrm>
        </p:spPr>
        <p:txBody>
          <a:bodyPr/>
          <a:lstStyle/>
          <a:p>
            <a:pPr eaLnBrk="1" hangingPunct="1">
              <a:buFontTx/>
              <a:buNone/>
            </a:pPr>
            <a:r>
              <a:rPr lang="en-US" smtClean="0"/>
              <a:t>Ques:</a:t>
            </a:r>
          </a:p>
          <a:p>
            <a:pPr eaLnBrk="1" hangingPunct="1">
              <a:buFontTx/>
              <a:buNone/>
            </a:pPr>
            <a:endParaRPr lang="en-US" smtClean="0"/>
          </a:p>
          <a:p>
            <a:pPr eaLnBrk="1" hangingPunct="1">
              <a:buFontTx/>
              <a:buNone/>
            </a:pPr>
            <a:r>
              <a:rPr lang="en-US" smtClean="0"/>
              <a:t>Find out all the customers having same name as the employees</a:t>
            </a:r>
          </a:p>
          <a:p>
            <a:pPr algn="ctr" eaLnBrk="1" hangingPunct="1">
              <a:buFontTx/>
              <a:buNone/>
            </a:pPr>
            <a:r>
              <a:rPr lang="en-US" sz="2400" smtClean="0"/>
              <a:t>Tables:</a:t>
            </a:r>
          </a:p>
          <a:p>
            <a:pPr eaLnBrk="1" hangingPunct="1">
              <a:buFontTx/>
              <a:buNone/>
            </a:pPr>
            <a:r>
              <a:rPr lang="en-US" sz="2400" smtClean="0"/>
              <a:t>Cust_mstr : Fname,Lname</a:t>
            </a:r>
          </a:p>
          <a:p>
            <a:pPr eaLnBrk="1" hangingPunct="1">
              <a:buFontTx/>
              <a:buNone/>
            </a:pPr>
            <a:r>
              <a:rPr lang="en-US" sz="2400" smtClean="0"/>
              <a:t>Emp_mstr : Fname, Lname</a:t>
            </a:r>
          </a:p>
          <a:p>
            <a:pPr eaLnBrk="1" hangingPunct="1">
              <a:buFontTx/>
              <a:buNone/>
            </a:pP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left)">
                                      <p:cBhvr>
                                        <p:cTn id="7" dur="500"/>
                                        <p:tgtEl>
                                          <p:spTgt spid="149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wipe(left)">
                                      <p:cBhvr>
                                        <p:cTn id="12" dur="500"/>
                                        <p:tgtEl>
                                          <p:spTgt spid="1495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Effect transition="in" filter="wipe(left)">
                                      <p:cBhvr>
                                        <p:cTn id="17" dur="500"/>
                                        <p:tgtEl>
                                          <p:spTgt spid="1495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9507">
                                            <p:txEl>
                                              <p:pRg st="4" end="4"/>
                                            </p:txEl>
                                          </p:spTgt>
                                        </p:tgtEl>
                                        <p:attrNameLst>
                                          <p:attrName>style.visibility</p:attrName>
                                        </p:attrNameLst>
                                      </p:cBhvr>
                                      <p:to>
                                        <p:strVal val="visible"/>
                                      </p:to>
                                    </p:set>
                                    <p:animEffect transition="in" filter="wipe(left)">
                                      <p:cBhvr>
                                        <p:cTn id="22" dur="500"/>
                                        <p:tgtEl>
                                          <p:spTgt spid="1495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Effect transition="in" filter="wipe(left)">
                                      <p:cBhvr>
                                        <p:cTn id="27" dur="500"/>
                                        <p:tgtEl>
                                          <p:spTgt spid="149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Title 1"/>
          <p:cNvSpPr>
            <a:spLocks noGrp="1"/>
          </p:cNvSpPr>
          <p:nvPr>
            <p:ph type="title" idx="4294967295"/>
          </p:nvPr>
        </p:nvSpPr>
        <p:spPr bwMode="auto">
          <a:xfrm>
            <a:off x="1600200" y="0"/>
            <a:ext cx="7543800" cy="868363"/>
          </a:xfrm>
          <a:prstGeom prst="rect">
            <a:avLst/>
          </a:prstGeom>
          <a:noFill/>
          <a:ln>
            <a:miter lim="800000"/>
            <a:headEnd/>
            <a:tailEnd/>
          </a:ln>
        </p:spPr>
        <p:txBody>
          <a:bodyPr anchor="ctr"/>
          <a:lstStyle/>
          <a:p>
            <a:pPr eaLnBrk="1" hangingPunct="1"/>
            <a:r>
              <a:rPr lang="en-US" sz="3500" smtClean="0">
                <a:solidFill>
                  <a:srgbClr val="FFFF00"/>
                </a:solidFill>
              </a:rPr>
              <a:t>Check both the Query</a:t>
            </a:r>
          </a:p>
        </p:txBody>
      </p:sp>
      <p:sp>
        <p:nvSpPr>
          <p:cNvPr id="150531" name="Content Placeholder 2"/>
          <p:cNvSpPr>
            <a:spLocks noGrp="1"/>
          </p:cNvSpPr>
          <p:nvPr>
            <p:ph idx="4294967295"/>
          </p:nvPr>
        </p:nvSpPr>
        <p:spPr>
          <a:xfrm>
            <a:off x="76200" y="1600200"/>
            <a:ext cx="9067800" cy="4800600"/>
          </a:xfrm>
        </p:spPr>
        <p:txBody>
          <a:bodyPr/>
          <a:lstStyle/>
          <a:p>
            <a:pPr eaLnBrk="1" hangingPunct="1">
              <a:buFontTx/>
              <a:buNone/>
            </a:pPr>
            <a:r>
              <a:rPr lang="en-US" sz="2600" smtClean="0"/>
              <a:t>Select fname, lname from cust_mstr</a:t>
            </a:r>
          </a:p>
          <a:p>
            <a:pPr eaLnBrk="1" hangingPunct="1">
              <a:buFontTx/>
              <a:buNone/>
            </a:pPr>
            <a:r>
              <a:rPr lang="en-US" sz="2600" smtClean="0"/>
              <a:t>Where(fname,lname) in </a:t>
            </a:r>
          </a:p>
          <a:p>
            <a:pPr eaLnBrk="1" hangingPunct="1">
              <a:buFontTx/>
              <a:buNone/>
            </a:pPr>
            <a:r>
              <a:rPr lang="en-US" sz="2600" smtClean="0"/>
              <a:t>(select fname,lname from emp_mstr);</a:t>
            </a:r>
          </a:p>
          <a:p>
            <a:pPr eaLnBrk="1" hangingPunct="1">
              <a:buFontTx/>
              <a:buNone/>
            </a:pPr>
            <a:r>
              <a:rPr lang="en-US" sz="2600" smtClean="0"/>
              <a:t>					</a:t>
            </a:r>
          </a:p>
          <a:p>
            <a:pPr eaLnBrk="1" hangingPunct="1">
              <a:buFontTx/>
              <a:buNone/>
            </a:pPr>
            <a:r>
              <a:rPr lang="en-US" sz="2600" smtClean="0"/>
              <a:t>					OR</a:t>
            </a:r>
          </a:p>
          <a:p>
            <a:pPr eaLnBrk="1" hangingPunct="1">
              <a:buFontTx/>
              <a:buNone/>
            </a:pPr>
            <a:endParaRPr lang="en-US" sz="2600" smtClean="0"/>
          </a:p>
          <a:p>
            <a:pPr eaLnBrk="1" hangingPunct="1">
              <a:buFontTx/>
              <a:buNone/>
            </a:pPr>
            <a:r>
              <a:rPr lang="en-US" sz="2600" smtClean="0"/>
              <a:t>Select fname, lname from cust_mstr c,emp_mstr e</a:t>
            </a:r>
          </a:p>
          <a:p>
            <a:pPr eaLnBrk="1" hangingPunct="1">
              <a:buFontTx/>
              <a:buNone/>
            </a:pPr>
            <a:r>
              <a:rPr lang="en-US" sz="2600" smtClean="0"/>
              <a:t>Where c.fname=e.fname and c.lname=e.lname;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wipe(left)">
                                      <p:cBhvr>
                                        <p:cTn id="12" dur="500"/>
                                        <p:tgtEl>
                                          <p:spTgt spid="15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wipe(left)">
                                      <p:cBhvr>
                                        <p:cTn id="17" dur="500"/>
                                        <p:tgtEl>
                                          <p:spTgt spid="150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wipe(left)">
                                      <p:cBhvr>
                                        <p:cTn id="22" dur="500"/>
                                        <p:tgtEl>
                                          <p:spTgt spid="150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wipe(left)">
                                      <p:cBhvr>
                                        <p:cTn id="27" dur="500"/>
                                        <p:tgtEl>
                                          <p:spTgt spid="150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0531">
                                            <p:txEl>
                                              <p:pRg st="6" end="6"/>
                                            </p:txEl>
                                          </p:spTgt>
                                        </p:tgtEl>
                                        <p:attrNameLst>
                                          <p:attrName>style.visibility</p:attrName>
                                        </p:attrNameLst>
                                      </p:cBhvr>
                                      <p:to>
                                        <p:strVal val="visible"/>
                                      </p:to>
                                    </p:set>
                                    <p:animEffect transition="in" filter="wipe(left)">
                                      <p:cBhvr>
                                        <p:cTn id="32" dur="500"/>
                                        <p:tgtEl>
                                          <p:spTgt spid="15053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0531">
                                            <p:txEl>
                                              <p:pRg st="7" end="7"/>
                                            </p:txEl>
                                          </p:spTgt>
                                        </p:tgtEl>
                                        <p:attrNameLst>
                                          <p:attrName>style.visibility</p:attrName>
                                        </p:attrNameLst>
                                      </p:cBhvr>
                                      <p:to>
                                        <p:strVal val="visible"/>
                                      </p:to>
                                    </p:set>
                                    <p:animEffect transition="in" filter="wipe(left)">
                                      <p:cBhvr>
                                        <p:cTn id="37" dur="500"/>
                                        <p:tgtEl>
                                          <p:spTgt spid="150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bwMode="auto">
          <a:xfrm>
            <a:off x="304800" y="1143000"/>
            <a:ext cx="8534400" cy="2286000"/>
          </a:xfrm>
          <a:prstGeom prst="rect">
            <a:avLst/>
          </a:prstGeom>
          <a:solidFill>
            <a:srgbClr val="FFFFFF"/>
          </a:solidFill>
          <a:ln>
            <a:solidFill>
              <a:srgbClr val="000000"/>
            </a:solidFill>
            <a:miter lim="800000"/>
            <a:headEnd/>
            <a:tailEnd/>
          </a:ln>
        </p:spPr>
        <p:txBody>
          <a:bodyPr/>
          <a:lstStyle/>
          <a:p>
            <a:pPr algn="l" eaLnBrk="1" hangingPunct="1"/>
            <a:r>
              <a:rPr lang="en-US" sz="3000" smtClean="0"/>
              <a:t>List accounts along with the current balance, the branch no which it belongs and the average balance of that branch having a balance more than the average balance  of the branch, to which the account belongs.</a:t>
            </a:r>
          </a:p>
        </p:txBody>
      </p:sp>
      <p:sp>
        <p:nvSpPr>
          <p:cNvPr id="142339" name="Rectangle 3"/>
          <p:cNvSpPr>
            <a:spLocks noChangeArrowheads="1"/>
          </p:cNvSpPr>
          <p:nvPr/>
        </p:nvSpPr>
        <p:spPr bwMode="auto">
          <a:xfrm>
            <a:off x="468313" y="3789363"/>
            <a:ext cx="8675687" cy="1296987"/>
          </a:xfrm>
          <a:prstGeom prst="rect">
            <a:avLst/>
          </a:prstGeom>
          <a:noFill/>
          <a:ln w="9525">
            <a:noFill/>
            <a:miter lim="800000"/>
            <a:headEnd/>
            <a:tailEnd/>
          </a:ln>
        </p:spPr>
        <p:txBody>
          <a:bodyPr/>
          <a:lstStyle/>
          <a:p>
            <a:pPr marL="342900" indent="-342900" algn="ctr">
              <a:lnSpc>
                <a:spcPct val="90000"/>
              </a:lnSpc>
              <a:spcBef>
                <a:spcPct val="20000"/>
              </a:spcBef>
            </a:pPr>
            <a:r>
              <a:rPr lang="en-US" sz="3000"/>
              <a:t>Tables given:</a:t>
            </a:r>
          </a:p>
          <a:p>
            <a:pPr marL="342900" indent="-342900" algn="ctr">
              <a:lnSpc>
                <a:spcPct val="90000"/>
              </a:lnSpc>
              <a:spcBef>
                <a:spcPct val="20000"/>
              </a:spcBef>
            </a:pPr>
            <a:r>
              <a:rPr lang="en-US" sz="3000"/>
              <a:t>Acct_mstr: acct_no,curbal,branch_no</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nchor="ctr"/>
          <a:lstStyle/>
          <a:p>
            <a:pPr eaLnBrk="1" hangingPunct="1"/>
            <a:r>
              <a:rPr lang="en-US" smtClean="0">
                <a:solidFill>
                  <a:srgbClr val="FFFF00"/>
                </a:solidFill>
              </a:rPr>
              <a:t>Solution</a:t>
            </a:r>
          </a:p>
        </p:txBody>
      </p:sp>
      <p:sp>
        <p:nvSpPr>
          <p:cNvPr id="100355" name="Rectangle 3"/>
          <p:cNvSpPr>
            <a:spLocks noChangeArrowheads="1"/>
          </p:cNvSpPr>
          <p:nvPr/>
        </p:nvSpPr>
        <p:spPr bwMode="auto">
          <a:xfrm>
            <a:off x="228600" y="1412875"/>
            <a:ext cx="8763000" cy="4378325"/>
          </a:xfrm>
          <a:prstGeom prst="rect">
            <a:avLst/>
          </a:prstGeom>
          <a:noFill/>
          <a:ln w="9525">
            <a:noFill/>
            <a:miter lim="800000"/>
            <a:headEnd/>
            <a:tailEnd/>
          </a:ln>
        </p:spPr>
        <p:txBody>
          <a:bodyPr/>
          <a:lstStyle/>
          <a:p>
            <a:pPr marL="342900" indent="-342900">
              <a:lnSpc>
                <a:spcPct val="90000"/>
              </a:lnSpc>
              <a:spcBef>
                <a:spcPct val="20000"/>
              </a:spcBef>
              <a:defRPr/>
            </a:pPr>
            <a:r>
              <a:rPr lang="en-US" sz="3000" dirty="0">
                <a:cs typeface="+mn-cs"/>
              </a:rPr>
              <a:t>	</a:t>
            </a:r>
            <a:r>
              <a:rPr lang="en-US" sz="3000" dirty="0">
                <a:latin typeface="+mn-lt"/>
                <a:cs typeface="+mn-cs"/>
              </a:rPr>
              <a:t>Select </a:t>
            </a:r>
            <a:r>
              <a:rPr lang="en-US" sz="3000" dirty="0" err="1">
                <a:latin typeface="+mn-lt"/>
                <a:cs typeface="+mn-cs"/>
              </a:rPr>
              <a:t>a.acct_no</a:t>
            </a:r>
            <a:r>
              <a:rPr lang="en-US" sz="3000" dirty="0">
                <a:latin typeface="+mn-lt"/>
                <a:cs typeface="+mn-cs"/>
              </a:rPr>
              <a:t>, </a:t>
            </a:r>
            <a:r>
              <a:rPr lang="en-US" sz="3000" dirty="0" err="1">
                <a:latin typeface="+mn-lt"/>
                <a:cs typeface="+mn-cs"/>
              </a:rPr>
              <a:t>a.curbal</a:t>
            </a:r>
            <a:r>
              <a:rPr lang="en-US" sz="3000" dirty="0">
                <a:latin typeface="+mn-lt"/>
                <a:cs typeface="+mn-cs"/>
              </a:rPr>
              <a:t>, </a:t>
            </a:r>
            <a:r>
              <a:rPr lang="en-US" sz="3000" dirty="0" err="1">
                <a:latin typeface="+mn-lt"/>
                <a:cs typeface="+mn-cs"/>
              </a:rPr>
              <a:t>a.branch_no</a:t>
            </a:r>
            <a:r>
              <a:rPr lang="en-US" sz="3000" dirty="0">
                <a:latin typeface="+mn-lt"/>
                <a:cs typeface="+mn-cs"/>
              </a:rPr>
              <a:t>, </a:t>
            </a:r>
            <a:r>
              <a:rPr lang="en-US" sz="3000" dirty="0" err="1">
                <a:latin typeface="+mn-lt"/>
                <a:cs typeface="+mn-cs"/>
              </a:rPr>
              <a:t>b.avgbal</a:t>
            </a:r>
            <a:r>
              <a:rPr lang="en-US" sz="3000" dirty="0">
                <a:latin typeface="+mn-lt"/>
                <a:cs typeface="+mn-cs"/>
              </a:rPr>
              <a:t> from </a:t>
            </a:r>
            <a:r>
              <a:rPr lang="en-US" sz="3000" dirty="0" err="1">
                <a:latin typeface="+mn-lt"/>
                <a:cs typeface="+mn-cs"/>
              </a:rPr>
              <a:t>acct_mstr</a:t>
            </a:r>
            <a:r>
              <a:rPr lang="en-US" sz="3000" dirty="0">
                <a:latin typeface="+mn-lt"/>
                <a:cs typeface="+mn-cs"/>
              </a:rPr>
              <a:t> a, </a:t>
            </a:r>
          </a:p>
          <a:p>
            <a:pPr marL="342900" indent="-342900">
              <a:lnSpc>
                <a:spcPct val="90000"/>
              </a:lnSpc>
              <a:spcBef>
                <a:spcPct val="20000"/>
              </a:spcBef>
              <a:defRPr/>
            </a:pPr>
            <a:r>
              <a:rPr lang="en-US" sz="3000" dirty="0">
                <a:latin typeface="+mn-lt"/>
                <a:cs typeface="+mn-cs"/>
              </a:rPr>
              <a:t>(select </a:t>
            </a:r>
            <a:r>
              <a:rPr lang="en-US" sz="3000" dirty="0" err="1">
                <a:latin typeface="+mn-lt"/>
                <a:cs typeface="+mn-cs"/>
              </a:rPr>
              <a:t>branch_no</a:t>
            </a:r>
            <a:r>
              <a:rPr lang="en-US" sz="3000" dirty="0">
                <a:latin typeface="+mn-lt"/>
                <a:cs typeface="+mn-cs"/>
              </a:rPr>
              <a:t>, </a:t>
            </a:r>
            <a:r>
              <a:rPr lang="en-US" sz="3000" dirty="0" err="1">
                <a:latin typeface="+mn-lt"/>
                <a:cs typeface="+mn-cs"/>
              </a:rPr>
              <a:t>avg</a:t>
            </a:r>
            <a:r>
              <a:rPr lang="en-US" sz="3000" dirty="0">
                <a:latin typeface="+mn-lt"/>
                <a:cs typeface="+mn-cs"/>
              </a:rPr>
              <a:t>(</a:t>
            </a:r>
            <a:r>
              <a:rPr lang="en-US" sz="3000" dirty="0" err="1">
                <a:latin typeface="+mn-lt"/>
                <a:cs typeface="+mn-cs"/>
              </a:rPr>
              <a:t>curbal</a:t>
            </a:r>
            <a:r>
              <a:rPr lang="en-US" sz="3000" dirty="0">
                <a:latin typeface="+mn-lt"/>
                <a:cs typeface="+mn-cs"/>
              </a:rPr>
              <a:t>) “</a:t>
            </a:r>
            <a:r>
              <a:rPr lang="en-US" sz="3000" dirty="0" err="1">
                <a:latin typeface="+mn-lt"/>
                <a:cs typeface="+mn-cs"/>
              </a:rPr>
              <a:t>Avgbal</a:t>
            </a:r>
            <a:r>
              <a:rPr lang="en-US" sz="3000" dirty="0">
                <a:latin typeface="+mn-lt"/>
                <a:cs typeface="+mn-cs"/>
              </a:rPr>
              <a:t>” from </a:t>
            </a:r>
            <a:r>
              <a:rPr lang="en-US" sz="3000" dirty="0" err="1">
                <a:latin typeface="+mn-lt"/>
                <a:cs typeface="+mn-cs"/>
              </a:rPr>
              <a:t>acct_mst</a:t>
            </a:r>
            <a:r>
              <a:rPr lang="en-US" sz="3000" dirty="0">
                <a:latin typeface="+mn-lt"/>
                <a:cs typeface="+mn-cs"/>
              </a:rPr>
              <a:t> group by </a:t>
            </a:r>
            <a:r>
              <a:rPr lang="en-US" sz="3000" dirty="0" err="1">
                <a:latin typeface="+mn-lt"/>
                <a:cs typeface="+mn-cs"/>
              </a:rPr>
              <a:t>branch_no</a:t>
            </a:r>
            <a:r>
              <a:rPr lang="en-US" sz="3000" dirty="0">
                <a:latin typeface="+mn-lt"/>
                <a:cs typeface="+mn-cs"/>
              </a:rPr>
              <a:t>) b</a:t>
            </a:r>
          </a:p>
          <a:p>
            <a:pPr marL="342900" indent="-342900">
              <a:lnSpc>
                <a:spcPct val="90000"/>
              </a:lnSpc>
              <a:spcBef>
                <a:spcPct val="20000"/>
              </a:spcBef>
              <a:defRPr/>
            </a:pPr>
            <a:r>
              <a:rPr lang="en-US" sz="3000" dirty="0">
                <a:latin typeface="+mn-lt"/>
                <a:cs typeface="+mn-cs"/>
              </a:rPr>
              <a:t> Where </a:t>
            </a:r>
            <a:r>
              <a:rPr lang="en-US" sz="3000" dirty="0" err="1">
                <a:latin typeface="+mn-lt"/>
                <a:cs typeface="+mn-cs"/>
              </a:rPr>
              <a:t>A.branch_no</a:t>
            </a:r>
            <a:r>
              <a:rPr lang="en-US" sz="3000" dirty="0">
                <a:latin typeface="+mn-lt"/>
                <a:cs typeface="+mn-cs"/>
              </a:rPr>
              <a:t>= </a:t>
            </a:r>
            <a:r>
              <a:rPr lang="en-US" sz="3000" dirty="0" err="1">
                <a:latin typeface="+mn-lt"/>
                <a:cs typeface="+mn-cs"/>
              </a:rPr>
              <a:t>B.branch_no</a:t>
            </a:r>
            <a:r>
              <a:rPr lang="en-US" sz="3000" dirty="0">
                <a:latin typeface="+mn-lt"/>
                <a:cs typeface="+mn-cs"/>
              </a:rPr>
              <a:t> and </a:t>
            </a:r>
            <a:r>
              <a:rPr lang="en-US" sz="3000" dirty="0" err="1">
                <a:latin typeface="+mn-lt"/>
                <a:cs typeface="+mn-cs"/>
              </a:rPr>
              <a:t>a.curbal</a:t>
            </a:r>
            <a:r>
              <a:rPr lang="en-US" sz="3000" dirty="0">
                <a:latin typeface="+mn-lt"/>
                <a:cs typeface="+mn-cs"/>
              </a:rPr>
              <a:t> &gt; </a:t>
            </a:r>
            <a:r>
              <a:rPr lang="en-US" sz="3000" dirty="0" err="1">
                <a:latin typeface="+mn-lt"/>
                <a:cs typeface="+mn-cs"/>
              </a:rPr>
              <a:t>b.curbal</a:t>
            </a:r>
            <a:r>
              <a:rPr lang="en-US" sz="3000" dirty="0">
                <a:latin typeface="+mn-lt"/>
                <a:cs typeface="+mn-cs"/>
              </a:rPr>
              <a:t>;</a:t>
            </a:r>
          </a:p>
          <a:p>
            <a:pPr marL="342900" indent="-342900">
              <a:lnSpc>
                <a:spcPct val="90000"/>
              </a:lnSpc>
              <a:spcBef>
                <a:spcPct val="20000"/>
              </a:spcBef>
              <a:defRPr/>
            </a:pPr>
            <a:endParaRPr lang="en-US" sz="3200" dirty="0">
              <a:cs typeface="+mn-cs"/>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Title 1"/>
          <p:cNvSpPr>
            <a:spLocks noGrp="1"/>
          </p:cNvSpPr>
          <p:nvPr>
            <p:ph type="title" idx="4294967295"/>
          </p:nvPr>
        </p:nvSpPr>
        <p:spPr bwMode="auto">
          <a:xfrm>
            <a:off x="1447800" y="0"/>
            <a:ext cx="7696200" cy="914400"/>
          </a:xfrm>
          <a:prstGeom prst="rect">
            <a:avLst/>
          </a:prstGeom>
          <a:noFill/>
          <a:ln>
            <a:miter lim="800000"/>
            <a:headEnd/>
            <a:tailEnd/>
          </a:ln>
        </p:spPr>
        <p:txBody>
          <a:bodyPr/>
          <a:lstStyle/>
          <a:p>
            <a:pPr eaLnBrk="1" hangingPunct="1"/>
            <a:r>
              <a:rPr lang="en-US" smtClean="0">
                <a:solidFill>
                  <a:srgbClr val="FFFF00"/>
                </a:solidFill>
              </a:rPr>
              <a:t>Practice Question:</a:t>
            </a:r>
          </a:p>
        </p:txBody>
      </p:sp>
      <p:sp>
        <p:nvSpPr>
          <p:cNvPr id="153603" name="Content Placeholder 2"/>
          <p:cNvSpPr>
            <a:spLocks noGrp="1"/>
          </p:cNvSpPr>
          <p:nvPr>
            <p:ph idx="4294967295"/>
          </p:nvPr>
        </p:nvSpPr>
        <p:spPr>
          <a:xfrm>
            <a:off x="304800" y="1295400"/>
            <a:ext cx="8839200" cy="4876800"/>
          </a:xfrm>
        </p:spPr>
        <p:txBody>
          <a:bodyPr/>
          <a:lstStyle/>
          <a:p>
            <a:pPr eaLnBrk="1" hangingPunct="1">
              <a:buFontTx/>
              <a:buNone/>
            </a:pPr>
            <a:r>
              <a:rPr lang="en-US" sz="2200" smtClean="0"/>
              <a:t>Ques : Consider  the following base relation:-</a:t>
            </a:r>
          </a:p>
          <a:p>
            <a:pPr eaLnBrk="1" hangingPunct="1">
              <a:buFontTx/>
              <a:buNone/>
            </a:pPr>
            <a:r>
              <a:rPr lang="en-US" sz="2200" smtClean="0"/>
              <a:t>Project(Project_No,project_name,manager)</a:t>
            </a:r>
          </a:p>
          <a:p>
            <a:pPr eaLnBrk="1" hangingPunct="1">
              <a:buFontTx/>
              <a:buNone/>
            </a:pPr>
            <a:r>
              <a:rPr lang="en-US" sz="2200" smtClean="0"/>
              <a:t>Employee ( Emp_No,Emp_name)</a:t>
            </a:r>
          </a:p>
          <a:p>
            <a:pPr eaLnBrk="1" hangingPunct="1">
              <a:buFontTx/>
              <a:buNone/>
            </a:pPr>
            <a:r>
              <a:rPr lang="en-US" sz="2200" smtClean="0"/>
              <a:t>Assigned_To( project_no,Emp_no)</a:t>
            </a:r>
          </a:p>
          <a:p>
            <a:pPr eaLnBrk="1" hangingPunct="1">
              <a:buFontTx/>
              <a:buNone/>
            </a:pPr>
            <a:endParaRPr lang="en-US" sz="2200" smtClean="0"/>
          </a:p>
          <a:p>
            <a:pPr eaLnBrk="1" hangingPunct="1">
              <a:buFontTx/>
              <a:buNone/>
            </a:pPr>
            <a:r>
              <a:rPr lang="en-US" sz="2200" smtClean="0"/>
              <a:t>Express the following queries :-</a:t>
            </a:r>
          </a:p>
          <a:p>
            <a:pPr eaLnBrk="1" hangingPunct="1">
              <a:buFontTx/>
              <a:buNone/>
            </a:pPr>
            <a:r>
              <a:rPr lang="en-US" sz="2200" smtClean="0"/>
              <a:t>Get details of employees (name and number) working on project(comp123).</a:t>
            </a:r>
          </a:p>
          <a:p>
            <a:pPr eaLnBrk="1" hangingPunct="1">
              <a:buFontTx/>
              <a:buNone/>
            </a:pPr>
            <a:r>
              <a:rPr lang="en-US" sz="2200" smtClean="0"/>
              <a:t>Get details of employees who work on all projects.</a:t>
            </a:r>
          </a:p>
          <a:p>
            <a:pPr eaLnBrk="1" hangingPunct="1">
              <a:buFontTx/>
              <a:buNone/>
            </a:pPr>
            <a:r>
              <a:rPr lang="en-US" sz="2200" smtClean="0"/>
              <a:t>Get employee numbers of Employees working of ‘database’ Projects.</a:t>
            </a:r>
          </a:p>
          <a:p>
            <a:pPr eaLnBrk="1" hangingPunct="1">
              <a:buFontTx/>
              <a:buNone/>
            </a:pPr>
            <a:r>
              <a:rPr lang="en-US" sz="2200" smtClean="0"/>
              <a:t>Get the total number of employees handling project (comp343).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left)">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wipe(left)">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wipe(left)">
                                      <p:cBhvr>
                                        <p:cTn id="17" dur="500"/>
                                        <p:tgtEl>
                                          <p:spTgt spid="15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wipe(left)">
                                      <p:cBhvr>
                                        <p:cTn id="22" dur="500"/>
                                        <p:tgtEl>
                                          <p:spTgt spid="15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03">
                                            <p:txEl>
                                              <p:pRg st="5" end="5"/>
                                            </p:txEl>
                                          </p:spTgt>
                                        </p:tgtEl>
                                        <p:attrNameLst>
                                          <p:attrName>style.visibility</p:attrName>
                                        </p:attrNameLst>
                                      </p:cBhvr>
                                      <p:to>
                                        <p:strVal val="visible"/>
                                      </p:to>
                                    </p:set>
                                    <p:animEffect transition="in" filter="wipe(left)">
                                      <p:cBhvr>
                                        <p:cTn id="27" dur="500"/>
                                        <p:tgtEl>
                                          <p:spTgt spid="153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03">
                                            <p:txEl>
                                              <p:pRg st="6" end="6"/>
                                            </p:txEl>
                                          </p:spTgt>
                                        </p:tgtEl>
                                        <p:attrNameLst>
                                          <p:attrName>style.visibility</p:attrName>
                                        </p:attrNameLst>
                                      </p:cBhvr>
                                      <p:to>
                                        <p:strVal val="visible"/>
                                      </p:to>
                                    </p:set>
                                    <p:animEffect transition="in" filter="wipe(left)">
                                      <p:cBhvr>
                                        <p:cTn id="32" dur="500"/>
                                        <p:tgtEl>
                                          <p:spTgt spid="153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603">
                                            <p:txEl>
                                              <p:pRg st="7" end="7"/>
                                            </p:txEl>
                                          </p:spTgt>
                                        </p:tgtEl>
                                        <p:attrNameLst>
                                          <p:attrName>style.visibility</p:attrName>
                                        </p:attrNameLst>
                                      </p:cBhvr>
                                      <p:to>
                                        <p:strVal val="visible"/>
                                      </p:to>
                                    </p:set>
                                    <p:animEffect transition="in" filter="wipe(left)">
                                      <p:cBhvr>
                                        <p:cTn id="37" dur="500"/>
                                        <p:tgtEl>
                                          <p:spTgt spid="1536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3603">
                                            <p:txEl>
                                              <p:pRg st="8" end="8"/>
                                            </p:txEl>
                                          </p:spTgt>
                                        </p:tgtEl>
                                        <p:attrNameLst>
                                          <p:attrName>style.visibility</p:attrName>
                                        </p:attrNameLst>
                                      </p:cBhvr>
                                      <p:to>
                                        <p:strVal val="visible"/>
                                      </p:to>
                                    </p:set>
                                    <p:animEffect transition="in" filter="wipe(left)">
                                      <p:cBhvr>
                                        <p:cTn id="42" dur="500"/>
                                        <p:tgtEl>
                                          <p:spTgt spid="1536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603">
                                            <p:txEl>
                                              <p:pRg st="9" end="9"/>
                                            </p:txEl>
                                          </p:spTgt>
                                        </p:tgtEl>
                                        <p:attrNameLst>
                                          <p:attrName>style.visibility</p:attrName>
                                        </p:attrNameLst>
                                      </p:cBhvr>
                                      <p:to>
                                        <p:strVal val="visible"/>
                                      </p:to>
                                    </p:set>
                                    <p:animEffect transition="in" filter="wipe(left)">
                                      <p:cBhvr>
                                        <p:cTn id="47" dur="500"/>
                                        <p:tgtEl>
                                          <p:spTgt spid="153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mtClean="0">
                <a:solidFill>
                  <a:srgbClr val="FFFF00"/>
                </a:solidFill>
              </a:rPr>
              <a:t>Joins</a:t>
            </a:r>
          </a:p>
        </p:txBody>
      </p:sp>
      <p:sp>
        <p:nvSpPr>
          <p:cNvPr id="154627" name="Rectangle 3"/>
          <p:cNvSpPr>
            <a:spLocks noGrp="1" noChangeArrowheads="1"/>
          </p:cNvSpPr>
          <p:nvPr>
            <p:ph idx="4294967295"/>
          </p:nvPr>
        </p:nvSpPr>
        <p:spPr>
          <a:xfrm>
            <a:off x="457200" y="1371600"/>
            <a:ext cx="8229600" cy="5105400"/>
          </a:xfrm>
        </p:spPr>
        <p:txBody>
          <a:bodyPr/>
          <a:lstStyle/>
          <a:p>
            <a:pPr eaLnBrk="1" hangingPunct="1">
              <a:buFontTx/>
              <a:buNone/>
            </a:pPr>
            <a:r>
              <a:rPr lang="en-US" sz="2600" smtClean="0"/>
              <a:t>Joins are used for logically joining of tables</a:t>
            </a:r>
          </a:p>
          <a:p>
            <a:pPr eaLnBrk="1" hangingPunct="1">
              <a:buFontTx/>
              <a:buNone/>
            </a:pPr>
            <a:r>
              <a:rPr lang="en-US" sz="2600" smtClean="0"/>
              <a:t>It is a modern technique to access more tables.</a:t>
            </a:r>
          </a:p>
          <a:p>
            <a:pPr eaLnBrk="1" hangingPunct="1">
              <a:buFontTx/>
              <a:buNone/>
            </a:pPr>
            <a:r>
              <a:rPr lang="en-US" sz="2600" smtClean="0"/>
              <a:t>It is very optimized in accessing the records from the memory.</a:t>
            </a:r>
          </a:p>
          <a:p>
            <a:pPr eaLnBrk="1" hangingPunct="1">
              <a:buFontTx/>
              <a:buNone/>
            </a:pPr>
            <a:r>
              <a:rPr lang="en-US" sz="2600" smtClean="0"/>
              <a:t>It is of three type:</a:t>
            </a:r>
          </a:p>
          <a:p>
            <a:pPr eaLnBrk="1" hangingPunct="1">
              <a:buFontTx/>
              <a:buNone/>
            </a:pPr>
            <a:r>
              <a:rPr lang="en-US" sz="2600" smtClean="0"/>
              <a:t>				Inner join</a:t>
            </a:r>
          </a:p>
          <a:p>
            <a:pPr eaLnBrk="1" hangingPunct="1">
              <a:buFontTx/>
              <a:buNone/>
            </a:pPr>
            <a:r>
              <a:rPr lang="en-US" sz="2600" smtClean="0"/>
              <a:t>				Outer Join</a:t>
            </a:r>
          </a:p>
          <a:p>
            <a:pPr eaLnBrk="1" hangingPunct="1">
              <a:buFontTx/>
              <a:buNone/>
            </a:pPr>
            <a:r>
              <a:rPr lang="en-US" sz="2600" smtClean="0"/>
              <a:t>				Cross join</a:t>
            </a:r>
          </a:p>
          <a:p>
            <a:pPr eaLnBrk="1" hangingPunct="1">
              <a:buFontTx/>
              <a:buNone/>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wipe(left)">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wipe(left)">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wipe(left)">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wipe(left)">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wipe(left)">
                                      <p:cBhvr>
                                        <p:cTn id="27" dur="500"/>
                                        <p:tgtEl>
                                          <p:spTgt spid="15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Effect transition="in" filter="wipe(left)">
                                      <p:cBhvr>
                                        <p:cTn id="32" dur="500"/>
                                        <p:tgtEl>
                                          <p:spTgt spid="154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627">
                                            <p:txEl>
                                              <p:pRg st="6" end="6"/>
                                            </p:txEl>
                                          </p:spTgt>
                                        </p:tgtEl>
                                        <p:attrNameLst>
                                          <p:attrName>style.visibility</p:attrName>
                                        </p:attrNameLst>
                                      </p:cBhvr>
                                      <p:to>
                                        <p:strVal val="visible"/>
                                      </p:to>
                                    </p:set>
                                    <p:animEffect transition="in" filter="wipe(left)">
                                      <p:cBhvr>
                                        <p:cTn id="37" dur="500"/>
                                        <p:tgtEl>
                                          <p:spTgt spid="154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242889" y="1014413"/>
            <a:ext cx="8367712" cy="5224462"/>
          </a:xfrm>
        </p:spPr>
        <p:txBody>
          <a:bodyPr/>
          <a:lstStyle/>
          <a:p>
            <a:pPr algn="just"/>
            <a:r>
              <a:rPr lang="en-US" sz="2400" dirty="0" smtClean="0">
                <a:latin typeface="+mj-lt"/>
              </a:rPr>
              <a:t>The physical database structure of an Oracle database is determined by files and data blocks:</a:t>
            </a:r>
          </a:p>
          <a:p>
            <a:pPr algn="just"/>
            <a:endParaRPr lang="en-US" sz="2400" b="1" dirty="0" smtClean="0">
              <a:latin typeface="+mj-lt"/>
            </a:endParaRPr>
          </a:p>
          <a:p>
            <a:pPr algn="just">
              <a:buNone/>
            </a:pPr>
            <a:r>
              <a:rPr lang="en-US" sz="2400" b="1" dirty="0" smtClean="0">
                <a:latin typeface="+mj-lt"/>
              </a:rPr>
              <a:t>Data Files </a:t>
            </a:r>
          </a:p>
          <a:p>
            <a:pPr algn="just"/>
            <a:r>
              <a:rPr lang="en-US" sz="2400" b="1" dirty="0" smtClean="0">
                <a:latin typeface="+mj-lt"/>
              </a:rPr>
              <a:t>    </a:t>
            </a:r>
            <a:r>
              <a:rPr lang="en-US" sz="2400" dirty="0" smtClean="0">
                <a:latin typeface="+mj-lt"/>
              </a:rPr>
              <a:t>A </a:t>
            </a:r>
            <a:r>
              <a:rPr lang="en-US" sz="2400" dirty="0" err="1" smtClean="0">
                <a:latin typeface="+mj-lt"/>
              </a:rPr>
              <a:t>tablespace</a:t>
            </a:r>
            <a:r>
              <a:rPr lang="en-US" sz="2400" dirty="0" smtClean="0">
                <a:latin typeface="+mj-lt"/>
              </a:rPr>
              <a:t> consists of one or more operating system files that are stored on disk. Thus a database essentially is a collection of data files that can be stored on different storage. devices (magnetic tape, optical disks etc.). Typically, only magnetic disks are used. Multiple data files for a </a:t>
            </a:r>
            <a:r>
              <a:rPr lang="en-US" sz="2400" dirty="0" err="1" smtClean="0">
                <a:latin typeface="+mj-lt"/>
              </a:rPr>
              <a:t>tablespace</a:t>
            </a:r>
            <a:r>
              <a:rPr lang="en-US" sz="2400" dirty="0" smtClean="0">
                <a:latin typeface="+mj-lt"/>
              </a:rPr>
              <a:t> allows the server to distribute a database object over multiple disks (depending on the size of the object).</a:t>
            </a:r>
          </a:p>
          <a:p>
            <a:pPr algn="just"/>
            <a:endParaRPr lang="en-US" sz="2400" dirty="0" smtClean="0">
              <a:latin typeface="+mj-lt"/>
            </a:endParaRPr>
          </a:p>
        </p:txBody>
      </p:sp>
      <p:sp>
        <p:nvSpPr>
          <p:cNvPr id="29699" name="Rectangle 4"/>
          <p:cNvSpPr>
            <a:spLocks noChangeArrowheads="1"/>
          </p:cNvSpPr>
          <p:nvPr/>
        </p:nvSpPr>
        <p:spPr bwMode="auto">
          <a:xfrm>
            <a:off x="2667000" y="76200"/>
            <a:ext cx="5721350" cy="641350"/>
          </a:xfrm>
          <a:prstGeom prst="rect">
            <a:avLst/>
          </a:prstGeom>
          <a:noFill/>
          <a:ln w="12700">
            <a:noFill/>
            <a:miter lim="800000"/>
            <a:headEnd/>
            <a:tailEnd/>
          </a:ln>
        </p:spPr>
        <p:txBody>
          <a:bodyPr wrap="none">
            <a:spAutoFit/>
          </a:bodyPr>
          <a:lstStyle/>
          <a:p>
            <a:r>
              <a:rPr lang="en-US" sz="3600">
                <a:solidFill>
                  <a:srgbClr val="FFFF00"/>
                </a:solidFill>
              </a:rPr>
              <a:t>Physical Database Structure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idx="4294967295"/>
          </p:nvPr>
        </p:nvSpPr>
        <p:spPr bwMode="auto">
          <a:xfrm>
            <a:off x="1524000" y="0"/>
            <a:ext cx="7620000" cy="914400"/>
          </a:xfrm>
          <a:prstGeom prst="rect">
            <a:avLst/>
          </a:prstGeom>
          <a:noFill/>
          <a:ln>
            <a:miter lim="800000"/>
            <a:headEnd/>
            <a:tailEnd/>
          </a:ln>
        </p:spPr>
        <p:txBody>
          <a:bodyPr anchor="ctr"/>
          <a:lstStyle/>
          <a:p>
            <a:pPr eaLnBrk="1" hangingPunct="1"/>
            <a:r>
              <a:rPr lang="en-US" smtClean="0">
                <a:solidFill>
                  <a:srgbClr val="FFFF00"/>
                </a:solidFill>
              </a:rPr>
              <a:t>Create table</a:t>
            </a:r>
          </a:p>
        </p:txBody>
      </p:sp>
      <p:graphicFrame>
        <p:nvGraphicFramePr>
          <p:cNvPr id="7" name="Table 6"/>
          <p:cNvGraphicFramePr>
            <a:graphicFrameLocks noGrp="1"/>
          </p:cNvGraphicFramePr>
          <p:nvPr/>
        </p:nvGraphicFramePr>
        <p:xfrm>
          <a:off x="533400" y="1752600"/>
          <a:ext cx="2692400" cy="2746375"/>
        </p:xfrm>
        <a:graphic>
          <a:graphicData uri="http://schemas.openxmlformats.org/drawingml/2006/table">
            <a:tbl>
              <a:tblPr/>
              <a:tblGrid>
                <a:gridCol w="1346200"/>
                <a:gridCol w="1346200"/>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cs typeface="Arial" charset="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cs typeface="Arial" charset="0"/>
                        </a:rPr>
                        <a:t>SName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Amit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Rohit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Sachin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Nitin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r>
            </a:tbl>
          </a:graphicData>
        </a:graphic>
      </p:graphicFrame>
      <p:graphicFrame>
        <p:nvGraphicFramePr>
          <p:cNvPr id="9" name="Table 8"/>
          <p:cNvGraphicFramePr>
            <a:graphicFrameLocks noGrp="1"/>
          </p:cNvGraphicFramePr>
          <p:nvPr/>
        </p:nvGraphicFramePr>
        <p:xfrm>
          <a:off x="4572000" y="1676400"/>
          <a:ext cx="4038600" cy="2857500"/>
        </p:xfrm>
        <a:graphic>
          <a:graphicData uri="http://schemas.openxmlformats.org/drawingml/2006/table">
            <a:tbl>
              <a:tblPr/>
              <a:tblGrid>
                <a:gridCol w="1346200"/>
                <a:gridCol w="1346200"/>
                <a:gridCol w="1346200"/>
              </a:tblGrid>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cs typeface="Arial" charset="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cs typeface="Arial" charset="0"/>
                        </a:rPr>
                        <a:t>Subname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cs typeface="Arial" charset="0"/>
                        </a:rPr>
                        <a:t>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History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geography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geography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F3EA"/>
                    </a:solidFill>
                  </a:tcPr>
                </a:tc>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English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E7D1"/>
                    </a:solidFill>
                  </a:tcPr>
                </a:tc>
              </a:tr>
            </a:tbl>
          </a:graphicData>
        </a:graphic>
      </p:graphicFrame>
      <p:sp>
        <p:nvSpPr>
          <p:cNvPr id="146485" name="Rectangle 9"/>
          <p:cNvSpPr>
            <a:spLocks noChangeArrowheads="1"/>
          </p:cNvSpPr>
          <p:nvPr/>
        </p:nvSpPr>
        <p:spPr bwMode="auto">
          <a:xfrm>
            <a:off x="914400" y="4953000"/>
            <a:ext cx="1590675" cy="369888"/>
          </a:xfrm>
          <a:prstGeom prst="rect">
            <a:avLst/>
          </a:prstGeom>
          <a:noFill/>
          <a:ln w="9525">
            <a:noFill/>
            <a:miter lim="800000"/>
            <a:headEnd/>
            <a:tailEnd/>
          </a:ln>
        </p:spPr>
        <p:txBody>
          <a:bodyPr wrap="none">
            <a:spAutoFit/>
          </a:bodyPr>
          <a:lstStyle/>
          <a:p>
            <a:pPr algn="ctr"/>
            <a:r>
              <a:rPr lang="en-US"/>
              <a:t>Student Table</a:t>
            </a:r>
          </a:p>
        </p:txBody>
      </p:sp>
      <p:sp>
        <p:nvSpPr>
          <p:cNvPr id="146486" name="Rectangle 10"/>
          <p:cNvSpPr>
            <a:spLocks noChangeArrowheads="1"/>
          </p:cNvSpPr>
          <p:nvPr/>
        </p:nvSpPr>
        <p:spPr bwMode="auto">
          <a:xfrm>
            <a:off x="5867400" y="4953000"/>
            <a:ext cx="1565275" cy="369888"/>
          </a:xfrm>
          <a:prstGeom prst="rect">
            <a:avLst/>
          </a:prstGeom>
          <a:noFill/>
          <a:ln w="9525">
            <a:noFill/>
            <a:miter lim="800000"/>
            <a:headEnd/>
            <a:tailEnd/>
          </a:ln>
        </p:spPr>
        <p:txBody>
          <a:bodyPr wrap="none">
            <a:spAutoFit/>
          </a:bodyPr>
          <a:lstStyle/>
          <a:p>
            <a:pPr algn="ctr"/>
            <a:r>
              <a:rPr lang="en-US"/>
              <a:t>Subject Table</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bwMode="auto">
          <a:xfrm>
            <a:off x="1600200" y="0"/>
            <a:ext cx="7543800" cy="762000"/>
          </a:xfrm>
          <a:prstGeom prst="rect">
            <a:avLst/>
          </a:prstGeom>
          <a:noFill/>
          <a:ln>
            <a:miter lim="800000"/>
            <a:headEnd/>
            <a:tailEnd/>
          </a:ln>
        </p:spPr>
        <p:txBody>
          <a:bodyPr anchor="ctr"/>
          <a:lstStyle/>
          <a:p>
            <a:pPr eaLnBrk="1" hangingPunct="1"/>
            <a:r>
              <a:rPr lang="en-US" smtClean="0">
                <a:solidFill>
                  <a:srgbClr val="FFFF00"/>
                </a:solidFill>
              </a:rPr>
              <a:t>Without using joins</a:t>
            </a:r>
          </a:p>
        </p:txBody>
      </p:sp>
      <p:sp>
        <p:nvSpPr>
          <p:cNvPr id="156675" name="Rectangle 3"/>
          <p:cNvSpPr>
            <a:spLocks noGrp="1" noChangeArrowheads="1"/>
          </p:cNvSpPr>
          <p:nvPr>
            <p:ph idx="4294967295"/>
          </p:nvPr>
        </p:nvSpPr>
        <p:spPr>
          <a:xfrm>
            <a:off x="228600" y="1600200"/>
            <a:ext cx="8686800" cy="4724400"/>
          </a:xfrm>
        </p:spPr>
        <p:txBody>
          <a:bodyPr/>
          <a:lstStyle/>
          <a:p>
            <a:pPr eaLnBrk="1" hangingPunct="1">
              <a:lnSpc>
                <a:spcPct val="90000"/>
              </a:lnSpc>
              <a:buFontTx/>
              <a:buNone/>
            </a:pPr>
            <a:r>
              <a:rPr lang="en-US" sz="2600" smtClean="0"/>
              <a:t>Select s.sname, sub.subname, sub.marks</a:t>
            </a:r>
          </a:p>
          <a:p>
            <a:pPr eaLnBrk="1" hangingPunct="1">
              <a:lnSpc>
                <a:spcPct val="90000"/>
              </a:lnSpc>
              <a:buFontTx/>
              <a:buNone/>
            </a:pPr>
            <a:r>
              <a:rPr lang="en-US" sz="2600" smtClean="0"/>
              <a:t>from student s,subjects sub</a:t>
            </a:r>
          </a:p>
          <a:p>
            <a:pPr eaLnBrk="1" hangingPunct="1">
              <a:lnSpc>
                <a:spcPct val="90000"/>
              </a:lnSpc>
              <a:buFontTx/>
              <a:buNone/>
            </a:pPr>
            <a:r>
              <a:rPr lang="en-US" sz="2600" smtClean="0"/>
              <a:t>where s.sid=sub.sid and 								sub.subname='geography‘</a:t>
            </a:r>
          </a:p>
          <a:p>
            <a:pPr eaLnBrk="1" hangingPunct="1">
              <a:lnSpc>
                <a:spcPct val="90000"/>
              </a:lnSpc>
              <a:buFontTx/>
              <a:buNone/>
            </a:pPr>
            <a:endParaRPr lang="en-US" sz="2600" smtClean="0"/>
          </a:p>
          <a:p>
            <a:pPr eaLnBrk="1" hangingPunct="1">
              <a:lnSpc>
                <a:spcPct val="90000"/>
              </a:lnSpc>
              <a:buFontTx/>
              <a:buNone/>
            </a:pPr>
            <a:endParaRPr lang="en-US" sz="2600" smtClean="0"/>
          </a:p>
          <a:p>
            <a:pPr eaLnBrk="1" hangingPunct="1">
              <a:lnSpc>
                <a:spcPct val="90000"/>
              </a:lnSpc>
              <a:buFont typeface="Wingdings" pitchFamily="2" charset="2"/>
              <a:buNone/>
            </a:pPr>
            <a:r>
              <a:rPr lang="en-US" sz="2600" smtClean="0"/>
              <a:t> Not an optimized query</a:t>
            </a:r>
          </a:p>
          <a:p>
            <a:pPr eaLnBrk="1" hangingPunct="1">
              <a:lnSpc>
                <a:spcPct val="90000"/>
              </a:lnSpc>
              <a:buFont typeface="Wingdings" pitchFamily="2" charset="2"/>
              <a:buNone/>
            </a:pPr>
            <a:r>
              <a:rPr lang="en-US" sz="2600" smtClean="0"/>
              <a:t> Old method to use </a:t>
            </a:r>
          </a:p>
          <a:p>
            <a:pPr eaLnBrk="1" hangingPunct="1">
              <a:lnSpc>
                <a:spcPct val="90000"/>
              </a:lnSpc>
              <a:buFont typeface="Wingdings" pitchFamily="2" charset="2"/>
              <a:buNone/>
            </a:pPr>
            <a:r>
              <a:rPr lang="en-US" sz="2600" smtClean="0"/>
              <a:t> Can not use more table simultaneously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wipe(left)">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wipe(left)">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wipe(left)">
                                      <p:cBhvr>
                                        <p:cTn id="17" dur="500"/>
                                        <p:tgtEl>
                                          <p:spTgt spid="15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6675">
                                            <p:txEl>
                                              <p:pRg st="5" end="5"/>
                                            </p:txEl>
                                          </p:spTgt>
                                        </p:tgtEl>
                                        <p:attrNameLst>
                                          <p:attrName>style.visibility</p:attrName>
                                        </p:attrNameLst>
                                      </p:cBhvr>
                                      <p:to>
                                        <p:strVal val="visible"/>
                                      </p:to>
                                    </p:set>
                                    <p:animEffect transition="in" filter="wipe(left)">
                                      <p:cBhvr>
                                        <p:cTn id="22" dur="500"/>
                                        <p:tgtEl>
                                          <p:spTgt spid="15667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6675">
                                            <p:txEl>
                                              <p:pRg st="6" end="6"/>
                                            </p:txEl>
                                          </p:spTgt>
                                        </p:tgtEl>
                                        <p:attrNameLst>
                                          <p:attrName>style.visibility</p:attrName>
                                        </p:attrNameLst>
                                      </p:cBhvr>
                                      <p:to>
                                        <p:strVal val="visible"/>
                                      </p:to>
                                    </p:set>
                                    <p:animEffect transition="in" filter="wipe(left)">
                                      <p:cBhvr>
                                        <p:cTn id="27" dur="500"/>
                                        <p:tgtEl>
                                          <p:spTgt spid="1566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6675">
                                            <p:txEl>
                                              <p:pRg st="7" end="7"/>
                                            </p:txEl>
                                          </p:spTgt>
                                        </p:tgtEl>
                                        <p:attrNameLst>
                                          <p:attrName>style.visibility</p:attrName>
                                        </p:attrNameLst>
                                      </p:cBhvr>
                                      <p:to>
                                        <p:strVal val="visible"/>
                                      </p:to>
                                    </p:set>
                                    <p:animEffect transition="in" filter="wipe(left)">
                                      <p:cBhvr>
                                        <p:cTn id="32" dur="500"/>
                                        <p:tgtEl>
                                          <p:spTgt spid="156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mtClean="0">
                <a:solidFill>
                  <a:srgbClr val="FFFF00"/>
                </a:solidFill>
              </a:rPr>
              <a:t>Inner join</a:t>
            </a:r>
          </a:p>
        </p:txBody>
      </p:sp>
      <p:sp>
        <p:nvSpPr>
          <p:cNvPr id="157699" name="Rectangle 3"/>
          <p:cNvSpPr>
            <a:spLocks noGrp="1" noChangeArrowheads="1"/>
          </p:cNvSpPr>
          <p:nvPr>
            <p:ph idx="4294967295"/>
          </p:nvPr>
        </p:nvSpPr>
        <p:spPr>
          <a:xfrm>
            <a:off x="242888" y="1630363"/>
            <a:ext cx="8709025" cy="3167062"/>
          </a:xfrm>
        </p:spPr>
        <p:txBody>
          <a:bodyPr/>
          <a:lstStyle/>
          <a:p>
            <a:pPr eaLnBrk="1" hangingPunct="1">
              <a:buFontTx/>
              <a:buNone/>
            </a:pPr>
            <a:r>
              <a:rPr lang="en-US" sz="2600" smtClean="0"/>
              <a:t>Select s.sname,sub.subname,sub.marks</a:t>
            </a:r>
          </a:p>
          <a:p>
            <a:pPr eaLnBrk="1" hangingPunct="1">
              <a:buFontTx/>
              <a:buNone/>
            </a:pPr>
            <a:r>
              <a:rPr lang="en-US" sz="2600" smtClean="0"/>
              <a:t>from student s </a:t>
            </a:r>
            <a:r>
              <a:rPr lang="en-US" sz="2600" b="1" smtClean="0"/>
              <a:t>inner join</a:t>
            </a:r>
            <a:r>
              <a:rPr lang="en-US" sz="2600" smtClean="0"/>
              <a:t> subjects sub</a:t>
            </a:r>
          </a:p>
          <a:p>
            <a:pPr eaLnBrk="1" hangingPunct="1">
              <a:buFontTx/>
              <a:buNone/>
            </a:pPr>
            <a:r>
              <a:rPr lang="en-US" sz="2600" smtClean="0"/>
              <a:t>on s.sid=sub.sid and sub.subname='geography'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wipe(left)">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wipe(left)">
                                      <p:cBhvr>
                                        <p:cTn id="12" dur="500"/>
                                        <p:tgtEl>
                                          <p:spTgt spid="15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wipe(left)">
                                      <p:cBhvr>
                                        <p:cTn id="17" dur="500"/>
                                        <p:tgtEl>
                                          <p:spTgt spid="157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mtClean="0">
                <a:solidFill>
                  <a:srgbClr val="FFFF00"/>
                </a:solidFill>
              </a:rPr>
              <a:t>Left outer join</a:t>
            </a:r>
          </a:p>
        </p:txBody>
      </p:sp>
      <p:sp>
        <p:nvSpPr>
          <p:cNvPr id="158723" name="Rectangle 3"/>
          <p:cNvSpPr>
            <a:spLocks noGrp="1" noChangeArrowheads="1"/>
          </p:cNvSpPr>
          <p:nvPr>
            <p:ph idx="4294967295"/>
          </p:nvPr>
        </p:nvSpPr>
        <p:spPr>
          <a:xfrm>
            <a:off x="533400" y="1828800"/>
            <a:ext cx="7924800" cy="4419600"/>
          </a:xfrm>
        </p:spPr>
        <p:txBody>
          <a:bodyPr/>
          <a:lstStyle/>
          <a:p>
            <a:pPr eaLnBrk="1" hangingPunct="1">
              <a:lnSpc>
                <a:spcPct val="80000"/>
              </a:lnSpc>
              <a:buFontTx/>
              <a:buNone/>
            </a:pPr>
            <a:r>
              <a:rPr lang="en-US" sz="2600" smtClean="0"/>
              <a:t>Select s.sname,sub.subname,sub.marks</a:t>
            </a:r>
          </a:p>
          <a:p>
            <a:pPr eaLnBrk="1" hangingPunct="1">
              <a:lnSpc>
                <a:spcPct val="80000"/>
              </a:lnSpc>
              <a:buFontTx/>
              <a:buNone/>
            </a:pPr>
            <a:r>
              <a:rPr lang="en-US" sz="2600" smtClean="0"/>
              <a:t>from student s</a:t>
            </a:r>
            <a:r>
              <a:rPr lang="en-US" sz="2600" b="1" smtClean="0"/>
              <a:t> left outer join</a:t>
            </a:r>
            <a:r>
              <a:rPr lang="en-US" sz="2600" smtClean="0"/>
              <a:t> subjects sub</a:t>
            </a:r>
          </a:p>
          <a:p>
            <a:pPr eaLnBrk="1" hangingPunct="1">
              <a:lnSpc>
                <a:spcPct val="80000"/>
              </a:lnSpc>
              <a:buFontTx/>
              <a:buNone/>
            </a:pPr>
            <a:r>
              <a:rPr lang="en-US" sz="2600" smtClean="0"/>
              <a:t>on s.sid=sub.sid</a:t>
            </a:r>
          </a:p>
          <a:p>
            <a:pPr eaLnBrk="1" hangingPunct="1">
              <a:lnSpc>
                <a:spcPct val="80000"/>
              </a:lnSpc>
              <a:buFontTx/>
              <a:buNone/>
            </a:pPr>
            <a:endParaRPr lang="en-US" sz="2600" smtClean="0"/>
          </a:p>
          <a:p>
            <a:pPr eaLnBrk="1" hangingPunct="1">
              <a:lnSpc>
                <a:spcPct val="80000"/>
              </a:lnSpc>
              <a:buFontTx/>
              <a:buNone/>
            </a:pPr>
            <a:endParaRPr lang="en-US" sz="2600" smtClean="0"/>
          </a:p>
          <a:p>
            <a:pPr eaLnBrk="1" hangingPunct="1">
              <a:lnSpc>
                <a:spcPct val="80000"/>
              </a:lnSpc>
              <a:buFont typeface="Wingdings" pitchFamily="2" charset="2"/>
              <a:buNone/>
            </a:pPr>
            <a:r>
              <a:rPr lang="en-US" sz="2600" smtClean="0"/>
              <a:t>This query will check the record from left table as in student table.</a:t>
            </a:r>
          </a:p>
          <a:p>
            <a:pPr eaLnBrk="1" hangingPunct="1">
              <a:lnSpc>
                <a:spcPct val="80000"/>
              </a:lnSpc>
              <a:buFontTx/>
              <a:buNone/>
            </a:pPr>
            <a:endParaRPr lang="en-US" sz="2600" smtClean="0"/>
          </a:p>
          <a:p>
            <a:pPr eaLnBrk="1" hangingPunct="1">
              <a:lnSpc>
                <a:spcPct val="80000"/>
              </a:lnSpc>
              <a:buFontTx/>
              <a:buNone/>
            </a:pPr>
            <a:r>
              <a:rPr lang="en-US" sz="260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wipe(left)">
                                      <p:cBhvr>
                                        <p:cTn id="7" dur="500"/>
                                        <p:tgtEl>
                                          <p:spTgt spid="158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wipe(left)">
                                      <p:cBhvr>
                                        <p:cTn id="12" dur="500"/>
                                        <p:tgtEl>
                                          <p:spTgt spid="158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wipe(left)">
                                      <p:cBhvr>
                                        <p:cTn id="17" dur="500"/>
                                        <p:tgtEl>
                                          <p:spTgt spid="158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8723">
                                            <p:txEl>
                                              <p:pRg st="5" end="5"/>
                                            </p:txEl>
                                          </p:spTgt>
                                        </p:tgtEl>
                                        <p:attrNameLst>
                                          <p:attrName>style.visibility</p:attrName>
                                        </p:attrNameLst>
                                      </p:cBhvr>
                                      <p:to>
                                        <p:strVal val="visible"/>
                                      </p:to>
                                    </p:set>
                                    <p:animEffect transition="in" filter="wipe(left)">
                                      <p:cBhvr>
                                        <p:cTn id="22" dur="500"/>
                                        <p:tgtEl>
                                          <p:spTgt spid="1587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8723">
                                            <p:txEl>
                                              <p:pRg st="7" end="7"/>
                                            </p:txEl>
                                          </p:spTgt>
                                        </p:tgtEl>
                                        <p:attrNameLst>
                                          <p:attrName>style.visibility</p:attrName>
                                        </p:attrNameLst>
                                      </p:cBhvr>
                                      <p:to>
                                        <p:strVal val="visible"/>
                                      </p:to>
                                    </p:set>
                                    <p:animEffect transition="in" filter="wipe(left)">
                                      <p:cBhvr>
                                        <p:cTn id="27" dur="500"/>
                                        <p:tgtEl>
                                          <p:spTgt spid="15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nchor="ctr"/>
          <a:lstStyle/>
          <a:p>
            <a:pPr eaLnBrk="1" hangingPunct="1"/>
            <a:r>
              <a:rPr lang="en-US" smtClean="0">
                <a:solidFill>
                  <a:srgbClr val="FFFF00"/>
                </a:solidFill>
              </a:rPr>
              <a:t>Right outer join</a:t>
            </a:r>
          </a:p>
        </p:txBody>
      </p:sp>
      <p:sp>
        <p:nvSpPr>
          <p:cNvPr id="159747" name="Rectangle 3"/>
          <p:cNvSpPr>
            <a:spLocks noGrp="1" noChangeArrowheads="1"/>
          </p:cNvSpPr>
          <p:nvPr>
            <p:ph idx="4294967295"/>
          </p:nvPr>
        </p:nvSpPr>
        <p:spPr/>
        <p:txBody>
          <a:bodyPr/>
          <a:lstStyle/>
          <a:p>
            <a:pPr eaLnBrk="1" hangingPunct="1">
              <a:buFontTx/>
              <a:buNone/>
            </a:pPr>
            <a:r>
              <a:rPr lang="en-US" smtClean="0"/>
              <a:t>Select s.sname,sub.subname,sub.marks</a:t>
            </a:r>
          </a:p>
          <a:p>
            <a:pPr eaLnBrk="1" hangingPunct="1">
              <a:buFontTx/>
              <a:buNone/>
            </a:pPr>
            <a:r>
              <a:rPr lang="en-US" smtClean="0"/>
              <a:t>from student s </a:t>
            </a:r>
            <a:r>
              <a:rPr lang="en-US" b="1" smtClean="0"/>
              <a:t>right outer join</a:t>
            </a:r>
            <a:r>
              <a:rPr lang="en-US" smtClean="0"/>
              <a:t> subjects sub</a:t>
            </a:r>
          </a:p>
          <a:p>
            <a:pPr eaLnBrk="1" hangingPunct="1">
              <a:buFontTx/>
              <a:buNone/>
            </a:pPr>
            <a:r>
              <a:rPr lang="en-US" smtClean="0"/>
              <a:t>on s.sid=sub.sid </a:t>
            </a:r>
          </a:p>
          <a:p>
            <a:pPr eaLnBrk="1" hangingPunct="1">
              <a:buFontTx/>
              <a:buNone/>
            </a:pPr>
            <a:endParaRPr lang="en-US" smtClean="0"/>
          </a:p>
          <a:p>
            <a:pPr eaLnBrk="1" hangingPunct="1">
              <a:buFontTx/>
              <a:buNone/>
            </a:pPr>
            <a:endParaRPr lang="en-US" smtClean="0"/>
          </a:p>
          <a:p>
            <a:pPr eaLnBrk="1" hangingPunct="1">
              <a:buFontTx/>
              <a:buNone/>
            </a:pPr>
            <a:r>
              <a:rPr lang="en-US" smtClean="0"/>
              <a:t>At right side subject table is given</a:t>
            </a:r>
          </a:p>
          <a:p>
            <a:pPr eaLnBrk="1" hangingPunct="1">
              <a:buFontTx/>
              <a:buNone/>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wipe(left)">
                                      <p:cBhvr>
                                        <p:cTn id="12" dur="500"/>
                                        <p:tgtEl>
                                          <p:spTgt spid="15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wipe(left)">
                                      <p:cBhvr>
                                        <p:cTn id="17" dur="500"/>
                                        <p:tgtEl>
                                          <p:spTgt spid="15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47">
                                            <p:txEl>
                                              <p:pRg st="5" end="5"/>
                                            </p:txEl>
                                          </p:spTgt>
                                        </p:tgtEl>
                                        <p:attrNameLst>
                                          <p:attrName>style.visibility</p:attrName>
                                        </p:attrNameLst>
                                      </p:cBhvr>
                                      <p:to>
                                        <p:strVal val="visible"/>
                                      </p:to>
                                    </p:set>
                                    <p:animEffect transition="in" filter="wipe(left)">
                                      <p:cBhvr>
                                        <p:cTn id="22" dur="500"/>
                                        <p:tgtEl>
                                          <p:spTgt spid="15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mtClean="0">
                <a:solidFill>
                  <a:srgbClr val="FFFF00"/>
                </a:solidFill>
              </a:rPr>
              <a:t>Right outer join</a:t>
            </a:r>
          </a:p>
        </p:txBody>
      </p:sp>
      <p:sp>
        <p:nvSpPr>
          <p:cNvPr id="160771" name="Rectangle 3"/>
          <p:cNvSpPr>
            <a:spLocks noGrp="1" noChangeArrowheads="1"/>
          </p:cNvSpPr>
          <p:nvPr>
            <p:ph idx="4294967295"/>
          </p:nvPr>
        </p:nvSpPr>
        <p:spPr/>
        <p:txBody>
          <a:bodyPr/>
          <a:lstStyle/>
          <a:p>
            <a:pPr eaLnBrk="1" hangingPunct="1">
              <a:buFontTx/>
              <a:buNone/>
            </a:pPr>
            <a:r>
              <a:rPr lang="en-US" smtClean="0"/>
              <a:t>Select s.sname,sub.subname,sub.marks</a:t>
            </a:r>
          </a:p>
          <a:p>
            <a:pPr eaLnBrk="1" hangingPunct="1">
              <a:buFontTx/>
              <a:buNone/>
            </a:pPr>
            <a:r>
              <a:rPr lang="en-US" smtClean="0"/>
              <a:t>from subjects sub </a:t>
            </a:r>
            <a:r>
              <a:rPr lang="en-US" b="1" smtClean="0"/>
              <a:t>right outer join</a:t>
            </a:r>
            <a:r>
              <a:rPr lang="en-US" smtClean="0"/>
              <a:t> student s</a:t>
            </a:r>
          </a:p>
          <a:p>
            <a:pPr eaLnBrk="1" hangingPunct="1">
              <a:buFontTx/>
              <a:buNone/>
            </a:pPr>
            <a:r>
              <a:rPr lang="en-US" smtClean="0"/>
              <a:t>on sub.sid=s.sid </a:t>
            </a:r>
          </a:p>
          <a:p>
            <a:pPr eaLnBrk="1" hangingPunct="1">
              <a:buFontTx/>
              <a:buNone/>
            </a:pPr>
            <a:endParaRPr lang="en-US" smtClean="0"/>
          </a:p>
          <a:p>
            <a:pPr eaLnBrk="1" hangingPunct="1">
              <a:buFontTx/>
              <a:buNone/>
            </a:pPr>
            <a:endParaRPr lang="en-US" smtClean="0"/>
          </a:p>
          <a:p>
            <a:pPr eaLnBrk="1" hangingPunct="1">
              <a:buFont typeface="Wingdings" pitchFamily="2" charset="2"/>
              <a:buNone/>
            </a:pPr>
            <a:r>
              <a:rPr lang="en-US" smtClean="0"/>
              <a:t>At right side student table is given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wipe(left)">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wipe(left)">
                                      <p:cBhvr>
                                        <p:cTn id="12" dur="500"/>
                                        <p:tgtEl>
                                          <p:spTgt spid="16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wipe(left)">
                                      <p:cBhvr>
                                        <p:cTn id="17" dur="500"/>
                                        <p:tgtEl>
                                          <p:spTgt spid="160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1">
                                            <p:txEl>
                                              <p:pRg st="5" end="5"/>
                                            </p:txEl>
                                          </p:spTgt>
                                        </p:tgtEl>
                                        <p:attrNameLst>
                                          <p:attrName>style.visibility</p:attrName>
                                        </p:attrNameLst>
                                      </p:cBhvr>
                                      <p:to>
                                        <p:strVal val="visible"/>
                                      </p:to>
                                    </p:set>
                                    <p:animEffect transition="in" filter="wipe(left)">
                                      <p:cBhvr>
                                        <p:cTn id="22" dur="500"/>
                                        <p:tgtEl>
                                          <p:spTgt spid="160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mtClean="0">
                <a:solidFill>
                  <a:srgbClr val="FFFF00"/>
                </a:solidFill>
              </a:rPr>
              <a:t>Cross join</a:t>
            </a:r>
          </a:p>
        </p:txBody>
      </p:sp>
      <p:sp>
        <p:nvSpPr>
          <p:cNvPr id="161795" name="Rectangle 3"/>
          <p:cNvSpPr>
            <a:spLocks noGrp="1" noChangeArrowheads="1"/>
          </p:cNvSpPr>
          <p:nvPr>
            <p:ph idx="4294967295"/>
          </p:nvPr>
        </p:nvSpPr>
        <p:spPr>
          <a:xfrm>
            <a:off x="457200" y="2057400"/>
            <a:ext cx="8229600" cy="4114800"/>
          </a:xfrm>
        </p:spPr>
        <p:txBody>
          <a:bodyPr/>
          <a:lstStyle/>
          <a:p>
            <a:pPr eaLnBrk="1" hangingPunct="1">
              <a:buFontTx/>
              <a:buNone/>
            </a:pPr>
            <a:r>
              <a:rPr lang="en-US" smtClean="0"/>
              <a:t>Select s.sname,sub.subname,sub.marks</a:t>
            </a:r>
          </a:p>
          <a:p>
            <a:pPr eaLnBrk="1" hangingPunct="1">
              <a:buFontTx/>
              <a:buNone/>
            </a:pPr>
            <a:r>
              <a:rPr lang="en-US" smtClean="0"/>
              <a:t>from subjects sub </a:t>
            </a:r>
            <a:r>
              <a:rPr lang="en-US" b="1" smtClean="0"/>
              <a:t>cross join</a:t>
            </a:r>
            <a:r>
              <a:rPr lang="en-US" smtClean="0"/>
              <a:t> student s</a:t>
            </a:r>
          </a:p>
          <a:p>
            <a:pPr eaLnBrk="1" hangingPunct="1">
              <a:buFontTx/>
              <a:buNone/>
            </a:pPr>
            <a:endParaRPr lang="en-US" smtClean="0"/>
          </a:p>
          <a:p>
            <a:pPr eaLnBrk="1" hangingPunct="1">
              <a:buFontTx/>
              <a:buNone/>
            </a:pPr>
            <a:endParaRPr lang="en-US" smtClean="0"/>
          </a:p>
          <a:p>
            <a:pPr eaLnBrk="1" hangingPunct="1">
              <a:buFontTx/>
              <a:buNone/>
            </a:pPr>
            <a:r>
              <a:rPr lang="en-US" smtClean="0"/>
              <a:t>It will provide all the cross combination of both the tables.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left)">
                                      <p:cBhvr>
                                        <p:cTn id="7" dur="500"/>
                                        <p:tgtEl>
                                          <p:spTgt spid="16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wipe(left)">
                                      <p:cBhvr>
                                        <p:cTn id="12" dur="500"/>
                                        <p:tgtEl>
                                          <p:spTgt spid="161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5">
                                            <p:txEl>
                                              <p:pRg st="4" end="4"/>
                                            </p:txEl>
                                          </p:spTgt>
                                        </p:tgtEl>
                                        <p:attrNameLst>
                                          <p:attrName>style.visibility</p:attrName>
                                        </p:attrNameLst>
                                      </p:cBhvr>
                                      <p:to>
                                        <p:strVal val="visible"/>
                                      </p:to>
                                    </p:set>
                                    <p:animEffect transition="in" filter="wipe(left)">
                                      <p:cBhvr>
                                        <p:cTn id="17" dur="500"/>
                                        <p:tgtEl>
                                          <p:spTgt spid="161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p:cNvSpPr>
          <p:nvPr>
            <p:ph type="title" idx="4294967295"/>
          </p:nvPr>
        </p:nvSpPr>
        <p:spPr bwMode="auto">
          <a:xfrm>
            <a:off x="1524000" y="0"/>
            <a:ext cx="7620000" cy="838200"/>
          </a:xfrm>
          <a:prstGeom prst="rect">
            <a:avLst/>
          </a:prstGeom>
          <a:noFill/>
          <a:ln>
            <a:miter lim="800000"/>
            <a:headEnd/>
            <a:tailEnd/>
          </a:ln>
        </p:spPr>
        <p:txBody>
          <a:bodyPr anchor="ctr"/>
          <a:lstStyle/>
          <a:p>
            <a:pPr eaLnBrk="1" hangingPunct="1"/>
            <a:r>
              <a:rPr lang="en-US" smtClean="0">
                <a:solidFill>
                  <a:srgbClr val="FFFF00"/>
                </a:solidFill>
              </a:rPr>
              <a:t>To check the constraint in table</a:t>
            </a:r>
          </a:p>
        </p:txBody>
      </p:sp>
      <p:sp>
        <p:nvSpPr>
          <p:cNvPr id="162819" name="Rectangle 3"/>
          <p:cNvSpPr>
            <a:spLocks noGrp="1"/>
          </p:cNvSpPr>
          <p:nvPr>
            <p:ph type="body" idx="4294967295"/>
          </p:nvPr>
        </p:nvSpPr>
        <p:spPr>
          <a:xfrm>
            <a:off x="457200" y="1828800"/>
            <a:ext cx="8229600" cy="4525963"/>
          </a:xfrm>
        </p:spPr>
        <p:txBody>
          <a:bodyPr/>
          <a:lstStyle/>
          <a:p>
            <a:pPr eaLnBrk="1" hangingPunct="1">
              <a:lnSpc>
                <a:spcPct val="80000"/>
              </a:lnSpc>
              <a:buFontTx/>
              <a:buNone/>
            </a:pPr>
            <a:r>
              <a:rPr lang="en-US" sz="1600" smtClean="0"/>
              <a:t>SQL&gt; </a:t>
            </a:r>
            <a:r>
              <a:rPr lang="en-US" sz="2600" smtClean="0"/>
              <a:t>select owner,constraint_name,constraint_type from user_constraints;</a:t>
            </a:r>
          </a:p>
          <a:p>
            <a:pPr eaLnBrk="1" hangingPunct="1">
              <a:lnSpc>
                <a:spcPct val="80000"/>
              </a:lnSpc>
              <a:buFontTx/>
              <a:buNone/>
            </a:pPr>
            <a:endParaRPr lang="en-US" sz="1600" smtClean="0"/>
          </a:p>
          <a:p>
            <a:pPr eaLnBrk="1" hangingPunct="1">
              <a:lnSpc>
                <a:spcPct val="80000"/>
              </a:lnSpc>
              <a:buFontTx/>
              <a:buNone/>
            </a:pPr>
            <a:r>
              <a:rPr lang="en-US" sz="1600" smtClean="0"/>
              <a:t>OWNER                          CONSTRAINT_NAME      C</a:t>
            </a:r>
          </a:p>
          <a:p>
            <a:pPr eaLnBrk="1" hangingPunct="1">
              <a:lnSpc>
                <a:spcPct val="80000"/>
              </a:lnSpc>
              <a:buFontTx/>
              <a:buNone/>
            </a:pPr>
            <a:r>
              <a:rPr lang="en-US" sz="1600" smtClean="0"/>
              <a:t>------------------------------ ------------------------------ -</a:t>
            </a:r>
          </a:p>
          <a:p>
            <a:pPr eaLnBrk="1" hangingPunct="1">
              <a:lnSpc>
                <a:spcPct val="80000"/>
              </a:lnSpc>
              <a:buFontTx/>
              <a:buNone/>
            </a:pPr>
            <a:r>
              <a:rPr lang="en-US" sz="1600" smtClean="0"/>
              <a:t>SCOTT                          SYS_C003007                    C</a:t>
            </a:r>
          </a:p>
          <a:p>
            <a:pPr eaLnBrk="1" hangingPunct="1">
              <a:lnSpc>
                <a:spcPct val="80000"/>
              </a:lnSpc>
              <a:buFontTx/>
              <a:buNone/>
            </a:pPr>
            <a:r>
              <a:rPr lang="en-US" sz="1600" smtClean="0"/>
              <a:t>SCOTT                          SYS_C003008                    C</a:t>
            </a:r>
          </a:p>
          <a:p>
            <a:pPr eaLnBrk="1" hangingPunct="1">
              <a:lnSpc>
                <a:spcPct val="80000"/>
              </a:lnSpc>
              <a:buFontTx/>
              <a:buNone/>
            </a:pPr>
            <a:r>
              <a:rPr lang="en-US" sz="1600" smtClean="0"/>
              <a:t>SCOTT                          SYS_C003005                    U</a:t>
            </a:r>
          </a:p>
          <a:p>
            <a:pPr eaLnBrk="1" hangingPunct="1">
              <a:lnSpc>
                <a:spcPct val="80000"/>
              </a:lnSpc>
              <a:buFontTx/>
              <a:buNone/>
            </a:pPr>
            <a:r>
              <a:rPr lang="en-US" sz="1600" smtClean="0"/>
              <a:t>SCOTT                          PK_DEPT                           P</a:t>
            </a:r>
          </a:p>
          <a:p>
            <a:pPr eaLnBrk="1" hangingPunct="1">
              <a:lnSpc>
                <a:spcPct val="80000"/>
              </a:lnSpc>
              <a:buFontTx/>
              <a:buNone/>
            </a:pPr>
            <a:r>
              <a:rPr lang="en-US" sz="1600" smtClean="0"/>
              <a:t>SCOTT                          PK_EMP                             P</a:t>
            </a:r>
          </a:p>
          <a:p>
            <a:pPr eaLnBrk="1" hangingPunct="1">
              <a:lnSpc>
                <a:spcPct val="80000"/>
              </a:lnSpc>
              <a:buFontTx/>
              <a:buNone/>
            </a:pPr>
            <a:r>
              <a:rPr lang="en-US" sz="1600" smtClean="0"/>
              <a:t>SCOTT                          FK_DEPTNO                      R</a:t>
            </a:r>
          </a:p>
          <a:p>
            <a:pPr eaLnBrk="1" hangingPunct="1">
              <a:lnSpc>
                <a:spcPct val="80000"/>
              </a:lnSpc>
              <a:buFontTx/>
              <a:buNone/>
            </a:pPr>
            <a:r>
              <a:rPr lang="en-US" sz="1600" smtClean="0"/>
              <a:t>SCOTT                          SYS_C003010                    P</a:t>
            </a:r>
          </a:p>
          <a:p>
            <a:pPr eaLnBrk="1" hangingPunct="1">
              <a:lnSpc>
                <a:spcPct val="80000"/>
              </a:lnSpc>
              <a:buFontTx/>
              <a:buNone/>
            </a:pPr>
            <a:r>
              <a:rPr lang="en-US" sz="1600" smtClean="0"/>
              <a:t>SCOTT                          SYS_C003009                    C</a:t>
            </a:r>
          </a:p>
          <a:p>
            <a:pPr eaLnBrk="1" hangingPunct="1">
              <a:lnSpc>
                <a:spcPct val="80000"/>
              </a:lnSpc>
              <a:buFontTx/>
              <a:buNone/>
            </a:pPr>
            <a:r>
              <a:rPr lang="en-US" sz="1600" smtClean="0"/>
              <a:t>SCOTT                          SYS_C003011                    P</a:t>
            </a:r>
          </a:p>
          <a:p>
            <a:pPr eaLnBrk="1" hangingPunct="1">
              <a:lnSpc>
                <a:spcPct val="80000"/>
              </a:lnSpc>
              <a:buFontTx/>
              <a:buNone/>
            </a:pPr>
            <a:r>
              <a:rPr lang="en-US" sz="1600" smtClean="0"/>
              <a:t>SCOTT                          SYS_C003012                    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9">
                                            <p:txEl>
                                              <p:pRg st="2" end="2"/>
                                            </p:txEl>
                                          </p:spTgt>
                                        </p:tgtEl>
                                        <p:attrNameLst>
                                          <p:attrName>style.visibility</p:attrName>
                                        </p:attrNameLst>
                                      </p:cBhvr>
                                      <p:to>
                                        <p:strVal val="visible"/>
                                      </p:to>
                                    </p:set>
                                    <p:animEffect transition="in" filter="wipe(left)">
                                      <p:cBhvr>
                                        <p:cTn id="12" dur="500"/>
                                        <p:tgtEl>
                                          <p:spTgt spid="1628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9">
                                            <p:txEl>
                                              <p:pRg st="3" end="3"/>
                                            </p:txEl>
                                          </p:spTgt>
                                        </p:tgtEl>
                                        <p:attrNameLst>
                                          <p:attrName>style.visibility</p:attrName>
                                        </p:attrNameLst>
                                      </p:cBhvr>
                                      <p:to>
                                        <p:strVal val="visible"/>
                                      </p:to>
                                    </p:set>
                                    <p:animEffect transition="in" filter="wipe(left)">
                                      <p:cBhvr>
                                        <p:cTn id="17" dur="500"/>
                                        <p:tgtEl>
                                          <p:spTgt spid="1628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9">
                                            <p:txEl>
                                              <p:pRg st="4" end="4"/>
                                            </p:txEl>
                                          </p:spTgt>
                                        </p:tgtEl>
                                        <p:attrNameLst>
                                          <p:attrName>style.visibility</p:attrName>
                                        </p:attrNameLst>
                                      </p:cBhvr>
                                      <p:to>
                                        <p:strVal val="visible"/>
                                      </p:to>
                                    </p:set>
                                    <p:animEffect transition="in" filter="wipe(left)">
                                      <p:cBhvr>
                                        <p:cTn id="22" dur="500"/>
                                        <p:tgtEl>
                                          <p:spTgt spid="162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19">
                                            <p:txEl>
                                              <p:pRg st="5" end="5"/>
                                            </p:txEl>
                                          </p:spTgt>
                                        </p:tgtEl>
                                        <p:attrNameLst>
                                          <p:attrName>style.visibility</p:attrName>
                                        </p:attrNameLst>
                                      </p:cBhvr>
                                      <p:to>
                                        <p:strVal val="visible"/>
                                      </p:to>
                                    </p:set>
                                    <p:animEffect transition="in" filter="wipe(left)">
                                      <p:cBhvr>
                                        <p:cTn id="27" dur="500"/>
                                        <p:tgtEl>
                                          <p:spTgt spid="1628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19">
                                            <p:txEl>
                                              <p:pRg st="6" end="6"/>
                                            </p:txEl>
                                          </p:spTgt>
                                        </p:tgtEl>
                                        <p:attrNameLst>
                                          <p:attrName>style.visibility</p:attrName>
                                        </p:attrNameLst>
                                      </p:cBhvr>
                                      <p:to>
                                        <p:strVal val="visible"/>
                                      </p:to>
                                    </p:set>
                                    <p:animEffect transition="in" filter="wipe(left)">
                                      <p:cBhvr>
                                        <p:cTn id="32" dur="500"/>
                                        <p:tgtEl>
                                          <p:spTgt spid="1628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2819">
                                            <p:txEl>
                                              <p:pRg st="7" end="7"/>
                                            </p:txEl>
                                          </p:spTgt>
                                        </p:tgtEl>
                                        <p:attrNameLst>
                                          <p:attrName>style.visibility</p:attrName>
                                        </p:attrNameLst>
                                      </p:cBhvr>
                                      <p:to>
                                        <p:strVal val="visible"/>
                                      </p:to>
                                    </p:set>
                                    <p:animEffect transition="in" filter="wipe(left)">
                                      <p:cBhvr>
                                        <p:cTn id="37" dur="500"/>
                                        <p:tgtEl>
                                          <p:spTgt spid="16281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819">
                                            <p:txEl>
                                              <p:pRg st="8" end="8"/>
                                            </p:txEl>
                                          </p:spTgt>
                                        </p:tgtEl>
                                        <p:attrNameLst>
                                          <p:attrName>style.visibility</p:attrName>
                                        </p:attrNameLst>
                                      </p:cBhvr>
                                      <p:to>
                                        <p:strVal val="visible"/>
                                      </p:to>
                                    </p:set>
                                    <p:animEffect transition="in" filter="wipe(left)">
                                      <p:cBhvr>
                                        <p:cTn id="42" dur="500"/>
                                        <p:tgtEl>
                                          <p:spTgt spid="16281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2819">
                                            <p:txEl>
                                              <p:pRg st="9" end="9"/>
                                            </p:txEl>
                                          </p:spTgt>
                                        </p:tgtEl>
                                        <p:attrNameLst>
                                          <p:attrName>style.visibility</p:attrName>
                                        </p:attrNameLst>
                                      </p:cBhvr>
                                      <p:to>
                                        <p:strVal val="visible"/>
                                      </p:to>
                                    </p:set>
                                    <p:animEffect transition="in" filter="wipe(left)">
                                      <p:cBhvr>
                                        <p:cTn id="47" dur="500"/>
                                        <p:tgtEl>
                                          <p:spTgt spid="16281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2819">
                                            <p:txEl>
                                              <p:pRg st="10" end="10"/>
                                            </p:txEl>
                                          </p:spTgt>
                                        </p:tgtEl>
                                        <p:attrNameLst>
                                          <p:attrName>style.visibility</p:attrName>
                                        </p:attrNameLst>
                                      </p:cBhvr>
                                      <p:to>
                                        <p:strVal val="visible"/>
                                      </p:to>
                                    </p:set>
                                    <p:animEffect transition="in" filter="wipe(left)">
                                      <p:cBhvr>
                                        <p:cTn id="52" dur="500"/>
                                        <p:tgtEl>
                                          <p:spTgt spid="16281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2819">
                                            <p:txEl>
                                              <p:pRg st="11" end="11"/>
                                            </p:txEl>
                                          </p:spTgt>
                                        </p:tgtEl>
                                        <p:attrNameLst>
                                          <p:attrName>style.visibility</p:attrName>
                                        </p:attrNameLst>
                                      </p:cBhvr>
                                      <p:to>
                                        <p:strVal val="visible"/>
                                      </p:to>
                                    </p:set>
                                    <p:animEffect transition="in" filter="wipe(left)">
                                      <p:cBhvr>
                                        <p:cTn id="57" dur="500"/>
                                        <p:tgtEl>
                                          <p:spTgt spid="162819">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2819">
                                            <p:txEl>
                                              <p:pRg st="12" end="12"/>
                                            </p:txEl>
                                          </p:spTgt>
                                        </p:tgtEl>
                                        <p:attrNameLst>
                                          <p:attrName>style.visibility</p:attrName>
                                        </p:attrNameLst>
                                      </p:cBhvr>
                                      <p:to>
                                        <p:strVal val="visible"/>
                                      </p:to>
                                    </p:set>
                                    <p:animEffect transition="in" filter="wipe(left)">
                                      <p:cBhvr>
                                        <p:cTn id="62" dur="500"/>
                                        <p:tgtEl>
                                          <p:spTgt spid="162819">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2819">
                                            <p:txEl>
                                              <p:pRg st="13" end="13"/>
                                            </p:txEl>
                                          </p:spTgt>
                                        </p:tgtEl>
                                        <p:attrNameLst>
                                          <p:attrName>style.visibility</p:attrName>
                                        </p:attrNameLst>
                                      </p:cBhvr>
                                      <p:to>
                                        <p:strVal val="visible"/>
                                      </p:to>
                                    </p:set>
                                    <p:animEffect transition="in" filter="wipe(left)">
                                      <p:cBhvr>
                                        <p:cTn id="67" dur="500"/>
                                        <p:tgtEl>
                                          <p:spTgt spid="1628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Title 1"/>
          <p:cNvSpPr>
            <a:spLocks noGrp="1"/>
          </p:cNvSpPr>
          <p:nvPr>
            <p:ph type="title" idx="4294967295"/>
          </p:nvPr>
        </p:nvSpPr>
        <p:spPr bwMode="auto">
          <a:xfrm>
            <a:off x="1524000" y="0"/>
            <a:ext cx="7620000" cy="914400"/>
          </a:xfrm>
          <a:prstGeom prst="rect">
            <a:avLst/>
          </a:prstGeom>
          <a:noFill/>
          <a:ln>
            <a:miter lim="800000"/>
            <a:headEnd/>
            <a:tailEnd/>
          </a:ln>
        </p:spPr>
        <p:txBody>
          <a:bodyPr anchor="ctr"/>
          <a:lstStyle/>
          <a:p>
            <a:pPr eaLnBrk="1" hangingPunct="1"/>
            <a:r>
              <a:rPr lang="en-US" sz="3500" b="1" smtClean="0">
                <a:solidFill>
                  <a:srgbClr val="FFFF00"/>
                </a:solidFill>
              </a:rPr>
              <a:t>To check which constraint is for what</a:t>
            </a:r>
          </a:p>
        </p:txBody>
      </p:sp>
      <p:sp>
        <p:nvSpPr>
          <p:cNvPr id="163843" name="Content Placeholder 2"/>
          <p:cNvSpPr>
            <a:spLocks noGrp="1"/>
          </p:cNvSpPr>
          <p:nvPr>
            <p:ph idx="4294967295"/>
          </p:nvPr>
        </p:nvSpPr>
        <p:spPr>
          <a:xfrm>
            <a:off x="228600" y="2362200"/>
            <a:ext cx="8915400" cy="2209800"/>
          </a:xfrm>
        </p:spPr>
        <p:txBody>
          <a:bodyPr/>
          <a:lstStyle/>
          <a:p>
            <a:pPr eaLnBrk="1" hangingPunct="1">
              <a:buFontTx/>
              <a:buNone/>
            </a:pPr>
            <a:r>
              <a:rPr lang="en-US" sz="3100" smtClean="0"/>
              <a:t>Select search_condition,constraint_name,</a:t>
            </a:r>
          </a:p>
          <a:p>
            <a:pPr eaLnBrk="1" hangingPunct="1">
              <a:buFontTx/>
              <a:buNone/>
            </a:pPr>
            <a:r>
              <a:rPr lang="en-US" sz="3100" smtClean="0"/>
              <a:t>table_name from user_constraints</a:t>
            </a:r>
          </a:p>
          <a:p>
            <a:pPr eaLnBrk="1" hangingPunct="1">
              <a:buFontTx/>
              <a:buNone/>
            </a:pPr>
            <a:r>
              <a:rPr lang="en-US" sz="3100" smtClean="0"/>
              <a:t>Where table_name=‘EMPLOYEE_MASTER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wipe(left)">
                                      <p:cBhvr>
                                        <p:cTn id="7" dur="500"/>
                                        <p:tgtEl>
                                          <p:spTgt spid="163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wipe(left)">
                                      <p:cBhvr>
                                        <p:cTn id="12" dur="500"/>
                                        <p:tgtEl>
                                          <p:spTgt spid="163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wipe(left)">
                                      <p:cBhvr>
                                        <p:cTn id="17"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p:cNvSpPr>
          <p:nvPr>
            <p:ph type="title" idx="4294967295"/>
          </p:nvPr>
        </p:nvSpPr>
        <p:spPr bwMode="auto">
          <a:xfrm>
            <a:off x="1524000" y="0"/>
            <a:ext cx="7620000" cy="762000"/>
          </a:xfrm>
          <a:prstGeom prst="rect">
            <a:avLst/>
          </a:prstGeom>
          <a:noFill/>
          <a:ln>
            <a:miter lim="800000"/>
            <a:headEnd/>
            <a:tailEnd/>
          </a:ln>
        </p:spPr>
        <p:txBody>
          <a:bodyPr anchor="ctr"/>
          <a:lstStyle/>
          <a:p>
            <a:pPr eaLnBrk="1" hangingPunct="1"/>
            <a:r>
              <a:rPr lang="en-US" smtClean="0">
                <a:solidFill>
                  <a:srgbClr val="FFFF00"/>
                </a:solidFill>
              </a:rPr>
              <a:t>Indexes</a:t>
            </a:r>
          </a:p>
        </p:txBody>
      </p:sp>
      <p:sp>
        <p:nvSpPr>
          <p:cNvPr id="164867" name="Rectangle 3"/>
          <p:cNvSpPr>
            <a:spLocks noGrp="1"/>
          </p:cNvSpPr>
          <p:nvPr>
            <p:ph type="body" idx="4294967295"/>
          </p:nvPr>
        </p:nvSpPr>
        <p:spPr/>
        <p:txBody>
          <a:bodyPr/>
          <a:lstStyle/>
          <a:p>
            <a:pPr eaLnBrk="1" hangingPunct="1">
              <a:buFontTx/>
              <a:buNone/>
            </a:pPr>
            <a:r>
              <a:rPr lang="en-US" smtClean="0"/>
              <a:t>	</a:t>
            </a:r>
          </a:p>
          <a:p>
            <a:pPr eaLnBrk="1" hangingPunct="1">
              <a:buFontTx/>
              <a:buNone/>
            </a:pPr>
            <a:r>
              <a:rPr lang="en-US" sz="3500" smtClean="0"/>
              <a:t>	Indexes are used to improve the speed of fetching,inserting ,updating the record from the table.</a:t>
            </a:r>
          </a:p>
          <a:p>
            <a:pPr eaLnBrk="1" hangingPunct="1">
              <a:buFontTx/>
              <a:buNone/>
            </a:pPr>
            <a:endParaRPr lang="en-US" sz="3500" smtClean="0"/>
          </a:p>
          <a:p>
            <a:pPr eaLnBrk="1" hangingPunct="1">
              <a:buFontTx/>
              <a:buNone/>
            </a:pPr>
            <a:endParaRPr lang="en-US" smtClean="0"/>
          </a:p>
          <a:p>
            <a:pPr eaLnBrk="1" hangingPunct="1">
              <a:buFontTx/>
              <a:buNone/>
            </a:pPr>
            <a:r>
              <a:rPr lang="en-US" sz="3500" smtClean="0"/>
              <a:t>	More column indexes create problems.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left)">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wipe(left)">
                                      <p:cBhvr>
                                        <p:cTn id="12" dur="500"/>
                                        <p:tgtEl>
                                          <p:spTgt spid="164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867">
                                            <p:txEl>
                                              <p:pRg st="4" end="4"/>
                                            </p:txEl>
                                          </p:spTgt>
                                        </p:tgtEl>
                                        <p:attrNameLst>
                                          <p:attrName>style.visibility</p:attrName>
                                        </p:attrNameLst>
                                      </p:cBhvr>
                                      <p:to>
                                        <p:strVal val="visible"/>
                                      </p:to>
                                    </p:set>
                                    <p:animEffect transition="in" filter="wipe(left)">
                                      <p:cBhvr>
                                        <p:cTn id="17" dur="500"/>
                                        <p:tgtEl>
                                          <p:spTgt spid="164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SGA</a:t>
            </a:r>
            <a:endParaRPr lang="en-US" sz="3600" b="1" dirty="0"/>
          </a:p>
        </p:txBody>
      </p:sp>
      <p:sp>
        <p:nvSpPr>
          <p:cNvPr id="6" name="TextBox 5"/>
          <p:cNvSpPr txBox="1"/>
          <p:nvPr/>
        </p:nvSpPr>
        <p:spPr>
          <a:xfrm>
            <a:off x="381000" y="990600"/>
            <a:ext cx="8382000" cy="5632311"/>
          </a:xfrm>
          <a:prstGeom prst="rect">
            <a:avLst/>
          </a:prstGeom>
          <a:noFill/>
        </p:spPr>
        <p:txBody>
          <a:bodyPr wrap="square" rtlCol="0">
            <a:spAutoFit/>
          </a:bodyPr>
          <a:lstStyle/>
          <a:p>
            <a:pPr algn="just">
              <a:buFont typeface="Arial" pitchFamily="34" charset="0"/>
              <a:buChar char="•"/>
            </a:pPr>
            <a:r>
              <a:rPr lang="en-US" dirty="0" smtClean="0">
                <a:latin typeface="+mj-lt"/>
              </a:rPr>
              <a:t> </a:t>
            </a:r>
            <a:r>
              <a:rPr lang="en-US" b="1" dirty="0" smtClean="0">
                <a:latin typeface="+mj-lt"/>
              </a:rPr>
              <a:t>System global area (SGA)</a:t>
            </a:r>
          </a:p>
          <a:p>
            <a:pPr algn="just">
              <a:buFont typeface="Arial" pitchFamily="34" charset="0"/>
              <a:buChar char="•"/>
            </a:pPr>
            <a:endParaRPr lang="en-US" b="1" dirty="0" smtClean="0">
              <a:latin typeface="+mj-lt"/>
            </a:endParaRPr>
          </a:p>
          <a:p>
            <a:pPr lvl="1">
              <a:buFont typeface="Arial" pitchFamily="34" charset="0"/>
              <a:buChar char="•"/>
            </a:pPr>
            <a:r>
              <a:rPr lang="en-US" dirty="0" smtClean="0">
                <a:latin typeface="+mj-lt"/>
              </a:rPr>
              <a:t>The SGA is a group of shared memory structures, known as SGA components, that contain data and control information for one Oracle Database instance. The SGA is shared by all server and background processes.</a:t>
            </a:r>
          </a:p>
          <a:p>
            <a:pPr lvl="1">
              <a:buFont typeface="Arial" pitchFamily="34" charset="0"/>
              <a:buChar char="•"/>
            </a:pPr>
            <a:r>
              <a:rPr lang="en-US" dirty="0" smtClean="0">
                <a:latin typeface="+mj-lt"/>
              </a:rPr>
              <a:t>Oracle Database automatically allocates memory for an SGA when you start an instance, and the operating system reclaims the memory when you shut down the instance. Each instance has its own SGA.</a:t>
            </a:r>
          </a:p>
          <a:p>
            <a:pPr lvl="1">
              <a:buFont typeface="Arial" pitchFamily="34" charset="0"/>
              <a:buChar char="•"/>
            </a:pPr>
            <a:r>
              <a:rPr lang="en-US" dirty="0" smtClean="0">
                <a:latin typeface="+mj-lt"/>
              </a:rPr>
              <a:t>The SGA is read/write. All database background processes and all server processes that execute on behalf of users can read information contained within the instance's SGA, and several processes write to the SGA during database operation. </a:t>
            </a:r>
          </a:p>
          <a:p>
            <a:pPr lvl="1">
              <a:buFont typeface="Arial" pitchFamily="34" charset="0"/>
              <a:buChar char="•"/>
            </a:pPr>
            <a:r>
              <a:rPr lang="en-US" dirty="0" smtClean="0">
                <a:latin typeface="+mj-lt"/>
              </a:rPr>
              <a:t>The most important SGA components are the following:</a:t>
            </a:r>
          </a:p>
          <a:p>
            <a:pPr lvl="1">
              <a:buFont typeface="Arial" pitchFamily="34" charset="0"/>
              <a:buChar char="•"/>
            </a:pPr>
            <a:endParaRPr lang="en-US" dirty="0" smtClean="0">
              <a:latin typeface="+mj-lt"/>
            </a:endParaRPr>
          </a:p>
          <a:p>
            <a:pPr lvl="5">
              <a:buFont typeface="Arial" pitchFamily="34" charset="0"/>
              <a:buChar char="•"/>
            </a:pPr>
            <a:r>
              <a:rPr lang="en-US" dirty="0" smtClean="0">
                <a:latin typeface="+mj-lt"/>
              </a:rPr>
              <a:t>Database Buffer Cache</a:t>
            </a:r>
          </a:p>
          <a:p>
            <a:pPr lvl="5">
              <a:buFont typeface="Arial" pitchFamily="34" charset="0"/>
              <a:buChar char="•"/>
            </a:pPr>
            <a:r>
              <a:rPr lang="en-US" dirty="0" smtClean="0">
                <a:latin typeface="+mj-lt"/>
              </a:rPr>
              <a:t>Redo Log Buffer</a:t>
            </a:r>
          </a:p>
          <a:p>
            <a:pPr lvl="5">
              <a:buFont typeface="Arial" pitchFamily="34" charset="0"/>
              <a:buChar char="•"/>
            </a:pPr>
            <a:r>
              <a:rPr lang="en-US" dirty="0" smtClean="0">
                <a:latin typeface="+mj-lt"/>
              </a:rPr>
              <a:t>Shared Pool</a:t>
            </a:r>
          </a:p>
          <a:p>
            <a:pPr lvl="5">
              <a:buFont typeface="Arial" pitchFamily="34" charset="0"/>
              <a:buChar char="•"/>
            </a:pPr>
            <a:r>
              <a:rPr lang="en-US" dirty="0" smtClean="0">
                <a:latin typeface="+mj-lt"/>
              </a:rPr>
              <a:t>Large Pool</a:t>
            </a:r>
          </a:p>
          <a:p>
            <a:pPr lvl="5">
              <a:buFont typeface="Arial" pitchFamily="34" charset="0"/>
              <a:buChar char="•"/>
            </a:pPr>
            <a:r>
              <a:rPr lang="en-US" dirty="0" smtClean="0">
                <a:latin typeface="+mj-lt"/>
              </a:rPr>
              <a:t>Java Pool</a:t>
            </a:r>
          </a:p>
          <a:p>
            <a:pPr lvl="5">
              <a:buFont typeface="Arial" pitchFamily="34" charset="0"/>
              <a:buChar char="•"/>
            </a:pPr>
            <a:r>
              <a:rPr lang="en-US" dirty="0" smtClean="0">
                <a:latin typeface="+mj-lt"/>
              </a:rPr>
              <a:t>Streams Pool</a:t>
            </a:r>
          </a:p>
          <a:p>
            <a:endParaRPr lang="en-US" dirty="0" smtClean="0">
              <a:latin typeface="+mj-lt"/>
            </a:endParaRPr>
          </a:p>
        </p:txBody>
      </p:sp>
      <p:sp>
        <p:nvSpPr>
          <p:cNvPr id="7171" name="AutoShape 3" descr="Description of Figure 8-1 follows"/>
          <p:cNvSpPr>
            <a:spLocks noChangeAspect="1" noChangeArrowheads="1"/>
          </p:cNvSpPr>
          <p:nvPr/>
        </p:nvSpPr>
        <p:spPr bwMode="auto">
          <a:xfrm>
            <a:off x="155575" y="-1462088"/>
            <a:ext cx="5429250" cy="30575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3" name="AutoShape 5" descr="Description of Figure 8-1 follows"/>
          <p:cNvSpPr>
            <a:spLocks noChangeAspect="1" noChangeArrowheads="1"/>
          </p:cNvSpPr>
          <p:nvPr/>
        </p:nvSpPr>
        <p:spPr bwMode="auto">
          <a:xfrm>
            <a:off x="63500" y="-136525"/>
            <a:ext cx="5429250" cy="30575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5" name="AutoShape 7" descr="Description of Figure 8-1 follows"/>
          <p:cNvSpPr>
            <a:spLocks noChangeAspect="1" noChangeArrowheads="1"/>
          </p:cNvSpPr>
          <p:nvPr/>
        </p:nvSpPr>
        <p:spPr bwMode="auto">
          <a:xfrm>
            <a:off x="63500" y="-136525"/>
            <a:ext cx="5429250" cy="30575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p:cNvSpPr>
          <p:nvPr>
            <p:ph type="title" idx="4294967295"/>
          </p:nvPr>
        </p:nvSpPr>
        <p:spPr bwMode="auto">
          <a:xfrm>
            <a:off x="1524000" y="0"/>
            <a:ext cx="7620000" cy="914400"/>
          </a:xfrm>
          <a:prstGeom prst="rect">
            <a:avLst/>
          </a:prstGeom>
          <a:noFill/>
          <a:ln>
            <a:miter lim="800000"/>
            <a:headEnd/>
            <a:tailEnd/>
          </a:ln>
        </p:spPr>
        <p:txBody>
          <a:bodyPr anchor="ctr"/>
          <a:lstStyle/>
          <a:p>
            <a:pPr eaLnBrk="1" hangingPunct="1"/>
            <a:r>
              <a:rPr lang="en-US" smtClean="0">
                <a:solidFill>
                  <a:srgbClr val="FFFF00"/>
                </a:solidFill>
              </a:rPr>
              <a:t>Check for automatic rowid</a:t>
            </a:r>
          </a:p>
        </p:txBody>
      </p:sp>
      <p:sp>
        <p:nvSpPr>
          <p:cNvPr id="165891" name="Rectangle 3"/>
          <p:cNvSpPr>
            <a:spLocks noGrp="1"/>
          </p:cNvSpPr>
          <p:nvPr>
            <p:ph type="body" idx="4294967295"/>
          </p:nvPr>
        </p:nvSpPr>
        <p:spPr>
          <a:xfrm>
            <a:off x="685800" y="2057400"/>
            <a:ext cx="7696200" cy="1295400"/>
          </a:xfrm>
        </p:spPr>
        <p:txBody>
          <a:bodyPr/>
          <a:lstStyle/>
          <a:p>
            <a:pPr eaLnBrk="1" hangingPunct="1">
              <a:buFontTx/>
              <a:buNone/>
            </a:pPr>
            <a:r>
              <a:rPr lang="en-US" smtClean="0"/>
              <a:t>Select rowid,rollno from student;</a:t>
            </a:r>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left)">
                                      <p:cBhvr>
                                        <p:cTn id="7" dur="500"/>
                                        <p:tgtEl>
                                          <p:spTgt spid="165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idx="4294967295"/>
          </p:nvPr>
        </p:nvSpPr>
        <p:spPr bwMode="auto">
          <a:xfrm>
            <a:off x="1524000" y="0"/>
            <a:ext cx="7620000" cy="762000"/>
          </a:xfrm>
          <a:prstGeom prst="rect">
            <a:avLst/>
          </a:prstGeom>
          <a:noFill/>
          <a:ln>
            <a:miter lim="800000"/>
            <a:headEnd/>
            <a:tailEnd/>
          </a:ln>
        </p:spPr>
        <p:txBody>
          <a:bodyPr anchor="ctr"/>
          <a:lstStyle/>
          <a:p>
            <a:pPr eaLnBrk="1" hangingPunct="1"/>
            <a:r>
              <a:rPr lang="en-US" smtClean="0">
                <a:solidFill>
                  <a:srgbClr val="FFFF00"/>
                </a:solidFill>
              </a:rPr>
              <a:t>Simple Index</a:t>
            </a:r>
          </a:p>
        </p:txBody>
      </p:sp>
      <p:sp>
        <p:nvSpPr>
          <p:cNvPr id="157699" name="Rectangle 4"/>
          <p:cNvSpPr>
            <a:spLocks/>
          </p:cNvSpPr>
          <p:nvPr/>
        </p:nvSpPr>
        <p:spPr bwMode="auto">
          <a:xfrm>
            <a:off x="0" y="1752600"/>
            <a:ext cx="8915400" cy="3505200"/>
          </a:xfrm>
          <a:prstGeom prst="rect">
            <a:avLst/>
          </a:prstGeom>
          <a:noFill/>
          <a:ln w="9525">
            <a:noFill/>
            <a:miter lim="800000"/>
            <a:headEnd/>
            <a:tailEnd/>
          </a:ln>
        </p:spPr>
        <p:txBody>
          <a:bodyPr anchor="ctr"/>
          <a:lstStyle/>
          <a:p>
            <a:r>
              <a:rPr lang="en-US" sz="3500">
                <a:latin typeface="Calibri" pitchFamily="34" charset="0"/>
              </a:rPr>
              <a:t>Create index indRollno on student(rollno);</a:t>
            </a:r>
            <a:br>
              <a:rPr lang="en-US" sz="3500">
                <a:latin typeface="Calibri" pitchFamily="34" charset="0"/>
              </a:rPr>
            </a:br>
            <a:r>
              <a:rPr lang="en-US" sz="4400">
                <a:latin typeface="Calibri" pitchFamily="34" charset="0"/>
              </a:rPr>
              <a:t/>
            </a:r>
            <a:br>
              <a:rPr lang="en-US" sz="4400">
                <a:latin typeface="Calibri" pitchFamily="34" charset="0"/>
              </a:rPr>
            </a:br>
            <a:endParaRPr lang="en-US" sz="4400">
              <a:latin typeface="Calibri" pitchFamily="34" charset="0"/>
            </a:endParaRPr>
          </a:p>
          <a:p>
            <a:r>
              <a:rPr lang="en-US" sz="3500">
                <a:latin typeface="Calibri" pitchFamily="34" charset="0"/>
              </a:rPr>
              <a:t>These index can have duplicate values in it.</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p:cNvSpPr>
          <p:nvPr>
            <p:ph type="title" idx="4294967295"/>
          </p:nvPr>
        </p:nvSpPr>
        <p:spPr bwMode="auto">
          <a:xfrm>
            <a:off x="1524000" y="0"/>
            <a:ext cx="7620000" cy="762000"/>
          </a:xfrm>
          <a:prstGeom prst="rect">
            <a:avLst/>
          </a:prstGeom>
          <a:noFill/>
          <a:ln>
            <a:miter lim="800000"/>
            <a:headEnd/>
            <a:tailEnd/>
          </a:ln>
        </p:spPr>
        <p:txBody>
          <a:bodyPr anchor="ctr"/>
          <a:lstStyle/>
          <a:p>
            <a:pPr eaLnBrk="1" hangingPunct="1"/>
            <a:r>
              <a:rPr lang="en-US" smtClean="0">
                <a:solidFill>
                  <a:srgbClr val="FFFF00"/>
                </a:solidFill>
              </a:rPr>
              <a:t>Composite Index</a:t>
            </a:r>
          </a:p>
        </p:txBody>
      </p:sp>
      <p:sp>
        <p:nvSpPr>
          <p:cNvPr id="167939" name="Rectangle 3"/>
          <p:cNvSpPr>
            <a:spLocks noGrp="1"/>
          </p:cNvSpPr>
          <p:nvPr>
            <p:ph type="body" idx="4294967295"/>
          </p:nvPr>
        </p:nvSpPr>
        <p:spPr>
          <a:xfrm>
            <a:off x="381000" y="1828800"/>
            <a:ext cx="8763000" cy="3657600"/>
          </a:xfrm>
        </p:spPr>
        <p:txBody>
          <a:bodyPr/>
          <a:lstStyle/>
          <a:p>
            <a:pPr eaLnBrk="1" hangingPunct="1">
              <a:buFontTx/>
              <a:buNone/>
            </a:pPr>
            <a:r>
              <a:rPr lang="en-US" sz="3600" smtClean="0"/>
              <a:t>Create index indRollname </a:t>
            </a:r>
          </a:p>
          <a:p>
            <a:pPr eaLnBrk="1" hangingPunct="1">
              <a:buFontTx/>
              <a:buNone/>
            </a:pPr>
            <a:r>
              <a:rPr lang="en-US" sz="3600" smtClean="0"/>
              <a:t>				on student(rollno,name);</a:t>
            </a:r>
          </a:p>
          <a:p>
            <a:pPr eaLnBrk="1" hangingPunct="1">
              <a:buFontTx/>
              <a:buNone/>
            </a:pPr>
            <a:endParaRPr lang="en-US" sz="3600" smtClean="0"/>
          </a:p>
          <a:p>
            <a:pPr eaLnBrk="1" hangingPunct="1">
              <a:buFontTx/>
              <a:buNone/>
            </a:pPr>
            <a:r>
              <a:rPr lang="en-US" sz="2600" smtClean="0"/>
              <a:t>Index can be place on two keys like on rollno and name in the given example.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left)">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wipe(left)">
                                      <p:cBhvr>
                                        <p:cTn id="12" dur="500"/>
                                        <p:tgtEl>
                                          <p:spTgt spid="167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39">
                                            <p:txEl>
                                              <p:pRg st="3" end="3"/>
                                            </p:txEl>
                                          </p:spTgt>
                                        </p:tgtEl>
                                        <p:attrNameLst>
                                          <p:attrName>style.visibility</p:attrName>
                                        </p:attrNameLst>
                                      </p:cBhvr>
                                      <p:to>
                                        <p:strVal val="visible"/>
                                      </p:to>
                                    </p:set>
                                    <p:animEffect transition="in" filter="wipe(left)">
                                      <p:cBhvr>
                                        <p:cTn id="17" dur="500"/>
                                        <p:tgtEl>
                                          <p:spTgt spid="167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p:cNvSpPr>
          <p:nvPr>
            <p:ph type="title" idx="4294967295"/>
          </p:nvPr>
        </p:nvSpPr>
        <p:spPr bwMode="auto">
          <a:xfrm>
            <a:off x="1600200" y="0"/>
            <a:ext cx="7543800" cy="868363"/>
          </a:xfrm>
          <a:prstGeom prst="rect">
            <a:avLst/>
          </a:prstGeom>
          <a:noFill/>
          <a:ln>
            <a:miter lim="800000"/>
            <a:headEnd/>
            <a:tailEnd/>
          </a:ln>
        </p:spPr>
        <p:txBody>
          <a:bodyPr anchor="ctr"/>
          <a:lstStyle/>
          <a:p>
            <a:pPr eaLnBrk="1" hangingPunct="1"/>
            <a:r>
              <a:rPr lang="en-US" smtClean="0">
                <a:solidFill>
                  <a:srgbClr val="FFFF00"/>
                </a:solidFill>
              </a:rPr>
              <a:t>Unique Index</a:t>
            </a:r>
          </a:p>
        </p:txBody>
      </p:sp>
      <p:sp>
        <p:nvSpPr>
          <p:cNvPr id="168963" name="Rectangle 3"/>
          <p:cNvSpPr>
            <a:spLocks noGrp="1"/>
          </p:cNvSpPr>
          <p:nvPr>
            <p:ph type="body" idx="4294967295"/>
          </p:nvPr>
        </p:nvSpPr>
        <p:spPr>
          <a:xfrm>
            <a:off x="0" y="1219200"/>
            <a:ext cx="9144000" cy="5334000"/>
          </a:xfrm>
        </p:spPr>
        <p:txBody>
          <a:bodyPr/>
          <a:lstStyle/>
          <a:p>
            <a:pPr eaLnBrk="1" hangingPunct="1">
              <a:buFontTx/>
              <a:buNone/>
            </a:pPr>
            <a:r>
              <a:rPr lang="en-US" sz="2600" smtClean="0"/>
              <a:t>Unique index will always contains a unique values in rowid.</a:t>
            </a:r>
          </a:p>
          <a:p>
            <a:pPr eaLnBrk="1" hangingPunct="1">
              <a:buFontTx/>
              <a:buNone/>
            </a:pPr>
            <a:endParaRPr lang="en-US" smtClean="0"/>
          </a:p>
          <a:p>
            <a:pPr eaLnBrk="1" hangingPunct="1">
              <a:buFontTx/>
              <a:buNone/>
            </a:pPr>
            <a:r>
              <a:rPr lang="en-US" sz="2600" b="1" smtClean="0"/>
              <a:t>Create unique index uind rollno on student(rollno);</a:t>
            </a:r>
          </a:p>
          <a:p>
            <a:pPr eaLnBrk="1" hangingPunct="1">
              <a:buFontTx/>
              <a:buNone/>
            </a:pPr>
            <a:endParaRPr lang="en-US" sz="2600" b="1" smtClean="0"/>
          </a:p>
          <a:p>
            <a:pPr eaLnBrk="1" hangingPunct="1">
              <a:buFontTx/>
              <a:buNone/>
            </a:pPr>
            <a:r>
              <a:rPr lang="en-US" sz="2600" smtClean="0"/>
              <a:t>When the user defines a primary key or a unique key constraint  at a table or a column level. The oracle Engine automatically creates a unique index on primary key  or unique key column(s).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left)">
                                      <p:cBhvr>
                                        <p:cTn id="7" dur="500"/>
                                        <p:tgtEl>
                                          <p:spTgt spid="16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963">
                                            <p:txEl>
                                              <p:pRg st="2" end="2"/>
                                            </p:txEl>
                                          </p:spTgt>
                                        </p:tgtEl>
                                        <p:attrNameLst>
                                          <p:attrName>style.visibility</p:attrName>
                                        </p:attrNameLst>
                                      </p:cBhvr>
                                      <p:to>
                                        <p:strVal val="visible"/>
                                      </p:to>
                                    </p:set>
                                    <p:animEffect transition="in" filter="wipe(left)">
                                      <p:cBhvr>
                                        <p:cTn id="12" dur="500"/>
                                        <p:tgtEl>
                                          <p:spTgt spid="168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8963">
                                            <p:txEl>
                                              <p:pRg st="4" end="4"/>
                                            </p:txEl>
                                          </p:spTgt>
                                        </p:tgtEl>
                                        <p:attrNameLst>
                                          <p:attrName>style.visibility</p:attrName>
                                        </p:attrNameLst>
                                      </p:cBhvr>
                                      <p:to>
                                        <p:strVal val="visible"/>
                                      </p:to>
                                    </p:set>
                                    <p:animEffect transition="in" filter="wipe(left)">
                                      <p:cBhvr>
                                        <p:cTn id="17" dur="500"/>
                                        <p:tgtEl>
                                          <p:spTgt spid="168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p:cNvSpPr>
          <p:nvPr>
            <p:ph type="title" idx="4294967295"/>
          </p:nvPr>
        </p:nvSpPr>
        <p:spPr bwMode="auto">
          <a:xfrm>
            <a:off x="1524000" y="0"/>
            <a:ext cx="7620000" cy="762000"/>
          </a:xfrm>
          <a:prstGeom prst="rect">
            <a:avLst/>
          </a:prstGeom>
          <a:noFill/>
          <a:ln>
            <a:miter lim="800000"/>
            <a:headEnd/>
            <a:tailEnd/>
          </a:ln>
        </p:spPr>
        <p:txBody>
          <a:bodyPr anchor="ctr"/>
          <a:lstStyle/>
          <a:p>
            <a:pPr eaLnBrk="1" hangingPunct="1"/>
            <a:r>
              <a:rPr lang="en-US" smtClean="0">
                <a:solidFill>
                  <a:srgbClr val="FFFF00"/>
                </a:solidFill>
              </a:rPr>
              <a:t>Reverse Key Index</a:t>
            </a:r>
          </a:p>
        </p:txBody>
      </p:sp>
      <p:sp>
        <p:nvSpPr>
          <p:cNvPr id="169987" name="Rectangle 3"/>
          <p:cNvSpPr>
            <a:spLocks noGrp="1"/>
          </p:cNvSpPr>
          <p:nvPr>
            <p:ph type="body" idx="4294967295"/>
          </p:nvPr>
        </p:nvSpPr>
        <p:spPr>
          <a:xfrm>
            <a:off x="457200" y="1905000"/>
            <a:ext cx="8382000" cy="4495800"/>
          </a:xfrm>
        </p:spPr>
        <p:txBody>
          <a:bodyPr/>
          <a:lstStyle/>
          <a:p>
            <a:pPr eaLnBrk="1" hangingPunct="1">
              <a:buFontTx/>
              <a:buNone/>
            </a:pPr>
            <a:r>
              <a:rPr lang="en-US" sz="3100" smtClean="0"/>
              <a:t>Create index indRollno on student(rollno) reverse;</a:t>
            </a:r>
          </a:p>
          <a:p>
            <a:pPr eaLnBrk="1" hangingPunct="1">
              <a:buFontTx/>
              <a:buNone/>
            </a:pPr>
            <a:endParaRPr lang="en-US" sz="3100" smtClean="0"/>
          </a:p>
          <a:p>
            <a:pPr eaLnBrk="1" hangingPunct="1">
              <a:buFontTx/>
              <a:buNone/>
            </a:pPr>
            <a:r>
              <a:rPr lang="en-US" sz="3100" smtClean="0"/>
              <a:t>Alter index indroll rebuild nonreverse;</a:t>
            </a:r>
          </a:p>
          <a:p>
            <a:pPr eaLnBrk="1" hangingPunct="1">
              <a:buFontTx/>
              <a:buNone/>
            </a:pPr>
            <a:endParaRPr lang="en-US" sz="3100" smtClean="0"/>
          </a:p>
          <a:p>
            <a:pPr eaLnBrk="1" hangingPunct="1">
              <a:buFontTx/>
              <a:buNone/>
            </a:pPr>
            <a:r>
              <a:rPr lang="en-US" sz="3100" smtClean="0"/>
              <a:t>A normal index can ot be rebuilt as reverse key index.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left)">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7">
                                            <p:txEl>
                                              <p:pRg st="2" end="2"/>
                                            </p:txEl>
                                          </p:spTgt>
                                        </p:tgtEl>
                                        <p:attrNameLst>
                                          <p:attrName>style.visibility</p:attrName>
                                        </p:attrNameLst>
                                      </p:cBhvr>
                                      <p:to>
                                        <p:strVal val="visible"/>
                                      </p:to>
                                    </p:set>
                                    <p:animEffect transition="in" filter="wipe(left)">
                                      <p:cBhvr>
                                        <p:cTn id="12" dur="500"/>
                                        <p:tgtEl>
                                          <p:spTgt spid="169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987">
                                            <p:txEl>
                                              <p:pRg st="4" end="4"/>
                                            </p:txEl>
                                          </p:spTgt>
                                        </p:tgtEl>
                                        <p:attrNameLst>
                                          <p:attrName>style.visibility</p:attrName>
                                        </p:attrNameLst>
                                      </p:cBhvr>
                                      <p:to>
                                        <p:strVal val="visible"/>
                                      </p:to>
                                    </p:set>
                                    <p:animEffect transition="in" filter="wipe(left)">
                                      <p:cBhvr>
                                        <p:cTn id="17" dur="500"/>
                                        <p:tgtEl>
                                          <p:spTgt spid="16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mtClean="0">
                <a:solidFill>
                  <a:srgbClr val="FFFF00"/>
                </a:solidFill>
              </a:rPr>
              <a:t>Dropping  Indexes</a:t>
            </a:r>
          </a:p>
        </p:txBody>
      </p:sp>
      <p:sp>
        <p:nvSpPr>
          <p:cNvPr id="171011" name="Rectangle 3"/>
          <p:cNvSpPr>
            <a:spLocks noGrp="1"/>
          </p:cNvSpPr>
          <p:nvPr>
            <p:ph type="body" idx="4294967295"/>
          </p:nvPr>
        </p:nvSpPr>
        <p:spPr>
          <a:xfrm>
            <a:off x="304800" y="1752600"/>
            <a:ext cx="8305800" cy="4800600"/>
          </a:xfrm>
        </p:spPr>
        <p:txBody>
          <a:bodyPr/>
          <a:lstStyle/>
          <a:p>
            <a:pPr eaLnBrk="1" hangingPunct="1">
              <a:buFontTx/>
              <a:buNone/>
            </a:pPr>
            <a:r>
              <a:rPr lang="en-US" sz="3100" smtClean="0"/>
              <a:t>Drop index indrollno;</a:t>
            </a:r>
          </a:p>
          <a:p>
            <a:pPr eaLnBrk="1" hangingPunct="1">
              <a:buFontTx/>
              <a:buNone/>
            </a:pPr>
            <a:endParaRPr lang="en-US" sz="3100" smtClean="0"/>
          </a:p>
          <a:p>
            <a:pPr eaLnBrk="1" hangingPunct="1">
              <a:buFontTx/>
              <a:buNone/>
            </a:pPr>
            <a:r>
              <a:rPr lang="en-US" sz="3100" smtClean="0"/>
              <a:t>/* Used to delete the index */</a:t>
            </a:r>
          </a:p>
          <a:p>
            <a:pPr eaLnBrk="1" hangingPunct="1">
              <a:buFontTx/>
              <a:buNone/>
            </a:pPr>
            <a:endParaRPr lang="en-US" sz="3100" smtClean="0"/>
          </a:p>
          <a:p>
            <a:pPr eaLnBrk="1" hangingPunct="1">
              <a:buFontTx/>
              <a:buNone/>
            </a:pPr>
            <a:r>
              <a:rPr lang="en-US" sz="3100" smtClean="0"/>
              <a:t>Note: Remember that in any update or  insert query the index is also a calculation for the system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wipe(left)">
                                      <p:cBhvr>
                                        <p:cTn id="7" dur="500"/>
                                        <p:tgtEl>
                                          <p:spTgt spid="171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pRg st="2" end="2"/>
                                            </p:txEl>
                                          </p:spTgt>
                                        </p:tgtEl>
                                        <p:attrNameLst>
                                          <p:attrName>style.visibility</p:attrName>
                                        </p:attrNameLst>
                                      </p:cBhvr>
                                      <p:to>
                                        <p:strVal val="visible"/>
                                      </p:to>
                                    </p:set>
                                    <p:animEffect transition="in" filter="wipe(left)">
                                      <p:cBhvr>
                                        <p:cTn id="12" dur="500"/>
                                        <p:tgtEl>
                                          <p:spTgt spid="171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pRg st="4" end="4"/>
                                            </p:txEl>
                                          </p:spTgt>
                                        </p:tgtEl>
                                        <p:attrNameLst>
                                          <p:attrName>style.visibility</p:attrName>
                                        </p:attrNameLst>
                                      </p:cBhvr>
                                      <p:to>
                                        <p:strVal val="visible"/>
                                      </p:to>
                                    </p:set>
                                    <p:animEffect transition="in" filter="wipe(left)">
                                      <p:cBhvr>
                                        <p:cTn id="17" dur="500"/>
                                        <p:tgtEl>
                                          <p:spTgt spid="171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mtClean="0">
                <a:solidFill>
                  <a:srgbClr val="FFFF00"/>
                </a:solidFill>
              </a:rPr>
              <a:t>Use of RowNum</a:t>
            </a:r>
          </a:p>
        </p:txBody>
      </p:sp>
      <p:sp>
        <p:nvSpPr>
          <p:cNvPr id="173059" name="Rectangle 3"/>
          <p:cNvSpPr>
            <a:spLocks noGrp="1"/>
          </p:cNvSpPr>
          <p:nvPr>
            <p:ph type="body" idx="4294967295"/>
          </p:nvPr>
        </p:nvSpPr>
        <p:spPr>
          <a:xfrm>
            <a:off x="323850" y="2070100"/>
            <a:ext cx="8628063" cy="2727325"/>
          </a:xfrm>
        </p:spPr>
        <p:txBody>
          <a:bodyPr/>
          <a:lstStyle/>
          <a:p>
            <a:pPr eaLnBrk="1" hangingPunct="1">
              <a:buFontTx/>
              <a:buNone/>
            </a:pPr>
            <a:r>
              <a:rPr lang="en-US" sz="3100" b="1" smtClean="0"/>
              <a:t>Select rownum,rollno from student where rownum &lt;4;</a:t>
            </a:r>
          </a:p>
          <a:p>
            <a:pPr eaLnBrk="1" hangingPunct="1">
              <a:buFontTx/>
              <a:buNone/>
            </a:pPr>
            <a:endParaRPr lang="en-US" sz="3100" b="1" smtClean="0"/>
          </a:p>
          <a:p>
            <a:pPr eaLnBrk="1" hangingPunct="1">
              <a:buFontTx/>
              <a:buNone/>
            </a:pPr>
            <a:endParaRPr lang="en-US" sz="31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wipe(left)">
                                      <p:cBhvr>
                                        <p:cTn id="7" dur="500"/>
                                        <p:tgtEl>
                                          <p:spTgt spid="173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4" descr="images (1).jpg"/>
          <p:cNvPicPr>
            <a:picLocks noChangeAspect="1"/>
          </p:cNvPicPr>
          <p:nvPr/>
        </p:nvPicPr>
        <p:blipFill>
          <a:blip r:embed="rId2"/>
          <a:srcRect/>
          <a:stretch>
            <a:fillRect/>
          </a:stretch>
        </p:blipFill>
        <p:spPr bwMode="auto">
          <a:xfrm>
            <a:off x="2590800" y="2133600"/>
            <a:ext cx="4067175"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solidFill>
                  <a:srgbClr val="FFFF00"/>
                </a:solidFill>
                <a:cs typeface="Times New Roman" pitchFamily="18" charset="0"/>
              </a:rPr>
              <a:t>ABOUT PL/SQL</a:t>
            </a:r>
          </a:p>
        </p:txBody>
      </p:sp>
      <p:sp>
        <p:nvSpPr>
          <p:cNvPr id="38915" name="Content Placeholder 2"/>
          <p:cNvSpPr>
            <a:spLocks noGrp="1"/>
          </p:cNvSpPr>
          <p:nvPr>
            <p:ph idx="1"/>
          </p:nvPr>
        </p:nvSpPr>
        <p:spPr/>
        <p:txBody>
          <a:bodyPr/>
          <a:lstStyle/>
          <a:p>
            <a:r>
              <a:rPr lang="en-US" sz="2400" smtClean="0"/>
              <a:t>SQL does not have any procedural capabilities i.e does not provide programming capabilities like looping, condition checking.</a:t>
            </a:r>
          </a:p>
          <a:p>
            <a:endParaRPr lang="en-US" sz="2400" smtClean="0"/>
          </a:p>
          <a:p>
            <a:r>
              <a:rPr lang="en-US" sz="2400" smtClean="0"/>
              <a:t>PL/SQL is a </a:t>
            </a:r>
            <a:r>
              <a:rPr lang="en-US" sz="2400" b="1" smtClean="0"/>
              <a:t>superset</a:t>
            </a:r>
            <a:r>
              <a:rPr lang="en-US" sz="2400" smtClean="0"/>
              <a:t> of SQL.</a:t>
            </a:r>
          </a:p>
          <a:p>
            <a:pPr>
              <a:buFont typeface="Wingdings 2" pitchFamily="18" charset="2"/>
              <a:buNone/>
            </a:pPr>
            <a:endParaRPr lang="en-US" sz="2400" smtClean="0"/>
          </a:p>
          <a:p>
            <a:r>
              <a:rPr lang="en-US" sz="2400" smtClean="0"/>
              <a:t>PL/SQL bridges the gap between database technology and procedural programming language.</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pPr fontAlgn="auto">
              <a:spcAft>
                <a:spcPts val="0"/>
              </a:spcAft>
              <a:defRPr/>
            </a:pPr>
            <a:r>
              <a:rPr lang="en-US" sz="3600" b="1" dirty="0" smtClean="0">
                <a:solidFill>
                  <a:srgbClr val="FFFF00"/>
                </a:solidFill>
                <a:cs typeface="Times New Roman" pitchFamily="18" charset="0"/>
              </a:rPr>
              <a:t>What are </a:t>
            </a:r>
            <a:r>
              <a:rPr lang="en-US" sz="3600" b="1" dirty="0" smtClean="0">
                <a:solidFill>
                  <a:srgbClr val="FFFF00"/>
                </a:solidFill>
                <a:effectLst>
                  <a:outerShdw blurRad="38100" dist="38100" dir="2700000" algn="tl">
                    <a:srgbClr val="000000">
                      <a:alpha val="43137"/>
                    </a:srgbClr>
                  </a:outerShdw>
                </a:effectLst>
                <a:cs typeface="Times New Roman" pitchFamily="18" charset="0"/>
              </a:rPr>
              <a:t>Procedures/Functions</a:t>
            </a:r>
            <a:r>
              <a:rPr lang="en-US" sz="3600" b="1" dirty="0" smtClean="0">
                <a:solidFill>
                  <a:srgbClr val="FFFF00"/>
                </a:solidFill>
                <a:cs typeface="Times New Roman" pitchFamily="18" charset="0"/>
              </a:rPr>
              <a:t>?</a:t>
            </a:r>
            <a:endParaRPr lang="en-US" sz="3600" b="1" dirty="0">
              <a:solidFill>
                <a:srgbClr val="FFFF00"/>
              </a:solidFill>
              <a:cs typeface="Times New Roman" pitchFamily="18" charset="0"/>
            </a:endParaRPr>
          </a:p>
        </p:txBody>
      </p:sp>
      <p:sp>
        <p:nvSpPr>
          <p:cNvPr id="3" name="Content Placeholder 2"/>
          <p:cNvSpPr>
            <a:spLocks noGrp="1"/>
          </p:cNvSpPr>
          <p:nvPr>
            <p:ph idx="1"/>
          </p:nvPr>
        </p:nvSpPr>
        <p:spPr/>
        <p:txBody>
          <a:bodyPr>
            <a:normAutofit/>
          </a:bodyPr>
          <a:lstStyle/>
          <a:p>
            <a:pPr marL="365760" indent="-283464" fontAlgn="auto">
              <a:spcAft>
                <a:spcPts val="0"/>
              </a:spcAft>
              <a:buFont typeface="Wingdings 2"/>
              <a:buNone/>
              <a:defRPr/>
            </a:pPr>
            <a:endParaRPr lang="en-US" sz="2400" dirty="0" smtClean="0"/>
          </a:p>
          <a:p>
            <a:pPr marL="539496" indent="-457200" fontAlgn="auto">
              <a:spcAft>
                <a:spcPts val="0"/>
              </a:spcAft>
              <a:buFont typeface="Wingdings" pitchFamily="2" charset="2"/>
              <a:buChar char="Ø"/>
              <a:defRPr/>
            </a:pPr>
            <a:r>
              <a:rPr lang="en-US" sz="2400" dirty="0" smtClean="0"/>
              <a:t>A procedures or functions is a logically grouped set of PL/SQL statement that perform a specific task.</a:t>
            </a:r>
          </a:p>
          <a:p>
            <a:pPr marL="539496" indent="-457200" fontAlgn="auto">
              <a:spcAft>
                <a:spcPts val="0"/>
              </a:spcAft>
              <a:buFont typeface="Wingdings" pitchFamily="2" charset="2"/>
              <a:buChar char="Ø"/>
              <a:defRPr/>
            </a:pPr>
            <a:endParaRPr lang="en-US" sz="2400" dirty="0" smtClean="0"/>
          </a:p>
          <a:p>
            <a:pPr marL="539496" indent="-457200" fontAlgn="auto">
              <a:spcAft>
                <a:spcPts val="0"/>
              </a:spcAft>
              <a:buFont typeface="Wingdings" pitchFamily="2" charset="2"/>
              <a:buChar char="Ø"/>
              <a:defRPr/>
            </a:pPr>
            <a:r>
              <a:rPr lang="en-US" sz="2400" dirty="0" smtClean="0"/>
              <a:t>A stored procedure  or function is a named PL/SQL code block that has been compiled &amp; stored in one of the Oracle engine’s system table.</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PGA</a:t>
            </a:r>
            <a:endParaRPr lang="en-US" sz="4000" b="1" dirty="0"/>
          </a:p>
        </p:txBody>
      </p:sp>
      <p:sp>
        <p:nvSpPr>
          <p:cNvPr id="5" name="Rectangle 4"/>
          <p:cNvSpPr/>
          <p:nvPr/>
        </p:nvSpPr>
        <p:spPr>
          <a:xfrm>
            <a:off x="381000" y="1676400"/>
            <a:ext cx="8077200" cy="2308324"/>
          </a:xfrm>
          <a:prstGeom prst="rect">
            <a:avLst/>
          </a:prstGeom>
        </p:spPr>
        <p:txBody>
          <a:bodyPr wrap="square">
            <a:spAutoFit/>
          </a:bodyPr>
          <a:lstStyle/>
          <a:p>
            <a:pPr algn="just"/>
            <a:endParaRPr lang="en-US" dirty="0" smtClean="0"/>
          </a:p>
          <a:p>
            <a:pPr algn="just">
              <a:buFont typeface="Arial" pitchFamily="34" charset="0"/>
              <a:buChar char="•"/>
            </a:pPr>
            <a:r>
              <a:rPr lang="en-US" dirty="0" smtClean="0"/>
              <a:t> </a:t>
            </a:r>
            <a:r>
              <a:rPr lang="en-US" b="1" dirty="0" smtClean="0"/>
              <a:t>Program global area (PGA)</a:t>
            </a:r>
          </a:p>
          <a:p>
            <a:pPr algn="just">
              <a:buFont typeface="Arial" pitchFamily="34" charset="0"/>
              <a:buChar char="•"/>
            </a:pPr>
            <a:endParaRPr lang="en-US" b="1" dirty="0" smtClean="0"/>
          </a:p>
          <a:p>
            <a:pPr algn="just"/>
            <a:r>
              <a:rPr lang="en-US" dirty="0" smtClean="0">
                <a:latin typeface="+mj-lt"/>
              </a:rPr>
              <a:t>A PGA is a memory region that contains data and control information for a server process. It is </a:t>
            </a:r>
            <a:r>
              <a:rPr lang="en-US" dirty="0" err="1" smtClean="0">
                <a:latin typeface="+mj-lt"/>
              </a:rPr>
              <a:t>nonshared</a:t>
            </a:r>
            <a:r>
              <a:rPr lang="en-US" dirty="0" smtClean="0">
                <a:latin typeface="+mj-lt"/>
              </a:rPr>
              <a:t> memory created by Oracle Database when a server process is started. Access to the PGA is exclusive to the server process. There is one PGA for each server process. Background processes also allocate their own PGAs. </a:t>
            </a:r>
          </a:p>
          <a:p>
            <a:pPr algn="just"/>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solidFill>
                  <a:srgbClr val="FFFF00"/>
                </a:solidFill>
                <a:cs typeface="Times New Roman" pitchFamily="18" charset="0"/>
              </a:rPr>
              <a:t>Procedures </a:t>
            </a:r>
            <a:r>
              <a:rPr lang="en-US" sz="4000" b="1" dirty="0" err="1" smtClean="0">
                <a:solidFill>
                  <a:srgbClr val="FFFF00"/>
                </a:solidFill>
                <a:cs typeface="Times New Roman" pitchFamily="18" charset="0"/>
              </a:rPr>
              <a:t>vs</a:t>
            </a:r>
            <a:r>
              <a:rPr lang="en-US" sz="4000" b="1" dirty="0" smtClean="0">
                <a:solidFill>
                  <a:srgbClr val="FFFF00"/>
                </a:solidFill>
                <a:cs typeface="Times New Roman" pitchFamily="18" charset="0"/>
              </a:rPr>
              <a:t> Function </a:t>
            </a:r>
          </a:p>
        </p:txBody>
      </p:sp>
      <p:sp>
        <p:nvSpPr>
          <p:cNvPr id="40963" name="Content Placeholder 2"/>
          <p:cNvSpPr>
            <a:spLocks noGrp="1"/>
          </p:cNvSpPr>
          <p:nvPr>
            <p:ph idx="1"/>
          </p:nvPr>
        </p:nvSpPr>
        <p:spPr/>
        <p:txBody>
          <a:bodyPr/>
          <a:lstStyle/>
          <a:p>
            <a:pPr>
              <a:buFont typeface="Wingdings 2" pitchFamily="18" charset="2"/>
              <a:buNone/>
            </a:pPr>
            <a:endParaRPr lang="en-US" smtClean="0"/>
          </a:p>
          <a:p>
            <a:pPr>
              <a:buFont typeface="Wingdings" pitchFamily="2" charset="2"/>
              <a:buChar char="Ø"/>
            </a:pPr>
            <a:r>
              <a:rPr lang="en-US" sz="2400" smtClean="0"/>
              <a:t>A function must return a value back to the caller. </a:t>
            </a:r>
          </a:p>
          <a:p>
            <a:pPr>
              <a:buFont typeface="Wingdings" pitchFamily="2" charset="2"/>
              <a:buChar char="Ø"/>
            </a:pPr>
            <a:r>
              <a:rPr lang="en-US" sz="2400" smtClean="0"/>
              <a:t>A function can return only one value to the calling PL/SQL.</a:t>
            </a:r>
          </a:p>
          <a:p>
            <a:pPr>
              <a:buFont typeface="Wingdings" pitchFamily="2" charset="2"/>
              <a:buChar char="Ø"/>
            </a:pPr>
            <a:r>
              <a:rPr lang="en-US" sz="2400" smtClean="0"/>
              <a:t>By defining multiple OUT parameter in a procedure, multiple value can be passed to the caller.</a:t>
            </a:r>
          </a:p>
          <a:p>
            <a:pPr>
              <a:buFont typeface="Wingdings" pitchFamily="2" charset="2"/>
              <a:buChar char="Ø"/>
            </a:pPr>
            <a:r>
              <a:rPr lang="en-US" sz="2400" smtClean="0"/>
              <a:t>OUT is global variable, its variable can be accessed by any PL/SQL code block including the PL/SQL block, where it was called.</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2550" y="228600"/>
            <a:ext cx="7791450" cy="6096000"/>
          </a:xfrm>
        </p:spPr>
        <p:txBody>
          <a:bodyPr>
            <a:normAutofit lnSpcReduction="10000"/>
          </a:bodyPr>
          <a:lstStyle/>
          <a:p>
            <a:pPr marL="365760" indent="-283464" fontAlgn="auto">
              <a:spcAft>
                <a:spcPts val="0"/>
              </a:spcAft>
              <a:buFont typeface="Wingdings 2"/>
              <a:buNone/>
              <a:defRPr/>
            </a:pPr>
            <a:r>
              <a:rPr lang="en-US" b="1" u="sng" dirty="0" smtClean="0">
                <a:solidFill>
                  <a:srgbClr val="FFFF00"/>
                </a:solidFill>
              </a:rPr>
              <a:t> </a:t>
            </a:r>
            <a:r>
              <a:rPr lang="en-US" b="1" dirty="0" smtClean="0">
                <a:solidFill>
                  <a:srgbClr val="FFFF00"/>
                </a:solidFill>
              </a:rPr>
              <a:t>Procedures &amp; function are made up of:</a:t>
            </a:r>
          </a:p>
          <a:p>
            <a:pPr marL="365760" indent="-283464" fontAlgn="auto">
              <a:spcAft>
                <a:spcPts val="0"/>
              </a:spcAft>
              <a:buFont typeface="Wingdings 2"/>
              <a:buNone/>
              <a:defRPr/>
            </a:pPr>
            <a:endParaRPr lang="en-US" b="1" u="sng" dirty="0" smtClean="0">
              <a:solidFill>
                <a:srgbClr val="FFFF00"/>
              </a:solidFill>
            </a:endParaRPr>
          </a:p>
          <a:p>
            <a:pPr marL="365760" indent="-283464" fontAlgn="auto">
              <a:spcAft>
                <a:spcPts val="0"/>
              </a:spcAft>
              <a:buFont typeface="Wingdings" pitchFamily="2" charset="2"/>
              <a:buChar char="ü"/>
              <a:defRPr/>
            </a:pPr>
            <a:r>
              <a:rPr lang="en-US" sz="2400" dirty="0" smtClean="0"/>
              <a:t>     A declarative part</a:t>
            </a:r>
          </a:p>
          <a:p>
            <a:pPr marL="365760" indent="-283464" fontAlgn="auto">
              <a:spcAft>
                <a:spcPts val="0"/>
              </a:spcAft>
              <a:buFont typeface="Wingdings" pitchFamily="2" charset="2"/>
              <a:buChar char="ü"/>
              <a:defRPr/>
            </a:pPr>
            <a:r>
              <a:rPr lang="en-US" sz="2400" dirty="0" smtClean="0"/>
              <a:t>     A executable part</a:t>
            </a:r>
          </a:p>
          <a:p>
            <a:pPr marL="365760" indent="-283464" fontAlgn="auto">
              <a:spcAft>
                <a:spcPts val="0"/>
              </a:spcAft>
              <a:buFont typeface="Wingdings" pitchFamily="2" charset="2"/>
              <a:buChar char="ü"/>
              <a:defRPr/>
            </a:pPr>
            <a:r>
              <a:rPr lang="en-US" sz="2400" dirty="0" smtClean="0"/>
              <a:t>     A optional </a:t>
            </a:r>
            <a:r>
              <a:rPr lang="en-US" sz="2400" dirty="0" err="1" smtClean="0"/>
              <a:t>execption</a:t>
            </a:r>
            <a:r>
              <a:rPr lang="en-US" sz="2400" dirty="0" smtClean="0"/>
              <a:t> handling part</a:t>
            </a:r>
          </a:p>
          <a:p>
            <a:pPr marL="365760" indent="-283464" fontAlgn="auto">
              <a:spcAft>
                <a:spcPts val="0"/>
              </a:spcAft>
              <a:buFont typeface="Wingdings 2"/>
              <a:buNone/>
              <a:defRPr/>
            </a:pPr>
            <a:r>
              <a:rPr lang="en-US" sz="2400" b="1" i="1" u="sng" dirty="0" smtClean="0">
                <a:solidFill>
                  <a:schemeClr val="tx2"/>
                </a:solidFill>
                <a:effectLst>
                  <a:outerShdw blurRad="38100" dist="38100" dir="2700000" algn="tl">
                    <a:srgbClr val="000000">
                      <a:alpha val="43137"/>
                    </a:srgbClr>
                  </a:outerShdw>
                </a:effectLst>
              </a:rPr>
              <a:t>Declarative part:</a:t>
            </a:r>
          </a:p>
          <a:p>
            <a:pPr marL="365760" indent="-283464" fontAlgn="auto">
              <a:spcAft>
                <a:spcPts val="0"/>
              </a:spcAft>
              <a:buFont typeface="Wingdings 2"/>
              <a:buNone/>
              <a:defRPr/>
            </a:pPr>
            <a:r>
              <a:rPr lang="en-US" sz="2400" dirty="0" smtClean="0"/>
              <a:t>			may contain the declaration of constant, variable, exception &amp; subprogram.</a:t>
            </a:r>
          </a:p>
          <a:p>
            <a:pPr marL="365760" indent="-283464" fontAlgn="auto">
              <a:spcAft>
                <a:spcPts val="0"/>
              </a:spcAft>
              <a:buFont typeface="Wingdings 2"/>
              <a:buNone/>
              <a:defRPr/>
            </a:pPr>
            <a:r>
              <a:rPr lang="en-US" sz="2400" b="1" i="1" u="sng" dirty="0" smtClean="0">
                <a:solidFill>
                  <a:schemeClr val="tx2"/>
                </a:solidFill>
                <a:effectLst>
                  <a:outerShdw blurRad="38100" dist="38100" dir="2700000" algn="tl">
                    <a:srgbClr val="000000">
                      <a:alpha val="43137"/>
                    </a:srgbClr>
                  </a:outerShdw>
                </a:effectLst>
              </a:rPr>
              <a:t>Executable part:</a:t>
            </a:r>
          </a:p>
          <a:p>
            <a:pPr marL="365760" indent="-283464" fontAlgn="auto">
              <a:spcAft>
                <a:spcPts val="0"/>
              </a:spcAft>
              <a:buFont typeface="Wingdings 2"/>
              <a:buNone/>
              <a:defRPr/>
            </a:pPr>
            <a:r>
              <a:rPr lang="en-US" sz="2400" dirty="0" smtClean="0"/>
              <a:t>			is a PL/SQL block consisting of SQL &amp; PL/SQL statement that assign values, control execution &amp; manipulate data.</a:t>
            </a:r>
          </a:p>
          <a:p>
            <a:pPr marL="365760" indent="-283464" fontAlgn="auto">
              <a:spcAft>
                <a:spcPts val="0"/>
              </a:spcAft>
              <a:buFont typeface="Wingdings 2"/>
              <a:buNone/>
              <a:defRPr/>
            </a:pPr>
            <a:r>
              <a:rPr lang="en-US" sz="2400" b="1" i="1" u="sng" dirty="0" smtClean="0">
                <a:solidFill>
                  <a:schemeClr val="tx2"/>
                </a:solidFill>
                <a:effectLst>
                  <a:outerShdw blurRad="38100" dist="38100" dir="2700000" algn="tl">
                    <a:srgbClr val="000000">
                      <a:alpha val="43137"/>
                    </a:srgbClr>
                  </a:outerShdw>
                </a:effectLst>
              </a:rPr>
              <a:t>Exception part:</a:t>
            </a:r>
          </a:p>
          <a:p>
            <a:pPr marL="365760" indent="-283464" fontAlgn="auto">
              <a:spcAft>
                <a:spcPts val="0"/>
              </a:spcAft>
              <a:buFont typeface="Wingdings 2"/>
              <a:buNone/>
              <a:defRPr/>
            </a:pPr>
            <a:r>
              <a:rPr lang="en-US" sz="2400" dirty="0" smtClean="0"/>
              <a:t>			that deals with exception that may handle the </a:t>
            </a:r>
            <a:r>
              <a:rPr lang="en-US" sz="2400" dirty="0" err="1" smtClean="0"/>
              <a:t>exceution</a:t>
            </a:r>
            <a:r>
              <a:rPr lang="en-US" sz="2400" dirty="0" smtClean="0"/>
              <a:t> of code in the </a:t>
            </a:r>
            <a:r>
              <a:rPr lang="en-US" sz="2400" dirty="0" err="1" smtClean="0"/>
              <a:t>exceutable</a:t>
            </a:r>
            <a:r>
              <a:rPr lang="en-US" sz="2400" dirty="0" smtClean="0"/>
              <a:t> part. </a:t>
            </a:r>
            <a:endParaRPr lang="en-US" sz="2400"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p:txBody>
          <a:bodyPr/>
          <a:lstStyle/>
          <a:p>
            <a:endParaRPr lang="en-US" smtClean="0"/>
          </a:p>
        </p:txBody>
      </p:sp>
      <p:pic>
        <p:nvPicPr>
          <p:cNvPr id="43011" name="Picture 3" descr="C:\Documents and Settings\mca\Desktop\a.JPG"/>
          <p:cNvPicPr>
            <a:picLocks noChangeAspect="1" noChangeArrowheads="1"/>
          </p:cNvPicPr>
          <p:nvPr/>
        </p:nvPicPr>
        <p:blipFill>
          <a:blip r:embed="rId2"/>
          <a:srcRect/>
          <a:stretch>
            <a:fillRect/>
          </a:stretch>
        </p:blipFill>
        <p:spPr bwMode="auto">
          <a:xfrm>
            <a:off x="0" y="914400"/>
            <a:ext cx="8763000" cy="550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650" y="0"/>
            <a:ext cx="7499350" cy="1325563"/>
          </a:xfrm>
        </p:spPr>
        <p:txBody>
          <a:bodyPr>
            <a:normAutofit/>
          </a:bodyPr>
          <a:lstStyle/>
          <a:p>
            <a:pPr fontAlgn="auto">
              <a:spcAft>
                <a:spcPts val="0"/>
              </a:spcAft>
              <a:defRPr/>
            </a:pPr>
            <a:r>
              <a:rPr lang="en-US" sz="2800" b="1" dirty="0" smtClean="0">
                <a:solidFill>
                  <a:srgbClr val="FFFF00"/>
                </a:solidFill>
                <a:cs typeface="Times New Roman" pitchFamily="18" charset="0"/>
              </a:rPr>
              <a:t>How does the oracle engine Create a Stored procedures &amp; Function?</a:t>
            </a:r>
            <a:endParaRPr lang="en-US" sz="2800" b="1" dirty="0">
              <a:solidFill>
                <a:srgbClr val="FFFF00"/>
              </a:solidFill>
              <a:cs typeface="Times New Roman" pitchFamily="18" charset="0"/>
            </a:endParaRPr>
          </a:p>
        </p:txBody>
      </p:sp>
      <p:sp>
        <p:nvSpPr>
          <p:cNvPr id="3" name="Content Placeholder 2"/>
          <p:cNvSpPr>
            <a:spLocks noGrp="1"/>
          </p:cNvSpPr>
          <p:nvPr>
            <p:ph idx="1"/>
          </p:nvPr>
        </p:nvSpPr>
        <p:spPr/>
        <p:txBody>
          <a:bodyPr>
            <a:normAutofit/>
          </a:bodyPr>
          <a:lstStyle/>
          <a:p>
            <a:pPr marL="365760" indent="-283464" fontAlgn="auto">
              <a:spcAft>
                <a:spcPts val="0"/>
              </a:spcAft>
              <a:buFont typeface="Wingdings 2"/>
              <a:buNone/>
              <a:defRPr/>
            </a:pPr>
            <a:endParaRPr lang="en-US" dirty="0" smtClean="0"/>
          </a:p>
          <a:p>
            <a:pPr marL="365760" indent="-283464" fontAlgn="auto">
              <a:spcAft>
                <a:spcPts val="0"/>
              </a:spcAft>
              <a:buFont typeface="Wingdings 2"/>
              <a:buNone/>
              <a:defRPr/>
            </a:pPr>
            <a:r>
              <a:rPr lang="en-US" dirty="0" smtClean="0"/>
              <a:t>   Following step are preformed automatically by the oracle engine:</a:t>
            </a:r>
          </a:p>
          <a:p>
            <a:pPr marL="365760" indent="-283464" fontAlgn="auto">
              <a:spcAft>
                <a:spcPts val="0"/>
              </a:spcAft>
              <a:buFont typeface="Wingdings 2"/>
              <a:buNone/>
              <a:defRPr/>
            </a:pPr>
            <a:endParaRPr lang="en-US" dirty="0" smtClean="0"/>
          </a:p>
          <a:p>
            <a:pPr marL="539496" indent="-457200" fontAlgn="auto">
              <a:spcAft>
                <a:spcPts val="0"/>
              </a:spcAft>
              <a:buFont typeface="+mj-lt"/>
              <a:buAutoNum type="arabicPeriod"/>
              <a:defRPr/>
            </a:pPr>
            <a:r>
              <a:rPr lang="en-US" sz="2400" dirty="0" smtClean="0"/>
              <a:t>Compiles the procedures or function.</a:t>
            </a:r>
            <a:br>
              <a:rPr lang="en-US" sz="2400" dirty="0" smtClean="0"/>
            </a:br>
            <a:endParaRPr lang="en-US" sz="2400" dirty="0" smtClean="0"/>
          </a:p>
          <a:p>
            <a:pPr marL="539496" indent="-457200" fontAlgn="auto">
              <a:spcAft>
                <a:spcPts val="0"/>
              </a:spcAft>
              <a:buFont typeface="+mj-lt"/>
              <a:buAutoNum type="arabicPeriod"/>
              <a:defRPr/>
            </a:pPr>
            <a:r>
              <a:rPr lang="en-US" sz="2400" dirty="0" smtClean="0"/>
              <a:t>Stores the procedures or function in the database.</a:t>
            </a:r>
          </a:p>
          <a:p>
            <a:pPr marL="596646" indent="-514350" fontAlgn="auto">
              <a:spcAft>
                <a:spcPts val="0"/>
              </a:spcAft>
              <a:buFont typeface="+mj-lt"/>
              <a:buAutoNum type="arabicPeriod"/>
              <a:defRPr/>
            </a:pPr>
            <a:endParaRPr lang="en-US" dirty="0"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533400" y="838200"/>
            <a:ext cx="8610600" cy="5486400"/>
          </a:xfrm>
        </p:spPr>
        <p:txBody>
          <a:bodyPr/>
          <a:lstStyle/>
          <a:p>
            <a:pPr marL="365125" indent="-282575">
              <a:buFont typeface="Wingdings" pitchFamily="2" charset="2"/>
              <a:buChar char="Ø"/>
            </a:pPr>
            <a:r>
              <a:rPr lang="en-US" sz="2400" smtClean="0"/>
              <a:t>The Oracle engine compiles the PL/SQL code block. </a:t>
            </a:r>
          </a:p>
          <a:p>
            <a:pPr marL="365125" indent="-282575">
              <a:buFont typeface="Wingdings" pitchFamily="2" charset="2"/>
              <a:buChar char="Ø"/>
            </a:pPr>
            <a:endParaRPr lang="en-US" sz="2400" smtClean="0"/>
          </a:p>
          <a:p>
            <a:pPr marL="365125" indent="-282575">
              <a:buFont typeface="Wingdings" pitchFamily="2" charset="2"/>
              <a:buChar char="Ø"/>
            </a:pPr>
            <a:r>
              <a:rPr lang="en-US" sz="2400" smtClean="0"/>
              <a:t>If an error occurs during the compilation of the procedures or function, or invalid procedures get created.</a:t>
            </a:r>
          </a:p>
          <a:p>
            <a:pPr marL="365125" indent="-282575">
              <a:buFont typeface="Wingdings 2" pitchFamily="18" charset="2"/>
              <a:buNone/>
            </a:pPr>
            <a:r>
              <a:rPr lang="en-US" sz="2400" smtClean="0"/>
              <a:t> </a:t>
            </a:r>
          </a:p>
          <a:p>
            <a:pPr marL="365125" indent="-282575">
              <a:buFont typeface="Wingdings" pitchFamily="2" charset="2"/>
              <a:buChar char="Ø"/>
            </a:pPr>
            <a:r>
              <a:rPr lang="en-US" sz="2400" smtClean="0"/>
              <a:t>The Oracle engine display a message after execution that the procedures or function was created with </a:t>
            </a:r>
            <a:r>
              <a:rPr lang="en-US" sz="2400" b="1" u="sng" smtClean="0"/>
              <a:t>Compilation Error.</a:t>
            </a:r>
          </a:p>
          <a:p>
            <a:pPr marL="365125" indent="-282575">
              <a:buFont typeface="Wingdings" pitchFamily="2" charset="2"/>
              <a:buChar char="Ø"/>
            </a:pPr>
            <a:endParaRPr lang="en-US" sz="2400" b="1" u="sng" smtClean="0"/>
          </a:p>
          <a:p>
            <a:pPr marL="365125" indent="-282575">
              <a:buFont typeface="Wingdings 2" pitchFamily="18" charset="2"/>
              <a:buNone/>
            </a:pPr>
            <a:r>
              <a:rPr lang="en-US" sz="2400" b="1" smtClean="0"/>
              <a:t>    The compilation process does not display the errors. </a:t>
            </a:r>
            <a:r>
              <a:rPr lang="en-US" sz="2400" smtClean="0"/>
              <a:t>They can be viewed using</a:t>
            </a:r>
          </a:p>
          <a:p>
            <a:pPr marL="365125" indent="-282575">
              <a:buFont typeface="Wingdings 2" pitchFamily="18" charset="2"/>
              <a:buNone/>
            </a:pPr>
            <a:r>
              <a:rPr lang="en-US" sz="2400" b="1" smtClean="0"/>
              <a:t> 		SELECT * FROM USER_ERRORS;</a:t>
            </a:r>
          </a:p>
        </p:txBody>
      </p:sp>
      <p:sp>
        <p:nvSpPr>
          <p:cNvPr id="4" name="Rectangle 3"/>
          <p:cNvSpPr/>
          <p:nvPr/>
        </p:nvSpPr>
        <p:spPr>
          <a:xfrm>
            <a:off x="2514600" y="0"/>
            <a:ext cx="5638800" cy="554038"/>
          </a:xfrm>
          <a:prstGeom prst="rect">
            <a:avLst/>
          </a:prstGeom>
        </p:spPr>
        <p:txBody>
          <a:bodyPr>
            <a:spAutoFit/>
          </a:bodyPr>
          <a:lstStyle/>
          <a:p>
            <a:pPr>
              <a:defRPr/>
            </a:pPr>
            <a:r>
              <a:rPr lang="en-US" sz="3000" b="1" dirty="0">
                <a:solidFill>
                  <a:srgbClr val="FFFF00"/>
                </a:solidFill>
                <a:effectLst>
                  <a:outerShdw blurRad="38100" dist="38100" dir="2700000" algn="tl">
                    <a:srgbClr val="000000">
                      <a:alpha val="43137"/>
                    </a:srgbClr>
                  </a:outerShdw>
                </a:effectLst>
                <a:latin typeface="Arial" pitchFamily="34" charset="0"/>
                <a:cs typeface="Arial" pitchFamily="34" charset="0"/>
              </a:rPr>
              <a:t>Errors of </a:t>
            </a:r>
            <a:r>
              <a:rPr lang="en-US" sz="3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Procedures </a:t>
            </a:r>
            <a:endParaRPr lang="en-US" sz="3000"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200" b="1" dirty="0" smtClean="0">
                <a:solidFill>
                  <a:srgbClr val="FFFF00"/>
                </a:solidFill>
              </a:rPr>
              <a:t>   </a:t>
            </a:r>
            <a:r>
              <a:rPr lang="en-US" sz="3200" b="1" dirty="0" smtClean="0">
                <a:solidFill>
                  <a:srgbClr val="FFFF00"/>
                </a:solidFill>
                <a:cs typeface="Times New Roman" pitchFamily="18" charset="0"/>
              </a:rPr>
              <a:t>VARIABLE  DECLARATION</a:t>
            </a:r>
          </a:p>
        </p:txBody>
      </p:sp>
      <p:sp>
        <p:nvSpPr>
          <p:cNvPr id="46083" name="Content Placeholder 2"/>
          <p:cNvSpPr>
            <a:spLocks noGrp="1"/>
          </p:cNvSpPr>
          <p:nvPr>
            <p:ph idx="1"/>
          </p:nvPr>
        </p:nvSpPr>
        <p:spPr/>
        <p:txBody>
          <a:bodyPr/>
          <a:lstStyle/>
          <a:p>
            <a:pPr>
              <a:buFont typeface="Wingdings" pitchFamily="2" charset="2"/>
              <a:buChar char="Ø"/>
            </a:pPr>
            <a:r>
              <a:rPr lang="en-US" sz="2400" dirty="0" smtClean="0"/>
              <a:t>In PL/SQL the variable is declared as</a:t>
            </a:r>
          </a:p>
          <a:p>
            <a:pPr>
              <a:buFont typeface="Wingdings 2" pitchFamily="18" charset="2"/>
              <a:buNone/>
            </a:pPr>
            <a:r>
              <a:rPr lang="en-US" sz="2400" dirty="0" smtClean="0"/>
              <a:t/>
            </a:r>
            <a:br>
              <a:rPr lang="en-US" sz="2400" dirty="0" smtClean="0"/>
            </a:br>
            <a:r>
              <a:rPr lang="en-US" sz="2400" dirty="0" smtClean="0"/>
              <a:t>       A number(10,2);</a:t>
            </a:r>
          </a:p>
          <a:p>
            <a:pPr>
              <a:buFont typeface="Wingdings 2" pitchFamily="18" charset="2"/>
              <a:buNone/>
            </a:pPr>
            <a:r>
              <a:rPr lang="en-US" sz="2400" dirty="0" smtClean="0"/>
              <a:t>     	B number(12,3);</a:t>
            </a:r>
          </a:p>
          <a:p>
            <a:pPr>
              <a:buFont typeface="Wingdings 2" pitchFamily="18" charset="2"/>
              <a:buNone/>
            </a:pPr>
            <a:r>
              <a:rPr lang="en-US" sz="2400" dirty="0" smtClean="0"/>
              <a:t>         C number(10) :=6;</a:t>
            </a:r>
          </a:p>
          <a:p>
            <a:pPr>
              <a:buFont typeface="Wingdings 2" pitchFamily="18" charset="2"/>
              <a:buNone/>
            </a:pPr>
            <a:endParaRPr lang="en-US" sz="2400" dirty="0" smtClean="0"/>
          </a:p>
          <a:p>
            <a:pPr>
              <a:buFont typeface="Wingdings" pitchFamily="2" charset="2"/>
              <a:buChar char="Ø"/>
            </a:pPr>
            <a:r>
              <a:rPr lang="en-US" sz="2400" dirty="0" smtClean="0"/>
              <a:t>  := is used to assign the value to variables.</a:t>
            </a:r>
          </a:p>
          <a:p>
            <a:pPr>
              <a:buFont typeface="Wingdings" pitchFamily="2" charset="2"/>
              <a:buChar char="Ø"/>
            </a:pPr>
            <a:endParaRPr lang="en-US" sz="2400" dirty="0" smtClean="0"/>
          </a:p>
          <a:p>
            <a:pPr>
              <a:buFont typeface="Wingdings" pitchFamily="2" charset="2"/>
              <a:buChar char="Ø"/>
            </a:pPr>
            <a:r>
              <a:rPr lang="en-US" sz="2400" dirty="0" smtClean="0"/>
              <a:t>Like in C we use = (equal to sign to assign a value to variable) similarly in PL/SQL we can use := (</a:t>
            </a:r>
            <a:r>
              <a:rPr lang="en-US" sz="2400" dirty="0" err="1" smtClean="0"/>
              <a:t>i.e</a:t>
            </a:r>
            <a:r>
              <a:rPr lang="en-US" sz="2400" dirty="0" smtClean="0"/>
              <a:t> colon followed by equal to sign)</a:t>
            </a:r>
          </a:p>
          <a:p>
            <a:pPr>
              <a:buFont typeface="Wingdings 2" pitchFamily="18" charset="2"/>
              <a:buNone/>
            </a:pPr>
            <a:endParaRPr lang="en-US" sz="2400" dirty="0" smtClean="0"/>
          </a:p>
          <a:p>
            <a:pPr>
              <a:buFont typeface="Wingdings 2" pitchFamily="18" charset="2"/>
              <a:buNone/>
            </a:pPr>
            <a:endParaRPr lang="en-US" sz="2400" dirty="0" smtClean="0"/>
          </a:p>
          <a:p>
            <a:pPr>
              <a:buFont typeface="Wingdings 2" pitchFamily="18" charset="2"/>
              <a:buNone/>
            </a:pPr>
            <a:endParaRPr lang="en-US" sz="2400" dirty="0" smtClean="0"/>
          </a:p>
          <a:p>
            <a:pPr>
              <a:buFont typeface="Wingdings 2" pitchFamily="18" charset="2"/>
              <a:buNone/>
            </a:pPr>
            <a:endParaRPr lang="en-US" sz="2400" dirty="0" smtClean="0"/>
          </a:p>
          <a:p>
            <a:pPr>
              <a:buFont typeface="Wingdings 2" pitchFamily="18" charset="2"/>
              <a:buNone/>
            </a:pPr>
            <a:endParaRPr lang="en-US" sz="2400" dirty="0" smtClean="0"/>
          </a:p>
          <a:p>
            <a:pPr>
              <a:buFont typeface="Wingdings 2" pitchFamily="18" charset="2"/>
              <a:buNone/>
            </a:pPr>
            <a:endParaRPr lang="en-US" sz="2400" dirty="0" smtClean="0"/>
          </a:p>
          <a:p>
            <a:pPr>
              <a:buFont typeface="Wingdings 2" pitchFamily="18" charset="2"/>
              <a:buNone/>
            </a:pPr>
            <a:endParaRPr lang="en-US" sz="2400" dirty="0" smtClean="0"/>
          </a:p>
          <a:p>
            <a:pPr>
              <a:buFont typeface="Wingdings 2" pitchFamily="18" charset="2"/>
              <a:buNone/>
            </a:pPr>
            <a:endParaRPr lang="en-US" sz="2400"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pPr fontAlgn="auto">
              <a:spcAft>
                <a:spcPts val="0"/>
              </a:spcAft>
              <a:defRPr/>
            </a:pPr>
            <a:r>
              <a:rPr lang="en-US" sz="3600" b="1" dirty="0" smtClean="0">
                <a:solidFill>
                  <a:srgbClr val="FFFF00"/>
                </a:solidFill>
                <a:cs typeface="Times New Roman" pitchFamily="18" charset="0"/>
              </a:rPr>
              <a:t>How to show the output on screen?</a:t>
            </a:r>
            <a:endParaRPr lang="en-US" sz="3600" b="1" dirty="0">
              <a:solidFill>
                <a:srgbClr val="FFFF00"/>
              </a:solidFill>
              <a:cs typeface="Times New Roman" pitchFamily="18" charset="0"/>
            </a:endParaRPr>
          </a:p>
        </p:txBody>
      </p:sp>
      <p:sp>
        <p:nvSpPr>
          <p:cNvPr id="47107" name="Content Placeholder 2"/>
          <p:cNvSpPr>
            <a:spLocks noGrp="1"/>
          </p:cNvSpPr>
          <p:nvPr>
            <p:ph idx="1"/>
          </p:nvPr>
        </p:nvSpPr>
        <p:spPr/>
        <p:txBody>
          <a:bodyPr/>
          <a:lstStyle/>
          <a:p>
            <a:pPr>
              <a:buFont typeface="Wingdings" pitchFamily="2" charset="2"/>
              <a:buChar char="Ø"/>
            </a:pPr>
            <a:r>
              <a:rPr lang="en-US" sz="2400" dirty="0" smtClean="0"/>
              <a:t>In C we use </a:t>
            </a:r>
            <a:r>
              <a:rPr lang="en-US" sz="2400" dirty="0" err="1" smtClean="0"/>
              <a:t>printf</a:t>
            </a:r>
            <a:r>
              <a:rPr lang="en-US" sz="2400" dirty="0" smtClean="0"/>
              <a:t>() to show output on screen.</a:t>
            </a:r>
          </a:p>
          <a:p>
            <a:pPr>
              <a:buFont typeface="Wingdings" pitchFamily="2" charset="2"/>
              <a:buChar char="Ø"/>
            </a:pPr>
            <a:endParaRPr lang="en-US" sz="2400" dirty="0" smtClean="0"/>
          </a:p>
          <a:p>
            <a:pPr>
              <a:buFont typeface="Wingdings" pitchFamily="2" charset="2"/>
              <a:buChar char="Ø"/>
            </a:pPr>
            <a:r>
              <a:rPr lang="en-US" sz="2400" dirty="0" smtClean="0"/>
              <a:t>In PL/SQL we use </a:t>
            </a:r>
          </a:p>
          <a:p>
            <a:pPr>
              <a:buFont typeface="Wingdings 2" pitchFamily="18" charset="2"/>
              <a:buNone/>
            </a:pPr>
            <a:r>
              <a:rPr lang="en-US" sz="2400" dirty="0" smtClean="0"/>
              <a:t>			</a:t>
            </a:r>
            <a:r>
              <a:rPr lang="en-US" sz="2400" b="1" dirty="0" smtClean="0"/>
              <a:t>SET SERVEROUTPUT ON</a:t>
            </a:r>
          </a:p>
          <a:p>
            <a:pPr>
              <a:buFont typeface="Wingdings 2" pitchFamily="18" charset="2"/>
              <a:buNone/>
            </a:pPr>
            <a:r>
              <a:rPr lang="en-US" sz="2400" dirty="0" smtClean="0"/>
              <a:t>	                  to get output on screen. </a:t>
            </a:r>
          </a:p>
          <a:p>
            <a:pPr>
              <a:buFont typeface="Wingdings 2" pitchFamily="18" charset="2"/>
              <a:buNone/>
            </a:pPr>
            <a:r>
              <a:rPr lang="en-US" sz="2400" dirty="0" smtClean="0"/>
              <a:t>       </a:t>
            </a:r>
            <a:r>
              <a:rPr lang="en-US" sz="2400" b="1" dirty="0" err="1" smtClean="0"/>
              <a:t>dbms_output.put_line</a:t>
            </a:r>
            <a:r>
              <a:rPr lang="en-US" sz="2400" b="1" dirty="0" smtClean="0"/>
              <a:t>(‘printing line’);</a:t>
            </a:r>
          </a:p>
          <a:p>
            <a:pPr>
              <a:buFont typeface="Wingdings 2" pitchFamily="18" charset="2"/>
              <a:buNone/>
            </a:pPr>
            <a:endParaRPr lang="en-US" sz="2400" dirty="0" smtClean="0"/>
          </a:p>
          <a:p>
            <a:pPr>
              <a:buFont typeface="Wingdings" pitchFamily="2" charset="2"/>
              <a:buChar char="Ø"/>
            </a:pPr>
            <a:r>
              <a:rPr lang="en-US" sz="2400" dirty="0" smtClean="0"/>
              <a:t>It is necessary to on the </a:t>
            </a:r>
            <a:r>
              <a:rPr lang="en-US" sz="2400" dirty="0" err="1" smtClean="0"/>
              <a:t>serveroutput</a:t>
            </a:r>
            <a:r>
              <a:rPr lang="en-US" sz="2400" dirty="0" smtClean="0"/>
              <a:t> otherwise your output will not be shown on  your output screen.</a:t>
            </a:r>
          </a:p>
          <a:p>
            <a:pPr>
              <a:buFont typeface="Wingdings 2" pitchFamily="18" charset="2"/>
              <a:buNone/>
            </a:pPr>
            <a:endParaRPr lang="en-US" sz="2400" dirty="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1504950" y="0"/>
            <a:ext cx="7639050" cy="1265238"/>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solidFill>
                  <a:srgbClr val="FFFF00"/>
                </a:solidFill>
                <a:cs typeface="Times New Roman" pitchFamily="18" charset="0"/>
              </a:rPr>
              <a:t>Syntax : Stored procedure</a:t>
            </a:r>
          </a:p>
        </p:txBody>
      </p:sp>
      <p:sp>
        <p:nvSpPr>
          <p:cNvPr id="48131" name="Content Placeholder 2"/>
          <p:cNvSpPr>
            <a:spLocks noGrp="1"/>
          </p:cNvSpPr>
          <p:nvPr>
            <p:ph idx="1"/>
          </p:nvPr>
        </p:nvSpPr>
        <p:spPr>
          <a:xfrm>
            <a:off x="1219200" y="1143000"/>
            <a:ext cx="7715250" cy="5105400"/>
          </a:xfrm>
        </p:spPr>
        <p:txBody>
          <a:bodyPr/>
          <a:lstStyle/>
          <a:p>
            <a:pPr>
              <a:buFont typeface="Wingdings 2" pitchFamily="18" charset="2"/>
              <a:buNone/>
            </a:pPr>
            <a:endParaRPr lang="en-US" sz="2000" smtClean="0"/>
          </a:p>
          <a:p>
            <a:pPr>
              <a:buFont typeface="Wingdings 2" pitchFamily="18" charset="2"/>
              <a:buNone/>
            </a:pPr>
            <a:endParaRPr lang="en-US" sz="2000" smtClean="0"/>
          </a:p>
          <a:p>
            <a:pPr>
              <a:buFont typeface="Wingdings 2" pitchFamily="18" charset="2"/>
              <a:buNone/>
            </a:pPr>
            <a:r>
              <a:rPr lang="en-US" sz="2000" smtClean="0"/>
              <a:t>CREATE OR REPLACE </a:t>
            </a:r>
            <a:r>
              <a:rPr lang="en-US" sz="2000" b="1" smtClean="0"/>
              <a:t>PROCEDURE</a:t>
            </a:r>
            <a:r>
              <a:rPr lang="en-US" sz="2000" smtClean="0"/>
              <a:t> [schema.] &lt;procedure name&gt;</a:t>
            </a:r>
          </a:p>
          <a:p>
            <a:pPr>
              <a:buFont typeface="Wingdings 2" pitchFamily="18" charset="2"/>
              <a:buNone/>
            </a:pPr>
            <a:r>
              <a:rPr lang="en-US" sz="2000" smtClean="0"/>
              <a:t>		(&lt;Argument&gt; {IN, OUT, INOUT} &lt;Data type&gt; {Is, As}</a:t>
            </a:r>
          </a:p>
          <a:p>
            <a:pPr>
              <a:buFont typeface="Wingdings 2" pitchFamily="18" charset="2"/>
              <a:buNone/>
            </a:pPr>
            <a:r>
              <a:rPr lang="en-US" sz="2000" smtClean="0"/>
              <a:t>		&lt;Variable&gt; declaration;</a:t>
            </a:r>
          </a:p>
          <a:p>
            <a:pPr>
              <a:buFont typeface="Wingdings 2" pitchFamily="18" charset="2"/>
              <a:buNone/>
            </a:pPr>
            <a:r>
              <a:rPr lang="en-US" sz="2000" smtClean="0"/>
              <a:t>		&lt;constant&gt; declaration;</a:t>
            </a:r>
          </a:p>
          <a:p>
            <a:pPr>
              <a:buFont typeface="Wingdings 2" pitchFamily="18" charset="2"/>
              <a:buNone/>
            </a:pPr>
            <a:r>
              <a:rPr lang="en-US" sz="2000" smtClean="0"/>
              <a:t>BEGIN</a:t>
            </a:r>
          </a:p>
          <a:p>
            <a:pPr>
              <a:buFont typeface="Wingdings 2" pitchFamily="18" charset="2"/>
              <a:buNone/>
            </a:pPr>
            <a:r>
              <a:rPr lang="en-US" sz="2000" smtClean="0"/>
              <a:t>		&lt;PL/SQL subprogram body&gt;;</a:t>
            </a:r>
          </a:p>
          <a:p>
            <a:pPr>
              <a:buFont typeface="Wingdings 2" pitchFamily="18" charset="2"/>
              <a:buNone/>
            </a:pPr>
            <a:r>
              <a:rPr lang="en-US" sz="2000" smtClean="0"/>
              <a:t>EXCEPTION</a:t>
            </a:r>
          </a:p>
          <a:p>
            <a:pPr>
              <a:buFont typeface="Wingdings 2" pitchFamily="18" charset="2"/>
              <a:buNone/>
            </a:pPr>
            <a:r>
              <a:rPr lang="en-US" sz="2000" smtClean="0"/>
              <a:t>		&lt;Exception PL/SQL block&gt;;</a:t>
            </a:r>
          </a:p>
          <a:p>
            <a:pPr>
              <a:buFont typeface="Wingdings 2" pitchFamily="18" charset="2"/>
              <a:buNone/>
            </a:pPr>
            <a:r>
              <a:rPr lang="en-US" sz="2000" smtClean="0"/>
              <a:t>END;</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6"/>
          <p:cNvSpPr>
            <a:spLocks noGrp="1"/>
          </p:cNvSpPr>
          <p:nvPr>
            <p:ph idx="1"/>
          </p:nvPr>
        </p:nvSpPr>
        <p:spPr>
          <a:xfrm>
            <a:off x="1371600" y="1219200"/>
            <a:ext cx="7562850" cy="5029200"/>
          </a:xfrm>
        </p:spPr>
        <p:txBody>
          <a:bodyPr/>
          <a:lstStyle/>
          <a:p>
            <a:pPr>
              <a:buFont typeface="Wingdings 2" pitchFamily="18" charset="2"/>
              <a:buNone/>
            </a:pPr>
            <a:r>
              <a:rPr lang="en-US" sz="2400" smtClean="0"/>
              <a:t>DECLARE</a:t>
            </a:r>
          </a:p>
          <a:p>
            <a:pPr>
              <a:buFont typeface="Wingdings 2" pitchFamily="18" charset="2"/>
              <a:buNone/>
            </a:pPr>
            <a:r>
              <a:rPr lang="en-US" sz="2400" smtClean="0"/>
              <a:t>	A number(10,3);</a:t>
            </a:r>
          </a:p>
          <a:p>
            <a:pPr>
              <a:buFont typeface="Wingdings 2" pitchFamily="18" charset="2"/>
              <a:buNone/>
            </a:pPr>
            <a:r>
              <a:rPr lang="en-US" sz="2400" smtClean="0"/>
              <a:t>	B number(10,4);</a:t>
            </a:r>
          </a:p>
          <a:p>
            <a:pPr>
              <a:buFont typeface="Wingdings 2" pitchFamily="18" charset="2"/>
              <a:buNone/>
            </a:pPr>
            <a:r>
              <a:rPr lang="en-US" sz="2400" smtClean="0"/>
              <a:t>	C number(10,4);</a:t>
            </a:r>
          </a:p>
          <a:p>
            <a:pPr>
              <a:buFont typeface="Wingdings 2" pitchFamily="18" charset="2"/>
              <a:buNone/>
            </a:pPr>
            <a:r>
              <a:rPr lang="en-US" sz="2400" smtClean="0"/>
              <a:t>BEGIN</a:t>
            </a:r>
          </a:p>
          <a:p>
            <a:pPr>
              <a:buFont typeface="Wingdings 2" pitchFamily="18" charset="2"/>
              <a:buNone/>
            </a:pPr>
            <a:r>
              <a:rPr lang="en-US" sz="2400" smtClean="0"/>
              <a:t>	   A := &amp;var1;</a:t>
            </a:r>
          </a:p>
          <a:p>
            <a:pPr>
              <a:buFont typeface="Wingdings 2" pitchFamily="18" charset="2"/>
              <a:buNone/>
            </a:pPr>
            <a:r>
              <a:rPr lang="en-US" sz="2400" smtClean="0"/>
              <a:t>	   B := &amp;var2;</a:t>
            </a:r>
          </a:p>
          <a:p>
            <a:pPr>
              <a:buFont typeface="Wingdings 2" pitchFamily="18" charset="2"/>
              <a:buNone/>
            </a:pPr>
            <a:r>
              <a:rPr lang="en-US" sz="2400" smtClean="0"/>
              <a:t>	   C := A+B;</a:t>
            </a:r>
          </a:p>
          <a:p>
            <a:pPr>
              <a:buFont typeface="Wingdings 2" pitchFamily="18" charset="2"/>
              <a:buNone/>
            </a:pPr>
            <a:r>
              <a:rPr lang="en-US" sz="2400" smtClean="0"/>
              <a:t>      dbms_output.put_line('addition is' ||C );</a:t>
            </a:r>
          </a:p>
          <a:p>
            <a:pPr>
              <a:buFont typeface="Wingdings 2" pitchFamily="18" charset="2"/>
              <a:buNone/>
            </a:pPr>
            <a:r>
              <a:rPr lang="en-US" sz="2400" smtClean="0"/>
              <a:t>	END;</a:t>
            </a:r>
          </a:p>
        </p:txBody>
      </p:sp>
      <p:sp>
        <p:nvSpPr>
          <p:cNvPr id="3" name="TextBox 2"/>
          <p:cNvSpPr txBox="1"/>
          <p:nvPr/>
        </p:nvSpPr>
        <p:spPr>
          <a:xfrm>
            <a:off x="2057400" y="0"/>
            <a:ext cx="6019800" cy="708025"/>
          </a:xfrm>
          <a:prstGeom prst="rect">
            <a:avLst/>
          </a:prstGeom>
          <a:noFill/>
        </p:spPr>
        <p:txBody>
          <a:bodyPr>
            <a:spAutoFit/>
          </a:bodyPr>
          <a:lstStyle/>
          <a:p>
            <a:pPr algn="ctr" fontAlgn="auto">
              <a:spcBef>
                <a:spcPts val="0"/>
              </a:spcBef>
              <a:spcAft>
                <a:spcPts val="0"/>
              </a:spcAft>
              <a:defRPr/>
            </a:pPr>
            <a:r>
              <a:rPr lang="en-US" sz="4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Without Using Procedures</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a:srcRect l="29604" t="35135" r="8463" b="26080"/>
          <a:stretch>
            <a:fillRect/>
          </a:stretch>
        </p:blipFill>
        <p:spPr>
          <a:xfrm>
            <a:off x="762000" y="914400"/>
            <a:ext cx="7240588" cy="474821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SGA &amp; PGA</a:t>
            </a:r>
            <a:endParaRPr lang="en-US" sz="3600" b="1" dirty="0"/>
          </a:p>
        </p:txBody>
      </p:sp>
      <p:pic>
        <p:nvPicPr>
          <p:cNvPr id="5" name="Picture 4" descr="i1.gif"/>
          <p:cNvPicPr>
            <a:picLocks noChangeAspect="1"/>
          </p:cNvPicPr>
          <p:nvPr/>
        </p:nvPicPr>
        <p:blipFill>
          <a:blip r:embed="rId2"/>
          <a:stretch>
            <a:fillRect/>
          </a:stretch>
        </p:blipFill>
        <p:spPr>
          <a:xfrm>
            <a:off x="685800" y="1371600"/>
            <a:ext cx="7848600" cy="4420001"/>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6096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600" b="1" dirty="0" smtClean="0">
                <a:solidFill>
                  <a:srgbClr val="FFFF00"/>
                </a:solidFill>
                <a:cs typeface="Times New Roman" pitchFamily="18" charset="0"/>
              </a:rPr>
              <a:t>Use of LOOP</a:t>
            </a:r>
          </a:p>
        </p:txBody>
      </p:sp>
      <p:sp>
        <p:nvSpPr>
          <p:cNvPr id="51203" name="Content Placeholder 2"/>
          <p:cNvSpPr>
            <a:spLocks noGrp="1"/>
          </p:cNvSpPr>
          <p:nvPr>
            <p:ph idx="1"/>
          </p:nvPr>
        </p:nvSpPr>
        <p:spPr/>
        <p:txBody>
          <a:bodyPr/>
          <a:lstStyle/>
          <a:p>
            <a:pPr>
              <a:buFont typeface="Wingdings 2" pitchFamily="18" charset="2"/>
              <a:buNone/>
            </a:pPr>
            <a:r>
              <a:rPr lang="en-US" sz="2400" smtClean="0"/>
              <a:t>DECLARE</a:t>
            </a:r>
          </a:p>
          <a:p>
            <a:pPr>
              <a:buFont typeface="Wingdings 2" pitchFamily="18" charset="2"/>
              <a:buNone/>
            </a:pPr>
            <a:r>
              <a:rPr lang="en-US" sz="2400" smtClean="0"/>
              <a:t>		i number := 0;</a:t>
            </a:r>
          </a:p>
          <a:p>
            <a:pPr>
              <a:buFont typeface="Wingdings 2" pitchFamily="18" charset="2"/>
              <a:buNone/>
            </a:pPr>
            <a:r>
              <a:rPr lang="en-US" sz="2400" smtClean="0"/>
              <a:t>BEGIN</a:t>
            </a:r>
          </a:p>
          <a:p>
            <a:pPr>
              <a:buFont typeface="Wingdings 2" pitchFamily="18" charset="2"/>
              <a:buNone/>
            </a:pPr>
            <a:r>
              <a:rPr lang="en-US" sz="2400" smtClean="0"/>
              <a:t>		LOOP</a:t>
            </a:r>
          </a:p>
          <a:p>
            <a:pPr>
              <a:buFont typeface="Wingdings 2" pitchFamily="18" charset="2"/>
              <a:buNone/>
            </a:pPr>
            <a:r>
              <a:rPr lang="en-US" sz="2400" smtClean="0"/>
              <a:t>			i := i+2;</a:t>
            </a:r>
          </a:p>
          <a:p>
            <a:pPr>
              <a:buFont typeface="Wingdings 2" pitchFamily="18" charset="2"/>
              <a:buNone/>
            </a:pPr>
            <a:r>
              <a:rPr lang="en-US" sz="2400" smtClean="0"/>
              <a:t>		EXIT  WHEN i&gt;10;</a:t>
            </a:r>
          </a:p>
          <a:p>
            <a:pPr>
              <a:buFont typeface="Wingdings 2" pitchFamily="18" charset="2"/>
              <a:buNone/>
            </a:pPr>
            <a:r>
              <a:rPr lang="en-US" sz="2400" smtClean="0"/>
              <a:t>		END LOOP;</a:t>
            </a:r>
          </a:p>
          <a:p>
            <a:pPr>
              <a:buFont typeface="Wingdings 2" pitchFamily="18" charset="2"/>
              <a:buNone/>
            </a:pPr>
            <a:r>
              <a:rPr lang="en-US" sz="2400" smtClean="0"/>
              <a:t>		dbms_output.put_line(‘loop exited as the value reached to 12’ || to_char(i));</a:t>
            </a:r>
          </a:p>
          <a:p>
            <a:pPr>
              <a:buFont typeface="Wingdings 2" pitchFamily="18" charset="2"/>
              <a:buNone/>
            </a:pPr>
            <a:r>
              <a:rPr lang="en-US" sz="2400" smtClean="0"/>
              <a:t>END;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6096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solidFill>
                  <a:srgbClr val="FFFF00"/>
                </a:solidFill>
                <a:cs typeface="Times New Roman" pitchFamily="18" charset="0"/>
              </a:rPr>
              <a:t>Syntax: function</a:t>
            </a:r>
          </a:p>
        </p:txBody>
      </p:sp>
      <p:sp>
        <p:nvSpPr>
          <p:cNvPr id="52227" name="Content Placeholder 2"/>
          <p:cNvSpPr>
            <a:spLocks noGrp="1"/>
          </p:cNvSpPr>
          <p:nvPr>
            <p:ph idx="1"/>
          </p:nvPr>
        </p:nvSpPr>
        <p:spPr/>
        <p:txBody>
          <a:bodyPr/>
          <a:lstStyle/>
          <a:p>
            <a:pPr>
              <a:buFont typeface="Wingdings 2" pitchFamily="18" charset="2"/>
              <a:buNone/>
            </a:pPr>
            <a:endParaRPr lang="en-US" sz="2000" smtClean="0"/>
          </a:p>
          <a:p>
            <a:pPr>
              <a:buFont typeface="Wingdings 2" pitchFamily="18" charset="2"/>
              <a:buNone/>
            </a:pPr>
            <a:r>
              <a:rPr lang="en-US" sz="2000" smtClean="0"/>
              <a:t>CREATE OR REPLACE </a:t>
            </a:r>
            <a:r>
              <a:rPr lang="en-US" sz="2000" b="1" smtClean="0"/>
              <a:t>FUNCTION</a:t>
            </a:r>
            <a:r>
              <a:rPr lang="en-US" sz="2000" smtClean="0"/>
              <a:t>[schema.] &lt;function name&gt;</a:t>
            </a:r>
          </a:p>
          <a:p>
            <a:pPr>
              <a:buFont typeface="Wingdings 2" pitchFamily="18" charset="2"/>
              <a:buNone/>
            </a:pPr>
            <a:r>
              <a:rPr lang="en-US" sz="2000" smtClean="0"/>
              <a:t>		(&lt;Argument&gt; {IN, OUT, INOUT} </a:t>
            </a:r>
          </a:p>
          <a:p>
            <a:pPr>
              <a:buFont typeface="Wingdings 2" pitchFamily="18" charset="2"/>
              <a:buNone/>
            </a:pPr>
            <a:r>
              <a:rPr lang="en-US" sz="2000" smtClean="0"/>
              <a:t>		RETURN &lt;Data type&gt; {Is, As}</a:t>
            </a:r>
          </a:p>
          <a:p>
            <a:pPr>
              <a:buFont typeface="Wingdings 2" pitchFamily="18" charset="2"/>
              <a:buNone/>
            </a:pPr>
            <a:r>
              <a:rPr lang="en-US" sz="2000" smtClean="0"/>
              <a:t>		&lt;Variable&gt; declaration;</a:t>
            </a:r>
          </a:p>
          <a:p>
            <a:pPr>
              <a:buFont typeface="Wingdings 2" pitchFamily="18" charset="2"/>
              <a:buNone/>
            </a:pPr>
            <a:r>
              <a:rPr lang="en-US" sz="2000" smtClean="0"/>
              <a:t>		&lt;constant&gt; declaration;</a:t>
            </a:r>
          </a:p>
          <a:p>
            <a:pPr>
              <a:buFont typeface="Wingdings 2" pitchFamily="18" charset="2"/>
              <a:buNone/>
            </a:pPr>
            <a:r>
              <a:rPr lang="en-US" sz="2000" smtClean="0"/>
              <a:t>BEGIN</a:t>
            </a:r>
          </a:p>
          <a:p>
            <a:pPr>
              <a:buFont typeface="Wingdings 2" pitchFamily="18" charset="2"/>
              <a:buNone/>
            </a:pPr>
            <a:r>
              <a:rPr lang="en-US" sz="2000" smtClean="0"/>
              <a:t>		&lt;PL/SQL subprogram body&gt;;</a:t>
            </a:r>
          </a:p>
          <a:p>
            <a:pPr>
              <a:buFont typeface="Wingdings 2" pitchFamily="18" charset="2"/>
              <a:buNone/>
            </a:pPr>
            <a:r>
              <a:rPr lang="en-US" sz="2000" smtClean="0"/>
              <a:t>EXCEPTION</a:t>
            </a:r>
          </a:p>
          <a:p>
            <a:pPr>
              <a:buFont typeface="Wingdings 2" pitchFamily="18" charset="2"/>
              <a:buNone/>
            </a:pPr>
            <a:r>
              <a:rPr lang="en-US" sz="2000" smtClean="0"/>
              <a:t>		&lt;Exception PL/SQL block&gt;;</a:t>
            </a:r>
          </a:p>
          <a:p>
            <a:pPr>
              <a:buFont typeface="Wingdings 2" pitchFamily="18" charset="2"/>
              <a:buNone/>
            </a:pPr>
            <a:r>
              <a:rPr lang="en-US" sz="2000" smtClean="0"/>
              <a:t>END;</a:t>
            </a:r>
          </a:p>
          <a:p>
            <a:endParaRPr lang="en-US" sz="220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xfrm>
            <a:off x="6858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solidFill>
                  <a:srgbClr val="FFFF00"/>
                </a:solidFill>
                <a:cs typeface="Times New Roman" pitchFamily="18" charset="0"/>
              </a:rPr>
              <a:t>Using Function</a:t>
            </a:r>
          </a:p>
        </p:txBody>
      </p:sp>
      <p:sp>
        <p:nvSpPr>
          <p:cNvPr id="53251" name="Content Placeholder 2"/>
          <p:cNvSpPr>
            <a:spLocks noGrp="1"/>
          </p:cNvSpPr>
          <p:nvPr>
            <p:ph idx="1"/>
          </p:nvPr>
        </p:nvSpPr>
        <p:spPr>
          <a:xfrm>
            <a:off x="457200" y="990600"/>
            <a:ext cx="7562850" cy="4800600"/>
          </a:xfrm>
        </p:spPr>
        <p:txBody>
          <a:bodyPr/>
          <a:lstStyle/>
          <a:p>
            <a:pPr marL="365125" indent="-282575">
              <a:buFont typeface="Wingdings 2" pitchFamily="18" charset="2"/>
              <a:buNone/>
            </a:pPr>
            <a:r>
              <a:rPr lang="en-US" sz="2000" smtClean="0"/>
              <a:t>create or replace </a:t>
            </a:r>
            <a:r>
              <a:rPr lang="en-US" sz="2000" b="1" smtClean="0"/>
              <a:t>procedure</a:t>
            </a:r>
            <a:r>
              <a:rPr lang="en-US" sz="2000" smtClean="0"/>
              <a:t> test(a number, b number)</a:t>
            </a:r>
          </a:p>
          <a:p>
            <a:pPr marL="365125" indent="-282575">
              <a:buFont typeface="Wingdings 2" pitchFamily="18" charset="2"/>
              <a:buNone/>
            </a:pPr>
            <a:r>
              <a:rPr lang="en-US" sz="2000" smtClean="0"/>
              <a:t>AS</a:t>
            </a:r>
          </a:p>
          <a:p>
            <a:pPr marL="365125" indent="-282575">
              <a:buFont typeface="Wingdings 2" pitchFamily="18" charset="2"/>
              <a:buNone/>
            </a:pPr>
            <a:r>
              <a:rPr lang="en-US" sz="2000" smtClean="0"/>
              <a:t>c number(4);</a:t>
            </a:r>
          </a:p>
          <a:p>
            <a:pPr marL="365125" indent="-282575">
              <a:buFont typeface="Wingdings 2" pitchFamily="18" charset="2"/>
              <a:buNone/>
            </a:pPr>
            <a:r>
              <a:rPr lang="en-US" sz="2000" smtClean="0"/>
              <a:t>begin </a:t>
            </a:r>
          </a:p>
          <a:p>
            <a:pPr marL="365125" indent="-282575">
              <a:buFont typeface="Wingdings 2" pitchFamily="18" charset="2"/>
              <a:buNone/>
            </a:pPr>
            <a:r>
              <a:rPr lang="en-US" sz="2000" smtClean="0"/>
              <a:t>  c := a + b;</a:t>
            </a:r>
          </a:p>
          <a:p>
            <a:pPr marL="365125" indent="-282575">
              <a:buFont typeface="Wingdings 2" pitchFamily="18" charset="2"/>
              <a:buNone/>
            </a:pPr>
            <a:r>
              <a:rPr lang="en-US" sz="2000" smtClean="0"/>
              <a:t>  dbms_output.put_line('result ' || c);</a:t>
            </a:r>
          </a:p>
          <a:p>
            <a:pPr marL="365125" indent="-282575">
              <a:buFont typeface="Wingdings 2" pitchFamily="18" charset="2"/>
              <a:buNone/>
            </a:pPr>
            <a:r>
              <a:rPr lang="en-US" sz="2000" smtClean="0"/>
              <a:t>end;</a:t>
            </a:r>
          </a:p>
          <a:p>
            <a:pPr marL="365125" indent="-282575">
              <a:buFont typeface="Wingdings 2" pitchFamily="18" charset="2"/>
              <a:buNone/>
            </a:pPr>
            <a:endParaRPr lang="en-US" sz="2000" smtClean="0"/>
          </a:p>
          <a:p>
            <a:pPr marL="365125" indent="-282575">
              <a:buFont typeface="Wingdings 2" pitchFamily="18" charset="2"/>
              <a:buNone/>
            </a:pPr>
            <a:r>
              <a:rPr lang="en-US" sz="2000" smtClean="0"/>
              <a:t>CREATE OR REPLACE</a:t>
            </a:r>
            <a:r>
              <a:rPr lang="en-US" sz="2000" b="1" smtClean="0"/>
              <a:t> Function </a:t>
            </a:r>
            <a:r>
              <a:rPr lang="en-US" sz="2000" smtClean="0"/>
              <a:t>TestSum(p_Num1 int, p_Num2 Int)</a:t>
            </a:r>
          </a:p>
          <a:p>
            <a:pPr marL="365125" indent="-282575">
              <a:buFont typeface="Wingdings 2" pitchFamily="18" charset="2"/>
              <a:buNone/>
            </a:pPr>
            <a:r>
              <a:rPr lang="en-US" sz="2000" smtClean="0"/>
              <a:t>Return int</a:t>
            </a:r>
          </a:p>
          <a:p>
            <a:pPr marL="365125" indent="-282575">
              <a:buFont typeface="Wingdings 2" pitchFamily="18" charset="2"/>
              <a:buNone/>
            </a:pPr>
            <a:r>
              <a:rPr lang="en-US" sz="2000" smtClean="0"/>
              <a:t>As</a:t>
            </a:r>
          </a:p>
          <a:p>
            <a:pPr marL="365125" indent="-282575">
              <a:buFont typeface="Wingdings 2" pitchFamily="18" charset="2"/>
              <a:buNone/>
            </a:pPr>
            <a:r>
              <a:rPr lang="en-US" sz="2000" smtClean="0"/>
              <a:t>begin</a:t>
            </a:r>
          </a:p>
          <a:p>
            <a:pPr marL="365125" indent="-282575">
              <a:buFont typeface="Wingdings 2" pitchFamily="18" charset="2"/>
              <a:buNone/>
            </a:pPr>
            <a:r>
              <a:rPr lang="en-US" sz="2000" smtClean="0"/>
              <a:t>   Return  p_Num1 + p_Num2;</a:t>
            </a:r>
          </a:p>
          <a:p>
            <a:pPr marL="365125" indent="-282575">
              <a:buFont typeface="Wingdings 2" pitchFamily="18" charset="2"/>
              <a:buNone/>
            </a:pPr>
            <a:r>
              <a:rPr lang="en-US" sz="2000" smtClean="0"/>
              <a:t>End;</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000" b="1" dirty="0" smtClean="0">
                <a:solidFill>
                  <a:srgbClr val="FFFF00"/>
                </a:solidFill>
                <a:cs typeface="Times New Roman" pitchFamily="18" charset="0"/>
              </a:rPr>
              <a:t>Advantage of using procedure or function</a:t>
            </a:r>
          </a:p>
        </p:txBody>
      </p:sp>
      <p:sp>
        <p:nvSpPr>
          <p:cNvPr id="54275" name="Content Placeholder 2"/>
          <p:cNvSpPr>
            <a:spLocks noGrp="1"/>
          </p:cNvSpPr>
          <p:nvPr>
            <p:ph idx="1"/>
          </p:nvPr>
        </p:nvSpPr>
        <p:spPr/>
        <p:txBody>
          <a:bodyPr/>
          <a:lstStyle/>
          <a:p>
            <a:r>
              <a:rPr lang="en-US" smtClean="0"/>
              <a:t>Both allow you to create bundles of SQL statements that are stored on the server for future use. </a:t>
            </a:r>
          </a:p>
          <a:p>
            <a:r>
              <a:rPr lang="en-US" smtClean="0"/>
              <a:t>This offers you a tremendous efficiency benefit, as you can save programming time by:</a:t>
            </a:r>
          </a:p>
          <a:p>
            <a:r>
              <a:rPr lang="en-US" smtClean="0"/>
              <a:t>Reusing code from one program to another, cutting down on program development time</a:t>
            </a:r>
          </a:p>
          <a:p>
            <a:r>
              <a:rPr lang="en-US" smtClean="0"/>
              <a:t>Centralize maintenance, allowing you to make business logic changes in a single place that automatically affect all dependent applications </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562850" cy="3886200"/>
          </a:xfrm>
        </p:spPr>
        <p:txBody>
          <a:bodyPr>
            <a:normAutofit/>
          </a:bodyPr>
          <a:lstStyle/>
          <a:p>
            <a:pPr marL="365760" indent="-283464" fontAlgn="auto">
              <a:spcAft>
                <a:spcPts val="0"/>
              </a:spcAft>
              <a:buFont typeface="Wingdings 2"/>
              <a:buNone/>
              <a:defRPr/>
            </a:pPr>
            <a:endParaRPr lang="en-US" sz="4000" b="1" u="sng"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a:p>
            <a:pPr marL="365760" indent="-283464" fontAlgn="auto">
              <a:spcAft>
                <a:spcPts val="0"/>
              </a:spcAft>
              <a:buFont typeface="Wingdings 2"/>
              <a:buNone/>
              <a:defRPr/>
            </a:pPr>
            <a:r>
              <a:rPr lang="en-US" dirty="0" smtClean="0"/>
              <a:t> Write a PL/SQL code block that will accept an account number from the user, check if the users balance is less than the minimum balance , only deduct 100/- from the balance. The process is fired on ACC_MSTR table. </a:t>
            </a:r>
          </a:p>
        </p:txBody>
      </p:sp>
      <p:sp>
        <p:nvSpPr>
          <p:cNvPr id="4" name="Rectangle 3"/>
          <p:cNvSpPr/>
          <p:nvPr/>
        </p:nvSpPr>
        <p:spPr>
          <a:xfrm>
            <a:off x="2895600" y="0"/>
            <a:ext cx="5181600" cy="708025"/>
          </a:xfrm>
          <a:prstGeom prst="rect">
            <a:avLst/>
          </a:prstGeom>
        </p:spPr>
        <p:txBody>
          <a:bodyPr>
            <a:spAutoFit/>
          </a:bodyPr>
          <a:lstStyle/>
          <a:p>
            <a:pPr marL="365760" indent="-283464" fontAlgn="auto">
              <a:spcAft>
                <a:spcPts val="0"/>
              </a:spcAft>
              <a:buFont typeface="Wingdings 2"/>
              <a:buNone/>
              <a:defRPr/>
            </a:pPr>
            <a:r>
              <a:rPr lang="en-US" sz="4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Example :</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Grp="1" noChangeAspect="1" noChangeArrowheads="1"/>
          </p:cNvPicPr>
          <p:nvPr>
            <p:ph idx="1"/>
          </p:nvPr>
        </p:nvPicPr>
        <p:blipFill>
          <a:blip r:embed="rId3"/>
          <a:srcRect l="11415" t="6944" r="12543" b="18056"/>
          <a:stretch>
            <a:fillRect/>
          </a:stretch>
        </p:blipFill>
        <p:spPr>
          <a:xfrm>
            <a:off x="685800" y="990600"/>
            <a:ext cx="7313613" cy="5410200"/>
          </a:xfrm>
        </p:spPr>
      </p:pic>
      <p:sp>
        <p:nvSpPr>
          <p:cNvPr id="3" name="Rectangle 2"/>
          <p:cNvSpPr/>
          <p:nvPr/>
        </p:nvSpPr>
        <p:spPr>
          <a:xfrm>
            <a:off x="3581400" y="0"/>
            <a:ext cx="2393950" cy="708025"/>
          </a:xfrm>
          <a:prstGeom prst="rect">
            <a:avLst/>
          </a:prstGeom>
        </p:spPr>
        <p:txBody>
          <a:bodyPr wrap="none">
            <a:spAutoFit/>
          </a:bodyPr>
          <a:lstStyle/>
          <a:p>
            <a:pPr marL="365760" indent="-283464" fontAlgn="auto">
              <a:spcAft>
                <a:spcPts val="0"/>
              </a:spcAft>
              <a:buFont typeface="Wingdings 2"/>
              <a:buNone/>
              <a:defRPr/>
            </a:pPr>
            <a:r>
              <a:rPr lang="en-US" sz="4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Solution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6858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rgbClr val="FFFF00"/>
                </a:solidFill>
              </a:rPr>
              <a:t>Trigger Example</a:t>
            </a:r>
          </a:p>
        </p:txBody>
      </p:sp>
      <p:sp>
        <p:nvSpPr>
          <p:cNvPr id="57347" name="Content Placeholder 2"/>
          <p:cNvSpPr>
            <a:spLocks noGrp="1"/>
          </p:cNvSpPr>
          <p:nvPr>
            <p:ph idx="1"/>
          </p:nvPr>
        </p:nvSpPr>
        <p:spPr/>
        <p:txBody>
          <a:bodyPr/>
          <a:lstStyle/>
          <a:p>
            <a:pPr>
              <a:buFontTx/>
              <a:buNone/>
            </a:pPr>
            <a:r>
              <a:rPr lang="en-US" smtClean="0"/>
              <a:t>CREATE TABLE "DBA_BANKSYS"."AUDIT_CUST"(</a:t>
            </a:r>
          </a:p>
          <a:p>
            <a:pPr>
              <a:buFontTx/>
              <a:buNone/>
            </a:pPr>
            <a:r>
              <a:rPr lang="en-US" smtClean="0"/>
              <a:t>	"CUST_NO" VARCHAR2(10), "FNAME" VARCHAR2(25), "MNAME" VARCHAR2(25), </a:t>
            </a:r>
          </a:p>
          <a:p>
            <a:pPr>
              <a:buFontTx/>
              <a:buNone/>
            </a:pPr>
            <a:r>
              <a:rPr lang="en-US" smtClean="0"/>
              <a:t>	"LNAME" VARCHAR2(25), "DOB_INC" DATE NOT NULL, "OCCUP" VARCHAR2(25), </a:t>
            </a:r>
          </a:p>
          <a:p>
            <a:pPr>
              <a:buFontTx/>
              <a:buNone/>
            </a:pPr>
            <a:r>
              <a:rPr lang="en-US" smtClean="0"/>
              <a:t>	"PHOTOGRAPH" VARCHAR2(25), "SIGNATURE"  VARCHAR2(25), "PANCOPY" VARCHAR2(1), </a:t>
            </a:r>
          </a:p>
          <a:p>
            <a:pPr>
              <a:buFontTx/>
              <a:buNone/>
            </a:pPr>
            <a:r>
              <a:rPr lang="en-US" smtClean="0"/>
              <a:t>	"FORM60" VARCHAR2(1), "OPERATION" VARCHAR2(20), "USERID" VARCHAR2(20),</a:t>
            </a:r>
          </a:p>
          <a:p>
            <a:pPr>
              <a:buFontTx/>
              <a:buNone/>
            </a:pPr>
            <a:r>
              <a:rPr lang="en-US" smtClean="0"/>
              <a:t>	"ODATE" DATE);</a:t>
            </a:r>
          </a:p>
          <a:p>
            <a:endParaRPr lang="en-US" smtClean="0"/>
          </a:p>
          <a:p>
            <a:endParaRPr lang="en-US" smtClean="0"/>
          </a:p>
          <a:p>
            <a:endParaRPr lang="en-US" smtClean="0"/>
          </a:p>
        </p:txBody>
      </p:sp>
    </p:spTree>
  </p:cSld>
  <p:clrMapOvr>
    <a:masterClrMapping/>
  </p:clrMapOvr>
  <p:transition advClick="0"/>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FFF00"/>
                </a:solidFill>
              </a:rPr>
              <a:t>Contd…</a:t>
            </a:r>
          </a:p>
        </p:txBody>
      </p:sp>
      <p:sp>
        <p:nvSpPr>
          <p:cNvPr id="58371" name="Content Placeholder 2"/>
          <p:cNvSpPr>
            <a:spLocks noGrp="1"/>
          </p:cNvSpPr>
          <p:nvPr>
            <p:ph idx="1"/>
          </p:nvPr>
        </p:nvSpPr>
        <p:spPr>
          <a:xfrm>
            <a:off x="242888" y="1014413"/>
            <a:ext cx="8901112" cy="5310187"/>
          </a:xfrm>
        </p:spPr>
        <p:txBody>
          <a:bodyPr/>
          <a:lstStyle/>
          <a:p>
            <a:pPr>
              <a:buFontTx/>
              <a:buNone/>
            </a:pPr>
            <a:r>
              <a:rPr lang="en-US" sz="1500" smtClean="0"/>
              <a:t>CREATE TRIGGER AUDIT_TRAIL</a:t>
            </a:r>
          </a:p>
          <a:p>
            <a:pPr>
              <a:buFontTx/>
              <a:buNone/>
            </a:pPr>
            <a:r>
              <a:rPr lang="en-US" sz="1500" smtClean="0"/>
              <a:t>	AFTER UPDATE OR DELETE ON CUST_MSTR </a:t>
            </a:r>
          </a:p>
          <a:p>
            <a:pPr>
              <a:buFontTx/>
              <a:buNone/>
            </a:pPr>
            <a:r>
              <a:rPr lang="en-US" sz="1500" smtClean="0"/>
              <a:t>		FOR EACH ROW</a:t>
            </a:r>
          </a:p>
          <a:p>
            <a:pPr>
              <a:buFontTx/>
              <a:buNone/>
            </a:pPr>
            <a:r>
              <a:rPr lang="en-US" sz="1500" smtClean="0"/>
              <a:t>DECLARE</a:t>
            </a:r>
          </a:p>
          <a:p>
            <a:pPr>
              <a:buFontTx/>
              <a:buNone/>
            </a:pPr>
            <a:r>
              <a:rPr lang="en-US" sz="1500" smtClean="0"/>
              <a:t>/* The value in the OPER variable will be inserted into the operation field in the AUDIT_CUST table */</a:t>
            </a:r>
          </a:p>
          <a:p>
            <a:pPr>
              <a:buFontTx/>
              <a:buNone/>
            </a:pPr>
            <a:r>
              <a:rPr lang="en-US" sz="1500" smtClean="0"/>
              <a:t>	OPER VARCHAR2(8);</a:t>
            </a:r>
          </a:p>
          <a:p>
            <a:pPr>
              <a:buFontTx/>
              <a:buNone/>
            </a:pPr>
            <a:r>
              <a:rPr lang="en-US" sz="1500" smtClean="0"/>
              <a:t>BEGIN</a:t>
            </a:r>
          </a:p>
          <a:p>
            <a:pPr>
              <a:buFontTx/>
              <a:buNone/>
            </a:pPr>
            <a:r>
              <a:rPr lang="en-US" sz="1500" smtClean="0"/>
              <a:t>/* If the records are updated in the CUST_MSTR table then OPER is set to 'UPDATE'. */ </a:t>
            </a:r>
          </a:p>
          <a:p>
            <a:pPr>
              <a:buFontTx/>
              <a:buNone/>
            </a:pPr>
            <a:r>
              <a:rPr lang="en-US" sz="1500" smtClean="0"/>
              <a:t>	IF updating THEN </a:t>
            </a:r>
          </a:p>
          <a:p>
            <a:pPr>
              <a:buFontTx/>
              <a:buNone/>
            </a:pPr>
            <a:r>
              <a:rPr lang="en-US" sz="1500" smtClean="0"/>
              <a:t>		OPER := 'UPDATE';</a:t>
            </a:r>
          </a:p>
          <a:p>
            <a:pPr>
              <a:buFontTx/>
              <a:buNone/>
            </a:pPr>
            <a:r>
              <a:rPr lang="en-US" sz="1500" smtClean="0"/>
              <a:t>	END IF;</a:t>
            </a:r>
          </a:p>
          <a:p>
            <a:pPr>
              <a:buFontTx/>
              <a:buNone/>
            </a:pPr>
            <a:r>
              <a:rPr lang="en-US" sz="1500" smtClean="0"/>
              <a:t>/* If the records are deleted from the CUST_MSTR table then OPER is set to 'DELETE'. */</a:t>
            </a:r>
          </a:p>
          <a:p>
            <a:pPr>
              <a:buFontTx/>
              <a:buNone/>
            </a:pPr>
            <a:r>
              <a:rPr lang="en-US" sz="1500" smtClean="0"/>
              <a:t>	IF deleting THEN</a:t>
            </a:r>
          </a:p>
          <a:p>
            <a:pPr>
              <a:buFontTx/>
              <a:buNone/>
            </a:pPr>
            <a:r>
              <a:rPr lang="en-US" sz="1500" smtClean="0"/>
              <a:t>		OPER := 'DELETE';</a:t>
            </a:r>
          </a:p>
          <a:p>
            <a:pPr>
              <a:buFontTx/>
              <a:buNone/>
            </a:pPr>
            <a:r>
              <a:rPr lang="en-US" sz="1500" smtClean="0"/>
              <a:t>	END IF;</a:t>
            </a:r>
          </a:p>
          <a:p>
            <a:pPr>
              <a:buFontTx/>
              <a:buNone/>
            </a:pPr>
            <a:r>
              <a:rPr lang="en-US" sz="1500" smtClean="0"/>
              <a:t>/* Insert the old values in the AUDIT_CUST table. */</a:t>
            </a:r>
          </a:p>
          <a:p>
            <a:pPr>
              <a:buFontTx/>
              <a:buNone/>
            </a:pPr>
            <a:r>
              <a:rPr lang="en-US" sz="1500" smtClean="0"/>
              <a:t>	INSERT INTO AUDIT_CUST VALUES (:OLD.CUST_NO, :OLD.FNAME, :OLD.MNAME, :OLD.LNAME, :OLD.DOB_INC, :OLD.OCCUP, :OLD.PHOTOGRAPH, :OLD.SIGNATURE, :OLD.PANCOPY, :OLD.FORM60, OPER, USER, SYSDATE);</a:t>
            </a:r>
          </a:p>
          <a:p>
            <a:pPr>
              <a:buFontTx/>
              <a:buNone/>
            </a:pPr>
            <a:r>
              <a:rPr lang="en-US" sz="1500" smtClean="0"/>
              <a:t>END;</a:t>
            </a:r>
          </a:p>
        </p:txBody>
      </p:sp>
    </p:spTree>
  </p:cSld>
  <p:clrMapOvr>
    <a:masterClrMapping/>
  </p:clrMapOvr>
  <p:transition advClick="0"/>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Title 1"/>
          <p:cNvSpPr>
            <a:spLocks noGrp="1"/>
          </p:cNvSpPr>
          <p:nvPr>
            <p:ph type="title" idx="4294967295"/>
          </p:nvPr>
        </p:nvSpPr>
        <p:spPr bwMode="auto">
          <a:xfrm>
            <a:off x="1447800" y="0"/>
            <a:ext cx="7696200" cy="914400"/>
          </a:xfrm>
          <a:prstGeom prst="rect">
            <a:avLst/>
          </a:prstGeom>
          <a:noFill/>
          <a:ln>
            <a:miter lim="800000"/>
            <a:headEnd/>
            <a:tailEnd/>
          </a:ln>
        </p:spPr>
        <p:txBody>
          <a:bodyPr/>
          <a:lstStyle/>
          <a:p>
            <a:pPr eaLnBrk="1" hangingPunct="1"/>
            <a:r>
              <a:rPr lang="en-US" smtClean="0">
                <a:solidFill>
                  <a:srgbClr val="FFFF00"/>
                </a:solidFill>
              </a:rPr>
              <a:t>Practice Question:</a:t>
            </a:r>
          </a:p>
        </p:txBody>
      </p:sp>
      <p:sp>
        <p:nvSpPr>
          <p:cNvPr id="153603" name="Content Placeholder 2"/>
          <p:cNvSpPr>
            <a:spLocks noGrp="1"/>
          </p:cNvSpPr>
          <p:nvPr>
            <p:ph idx="4294967295"/>
          </p:nvPr>
        </p:nvSpPr>
        <p:spPr>
          <a:xfrm>
            <a:off x="304800" y="1295400"/>
            <a:ext cx="8839200" cy="4876800"/>
          </a:xfrm>
        </p:spPr>
        <p:txBody>
          <a:bodyPr/>
          <a:lstStyle/>
          <a:p>
            <a:pPr eaLnBrk="1" hangingPunct="1">
              <a:buFontTx/>
              <a:buNone/>
            </a:pPr>
            <a:r>
              <a:rPr lang="en-US" sz="2200" b="1" smtClean="0"/>
              <a:t>Ques : Consider  the following base relation:-</a:t>
            </a:r>
          </a:p>
          <a:p>
            <a:pPr eaLnBrk="1" hangingPunct="1">
              <a:buFontTx/>
              <a:buNone/>
            </a:pPr>
            <a:r>
              <a:rPr lang="en-US" sz="2200" b="1" smtClean="0"/>
              <a:t>Project</a:t>
            </a:r>
            <a:r>
              <a:rPr lang="en-US" sz="2200" smtClean="0"/>
              <a:t>(Project_No,project_name,manager)</a:t>
            </a:r>
          </a:p>
          <a:p>
            <a:pPr eaLnBrk="1" hangingPunct="1">
              <a:buFontTx/>
              <a:buNone/>
            </a:pPr>
            <a:r>
              <a:rPr lang="en-US" sz="2200" b="1" smtClean="0"/>
              <a:t>Employee</a:t>
            </a:r>
            <a:r>
              <a:rPr lang="en-US" sz="2200" smtClean="0"/>
              <a:t> ( Emp_No,Emp_name)</a:t>
            </a:r>
          </a:p>
          <a:p>
            <a:pPr eaLnBrk="1" hangingPunct="1">
              <a:buFontTx/>
              <a:buNone/>
            </a:pPr>
            <a:r>
              <a:rPr lang="en-US" sz="2200" b="1" smtClean="0"/>
              <a:t>Assigned_To</a:t>
            </a:r>
            <a:r>
              <a:rPr lang="en-US" sz="2200" smtClean="0"/>
              <a:t>( project_no,Emp_no)</a:t>
            </a:r>
          </a:p>
          <a:p>
            <a:pPr eaLnBrk="1" hangingPunct="1">
              <a:buFontTx/>
              <a:buNone/>
            </a:pPr>
            <a:endParaRPr lang="en-US" sz="2200" smtClean="0"/>
          </a:p>
          <a:p>
            <a:pPr eaLnBrk="1" hangingPunct="1">
              <a:buFontTx/>
              <a:buNone/>
            </a:pPr>
            <a:r>
              <a:rPr lang="en-US" sz="2200" b="1" smtClean="0"/>
              <a:t>Express the following queries :-</a:t>
            </a:r>
          </a:p>
          <a:p>
            <a:pPr eaLnBrk="1" hangingPunct="1">
              <a:buFontTx/>
              <a:buNone/>
            </a:pPr>
            <a:r>
              <a:rPr lang="en-US" sz="2200" smtClean="0"/>
              <a:t>Get details of employees (name and number) working on project(comp123).</a:t>
            </a:r>
          </a:p>
          <a:p>
            <a:pPr eaLnBrk="1" hangingPunct="1">
              <a:buFontTx/>
              <a:buNone/>
            </a:pPr>
            <a:r>
              <a:rPr lang="en-US" sz="2200" smtClean="0"/>
              <a:t>Get details of employees who work on all projects.</a:t>
            </a:r>
          </a:p>
          <a:p>
            <a:pPr eaLnBrk="1" hangingPunct="1">
              <a:buFontTx/>
              <a:buNone/>
            </a:pPr>
            <a:r>
              <a:rPr lang="en-US" sz="2200" smtClean="0"/>
              <a:t>Get employee numbers of Employees working of ‘database’ Projects.</a:t>
            </a:r>
          </a:p>
          <a:p>
            <a:pPr eaLnBrk="1" hangingPunct="1">
              <a:buFontTx/>
              <a:buNone/>
            </a:pPr>
            <a:r>
              <a:rPr lang="en-US" sz="2200" smtClean="0"/>
              <a:t>Get the total number of employees handling project (comp343).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left)">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wipe(left)">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wipe(left)">
                                      <p:cBhvr>
                                        <p:cTn id="17" dur="500"/>
                                        <p:tgtEl>
                                          <p:spTgt spid="15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wipe(left)">
                                      <p:cBhvr>
                                        <p:cTn id="22" dur="500"/>
                                        <p:tgtEl>
                                          <p:spTgt spid="15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03">
                                            <p:txEl>
                                              <p:pRg st="5" end="5"/>
                                            </p:txEl>
                                          </p:spTgt>
                                        </p:tgtEl>
                                        <p:attrNameLst>
                                          <p:attrName>style.visibility</p:attrName>
                                        </p:attrNameLst>
                                      </p:cBhvr>
                                      <p:to>
                                        <p:strVal val="visible"/>
                                      </p:to>
                                    </p:set>
                                    <p:animEffect transition="in" filter="wipe(left)">
                                      <p:cBhvr>
                                        <p:cTn id="27" dur="500"/>
                                        <p:tgtEl>
                                          <p:spTgt spid="153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03">
                                            <p:txEl>
                                              <p:pRg st="6" end="6"/>
                                            </p:txEl>
                                          </p:spTgt>
                                        </p:tgtEl>
                                        <p:attrNameLst>
                                          <p:attrName>style.visibility</p:attrName>
                                        </p:attrNameLst>
                                      </p:cBhvr>
                                      <p:to>
                                        <p:strVal val="visible"/>
                                      </p:to>
                                    </p:set>
                                    <p:animEffect transition="in" filter="wipe(left)">
                                      <p:cBhvr>
                                        <p:cTn id="32" dur="500"/>
                                        <p:tgtEl>
                                          <p:spTgt spid="153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603">
                                            <p:txEl>
                                              <p:pRg st="7" end="7"/>
                                            </p:txEl>
                                          </p:spTgt>
                                        </p:tgtEl>
                                        <p:attrNameLst>
                                          <p:attrName>style.visibility</p:attrName>
                                        </p:attrNameLst>
                                      </p:cBhvr>
                                      <p:to>
                                        <p:strVal val="visible"/>
                                      </p:to>
                                    </p:set>
                                    <p:animEffect transition="in" filter="wipe(left)">
                                      <p:cBhvr>
                                        <p:cTn id="37" dur="500"/>
                                        <p:tgtEl>
                                          <p:spTgt spid="1536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3603">
                                            <p:txEl>
                                              <p:pRg st="8" end="8"/>
                                            </p:txEl>
                                          </p:spTgt>
                                        </p:tgtEl>
                                        <p:attrNameLst>
                                          <p:attrName>style.visibility</p:attrName>
                                        </p:attrNameLst>
                                      </p:cBhvr>
                                      <p:to>
                                        <p:strVal val="visible"/>
                                      </p:to>
                                    </p:set>
                                    <p:animEffect transition="in" filter="wipe(left)">
                                      <p:cBhvr>
                                        <p:cTn id="42" dur="500"/>
                                        <p:tgtEl>
                                          <p:spTgt spid="1536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603">
                                            <p:txEl>
                                              <p:pRg st="9" end="9"/>
                                            </p:txEl>
                                          </p:spTgt>
                                        </p:tgtEl>
                                        <p:attrNameLst>
                                          <p:attrName>style.visibility</p:attrName>
                                        </p:attrNameLst>
                                      </p:cBhvr>
                                      <p:to>
                                        <p:strVal val="visible"/>
                                      </p:to>
                                    </p:set>
                                    <p:animEffect transition="in" filter="wipe(left)">
                                      <p:cBhvr>
                                        <p:cTn id="47" dur="500"/>
                                        <p:tgtEl>
                                          <p:spTgt spid="153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Short Questions </a:t>
            </a:r>
          </a:p>
        </p:txBody>
      </p:sp>
      <p:sp>
        <p:nvSpPr>
          <p:cNvPr id="59395" name="Content Placeholder 2"/>
          <p:cNvSpPr>
            <a:spLocks noGrp="1"/>
          </p:cNvSpPr>
          <p:nvPr>
            <p:ph idx="1"/>
          </p:nvPr>
        </p:nvSpPr>
        <p:spPr/>
        <p:txBody>
          <a:bodyPr/>
          <a:lstStyle/>
          <a:p>
            <a:r>
              <a:rPr lang="en-US" sz="3200" smtClean="0"/>
              <a:t>What is functional dependency give an example?</a:t>
            </a:r>
          </a:p>
          <a:p>
            <a:r>
              <a:rPr lang="en-US" sz="3200" smtClean="0"/>
              <a:t>What is transitive dependency give an example?</a:t>
            </a:r>
          </a:p>
          <a:p>
            <a:r>
              <a:rPr lang="en-US" sz="3200" smtClean="0"/>
              <a:t>Briefly describe an example of a database in 3 NF?</a:t>
            </a:r>
            <a:r>
              <a:rPr lang="en-US" smtClean="0"/>
              <a:t> </a:t>
            </a:r>
          </a:p>
          <a:p>
            <a:r>
              <a:rPr lang="en-US" sz="3200" smtClean="0"/>
              <a:t>What is lossless join Property?</a:t>
            </a:r>
          </a:p>
          <a:p>
            <a:r>
              <a:rPr lang="en-US" sz="3200" smtClean="0"/>
              <a:t>Describe Oracle 8 architecture in points with diagram?</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pPr algn="just"/>
            <a:r>
              <a:rPr lang="en-US" sz="2400" b="1" dirty="0" smtClean="0">
                <a:solidFill>
                  <a:srgbClr val="A50021"/>
                </a:solidFill>
                <a:latin typeface="+mj-lt"/>
              </a:rPr>
              <a:t>   Database Buffer</a:t>
            </a:r>
          </a:p>
          <a:p>
            <a:pPr algn="just">
              <a:buNone/>
            </a:pPr>
            <a:endParaRPr lang="en-US" sz="2400" b="1" dirty="0" smtClean="0">
              <a:solidFill>
                <a:srgbClr val="A50021"/>
              </a:solidFill>
              <a:latin typeface="+mj-lt"/>
            </a:endParaRPr>
          </a:p>
          <a:p>
            <a:pPr algn="just"/>
            <a:r>
              <a:rPr lang="en-US" sz="2400" b="1" dirty="0" smtClean="0">
                <a:latin typeface="+mj-lt"/>
              </a:rPr>
              <a:t> </a:t>
            </a:r>
            <a:r>
              <a:rPr lang="en-US" sz="2400" dirty="0" smtClean="0">
                <a:latin typeface="+mj-lt"/>
              </a:rPr>
              <a:t>The database buffer is a cache in the SGA used to hold the data blocks that are read from data files. </a:t>
            </a:r>
          </a:p>
          <a:p>
            <a:pPr algn="just"/>
            <a:r>
              <a:rPr lang="en-US" sz="2400" dirty="0" smtClean="0">
                <a:latin typeface="+mj-lt"/>
              </a:rPr>
              <a:t>Blocks can contain table data, index data etc. Data blocks are modified in the database buffer. </a:t>
            </a:r>
          </a:p>
          <a:p>
            <a:pPr algn="just"/>
            <a:r>
              <a:rPr lang="en-US" sz="2400" dirty="0" smtClean="0">
                <a:latin typeface="+mj-lt"/>
              </a:rPr>
              <a:t>Oracle manages the space available in the database buffer by using a least recently used (LRU) algorithm. When free space is needed in the buffer, the least recently used blocks will be written out to the data files. </a:t>
            </a:r>
          </a:p>
          <a:p>
            <a:pPr algn="just"/>
            <a:r>
              <a:rPr lang="en-US" sz="2400" dirty="0" smtClean="0">
                <a:latin typeface="+mj-lt"/>
              </a:rPr>
              <a:t>The size of the database buffer has a major impact on the overall performance of a database.</a:t>
            </a:r>
          </a:p>
        </p:txBody>
      </p:sp>
      <p:sp>
        <p:nvSpPr>
          <p:cNvPr id="19459" name="Rectangle 4"/>
          <p:cNvSpPr>
            <a:spLocks noChangeArrowheads="1"/>
          </p:cNvSpPr>
          <p:nvPr/>
        </p:nvSpPr>
        <p:spPr bwMode="auto">
          <a:xfrm>
            <a:off x="3352800" y="0"/>
            <a:ext cx="3524042" cy="707886"/>
          </a:xfrm>
          <a:prstGeom prst="rect">
            <a:avLst/>
          </a:prstGeom>
          <a:noFill/>
          <a:ln w="12700">
            <a:noFill/>
            <a:miter lim="800000"/>
            <a:headEnd/>
            <a:tailEnd/>
          </a:ln>
        </p:spPr>
        <p:txBody>
          <a:bodyPr wrap="none">
            <a:spAutoFit/>
          </a:bodyPr>
          <a:lstStyle/>
          <a:p>
            <a:r>
              <a:rPr lang="en-US" sz="4000" dirty="0">
                <a:solidFill>
                  <a:srgbClr val="FFFF00"/>
                </a:solidFill>
                <a:latin typeface="+mj-lt"/>
              </a:rPr>
              <a:t>Database Buffer</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References</a:t>
            </a:r>
          </a:p>
        </p:txBody>
      </p:sp>
      <p:sp>
        <p:nvSpPr>
          <p:cNvPr id="61443" name="Content Placeholder 2"/>
          <p:cNvSpPr>
            <a:spLocks noGrp="1"/>
          </p:cNvSpPr>
          <p:nvPr>
            <p:ph idx="1"/>
          </p:nvPr>
        </p:nvSpPr>
        <p:spPr/>
        <p:txBody>
          <a:bodyPr/>
          <a:lstStyle/>
          <a:p>
            <a:r>
              <a:rPr lang="en-US" b="1" smtClean="0"/>
              <a:t>TEXT:</a:t>
            </a:r>
          </a:p>
          <a:p>
            <a:pPr>
              <a:buFontTx/>
              <a:buNone/>
            </a:pPr>
            <a:r>
              <a:rPr lang="en-US" smtClean="0"/>
              <a:t>	 Korth, Silberschatz, “Database System Concepts”, 4th Ed., TMH, 2000.</a:t>
            </a:r>
          </a:p>
          <a:p>
            <a:pPr>
              <a:buFontTx/>
              <a:buNone/>
            </a:pPr>
            <a:endParaRPr lang="en-US" smtClean="0"/>
          </a:p>
          <a:p>
            <a:pPr>
              <a:buFontTx/>
              <a:buNone/>
            </a:pPr>
            <a:r>
              <a:rPr lang="en-US" smtClean="0"/>
              <a:t>	 Date C. J., “An Introduction to Database Systems”, 7th Ed., Narosa Publishing, 2004</a:t>
            </a:r>
          </a:p>
          <a:p>
            <a:pPr>
              <a:buFontTx/>
              <a:buNone/>
            </a:pPr>
            <a:endParaRPr lang="en-US" smtClean="0"/>
          </a:p>
          <a:p>
            <a:pPr>
              <a:buFontTx/>
              <a:buNone/>
            </a:pPr>
            <a:r>
              <a:rPr lang="en-US" smtClean="0"/>
              <a:t>	Data Base Management System by N</a:t>
            </a:r>
            <a:r>
              <a:rPr lang="en-US" b="1" smtClean="0"/>
              <a:t>avathe </a:t>
            </a:r>
          </a:p>
          <a:p>
            <a:pPr>
              <a:buFontTx/>
              <a:buNone/>
            </a:pPr>
            <a:endParaRPr lang="en-US" smtClean="0"/>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42889" y="1014413"/>
            <a:ext cx="8139112" cy="5224462"/>
          </a:xfrm>
        </p:spPr>
        <p:txBody>
          <a:bodyPr/>
          <a:lstStyle/>
          <a:p>
            <a:pPr algn="just"/>
            <a:r>
              <a:rPr lang="en-US" sz="2400" b="1" dirty="0" smtClean="0">
                <a:solidFill>
                  <a:srgbClr val="A50021"/>
                </a:solidFill>
                <a:latin typeface="+mj-lt"/>
              </a:rPr>
              <a:t>   Redo-Log-Buffer </a:t>
            </a:r>
          </a:p>
          <a:p>
            <a:pPr algn="just">
              <a:buNone/>
            </a:pPr>
            <a:r>
              <a:rPr lang="en-US" sz="2400" b="1" dirty="0" smtClean="0">
                <a:solidFill>
                  <a:srgbClr val="A50021"/>
                </a:solidFill>
                <a:latin typeface="+mj-lt"/>
              </a:rPr>
              <a:t>    </a:t>
            </a:r>
          </a:p>
          <a:p>
            <a:pPr algn="just">
              <a:buNone/>
            </a:pPr>
            <a:r>
              <a:rPr lang="en-US" sz="2400" b="1" dirty="0" smtClean="0">
                <a:solidFill>
                  <a:srgbClr val="A50021"/>
                </a:solidFill>
                <a:latin typeface="+mj-lt"/>
              </a:rPr>
              <a:t>    </a:t>
            </a:r>
            <a:r>
              <a:rPr lang="en-US" sz="2400" dirty="0" smtClean="0">
                <a:latin typeface="+mj-lt"/>
              </a:rPr>
              <a:t>This buffer contains information about changes of data blocks in the database buffer. While the redo-log-buffer is filled during data modifications, the log writer process writes information about the modifications to the redo-log files. These files are used after, e.g., a system crash, in order to restore the database (database recovery).</a:t>
            </a:r>
          </a:p>
        </p:txBody>
      </p:sp>
      <p:sp>
        <p:nvSpPr>
          <p:cNvPr id="20483" name="Rectangle 4"/>
          <p:cNvSpPr>
            <a:spLocks noChangeArrowheads="1"/>
          </p:cNvSpPr>
          <p:nvPr/>
        </p:nvSpPr>
        <p:spPr bwMode="auto">
          <a:xfrm>
            <a:off x="3733800" y="0"/>
            <a:ext cx="3910013" cy="701675"/>
          </a:xfrm>
          <a:prstGeom prst="rect">
            <a:avLst/>
          </a:prstGeom>
          <a:noFill/>
          <a:ln w="12700">
            <a:noFill/>
            <a:miter lim="800000"/>
            <a:headEnd/>
            <a:tailEnd/>
          </a:ln>
        </p:spPr>
        <p:txBody>
          <a:bodyPr wrap="none">
            <a:spAutoFit/>
          </a:bodyPr>
          <a:lstStyle/>
          <a:p>
            <a:r>
              <a:rPr lang="en-US" sz="4000" dirty="0">
                <a:solidFill>
                  <a:srgbClr val="FFFF00"/>
                </a:solidFill>
                <a:latin typeface="+mj-lt"/>
              </a:rPr>
              <a:t>Redo-Log-Buffer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FFFF00"/>
                </a:solidFill>
                <a:effectLst/>
                <a:uLnTx/>
                <a:uFillTx/>
                <a:latin typeface="+mj-lt"/>
                <a:ea typeface="+mj-ea"/>
                <a:cs typeface="+mj-cs"/>
              </a:rPr>
              <a:t>Oracle 11g Memory Management</a:t>
            </a:r>
            <a:endParaRPr kumimoji="0" lang="en-US" sz="3200" b="1" i="0" u="none" strike="noStrike" kern="0" cap="none" spc="0" normalizeH="0" baseline="0" noProof="0" dirty="0">
              <a:ln>
                <a:noFill/>
              </a:ln>
              <a:solidFill>
                <a:srgbClr val="FFFF00"/>
              </a:solidFill>
              <a:effectLst/>
              <a:uLnTx/>
              <a:uFillTx/>
              <a:latin typeface="+mj-lt"/>
              <a:ea typeface="+mj-ea"/>
              <a:cs typeface="+mj-cs"/>
            </a:endParaRPr>
          </a:p>
        </p:txBody>
      </p:sp>
      <p:pic>
        <p:nvPicPr>
          <p:cNvPr id="35842" name="Picture 2" descr="http://2.bp.blogspot.com/_i3IIqgEY3Kw/SZ5Po1-WAlI/AAAAAAAACrY/Yay4vodMrB0/s400/Oracle_PGA_Parameters.JPG"/>
          <p:cNvPicPr>
            <a:picLocks noChangeAspect="1" noChangeArrowheads="1"/>
          </p:cNvPicPr>
          <p:nvPr/>
        </p:nvPicPr>
        <p:blipFill>
          <a:blip r:embed="rId2"/>
          <a:srcRect/>
          <a:stretch>
            <a:fillRect/>
          </a:stretch>
        </p:blipFill>
        <p:spPr bwMode="auto">
          <a:xfrm>
            <a:off x="3276600" y="990600"/>
            <a:ext cx="5486400" cy="2667000"/>
          </a:xfrm>
          <a:prstGeom prst="rect">
            <a:avLst/>
          </a:prstGeom>
          <a:noFill/>
        </p:spPr>
      </p:pic>
      <p:pic>
        <p:nvPicPr>
          <p:cNvPr id="35844" name="Picture 4" descr="http://3.bp.blogspot.com/_i3IIqgEY3Kw/SZ5P-uMsvgI/AAAAAAAACrg/XiYFWDqgt8E/s400/Oracle9i_Instance.JPG"/>
          <p:cNvPicPr>
            <a:picLocks noChangeAspect="1" noChangeArrowheads="1"/>
          </p:cNvPicPr>
          <p:nvPr/>
        </p:nvPicPr>
        <p:blipFill>
          <a:blip r:embed="rId3"/>
          <a:srcRect/>
          <a:stretch>
            <a:fillRect/>
          </a:stretch>
        </p:blipFill>
        <p:spPr bwMode="auto">
          <a:xfrm>
            <a:off x="457200" y="3733800"/>
            <a:ext cx="5257800" cy="2667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4.bp.blogspot.com/_i3IIqgEY3Kw/SZ5QSFL7FSI/AAAAAAAACro/m_Oy5AWc5aA/s400/Oracle10g_Instance.JPG"/>
          <p:cNvPicPr>
            <a:picLocks noChangeAspect="1" noChangeArrowheads="1"/>
          </p:cNvPicPr>
          <p:nvPr/>
        </p:nvPicPr>
        <p:blipFill>
          <a:blip r:embed="rId2"/>
          <a:srcRect/>
          <a:stretch>
            <a:fillRect/>
          </a:stretch>
        </p:blipFill>
        <p:spPr bwMode="auto">
          <a:xfrm>
            <a:off x="838200" y="1143000"/>
            <a:ext cx="7467600" cy="3048000"/>
          </a:xfrm>
          <a:prstGeom prst="rect">
            <a:avLst/>
          </a:prstGeom>
          <a:noFill/>
        </p:spPr>
      </p:pic>
      <p:pic>
        <p:nvPicPr>
          <p:cNvPr id="5" name="Picture 12" descr="http://1.bp.blogspot.com/_i3IIqgEY3Kw/SZ5QnqnaQKI/AAAAAAAACrw/3582BECYLkM/s400/Oracle11g_Instance.JPG"/>
          <p:cNvPicPr>
            <a:picLocks noChangeAspect="1" noChangeArrowheads="1"/>
          </p:cNvPicPr>
          <p:nvPr/>
        </p:nvPicPr>
        <p:blipFill>
          <a:blip r:embed="rId3"/>
          <a:srcRect/>
          <a:stretch>
            <a:fillRect/>
          </a:stretch>
        </p:blipFill>
        <p:spPr bwMode="auto">
          <a:xfrm>
            <a:off x="838200" y="4419600"/>
            <a:ext cx="7467600" cy="1638301"/>
          </a:xfrm>
          <a:prstGeom prst="rect">
            <a:avLst/>
          </a:prstGeom>
          <a:noFill/>
        </p:spPr>
      </p:pic>
      <p:sp>
        <p:nvSpPr>
          <p:cNvPr id="6" name="Title 1"/>
          <p:cNvSpPr txBox="1">
            <a:spLocks/>
          </p:cNvSpPr>
          <p:nvPr/>
        </p:nvSpPr>
        <p:spPr>
          <a:xfrm>
            <a:off x="6096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FFFF00"/>
                </a:solidFill>
                <a:effectLst/>
                <a:uLnTx/>
                <a:uFillTx/>
                <a:latin typeface="+mj-lt"/>
                <a:ea typeface="+mj-ea"/>
                <a:cs typeface="+mj-cs"/>
              </a:rPr>
              <a:t>Oracle 11g Memory Management</a:t>
            </a:r>
            <a:endParaRPr kumimoji="0" lang="en-US" sz="32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ChangeArrowheads="1"/>
          </p:cNvSpPr>
          <p:nvPr/>
        </p:nvSpPr>
        <p:spPr bwMode="auto">
          <a:xfrm>
            <a:off x="2743200" y="76200"/>
            <a:ext cx="5181600" cy="701675"/>
          </a:xfrm>
          <a:prstGeom prst="rect">
            <a:avLst/>
          </a:prstGeom>
          <a:noFill/>
          <a:ln w="12700">
            <a:noFill/>
            <a:miter lim="800000"/>
            <a:headEnd/>
            <a:tailEnd/>
          </a:ln>
        </p:spPr>
        <p:txBody>
          <a:bodyPr>
            <a:spAutoFit/>
          </a:bodyPr>
          <a:lstStyle/>
          <a:p>
            <a:pPr>
              <a:spcBef>
                <a:spcPct val="20000"/>
              </a:spcBef>
            </a:pPr>
            <a:r>
              <a:rPr lang="en-US" sz="4000">
                <a:solidFill>
                  <a:srgbClr val="FFFF00"/>
                </a:solidFill>
              </a:rPr>
              <a:t>Oracle 8 Architecture</a:t>
            </a:r>
          </a:p>
        </p:txBody>
      </p:sp>
      <p:pic>
        <p:nvPicPr>
          <p:cNvPr id="7171" name="Picture 5" descr="C:\Documents and Settings\mca\Desktop\Session 8 - Oracle Architecture &amp; Enterprise manager.bmp"/>
          <p:cNvPicPr>
            <a:picLocks noChangeAspect="1" noChangeArrowheads="1"/>
          </p:cNvPicPr>
          <p:nvPr/>
        </p:nvPicPr>
        <p:blipFill>
          <a:blip r:embed="rId3"/>
          <a:srcRect/>
          <a:stretch>
            <a:fillRect/>
          </a:stretch>
        </p:blipFill>
        <p:spPr bwMode="auto">
          <a:xfrm>
            <a:off x="304800" y="1066800"/>
            <a:ext cx="8839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mj-lt"/>
              </a:rPr>
              <a:t>MEMORY_TARGET can be dynamically increased to a maximum of MEMORY_MAX_TARGET without restarting the instance.</a:t>
            </a:r>
          </a:p>
          <a:p>
            <a:r>
              <a:rPr lang="en-US" sz="1800" dirty="0" smtClean="0">
                <a:latin typeface="+mj-lt"/>
              </a:rPr>
              <a:t>MEMORY_TARGET specifies the Oracle system wide usable memory.</a:t>
            </a:r>
          </a:p>
          <a:p>
            <a:r>
              <a:rPr lang="en-US" sz="1800" dirty="0" smtClean="0">
                <a:latin typeface="+mj-lt"/>
              </a:rPr>
              <a:t>MEMORY_MAX_TARGET specifies the maximum value to which a DBA can set the MEMORY_TARGET.</a:t>
            </a:r>
          </a:p>
          <a:p>
            <a:endParaRPr lang="en-US" sz="1800" dirty="0" smtClean="0">
              <a:latin typeface="+mj-lt"/>
            </a:endParaRPr>
          </a:p>
          <a:p>
            <a:r>
              <a:rPr lang="en-US" sz="1800" dirty="0" smtClean="0">
                <a:latin typeface="+mj-lt"/>
              </a:rPr>
              <a:t>The database tunes memory to the MEMORY_TARGET value, reducing or enlarging the SGA and PGA as needed.</a:t>
            </a:r>
          </a:p>
          <a:p>
            <a:endParaRPr lang="en-US" sz="1800" dirty="0" smtClean="0">
              <a:latin typeface="+mj-lt"/>
            </a:endParaRPr>
          </a:p>
          <a:p>
            <a:r>
              <a:rPr lang="en-US" sz="1800" dirty="0" smtClean="0">
                <a:latin typeface="+mj-lt"/>
              </a:rPr>
              <a:t>If SGA_TARGET and PGA_AGGREGATE_TARGET are not set, it will distribute the total server memory in the ration of 60 – 40.</a:t>
            </a:r>
          </a:p>
          <a:p>
            <a:pPr lvl="2"/>
            <a:r>
              <a:rPr lang="en-US" sz="1200" dirty="0" smtClean="0">
                <a:latin typeface="+mj-lt"/>
              </a:rPr>
              <a:t>60 % to SGA_TARGET and</a:t>
            </a:r>
          </a:p>
          <a:p>
            <a:pPr lvl="2"/>
            <a:r>
              <a:rPr lang="en-US" sz="1200" dirty="0" smtClean="0">
                <a:latin typeface="+mj-lt"/>
              </a:rPr>
              <a:t>40 % to PGA_AGGREGATE_TARGET</a:t>
            </a:r>
          </a:p>
          <a:p>
            <a:pPr lvl="2"/>
            <a:endParaRPr lang="en-US" sz="1200" dirty="0" smtClean="0">
              <a:latin typeface="+mj-lt"/>
            </a:endParaRPr>
          </a:p>
          <a:p>
            <a:pPr lvl="2"/>
            <a:r>
              <a:rPr lang="en-US" sz="1200" dirty="0" smtClean="0">
                <a:latin typeface="+mj-lt"/>
              </a:rPr>
              <a:t>If both are set then SGA + PGA_AGGREGATE_TARGET &lt;= MEMORY_TARGET.</a:t>
            </a:r>
          </a:p>
          <a:p>
            <a:pPr>
              <a:buNone/>
            </a:pPr>
            <a:r>
              <a:rPr lang="en-US" sz="1800" dirty="0" smtClean="0">
                <a:latin typeface="+mj-lt"/>
              </a:rPr>
              <a:t>		</a:t>
            </a:r>
            <a:endParaRPr lang="en-US" sz="1800" dirty="0">
              <a:latin typeface="+mj-lt"/>
            </a:endParaRPr>
          </a:p>
        </p:txBody>
      </p:sp>
      <p:sp>
        <p:nvSpPr>
          <p:cNvPr id="4" name="Title 1"/>
          <p:cNvSpPr txBox="1">
            <a:spLocks/>
          </p:cNvSpPr>
          <p:nvPr/>
        </p:nvSpPr>
        <p:spPr>
          <a:xfrm>
            <a:off x="6096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FFFF00"/>
                </a:solidFill>
                <a:effectLst/>
                <a:uLnTx/>
                <a:uFillTx/>
                <a:latin typeface="+mj-lt"/>
                <a:ea typeface="+mj-ea"/>
                <a:cs typeface="+mj-cs"/>
              </a:rPr>
              <a:t>Oracle 11g Memory Management</a:t>
            </a:r>
            <a:endParaRPr kumimoji="0" lang="en-US" sz="32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txBox="1">
            <a:spLocks noGrp="1" noChangeArrowheads="1"/>
          </p:cNvSpPr>
          <p:nvPr/>
        </p:nvSpPr>
        <p:spPr bwMode="auto">
          <a:xfrm>
            <a:off x="381000" y="6015038"/>
            <a:ext cx="1905000" cy="457200"/>
          </a:xfrm>
          <a:prstGeom prst="rect">
            <a:avLst/>
          </a:prstGeom>
          <a:noFill/>
          <a:ln>
            <a:miter lim="800000"/>
            <a:headEnd/>
            <a:tailEnd/>
          </a:ln>
        </p:spPr>
        <p:txBody>
          <a:bodyPr anchor="b"/>
          <a:lstStyle/>
          <a:p>
            <a:pPr>
              <a:defRPr/>
            </a:pPr>
            <a:fld id="{3B2BC384-7CF9-44B9-8492-64046E5AF717}"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Rectangle 18"/>
          <p:cNvSpPr txBox="1">
            <a:spLocks noGrp="1" noChangeArrowheads="1"/>
          </p:cNvSpPr>
          <p:nvPr/>
        </p:nvSpPr>
        <p:spPr bwMode="auto">
          <a:xfrm>
            <a:off x="6858000" y="6015038"/>
            <a:ext cx="1905000" cy="457200"/>
          </a:xfrm>
          <a:prstGeom prst="rect">
            <a:avLst/>
          </a:prstGeom>
          <a:noFill/>
          <a:ln>
            <a:miter lim="800000"/>
            <a:headEnd/>
            <a:tailEnd/>
          </a:ln>
        </p:spPr>
        <p:txBody>
          <a:bodyPr anchor="b"/>
          <a:lstStyle/>
          <a:p>
            <a:pPr algn="r">
              <a:defRPr/>
            </a:pPr>
            <a:fld id="{498F11F8-C311-455D-9142-7531AEB9D84E}" type="slidenum">
              <a:rPr lang="en-US" sz="1400">
                <a:solidFill>
                  <a:schemeClr val="bg2"/>
                </a:solidFill>
                <a:latin typeface="+mn-lt"/>
                <a:cs typeface="+mn-cs"/>
              </a:rPr>
              <a:pPr algn="r">
                <a:defRPr/>
              </a:pPr>
              <a:t>21</a:t>
            </a:fld>
            <a:endParaRPr lang="en-US" sz="1400">
              <a:solidFill>
                <a:schemeClr val="bg2"/>
              </a:solidFill>
              <a:latin typeface="+mn-lt"/>
              <a:cs typeface="+mn-cs"/>
            </a:endParaRPr>
          </a:p>
        </p:txBody>
      </p:sp>
      <p:sp>
        <p:nvSpPr>
          <p:cNvPr id="44036" name="Rectangle 2"/>
          <p:cNvSpPr>
            <a:spLocks noGrp="1" noChangeArrowheads="1"/>
          </p:cNvSpPr>
          <p:nvPr>
            <p:ph type="ctrTitle" idx="4294967295"/>
          </p:nvPr>
        </p:nvSpPr>
        <p:spPr bwMode="auto">
          <a:xfrm>
            <a:off x="533400" y="1752600"/>
            <a:ext cx="8153400" cy="2411413"/>
          </a:xfrm>
          <a:prstGeom prst="rect">
            <a:avLst/>
          </a:prstGeom>
          <a:solidFill>
            <a:srgbClr val="FFFFFF"/>
          </a:solidFill>
          <a:ln>
            <a:miter lim="800000"/>
            <a:headEnd/>
            <a:tailEnd/>
          </a:ln>
        </p:spPr>
        <p:txBody>
          <a:bodyPr anchorCtr="1"/>
          <a:lstStyle/>
          <a:p>
            <a:pPr eaLnBrk="1" hangingPunct="1"/>
            <a:r>
              <a:rPr lang="en-US" sz="4000" smtClean="0"/>
              <a:t>Structural Query Language (SQL)</a:t>
            </a:r>
            <a:r>
              <a:rPr lang="en-US" sz="4800" smtClean="0"/>
              <a:t/>
            </a:r>
            <a:br>
              <a:rPr lang="en-US" sz="4800" smtClean="0"/>
            </a:br>
            <a:r>
              <a:rPr lang="en-US" sz="4800" smtClean="0"/>
              <a:t/>
            </a:r>
            <a:br>
              <a:rPr lang="en-US" sz="4800" smtClean="0"/>
            </a:br>
            <a:r>
              <a:rPr lang="en-US" sz="4800" b="1" smtClean="0"/>
              <a:t>Unit -2</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1600200" y="0"/>
            <a:ext cx="7543800" cy="914400"/>
          </a:xfrm>
          <a:prstGeom prst="rect">
            <a:avLst/>
          </a:prstGeom>
          <a:noFill/>
          <a:ln>
            <a:miter lim="800000"/>
            <a:headEnd/>
            <a:tailEnd/>
          </a:ln>
        </p:spPr>
        <p:txBody>
          <a:bodyPr/>
          <a:lstStyle/>
          <a:p>
            <a:pPr eaLnBrk="1" hangingPunct="1"/>
            <a:r>
              <a:rPr lang="en-US" sz="4000" smtClean="0">
                <a:solidFill>
                  <a:srgbClr val="FFFF00"/>
                </a:solidFill>
              </a:rPr>
              <a:t>Structured Query Language</a:t>
            </a:r>
          </a:p>
        </p:txBody>
      </p:sp>
      <p:sp>
        <p:nvSpPr>
          <p:cNvPr id="55299" name="Rectangle 3"/>
          <p:cNvSpPr>
            <a:spLocks noGrp="1" noChangeArrowheads="1"/>
          </p:cNvSpPr>
          <p:nvPr>
            <p:ph type="body" idx="4294967295"/>
          </p:nvPr>
        </p:nvSpPr>
        <p:spPr>
          <a:xfrm>
            <a:off x="381000" y="1066800"/>
            <a:ext cx="8458200" cy="5059363"/>
          </a:xfrm>
        </p:spPr>
        <p:txBody>
          <a:bodyPr/>
          <a:lstStyle/>
          <a:p>
            <a:pPr lvl="1" eaLnBrk="1" hangingPunct="1">
              <a:buFontTx/>
              <a:buChar char="–"/>
            </a:pPr>
            <a:r>
              <a:rPr lang="en-US" dirty="0" smtClean="0">
                <a:solidFill>
                  <a:schemeClr val="tx1"/>
                </a:solidFill>
              </a:rPr>
              <a:t>SQL is a language that provides an interface to relational database system.</a:t>
            </a:r>
          </a:p>
          <a:p>
            <a:pPr lvl="1" eaLnBrk="1" hangingPunct="1">
              <a:buFontTx/>
              <a:buChar char="–"/>
            </a:pPr>
            <a:r>
              <a:rPr lang="en-US" dirty="0" smtClean="0">
                <a:solidFill>
                  <a:schemeClr val="tx1"/>
                </a:solidFill>
              </a:rPr>
              <a:t>SQL was developed by IBM in the 1970’s.</a:t>
            </a:r>
          </a:p>
          <a:p>
            <a:pPr lvl="1" eaLnBrk="1" hangingPunct="1">
              <a:buFontTx/>
              <a:buChar char="–"/>
            </a:pPr>
            <a:r>
              <a:rPr lang="en-US" dirty="0" smtClean="0">
                <a:solidFill>
                  <a:schemeClr val="tx1"/>
                </a:solidFill>
              </a:rPr>
              <a:t>SQL is often pronounced as SEQUEL.</a:t>
            </a:r>
          </a:p>
          <a:p>
            <a:pPr lvl="1" eaLnBrk="1" hangingPunct="1">
              <a:buFontTx/>
              <a:buChar char="–"/>
            </a:pPr>
            <a:r>
              <a:rPr lang="en-US" dirty="0" smtClean="0">
                <a:solidFill>
                  <a:schemeClr val="tx1"/>
                </a:solidFill>
              </a:rPr>
              <a:t>SQL is divided into 4 type of queries.</a:t>
            </a:r>
          </a:p>
          <a:p>
            <a:pPr lvl="1" eaLnBrk="1" hangingPunct="1">
              <a:buFontTx/>
              <a:buNone/>
            </a:pPr>
            <a:endParaRPr lang="en-US" dirty="0" smtClean="0">
              <a:solidFill>
                <a:schemeClr val="tx1"/>
              </a:solidFill>
            </a:endParaRPr>
          </a:p>
          <a:p>
            <a:pPr lvl="4" eaLnBrk="1" hangingPunct="1"/>
            <a:r>
              <a:rPr lang="en-US" sz="2400" dirty="0" smtClean="0"/>
              <a:t>DDL – Data Definition Language</a:t>
            </a:r>
          </a:p>
          <a:p>
            <a:pPr lvl="4" eaLnBrk="1" hangingPunct="1"/>
            <a:r>
              <a:rPr lang="en-US" sz="2400" dirty="0" smtClean="0"/>
              <a:t>DML – Data Manipulation language</a:t>
            </a:r>
          </a:p>
          <a:p>
            <a:pPr lvl="4" eaLnBrk="1" hangingPunct="1"/>
            <a:r>
              <a:rPr lang="en-US" sz="2400" dirty="0" smtClean="0"/>
              <a:t>DQL – Data Query Language</a:t>
            </a:r>
          </a:p>
          <a:p>
            <a:pPr lvl="4" eaLnBrk="1" hangingPunct="1"/>
            <a:r>
              <a:rPr lang="en-US" sz="2400" dirty="0" smtClean="0"/>
              <a:t>DCL – Data Control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wipe(left)">
                                      <p:cBhvr>
                                        <p:cTn id="10" dur="500"/>
                                        <p:tgtEl>
                                          <p:spTgt spid="552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Effect transition="in" filter="wipe(left)">
                                      <p:cBhvr>
                                        <p:cTn id="13" dur="500"/>
                                        <p:tgtEl>
                                          <p:spTgt spid="552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5299">
                                            <p:txEl>
                                              <p:pRg st="3" end="3"/>
                                            </p:txEl>
                                          </p:spTgt>
                                        </p:tgtEl>
                                        <p:attrNameLst>
                                          <p:attrName>style.visibility</p:attrName>
                                        </p:attrNameLst>
                                      </p:cBhvr>
                                      <p:to>
                                        <p:strVal val="visible"/>
                                      </p:to>
                                    </p:set>
                                    <p:animEffect transition="in" filter="wipe(left)">
                                      <p:cBhvr>
                                        <p:cTn id="16" dur="500"/>
                                        <p:tgtEl>
                                          <p:spTgt spid="552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299">
                                            <p:txEl>
                                              <p:pRg st="5" end="5"/>
                                            </p:txEl>
                                          </p:spTgt>
                                        </p:tgtEl>
                                        <p:attrNameLst>
                                          <p:attrName>style.visibility</p:attrName>
                                        </p:attrNameLst>
                                      </p:cBhvr>
                                      <p:to>
                                        <p:strVal val="visible"/>
                                      </p:to>
                                    </p:set>
                                    <p:animEffect transition="in" filter="wipe(left)">
                                      <p:cBhvr>
                                        <p:cTn id="19" dur="500"/>
                                        <p:tgtEl>
                                          <p:spTgt spid="55299">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5299">
                                            <p:txEl>
                                              <p:pRg st="6" end="6"/>
                                            </p:txEl>
                                          </p:spTgt>
                                        </p:tgtEl>
                                        <p:attrNameLst>
                                          <p:attrName>style.visibility</p:attrName>
                                        </p:attrNameLst>
                                      </p:cBhvr>
                                      <p:to>
                                        <p:strVal val="visible"/>
                                      </p:to>
                                    </p:set>
                                    <p:animEffect transition="in" filter="wipe(left)">
                                      <p:cBhvr>
                                        <p:cTn id="22" dur="500"/>
                                        <p:tgtEl>
                                          <p:spTgt spid="55299">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5299">
                                            <p:txEl>
                                              <p:pRg st="7" end="7"/>
                                            </p:txEl>
                                          </p:spTgt>
                                        </p:tgtEl>
                                        <p:attrNameLst>
                                          <p:attrName>style.visibility</p:attrName>
                                        </p:attrNameLst>
                                      </p:cBhvr>
                                      <p:to>
                                        <p:strVal val="visible"/>
                                      </p:to>
                                    </p:set>
                                    <p:animEffect transition="in" filter="wipe(left)">
                                      <p:cBhvr>
                                        <p:cTn id="25" dur="500"/>
                                        <p:tgtEl>
                                          <p:spTgt spid="55299">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5299">
                                            <p:txEl>
                                              <p:pRg st="8" end="8"/>
                                            </p:txEl>
                                          </p:spTgt>
                                        </p:tgtEl>
                                        <p:attrNameLst>
                                          <p:attrName>style.visibility</p:attrName>
                                        </p:attrNameLst>
                                      </p:cBhvr>
                                      <p:to>
                                        <p:strVal val="visible"/>
                                      </p:to>
                                    </p:set>
                                    <p:animEffect transition="in" filter="wipe(left)">
                                      <p:cBhvr>
                                        <p:cTn id="28" dur="500"/>
                                        <p:tgtEl>
                                          <p:spTgt spid="55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bwMode="auto">
          <a:xfrm>
            <a:off x="1524000" y="0"/>
            <a:ext cx="7391400" cy="838200"/>
          </a:xfrm>
          <a:prstGeom prst="rect">
            <a:avLst/>
          </a:prstGeom>
          <a:noFill/>
          <a:ln>
            <a:miter lim="800000"/>
            <a:headEnd/>
            <a:tailEnd/>
          </a:ln>
        </p:spPr>
        <p:txBody>
          <a:bodyPr/>
          <a:lstStyle/>
          <a:p>
            <a:pPr eaLnBrk="1" hangingPunct="1"/>
            <a:r>
              <a:rPr lang="en-US" sz="4000" b="1" smtClean="0">
                <a:solidFill>
                  <a:srgbClr val="FFFF00"/>
                </a:solidFill>
              </a:rPr>
              <a:t>SQL- Queries</a:t>
            </a:r>
            <a:endParaRPr lang="en-US" smtClean="0">
              <a:solidFill>
                <a:srgbClr val="FFFF00"/>
              </a:solidFill>
            </a:endParaRPr>
          </a:p>
        </p:txBody>
      </p:sp>
      <p:sp>
        <p:nvSpPr>
          <p:cNvPr id="56323" name="Rectangle 3"/>
          <p:cNvSpPr>
            <a:spLocks noGrp="1" noChangeArrowheads="1"/>
          </p:cNvSpPr>
          <p:nvPr>
            <p:ph type="body" sz="half" idx="4294967295"/>
          </p:nvPr>
        </p:nvSpPr>
        <p:spPr>
          <a:xfrm>
            <a:off x="304800" y="1295400"/>
            <a:ext cx="2398713" cy="2357438"/>
          </a:xfrm>
        </p:spPr>
        <p:txBody>
          <a:bodyPr/>
          <a:lstStyle/>
          <a:p>
            <a:pPr marL="0" indent="0" eaLnBrk="1" hangingPunct="1">
              <a:lnSpc>
                <a:spcPct val="90000"/>
              </a:lnSpc>
              <a:buFontTx/>
              <a:buNone/>
            </a:pPr>
            <a:r>
              <a:rPr lang="en-US" sz="2400" b="1" smtClean="0"/>
              <a:t>DDL</a:t>
            </a:r>
          </a:p>
          <a:p>
            <a:pPr marL="0" indent="0" eaLnBrk="1" hangingPunct="1">
              <a:lnSpc>
                <a:spcPct val="90000"/>
              </a:lnSpc>
            </a:pPr>
            <a:r>
              <a:rPr lang="en-US" sz="2400" b="1" smtClean="0"/>
              <a:t>Create </a:t>
            </a:r>
          </a:p>
          <a:p>
            <a:pPr marL="0" indent="0" eaLnBrk="1" hangingPunct="1">
              <a:lnSpc>
                <a:spcPct val="90000"/>
              </a:lnSpc>
            </a:pPr>
            <a:r>
              <a:rPr lang="en-US" sz="2400" b="1" smtClean="0"/>
              <a:t>Alter </a:t>
            </a:r>
          </a:p>
          <a:p>
            <a:pPr marL="0" indent="0" eaLnBrk="1" hangingPunct="1">
              <a:lnSpc>
                <a:spcPct val="90000"/>
              </a:lnSpc>
            </a:pPr>
            <a:r>
              <a:rPr lang="en-US" sz="2400" b="1" smtClean="0"/>
              <a:t>Drop</a:t>
            </a:r>
          </a:p>
          <a:p>
            <a:pPr marL="0" indent="0" eaLnBrk="1" hangingPunct="1">
              <a:lnSpc>
                <a:spcPct val="90000"/>
              </a:lnSpc>
            </a:pPr>
            <a:r>
              <a:rPr lang="en-US" sz="2400" b="1" smtClean="0"/>
              <a:t>Truncate</a:t>
            </a:r>
          </a:p>
        </p:txBody>
      </p:sp>
      <p:sp>
        <p:nvSpPr>
          <p:cNvPr id="56324" name="Rectangle 4"/>
          <p:cNvSpPr>
            <a:spLocks noGrp="1" noChangeArrowheads="1"/>
          </p:cNvSpPr>
          <p:nvPr>
            <p:ph type="body" sz="half" idx="4294967295"/>
          </p:nvPr>
        </p:nvSpPr>
        <p:spPr>
          <a:xfrm>
            <a:off x="2662238" y="1190625"/>
            <a:ext cx="3021012" cy="2438400"/>
          </a:xfrm>
        </p:spPr>
        <p:txBody>
          <a:bodyPr/>
          <a:lstStyle/>
          <a:p>
            <a:pPr marL="0" indent="0" algn="ctr" eaLnBrk="1" hangingPunct="1">
              <a:lnSpc>
                <a:spcPct val="90000"/>
              </a:lnSpc>
              <a:buFontTx/>
              <a:buNone/>
            </a:pPr>
            <a:r>
              <a:rPr lang="en-US" sz="2400" b="1" smtClean="0"/>
              <a:t>DML</a:t>
            </a:r>
          </a:p>
          <a:p>
            <a:pPr marL="0" indent="0" eaLnBrk="1" hangingPunct="1">
              <a:lnSpc>
                <a:spcPct val="90000"/>
              </a:lnSpc>
            </a:pPr>
            <a:r>
              <a:rPr lang="en-US" sz="2400" b="1" smtClean="0"/>
              <a:t>Insert</a:t>
            </a:r>
          </a:p>
          <a:p>
            <a:pPr marL="0" indent="0" eaLnBrk="1" hangingPunct="1">
              <a:lnSpc>
                <a:spcPct val="90000"/>
              </a:lnSpc>
            </a:pPr>
            <a:r>
              <a:rPr lang="en-US" sz="2400" b="1" smtClean="0"/>
              <a:t>Update</a:t>
            </a:r>
          </a:p>
          <a:p>
            <a:pPr marL="0" indent="0" eaLnBrk="1" hangingPunct="1">
              <a:lnSpc>
                <a:spcPct val="90000"/>
              </a:lnSpc>
            </a:pPr>
            <a:r>
              <a:rPr lang="en-US" sz="2400" b="1" smtClean="0"/>
              <a:t>Delete</a:t>
            </a:r>
          </a:p>
        </p:txBody>
      </p:sp>
      <p:sp>
        <p:nvSpPr>
          <p:cNvPr id="46085" name="Rectangle 5"/>
          <p:cNvSpPr>
            <a:spLocks noChangeArrowheads="1"/>
          </p:cNvSpPr>
          <p:nvPr/>
        </p:nvSpPr>
        <p:spPr bwMode="auto">
          <a:xfrm>
            <a:off x="1368425" y="4508500"/>
            <a:ext cx="2662238" cy="1547813"/>
          </a:xfrm>
          <a:prstGeom prst="rect">
            <a:avLst/>
          </a:prstGeom>
          <a:noFill/>
          <a:ln w="9525">
            <a:noFill/>
            <a:miter lim="800000"/>
            <a:headEnd/>
            <a:tailEnd/>
          </a:ln>
        </p:spPr>
        <p:txBody>
          <a:bodyPr/>
          <a:lstStyle/>
          <a:p>
            <a:pPr marL="342900" indent="-342900" algn="ctr" eaLnBrk="0" hangingPunct="0">
              <a:lnSpc>
                <a:spcPct val="90000"/>
              </a:lnSpc>
              <a:spcBef>
                <a:spcPct val="20000"/>
              </a:spcBef>
              <a:buClr>
                <a:schemeClr val="accent1"/>
              </a:buClr>
            </a:pPr>
            <a:r>
              <a:rPr lang="en-US" sz="2800">
                <a:latin typeface="Tahoma" pitchFamily="34" charset="0"/>
              </a:rPr>
              <a:t>DQL</a:t>
            </a:r>
          </a:p>
          <a:p>
            <a:pPr marL="342900" indent="-342900" eaLnBrk="0" hangingPunct="0">
              <a:lnSpc>
                <a:spcPct val="90000"/>
              </a:lnSpc>
              <a:spcBef>
                <a:spcPct val="20000"/>
              </a:spcBef>
              <a:buClr>
                <a:schemeClr val="accent1"/>
              </a:buClr>
              <a:buFontTx/>
              <a:buChar char="•"/>
            </a:pPr>
            <a:r>
              <a:rPr lang="en-US" sz="2800">
                <a:latin typeface="Tahoma" pitchFamily="34" charset="0"/>
              </a:rPr>
              <a:t>Select</a:t>
            </a:r>
          </a:p>
        </p:txBody>
      </p:sp>
      <p:sp>
        <p:nvSpPr>
          <p:cNvPr id="46086" name="Rectangle 6"/>
          <p:cNvSpPr>
            <a:spLocks noChangeArrowheads="1"/>
          </p:cNvSpPr>
          <p:nvPr/>
        </p:nvSpPr>
        <p:spPr bwMode="auto">
          <a:xfrm>
            <a:off x="5400675" y="1304925"/>
            <a:ext cx="3311525" cy="3060700"/>
          </a:xfrm>
          <a:prstGeom prst="rect">
            <a:avLst/>
          </a:prstGeom>
          <a:noFill/>
          <a:ln w="9525">
            <a:noFill/>
            <a:miter lim="800000"/>
            <a:headEnd/>
            <a:tailEnd/>
          </a:ln>
        </p:spPr>
        <p:txBody>
          <a:bodyPr/>
          <a:lstStyle/>
          <a:p>
            <a:pPr marL="342900" indent="-342900" eaLnBrk="0" hangingPunct="0">
              <a:lnSpc>
                <a:spcPct val="90000"/>
              </a:lnSpc>
              <a:spcBef>
                <a:spcPct val="20000"/>
              </a:spcBef>
              <a:buClr>
                <a:schemeClr val="accent1"/>
              </a:buClr>
            </a:pPr>
            <a:r>
              <a:rPr lang="en-US" sz="2800">
                <a:latin typeface="Tahoma" pitchFamily="34" charset="0"/>
              </a:rPr>
              <a:t>		DCL</a:t>
            </a:r>
          </a:p>
          <a:p>
            <a:pPr marL="342900" indent="-342900" eaLnBrk="0" hangingPunct="0">
              <a:spcBef>
                <a:spcPct val="20000"/>
              </a:spcBef>
              <a:buClr>
                <a:schemeClr val="accent1"/>
              </a:buClr>
              <a:buFontTx/>
              <a:buChar char="•"/>
            </a:pPr>
            <a:r>
              <a:rPr lang="en-US" sz="2800">
                <a:latin typeface="Tahoma" pitchFamily="34" charset="0"/>
              </a:rPr>
              <a:t>Commit</a:t>
            </a:r>
          </a:p>
          <a:p>
            <a:pPr marL="342900" indent="-342900" eaLnBrk="0" hangingPunct="0">
              <a:spcBef>
                <a:spcPct val="20000"/>
              </a:spcBef>
              <a:buClr>
                <a:schemeClr val="accent1"/>
              </a:buClr>
              <a:buFontTx/>
              <a:buChar char="•"/>
            </a:pPr>
            <a:r>
              <a:rPr lang="en-US" sz="2800">
                <a:latin typeface="Tahoma" pitchFamily="34" charset="0"/>
              </a:rPr>
              <a:t>Rollback</a:t>
            </a:r>
          </a:p>
          <a:p>
            <a:pPr marL="342900" indent="-342900" eaLnBrk="0" hangingPunct="0">
              <a:spcBef>
                <a:spcPct val="20000"/>
              </a:spcBef>
              <a:buClr>
                <a:schemeClr val="accent1"/>
              </a:buClr>
              <a:buFontTx/>
              <a:buChar char="•"/>
            </a:pPr>
            <a:r>
              <a:rPr lang="en-US" sz="2800">
                <a:latin typeface="Tahoma" pitchFamily="34" charset="0"/>
              </a:rPr>
              <a:t>Save point</a:t>
            </a:r>
          </a:p>
          <a:p>
            <a:pPr marL="342900" indent="-342900" eaLnBrk="0" hangingPunct="0">
              <a:spcBef>
                <a:spcPct val="20000"/>
              </a:spcBef>
              <a:buClr>
                <a:schemeClr val="accent1"/>
              </a:buClr>
              <a:buFontTx/>
              <a:buChar char="•"/>
            </a:pPr>
            <a:r>
              <a:rPr lang="en-US" sz="2800">
                <a:latin typeface="Tahoma" pitchFamily="34" charset="0"/>
              </a:rPr>
              <a:t>Set transaction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wipe(left)">
                                      <p:cBhvr>
                                        <p:cTn id="12" dur="500"/>
                                        <p:tgtEl>
                                          <p:spTgt spid="5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wipe(left)">
                                      <p:cBhvr>
                                        <p:cTn id="17" dur="500"/>
                                        <p:tgtEl>
                                          <p:spTgt spid="56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wipe(left)">
                                      <p:cBhvr>
                                        <p:cTn id="22" dur="500"/>
                                        <p:tgtEl>
                                          <p:spTgt spid="56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Effect transition="in" filter="wipe(left)">
                                      <p:cBhvr>
                                        <p:cTn id="27" dur="500"/>
                                        <p:tgtEl>
                                          <p:spTgt spid="56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324">
                                            <p:txEl>
                                              <p:pRg st="0" end="0"/>
                                            </p:txEl>
                                          </p:spTgt>
                                        </p:tgtEl>
                                        <p:attrNameLst>
                                          <p:attrName>style.visibility</p:attrName>
                                        </p:attrNameLst>
                                      </p:cBhvr>
                                      <p:to>
                                        <p:strVal val="visible"/>
                                      </p:to>
                                    </p:set>
                                    <p:animEffect transition="in" filter="wipe(left)">
                                      <p:cBhvr>
                                        <p:cTn id="32" dur="500"/>
                                        <p:tgtEl>
                                          <p:spTgt spid="563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24">
                                            <p:txEl>
                                              <p:pRg st="1" end="1"/>
                                            </p:txEl>
                                          </p:spTgt>
                                        </p:tgtEl>
                                        <p:attrNameLst>
                                          <p:attrName>style.visibility</p:attrName>
                                        </p:attrNameLst>
                                      </p:cBhvr>
                                      <p:to>
                                        <p:strVal val="visible"/>
                                      </p:to>
                                    </p:set>
                                    <p:animEffect transition="in" filter="wipe(left)">
                                      <p:cBhvr>
                                        <p:cTn id="37" dur="500"/>
                                        <p:tgtEl>
                                          <p:spTgt spid="5632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324">
                                            <p:txEl>
                                              <p:pRg st="2" end="2"/>
                                            </p:txEl>
                                          </p:spTgt>
                                        </p:tgtEl>
                                        <p:attrNameLst>
                                          <p:attrName>style.visibility</p:attrName>
                                        </p:attrNameLst>
                                      </p:cBhvr>
                                      <p:to>
                                        <p:strVal val="visible"/>
                                      </p:to>
                                    </p:set>
                                    <p:animEffect transition="in" filter="wipe(left)">
                                      <p:cBhvr>
                                        <p:cTn id="42" dur="500"/>
                                        <p:tgtEl>
                                          <p:spTgt spid="5632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324">
                                            <p:txEl>
                                              <p:pRg st="3" end="3"/>
                                            </p:txEl>
                                          </p:spTgt>
                                        </p:tgtEl>
                                        <p:attrNameLst>
                                          <p:attrName>style.visibility</p:attrName>
                                        </p:attrNameLst>
                                      </p:cBhvr>
                                      <p:to>
                                        <p:strVal val="visible"/>
                                      </p:to>
                                    </p:set>
                                    <p:animEffect transition="in" filter="wipe(left)">
                                      <p:cBhvr>
                                        <p:cTn id="47" dur="500"/>
                                        <p:tgtEl>
                                          <p:spTgt spid="56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P spid="5632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6025D6D5-F885-4B26-BAEF-B315DBEAE813}"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26995AC6-5332-413C-8814-54029DBA60ED}" type="slidenum">
              <a:rPr lang="en-US" sz="1400">
                <a:solidFill>
                  <a:schemeClr val="bg2"/>
                </a:solidFill>
                <a:latin typeface="+mn-lt"/>
                <a:cs typeface="+mn-cs"/>
              </a:rPr>
              <a:pPr algn="r">
                <a:defRPr/>
              </a:pPr>
              <a:t>24</a:t>
            </a:fld>
            <a:endParaRPr lang="en-US" sz="1400">
              <a:solidFill>
                <a:schemeClr val="bg2"/>
              </a:solidFill>
              <a:latin typeface="+mn-lt"/>
              <a:cs typeface="+mn-cs"/>
            </a:endParaRPr>
          </a:p>
        </p:txBody>
      </p:sp>
      <p:sp>
        <p:nvSpPr>
          <p:cNvPr id="47108" name="Rectangle 2"/>
          <p:cNvSpPr>
            <a:spLocks noGrp="1" noChangeArrowheads="1"/>
          </p:cNvSpPr>
          <p:nvPr>
            <p:ph type="title" idx="4294967295"/>
          </p:nvPr>
        </p:nvSpPr>
        <p:spPr bwMode="auto">
          <a:xfrm>
            <a:off x="1600200" y="0"/>
            <a:ext cx="7543800" cy="914400"/>
          </a:xfrm>
          <a:prstGeom prst="rect">
            <a:avLst/>
          </a:prstGeom>
          <a:noFill/>
          <a:ln>
            <a:miter lim="800000"/>
            <a:headEnd/>
            <a:tailEnd/>
          </a:ln>
        </p:spPr>
        <p:txBody>
          <a:bodyPr/>
          <a:lstStyle/>
          <a:p>
            <a:pPr eaLnBrk="1" hangingPunct="1"/>
            <a:r>
              <a:rPr lang="en-US" smtClean="0">
                <a:solidFill>
                  <a:srgbClr val="FFFF00"/>
                </a:solidFill>
              </a:rPr>
              <a:t>To Create a Table</a:t>
            </a:r>
          </a:p>
        </p:txBody>
      </p:sp>
      <p:sp>
        <p:nvSpPr>
          <p:cNvPr id="57349" name="Rectangle 3"/>
          <p:cNvSpPr>
            <a:spLocks noGrp="1" noChangeArrowheads="1"/>
          </p:cNvSpPr>
          <p:nvPr>
            <p:ph type="body" idx="4294967295"/>
          </p:nvPr>
        </p:nvSpPr>
        <p:spPr>
          <a:xfrm>
            <a:off x="0" y="1644650"/>
            <a:ext cx="5186363" cy="1997075"/>
          </a:xfrm>
        </p:spPr>
        <p:txBody>
          <a:bodyPr/>
          <a:lstStyle/>
          <a:p>
            <a:pPr eaLnBrk="1" hangingPunct="1">
              <a:lnSpc>
                <a:spcPct val="80000"/>
              </a:lnSpc>
              <a:buFontTx/>
              <a:buNone/>
            </a:pPr>
            <a:r>
              <a:rPr lang="en-US" sz="2600" smtClean="0"/>
              <a:t>Create table student</a:t>
            </a:r>
          </a:p>
          <a:p>
            <a:pPr eaLnBrk="1" hangingPunct="1">
              <a:lnSpc>
                <a:spcPct val="80000"/>
              </a:lnSpc>
              <a:buFontTx/>
              <a:buNone/>
            </a:pPr>
            <a:r>
              <a:rPr lang="en-US" sz="2600" smtClean="0"/>
              <a:t>( rollno number(5),</a:t>
            </a:r>
          </a:p>
          <a:p>
            <a:pPr eaLnBrk="1" hangingPunct="1">
              <a:lnSpc>
                <a:spcPct val="80000"/>
              </a:lnSpc>
              <a:buFontTx/>
              <a:buNone/>
            </a:pPr>
            <a:r>
              <a:rPr lang="en-US" sz="2600" smtClean="0"/>
              <a:t>  name char(15),</a:t>
            </a:r>
          </a:p>
          <a:p>
            <a:pPr eaLnBrk="1" hangingPunct="1">
              <a:lnSpc>
                <a:spcPct val="80000"/>
              </a:lnSpc>
              <a:buFontTx/>
              <a:buNone/>
            </a:pPr>
            <a:r>
              <a:rPr lang="en-US" sz="2600" smtClean="0"/>
              <a:t>	address varchar2(25));</a:t>
            </a:r>
          </a:p>
        </p:txBody>
      </p:sp>
      <p:sp>
        <p:nvSpPr>
          <p:cNvPr id="47110" name="Rectangle 4"/>
          <p:cNvSpPr>
            <a:spLocks noChangeArrowheads="1"/>
          </p:cNvSpPr>
          <p:nvPr/>
        </p:nvSpPr>
        <p:spPr bwMode="auto">
          <a:xfrm>
            <a:off x="4643438" y="3681413"/>
            <a:ext cx="3924300" cy="2308324"/>
          </a:xfrm>
          <a:prstGeom prst="rect">
            <a:avLst/>
          </a:prstGeom>
          <a:noFill/>
          <a:ln w="9525">
            <a:noFill/>
            <a:miter lim="800000"/>
            <a:headEnd/>
            <a:tailEnd/>
          </a:ln>
        </p:spPr>
        <p:txBody>
          <a:bodyPr>
            <a:spAutoFit/>
          </a:bodyPr>
          <a:lstStyle/>
          <a:p>
            <a:r>
              <a:rPr lang="en-US" sz="2400" dirty="0">
                <a:latin typeface="Times New Roman" pitchFamily="18" charset="0"/>
              </a:rPr>
              <a:t>SQL&gt; create table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a:t>
            </a:r>
            <a:r>
              <a:rPr lang="en-US" sz="2400" dirty="0" err="1">
                <a:latin typeface="Times New Roman" pitchFamily="18" charset="0"/>
              </a:rPr>
              <a:t>rollno</a:t>
            </a:r>
            <a:r>
              <a:rPr lang="en-US" sz="2400" dirty="0">
                <a:latin typeface="Times New Roman" pitchFamily="18" charset="0"/>
              </a:rPr>
              <a:t> number(5),</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name char(15),</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address varchar2(25));</a:t>
            </a:r>
          </a:p>
          <a:p>
            <a:endParaRPr lang="en-US" sz="2400" dirty="0">
              <a:latin typeface="Times New Roman" pitchFamily="18" charset="0"/>
            </a:endParaRPr>
          </a:p>
          <a:p>
            <a:r>
              <a:rPr lang="en-US" sz="2400" dirty="0">
                <a:latin typeface="Times New Roman" pitchFamily="18" charset="0"/>
              </a:rPr>
              <a:t>Table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wipe(left)">
                                      <p:cBhvr>
                                        <p:cTn id="7" dur="500"/>
                                        <p:tgtEl>
                                          <p:spTgt spid="57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9">
                                            <p:txEl>
                                              <p:pRg st="1" end="1"/>
                                            </p:txEl>
                                          </p:spTgt>
                                        </p:tgtEl>
                                        <p:attrNameLst>
                                          <p:attrName>style.visibility</p:attrName>
                                        </p:attrNameLst>
                                      </p:cBhvr>
                                      <p:to>
                                        <p:strVal val="visible"/>
                                      </p:to>
                                    </p:set>
                                    <p:animEffect transition="in" filter="wipe(left)">
                                      <p:cBhvr>
                                        <p:cTn id="12" dur="500"/>
                                        <p:tgtEl>
                                          <p:spTgt spid="57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9">
                                            <p:txEl>
                                              <p:pRg st="2" end="2"/>
                                            </p:txEl>
                                          </p:spTgt>
                                        </p:tgtEl>
                                        <p:attrNameLst>
                                          <p:attrName>style.visibility</p:attrName>
                                        </p:attrNameLst>
                                      </p:cBhvr>
                                      <p:to>
                                        <p:strVal val="visible"/>
                                      </p:to>
                                    </p:set>
                                    <p:animEffect transition="in" filter="wipe(left)">
                                      <p:cBhvr>
                                        <p:cTn id="17" dur="500"/>
                                        <p:tgtEl>
                                          <p:spTgt spid="57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9">
                                            <p:txEl>
                                              <p:pRg st="3" end="3"/>
                                            </p:txEl>
                                          </p:spTgt>
                                        </p:tgtEl>
                                        <p:attrNameLst>
                                          <p:attrName>style.visibility</p:attrName>
                                        </p:attrNameLst>
                                      </p:cBhvr>
                                      <p:to>
                                        <p:strVal val="visible"/>
                                      </p:to>
                                    </p:set>
                                    <p:animEffect transition="in" filter="wipe(left)">
                                      <p:cBhvr>
                                        <p:cTn id="22" dur="500"/>
                                        <p:tgtEl>
                                          <p:spTgt spid="573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69D7F7A6-BD00-4631-B71D-527A164D6DE1}"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6"/>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F1E9745C-ECD8-46D7-AE02-2B529A869DAD}" type="slidenum">
              <a:rPr lang="en-US" sz="1400">
                <a:solidFill>
                  <a:schemeClr val="bg2"/>
                </a:solidFill>
                <a:latin typeface="+mn-lt"/>
                <a:cs typeface="+mn-cs"/>
              </a:rPr>
              <a:pPr algn="r">
                <a:defRPr/>
              </a:pPr>
              <a:t>25</a:t>
            </a:fld>
            <a:endParaRPr lang="en-US" sz="1400">
              <a:solidFill>
                <a:schemeClr val="bg2"/>
              </a:solidFill>
              <a:latin typeface="+mn-lt"/>
              <a:cs typeface="+mn-cs"/>
            </a:endParaRPr>
          </a:p>
        </p:txBody>
      </p:sp>
      <p:sp>
        <p:nvSpPr>
          <p:cNvPr id="58372" name="Rectangle 31"/>
          <p:cNvSpPr>
            <a:spLocks noGrp="1" noChangeArrowheads="1"/>
          </p:cNvSpPr>
          <p:nvPr>
            <p:ph type="body" sz="half" idx="4294967295"/>
          </p:nvPr>
        </p:nvSpPr>
        <p:spPr>
          <a:xfrm>
            <a:off x="457200" y="2457450"/>
            <a:ext cx="7680325" cy="3167063"/>
          </a:xfrm>
        </p:spPr>
        <p:txBody>
          <a:bodyPr/>
          <a:lstStyle/>
          <a:p>
            <a:pPr marL="0" indent="0" eaLnBrk="1" hangingPunct="1">
              <a:buFontTx/>
              <a:buNone/>
            </a:pPr>
            <a:r>
              <a:rPr lang="en-US" sz="2000" smtClean="0"/>
              <a:t>SQL&gt;Desc student;</a:t>
            </a:r>
          </a:p>
          <a:p>
            <a:pPr marL="0" indent="0" eaLnBrk="1" hangingPunct="1">
              <a:buFontTx/>
              <a:buNone/>
            </a:pPr>
            <a:endParaRPr lang="en-US" sz="2000" smtClean="0"/>
          </a:p>
          <a:p>
            <a:pPr marL="0" indent="0" eaLnBrk="1" hangingPunct="1">
              <a:buFontTx/>
              <a:buNone/>
            </a:pPr>
            <a:r>
              <a:rPr lang="en-US" sz="2000" smtClean="0"/>
              <a:t>Name                                      Null?    Type</a:t>
            </a:r>
          </a:p>
          <a:p>
            <a:pPr marL="0" indent="0" eaLnBrk="1" hangingPunct="1">
              <a:buFontTx/>
              <a:buNone/>
            </a:pPr>
            <a:r>
              <a:rPr lang="en-US" sz="2000" smtClean="0"/>
              <a:t>--------------------------------- -------- ----------------------------</a:t>
            </a:r>
          </a:p>
          <a:p>
            <a:pPr marL="0" indent="0" eaLnBrk="1" hangingPunct="1">
              <a:buFontTx/>
              <a:buNone/>
            </a:pPr>
            <a:r>
              <a:rPr lang="en-US" sz="2000" smtClean="0"/>
              <a:t>ROLLNO                                            NUMBER(5)</a:t>
            </a:r>
          </a:p>
          <a:p>
            <a:pPr marL="0" indent="0" eaLnBrk="1" hangingPunct="1">
              <a:buFontTx/>
              <a:buNone/>
            </a:pPr>
            <a:r>
              <a:rPr lang="en-US" sz="2000" smtClean="0"/>
              <a:t>NAME                                               CHAR(15)</a:t>
            </a:r>
          </a:p>
          <a:p>
            <a:pPr marL="0" indent="0" eaLnBrk="1" hangingPunct="1">
              <a:buFontTx/>
              <a:buNone/>
            </a:pPr>
            <a:r>
              <a:rPr lang="en-US" sz="2000" smtClean="0"/>
              <a:t>ADDRESS                                          VARCHAR2(25)</a:t>
            </a:r>
          </a:p>
        </p:txBody>
      </p:sp>
      <p:sp>
        <p:nvSpPr>
          <p:cNvPr id="48133" name="Rectangle 32"/>
          <p:cNvSpPr>
            <a:spLocks noGrp="1" noChangeArrowheads="1"/>
          </p:cNvSpPr>
          <p:nvPr>
            <p:ph type="title" idx="4294967295"/>
          </p:nvPr>
        </p:nvSpPr>
        <p:spPr bwMode="auto">
          <a:xfrm>
            <a:off x="1447800" y="0"/>
            <a:ext cx="7696200" cy="762000"/>
          </a:xfrm>
          <a:prstGeom prst="rect">
            <a:avLst/>
          </a:prstGeom>
          <a:noFill/>
          <a:ln>
            <a:miter lim="800000"/>
            <a:headEnd/>
            <a:tailEnd/>
          </a:ln>
        </p:spPr>
        <p:txBody>
          <a:bodyPr/>
          <a:lstStyle/>
          <a:p>
            <a:pPr eaLnBrk="1" hangingPunct="1"/>
            <a:r>
              <a:rPr lang="en-US" b="1" smtClean="0">
                <a:solidFill>
                  <a:srgbClr val="FFFF00"/>
                </a:solidFill>
              </a:rPr>
              <a:t>Description of the table</a:t>
            </a:r>
          </a:p>
        </p:txBody>
      </p:sp>
      <p:sp>
        <p:nvSpPr>
          <p:cNvPr id="48134" name="Rectangle 33"/>
          <p:cNvSpPr>
            <a:spLocks noChangeArrowheads="1"/>
          </p:cNvSpPr>
          <p:nvPr/>
        </p:nvSpPr>
        <p:spPr bwMode="auto">
          <a:xfrm>
            <a:off x="1008063" y="1376363"/>
            <a:ext cx="3168650" cy="625475"/>
          </a:xfrm>
          <a:prstGeom prst="rect">
            <a:avLst/>
          </a:prstGeom>
          <a:noFill/>
          <a:ln w="9525">
            <a:noFill/>
            <a:miter lim="800000"/>
            <a:headEnd/>
            <a:tailEnd/>
          </a:ln>
        </p:spPr>
        <p:txBody>
          <a:bodyPr>
            <a:spAutoFit/>
          </a:bodyPr>
          <a:lstStyle/>
          <a:p>
            <a:pPr>
              <a:spcBef>
                <a:spcPct val="20000"/>
              </a:spcBef>
              <a:buClr>
                <a:schemeClr val="accent1"/>
              </a:buClr>
            </a:pPr>
            <a:r>
              <a:rPr lang="en-US" sz="3500">
                <a:latin typeface="Times New Roman" pitchFamily="18" charset="0"/>
              </a:rPr>
              <a:t>Desc student;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Effect transition="in" filter="wipe(left)">
                                      <p:cBhvr>
                                        <p:cTn id="7" dur="500"/>
                                        <p:tgtEl>
                                          <p:spTgt spid="58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2">
                                            <p:txEl>
                                              <p:pRg st="2" end="2"/>
                                            </p:txEl>
                                          </p:spTgt>
                                        </p:tgtEl>
                                        <p:attrNameLst>
                                          <p:attrName>style.visibility</p:attrName>
                                        </p:attrNameLst>
                                      </p:cBhvr>
                                      <p:to>
                                        <p:strVal val="visible"/>
                                      </p:to>
                                    </p:set>
                                    <p:animEffect transition="in" filter="wipe(left)">
                                      <p:cBhvr>
                                        <p:cTn id="12" dur="500"/>
                                        <p:tgtEl>
                                          <p:spTgt spid="583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2">
                                            <p:txEl>
                                              <p:pRg st="3" end="3"/>
                                            </p:txEl>
                                          </p:spTgt>
                                        </p:tgtEl>
                                        <p:attrNameLst>
                                          <p:attrName>style.visibility</p:attrName>
                                        </p:attrNameLst>
                                      </p:cBhvr>
                                      <p:to>
                                        <p:strVal val="visible"/>
                                      </p:to>
                                    </p:set>
                                    <p:animEffect transition="in" filter="wipe(left)">
                                      <p:cBhvr>
                                        <p:cTn id="17" dur="500"/>
                                        <p:tgtEl>
                                          <p:spTgt spid="583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2">
                                            <p:txEl>
                                              <p:pRg st="4" end="4"/>
                                            </p:txEl>
                                          </p:spTgt>
                                        </p:tgtEl>
                                        <p:attrNameLst>
                                          <p:attrName>style.visibility</p:attrName>
                                        </p:attrNameLst>
                                      </p:cBhvr>
                                      <p:to>
                                        <p:strVal val="visible"/>
                                      </p:to>
                                    </p:set>
                                    <p:animEffect transition="in" filter="wipe(left)">
                                      <p:cBhvr>
                                        <p:cTn id="22" dur="500"/>
                                        <p:tgtEl>
                                          <p:spTgt spid="5837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animEffect transition="in" filter="wipe(left)">
                                      <p:cBhvr>
                                        <p:cTn id="27" dur="500"/>
                                        <p:tgtEl>
                                          <p:spTgt spid="5837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372">
                                            <p:txEl>
                                              <p:pRg st="6" end="6"/>
                                            </p:txEl>
                                          </p:spTgt>
                                        </p:tgtEl>
                                        <p:attrNameLst>
                                          <p:attrName>style.visibility</p:attrName>
                                        </p:attrNameLst>
                                      </p:cBhvr>
                                      <p:to>
                                        <p:strVal val="visible"/>
                                      </p:to>
                                    </p:set>
                                    <p:animEffect transition="in" filter="wipe(left)">
                                      <p:cBhvr>
                                        <p:cTn id="32" dur="500"/>
                                        <p:tgtEl>
                                          <p:spTgt spid="583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F844B945-2697-4665-B6DC-A5F5E0B98098}"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7CB50D1D-BE2A-4C9D-9872-365CB7E1D4B5}" type="slidenum">
              <a:rPr lang="en-US" sz="1400">
                <a:solidFill>
                  <a:schemeClr val="bg2"/>
                </a:solidFill>
                <a:latin typeface="+mn-lt"/>
                <a:cs typeface="+mn-cs"/>
              </a:rPr>
              <a:pPr algn="r">
                <a:defRPr/>
              </a:pPr>
              <a:t>26</a:t>
            </a:fld>
            <a:endParaRPr lang="en-US" sz="1400">
              <a:solidFill>
                <a:schemeClr val="bg2"/>
              </a:solidFill>
              <a:latin typeface="+mn-lt"/>
              <a:cs typeface="+mn-cs"/>
            </a:endParaRPr>
          </a:p>
        </p:txBody>
      </p:sp>
      <p:sp>
        <p:nvSpPr>
          <p:cNvPr id="49156" name="Rectangle 6"/>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Insert a record into student table</a:t>
            </a:r>
          </a:p>
        </p:txBody>
      </p:sp>
      <p:sp>
        <p:nvSpPr>
          <p:cNvPr id="59397" name="Rectangle 7"/>
          <p:cNvSpPr>
            <a:spLocks noGrp="1" noChangeArrowheads="1"/>
          </p:cNvSpPr>
          <p:nvPr>
            <p:ph type="body" idx="4294967295"/>
          </p:nvPr>
        </p:nvSpPr>
        <p:spPr>
          <a:xfrm>
            <a:off x="3887788" y="3608388"/>
            <a:ext cx="5256212" cy="2413000"/>
          </a:xfrm>
        </p:spPr>
        <p:txBody>
          <a:bodyPr/>
          <a:lstStyle/>
          <a:p>
            <a:pPr eaLnBrk="1" hangingPunct="1">
              <a:lnSpc>
                <a:spcPct val="90000"/>
              </a:lnSpc>
              <a:buFontTx/>
              <a:buNone/>
            </a:pPr>
            <a:endParaRPr lang="en-US" sz="2000" dirty="0" smtClean="0">
              <a:latin typeface="Times New Roman" pitchFamily="18" charset="0"/>
            </a:endParaRPr>
          </a:p>
          <a:p>
            <a:pPr eaLnBrk="1" hangingPunct="1">
              <a:lnSpc>
                <a:spcPct val="90000"/>
              </a:lnSpc>
              <a:buFontTx/>
              <a:buNone/>
            </a:pPr>
            <a:r>
              <a:rPr lang="en-US" sz="2000" dirty="0" smtClean="0">
                <a:latin typeface="Times New Roman" pitchFamily="18" charset="0"/>
              </a:rPr>
              <a:t>SQL&gt; Insert into student</a:t>
            </a:r>
          </a:p>
          <a:p>
            <a:pPr eaLnBrk="1" hangingPunct="1">
              <a:lnSpc>
                <a:spcPct val="90000"/>
              </a:lnSpc>
              <a:buFontTx/>
              <a:buNone/>
            </a:pPr>
            <a:r>
              <a:rPr lang="en-US" sz="2000" dirty="0" smtClean="0">
                <a:latin typeface="Times New Roman" pitchFamily="18" charset="0"/>
              </a:rPr>
              <a:t>  Values(101,'Rahul','patel </a:t>
            </a:r>
            <a:r>
              <a:rPr lang="en-US" sz="2000" dirty="0" err="1" smtClean="0">
                <a:latin typeface="Times New Roman" pitchFamily="18" charset="0"/>
              </a:rPr>
              <a:t>nagar</a:t>
            </a:r>
            <a:r>
              <a:rPr lang="en-US" sz="2000" dirty="0" smtClean="0">
                <a:latin typeface="Times New Roman" pitchFamily="18" charset="0"/>
              </a:rPr>
              <a:t> Delhi');</a:t>
            </a:r>
          </a:p>
          <a:p>
            <a:pPr eaLnBrk="1" hangingPunct="1">
              <a:lnSpc>
                <a:spcPct val="90000"/>
              </a:lnSpc>
              <a:buFontTx/>
              <a:buNone/>
            </a:pPr>
            <a:endParaRPr lang="en-US" sz="2000" dirty="0" smtClean="0">
              <a:latin typeface="Times New Roman" pitchFamily="18" charset="0"/>
            </a:endParaRPr>
          </a:p>
          <a:p>
            <a:pPr eaLnBrk="1" hangingPunct="1">
              <a:lnSpc>
                <a:spcPct val="90000"/>
              </a:lnSpc>
              <a:buFontTx/>
              <a:buNone/>
            </a:pPr>
            <a:r>
              <a:rPr lang="en-US" sz="2000" dirty="0" smtClean="0">
                <a:latin typeface="Times New Roman" pitchFamily="18" charset="0"/>
              </a:rPr>
              <a:t>1 row created.</a:t>
            </a:r>
          </a:p>
        </p:txBody>
      </p:sp>
      <p:sp>
        <p:nvSpPr>
          <p:cNvPr id="49158" name="Rectangle 8"/>
          <p:cNvSpPr>
            <a:spLocks noChangeArrowheads="1"/>
          </p:cNvSpPr>
          <p:nvPr/>
        </p:nvSpPr>
        <p:spPr bwMode="auto">
          <a:xfrm>
            <a:off x="684213" y="1557338"/>
            <a:ext cx="7921625" cy="1158875"/>
          </a:xfrm>
          <a:prstGeom prst="rect">
            <a:avLst/>
          </a:prstGeom>
          <a:noFill/>
          <a:ln w="9525">
            <a:noFill/>
            <a:miter lim="800000"/>
            <a:headEnd/>
            <a:tailEnd/>
          </a:ln>
        </p:spPr>
        <p:txBody>
          <a:bodyPr>
            <a:spAutoFit/>
          </a:bodyPr>
          <a:lstStyle/>
          <a:p>
            <a:r>
              <a:rPr lang="en-US" sz="3500">
                <a:latin typeface="Times New Roman" pitchFamily="18" charset="0"/>
              </a:rPr>
              <a:t>Insert into student </a:t>
            </a:r>
          </a:p>
          <a:p>
            <a:r>
              <a:rPr lang="en-US" sz="3500">
                <a:latin typeface="Times New Roman" pitchFamily="18" charset="0"/>
              </a:rPr>
              <a:t>Values(101,’Rahul’,’patel nagar Delhi’);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7">
                                            <p:txEl>
                                              <p:pRg st="1" end="1"/>
                                            </p:txEl>
                                          </p:spTgt>
                                        </p:tgtEl>
                                        <p:attrNameLst>
                                          <p:attrName>style.visibility</p:attrName>
                                        </p:attrNameLst>
                                      </p:cBhvr>
                                      <p:to>
                                        <p:strVal val="visible"/>
                                      </p:to>
                                    </p:set>
                                    <p:animEffect transition="in" filter="wipe(left)">
                                      <p:cBhvr>
                                        <p:cTn id="7" dur="500"/>
                                        <p:tgtEl>
                                          <p:spTgt spid="593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7">
                                            <p:txEl>
                                              <p:pRg st="2" end="2"/>
                                            </p:txEl>
                                          </p:spTgt>
                                        </p:tgtEl>
                                        <p:attrNameLst>
                                          <p:attrName>style.visibility</p:attrName>
                                        </p:attrNameLst>
                                      </p:cBhvr>
                                      <p:to>
                                        <p:strVal val="visible"/>
                                      </p:to>
                                    </p:set>
                                    <p:animEffect transition="in" filter="wipe(left)">
                                      <p:cBhvr>
                                        <p:cTn id="12" dur="500"/>
                                        <p:tgtEl>
                                          <p:spTgt spid="593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7">
                                            <p:txEl>
                                              <p:pRg st="4" end="4"/>
                                            </p:txEl>
                                          </p:spTgt>
                                        </p:tgtEl>
                                        <p:attrNameLst>
                                          <p:attrName>style.visibility</p:attrName>
                                        </p:attrNameLst>
                                      </p:cBhvr>
                                      <p:to>
                                        <p:strVal val="visible"/>
                                      </p:to>
                                    </p:set>
                                    <p:animEffect transition="in" filter="wipe(left)">
                                      <p:cBhvr>
                                        <p:cTn id="17" dur="500"/>
                                        <p:tgtEl>
                                          <p:spTgt spid="593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28463D11-F6D2-46B1-B07D-30BDBB66972D}"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1983E877-78B3-4E8F-A67A-B658D8A5E64D}" type="slidenum">
              <a:rPr lang="en-US" sz="1400">
                <a:solidFill>
                  <a:schemeClr val="bg2"/>
                </a:solidFill>
                <a:latin typeface="+mn-lt"/>
                <a:cs typeface="+mn-cs"/>
              </a:rPr>
              <a:pPr algn="r">
                <a:defRPr/>
              </a:pPr>
              <a:t>27</a:t>
            </a:fld>
            <a:endParaRPr lang="en-US" sz="1400">
              <a:solidFill>
                <a:schemeClr val="bg2"/>
              </a:solidFill>
              <a:latin typeface="+mn-lt"/>
              <a:cs typeface="+mn-cs"/>
            </a:endParaRPr>
          </a:p>
        </p:txBody>
      </p:sp>
      <p:sp>
        <p:nvSpPr>
          <p:cNvPr id="50180" name="Rectangle 2"/>
          <p:cNvSpPr>
            <a:spLocks noGrp="1" noChangeArrowheads="1"/>
          </p:cNvSpPr>
          <p:nvPr>
            <p:ph type="title" idx="4294967295"/>
          </p:nvPr>
        </p:nvSpPr>
        <p:spPr bwMode="auto">
          <a:xfrm>
            <a:off x="1524000" y="0"/>
            <a:ext cx="7620000" cy="762000"/>
          </a:xfrm>
          <a:prstGeom prst="rect">
            <a:avLst/>
          </a:prstGeom>
          <a:noFill/>
          <a:ln>
            <a:miter lim="800000"/>
            <a:headEnd/>
            <a:tailEnd/>
          </a:ln>
        </p:spPr>
        <p:txBody>
          <a:bodyPr/>
          <a:lstStyle/>
          <a:p>
            <a:pPr eaLnBrk="1" hangingPunct="1"/>
            <a:r>
              <a:rPr lang="en-US" sz="3600" b="1" smtClean="0">
                <a:solidFill>
                  <a:srgbClr val="FFFF00"/>
                </a:solidFill>
              </a:rPr>
              <a:t>Insert multiple record into table</a:t>
            </a:r>
          </a:p>
        </p:txBody>
      </p:sp>
      <p:sp>
        <p:nvSpPr>
          <p:cNvPr id="60421" name="Rectangle 3"/>
          <p:cNvSpPr>
            <a:spLocks noGrp="1" noChangeArrowheads="1"/>
          </p:cNvSpPr>
          <p:nvPr>
            <p:ph type="body" idx="4294967295"/>
          </p:nvPr>
        </p:nvSpPr>
        <p:spPr>
          <a:xfrm>
            <a:off x="4140200" y="2565400"/>
            <a:ext cx="5003800" cy="3529013"/>
          </a:xfrm>
        </p:spPr>
        <p:txBody>
          <a:bodyPr/>
          <a:lstStyle/>
          <a:p>
            <a:pPr eaLnBrk="1" hangingPunct="1">
              <a:lnSpc>
                <a:spcPct val="80000"/>
              </a:lnSpc>
              <a:buFontTx/>
              <a:buNone/>
            </a:pPr>
            <a:endParaRPr lang="en-US" sz="1100" dirty="0" smtClean="0">
              <a:latin typeface="Times New Roman" pitchFamily="18" charset="0"/>
            </a:endParaRPr>
          </a:p>
          <a:p>
            <a:pPr eaLnBrk="1" hangingPunct="1">
              <a:lnSpc>
                <a:spcPct val="80000"/>
              </a:lnSpc>
              <a:buFontTx/>
              <a:buNone/>
            </a:pPr>
            <a:r>
              <a:rPr lang="en-US" sz="1400" dirty="0" smtClean="0"/>
              <a:t>SQL&gt; Insert into student</a:t>
            </a:r>
          </a:p>
          <a:p>
            <a:pPr eaLnBrk="1" hangingPunct="1">
              <a:lnSpc>
                <a:spcPct val="80000"/>
              </a:lnSpc>
              <a:buFontTx/>
              <a:buNone/>
            </a:pPr>
            <a:r>
              <a:rPr lang="en-US" sz="1400" dirty="0" smtClean="0"/>
              <a:t>    Values(&amp;</a:t>
            </a:r>
            <a:r>
              <a:rPr lang="en-US" sz="1400" dirty="0" err="1" smtClean="0"/>
              <a:t>rollno,'&amp;name','&amp;address</a:t>
            </a:r>
            <a:r>
              <a:rPr lang="en-US" sz="1400" dirty="0" smtClean="0"/>
              <a:t>');</a:t>
            </a:r>
          </a:p>
          <a:p>
            <a:pPr eaLnBrk="1" hangingPunct="1">
              <a:lnSpc>
                <a:spcPct val="80000"/>
              </a:lnSpc>
              <a:buFontTx/>
              <a:buNone/>
            </a:pPr>
            <a:endParaRPr lang="en-US" sz="1400" dirty="0" smtClean="0"/>
          </a:p>
          <a:p>
            <a:pPr eaLnBrk="1" hangingPunct="1">
              <a:lnSpc>
                <a:spcPct val="80000"/>
              </a:lnSpc>
              <a:buFontTx/>
              <a:buNone/>
            </a:pPr>
            <a:r>
              <a:rPr lang="en-US" sz="1400" dirty="0" smtClean="0"/>
              <a:t>Enter value for </a:t>
            </a:r>
            <a:r>
              <a:rPr lang="en-US" sz="1400" dirty="0" err="1" smtClean="0"/>
              <a:t>rollno</a:t>
            </a:r>
            <a:r>
              <a:rPr lang="en-US" sz="1400" dirty="0" smtClean="0"/>
              <a:t>: 102</a:t>
            </a:r>
          </a:p>
          <a:p>
            <a:pPr eaLnBrk="1" hangingPunct="1">
              <a:lnSpc>
                <a:spcPct val="80000"/>
              </a:lnSpc>
              <a:buFontTx/>
              <a:buNone/>
            </a:pPr>
            <a:r>
              <a:rPr lang="en-US" sz="1400" dirty="0" smtClean="0"/>
              <a:t>Enter value for name: </a:t>
            </a:r>
            <a:r>
              <a:rPr lang="en-US" sz="1400" dirty="0" err="1" smtClean="0"/>
              <a:t>sachin</a:t>
            </a:r>
            <a:endParaRPr lang="en-US" sz="1400" dirty="0" smtClean="0"/>
          </a:p>
          <a:p>
            <a:pPr eaLnBrk="1" hangingPunct="1">
              <a:lnSpc>
                <a:spcPct val="80000"/>
              </a:lnSpc>
              <a:buFontTx/>
              <a:buNone/>
            </a:pPr>
            <a:r>
              <a:rPr lang="en-US" sz="1400" dirty="0" smtClean="0"/>
              <a:t>Enter value for address: raj </a:t>
            </a:r>
            <a:r>
              <a:rPr lang="en-US" sz="1400" dirty="0" err="1" smtClean="0"/>
              <a:t>nagar</a:t>
            </a:r>
            <a:r>
              <a:rPr lang="en-US" sz="1400" dirty="0" smtClean="0"/>
              <a:t> </a:t>
            </a:r>
            <a:r>
              <a:rPr lang="en-US" sz="1400" dirty="0" err="1" smtClean="0"/>
              <a:t>ghaziabad</a:t>
            </a:r>
            <a:endParaRPr lang="en-US" sz="1400" dirty="0" smtClean="0"/>
          </a:p>
          <a:p>
            <a:pPr eaLnBrk="1" hangingPunct="1">
              <a:lnSpc>
                <a:spcPct val="80000"/>
              </a:lnSpc>
              <a:buFontTx/>
              <a:buNone/>
            </a:pPr>
            <a:r>
              <a:rPr lang="en-US" sz="1400" dirty="0" smtClean="0"/>
              <a:t>old   2: Values(&amp;</a:t>
            </a:r>
            <a:r>
              <a:rPr lang="en-US" sz="1400" dirty="0" err="1" smtClean="0"/>
              <a:t>rollno,'&amp;name','&amp;address</a:t>
            </a:r>
            <a:r>
              <a:rPr lang="en-US" sz="1400" dirty="0" smtClean="0"/>
              <a:t>')</a:t>
            </a:r>
          </a:p>
          <a:p>
            <a:pPr eaLnBrk="1" hangingPunct="1">
              <a:lnSpc>
                <a:spcPct val="80000"/>
              </a:lnSpc>
              <a:buFontTx/>
              <a:buNone/>
            </a:pPr>
            <a:r>
              <a:rPr lang="en-US" sz="1400" dirty="0" smtClean="0"/>
              <a:t>new   2: Values(102,'sachin','raj </a:t>
            </a:r>
            <a:r>
              <a:rPr lang="en-US" sz="1400" dirty="0" err="1" smtClean="0"/>
              <a:t>nagar</a:t>
            </a:r>
            <a:r>
              <a:rPr lang="en-US" sz="1400" dirty="0" smtClean="0"/>
              <a:t> </a:t>
            </a:r>
            <a:r>
              <a:rPr lang="en-US" sz="1400" dirty="0" err="1" smtClean="0"/>
              <a:t>ghaziabad</a:t>
            </a:r>
            <a:r>
              <a:rPr lang="en-US" sz="1400" dirty="0" smtClean="0"/>
              <a:t>')</a:t>
            </a:r>
          </a:p>
          <a:p>
            <a:pPr eaLnBrk="1" hangingPunct="1">
              <a:lnSpc>
                <a:spcPct val="80000"/>
              </a:lnSpc>
              <a:buFontTx/>
              <a:buNone/>
            </a:pPr>
            <a:endParaRPr lang="en-US" sz="1400" dirty="0" smtClean="0"/>
          </a:p>
          <a:p>
            <a:pPr eaLnBrk="1" hangingPunct="1">
              <a:lnSpc>
                <a:spcPct val="80000"/>
              </a:lnSpc>
              <a:buFontTx/>
              <a:buNone/>
            </a:pPr>
            <a:r>
              <a:rPr lang="en-US" sz="1400" dirty="0" smtClean="0"/>
              <a:t>1 row created.</a:t>
            </a:r>
          </a:p>
          <a:p>
            <a:pPr eaLnBrk="1" hangingPunct="1">
              <a:lnSpc>
                <a:spcPct val="80000"/>
              </a:lnSpc>
              <a:buFontTx/>
              <a:buNone/>
            </a:pPr>
            <a:endParaRPr lang="en-US" sz="1400" dirty="0" smtClean="0"/>
          </a:p>
          <a:p>
            <a:pPr eaLnBrk="1" hangingPunct="1">
              <a:lnSpc>
                <a:spcPct val="80000"/>
              </a:lnSpc>
              <a:buFontTx/>
              <a:buNone/>
            </a:pPr>
            <a:r>
              <a:rPr lang="en-US" sz="1400" dirty="0" smtClean="0"/>
              <a:t>SQL&gt; /</a:t>
            </a:r>
          </a:p>
          <a:p>
            <a:pPr eaLnBrk="1" hangingPunct="1">
              <a:lnSpc>
                <a:spcPct val="80000"/>
              </a:lnSpc>
              <a:buFontTx/>
              <a:buNone/>
            </a:pPr>
            <a:r>
              <a:rPr lang="en-US" sz="1400" dirty="0" smtClean="0"/>
              <a:t>Enter value for </a:t>
            </a:r>
            <a:r>
              <a:rPr lang="en-US" sz="1400" dirty="0" err="1" smtClean="0"/>
              <a:t>rollno</a:t>
            </a:r>
            <a:r>
              <a:rPr lang="en-US" sz="1400" dirty="0" smtClean="0"/>
              <a:t>: 103</a:t>
            </a:r>
          </a:p>
          <a:p>
            <a:pPr eaLnBrk="1" hangingPunct="1">
              <a:lnSpc>
                <a:spcPct val="80000"/>
              </a:lnSpc>
              <a:buFontTx/>
              <a:buNone/>
            </a:pPr>
            <a:r>
              <a:rPr lang="en-US" sz="1400" dirty="0" smtClean="0"/>
              <a:t>Enter value for name: </a:t>
            </a:r>
            <a:r>
              <a:rPr lang="en-US" sz="1400" dirty="0" err="1" smtClean="0"/>
              <a:t>amit</a:t>
            </a:r>
            <a:endParaRPr lang="en-US" sz="1400" dirty="0" smtClean="0"/>
          </a:p>
          <a:p>
            <a:pPr eaLnBrk="1" hangingPunct="1">
              <a:lnSpc>
                <a:spcPct val="80000"/>
              </a:lnSpc>
              <a:buFontTx/>
              <a:buNone/>
            </a:pPr>
            <a:endParaRPr lang="en-US" sz="1400" dirty="0" smtClean="0"/>
          </a:p>
        </p:txBody>
      </p:sp>
      <p:sp>
        <p:nvSpPr>
          <p:cNvPr id="50182" name="Rectangle 4"/>
          <p:cNvSpPr>
            <a:spLocks noChangeArrowheads="1"/>
          </p:cNvSpPr>
          <p:nvPr/>
        </p:nvSpPr>
        <p:spPr bwMode="auto">
          <a:xfrm>
            <a:off x="755650" y="1125538"/>
            <a:ext cx="7921625" cy="1158875"/>
          </a:xfrm>
          <a:prstGeom prst="rect">
            <a:avLst/>
          </a:prstGeom>
          <a:noFill/>
          <a:ln w="9525">
            <a:noFill/>
            <a:miter lim="800000"/>
            <a:headEnd/>
            <a:tailEnd/>
          </a:ln>
        </p:spPr>
        <p:txBody>
          <a:bodyPr>
            <a:spAutoFit/>
          </a:bodyPr>
          <a:lstStyle/>
          <a:p>
            <a:r>
              <a:rPr lang="en-US" sz="3500">
                <a:latin typeface="Times New Roman" pitchFamily="18" charset="0"/>
              </a:rPr>
              <a:t>Insert into student </a:t>
            </a:r>
          </a:p>
          <a:p>
            <a:r>
              <a:rPr lang="en-US" sz="3500">
                <a:latin typeface="Times New Roman" pitchFamily="18" charset="0"/>
              </a:rPr>
              <a:t>Values(&amp;rollno,’&amp;name’,&amp;address’);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xEl>
                                              <p:pRg st="1" end="1"/>
                                            </p:txEl>
                                          </p:spTgt>
                                        </p:tgtEl>
                                        <p:attrNameLst>
                                          <p:attrName>style.visibility</p:attrName>
                                        </p:attrNameLst>
                                      </p:cBhvr>
                                      <p:to>
                                        <p:strVal val="visible"/>
                                      </p:to>
                                    </p:set>
                                    <p:animEffect transition="in" filter="wipe(left)">
                                      <p:cBhvr>
                                        <p:cTn id="7" dur="500"/>
                                        <p:tgtEl>
                                          <p:spTgt spid="604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1">
                                            <p:txEl>
                                              <p:pRg st="2" end="2"/>
                                            </p:txEl>
                                          </p:spTgt>
                                        </p:tgtEl>
                                        <p:attrNameLst>
                                          <p:attrName>style.visibility</p:attrName>
                                        </p:attrNameLst>
                                      </p:cBhvr>
                                      <p:to>
                                        <p:strVal val="visible"/>
                                      </p:to>
                                    </p:set>
                                    <p:animEffect transition="in" filter="wipe(left)">
                                      <p:cBhvr>
                                        <p:cTn id="12" dur="500"/>
                                        <p:tgtEl>
                                          <p:spTgt spid="604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1">
                                            <p:txEl>
                                              <p:pRg st="4" end="4"/>
                                            </p:txEl>
                                          </p:spTgt>
                                        </p:tgtEl>
                                        <p:attrNameLst>
                                          <p:attrName>style.visibility</p:attrName>
                                        </p:attrNameLst>
                                      </p:cBhvr>
                                      <p:to>
                                        <p:strVal val="visible"/>
                                      </p:to>
                                    </p:set>
                                    <p:animEffect transition="in" filter="wipe(left)">
                                      <p:cBhvr>
                                        <p:cTn id="17" dur="500"/>
                                        <p:tgtEl>
                                          <p:spTgt spid="6042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1">
                                            <p:txEl>
                                              <p:pRg st="5" end="5"/>
                                            </p:txEl>
                                          </p:spTgt>
                                        </p:tgtEl>
                                        <p:attrNameLst>
                                          <p:attrName>style.visibility</p:attrName>
                                        </p:attrNameLst>
                                      </p:cBhvr>
                                      <p:to>
                                        <p:strVal val="visible"/>
                                      </p:to>
                                    </p:set>
                                    <p:animEffect transition="in" filter="wipe(left)">
                                      <p:cBhvr>
                                        <p:cTn id="22" dur="500"/>
                                        <p:tgtEl>
                                          <p:spTgt spid="6042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1">
                                            <p:txEl>
                                              <p:pRg st="6" end="6"/>
                                            </p:txEl>
                                          </p:spTgt>
                                        </p:tgtEl>
                                        <p:attrNameLst>
                                          <p:attrName>style.visibility</p:attrName>
                                        </p:attrNameLst>
                                      </p:cBhvr>
                                      <p:to>
                                        <p:strVal val="visible"/>
                                      </p:to>
                                    </p:set>
                                    <p:animEffect transition="in" filter="wipe(left)">
                                      <p:cBhvr>
                                        <p:cTn id="27" dur="500"/>
                                        <p:tgtEl>
                                          <p:spTgt spid="6042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421">
                                            <p:txEl>
                                              <p:pRg st="7" end="7"/>
                                            </p:txEl>
                                          </p:spTgt>
                                        </p:tgtEl>
                                        <p:attrNameLst>
                                          <p:attrName>style.visibility</p:attrName>
                                        </p:attrNameLst>
                                      </p:cBhvr>
                                      <p:to>
                                        <p:strVal val="visible"/>
                                      </p:to>
                                    </p:set>
                                    <p:animEffect transition="in" filter="wipe(left)">
                                      <p:cBhvr>
                                        <p:cTn id="32" dur="500"/>
                                        <p:tgtEl>
                                          <p:spTgt spid="6042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21">
                                            <p:txEl>
                                              <p:pRg st="8" end="8"/>
                                            </p:txEl>
                                          </p:spTgt>
                                        </p:tgtEl>
                                        <p:attrNameLst>
                                          <p:attrName>style.visibility</p:attrName>
                                        </p:attrNameLst>
                                      </p:cBhvr>
                                      <p:to>
                                        <p:strVal val="visible"/>
                                      </p:to>
                                    </p:set>
                                    <p:animEffect transition="in" filter="wipe(left)">
                                      <p:cBhvr>
                                        <p:cTn id="37" dur="500"/>
                                        <p:tgtEl>
                                          <p:spTgt spid="6042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0421">
                                            <p:txEl>
                                              <p:pRg st="10" end="10"/>
                                            </p:txEl>
                                          </p:spTgt>
                                        </p:tgtEl>
                                        <p:attrNameLst>
                                          <p:attrName>style.visibility</p:attrName>
                                        </p:attrNameLst>
                                      </p:cBhvr>
                                      <p:to>
                                        <p:strVal val="visible"/>
                                      </p:to>
                                    </p:set>
                                    <p:animEffect transition="in" filter="wipe(left)">
                                      <p:cBhvr>
                                        <p:cTn id="42" dur="500"/>
                                        <p:tgtEl>
                                          <p:spTgt spid="6042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21">
                                            <p:txEl>
                                              <p:pRg st="12" end="12"/>
                                            </p:txEl>
                                          </p:spTgt>
                                        </p:tgtEl>
                                        <p:attrNameLst>
                                          <p:attrName>style.visibility</p:attrName>
                                        </p:attrNameLst>
                                      </p:cBhvr>
                                      <p:to>
                                        <p:strVal val="visible"/>
                                      </p:to>
                                    </p:set>
                                    <p:animEffect transition="in" filter="wipe(left)">
                                      <p:cBhvr>
                                        <p:cTn id="47" dur="500"/>
                                        <p:tgtEl>
                                          <p:spTgt spid="60421">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421">
                                            <p:txEl>
                                              <p:pRg st="13" end="13"/>
                                            </p:txEl>
                                          </p:spTgt>
                                        </p:tgtEl>
                                        <p:attrNameLst>
                                          <p:attrName>style.visibility</p:attrName>
                                        </p:attrNameLst>
                                      </p:cBhvr>
                                      <p:to>
                                        <p:strVal val="visible"/>
                                      </p:to>
                                    </p:set>
                                    <p:animEffect transition="in" filter="wipe(left)">
                                      <p:cBhvr>
                                        <p:cTn id="52" dur="500"/>
                                        <p:tgtEl>
                                          <p:spTgt spid="60421">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0421">
                                            <p:txEl>
                                              <p:pRg st="14" end="14"/>
                                            </p:txEl>
                                          </p:spTgt>
                                        </p:tgtEl>
                                        <p:attrNameLst>
                                          <p:attrName>style.visibility</p:attrName>
                                        </p:attrNameLst>
                                      </p:cBhvr>
                                      <p:to>
                                        <p:strVal val="visible"/>
                                      </p:to>
                                    </p:set>
                                    <p:animEffect transition="in" filter="wipe(left)">
                                      <p:cBhvr>
                                        <p:cTn id="57" dur="500"/>
                                        <p:tgtEl>
                                          <p:spTgt spid="6042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bwMode="auto">
          <a:xfrm>
            <a:off x="1447800" y="0"/>
            <a:ext cx="7696200" cy="762000"/>
          </a:xfrm>
          <a:prstGeom prst="rect">
            <a:avLst/>
          </a:prstGeom>
          <a:noFill/>
          <a:ln>
            <a:miter lim="800000"/>
            <a:headEnd/>
            <a:tailEnd/>
          </a:ln>
        </p:spPr>
        <p:txBody>
          <a:bodyPr/>
          <a:lstStyle/>
          <a:p>
            <a:pPr eaLnBrk="1" hangingPunct="1"/>
            <a:r>
              <a:rPr lang="en-US" sz="4000" b="1" smtClean="0">
                <a:solidFill>
                  <a:srgbClr val="FFFF00"/>
                </a:solidFill>
              </a:rPr>
              <a:t>Different way to Look the Record</a:t>
            </a:r>
          </a:p>
        </p:txBody>
      </p:sp>
      <p:sp>
        <p:nvSpPr>
          <p:cNvPr id="61443" name="Rectangle 3"/>
          <p:cNvSpPr>
            <a:spLocks noGrp="1" noChangeArrowheads="1"/>
          </p:cNvSpPr>
          <p:nvPr>
            <p:ph type="body" idx="4294967295"/>
          </p:nvPr>
        </p:nvSpPr>
        <p:spPr>
          <a:xfrm>
            <a:off x="685800" y="1371600"/>
            <a:ext cx="7632700" cy="4824413"/>
          </a:xfrm>
        </p:spPr>
        <p:txBody>
          <a:bodyPr/>
          <a:lstStyle/>
          <a:p>
            <a:pPr marL="609600" indent="-609600" eaLnBrk="1" hangingPunct="1">
              <a:lnSpc>
                <a:spcPct val="90000"/>
              </a:lnSpc>
              <a:buFontTx/>
              <a:buNone/>
            </a:pPr>
            <a:r>
              <a:rPr lang="en-US" smtClean="0"/>
              <a:t>Select * from student;</a:t>
            </a:r>
          </a:p>
          <a:p>
            <a:pPr marL="609600" indent="-609600" eaLnBrk="1" hangingPunct="1">
              <a:lnSpc>
                <a:spcPct val="90000"/>
              </a:lnSpc>
              <a:buFontTx/>
              <a:buNone/>
            </a:pPr>
            <a:endParaRPr lang="en-US" smtClean="0"/>
          </a:p>
          <a:p>
            <a:pPr marL="609600" indent="-609600" eaLnBrk="1" hangingPunct="1">
              <a:lnSpc>
                <a:spcPct val="90000"/>
              </a:lnSpc>
              <a:buFontTx/>
              <a:buNone/>
            </a:pPr>
            <a:r>
              <a:rPr lang="en-US" smtClean="0"/>
              <a:t>Select name from student;</a:t>
            </a:r>
          </a:p>
          <a:p>
            <a:pPr marL="609600" indent="-609600" eaLnBrk="1" hangingPunct="1">
              <a:lnSpc>
                <a:spcPct val="90000"/>
              </a:lnSpc>
              <a:buFontTx/>
              <a:buNone/>
            </a:pPr>
            <a:endParaRPr lang="en-US" smtClean="0"/>
          </a:p>
          <a:p>
            <a:pPr marL="609600" indent="-609600" eaLnBrk="1" hangingPunct="1">
              <a:lnSpc>
                <a:spcPct val="90000"/>
              </a:lnSpc>
              <a:buFontTx/>
              <a:buNone/>
            </a:pPr>
            <a:r>
              <a:rPr lang="en-US" smtClean="0"/>
              <a:t>Select name from student </a:t>
            </a:r>
          </a:p>
          <a:p>
            <a:pPr marL="609600" indent="-609600" eaLnBrk="1" hangingPunct="1">
              <a:lnSpc>
                <a:spcPct val="90000"/>
              </a:lnSpc>
              <a:buFontTx/>
              <a:buNone/>
            </a:pPr>
            <a:r>
              <a:rPr lang="en-US" smtClean="0"/>
              <a:t>		where rollno=100;</a:t>
            </a:r>
          </a:p>
          <a:p>
            <a:pPr marL="609600" indent="-609600" eaLnBrk="1" hangingPunct="1">
              <a:lnSpc>
                <a:spcPct val="90000"/>
              </a:lnSpc>
              <a:buFontTx/>
              <a:buNone/>
            </a:pPr>
            <a:endParaRPr lang="en-US" smtClean="0"/>
          </a:p>
          <a:p>
            <a:pPr marL="609600" indent="-609600" eaLnBrk="1" hangingPunct="1">
              <a:lnSpc>
                <a:spcPct val="90000"/>
              </a:lnSpc>
              <a:buFontTx/>
              <a:buNone/>
            </a:pPr>
            <a:r>
              <a:rPr lang="en-US" smtClean="0"/>
              <a:t>Select name from student </a:t>
            </a:r>
          </a:p>
          <a:p>
            <a:pPr marL="609600" indent="-609600" eaLnBrk="1" hangingPunct="1">
              <a:lnSpc>
                <a:spcPct val="90000"/>
              </a:lnSpc>
              <a:buFontTx/>
              <a:buNone/>
            </a:pPr>
            <a:r>
              <a:rPr lang="en-US" smtClean="0"/>
              <a:t>		Where rollno between 100 and 101;</a:t>
            </a:r>
          </a:p>
          <a:p>
            <a:pPr marL="609600" indent="-609600" eaLnBrk="1" hangingPunct="1">
              <a:lnSpc>
                <a:spcPct val="90000"/>
              </a:lnSpc>
              <a:buFontTx/>
              <a:buNone/>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5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4" end="4"/>
                                            </p:txEl>
                                          </p:spTgt>
                                        </p:tgtEl>
                                        <p:attrNameLst>
                                          <p:attrName>style.visibility</p:attrName>
                                        </p:attrNameLst>
                                      </p:cBhvr>
                                      <p:to>
                                        <p:strVal val="visible"/>
                                      </p:to>
                                    </p:set>
                                    <p:animEffect transition="in" filter="wipe(left)">
                                      <p:cBhvr>
                                        <p:cTn id="17" dur="500"/>
                                        <p:tgtEl>
                                          <p:spTgt spid="614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5" end="5"/>
                                            </p:txEl>
                                          </p:spTgt>
                                        </p:tgtEl>
                                        <p:attrNameLst>
                                          <p:attrName>style.visibility</p:attrName>
                                        </p:attrNameLst>
                                      </p:cBhvr>
                                      <p:to>
                                        <p:strVal val="visible"/>
                                      </p:to>
                                    </p:set>
                                    <p:animEffect transition="in" filter="wipe(left)">
                                      <p:cBhvr>
                                        <p:cTn id="22" dur="500"/>
                                        <p:tgtEl>
                                          <p:spTgt spid="6144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3">
                                            <p:txEl>
                                              <p:pRg st="7" end="7"/>
                                            </p:txEl>
                                          </p:spTgt>
                                        </p:tgtEl>
                                        <p:attrNameLst>
                                          <p:attrName>style.visibility</p:attrName>
                                        </p:attrNameLst>
                                      </p:cBhvr>
                                      <p:to>
                                        <p:strVal val="visible"/>
                                      </p:to>
                                    </p:set>
                                    <p:animEffect transition="in" filter="wipe(left)">
                                      <p:cBhvr>
                                        <p:cTn id="27" dur="500"/>
                                        <p:tgtEl>
                                          <p:spTgt spid="6144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43">
                                            <p:txEl>
                                              <p:pRg st="8" end="8"/>
                                            </p:txEl>
                                          </p:spTgt>
                                        </p:tgtEl>
                                        <p:attrNameLst>
                                          <p:attrName>style.visibility</p:attrName>
                                        </p:attrNameLst>
                                      </p:cBhvr>
                                      <p:to>
                                        <p:strVal val="visible"/>
                                      </p:to>
                                    </p:set>
                                    <p:animEffect transition="in" filter="wipe(left)">
                                      <p:cBhvr>
                                        <p:cTn id="32" dur="500"/>
                                        <p:tgtEl>
                                          <p:spTgt spid="614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z="4000" b="1" smtClean="0">
                <a:solidFill>
                  <a:srgbClr val="FFFF00"/>
                </a:solidFill>
              </a:rPr>
              <a:t>Different way to Look the Record</a:t>
            </a:r>
            <a:r>
              <a:rPr lang="en-US" sz="4000" smtClean="0">
                <a:solidFill>
                  <a:srgbClr val="FFFF00"/>
                </a:solidFill>
              </a:rPr>
              <a:t> </a:t>
            </a:r>
          </a:p>
        </p:txBody>
      </p:sp>
      <p:sp>
        <p:nvSpPr>
          <p:cNvPr id="62467" name="Rectangle 3"/>
          <p:cNvSpPr>
            <a:spLocks noGrp="1" noChangeArrowheads="1"/>
          </p:cNvSpPr>
          <p:nvPr>
            <p:ph type="body" idx="4294967295"/>
          </p:nvPr>
        </p:nvSpPr>
        <p:spPr>
          <a:xfrm>
            <a:off x="609600" y="1143000"/>
            <a:ext cx="8174038" cy="4724400"/>
          </a:xfrm>
        </p:spPr>
        <p:txBody>
          <a:bodyPr/>
          <a:lstStyle/>
          <a:p>
            <a:pPr eaLnBrk="1" hangingPunct="1">
              <a:lnSpc>
                <a:spcPct val="90000"/>
              </a:lnSpc>
              <a:buFontTx/>
              <a:buNone/>
            </a:pPr>
            <a:endParaRPr lang="en-US" sz="2000" smtClean="0"/>
          </a:p>
          <a:p>
            <a:pPr eaLnBrk="1" hangingPunct="1">
              <a:lnSpc>
                <a:spcPct val="90000"/>
              </a:lnSpc>
              <a:buFontTx/>
              <a:buNone/>
            </a:pPr>
            <a:r>
              <a:rPr lang="en-US" sz="2500" smtClean="0"/>
              <a:t>Select name from student </a:t>
            </a:r>
          </a:p>
          <a:p>
            <a:pPr eaLnBrk="1" hangingPunct="1">
              <a:lnSpc>
                <a:spcPct val="90000"/>
              </a:lnSpc>
              <a:buFontTx/>
              <a:buNone/>
            </a:pPr>
            <a:r>
              <a:rPr lang="en-US" sz="2500" smtClean="0"/>
              <a:t>	where rollno=100 </a:t>
            </a:r>
            <a:r>
              <a:rPr lang="en-US" sz="2500" b="1" smtClean="0"/>
              <a:t>and</a:t>
            </a:r>
            <a:r>
              <a:rPr lang="en-US" sz="2500" smtClean="0"/>
              <a:t> address =‘patel nagar delhi’;</a:t>
            </a:r>
          </a:p>
          <a:p>
            <a:pPr eaLnBrk="1" hangingPunct="1">
              <a:lnSpc>
                <a:spcPct val="90000"/>
              </a:lnSpc>
              <a:buFontTx/>
              <a:buNone/>
            </a:pPr>
            <a:endParaRPr lang="en-US" sz="2500" smtClean="0"/>
          </a:p>
          <a:p>
            <a:pPr eaLnBrk="1" hangingPunct="1">
              <a:lnSpc>
                <a:spcPct val="90000"/>
              </a:lnSpc>
              <a:buFontTx/>
              <a:buNone/>
            </a:pPr>
            <a:r>
              <a:rPr lang="en-US" sz="2500" smtClean="0"/>
              <a:t>Select name from student </a:t>
            </a:r>
          </a:p>
          <a:p>
            <a:pPr eaLnBrk="1" hangingPunct="1">
              <a:lnSpc>
                <a:spcPct val="90000"/>
              </a:lnSpc>
              <a:buFontTx/>
              <a:buNone/>
            </a:pPr>
            <a:r>
              <a:rPr lang="en-US" sz="2500" smtClean="0"/>
              <a:t>	where rollno=100 </a:t>
            </a:r>
            <a:r>
              <a:rPr lang="en-US" sz="2500" b="1" smtClean="0"/>
              <a:t>or </a:t>
            </a:r>
            <a:r>
              <a:rPr lang="en-US" sz="2500" smtClean="0"/>
              <a:t>address =‘patel nagar delhi’;</a:t>
            </a:r>
          </a:p>
          <a:p>
            <a:pPr eaLnBrk="1" hangingPunct="1">
              <a:lnSpc>
                <a:spcPct val="90000"/>
              </a:lnSpc>
              <a:buFontTx/>
              <a:buNone/>
            </a:pPr>
            <a:endParaRPr lang="en-US" sz="2500" smtClean="0"/>
          </a:p>
          <a:p>
            <a:pPr eaLnBrk="1" hangingPunct="1">
              <a:lnSpc>
                <a:spcPct val="90000"/>
              </a:lnSpc>
              <a:buFontTx/>
              <a:buNone/>
            </a:pPr>
            <a:r>
              <a:rPr lang="en-US" sz="2500" smtClean="0"/>
              <a:t>Select </a:t>
            </a:r>
            <a:r>
              <a:rPr lang="en-US" sz="2500" b="1" smtClean="0"/>
              <a:t>count</a:t>
            </a:r>
            <a:r>
              <a:rPr lang="en-US" sz="2500" smtClean="0"/>
              <a:t> (name) from student; </a:t>
            </a:r>
          </a:p>
          <a:p>
            <a:pPr eaLnBrk="1" hangingPunct="1">
              <a:lnSpc>
                <a:spcPct val="90000"/>
              </a:lnSpc>
              <a:buFontTx/>
              <a:buNone/>
            </a:pPr>
            <a:endParaRPr lang="en-US" sz="2500" smtClean="0"/>
          </a:p>
          <a:p>
            <a:pPr eaLnBrk="1" hangingPunct="1">
              <a:lnSpc>
                <a:spcPct val="90000"/>
              </a:lnSpc>
              <a:buFontTx/>
              <a:buNone/>
            </a:pPr>
            <a:r>
              <a:rPr lang="en-US" sz="2500" smtClean="0"/>
              <a:t>Select name from student </a:t>
            </a:r>
          </a:p>
          <a:p>
            <a:pPr eaLnBrk="1" hangingPunct="1">
              <a:lnSpc>
                <a:spcPct val="90000"/>
              </a:lnSpc>
              <a:buFontTx/>
              <a:buNone/>
            </a:pPr>
            <a:r>
              <a:rPr lang="en-US" sz="2500" smtClean="0"/>
              <a:t>	Where rollno </a:t>
            </a:r>
            <a:r>
              <a:rPr lang="en-US" sz="2500" b="1" smtClean="0"/>
              <a:t>in</a:t>
            </a:r>
            <a:r>
              <a:rPr lang="en-US" sz="2500" smtClean="0"/>
              <a:t>(100,101);</a:t>
            </a:r>
            <a:endParaRPr lang="en-US"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wipe(left)">
                                      <p:cBhvr>
                                        <p:cTn id="7" dur="500"/>
                                        <p:tgtEl>
                                          <p:spTgt spid="62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wipe(left)">
                                      <p:cBhvr>
                                        <p:cTn id="12" dur="500"/>
                                        <p:tgtEl>
                                          <p:spTgt spid="624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animEffect transition="in" filter="wipe(left)">
                                      <p:cBhvr>
                                        <p:cTn id="17" dur="500"/>
                                        <p:tgtEl>
                                          <p:spTgt spid="624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7">
                                            <p:txEl>
                                              <p:pRg st="5" end="5"/>
                                            </p:txEl>
                                          </p:spTgt>
                                        </p:tgtEl>
                                        <p:attrNameLst>
                                          <p:attrName>style.visibility</p:attrName>
                                        </p:attrNameLst>
                                      </p:cBhvr>
                                      <p:to>
                                        <p:strVal val="visible"/>
                                      </p:to>
                                    </p:set>
                                    <p:animEffect transition="in" filter="wipe(left)">
                                      <p:cBhvr>
                                        <p:cTn id="22" dur="500"/>
                                        <p:tgtEl>
                                          <p:spTgt spid="624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67">
                                            <p:txEl>
                                              <p:pRg st="7" end="7"/>
                                            </p:txEl>
                                          </p:spTgt>
                                        </p:tgtEl>
                                        <p:attrNameLst>
                                          <p:attrName>style.visibility</p:attrName>
                                        </p:attrNameLst>
                                      </p:cBhvr>
                                      <p:to>
                                        <p:strVal val="visible"/>
                                      </p:to>
                                    </p:set>
                                    <p:animEffect transition="in" filter="wipe(left)">
                                      <p:cBhvr>
                                        <p:cTn id="27" dur="500"/>
                                        <p:tgtEl>
                                          <p:spTgt spid="6246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67">
                                            <p:txEl>
                                              <p:pRg st="9" end="9"/>
                                            </p:txEl>
                                          </p:spTgt>
                                        </p:tgtEl>
                                        <p:attrNameLst>
                                          <p:attrName>style.visibility</p:attrName>
                                        </p:attrNameLst>
                                      </p:cBhvr>
                                      <p:to>
                                        <p:strVal val="visible"/>
                                      </p:to>
                                    </p:set>
                                    <p:animEffect transition="in" filter="wipe(left)">
                                      <p:cBhvr>
                                        <p:cTn id="32" dur="500"/>
                                        <p:tgtEl>
                                          <p:spTgt spid="6246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467">
                                            <p:txEl>
                                              <p:pRg st="10" end="10"/>
                                            </p:txEl>
                                          </p:spTgt>
                                        </p:tgtEl>
                                        <p:attrNameLst>
                                          <p:attrName>style.visibility</p:attrName>
                                        </p:attrNameLst>
                                      </p:cBhvr>
                                      <p:to>
                                        <p:strVal val="visible"/>
                                      </p:to>
                                    </p:set>
                                    <p:animEffect transition="in" filter="wipe(left)">
                                      <p:cBhvr>
                                        <p:cTn id="37" dur="500"/>
                                        <p:tgtEl>
                                          <p:spTgt spid="624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1295400" y="0"/>
            <a:ext cx="7848600" cy="762000"/>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Oracle Database Structure</a:t>
            </a:r>
          </a:p>
        </p:txBody>
      </p:sp>
      <p:pic>
        <p:nvPicPr>
          <p:cNvPr id="8195" name="Picture 2" descr="C:\Documents and Settings\mca\Desktop\architecture\1.JPG"/>
          <p:cNvPicPr>
            <a:picLocks noChangeAspect="1" noChangeArrowheads="1"/>
          </p:cNvPicPr>
          <p:nvPr/>
        </p:nvPicPr>
        <p:blipFill>
          <a:blip r:embed="rId2"/>
          <a:srcRect/>
          <a:stretch>
            <a:fillRect/>
          </a:stretch>
        </p:blipFill>
        <p:spPr bwMode="auto">
          <a:xfrm>
            <a:off x="381000" y="1143000"/>
            <a:ext cx="83820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bwMode="auto">
          <a:xfrm>
            <a:off x="1676400" y="0"/>
            <a:ext cx="7467600" cy="838200"/>
          </a:xfrm>
          <a:prstGeom prst="rect">
            <a:avLst/>
          </a:prstGeom>
          <a:noFill/>
          <a:ln>
            <a:miter lim="800000"/>
            <a:headEnd/>
            <a:tailEnd/>
          </a:ln>
        </p:spPr>
        <p:txBody>
          <a:bodyPr/>
          <a:lstStyle/>
          <a:p>
            <a:pPr eaLnBrk="1" hangingPunct="1"/>
            <a:r>
              <a:rPr lang="en-US" smtClean="0">
                <a:solidFill>
                  <a:srgbClr val="FFFF00"/>
                </a:solidFill>
              </a:rPr>
              <a:t>To look All the column</a:t>
            </a:r>
          </a:p>
        </p:txBody>
      </p:sp>
      <p:sp>
        <p:nvSpPr>
          <p:cNvPr id="63491" name="Rectangle 3"/>
          <p:cNvSpPr>
            <a:spLocks noGrp="1" noChangeArrowheads="1"/>
          </p:cNvSpPr>
          <p:nvPr>
            <p:ph type="body" idx="4294967295"/>
          </p:nvPr>
        </p:nvSpPr>
        <p:spPr>
          <a:xfrm>
            <a:off x="381000" y="1981200"/>
            <a:ext cx="6292850" cy="890588"/>
          </a:xfrm>
        </p:spPr>
        <p:txBody>
          <a:bodyPr/>
          <a:lstStyle/>
          <a:p>
            <a:pPr eaLnBrk="1" hangingPunct="1">
              <a:buFontTx/>
              <a:buNone/>
            </a:pPr>
            <a:r>
              <a:rPr lang="en-US" smtClean="0"/>
              <a:t>Select * from student;</a:t>
            </a:r>
          </a:p>
        </p:txBody>
      </p:sp>
      <p:sp>
        <p:nvSpPr>
          <p:cNvPr id="53252" name="Rectangle 4"/>
          <p:cNvSpPr>
            <a:spLocks noChangeArrowheads="1"/>
          </p:cNvSpPr>
          <p:nvPr/>
        </p:nvSpPr>
        <p:spPr bwMode="auto">
          <a:xfrm>
            <a:off x="2663825" y="3176588"/>
            <a:ext cx="5868988" cy="3013075"/>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Select * from student;</a:t>
            </a:r>
          </a:p>
          <a:p>
            <a:endParaRPr lang="en-US" sz="2400">
              <a:latin typeface="Times New Roman" pitchFamily="18" charset="0"/>
            </a:endParaRPr>
          </a:p>
          <a:p>
            <a:r>
              <a:rPr lang="en-US" sz="2400">
                <a:latin typeface="Times New Roman" pitchFamily="18" charset="0"/>
              </a:rPr>
              <a:t>    ROLLNO NAME            ADDRESS</a:t>
            </a:r>
          </a:p>
          <a:p>
            <a:r>
              <a:rPr lang="en-US" sz="2400">
                <a:latin typeface="Times New Roman" pitchFamily="18" charset="0"/>
              </a:rPr>
              <a:t>---------- --------------- -------------------------</a:t>
            </a:r>
          </a:p>
          <a:p>
            <a:r>
              <a:rPr lang="en-US" sz="2400">
                <a:latin typeface="Times New Roman" pitchFamily="18" charset="0"/>
              </a:rPr>
              <a:t>       100 Rahul           patel nagar Delhi</a:t>
            </a:r>
          </a:p>
          <a:p>
            <a:r>
              <a:rPr lang="en-US" sz="2400">
                <a:latin typeface="Times New Roman" pitchFamily="18" charset="0"/>
              </a:rPr>
              <a:t>       101 Rahul           patel nagar Delhi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521F6DBC-86BA-4A64-8B3D-ED8B38211CED}"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EDDFF85B-6E71-4213-A0F4-665A9C4A0C9A}" type="slidenum">
              <a:rPr lang="en-US" sz="1400">
                <a:solidFill>
                  <a:schemeClr val="bg2"/>
                </a:solidFill>
                <a:latin typeface="+mn-lt"/>
                <a:cs typeface="+mn-cs"/>
              </a:rPr>
              <a:pPr algn="r">
                <a:defRPr/>
              </a:pPr>
              <a:t>31</a:t>
            </a:fld>
            <a:endParaRPr lang="en-US" sz="1400">
              <a:solidFill>
                <a:schemeClr val="bg2"/>
              </a:solidFill>
              <a:latin typeface="+mn-lt"/>
              <a:cs typeface="+mn-cs"/>
            </a:endParaRPr>
          </a:p>
        </p:txBody>
      </p:sp>
      <p:sp>
        <p:nvSpPr>
          <p:cNvPr id="54276" name="Rectangle 2"/>
          <p:cNvSpPr>
            <a:spLocks noGrp="1" noChangeArrowheads="1"/>
          </p:cNvSpPr>
          <p:nvPr>
            <p:ph type="title" idx="4294967295"/>
          </p:nvPr>
        </p:nvSpPr>
        <p:spPr bwMode="auto">
          <a:xfrm>
            <a:off x="1447800" y="0"/>
            <a:ext cx="7696200" cy="762000"/>
          </a:xfrm>
          <a:prstGeom prst="rect">
            <a:avLst/>
          </a:prstGeom>
          <a:noFill/>
          <a:ln>
            <a:miter lim="800000"/>
            <a:headEnd/>
            <a:tailEnd/>
          </a:ln>
        </p:spPr>
        <p:txBody>
          <a:bodyPr/>
          <a:lstStyle/>
          <a:p>
            <a:pPr eaLnBrk="1" hangingPunct="1"/>
            <a:r>
              <a:rPr lang="en-US" smtClean="0">
                <a:solidFill>
                  <a:srgbClr val="FFFF00"/>
                </a:solidFill>
              </a:rPr>
              <a:t>Selected column Record</a:t>
            </a:r>
          </a:p>
        </p:txBody>
      </p:sp>
      <p:sp>
        <p:nvSpPr>
          <p:cNvPr id="64517" name="Rectangle 3"/>
          <p:cNvSpPr>
            <a:spLocks noGrp="1" noChangeArrowheads="1"/>
          </p:cNvSpPr>
          <p:nvPr>
            <p:ph type="body" idx="4294967295"/>
          </p:nvPr>
        </p:nvSpPr>
        <p:spPr>
          <a:xfrm>
            <a:off x="0" y="1557338"/>
            <a:ext cx="6010275" cy="873125"/>
          </a:xfrm>
        </p:spPr>
        <p:txBody>
          <a:bodyPr/>
          <a:lstStyle/>
          <a:p>
            <a:pPr eaLnBrk="1" hangingPunct="1">
              <a:buFontTx/>
              <a:buNone/>
            </a:pPr>
            <a:r>
              <a:rPr lang="en-US" sz="2600" smtClean="0"/>
              <a:t>Select name from student;</a:t>
            </a:r>
          </a:p>
        </p:txBody>
      </p:sp>
      <p:sp>
        <p:nvSpPr>
          <p:cNvPr id="54278" name="Rectangle 4"/>
          <p:cNvSpPr>
            <a:spLocks noChangeArrowheads="1"/>
          </p:cNvSpPr>
          <p:nvPr/>
        </p:nvSpPr>
        <p:spPr bwMode="auto">
          <a:xfrm>
            <a:off x="3924300" y="3249613"/>
            <a:ext cx="4608513" cy="3013075"/>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Select name from student;</a:t>
            </a:r>
          </a:p>
          <a:p>
            <a:endParaRPr lang="en-US" sz="2400">
              <a:latin typeface="Times New Roman" pitchFamily="18" charset="0"/>
            </a:endParaRPr>
          </a:p>
          <a:p>
            <a:r>
              <a:rPr lang="en-US" sz="2400">
                <a:latin typeface="Times New Roman" pitchFamily="18" charset="0"/>
              </a:rPr>
              <a:t>NAME</a:t>
            </a:r>
          </a:p>
          <a:p>
            <a:r>
              <a:rPr lang="en-US" sz="2400">
                <a:latin typeface="Times New Roman" pitchFamily="18" charset="0"/>
              </a:rPr>
              <a:t>---------------</a:t>
            </a:r>
          </a:p>
          <a:p>
            <a:r>
              <a:rPr lang="en-US" sz="2400">
                <a:latin typeface="Times New Roman" pitchFamily="18" charset="0"/>
              </a:rPr>
              <a:t>Rahul</a:t>
            </a:r>
          </a:p>
          <a:p>
            <a:r>
              <a:rPr lang="en-US" sz="2400">
                <a:latin typeface="Times New Roman" pitchFamily="18" charset="0"/>
              </a:rPr>
              <a:t>Rahul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7">
                                            <p:txEl>
                                              <p:pRg st="0" end="0"/>
                                            </p:txEl>
                                          </p:spTgt>
                                        </p:tgtEl>
                                        <p:attrNameLst>
                                          <p:attrName>style.visibility</p:attrName>
                                        </p:attrNameLst>
                                      </p:cBhvr>
                                      <p:to>
                                        <p:strVal val="visible"/>
                                      </p:to>
                                    </p:set>
                                    <p:animEffect transition="in" filter="wipe(left)">
                                      <p:cBhvr>
                                        <p:cTn id="7" dur="500"/>
                                        <p:tgtEl>
                                          <p:spTgt spid="645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2CEC43F7-637D-420C-9D84-DC65C65CB0FE}"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3934F2A5-C5A7-4AD6-B7E4-51857F73A70F}" type="slidenum">
              <a:rPr lang="en-US" sz="1400">
                <a:solidFill>
                  <a:schemeClr val="bg2"/>
                </a:solidFill>
                <a:latin typeface="+mn-lt"/>
                <a:cs typeface="+mn-cs"/>
              </a:rPr>
              <a:pPr algn="r">
                <a:defRPr/>
              </a:pPr>
              <a:t>32</a:t>
            </a:fld>
            <a:endParaRPr lang="en-US" sz="1400">
              <a:solidFill>
                <a:schemeClr val="bg2"/>
              </a:solidFill>
              <a:latin typeface="+mn-lt"/>
              <a:cs typeface="+mn-cs"/>
            </a:endParaRPr>
          </a:p>
        </p:txBody>
      </p:sp>
      <p:sp>
        <p:nvSpPr>
          <p:cNvPr id="55300"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Operators (&gt;,&lt;,=,!=)</a:t>
            </a:r>
          </a:p>
        </p:txBody>
      </p:sp>
      <p:sp>
        <p:nvSpPr>
          <p:cNvPr id="65541" name="Rectangle 3"/>
          <p:cNvSpPr>
            <a:spLocks noGrp="1" noChangeArrowheads="1"/>
          </p:cNvSpPr>
          <p:nvPr>
            <p:ph type="body" idx="4294967295"/>
          </p:nvPr>
        </p:nvSpPr>
        <p:spPr>
          <a:xfrm>
            <a:off x="762000" y="1752600"/>
            <a:ext cx="6364288" cy="849313"/>
          </a:xfrm>
        </p:spPr>
        <p:txBody>
          <a:bodyPr/>
          <a:lstStyle/>
          <a:p>
            <a:pPr eaLnBrk="1" hangingPunct="1">
              <a:lnSpc>
                <a:spcPct val="70000"/>
              </a:lnSpc>
              <a:buFontTx/>
              <a:buNone/>
            </a:pPr>
            <a:r>
              <a:rPr lang="en-US" sz="2600" smtClean="0"/>
              <a:t>Select name from student</a:t>
            </a:r>
          </a:p>
          <a:p>
            <a:pPr eaLnBrk="1" hangingPunct="1">
              <a:lnSpc>
                <a:spcPct val="70000"/>
              </a:lnSpc>
              <a:buFontTx/>
              <a:buNone/>
            </a:pPr>
            <a:r>
              <a:rPr lang="en-US" sz="2600" smtClean="0"/>
              <a:t>Where rollno=100;</a:t>
            </a:r>
          </a:p>
        </p:txBody>
      </p:sp>
      <p:sp>
        <p:nvSpPr>
          <p:cNvPr id="55302" name="Rectangle 4"/>
          <p:cNvSpPr>
            <a:spLocks noChangeArrowheads="1"/>
          </p:cNvSpPr>
          <p:nvPr/>
        </p:nvSpPr>
        <p:spPr bwMode="auto">
          <a:xfrm>
            <a:off x="3924300" y="3105150"/>
            <a:ext cx="4537075" cy="3046988"/>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Select name from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=100;</a:t>
            </a:r>
          </a:p>
          <a:p>
            <a:endParaRPr lang="en-US" sz="2400" dirty="0">
              <a:latin typeface="Times New Roman" pitchFamily="18" charset="0"/>
            </a:endParaRPr>
          </a:p>
          <a:p>
            <a:r>
              <a:rPr lang="en-US" sz="2400" dirty="0">
                <a:latin typeface="Times New Roman" pitchFamily="18" charset="0"/>
              </a:rPr>
              <a:t>NAME</a:t>
            </a:r>
          </a:p>
          <a:p>
            <a:r>
              <a:rPr lang="en-US" sz="2400" dirty="0">
                <a:latin typeface="Times New Roman" pitchFamily="18" charset="0"/>
              </a:rPr>
              <a:t>---------------</a:t>
            </a:r>
          </a:p>
          <a:p>
            <a:r>
              <a:rPr lang="en-US" sz="2400" dirty="0" err="1">
                <a:latin typeface="Times New Roman" pitchFamily="18" charset="0"/>
              </a:rPr>
              <a:t>Rahul</a:t>
            </a: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wipe(left)">
                                      <p:cBhvr>
                                        <p:cTn id="7" dur="500"/>
                                        <p:tgtEl>
                                          <p:spTgt spid="655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41">
                                            <p:txEl>
                                              <p:pRg st="1" end="1"/>
                                            </p:txEl>
                                          </p:spTgt>
                                        </p:tgtEl>
                                        <p:attrNameLst>
                                          <p:attrName>style.visibility</p:attrName>
                                        </p:attrNameLst>
                                      </p:cBhvr>
                                      <p:to>
                                        <p:strVal val="visible"/>
                                      </p:to>
                                    </p:set>
                                    <p:animEffect transition="in" filter="wipe(left)">
                                      <p:cBhvr>
                                        <p:cTn id="12" dur="500"/>
                                        <p:tgtEl>
                                          <p:spTgt spid="655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0FF1D443-DB05-4D18-AE5A-8750EDAE80CF}" type="slidenum">
              <a:rPr lang="en-US" sz="1400">
                <a:solidFill>
                  <a:schemeClr val="bg2"/>
                </a:solidFill>
                <a:latin typeface="+mn-lt"/>
                <a:cs typeface="+mn-cs"/>
              </a:rPr>
              <a:pPr algn="r">
                <a:defRPr/>
              </a:pPr>
              <a:t>33</a:t>
            </a:fld>
            <a:endParaRPr lang="en-US" sz="1400">
              <a:solidFill>
                <a:schemeClr val="bg2"/>
              </a:solidFill>
              <a:latin typeface="+mn-lt"/>
              <a:cs typeface="+mn-cs"/>
            </a:endParaRPr>
          </a:p>
        </p:txBody>
      </p:sp>
      <p:sp>
        <p:nvSpPr>
          <p:cNvPr id="56324" name="Rectangle 2"/>
          <p:cNvSpPr>
            <a:spLocks noGrp="1" noChangeArrowheads="1"/>
          </p:cNvSpPr>
          <p:nvPr>
            <p:ph type="title" idx="4294967295"/>
          </p:nvPr>
        </p:nvSpPr>
        <p:spPr bwMode="auto">
          <a:xfrm>
            <a:off x="1524000" y="0"/>
            <a:ext cx="7620000" cy="762000"/>
          </a:xfrm>
          <a:prstGeom prst="rect">
            <a:avLst/>
          </a:prstGeom>
          <a:noFill/>
          <a:ln>
            <a:miter lim="800000"/>
            <a:headEnd/>
            <a:tailEnd/>
          </a:ln>
        </p:spPr>
        <p:txBody>
          <a:bodyPr/>
          <a:lstStyle/>
          <a:p>
            <a:pPr eaLnBrk="1" hangingPunct="1"/>
            <a:r>
              <a:rPr lang="en-US" smtClean="0">
                <a:solidFill>
                  <a:srgbClr val="FFFF00"/>
                </a:solidFill>
              </a:rPr>
              <a:t>Use of between</a:t>
            </a:r>
          </a:p>
        </p:txBody>
      </p:sp>
      <p:sp>
        <p:nvSpPr>
          <p:cNvPr id="66565" name="Rectangle 3"/>
          <p:cNvSpPr>
            <a:spLocks noGrp="1" noChangeArrowheads="1"/>
          </p:cNvSpPr>
          <p:nvPr>
            <p:ph type="body" idx="4294967295"/>
          </p:nvPr>
        </p:nvSpPr>
        <p:spPr>
          <a:xfrm>
            <a:off x="0" y="1600200"/>
            <a:ext cx="8229600" cy="1446213"/>
          </a:xfrm>
        </p:spPr>
        <p:txBody>
          <a:bodyPr/>
          <a:lstStyle/>
          <a:p>
            <a:pPr eaLnBrk="1" hangingPunct="1">
              <a:buFontTx/>
              <a:buNone/>
            </a:pPr>
            <a:r>
              <a:rPr lang="en-US" sz="2600" smtClean="0"/>
              <a:t>Select name from student </a:t>
            </a:r>
          </a:p>
          <a:p>
            <a:pPr eaLnBrk="1" hangingPunct="1">
              <a:buFontTx/>
              <a:buNone/>
            </a:pPr>
            <a:r>
              <a:rPr lang="en-US" sz="2600" smtClean="0"/>
              <a:t>Where rollno between 100 and 101;</a:t>
            </a:r>
          </a:p>
        </p:txBody>
      </p:sp>
      <p:sp>
        <p:nvSpPr>
          <p:cNvPr id="56326" name="Rectangle 4"/>
          <p:cNvSpPr>
            <a:spLocks noChangeArrowheads="1"/>
          </p:cNvSpPr>
          <p:nvPr/>
        </p:nvSpPr>
        <p:spPr bwMode="auto">
          <a:xfrm>
            <a:off x="3240088" y="2816225"/>
            <a:ext cx="5364162" cy="3416320"/>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Select name from student </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 between 100 and 101;</a:t>
            </a:r>
          </a:p>
          <a:p>
            <a:endParaRPr lang="en-US" sz="2400" dirty="0">
              <a:latin typeface="Times New Roman" pitchFamily="18" charset="0"/>
            </a:endParaRPr>
          </a:p>
          <a:p>
            <a:r>
              <a:rPr lang="en-US" sz="2400" dirty="0">
                <a:latin typeface="Times New Roman" pitchFamily="18" charset="0"/>
              </a:rPr>
              <a:t>NAME</a:t>
            </a:r>
          </a:p>
          <a:p>
            <a:r>
              <a:rPr lang="en-US" sz="2400" dirty="0">
                <a:latin typeface="Times New Roman" pitchFamily="18" charset="0"/>
              </a:rPr>
              <a:t>---------------</a:t>
            </a:r>
          </a:p>
          <a:p>
            <a:r>
              <a:rPr lang="en-US" sz="2400" dirty="0" err="1">
                <a:latin typeface="Times New Roman" pitchFamily="18" charset="0"/>
              </a:rPr>
              <a:t>Rahul</a:t>
            </a:r>
            <a:endParaRPr lang="en-US" sz="2400" dirty="0">
              <a:latin typeface="Times New Roman" pitchFamily="18" charset="0"/>
            </a:endParaRPr>
          </a:p>
          <a:p>
            <a:r>
              <a:rPr lang="en-US" sz="2400" dirty="0" err="1">
                <a:latin typeface="Times New Roman" pitchFamily="18" charset="0"/>
              </a:rPr>
              <a:t>Rahul</a:t>
            </a: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animEffect transition="in" filter="wipe(left)">
                                      <p:cBhvr>
                                        <p:cTn id="7" dur="500"/>
                                        <p:tgtEl>
                                          <p:spTgt spid="665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5">
                                            <p:txEl>
                                              <p:pRg st="1" end="1"/>
                                            </p:txEl>
                                          </p:spTgt>
                                        </p:tgtEl>
                                        <p:attrNameLst>
                                          <p:attrName>style.visibility</p:attrName>
                                        </p:attrNameLst>
                                      </p:cBhvr>
                                      <p:to>
                                        <p:strVal val="visible"/>
                                      </p:to>
                                    </p:set>
                                    <p:animEffect transition="in" filter="wipe(left)">
                                      <p:cBhvr>
                                        <p:cTn id="12" dur="500"/>
                                        <p:tgtEl>
                                          <p:spTgt spid="665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148AFDB4-B4B7-42AF-BD86-2E5C8FCAA7C8}" type="slidenum">
              <a:rPr lang="en-US" sz="1400">
                <a:solidFill>
                  <a:schemeClr val="bg2"/>
                </a:solidFill>
                <a:latin typeface="+mn-lt"/>
                <a:cs typeface="+mn-cs"/>
              </a:rPr>
              <a:pPr algn="r">
                <a:defRPr/>
              </a:pPr>
              <a:t>34</a:t>
            </a:fld>
            <a:endParaRPr lang="en-US" sz="1400">
              <a:solidFill>
                <a:schemeClr val="bg2"/>
              </a:solidFill>
              <a:latin typeface="+mn-lt"/>
              <a:cs typeface="+mn-cs"/>
            </a:endParaRPr>
          </a:p>
        </p:txBody>
      </p:sp>
      <p:sp>
        <p:nvSpPr>
          <p:cNvPr id="57348"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like</a:t>
            </a:r>
          </a:p>
        </p:txBody>
      </p:sp>
      <p:sp>
        <p:nvSpPr>
          <p:cNvPr id="67589" name="Rectangle 3"/>
          <p:cNvSpPr>
            <a:spLocks noGrp="1" noChangeArrowheads="1"/>
          </p:cNvSpPr>
          <p:nvPr>
            <p:ph type="body" idx="4294967295"/>
          </p:nvPr>
        </p:nvSpPr>
        <p:spPr>
          <a:xfrm>
            <a:off x="0" y="1600200"/>
            <a:ext cx="8229600" cy="1446213"/>
          </a:xfrm>
        </p:spPr>
        <p:txBody>
          <a:bodyPr/>
          <a:lstStyle/>
          <a:p>
            <a:pPr eaLnBrk="1" hangingPunct="1">
              <a:buFontTx/>
              <a:buNone/>
            </a:pPr>
            <a:r>
              <a:rPr lang="en-US" smtClean="0"/>
              <a:t>Select name from student </a:t>
            </a:r>
          </a:p>
          <a:p>
            <a:pPr eaLnBrk="1" hangingPunct="1">
              <a:buFontTx/>
              <a:buNone/>
            </a:pPr>
            <a:r>
              <a:rPr lang="en-US" smtClean="0"/>
              <a:t>Where name like ‘%a%’</a:t>
            </a:r>
          </a:p>
          <a:p>
            <a:pPr eaLnBrk="1" hangingPunct="1">
              <a:buFontTx/>
              <a:buNone/>
            </a:pPr>
            <a:endParaRPr lang="en-US" smtClean="0"/>
          </a:p>
        </p:txBody>
      </p:sp>
      <p:sp>
        <p:nvSpPr>
          <p:cNvPr id="57350" name="Rectangle 4"/>
          <p:cNvSpPr>
            <a:spLocks noChangeArrowheads="1"/>
          </p:cNvSpPr>
          <p:nvPr/>
        </p:nvSpPr>
        <p:spPr bwMode="auto">
          <a:xfrm>
            <a:off x="3635375" y="2889250"/>
            <a:ext cx="4968875" cy="3416320"/>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dirty="0">
              <a:latin typeface="Times New Roman" pitchFamily="18" charset="0"/>
            </a:endParaRPr>
          </a:p>
          <a:p>
            <a:r>
              <a:rPr lang="en-US" sz="2400" dirty="0">
                <a:latin typeface="Times New Roman" pitchFamily="18" charset="0"/>
              </a:rPr>
              <a:t>SQL&gt; Select name from student </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name like ‘%a%’</a:t>
            </a:r>
          </a:p>
          <a:p>
            <a:endParaRPr lang="en-US" sz="2400" dirty="0">
              <a:latin typeface="Times New Roman" pitchFamily="18" charset="0"/>
            </a:endParaRPr>
          </a:p>
          <a:p>
            <a:r>
              <a:rPr lang="en-US" sz="2400" dirty="0">
                <a:latin typeface="Times New Roman" pitchFamily="18" charset="0"/>
              </a:rPr>
              <a:t>NAME</a:t>
            </a:r>
          </a:p>
          <a:p>
            <a:r>
              <a:rPr lang="en-US" sz="2400" dirty="0">
                <a:latin typeface="Times New Roman" pitchFamily="18" charset="0"/>
              </a:rPr>
              <a:t>---------------</a:t>
            </a:r>
          </a:p>
          <a:p>
            <a:r>
              <a:rPr lang="en-US" sz="2400" dirty="0" err="1">
                <a:latin typeface="Times New Roman" pitchFamily="18" charset="0"/>
              </a:rPr>
              <a:t>Rahul</a:t>
            </a:r>
            <a:endParaRPr lang="en-US" sz="2400" dirty="0">
              <a:latin typeface="Times New Roman" pitchFamily="18" charset="0"/>
            </a:endParaRPr>
          </a:p>
          <a:p>
            <a:r>
              <a:rPr lang="en-US" sz="2400" dirty="0" err="1">
                <a:latin typeface="Times New Roman" pitchFamily="18" charset="0"/>
              </a:rPr>
              <a:t>Rahul</a:t>
            </a: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animEffect transition="in" filter="wipe(left)">
                                      <p:cBhvr>
                                        <p:cTn id="7" dur="500"/>
                                        <p:tgtEl>
                                          <p:spTgt spid="67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xEl>
                                              <p:pRg st="1" end="1"/>
                                            </p:txEl>
                                          </p:spTgt>
                                        </p:tgtEl>
                                        <p:attrNameLst>
                                          <p:attrName>style.visibility</p:attrName>
                                        </p:attrNameLst>
                                      </p:cBhvr>
                                      <p:to>
                                        <p:strVal val="visible"/>
                                      </p:to>
                                    </p:set>
                                    <p:animEffect transition="in" filter="wipe(left)">
                                      <p:cBhvr>
                                        <p:cTn id="12" dur="500"/>
                                        <p:tgtEl>
                                          <p:spTgt spid="675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C4FC0679-C159-46CC-A18E-06E870BBCBBE}" type="slidenum">
              <a:rPr lang="en-US" sz="1400">
                <a:solidFill>
                  <a:schemeClr val="bg2"/>
                </a:solidFill>
                <a:latin typeface="+mn-lt"/>
                <a:cs typeface="+mn-cs"/>
              </a:rPr>
              <a:pPr algn="r">
                <a:defRPr/>
              </a:pPr>
              <a:t>35</a:t>
            </a:fld>
            <a:endParaRPr lang="en-US" sz="1400">
              <a:solidFill>
                <a:schemeClr val="bg2"/>
              </a:solidFill>
              <a:latin typeface="+mn-lt"/>
              <a:cs typeface="+mn-cs"/>
            </a:endParaRPr>
          </a:p>
        </p:txBody>
      </p:sp>
      <p:sp>
        <p:nvSpPr>
          <p:cNvPr id="58372"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in</a:t>
            </a:r>
          </a:p>
        </p:txBody>
      </p:sp>
      <p:sp>
        <p:nvSpPr>
          <p:cNvPr id="68613" name="Rectangle 3"/>
          <p:cNvSpPr>
            <a:spLocks noGrp="1" noChangeArrowheads="1"/>
          </p:cNvSpPr>
          <p:nvPr>
            <p:ph type="body" idx="4294967295"/>
          </p:nvPr>
        </p:nvSpPr>
        <p:spPr>
          <a:xfrm>
            <a:off x="0" y="1600200"/>
            <a:ext cx="8229600" cy="1446213"/>
          </a:xfrm>
        </p:spPr>
        <p:txBody>
          <a:bodyPr/>
          <a:lstStyle/>
          <a:p>
            <a:pPr eaLnBrk="1" hangingPunct="1">
              <a:buFontTx/>
              <a:buNone/>
            </a:pPr>
            <a:r>
              <a:rPr lang="en-US" smtClean="0"/>
              <a:t>Select name from student </a:t>
            </a:r>
          </a:p>
          <a:p>
            <a:pPr eaLnBrk="1" hangingPunct="1">
              <a:buFontTx/>
              <a:buNone/>
            </a:pPr>
            <a:r>
              <a:rPr lang="en-US" smtClean="0"/>
              <a:t>Where rollno in (100,101,102);</a:t>
            </a:r>
          </a:p>
        </p:txBody>
      </p:sp>
      <p:sp>
        <p:nvSpPr>
          <p:cNvPr id="58374" name="Rectangle 4"/>
          <p:cNvSpPr>
            <a:spLocks noChangeArrowheads="1"/>
          </p:cNvSpPr>
          <p:nvPr/>
        </p:nvSpPr>
        <p:spPr bwMode="auto">
          <a:xfrm>
            <a:off x="3635375" y="2889250"/>
            <a:ext cx="4968875" cy="3416320"/>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dirty="0">
              <a:latin typeface="Times New Roman" pitchFamily="18" charset="0"/>
            </a:endParaRPr>
          </a:p>
          <a:p>
            <a:r>
              <a:rPr lang="en-US" sz="2400" dirty="0">
                <a:latin typeface="Times New Roman" pitchFamily="18" charset="0"/>
              </a:rPr>
              <a:t>SQL&gt; Select name from student </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 in (100,101,102);</a:t>
            </a:r>
          </a:p>
          <a:p>
            <a:endParaRPr lang="en-US" sz="2400" dirty="0">
              <a:latin typeface="Times New Roman" pitchFamily="18" charset="0"/>
            </a:endParaRPr>
          </a:p>
          <a:p>
            <a:r>
              <a:rPr lang="en-US" sz="2400" dirty="0">
                <a:latin typeface="Times New Roman" pitchFamily="18" charset="0"/>
              </a:rPr>
              <a:t>NAME</a:t>
            </a:r>
          </a:p>
          <a:p>
            <a:r>
              <a:rPr lang="en-US" sz="2400" dirty="0">
                <a:latin typeface="Times New Roman" pitchFamily="18" charset="0"/>
              </a:rPr>
              <a:t>---------------</a:t>
            </a:r>
          </a:p>
          <a:p>
            <a:r>
              <a:rPr lang="en-US" sz="2400" dirty="0" err="1">
                <a:latin typeface="Times New Roman" pitchFamily="18" charset="0"/>
              </a:rPr>
              <a:t>Rahul</a:t>
            </a:r>
            <a:endParaRPr lang="en-US" sz="2400" dirty="0">
              <a:latin typeface="Times New Roman" pitchFamily="18" charset="0"/>
            </a:endParaRPr>
          </a:p>
          <a:p>
            <a:r>
              <a:rPr lang="en-US" sz="2400" dirty="0" err="1">
                <a:latin typeface="Times New Roman" pitchFamily="18" charset="0"/>
              </a:rPr>
              <a:t>sachin</a:t>
            </a: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animEffect transition="in" filter="wipe(left)">
                                      <p:cBhvr>
                                        <p:cTn id="7" dur="500"/>
                                        <p:tgtEl>
                                          <p:spTgt spid="686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3">
                                            <p:txEl>
                                              <p:pRg st="1" end="1"/>
                                            </p:txEl>
                                          </p:spTgt>
                                        </p:tgtEl>
                                        <p:attrNameLst>
                                          <p:attrName>style.visibility</p:attrName>
                                        </p:attrNameLst>
                                      </p:cBhvr>
                                      <p:to>
                                        <p:strVal val="visible"/>
                                      </p:to>
                                    </p:set>
                                    <p:animEffect transition="in" filter="wipe(left)">
                                      <p:cBhvr>
                                        <p:cTn id="12" dur="500"/>
                                        <p:tgtEl>
                                          <p:spTgt spid="686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44B0EE32-F31C-47FB-B488-79028D05624A}" type="slidenum">
              <a:rPr lang="en-US" sz="1400">
                <a:solidFill>
                  <a:schemeClr val="bg2"/>
                </a:solidFill>
                <a:latin typeface="+mn-lt"/>
                <a:cs typeface="+mn-cs"/>
              </a:rPr>
              <a:pPr algn="r">
                <a:defRPr/>
              </a:pPr>
              <a:t>36</a:t>
            </a:fld>
            <a:endParaRPr lang="en-US" sz="1400">
              <a:solidFill>
                <a:schemeClr val="bg2"/>
              </a:solidFill>
              <a:latin typeface="+mn-lt"/>
              <a:cs typeface="+mn-cs"/>
            </a:endParaRPr>
          </a:p>
        </p:txBody>
      </p:sp>
      <p:sp>
        <p:nvSpPr>
          <p:cNvPr id="59396"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Distinct</a:t>
            </a:r>
          </a:p>
        </p:txBody>
      </p:sp>
      <p:sp>
        <p:nvSpPr>
          <p:cNvPr id="69637" name="Rectangle 3"/>
          <p:cNvSpPr>
            <a:spLocks noGrp="1" noChangeArrowheads="1"/>
          </p:cNvSpPr>
          <p:nvPr>
            <p:ph type="body" idx="4294967295"/>
          </p:nvPr>
        </p:nvSpPr>
        <p:spPr>
          <a:xfrm>
            <a:off x="0" y="1600200"/>
            <a:ext cx="8229600" cy="815975"/>
          </a:xfrm>
        </p:spPr>
        <p:txBody>
          <a:bodyPr/>
          <a:lstStyle/>
          <a:p>
            <a:pPr eaLnBrk="1" hangingPunct="1">
              <a:buFontTx/>
              <a:buNone/>
            </a:pPr>
            <a:r>
              <a:rPr lang="en-US" smtClean="0"/>
              <a:t>Select distinct name from student ;</a:t>
            </a:r>
          </a:p>
          <a:p>
            <a:pPr eaLnBrk="1" hangingPunct="1">
              <a:buFontTx/>
              <a:buNone/>
            </a:pPr>
            <a:endParaRPr lang="en-US" smtClean="0"/>
          </a:p>
        </p:txBody>
      </p:sp>
      <p:sp>
        <p:nvSpPr>
          <p:cNvPr id="59398" name="Rectangle 4"/>
          <p:cNvSpPr>
            <a:spLocks noChangeArrowheads="1"/>
          </p:cNvSpPr>
          <p:nvPr/>
        </p:nvSpPr>
        <p:spPr bwMode="auto">
          <a:xfrm>
            <a:off x="3095625" y="3068638"/>
            <a:ext cx="5184775" cy="3378200"/>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select distinct name from student;</a:t>
            </a:r>
          </a:p>
          <a:p>
            <a:endParaRPr lang="en-US" sz="2400">
              <a:latin typeface="Times New Roman" pitchFamily="18" charset="0"/>
            </a:endParaRPr>
          </a:p>
          <a:p>
            <a:r>
              <a:rPr lang="en-US" sz="2400">
                <a:latin typeface="Times New Roman" pitchFamily="18" charset="0"/>
              </a:rPr>
              <a:t>NAME</a:t>
            </a:r>
          </a:p>
          <a:p>
            <a:r>
              <a:rPr lang="en-US" sz="2400">
                <a:latin typeface="Times New Roman" pitchFamily="18" charset="0"/>
              </a:rPr>
              <a:t>---------------</a:t>
            </a:r>
          </a:p>
          <a:p>
            <a:r>
              <a:rPr lang="en-US" sz="2400">
                <a:latin typeface="Times New Roman" pitchFamily="18" charset="0"/>
              </a:rPr>
              <a:t>Rahul</a:t>
            </a:r>
          </a:p>
          <a:p>
            <a:r>
              <a:rPr lang="en-US" sz="2400">
                <a:latin typeface="Times New Roman" pitchFamily="18" charset="0"/>
              </a:rPr>
              <a:t>amit</a:t>
            </a:r>
          </a:p>
          <a:p>
            <a:r>
              <a:rPr lang="en-US" sz="2400">
                <a:latin typeface="Times New Roman" pitchFamily="18" charset="0"/>
              </a:rPr>
              <a:t>sachin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animEffect transition="in" filter="wipe(left)">
                                      <p:cBhvr>
                                        <p:cTn id="7" dur="500"/>
                                        <p:tgtEl>
                                          <p:spTgt spid="696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1E8AD64F-21ED-468A-90C1-6E1D4C13B457}" type="slidenum">
              <a:rPr lang="en-US" sz="1400">
                <a:solidFill>
                  <a:schemeClr val="bg2"/>
                </a:solidFill>
                <a:latin typeface="+mn-lt"/>
                <a:cs typeface="+mn-cs"/>
              </a:rPr>
              <a:pPr algn="r">
                <a:defRPr/>
              </a:pPr>
              <a:t>37</a:t>
            </a:fld>
            <a:endParaRPr lang="en-US" sz="1400">
              <a:solidFill>
                <a:schemeClr val="bg2"/>
              </a:solidFill>
              <a:latin typeface="+mn-lt"/>
              <a:cs typeface="+mn-cs"/>
            </a:endParaRPr>
          </a:p>
        </p:txBody>
      </p:sp>
      <p:sp>
        <p:nvSpPr>
          <p:cNvPr id="60420"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Use of And</a:t>
            </a:r>
          </a:p>
        </p:txBody>
      </p:sp>
      <p:sp>
        <p:nvSpPr>
          <p:cNvPr id="70661" name="Rectangle 3"/>
          <p:cNvSpPr>
            <a:spLocks noGrp="1" noChangeArrowheads="1"/>
          </p:cNvSpPr>
          <p:nvPr>
            <p:ph type="body" idx="4294967295"/>
          </p:nvPr>
        </p:nvSpPr>
        <p:spPr>
          <a:xfrm>
            <a:off x="0" y="1600200"/>
            <a:ext cx="8229600" cy="1095375"/>
          </a:xfrm>
        </p:spPr>
        <p:txBody>
          <a:bodyPr/>
          <a:lstStyle/>
          <a:p>
            <a:pPr eaLnBrk="1" hangingPunct="1">
              <a:lnSpc>
                <a:spcPct val="90000"/>
              </a:lnSpc>
              <a:buFontTx/>
              <a:buNone/>
            </a:pPr>
            <a:r>
              <a:rPr lang="en-US" sz="2600" smtClean="0"/>
              <a:t>Select name,address from student </a:t>
            </a:r>
          </a:p>
          <a:p>
            <a:pPr eaLnBrk="1" hangingPunct="1">
              <a:lnSpc>
                <a:spcPct val="90000"/>
              </a:lnSpc>
              <a:buFontTx/>
              <a:buNone/>
            </a:pPr>
            <a:r>
              <a:rPr lang="en-US" sz="2600" smtClean="0"/>
              <a:t>Where rollno=101 </a:t>
            </a:r>
            <a:r>
              <a:rPr lang="en-US" sz="2600" b="1" smtClean="0"/>
              <a:t>and </a:t>
            </a:r>
            <a:r>
              <a:rPr lang="en-US" sz="2600" smtClean="0"/>
              <a:t>name =‘Rahul’;</a:t>
            </a:r>
          </a:p>
        </p:txBody>
      </p:sp>
      <p:sp>
        <p:nvSpPr>
          <p:cNvPr id="60422" name="Rectangle 4"/>
          <p:cNvSpPr>
            <a:spLocks noChangeArrowheads="1"/>
          </p:cNvSpPr>
          <p:nvPr/>
        </p:nvSpPr>
        <p:spPr bwMode="auto">
          <a:xfrm>
            <a:off x="2339975" y="3105150"/>
            <a:ext cx="5976938" cy="3046988"/>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Select </a:t>
            </a:r>
            <a:r>
              <a:rPr lang="en-US" sz="2400" dirty="0" err="1">
                <a:latin typeface="Times New Roman" pitchFamily="18" charset="0"/>
              </a:rPr>
              <a:t>name,address</a:t>
            </a:r>
            <a:r>
              <a:rPr lang="en-US" sz="2400" dirty="0">
                <a:latin typeface="Times New Roman" pitchFamily="18" charset="0"/>
              </a:rPr>
              <a:t> from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=101 and name ='</a:t>
            </a:r>
            <a:r>
              <a:rPr lang="en-US" sz="2400" dirty="0" err="1">
                <a:latin typeface="Times New Roman" pitchFamily="18" charset="0"/>
              </a:rPr>
              <a:t>Rahul</a:t>
            </a:r>
            <a:r>
              <a:rPr lang="en-US" sz="2400" dirty="0">
                <a:latin typeface="Times New Roman" pitchFamily="18" charset="0"/>
              </a:rPr>
              <a:t>';</a:t>
            </a:r>
          </a:p>
          <a:p>
            <a:endParaRPr lang="en-US" sz="2400" dirty="0">
              <a:latin typeface="Times New Roman" pitchFamily="18" charset="0"/>
            </a:endParaRPr>
          </a:p>
          <a:p>
            <a:r>
              <a:rPr lang="en-US" sz="2400" dirty="0">
                <a:latin typeface="Times New Roman" pitchFamily="18" charset="0"/>
              </a:rPr>
              <a:t>NAME            ADDRESS</a:t>
            </a:r>
          </a:p>
          <a:p>
            <a:r>
              <a:rPr lang="en-US" sz="2400" dirty="0">
                <a:latin typeface="Times New Roman" pitchFamily="18" charset="0"/>
              </a:rPr>
              <a:t>--------------- -------------------------</a:t>
            </a:r>
          </a:p>
          <a:p>
            <a:r>
              <a:rPr lang="en-US" sz="2400" dirty="0" err="1">
                <a:latin typeface="Times New Roman" pitchFamily="18" charset="0"/>
              </a:rPr>
              <a:t>Rahul</a:t>
            </a:r>
            <a:r>
              <a:rPr lang="en-US" sz="2400" dirty="0">
                <a:latin typeface="Times New Roman" pitchFamily="18" charset="0"/>
              </a:rPr>
              <a:t>           </a:t>
            </a:r>
            <a:r>
              <a:rPr lang="en-US" sz="2400" dirty="0" err="1">
                <a:latin typeface="Times New Roman" pitchFamily="18" charset="0"/>
              </a:rPr>
              <a:t>patel</a:t>
            </a:r>
            <a:r>
              <a:rPr lang="en-US" sz="2400" dirty="0">
                <a:latin typeface="Times New Roman" pitchFamily="18" charset="0"/>
              </a:rPr>
              <a:t> </a:t>
            </a:r>
            <a:r>
              <a:rPr lang="en-US" sz="2400" dirty="0" err="1">
                <a:latin typeface="Times New Roman" pitchFamily="18" charset="0"/>
              </a:rPr>
              <a:t>nagar</a:t>
            </a:r>
            <a:r>
              <a:rPr lang="en-US" sz="2400" dirty="0">
                <a:latin typeface="Times New Roman" pitchFamily="18" charset="0"/>
              </a:rPr>
              <a:t> Delhi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animEffect transition="in" filter="wipe(left)">
                                      <p:cBhvr>
                                        <p:cTn id="7" dur="500"/>
                                        <p:tgtEl>
                                          <p:spTgt spid="706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61">
                                            <p:txEl>
                                              <p:pRg st="1" end="1"/>
                                            </p:txEl>
                                          </p:spTgt>
                                        </p:tgtEl>
                                        <p:attrNameLst>
                                          <p:attrName>style.visibility</p:attrName>
                                        </p:attrNameLst>
                                      </p:cBhvr>
                                      <p:to>
                                        <p:strVal val="visible"/>
                                      </p:to>
                                    </p:set>
                                    <p:animEffect transition="in" filter="wipe(left)">
                                      <p:cBhvr>
                                        <p:cTn id="12" dur="500"/>
                                        <p:tgtEl>
                                          <p:spTgt spid="706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D92EA6A7-1D71-4E15-A519-C6578AAA2B32}" type="slidenum">
              <a:rPr lang="en-US" sz="1400">
                <a:solidFill>
                  <a:schemeClr val="bg2"/>
                </a:solidFill>
                <a:latin typeface="+mn-lt"/>
                <a:cs typeface="+mn-cs"/>
              </a:rPr>
              <a:pPr algn="r">
                <a:defRPr/>
              </a:pPr>
              <a:t>38</a:t>
            </a:fld>
            <a:endParaRPr lang="en-US" sz="1400">
              <a:solidFill>
                <a:schemeClr val="bg2"/>
              </a:solidFill>
              <a:latin typeface="+mn-lt"/>
              <a:cs typeface="+mn-cs"/>
            </a:endParaRPr>
          </a:p>
        </p:txBody>
      </p:sp>
      <p:sp>
        <p:nvSpPr>
          <p:cNvPr id="6144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OR</a:t>
            </a:r>
          </a:p>
        </p:txBody>
      </p:sp>
      <p:sp>
        <p:nvSpPr>
          <p:cNvPr id="71685" name="Rectangle 3"/>
          <p:cNvSpPr>
            <a:spLocks noGrp="1" noChangeArrowheads="1"/>
          </p:cNvSpPr>
          <p:nvPr>
            <p:ph type="body" idx="4294967295"/>
          </p:nvPr>
        </p:nvSpPr>
        <p:spPr>
          <a:xfrm>
            <a:off x="0" y="1600200"/>
            <a:ext cx="8229600" cy="815975"/>
          </a:xfrm>
        </p:spPr>
        <p:txBody>
          <a:bodyPr/>
          <a:lstStyle/>
          <a:p>
            <a:pPr eaLnBrk="1" hangingPunct="1">
              <a:lnSpc>
                <a:spcPct val="70000"/>
              </a:lnSpc>
              <a:buFontTx/>
              <a:buNone/>
            </a:pPr>
            <a:r>
              <a:rPr lang="en-US" sz="3000" smtClean="0"/>
              <a:t>Select name,address from student </a:t>
            </a:r>
          </a:p>
          <a:p>
            <a:pPr eaLnBrk="1" hangingPunct="1">
              <a:lnSpc>
                <a:spcPct val="70000"/>
              </a:lnSpc>
              <a:buFontTx/>
              <a:buNone/>
            </a:pPr>
            <a:r>
              <a:rPr lang="en-US" sz="3000" smtClean="0"/>
              <a:t>Where rollno=101 </a:t>
            </a:r>
            <a:r>
              <a:rPr lang="en-US" sz="3000" b="1" smtClean="0"/>
              <a:t>or </a:t>
            </a:r>
            <a:r>
              <a:rPr lang="en-US" sz="3000" smtClean="0"/>
              <a:t>name =‘Rahul’;</a:t>
            </a:r>
          </a:p>
        </p:txBody>
      </p:sp>
      <p:sp>
        <p:nvSpPr>
          <p:cNvPr id="61446" name="Rectangle 4"/>
          <p:cNvSpPr>
            <a:spLocks noChangeArrowheads="1"/>
          </p:cNvSpPr>
          <p:nvPr/>
        </p:nvSpPr>
        <p:spPr bwMode="auto">
          <a:xfrm>
            <a:off x="2339975" y="3105150"/>
            <a:ext cx="5976938" cy="3416320"/>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Select </a:t>
            </a:r>
            <a:r>
              <a:rPr lang="en-US" sz="2400" dirty="0" err="1">
                <a:latin typeface="Times New Roman" pitchFamily="18" charset="0"/>
              </a:rPr>
              <a:t>name,address</a:t>
            </a:r>
            <a:r>
              <a:rPr lang="en-US" sz="2400" dirty="0">
                <a:latin typeface="Times New Roman" pitchFamily="18" charset="0"/>
              </a:rPr>
              <a:t> from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=101 or name ='</a:t>
            </a:r>
            <a:r>
              <a:rPr lang="en-US" sz="2400" dirty="0" err="1">
                <a:latin typeface="Times New Roman" pitchFamily="18" charset="0"/>
              </a:rPr>
              <a:t>Rahul</a:t>
            </a:r>
            <a:r>
              <a:rPr lang="en-US" sz="2400" dirty="0">
                <a:latin typeface="Times New Roman" pitchFamily="18" charset="0"/>
              </a:rPr>
              <a:t>';</a:t>
            </a:r>
          </a:p>
          <a:p>
            <a:endParaRPr lang="en-US" sz="2400" dirty="0">
              <a:latin typeface="Times New Roman" pitchFamily="18" charset="0"/>
            </a:endParaRPr>
          </a:p>
          <a:p>
            <a:r>
              <a:rPr lang="en-US" sz="2400" dirty="0">
                <a:latin typeface="Times New Roman" pitchFamily="18" charset="0"/>
              </a:rPr>
              <a:t>NAME            ADDRESS</a:t>
            </a:r>
          </a:p>
          <a:p>
            <a:r>
              <a:rPr lang="en-US" sz="2400" dirty="0">
                <a:latin typeface="Times New Roman" pitchFamily="18" charset="0"/>
              </a:rPr>
              <a:t>--------------- -------------------------</a:t>
            </a:r>
          </a:p>
          <a:p>
            <a:r>
              <a:rPr lang="en-US" sz="2400" dirty="0" err="1">
                <a:latin typeface="Times New Roman" pitchFamily="18" charset="0"/>
              </a:rPr>
              <a:t>Rahul</a:t>
            </a:r>
            <a:r>
              <a:rPr lang="en-US" sz="2400" dirty="0">
                <a:latin typeface="Times New Roman" pitchFamily="18" charset="0"/>
              </a:rPr>
              <a:t>           raj </a:t>
            </a:r>
            <a:r>
              <a:rPr lang="en-US" sz="2400" dirty="0" err="1">
                <a:latin typeface="Times New Roman" pitchFamily="18" charset="0"/>
              </a:rPr>
              <a:t>nagar</a:t>
            </a:r>
            <a:r>
              <a:rPr lang="en-US" sz="2400" dirty="0">
                <a:latin typeface="Times New Roman" pitchFamily="18" charset="0"/>
              </a:rPr>
              <a:t> </a:t>
            </a:r>
            <a:r>
              <a:rPr lang="en-US" sz="2400" dirty="0" err="1">
                <a:latin typeface="Times New Roman" pitchFamily="18" charset="0"/>
              </a:rPr>
              <a:t>delhi</a:t>
            </a:r>
            <a:endParaRPr lang="en-US" sz="2400" dirty="0">
              <a:latin typeface="Times New Roman" pitchFamily="18" charset="0"/>
            </a:endParaRPr>
          </a:p>
          <a:p>
            <a:r>
              <a:rPr lang="en-US" sz="2400" dirty="0" err="1">
                <a:latin typeface="Times New Roman" pitchFamily="18" charset="0"/>
              </a:rPr>
              <a:t>Rahul</a:t>
            </a:r>
            <a:r>
              <a:rPr lang="en-US" sz="2400" dirty="0">
                <a:latin typeface="Times New Roman" pitchFamily="18" charset="0"/>
              </a:rPr>
              <a:t>           </a:t>
            </a:r>
            <a:r>
              <a:rPr lang="en-US" sz="2400" dirty="0" err="1">
                <a:latin typeface="Times New Roman" pitchFamily="18" charset="0"/>
              </a:rPr>
              <a:t>patel</a:t>
            </a:r>
            <a:r>
              <a:rPr lang="en-US" sz="2400" dirty="0">
                <a:latin typeface="Times New Roman" pitchFamily="18" charset="0"/>
              </a:rPr>
              <a:t> </a:t>
            </a:r>
            <a:r>
              <a:rPr lang="en-US" sz="2400" dirty="0" err="1">
                <a:latin typeface="Times New Roman" pitchFamily="18" charset="0"/>
              </a:rPr>
              <a:t>nagar</a:t>
            </a:r>
            <a:r>
              <a:rPr lang="en-US" sz="2400" dirty="0">
                <a:latin typeface="Times New Roman" pitchFamily="18" charset="0"/>
              </a:rPr>
              <a:t> Delhi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animEffect transition="in" filter="wipe(left)">
                                      <p:cBhvr>
                                        <p:cTn id="7" dur="500"/>
                                        <p:tgtEl>
                                          <p:spTgt spid="716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5">
                                            <p:txEl>
                                              <p:pRg st="1" end="1"/>
                                            </p:txEl>
                                          </p:spTgt>
                                        </p:tgtEl>
                                        <p:attrNameLst>
                                          <p:attrName>style.visibility</p:attrName>
                                        </p:attrNameLst>
                                      </p:cBhvr>
                                      <p:to>
                                        <p:strVal val="visible"/>
                                      </p:to>
                                    </p:set>
                                    <p:animEffect transition="in" filter="wipe(left)">
                                      <p:cBhvr>
                                        <p:cTn id="12" dur="500"/>
                                        <p:tgtEl>
                                          <p:spTgt spid="716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3C98A1DB-AB4E-478D-A109-B53BB5CE3FA7}"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0190AAD8-44BE-4ED0-9088-25C9D94E3B18}" type="slidenum">
              <a:rPr lang="en-US" sz="1400">
                <a:solidFill>
                  <a:schemeClr val="bg2"/>
                </a:solidFill>
                <a:latin typeface="+mn-lt"/>
                <a:cs typeface="+mn-cs"/>
              </a:rPr>
              <a:pPr algn="r">
                <a:defRPr/>
              </a:pPr>
              <a:t>39</a:t>
            </a:fld>
            <a:endParaRPr lang="en-US" sz="1400">
              <a:solidFill>
                <a:schemeClr val="bg2"/>
              </a:solidFill>
              <a:latin typeface="+mn-lt"/>
              <a:cs typeface="+mn-cs"/>
            </a:endParaRPr>
          </a:p>
        </p:txBody>
      </p:sp>
      <p:sp>
        <p:nvSpPr>
          <p:cNvPr id="62468"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Group By</a:t>
            </a:r>
          </a:p>
        </p:txBody>
      </p:sp>
      <p:sp>
        <p:nvSpPr>
          <p:cNvPr id="72709" name="Rectangle 3"/>
          <p:cNvSpPr>
            <a:spLocks noGrp="1" noChangeArrowheads="1"/>
          </p:cNvSpPr>
          <p:nvPr>
            <p:ph type="body" idx="4294967295"/>
          </p:nvPr>
        </p:nvSpPr>
        <p:spPr>
          <a:xfrm>
            <a:off x="1944688" y="2097088"/>
            <a:ext cx="7199312" cy="4033837"/>
          </a:xfrm>
        </p:spPr>
        <p:txBody>
          <a:bodyPr/>
          <a:lstStyle/>
          <a:p>
            <a:pPr eaLnBrk="1" hangingPunct="1">
              <a:lnSpc>
                <a:spcPct val="90000"/>
              </a:lnSpc>
              <a:buFontTx/>
              <a:buNone/>
            </a:pPr>
            <a:r>
              <a:rPr lang="en-US" sz="2000" b="1" smtClean="0"/>
              <a:t>Output:</a:t>
            </a:r>
            <a:endParaRPr lang="en-US" smtClean="0"/>
          </a:p>
          <a:p>
            <a:pPr eaLnBrk="1" hangingPunct="1">
              <a:lnSpc>
                <a:spcPct val="90000"/>
              </a:lnSpc>
              <a:buFontTx/>
              <a:buNone/>
            </a:pPr>
            <a:r>
              <a:rPr lang="en-US" sz="2000" smtClean="0"/>
              <a:t>SQL&gt; select name from student group by name;</a:t>
            </a:r>
          </a:p>
          <a:p>
            <a:pPr eaLnBrk="1" hangingPunct="1">
              <a:lnSpc>
                <a:spcPct val="90000"/>
              </a:lnSpc>
              <a:buFontTx/>
              <a:buNone/>
            </a:pPr>
            <a:endParaRPr lang="en-US" sz="2000" smtClean="0"/>
          </a:p>
          <a:p>
            <a:pPr eaLnBrk="1" hangingPunct="1">
              <a:lnSpc>
                <a:spcPct val="90000"/>
              </a:lnSpc>
              <a:buFontTx/>
              <a:buNone/>
            </a:pPr>
            <a:r>
              <a:rPr lang="en-US" sz="2000" smtClean="0"/>
              <a:t>NAME</a:t>
            </a:r>
          </a:p>
          <a:p>
            <a:pPr eaLnBrk="1" hangingPunct="1">
              <a:lnSpc>
                <a:spcPct val="90000"/>
              </a:lnSpc>
              <a:buFontTx/>
              <a:buNone/>
            </a:pPr>
            <a:r>
              <a:rPr lang="en-US" sz="2000" smtClean="0"/>
              <a:t>---------------</a:t>
            </a:r>
          </a:p>
          <a:p>
            <a:pPr eaLnBrk="1" hangingPunct="1">
              <a:lnSpc>
                <a:spcPct val="90000"/>
              </a:lnSpc>
              <a:buFontTx/>
              <a:buNone/>
            </a:pPr>
            <a:r>
              <a:rPr lang="en-US" sz="2000" smtClean="0"/>
              <a:t>Rahul</a:t>
            </a:r>
          </a:p>
          <a:p>
            <a:pPr eaLnBrk="1" hangingPunct="1">
              <a:lnSpc>
                <a:spcPct val="90000"/>
              </a:lnSpc>
              <a:buFontTx/>
              <a:buNone/>
            </a:pPr>
            <a:r>
              <a:rPr lang="en-US" sz="2000" smtClean="0"/>
              <a:t>amit</a:t>
            </a:r>
          </a:p>
          <a:p>
            <a:pPr eaLnBrk="1" hangingPunct="1">
              <a:lnSpc>
                <a:spcPct val="90000"/>
              </a:lnSpc>
              <a:buFontTx/>
              <a:buNone/>
            </a:pPr>
            <a:r>
              <a:rPr lang="en-US" sz="2000" smtClean="0"/>
              <a:t>sachin	</a:t>
            </a:r>
          </a:p>
          <a:p>
            <a:pPr eaLnBrk="1" hangingPunct="1">
              <a:lnSpc>
                <a:spcPct val="90000"/>
              </a:lnSpc>
              <a:buFontTx/>
              <a:buNone/>
            </a:pPr>
            <a:r>
              <a:rPr lang="en-US" sz="2000" smtClean="0"/>
              <a:t>			</a:t>
            </a:r>
          </a:p>
          <a:p>
            <a:pPr eaLnBrk="1" hangingPunct="1">
              <a:lnSpc>
                <a:spcPct val="90000"/>
              </a:lnSpc>
              <a:buFontTx/>
              <a:buNone/>
            </a:pPr>
            <a:r>
              <a:rPr lang="en-US" sz="1800" smtClean="0"/>
              <a:t>Only unique entries will display, duplicate values will not show</a:t>
            </a:r>
          </a:p>
        </p:txBody>
      </p:sp>
      <p:sp>
        <p:nvSpPr>
          <p:cNvPr id="62470" name="Rectangle 4"/>
          <p:cNvSpPr>
            <a:spLocks noChangeArrowheads="1"/>
          </p:cNvSpPr>
          <p:nvPr/>
        </p:nvSpPr>
        <p:spPr bwMode="auto">
          <a:xfrm>
            <a:off x="1008063" y="1089025"/>
            <a:ext cx="7539037" cy="625475"/>
          </a:xfrm>
          <a:prstGeom prst="rect">
            <a:avLst/>
          </a:prstGeom>
          <a:noFill/>
          <a:ln w="9525">
            <a:noFill/>
            <a:miter lim="800000"/>
            <a:headEnd/>
            <a:tailEnd/>
          </a:ln>
        </p:spPr>
        <p:txBody>
          <a:bodyPr wrap="none">
            <a:spAutoFit/>
          </a:bodyPr>
          <a:lstStyle/>
          <a:p>
            <a:r>
              <a:rPr lang="en-US" sz="3500">
                <a:latin typeface="Times New Roman" pitchFamily="18" charset="0"/>
              </a:rPr>
              <a:t>select name from student group by 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9">
                                            <p:txEl>
                                              <p:pRg st="0" end="0"/>
                                            </p:txEl>
                                          </p:spTgt>
                                        </p:tgtEl>
                                        <p:attrNameLst>
                                          <p:attrName>style.visibility</p:attrName>
                                        </p:attrNameLst>
                                      </p:cBhvr>
                                      <p:to>
                                        <p:strVal val="visible"/>
                                      </p:to>
                                    </p:set>
                                    <p:animEffect transition="in" filter="wipe(left)">
                                      <p:cBhvr>
                                        <p:cTn id="7" dur="500"/>
                                        <p:tgtEl>
                                          <p:spTgt spid="727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9">
                                            <p:txEl>
                                              <p:pRg st="1" end="1"/>
                                            </p:txEl>
                                          </p:spTgt>
                                        </p:tgtEl>
                                        <p:attrNameLst>
                                          <p:attrName>style.visibility</p:attrName>
                                        </p:attrNameLst>
                                      </p:cBhvr>
                                      <p:to>
                                        <p:strVal val="visible"/>
                                      </p:to>
                                    </p:set>
                                    <p:animEffect transition="in" filter="wipe(left)">
                                      <p:cBhvr>
                                        <p:cTn id="12" dur="500"/>
                                        <p:tgtEl>
                                          <p:spTgt spid="727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9">
                                            <p:txEl>
                                              <p:pRg st="3" end="3"/>
                                            </p:txEl>
                                          </p:spTgt>
                                        </p:tgtEl>
                                        <p:attrNameLst>
                                          <p:attrName>style.visibility</p:attrName>
                                        </p:attrNameLst>
                                      </p:cBhvr>
                                      <p:to>
                                        <p:strVal val="visible"/>
                                      </p:to>
                                    </p:set>
                                    <p:animEffect transition="in" filter="wipe(left)">
                                      <p:cBhvr>
                                        <p:cTn id="17" dur="500"/>
                                        <p:tgtEl>
                                          <p:spTgt spid="7270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09">
                                            <p:txEl>
                                              <p:pRg st="4" end="4"/>
                                            </p:txEl>
                                          </p:spTgt>
                                        </p:tgtEl>
                                        <p:attrNameLst>
                                          <p:attrName>style.visibility</p:attrName>
                                        </p:attrNameLst>
                                      </p:cBhvr>
                                      <p:to>
                                        <p:strVal val="visible"/>
                                      </p:to>
                                    </p:set>
                                    <p:animEffect transition="in" filter="wipe(left)">
                                      <p:cBhvr>
                                        <p:cTn id="22" dur="500"/>
                                        <p:tgtEl>
                                          <p:spTgt spid="7270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09">
                                            <p:txEl>
                                              <p:pRg st="5" end="5"/>
                                            </p:txEl>
                                          </p:spTgt>
                                        </p:tgtEl>
                                        <p:attrNameLst>
                                          <p:attrName>style.visibility</p:attrName>
                                        </p:attrNameLst>
                                      </p:cBhvr>
                                      <p:to>
                                        <p:strVal val="visible"/>
                                      </p:to>
                                    </p:set>
                                    <p:animEffect transition="in" filter="wipe(left)">
                                      <p:cBhvr>
                                        <p:cTn id="27" dur="500"/>
                                        <p:tgtEl>
                                          <p:spTgt spid="7270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09">
                                            <p:txEl>
                                              <p:pRg st="6" end="6"/>
                                            </p:txEl>
                                          </p:spTgt>
                                        </p:tgtEl>
                                        <p:attrNameLst>
                                          <p:attrName>style.visibility</p:attrName>
                                        </p:attrNameLst>
                                      </p:cBhvr>
                                      <p:to>
                                        <p:strVal val="visible"/>
                                      </p:to>
                                    </p:set>
                                    <p:animEffect transition="in" filter="wipe(left)">
                                      <p:cBhvr>
                                        <p:cTn id="32" dur="500"/>
                                        <p:tgtEl>
                                          <p:spTgt spid="7270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709">
                                            <p:txEl>
                                              <p:pRg st="7" end="7"/>
                                            </p:txEl>
                                          </p:spTgt>
                                        </p:tgtEl>
                                        <p:attrNameLst>
                                          <p:attrName>style.visibility</p:attrName>
                                        </p:attrNameLst>
                                      </p:cBhvr>
                                      <p:to>
                                        <p:strVal val="visible"/>
                                      </p:to>
                                    </p:set>
                                    <p:animEffect transition="in" filter="wipe(left)">
                                      <p:cBhvr>
                                        <p:cTn id="37" dur="500"/>
                                        <p:tgtEl>
                                          <p:spTgt spid="7270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2709">
                                            <p:txEl>
                                              <p:pRg st="8" end="8"/>
                                            </p:txEl>
                                          </p:spTgt>
                                        </p:tgtEl>
                                        <p:attrNameLst>
                                          <p:attrName>style.visibility</p:attrName>
                                        </p:attrNameLst>
                                      </p:cBhvr>
                                      <p:to>
                                        <p:strVal val="visible"/>
                                      </p:to>
                                    </p:set>
                                    <p:animEffect transition="in" filter="wipe(left)">
                                      <p:cBhvr>
                                        <p:cTn id="42" dur="500"/>
                                        <p:tgtEl>
                                          <p:spTgt spid="7270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2709">
                                            <p:txEl>
                                              <p:pRg st="9" end="9"/>
                                            </p:txEl>
                                          </p:spTgt>
                                        </p:tgtEl>
                                        <p:attrNameLst>
                                          <p:attrName>style.visibility</p:attrName>
                                        </p:attrNameLst>
                                      </p:cBhvr>
                                      <p:to>
                                        <p:strVal val="visible"/>
                                      </p:to>
                                    </p:set>
                                    <p:animEffect transition="in" filter="wipe(left)">
                                      <p:cBhvr>
                                        <p:cTn id="47" dur="500"/>
                                        <p:tgtEl>
                                          <p:spTgt spid="7270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descr="C:\Documents and Settings\mca\Desktop\architecture\2.JPG"/>
          <p:cNvPicPr>
            <a:picLocks noChangeAspect="1" noChangeArrowheads="1"/>
          </p:cNvPicPr>
          <p:nvPr/>
        </p:nvPicPr>
        <p:blipFill>
          <a:blip r:embed="rId2"/>
          <a:srcRect/>
          <a:stretch>
            <a:fillRect/>
          </a:stretch>
        </p:blipFill>
        <p:spPr bwMode="auto">
          <a:xfrm>
            <a:off x="152400" y="990600"/>
            <a:ext cx="8768219" cy="5334000"/>
          </a:xfrm>
          <a:prstGeom prst="rect">
            <a:avLst/>
          </a:prstGeom>
          <a:noFill/>
          <a:ln w="9525">
            <a:noFill/>
            <a:miter lim="800000"/>
            <a:headEnd/>
            <a:tailEnd/>
          </a:ln>
        </p:spPr>
      </p:pic>
      <p:sp>
        <p:nvSpPr>
          <p:cNvPr id="5" name="Title 1"/>
          <p:cNvSpPr txBox="1">
            <a:spLocks/>
          </p:cNvSpPr>
          <p:nvPr/>
        </p:nvSpPr>
        <p:spPr bwMode="auto">
          <a:xfrm>
            <a:off x="1295400" y="0"/>
            <a:ext cx="7848600" cy="762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FF00"/>
                </a:solidFill>
                <a:effectLst/>
                <a:uLnTx/>
                <a:uFillTx/>
                <a:latin typeface="+mj-lt"/>
                <a:ea typeface="+mj-ea"/>
                <a:cs typeface="+mj-cs"/>
              </a:rPr>
              <a:t>Database Files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CF6D8071-7C57-4690-B864-838E1FE5D38B}"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4D0A3C93-1FA0-408B-A808-4D45236C8F35}" type="slidenum">
              <a:rPr lang="en-US" sz="1400">
                <a:solidFill>
                  <a:schemeClr val="bg2"/>
                </a:solidFill>
                <a:latin typeface="+mn-lt"/>
                <a:cs typeface="+mn-cs"/>
              </a:rPr>
              <a:pPr algn="r">
                <a:defRPr/>
              </a:pPr>
              <a:t>40</a:t>
            </a:fld>
            <a:endParaRPr lang="en-US" sz="1400">
              <a:solidFill>
                <a:schemeClr val="bg2"/>
              </a:solidFill>
              <a:latin typeface="+mn-lt"/>
              <a:cs typeface="+mn-cs"/>
            </a:endParaRPr>
          </a:p>
        </p:txBody>
      </p:sp>
      <p:sp>
        <p:nvSpPr>
          <p:cNvPr id="63492"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Use of Order By</a:t>
            </a:r>
          </a:p>
        </p:txBody>
      </p:sp>
      <p:sp>
        <p:nvSpPr>
          <p:cNvPr id="73733" name="Rectangle 3"/>
          <p:cNvSpPr>
            <a:spLocks noGrp="1" noChangeArrowheads="1"/>
          </p:cNvSpPr>
          <p:nvPr>
            <p:ph type="body" idx="4294967295"/>
          </p:nvPr>
        </p:nvSpPr>
        <p:spPr>
          <a:xfrm>
            <a:off x="3490913" y="2241550"/>
            <a:ext cx="5653087" cy="3492500"/>
          </a:xfrm>
        </p:spPr>
        <p:txBody>
          <a:bodyPr/>
          <a:lstStyle/>
          <a:p>
            <a:pPr eaLnBrk="1" hangingPunct="1">
              <a:lnSpc>
                <a:spcPct val="70000"/>
              </a:lnSpc>
              <a:buFontTx/>
              <a:buNone/>
            </a:pPr>
            <a:r>
              <a:rPr lang="en-US" sz="2000" b="1" dirty="0" smtClean="0"/>
              <a:t>Output:</a:t>
            </a:r>
          </a:p>
          <a:p>
            <a:pPr eaLnBrk="1" hangingPunct="1">
              <a:lnSpc>
                <a:spcPct val="70000"/>
              </a:lnSpc>
              <a:buFontTx/>
              <a:buNone/>
            </a:pPr>
            <a:endParaRPr lang="en-US" sz="2000" b="1" dirty="0" smtClean="0"/>
          </a:p>
          <a:p>
            <a:pPr eaLnBrk="1" hangingPunct="1">
              <a:lnSpc>
                <a:spcPct val="70000"/>
              </a:lnSpc>
              <a:buFontTx/>
              <a:buNone/>
            </a:pPr>
            <a:r>
              <a:rPr lang="en-US" sz="1800" dirty="0" smtClean="0"/>
              <a:t>SQL&gt; SELECT </a:t>
            </a:r>
            <a:r>
              <a:rPr lang="en-US" sz="1800" dirty="0" err="1" smtClean="0"/>
              <a:t>rollno,name</a:t>
            </a:r>
            <a:r>
              <a:rPr lang="en-US" sz="1800" dirty="0" smtClean="0"/>
              <a:t> from student </a:t>
            </a:r>
          </a:p>
          <a:p>
            <a:pPr eaLnBrk="1" hangingPunct="1">
              <a:lnSpc>
                <a:spcPct val="70000"/>
              </a:lnSpc>
              <a:buFontTx/>
              <a:buNone/>
            </a:pPr>
            <a:r>
              <a:rPr lang="en-US" sz="1800" dirty="0" smtClean="0"/>
              <a:t> ORDER BY </a:t>
            </a:r>
            <a:r>
              <a:rPr lang="en-US" sz="1800" dirty="0" err="1" smtClean="0"/>
              <a:t>rollno</a:t>
            </a:r>
            <a:r>
              <a:rPr lang="en-US" sz="1800" dirty="0" smtClean="0"/>
              <a:t>;</a:t>
            </a:r>
          </a:p>
          <a:p>
            <a:pPr eaLnBrk="1" hangingPunct="1">
              <a:lnSpc>
                <a:spcPct val="70000"/>
              </a:lnSpc>
              <a:buFontTx/>
              <a:buNone/>
            </a:pPr>
            <a:endParaRPr lang="en-US" sz="1800" dirty="0" smtClean="0"/>
          </a:p>
          <a:p>
            <a:pPr eaLnBrk="1" hangingPunct="1">
              <a:lnSpc>
                <a:spcPct val="70000"/>
              </a:lnSpc>
              <a:buFontTx/>
              <a:buNone/>
            </a:pPr>
            <a:r>
              <a:rPr lang="en-US" sz="1800" dirty="0" smtClean="0"/>
              <a:t>    ROLLNO NAME</a:t>
            </a:r>
          </a:p>
          <a:p>
            <a:pPr eaLnBrk="1" hangingPunct="1">
              <a:lnSpc>
                <a:spcPct val="70000"/>
              </a:lnSpc>
              <a:buFontTx/>
              <a:buNone/>
            </a:pPr>
            <a:r>
              <a:rPr lang="en-US" sz="1800" dirty="0" smtClean="0"/>
              <a:t>---------- ---------------</a:t>
            </a:r>
          </a:p>
          <a:p>
            <a:pPr eaLnBrk="1" hangingPunct="1">
              <a:lnSpc>
                <a:spcPct val="70000"/>
              </a:lnSpc>
              <a:buFontTx/>
              <a:buNone/>
            </a:pPr>
            <a:r>
              <a:rPr lang="en-US" sz="1800" dirty="0" smtClean="0"/>
              <a:t>       100 </a:t>
            </a:r>
            <a:r>
              <a:rPr lang="en-US" sz="1800" dirty="0" err="1" smtClean="0"/>
              <a:t>Rahul</a:t>
            </a:r>
            <a:endParaRPr lang="en-US" sz="1800" dirty="0" smtClean="0"/>
          </a:p>
          <a:p>
            <a:pPr eaLnBrk="1" hangingPunct="1">
              <a:lnSpc>
                <a:spcPct val="70000"/>
              </a:lnSpc>
              <a:buFontTx/>
              <a:buNone/>
            </a:pPr>
            <a:r>
              <a:rPr lang="en-US" sz="1800" dirty="0" smtClean="0"/>
              <a:t>       101 </a:t>
            </a:r>
            <a:r>
              <a:rPr lang="en-US" sz="1800" dirty="0" err="1" smtClean="0"/>
              <a:t>Rahul</a:t>
            </a:r>
            <a:endParaRPr lang="en-US" sz="1800" dirty="0" smtClean="0"/>
          </a:p>
          <a:p>
            <a:pPr eaLnBrk="1" hangingPunct="1">
              <a:lnSpc>
                <a:spcPct val="70000"/>
              </a:lnSpc>
              <a:buFontTx/>
              <a:buNone/>
            </a:pPr>
            <a:r>
              <a:rPr lang="en-US" sz="1800" dirty="0" smtClean="0"/>
              <a:t>       102 </a:t>
            </a:r>
            <a:r>
              <a:rPr lang="en-US" sz="1800" dirty="0" err="1" smtClean="0"/>
              <a:t>sachin</a:t>
            </a:r>
            <a:endParaRPr lang="en-US" sz="1800" dirty="0" smtClean="0"/>
          </a:p>
          <a:p>
            <a:pPr eaLnBrk="1" hangingPunct="1">
              <a:lnSpc>
                <a:spcPct val="70000"/>
              </a:lnSpc>
              <a:buFontTx/>
              <a:buNone/>
            </a:pPr>
            <a:r>
              <a:rPr lang="en-US" sz="1800" dirty="0" smtClean="0"/>
              <a:t>       103 </a:t>
            </a:r>
            <a:r>
              <a:rPr lang="en-US" sz="1800" dirty="0" err="1" smtClean="0"/>
              <a:t>amit</a:t>
            </a:r>
            <a:endParaRPr lang="en-US" sz="1800" dirty="0" smtClean="0"/>
          </a:p>
        </p:txBody>
      </p:sp>
      <p:sp>
        <p:nvSpPr>
          <p:cNvPr id="63494" name="Rectangle 4"/>
          <p:cNvSpPr>
            <a:spLocks noChangeArrowheads="1"/>
          </p:cNvSpPr>
          <p:nvPr/>
        </p:nvSpPr>
        <p:spPr bwMode="auto">
          <a:xfrm>
            <a:off x="755650" y="1233488"/>
            <a:ext cx="7416800" cy="1371600"/>
          </a:xfrm>
          <a:prstGeom prst="rect">
            <a:avLst/>
          </a:prstGeom>
          <a:noFill/>
          <a:ln w="9525">
            <a:noFill/>
            <a:miter lim="800000"/>
            <a:headEnd/>
            <a:tailEnd/>
          </a:ln>
        </p:spPr>
        <p:txBody>
          <a:bodyPr>
            <a:spAutoFit/>
          </a:bodyPr>
          <a:lstStyle/>
          <a:p>
            <a:pPr>
              <a:lnSpc>
                <a:spcPct val="80000"/>
              </a:lnSpc>
              <a:spcBef>
                <a:spcPct val="20000"/>
              </a:spcBef>
              <a:buClr>
                <a:schemeClr val="accent1"/>
              </a:buClr>
            </a:pPr>
            <a:r>
              <a:rPr lang="en-US" sz="3000">
                <a:latin typeface="Times New Roman" pitchFamily="18" charset="0"/>
              </a:rPr>
              <a:t>select rollno,name from student </a:t>
            </a:r>
          </a:p>
          <a:p>
            <a:pPr>
              <a:lnSpc>
                <a:spcPct val="80000"/>
              </a:lnSpc>
              <a:spcBef>
                <a:spcPct val="20000"/>
              </a:spcBef>
              <a:buClr>
                <a:schemeClr val="accent1"/>
              </a:buClr>
            </a:pPr>
            <a:r>
              <a:rPr lang="en-US" sz="3000">
                <a:latin typeface="Times New Roman" pitchFamily="18" charset="0"/>
              </a:rPr>
              <a:t>Order by rollno;</a:t>
            </a:r>
          </a:p>
          <a:p>
            <a:pPr>
              <a:lnSpc>
                <a:spcPct val="80000"/>
              </a:lnSpc>
              <a:spcBef>
                <a:spcPct val="20000"/>
              </a:spcBef>
              <a:buClr>
                <a:schemeClr val="accent1"/>
              </a:buClr>
            </a:pPr>
            <a:endParaRPr lang="en-US" sz="3000">
              <a:latin typeface="Times New Roman" pitchFamily="18" charset="0"/>
            </a:endParaRPr>
          </a:p>
        </p:txBody>
      </p:sp>
      <p:sp>
        <p:nvSpPr>
          <p:cNvPr id="63495" name="Rectangle 7"/>
          <p:cNvSpPr>
            <a:spLocks noChangeArrowheads="1"/>
          </p:cNvSpPr>
          <p:nvPr/>
        </p:nvSpPr>
        <p:spPr bwMode="auto">
          <a:xfrm>
            <a:off x="395288" y="5876925"/>
            <a:ext cx="8281987" cy="457200"/>
          </a:xfrm>
          <a:prstGeom prst="rect">
            <a:avLst/>
          </a:prstGeom>
          <a:noFill/>
          <a:ln w="9525">
            <a:noFill/>
            <a:miter lim="800000"/>
            <a:headEnd/>
            <a:tailEnd/>
          </a:ln>
        </p:spPr>
        <p:txBody>
          <a:bodyPr>
            <a:spAutoFit/>
          </a:bodyPr>
          <a:lstStyle/>
          <a:p>
            <a:r>
              <a:rPr lang="en-US" sz="2400" b="1">
                <a:latin typeface="Times New Roman" pitchFamily="18" charset="0"/>
              </a:rPr>
              <a:t>Order by will place the records in descending order by default</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wipe(left)">
                                      <p:cBhvr>
                                        <p:cTn id="7" dur="500"/>
                                        <p:tgtEl>
                                          <p:spTgt spid="73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3">
                                            <p:txEl>
                                              <p:pRg st="2" end="2"/>
                                            </p:txEl>
                                          </p:spTgt>
                                        </p:tgtEl>
                                        <p:attrNameLst>
                                          <p:attrName>style.visibility</p:attrName>
                                        </p:attrNameLst>
                                      </p:cBhvr>
                                      <p:to>
                                        <p:strVal val="visible"/>
                                      </p:to>
                                    </p:set>
                                    <p:animEffect transition="in" filter="wipe(left)">
                                      <p:cBhvr>
                                        <p:cTn id="12" dur="500"/>
                                        <p:tgtEl>
                                          <p:spTgt spid="737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3">
                                            <p:txEl>
                                              <p:pRg st="3" end="3"/>
                                            </p:txEl>
                                          </p:spTgt>
                                        </p:tgtEl>
                                        <p:attrNameLst>
                                          <p:attrName>style.visibility</p:attrName>
                                        </p:attrNameLst>
                                      </p:cBhvr>
                                      <p:to>
                                        <p:strVal val="visible"/>
                                      </p:to>
                                    </p:set>
                                    <p:animEffect transition="in" filter="wipe(left)">
                                      <p:cBhvr>
                                        <p:cTn id="17" dur="500"/>
                                        <p:tgtEl>
                                          <p:spTgt spid="737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3">
                                            <p:txEl>
                                              <p:pRg st="5" end="5"/>
                                            </p:txEl>
                                          </p:spTgt>
                                        </p:tgtEl>
                                        <p:attrNameLst>
                                          <p:attrName>style.visibility</p:attrName>
                                        </p:attrNameLst>
                                      </p:cBhvr>
                                      <p:to>
                                        <p:strVal val="visible"/>
                                      </p:to>
                                    </p:set>
                                    <p:animEffect transition="in" filter="wipe(left)">
                                      <p:cBhvr>
                                        <p:cTn id="22" dur="500"/>
                                        <p:tgtEl>
                                          <p:spTgt spid="737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3">
                                            <p:txEl>
                                              <p:pRg st="6" end="6"/>
                                            </p:txEl>
                                          </p:spTgt>
                                        </p:tgtEl>
                                        <p:attrNameLst>
                                          <p:attrName>style.visibility</p:attrName>
                                        </p:attrNameLst>
                                      </p:cBhvr>
                                      <p:to>
                                        <p:strVal val="visible"/>
                                      </p:to>
                                    </p:set>
                                    <p:animEffect transition="in" filter="wipe(left)">
                                      <p:cBhvr>
                                        <p:cTn id="27" dur="500"/>
                                        <p:tgtEl>
                                          <p:spTgt spid="7373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733">
                                            <p:txEl>
                                              <p:pRg st="7" end="7"/>
                                            </p:txEl>
                                          </p:spTgt>
                                        </p:tgtEl>
                                        <p:attrNameLst>
                                          <p:attrName>style.visibility</p:attrName>
                                        </p:attrNameLst>
                                      </p:cBhvr>
                                      <p:to>
                                        <p:strVal val="visible"/>
                                      </p:to>
                                    </p:set>
                                    <p:animEffect transition="in" filter="wipe(left)">
                                      <p:cBhvr>
                                        <p:cTn id="32" dur="500"/>
                                        <p:tgtEl>
                                          <p:spTgt spid="7373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733">
                                            <p:txEl>
                                              <p:pRg st="8" end="8"/>
                                            </p:txEl>
                                          </p:spTgt>
                                        </p:tgtEl>
                                        <p:attrNameLst>
                                          <p:attrName>style.visibility</p:attrName>
                                        </p:attrNameLst>
                                      </p:cBhvr>
                                      <p:to>
                                        <p:strVal val="visible"/>
                                      </p:to>
                                    </p:set>
                                    <p:animEffect transition="in" filter="wipe(left)">
                                      <p:cBhvr>
                                        <p:cTn id="37" dur="500"/>
                                        <p:tgtEl>
                                          <p:spTgt spid="7373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733">
                                            <p:txEl>
                                              <p:pRg st="9" end="9"/>
                                            </p:txEl>
                                          </p:spTgt>
                                        </p:tgtEl>
                                        <p:attrNameLst>
                                          <p:attrName>style.visibility</p:attrName>
                                        </p:attrNameLst>
                                      </p:cBhvr>
                                      <p:to>
                                        <p:strVal val="visible"/>
                                      </p:to>
                                    </p:set>
                                    <p:animEffect transition="in" filter="wipe(left)">
                                      <p:cBhvr>
                                        <p:cTn id="42" dur="500"/>
                                        <p:tgtEl>
                                          <p:spTgt spid="7373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3733">
                                            <p:txEl>
                                              <p:pRg st="10" end="10"/>
                                            </p:txEl>
                                          </p:spTgt>
                                        </p:tgtEl>
                                        <p:attrNameLst>
                                          <p:attrName>style.visibility</p:attrName>
                                        </p:attrNameLst>
                                      </p:cBhvr>
                                      <p:to>
                                        <p:strVal val="visible"/>
                                      </p:to>
                                    </p:set>
                                    <p:animEffect transition="in" filter="wipe(left)">
                                      <p:cBhvr>
                                        <p:cTn id="47" dur="500"/>
                                        <p:tgtEl>
                                          <p:spTgt spid="7373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4DD29193-DCAB-49E6-AAC1-2D12E34A20D7}" type="slidenum">
              <a:rPr lang="en-US" sz="1400">
                <a:solidFill>
                  <a:schemeClr val="bg2"/>
                </a:solidFill>
                <a:latin typeface="+mn-lt"/>
                <a:cs typeface="+mn-cs"/>
              </a:rPr>
              <a:pPr algn="r">
                <a:defRPr/>
              </a:pPr>
              <a:t>41</a:t>
            </a:fld>
            <a:endParaRPr lang="en-US" sz="1400">
              <a:solidFill>
                <a:schemeClr val="bg2"/>
              </a:solidFill>
              <a:latin typeface="+mn-lt"/>
              <a:cs typeface="+mn-cs"/>
            </a:endParaRPr>
          </a:p>
        </p:txBody>
      </p:sp>
      <p:sp>
        <p:nvSpPr>
          <p:cNvPr id="64516"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Use of like</a:t>
            </a:r>
          </a:p>
        </p:txBody>
      </p:sp>
      <p:sp>
        <p:nvSpPr>
          <p:cNvPr id="74757" name="Rectangle 3"/>
          <p:cNvSpPr>
            <a:spLocks noGrp="1" noChangeArrowheads="1"/>
          </p:cNvSpPr>
          <p:nvPr>
            <p:ph type="body" idx="4294967295"/>
          </p:nvPr>
        </p:nvSpPr>
        <p:spPr>
          <a:xfrm>
            <a:off x="0" y="1600200"/>
            <a:ext cx="8229600" cy="1446213"/>
          </a:xfrm>
        </p:spPr>
        <p:txBody>
          <a:bodyPr/>
          <a:lstStyle/>
          <a:p>
            <a:pPr eaLnBrk="1" hangingPunct="1">
              <a:buFontTx/>
              <a:buNone/>
            </a:pPr>
            <a:r>
              <a:rPr lang="en-US" sz="2400" smtClean="0"/>
              <a:t>Select name from student</a:t>
            </a:r>
          </a:p>
          <a:p>
            <a:pPr eaLnBrk="1" hangingPunct="1">
              <a:buFontTx/>
              <a:buNone/>
            </a:pPr>
            <a:r>
              <a:rPr lang="en-US" sz="2400" smtClean="0"/>
              <a:t>Where name like '_a%' or name like '_m%'</a:t>
            </a:r>
          </a:p>
        </p:txBody>
      </p:sp>
      <p:sp>
        <p:nvSpPr>
          <p:cNvPr id="64518" name="Rectangle 4"/>
          <p:cNvSpPr>
            <a:spLocks noChangeArrowheads="1"/>
          </p:cNvSpPr>
          <p:nvPr/>
        </p:nvSpPr>
        <p:spPr bwMode="auto">
          <a:xfrm>
            <a:off x="2376488" y="2420938"/>
            <a:ext cx="6156325" cy="4154984"/>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dirty="0">
              <a:latin typeface="Times New Roman" pitchFamily="18" charset="0"/>
            </a:endParaRPr>
          </a:p>
          <a:p>
            <a:r>
              <a:rPr lang="en-US" sz="2400" dirty="0">
                <a:latin typeface="Times New Roman" pitchFamily="18" charset="0"/>
              </a:rPr>
              <a:t>SQL&gt; Select name from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name like '_a%' or name like '_m%';</a:t>
            </a:r>
          </a:p>
          <a:p>
            <a:endParaRPr lang="en-US" sz="2400" dirty="0">
              <a:latin typeface="Times New Roman" pitchFamily="18" charset="0"/>
            </a:endParaRPr>
          </a:p>
          <a:p>
            <a:r>
              <a:rPr lang="en-US" sz="2400" dirty="0">
                <a:latin typeface="Times New Roman" pitchFamily="18" charset="0"/>
              </a:rPr>
              <a:t>NAME</a:t>
            </a:r>
          </a:p>
          <a:p>
            <a:r>
              <a:rPr lang="en-US" sz="2400" dirty="0">
                <a:latin typeface="Times New Roman" pitchFamily="18" charset="0"/>
              </a:rPr>
              <a:t>---------------</a:t>
            </a:r>
          </a:p>
          <a:p>
            <a:r>
              <a:rPr lang="en-US" sz="2400" dirty="0" err="1">
                <a:latin typeface="Times New Roman" pitchFamily="18" charset="0"/>
              </a:rPr>
              <a:t>Rahul</a:t>
            </a:r>
            <a:endParaRPr lang="en-US" sz="2400" dirty="0">
              <a:latin typeface="Times New Roman" pitchFamily="18" charset="0"/>
            </a:endParaRPr>
          </a:p>
          <a:p>
            <a:r>
              <a:rPr lang="en-US" sz="2400" dirty="0" err="1">
                <a:latin typeface="Times New Roman" pitchFamily="18" charset="0"/>
              </a:rPr>
              <a:t>Rahul</a:t>
            </a:r>
            <a:endParaRPr lang="en-US" sz="2400" dirty="0">
              <a:latin typeface="Times New Roman" pitchFamily="18" charset="0"/>
            </a:endParaRPr>
          </a:p>
          <a:p>
            <a:r>
              <a:rPr lang="en-US" sz="2400" dirty="0" err="1">
                <a:latin typeface="Times New Roman" pitchFamily="18" charset="0"/>
              </a:rPr>
              <a:t>sachin</a:t>
            </a:r>
            <a:endParaRPr lang="en-US" sz="2400" dirty="0">
              <a:latin typeface="Times New Roman" pitchFamily="18" charset="0"/>
            </a:endParaRPr>
          </a:p>
          <a:p>
            <a:r>
              <a:rPr lang="en-US" sz="2400" dirty="0" err="1">
                <a:latin typeface="Times New Roman" pitchFamily="18" charset="0"/>
              </a:rPr>
              <a:t>amit</a:t>
            </a: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7">
                                            <p:txEl>
                                              <p:pRg st="0" end="0"/>
                                            </p:txEl>
                                          </p:spTgt>
                                        </p:tgtEl>
                                        <p:attrNameLst>
                                          <p:attrName>style.visibility</p:attrName>
                                        </p:attrNameLst>
                                      </p:cBhvr>
                                      <p:to>
                                        <p:strVal val="visible"/>
                                      </p:to>
                                    </p:set>
                                    <p:animEffect transition="in" filter="wipe(left)">
                                      <p:cBhvr>
                                        <p:cTn id="7" dur="500"/>
                                        <p:tgtEl>
                                          <p:spTgt spid="747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7">
                                            <p:txEl>
                                              <p:pRg st="1" end="1"/>
                                            </p:txEl>
                                          </p:spTgt>
                                        </p:tgtEl>
                                        <p:attrNameLst>
                                          <p:attrName>style.visibility</p:attrName>
                                        </p:attrNameLst>
                                      </p:cBhvr>
                                      <p:to>
                                        <p:strVal val="visible"/>
                                      </p:to>
                                    </p:set>
                                    <p:animEffect transition="in" filter="wipe(left)">
                                      <p:cBhvr>
                                        <p:cTn id="12" dur="500"/>
                                        <p:tgtEl>
                                          <p:spTgt spid="747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437ADCB4-75BA-457E-BB3A-6FA4D2FB397E}" type="slidenum">
              <a:rPr lang="en-US" sz="1400">
                <a:solidFill>
                  <a:schemeClr val="bg2"/>
                </a:solidFill>
                <a:latin typeface="+mn-lt"/>
                <a:cs typeface="+mn-cs"/>
              </a:rPr>
              <a:pPr algn="r">
                <a:defRPr/>
              </a:pPr>
              <a:t>42</a:t>
            </a:fld>
            <a:endParaRPr lang="en-US" sz="1400">
              <a:solidFill>
                <a:schemeClr val="bg2"/>
              </a:solidFill>
              <a:latin typeface="+mn-lt"/>
              <a:cs typeface="+mn-cs"/>
            </a:endParaRPr>
          </a:p>
        </p:txBody>
      </p:sp>
      <p:sp>
        <p:nvSpPr>
          <p:cNvPr id="6554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Not in ()</a:t>
            </a:r>
          </a:p>
        </p:txBody>
      </p:sp>
      <p:sp>
        <p:nvSpPr>
          <p:cNvPr id="75781" name="Rectangle 3"/>
          <p:cNvSpPr>
            <a:spLocks noGrp="1" noChangeArrowheads="1"/>
          </p:cNvSpPr>
          <p:nvPr>
            <p:ph type="body" idx="4294967295"/>
          </p:nvPr>
        </p:nvSpPr>
        <p:spPr>
          <a:xfrm>
            <a:off x="0" y="1600200"/>
            <a:ext cx="8229600" cy="1446213"/>
          </a:xfrm>
        </p:spPr>
        <p:txBody>
          <a:bodyPr/>
          <a:lstStyle/>
          <a:p>
            <a:pPr eaLnBrk="1" hangingPunct="1">
              <a:buFontTx/>
              <a:buNone/>
            </a:pPr>
            <a:r>
              <a:rPr lang="en-US" smtClean="0"/>
              <a:t>Select name from student </a:t>
            </a:r>
          </a:p>
          <a:p>
            <a:pPr eaLnBrk="1" hangingPunct="1">
              <a:buFontTx/>
              <a:buNone/>
            </a:pPr>
            <a:r>
              <a:rPr lang="en-US" smtClean="0"/>
              <a:t>Where rollno not in (100,101,102);</a:t>
            </a:r>
          </a:p>
        </p:txBody>
      </p:sp>
      <p:sp>
        <p:nvSpPr>
          <p:cNvPr id="65542" name="Rectangle 4"/>
          <p:cNvSpPr>
            <a:spLocks noChangeArrowheads="1"/>
          </p:cNvSpPr>
          <p:nvPr/>
        </p:nvSpPr>
        <p:spPr bwMode="auto">
          <a:xfrm>
            <a:off x="3635375" y="2889250"/>
            <a:ext cx="4968875" cy="3416320"/>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dirty="0">
              <a:latin typeface="Times New Roman" pitchFamily="18" charset="0"/>
            </a:endParaRPr>
          </a:p>
          <a:p>
            <a:r>
              <a:rPr lang="en-US" sz="2400" dirty="0">
                <a:latin typeface="Times New Roman" pitchFamily="18" charset="0"/>
              </a:rPr>
              <a:t>SQL&gt; Select name from student </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 not in (100,101,102);</a:t>
            </a:r>
          </a:p>
          <a:p>
            <a:endParaRPr lang="en-US" sz="2400" dirty="0">
              <a:latin typeface="Times New Roman" pitchFamily="18" charset="0"/>
            </a:endParaRPr>
          </a:p>
          <a:p>
            <a:r>
              <a:rPr lang="en-US" sz="2400" dirty="0">
                <a:latin typeface="Times New Roman" pitchFamily="18" charset="0"/>
              </a:rPr>
              <a:t>NAME</a:t>
            </a:r>
          </a:p>
          <a:p>
            <a:r>
              <a:rPr lang="en-US" sz="2400" dirty="0">
                <a:latin typeface="Times New Roman" pitchFamily="18" charset="0"/>
              </a:rPr>
              <a:t>---------------</a:t>
            </a:r>
          </a:p>
          <a:p>
            <a:r>
              <a:rPr lang="en-US" sz="2400" dirty="0" err="1">
                <a:latin typeface="Times New Roman" pitchFamily="18" charset="0"/>
              </a:rPr>
              <a:t>Rahul</a:t>
            </a:r>
            <a:endParaRPr lang="en-US" sz="2400" dirty="0">
              <a:latin typeface="Times New Roman" pitchFamily="18" charset="0"/>
            </a:endParaRPr>
          </a:p>
          <a:p>
            <a:r>
              <a:rPr lang="en-US" sz="2400" dirty="0" err="1">
                <a:latin typeface="Times New Roman" pitchFamily="18" charset="0"/>
              </a:rPr>
              <a:t>amit</a:t>
            </a: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animEffect transition="in" filter="wipe(left)">
                                      <p:cBhvr>
                                        <p:cTn id="7" dur="500"/>
                                        <p:tgtEl>
                                          <p:spTgt spid="757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1">
                                            <p:txEl>
                                              <p:pRg st="1" end="1"/>
                                            </p:txEl>
                                          </p:spTgt>
                                        </p:tgtEl>
                                        <p:attrNameLst>
                                          <p:attrName>style.visibility</p:attrName>
                                        </p:attrNameLst>
                                      </p:cBhvr>
                                      <p:to>
                                        <p:strVal val="visible"/>
                                      </p:to>
                                    </p:set>
                                    <p:animEffect transition="in" filter="wipe(left)">
                                      <p:cBhvr>
                                        <p:cTn id="12" dur="500"/>
                                        <p:tgtEl>
                                          <p:spTgt spid="757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88F00E9C-86F1-46CD-9E10-C0EDCD1C03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C307C857-1A9B-4CD3-AC0A-6A449E434685}" type="slidenum">
              <a:rPr lang="en-US" sz="1400">
                <a:solidFill>
                  <a:schemeClr val="bg2"/>
                </a:solidFill>
                <a:latin typeface="+mn-lt"/>
                <a:cs typeface="+mn-cs"/>
              </a:rPr>
              <a:pPr algn="r">
                <a:defRPr/>
              </a:pPr>
              <a:t>43</a:t>
            </a:fld>
            <a:endParaRPr lang="en-US" sz="1400">
              <a:solidFill>
                <a:schemeClr val="bg2"/>
              </a:solidFill>
              <a:latin typeface="+mn-lt"/>
              <a:cs typeface="+mn-cs"/>
            </a:endParaRPr>
          </a:p>
        </p:txBody>
      </p:sp>
      <p:sp>
        <p:nvSpPr>
          <p:cNvPr id="6656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Not in with character</a:t>
            </a:r>
          </a:p>
        </p:txBody>
      </p:sp>
      <p:sp>
        <p:nvSpPr>
          <p:cNvPr id="76805" name="Rectangle 3"/>
          <p:cNvSpPr>
            <a:spLocks noGrp="1" noChangeArrowheads="1"/>
          </p:cNvSpPr>
          <p:nvPr>
            <p:ph type="body" idx="4294967295"/>
          </p:nvPr>
        </p:nvSpPr>
        <p:spPr>
          <a:xfrm>
            <a:off x="0" y="1600200"/>
            <a:ext cx="8229600" cy="1446213"/>
          </a:xfrm>
        </p:spPr>
        <p:txBody>
          <a:bodyPr/>
          <a:lstStyle/>
          <a:p>
            <a:pPr eaLnBrk="1" hangingPunct="1">
              <a:buFontTx/>
              <a:buNone/>
            </a:pPr>
            <a:r>
              <a:rPr lang="en-US" smtClean="0"/>
              <a:t>Select name from student </a:t>
            </a:r>
          </a:p>
          <a:p>
            <a:pPr eaLnBrk="1" hangingPunct="1">
              <a:buFontTx/>
              <a:buNone/>
            </a:pPr>
            <a:r>
              <a:rPr lang="en-US" smtClean="0"/>
              <a:t>Where name not in (‘Rahul’,’amit’);</a:t>
            </a:r>
          </a:p>
        </p:txBody>
      </p:sp>
      <p:sp>
        <p:nvSpPr>
          <p:cNvPr id="66566" name="Rectangle 4"/>
          <p:cNvSpPr>
            <a:spLocks noChangeArrowheads="1"/>
          </p:cNvSpPr>
          <p:nvPr/>
        </p:nvSpPr>
        <p:spPr bwMode="auto">
          <a:xfrm>
            <a:off x="3635375" y="2889250"/>
            <a:ext cx="4968875" cy="3046988"/>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dirty="0">
              <a:latin typeface="Times New Roman" pitchFamily="18" charset="0"/>
            </a:endParaRPr>
          </a:p>
          <a:p>
            <a:r>
              <a:rPr lang="en-US" sz="2400" dirty="0">
                <a:latin typeface="Times New Roman" pitchFamily="18" charset="0"/>
              </a:rPr>
              <a:t>SQL&gt; Select name from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name not in('</a:t>
            </a:r>
            <a:r>
              <a:rPr lang="en-US" sz="2400" dirty="0" err="1">
                <a:latin typeface="Times New Roman" pitchFamily="18" charset="0"/>
              </a:rPr>
              <a:t>Rahul','amit</a:t>
            </a:r>
            <a:r>
              <a:rPr lang="en-US" sz="2400" dirty="0">
                <a:latin typeface="Times New Roman" pitchFamily="18" charset="0"/>
              </a:rPr>
              <a:t>');</a:t>
            </a:r>
          </a:p>
          <a:p>
            <a:endParaRPr lang="en-US" sz="2400" dirty="0">
              <a:latin typeface="Times New Roman" pitchFamily="18" charset="0"/>
            </a:endParaRPr>
          </a:p>
          <a:p>
            <a:r>
              <a:rPr lang="en-US" sz="2400" dirty="0">
                <a:latin typeface="Times New Roman" pitchFamily="18" charset="0"/>
              </a:rPr>
              <a:t>NAME</a:t>
            </a:r>
          </a:p>
          <a:p>
            <a:r>
              <a:rPr lang="en-US" sz="2400" dirty="0">
                <a:latin typeface="Times New Roman" pitchFamily="18" charset="0"/>
              </a:rPr>
              <a:t>---------------</a:t>
            </a:r>
          </a:p>
          <a:p>
            <a:r>
              <a:rPr lang="en-US" sz="2400" dirty="0" err="1">
                <a:latin typeface="Times New Roman" pitchFamily="18" charset="0"/>
              </a:rPr>
              <a:t>sachin</a:t>
            </a:r>
            <a:endParaRPr 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wipe(left)">
                                      <p:cBhvr>
                                        <p:cTn id="7" dur="500"/>
                                        <p:tgtEl>
                                          <p:spTgt spid="768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5">
                                            <p:txEl>
                                              <p:pRg st="1" end="1"/>
                                            </p:txEl>
                                          </p:spTgt>
                                        </p:tgtEl>
                                        <p:attrNameLst>
                                          <p:attrName>style.visibility</p:attrName>
                                        </p:attrNameLst>
                                      </p:cBhvr>
                                      <p:to>
                                        <p:strVal val="visible"/>
                                      </p:to>
                                    </p:set>
                                    <p:animEffect transition="in" filter="wipe(left)">
                                      <p:cBhvr>
                                        <p:cTn id="12" dur="500"/>
                                        <p:tgtEl>
                                          <p:spTgt spid="768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66EA538E-A56C-486D-8831-51197A6CD4F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92903860-DE1F-4E90-BC2E-5AB0A6F09E50}" type="slidenum">
              <a:rPr lang="en-US" sz="1400">
                <a:solidFill>
                  <a:schemeClr val="bg2"/>
                </a:solidFill>
                <a:latin typeface="+mn-lt"/>
                <a:cs typeface="+mn-cs"/>
              </a:rPr>
              <a:pPr algn="r">
                <a:defRPr/>
              </a:pPr>
              <a:t>44</a:t>
            </a:fld>
            <a:endParaRPr lang="en-US" sz="1400">
              <a:solidFill>
                <a:schemeClr val="bg2"/>
              </a:solidFill>
              <a:latin typeface="+mn-lt"/>
              <a:cs typeface="+mn-cs"/>
            </a:endParaRPr>
          </a:p>
        </p:txBody>
      </p:sp>
      <p:sp>
        <p:nvSpPr>
          <p:cNvPr id="67588"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Update Record for all records</a:t>
            </a:r>
          </a:p>
        </p:txBody>
      </p:sp>
      <p:sp>
        <p:nvSpPr>
          <p:cNvPr id="77829" name="Rectangle 3"/>
          <p:cNvSpPr>
            <a:spLocks noGrp="1" noChangeArrowheads="1"/>
          </p:cNvSpPr>
          <p:nvPr>
            <p:ph type="body" idx="4294967295"/>
          </p:nvPr>
        </p:nvSpPr>
        <p:spPr>
          <a:xfrm>
            <a:off x="0" y="1196975"/>
            <a:ext cx="7165975" cy="1331913"/>
          </a:xfrm>
        </p:spPr>
        <p:txBody>
          <a:bodyPr/>
          <a:lstStyle/>
          <a:p>
            <a:pPr eaLnBrk="1" hangingPunct="1">
              <a:buFontTx/>
              <a:buNone/>
            </a:pPr>
            <a:r>
              <a:rPr lang="en-US" sz="3000" smtClean="0"/>
              <a:t>Update student </a:t>
            </a:r>
          </a:p>
          <a:p>
            <a:pPr eaLnBrk="1" hangingPunct="1">
              <a:buFontTx/>
              <a:buNone/>
            </a:pPr>
            <a:r>
              <a:rPr lang="en-US" sz="3000" smtClean="0"/>
              <a:t>Set name =‘Aman’;</a:t>
            </a:r>
          </a:p>
        </p:txBody>
      </p:sp>
      <p:sp>
        <p:nvSpPr>
          <p:cNvPr id="67590" name="Rectangle 4"/>
          <p:cNvSpPr>
            <a:spLocks noChangeArrowheads="1"/>
          </p:cNvSpPr>
          <p:nvPr/>
        </p:nvSpPr>
        <p:spPr bwMode="auto">
          <a:xfrm>
            <a:off x="4103688" y="2816225"/>
            <a:ext cx="4429125" cy="2308324"/>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Update temp</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Set name ='</a:t>
            </a:r>
            <a:r>
              <a:rPr lang="en-US" sz="2400" dirty="0" err="1">
                <a:latin typeface="Times New Roman" pitchFamily="18" charset="0"/>
              </a:rPr>
              <a:t>Aman</a:t>
            </a:r>
            <a:r>
              <a:rPr lang="en-US" sz="2400" dirty="0">
                <a:latin typeface="Times New Roman" pitchFamily="18" charset="0"/>
              </a:rPr>
              <a:t>';</a:t>
            </a:r>
          </a:p>
          <a:p>
            <a:endParaRPr lang="en-US" sz="2400" dirty="0">
              <a:latin typeface="Times New Roman" pitchFamily="18" charset="0"/>
            </a:endParaRPr>
          </a:p>
          <a:p>
            <a:r>
              <a:rPr lang="en-US" sz="2400" dirty="0">
                <a:latin typeface="Times New Roman" pitchFamily="18" charset="0"/>
              </a:rPr>
              <a:t>4 rows updated.</a:t>
            </a:r>
          </a:p>
        </p:txBody>
      </p:sp>
      <p:sp>
        <p:nvSpPr>
          <p:cNvPr id="67591" name="Rectangle 7"/>
          <p:cNvSpPr>
            <a:spLocks noChangeArrowheads="1"/>
          </p:cNvSpPr>
          <p:nvPr/>
        </p:nvSpPr>
        <p:spPr bwMode="auto">
          <a:xfrm>
            <a:off x="611188" y="5589588"/>
            <a:ext cx="8064500" cy="457200"/>
          </a:xfrm>
          <a:prstGeom prst="rect">
            <a:avLst/>
          </a:prstGeom>
          <a:noFill/>
          <a:ln w="9525">
            <a:noFill/>
            <a:miter lim="800000"/>
            <a:headEnd/>
            <a:tailEnd/>
          </a:ln>
        </p:spPr>
        <p:txBody>
          <a:bodyPr>
            <a:spAutoFit/>
          </a:bodyPr>
          <a:lstStyle/>
          <a:p>
            <a:r>
              <a:rPr lang="en-US" sz="2400" b="1">
                <a:latin typeface="Times New Roman" pitchFamily="18" charset="0"/>
              </a:rPr>
              <a:t>Update command will update the name Aman to all records</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9">
                                            <p:txEl>
                                              <p:pRg st="0" end="0"/>
                                            </p:txEl>
                                          </p:spTgt>
                                        </p:tgtEl>
                                        <p:attrNameLst>
                                          <p:attrName>style.visibility</p:attrName>
                                        </p:attrNameLst>
                                      </p:cBhvr>
                                      <p:to>
                                        <p:strVal val="visible"/>
                                      </p:to>
                                    </p:set>
                                    <p:animEffect transition="in" filter="wipe(left)">
                                      <p:cBhvr>
                                        <p:cTn id="7" dur="500"/>
                                        <p:tgtEl>
                                          <p:spTgt spid="77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xEl>
                                              <p:pRg st="1" end="1"/>
                                            </p:txEl>
                                          </p:spTgt>
                                        </p:tgtEl>
                                        <p:attrNameLst>
                                          <p:attrName>style.visibility</p:attrName>
                                        </p:attrNameLst>
                                      </p:cBhvr>
                                      <p:to>
                                        <p:strVal val="visible"/>
                                      </p:to>
                                    </p:set>
                                    <p:animEffect transition="in" filter="wipe(left)">
                                      <p:cBhvr>
                                        <p:cTn id="12" dur="500"/>
                                        <p:tgtEl>
                                          <p:spTgt spid="778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66EA538E-A56C-486D-8831-51197A6CD4F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8581DA44-5304-48C5-9D6B-DD35528B12A1}" type="slidenum">
              <a:rPr lang="en-US" sz="1400">
                <a:solidFill>
                  <a:schemeClr val="bg2"/>
                </a:solidFill>
                <a:latin typeface="+mn-lt"/>
                <a:cs typeface="+mn-cs"/>
              </a:rPr>
              <a:pPr algn="r">
                <a:defRPr/>
              </a:pPr>
              <a:t>45</a:t>
            </a:fld>
            <a:endParaRPr lang="en-US" sz="1400">
              <a:solidFill>
                <a:schemeClr val="bg2"/>
              </a:solidFill>
              <a:latin typeface="+mn-lt"/>
              <a:cs typeface="+mn-cs"/>
            </a:endParaRPr>
          </a:p>
        </p:txBody>
      </p:sp>
      <p:sp>
        <p:nvSpPr>
          <p:cNvPr id="68612"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Update Record for a record</a:t>
            </a:r>
          </a:p>
        </p:txBody>
      </p:sp>
      <p:sp>
        <p:nvSpPr>
          <p:cNvPr id="78853" name="Rectangle 3"/>
          <p:cNvSpPr>
            <a:spLocks noGrp="1" noChangeArrowheads="1"/>
          </p:cNvSpPr>
          <p:nvPr>
            <p:ph type="body" idx="4294967295"/>
          </p:nvPr>
        </p:nvSpPr>
        <p:spPr>
          <a:xfrm>
            <a:off x="0" y="1196975"/>
            <a:ext cx="6049963" cy="1331913"/>
          </a:xfrm>
        </p:spPr>
        <p:txBody>
          <a:bodyPr/>
          <a:lstStyle/>
          <a:p>
            <a:pPr eaLnBrk="1" hangingPunct="1">
              <a:buFontTx/>
              <a:buNone/>
            </a:pPr>
            <a:r>
              <a:rPr lang="en-US" sz="2600" smtClean="0"/>
              <a:t>Update student Set name =‘Aman’</a:t>
            </a:r>
          </a:p>
          <a:p>
            <a:pPr eaLnBrk="1" hangingPunct="1">
              <a:buFontTx/>
              <a:buNone/>
            </a:pPr>
            <a:r>
              <a:rPr lang="en-US" sz="2600" smtClean="0"/>
              <a:t>Where rollno=100;</a:t>
            </a:r>
          </a:p>
        </p:txBody>
      </p:sp>
      <p:sp>
        <p:nvSpPr>
          <p:cNvPr id="68614" name="Rectangle 4"/>
          <p:cNvSpPr>
            <a:spLocks noChangeArrowheads="1"/>
          </p:cNvSpPr>
          <p:nvPr/>
        </p:nvSpPr>
        <p:spPr bwMode="auto">
          <a:xfrm>
            <a:off x="4103688" y="2816225"/>
            <a:ext cx="4429125" cy="2677656"/>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Update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Set name ='</a:t>
            </a:r>
            <a:r>
              <a:rPr lang="en-US" sz="2400" dirty="0" err="1">
                <a:latin typeface="Times New Roman" pitchFamily="18" charset="0"/>
              </a:rPr>
              <a:t>Aman</a:t>
            </a:r>
            <a:r>
              <a:rPr lang="en-US" sz="2400" dirty="0">
                <a:latin typeface="Times New Roman" pitchFamily="18" charset="0"/>
              </a:rPr>
              <a: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=100;</a:t>
            </a:r>
          </a:p>
          <a:p>
            <a:endParaRPr lang="en-US" sz="2400" dirty="0">
              <a:latin typeface="Times New Roman" pitchFamily="18" charset="0"/>
            </a:endParaRPr>
          </a:p>
          <a:p>
            <a:r>
              <a:rPr lang="en-US" sz="2400" dirty="0">
                <a:latin typeface="Times New Roman" pitchFamily="18" charset="0"/>
              </a:rPr>
              <a:t>1 row updated.</a:t>
            </a:r>
          </a:p>
        </p:txBody>
      </p:sp>
      <p:sp>
        <p:nvSpPr>
          <p:cNvPr id="68615" name="Rectangle 7"/>
          <p:cNvSpPr>
            <a:spLocks noChangeArrowheads="1"/>
          </p:cNvSpPr>
          <p:nvPr/>
        </p:nvSpPr>
        <p:spPr bwMode="auto">
          <a:xfrm>
            <a:off x="611188" y="5589588"/>
            <a:ext cx="8064500" cy="822325"/>
          </a:xfrm>
          <a:prstGeom prst="rect">
            <a:avLst/>
          </a:prstGeom>
          <a:noFill/>
          <a:ln w="9525">
            <a:noFill/>
            <a:miter lim="800000"/>
            <a:headEnd/>
            <a:tailEnd/>
          </a:ln>
        </p:spPr>
        <p:txBody>
          <a:bodyPr>
            <a:spAutoFit/>
          </a:bodyPr>
          <a:lstStyle/>
          <a:p>
            <a:r>
              <a:rPr lang="en-US" sz="2400" b="1">
                <a:latin typeface="Times New Roman" pitchFamily="18" charset="0"/>
              </a:rPr>
              <a:t>Update command will update the name Aman where rollno=100.</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3">
                                            <p:txEl>
                                              <p:pRg st="0" end="0"/>
                                            </p:txEl>
                                          </p:spTgt>
                                        </p:tgtEl>
                                        <p:attrNameLst>
                                          <p:attrName>style.visibility</p:attrName>
                                        </p:attrNameLst>
                                      </p:cBhvr>
                                      <p:to>
                                        <p:strVal val="visible"/>
                                      </p:to>
                                    </p:set>
                                    <p:animEffect transition="in" filter="wipe(left)">
                                      <p:cBhvr>
                                        <p:cTn id="7" dur="500"/>
                                        <p:tgtEl>
                                          <p:spTgt spid="788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3">
                                            <p:txEl>
                                              <p:pRg st="1" end="1"/>
                                            </p:txEl>
                                          </p:spTgt>
                                        </p:tgtEl>
                                        <p:attrNameLst>
                                          <p:attrName>style.visibility</p:attrName>
                                        </p:attrNameLst>
                                      </p:cBhvr>
                                      <p:to>
                                        <p:strVal val="visible"/>
                                      </p:to>
                                    </p:set>
                                    <p:animEffect transition="in" filter="wipe(left)">
                                      <p:cBhvr>
                                        <p:cTn id="12" dur="500"/>
                                        <p:tgtEl>
                                          <p:spTgt spid="788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Update Record – Multi column</a:t>
            </a:r>
          </a:p>
        </p:txBody>
      </p:sp>
      <p:sp>
        <p:nvSpPr>
          <p:cNvPr id="79877" name="Rectangle 3"/>
          <p:cNvSpPr>
            <a:spLocks noGrp="1" noChangeArrowheads="1"/>
          </p:cNvSpPr>
          <p:nvPr>
            <p:ph type="body" idx="4294967295"/>
          </p:nvPr>
        </p:nvSpPr>
        <p:spPr>
          <a:xfrm>
            <a:off x="0" y="1196975"/>
            <a:ext cx="6589713" cy="1331913"/>
          </a:xfrm>
        </p:spPr>
        <p:txBody>
          <a:bodyPr/>
          <a:lstStyle/>
          <a:p>
            <a:pPr eaLnBrk="1" hangingPunct="1">
              <a:lnSpc>
                <a:spcPct val="90000"/>
              </a:lnSpc>
              <a:buFontTx/>
              <a:buNone/>
            </a:pPr>
            <a:r>
              <a:rPr lang="en-US" sz="2200" smtClean="0"/>
              <a:t>Update student </a:t>
            </a:r>
          </a:p>
          <a:p>
            <a:pPr eaLnBrk="1" hangingPunct="1">
              <a:lnSpc>
                <a:spcPct val="90000"/>
              </a:lnSpc>
              <a:buFontTx/>
              <a:buNone/>
            </a:pPr>
            <a:r>
              <a:rPr lang="en-US" sz="2200" smtClean="0"/>
              <a:t>Set name =‘Aman’ ,address=‘India gate’</a:t>
            </a:r>
          </a:p>
          <a:p>
            <a:pPr eaLnBrk="1" hangingPunct="1">
              <a:lnSpc>
                <a:spcPct val="90000"/>
              </a:lnSpc>
              <a:buFontTx/>
              <a:buNone/>
            </a:pPr>
            <a:r>
              <a:rPr lang="en-US" sz="2200" smtClean="0"/>
              <a:t>Where rollno=101;</a:t>
            </a:r>
          </a:p>
        </p:txBody>
      </p:sp>
      <p:sp>
        <p:nvSpPr>
          <p:cNvPr id="69636" name="Rectangle 4"/>
          <p:cNvSpPr>
            <a:spLocks noChangeArrowheads="1"/>
          </p:cNvSpPr>
          <p:nvPr/>
        </p:nvSpPr>
        <p:spPr bwMode="auto">
          <a:xfrm>
            <a:off x="2735263" y="2816225"/>
            <a:ext cx="5797550" cy="2677656"/>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Update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Set name ='</a:t>
            </a:r>
            <a:r>
              <a:rPr lang="en-US" sz="2400" dirty="0" err="1">
                <a:latin typeface="Times New Roman" pitchFamily="18" charset="0"/>
              </a:rPr>
              <a:t>Aman',address</a:t>
            </a:r>
            <a:r>
              <a:rPr lang="en-US" sz="2400" dirty="0">
                <a:latin typeface="Times New Roman" pitchFamily="18" charset="0"/>
              </a:rPr>
              <a:t>='India gate'</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Where </a:t>
            </a:r>
            <a:r>
              <a:rPr lang="en-US" sz="2400" dirty="0" err="1">
                <a:latin typeface="Times New Roman" pitchFamily="18" charset="0"/>
              </a:rPr>
              <a:t>rollno</a:t>
            </a:r>
            <a:r>
              <a:rPr lang="en-US" sz="2400" dirty="0">
                <a:latin typeface="Times New Roman" pitchFamily="18" charset="0"/>
              </a:rPr>
              <a:t>=101;</a:t>
            </a:r>
          </a:p>
          <a:p>
            <a:endParaRPr lang="en-US" sz="2400" dirty="0">
              <a:latin typeface="Times New Roman" pitchFamily="18" charset="0"/>
            </a:endParaRPr>
          </a:p>
          <a:p>
            <a:r>
              <a:rPr lang="en-US" sz="2400" dirty="0">
                <a:latin typeface="Times New Roman" pitchFamily="18" charset="0"/>
              </a:rPr>
              <a:t>1 row updated.</a:t>
            </a:r>
          </a:p>
        </p:txBody>
      </p:sp>
      <p:sp>
        <p:nvSpPr>
          <p:cNvPr id="69637" name="Rectangle 7"/>
          <p:cNvSpPr>
            <a:spLocks noChangeArrowheads="1"/>
          </p:cNvSpPr>
          <p:nvPr/>
        </p:nvSpPr>
        <p:spPr bwMode="auto">
          <a:xfrm>
            <a:off x="685800" y="5562600"/>
            <a:ext cx="8064500" cy="822325"/>
          </a:xfrm>
          <a:prstGeom prst="rect">
            <a:avLst/>
          </a:prstGeom>
          <a:noFill/>
          <a:ln w="9525">
            <a:noFill/>
            <a:miter lim="800000"/>
            <a:headEnd/>
            <a:tailEnd/>
          </a:ln>
        </p:spPr>
        <p:txBody>
          <a:bodyPr>
            <a:spAutoFit/>
          </a:bodyPr>
          <a:lstStyle/>
          <a:p>
            <a:r>
              <a:rPr lang="en-US" sz="2400" b="1">
                <a:latin typeface="Times New Roman" pitchFamily="18" charset="0"/>
              </a:rPr>
              <a:t>Update command will update the name Aman  and address= India gate where rollno=101.</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7">
                                            <p:txEl>
                                              <p:pRg st="0" end="0"/>
                                            </p:txEl>
                                          </p:spTgt>
                                        </p:tgtEl>
                                        <p:attrNameLst>
                                          <p:attrName>style.visibility</p:attrName>
                                        </p:attrNameLst>
                                      </p:cBhvr>
                                      <p:to>
                                        <p:strVal val="visible"/>
                                      </p:to>
                                    </p:set>
                                    <p:animEffect transition="in" filter="wipe(left)">
                                      <p:cBhvr>
                                        <p:cTn id="7" dur="500"/>
                                        <p:tgtEl>
                                          <p:spTgt spid="798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7">
                                            <p:txEl>
                                              <p:pRg st="1" end="1"/>
                                            </p:txEl>
                                          </p:spTgt>
                                        </p:tgtEl>
                                        <p:attrNameLst>
                                          <p:attrName>style.visibility</p:attrName>
                                        </p:attrNameLst>
                                      </p:cBhvr>
                                      <p:to>
                                        <p:strVal val="visible"/>
                                      </p:to>
                                    </p:set>
                                    <p:animEffect transition="in" filter="wipe(left)">
                                      <p:cBhvr>
                                        <p:cTn id="12" dur="500"/>
                                        <p:tgtEl>
                                          <p:spTgt spid="798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7">
                                            <p:txEl>
                                              <p:pRg st="2" end="2"/>
                                            </p:txEl>
                                          </p:spTgt>
                                        </p:tgtEl>
                                        <p:attrNameLst>
                                          <p:attrName>style.visibility</p:attrName>
                                        </p:attrNameLst>
                                      </p:cBhvr>
                                      <p:to>
                                        <p:strVal val="visible"/>
                                      </p:to>
                                    </p:set>
                                    <p:animEffect transition="in" filter="wipe(left)">
                                      <p:cBhvr>
                                        <p:cTn id="17" dur="500"/>
                                        <p:tgtEl>
                                          <p:spTgt spid="798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30E06797-F8AA-4611-BBE2-000A982028E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6916B5A1-60AB-4349-AC33-525C165E194B}" type="slidenum">
              <a:rPr lang="en-US" sz="1400">
                <a:solidFill>
                  <a:schemeClr val="bg2"/>
                </a:solidFill>
                <a:latin typeface="+mn-lt"/>
                <a:cs typeface="+mn-cs"/>
              </a:rPr>
              <a:pPr algn="r">
                <a:defRPr/>
              </a:pPr>
              <a:t>47</a:t>
            </a:fld>
            <a:endParaRPr lang="en-US" sz="1400">
              <a:solidFill>
                <a:schemeClr val="bg2"/>
              </a:solidFill>
              <a:latin typeface="+mn-lt"/>
              <a:cs typeface="+mn-cs"/>
            </a:endParaRPr>
          </a:p>
        </p:txBody>
      </p:sp>
      <p:sp>
        <p:nvSpPr>
          <p:cNvPr id="7066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Delete record</a:t>
            </a:r>
          </a:p>
        </p:txBody>
      </p:sp>
      <p:sp>
        <p:nvSpPr>
          <p:cNvPr id="80901" name="Rectangle 3"/>
          <p:cNvSpPr>
            <a:spLocks noGrp="1" noChangeArrowheads="1"/>
          </p:cNvSpPr>
          <p:nvPr>
            <p:ph type="body" idx="4294967295"/>
          </p:nvPr>
        </p:nvSpPr>
        <p:spPr>
          <a:xfrm>
            <a:off x="0" y="1600200"/>
            <a:ext cx="8229600" cy="815975"/>
          </a:xfrm>
        </p:spPr>
        <p:txBody>
          <a:bodyPr/>
          <a:lstStyle/>
          <a:p>
            <a:pPr eaLnBrk="1" hangingPunct="1">
              <a:buFontTx/>
              <a:buNone/>
            </a:pPr>
            <a:r>
              <a:rPr lang="en-US" smtClean="0"/>
              <a:t>Delete from student;</a:t>
            </a:r>
          </a:p>
        </p:txBody>
      </p:sp>
      <p:sp>
        <p:nvSpPr>
          <p:cNvPr id="70662" name="Rectangle 6"/>
          <p:cNvSpPr>
            <a:spLocks noChangeArrowheads="1"/>
          </p:cNvSpPr>
          <p:nvPr/>
        </p:nvSpPr>
        <p:spPr bwMode="auto">
          <a:xfrm>
            <a:off x="611188" y="5589588"/>
            <a:ext cx="7667625" cy="457200"/>
          </a:xfrm>
          <a:prstGeom prst="rect">
            <a:avLst/>
          </a:prstGeom>
          <a:noFill/>
          <a:ln w="9525">
            <a:noFill/>
            <a:miter lim="800000"/>
            <a:headEnd/>
            <a:tailEnd/>
          </a:ln>
        </p:spPr>
        <p:txBody>
          <a:bodyPr>
            <a:spAutoFit/>
          </a:bodyPr>
          <a:lstStyle/>
          <a:p>
            <a:r>
              <a:rPr lang="en-US" sz="2400" b="1">
                <a:latin typeface="Times New Roman" pitchFamily="18" charset="0"/>
              </a:rPr>
              <a:t>Delete command will delete all the records of the table</a:t>
            </a:r>
            <a:endParaRPr lang="en-US" sz="2400">
              <a:latin typeface="Times New Roman" pitchFamily="18" charset="0"/>
            </a:endParaRPr>
          </a:p>
        </p:txBody>
      </p:sp>
      <p:sp>
        <p:nvSpPr>
          <p:cNvPr id="70663" name="Rectangle 7"/>
          <p:cNvSpPr>
            <a:spLocks noChangeArrowheads="1"/>
          </p:cNvSpPr>
          <p:nvPr/>
        </p:nvSpPr>
        <p:spPr bwMode="auto">
          <a:xfrm>
            <a:off x="3851275" y="3105150"/>
            <a:ext cx="4572000" cy="1917700"/>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a:latin typeface="Times New Roman" pitchFamily="18" charset="0"/>
            </a:endParaRPr>
          </a:p>
          <a:p>
            <a:r>
              <a:rPr lang="en-US" sz="2400">
                <a:latin typeface="Times New Roman" pitchFamily="18" charset="0"/>
              </a:rPr>
              <a:t>SQL&gt; Delete from student;</a:t>
            </a:r>
          </a:p>
          <a:p>
            <a:endParaRPr lang="en-US" sz="2400">
              <a:latin typeface="Times New Roman" pitchFamily="18" charset="0"/>
            </a:endParaRPr>
          </a:p>
          <a:p>
            <a:r>
              <a:rPr lang="en-US" sz="2400">
                <a:latin typeface="Times New Roman" pitchFamily="18" charset="0"/>
              </a:rPr>
              <a:t>4 rows deleted.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1">
                                            <p:txEl>
                                              <p:pRg st="0" end="0"/>
                                            </p:txEl>
                                          </p:spTgt>
                                        </p:tgtEl>
                                        <p:attrNameLst>
                                          <p:attrName>style.visibility</p:attrName>
                                        </p:attrNameLst>
                                      </p:cBhvr>
                                      <p:to>
                                        <p:strVal val="visible"/>
                                      </p:to>
                                    </p:set>
                                    <p:animEffect transition="in" filter="wipe(left)">
                                      <p:cBhvr>
                                        <p:cTn id="7" dur="500"/>
                                        <p:tgtEl>
                                          <p:spTgt spid="809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7A43F9F7-0188-4845-AD86-5ACD4FB0839E}"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6"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4F896A9D-A9BB-4C01-BEE7-5B2CD49AB59A}" type="slidenum">
              <a:rPr lang="en-US" sz="1400">
                <a:solidFill>
                  <a:schemeClr val="bg2"/>
                </a:solidFill>
                <a:latin typeface="+mn-lt"/>
                <a:cs typeface="+mn-cs"/>
              </a:rPr>
              <a:pPr algn="r">
                <a:defRPr/>
              </a:pPr>
              <a:t>48</a:t>
            </a:fld>
            <a:endParaRPr lang="en-US" sz="1400">
              <a:solidFill>
                <a:schemeClr val="bg2"/>
              </a:solidFill>
              <a:latin typeface="+mn-lt"/>
              <a:cs typeface="+mn-cs"/>
            </a:endParaRPr>
          </a:p>
        </p:txBody>
      </p:sp>
      <p:sp>
        <p:nvSpPr>
          <p:cNvPr id="7168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z="4000" b="1" smtClean="0">
                <a:solidFill>
                  <a:srgbClr val="FFFF00"/>
                </a:solidFill>
              </a:rPr>
              <a:t>Delete record based on condition</a:t>
            </a:r>
          </a:p>
        </p:txBody>
      </p:sp>
      <p:sp>
        <p:nvSpPr>
          <p:cNvPr id="81925" name="Rectangle 3"/>
          <p:cNvSpPr>
            <a:spLocks noGrp="1" noChangeArrowheads="1"/>
          </p:cNvSpPr>
          <p:nvPr>
            <p:ph type="body" idx="4294967295"/>
          </p:nvPr>
        </p:nvSpPr>
        <p:spPr>
          <a:xfrm>
            <a:off x="5327650" y="2492375"/>
            <a:ext cx="3816350" cy="2700338"/>
          </a:xfrm>
        </p:spPr>
        <p:txBody>
          <a:bodyPr/>
          <a:lstStyle/>
          <a:p>
            <a:pPr eaLnBrk="1" hangingPunct="1">
              <a:lnSpc>
                <a:spcPct val="90000"/>
              </a:lnSpc>
              <a:buFontTx/>
              <a:buNone/>
            </a:pPr>
            <a:r>
              <a:rPr lang="en-US" sz="2400" b="1" dirty="0" smtClean="0"/>
              <a:t>Output:</a:t>
            </a:r>
          </a:p>
          <a:p>
            <a:pPr eaLnBrk="1" hangingPunct="1">
              <a:lnSpc>
                <a:spcPct val="90000"/>
              </a:lnSpc>
              <a:buFontTx/>
              <a:buNone/>
            </a:pPr>
            <a:endParaRPr lang="en-US" sz="2400" b="1" dirty="0" smtClean="0"/>
          </a:p>
          <a:p>
            <a:pPr eaLnBrk="1" hangingPunct="1">
              <a:lnSpc>
                <a:spcPct val="90000"/>
              </a:lnSpc>
              <a:buFontTx/>
              <a:buNone/>
            </a:pPr>
            <a:r>
              <a:rPr lang="en-US" sz="2000" dirty="0" smtClean="0"/>
              <a:t>SQL&gt; Delete from student</a:t>
            </a:r>
          </a:p>
          <a:p>
            <a:pPr eaLnBrk="1" hangingPunct="1">
              <a:lnSpc>
                <a:spcPct val="90000"/>
              </a:lnSpc>
              <a:buFontTx/>
              <a:buNone/>
            </a:pPr>
            <a:r>
              <a:rPr lang="en-US" sz="2000" dirty="0" smtClean="0"/>
              <a:t>    Where </a:t>
            </a:r>
            <a:r>
              <a:rPr lang="en-US" sz="2000" dirty="0" err="1" smtClean="0"/>
              <a:t>rollno</a:t>
            </a:r>
            <a:r>
              <a:rPr lang="en-US" sz="2000" dirty="0" smtClean="0"/>
              <a:t>=100;</a:t>
            </a:r>
          </a:p>
          <a:p>
            <a:pPr eaLnBrk="1" hangingPunct="1">
              <a:lnSpc>
                <a:spcPct val="90000"/>
              </a:lnSpc>
              <a:buFontTx/>
              <a:buNone/>
            </a:pPr>
            <a:endParaRPr lang="en-US" sz="2000" dirty="0" smtClean="0"/>
          </a:p>
          <a:p>
            <a:pPr eaLnBrk="1" hangingPunct="1">
              <a:lnSpc>
                <a:spcPct val="90000"/>
              </a:lnSpc>
              <a:buFontTx/>
              <a:buNone/>
            </a:pPr>
            <a:r>
              <a:rPr lang="en-US" sz="2000" dirty="0" smtClean="0"/>
              <a:t>1 row deleted.</a:t>
            </a:r>
          </a:p>
        </p:txBody>
      </p:sp>
      <p:sp>
        <p:nvSpPr>
          <p:cNvPr id="71686" name="Rectangle 4"/>
          <p:cNvSpPr>
            <a:spLocks noChangeArrowheads="1"/>
          </p:cNvSpPr>
          <p:nvPr/>
        </p:nvSpPr>
        <p:spPr bwMode="auto">
          <a:xfrm>
            <a:off x="576263" y="1304925"/>
            <a:ext cx="7597775" cy="625475"/>
          </a:xfrm>
          <a:prstGeom prst="rect">
            <a:avLst/>
          </a:prstGeom>
          <a:noFill/>
          <a:ln w="9525">
            <a:noFill/>
            <a:miter lim="800000"/>
            <a:headEnd/>
            <a:tailEnd/>
          </a:ln>
        </p:spPr>
        <p:txBody>
          <a:bodyPr>
            <a:spAutoFit/>
          </a:bodyPr>
          <a:lstStyle/>
          <a:p>
            <a:r>
              <a:rPr lang="en-US" sz="3500">
                <a:latin typeface="Times New Roman" pitchFamily="18" charset="0"/>
              </a:rPr>
              <a:t>Delete from student Where rollno=100;</a:t>
            </a:r>
          </a:p>
        </p:txBody>
      </p:sp>
      <p:sp>
        <p:nvSpPr>
          <p:cNvPr id="71687" name="Rectangle 7"/>
          <p:cNvSpPr>
            <a:spLocks noChangeArrowheads="1"/>
          </p:cNvSpPr>
          <p:nvPr/>
        </p:nvSpPr>
        <p:spPr bwMode="auto">
          <a:xfrm>
            <a:off x="468313" y="5661025"/>
            <a:ext cx="8172450" cy="396875"/>
          </a:xfrm>
          <a:prstGeom prst="rect">
            <a:avLst/>
          </a:prstGeom>
          <a:noFill/>
          <a:ln w="9525">
            <a:noFill/>
            <a:miter lim="800000"/>
            <a:headEnd/>
            <a:tailEnd/>
          </a:ln>
        </p:spPr>
        <p:txBody>
          <a:bodyPr>
            <a:spAutoFit/>
          </a:bodyPr>
          <a:lstStyle/>
          <a:p>
            <a:pPr>
              <a:lnSpc>
                <a:spcPct val="80000"/>
              </a:lnSpc>
              <a:spcBef>
                <a:spcPct val="20000"/>
              </a:spcBef>
              <a:buClr>
                <a:schemeClr val="accent1"/>
              </a:buClr>
            </a:pPr>
            <a:r>
              <a:rPr lang="en-US" sz="2500" b="1">
                <a:latin typeface="Times New Roman" pitchFamily="18" charset="0"/>
              </a:rPr>
              <a:t>This command will delete the records where rollno is 100.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animEffect transition="in" filter="wipe(left)">
                                      <p:cBhvr>
                                        <p:cTn id="7" dur="500"/>
                                        <p:tgtEl>
                                          <p:spTgt spid="819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5">
                                            <p:txEl>
                                              <p:pRg st="2" end="2"/>
                                            </p:txEl>
                                          </p:spTgt>
                                        </p:tgtEl>
                                        <p:attrNameLst>
                                          <p:attrName>style.visibility</p:attrName>
                                        </p:attrNameLst>
                                      </p:cBhvr>
                                      <p:to>
                                        <p:strVal val="visible"/>
                                      </p:to>
                                    </p:set>
                                    <p:animEffect transition="in" filter="wipe(left)">
                                      <p:cBhvr>
                                        <p:cTn id="12" dur="500"/>
                                        <p:tgtEl>
                                          <p:spTgt spid="819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5">
                                            <p:txEl>
                                              <p:pRg st="3" end="3"/>
                                            </p:txEl>
                                          </p:spTgt>
                                        </p:tgtEl>
                                        <p:attrNameLst>
                                          <p:attrName>style.visibility</p:attrName>
                                        </p:attrNameLst>
                                      </p:cBhvr>
                                      <p:to>
                                        <p:strVal val="visible"/>
                                      </p:to>
                                    </p:set>
                                    <p:animEffect transition="in" filter="wipe(left)">
                                      <p:cBhvr>
                                        <p:cTn id="17" dur="500"/>
                                        <p:tgtEl>
                                          <p:spTgt spid="819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5">
                                            <p:txEl>
                                              <p:pRg st="5" end="5"/>
                                            </p:txEl>
                                          </p:spTgt>
                                        </p:tgtEl>
                                        <p:attrNameLst>
                                          <p:attrName>style.visibility</p:attrName>
                                        </p:attrNameLst>
                                      </p:cBhvr>
                                      <p:to>
                                        <p:strVal val="visible"/>
                                      </p:to>
                                    </p:set>
                                    <p:animEffect transition="in" filter="wipe(left)">
                                      <p:cBhvr>
                                        <p:cTn id="22" dur="500"/>
                                        <p:tgtEl>
                                          <p:spTgt spid="819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AF4B8842-BC5B-4A87-A197-CC2756AA833C}"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C8564EC2-62E8-436A-8482-9FE9E7C39139}" type="slidenum">
              <a:rPr lang="en-US" sz="1400">
                <a:solidFill>
                  <a:schemeClr val="bg2"/>
                </a:solidFill>
                <a:latin typeface="+mn-lt"/>
                <a:cs typeface="+mn-cs"/>
              </a:rPr>
              <a:pPr algn="r">
                <a:defRPr/>
              </a:pPr>
              <a:t>49</a:t>
            </a:fld>
            <a:endParaRPr lang="en-US" sz="1400">
              <a:solidFill>
                <a:schemeClr val="bg2"/>
              </a:solidFill>
              <a:latin typeface="+mn-lt"/>
              <a:cs typeface="+mn-cs"/>
            </a:endParaRPr>
          </a:p>
        </p:txBody>
      </p:sp>
      <p:sp>
        <p:nvSpPr>
          <p:cNvPr id="72708"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Alter the structure of the table</a:t>
            </a:r>
          </a:p>
        </p:txBody>
      </p:sp>
      <p:sp>
        <p:nvSpPr>
          <p:cNvPr id="82949" name="Rectangle 3"/>
          <p:cNvSpPr>
            <a:spLocks noGrp="1" noChangeArrowheads="1"/>
          </p:cNvSpPr>
          <p:nvPr>
            <p:ph type="body" idx="4294967295"/>
          </p:nvPr>
        </p:nvSpPr>
        <p:spPr>
          <a:xfrm>
            <a:off x="0" y="1600200"/>
            <a:ext cx="8229600" cy="4525963"/>
          </a:xfrm>
        </p:spPr>
        <p:txBody>
          <a:bodyPr/>
          <a:lstStyle/>
          <a:p>
            <a:pPr eaLnBrk="1" hangingPunct="1">
              <a:buFontTx/>
              <a:buNone/>
            </a:pPr>
            <a:r>
              <a:rPr lang="en-US" smtClean="0"/>
              <a:t>Add:- 	used to add any column or  			constraints </a:t>
            </a:r>
          </a:p>
          <a:p>
            <a:pPr eaLnBrk="1" hangingPunct="1">
              <a:buFontTx/>
              <a:buNone/>
            </a:pPr>
            <a:endParaRPr lang="en-US" smtClean="0"/>
          </a:p>
          <a:p>
            <a:pPr eaLnBrk="1" hangingPunct="1">
              <a:buFontTx/>
              <a:buNone/>
            </a:pPr>
            <a:r>
              <a:rPr lang="en-US" smtClean="0"/>
              <a:t>Modify:- used to change the existing 			structure of the table like 			column size or changing data 			type etc.</a:t>
            </a:r>
          </a:p>
          <a:p>
            <a:pPr eaLnBrk="1" hangingPunct="1">
              <a:buFontTx/>
              <a:buNone/>
            </a:pPr>
            <a:r>
              <a:rPr lang="en-US" smtClean="0"/>
              <a:t>Drop :- 	used to delete a column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9">
                                            <p:txEl>
                                              <p:pRg st="0" end="0"/>
                                            </p:txEl>
                                          </p:spTgt>
                                        </p:tgtEl>
                                        <p:attrNameLst>
                                          <p:attrName>style.visibility</p:attrName>
                                        </p:attrNameLst>
                                      </p:cBhvr>
                                      <p:to>
                                        <p:strVal val="visible"/>
                                      </p:to>
                                    </p:set>
                                    <p:animEffect transition="in" filter="wipe(left)">
                                      <p:cBhvr>
                                        <p:cTn id="7" dur="500"/>
                                        <p:tgtEl>
                                          <p:spTgt spid="829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9">
                                            <p:txEl>
                                              <p:pRg st="2" end="2"/>
                                            </p:txEl>
                                          </p:spTgt>
                                        </p:tgtEl>
                                        <p:attrNameLst>
                                          <p:attrName>style.visibility</p:attrName>
                                        </p:attrNameLst>
                                      </p:cBhvr>
                                      <p:to>
                                        <p:strVal val="visible"/>
                                      </p:to>
                                    </p:set>
                                    <p:animEffect transition="in" filter="wipe(left)">
                                      <p:cBhvr>
                                        <p:cTn id="12" dur="500"/>
                                        <p:tgtEl>
                                          <p:spTgt spid="829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9">
                                            <p:txEl>
                                              <p:pRg st="3" end="3"/>
                                            </p:txEl>
                                          </p:spTgt>
                                        </p:tgtEl>
                                        <p:attrNameLst>
                                          <p:attrName>style.visibility</p:attrName>
                                        </p:attrNameLst>
                                      </p:cBhvr>
                                      <p:to>
                                        <p:strVal val="visible"/>
                                      </p:to>
                                    </p:set>
                                    <p:animEffect transition="in" filter="wipe(left)">
                                      <p:cBhvr>
                                        <p:cTn id="17" dur="500"/>
                                        <p:tgtEl>
                                          <p:spTgt spid="829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1295400" y="0"/>
            <a:ext cx="7848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t>Control Files</a:t>
            </a:r>
          </a:p>
        </p:txBody>
      </p:sp>
      <p:pic>
        <p:nvPicPr>
          <p:cNvPr id="10243" name="Picture 2" descr="C:\Documents and Settings\mca\Desktop\architecture\3.JPG"/>
          <p:cNvPicPr>
            <a:picLocks noChangeAspect="1" noChangeArrowheads="1"/>
          </p:cNvPicPr>
          <p:nvPr/>
        </p:nvPicPr>
        <p:blipFill>
          <a:blip r:embed="rId2"/>
          <a:srcRect/>
          <a:stretch>
            <a:fillRect/>
          </a:stretch>
        </p:blipFill>
        <p:spPr bwMode="auto">
          <a:xfrm>
            <a:off x="381000" y="990600"/>
            <a:ext cx="8481391"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1D501CB6-6635-4A0B-8277-9A7DEBA4AD4D}"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F3E13D2C-A142-49A9-88EB-72409D525526}" type="slidenum">
              <a:rPr lang="en-US" sz="1400">
                <a:solidFill>
                  <a:schemeClr val="bg2"/>
                </a:solidFill>
                <a:latin typeface="+mn-lt"/>
                <a:cs typeface="+mn-cs"/>
              </a:rPr>
              <a:pPr algn="r">
                <a:defRPr/>
              </a:pPr>
              <a:t>50</a:t>
            </a:fld>
            <a:endParaRPr lang="en-US" sz="1400">
              <a:solidFill>
                <a:schemeClr val="bg2"/>
              </a:solidFill>
              <a:latin typeface="+mn-lt"/>
              <a:cs typeface="+mn-cs"/>
            </a:endParaRPr>
          </a:p>
        </p:txBody>
      </p:sp>
      <p:sp>
        <p:nvSpPr>
          <p:cNvPr id="73732"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Alter the structure with add</a:t>
            </a:r>
          </a:p>
        </p:txBody>
      </p:sp>
      <p:sp>
        <p:nvSpPr>
          <p:cNvPr id="83973" name="Rectangle 3"/>
          <p:cNvSpPr>
            <a:spLocks noGrp="1" noChangeArrowheads="1"/>
          </p:cNvSpPr>
          <p:nvPr>
            <p:ph type="body" idx="4294967295"/>
          </p:nvPr>
        </p:nvSpPr>
        <p:spPr>
          <a:xfrm>
            <a:off x="0" y="1600200"/>
            <a:ext cx="8229600" cy="1516063"/>
          </a:xfrm>
        </p:spPr>
        <p:txBody>
          <a:bodyPr/>
          <a:lstStyle/>
          <a:p>
            <a:pPr eaLnBrk="1" hangingPunct="1">
              <a:buFontTx/>
              <a:buNone/>
            </a:pPr>
            <a:r>
              <a:rPr lang="en-US" smtClean="0"/>
              <a:t>Alter table student</a:t>
            </a:r>
          </a:p>
          <a:p>
            <a:pPr eaLnBrk="1" hangingPunct="1">
              <a:buFontTx/>
              <a:buNone/>
            </a:pPr>
            <a:r>
              <a:rPr lang="en-US" smtClean="0"/>
              <a:t>Add subject number(2);</a:t>
            </a:r>
          </a:p>
        </p:txBody>
      </p:sp>
      <p:sp>
        <p:nvSpPr>
          <p:cNvPr id="73734" name="Rectangle 6"/>
          <p:cNvSpPr>
            <a:spLocks noChangeArrowheads="1"/>
          </p:cNvSpPr>
          <p:nvPr/>
        </p:nvSpPr>
        <p:spPr bwMode="auto">
          <a:xfrm>
            <a:off x="4140200" y="3176588"/>
            <a:ext cx="4464050" cy="2308324"/>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dirty="0">
              <a:latin typeface="Times New Roman" pitchFamily="18" charset="0"/>
            </a:endParaRPr>
          </a:p>
          <a:p>
            <a:r>
              <a:rPr lang="en-US" sz="2400" dirty="0">
                <a:latin typeface="Times New Roman" pitchFamily="18" charset="0"/>
              </a:rPr>
              <a:t>SQL&gt; Alter table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Add subject number(2);</a:t>
            </a:r>
          </a:p>
          <a:p>
            <a:endParaRPr lang="en-US" sz="2400" dirty="0">
              <a:latin typeface="Times New Roman" pitchFamily="18" charset="0"/>
            </a:endParaRPr>
          </a:p>
          <a:p>
            <a:r>
              <a:rPr lang="en-US" sz="2400" dirty="0">
                <a:latin typeface="Times New Roman" pitchFamily="18" charset="0"/>
              </a:rPr>
              <a:t>Table altered.</a:t>
            </a:r>
          </a:p>
        </p:txBody>
      </p:sp>
      <p:sp>
        <p:nvSpPr>
          <p:cNvPr id="73735" name="Rectangle 7"/>
          <p:cNvSpPr>
            <a:spLocks noChangeArrowheads="1"/>
          </p:cNvSpPr>
          <p:nvPr/>
        </p:nvSpPr>
        <p:spPr bwMode="auto">
          <a:xfrm>
            <a:off x="468313" y="5697538"/>
            <a:ext cx="8208962" cy="457200"/>
          </a:xfrm>
          <a:prstGeom prst="rect">
            <a:avLst/>
          </a:prstGeom>
          <a:noFill/>
          <a:ln w="9525">
            <a:noFill/>
            <a:miter lim="800000"/>
            <a:headEnd/>
            <a:tailEnd/>
          </a:ln>
        </p:spPr>
        <p:txBody>
          <a:bodyPr>
            <a:spAutoFit/>
          </a:bodyPr>
          <a:lstStyle/>
          <a:p>
            <a:r>
              <a:rPr lang="en-US" sz="2400" b="1">
                <a:latin typeface="Times New Roman" pitchFamily="18" charset="0"/>
              </a:rPr>
              <a:t>Add command will add the column ‘subject’ with number(2)</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animEffect transition="in" filter="wipe(left)">
                                      <p:cBhvr>
                                        <p:cTn id="7" dur="500"/>
                                        <p:tgtEl>
                                          <p:spTgt spid="839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3">
                                            <p:txEl>
                                              <p:pRg st="1" end="1"/>
                                            </p:txEl>
                                          </p:spTgt>
                                        </p:tgtEl>
                                        <p:attrNameLst>
                                          <p:attrName>style.visibility</p:attrName>
                                        </p:attrNameLst>
                                      </p:cBhvr>
                                      <p:to>
                                        <p:strVal val="visible"/>
                                      </p:to>
                                    </p:set>
                                    <p:animEffect transition="in" filter="wipe(left)">
                                      <p:cBhvr>
                                        <p:cTn id="12" dur="500"/>
                                        <p:tgtEl>
                                          <p:spTgt spid="839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1D501CB6-6635-4A0B-8277-9A7DEBA4AD4D}"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97085C99-A993-43F2-B411-BF3F558C1BF3}" type="slidenum">
              <a:rPr lang="en-US" sz="1400">
                <a:solidFill>
                  <a:schemeClr val="bg2"/>
                </a:solidFill>
                <a:latin typeface="+mn-lt"/>
                <a:cs typeface="+mn-cs"/>
              </a:rPr>
              <a:pPr algn="r">
                <a:defRPr/>
              </a:pPr>
              <a:t>51</a:t>
            </a:fld>
            <a:endParaRPr lang="en-US" sz="1400">
              <a:solidFill>
                <a:schemeClr val="bg2"/>
              </a:solidFill>
              <a:latin typeface="+mn-lt"/>
              <a:cs typeface="+mn-cs"/>
            </a:endParaRPr>
          </a:p>
        </p:txBody>
      </p:sp>
      <p:sp>
        <p:nvSpPr>
          <p:cNvPr id="75780" name="Rectangle 2"/>
          <p:cNvSpPr>
            <a:spLocks noGrp="1" noChangeArrowheads="1"/>
          </p:cNvSpPr>
          <p:nvPr>
            <p:ph type="title" idx="4294967295"/>
          </p:nvPr>
        </p:nvSpPr>
        <p:spPr bwMode="auto">
          <a:xfrm>
            <a:off x="1447800" y="0"/>
            <a:ext cx="7696200" cy="914400"/>
          </a:xfrm>
          <a:prstGeom prst="rect">
            <a:avLst/>
          </a:prstGeom>
          <a:noFill/>
          <a:ln>
            <a:miter lim="800000"/>
            <a:headEnd/>
            <a:tailEnd/>
          </a:ln>
        </p:spPr>
        <p:txBody>
          <a:bodyPr/>
          <a:lstStyle/>
          <a:p>
            <a:pPr eaLnBrk="1" hangingPunct="1"/>
            <a:r>
              <a:rPr lang="en-US" smtClean="0">
                <a:solidFill>
                  <a:srgbClr val="FFFF00"/>
                </a:solidFill>
              </a:rPr>
              <a:t>Alter with not null constraint</a:t>
            </a:r>
          </a:p>
        </p:txBody>
      </p:sp>
      <p:sp>
        <p:nvSpPr>
          <p:cNvPr id="86021" name="Rectangle 3"/>
          <p:cNvSpPr>
            <a:spLocks noGrp="1" noChangeArrowheads="1"/>
          </p:cNvSpPr>
          <p:nvPr>
            <p:ph type="body" idx="4294967295"/>
          </p:nvPr>
        </p:nvSpPr>
        <p:spPr>
          <a:xfrm>
            <a:off x="0" y="1600200"/>
            <a:ext cx="8229600" cy="1516063"/>
          </a:xfrm>
        </p:spPr>
        <p:txBody>
          <a:bodyPr/>
          <a:lstStyle/>
          <a:p>
            <a:pPr eaLnBrk="1" hangingPunct="1">
              <a:buFontTx/>
              <a:buNone/>
            </a:pPr>
            <a:r>
              <a:rPr lang="en-US" smtClean="0"/>
              <a:t>Alter table new</a:t>
            </a:r>
          </a:p>
          <a:p>
            <a:pPr eaLnBrk="1" hangingPunct="1">
              <a:buFontTx/>
              <a:buNone/>
            </a:pPr>
            <a:r>
              <a:rPr lang="en-US" smtClean="0"/>
              <a:t>Add book number(2) not null;</a:t>
            </a:r>
          </a:p>
        </p:txBody>
      </p:sp>
      <p:sp>
        <p:nvSpPr>
          <p:cNvPr id="75782" name="Rectangle 6"/>
          <p:cNvSpPr>
            <a:spLocks noChangeArrowheads="1"/>
          </p:cNvSpPr>
          <p:nvPr/>
        </p:nvSpPr>
        <p:spPr bwMode="auto">
          <a:xfrm>
            <a:off x="3924300" y="2636838"/>
            <a:ext cx="4427538" cy="3744912"/>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a:latin typeface="Times New Roman" pitchFamily="18" charset="0"/>
            </a:endParaRPr>
          </a:p>
          <a:p>
            <a:r>
              <a:rPr lang="en-US" sz="2400">
                <a:latin typeface="Times New Roman" pitchFamily="18" charset="0"/>
              </a:rPr>
              <a:t>SQL&gt; ed</a:t>
            </a:r>
          </a:p>
          <a:p>
            <a:r>
              <a:rPr lang="en-US" sz="2400">
                <a:latin typeface="Times New Roman" pitchFamily="18" charset="0"/>
              </a:rPr>
              <a:t>Wrote file afiedt.buf</a:t>
            </a:r>
          </a:p>
          <a:p>
            <a:endParaRPr lang="en-US" sz="2400">
              <a:latin typeface="Times New Roman" pitchFamily="18" charset="0"/>
            </a:endParaRPr>
          </a:p>
          <a:p>
            <a:r>
              <a:rPr lang="en-US" sz="2400">
                <a:latin typeface="Times New Roman" pitchFamily="18" charset="0"/>
              </a:rPr>
              <a:t>  1  Alter table new</a:t>
            </a:r>
          </a:p>
          <a:p>
            <a:r>
              <a:rPr lang="en-US" sz="2400">
                <a:latin typeface="Times New Roman" pitchFamily="18" charset="0"/>
              </a:rPr>
              <a:t>  2* Add book number(2) not null</a:t>
            </a:r>
          </a:p>
          <a:p>
            <a:r>
              <a:rPr lang="en-US" sz="2400">
                <a:latin typeface="Times New Roman" pitchFamily="18" charset="0"/>
              </a:rPr>
              <a:t>SQL&gt; /</a:t>
            </a:r>
          </a:p>
          <a:p>
            <a:endParaRPr lang="en-US" sz="2400">
              <a:latin typeface="Times New Roman" pitchFamily="18" charset="0"/>
            </a:endParaRPr>
          </a:p>
          <a:p>
            <a:r>
              <a:rPr lang="en-US" sz="2400">
                <a:latin typeface="Times New Roman" pitchFamily="18" charset="0"/>
              </a:rPr>
              <a:t>Table altered.</a:t>
            </a:r>
          </a:p>
        </p:txBody>
      </p:sp>
      <p:sp>
        <p:nvSpPr>
          <p:cNvPr id="75783" name="Rectangle 7"/>
          <p:cNvSpPr>
            <a:spLocks noChangeArrowheads="1"/>
          </p:cNvSpPr>
          <p:nvPr/>
        </p:nvSpPr>
        <p:spPr bwMode="auto">
          <a:xfrm>
            <a:off x="719138" y="3500438"/>
            <a:ext cx="2665412" cy="1187450"/>
          </a:xfrm>
          <a:prstGeom prst="rect">
            <a:avLst/>
          </a:prstGeom>
          <a:noFill/>
          <a:ln w="9525">
            <a:noFill/>
            <a:miter lim="800000"/>
            <a:headEnd/>
            <a:tailEnd/>
          </a:ln>
        </p:spPr>
        <p:txBody>
          <a:bodyPr>
            <a:spAutoFit/>
          </a:bodyPr>
          <a:lstStyle/>
          <a:p>
            <a:r>
              <a:rPr lang="en-US" sz="2400" b="1">
                <a:latin typeface="Times New Roman" pitchFamily="18" charset="0"/>
              </a:rPr>
              <a:t>But the table</a:t>
            </a:r>
          </a:p>
          <a:p>
            <a:r>
              <a:rPr lang="en-US" sz="2400" b="1">
                <a:latin typeface="Times New Roman" pitchFamily="18" charset="0"/>
              </a:rPr>
              <a:t> should be empty</a:t>
            </a:r>
          </a:p>
          <a:p>
            <a:r>
              <a:rPr lang="en-US" sz="2400" b="1">
                <a:latin typeface="Times New Roman" pitchFamily="18" charset="0"/>
              </a:rPr>
              <a:t> at that time</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animEffect transition="in" filter="wipe(left)">
                                      <p:cBhvr>
                                        <p:cTn id="7" dur="500"/>
                                        <p:tgtEl>
                                          <p:spTgt spid="860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1">
                                            <p:txEl>
                                              <p:pRg st="1" end="1"/>
                                            </p:txEl>
                                          </p:spTgt>
                                        </p:tgtEl>
                                        <p:attrNameLst>
                                          <p:attrName>style.visibility</p:attrName>
                                        </p:attrNameLst>
                                      </p:cBhvr>
                                      <p:to>
                                        <p:strVal val="visible"/>
                                      </p:to>
                                    </p:set>
                                    <p:animEffect transition="in" filter="wipe(left)">
                                      <p:cBhvr>
                                        <p:cTn id="12" dur="500"/>
                                        <p:tgtEl>
                                          <p:spTgt spid="860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760B2C1C-7E14-4176-8003-F4E0932E45A5}"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525FE956-ADB3-4E6C-81C9-C0F7794A3F43}" type="slidenum">
              <a:rPr lang="en-US" sz="1400">
                <a:solidFill>
                  <a:schemeClr val="bg2"/>
                </a:solidFill>
                <a:latin typeface="+mn-lt"/>
                <a:cs typeface="+mn-cs"/>
              </a:rPr>
              <a:pPr algn="r">
                <a:defRPr/>
              </a:pPr>
              <a:t>52</a:t>
            </a:fld>
            <a:endParaRPr lang="en-US" sz="1400">
              <a:solidFill>
                <a:schemeClr val="bg2"/>
              </a:solidFill>
              <a:latin typeface="+mn-lt"/>
              <a:cs typeface="+mn-cs"/>
            </a:endParaRPr>
          </a:p>
        </p:txBody>
      </p:sp>
      <p:sp>
        <p:nvSpPr>
          <p:cNvPr id="76804"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Alter with check constraint</a:t>
            </a:r>
          </a:p>
        </p:txBody>
      </p:sp>
      <p:sp>
        <p:nvSpPr>
          <p:cNvPr id="87045" name="Rectangle 3"/>
          <p:cNvSpPr>
            <a:spLocks noGrp="1" noChangeArrowheads="1"/>
          </p:cNvSpPr>
          <p:nvPr>
            <p:ph type="body" idx="4294967295"/>
          </p:nvPr>
        </p:nvSpPr>
        <p:spPr>
          <a:xfrm>
            <a:off x="0" y="1600200"/>
            <a:ext cx="8229600" cy="1516063"/>
          </a:xfrm>
        </p:spPr>
        <p:txBody>
          <a:bodyPr/>
          <a:lstStyle/>
          <a:p>
            <a:pPr eaLnBrk="1" hangingPunct="1">
              <a:buFontTx/>
              <a:buNone/>
            </a:pPr>
            <a:r>
              <a:rPr lang="en-US" smtClean="0"/>
              <a:t>Alter table new</a:t>
            </a:r>
          </a:p>
          <a:p>
            <a:pPr eaLnBrk="1" hangingPunct="1">
              <a:buFontTx/>
              <a:buNone/>
            </a:pPr>
            <a:r>
              <a:rPr lang="en-US" smtClean="0"/>
              <a:t>Add ms char(2) check (ms in (‘m’,’u’));</a:t>
            </a:r>
          </a:p>
        </p:txBody>
      </p:sp>
      <p:sp>
        <p:nvSpPr>
          <p:cNvPr id="76806" name="Rectangle 6"/>
          <p:cNvSpPr>
            <a:spLocks noChangeArrowheads="1"/>
          </p:cNvSpPr>
          <p:nvPr/>
        </p:nvSpPr>
        <p:spPr bwMode="auto">
          <a:xfrm>
            <a:off x="2879725" y="2744788"/>
            <a:ext cx="5759450" cy="3743325"/>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ed</a:t>
            </a:r>
          </a:p>
          <a:p>
            <a:r>
              <a:rPr lang="en-US" sz="2400">
                <a:latin typeface="Times New Roman" pitchFamily="18" charset="0"/>
              </a:rPr>
              <a:t>Wrote file afiedt.buf</a:t>
            </a:r>
          </a:p>
          <a:p>
            <a:endParaRPr lang="en-US" sz="2400">
              <a:latin typeface="Times New Roman" pitchFamily="18" charset="0"/>
            </a:endParaRPr>
          </a:p>
          <a:p>
            <a:r>
              <a:rPr lang="en-US" sz="2400">
                <a:latin typeface="Times New Roman" pitchFamily="18" charset="0"/>
              </a:rPr>
              <a:t>  1  Alter table new</a:t>
            </a:r>
          </a:p>
          <a:p>
            <a:r>
              <a:rPr lang="en-US" sz="2400">
                <a:latin typeface="Times New Roman" pitchFamily="18" charset="0"/>
              </a:rPr>
              <a:t>  2* Add ms char(2) check (ms in ('m','u'))</a:t>
            </a:r>
          </a:p>
          <a:p>
            <a:r>
              <a:rPr lang="en-US" sz="2400">
                <a:latin typeface="Times New Roman" pitchFamily="18" charset="0"/>
              </a:rPr>
              <a:t>SQL&gt; /</a:t>
            </a:r>
          </a:p>
          <a:p>
            <a:endParaRPr lang="en-US" sz="2400">
              <a:latin typeface="Times New Roman" pitchFamily="18" charset="0"/>
            </a:endParaRPr>
          </a:p>
          <a:p>
            <a:r>
              <a:rPr lang="en-US" sz="2400">
                <a:latin typeface="Times New Roman" pitchFamily="18" charset="0"/>
              </a:rPr>
              <a:t>Table altered.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5">
                                            <p:txEl>
                                              <p:pRg st="0" end="0"/>
                                            </p:txEl>
                                          </p:spTgt>
                                        </p:tgtEl>
                                        <p:attrNameLst>
                                          <p:attrName>style.visibility</p:attrName>
                                        </p:attrNameLst>
                                      </p:cBhvr>
                                      <p:to>
                                        <p:strVal val="visible"/>
                                      </p:to>
                                    </p:set>
                                    <p:animEffect transition="in" filter="wipe(left)">
                                      <p:cBhvr>
                                        <p:cTn id="7" dur="500"/>
                                        <p:tgtEl>
                                          <p:spTgt spid="870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5">
                                            <p:txEl>
                                              <p:pRg st="1" end="1"/>
                                            </p:txEl>
                                          </p:spTgt>
                                        </p:tgtEl>
                                        <p:attrNameLst>
                                          <p:attrName>style.visibility</p:attrName>
                                        </p:attrNameLst>
                                      </p:cBhvr>
                                      <p:to>
                                        <p:strVal val="visible"/>
                                      </p:to>
                                    </p:set>
                                    <p:animEffect transition="in" filter="wipe(left)">
                                      <p:cBhvr>
                                        <p:cTn id="12" dur="500"/>
                                        <p:tgtEl>
                                          <p:spTgt spid="870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760B2C1C-7E14-4176-8003-F4E0932E45A5}"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88FB523F-A19B-4215-AE67-9501B6B4B2F5}" type="slidenum">
              <a:rPr lang="en-US" sz="1400">
                <a:solidFill>
                  <a:schemeClr val="bg2"/>
                </a:solidFill>
                <a:latin typeface="+mn-lt"/>
                <a:cs typeface="+mn-cs"/>
              </a:rPr>
              <a:pPr algn="r">
                <a:defRPr/>
              </a:pPr>
              <a:t>53</a:t>
            </a:fld>
            <a:endParaRPr lang="en-US" sz="1400">
              <a:solidFill>
                <a:schemeClr val="bg2"/>
              </a:solidFill>
              <a:latin typeface="+mn-lt"/>
              <a:cs typeface="+mn-cs"/>
            </a:endParaRPr>
          </a:p>
        </p:txBody>
      </p:sp>
      <p:sp>
        <p:nvSpPr>
          <p:cNvPr id="77828"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Alter with default  constraint</a:t>
            </a:r>
          </a:p>
        </p:txBody>
      </p:sp>
      <p:sp>
        <p:nvSpPr>
          <p:cNvPr id="88069" name="Rectangle 3"/>
          <p:cNvSpPr>
            <a:spLocks noGrp="1" noChangeArrowheads="1"/>
          </p:cNvSpPr>
          <p:nvPr>
            <p:ph type="body" idx="4294967295"/>
          </p:nvPr>
        </p:nvSpPr>
        <p:spPr>
          <a:xfrm>
            <a:off x="0" y="1600200"/>
            <a:ext cx="8229600" cy="1516063"/>
          </a:xfrm>
        </p:spPr>
        <p:txBody>
          <a:bodyPr/>
          <a:lstStyle/>
          <a:p>
            <a:pPr eaLnBrk="1" hangingPunct="1">
              <a:buFontTx/>
              <a:buNone/>
            </a:pPr>
            <a:r>
              <a:rPr lang="en-US" smtClean="0"/>
              <a:t>Alter table new</a:t>
            </a:r>
          </a:p>
          <a:p>
            <a:pPr eaLnBrk="1" hangingPunct="1">
              <a:buFontTx/>
              <a:buNone/>
            </a:pPr>
            <a:r>
              <a:rPr lang="en-US" smtClean="0"/>
              <a:t>Add price number(2) default 0;</a:t>
            </a:r>
          </a:p>
        </p:txBody>
      </p:sp>
      <p:sp>
        <p:nvSpPr>
          <p:cNvPr id="77830" name="Rectangle 6"/>
          <p:cNvSpPr>
            <a:spLocks noChangeArrowheads="1"/>
          </p:cNvSpPr>
          <p:nvPr/>
        </p:nvSpPr>
        <p:spPr bwMode="auto">
          <a:xfrm>
            <a:off x="2879725" y="2744788"/>
            <a:ext cx="5759450" cy="2308324"/>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Alter table new</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Add price number(2) default 0;</a:t>
            </a:r>
          </a:p>
          <a:p>
            <a:endParaRPr lang="en-US" sz="2400" dirty="0">
              <a:latin typeface="Times New Roman" pitchFamily="18" charset="0"/>
            </a:endParaRPr>
          </a:p>
          <a:p>
            <a:r>
              <a:rPr lang="en-US" sz="2400" dirty="0">
                <a:latin typeface="Times New Roman" pitchFamily="18" charset="0"/>
              </a:rPr>
              <a:t>Table altered.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9">
                                            <p:txEl>
                                              <p:pRg st="0" end="0"/>
                                            </p:txEl>
                                          </p:spTgt>
                                        </p:tgtEl>
                                        <p:attrNameLst>
                                          <p:attrName>style.visibility</p:attrName>
                                        </p:attrNameLst>
                                      </p:cBhvr>
                                      <p:to>
                                        <p:strVal val="visible"/>
                                      </p:to>
                                    </p:set>
                                    <p:animEffect transition="in" filter="wipe(left)">
                                      <p:cBhvr>
                                        <p:cTn id="7" dur="500"/>
                                        <p:tgtEl>
                                          <p:spTgt spid="880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9">
                                            <p:txEl>
                                              <p:pRg st="1" end="1"/>
                                            </p:txEl>
                                          </p:spTgt>
                                        </p:tgtEl>
                                        <p:attrNameLst>
                                          <p:attrName>style.visibility</p:attrName>
                                        </p:attrNameLst>
                                      </p:cBhvr>
                                      <p:to>
                                        <p:strVal val="visible"/>
                                      </p:to>
                                    </p:set>
                                    <p:animEffect transition="in" filter="wipe(left)">
                                      <p:cBhvr>
                                        <p:cTn id="12" dur="500"/>
                                        <p:tgtEl>
                                          <p:spTgt spid="880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760B2C1C-7E14-4176-8003-F4E0932E45A5}"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E8B179B1-E897-4AD5-969C-269FB2501B8B}" type="slidenum">
              <a:rPr lang="en-US" sz="1400">
                <a:solidFill>
                  <a:schemeClr val="bg2"/>
                </a:solidFill>
                <a:latin typeface="+mn-lt"/>
                <a:cs typeface="+mn-cs"/>
              </a:rPr>
              <a:pPr algn="r">
                <a:defRPr/>
              </a:pPr>
              <a:t>54</a:t>
            </a:fld>
            <a:endParaRPr lang="en-US" sz="1400">
              <a:solidFill>
                <a:schemeClr val="bg2"/>
              </a:solidFill>
              <a:latin typeface="+mn-lt"/>
              <a:cs typeface="+mn-cs"/>
            </a:endParaRPr>
          </a:p>
        </p:txBody>
      </p:sp>
      <p:sp>
        <p:nvSpPr>
          <p:cNvPr id="78852"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Alter the structure with modify</a:t>
            </a:r>
          </a:p>
        </p:txBody>
      </p:sp>
      <p:sp>
        <p:nvSpPr>
          <p:cNvPr id="89093" name="Rectangle 3"/>
          <p:cNvSpPr>
            <a:spLocks noGrp="1" noChangeArrowheads="1"/>
          </p:cNvSpPr>
          <p:nvPr>
            <p:ph type="body" idx="4294967295"/>
          </p:nvPr>
        </p:nvSpPr>
        <p:spPr>
          <a:xfrm>
            <a:off x="0" y="1600200"/>
            <a:ext cx="8229600" cy="1516063"/>
          </a:xfrm>
        </p:spPr>
        <p:txBody>
          <a:bodyPr/>
          <a:lstStyle/>
          <a:p>
            <a:pPr eaLnBrk="1" hangingPunct="1">
              <a:buFontTx/>
              <a:buNone/>
            </a:pPr>
            <a:r>
              <a:rPr lang="en-US" smtClean="0"/>
              <a:t>Alter table student </a:t>
            </a:r>
          </a:p>
          <a:p>
            <a:pPr eaLnBrk="1" hangingPunct="1">
              <a:buFontTx/>
              <a:buNone/>
            </a:pPr>
            <a:r>
              <a:rPr lang="en-US" smtClean="0"/>
              <a:t>Modify subject number(3);</a:t>
            </a:r>
          </a:p>
        </p:txBody>
      </p:sp>
      <p:sp>
        <p:nvSpPr>
          <p:cNvPr id="78854" name="Rectangle 6"/>
          <p:cNvSpPr>
            <a:spLocks noChangeArrowheads="1"/>
          </p:cNvSpPr>
          <p:nvPr/>
        </p:nvSpPr>
        <p:spPr bwMode="auto">
          <a:xfrm>
            <a:off x="4248150" y="2997200"/>
            <a:ext cx="4391025" cy="2308324"/>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Alter table student </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Modify subject number(3);</a:t>
            </a:r>
          </a:p>
          <a:p>
            <a:endParaRPr lang="en-US" sz="2400" dirty="0">
              <a:latin typeface="Times New Roman" pitchFamily="18" charset="0"/>
            </a:endParaRPr>
          </a:p>
          <a:p>
            <a:r>
              <a:rPr lang="en-US" sz="2400" dirty="0">
                <a:latin typeface="Times New Roman" pitchFamily="18" charset="0"/>
              </a:rPr>
              <a:t>Table altered.</a:t>
            </a:r>
          </a:p>
        </p:txBody>
      </p:sp>
      <p:sp>
        <p:nvSpPr>
          <p:cNvPr id="78855" name="Rectangle 7"/>
          <p:cNvSpPr>
            <a:spLocks noChangeArrowheads="1"/>
          </p:cNvSpPr>
          <p:nvPr/>
        </p:nvSpPr>
        <p:spPr bwMode="auto">
          <a:xfrm>
            <a:off x="468313" y="5589588"/>
            <a:ext cx="8316912" cy="822325"/>
          </a:xfrm>
          <a:prstGeom prst="rect">
            <a:avLst/>
          </a:prstGeom>
          <a:noFill/>
          <a:ln w="9525">
            <a:noFill/>
            <a:miter lim="800000"/>
            <a:headEnd/>
            <a:tailEnd/>
          </a:ln>
        </p:spPr>
        <p:txBody>
          <a:bodyPr>
            <a:spAutoFit/>
          </a:bodyPr>
          <a:lstStyle/>
          <a:p>
            <a:r>
              <a:rPr lang="en-US" sz="2400" b="1">
                <a:latin typeface="Times New Roman" pitchFamily="18" charset="0"/>
              </a:rPr>
              <a:t>This command will modify  the column ‘subject’ to number(3) while before this the size was 2</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wipe(left)">
                                      <p:cBhvr>
                                        <p:cTn id="7" dur="500"/>
                                        <p:tgtEl>
                                          <p:spTgt spid="890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3">
                                            <p:txEl>
                                              <p:pRg st="1" end="1"/>
                                            </p:txEl>
                                          </p:spTgt>
                                        </p:tgtEl>
                                        <p:attrNameLst>
                                          <p:attrName>style.visibility</p:attrName>
                                        </p:attrNameLst>
                                      </p:cBhvr>
                                      <p:to>
                                        <p:strVal val="visible"/>
                                      </p:to>
                                    </p:set>
                                    <p:animEffect transition="in" filter="wipe(left)">
                                      <p:cBhvr>
                                        <p:cTn id="12" dur="500"/>
                                        <p:tgtEl>
                                          <p:spTgt spid="890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760B2C1C-7E14-4176-8003-F4E0932E45A5}"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8E295053-0144-4181-B5B1-CCE70E8C840B}" type="slidenum">
              <a:rPr lang="en-US" sz="1400">
                <a:solidFill>
                  <a:schemeClr val="bg2"/>
                </a:solidFill>
                <a:latin typeface="+mn-lt"/>
                <a:cs typeface="+mn-cs"/>
              </a:rPr>
              <a:pPr algn="r">
                <a:defRPr/>
              </a:pPr>
              <a:t>55</a:t>
            </a:fld>
            <a:endParaRPr lang="en-US" sz="1400">
              <a:solidFill>
                <a:schemeClr val="bg2"/>
              </a:solidFill>
              <a:latin typeface="+mn-lt"/>
              <a:cs typeface="+mn-cs"/>
            </a:endParaRPr>
          </a:p>
        </p:txBody>
      </p:sp>
      <p:sp>
        <p:nvSpPr>
          <p:cNvPr id="79876"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Alter the structure with Drop</a:t>
            </a:r>
          </a:p>
        </p:txBody>
      </p:sp>
      <p:sp>
        <p:nvSpPr>
          <p:cNvPr id="90117" name="Rectangle 3"/>
          <p:cNvSpPr>
            <a:spLocks noGrp="1" noChangeArrowheads="1"/>
          </p:cNvSpPr>
          <p:nvPr>
            <p:ph type="body" idx="4294967295"/>
          </p:nvPr>
        </p:nvSpPr>
        <p:spPr>
          <a:xfrm>
            <a:off x="0" y="1600200"/>
            <a:ext cx="8229600" cy="1481138"/>
          </a:xfrm>
        </p:spPr>
        <p:txBody>
          <a:bodyPr/>
          <a:lstStyle/>
          <a:p>
            <a:pPr eaLnBrk="1" hangingPunct="1">
              <a:buFontTx/>
              <a:buNone/>
            </a:pPr>
            <a:r>
              <a:rPr lang="en-US" smtClean="0"/>
              <a:t>Alter table student </a:t>
            </a:r>
          </a:p>
          <a:p>
            <a:pPr eaLnBrk="1" hangingPunct="1">
              <a:buFontTx/>
              <a:buNone/>
            </a:pPr>
            <a:r>
              <a:rPr lang="en-US" smtClean="0"/>
              <a:t>Drop column subject;</a:t>
            </a:r>
          </a:p>
        </p:txBody>
      </p:sp>
      <p:sp>
        <p:nvSpPr>
          <p:cNvPr id="79878" name="Rectangle 6"/>
          <p:cNvSpPr>
            <a:spLocks noChangeArrowheads="1"/>
          </p:cNvSpPr>
          <p:nvPr/>
        </p:nvSpPr>
        <p:spPr bwMode="auto">
          <a:xfrm>
            <a:off x="4751388" y="2997200"/>
            <a:ext cx="3708400" cy="2308324"/>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Alter table student </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Drop column subject;</a:t>
            </a:r>
          </a:p>
          <a:p>
            <a:endParaRPr lang="en-US" sz="2400" dirty="0">
              <a:latin typeface="Times New Roman" pitchFamily="18" charset="0"/>
            </a:endParaRPr>
          </a:p>
          <a:p>
            <a:r>
              <a:rPr lang="en-US" sz="2400" dirty="0">
                <a:latin typeface="Times New Roman" pitchFamily="18" charset="0"/>
              </a:rPr>
              <a:t>Table altered.</a:t>
            </a:r>
          </a:p>
        </p:txBody>
      </p:sp>
      <p:sp>
        <p:nvSpPr>
          <p:cNvPr id="79879" name="Rectangle 7"/>
          <p:cNvSpPr>
            <a:spLocks noChangeArrowheads="1"/>
          </p:cNvSpPr>
          <p:nvPr/>
        </p:nvSpPr>
        <p:spPr bwMode="auto">
          <a:xfrm>
            <a:off x="863600" y="5661025"/>
            <a:ext cx="7667625" cy="457200"/>
          </a:xfrm>
          <a:prstGeom prst="rect">
            <a:avLst/>
          </a:prstGeom>
          <a:noFill/>
          <a:ln w="9525">
            <a:noFill/>
            <a:miter lim="800000"/>
            <a:headEnd/>
            <a:tailEnd/>
          </a:ln>
        </p:spPr>
        <p:txBody>
          <a:bodyPr>
            <a:spAutoFit/>
          </a:bodyPr>
          <a:lstStyle/>
          <a:p>
            <a:r>
              <a:rPr lang="en-US" sz="2400" b="1">
                <a:latin typeface="Times New Roman" pitchFamily="18" charset="0"/>
              </a:rPr>
              <a:t>This command will drop or delete the column ‘subject’</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wipe(left)">
                                      <p:cBhvr>
                                        <p:cTn id="7" dur="500"/>
                                        <p:tgtEl>
                                          <p:spTgt spid="90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7">
                                            <p:txEl>
                                              <p:pRg st="1" end="1"/>
                                            </p:txEl>
                                          </p:spTgt>
                                        </p:tgtEl>
                                        <p:attrNameLst>
                                          <p:attrName>style.visibility</p:attrName>
                                        </p:attrNameLst>
                                      </p:cBhvr>
                                      <p:to>
                                        <p:strVal val="visible"/>
                                      </p:to>
                                    </p:set>
                                    <p:animEffect transition="in" filter="wipe(left)">
                                      <p:cBhvr>
                                        <p:cTn id="12" dur="500"/>
                                        <p:tgtEl>
                                          <p:spTgt spid="90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78C99A60-2A22-424A-BEEE-B9623E78626E}"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1AF100DC-D806-4302-B71D-B16AADCFD44D}" type="slidenum">
              <a:rPr lang="en-US" sz="1400">
                <a:solidFill>
                  <a:schemeClr val="bg2"/>
                </a:solidFill>
                <a:latin typeface="+mn-lt"/>
                <a:cs typeface="+mn-cs"/>
              </a:rPr>
              <a:pPr algn="r">
                <a:defRPr/>
              </a:pPr>
              <a:t>56</a:t>
            </a:fld>
            <a:endParaRPr lang="en-US" sz="1400">
              <a:solidFill>
                <a:schemeClr val="bg2"/>
              </a:solidFill>
              <a:latin typeface="+mn-lt"/>
              <a:cs typeface="+mn-cs"/>
            </a:endParaRPr>
          </a:p>
        </p:txBody>
      </p:sp>
      <p:sp>
        <p:nvSpPr>
          <p:cNvPr id="80900"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Truncate Record</a:t>
            </a:r>
          </a:p>
        </p:txBody>
      </p:sp>
      <p:sp>
        <p:nvSpPr>
          <p:cNvPr id="91141" name="Rectangle 3"/>
          <p:cNvSpPr>
            <a:spLocks noGrp="1" noChangeArrowheads="1"/>
          </p:cNvSpPr>
          <p:nvPr>
            <p:ph type="body" idx="4294967295"/>
          </p:nvPr>
        </p:nvSpPr>
        <p:spPr>
          <a:xfrm>
            <a:off x="0" y="1600200"/>
            <a:ext cx="8229600" cy="1095375"/>
          </a:xfrm>
        </p:spPr>
        <p:txBody>
          <a:bodyPr/>
          <a:lstStyle/>
          <a:p>
            <a:pPr eaLnBrk="1" hangingPunct="1">
              <a:buFontTx/>
              <a:buNone/>
            </a:pPr>
            <a:r>
              <a:rPr lang="en-US" smtClean="0"/>
              <a:t>Truncate table student;</a:t>
            </a:r>
          </a:p>
        </p:txBody>
      </p:sp>
      <p:sp>
        <p:nvSpPr>
          <p:cNvPr id="80902" name="Rectangle 6"/>
          <p:cNvSpPr>
            <a:spLocks noChangeArrowheads="1"/>
          </p:cNvSpPr>
          <p:nvPr/>
        </p:nvSpPr>
        <p:spPr bwMode="auto">
          <a:xfrm>
            <a:off x="3887788" y="2889250"/>
            <a:ext cx="4572000" cy="1917700"/>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truncate table student;</a:t>
            </a:r>
          </a:p>
          <a:p>
            <a:endParaRPr lang="en-US" sz="2400">
              <a:latin typeface="Times New Roman" pitchFamily="18" charset="0"/>
            </a:endParaRPr>
          </a:p>
          <a:p>
            <a:r>
              <a:rPr lang="en-US" sz="2400">
                <a:latin typeface="Times New Roman" pitchFamily="18" charset="0"/>
              </a:rPr>
              <a:t>Table truncated.</a:t>
            </a:r>
          </a:p>
        </p:txBody>
      </p:sp>
      <p:sp>
        <p:nvSpPr>
          <p:cNvPr id="80903" name="Rectangle 7"/>
          <p:cNvSpPr>
            <a:spLocks noChangeArrowheads="1"/>
          </p:cNvSpPr>
          <p:nvPr/>
        </p:nvSpPr>
        <p:spPr bwMode="auto">
          <a:xfrm>
            <a:off x="503238" y="5445125"/>
            <a:ext cx="7667625" cy="822325"/>
          </a:xfrm>
          <a:prstGeom prst="rect">
            <a:avLst/>
          </a:prstGeom>
          <a:noFill/>
          <a:ln w="9525">
            <a:noFill/>
            <a:miter lim="800000"/>
            <a:headEnd/>
            <a:tailEnd/>
          </a:ln>
        </p:spPr>
        <p:txBody>
          <a:bodyPr>
            <a:spAutoFit/>
          </a:bodyPr>
          <a:lstStyle/>
          <a:p>
            <a:r>
              <a:rPr lang="en-US" sz="2400" b="1">
                <a:latin typeface="Times New Roman" pitchFamily="18" charset="0"/>
              </a:rPr>
              <a:t>Truncate will delete all the records and structure of table will remain same</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animEffect transition="in" filter="wipe(left)">
                                      <p:cBhvr>
                                        <p:cTn id="7" dur="500"/>
                                        <p:tgtEl>
                                          <p:spTgt spid="91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78C99A60-2A22-424A-BEEE-B9623E78626E}"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884C4F40-CBC9-4069-BA0F-A1C3D29A9B23}" type="slidenum">
              <a:rPr lang="en-US" sz="1400">
                <a:solidFill>
                  <a:schemeClr val="bg2"/>
                </a:solidFill>
                <a:latin typeface="+mn-lt"/>
                <a:cs typeface="+mn-cs"/>
              </a:rPr>
              <a:pPr algn="r">
                <a:defRPr/>
              </a:pPr>
              <a:t>57</a:t>
            </a:fld>
            <a:endParaRPr lang="en-US" sz="1400">
              <a:solidFill>
                <a:schemeClr val="bg2"/>
              </a:solidFill>
              <a:latin typeface="+mn-lt"/>
              <a:cs typeface="+mn-cs"/>
            </a:endParaRPr>
          </a:p>
        </p:txBody>
      </p:sp>
      <p:sp>
        <p:nvSpPr>
          <p:cNvPr id="8192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Drop Record</a:t>
            </a:r>
          </a:p>
        </p:txBody>
      </p:sp>
      <p:sp>
        <p:nvSpPr>
          <p:cNvPr id="92165" name="Rectangle 3"/>
          <p:cNvSpPr>
            <a:spLocks noGrp="1" noChangeArrowheads="1"/>
          </p:cNvSpPr>
          <p:nvPr>
            <p:ph type="body" idx="4294967295"/>
          </p:nvPr>
        </p:nvSpPr>
        <p:spPr>
          <a:xfrm>
            <a:off x="0" y="1600200"/>
            <a:ext cx="8229600" cy="1095375"/>
          </a:xfrm>
        </p:spPr>
        <p:txBody>
          <a:bodyPr/>
          <a:lstStyle/>
          <a:p>
            <a:pPr eaLnBrk="1" hangingPunct="1">
              <a:buFontTx/>
              <a:buNone/>
            </a:pPr>
            <a:r>
              <a:rPr lang="en-US" smtClean="0"/>
              <a:t>Drop table student;</a:t>
            </a:r>
          </a:p>
        </p:txBody>
      </p:sp>
      <p:sp>
        <p:nvSpPr>
          <p:cNvPr id="81926" name="Rectangle 6"/>
          <p:cNvSpPr>
            <a:spLocks noChangeArrowheads="1"/>
          </p:cNvSpPr>
          <p:nvPr/>
        </p:nvSpPr>
        <p:spPr bwMode="auto">
          <a:xfrm>
            <a:off x="4392613" y="3068638"/>
            <a:ext cx="3997325" cy="1917700"/>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drop table student;</a:t>
            </a:r>
          </a:p>
          <a:p>
            <a:endParaRPr lang="en-US" sz="2400">
              <a:latin typeface="Times New Roman" pitchFamily="18" charset="0"/>
            </a:endParaRPr>
          </a:p>
          <a:p>
            <a:r>
              <a:rPr lang="en-US" sz="2400">
                <a:latin typeface="Times New Roman" pitchFamily="18" charset="0"/>
              </a:rPr>
              <a:t>Table dropped.</a:t>
            </a:r>
          </a:p>
        </p:txBody>
      </p:sp>
      <p:sp>
        <p:nvSpPr>
          <p:cNvPr id="81927" name="Rectangle 7"/>
          <p:cNvSpPr>
            <a:spLocks noChangeArrowheads="1"/>
          </p:cNvSpPr>
          <p:nvPr/>
        </p:nvSpPr>
        <p:spPr bwMode="auto">
          <a:xfrm>
            <a:off x="503238" y="5445125"/>
            <a:ext cx="7667625" cy="822325"/>
          </a:xfrm>
          <a:prstGeom prst="rect">
            <a:avLst/>
          </a:prstGeom>
          <a:noFill/>
          <a:ln w="9525">
            <a:noFill/>
            <a:miter lim="800000"/>
            <a:headEnd/>
            <a:tailEnd/>
          </a:ln>
        </p:spPr>
        <p:txBody>
          <a:bodyPr>
            <a:spAutoFit/>
          </a:bodyPr>
          <a:lstStyle/>
          <a:p>
            <a:r>
              <a:rPr lang="en-US" sz="2400" b="1">
                <a:latin typeface="Times New Roman" pitchFamily="18" charset="0"/>
              </a:rPr>
              <a:t>Drop command will delete all the data and  structure of the table too.</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wipe(left)">
                                      <p:cBhvr>
                                        <p:cTn id="7" dur="500"/>
                                        <p:tgtEl>
                                          <p:spTgt spid="921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37E20B0F-B7C3-46D2-B2F4-D4ADB3D03B3F}"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B94EB721-477F-401A-B9EB-7E37D73AB8B5}" type="slidenum">
              <a:rPr lang="en-US" sz="1400">
                <a:solidFill>
                  <a:schemeClr val="bg2"/>
                </a:solidFill>
                <a:latin typeface="+mn-lt"/>
                <a:cs typeface="+mn-cs"/>
              </a:rPr>
              <a:pPr algn="r">
                <a:defRPr/>
              </a:pPr>
              <a:t>58</a:t>
            </a:fld>
            <a:endParaRPr lang="en-US" sz="1400">
              <a:solidFill>
                <a:schemeClr val="bg2"/>
              </a:solidFill>
              <a:latin typeface="+mn-lt"/>
              <a:cs typeface="+mn-cs"/>
            </a:endParaRPr>
          </a:p>
        </p:txBody>
      </p:sp>
      <p:sp>
        <p:nvSpPr>
          <p:cNvPr id="82948"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Rename to the table</a:t>
            </a:r>
          </a:p>
        </p:txBody>
      </p:sp>
      <p:sp>
        <p:nvSpPr>
          <p:cNvPr id="93189" name="Rectangle 3"/>
          <p:cNvSpPr>
            <a:spLocks noGrp="1" noChangeArrowheads="1"/>
          </p:cNvSpPr>
          <p:nvPr>
            <p:ph type="body" idx="4294967295"/>
          </p:nvPr>
        </p:nvSpPr>
        <p:spPr>
          <a:xfrm>
            <a:off x="0" y="1600200"/>
            <a:ext cx="8229600" cy="955675"/>
          </a:xfrm>
        </p:spPr>
        <p:txBody>
          <a:bodyPr/>
          <a:lstStyle/>
          <a:p>
            <a:pPr eaLnBrk="1" hangingPunct="1">
              <a:buFontTx/>
              <a:buNone/>
            </a:pPr>
            <a:r>
              <a:rPr lang="en-US" smtClean="0"/>
              <a:t>Rename student to newstudent; </a:t>
            </a:r>
          </a:p>
        </p:txBody>
      </p:sp>
      <p:sp>
        <p:nvSpPr>
          <p:cNvPr id="82950" name="Rectangle 6"/>
          <p:cNvSpPr>
            <a:spLocks noChangeArrowheads="1"/>
          </p:cNvSpPr>
          <p:nvPr/>
        </p:nvSpPr>
        <p:spPr bwMode="auto">
          <a:xfrm>
            <a:off x="3419475" y="3249613"/>
            <a:ext cx="5184775" cy="1917700"/>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Rename student to newstudent; </a:t>
            </a:r>
          </a:p>
          <a:p>
            <a:endParaRPr lang="en-US" sz="2400">
              <a:latin typeface="Times New Roman" pitchFamily="18" charset="0"/>
            </a:endParaRPr>
          </a:p>
          <a:p>
            <a:r>
              <a:rPr lang="en-US" sz="2400">
                <a:latin typeface="Times New Roman" pitchFamily="18" charset="0"/>
              </a:rPr>
              <a:t>Table renamed.</a:t>
            </a:r>
          </a:p>
        </p:txBody>
      </p:sp>
      <p:sp>
        <p:nvSpPr>
          <p:cNvPr id="82951" name="Rectangle 7"/>
          <p:cNvSpPr>
            <a:spLocks noChangeArrowheads="1"/>
          </p:cNvSpPr>
          <p:nvPr/>
        </p:nvSpPr>
        <p:spPr bwMode="auto">
          <a:xfrm>
            <a:off x="576263" y="5624513"/>
            <a:ext cx="7667625" cy="457200"/>
          </a:xfrm>
          <a:prstGeom prst="rect">
            <a:avLst/>
          </a:prstGeom>
          <a:noFill/>
          <a:ln w="9525">
            <a:noFill/>
            <a:miter lim="800000"/>
            <a:headEnd/>
            <a:tailEnd/>
          </a:ln>
        </p:spPr>
        <p:txBody>
          <a:bodyPr>
            <a:spAutoFit/>
          </a:bodyPr>
          <a:lstStyle/>
          <a:p>
            <a:r>
              <a:rPr lang="en-US" sz="2400" b="1">
                <a:latin typeface="Times New Roman" pitchFamily="18" charset="0"/>
              </a:rPr>
              <a:t>Rename command will change the name of the table</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9">
                                            <p:txEl>
                                              <p:pRg st="0" end="0"/>
                                            </p:txEl>
                                          </p:spTgt>
                                        </p:tgtEl>
                                        <p:attrNameLst>
                                          <p:attrName>style.visibility</p:attrName>
                                        </p:attrNameLst>
                                      </p:cBhvr>
                                      <p:to>
                                        <p:strVal val="visible"/>
                                      </p:to>
                                    </p:set>
                                    <p:animEffect transition="in" filter="wipe(left)">
                                      <p:cBhvr>
                                        <p:cTn id="7" dur="500"/>
                                        <p:tgtEl>
                                          <p:spTgt spid="931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37E20B0F-B7C3-46D2-B2F4-D4ADB3D03B3F}"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37E0FB8D-62CC-427D-B30D-C8B822694845}" type="slidenum">
              <a:rPr lang="en-US" sz="1400">
                <a:solidFill>
                  <a:schemeClr val="bg2"/>
                </a:solidFill>
                <a:latin typeface="+mn-lt"/>
                <a:cs typeface="+mn-cs"/>
              </a:rPr>
              <a:pPr algn="r">
                <a:defRPr/>
              </a:pPr>
              <a:t>59</a:t>
            </a:fld>
            <a:endParaRPr lang="en-US" sz="1400">
              <a:solidFill>
                <a:schemeClr val="bg2"/>
              </a:solidFill>
              <a:latin typeface="+mn-lt"/>
              <a:cs typeface="+mn-cs"/>
            </a:endParaRPr>
          </a:p>
        </p:txBody>
      </p:sp>
      <p:sp>
        <p:nvSpPr>
          <p:cNvPr id="83972"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Creating a table from a table</a:t>
            </a:r>
          </a:p>
        </p:txBody>
      </p:sp>
      <p:sp>
        <p:nvSpPr>
          <p:cNvPr id="94213" name="Rectangle 3"/>
          <p:cNvSpPr>
            <a:spLocks noGrp="1" noChangeArrowheads="1"/>
          </p:cNvSpPr>
          <p:nvPr>
            <p:ph type="body" idx="4294967295"/>
          </p:nvPr>
        </p:nvSpPr>
        <p:spPr>
          <a:xfrm>
            <a:off x="0" y="1295400"/>
            <a:ext cx="7954963" cy="981075"/>
          </a:xfrm>
        </p:spPr>
        <p:txBody>
          <a:bodyPr/>
          <a:lstStyle/>
          <a:p>
            <a:pPr eaLnBrk="1" hangingPunct="1">
              <a:lnSpc>
                <a:spcPct val="90000"/>
              </a:lnSpc>
              <a:buFontTx/>
              <a:buNone/>
            </a:pPr>
            <a:r>
              <a:rPr lang="en-US" smtClean="0"/>
              <a:t>create table new_student as select * from student;</a:t>
            </a:r>
          </a:p>
        </p:txBody>
      </p:sp>
      <p:sp>
        <p:nvSpPr>
          <p:cNvPr id="83974" name="Rectangle 6"/>
          <p:cNvSpPr>
            <a:spLocks noChangeArrowheads="1"/>
          </p:cNvSpPr>
          <p:nvPr/>
        </p:nvSpPr>
        <p:spPr bwMode="auto">
          <a:xfrm>
            <a:off x="3059113" y="3249613"/>
            <a:ext cx="5761037" cy="2282825"/>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create table new_student as select * from student;</a:t>
            </a:r>
          </a:p>
          <a:p>
            <a:endParaRPr lang="en-US" sz="2400">
              <a:latin typeface="Times New Roman" pitchFamily="18" charset="0"/>
            </a:endParaRPr>
          </a:p>
          <a:p>
            <a:r>
              <a:rPr lang="en-US" sz="2400">
                <a:latin typeface="Times New Roman" pitchFamily="18" charset="0"/>
              </a:rPr>
              <a:t>Table created..</a:t>
            </a:r>
          </a:p>
        </p:txBody>
      </p:sp>
      <p:sp>
        <p:nvSpPr>
          <p:cNvPr id="83975" name="Rectangle 7"/>
          <p:cNvSpPr>
            <a:spLocks noChangeArrowheads="1"/>
          </p:cNvSpPr>
          <p:nvPr/>
        </p:nvSpPr>
        <p:spPr bwMode="auto">
          <a:xfrm>
            <a:off x="576263" y="5624513"/>
            <a:ext cx="7667625" cy="822325"/>
          </a:xfrm>
          <a:prstGeom prst="rect">
            <a:avLst/>
          </a:prstGeom>
          <a:noFill/>
          <a:ln w="9525">
            <a:noFill/>
            <a:miter lim="800000"/>
            <a:headEnd/>
            <a:tailEnd/>
          </a:ln>
        </p:spPr>
        <p:txBody>
          <a:bodyPr>
            <a:spAutoFit/>
          </a:bodyPr>
          <a:lstStyle/>
          <a:p>
            <a:r>
              <a:rPr lang="en-US" sz="2400" b="1">
                <a:latin typeface="Times New Roman" pitchFamily="18" charset="0"/>
              </a:rPr>
              <a:t>As command will create the same table as student and put the record in new_student table.</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1295400" y="0"/>
            <a:ext cx="7848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t>Redo Log files</a:t>
            </a:r>
          </a:p>
        </p:txBody>
      </p:sp>
      <p:pic>
        <p:nvPicPr>
          <p:cNvPr id="11267" name="Picture 2" descr="C:\Documents and Settings\mca\Desktop\architecture\4.JPG"/>
          <p:cNvPicPr>
            <a:picLocks noChangeAspect="1" noChangeArrowheads="1"/>
          </p:cNvPicPr>
          <p:nvPr/>
        </p:nvPicPr>
        <p:blipFill>
          <a:blip r:embed="rId2"/>
          <a:srcRect/>
          <a:stretch>
            <a:fillRect/>
          </a:stretch>
        </p:blipFill>
        <p:spPr bwMode="auto">
          <a:xfrm>
            <a:off x="381000" y="1066800"/>
            <a:ext cx="8453517"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37E20B0F-B7C3-46D2-B2F4-D4ADB3D03B3F}"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6B83ADDA-070F-4DB0-8C10-F50048D79631}" type="slidenum">
              <a:rPr lang="en-US" sz="1400">
                <a:solidFill>
                  <a:schemeClr val="bg2"/>
                </a:solidFill>
                <a:latin typeface="+mn-lt"/>
                <a:cs typeface="+mn-cs"/>
              </a:rPr>
              <a:pPr algn="r">
                <a:defRPr/>
              </a:pPr>
              <a:t>60</a:t>
            </a:fld>
            <a:endParaRPr lang="en-US" sz="1400">
              <a:solidFill>
                <a:schemeClr val="bg2"/>
              </a:solidFill>
              <a:latin typeface="+mn-lt"/>
              <a:cs typeface="+mn-cs"/>
            </a:endParaRPr>
          </a:p>
        </p:txBody>
      </p:sp>
      <p:sp>
        <p:nvSpPr>
          <p:cNvPr id="84996"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z="2800" smtClean="0">
                <a:solidFill>
                  <a:srgbClr val="FFFF00"/>
                </a:solidFill>
              </a:rPr>
              <a:t>Inserting all records from one table to another table</a:t>
            </a:r>
          </a:p>
        </p:txBody>
      </p:sp>
      <p:sp>
        <p:nvSpPr>
          <p:cNvPr id="95237" name="Rectangle 3"/>
          <p:cNvSpPr>
            <a:spLocks noGrp="1" noChangeArrowheads="1"/>
          </p:cNvSpPr>
          <p:nvPr>
            <p:ph type="body" idx="4294967295"/>
          </p:nvPr>
        </p:nvSpPr>
        <p:spPr>
          <a:xfrm>
            <a:off x="0" y="1844675"/>
            <a:ext cx="5724525" cy="981075"/>
          </a:xfrm>
        </p:spPr>
        <p:txBody>
          <a:bodyPr/>
          <a:lstStyle/>
          <a:p>
            <a:pPr eaLnBrk="1" hangingPunct="1">
              <a:lnSpc>
                <a:spcPct val="90000"/>
              </a:lnSpc>
              <a:buFontTx/>
              <a:buNone/>
            </a:pPr>
            <a:r>
              <a:rPr lang="en-US" sz="2400" dirty="0" smtClean="0">
                <a:latin typeface="Times New Roman" pitchFamily="18" charset="0"/>
              </a:rPr>
              <a:t>SQL&gt; insert into student</a:t>
            </a:r>
          </a:p>
          <a:p>
            <a:pPr eaLnBrk="1" hangingPunct="1">
              <a:lnSpc>
                <a:spcPct val="90000"/>
              </a:lnSpc>
              <a:buFontTx/>
              <a:buNone/>
            </a:pPr>
            <a:r>
              <a:rPr lang="en-US" sz="2400" dirty="0" smtClean="0">
                <a:latin typeface="Times New Roman" pitchFamily="18" charset="0"/>
              </a:rPr>
              <a:t>    select * from </a:t>
            </a:r>
            <a:r>
              <a:rPr lang="en-US" sz="2400" dirty="0" err="1" smtClean="0">
                <a:latin typeface="Times New Roman" pitchFamily="18" charset="0"/>
              </a:rPr>
              <a:t>new_student</a:t>
            </a:r>
            <a:r>
              <a:rPr lang="en-US" sz="2400" dirty="0" smtClean="0">
                <a:latin typeface="Times New Roman" pitchFamily="18" charset="0"/>
              </a:rPr>
              <a:t>;</a:t>
            </a:r>
          </a:p>
        </p:txBody>
      </p:sp>
      <p:sp>
        <p:nvSpPr>
          <p:cNvPr id="84998" name="Rectangle 6"/>
          <p:cNvSpPr>
            <a:spLocks noChangeArrowheads="1"/>
          </p:cNvSpPr>
          <p:nvPr/>
        </p:nvSpPr>
        <p:spPr bwMode="auto">
          <a:xfrm>
            <a:off x="4392613" y="3105150"/>
            <a:ext cx="4213225" cy="2308324"/>
          </a:xfrm>
          <a:prstGeom prst="rect">
            <a:avLst/>
          </a:prstGeom>
          <a:noFill/>
          <a:ln w="9525">
            <a:noFill/>
            <a:miter lim="800000"/>
            <a:headEnd/>
            <a:tailEnd/>
          </a:ln>
        </p:spPr>
        <p:txBody>
          <a:bodyPr>
            <a:spAutoFit/>
          </a:bodyPr>
          <a:lstStyle/>
          <a:p>
            <a:r>
              <a:rPr lang="en-US" sz="2400" b="1" dirty="0">
                <a:latin typeface="Times New Roman" pitchFamily="18" charset="0"/>
              </a:rPr>
              <a:t>Output:</a:t>
            </a:r>
          </a:p>
          <a:p>
            <a:endParaRPr lang="en-US" sz="2400" b="1" dirty="0">
              <a:latin typeface="Times New Roman" pitchFamily="18" charset="0"/>
            </a:endParaRPr>
          </a:p>
          <a:p>
            <a:r>
              <a:rPr lang="en-US" sz="2400" dirty="0">
                <a:latin typeface="Times New Roman" pitchFamily="18" charset="0"/>
              </a:rPr>
              <a:t>SQL&gt; insert into student</a:t>
            </a:r>
          </a:p>
          <a:p>
            <a:r>
              <a:rPr lang="en-US" sz="2400" dirty="0">
                <a:latin typeface="Times New Roman" pitchFamily="18" charset="0"/>
              </a:rPr>
              <a:t>  </a:t>
            </a:r>
            <a:r>
              <a:rPr lang="en-US" sz="2400" dirty="0" smtClean="0">
                <a:latin typeface="Times New Roman" pitchFamily="18" charset="0"/>
              </a:rPr>
              <a:t>  </a:t>
            </a:r>
            <a:r>
              <a:rPr lang="en-US" sz="2400" dirty="0">
                <a:latin typeface="Times New Roman" pitchFamily="18" charset="0"/>
              </a:rPr>
              <a:t>select * from </a:t>
            </a:r>
            <a:r>
              <a:rPr lang="en-US" sz="2400" dirty="0" err="1">
                <a:latin typeface="Times New Roman" pitchFamily="18" charset="0"/>
              </a:rPr>
              <a:t>new_student</a:t>
            </a:r>
            <a:r>
              <a:rPr lang="en-US" sz="2400" dirty="0">
                <a:latin typeface="Times New Roman" pitchFamily="18" charset="0"/>
              </a:rPr>
              <a:t>;</a:t>
            </a:r>
          </a:p>
          <a:p>
            <a:endParaRPr lang="en-US" sz="2400" dirty="0">
              <a:latin typeface="Times New Roman" pitchFamily="18" charset="0"/>
            </a:endParaRPr>
          </a:p>
          <a:p>
            <a:r>
              <a:rPr lang="en-US" sz="2400" dirty="0">
                <a:latin typeface="Times New Roman" pitchFamily="18" charset="0"/>
              </a:rPr>
              <a:t>4 rows created.</a:t>
            </a:r>
          </a:p>
        </p:txBody>
      </p:sp>
      <p:sp>
        <p:nvSpPr>
          <p:cNvPr id="84999" name="Rectangle 7"/>
          <p:cNvSpPr>
            <a:spLocks noChangeArrowheads="1"/>
          </p:cNvSpPr>
          <p:nvPr/>
        </p:nvSpPr>
        <p:spPr bwMode="auto">
          <a:xfrm>
            <a:off x="576263" y="5624513"/>
            <a:ext cx="7667625" cy="822325"/>
          </a:xfrm>
          <a:prstGeom prst="rect">
            <a:avLst/>
          </a:prstGeom>
          <a:noFill/>
          <a:ln w="9525">
            <a:noFill/>
            <a:miter lim="800000"/>
            <a:headEnd/>
            <a:tailEnd/>
          </a:ln>
        </p:spPr>
        <p:txBody>
          <a:bodyPr>
            <a:spAutoFit/>
          </a:bodyPr>
          <a:lstStyle/>
          <a:p>
            <a:r>
              <a:rPr lang="en-US" sz="2400" b="1">
                <a:latin typeface="Times New Roman" pitchFamily="18" charset="0"/>
              </a:rPr>
              <a:t>This command will copy all the data of new_student table to student table.</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animEffect transition="in" filter="wipe(left)">
                                      <p:cBhvr>
                                        <p:cTn id="7" dur="500"/>
                                        <p:tgtEl>
                                          <p:spTgt spid="95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7">
                                            <p:txEl>
                                              <p:pRg st="1" end="1"/>
                                            </p:txEl>
                                          </p:spTgt>
                                        </p:tgtEl>
                                        <p:attrNameLst>
                                          <p:attrName>style.visibility</p:attrName>
                                        </p:attrNameLst>
                                      </p:cBhvr>
                                      <p:to>
                                        <p:strVal val="visible"/>
                                      </p:to>
                                    </p:set>
                                    <p:animEffect transition="in" filter="wipe(left)">
                                      <p:cBhvr>
                                        <p:cTn id="12" dur="500"/>
                                        <p:tgtEl>
                                          <p:spTgt spid="952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DF03B777-EF77-4F8A-AB60-189D4386BF86}"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3097265F-10C8-49F6-B193-04730F1B5475}" type="slidenum">
              <a:rPr lang="en-US" sz="1400">
                <a:solidFill>
                  <a:schemeClr val="bg2"/>
                </a:solidFill>
                <a:latin typeface="+mn-lt"/>
                <a:cs typeface="+mn-cs"/>
              </a:rPr>
              <a:pPr algn="r">
                <a:defRPr/>
              </a:pPr>
              <a:t>61</a:t>
            </a:fld>
            <a:endParaRPr lang="en-US" sz="1400">
              <a:solidFill>
                <a:schemeClr val="bg2"/>
              </a:solidFill>
              <a:latin typeface="+mn-lt"/>
              <a:cs typeface="+mn-cs"/>
            </a:endParaRPr>
          </a:p>
        </p:txBody>
      </p:sp>
      <p:sp>
        <p:nvSpPr>
          <p:cNvPr id="86020"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Spool on &amp; spool off</a:t>
            </a:r>
          </a:p>
        </p:txBody>
      </p:sp>
      <p:sp>
        <p:nvSpPr>
          <p:cNvPr id="96261" name="Rectangle 3"/>
          <p:cNvSpPr>
            <a:spLocks noGrp="1" noChangeArrowheads="1"/>
          </p:cNvSpPr>
          <p:nvPr>
            <p:ph type="body" idx="4294967295"/>
          </p:nvPr>
        </p:nvSpPr>
        <p:spPr>
          <a:xfrm>
            <a:off x="0" y="1600200"/>
            <a:ext cx="8229600" cy="1585913"/>
          </a:xfrm>
        </p:spPr>
        <p:txBody>
          <a:bodyPr/>
          <a:lstStyle/>
          <a:p>
            <a:pPr eaLnBrk="1" hangingPunct="1">
              <a:buFontTx/>
              <a:buNone/>
            </a:pPr>
            <a:r>
              <a:rPr lang="en-US" smtClean="0"/>
              <a:t>SQL&gt; spool c:\abc.txt</a:t>
            </a:r>
          </a:p>
          <a:p>
            <a:pPr eaLnBrk="1" hangingPunct="1">
              <a:buFontTx/>
              <a:buNone/>
            </a:pPr>
            <a:r>
              <a:rPr lang="en-US" smtClean="0"/>
              <a:t>SQL&gt; spool off</a:t>
            </a:r>
          </a:p>
        </p:txBody>
      </p:sp>
      <p:sp>
        <p:nvSpPr>
          <p:cNvPr id="86022" name="Rectangle 6"/>
          <p:cNvSpPr>
            <a:spLocks noChangeArrowheads="1"/>
          </p:cNvSpPr>
          <p:nvPr/>
        </p:nvSpPr>
        <p:spPr bwMode="auto">
          <a:xfrm>
            <a:off x="576263" y="4581525"/>
            <a:ext cx="7993062" cy="1463675"/>
          </a:xfrm>
          <a:prstGeom prst="rect">
            <a:avLst/>
          </a:prstGeom>
          <a:noFill/>
          <a:ln w="9525">
            <a:noFill/>
            <a:miter lim="800000"/>
            <a:headEnd/>
            <a:tailEnd/>
          </a:ln>
        </p:spPr>
        <p:txBody>
          <a:bodyPr>
            <a:spAutoFit/>
          </a:bodyPr>
          <a:lstStyle/>
          <a:p>
            <a:r>
              <a:rPr lang="en-US" sz="3000">
                <a:latin typeface="Times New Roman" pitchFamily="18" charset="0"/>
              </a:rPr>
              <a:t>This is used to store all the command which are running on sql at present and save it into the given file 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animEffect transition="in" filter="wipe(left)">
                                      <p:cBhvr>
                                        <p:cTn id="7" dur="500"/>
                                        <p:tgtEl>
                                          <p:spTgt spid="96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1">
                                            <p:txEl>
                                              <p:pRg st="1" end="1"/>
                                            </p:txEl>
                                          </p:spTgt>
                                        </p:tgtEl>
                                        <p:attrNameLst>
                                          <p:attrName>style.visibility</p:attrName>
                                        </p:attrNameLst>
                                      </p:cBhvr>
                                      <p:to>
                                        <p:strVal val="visible"/>
                                      </p:to>
                                    </p:set>
                                    <p:animEffect transition="in" filter="wipe(left)">
                                      <p:cBhvr>
                                        <p:cTn id="12" dur="500"/>
                                        <p:tgtEl>
                                          <p:spTgt spid="962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381000" y="6015038"/>
            <a:ext cx="1905000" cy="457200"/>
          </a:xfrm>
          <a:prstGeom prst="rect">
            <a:avLst/>
          </a:prstGeom>
          <a:noFill/>
          <a:ln>
            <a:miter lim="800000"/>
            <a:headEnd/>
            <a:tailEnd/>
          </a:ln>
        </p:spPr>
        <p:txBody>
          <a:bodyPr anchor="b"/>
          <a:lstStyle/>
          <a:p>
            <a:pPr>
              <a:defRPr/>
            </a:pPr>
            <a:fld id="{93D07FAF-D3EB-4CFD-AD39-5EAF7C3DCB3A}" type="datetime1">
              <a:rPr lang="en-US" sz="1400">
                <a:solidFill>
                  <a:schemeClr val="bg2"/>
                </a:solidFill>
                <a:latin typeface="+mn-lt"/>
                <a:cs typeface="+mn-cs"/>
              </a:rPr>
              <a:pPr>
                <a:defRPr/>
              </a:pPr>
              <a:t>5/5/2014</a:t>
            </a:fld>
            <a:endParaRPr lang="en-US" sz="1400">
              <a:solidFill>
                <a:schemeClr val="bg2"/>
              </a:solidFill>
              <a:latin typeface="+mn-lt"/>
              <a:cs typeface="+mn-cs"/>
            </a:endParaRPr>
          </a:p>
        </p:txBody>
      </p:sp>
      <p:sp>
        <p:nvSpPr>
          <p:cNvPr id="5" name="Slide Number Placeholder 5"/>
          <p:cNvSpPr txBox="1">
            <a:spLocks noGrp="1"/>
          </p:cNvSpPr>
          <p:nvPr/>
        </p:nvSpPr>
        <p:spPr bwMode="auto">
          <a:xfrm>
            <a:off x="6858000" y="6015038"/>
            <a:ext cx="1905000" cy="457200"/>
          </a:xfrm>
          <a:prstGeom prst="rect">
            <a:avLst/>
          </a:prstGeom>
          <a:noFill/>
          <a:ln>
            <a:miter lim="800000"/>
            <a:headEnd/>
            <a:tailEnd/>
          </a:ln>
        </p:spPr>
        <p:txBody>
          <a:bodyPr anchor="b"/>
          <a:lstStyle/>
          <a:p>
            <a:pPr algn="r">
              <a:defRPr/>
            </a:pPr>
            <a:fld id="{E181E2F2-8E6C-46D5-89BC-9B41CA04F2D0}" type="slidenum">
              <a:rPr lang="en-US" sz="1400">
                <a:solidFill>
                  <a:schemeClr val="bg2"/>
                </a:solidFill>
                <a:latin typeface="+mn-lt"/>
                <a:cs typeface="+mn-cs"/>
              </a:rPr>
              <a:pPr algn="r">
                <a:defRPr/>
              </a:pPr>
              <a:t>62</a:t>
            </a:fld>
            <a:endParaRPr lang="en-US" sz="1400">
              <a:solidFill>
                <a:schemeClr val="bg2"/>
              </a:solidFill>
              <a:latin typeface="+mn-lt"/>
              <a:cs typeface="+mn-cs"/>
            </a:endParaRPr>
          </a:p>
        </p:txBody>
      </p:sp>
      <p:sp>
        <p:nvSpPr>
          <p:cNvPr id="8704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Commit</a:t>
            </a:r>
          </a:p>
        </p:txBody>
      </p:sp>
      <p:sp>
        <p:nvSpPr>
          <p:cNvPr id="97285" name="Rectangle 3"/>
          <p:cNvSpPr>
            <a:spLocks noGrp="1" noChangeArrowheads="1"/>
          </p:cNvSpPr>
          <p:nvPr>
            <p:ph type="body" idx="4294967295"/>
          </p:nvPr>
        </p:nvSpPr>
        <p:spPr>
          <a:xfrm>
            <a:off x="0" y="1600200"/>
            <a:ext cx="8229600" cy="1446213"/>
          </a:xfrm>
        </p:spPr>
        <p:txBody>
          <a:bodyPr/>
          <a:lstStyle/>
          <a:p>
            <a:pPr eaLnBrk="1" hangingPunct="1">
              <a:buFontTx/>
              <a:buNone/>
            </a:pPr>
            <a:r>
              <a:rPr lang="en-US" smtClean="0"/>
              <a:t>To save the all the changes in records which has done till now.</a:t>
            </a:r>
          </a:p>
        </p:txBody>
      </p:sp>
      <p:sp>
        <p:nvSpPr>
          <p:cNvPr id="87046" name="Rectangle 6"/>
          <p:cNvSpPr>
            <a:spLocks noChangeArrowheads="1"/>
          </p:cNvSpPr>
          <p:nvPr/>
        </p:nvSpPr>
        <p:spPr bwMode="auto">
          <a:xfrm>
            <a:off x="3671888" y="4076700"/>
            <a:ext cx="4572000" cy="1917700"/>
          </a:xfrm>
          <a:prstGeom prst="rect">
            <a:avLst/>
          </a:prstGeom>
          <a:noFill/>
          <a:ln w="9525">
            <a:noFill/>
            <a:miter lim="800000"/>
            <a:headEnd/>
            <a:tailEnd/>
          </a:ln>
        </p:spPr>
        <p:txBody>
          <a:bodyPr>
            <a:spAutoFit/>
          </a:bodyPr>
          <a:lstStyle/>
          <a:p>
            <a:r>
              <a:rPr lang="en-US" sz="2400" b="1">
                <a:latin typeface="Times New Roman" pitchFamily="18" charset="0"/>
              </a:rPr>
              <a:t>Output:</a:t>
            </a:r>
          </a:p>
          <a:p>
            <a:endParaRPr lang="en-US" sz="2400" b="1">
              <a:latin typeface="Times New Roman" pitchFamily="18" charset="0"/>
            </a:endParaRPr>
          </a:p>
          <a:p>
            <a:r>
              <a:rPr lang="en-US" sz="2400">
                <a:latin typeface="Times New Roman" pitchFamily="18" charset="0"/>
              </a:rPr>
              <a:t>SQL&gt; commit;</a:t>
            </a:r>
          </a:p>
          <a:p>
            <a:endParaRPr lang="en-US" sz="2400">
              <a:latin typeface="Times New Roman" pitchFamily="18" charset="0"/>
            </a:endParaRPr>
          </a:p>
          <a:p>
            <a:r>
              <a:rPr lang="en-US" sz="2400">
                <a:latin typeface="Times New Roman" pitchFamily="18" charset="0"/>
              </a:rPr>
              <a:t>Commit complete.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animEffect transition="in" filter="wipe(left)">
                                      <p:cBhvr>
                                        <p:cTn id="7" dur="500"/>
                                        <p:tgtEl>
                                          <p:spTgt spid="972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z="3500" smtClean="0">
                <a:solidFill>
                  <a:srgbClr val="FFFF00"/>
                </a:solidFill>
              </a:rPr>
              <a:t>Some of the important SQL functions</a:t>
            </a:r>
          </a:p>
        </p:txBody>
      </p:sp>
      <p:sp>
        <p:nvSpPr>
          <p:cNvPr id="98307" name="Rectangle 3"/>
          <p:cNvSpPr>
            <a:spLocks noGrp="1" noChangeArrowheads="1"/>
          </p:cNvSpPr>
          <p:nvPr>
            <p:ph type="body" sz="half" idx="4294967295"/>
          </p:nvPr>
        </p:nvSpPr>
        <p:spPr>
          <a:xfrm>
            <a:off x="0" y="1600200"/>
            <a:ext cx="4033838" cy="4525963"/>
          </a:xfrm>
        </p:spPr>
        <p:txBody>
          <a:bodyPr/>
          <a:lstStyle/>
          <a:p>
            <a:pPr marL="0" indent="0" eaLnBrk="1" hangingPunct="1">
              <a:lnSpc>
                <a:spcPct val="90000"/>
              </a:lnSpc>
              <a:buFontTx/>
              <a:buNone/>
            </a:pPr>
            <a:r>
              <a:rPr lang="en-US" sz="2400" smtClean="0"/>
              <a:t>Avg</a:t>
            </a:r>
          </a:p>
          <a:p>
            <a:pPr marL="0" indent="0" eaLnBrk="1" hangingPunct="1">
              <a:lnSpc>
                <a:spcPct val="90000"/>
              </a:lnSpc>
              <a:buFontTx/>
              <a:buNone/>
            </a:pPr>
            <a:r>
              <a:rPr lang="en-US" sz="2400" smtClean="0"/>
              <a:t>Max</a:t>
            </a:r>
          </a:p>
          <a:p>
            <a:pPr marL="0" indent="0" eaLnBrk="1" hangingPunct="1">
              <a:lnSpc>
                <a:spcPct val="90000"/>
              </a:lnSpc>
              <a:buFontTx/>
              <a:buNone/>
            </a:pPr>
            <a:r>
              <a:rPr lang="en-US" sz="2400" smtClean="0"/>
              <a:t>Min</a:t>
            </a:r>
          </a:p>
          <a:p>
            <a:pPr marL="0" indent="0" eaLnBrk="1" hangingPunct="1">
              <a:lnSpc>
                <a:spcPct val="90000"/>
              </a:lnSpc>
              <a:buFontTx/>
              <a:buNone/>
            </a:pPr>
            <a:r>
              <a:rPr lang="en-US" sz="2400" smtClean="0"/>
              <a:t>Count</a:t>
            </a:r>
          </a:p>
          <a:p>
            <a:pPr marL="0" indent="0" eaLnBrk="1" hangingPunct="1">
              <a:lnSpc>
                <a:spcPct val="90000"/>
              </a:lnSpc>
              <a:buFontTx/>
              <a:buNone/>
            </a:pPr>
            <a:r>
              <a:rPr lang="en-US" sz="2400" smtClean="0"/>
              <a:t>Sum</a:t>
            </a:r>
          </a:p>
          <a:p>
            <a:pPr marL="0" indent="0" eaLnBrk="1" hangingPunct="1">
              <a:lnSpc>
                <a:spcPct val="90000"/>
              </a:lnSpc>
              <a:buFontTx/>
              <a:buNone/>
            </a:pPr>
            <a:r>
              <a:rPr lang="en-US" sz="2400" smtClean="0"/>
              <a:t>Abs</a:t>
            </a:r>
          </a:p>
          <a:p>
            <a:pPr marL="0" indent="0" eaLnBrk="1" hangingPunct="1">
              <a:lnSpc>
                <a:spcPct val="90000"/>
              </a:lnSpc>
              <a:buFontTx/>
              <a:buNone/>
            </a:pPr>
            <a:r>
              <a:rPr lang="en-US" sz="2400" smtClean="0"/>
              <a:t>Power</a:t>
            </a:r>
          </a:p>
          <a:p>
            <a:pPr marL="0" indent="0" eaLnBrk="1" hangingPunct="1">
              <a:lnSpc>
                <a:spcPct val="90000"/>
              </a:lnSpc>
              <a:buFontTx/>
              <a:buNone/>
            </a:pPr>
            <a:r>
              <a:rPr lang="en-US" sz="2400" smtClean="0"/>
              <a:t>Round</a:t>
            </a:r>
          </a:p>
          <a:p>
            <a:pPr marL="0" indent="0" eaLnBrk="1" hangingPunct="1">
              <a:lnSpc>
                <a:spcPct val="90000"/>
              </a:lnSpc>
              <a:buFontTx/>
              <a:buNone/>
            </a:pPr>
            <a:r>
              <a:rPr lang="en-US" sz="2400" smtClean="0"/>
              <a:t>Sqrt</a:t>
            </a:r>
          </a:p>
        </p:txBody>
      </p:sp>
      <p:sp>
        <p:nvSpPr>
          <p:cNvPr id="98308" name="Rectangle 4"/>
          <p:cNvSpPr>
            <a:spLocks noGrp="1" noChangeArrowheads="1"/>
          </p:cNvSpPr>
          <p:nvPr>
            <p:ph type="body" sz="half" idx="4294967295"/>
          </p:nvPr>
        </p:nvSpPr>
        <p:spPr>
          <a:xfrm>
            <a:off x="5110163" y="1600200"/>
            <a:ext cx="4033837" cy="4525963"/>
          </a:xfrm>
        </p:spPr>
        <p:txBody>
          <a:bodyPr/>
          <a:lstStyle/>
          <a:p>
            <a:pPr marL="0" indent="0" eaLnBrk="1" hangingPunct="1">
              <a:buFontTx/>
              <a:buNone/>
            </a:pPr>
            <a:r>
              <a:rPr lang="en-US" sz="2400" smtClean="0"/>
              <a:t>Exp</a:t>
            </a:r>
          </a:p>
          <a:p>
            <a:pPr marL="0" indent="0" eaLnBrk="1" hangingPunct="1">
              <a:buFontTx/>
              <a:buNone/>
            </a:pPr>
            <a:r>
              <a:rPr lang="en-US" sz="2400" smtClean="0"/>
              <a:t>Greatest</a:t>
            </a:r>
          </a:p>
          <a:p>
            <a:pPr marL="0" indent="0" eaLnBrk="1" hangingPunct="1">
              <a:buFontTx/>
              <a:buNone/>
            </a:pPr>
            <a:r>
              <a:rPr lang="en-US" sz="2400" smtClean="0"/>
              <a:t>Least</a:t>
            </a:r>
          </a:p>
          <a:p>
            <a:pPr marL="0" indent="0" eaLnBrk="1" hangingPunct="1">
              <a:buFontTx/>
              <a:buNone/>
            </a:pPr>
            <a:r>
              <a:rPr lang="en-US" sz="2400" smtClean="0"/>
              <a:t>Mod</a:t>
            </a:r>
          </a:p>
          <a:p>
            <a:pPr marL="0" indent="0" eaLnBrk="1" hangingPunct="1">
              <a:buFontTx/>
              <a:buNone/>
            </a:pPr>
            <a:r>
              <a:rPr lang="en-US" sz="2400" smtClean="0"/>
              <a:t>Trunc</a:t>
            </a:r>
          </a:p>
          <a:p>
            <a:pPr marL="0" indent="0" eaLnBrk="1" hangingPunct="1">
              <a:buFontTx/>
              <a:buNone/>
            </a:pPr>
            <a:r>
              <a:rPr lang="en-US" sz="2400" smtClean="0"/>
              <a:t>Floor</a:t>
            </a:r>
          </a:p>
          <a:p>
            <a:pPr marL="0" indent="0" eaLnBrk="1" hangingPunct="1">
              <a:buFontTx/>
              <a:buNone/>
            </a:pPr>
            <a:r>
              <a:rPr lang="en-US" sz="2400" smtClean="0"/>
              <a:t>ceil</a:t>
            </a:r>
          </a:p>
          <a:p>
            <a:pPr marL="0" indent="0" eaLnBrk="1" hangingPunct="1">
              <a:buFontTx/>
              <a:buNone/>
            </a:pP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left)">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wipe(left)">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wipe(left)">
                                      <p:cBhvr>
                                        <p:cTn id="17" dur="500"/>
                                        <p:tgtEl>
                                          <p:spTgt spid="98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307">
                                            <p:txEl>
                                              <p:pRg st="3" end="3"/>
                                            </p:txEl>
                                          </p:spTgt>
                                        </p:tgtEl>
                                        <p:attrNameLst>
                                          <p:attrName>style.visibility</p:attrName>
                                        </p:attrNameLst>
                                      </p:cBhvr>
                                      <p:to>
                                        <p:strVal val="visible"/>
                                      </p:to>
                                    </p:set>
                                    <p:animEffect transition="in" filter="wipe(left)">
                                      <p:cBhvr>
                                        <p:cTn id="22" dur="500"/>
                                        <p:tgtEl>
                                          <p:spTgt spid="98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307">
                                            <p:txEl>
                                              <p:pRg st="4" end="4"/>
                                            </p:txEl>
                                          </p:spTgt>
                                        </p:tgtEl>
                                        <p:attrNameLst>
                                          <p:attrName>style.visibility</p:attrName>
                                        </p:attrNameLst>
                                      </p:cBhvr>
                                      <p:to>
                                        <p:strVal val="visible"/>
                                      </p:to>
                                    </p:set>
                                    <p:animEffect transition="in" filter="wipe(left)">
                                      <p:cBhvr>
                                        <p:cTn id="27" dur="500"/>
                                        <p:tgtEl>
                                          <p:spTgt spid="98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307">
                                            <p:txEl>
                                              <p:pRg st="5" end="5"/>
                                            </p:txEl>
                                          </p:spTgt>
                                        </p:tgtEl>
                                        <p:attrNameLst>
                                          <p:attrName>style.visibility</p:attrName>
                                        </p:attrNameLst>
                                      </p:cBhvr>
                                      <p:to>
                                        <p:strVal val="visible"/>
                                      </p:to>
                                    </p:set>
                                    <p:animEffect transition="in" filter="wipe(left)">
                                      <p:cBhvr>
                                        <p:cTn id="32" dur="500"/>
                                        <p:tgtEl>
                                          <p:spTgt spid="983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307">
                                            <p:txEl>
                                              <p:pRg st="6" end="6"/>
                                            </p:txEl>
                                          </p:spTgt>
                                        </p:tgtEl>
                                        <p:attrNameLst>
                                          <p:attrName>style.visibility</p:attrName>
                                        </p:attrNameLst>
                                      </p:cBhvr>
                                      <p:to>
                                        <p:strVal val="visible"/>
                                      </p:to>
                                    </p:set>
                                    <p:animEffect transition="in" filter="wipe(left)">
                                      <p:cBhvr>
                                        <p:cTn id="37" dur="500"/>
                                        <p:tgtEl>
                                          <p:spTgt spid="983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8307">
                                            <p:txEl>
                                              <p:pRg st="7" end="7"/>
                                            </p:txEl>
                                          </p:spTgt>
                                        </p:tgtEl>
                                        <p:attrNameLst>
                                          <p:attrName>style.visibility</p:attrName>
                                        </p:attrNameLst>
                                      </p:cBhvr>
                                      <p:to>
                                        <p:strVal val="visible"/>
                                      </p:to>
                                    </p:set>
                                    <p:animEffect transition="in" filter="wipe(left)">
                                      <p:cBhvr>
                                        <p:cTn id="42" dur="500"/>
                                        <p:tgtEl>
                                          <p:spTgt spid="983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8307">
                                            <p:txEl>
                                              <p:pRg st="8" end="8"/>
                                            </p:txEl>
                                          </p:spTgt>
                                        </p:tgtEl>
                                        <p:attrNameLst>
                                          <p:attrName>style.visibility</p:attrName>
                                        </p:attrNameLst>
                                      </p:cBhvr>
                                      <p:to>
                                        <p:strVal val="visible"/>
                                      </p:to>
                                    </p:set>
                                    <p:animEffect transition="in" filter="wipe(left)">
                                      <p:cBhvr>
                                        <p:cTn id="47" dur="500"/>
                                        <p:tgtEl>
                                          <p:spTgt spid="983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8308">
                                            <p:txEl>
                                              <p:pRg st="0" end="0"/>
                                            </p:txEl>
                                          </p:spTgt>
                                        </p:tgtEl>
                                        <p:attrNameLst>
                                          <p:attrName>style.visibility</p:attrName>
                                        </p:attrNameLst>
                                      </p:cBhvr>
                                      <p:to>
                                        <p:strVal val="visible"/>
                                      </p:to>
                                    </p:set>
                                    <p:animEffect transition="in" filter="wipe(left)">
                                      <p:cBhvr>
                                        <p:cTn id="52" dur="500"/>
                                        <p:tgtEl>
                                          <p:spTgt spid="9830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8308">
                                            <p:txEl>
                                              <p:pRg st="1" end="1"/>
                                            </p:txEl>
                                          </p:spTgt>
                                        </p:tgtEl>
                                        <p:attrNameLst>
                                          <p:attrName>style.visibility</p:attrName>
                                        </p:attrNameLst>
                                      </p:cBhvr>
                                      <p:to>
                                        <p:strVal val="visible"/>
                                      </p:to>
                                    </p:set>
                                    <p:animEffect transition="in" filter="wipe(left)">
                                      <p:cBhvr>
                                        <p:cTn id="57" dur="500"/>
                                        <p:tgtEl>
                                          <p:spTgt spid="98308">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8308">
                                            <p:txEl>
                                              <p:pRg st="2" end="2"/>
                                            </p:txEl>
                                          </p:spTgt>
                                        </p:tgtEl>
                                        <p:attrNameLst>
                                          <p:attrName>style.visibility</p:attrName>
                                        </p:attrNameLst>
                                      </p:cBhvr>
                                      <p:to>
                                        <p:strVal val="visible"/>
                                      </p:to>
                                    </p:set>
                                    <p:animEffect transition="in" filter="wipe(left)">
                                      <p:cBhvr>
                                        <p:cTn id="62" dur="500"/>
                                        <p:tgtEl>
                                          <p:spTgt spid="98308">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8308">
                                            <p:txEl>
                                              <p:pRg st="3" end="3"/>
                                            </p:txEl>
                                          </p:spTgt>
                                        </p:tgtEl>
                                        <p:attrNameLst>
                                          <p:attrName>style.visibility</p:attrName>
                                        </p:attrNameLst>
                                      </p:cBhvr>
                                      <p:to>
                                        <p:strVal val="visible"/>
                                      </p:to>
                                    </p:set>
                                    <p:animEffect transition="in" filter="wipe(left)">
                                      <p:cBhvr>
                                        <p:cTn id="67" dur="500"/>
                                        <p:tgtEl>
                                          <p:spTgt spid="98308">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8308">
                                            <p:txEl>
                                              <p:pRg st="4" end="4"/>
                                            </p:txEl>
                                          </p:spTgt>
                                        </p:tgtEl>
                                        <p:attrNameLst>
                                          <p:attrName>style.visibility</p:attrName>
                                        </p:attrNameLst>
                                      </p:cBhvr>
                                      <p:to>
                                        <p:strVal val="visible"/>
                                      </p:to>
                                    </p:set>
                                    <p:animEffect transition="in" filter="wipe(left)">
                                      <p:cBhvr>
                                        <p:cTn id="72" dur="500"/>
                                        <p:tgtEl>
                                          <p:spTgt spid="98308">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8308">
                                            <p:txEl>
                                              <p:pRg st="5" end="5"/>
                                            </p:txEl>
                                          </p:spTgt>
                                        </p:tgtEl>
                                        <p:attrNameLst>
                                          <p:attrName>style.visibility</p:attrName>
                                        </p:attrNameLst>
                                      </p:cBhvr>
                                      <p:to>
                                        <p:strVal val="visible"/>
                                      </p:to>
                                    </p:set>
                                    <p:animEffect transition="in" filter="wipe(left)">
                                      <p:cBhvr>
                                        <p:cTn id="77" dur="500"/>
                                        <p:tgtEl>
                                          <p:spTgt spid="98308">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8308">
                                            <p:txEl>
                                              <p:pRg st="6" end="6"/>
                                            </p:txEl>
                                          </p:spTgt>
                                        </p:tgtEl>
                                        <p:attrNameLst>
                                          <p:attrName>style.visibility</p:attrName>
                                        </p:attrNameLst>
                                      </p:cBhvr>
                                      <p:to>
                                        <p:strVal val="visible"/>
                                      </p:to>
                                    </p:set>
                                    <p:animEffect transition="in" filter="wipe(left)">
                                      <p:cBhvr>
                                        <p:cTn id="82" dur="500"/>
                                        <p:tgtEl>
                                          <p:spTgt spid="983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P spid="9830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Avg() function</a:t>
            </a:r>
          </a:p>
        </p:txBody>
      </p:sp>
      <p:sp>
        <p:nvSpPr>
          <p:cNvPr id="99331"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avg(rollno) from student;</a:t>
            </a:r>
          </a:p>
        </p:txBody>
      </p:sp>
      <p:sp>
        <p:nvSpPr>
          <p:cNvPr id="89092" name="Rectangle 4"/>
          <p:cNvSpPr>
            <a:spLocks noChangeArrowheads="1"/>
          </p:cNvSpPr>
          <p:nvPr/>
        </p:nvSpPr>
        <p:spPr bwMode="auto">
          <a:xfrm>
            <a:off x="3671888" y="2781300"/>
            <a:ext cx="49688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avg(rollno) from student;</a:t>
            </a:r>
          </a:p>
          <a:p>
            <a:endParaRPr lang="en-US" sz="2400">
              <a:latin typeface="Times New Roman" pitchFamily="18" charset="0"/>
            </a:endParaRPr>
          </a:p>
          <a:p>
            <a:r>
              <a:rPr lang="en-US" sz="2400">
                <a:latin typeface="Times New Roman" pitchFamily="18" charset="0"/>
              </a:rPr>
              <a:t>AVG(ROLLNO)</a:t>
            </a:r>
          </a:p>
          <a:p>
            <a:r>
              <a:rPr lang="en-US" sz="2400">
                <a:latin typeface="Times New Roman" pitchFamily="18" charset="0"/>
              </a:rPr>
              <a:t>-----------</a:t>
            </a:r>
          </a:p>
          <a:p>
            <a:r>
              <a:rPr lang="en-US" sz="2400">
                <a:latin typeface="Times New Roman" pitchFamily="18" charset="0"/>
              </a:rPr>
              <a:t>      102.5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left)">
                                      <p:cBhvr>
                                        <p:cTn id="7" dur="500"/>
                                        <p:tgtEl>
                                          <p:spTgt spid="993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max() function</a:t>
            </a:r>
          </a:p>
        </p:txBody>
      </p:sp>
      <p:sp>
        <p:nvSpPr>
          <p:cNvPr id="100355"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max(rollno) from student;</a:t>
            </a:r>
          </a:p>
        </p:txBody>
      </p:sp>
      <p:sp>
        <p:nvSpPr>
          <p:cNvPr id="90116" name="Rectangle 4"/>
          <p:cNvSpPr>
            <a:spLocks noChangeArrowheads="1"/>
          </p:cNvSpPr>
          <p:nvPr/>
        </p:nvSpPr>
        <p:spPr bwMode="auto">
          <a:xfrm>
            <a:off x="3671888" y="2781300"/>
            <a:ext cx="49688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max(rollno) from student;</a:t>
            </a:r>
          </a:p>
          <a:p>
            <a:endParaRPr lang="en-US" sz="2400">
              <a:latin typeface="Times New Roman" pitchFamily="18" charset="0"/>
            </a:endParaRPr>
          </a:p>
          <a:p>
            <a:r>
              <a:rPr lang="en-US" sz="2400">
                <a:latin typeface="Times New Roman" pitchFamily="18" charset="0"/>
              </a:rPr>
              <a:t>MAX(ROLLNO)</a:t>
            </a:r>
          </a:p>
          <a:p>
            <a:r>
              <a:rPr lang="en-US" sz="2400">
                <a:latin typeface="Times New Roman" pitchFamily="18" charset="0"/>
              </a:rPr>
              <a:t>-----------</a:t>
            </a:r>
          </a:p>
          <a:p>
            <a:r>
              <a:rPr lang="en-US" sz="2400">
                <a:latin typeface="Times New Roman" pitchFamily="18" charset="0"/>
              </a:rPr>
              <a:t>      104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500"/>
                                        <p:tgtEl>
                                          <p:spTgt spid="100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min() function</a:t>
            </a:r>
          </a:p>
        </p:txBody>
      </p:sp>
      <p:sp>
        <p:nvSpPr>
          <p:cNvPr id="101379"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min(rollno) from student;</a:t>
            </a:r>
          </a:p>
        </p:txBody>
      </p:sp>
      <p:sp>
        <p:nvSpPr>
          <p:cNvPr id="91140" name="Rectangle 4"/>
          <p:cNvSpPr>
            <a:spLocks noChangeArrowheads="1"/>
          </p:cNvSpPr>
          <p:nvPr/>
        </p:nvSpPr>
        <p:spPr bwMode="auto">
          <a:xfrm>
            <a:off x="3671888" y="2781300"/>
            <a:ext cx="49688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min(rollno) from student;</a:t>
            </a:r>
          </a:p>
          <a:p>
            <a:endParaRPr lang="en-US" sz="2400">
              <a:latin typeface="Times New Roman" pitchFamily="18" charset="0"/>
            </a:endParaRPr>
          </a:p>
          <a:p>
            <a:r>
              <a:rPr lang="en-US" sz="2400">
                <a:latin typeface="Times New Roman" pitchFamily="18" charset="0"/>
              </a:rPr>
              <a:t>MIN(ROLLNO)</a:t>
            </a:r>
          </a:p>
          <a:p>
            <a:r>
              <a:rPr lang="en-US" sz="2400">
                <a:latin typeface="Times New Roman" pitchFamily="18" charset="0"/>
              </a:rPr>
              <a:t>-----------</a:t>
            </a:r>
          </a:p>
          <a:p>
            <a:r>
              <a:rPr lang="en-US" sz="2400">
                <a:latin typeface="Times New Roman" pitchFamily="18" charset="0"/>
              </a:rPr>
              <a:t>      100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left)">
                                      <p:cBhvr>
                                        <p:cTn id="7" dur="500"/>
                                        <p:tgtEl>
                                          <p:spTgt spid="101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Use of count() function</a:t>
            </a:r>
          </a:p>
        </p:txBody>
      </p:sp>
      <p:sp>
        <p:nvSpPr>
          <p:cNvPr id="102403"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count(rollno) from student;</a:t>
            </a:r>
          </a:p>
        </p:txBody>
      </p:sp>
      <p:sp>
        <p:nvSpPr>
          <p:cNvPr id="92164"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count(*) from student;</a:t>
            </a:r>
          </a:p>
          <a:p>
            <a:endParaRPr lang="en-US" sz="2400">
              <a:latin typeface="Times New Roman" pitchFamily="18" charset="0"/>
            </a:endParaRPr>
          </a:p>
          <a:p>
            <a:r>
              <a:rPr lang="en-US" sz="2400">
                <a:latin typeface="Times New Roman" pitchFamily="18" charset="0"/>
              </a:rPr>
              <a:t>  COUNT(*)</a:t>
            </a:r>
          </a:p>
          <a:p>
            <a:r>
              <a:rPr lang="en-US" sz="2400">
                <a:latin typeface="Times New Roman" pitchFamily="18" charset="0"/>
              </a:rPr>
              <a:t>----------</a:t>
            </a:r>
          </a:p>
          <a:p>
            <a:r>
              <a:rPr lang="en-US" sz="2400">
                <a:latin typeface="Times New Roman" pitchFamily="18" charset="0"/>
              </a:rPr>
              <a:t>         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sum() function</a:t>
            </a:r>
          </a:p>
        </p:txBody>
      </p:sp>
      <p:sp>
        <p:nvSpPr>
          <p:cNvPr id="103427"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sum(rollno) from student;</a:t>
            </a:r>
          </a:p>
        </p:txBody>
      </p:sp>
      <p:sp>
        <p:nvSpPr>
          <p:cNvPr id="93188"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sum(rollno) from student;</a:t>
            </a:r>
          </a:p>
          <a:p>
            <a:endParaRPr lang="en-US" sz="2400">
              <a:latin typeface="Times New Roman" pitchFamily="18" charset="0"/>
            </a:endParaRPr>
          </a:p>
          <a:p>
            <a:r>
              <a:rPr lang="en-US" sz="2400">
                <a:latin typeface="Times New Roman" pitchFamily="18" charset="0"/>
              </a:rPr>
              <a:t>SUM(ROLLNO)</a:t>
            </a:r>
          </a:p>
          <a:p>
            <a:r>
              <a:rPr lang="en-US" sz="2400">
                <a:latin typeface="Times New Roman" pitchFamily="18" charset="0"/>
              </a:rPr>
              <a:t>-----------</a:t>
            </a:r>
          </a:p>
          <a:p>
            <a:r>
              <a:rPr lang="en-US" sz="2400">
                <a:latin typeface="Times New Roman" pitchFamily="18" charset="0"/>
              </a:rPr>
              <a:t>        410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left)">
                                      <p:cBhvr>
                                        <p:cTn id="7" dur="500"/>
                                        <p:tgtEl>
                                          <p:spTgt spid="1034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abs() function</a:t>
            </a:r>
          </a:p>
        </p:txBody>
      </p:sp>
      <p:sp>
        <p:nvSpPr>
          <p:cNvPr id="104451"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abs(-20) from dual;</a:t>
            </a:r>
          </a:p>
        </p:txBody>
      </p:sp>
      <p:sp>
        <p:nvSpPr>
          <p:cNvPr id="94212"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abs(-20) from dual;</a:t>
            </a:r>
          </a:p>
          <a:p>
            <a:endParaRPr lang="en-US" sz="2400">
              <a:latin typeface="Times New Roman" pitchFamily="18" charset="0"/>
            </a:endParaRPr>
          </a:p>
          <a:p>
            <a:r>
              <a:rPr lang="en-US" sz="2400">
                <a:latin typeface="Times New Roman" pitchFamily="18" charset="0"/>
              </a:rPr>
              <a:t>  ABS(-20)</a:t>
            </a:r>
          </a:p>
          <a:p>
            <a:r>
              <a:rPr lang="en-US" sz="2400">
                <a:latin typeface="Times New Roman" pitchFamily="18" charset="0"/>
              </a:rPr>
              <a:t>----------</a:t>
            </a:r>
          </a:p>
          <a:p>
            <a:r>
              <a:rPr lang="en-US" sz="2400">
                <a:latin typeface="Times New Roman" pitchFamily="18" charset="0"/>
              </a:rPr>
              <a:t>        20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left)">
                                      <p:cBhvr>
                                        <p:cTn id="7" dur="500"/>
                                        <p:tgtEl>
                                          <p:spTgt spid="104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1295400" y="0"/>
            <a:ext cx="7848600" cy="762000"/>
          </a:xfrm>
          <a:noFill/>
          <a:ln>
            <a:miter lim="800000"/>
            <a:headEnd/>
            <a:tailEnd/>
          </a:ln>
        </p:spPr>
        <p:txBody>
          <a:bodyPr vert="horz" wrap="square" lIns="91440" tIns="45720" rIns="91440" bIns="45720" numCol="1" anchor="t" anchorCtr="0" compatLnSpc="1">
            <a:prstTxWarp prst="textNoShape">
              <a:avLst/>
            </a:prstTxWarp>
          </a:bodyPr>
          <a:lstStyle/>
          <a:p>
            <a:r>
              <a:rPr lang="en-US" smtClean="0"/>
              <a:t>Table Spaces</a:t>
            </a:r>
          </a:p>
        </p:txBody>
      </p:sp>
      <p:pic>
        <p:nvPicPr>
          <p:cNvPr id="12291" name="Picture 2" descr="C:\Documents and Settings\mca\Desktop\architecture\5.JPG"/>
          <p:cNvPicPr>
            <a:picLocks noChangeAspect="1" noChangeArrowheads="1"/>
          </p:cNvPicPr>
          <p:nvPr/>
        </p:nvPicPr>
        <p:blipFill>
          <a:blip r:embed="rId2"/>
          <a:srcRect/>
          <a:stretch>
            <a:fillRect/>
          </a:stretch>
        </p:blipFill>
        <p:spPr bwMode="auto">
          <a:xfrm>
            <a:off x="820262" y="1219200"/>
            <a:ext cx="8323738"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power() function</a:t>
            </a:r>
          </a:p>
        </p:txBody>
      </p:sp>
      <p:sp>
        <p:nvSpPr>
          <p:cNvPr id="105475"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power(3,2) from dual;</a:t>
            </a:r>
          </a:p>
        </p:txBody>
      </p:sp>
      <p:sp>
        <p:nvSpPr>
          <p:cNvPr id="95236"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power(3,2) from dual;</a:t>
            </a:r>
          </a:p>
          <a:p>
            <a:endParaRPr lang="en-US" sz="2400">
              <a:latin typeface="Times New Roman" pitchFamily="18" charset="0"/>
            </a:endParaRPr>
          </a:p>
          <a:p>
            <a:r>
              <a:rPr lang="en-US" sz="2400">
                <a:latin typeface="Times New Roman" pitchFamily="18" charset="0"/>
              </a:rPr>
              <a:t>POWER(3,2)</a:t>
            </a:r>
          </a:p>
          <a:p>
            <a:r>
              <a:rPr lang="en-US" sz="2400">
                <a:latin typeface="Times New Roman" pitchFamily="18" charset="0"/>
              </a:rPr>
              <a:t>----------</a:t>
            </a:r>
          </a:p>
          <a:p>
            <a:r>
              <a:rPr lang="en-US" sz="2400">
                <a:latin typeface="Times New Roman" pitchFamily="18" charset="0"/>
              </a:rPr>
              <a:t>         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wipe(left)">
                                      <p:cBhvr>
                                        <p:cTn id="7" dur="500"/>
                                        <p:tgtEl>
                                          <p:spTgt spid="1054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bwMode="auto">
          <a:xfrm>
            <a:off x="1447800" y="0"/>
            <a:ext cx="7696200" cy="762000"/>
          </a:xfrm>
          <a:prstGeom prst="rect">
            <a:avLst/>
          </a:prstGeom>
          <a:noFill/>
          <a:ln>
            <a:miter lim="800000"/>
            <a:headEnd/>
            <a:tailEnd/>
          </a:ln>
        </p:spPr>
        <p:txBody>
          <a:bodyPr/>
          <a:lstStyle/>
          <a:p>
            <a:pPr eaLnBrk="1" hangingPunct="1"/>
            <a:r>
              <a:rPr lang="en-US" smtClean="0">
                <a:solidFill>
                  <a:srgbClr val="FFFF00"/>
                </a:solidFill>
              </a:rPr>
              <a:t>Use of round() function</a:t>
            </a:r>
          </a:p>
        </p:txBody>
      </p:sp>
      <p:sp>
        <p:nvSpPr>
          <p:cNvPr id="106499"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round(100.19,1) from dual;</a:t>
            </a:r>
          </a:p>
        </p:txBody>
      </p:sp>
      <p:sp>
        <p:nvSpPr>
          <p:cNvPr id="96260"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round(100.19,1) from dual;</a:t>
            </a:r>
          </a:p>
          <a:p>
            <a:endParaRPr lang="en-US" sz="2400">
              <a:latin typeface="Times New Roman" pitchFamily="18" charset="0"/>
            </a:endParaRPr>
          </a:p>
          <a:p>
            <a:r>
              <a:rPr lang="en-US" sz="2400">
                <a:latin typeface="Times New Roman" pitchFamily="18" charset="0"/>
              </a:rPr>
              <a:t>ROUND(100.19,1)</a:t>
            </a:r>
          </a:p>
          <a:p>
            <a:r>
              <a:rPr lang="en-US" sz="2400">
                <a:latin typeface="Times New Roman" pitchFamily="18" charset="0"/>
              </a:rPr>
              <a:t>---------------</a:t>
            </a:r>
          </a:p>
          <a:p>
            <a:r>
              <a:rPr lang="en-US" sz="2400">
                <a:latin typeface="Times New Roman" pitchFamily="18" charset="0"/>
              </a:rPr>
              <a:t>          100.2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left)">
                                      <p:cBhvr>
                                        <p:cTn id="7" dur="500"/>
                                        <p:tgtEl>
                                          <p:spTgt spid="1064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sqrt() function</a:t>
            </a:r>
          </a:p>
        </p:txBody>
      </p:sp>
      <p:sp>
        <p:nvSpPr>
          <p:cNvPr id="107523"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sqrt(36) from dual;</a:t>
            </a:r>
          </a:p>
        </p:txBody>
      </p:sp>
      <p:sp>
        <p:nvSpPr>
          <p:cNvPr id="97284"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sqrt(36) from dual;</a:t>
            </a:r>
          </a:p>
          <a:p>
            <a:endParaRPr lang="en-US" sz="2400">
              <a:latin typeface="Times New Roman" pitchFamily="18" charset="0"/>
            </a:endParaRPr>
          </a:p>
          <a:p>
            <a:r>
              <a:rPr lang="en-US" sz="2400">
                <a:latin typeface="Times New Roman" pitchFamily="18" charset="0"/>
              </a:rPr>
              <a:t>  SQRT(36)</a:t>
            </a:r>
          </a:p>
          <a:p>
            <a:r>
              <a:rPr lang="en-US" sz="2400">
                <a:latin typeface="Times New Roman" pitchFamily="18" charset="0"/>
              </a:rPr>
              <a:t>----------</a:t>
            </a:r>
          </a:p>
          <a:p>
            <a:r>
              <a:rPr lang="en-US" sz="2400">
                <a:latin typeface="Times New Roman" pitchFamily="18" charset="0"/>
              </a:rPr>
              <a:t>         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wipe(left)">
                                      <p:cBhvr>
                                        <p:cTn id="7" dur="500"/>
                                        <p:tgtEl>
                                          <p:spTgt spid="1075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greatest() function</a:t>
            </a:r>
          </a:p>
        </p:txBody>
      </p:sp>
      <p:sp>
        <p:nvSpPr>
          <p:cNvPr id="108547"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greatest(10,20,30) from dual;</a:t>
            </a:r>
          </a:p>
        </p:txBody>
      </p:sp>
      <p:sp>
        <p:nvSpPr>
          <p:cNvPr id="98308"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greatest(10,20,30) from dual;</a:t>
            </a:r>
          </a:p>
          <a:p>
            <a:endParaRPr lang="en-US" sz="2400">
              <a:latin typeface="Times New Roman" pitchFamily="18" charset="0"/>
            </a:endParaRPr>
          </a:p>
          <a:p>
            <a:r>
              <a:rPr lang="en-US" sz="2400">
                <a:latin typeface="Times New Roman" pitchFamily="18" charset="0"/>
              </a:rPr>
              <a:t>GREATEST(10,20,30)</a:t>
            </a:r>
          </a:p>
          <a:p>
            <a:r>
              <a:rPr lang="en-US" sz="2400">
                <a:latin typeface="Times New Roman" pitchFamily="18" charset="0"/>
              </a:rPr>
              <a:t>------------------</a:t>
            </a:r>
          </a:p>
          <a:p>
            <a:r>
              <a:rPr lang="en-US" sz="2400">
                <a:latin typeface="Times New Roman" pitchFamily="18" charset="0"/>
              </a:rPr>
              <a:t>                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left)">
                                      <p:cBhvr>
                                        <p:cTn id="7" dur="500"/>
                                        <p:tgtEl>
                                          <p:spTgt spid="108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greatest() function</a:t>
            </a:r>
          </a:p>
        </p:txBody>
      </p:sp>
      <p:sp>
        <p:nvSpPr>
          <p:cNvPr id="109571"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greatest(10,20,30) from dual;</a:t>
            </a:r>
          </a:p>
        </p:txBody>
      </p:sp>
      <p:sp>
        <p:nvSpPr>
          <p:cNvPr id="99332"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greatest(10,20,30) from dual;</a:t>
            </a:r>
          </a:p>
          <a:p>
            <a:endParaRPr lang="en-US" sz="2400">
              <a:latin typeface="Times New Roman" pitchFamily="18" charset="0"/>
            </a:endParaRPr>
          </a:p>
          <a:p>
            <a:r>
              <a:rPr lang="en-US" sz="2400">
                <a:latin typeface="Times New Roman" pitchFamily="18" charset="0"/>
              </a:rPr>
              <a:t>GREATEST(10,20,30)</a:t>
            </a:r>
          </a:p>
          <a:p>
            <a:r>
              <a:rPr lang="en-US" sz="2400">
                <a:latin typeface="Times New Roman" pitchFamily="18" charset="0"/>
              </a:rPr>
              <a:t>------------------</a:t>
            </a:r>
          </a:p>
          <a:p>
            <a:r>
              <a:rPr lang="en-US" sz="2400">
                <a:latin typeface="Times New Roman" pitchFamily="18" charset="0"/>
              </a:rPr>
              <a:t>                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wipe(left)">
                                      <p:cBhvr>
                                        <p:cTn id="7" dur="500"/>
                                        <p:tgtEl>
                                          <p:spTgt spid="1095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least() function</a:t>
            </a:r>
          </a:p>
        </p:txBody>
      </p:sp>
      <p:sp>
        <p:nvSpPr>
          <p:cNvPr id="110595"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least(10,20,30) from dual;</a:t>
            </a:r>
          </a:p>
        </p:txBody>
      </p:sp>
      <p:sp>
        <p:nvSpPr>
          <p:cNvPr id="100356"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least(10,20,30) from dual;</a:t>
            </a:r>
          </a:p>
          <a:p>
            <a:endParaRPr lang="en-US" sz="2400">
              <a:latin typeface="Times New Roman" pitchFamily="18" charset="0"/>
            </a:endParaRPr>
          </a:p>
          <a:p>
            <a:r>
              <a:rPr lang="en-US" sz="2400">
                <a:latin typeface="Times New Roman" pitchFamily="18" charset="0"/>
              </a:rPr>
              <a:t>LEAST(10,20,30)</a:t>
            </a:r>
          </a:p>
          <a:p>
            <a:r>
              <a:rPr lang="en-US" sz="2400">
                <a:latin typeface="Times New Roman" pitchFamily="18" charset="0"/>
              </a:rPr>
              <a:t>------------------</a:t>
            </a:r>
          </a:p>
          <a:p>
            <a:r>
              <a:rPr lang="en-US" sz="2400">
                <a:latin typeface="Times New Roman" pitchFamily="18" charset="0"/>
              </a:rPr>
              <a:t>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wipe(left)">
                                      <p:cBhvr>
                                        <p:cTn id="7" dur="500"/>
                                        <p:tgtEl>
                                          <p:spTgt spid="1105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Use of mod() function</a:t>
            </a:r>
          </a:p>
        </p:txBody>
      </p:sp>
      <p:sp>
        <p:nvSpPr>
          <p:cNvPr id="111619"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mod(21,10) from dual;</a:t>
            </a:r>
          </a:p>
        </p:txBody>
      </p:sp>
      <p:sp>
        <p:nvSpPr>
          <p:cNvPr id="101380"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mod(21,10) from dual;</a:t>
            </a:r>
          </a:p>
          <a:p>
            <a:endParaRPr lang="en-US" sz="2400">
              <a:latin typeface="Times New Roman" pitchFamily="18" charset="0"/>
            </a:endParaRPr>
          </a:p>
          <a:p>
            <a:r>
              <a:rPr lang="en-US" sz="2400">
                <a:latin typeface="Times New Roman" pitchFamily="18" charset="0"/>
              </a:rPr>
              <a:t>MOD(21,10)</a:t>
            </a:r>
          </a:p>
          <a:p>
            <a:r>
              <a:rPr lang="en-US" sz="2400">
                <a:latin typeface="Times New Roman" pitchFamily="18" charset="0"/>
              </a:rPr>
              <a:t>----------</a:t>
            </a:r>
          </a:p>
          <a:p>
            <a:r>
              <a:rPr lang="en-US" sz="2400">
                <a:latin typeface="Times New Roman" pitchFamily="18" charset="0"/>
              </a:rPr>
              <a:t>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wipe(left)">
                                      <p:cBhvr>
                                        <p:cTn id="7" dur="500"/>
                                        <p:tgtEl>
                                          <p:spTgt spid="111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trunc() function</a:t>
            </a:r>
          </a:p>
        </p:txBody>
      </p:sp>
      <p:sp>
        <p:nvSpPr>
          <p:cNvPr id="112643" name="Rectangle 3"/>
          <p:cNvSpPr>
            <a:spLocks noGrp="1" noChangeArrowheads="1"/>
          </p:cNvSpPr>
          <p:nvPr>
            <p:ph type="body" idx="4294967295"/>
          </p:nvPr>
        </p:nvSpPr>
        <p:spPr>
          <a:xfrm>
            <a:off x="0" y="1600200"/>
            <a:ext cx="8229600" cy="1270000"/>
          </a:xfrm>
        </p:spPr>
        <p:txBody>
          <a:bodyPr/>
          <a:lstStyle/>
          <a:p>
            <a:pPr eaLnBrk="1" hangingPunct="1">
              <a:buFontTx/>
              <a:buNone/>
            </a:pPr>
            <a:r>
              <a:rPr lang="en-US" smtClean="0"/>
              <a:t>select trunc(100.181,1) from dual;</a:t>
            </a:r>
          </a:p>
          <a:p>
            <a:pPr eaLnBrk="1" hangingPunct="1">
              <a:buFontTx/>
              <a:buNone/>
            </a:pPr>
            <a:r>
              <a:rPr lang="en-US" smtClean="0"/>
              <a:t>select trunc(101.181,-2) from dual</a:t>
            </a:r>
          </a:p>
        </p:txBody>
      </p:sp>
      <p:sp>
        <p:nvSpPr>
          <p:cNvPr id="102404"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trunc(100.181,1) from dual;</a:t>
            </a:r>
          </a:p>
          <a:p>
            <a:endParaRPr lang="en-US" sz="2400">
              <a:latin typeface="Times New Roman" pitchFamily="18" charset="0"/>
            </a:endParaRPr>
          </a:p>
          <a:p>
            <a:r>
              <a:rPr lang="en-US" sz="2400">
                <a:latin typeface="Times New Roman" pitchFamily="18" charset="0"/>
              </a:rPr>
              <a:t>TRUNC(100.181,1)</a:t>
            </a:r>
          </a:p>
          <a:p>
            <a:r>
              <a:rPr lang="en-US" sz="2400">
                <a:latin typeface="Times New Roman" pitchFamily="18" charset="0"/>
              </a:rPr>
              <a:t>----------------</a:t>
            </a:r>
          </a:p>
          <a:p>
            <a:r>
              <a:rPr lang="en-US" sz="2400">
                <a:latin typeface="Times New Roman" pitchFamily="18" charset="0"/>
              </a:rPr>
              <a:t>           100.1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left)">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left)">
                                      <p:cBhvr>
                                        <p:cTn id="12" dur="500"/>
                                        <p:tgtEl>
                                          <p:spTgt spid="112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trunc() function</a:t>
            </a:r>
          </a:p>
        </p:txBody>
      </p:sp>
      <p:sp>
        <p:nvSpPr>
          <p:cNvPr id="113667" name="Rectangle 3"/>
          <p:cNvSpPr>
            <a:spLocks noGrp="1" noChangeArrowheads="1"/>
          </p:cNvSpPr>
          <p:nvPr>
            <p:ph type="body" idx="4294967295"/>
          </p:nvPr>
        </p:nvSpPr>
        <p:spPr>
          <a:xfrm>
            <a:off x="0" y="1600200"/>
            <a:ext cx="8229600" cy="1270000"/>
          </a:xfrm>
        </p:spPr>
        <p:txBody>
          <a:bodyPr/>
          <a:lstStyle/>
          <a:p>
            <a:pPr eaLnBrk="1" hangingPunct="1">
              <a:buFontTx/>
              <a:buNone/>
            </a:pPr>
            <a:r>
              <a:rPr lang="en-US" smtClean="0"/>
              <a:t>select trunc(100.181,1) from dual;</a:t>
            </a:r>
          </a:p>
          <a:p>
            <a:pPr eaLnBrk="1" hangingPunct="1">
              <a:buFontTx/>
              <a:buNone/>
            </a:pPr>
            <a:r>
              <a:rPr lang="en-US" smtClean="0"/>
              <a:t>select trunc(101.181,-2) from dual</a:t>
            </a:r>
          </a:p>
        </p:txBody>
      </p:sp>
      <p:sp>
        <p:nvSpPr>
          <p:cNvPr id="103428" name="Rectangle 4"/>
          <p:cNvSpPr>
            <a:spLocks noChangeArrowheads="1"/>
          </p:cNvSpPr>
          <p:nvPr/>
        </p:nvSpPr>
        <p:spPr bwMode="auto">
          <a:xfrm>
            <a:off x="3240088" y="2781300"/>
            <a:ext cx="54006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trunc(100.181,1) from dual;</a:t>
            </a:r>
          </a:p>
          <a:p>
            <a:endParaRPr lang="en-US" sz="2400">
              <a:latin typeface="Times New Roman" pitchFamily="18" charset="0"/>
            </a:endParaRPr>
          </a:p>
          <a:p>
            <a:r>
              <a:rPr lang="en-US" sz="2400">
                <a:latin typeface="Times New Roman" pitchFamily="18" charset="0"/>
              </a:rPr>
              <a:t>TRUNC(100.181,1)</a:t>
            </a:r>
          </a:p>
          <a:p>
            <a:r>
              <a:rPr lang="en-US" sz="2400">
                <a:latin typeface="Times New Roman" pitchFamily="18" charset="0"/>
              </a:rPr>
              <a:t>----------------</a:t>
            </a:r>
          </a:p>
          <a:p>
            <a:r>
              <a:rPr lang="en-US" sz="2400">
                <a:latin typeface="Times New Roman" pitchFamily="18" charset="0"/>
              </a:rPr>
              <a:t>           100.1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500"/>
                                        <p:tgtEl>
                                          <p:spTgt spid="113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bwMode="auto">
          <a:xfrm>
            <a:off x="1447800" y="0"/>
            <a:ext cx="7696200" cy="838200"/>
          </a:xfrm>
          <a:prstGeom prst="rect">
            <a:avLst/>
          </a:prstGeom>
          <a:noFill/>
          <a:ln>
            <a:miter lim="800000"/>
            <a:headEnd/>
            <a:tailEnd/>
          </a:ln>
        </p:spPr>
        <p:txBody>
          <a:bodyPr/>
          <a:lstStyle/>
          <a:p>
            <a:pPr eaLnBrk="1" hangingPunct="1"/>
            <a:r>
              <a:rPr lang="en-US" smtClean="0">
                <a:solidFill>
                  <a:srgbClr val="FFFF00"/>
                </a:solidFill>
              </a:rPr>
              <a:t>Use of floor() function</a:t>
            </a:r>
          </a:p>
        </p:txBody>
      </p:sp>
      <p:sp>
        <p:nvSpPr>
          <p:cNvPr id="114691" name="Rectangle 3"/>
          <p:cNvSpPr>
            <a:spLocks noGrp="1" noChangeArrowheads="1"/>
          </p:cNvSpPr>
          <p:nvPr>
            <p:ph type="body" idx="4294967295"/>
          </p:nvPr>
        </p:nvSpPr>
        <p:spPr>
          <a:xfrm>
            <a:off x="0" y="1295400"/>
            <a:ext cx="8280400" cy="1846263"/>
          </a:xfrm>
        </p:spPr>
        <p:txBody>
          <a:bodyPr/>
          <a:lstStyle/>
          <a:p>
            <a:pPr eaLnBrk="1" hangingPunct="1">
              <a:lnSpc>
                <a:spcPct val="90000"/>
              </a:lnSpc>
              <a:buFontTx/>
              <a:buNone/>
            </a:pPr>
            <a:r>
              <a:rPr lang="en-US" smtClean="0"/>
              <a:t>select floor(30.9) from dual;</a:t>
            </a:r>
          </a:p>
          <a:p>
            <a:pPr eaLnBrk="1" hangingPunct="1">
              <a:lnSpc>
                <a:spcPct val="90000"/>
              </a:lnSpc>
              <a:buFontTx/>
              <a:buNone/>
            </a:pPr>
            <a:endParaRPr lang="en-US" smtClean="0"/>
          </a:p>
          <a:p>
            <a:pPr eaLnBrk="1" hangingPunct="1">
              <a:lnSpc>
                <a:spcPct val="90000"/>
              </a:lnSpc>
              <a:buFontTx/>
              <a:buNone/>
            </a:pPr>
            <a:r>
              <a:rPr lang="en-US" sz="2100" smtClean="0"/>
              <a:t>Returns the largest integer value that is equal to or less than a number</a:t>
            </a:r>
            <a:endParaRPr lang="en-US" smtClean="0"/>
          </a:p>
        </p:txBody>
      </p:sp>
      <p:sp>
        <p:nvSpPr>
          <p:cNvPr id="104452" name="Rectangle 4"/>
          <p:cNvSpPr>
            <a:spLocks noChangeArrowheads="1"/>
          </p:cNvSpPr>
          <p:nvPr/>
        </p:nvSpPr>
        <p:spPr bwMode="auto">
          <a:xfrm>
            <a:off x="3311525" y="3465513"/>
            <a:ext cx="5329238"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floor(30.9) from dual;</a:t>
            </a:r>
          </a:p>
          <a:p>
            <a:endParaRPr lang="en-US" sz="2400">
              <a:latin typeface="Times New Roman" pitchFamily="18" charset="0"/>
            </a:endParaRPr>
          </a:p>
          <a:p>
            <a:r>
              <a:rPr lang="en-US" sz="2400">
                <a:latin typeface="Times New Roman" pitchFamily="18" charset="0"/>
              </a:rPr>
              <a:t>FLOOR(30.9)</a:t>
            </a:r>
          </a:p>
          <a:p>
            <a:r>
              <a:rPr lang="en-US" sz="2400">
                <a:latin typeface="Times New Roman" pitchFamily="18" charset="0"/>
              </a:rPr>
              <a:t>-----------</a:t>
            </a:r>
          </a:p>
          <a:p>
            <a:r>
              <a:rPr lang="en-US" sz="2400">
                <a:latin typeface="Times New Roman" pitchFamily="18" charset="0"/>
              </a:rPr>
              <a:t>         30</a:t>
            </a:r>
          </a:p>
        </p:txBody>
      </p:sp>
      <p:sp>
        <p:nvSpPr>
          <p:cNvPr id="104453" name="Rectangle 5"/>
          <p:cNvSpPr>
            <a:spLocks noChangeArrowheads="1"/>
          </p:cNvSpPr>
          <p:nvPr/>
        </p:nvSpPr>
        <p:spPr bwMode="auto">
          <a:xfrm>
            <a:off x="431800" y="2997200"/>
            <a:ext cx="3060700" cy="2879725"/>
          </a:xfrm>
          <a:prstGeom prst="rect">
            <a:avLst/>
          </a:prstGeom>
          <a:noFill/>
          <a:ln w="9525">
            <a:noFill/>
            <a:miter lim="800000"/>
            <a:headEnd/>
            <a:tailEnd/>
          </a:ln>
        </p:spPr>
        <p:txBody>
          <a:bodyPr/>
          <a:lstStyle/>
          <a:p>
            <a:pPr marL="342900" indent="-342900" eaLnBrk="0" hangingPunct="0">
              <a:spcBef>
                <a:spcPct val="20000"/>
              </a:spcBef>
              <a:buClr>
                <a:schemeClr val="accent1"/>
              </a:buClr>
            </a:pPr>
            <a:r>
              <a:rPr lang="en-US" sz="2500">
                <a:latin typeface="Tahoma"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wipe(left)">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1">
                                            <p:txEl>
                                              <p:pRg st="2" end="2"/>
                                            </p:txEl>
                                          </p:spTgt>
                                        </p:tgtEl>
                                        <p:attrNameLst>
                                          <p:attrName>style.visibility</p:attrName>
                                        </p:attrNameLst>
                                      </p:cBhvr>
                                      <p:to>
                                        <p:strVal val="visible"/>
                                      </p:to>
                                    </p:set>
                                    <p:animEffect transition="in" filter="wipe(left)">
                                      <p:cBhvr>
                                        <p:cTn id="12"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1295400" y="0"/>
            <a:ext cx="7848600" cy="762000"/>
          </a:xfrm>
          <a:noFill/>
          <a:ln>
            <a:miter lim="800000"/>
            <a:headEnd/>
            <a:tailEnd/>
          </a:ln>
        </p:spPr>
        <p:txBody>
          <a:bodyPr vert="horz" wrap="square" lIns="91440" tIns="45720" rIns="91440" bIns="45720" numCol="1" anchor="t" anchorCtr="0" compatLnSpc="1">
            <a:prstTxWarp prst="textNoShape">
              <a:avLst/>
            </a:prstTxWarp>
          </a:bodyPr>
          <a:lstStyle/>
          <a:p>
            <a:r>
              <a:rPr lang="en-US" smtClean="0"/>
              <a:t>Segments</a:t>
            </a:r>
          </a:p>
        </p:txBody>
      </p:sp>
      <p:pic>
        <p:nvPicPr>
          <p:cNvPr id="13315" name="Picture 2" descr="C:\Documents and Settings\mca\Desktop\architecture\6.JPG"/>
          <p:cNvPicPr>
            <a:picLocks noChangeAspect="1" noChangeArrowheads="1"/>
          </p:cNvPicPr>
          <p:nvPr/>
        </p:nvPicPr>
        <p:blipFill>
          <a:blip r:embed="rId2"/>
          <a:srcRect/>
          <a:stretch>
            <a:fillRect/>
          </a:stretch>
        </p:blipFill>
        <p:spPr bwMode="auto">
          <a:xfrm>
            <a:off x="653143" y="1143000"/>
            <a:ext cx="8490857"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bwMode="auto">
          <a:xfrm>
            <a:off x="1600200" y="0"/>
            <a:ext cx="7543800" cy="762000"/>
          </a:xfrm>
          <a:prstGeom prst="rect">
            <a:avLst/>
          </a:prstGeom>
          <a:noFill/>
          <a:ln>
            <a:miter lim="800000"/>
            <a:headEnd/>
            <a:tailEnd/>
          </a:ln>
        </p:spPr>
        <p:txBody>
          <a:bodyPr/>
          <a:lstStyle/>
          <a:p>
            <a:pPr eaLnBrk="1" hangingPunct="1"/>
            <a:r>
              <a:rPr lang="en-US" smtClean="0">
                <a:solidFill>
                  <a:srgbClr val="FFFF00"/>
                </a:solidFill>
              </a:rPr>
              <a:t>Use of ceil() function</a:t>
            </a:r>
          </a:p>
        </p:txBody>
      </p:sp>
      <p:sp>
        <p:nvSpPr>
          <p:cNvPr id="115715" name="Rectangle 3"/>
          <p:cNvSpPr>
            <a:spLocks noGrp="1" noChangeArrowheads="1"/>
          </p:cNvSpPr>
          <p:nvPr>
            <p:ph type="body" idx="4294967295"/>
          </p:nvPr>
        </p:nvSpPr>
        <p:spPr>
          <a:xfrm>
            <a:off x="0" y="1295400"/>
            <a:ext cx="8280400" cy="1846263"/>
          </a:xfrm>
        </p:spPr>
        <p:txBody>
          <a:bodyPr/>
          <a:lstStyle/>
          <a:p>
            <a:pPr eaLnBrk="1" hangingPunct="1">
              <a:lnSpc>
                <a:spcPct val="90000"/>
              </a:lnSpc>
              <a:buFontTx/>
              <a:buNone/>
            </a:pPr>
            <a:r>
              <a:rPr lang="en-US" smtClean="0"/>
              <a:t>select ceil(30.9) from dual;</a:t>
            </a:r>
          </a:p>
          <a:p>
            <a:pPr eaLnBrk="1" hangingPunct="1">
              <a:lnSpc>
                <a:spcPct val="90000"/>
              </a:lnSpc>
              <a:buFontTx/>
              <a:buNone/>
            </a:pPr>
            <a:endParaRPr lang="en-US" smtClean="0"/>
          </a:p>
          <a:p>
            <a:pPr eaLnBrk="1" hangingPunct="1">
              <a:lnSpc>
                <a:spcPct val="90000"/>
              </a:lnSpc>
              <a:buFontTx/>
              <a:buNone/>
            </a:pPr>
            <a:r>
              <a:rPr lang="en-US" sz="2100" smtClean="0"/>
              <a:t>Returns the smallest integer value that is equal to or greater than a number</a:t>
            </a:r>
            <a:endParaRPr lang="en-US" smtClean="0"/>
          </a:p>
        </p:txBody>
      </p:sp>
      <p:sp>
        <p:nvSpPr>
          <p:cNvPr id="105476" name="Rectangle 4"/>
          <p:cNvSpPr>
            <a:spLocks noChangeArrowheads="1"/>
          </p:cNvSpPr>
          <p:nvPr/>
        </p:nvSpPr>
        <p:spPr bwMode="auto">
          <a:xfrm>
            <a:off x="3492500" y="3429000"/>
            <a:ext cx="51482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a:latin typeface="Times New Roman" pitchFamily="18" charset="0"/>
              </a:rPr>
              <a:t>SQL&gt; select ceil(30.9) from dual;</a:t>
            </a:r>
          </a:p>
          <a:p>
            <a:endParaRPr lang="en-US" sz="2400">
              <a:latin typeface="Times New Roman" pitchFamily="18" charset="0"/>
            </a:endParaRPr>
          </a:p>
          <a:p>
            <a:r>
              <a:rPr lang="en-US" sz="2400">
                <a:latin typeface="Times New Roman" pitchFamily="18" charset="0"/>
              </a:rPr>
              <a:t>CEIL(30.9)</a:t>
            </a:r>
          </a:p>
          <a:p>
            <a:r>
              <a:rPr lang="en-US" sz="2400">
                <a:latin typeface="Times New Roman" pitchFamily="18" charset="0"/>
              </a:rPr>
              <a:t>----------</a:t>
            </a:r>
          </a:p>
          <a:p>
            <a:r>
              <a:rPr lang="en-US" sz="2400">
                <a:latin typeface="Times New Roman" pitchFamily="18" charset="0"/>
              </a:rPr>
              <a:t>        31</a:t>
            </a:r>
          </a:p>
        </p:txBody>
      </p:sp>
      <p:sp>
        <p:nvSpPr>
          <p:cNvPr id="105477" name="Rectangle 5"/>
          <p:cNvSpPr>
            <a:spLocks noChangeArrowheads="1"/>
          </p:cNvSpPr>
          <p:nvPr/>
        </p:nvSpPr>
        <p:spPr bwMode="auto">
          <a:xfrm>
            <a:off x="431800" y="2997200"/>
            <a:ext cx="3060700" cy="2879725"/>
          </a:xfrm>
          <a:prstGeom prst="rect">
            <a:avLst/>
          </a:prstGeom>
          <a:noFill/>
          <a:ln w="9525">
            <a:noFill/>
            <a:miter lim="800000"/>
            <a:headEnd/>
            <a:tailEnd/>
          </a:ln>
        </p:spPr>
        <p:txBody>
          <a:bodyPr/>
          <a:lstStyle/>
          <a:p>
            <a:pPr marL="342900" indent="-342900" eaLnBrk="0" hangingPunct="0">
              <a:spcBef>
                <a:spcPct val="20000"/>
              </a:spcBef>
              <a:buClr>
                <a:schemeClr val="accent1"/>
              </a:buClr>
            </a:pPr>
            <a:r>
              <a:rPr lang="en-US" sz="2500">
                <a:latin typeface="Tahoma"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left)">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5">
                                            <p:txEl>
                                              <p:pRg st="2" end="2"/>
                                            </p:txEl>
                                          </p:spTgt>
                                        </p:tgtEl>
                                        <p:attrNameLst>
                                          <p:attrName>style.visibility</p:attrName>
                                        </p:attrNameLst>
                                      </p:cBhvr>
                                      <p:to>
                                        <p:strVal val="visible"/>
                                      </p:to>
                                    </p:set>
                                    <p:animEffect transition="in" filter="wipe(left)">
                                      <p:cBhvr>
                                        <p:cTn id="12" dur="500"/>
                                        <p:tgtEl>
                                          <p:spTgt spid="115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bwMode="auto">
          <a:xfrm>
            <a:off x="1524000" y="0"/>
            <a:ext cx="7620000" cy="762000"/>
          </a:xfrm>
          <a:prstGeom prst="rect">
            <a:avLst/>
          </a:prstGeom>
          <a:noFill/>
          <a:ln>
            <a:miter lim="800000"/>
            <a:headEnd/>
            <a:tailEnd/>
          </a:ln>
        </p:spPr>
        <p:txBody>
          <a:bodyPr/>
          <a:lstStyle/>
          <a:p>
            <a:pPr eaLnBrk="1" hangingPunct="1"/>
            <a:r>
              <a:rPr lang="en-US" smtClean="0">
                <a:solidFill>
                  <a:srgbClr val="FFFF00"/>
                </a:solidFill>
              </a:rPr>
              <a:t>String Function</a:t>
            </a:r>
          </a:p>
        </p:txBody>
      </p:sp>
      <p:sp>
        <p:nvSpPr>
          <p:cNvPr id="116739" name="Rectangle 4"/>
          <p:cNvSpPr>
            <a:spLocks noGrp="1" noChangeArrowheads="1"/>
          </p:cNvSpPr>
          <p:nvPr>
            <p:ph type="body" sz="half" idx="4294967295"/>
          </p:nvPr>
        </p:nvSpPr>
        <p:spPr>
          <a:xfrm>
            <a:off x="838200" y="1371600"/>
            <a:ext cx="4033838" cy="4525963"/>
          </a:xfrm>
        </p:spPr>
        <p:txBody>
          <a:bodyPr/>
          <a:lstStyle/>
          <a:p>
            <a:pPr marL="0" indent="0" eaLnBrk="1" hangingPunct="1"/>
            <a:r>
              <a:rPr lang="en-US" sz="3000" smtClean="0"/>
              <a:t>Lower</a:t>
            </a:r>
          </a:p>
          <a:p>
            <a:pPr marL="0" indent="0" eaLnBrk="1" hangingPunct="1"/>
            <a:r>
              <a:rPr lang="en-US" sz="3000" smtClean="0"/>
              <a:t>Upper</a:t>
            </a:r>
          </a:p>
          <a:p>
            <a:pPr marL="0" indent="0" eaLnBrk="1" hangingPunct="1"/>
            <a:r>
              <a:rPr lang="en-US" sz="3000" smtClean="0"/>
              <a:t>Init</a:t>
            </a:r>
          </a:p>
          <a:p>
            <a:pPr marL="0" indent="0" eaLnBrk="1" hangingPunct="1"/>
            <a:r>
              <a:rPr lang="en-US" sz="3000" smtClean="0"/>
              <a:t>Substr</a:t>
            </a:r>
          </a:p>
          <a:p>
            <a:pPr marL="0" indent="0" eaLnBrk="1" hangingPunct="1"/>
            <a:r>
              <a:rPr lang="en-US" sz="3000" smtClean="0"/>
              <a:t>Ascii</a:t>
            </a:r>
          </a:p>
          <a:p>
            <a:pPr marL="0" indent="0" eaLnBrk="1" hangingPunct="1"/>
            <a:r>
              <a:rPr lang="en-US" sz="3000" smtClean="0"/>
              <a:t>Length</a:t>
            </a:r>
          </a:p>
          <a:p>
            <a:pPr marL="0" indent="0" eaLnBrk="1" hangingPunct="1"/>
            <a:r>
              <a:rPr lang="en-US" sz="3000" smtClean="0"/>
              <a:t>Ltrim</a:t>
            </a:r>
          </a:p>
          <a:p>
            <a:pPr marL="0" indent="0" eaLnBrk="1" hangingPunct="1"/>
            <a:r>
              <a:rPr lang="en-US" sz="3000" smtClean="0"/>
              <a:t>Rtrim</a:t>
            </a:r>
          </a:p>
          <a:p>
            <a:pPr marL="0" indent="0" eaLnBrk="1" hangingPunct="1">
              <a:buFontTx/>
              <a:buNone/>
            </a:pPr>
            <a:endParaRPr lang="en-US" sz="3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ipe(left)">
                                      <p:cBhvr>
                                        <p:cTn id="7" dur="500"/>
                                        <p:tgtEl>
                                          <p:spTgt spid="11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wipe(left)">
                                      <p:cBhvr>
                                        <p:cTn id="12" dur="500"/>
                                        <p:tgtEl>
                                          <p:spTgt spid="116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wipe(left)">
                                      <p:cBhvr>
                                        <p:cTn id="17" dur="500"/>
                                        <p:tgtEl>
                                          <p:spTgt spid="116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wipe(left)">
                                      <p:cBhvr>
                                        <p:cTn id="22" dur="500"/>
                                        <p:tgtEl>
                                          <p:spTgt spid="1167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wipe(left)">
                                      <p:cBhvr>
                                        <p:cTn id="27" dur="500"/>
                                        <p:tgtEl>
                                          <p:spTgt spid="1167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wipe(left)">
                                      <p:cBhvr>
                                        <p:cTn id="32" dur="500"/>
                                        <p:tgtEl>
                                          <p:spTgt spid="1167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Effect transition="in" filter="wipe(left)">
                                      <p:cBhvr>
                                        <p:cTn id="37" dur="500"/>
                                        <p:tgtEl>
                                          <p:spTgt spid="1167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739">
                                            <p:txEl>
                                              <p:pRg st="7" end="7"/>
                                            </p:txEl>
                                          </p:spTgt>
                                        </p:tgtEl>
                                        <p:attrNameLst>
                                          <p:attrName>style.visibility</p:attrName>
                                        </p:attrNameLst>
                                      </p:cBhvr>
                                      <p:to>
                                        <p:strVal val="visible"/>
                                      </p:to>
                                    </p:set>
                                    <p:animEffect transition="in" filter="wipe(left)">
                                      <p:cBhvr>
                                        <p:cTn id="42" dur="500"/>
                                        <p:tgtEl>
                                          <p:spTgt spid="11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lower() function</a:t>
            </a:r>
          </a:p>
        </p:txBody>
      </p:sp>
      <p:sp>
        <p:nvSpPr>
          <p:cNvPr id="117763"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lower(‘SACHIN’) from dual;</a:t>
            </a:r>
          </a:p>
        </p:txBody>
      </p:sp>
      <p:sp>
        <p:nvSpPr>
          <p:cNvPr id="107524" name="Rectangle 4"/>
          <p:cNvSpPr>
            <a:spLocks noChangeArrowheads="1"/>
          </p:cNvSpPr>
          <p:nvPr/>
        </p:nvSpPr>
        <p:spPr bwMode="auto">
          <a:xfrm>
            <a:off x="2627313" y="2781300"/>
            <a:ext cx="6013450" cy="2677656"/>
          </a:xfrm>
          <a:prstGeom prst="rect">
            <a:avLst/>
          </a:prstGeom>
          <a:noFill/>
          <a:ln w="9525">
            <a:noFill/>
            <a:miter lim="800000"/>
            <a:headEnd/>
            <a:tailEnd/>
          </a:ln>
        </p:spPr>
        <p:txBody>
          <a:bodyPr>
            <a:spAutoFit/>
          </a:bodyPr>
          <a:lstStyle/>
          <a:p>
            <a:r>
              <a:rPr lang="en-US" sz="2400" dirty="0">
                <a:latin typeface="Times New Roman" pitchFamily="18" charset="0"/>
              </a:rPr>
              <a:t>Output:</a:t>
            </a:r>
          </a:p>
          <a:p>
            <a:endParaRPr lang="en-US" sz="2400" dirty="0">
              <a:latin typeface="Times New Roman" pitchFamily="18" charset="0"/>
            </a:endParaRPr>
          </a:p>
          <a:p>
            <a:r>
              <a:rPr lang="en-US" sz="2400" b="1" dirty="0">
                <a:latin typeface="Times New Roman" pitchFamily="18" charset="0"/>
              </a:rPr>
              <a:t>SQL&gt; select lower('SACHIN') From dual;</a:t>
            </a:r>
          </a:p>
          <a:p>
            <a:endParaRPr lang="en-US" sz="2400" b="1" dirty="0">
              <a:latin typeface="Times New Roman" pitchFamily="18" charset="0"/>
            </a:endParaRPr>
          </a:p>
          <a:p>
            <a:r>
              <a:rPr lang="en-US" sz="2400" b="1" dirty="0" smtClean="0">
                <a:latin typeface="Times New Roman" pitchFamily="18" charset="0"/>
              </a:rPr>
              <a:t>LOWER</a:t>
            </a:r>
            <a:endParaRPr lang="en-US" sz="2400" b="1" dirty="0">
              <a:latin typeface="Times New Roman" pitchFamily="18" charset="0"/>
            </a:endParaRPr>
          </a:p>
          <a:p>
            <a:r>
              <a:rPr lang="en-US" sz="2400" b="1" dirty="0">
                <a:latin typeface="Times New Roman" pitchFamily="18" charset="0"/>
              </a:rPr>
              <a:t>------</a:t>
            </a:r>
          </a:p>
          <a:p>
            <a:r>
              <a:rPr lang="en-US" sz="2400" b="1" dirty="0" err="1">
                <a:latin typeface="Times New Roman" pitchFamily="18" charset="0"/>
              </a:rPr>
              <a:t>sachin</a:t>
            </a:r>
            <a:endParaRPr lang="en-US" sz="2400" b="1"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wipe(left)">
                                      <p:cBhvr>
                                        <p:cTn id="7" dur="500"/>
                                        <p:tgtEl>
                                          <p:spTgt spid="1177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upper() function</a:t>
            </a:r>
          </a:p>
        </p:txBody>
      </p:sp>
      <p:sp>
        <p:nvSpPr>
          <p:cNvPr id="118787"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upper(‘sachin’) from dual;</a:t>
            </a:r>
          </a:p>
        </p:txBody>
      </p:sp>
      <p:sp>
        <p:nvSpPr>
          <p:cNvPr id="108548" name="Rectangle 4"/>
          <p:cNvSpPr>
            <a:spLocks noChangeArrowheads="1"/>
          </p:cNvSpPr>
          <p:nvPr/>
        </p:nvSpPr>
        <p:spPr bwMode="auto">
          <a:xfrm>
            <a:off x="2627313" y="2781300"/>
            <a:ext cx="6013450"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upper('sachin') from dual;</a:t>
            </a:r>
          </a:p>
          <a:p>
            <a:endParaRPr lang="en-US" sz="2400" b="1">
              <a:latin typeface="Times New Roman" pitchFamily="18" charset="0"/>
            </a:endParaRPr>
          </a:p>
          <a:p>
            <a:r>
              <a:rPr lang="en-US" sz="2400" b="1">
                <a:latin typeface="Times New Roman" pitchFamily="18" charset="0"/>
              </a:rPr>
              <a:t>UPPER(</a:t>
            </a:r>
          </a:p>
          <a:p>
            <a:r>
              <a:rPr lang="en-US" sz="2400" b="1">
                <a:latin typeface="Times New Roman" pitchFamily="18" charset="0"/>
              </a:rPr>
              <a:t>------</a:t>
            </a:r>
          </a:p>
          <a:p>
            <a:r>
              <a:rPr lang="en-US" sz="2400" b="1">
                <a:latin typeface="Times New Roman" pitchFamily="18" charset="0"/>
              </a:rPr>
              <a:t>SACHIN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wipe(left)">
                                      <p:cBhvr>
                                        <p:cTn id="7" dur="500"/>
                                        <p:tgtEl>
                                          <p:spTgt spid="118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initcap() function</a:t>
            </a:r>
          </a:p>
        </p:txBody>
      </p:sp>
      <p:sp>
        <p:nvSpPr>
          <p:cNvPr id="119811"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initcap(‘sachin’) from dual;</a:t>
            </a:r>
          </a:p>
        </p:txBody>
      </p:sp>
      <p:sp>
        <p:nvSpPr>
          <p:cNvPr id="109572" name="Rectangle 4"/>
          <p:cNvSpPr>
            <a:spLocks noChangeArrowheads="1"/>
          </p:cNvSpPr>
          <p:nvPr/>
        </p:nvSpPr>
        <p:spPr bwMode="auto">
          <a:xfrm>
            <a:off x="2159000" y="2781300"/>
            <a:ext cx="64817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initcap('sACHIN') FROM DUAL;</a:t>
            </a:r>
          </a:p>
          <a:p>
            <a:endParaRPr lang="en-US" sz="2400" b="1">
              <a:latin typeface="Times New Roman" pitchFamily="18" charset="0"/>
            </a:endParaRPr>
          </a:p>
          <a:p>
            <a:r>
              <a:rPr lang="en-US" sz="2400" b="1">
                <a:latin typeface="Times New Roman" pitchFamily="18" charset="0"/>
              </a:rPr>
              <a:t>INITCA</a:t>
            </a:r>
          </a:p>
          <a:p>
            <a:r>
              <a:rPr lang="en-US" sz="2400" b="1">
                <a:latin typeface="Times New Roman" pitchFamily="18" charset="0"/>
              </a:rPr>
              <a:t>------</a:t>
            </a:r>
          </a:p>
          <a:p>
            <a:r>
              <a:rPr lang="en-US" sz="2400" b="1">
                <a:latin typeface="Times New Roman" pitchFamily="18" charset="0"/>
              </a:rPr>
              <a:t>Sachin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wipe(left)">
                                      <p:cBhvr>
                                        <p:cTn id="7" dur="500"/>
                                        <p:tgtEl>
                                          <p:spTgt spid="119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substr() function</a:t>
            </a:r>
          </a:p>
        </p:txBody>
      </p:sp>
      <p:sp>
        <p:nvSpPr>
          <p:cNvPr id="120835"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substr(‘sachin’,3,2) from dual;</a:t>
            </a:r>
          </a:p>
        </p:txBody>
      </p:sp>
      <p:sp>
        <p:nvSpPr>
          <p:cNvPr id="110596" name="Rectangle 4"/>
          <p:cNvSpPr>
            <a:spLocks noChangeArrowheads="1"/>
          </p:cNvSpPr>
          <p:nvPr/>
        </p:nvSpPr>
        <p:spPr bwMode="auto">
          <a:xfrm>
            <a:off x="2124075" y="2708275"/>
            <a:ext cx="64817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substr('sachin',3,2) from dual;</a:t>
            </a:r>
          </a:p>
          <a:p>
            <a:endParaRPr lang="en-US" sz="2400" b="1">
              <a:latin typeface="Times New Roman" pitchFamily="18" charset="0"/>
            </a:endParaRPr>
          </a:p>
          <a:p>
            <a:r>
              <a:rPr lang="en-US" sz="2400" b="1">
                <a:latin typeface="Times New Roman" pitchFamily="18" charset="0"/>
              </a:rPr>
              <a:t>SU</a:t>
            </a:r>
          </a:p>
          <a:p>
            <a:r>
              <a:rPr lang="en-US" sz="2400" b="1">
                <a:latin typeface="Times New Roman" pitchFamily="18" charset="0"/>
              </a:rPr>
              <a:t>--</a:t>
            </a:r>
          </a:p>
          <a:p>
            <a:r>
              <a:rPr lang="en-US" sz="2400" b="1">
                <a:latin typeface="Times New Roman" pitchFamily="18" charset="0"/>
              </a:rPr>
              <a:t>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wipe(left)">
                                      <p:cBhvr>
                                        <p:cTn id="7" dur="500"/>
                                        <p:tgtEl>
                                          <p:spTgt spid="120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bwMode="auto">
          <a:xfrm>
            <a:off x="1676400" y="0"/>
            <a:ext cx="7467600" cy="762000"/>
          </a:xfrm>
          <a:prstGeom prst="rect">
            <a:avLst/>
          </a:prstGeom>
          <a:noFill/>
          <a:ln>
            <a:miter lim="800000"/>
            <a:headEnd/>
            <a:tailEnd/>
          </a:ln>
        </p:spPr>
        <p:txBody>
          <a:bodyPr/>
          <a:lstStyle/>
          <a:p>
            <a:pPr eaLnBrk="1" hangingPunct="1"/>
            <a:r>
              <a:rPr lang="en-US" sz="4000" smtClean="0">
                <a:solidFill>
                  <a:srgbClr val="FFFF00"/>
                </a:solidFill>
              </a:rPr>
              <a:t>Use of ASCII() function</a:t>
            </a:r>
          </a:p>
        </p:txBody>
      </p:sp>
      <p:sp>
        <p:nvSpPr>
          <p:cNvPr id="121859"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ascii(‘a’),ascii(‘A’) from dual;</a:t>
            </a:r>
          </a:p>
        </p:txBody>
      </p:sp>
      <p:sp>
        <p:nvSpPr>
          <p:cNvPr id="111620" name="Rectangle 4"/>
          <p:cNvSpPr>
            <a:spLocks noChangeArrowheads="1"/>
          </p:cNvSpPr>
          <p:nvPr/>
        </p:nvSpPr>
        <p:spPr bwMode="auto">
          <a:xfrm>
            <a:off x="2124075" y="2708275"/>
            <a:ext cx="64817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pt-BR" sz="2400" b="1">
                <a:latin typeface="Times New Roman" pitchFamily="18" charset="0"/>
              </a:rPr>
              <a:t>SQL&gt; select ascii('a'),ascii('A') from dual;</a:t>
            </a:r>
          </a:p>
          <a:p>
            <a:endParaRPr lang="pt-BR" sz="2400" b="1">
              <a:latin typeface="Times New Roman" pitchFamily="18" charset="0"/>
            </a:endParaRPr>
          </a:p>
          <a:p>
            <a:r>
              <a:rPr lang="pt-BR" sz="2400" b="1">
                <a:latin typeface="Times New Roman" pitchFamily="18" charset="0"/>
              </a:rPr>
              <a:t>ASCII('A') ASCII('A')</a:t>
            </a:r>
          </a:p>
          <a:p>
            <a:r>
              <a:rPr lang="pt-BR" sz="2400" b="1">
                <a:latin typeface="Times New Roman" pitchFamily="18" charset="0"/>
              </a:rPr>
              <a:t>---------- ----------</a:t>
            </a:r>
          </a:p>
          <a:p>
            <a:r>
              <a:rPr lang="pt-BR" sz="2400" b="1">
                <a:latin typeface="Times New Roman" pitchFamily="18" charset="0"/>
              </a:rPr>
              <a:t>        97         65</a:t>
            </a:r>
            <a:endParaRPr lang="en-US" sz="24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left)">
                                      <p:cBhvr>
                                        <p:cTn id="7" dur="500"/>
                                        <p:tgtEl>
                                          <p:spTgt spid="121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length() function</a:t>
            </a:r>
          </a:p>
        </p:txBody>
      </p:sp>
      <p:sp>
        <p:nvSpPr>
          <p:cNvPr id="122883"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length(‘hello’) from dual;</a:t>
            </a:r>
          </a:p>
        </p:txBody>
      </p:sp>
      <p:sp>
        <p:nvSpPr>
          <p:cNvPr id="112644" name="Rectangle 4"/>
          <p:cNvSpPr>
            <a:spLocks noChangeArrowheads="1"/>
          </p:cNvSpPr>
          <p:nvPr/>
        </p:nvSpPr>
        <p:spPr bwMode="auto">
          <a:xfrm>
            <a:off x="2124075" y="2708275"/>
            <a:ext cx="64817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length('hello') from dual;</a:t>
            </a:r>
          </a:p>
          <a:p>
            <a:endParaRPr lang="en-US" sz="2400" b="1">
              <a:latin typeface="Times New Roman" pitchFamily="18" charset="0"/>
            </a:endParaRPr>
          </a:p>
          <a:p>
            <a:r>
              <a:rPr lang="en-US" sz="2400" b="1">
                <a:latin typeface="Times New Roman" pitchFamily="18" charset="0"/>
              </a:rPr>
              <a:t>LENGTH('HELLO')</a:t>
            </a:r>
          </a:p>
          <a:p>
            <a:r>
              <a:rPr lang="en-US" sz="2400" b="1">
                <a:latin typeface="Times New Roman" pitchFamily="18" charset="0"/>
              </a:rPr>
              <a:t>---------------</a:t>
            </a:r>
          </a:p>
          <a:p>
            <a:r>
              <a:rPr lang="en-US" sz="2400" b="1">
                <a:latin typeface="Times New Roman" pitchFamily="18" charset="0"/>
              </a:rPr>
              <a:t>              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ltrim() function</a:t>
            </a:r>
          </a:p>
        </p:txBody>
      </p:sp>
      <p:sp>
        <p:nvSpPr>
          <p:cNvPr id="123907"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ltrim(‘hello’,’he’) from dual;</a:t>
            </a:r>
          </a:p>
        </p:txBody>
      </p:sp>
      <p:sp>
        <p:nvSpPr>
          <p:cNvPr id="113668" name="Rectangle 4"/>
          <p:cNvSpPr>
            <a:spLocks noChangeArrowheads="1"/>
          </p:cNvSpPr>
          <p:nvPr/>
        </p:nvSpPr>
        <p:spPr bwMode="auto">
          <a:xfrm>
            <a:off x="2232025" y="2816225"/>
            <a:ext cx="64817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ltrim('hello','he') from dual;</a:t>
            </a:r>
          </a:p>
          <a:p>
            <a:endParaRPr lang="en-US" sz="2400" b="1">
              <a:latin typeface="Times New Roman" pitchFamily="18" charset="0"/>
            </a:endParaRPr>
          </a:p>
          <a:p>
            <a:r>
              <a:rPr lang="en-US" sz="2400" b="1">
                <a:latin typeface="Times New Roman" pitchFamily="18" charset="0"/>
              </a:rPr>
              <a:t>LTR</a:t>
            </a:r>
          </a:p>
          <a:p>
            <a:r>
              <a:rPr lang="en-US" sz="2400" b="1">
                <a:latin typeface="Times New Roman" pitchFamily="18" charset="0"/>
              </a:rPr>
              <a:t>---</a:t>
            </a:r>
          </a:p>
          <a:p>
            <a:r>
              <a:rPr lang="en-US" sz="2400" b="1">
                <a:latin typeface="Times New Roman" pitchFamily="18" charset="0"/>
              </a:rPr>
              <a:t>llo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left)">
                                      <p:cBhvr>
                                        <p:cTn id="7" dur="500"/>
                                        <p:tgtEl>
                                          <p:spTgt spid="123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Rtrim() function</a:t>
            </a:r>
          </a:p>
        </p:txBody>
      </p:sp>
      <p:sp>
        <p:nvSpPr>
          <p:cNvPr id="124931"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rtrim(‘hello’,’ol’) from dual;</a:t>
            </a:r>
          </a:p>
        </p:txBody>
      </p:sp>
      <p:sp>
        <p:nvSpPr>
          <p:cNvPr id="114692" name="Rectangle 4"/>
          <p:cNvSpPr>
            <a:spLocks noChangeArrowheads="1"/>
          </p:cNvSpPr>
          <p:nvPr/>
        </p:nvSpPr>
        <p:spPr bwMode="auto">
          <a:xfrm>
            <a:off x="2232025" y="2816225"/>
            <a:ext cx="64817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rtrim('hello','o') from dual;</a:t>
            </a:r>
          </a:p>
          <a:p>
            <a:endParaRPr lang="en-US" sz="2400" b="1">
              <a:latin typeface="Times New Roman" pitchFamily="18" charset="0"/>
            </a:endParaRPr>
          </a:p>
          <a:p>
            <a:r>
              <a:rPr lang="en-US" sz="2400" b="1">
                <a:latin typeface="Times New Roman" pitchFamily="18" charset="0"/>
              </a:rPr>
              <a:t>RTRI</a:t>
            </a:r>
          </a:p>
          <a:p>
            <a:r>
              <a:rPr lang="en-US" sz="2400" b="1">
                <a:latin typeface="Times New Roman" pitchFamily="18" charset="0"/>
              </a:rPr>
              <a:t>----</a:t>
            </a:r>
          </a:p>
          <a:p>
            <a:r>
              <a:rPr lang="en-US" sz="2400" b="1">
                <a:latin typeface="Times New Roman" pitchFamily="18" charset="0"/>
              </a:rPr>
              <a:t>hell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wipe(left)">
                                      <p:cBhvr>
                                        <p:cTn id="7" dur="500"/>
                                        <p:tgtEl>
                                          <p:spTgt spid="1249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52400" y="1219200"/>
            <a:ext cx="8291512" cy="5224462"/>
          </a:xfrm>
        </p:spPr>
        <p:txBody>
          <a:bodyPr/>
          <a:lstStyle/>
          <a:p>
            <a:pPr algn="just"/>
            <a:r>
              <a:rPr lang="en-US" sz="2000" dirty="0" smtClean="0">
                <a:latin typeface="+mj-lt"/>
              </a:rPr>
              <a:t> An </a:t>
            </a:r>
            <a:r>
              <a:rPr lang="en-US" sz="2000" b="1" dirty="0" smtClean="0">
                <a:latin typeface="+mj-lt"/>
              </a:rPr>
              <a:t>extent</a:t>
            </a:r>
            <a:r>
              <a:rPr lang="en-US" sz="2000" dirty="0" smtClean="0">
                <a:latin typeface="+mj-lt"/>
              </a:rPr>
              <a:t> consists of one or more contiguous Oracle data </a:t>
            </a:r>
            <a:r>
              <a:rPr lang="en-US" sz="2000" b="1" dirty="0" smtClean="0">
                <a:latin typeface="+mj-lt"/>
              </a:rPr>
              <a:t>block</a:t>
            </a:r>
            <a:r>
              <a:rPr lang="en-US" sz="2000" dirty="0" smtClean="0">
                <a:latin typeface="+mj-lt"/>
              </a:rPr>
              <a:t>s. </a:t>
            </a:r>
          </a:p>
          <a:p>
            <a:pPr algn="just"/>
            <a:r>
              <a:rPr lang="en-US" sz="2000" dirty="0" smtClean="0">
                <a:latin typeface="+mj-lt"/>
              </a:rPr>
              <a:t>A block determines the finest level of granularity of where data can be stored. </a:t>
            </a:r>
          </a:p>
          <a:p>
            <a:pPr algn="just"/>
            <a:r>
              <a:rPr lang="en-US" sz="2000" dirty="0" smtClean="0">
                <a:latin typeface="+mj-lt"/>
              </a:rPr>
              <a:t>One data block corresponds to a specific number of bytes of physical database space on disk.</a:t>
            </a:r>
          </a:p>
          <a:p>
            <a:pPr algn="just"/>
            <a:r>
              <a:rPr lang="en-US" sz="2000" dirty="0" smtClean="0">
                <a:latin typeface="+mj-lt"/>
              </a:rPr>
              <a:t> A data block size is specified for each Oracle database when the database is created. A database uses and allocates free database space in Oracle data blocks. </a:t>
            </a:r>
          </a:p>
          <a:p>
            <a:pPr algn="just"/>
            <a:r>
              <a:rPr lang="en-US" sz="2000" dirty="0" smtClean="0">
                <a:latin typeface="+mj-lt"/>
              </a:rPr>
              <a:t>Information about data blocks can be retrieved from the data dictionary views USER SEGMENTS and USER EXTENTS. These views show how many blocks are allocated for a database object and how many blocks are available (free) in a segment/extent,</a:t>
            </a:r>
          </a:p>
        </p:txBody>
      </p:sp>
      <p:sp>
        <p:nvSpPr>
          <p:cNvPr id="31747" name="Rectangle 4"/>
          <p:cNvSpPr>
            <a:spLocks noChangeArrowheads="1"/>
          </p:cNvSpPr>
          <p:nvPr/>
        </p:nvSpPr>
        <p:spPr bwMode="auto">
          <a:xfrm>
            <a:off x="4419600" y="76200"/>
            <a:ext cx="1751013" cy="701675"/>
          </a:xfrm>
          <a:prstGeom prst="rect">
            <a:avLst/>
          </a:prstGeom>
          <a:noFill/>
          <a:ln w="12700">
            <a:noFill/>
            <a:miter lim="800000"/>
            <a:headEnd/>
            <a:tailEnd/>
          </a:ln>
        </p:spPr>
        <p:txBody>
          <a:bodyPr wrap="none">
            <a:spAutoFit/>
          </a:bodyPr>
          <a:lstStyle/>
          <a:p>
            <a:pPr>
              <a:spcBef>
                <a:spcPct val="20000"/>
              </a:spcBef>
            </a:pPr>
            <a:r>
              <a:rPr lang="en-US" sz="4000">
                <a:solidFill>
                  <a:srgbClr val="FFFF00"/>
                </a:solidFill>
              </a:rPr>
              <a:t>Blocks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trim() function</a:t>
            </a:r>
          </a:p>
        </p:txBody>
      </p:sp>
      <p:sp>
        <p:nvSpPr>
          <p:cNvPr id="125955" name="Rectangle 3"/>
          <p:cNvSpPr>
            <a:spLocks noGrp="1" noChangeArrowheads="1"/>
          </p:cNvSpPr>
          <p:nvPr>
            <p:ph type="body" idx="4294967295"/>
          </p:nvPr>
        </p:nvSpPr>
        <p:spPr>
          <a:xfrm>
            <a:off x="0" y="1295400"/>
            <a:ext cx="8353425" cy="2493963"/>
          </a:xfrm>
        </p:spPr>
        <p:txBody>
          <a:bodyPr/>
          <a:lstStyle/>
          <a:p>
            <a:pPr eaLnBrk="1" hangingPunct="1">
              <a:lnSpc>
                <a:spcPct val="80000"/>
              </a:lnSpc>
              <a:buFontTx/>
              <a:buNone/>
            </a:pPr>
            <a:r>
              <a:rPr lang="en-US" sz="2600" smtClean="0"/>
              <a:t>select trim(leading 'x' from 'xxxxxhelloxxx') from dual;</a:t>
            </a:r>
          </a:p>
          <a:p>
            <a:pPr eaLnBrk="1" hangingPunct="1">
              <a:lnSpc>
                <a:spcPct val="80000"/>
              </a:lnSpc>
              <a:buFontTx/>
              <a:buNone/>
            </a:pPr>
            <a:endParaRPr lang="en-US" sz="2600" smtClean="0"/>
          </a:p>
          <a:p>
            <a:pPr eaLnBrk="1" hangingPunct="1">
              <a:lnSpc>
                <a:spcPct val="80000"/>
              </a:lnSpc>
              <a:buFontTx/>
              <a:buNone/>
            </a:pPr>
            <a:r>
              <a:rPr lang="en-US" sz="2600" smtClean="0"/>
              <a:t>select trim(both 'x' from 'xxxxxhelloxxx') from dual;</a:t>
            </a:r>
          </a:p>
          <a:p>
            <a:pPr eaLnBrk="1" hangingPunct="1">
              <a:lnSpc>
                <a:spcPct val="80000"/>
              </a:lnSpc>
              <a:buFontTx/>
              <a:buNone/>
            </a:pPr>
            <a:endParaRPr lang="en-US" sz="2600" smtClean="0"/>
          </a:p>
        </p:txBody>
      </p:sp>
      <p:sp>
        <p:nvSpPr>
          <p:cNvPr id="115716" name="Rectangle 4"/>
          <p:cNvSpPr>
            <a:spLocks noChangeArrowheads="1"/>
          </p:cNvSpPr>
          <p:nvPr/>
        </p:nvSpPr>
        <p:spPr bwMode="auto">
          <a:xfrm>
            <a:off x="431800" y="3824288"/>
            <a:ext cx="8245475"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trim(leading 'x' from 'xxxxxhelloxxx') from dual;</a:t>
            </a:r>
          </a:p>
          <a:p>
            <a:endParaRPr lang="en-US" sz="2400" b="1">
              <a:latin typeface="Times New Roman" pitchFamily="18" charset="0"/>
            </a:endParaRPr>
          </a:p>
          <a:p>
            <a:r>
              <a:rPr lang="en-US" sz="2400" b="1">
                <a:latin typeface="Times New Roman" pitchFamily="18" charset="0"/>
              </a:rPr>
              <a:t>TRIM(LEA</a:t>
            </a:r>
          </a:p>
          <a:p>
            <a:r>
              <a:rPr lang="en-US" sz="2400" b="1">
                <a:latin typeface="Times New Roman" pitchFamily="18" charset="0"/>
              </a:rPr>
              <a:t>--------</a:t>
            </a:r>
          </a:p>
          <a:p>
            <a:r>
              <a:rPr lang="en-US" sz="2400" b="1">
                <a:latin typeface="Times New Roman" pitchFamily="18" charset="0"/>
              </a:rPr>
              <a:t>helloxxx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wipe(left)">
                                      <p:cBhvr>
                                        <p:cTn id="7" dur="500"/>
                                        <p:tgtEl>
                                          <p:spTgt spid="125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5">
                                            <p:txEl>
                                              <p:pRg st="2" end="2"/>
                                            </p:txEl>
                                          </p:spTgt>
                                        </p:tgtEl>
                                        <p:attrNameLst>
                                          <p:attrName>style.visibility</p:attrName>
                                        </p:attrNameLst>
                                      </p:cBhvr>
                                      <p:to>
                                        <p:strVal val="visible"/>
                                      </p:to>
                                    </p:set>
                                    <p:animEffect transition="in" filter="wipe(left)">
                                      <p:cBhvr>
                                        <p:cTn id="12" dur="500"/>
                                        <p:tgtEl>
                                          <p:spTgt spid="1259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4"/>
          <p:cNvSpPr>
            <a:spLocks noGrp="1" noChangeArrowheads="1"/>
          </p:cNvSpPr>
          <p:nvPr>
            <p:ph type="title" idx="4294967295"/>
          </p:nvPr>
        </p:nvSpPr>
        <p:spPr bwMode="auto">
          <a:xfrm>
            <a:off x="1524000" y="0"/>
            <a:ext cx="7620000" cy="762000"/>
          </a:xfrm>
          <a:prstGeom prst="rect">
            <a:avLst/>
          </a:prstGeom>
          <a:noFill/>
          <a:ln>
            <a:miter lim="800000"/>
            <a:headEnd/>
            <a:tailEnd/>
          </a:ln>
        </p:spPr>
        <p:txBody>
          <a:bodyPr/>
          <a:lstStyle/>
          <a:p>
            <a:pPr eaLnBrk="1" hangingPunct="1"/>
            <a:r>
              <a:rPr lang="en-US" smtClean="0">
                <a:solidFill>
                  <a:srgbClr val="FFFF00"/>
                </a:solidFill>
              </a:rPr>
              <a:t>Date Function</a:t>
            </a:r>
          </a:p>
        </p:txBody>
      </p:sp>
      <p:sp>
        <p:nvSpPr>
          <p:cNvPr id="126979" name="Rectangle 5"/>
          <p:cNvSpPr>
            <a:spLocks noGrp="1" noChangeArrowheads="1"/>
          </p:cNvSpPr>
          <p:nvPr>
            <p:ph type="body" sz="half" idx="4294967295"/>
          </p:nvPr>
        </p:nvSpPr>
        <p:spPr>
          <a:xfrm>
            <a:off x="1143000" y="1600200"/>
            <a:ext cx="4033838" cy="4525963"/>
          </a:xfrm>
        </p:spPr>
        <p:txBody>
          <a:bodyPr/>
          <a:lstStyle/>
          <a:p>
            <a:pPr marL="0" indent="0" eaLnBrk="1" hangingPunct="1"/>
            <a:r>
              <a:rPr lang="en-US" sz="3500" smtClean="0"/>
              <a:t>Add_months</a:t>
            </a:r>
          </a:p>
          <a:p>
            <a:pPr marL="0" indent="0" eaLnBrk="1" hangingPunct="1"/>
            <a:r>
              <a:rPr lang="en-US" sz="3500" smtClean="0"/>
              <a:t>Last_day</a:t>
            </a:r>
          </a:p>
          <a:p>
            <a:pPr marL="0" indent="0" eaLnBrk="1" hangingPunct="1"/>
            <a:r>
              <a:rPr lang="en-US" sz="3500" smtClean="0"/>
              <a:t>Months_between</a:t>
            </a:r>
          </a:p>
          <a:p>
            <a:pPr marL="0" indent="0" eaLnBrk="1" hangingPunct="1"/>
            <a:r>
              <a:rPr lang="en-US" sz="3500" smtClean="0"/>
              <a:t>Next_day</a:t>
            </a:r>
          </a:p>
          <a:p>
            <a:pPr marL="0" indent="0" eaLnBrk="1" hangingPunct="1">
              <a:buFontTx/>
              <a:buNone/>
            </a:pPr>
            <a:endParaRPr lang="en-US" sz="35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left)">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wipe(left)">
                                      <p:cBhvr>
                                        <p:cTn id="12" dur="500"/>
                                        <p:tgtEl>
                                          <p:spTgt spid="12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wipe(left)">
                                      <p:cBhvr>
                                        <p:cTn id="17" dur="500"/>
                                        <p:tgtEl>
                                          <p:spTgt spid="126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wipe(left)">
                                      <p:cBhvr>
                                        <p:cTn id="2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z="4000" smtClean="0">
                <a:solidFill>
                  <a:srgbClr val="FFFF00"/>
                </a:solidFill>
              </a:rPr>
              <a:t>Use of add_months() function</a:t>
            </a:r>
          </a:p>
        </p:txBody>
      </p:sp>
      <p:sp>
        <p:nvSpPr>
          <p:cNvPr id="128003" name="Rectangle 3"/>
          <p:cNvSpPr>
            <a:spLocks noGrp="1" noChangeArrowheads="1"/>
          </p:cNvSpPr>
          <p:nvPr>
            <p:ph type="body" idx="4294967295"/>
          </p:nvPr>
        </p:nvSpPr>
        <p:spPr>
          <a:xfrm>
            <a:off x="0" y="1600200"/>
            <a:ext cx="8229600" cy="781050"/>
          </a:xfrm>
        </p:spPr>
        <p:txBody>
          <a:bodyPr/>
          <a:lstStyle/>
          <a:p>
            <a:pPr eaLnBrk="1" hangingPunct="1">
              <a:buFontTx/>
              <a:buNone/>
            </a:pPr>
            <a:r>
              <a:rPr lang="en-US" smtClean="0"/>
              <a:t>select add_months(sysdate,2) from dual;</a:t>
            </a:r>
          </a:p>
        </p:txBody>
      </p:sp>
      <p:sp>
        <p:nvSpPr>
          <p:cNvPr id="117764" name="Rectangle 4"/>
          <p:cNvSpPr>
            <a:spLocks noChangeArrowheads="1"/>
          </p:cNvSpPr>
          <p:nvPr/>
        </p:nvSpPr>
        <p:spPr bwMode="auto">
          <a:xfrm>
            <a:off x="2232025" y="2816225"/>
            <a:ext cx="648176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add_months(sysdate,2) from dual;</a:t>
            </a:r>
          </a:p>
          <a:p>
            <a:endParaRPr lang="en-US" sz="2400" b="1">
              <a:latin typeface="Times New Roman" pitchFamily="18" charset="0"/>
            </a:endParaRPr>
          </a:p>
          <a:p>
            <a:r>
              <a:rPr lang="en-US" sz="2400" b="1">
                <a:latin typeface="Times New Roman" pitchFamily="18" charset="0"/>
              </a:rPr>
              <a:t>ADD_MONTH</a:t>
            </a:r>
          </a:p>
          <a:p>
            <a:r>
              <a:rPr lang="en-US" sz="2400" b="1">
                <a:latin typeface="Times New Roman" pitchFamily="18" charset="0"/>
              </a:rPr>
              <a:t>---------</a:t>
            </a:r>
          </a:p>
          <a:p>
            <a:r>
              <a:rPr lang="en-US" sz="2400" b="1">
                <a:latin typeface="Times New Roman" pitchFamily="18" charset="0"/>
              </a:rPr>
              <a:t>05-OCT-10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left)">
                                      <p:cBhvr>
                                        <p:cTn id="7" dur="500"/>
                                        <p:tgtEl>
                                          <p:spTgt spid="1280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lstStyle/>
          <a:p>
            <a:pPr eaLnBrk="1" hangingPunct="1"/>
            <a:r>
              <a:rPr lang="en-US" smtClean="0">
                <a:solidFill>
                  <a:srgbClr val="FFFF00"/>
                </a:solidFill>
              </a:rPr>
              <a:t>Use of last_day() function</a:t>
            </a:r>
          </a:p>
        </p:txBody>
      </p:sp>
      <p:sp>
        <p:nvSpPr>
          <p:cNvPr id="129027" name="Rectangle 3"/>
          <p:cNvSpPr>
            <a:spLocks noGrp="1" noChangeArrowheads="1"/>
          </p:cNvSpPr>
          <p:nvPr>
            <p:ph type="body" idx="4294967295"/>
          </p:nvPr>
        </p:nvSpPr>
        <p:spPr>
          <a:xfrm>
            <a:off x="0" y="1295400"/>
            <a:ext cx="8066088" cy="946150"/>
          </a:xfrm>
        </p:spPr>
        <p:txBody>
          <a:bodyPr/>
          <a:lstStyle/>
          <a:p>
            <a:pPr eaLnBrk="1" hangingPunct="1">
              <a:buFontTx/>
              <a:buNone/>
            </a:pPr>
            <a:r>
              <a:rPr lang="en-US" smtClean="0"/>
              <a:t>select sysdate,last_day(sysdate) from dual;</a:t>
            </a:r>
          </a:p>
        </p:txBody>
      </p:sp>
      <p:sp>
        <p:nvSpPr>
          <p:cNvPr id="118788" name="Rectangle 4"/>
          <p:cNvSpPr>
            <a:spLocks noChangeArrowheads="1"/>
          </p:cNvSpPr>
          <p:nvPr/>
        </p:nvSpPr>
        <p:spPr bwMode="auto">
          <a:xfrm>
            <a:off x="1908175" y="2816225"/>
            <a:ext cx="6805613" cy="2647950"/>
          </a:xfrm>
          <a:prstGeom prst="rect">
            <a:avLst/>
          </a:prstGeom>
          <a:noFill/>
          <a:ln w="9525">
            <a:noFill/>
            <a:miter lim="800000"/>
            <a:headEnd/>
            <a:tailEnd/>
          </a:ln>
        </p:spPr>
        <p:txBody>
          <a:bodyPr>
            <a:spAutoFit/>
          </a:bodyPr>
          <a:lstStyle/>
          <a:p>
            <a:r>
              <a:rPr lang="en-US" sz="2400">
                <a:latin typeface="Times New Roman" pitchFamily="18" charset="0"/>
              </a:rPr>
              <a:t>Output:</a:t>
            </a:r>
          </a:p>
          <a:p>
            <a:endParaRPr lang="en-US" sz="2400">
              <a:latin typeface="Times New Roman" pitchFamily="18" charset="0"/>
            </a:endParaRPr>
          </a:p>
          <a:p>
            <a:r>
              <a:rPr lang="en-US" sz="2400" b="1">
                <a:latin typeface="Times New Roman" pitchFamily="18" charset="0"/>
              </a:rPr>
              <a:t>SQL&gt; select sysdate,last_day(sysdate) from dual;</a:t>
            </a:r>
          </a:p>
          <a:p>
            <a:endParaRPr lang="en-US" sz="2400" b="1">
              <a:latin typeface="Times New Roman" pitchFamily="18" charset="0"/>
            </a:endParaRPr>
          </a:p>
          <a:p>
            <a:r>
              <a:rPr lang="en-US" sz="2400" b="1">
                <a:latin typeface="Times New Roman" pitchFamily="18" charset="0"/>
              </a:rPr>
              <a:t>SYSDATE   LAST_DAY(</a:t>
            </a:r>
          </a:p>
          <a:p>
            <a:r>
              <a:rPr lang="en-US" sz="2400" b="1">
                <a:latin typeface="Times New Roman" pitchFamily="18" charset="0"/>
              </a:rPr>
              <a:t>--------- ---------</a:t>
            </a:r>
          </a:p>
          <a:p>
            <a:r>
              <a:rPr lang="en-US" sz="2400" b="1">
                <a:latin typeface="Times New Roman" pitchFamily="18" charset="0"/>
              </a:rPr>
              <a:t>05-AUG-10 31-AUG-10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z="4000" smtClean="0">
                <a:solidFill>
                  <a:srgbClr val="FFFF00"/>
                </a:solidFill>
              </a:rPr>
              <a:t>Use of months_between() function</a:t>
            </a:r>
          </a:p>
        </p:txBody>
      </p:sp>
      <p:sp>
        <p:nvSpPr>
          <p:cNvPr id="130051" name="Rectangle 3"/>
          <p:cNvSpPr>
            <a:spLocks noGrp="1" noChangeArrowheads="1"/>
          </p:cNvSpPr>
          <p:nvPr>
            <p:ph type="body" idx="4294967295"/>
          </p:nvPr>
        </p:nvSpPr>
        <p:spPr>
          <a:xfrm>
            <a:off x="0" y="1295400"/>
            <a:ext cx="8316913" cy="946150"/>
          </a:xfrm>
        </p:spPr>
        <p:txBody>
          <a:bodyPr/>
          <a:lstStyle/>
          <a:p>
            <a:pPr eaLnBrk="1" hangingPunct="1">
              <a:lnSpc>
                <a:spcPct val="90000"/>
              </a:lnSpc>
              <a:buFontTx/>
              <a:buNone/>
            </a:pPr>
            <a:r>
              <a:rPr lang="en-US" sz="2600" smtClean="0"/>
              <a:t>select </a:t>
            </a:r>
            <a:r>
              <a:rPr lang="en-US" sz="2200" smtClean="0"/>
              <a:t>months_between(‘5-aug-2010’,’5-sep-2010’</a:t>
            </a:r>
            <a:r>
              <a:rPr lang="en-US" sz="2600" smtClean="0"/>
              <a:t>) from dual;</a:t>
            </a:r>
          </a:p>
        </p:txBody>
      </p:sp>
      <p:sp>
        <p:nvSpPr>
          <p:cNvPr id="119812" name="Rectangle 4"/>
          <p:cNvSpPr>
            <a:spLocks noChangeArrowheads="1"/>
          </p:cNvSpPr>
          <p:nvPr/>
        </p:nvSpPr>
        <p:spPr bwMode="auto">
          <a:xfrm>
            <a:off x="503238" y="2816225"/>
            <a:ext cx="8210550" cy="3013075"/>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endParaRPr lang="en-US" sz="2400" b="1">
              <a:latin typeface="Times New Roman" pitchFamily="18" charset="0"/>
            </a:endParaRPr>
          </a:p>
          <a:p>
            <a:r>
              <a:rPr lang="en-US" sz="2400" b="1">
                <a:latin typeface="Times New Roman" pitchFamily="18" charset="0"/>
              </a:rPr>
              <a:t>SQL&gt; select months_between('5-oct-2010','5-aug-2010') from dual;</a:t>
            </a:r>
          </a:p>
          <a:p>
            <a:endParaRPr lang="en-US" sz="2400" b="1">
              <a:latin typeface="Times New Roman" pitchFamily="18" charset="0"/>
            </a:endParaRPr>
          </a:p>
          <a:p>
            <a:r>
              <a:rPr lang="en-US" sz="2400" b="1">
                <a:latin typeface="Times New Roman" pitchFamily="18" charset="0"/>
              </a:rPr>
              <a:t>MONTHS_BETWEEN('5-OCT-2010','5-AUG-2010')</a:t>
            </a:r>
          </a:p>
          <a:p>
            <a:r>
              <a:rPr lang="en-US" sz="2400" b="1">
                <a:latin typeface="Times New Roman" pitchFamily="18" charset="0"/>
              </a:rPr>
              <a:t>-----------------------------------------</a:t>
            </a:r>
          </a:p>
          <a:p>
            <a:r>
              <a:rPr lang="en-US" sz="2400" b="1">
                <a:latin typeface="Times New Roman" pitchFamily="18" charset="0"/>
              </a:rPr>
              <a:t>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wipe(left)">
                                      <p:cBhvr>
                                        <p:cTn id="7" dur="500"/>
                                        <p:tgtEl>
                                          <p:spTgt spid="130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next_day() function</a:t>
            </a:r>
          </a:p>
        </p:txBody>
      </p:sp>
      <p:sp>
        <p:nvSpPr>
          <p:cNvPr id="131075" name="Rectangle 3"/>
          <p:cNvSpPr>
            <a:spLocks noGrp="1" noChangeArrowheads="1"/>
          </p:cNvSpPr>
          <p:nvPr>
            <p:ph type="body" idx="4294967295"/>
          </p:nvPr>
        </p:nvSpPr>
        <p:spPr>
          <a:xfrm>
            <a:off x="0" y="1295400"/>
            <a:ext cx="8316913" cy="946150"/>
          </a:xfrm>
        </p:spPr>
        <p:txBody>
          <a:bodyPr/>
          <a:lstStyle/>
          <a:p>
            <a:pPr eaLnBrk="1" hangingPunct="1">
              <a:buFontTx/>
              <a:buNone/>
            </a:pPr>
            <a:r>
              <a:rPr lang="en-US" sz="2600" smtClean="0"/>
              <a:t>select next_day('5-aug-2010‘,’Sunday’) from dual;</a:t>
            </a:r>
          </a:p>
        </p:txBody>
      </p:sp>
      <p:sp>
        <p:nvSpPr>
          <p:cNvPr id="120836" name="Rectangle 4"/>
          <p:cNvSpPr>
            <a:spLocks noChangeArrowheads="1"/>
          </p:cNvSpPr>
          <p:nvPr/>
        </p:nvSpPr>
        <p:spPr bwMode="auto">
          <a:xfrm>
            <a:off x="503238" y="2816225"/>
            <a:ext cx="8210550" cy="2647950"/>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endParaRPr lang="en-US" sz="2400" b="1">
              <a:latin typeface="Times New Roman" pitchFamily="18" charset="0"/>
            </a:endParaRPr>
          </a:p>
          <a:p>
            <a:r>
              <a:rPr lang="en-US" sz="2400" b="1">
                <a:latin typeface="Times New Roman" pitchFamily="18" charset="0"/>
              </a:rPr>
              <a:t>SQL&gt; select next_day('5-aug-2010','sunday') from dual;</a:t>
            </a:r>
          </a:p>
          <a:p>
            <a:endParaRPr lang="en-US" sz="2400" b="1">
              <a:latin typeface="Times New Roman" pitchFamily="18" charset="0"/>
            </a:endParaRPr>
          </a:p>
          <a:p>
            <a:r>
              <a:rPr lang="en-US" sz="2400" b="1">
                <a:latin typeface="Times New Roman" pitchFamily="18" charset="0"/>
              </a:rPr>
              <a:t>NEXT_DAY(</a:t>
            </a:r>
          </a:p>
          <a:p>
            <a:r>
              <a:rPr lang="en-US" sz="2400" b="1">
                <a:latin typeface="Times New Roman" pitchFamily="18" charset="0"/>
              </a:rPr>
              <a:t>---------</a:t>
            </a:r>
          </a:p>
          <a:p>
            <a:r>
              <a:rPr lang="en-US" sz="2400" b="1">
                <a:latin typeface="Times New Roman" pitchFamily="18" charset="0"/>
              </a:rPr>
              <a:t>08-AUG-10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left)">
                                      <p:cBhvr>
                                        <p:cTn id="7" dur="500"/>
                                        <p:tgtEl>
                                          <p:spTgt spid="131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bwMode="auto">
          <a:xfrm>
            <a:off x="1524000" y="0"/>
            <a:ext cx="7620000" cy="838200"/>
          </a:xfrm>
          <a:prstGeom prst="rect">
            <a:avLst/>
          </a:prstGeom>
          <a:noFill/>
          <a:ln>
            <a:miter lim="800000"/>
            <a:headEnd/>
            <a:tailEnd/>
          </a:ln>
        </p:spPr>
        <p:txBody>
          <a:bodyPr/>
          <a:lstStyle/>
          <a:p>
            <a:pPr eaLnBrk="1" hangingPunct="1"/>
            <a:r>
              <a:rPr lang="en-US" smtClean="0">
                <a:solidFill>
                  <a:srgbClr val="FFFF00"/>
                </a:solidFill>
              </a:rPr>
              <a:t>Use of next_day() function</a:t>
            </a:r>
          </a:p>
        </p:txBody>
      </p:sp>
      <p:sp>
        <p:nvSpPr>
          <p:cNvPr id="132099" name="Rectangle 3"/>
          <p:cNvSpPr>
            <a:spLocks noGrp="1" noChangeArrowheads="1"/>
          </p:cNvSpPr>
          <p:nvPr>
            <p:ph type="body" idx="4294967295"/>
          </p:nvPr>
        </p:nvSpPr>
        <p:spPr>
          <a:xfrm>
            <a:off x="0" y="1295400"/>
            <a:ext cx="8316913" cy="946150"/>
          </a:xfrm>
        </p:spPr>
        <p:txBody>
          <a:bodyPr/>
          <a:lstStyle/>
          <a:p>
            <a:pPr eaLnBrk="1" hangingPunct="1">
              <a:buFontTx/>
              <a:buNone/>
            </a:pPr>
            <a:r>
              <a:rPr lang="en-US" sz="2600" smtClean="0"/>
              <a:t>select next_day('5-aug-2010‘,’Sunday’) from dual;</a:t>
            </a:r>
          </a:p>
        </p:txBody>
      </p:sp>
      <p:sp>
        <p:nvSpPr>
          <p:cNvPr id="121860" name="Rectangle 4"/>
          <p:cNvSpPr>
            <a:spLocks noChangeArrowheads="1"/>
          </p:cNvSpPr>
          <p:nvPr/>
        </p:nvSpPr>
        <p:spPr bwMode="auto">
          <a:xfrm>
            <a:off x="503238" y="2816225"/>
            <a:ext cx="8210550" cy="2647950"/>
          </a:xfrm>
          <a:prstGeom prst="rect">
            <a:avLst/>
          </a:prstGeom>
          <a:noFill/>
          <a:ln w="9525">
            <a:noFill/>
            <a:miter lim="800000"/>
            <a:headEnd/>
            <a:tailEnd/>
          </a:ln>
        </p:spPr>
        <p:txBody>
          <a:bodyPr>
            <a:spAutoFit/>
          </a:bodyPr>
          <a:lstStyle/>
          <a:p>
            <a:pPr algn="ctr"/>
            <a:r>
              <a:rPr lang="en-US" sz="2400" b="1">
                <a:latin typeface="Times New Roman" pitchFamily="18" charset="0"/>
              </a:rPr>
              <a:t>Output:</a:t>
            </a:r>
          </a:p>
          <a:p>
            <a:endParaRPr lang="en-US" sz="2400" b="1">
              <a:latin typeface="Times New Roman" pitchFamily="18" charset="0"/>
            </a:endParaRPr>
          </a:p>
          <a:p>
            <a:r>
              <a:rPr lang="en-US" sz="2400" b="1">
                <a:latin typeface="Times New Roman" pitchFamily="18" charset="0"/>
              </a:rPr>
              <a:t>SQL&gt; select next_day('5-aug-2010','sunday') from dual;</a:t>
            </a:r>
          </a:p>
          <a:p>
            <a:endParaRPr lang="en-US" sz="2400" b="1">
              <a:latin typeface="Times New Roman" pitchFamily="18" charset="0"/>
            </a:endParaRPr>
          </a:p>
          <a:p>
            <a:r>
              <a:rPr lang="en-US" sz="2400" b="1">
                <a:latin typeface="Times New Roman" pitchFamily="18" charset="0"/>
              </a:rPr>
              <a:t>NEXT_DAY(</a:t>
            </a:r>
          </a:p>
          <a:p>
            <a:r>
              <a:rPr lang="en-US" sz="2400" b="1">
                <a:latin typeface="Times New Roman" pitchFamily="18" charset="0"/>
              </a:rPr>
              <a:t>---------</a:t>
            </a:r>
          </a:p>
          <a:p>
            <a:r>
              <a:rPr lang="en-US" sz="2400" b="1">
                <a:latin typeface="Times New Roman" pitchFamily="18" charset="0"/>
              </a:rPr>
              <a:t>08-AUG-10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wipe(left)">
                                      <p:cBhvr>
                                        <p:cTn id="7" dur="500"/>
                                        <p:tgtEl>
                                          <p:spTgt spid="13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bwMode="auto">
          <a:xfrm>
            <a:off x="1676400" y="0"/>
            <a:ext cx="7467600" cy="914400"/>
          </a:xfrm>
          <a:prstGeom prst="rect">
            <a:avLst/>
          </a:prstGeom>
          <a:noFill/>
          <a:ln>
            <a:miter lim="800000"/>
            <a:headEnd/>
            <a:tailEnd/>
          </a:ln>
        </p:spPr>
        <p:txBody>
          <a:bodyPr anchor="ctr"/>
          <a:lstStyle/>
          <a:p>
            <a:pPr eaLnBrk="1" hangingPunct="1"/>
            <a:r>
              <a:rPr lang="en-US" smtClean="0">
                <a:solidFill>
                  <a:srgbClr val="FFFF00"/>
                </a:solidFill>
              </a:rPr>
              <a:t>Why we add primary key</a:t>
            </a:r>
          </a:p>
        </p:txBody>
      </p:sp>
      <p:sp>
        <p:nvSpPr>
          <p:cNvPr id="143363" name="Rectangle 3"/>
          <p:cNvSpPr>
            <a:spLocks noGrp="1" noChangeArrowheads="1"/>
          </p:cNvSpPr>
          <p:nvPr>
            <p:ph idx="4294967295"/>
          </p:nvPr>
        </p:nvSpPr>
        <p:spPr/>
        <p:txBody>
          <a:bodyPr/>
          <a:lstStyle/>
          <a:p>
            <a:pPr eaLnBrk="1" hangingPunct="1">
              <a:buFontTx/>
              <a:buNone/>
            </a:pPr>
            <a:endParaRPr lang="en-US" smtClean="0"/>
          </a:p>
          <a:p>
            <a:pPr eaLnBrk="1" hangingPunct="1">
              <a:buFontTx/>
              <a:buNone/>
            </a:pPr>
            <a:r>
              <a:rPr lang="en-US" smtClean="0"/>
              <a:t>Primary key = unique + not null</a:t>
            </a:r>
          </a:p>
          <a:p>
            <a:pPr eaLnBrk="1" hangingPunct="1">
              <a:buFontTx/>
              <a:buNone/>
            </a:pPr>
            <a:endParaRPr lang="en-US" smtClean="0"/>
          </a:p>
          <a:p>
            <a:pPr eaLnBrk="1" hangingPunct="1">
              <a:buFontTx/>
              <a:buNone/>
            </a:pPr>
            <a:r>
              <a:rPr lang="en-US" smtClean="0"/>
              <a:t>A table can contain only one primary key</a:t>
            </a:r>
          </a:p>
          <a:p>
            <a:pPr eaLnBrk="1" hangingPunct="1">
              <a:buFontTx/>
              <a:buNone/>
            </a:pPr>
            <a:r>
              <a:rPr lang="en-US" smtClean="0"/>
              <a:t>But can contain many foreign keys</a:t>
            </a:r>
          </a:p>
          <a:p>
            <a:pPr eaLnBrk="1" hangingPunct="1">
              <a:buFontTx/>
              <a:buNone/>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Effect transition="in" filter="wipe(left)">
                                      <p:cBhvr>
                                        <p:cTn id="7" dur="500"/>
                                        <p:tgtEl>
                                          <p:spTgt spid="143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txEl>
                                              <p:pRg st="3" end="3"/>
                                            </p:txEl>
                                          </p:spTgt>
                                        </p:tgtEl>
                                        <p:attrNameLst>
                                          <p:attrName>style.visibility</p:attrName>
                                        </p:attrNameLst>
                                      </p:cBhvr>
                                      <p:to>
                                        <p:strVal val="visible"/>
                                      </p:to>
                                    </p:set>
                                    <p:animEffect transition="in" filter="wipe(left)">
                                      <p:cBhvr>
                                        <p:cTn id="12" dur="500"/>
                                        <p:tgtEl>
                                          <p:spTgt spid="1433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3">
                                            <p:txEl>
                                              <p:pRg st="4" end="4"/>
                                            </p:txEl>
                                          </p:spTgt>
                                        </p:tgtEl>
                                        <p:attrNameLst>
                                          <p:attrName>style.visibility</p:attrName>
                                        </p:attrNameLst>
                                      </p:cBhvr>
                                      <p:to>
                                        <p:strVal val="visible"/>
                                      </p:to>
                                    </p:set>
                                    <p:animEffect transition="in" filter="wipe(left)">
                                      <p:cBhvr>
                                        <p:cTn id="17" dur="500"/>
                                        <p:tgtEl>
                                          <p:spTgt spid="143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bwMode="auto">
          <a:xfrm>
            <a:off x="1600200" y="0"/>
            <a:ext cx="7543800" cy="838200"/>
          </a:xfrm>
          <a:prstGeom prst="rect">
            <a:avLst/>
          </a:prstGeom>
          <a:noFill/>
          <a:ln>
            <a:miter lim="800000"/>
            <a:headEnd/>
            <a:tailEnd/>
          </a:ln>
        </p:spPr>
        <p:txBody>
          <a:bodyPr anchor="ctr"/>
          <a:lstStyle/>
          <a:p>
            <a:pPr eaLnBrk="1" hangingPunct="1"/>
            <a:r>
              <a:rPr lang="en-US" sz="4000" smtClean="0">
                <a:solidFill>
                  <a:srgbClr val="FFFF00"/>
                </a:solidFill>
              </a:rPr>
              <a:t>Add / modify / drop Primary Key</a:t>
            </a:r>
          </a:p>
        </p:txBody>
      </p:sp>
      <p:sp>
        <p:nvSpPr>
          <p:cNvPr id="144387" name="Rectangle 3"/>
          <p:cNvSpPr>
            <a:spLocks noGrp="1" noChangeArrowheads="1"/>
          </p:cNvSpPr>
          <p:nvPr>
            <p:ph idx="4294967295"/>
          </p:nvPr>
        </p:nvSpPr>
        <p:spPr/>
        <p:txBody>
          <a:bodyPr/>
          <a:lstStyle/>
          <a:p>
            <a:pPr eaLnBrk="1" hangingPunct="1">
              <a:lnSpc>
                <a:spcPct val="90000"/>
              </a:lnSpc>
              <a:buFontTx/>
              <a:buNone/>
            </a:pPr>
            <a:endParaRPr lang="en-US" smtClean="0"/>
          </a:p>
          <a:p>
            <a:pPr eaLnBrk="1" hangingPunct="1">
              <a:lnSpc>
                <a:spcPct val="90000"/>
              </a:lnSpc>
              <a:buFontTx/>
              <a:buNone/>
            </a:pPr>
            <a:r>
              <a:rPr lang="en-US" smtClean="0"/>
              <a:t>Alter table student</a:t>
            </a:r>
          </a:p>
          <a:p>
            <a:pPr eaLnBrk="1" hangingPunct="1">
              <a:lnSpc>
                <a:spcPct val="90000"/>
              </a:lnSpc>
              <a:buFontTx/>
              <a:buNone/>
            </a:pPr>
            <a:r>
              <a:rPr lang="en-US" smtClean="0"/>
              <a:t>Add rollno number(5) primary key;</a:t>
            </a:r>
          </a:p>
          <a:p>
            <a:pPr eaLnBrk="1" hangingPunct="1">
              <a:lnSpc>
                <a:spcPct val="90000"/>
              </a:lnSpc>
              <a:buFontTx/>
              <a:buNone/>
            </a:pPr>
            <a:endParaRPr lang="en-US" smtClean="0"/>
          </a:p>
          <a:p>
            <a:pPr eaLnBrk="1" hangingPunct="1">
              <a:lnSpc>
                <a:spcPct val="90000"/>
              </a:lnSpc>
              <a:buFontTx/>
              <a:buNone/>
            </a:pPr>
            <a:r>
              <a:rPr lang="en-US" smtClean="0"/>
              <a:t>Alter table student</a:t>
            </a:r>
          </a:p>
          <a:p>
            <a:pPr eaLnBrk="1" hangingPunct="1">
              <a:lnSpc>
                <a:spcPct val="90000"/>
              </a:lnSpc>
              <a:buFontTx/>
              <a:buNone/>
            </a:pPr>
            <a:r>
              <a:rPr lang="en-US" smtClean="0"/>
              <a:t>Modify rollno primary key;</a:t>
            </a:r>
          </a:p>
          <a:p>
            <a:pPr eaLnBrk="1" hangingPunct="1">
              <a:lnSpc>
                <a:spcPct val="90000"/>
              </a:lnSpc>
              <a:buFontTx/>
              <a:buNone/>
            </a:pPr>
            <a:endParaRPr lang="en-US" smtClean="0"/>
          </a:p>
          <a:p>
            <a:pPr eaLnBrk="1" hangingPunct="1">
              <a:lnSpc>
                <a:spcPct val="90000"/>
              </a:lnSpc>
              <a:buFontTx/>
              <a:buNone/>
            </a:pPr>
            <a:r>
              <a:rPr lang="en-US" smtClean="0"/>
              <a:t>Alter table student</a:t>
            </a:r>
          </a:p>
          <a:p>
            <a:pPr eaLnBrk="1" hangingPunct="1">
              <a:lnSpc>
                <a:spcPct val="90000"/>
              </a:lnSpc>
              <a:buFontTx/>
              <a:buNone/>
            </a:pPr>
            <a:r>
              <a:rPr lang="en-US" smtClean="0"/>
              <a:t>Drop primary key;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animEffect transition="in" filter="wipe(left)">
                                      <p:cBhvr>
                                        <p:cTn id="7" dur="500"/>
                                        <p:tgtEl>
                                          <p:spTgt spid="144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xEl>
                                              <p:pRg st="2" end="2"/>
                                            </p:txEl>
                                          </p:spTgt>
                                        </p:tgtEl>
                                        <p:attrNameLst>
                                          <p:attrName>style.visibility</p:attrName>
                                        </p:attrNameLst>
                                      </p:cBhvr>
                                      <p:to>
                                        <p:strVal val="visible"/>
                                      </p:to>
                                    </p:set>
                                    <p:animEffect transition="in" filter="wipe(left)">
                                      <p:cBhvr>
                                        <p:cTn id="12" dur="500"/>
                                        <p:tgtEl>
                                          <p:spTgt spid="144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87">
                                            <p:txEl>
                                              <p:pRg st="4" end="4"/>
                                            </p:txEl>
                                          </p:spTgt>
                                        </p:tgtEl>
                                        <p:attrNameLst>
                                          <p:attrName>style.visibility</p:attrName>
                                        </p:attrNameLst>
                                      </p:cBhvr>
                                      <p:to>
                                        <p:strVal val="visible"/>
                                      </p:to>
                                    </p:set>
                                    <p:animEffect transition="in" filter="wipe(left)">
                                      <p:cBhvr>
                                        <p:cTn id="17" dur="500"/>
                                        <p:tgtEl>
                                          <p:spTgt spid="1443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87">
                                            <p:txEl>
                                              <p:pRg st="5" end="5"/>
                                            </p:txEl>
                                          </p:spTgt>
                                        </p:tgtEl>
                                        <p:attrNameLst>
                                          <p:attrName>style.visibility</p:attrName>
                                        </p:attrNameLst>
                                      </p:cBhvr>
                                      <p:to>
                                        <p:strVal val="visible"/>
                                      </p:to>
                                    </p:set>
                                    <p:animEffect transition="in" filter="wipe(left)">
                                      <p:cBhvr>
                                        <p:cTn id="22" dur="500"/>
                                        <p:tgtEl>
                                          <p:spTgt spid="1443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4387">
                                            <p:txEl>
                                              <p:pRg st="7" end="7"/>
                                            </p:txEl>
                                          </p:spTgt>
                                        </p:tgtEl>
                                        <p:attrNameLst>
                                          <p:attrName>style.visibility</p:attrName>
                                        </p:attrNameLst>
                                      </p:cBhvr>
                                      <p:to>
                                        <p:strVal val="visible"/>
                                      </p:to>
                                    </p:set>
                                    <p:animEffect transition="in" filter="wipe(left)">
                                      <p:cBhvr>
                                        <p:cTn id="27" dur="500"/>
                                        <p:tgtEl>
                                          <p:spTgt spid="14438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4387">
                                            <p:txEl>
                                              <p:pRg st="8" end="8"/>
                                            </p:txEl>
                                          </p:spTgt>
                                        </p:tgtEl>
                                        <p:attrNameLst>
                                          <p:attrName>style.visibility</p:attrName>
                                        </p:attrNameLst>
                                      </p:cBhvr>
                                      <p:to>
                                        <p:strVal val="visible"/>
                                      </p:to>
                                    </p:set>
                                    <p:animEffect transition="in" filter="wipe(left)">
                                      <p:cBhvr>
                                        <p:cTn id="32" dur="500"/>
                                        <p:tgtEl>
                                          <p:spTgt spid="144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bwMode="auto">
          <a:xfrm>
            <a:off x="1524000" y="0"/>
            <a:ext cx="7620000" cy="914400"/>
          </a:xfrm>
          <a:prstGeom prst="rect">
            <a:avLst/>
          </a:prstGeom>
          <a:noFill/>
          <a:ln>
            <a:miter lim="800000"/>
            <a:headEnd/>
            <a:tailEnd/>
          </a:ln>
        </p:spPr>
        <p:txBody>
          <a:bodyPr anchor="ctr"/>
          <a:lstStyle/>
          <a:p>
            <a:pPr eaLnBrk="1" hangingPunct="1"/>
            <a:r>
              <a:rPr lang="en-US" smtClean="0">
                <a:solidFill>
                  <a:srgbClr val="FFFF00"/>
                </a:solidFill>
              </a:rPr>
              <a:t>Why we add Foreign key</a:t>
            </a:r>
          </a:p>
        </p:txBody>
      </p:sp>
      <p:sp>
        <p:nvSpPr>
          <p:cNvPr id="145411" name="Rectangle 3"/>
          <p:cNvSpPr>
            <a:spLocks noGrp="1" noChangeArrowheads="1"/>
          </p:cNvSpPr>
          <p:nvPr>
            <p:ph idx="4294967295"/>
          </p:nvPr>
        </p:nvSpPr>
        <p:spPr>
          <a:xfrm>
            <a:off x="457200" y="990600"/>
            <a:ext cx="8135938" cy="4797425"/>
          </a:xfrm>
        </p:spPr>
        <p:txBody>
          <a:bodyPr/>
          <a:lstStyle/>
          <a:p>
            <a:pPr eaLnBrk="1" hangingPunct="1"/>
            <a:r>
              <a:rPr lang="en-US" smtClean="0"/>
              <a:t>Foreign key represent relationships between tables.</a:t>
            </a:r>
          </a:p>
          <a:p>
            <a:pPr eaLnBrk="1" hangingPunct="1"/>
            <a:endParaRPr lang="en-US" smtClean="0"/>
          </a:p>
          <a:p>
            <a:pPr eaLnBrk="1" hangingPunct="1"/>
            <a:r>
              <a:rPr lang="en-US" smtClean="0"/>
              <a:t>A foreign key is a column( or group of column) whose values are derived from the primary key of some other table. </a:t>
            </a:r>
          </a:p>
        </p:txBody>
      </p:sp>
      <p:pic>
        <p:nvPicPr>
          <p:cNvPr id="124932" name="Picture 4"/>
          <p:cNvPicPr>
            <a:picLocks noChangeAspect="1" noChangeArrowheads="1"/>
          </p:cNvPicPr>
          <p:nvPr/>
        </p:nvPicPr>
        <p:blipFill>
          <a:blip r:embed="rId2"/>
          <a:srcRect/>
          <a:stretch>
            <a:fillRect/>
          </a:stretch>
        </p:blipFill>
        <p:spPr bwMode="auto">
          <a:xfrm>
            <a:off x="3581400" y="3733800"/>
            <a:ext cx="5562600" cy="27908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500"/>
                                        <p:tgtEl>
                                          <p:spTgt spid="14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1">
                                            <p:txEl>
                                              <p:pRg st="2" end="2"/>
                                            </p:txEl>
                                          </p:spTgt>
                                        </p:tgtEl>
                                        <p:attrNameLst>
                                          <p:attrName>style.visibility</p:attrName>
                                        </p:attrNameLst>
                                      </p:cBhvr>
                                      <p:to>
                                        <p:strVal val="visible"/>
                                      </p:to>
                                    </p:set>
                                    <p:animEffect transition="in" filter="wipe(left)">
                                      <p:cBhvr>
                                        <p:cTn id="12" dur="500"/>
                                        <p:tgtEl>
                                          <p:spTgt spid="145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5375390</TotalTime>
  <Words>5164</Words>
  <Application>Microsoft Office PowerPoint</Application>
  <PresentationFormat>On-screen Show (4:3)</PresentationFormat>
  <Paragraphs>1384</Paragraphs>
  <Slides>160</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160</vt:i4>
      </vt:variant>
    </vt:vector>
  </HeadingPairs>
  <TitlesOfParts>
    <vt:vector size="162" baseType="lpstr">
      <vt:lpstr>1_Presentation_MC_HR_141004</vt:lpstr>
      <vt:lpstr>File</vt:lpstr>
      <vt:lpstr>Data Base Management System   Unit -3</vt:lpstr>
      <vt:lpstr>Slide 2</vt:lpstr>
      <vt:lpstr>Oracle Database Structure</vt:lpstr>
      <vt:lpstr>Slide 4</vt:lpstr>
      <vt:lpstr>Control Files</vt:lpstr>
      <vt:lpstr>Redo Log files</vt:lpstr>
      <vt:lpstr>Table Spaces</vt:lpstr>
      <vt:lpstr>Segments</vt:lpstr>
      <vt:lpstr>Slide 9</vt:lpstr>
      <vt:lpstr>Slide 10</vt:lpstr>
      <vt:lpstr>Slide 11</vt:lpstr>
      <vt:lpstr>Slide 12</vt:lpstr>
      <vt:lpstr>SGA</vt:lpstr>
      <vt:lpstr>PGA</vt:lpstr>
      <vt:lpstr>SGA &amp; PGA</vt:lpstr>
      <vt:lpstr>Slide 16</vt:lpstr>
      <vt:lpstr>Slide 17</vt:lpstr>
      <vt:lpstr>Slide 18</vt:lpstr>
      <vt:lpstr>Slide 19</vt:lpstr>
      <vt:lpstr>Slide 20</vt:lpstr>
      <vt:lpstr>Structural Query Language (SQL)  Unit -2</vt:lpstr>
      <vt:lpstr>Structured Query Language</vt:lpstr>
      <vt:lpstr>SQL- Queries</vt:lpstr>
      <vt:lpstr>To Create a Table</vt:lpstr>
      <vt:lpstr>Description of the table</vt:lpstr>
      <vt:lpstr>Insert a record into student table</vt:lpstr>
      <vt:lpstr>Insert multiple record into table</vt:lpstr>
      <vt:lpstr>Different way to Look the Record</vt:lpstr>
      <vt:lpstr>Different way to Look the Record </vt:lpstr>
      <vt:lpstr>To look All the column</vt:lpstr>
      <vt:lpstr>Selected column Record</vt:lpstr>
      <vt:lpstr>Use of Operators (&gt;,&lt;,=,!=)</vt:lpstr>
      <vt:lpstr>Use of between</vt:lpstr>
      <vt:lpstr>Use of like</vt:lpstr>
      <vt:lpstr>Use of in</vt:lpstr>
      <vt:lpstr>Use of Distinct</vt:lpstr>
      <vt:lpstr>Use of And</vt:lpstr>
      <vt:lpstr>Use of OR</vt:lpstr>
      <vt:lpstr>Use of Group By</vt:lpstr>
      <vt:lpstr>Use of Order By</vt:lpstr>
      <vt:lpstr>Use of like</vt:lpstr>
      <vt:lpstr>Use of Not in ()</vt:lpstr>
      <vt:lpstr>Use of Not in with character</vt:lpstr>
      <vt:lpstr>Update Record for all records</vt:lpstr>
      <vt:lpstr>Update Record for a record</vt:lpstr>
      <vt:lpstr>Update Record – Multi column</vt:lpstr>
      <vt:lpstr>Delete record</vt:lpstr>
      <vt:lpstr>Delete record based on condition</vt:lpstr>
      <vt:lpstr>Alter the structure of the table</vt:lpstr>
      <vt:lpstr>Alter the structure with add</vt:lpstr>
      <vt:lpstr>Alter with not null constraint</vt:lpstr>
      <vt:lpstr>Alter with check constraint</vt:lpstr>
      <vt:lpstr>Alter with default  constraint</vt:lpstr>
      <vt:lpstr>Alter the structure with modify</vt:lpstr>
      <vt:lpstr>Alter the structure with Drop</vt:lpstr>
      <vt:lpstr>Truncate Record</vt:lpstr>
      <vt:lpstr>Drop Record</vt:lpstr>
      <vt:lpstr>Rename to the table</vt:lpstr>
      <vt:lpstr>Creating a table from a table</vt:lpstr>
      <vt:lpstr>Inserting all records from one table to another table</vt:lpstr>
      <vt:lpstr>Spool on &amp; spool off</vt:lpstr>
      <vt:lpstr>Use of Commit</vt:lpstr>
      <vt:lpstr>Some of the important SQL functions</vt:lpstr>
      <vt:lpstr>Use of Avg() function</vt:lpstr>
      <vt:lpstr>Use of max() function</vt:lpstr>
      <vt:lpstr>Use of min() function</vt:lpstr>
      <vt:lpstr>Use of count() function</vt:lpstr>
      <vt:lpstr>Use of sum() function</vt:lpstr>
      <vt:lpstr>Use of abs() function</vt:lpstr>
      <vt:lpstr>Use of power() function</vt:lpstr>
      <vt:lpstr>Use of round() function</vt:lpstr>
      <vt:lpstr>Use of sqrt() function</vt:lpstr>
      <vt:lpstr>Use of greatest() function</vt:lpstr>
      <vt:lpstr>Use of greatest() function</vt:lpstr>
      <vt:lpstr>Use of least() function</vt:lpstr>
      <vt:lpstr>Use of mod() function</vt:lpstr>
      <vt:lpstr>Use of trunc() function</vt:lpstr>
      <vt:lpstr>Use of trunc() function</vt:lpstr>
      <vt:lpstr>Use of floor() function</vt:lpstr>
      <vt:lpstr>Use of ceil() function</vt:lpstr>
      <vt:lpstr>String Function</vt:lpstr>
      <vt:lpstr>Use of lower() function</vt:lpstr>
      <vt:lpstr>Use of upper() function</vt:lpstr>
      <vt:lpstr>Use of initcap() function</vt:lpstr>
      <vt:lpstr>Use of substr() function</vt:lpstr>
      <vt:lpstr>Use of ASCII() function</vt:lpstr>
      <vt:lpstr>Use of length() function</vt:lpstr>
      <vt:lpstr>Use of ltrim() function</vt:lpstr>
      <vt:lpstr>Use of Rtrim() function</vt:lpstr>
      <vt:lpstr>Use of trim() function</vt:lpstr>
      <vt:lpstr>Date Function</vt:lpstr>
      <vt:lpstr>Use of add_months() function</vt:lpstr>
      <vt:lpstr>Use of last_day() function</vt:lpstr>
      <vt:lpstr>Use of months_between() function</vt:lpstr>
      <vt:lpstr>Use of next_day() function</vt:lpstr>
      <vt:lpstr>Use of next_day() function</vt:lpstr>
      <vt:lpstr>Why we add primary key</vt:lpstr>
      <vt:lpstr>Add / modify / drop Primary Key</vt:lpstr>
      <vt:lpstr>Why we add Foreign key</vt:lpstr>
      <vt:lpstr>Slide 100</vt:lpstr>
      <vt:lpstr>Add /  drop    Foreign key</vt:lpstr>
      <vt:lpstr>Views</vt:lpstr>
      <vt:lpstr>Creating view – all columns</vt:lpstr>
      <vt:lpstr>Creating view – selected columns</vt:lpstr>
      <vt:lpstr>Viewing the record via views</vt:lpstr>
      <vt:lpstr>Inserting values to view</vt:lpstr>
      <vt:lpstr>Updating view</vt:lpstr>
      <vt:lpstr>Deleting the record from view</vt:lpstr>
      <vt:lpstr>Drop view</vt:lpstr>
      <vt:lpstr>View with multiple table</vt:lpstr>
      <vt:lpstr>Inserting values in multiple table view</vt:lpstr>
      <vt:lpstr>Sub queries</vt:lpstr>
      <vt:lpstr>List customers holding fixed deposits in the bank of amount more than 5,000</vt:lpstr>
      <vt:lpstr>Multi column Subquery</vt:lpstr>
      <vt:lpstr>Check both the Query</vt:lpstr>
      <vt:lpstr>List accounts along with the current balance, the branch no which it belongs and the average balance of that branch having a balance more than the average balance  of the branch, to which the account belongs.</vt:lpstr>
      <vt:lpstr>Solution</vt:lpstr>
      <vt:lpstr>Practice Question:</vt:lpstr>
      <vt:lpstr>Joins</vt:lpstr>
      <vt:lpstr>Create table</vt:lpstr>
      <vt:lpstr>Without using joins</vt:lpstr>
      <vt:lpstr>Inner join</vt:lpstr>
      <vt:lpstr>Left outer join</vt:lpstr>
      <vt:lpstr>Right outer join</vt:lpstr>
      <vt:lpstr>Right outer join</vt:lpstr>
      <vt:lpstr>Cross join</vt:lpstr>
      <vt:lpstr>To check the constraint in table</vt:lpstr>
      <vt:lpstr>To check which constraint is for what</vt:lpstr>
      <vt:lpstr>Indexes</vt:lpstr>
      <vt:lpstr>Check for automatic rowid</vt:lpstr>
      <vt:lpstr>Simple Index</vt:lpstr>
      <vt:lpstr>Composite Index</vt:lpstr>
      <vt:lpstr>Unique Index</vt:lpstr>
      <vt:lpstr>Reverse Key Index</vt:lpstr>
      <vt:lpstr>Dropping  Indexes</vt:lpstr>
      <vt:lpstr>Use of RowNum</vt:lpstr>
      <vt:lpstr>Slide 137</vt:lpstr>
      <vt:lpstr>ABOUT PL/SQL</vt:lpstr>
      <vt:lpstr>What are Procedures/Functions?</vt:lpstr>
      <vt:lpstr>Procedures vs Function </vt:lpstr>
      <vt:lpstr>Slide 141</vt:lpstr>
      <vt:lpstr>Slide 142</vt:lpstr>
      <vt:lpstr>How does the oracle engine Create a Stored procedures &amp; Function?</vt:lpstr>
      <vt:lpstr>Slide 144</vt:lpstr>
      <vt:lpstr>   VARIABLE  DECLARATION</vt:lpstr>
      <vt:lpstr>How to show the output on screen?</vt:lpstr>
      <vt:lpstr>Syntax : Stored procedure</vt:lpstr>
      <vt:lpstr>Slide 148</vt:lpstr>
      <vt:lpstr>Slide 149</vt:lpstr>
      <vt:lpstr>Use of LOOP</vt:lpstr>
      <vt:lpstr>Syntax: function</vt:lpstr>
      <vt:lpstr>Using Function</vt:lpstr>
      <vt:lpstr>Advantage of using procedure or function</vt:lpstr>
      <vt:lpstr>Slide 154</vt:lpstr>
      <vt:lpstr>Slide 155</vt:lpstr>
      <vt:lpstr>Trigger Example</vt:lpstr>
      <vt:lpstr>Contd…</vt:lpstr>
      <vt:lpstr>Practice Question:</vt:lpstr>
      <vt:lpstr>Short Questions </vt:lpstr>
      <vt:lpstr>References</vt:lpstr>
    </vt:vector>
  </TitlesOfParts>
  <Company>Dr.Singhal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vaibhav</cp:lastModifiedBy>
  <cp:revision>171</cp:revision>
  <dcterms:created xsi:type="dcterms:W3CDTF">2010-08-24T21:24:50Z</dcterms:created>
  <dcterms:modified xsi:type="dcterms:W3CDTF">2014-05-05T10:41:08Z</dcterms:modified>
</cp:coreProperties>
</file>