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handoutMasterIdLst>
    <p:handoutMasterId r:id="rId92"/>
  </p:handoutMasterIdLst>
  <p:sldIdLst>
    <p:sldId id="256" r:id="rId2"/>
    <p:sldId id="257" r:id="rId3"/>
    <p:sldId id="258" r:id="rId4"/>
    <p:sldId id="259" r:id="rId5"/>
    <p:sldId id="260" r:id="rId6"/>
    <p:sldId id="261" r:id="rId7"/>
    <p:sldId id="262" r:id="rId8"/>
    <p:sldId id="264" r:id="rId9"/>
    <p:sldId id="331" r:id="rId10"/>
    <p:sldId id="332" r:id="rId11"/>
    <p:sldId id="333" r:id="rId12"/>
    <p:sldId id="334" r:id="rId13"/>
    <p:sldId id="335" r:id="rId14"/>
    <p:sldId id="377" r:id="rId15"/>
    <p:sldId id="378" r:id="rId16"/>
    <p:sldId id="336" r:id="rId17"/>
    <p:sldId id="376" r:id="rId18"/>
    <p:sldId id="379" r:id="rId19"/>
    <p:sldId id="338" r:id="rId20"/>
    <p:sldId id="380" r:id="rId21"/>
    <p:sldId id="381"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6" r:id="rId42"/>
    <p:sldId id="287" r:id="rId43"/>
    <p:sldId id="288" r:id="rId44"/>
    <p:sldId id="289" r:id="rId45"/>
    <p:sldId id="290" r:id="rId46"/>
    <p:sldId id="291" r:id="rId47"/>
    <p:sldId id="293" r:id="rId48"/>
    <p:sldId id="340" r:id="rId49"/>
    <p:sldId id="341" r:id="rId50"/>
    <p:sldId id="342" r:id="rId51"/>
    <p:sldId id="343" r:id="rId52"/>
    <p:sldId id="382" r:id="rId53"/>
    <p:sldId id="383" r:id="rId54"/>
    <p:sldId id="384" r:id="rId55"/>
    <p:sldId id="385" r:id="rId56"/>
    <p:sldId id="345" r:id="rId57"/>
    <p:sldId id="346" r:id="rId58"/>
    <p:sldId id="347" r:id="rId59"/>
    <p:sldId id="386" r:id="rId60"/>
    <p:sldId id="349" r:id="rId61"/>
    <p:sldId id="387" r:id="rId62"/>
    <p:sldId id="359" r:id="rId63"/>
    <p:sldId id="360" r:id="rId64"/>
    <p:sldId id="388" r:id="rId65"/>
    <p:sldId id="389" r:id="rId66"/>
    <p:sldId id="361" r:id="rId67"/>
    <p:sldId id="350" r:id="rId68"/>
    <p:sldId id="351" r:id="rId69"/>
    <p:sldId id="352" r:id="rId70"/>
    <p:sldId id="390" r:id="rId71"/>
    <p:sldId id="353" r:id="rId72"/>
    <p:sldId id="354" r:id="rId73"/>
    <p:sldId id="355" r:id="rId74"/>
    <p:sldId id="356" r:id="rId75"/>
    <p:sldId id="357" r:id="rId76"/>
    <p:sldId id="358" r:id="rId77"/>
    <p:sldId id="362" r:id="rId78"/>
    <p:sldId id="363" r:id="rId79"/>
    <p:sldId id="364" r:id="rId80"/>
    <p:sldId id="365" r:id="rId81"/>
    <p:sldId id="366" r:id="rId82"/>
    <p:sldId id="367" r:id="rId83"/>
    <p:sldId id="369" r:id="rId84"/>
    <p:sldId id="370" r:id="rId85"/>
    <p:sldId id="371" r:id="rId86"/>
    <p:sldId id="372" r:id="rId87"/>
    <p:sldId id="373" r:id="rId88"/>
    <p:sldId id="374" r:id="rId89"/>
    <p:sldId id="375" r:id="rId9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40" autoAdjust="0"/>
    <p:restoredTop sz="94660"/>
  </p:normalViewPr>
  <p:slideViewPr>
    <p:cSldViewPr>
      <p:cViewPr varScale="1">
        <p:scale>
          <a:sx n="69" d="100"/>
          <a:sy n="69" d="100"/>
        </p:scale>
        <p:origin x="-58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076"/>
    </p:cViewPr>
  </p:sorterViewPr>
  <p:notesViewPr>
    <p:cSldViewPr>
      <p:cViewPr>
        <p:scale>
          <a:sx n="100" d="100"/>
          <a:sy n="100" d="100"/>
        </p:scale>
        <p:origin x="-720" y="268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82720" y="160020"/>
            <a:ext cx="3169920" cy="320040"/>
          </a:xfrm>
          <a:prstGeom prst="rect">
            <a:avLst/>
          </a:prstGeom>
        </p:spPr>
        <p:txBody>
          <a:bodyPr vert="horz" lIns="96661" tIns="48331" rIns="96661" bIns="48331" rtlCol="0"/>
          <a:lstStyle>
            <a:lvl1pPr algn="r">
              <a:defRPr sz="1300"/>
            </a:lvl1pPr>
          </a:lstStyle>
          <a:p>
            <a:r>
              <a:rPr lang="en-US" dirty="0" smtClean="0"/>
              <a:t>MCA 108 – Database Management Systems</a:t>
            </a:r>
            <a:endParaRPr lang="en-US" dirty="0"/>
          </a:p>
        </p:txBody>
      </p:sp>
      <p:sp>
        <p:nvSpPr>
          <p:cNvPr id="5" name="Slide Number Placeholder 4"/>
          <p:cNvSpPr>
            <a:spLocks noGrp="1"/>
          </p:cNvSpPr>
          <p:nvPr>
            <p:ph type="sldNum" sz="quarter" idx="3"/>
          </p:nvPr>
        </p:nvSpPr>
        <p:spPr>
          <a:xfrm>
            <a:off x="6339840" y="8881110"/>
            <a:ext cx="731520" cy="480060"/>
          </a:xfrm>
          <a:prstGeom prst="rect">
            <a:avLst/>
          </a:prstGeom>
        </p:spPr>
        <p:txBody>
          <a:bodyPr vert="horz" lIns="96661" tIns="48331" rIns="96661" bIns="48331" rtlCol="0" anchor="b"/>
          <a:lstStyle>
            <a:lvl1pPr algn="r">
              <a:defRPr sz="1300"/>
            </a:lvl1pPr>
          </a:lstStyle>
          <a:p>
            <a:r>
              <a:rPr lang="en-US" sz="1200" dirty="0" smtClean="0"/>
              <a:t>U4.</a:t>
            </a:r>
            <a:fld id="{0CCA4FA6-8EF7-4A0B-A210-E8AA9FBCB3F2}" type="slidenum">
              <a:rPr lang="en-US" sz="1200" smtClean="0"/>
              <a:pPr/>
              <a:t>‹#›</a:t>
            </a:fld>
            <a:endParaRPr lang="en-US" sz="1200" dirty="0"/>
          </a:p>
        </p:txBody>
      </p:sp>
      <p:sp>
        <p:nvSpPr>
          <p:cNvPr id="6" name="Rectangle 4"/>
          <p:cNvSpPr>
            <a:spLocks noGrp="1" noChangeArrowheads="1"/>
          </p:cNvSpPr>
          <p:nvPr>
            <p:ph type="ftr" sz="quarter" idx="2"/>
          </p:nvPr>
        </p:nvSpPr>
        <p:spPr bwMode="auto">
          <a:xfrm>
            <a:off x="243840" y="8721090"/>
            <a:ext cx="5471160" cy="733341"/>
          </a:xfrm>
          <a:prstGeom prst="rect">
            <a:avLst/>
          </a:prstGeom>
          <a:noFill/>
          <a:ln w="9525">
            <a:noFill/>
            <a:miter lim="800000"/>
            <a:headEnd/>
            <a:tailEnd/>
          </a:ln>
          <a:effectLst/>
        </p:spPr>
        <p:txBody>
          <a:bodyPr vert="horz" wrap="square" lIns="102180" tIns="51091" rIns="102180" bIns="51091" numCol="1" anchor="b" anchorCtr="0" compatLnSpc="1">
            <a:prstTxWarp prst="textNoShape">
              <a:avLst/>
            </a:prstTxWarp>
          </a:bodyPr>
          <a:lstStyle>
            <a:lvl1pPr>
              <a:spcBef>
                <a:spcPct val="50000"/>
              </a:spcBef>
              <a:defRPr sz="1300" b="1">
                <a:solidFill>
                  <a:schemeClr val="tx1"/>
                </a:solidFill>
                <a:latin typeface="Arial" charset="0"/>
              </a:defRPr>
            </a:lvl1pPr>
          </a:lstStyle>
          <a:p>
            <a:pPr>
              <a:spcBef>
                <a:spcPts val="0"/>
              </a:spcBef>
              <a:defRPr/>
            </a:pPr>
            <a:r>
              <a:rPr lang="en-US" sz="1100" b="0" dirty="0"/>
              <a:t>© </a:t>
            </a:r>
            <a:r>
              <a:rPr lang="en-US" sz="1100" b="0" dirty="0" err="1"/>
              <a:t>Bharati</a:t>
            </a:r>
            <a:r>
              <a:rPr lang="en-US" sz="1100" b="0" dirty="0"/>
              <a:t> </a:t>
            </a:r>
            <a:r>
              <a:rPr lang="en-US" sz="1100" b="0" dirty="0" err="1"/>
              <a:t>Vidyapeeth’s</a:t>
            </a:r>
            <a:r>
              <a:rPr lang="en-US" sz="1100" b="0" dirty="0"/>
              <a:t> Institute of Computer Applications and Management, </a:t>
            </a:r>
          </a:p>
          <a:p>
            <a:pPr>
              <a:spcBef>
                <a:spcPts val="0"/>
              </a:spcBef>
              <a:defRPr/>
            </a:pPr>
            <a:r>
              <a:rPr lang="en-US" sz="1100" b="0" dirty="0" smtClean="0"/>
              <a:t>    New </a:t>
            </a:r>
            <a:r>
              <a:rPr lang="en-US" sz="1100" b="0" dirty="0"/>
              <a:t>Delhi-63, By </a:t>
            </a:r>
            <a:r>
              <a:rPr lang="en-US" sz="1100" b="0" dirty="0" err="1" smtClean="0"/>
              <a:t>Narinder</a:t>
            </a:r>
            <a:r>
              <a:rPr lang="en-US" sz="1100" b="0" dirty="0" smtClean="0"/>
              <a:t> </a:t>
            </a:r>
            <a:r>
              <a:rPr lang="en-US" sz="1100" b="0" dirty="0" err="1" smtClean="0"/>
              <a:t>Kaur</a:t>
            </a:r>
            <a:r>
              <a:rPr lang="en-US" sz="1100" b="0" dirty="0" smtClean="0"/>
              <a:t> &amp; </a:t>
            </a:r>
            <a:r>
              <a:rPr lang="en-US" sz="1100" b="0" dirty="0" err="1" smtClean="0"/>
              <a:t>Vaishali</a:t>
            </a:r>
            <a:r>
              <a:rPr lang="en-US" sz="1100" b="0" dirty="0" smtClean="0"/>
              <a:t> Joshi, </a:t>
            </a:r>
            <a:r>
              <a:rPr lang="en-US" sz="1100" b="0" dirty="0"/>
              <a:t>Asst. Professor</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D7A2F1D-B8F6-46EC-B7D0-0B4D1D4BA631}" type="datetimeFigureOut">
              <a:rPr lang="en-US" smtClean="0"/>
              <a:pPr/>
              <a:t>4/16/2015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76BA3E0-2AF0-47DB-B302-2A2F2357BC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2F7F59B4-4471-4BD4-A09E-9ECE0FA71C1B}" type="slidenum">
              <a:rPr lang="en-US"/>
              <a:pPr/>
              <a:t>26</a:t>
            </a:fld>
            <a:endParaRPr 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67751E4F-819A-4792-BD68-483115A80CC7}" type="slidenum">
              <a:rPr lang="en-US"/>
              <a:pPr/>
              <a:t>40</a:t>
            </a:fld>
            <a:endParaRPr lang="en-US"/>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C65B2363-1899-400A-952A-0F67F9F8D299}" type="slidenum">
              <a:rPr lang="en-US"/>
              <a:pPr/>
              <a:t>41</a:t>
            </a:fld>
            <a:endParaRPr lang="en-US"/>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84A2EA8A-2E23-4750-88B8-39922833EE43}" type="slidenum">
              <a:rPr lang="en-US"/>
              <a:pPr/>
              <a:t>42</a:t>
            </a:fld>
            <a:endParaRPr lang="en-US"/>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4522950A-BA7E-40AB-A592-FEB1D4B59B56}" type="slidenum">
              <a:rPr lang="en-US"/>
              <a:pPr/>
              <a:t>43</a:t>
            </a:fld>
            <a:endParaRPr lang="en-US"/>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3DB7EAB8-FDF1-43D2-8E01-EB482D8625D9}" type="slidenum">
              <a:rPr lang="en-US"/>
              <a:pPr/>
              <a:t>44</a:t>
            </a:fld>
            <a:endParaRPr lang="en-US"/>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2445B299-B202-4F11-B7B4-14E826364922}" type="slidenum">
              <a:rPr lang="en-US"/>
              <a:pPr/>
              <a:t>45</a:t>
            </a:fld>
            <a:endParaRPr 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88A9D687-50C0-4BB4-AA94-7E8532E797DC}" type="slidenum">
              <a:rPr lang="en-US"/>
              <a:pPr/>
              <a:t>46</a:t>
            </a:fld>
            <a:endParaRPr 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026E87A1-6254-4E4C-85FA-24E2B1CB23B1}" type="slidenum">
              <a:rPr lang="en-US"/>
              <a:pPr/>
              <a:t>27</a:t>
            </a:fld>
            <a:endParaRPr lang="en-US"/>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15CE64AC-4F7C-46B2-A155-94BBA33B4113}" type="slidenum">
              <a:rPr lang="en-US"/>
              <a:pPr/>
              <a:t>28</a:t>
            </a:fld>
            <a:endParaRPr lang="en-US"/>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BA3E0-2AF0-47DB-B302-2A2F2357BCD5}" type="slidenum">
              <a:rPr lang="en-US" smtClean="0"/>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5FD6D744-DBF7-4266-A40A-AB79F227C12D}" type="slidenum">
              <a:rPr lang="en-US"/>
              <a:pPr/>
              <a:t>35</a:t>
            </a:fld>
            <a:endParaRPr lang="en-US"/>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BC97A5DE-385C-4C45-B1A7-22EC7B714F4E}" type="slidenum">
              <a:rPr lang="en-US"/>
              <a:pPr/>
              <a:t>36</a:t>
            </a:fld>
            <a:endParaRPr lang="en-US"/>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0FB662FC-6976-4B07-96A7-DEC5687001E3}" type="slidenum">
              <a:rPr lang="en-US"/>
              <a:pPr/>
              <a:t>37</a:t>
            </a:fld>
            <a:endParaRPr lang="en-US"/>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FA2299B0-6B0C-4AF5-830A-9B1E3872ADFF}" type="slidenum">
              <a:rPr lang="en-US"/>
              <a:pPr/>
              <a:t>38</a:t>
            </a:fld>
            <a:endParaRPr lang="en-US"/>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Partha Sarathi Goswami</a:t>
            </a:r>
          </a:p>
        </p:txBody>
      </p:sp>
      <p:sp>
        <p:nvSpPr>
          <p:cNvPr id="7" name="Rectangle 7"/>
          <p:cNvSpPr>
            <a:spLocks noGrp="1" noChangeArrowheads="1"/>
          </p:cNvSpPr>
          <p:nvPr>
            <p:ph type="sldNum" sz="quarter" idx="5"/>
          </p:nvPr>
        </p:nvSpPr>
        <p:spPr>
          <a:ln/>
        </p:spPr>
        <p:txBody>
          <a:bodyPr/>
          <a:lstStyle/>
          <a:p>
            <a:fld id="{FD32D02B-8B17-4880-AE53-D693DDB240D8}" type="slidenum">
              <a:rPr lang="en-US"/>
              <a:pPr/>
              <a:t>39</a:t>
            </a:fld>
            <a:endParaRPr lang="en-US"/>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1064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1238" y="1106488"/>
            <a:ext cx="3754437"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8400"/>
            <a:ext cx="1905000" cy="457200"/>
          </a:xfrm>
          <a:prstGeom prst="rect">
            <a:avLst/>
          </a:prstGeom>
        </p:spPr>
        <p:txBody>
          <a:bodyPr/>
          <a:lstStyle>
            <a:lvl1pPr>
              <a:defRPr/>
            </a:lvl1pPr>
          </a:lstStyle>
          <a:p>
            <a:fld id="{2EF4F068-4C4F-4FB0-B456-F599CDD963D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1064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21238" y="1106488"/>
            <a:ext cx="3754437" cy="237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21238" y="3633788"/>
            <a:ext cx="3754437"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6553200" y="6248400"/>
            <a:ext cx="1905000" cy="457200"/>
          </a:xfrm>
          <a:prstGeom prst="rect">
            <a:avLst/>
          </a:prstGeom>
        </p:spPr>
        <p:txBody>
          <a:bodyPr/>
          <a:lstStyle>
            <a:lvl1pPr>
              <a:defRPr/>
            </a:lvl1pPr>
          </a:lstStyle>
          <a:p>
            <a:fld id="{CB915058-3C7D-43EB-AEC2-CEEA7835AB1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027" name="Picture 2"/>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grpSp>
        <p:nvGrpSpPr>
          <p:cNvPr id="9" name="Group 3"/>
          <p:cNvGrpSpPr>
            <a:grpSpLocks/>
          </p:cNvGrpSpPr>
          <p:nvPr/>
        </p:nvGrpSpPr>
        <p:grpSpPr bwMode="auto">
          <a:xfrm>
            <a:off x="0" y="6513513"/>
            <a:ext cx="9140825" cy="341312"/>
            <a:chOff x="0" y="4103"/>
            <a:chExt cx="5758" cy="215"/>
          </a:xfrm>
        </p:grpSpPr>
        <p:sp>
          <p:nvSpPr>
            <p:cNvPr id="2" name="Rectangle 4"/>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29" name="Text Box 5"/>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FFFFFF"/>
                  </a:solidFill>
                  <a:latin typeface="Arial" charset="0"/>
                </a:rPr>
                <a:t>© Bharati Vidyapeeth’s Institute of Computer Applications and Management, New Delhi-63.  </a:t>
              </a:r>
            </a:p>
          </p:txBody>
        </p:sp>
        <p:sp>
          <p:nvSpPr>
            <p:cNvPr id="1030" name="Text Box 6"/>
            <p:cNvSpPr txBox="1">
              <a:spLocks noChangeArrowheads="1"/>
            </p:cNvSpPr>
            <p:nvPr/>
          </p:nvSpPr>
          <p:spPr bwMode="auto">
            <a:xfrm>
              <a:off x="5440" y="4139"/>
              <a:ext cx="299" cy="140"/>
            </a:xfrm>
            <a:prstGeom prst="rect">
              <a:avLst/>
            </a:prstGeom>
            <a:noFill/>
            <a:ln w="9525">
              <a:noFill/>
              <a:round/>
              <a:headEnd/>
              <a:tailEnd/>
            </a:ln>
            <a:effectLst/>
          </p:spPr>
          <p:txBody>
            <a:bodyPr lIns="90000" tIns="46800" rIns="90000" bIns="46800" anchor="ctr"/>
            <a:lstStyle/>
            <a:p>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000099"/>
                  </a:solidFill>
                  <a:latin typeface="Arial" charset="0"/>
                </a:rPr>
                <a:t> </a:t>
              </a:r>
              <a:fld id="{01E901CE-2CF9-411D-ADC6-2140AF86BAB1}" type="slidenum">
                <a:rPr lang="en-US" sz="1100" b="1">
                  <a:solidFill>
                    <a:srgbClr val="FFFFFF"/>
                  </a:solidFill>
                  <a:latin typeface="Arial" charset="0"/>
                </a:rPr>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100" b="1">
                <a:solidFill>
                  <a:srgbClr val="FFFFFF"/>
                </a:solidFill>
                <a:latin typeface="Arial" charset="0"/>
              </a:endParaRPr>
            </a:p>
          </p:txBody>
        </p:sp>
      </p:grpSp>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grpSp>
        <p:nvGrpSpPr>
          <p:cNvPr id="10" name="Group 20"/>
          <p:cNvGrpSpPr>
            <a:grpSpLocks/>
          </p:cNvGrpSpPr>
          <p:nvPr/>
        </p:nvGrpSpPr>
        <p:grpSpPr bwMode="auto">
          <a:xfrm>
            <a:off x="0" y="6513513"/>
            <a:ext cx="9140825" cy="341312"/>
            <a:chOff x="0" y="4103"/>
            <a:chExt cx="5758" cy="215"/>
          </a:xfrm>
        </p:grpSpPr>
        <p:sp>
          <p:nvSpPr>
            <p:cNvPr id="1045" name="Rectangle 21"/>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FFFFFF"/>
                  </a:solidFill>
                  <a:latin typeface="Arial" charset="0"/>
                </a:rPr>
                <a:t>© Bharati Vidyapeeth’s Institute of Computer Applications and Management, New Delhi-63.  </a:t>
              </a:r>
            </a:p>
          </p:txBody>
        </p:sp>
        <p:sp>
          <p:nvSpPr>
            <p:cNvPr id="6" name="Text Box 23"/>
            <p:cNvSpPr txBox="1">
              <a:spLocks noChangeArrowheads="1"/>
            </p:cNvSpPr>
            <p:nvPr/>
          </p:nvSpPr>
          <p:spPr bwMode="auto">
            <a:xfrm>
              <a:off x="5440" y="4139"/>
              <a:ext cx="299" cy="140"/>
            </a:xfrm>
            <a:prstGeom prst="rect">
              <a:avLst/>
            </a:prstGeom>
            <a:noFill/>
            <a:ln w="9525">
              <a:noFill/>
              <a:round/>
              <a:headEnd/>
              <a:tailEnd/>
            </a:ln>
            <a:effectLst/>
          </p:spPr>
          <p:txBody>
            <a:bodyPr lIns="90000" tIns="46800" rIns="90000" bIns="46800" anchor="ctr"/>
            <a:lstStyle/>
            <a:p>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000099"/>
                  </a:solidFill>
                  <a:latin typeface="Arial" charset="0"/>
                </a:rPr>
                <a:t> </a:t>
              </a:r>
              <a:fld id="{D58E754A-AE78-4BD2-A302-DA70BD334D55}" type="slidenum">
                <a:rPr lang="en-US" sz="1100" b="1">
                  <a:solidFill>
                    <a:srgbClr val="FFFFFF"/>
                  </a:solidFill>
                  <a:latin typeface="Arial" charset="0"/>
                </a:rPr>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100" b="1">
                <a:solidFill>
                  <a:srgbClr val="FFFFFF"/>
                </a:solidFill>
                <a:latin typeface="Arial" charset="0"/>
              </a:endParaRPr>
            </a:p>
          </p:txBody>
        </p:sp>
      </p:grpSp>
      <p:sp>
        <p:nvSpPr>
          <p:cNvPr id="1048" name="Text Box 24"/>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53" name="Rectangle 29"/>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54" name="Rectangle 30"/>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p:nvPicPr>
        <p:blipFill>
          <a:blip r:embed="rId15"/>
          <a:srcRect/>
          <a:stretch>
            <a:fillRect/>
          </a:stretch>
        </p:blipFill>
        <p:spPr bwMode="auto">
          <a:xfrm>
            <a:off x="0" y="0"/>
            <a:ext cx="1465263" cy="644525"/>
          </a:xfrm>
          <a:prstGeom prst="rect">
            <a:avLst/>
          </a:prstGeom>
          <a:noFill/>
          <a:ln w="9525">
            <a:noFill/>
            <a:round/>
            <a:headEnd/>
            <a:tailEnd/>
          </a:ln>
        </p:spPr>
      </p:pic>
      <p:grpSp>
        <p:nvGrpSpPr>
          <p:cNvPr id="11" name="Group 36"/>
          <p:cNvGrpSpPr>
            <a:grpSpLocks/>
          </p:cNvGrpSpPr>
          <p:nvPr/>
        </p:nvGrpSpPr>
        <p:grpSpPr bwMode="auto">
          <a:xfrm>
            <a:off x="-36513" y="6540500"/>
            <a:ext cx="9140826" cy="341313"/>
            <a:chOff x="-23" y="4120"/>
            <a:chExt cx="5758" cy="215"/>
          </a:xfrm>
        </p:grpSpPr>
        <p:sp>
          <p:nvSpPr>
            <p:cNvPr id="1061" name="Rectangle 37"/>
            <p:cNvSpPr>
              <a:spLocks noChangeArrowheads="1"/>
            </p:cNvSpPr>
            <p:nvPr/>
          </p:nvSpPr>
          <p:spPr bwMode="auto">
            <a:xfrm>
              <a:off x="-23" y="4120"/>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62" name="Text Box 38"/>
            <p:cNvSpPr txBox="1">
              <a:spLocks noChangeArrowheads="1"/>
            </p:cNvSpPr>
            <p:nvPr/>
          </p:nvSpPr>
          <p:spPr bwMode="auto">
            <a:xfrm>
              <a:off x="27" y="4132"/>
              <a:ext cx="5289" cy="174"/>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1100" b="1">
                  <a:solidFill>
                    <a:srgbClr val="FFFFFF"/>
                  </a:solidFill>
                  <a:latin typeface="Arial" charset="0"/>
                </a:rPr>
                <a:t>Bharati Vidyapeeth’s Institute of Computer Applications and Management, New Delhi-63 </a:t>
              </a:r>
            </a:p>
          </p:txBody>
        </p:sp>
        <p:sp>
          <p:nvSpPr>
            <p:cNvPr id="1063" name="Text Box 39"/>
            <p:cNvSpPr txBox="1">
              <a:spLocks noChangeArrowheads="1"/>
            </p:cNvSpPr>
            <p:nvPr/>
          </p:nvSpPr>
          <p:spPr bwMode="auto">
            <a:xfrm>
              <a:off x="5417" y="4156"/>
              <a:ext cx="299" cy="140"/>
            </a:xfrm>
            <a:prstGeom prst="rect">
              <a:avLst/>
            </a:prstGeom>
            <a:noFill/>
            <a:ln w="9525">
              <a:noFill/>
              <a:round/>
              <a:headEnd/>
              <a:tailEnd/>
            </a:ln>
            <a:effectLst/>
          </p:spPr>
          <p:txBody>
            <a:bodyPr lIns="90000" tIns="46800" rIns="90000" bIns="46800" anchor="ctr"/>
            <a:lstStyle/>
            <a:p>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000099"/>
                  </a:solidFill>
                  <a:latin typeface="Arial" charset="0"/>
                </a:rPr>
                <a:t> </a:t>
              </a:r>
              <a:fld id="{3C45EBA7-E83C-4357-9164-B9B983CDB397}" type="slidenum">
                <a:rPr lang="en-US" sz="1200" b="1">
                  <a:solidFill>
                    <a:srgbClr val="FFFFFF"/>
                  </a:solidFill>
                  <a:latin typeface="Arial" charset="0"/>
                </a:rPr>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200" b="1">
                <a:solidFill>
                  <a:srgbClr val="FFFFFF"/>
                </a:solidFill>
                <a:latin typeface="Arial" charset="0"/>
              </a:endParaRPr>
            </a:p>
          </p:txBody>
        </p:sp>
      </p:grpSp>
      <p:grpSp>
        <p:nvGrpSpPr>
          <p:cNvPr id="12" name="Group 40"/>
          <p:cNvGrpSpPr>
            <a:grpSpLocks/>
          </p:cNvGrpSpPr>
          <p:nvPr/>
        </p:nvGrpSpPr>
        <p:grpSpPr bwMode="auto">
          <a:xfrm>
            <a:off x="-36513" y="6540500"/>
            <a:ext cx="9140826" cy="341313"/>
            <a:chOff x="-23" y="4120"/>
            <a:chExt cx="5758" cy="215"/>
          </a:xfrm>
        </p:grpSpPr>
        <p:sp>
          <p:nvSpPr>
            <p:cNvPr id="1065" name="Rectangle 41"/>
            <p:cNvSpPr>
              <a:spLocks noChangeArrowheads="1"/>
            </p:cNvSpPr>
            <p:nvPr/>
          </p:nvSpPr>
          <p:spPr bwMode="auto">
            <a:xfrm>
              <a:off x="-23" y="4120"/>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66" name="Text Box 42"/>
            <p:cNvSpPr txBox="1">
              <a:spLocks noChangeArrowheads="1"/>
            </p:cNvSpPr>
            <p:nvPr/>
          </p:nvSpPr>
          <p:spPr bwMode="auto">
            <a:xfrm>
              <a:off x="27" y="4132"/>
              <a:ext cx="5289" cy="174"/>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1100" b="1">
                  <a:solidFill>
                    <a:srgbClr val="FFFFFF"/>
                  </a:solidFill>
                  <a:latin typeface="Arial" charset="0"/>
                </a:rPr>
                <a:t>Bharati Vidyapeeth’s Institute of Computer Applications and Management, New Delhi-63 </a:t>
              </a:r>
            </a:p>
          </p:txBody>
        </p:sp>
        <p:sp>
          <p:nvSpPr>
            <p:cNvPr id="1067" name="Text Box 43"/>
            <p:cNvSpPr txBox="1">
              <a:spLocks noChangeArrowheads="1"/>
            </p:cNvSpPr>
            <p:nvPr/>
          </p:nvSpPr>
          <p:spPr bwMode="auto">
            <a:xfrm>
              <a:off x="5417" y="4156"/>
              <a:ext cx="299" cy="140"/>
            </a:xfrm>
            <a:prstGeom prst="rect">
              <a:avLst/>
            </a:prstGeom>
            <a:noFill/>
            <a:ln w="9525">
              <a:noFill/>
              <a:round/>
              <a:headEnd/>
              <a:tailEnd/>
            </a:ln>
            <a:effectLst/>
          </p:spPr>
          <p:txBody>
            <a:bodyPr lIns="90000" tIns="46800" rIns="90000" bIns="46800" anchor="ctr"/>
            <a:lstStyle/>
            <a:p>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000099"/>
                  </a:solidFill>
                  <a:latin typeface="Arial" charset="0"/>
                </a:rPr>
                <a:t> </a:t>
              </a:r>
              <a:fld id="{14A032F5-B5EA-4CA7-A393-5152E10B56D2}" type="slidenum">
                <a:rPr lang="en-US" sz="1200" b="1">
                  <a:solidFill>
                    <a:srgbClr val="FFFFFF"/>
                  </a:solidFill>
                  <a:latin typeface="Arial" charset="0"/>
                </a:rPr>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200" b="1">
                <a:solidFill>
                  <a:srgbClr val="FFFFFF"/>
                </a:solidFill>
                <a:latin typeface="Arial" charset="0"/>
              </a:endParaRPr>
            </a:p>
          </p:txBody>
        </p:sp>
      </p:grpSp>
      <p:grpSp>
        <p:nvGrpSpPr>
          <p:cNvPr id="13" name="Group 44"/>
          <p:cNvGrpSpPr>
            <a:grpSpLocks/>
          </p:cNvGrpSpPr>
          <p:nvPr/>
        </p:nvGrpSpPr>
        <p:grpSpPr bwMode="auto">
          <a:xfrm>
            <a:off x="-36513" y="6489693"/>
            <a:ext cx="9142414" cy="393700"/>
            <a:chOff x="-23" y="4088"/>
            <a:chExt cx="5759" cy="248"/>
          </a:xfrm>
        </p:grpSpPr>
        <p:sp>
          <p:nvSpPr>
            <p:cNvPr id="1069" name="Rectangle 45"/>
            <p:cNvSpPr>
              <a:spLocks noChangeArrowheads="1"/>
            </p:cNvSpPr>
            <p:nvPr/>
          </p:nvSpPr>
          <p:spPr bwMode="auto">
            <a:xfrm>
              <a:off x="-23" y="4088"/>
              <a:ext cx="5759" cy="248"/>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70" name="Text Box 46"/>
            <p:cNvSpPr txBox="1">
              <a:spLocks noChangeArrowheads="1"/>
            </p:cNvSpPr>
            <p:nvPr/>
          </p:nvSpPr>
          <p:spPr bwMode="auto">
            <a:xfrm>
              <a:off x="27" y="4107"/>
              <a:ext cx="5460" cy="176"/>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dirty="0">
                  <a:solidFill>
                    <a:srgbClr val="FFFFFF"/>
                  </a:solidFill>
                  <a:latin typeface="Arial" charset="0"/>
                </a:rPr>
                <a:t>© </a:t>
              </a:r>
              <a:r>
                <a:rPr lang="en-US" sz="1100" b="1" dirty="0" err="1">
                  <a:solidFill>
                    <a:srgbClr val="FFFFFF"/>
                  </a:solidFill>
                  <a:latin typeface="Arial" charset="0"/>
                </a:rPr>
                <a:t>Bharati</a:t>
              </a:r>
              <a:r>
                <a:rPr lang="en-US" sz="1100" b="1" dirty="0">
                  <a:solidFill>
                    <a:srgbClr val="FFFFFF"/>
                  </a:solidFill>
                  <a:latin typeface="Arial" charset="0"/>
                </a:rPr>
                <a:t> </a:t>
              </a:r>
              <a:r>
                <a:rPr lang="en-US" sz="1100" b="1" dirty="0" err="1">
                  <a:solidFill>
                    <a:srgbClr val="FFFFFF"/>
                  </a:solidFill>
                  <a:latin typeface="Arial" charset="0"/>
                </a:rPr>
                <a:t>Vidyapeeth’s</a:t>
              </a:r>
              <a:r>
                <a:rPr lang="en-US" sz="1100" b="1" dirty="0">
                  <a:solidFill>
                    <a:srgbClr val="FFFFFF"/>
                  </a:solidFill>
                  <a:latin typeface="Arial" charset="0"/>
                </a:rPr>
                <a:t> Institute of Computer Applications and Management, New Delhi-63</a:t>
              </a:r>
              <a:r>
                <a:rPr lang="en-US" sz="1100" b="1" dirty="0" smtClean="0">
                  <a:solidFill>
                    <a:srgbClr val="FFFFFF"/>
                  </a:solidFill>
                  <a:latin typeface="Arial" charset="0"/>
                </a:rPr>
                <a:t>, By </a:t>
              </a:r>
              <a:r>
                <a:rPr lang="en-US" sz="1100" b="1" dirty="0" err="1" smtClean="0">
                  <a:solidFill>
                    <a:srgbClr val="FFFFFF"/>
                  </a:solidFill>
                  <a:latin typeface="Arial" charset="0"/>
                </a:rPr>
                <a:t>Narinder</a:t>
              </a:r>
              <a:r>
                <a:rPr lang="en-US" sz="1100" b="1" dirty="0" smtClean="0">
                  <a:solidFill>
                    <a:srgbClr val="FFFFFF"/>
                  </a:solidFill>
                  <a:latin typeface="Arial" charset="0"/>
                </a:rPr>
                <a:t> </a:t>
              </a:r>
              <a:r>
                <a:rPr lang="en-US" sz="1100" b="1" dirty="0" err="1" smtClean="0">
                  <a:solidFill>
                    <a:srgbClr val="FFFFFF"/>
                  </a:solidFill>
                  <a:latin typeface="Arial" charset="0"/>
                </a:rPr>
                <a:t>Kaur</a:t>
              </a:r>
              <a:r>
                <a:rPr lang="en-US" sz="1100" b="1" dirty="0" smtClean="0">
                  <a:solidFill>
                    <a:srgbClr val="FFFFFF"/>
                  </a:solidFill>
                  <a:latin typeface="Arial" charset="0"/>
                </a:rPr>
                <a:t>, </a:t>
              </a:r>
              <a:r>
                <a:rPr lang="en-US" sz="1100" b="1" dirty="0">
                  <a:solidFill>
                    <a:srgbClr val="FFFFFF"/>
                  </a:solidFill>
                  <a:latin typeface="Arial" charset="0"/>
                </a:rPr>
                <a:t>Asst. Professor</a:t>
              </a:r>
            </a:p>
          </p:txBody>
        </p:sp>
        <p:sp>
          <p:nvSpPr>
            <p:cNvPr id="1071" name="Text Box 47"/>
            <p:cNvSpPr txBox="1">
              <a:spLocks noChangeArrowheads="1"/>
            </p:cNvSpPr>
            <p:nvPr/>
          </p:nvSpPr>
          <p:spPr bwMode="auto">
            <a:xfrm>
              <a:off x="5405" y="4133"/>
              <a:ext cx="299" cy="107"/>
            </a:xfrm>
            <a:prstGeom prst="rect">
              <a:avLst/>
            </a:prstGeom>
            <a:noFill/>
            <a:ln w="9525">
              <a:noFill/>
              <a:round/>
              <a:headEnd/>
              <a:tailEnd/>
            </a:ln>
            <a:effectLst/>
          </p:spPr>
          <p:txBody>
            <a:bodyPr lIns="90000" tIns="46800" rIns="90000" bIns="46800" anchor="ctr"/>
            <a:lstStyle/>
            <a:p>
              <a:pPr algn="ct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800" b="1">
                  <a:solidFill>
                    <a:srgbClr val="FFFFFF"/>
                  </a:solidFill>
                  <a:latin typeface="Arial" charset="0"/>
                </a:rPr>
                <a:t>U2.</a:t>
              </a:r>
              <a:fld id="{CB179A0C-0D2B-489A-8355-406945DB6FD6}" type="slidenum">
                <a:rPr lang="en-US" sz="800" b="1">
                  <a:solidFill>
                    <a:srgbClr val="FFFFFF"/>
                  </a:solidFill>
                  <a:latin typeface="Arial" charset="0"/>
                </a:rPr>
                <a:pPr algn="ct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800" b="1">
                <a:solidFill>
                  <a:srgbClr val="FFFFFF"/>
                </a:solidFill>
                <a:latin typeface="Arial"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470025"/>
          </a:xfrm>
        </p:spPr>
        <p:txBody>
          <a:bodyPr/>
          <a:lstStyle/>
          <a:p>
            <a:r>
              <a:rPr lang="en-US" b="1" dirty="0" smtClean="0"/>
              <a:t>Unit 4</a:t>
            </a:r>
            <a:endParaRPr lang="en-US" b="1" dirty="0"/>
          </a:p>
        </p:txBody>
      </p:sp>
      <p:sp>
        <p:nvSpPr>
          <p:cNvPr id="3" name="Subtitle 2"/>
          <p:cNvSpPr>
            <a:spLocks noGrp="1"/>
          </p:cNvSpPr>
          <p:nvPr>
            <p:ph type="subTitle" idx="1"/>
          </p:nvPr>
        </p:nvSpPr>
        <p:spPr>
          <a:xfrm>
            <a:off x="990600" y="2209800"/>
            <a:ext cx="6400800" cy="3352800"/>
          </a:xfrm>
        </p:spPr>
        <p:txBody>
          <a:bodyPr/>
          <a:lstStyle/>
          <a:p>
            <a:pPr algn="l"/>
            <a:r>
              <a:rPr lang="en-US" b="1" dirty="0" smtClean="0"/>
              <a:t>Contents </a:t>
            </a:r>
          </a:p>
          <a:p>
            <a:pPr algn="l"/>
            <a:endParaRPr lang="en-US" b="1" dirty="0" smtClean="0"/>
          </a:p>
          <a:p>
            <a:pPr algn="l">
              <a:buFont typeface="Arial" pitchFamily="34" charset="0"/>
              <a:buChar char="•"/>
            </a:pPr>
            <a:r>
              <a:rPr lang="en-US" dirty="0" smtClean="0"/>
              <a:t> Transaction Management</a:t>
            </a:r>
          </a:p>
          <a:p>
            <a:pPr algn="l">
              <a:buFont typeface="Arial" pitchFamily="34" charset="0"/>
              <a:buChar char="•"/>
            </a:pPr>
            <a:r>
              <a:rPr lang="en-US" dirty="0" smtClean="0"/>
              <a:t> Concurrency Control</a:t>
            </a:r>
          </a:p>
          <a:p>
            <a:pPr algn="l">
              <a:buFont typeface="Arial" pitchFamily="34" charset="0"/>
              <a:buChar char="•"/>
            </a:pPr>
            <a:r>
              <a:rPr lang="en-US" dirty="0" smtClean="0"/>
              <a:t> Recovery Management</a:t>
            </a:r>
          </a:p>
          <a:p>
            <a:pPr algn="l">
              <a:buFont typeface="Arial" pitchFamily="34" charset="0"/>
              <a:buChar char="•"/>
            </a:pPr>
            <a:r>
              <a:rPr lang="en-US" dirty="0" smtClean="0"/>
              <a:t> Distributed database </a:t>
            </a:r>
            <a:r>
              <a:rPr lang="en-US" smtClean="0"/>
              <a:t>management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smtClean="0"/>
              <a:t>Following log record describes the status of the transaction when failure occurred</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Recovery will be done as follows</a:t>
            </a:r>
          </a:p>
          <a:p>
            <a:endParaRPr lang="en-US" dirty="0"/>
          </a:p>
        </p:txBody>
      </p:sp>
      <p:graphicFrame>
        <p:nvGraphicFramePr>
          <p:cNvPr id="4" name="Table 3"/>
          <p:cNvGraphicFramePr>
            <a:graphicFrameLocks noGrp="1"/>
          </p:cNvGraphicFramePr>
          <p:nvPr/>
        </p:nvGraphicFramePr>
        <p:xfrm>
          <a:off x="990600" y="1371600"/>
          <a:ext cx="7391400" cy="2021840"/>
        </p:xfrm>
        <a:graphic>
          <a:graphicData uri="http://schemas.openxmlformats.org/drawingml/2006/table">
            <a:tbl>
              <a:tblPr firstRow="1" bandRow="1">
                <a:tableStyleId>{5C22544A-7EE6-4342-B048-85BDC9FD1C3A}</a:tableStyleId>
              </a:tblPr>
              <a:tblGrid>
                <a:gridCol w="1231900"/>
                <a:gridCol w="1231900"/>
                <a:gridCol w="1231900"/>
                <a:gridCol w="1231900"/>
                <a:gridCol w="1231900"/>
                <a:gridCol w="1231900"/>
              </a:tblGrid>
              <a:tr h="370840">
                <a:tc>
                  <a:txBody>
                    <a:bodyPr/>
                    <a:lstStyle/>
                    <a:p>
                      <a:r>
                        <a:rPr lang="en-US" dirty="0" smtClean="0"/>
                        <a:t>Trans Marker</a:t>
                      </a:r>
                      <a:endParaRPr lang="en-US" dirty="0"/>
                    </a:p>
                  </a:txBody>
                  <a:tcPr/>
                </a:tc>
                <a:tc>
                  <a:txBody>
                    <a:bodyPr/>
                    <a:lstStyle/>
                    <a:p>
                      <a:r>
                        <a:rPr lang="en-US" dirty="0" smtClean="0"/>
                        <a:t>Id</a:t>
                      </a:r>
                      <a:endParaRPr lang="en-US" dirty="0"/>
                    </a:p>
                  </a:txBody>
                  <a:tcPr/>
                </a:tc>
                <a:tc>
                  <a:txBody>
                    <a:bodyPr/>
                    <a:lstStyle/>
                    <a:p>
                      <a:r>
                        <a:rPr lang="en-US" dirty="0" err="1" smtClean="0"/>
                        <a:t>Oper</a:t>
                      </a:r>
                      <a:endParaRPr lang="en-US" dirty="0"/>
                    </a:p>
                  </a:txBody>
                  <a:tcPr/>
                </a:tc>
                <a:tc>
                  <a:txBody>
                    <a:bodyPr/>
                    <a:lstStyle/>
                    <a:p>
                      <a:r>
                        <a:rPr lang="en-US" dirty="0" smtClean="0"/>
                        <a:t>Undo values</a:t>
                      </a:r>
                      <a:endParaRPr lang="en-US" dirty="0"/>
                    </a:p>
                  </a:txBody>
                  <a:tcPr/>
                </a:tc>
                <a:tc>
                  <a:txBody>
                    <a:bodyPr/>
                    <a:lstStyle/>
                    <a:p>
                      <a:r>
                        <a:rPr lang="en-US" dirty="0" smtClean="0"/>
                        <a:t>Redo values</a:t>
                      </a:r>
                      <a:endParaRPr lang="en-US" dirty="0"/>
                    </a:p>
                  </a:txBody>
                  <a:tcPr/>
                </a:tc>
                <a:tc>
                  <a:txBody>
                    <a:bodyPr/>
                    <a:lstStyle/>
                    <a:p>
                      <a:r>
                        <a:rPr lang="en-US" dirty="0" smtClean="0"/>
                        <a:t>Commit marker</a:t>
                      </a:r>
                      <a:endParaRPr lang="en-US" dirty="0"/>
                    </a:p>
                  </a:txBody>
                  <a:tcPr/>
                </a:tc>
              </a:tr>
              <a:tr h="370840">
                <a:tc>
                  <a:txBody>
                    <a:bodyPr/>
                    <a:lstStyle/>
                    <a:p>
                      <a:r>
                        <a:rPr lang="en-US" dirty="0" smtClean="0"/>
                        <a:t>Y</a:t>
                      </a:r>
                      <a:endParaRPr lang="en-US" dirty="0"/>
                    </a:p>
                  </a:txBody>
                  <a:tcPr/>
                </a:tc>
                <a:tc>
                  <a:txBody>
                    <a:bodyPr/>
                    <a:lstStyle/>
                    <a:p>
                      <a:r>
                        <a:rPr lang="en-US" dirty="0" smtClean="0"/>
                        <a:t>T1</a:t>
                      </a:r>
                      <a:endParaRPr lang="en-US" dirty="0"/>
                    </a:p>
                  </a:txBody>
                  <a:tcPr/>
                </a:tc>
                <a:tc>
                  <a:txBody>
                    <a:bodyPr/>
                    <a:lstStyle/>
                    <a:p>
                      <a:r>
                        <a:rPr lang="en-US" dirty="0" smtClean="0"/>
                        <a:t>Sub X</a:t>
                      </a:r>
                    </a:p>
                    <a:p>
                      <a:r>
                        <a:rPr lang="en-US" dirty="0" smtClean="0"/>
                        <a:t>Add Y</a:t>
                      </a:r>
                      <a:endParaRPr lang="en-US" dirty="0"/>
                    </a:p>
                  </a:txBody>
                  <a:tcPr/>
                </a:tc>
                <a:tc>
                  <a:txBody>
                    <a:bodyPr/>
                    <a:lstStyle/>
                    <a:p>
                      <a:r>
                        <a:rPr lang="en-US" dirty="0" smtClean="0"/>
                        <a:t>500</a:t>
                      </a:r>
                    </a:p>
                    <a:p>
                      <a:r>
                        <a:rPr lang="en-US" dirty="0" smtClean="0"/>
                        <a:t>800</a:t>
                      </a:r>
                      <a:endParaRPr lang="en-US" dirty="0"/>
                    </a:p>
                  </a:txBody>
                  <a:tcPr/>
                </a:tc>
                <a:tc>
                  <a:txBody>
                    <a:bodyPr/>
                    <a:lstStyle/>
                    <a:p>
                      <a:r>
                        <a:rPr lang="en-US" dirty="0" smtClean="0"/>
                        <a:t>400</a:t>
                      </a:r>
                    </a:p>
                    <a:p>
                      <a:r>
                        <a:rPr lang="en-US" dirty="0" smtClean="0"/>
                        <a:t>Not Done</a:t>
                      </a:r>
                      <a:endParaRPr lang="en-US" dirty="0"/>
                    </a:p>
                  </a:txBody>
                  <a:tcPr/>
                </a:tc>
                <a:tc>
                  <a:txBody>
                    <a:bodyPr/>
                    <a:lstStyle/>
                    <a:p>
                      <a:r>
                        <a:rPr lang="en-US" dirty="0" smtClean="0"/>
                        <a:t>N</a:t>
                      </a:r>
                      <a:endParaRPr lang="en-US" dirty="0"/>
                    </a:p>
                  </a:txBody>
                  <a:tcPr/>
                </a:tc>
              </a:tr>
              <a:tr h="370840">
                <a:tc>
                  <a:txBody>
                    <a:bodyPr/>
                    <a:lstStyle/>
                    <a:p>
                      <a:r>
                        <a:rPr lang="en-US" dirty="0" smtClean="0"/>
                        <a:t>Y</a:t>
                      </a:r>
                      <a:endParaRPr lang="en-US" dirty="0"/>
                    </a:p>
                  </a:txBody>
                  <a:tcPr/>
                </a:tc>
                <a:tc>
                  <a:txBody>
                    <a:bodyPr/>
                    <a:lstStyle/>
                    <a:p>
                      <a:r>
                        <a:rPr lang="en-US" dirty="0" smtClean="0"/>
                        <a:t>T2</a:t>
                      </a:r>
                      <a:endParaRPr lang="en-US" dirty="0"/>
                    </a:p>
                  </a:txBody>
                  <a:tcPr/>
                </a:tc>
                <a:tc>
                  <a:txBody>
                    <a:bodyPr/>
                    <a:lstStyle/>
                    <a:p>
                      <a:r>
                        <a:rPr lang="en-US" dirty="0" smtClean="0"/>
                        <a:t>Add A</a:t>
                      </a:r>
                      <a:endParaRPr lang="en-US" dirty="0"/>
                    </a:p>
                  </a:txBody>
                  <a:tcPr/>
                </a:tc>
                <a:tc>
                  <a:txBody>
                    <a:bodyPr/>
                    <a:lstStyle/>
                    <a:p>
                      <a:r>
                        <a:rPr lang="en-US" dirty="0" smtClean="0"/>
                        <a:t>1000</a:t>
                      </a:r>
                      <a:endParaRPr lang="en-US" dirty="0"/>
                    </a:p>
                  </a:txBody>
                  <a:tcPr/>
                </a:tc>
                <a:tc>
                  <a:txBody>
                    <a:bodyPr/>
                    <a:lstStyle/>
                    <a:p>
                      <a:r>
                        <a:rPr lang="en-US" dirty="0" smtClean="0"/>
                        <a:t>1200</a:t>
                      </a:r>
                      <a:endParaRPr lang="en-US" dirty="0"/>
                    </a:p>
                  </a:txBody>
                  <a:tcPr/>
                </a:tc>
                <a:tc>
                  <a:txBody>
                    <a:bodyPr/>
                    <a:lstStyle/>
                    <a:p>
                      <a:r>
                        <a:rPr lang="en-US" dirty="0" smtClean="0"/>
                        <a:t>N</a:t>
                      </a:r>
                      <a:endParaRPr lang="en-US" dirty="0"/>
                    </a:p>
                  </a:txBody>
                  <a:tcPr/>
                </a:tc>
              </a:tr>
              <a:tr h="370840">
                <a:tc>
                  <a:txBody>
                    <a:bodyPr/>
                    <a:lstStyle/>
                    <a:p>
                      <a:r>
                        <a:rPr lang="en-US" dirty="0" smtClean="0"/>
                        <a:t>Y</a:t>
                      </a:r>
                      <a:endParaRPr lang="en-US" dirty="0"/>
                    </a:p>
                  </a:txBody>
                  <a:tcPr/>
                </a:tc>
                <a:tc>
                  <a:txBody>
                    <a:bodyPr/>
                    <a:lstStyle/>
                    <a:p>
                      <a:r>
                        <a:rPr lang="en-US" dirty="0" smtClean="0"/>
                        <a:t>T3</a:t>
                      </a:r>
                      <a:endParaRPr lang="en-US" dirty="0"/>
                    </a:p>
                  </a:txBody>
                  <a:tcPr/>
                </a:tc>
                <a:tc>
                  <a:txBody>
                    <a:bodyPr/>
                    <a:lstStyle/>
                    <a:p>
                      <a:r>
                        <a:rPr lang="en-US" dirty="0" smtClean="0"/>
                        <a:t>Sub Z</a:t>
                      </a:r>
                      <a:endParaRPr lang="en-US" dirty="0"/>
                    </a:p>
                  </a:txBody>
                  <a:tcPr/>
                </a:tc>
                <a:tc>
                  <a:txBody>
                    <a:bodyPr/>
                    <a:lstStyle/>
                    <a:p>
                      <a:r>
                        <a:rPr lang="en-US" dirty="0" smtClean="0"/>
                        <a:t>900</a:t>
                      </a:r>
                      <a:endParaRPr lang="en-US" dirty="0"/>
                    </a:p>
                  </a:txBody>
                  <a:tcPr/>
                </a:tc>
                <a:tc>
                  <a:txBody>
                    <a:bodyPr/>
                    <a:lstStyle/>
                    <a:p>
                      <a:r>
                        <a:rPr lang="en-US" dirty="0" smtClean="0"/>
                        <a:t>400</a:t>
                      </a:r>
                      <a:endParaRPr lang="en-US" dirty="0"/>
                    </a:p>
                  </a:txBody>
                  <a:tcPr/>
                </a:tc>
                <a:tc>
                  <a:txBody>
                    <a:bodyPr/>
                    <a:lstStyle/>
                    <a:p>
                      <a:r>
                        <a:rPr lang="en-US" dirty="0" smtClean="0"/>
                        <a:t>Y</a:t>
                      </a:r>
                      <a:endParaRPr lang="en-US" dirty="0"/>
                    </a:p>
                  </a:txBody>
                  <a:tcPr/>
                </a:tc>
              </a:tr>
            </a:tbl>
          </a:graphicData>
        </a:graphic>
      </p:graphicFrame>
      <p:sp>
        <p:nvSpPr>
          <p:cNvPr id="5" name="Rectangle 4"/>
          <p:cNvSpPr/>
          <p:nvPr/>
        </p:nvSpPr>
        <p:spPr>
          <a:xfrm>
            <a:off x="2514600" y="152400"/>
            <a:ext cx="4211409" cy="646331"/>
          </a:xfrm>
          <a:prstGeom prst="rect">
            <a:avLst/>
          </a:prstGeom>
        </p:spPr>
        <p:txBody>
          <a:bodyPr wrap="none">
            <a:spAutoFit/>
          </a:bodyPr>
          <a:lstStyle/>
          <a:p>
            <a:r>
              <a:rPr lang="en-US" sz="3600" b="1" dirty="0" smtClean="0">
                <a:solidFill>
                  <a:schemeClr val="accent1">
                    <a:lumMod val="40000"/>
                    <a:lumOff val="60000"/>
                  </a:schemeClr>
                </a:solidFill>
                <a:latin typeface="+mj-lt"/>
              </a:rPr>
              <a:t>Log Based Recovery</a:t>
            </a:r>
            <a:endParaRPr lang="en-US" sz="3600" dirty="0">
              <a:latin typeface="+mj-lt"/>
            </a:endParaRPr>
          </a:p>
        </p:txBody>
      </p:sp>
      <p:graphicFrame>
        <p:nvGraphicFramePr>
          <p:cNvPr id="6" name="Table 5"/>
          <p:cNvGraphicFramePr>
            <a:graphicFrameLocks noGrp="1"/>
          </p:cNvGraphicFramePr>
          <p:nvPr/>
        </p:nvGraphicFramePr>
        <p:xfrm>
          <a:off x="990600" y="4114800"/>
          <a:ext cx="7086600" cy="2123440"/>
        </p:xfrm>
        <a:graphic>
          <a:graphicData uri="http://schemas.openxmlformats.org/drawingml/2006/table">
            <a:tbl>
              <a:tblPr firstRow="1" bandRow="1">
                <a:tableStyleId>{5C22544A-7EE6-4342-B048-85BDC9FD1C3A}</a:tableStyleId>
              </a:tblPr>
              <a:tblGrid>
                <a:gridCol w="1417320"/>
                <a:gridCol w="1417320"/>
                <a:gridCol w="1417320"/>
                <a:gridCol w="1417320"/>
                <a:gridCol w="1417320"/>
              </a:tblGrid>
              <a:tr h="370840">
                <a:tc>
                  <a:txBody>
                    <a:bodyPr/>
                    <a:lstStyle/>
                    <a:p>
                      <a:r>
                        <a:rPr lang="en-US" dirty="0" smtClean="0"/>
                        <a:t>Values</a:t>
                      </a:r>
                      <a:endParaRPr lang="en-US" dirty="0"/>
                    </a:p>
                  </a:txBody>
                  <a:tcPr/>
                </a:tc>
                <a:tc>
                  <a:txBody>
                    <a:bodyPr/>
                    <a:lstStyle/>
                    <a:p>
                      <a:r>
                        <a:rPr lang="en-US" dirty="0" smtClean="0"/>
                        <a:t>Initial</a:t>
                      </a:r>
                      <a:endParaRPr lang="en-US" dirty="0"/>
                    </a:p>
                  </a:txBody>
                  <a:tcPr/>
                </a:tc>
                <a:tc>
                  <a:txBody>
                    <a:bodyPr/>
                    <a:lstStyle/>
                    <a:p>
                      <a:r>
                        <a:rPr lang="en-US" dirty="0" smtClean="0"/>
                        <a:t>Before failure</a:t>
                      </a:r>
                      <a:endParaRPr lang="en-US" dirty="0"/>
                    </a:p>
                  </a:txBody>
                  <a:tcPr/>
                </a:tc>
                <a:tc>
                  <a:txBody>
                    <a:bodyPr/>
                    <a:lstStyle/>
                    <a:p>
                      <a:r>
                        <a:rPr lang="en-US" dirty="0" err="1" smtClean="0"/>
                        <a:t>Oper</a:t>
                      </a:r>
                      <a:r>
                        <a:rPr lang="en-US" dirty="0" smtClean="0"/>
                        <a:t> required</a:t>
                      </a:r>
                      <a:endParaRPr lang="en-US" dirty="0"/>
                    </a:p>
                  </a:txBody>
                  <a:tcPr/>
                </a:tc>
                <a:tc>
                  <a:txBody>
                    <a:bodyPr/>
                    <a:lstStyle/>
                    <a:p>
                      <a:r>
                        <a:rPr lang="en-US" dirty="0" smtClean="0"/>
                        <a:t>Recovered Values</a:t>
                      </a:r>
                      <a:endParaRPr lang="en-US" dirty="0"/>
                    </a:p>
                  </a:txBody>
                  <a:tcPr/>
                </a:tc>
              </a:tr>
              <a:tr h="370840">
                <a:tc>
                  <a:txBody>
                    <a:bodyPr/>
                    <a:lstStyle/>
                    <a:p>
                      <a:r>
                        <a:rPr lang="en-US" dirty="0" smtClean="0"/>
                        <a:t>X</a:t>
                      </a:r>
                      <a:endParaRPr lang="en-US" dirty="0"/>
                    </a:p>
                  </a:txBody>
                  <a:tcPr/>
                </a:tc>
                <a:tc>
                  <a:txBody>
                    <a:bodyPr/>
                    <a:lstStyle/>
                    <a:p>
                      <a:r>
                        <a:rPr lang="en-US" dirty="0" smtClean="0"/>
                        <a:t>500</a:t>
                      </a:r>
                      <a:endParaRPr lang="en-US" dirty="0"/>
                    </a:p>
                  </a:txBody>
                  <a:tcPr/>
                </a:tc>
                <a:tc>
                  <a:txBody>
                    <a:bodyPr/>
                    <a:lstStyle/>
                    <a:p>
                      <a:r>
                        <a:rPr lang="en-US" dirty="0" smtClean="0"/>
                        <a:t>400</a:t>
                      </a:r>
                      <a:endParaRPr lang="en-US" dirty="0"/>
                    </a:p>
                  </a:txBody>
                  <a:tcPr/>
                </a:tc>
                <a:tc>
                  <a:txBody>
                    <a:bodyPr/>
                    <a:lstStyle/>
                    <a:p>
                      <a:r>
                        <a:rPr lang="en-US" dirty="0" smtClean="0"/>
                        <a:t>Undo</a:t>
                      </a:r>
                      <a:endParaRPr lang="en-US" dirty="0"/>
                    </a:p>
                  </a:txBody>
                  <a:tcPr/>
                </a:tc>
                <a:tc>
                  <a:txBody>
                    <a:bodyPr/>
                    <a:lstStyle/>
                    <a:p>
                      <a:r>
                        <a:rPr lang="en-US" dirty="0" smtClean="0"/>
                        <a:t>500</a:t>
                      </a:r>
                      <a:endParaRPr lang="en-US" dirty="0"/>
                    </a:p>
                  </a:txBody>
                  <a:tcPr/>
                </a:tc>
              </a:tr>
              <a:tr h="370840">
                <a:tc>
                  <a:txBody>
                    <a:bodyPr/>
                    <a:lstStyle/>
                    <a:p>
                      <a:r>
                        <a:rPr lang="en-US" dirty="0" smtClean="0"/>
                        <a:t>Y</a:t>
                      </a:r>
                      <a:endParaRPr lang="en-US" dirty="0"/>
                    </a:p>
                  </a:txBody>
                  <a:tcPr/>
                </a:tc>
                <a:tc>
                  <a:txBody>
                    <a:bodyPr/>
                    <a:lstStyle/>
                    <a:p>
                      <a:r>
                        <a:rPr lang="en-US" dirty="0" smtClean="0"/>
                        <a:t>800</a:t>
                      </a:r>
                      <a:endParaRPr lang="en-US" dirty="0"/>
                    </a:p>
                  </a:txBody>
                  <a:tcPr/>
                </a:tc>
                <a:tc>
                  <a:txBody>
                    <a:bodyPr/>
                    <a:lstStyle/>
                    <a:p>
                      <a:r>
                        <a:rPr lang="en-US" dirty="0" smtClean="0"/>
                        <a:t>800</a:t>
                      </a:r>
                      <a:endParaRPr lang="en-US" dirty="0"/>
                    </a:p>
                  </a:txBody>
                  <a:tcPr/>
                </a:tc>
                <a:tc>
                  <a:txBody>
                    <a:bodyPr/>
                    <a:lstStyle/>
                    <a:p>
                      <a:r>
                        <a:rPr lang="en-US" dirty="0" smtClean="0"/>
                        <a:t>Undo</a:t>
                      </a:r>
                      <a:endParaRPr lang="en-US" dirty="0"/>
                    </a:p>
                  </a:txBody>
                  <a:tcPr/>
                </a:tc>
                <a:tc>
                  <a:txBody>
                    <a:bodyPr/>
                    <a:lstStyle/>
                    <a:p>
                      <a:r>
                        <a:rPr lang="en-US" dirty="0" smtClean="0"/>
                        <a:t>800</a:t>
                      </a:r>
                      <a:endParaRPr lang="en-US" dirty="0"/>
                    </a:p>
                  </a:txBody>
                  <a:tcPr/>
                </a:tc>
              </a:tr>
              <a:tr h="370840">
                <a:tc>
                  <a:txBody>
                    <a:bodyPr/>
                    <a:lstStyle/>
                    <a:p>
                      <a:r>
                        <a:rPr lang="en-US" dirty="0" smtClean="0"/>
                        <a:t>A</a:t>
                      </a:r>
                      <a:endParaRPr lang="en-US" dirty="0"/>
                    </a:p>
                  </a:txBody>
                  <a:tcPr/>
                </a:tc>
                <a:tc>
                  <a:txBody>
                    <a:bodyPr/>
                    <a:lstStyle/>
                    <a:p>
                      <a:r>
                        <a:rPr lang="en-US" dirty="0" smtClean="0"/>
                        <a:t>1000</a:t>
                      </a:r>
                      <a:endParaRPr lang="en-US" dirty="0"/>
                    </a:p>
                  </a:txBody>
                  <a:tcPr/>
                </a:tc>
                <a:tc>
                  <a:txBody>
                    <a:bodyPr/>
                    <a:lstStyle/>
                    <a:p>
                      <a:r>
                        <a:rPr lang="en-US" dirty="0" smtClean="0"/>
                        <a:t>1200</a:t>
                      </a:r>
                      <a:endParaRPr lang="en-US" dirty="0"/>
                    </a:p>
                  </a:txBody>
                  <a:tcPr/>
                </a:tc>
                <a:tc>
                  <a:txBody>
                    <a:bodyPr/>
                    <a:lstStyle/>
                    <a:p>
                      <a:r>
                        <a:rPr lang="en-US" dirty="0" smtClean="0"/>
                        <a:t>Undo</a:t>
                      </a:r>
                      <a:endParaRPr lang="en-US" dirty="0"/>
                    </a:p>
                  </a:txBody>
                  <a:tcPr/>
                </a:tc>
                <a:tc>
                  <a:txBody>
                    <a:bodyPr/>
                    <a:lstStyle/>
                    <a:p>
                      <a:r>
                        <a:rPr lang="en-US" dirty="0" smtClean="0"/>
                        <a:t>1000</a:t>
                      </a:r>
                      <a:endParaRPr lang="en-US" dirty="0"/>
                    </a:p>
                  </a:txBody>
                  <a:tcPr/>
                </a:tc>
              </a:tr>
              <a:tr h="370840">
                <a:tc>
                  <a:txBody>
                    <a:bodyPr/>
                    <a:lstStyle/>
                    <a:p>
                      <a:r>
                        <a:rPr lang="en-US" dirty="0" smtClean="0"/>
                        <a:t>Z</a:t>
                      </a:r>
                      <a:endParaRPr lang="en-US" dirty="0"/>
                    </a:p>
                  </a:txBody>
                  <a:tcPr/>
                </a:tc>
                <a:tc>
                  <a:txBody>
                    <a:bodyPr/>
                    <a:lstStyle/>
                    <a:p>
                      <a:r>
                        <a:rPr lang="en-US" dirty="0" smtClean="0"/>
                        <a:t>900</a:t>
                      </a:r>
                      <a:endParaRPr lang="en-US" dirty="0"/>
                    </a:p>
                  </a:txBody>
                  <a:tcPr/>
                </a:tc>
                <a:tc>
                  <a:txBody>
                    <a:bodyPr/>
                    <a:lstStyle/>
                    <a:p>
                      <a:r>
                        <a:rPr lang="en-US" dirty="0" smtClean="0"/>
                        <a:t>400</a:t>
                      </a:r>
                      <a:endParaRPr lang="en-US" dirty="0"/>
                    </a:p>
                  </a:txBody>
                  <a:tcPr/>
                </a:tc>
                <a:tc>
                  <a:txBody>
                    <a:bodyPr/>
                    <a:lstStyle/>
                    <a:p>
                      <a:r>
                        <a:rPr lang="en-US" dirty="0" smtClean="0"/>
                        <a:t>Redo</a:t>
                      </a:r>
                      <a:endParaRPr lang="en-US" dirty="0"/>
                    </a:p>
                  </a:txBody>
                  <a:tcPr/>
                </a:tc>
                <a:tc>
                  <a:txBody>
                    <a:bodyPr/>
                    <a:lstStyle/>
                    <a:p>
                      <a:r>
                        <a:rPr lang="en-US" dirty="0" smtClean="0"/>
                        <a:t>400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 Undo portion is required when partial updates made by an uncommitted transaction needs to be undone.</a:t>
            </a:r>
          </a:p>
          <a:p>
            <a:r>
              <a:rPr lang="en-US" sz="2400" dirty="0" smtClean="0"/>
              <a:t> Redo portion is required when failure occurs after the transaction has finished its execution.</a:t>
            </a:r>
          </a:p>
          <a:p>
            <a:pPr>
              <a:buNone/>
            </a:pPr>
            <a:r>
              <a:rPr lang="en-US" sz="2400" dirty="0" smtClean="0"/>
              <a:t>The following graph shows the status of various transactions when failure occurred:</a:t>
            </a:r>
          </a:p>
          <a:p>
            <a:pPr>
              <a:buNone/>
            </a:pPr>
            <a:r>
              <a:rPr lang="en-US" sz="2400" dirty="0" smtClean="0"/>
              <a:t>T1 and T2 will be redone whereas T3 and T4 will be undone.</a:t>
            </a:r>
          </a:p>
          <a:p>
            <a:pPr>
              <a:buNone/>
            </a:pPr>
            <a:r>
              <a:rPr lang="en-US" sz="2400" dirty="0" smtClean="0"/>
              <a:t>								    T1	</a:t>
            </a:r>
          </a:p>
          <a:p>
            <a:pPr>
              <a:buNone/>
            </a:pPr>
            <a:r>
              <a:rPr lang="en-US" sz="2400" dirty="0" smtClean="0"/>
              <a:t>												T2</a:t>
            </a:r>
          </a:p>
          <a:p>
            <a:pPr>
              <a:buNone/>
            </a:pPr>
            <a:r>
              <a:rPr lang="en-US" sz="2400" dirty="0" smtClean="0"/>
              <a:t>															T3		</a:t>
            </a:r>
            <a:r>
              <a:rPr lang="en-US" sz="2000" dirty="0" smtClean="0"/>
              <a:t>Failure</a:t>
            </a:r>
            <a:endParaRPr lang="en-US" sz="2400" dirty="0" smtClean="0"/>
          </a:p>
          <a:p>
            <a:pPr>
              <a:buNone/>
            </a:pPr>
            <a:endParaRPr lang="en-US" sz="2400" dirty="0" smtClean="0"/>
          </a:p>
          <a:p>
            <a:pPr>
              <a:buNone/>
            </a:pPr>
            <a:r>
              <a:rPr lang="en-US" sz="2400" dirty="0" smtClean="0"/>
              <a:t>															T4</a:t>
            </a:r>
            <a:endParaRPr lang="en-US" sz="2400" dirty="0"/>
          </a:p>
        </p:txBody>
      </p:sp>
      <p:sp>
        <p:nvSpPr>
          <p:cNvPr id="4" name="Rectangle 3"/>
          <p:cNvSpPr/>
          <p:nvPr/>
        </p:nvSpPr>
        <p:spPr>
          <a:xfrm>
            <a:off x="2514600" y="152400"/>
            <a:ext cx="4211409" cy="646331"/>
          </a:xfrm>
          <a:prstGeom prst="rect">
            <a:avLst/>
          </a:prstGeom>
        </p:spPr>
        <p:txBody>
          <a:bodyPr wrap="none">
            <a:spAutoFit/>
          </a:bodyPr>
          <a:lstStyle/>
          <a:p>
            <a:r>
              <a:rPr lang="en-US" sz="3600" b="1" dirty="0" smtClean="0">
                <a:solidFill>
                  <a:schemeClr val="accent1">
                    <a:lumMod val="40000"/>
                    <a:lumOff val="60000"/>
                  </a:schemeClr>
                </a:solidFill>
                <a:latin typeface="+mj-lt"/>
              </a:rPr>
              <a:t>Log Based Recovery</a:t>
            </a:r>
            <a:endParaRPr lang="en-US" sz="3600" dirty="0">
              <a:latin typeface="+mj-lt"/>
            </a:endParaRPr>
          </a:p>
        </p:txBody>
      </p:sp>
      <p:cxnSp>
        <p:nvCxnSpPr>
          <p:cNvPr id="6" name="Straight Connector 5"/>
          <p:cNvCxnSpPr/>
          <p:nvPr/>
        </p:nvCxnSpPr>
        <p:spPr bwMode="auto">
          <a:xfrm rot="5400000">
            <a:off x="6363494" y="4991100"/>
            <a:ext cx="2361406" cy="79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5257800" y="5410200"/>
            <a:ext cx="22860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3276600" y="4419600"/>
            <a:ext cx="12954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4191000" y="4953000"/>
            <a:ext cx="20574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6096000" y="5791200"/>
            <a:ext cx="14478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a:off x="3162300" y="43815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rot="5400000">
            <a:off x="5982494" y="57523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rot="5400000">
            <a:off x="5144294" y="53713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5400000">
            <a:off x="4458494" y="43807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5400000">
            <a:off x="6134894" y="49903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4077494" y="49141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r>
              <a:rPr lang="en-US" sz="3200" b="1" dirty="0" smtClean="0">
                <a:solidFill>
                  <a:schemeClr val="accent1">
                    <a:lumMod val="20000"/>
                    <a:lumOff val="80000"/>
                  </a:schemeClr>
                </a:solidFill>
              </a:rPr>
              <a:t>Other Log based recovery techniques</a:t>
            </a:r>
            <a:endParaRPr lang="en-US" sz="3200" b="1" dirty="0">
              <a:solidFill>
                <a:schemeClr val="accent1">
                  <a:lumMod val="20000"/>
                  <a:lumOff val="80000"/>
                </a:schemeClr>
              </a:solidFill>
            </a:endParaRPr>
          </a:p>
        </p:txBody>
      </p:sp>
      <p:sp>
        <p:nvSpPr>
          <p:cNvPr id="3" name="Content Placeholder 2"/>
          <p:cNvSpPr>
            <a:spLocks noGrp="1"/>
          </p:cNvSpPr>
          <p:nvPr>
            <p:ph idx="1"/>
          </p:nvPr>
        </p:nvSpPr>
        <p:spPr/>
        <p:txBody>
          <a:bodyPr/>
          <a:lstStyle/>
          <a:p>
            <a:endParaRPr lang="en-US" dirty="0" smtClean="0"/>
          </a:p>
          <a:p>
            <a:r>
              <a:rPr lang="en-US" dirty="0" smtClean="0"/>
              <a:t>Checkpoints</a:t>
            </a:r>
          </a:p>
          <a:p>
            <a:r>
              <a:rPr lang="en-US" dirty="0" smtClean="0"/>
              <a:t>Deferred Mechanisms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z="2400" dirty="0" smtClean="0"/>
          </a:p>
          <a:p>
            <a:pPr algn="just"/>
            <a:r>
              <a:rPr lang="en-US" sz="2400" dirty="0" smtClean="0"/>
              <a:t>The simple ‘write ahead strategy’ (or log recovery) examines all records for those transactions and it redoes all those transactions that have been committed even hours earlier. So to improve this situation checkpoint mechanism is used.</a:t>
            </a:r>
          </a:p>
          <a:p>
            <a:pPr algn="just"/>
            <a:endParaRPr lang="en-US" sz="2400" dirty="0" smtClean="0"/>
          </a:p>
          <a:p>
            <a:pPr algn="just"/>
            <a:r>
              <a:rPr lang="en-US" sz="2400" dirty="0" smtClean="0"/>
              <a:t>Using this scheme, only uncommitted transactions that started before the checkpoint but did not commit, are considered or that started after the checkpoint.</a:t>
            </a:r>
            <a:endParaRPr lang="en-US" sz="2400" dirty="0"/>
          </a:p>
        </p:txBody>
      </p:sp>
      <p:sp>
        <p:nvSpPr>
          <p:cNvPr id="4" name="Rectangle 3"/>
          <p:cNvSpPr/>
          <p:nvPr/>
        </p:nvSpPr>
        <p:spPr>
          <a:xfrm>
            <a:off x="2514600" y="152400"/>
            <a:ext cx="2646878" cy="646331"/>
          </a:xfrm>
          <a:prstGeom prst="rect">
            <a:avLst/>
          </a:prstGeom>
        </p:spPr>
        <p:txBody>
          <a:bodyPr wrap="none">
            <a:spAutoFit/>
          </a:bodyPr>
          <a:lstStyle/>
          <a:p>
            <a:r>
              <a:rPr lang="en-US" sz="3600" b="1" dirty="0" smtClean="0">
                <a:solidFill>
                  <a:schemeClr val="accent1">
                    <a:lumMod val="40000"/>
                    <a:lumOff val="60000"/>
                  </a:schemeClr>
                </a:solidFill>
                <a:latin typeface="+mj-lt"/>
              </a:rPr>
              <a:t>Checkpoints</a:t>
            </a:r>
            <a:endParaRPr lang="en-US" sz="36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990600"/>
            <a:ext cx="8077200" cy="4801314"/>
          </a:xfrm>
          <a:prstGeom prst="rect">
            <a:avLst/>
          </a:prstGeom>
        </p:spPr>
        <p:txBody>
          <a:bodyPr wrap="square">
            <a:spAutoFit/>
          </a:bodyPr>
          <a:lstStyle/>
          <a:p>
            <a:pPr marL="381000" indent="-381000"/>
            <a:r>
              <a:rPr lang="en-US" dirty="0" smtClean="0"/>
              <a:t>During recovery we need to consider only the most recent transaction T</a:t>
            </a:r>
            <a:r>
              <a:rPr lang="en-US" baseline="-25000" dirty="0" smtClean="0"/>
              <a:t>i</a:t>
            </a:r>
            <a:r>
              <a:rPr lang="en-US" dirty="0" smtClean="0"/>
              <a:t> that started before the checkpoint, and transactions that started after </a:t>
            </a:r>
            <a:r>
              <a:rPr lang="en-US" i="1" dirty="0" smtClean="0"/>
              <a:t>T</a:t>
            </a:r>
            <a:r>
              <a:rPr lang="en-US" i="1" baseline="-25000" dirty="0" smtClean="0"/>
              <a:t>i</a:t>
            </a:r>
            <a:r>
              <a:rPr lang="en-US" dirty="0" smtClean="0"/>
              <a:t>. </a:t>
            </a:r>
          </a:p>
          <a:p>
            <a:pPr marL="381000" indent="-381000"/>
            <a:endParaRPr lang="en-US" dirty="0" smtClean="0"/>
          </a:p>
          <a:p>
            <a:pPr marL="800100" lvl="1" indent="-342900">
              <a:buFont typeface="Monotype Sorts" pitchFamily="2" charset="2"/>
              <a:buAutoNum type="arabicPeriod"/>
            </a:pPr>
            <a:r>
              <a:rPr lang="en-US" dirty="0" smtClean="0"/>
              <a:t>Scan backwards from end of log to find the most recent &lt;</a:t>
            </a:r>
            <a:r>
              <a:rPr lang="en-US" b="1" dirty="0" smtClean="0"/>
              <a:t>checkpoint</a:t>
            </a:r>
            <a:r>
              <a:rPr lang="en-US" dirty="0" smtClean="0"/>
              <a:t>&gt; record </a:t>
            </a:r>
          </a:p>
          <a:p>
            <a:pPr marL="800100" lvl="1" indent="-342900">
              <a:buFont typeface="Monotype Sorts" pitchFamily="2" charset="2"/>
              <a:buAutoNum type="arabicPeriod"/>
            </a:pPr>
            <a:endParaRPr lang="en-US" dirty="0" smtClean="0"/>
          </a:p>
          <a:p>
            <a:pPr marL="800100" lvl="1" indent="-342900">
              <a:buFont typeface="Monotype Sorts" pitchFamily="2" charset="2"/>
              <a:buAutoNum type="arabicPeriod"/>
            </a:pPr>
            <a:r>
              <a:rPr lang="en-US" dirty="0" smtClean="0"/>
              <a:t>Continue scanning backwards till a record </a:t>
            </a:r>
            <a:r>
              <a:rPr lang="en-US" i="1" dirty="0" smtClean="0"/>
              <a:t>&lt;T</a:t>
            </a:r>
            <a:r>
              <a:rPr lang="en-US" i="1" baseline="-25000" dirty="0" smtClean="0"/>
              <a:t>i</a:t>
            </a:r>
            <a:r>
              <a:rPr lang="en-US" b="1" dirty="0" smtClean="0"/>
              <a:t> start</a:t>
            </a:r>
            <a:r>
              <a:rPr lang="en-US" dirty="0" smtClean="0"/>
              <a:t>&gt; is found. </a:t>
            </a:r>
          </a:p>
          <a:p>
            <a:pPr marL="800100" lvl="1" indent="-342900">
              <a:buFont typeface="Monotype Sorts" pitchFamily="2" charset="2"/>
              <a:buAutoNum type="arabicPeriod"/>
            </a:pPr>
            <a:endParaRPr lang="en-US" dirty="0" smtClean="0"/>
          </a:p>
          <a:p>
            <a:pPr marL="800100" lvl="1" indent="-342900">
              <a:buFont typeface="Monotype Sorts" pitchFamily="2" charset="2"/>
              <a:buAutoNum type="arabicPeriod"/>
            </a:pPr>
            <a:r>
              <a:rPr lang="en-US" dirty="0" smtClean="0"/>
              <a:t>Need only consider the part of log following above </a:t>
            </a:r>
            <a:r>
              <a:rPr lang="en-US" b="1" dirty="0" smtClean="0"/>
              <a:t>star</a:t>
            </a:r>
            <a:r>
              <a:rPr lang="en-US" dirty="0" smtClean="0"/>
              <a:t>t record. Earlier part of log can be ignored during recovery, and can be erased whenever desired.</a:t>
            </a:r>
          </a:p>
          <a:p>
            <a:pPr marL="800100" lvl="1" indent="-342900">
              <a:buFont typeface="Monotype Sorts" pitchFamily="2" charset="2"/>
              <a:buAutoNum type="arabicPeriod"/>
            </a:pPr>
            <a:endParaRPr lang="en-US" dirty="0" smtClean="0"/>
          </a:p>
          <a:p>
            <a:pPr marL="800100" lvl="1" indent="-342900">
              <a:buFont typeface="Monotype Sorts" pitchFamily="2" charset="2"/>
              <a:buAutoNum type="arabicPeriod"/>
            </a:pPr>
            <a:r>
              <a:rPr lang="en-US" dirty="0" smtClean="0"/>
              <a:t>For all transactions (starting from </a:t>
            </a:r>
            <a:r>
              <a:rPr lang="en-US" i="1" dirty="0" smtClean="0"/>
              <a:t>T</a:t>
            </a:r>
            <a:r>
              <a:rPr lang="en-US" i="1" baseline="-25000" dirty="0" smtClean="0"/>
              <a:t>i</a:t>
            </a:r>
            <a:r>
              <a:rPr lang="en-US" dirty="0" smtClean="0"/>
              <a:t> or later) with no </a:t>
            </a:r>
            <a:r>
              <a:rPr lang="en-US" i="1" dirty="0" smtClean="0"/>
              <a:t>&lt;T</a:t>
            </a:r>
            <a:r>
              <a:rPr lang="en-US" i="1" baseline="-25000" dirty="0" smtClean="0"/>
              <a:t>i</a:t>
            </a:r>
            <a:r>
              <a:rPr lang="en-US" dirty="0" smtClean="0"/>
              <a:t> </a:t>
            </a:r>
            <a:r>
              <a:rPr lang="en-US" b="1" dirty="0" smtClean="0"/>
              <a:t>commit</a:t>
            </a:r>
            <a:r>
              <a:rPr lang="en-US" i="1" dirty="0" smtClean="0"/>
              <a:t>&gt;</a:t>
            </a:r>
            <a:r>
              <a:rPr lang="en-US" dirty="0" smtClean="0"/>
              <a:t>, execute </a:t>
            </a:r>
            <a:r>
              <a:rPr lang="en-US" b="1" dirty="0" smtClean="0"/>
              <a:t>undo</a:t>
            </a:r>
            <a:r>
              <a:rPr lang="en-US" b="1" i="1" dirty="0" smtClean="0"/>
              <a:t>(</a:t>
            </a:r>
            <a:r>
              <a:rPr lang="en-US" i="1" dirty="0" smtClean="0"/>
              <a:t>T</a:t>
            </a:r>
            <a:r>
              <a:rPr lang="en-US" i="1" baseline="-25000" dirty="0" smtClean="0"/>
              <a:t>i</a:t>
            </a:r>
            <a:r>
              <a:rPr lang="en-US" i="1" dirty="0" smtClean="0"/>
              <a:t>). </a:t>
            </a:r>
            <a:r>
              <a:rPr lang="en-US" dirty="0" smtClean="0"/>
              <a:t>(Done only in case of immediate modification.)</a:t>
            </a:r>
          </a:p>
          <a:p>
            <a:pPr marL="800100" lvl="1" indent="-342900">
              <a:buFont typeface="Monotype Sorts" pitchFamily="2" charset="2"/>
              <a:buAutoNum type="arabicPeriod"/>
            </a:pPr>
            <a:endParaRPr lang="en-US" dirty="0" smtClean="0"/>
          </a:p>
          <a:p>
            <a:pPr marL="800100" lvl="1" indent="-342900">
              <a:buFont typeface="Monotype Sorts" pitchFamily="2" charset="2"/>
              <a:buAutoNum type="arabicPeriod"/>
            </a:pPr>
            <a:r>
              <a:rPr lang="en-US" dirty="0" smtClean="0"/>
              <a:t>Scanning forward in the log, for all transactions starting from </a:t>
            </a:r>
            <a:r>
              <a:rPr lang="en-US" i="1" dirty="0" smtClean="0"/>
              <a:t>T</a:t>
            </a:r>
            <a:r>
              <a:rPr lang="en-US" i="1" baseline="-25000" dirty="0" smtClean="0"/>
              <a:t>i</a:t>
            </a:r>
            <a:r>
              <a:rPr lang="en-US" i="1" dirty="0" smtClean="0"/>
              <a:t> </a:t>
            </a:r>
            <a:r>
              <a:rPr lang="en-US" dirty="0" smtClean="0"/>
              <a:t>or later with a </a:t>
            </a:r>
            <a:r>
              <a:rPr lang="en-US" i="1" dirty="0" smtClean="0"/>
              <a:t>&lt;T</a:t>
            </a:r>
            <a:r>
              <a:rPr lang="en-US" i="1" baseline="-25000" dirty="0" smtClean="0"/>
              <a:t>i</a:t>
            </a:r>
            <a:r>
              <a:rPr lang="en-US" i="1" dirty="0" smtClean="0"/>
              <a:t> </a:t>
            </a:r>
            <a:r>
              <a:rPr lang="en-US" b="1" i="1" dirty="0" smtClean="0"/>
              <a:t> </a:t>
            </a:r>
            <a:r>
              <a:rPr lang="en-US" b="1" dirty="0" smtClean="0"/>
              <a:t>commit</a:t>
            </a:r>
            <a:r>
              <a:rPr lang="en-US" i="1" dirty="0" smtClean="0"/>
              <a:t>&gt;</a:t>
            </a:r>
            <a:r>
              <a:rPr lang="en-US" dirty="0" smtClean="0"/>
              <a:t>,  execute </a:t>
            </a:r>
            <a:r>
              <a:rPr lang="en-US" b="1" dirty="0" smtClean="0"/>
              <a:t>redo</a:t>
            </a:r>
            <a:r>
              <a:rPr lang="en-US" b="1" i="1" dirty="0" smtClean="0"/>
              <a:t>(</a:t>
            </a:r>
            <a:r>
              <a:rPr lang="en-US" i="1" dirty="0" smtClean="0"/>
              <a:t>T</a:t>
            </a:r>
            <a:r>
              <a:rPr lang="en-US" i="1" baseline="-25000" dirty="0" smtClean="0"/>
              <a:t>i</a:t>
            </a:r>
            <a:r>
              <a:rPr lang="en-US" i="1" dirty="0" smtClean="0"/>
              <a:t>).</a:t>
            </a:r>
            <a:endParaRPr lang="en-US" dirty="0"/>
          </a:p>
        </p:txBody>
      </p:sp>
      <p:sp>
        <p:nvSpPr>
          <p:cNvPr id="5" name="Rectangle 4"/>
          <p:cNvSpPr/>
          <p:nvPr/>
        </p:nvSpPr>
        <p:spPr>
          <a:xfrm>
            <a:off x="2514600" y="152400"/>
            <a:ext cx="2646878" cy="646331"/>
          </a:xfrm>
          <a:prstGeom prst="rect">
            <a:avLst/>
          </a:prstGeom>
        </p:spPr>
        <p:txBody>
          <a:bodyPr wrap="none">
            <a:spAutoFit/>
          </a:bodyPr>
          <a:lstStyle/>
          <a:p>
            <a:r>
              <a:rPr lang="en-US" sz="3600" b="1" dirty="0" smtClean="0">
                <a:solidFill>
                  <a:schemeClr val="accent1">
                    <a:lumMod val="40000"/>
                    <a:lumOff val="60000"/>
                  </a:schemeClr>
                </a:solidFill>
                <a:latin typeface="+mj-lt"/>
              </a:rPr>
              <a:t>Checkpoints</a:t>
            </a:r>
            <a:endParaRPr lang="en-US" sz="3600"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33400" y="0"/>
            <a:ext cx="8229600" cy="1143000"/>
          </a:xfrm>
        </p:spPr>
        <p:txBody>
          <a:bodyPr/>
          <a:lstStyle/>
          <a:p>
            <a:r>
              <a:rPr lang="en-US" sz="3600" b="1" dirty="0">
                <a:solidFill>
                  <a:schemeClr val="accent1">
                    <a:lumMod val="60000"/>
                    <a:lumOff val="40000"/>
                  </a:schemeClr>
                </a:solidFill>
              </a:rPr>
              <a:t>Example of Checkpoints</a:t>
            </a:r>
          </a:p>
        </p:txBody>
      </p:sp>
      <p:sp>
        <p:nvSpPr>
          <p:cNvPr id="155651" name="Rectangle 3"/>
          <p:cNvSpPr>
            <a:spLocks noGrp="1" noChangeArrowheads="1"/>
          </p:cNvSpPr>
          <p:nvPr>
            <p:ph type="body" idx="4294967295"/>
          </p:nvPr>
        </p:nvSpPr>
        <p:spPr>
          <a:xfrm>
            <a:off x="571500" y="1247775"/>
            <a:ext cx="8267700" cy="5000625"/>
          </a:xfrm>
        </p:spPr>
        <p:txBody>
          <a:bodyPr/>
          <a:lstStyle/>
          <a:p>
            <a:endParaRPr lang="en-US" dirty="0"/>
          </a:p>
          <a:p>
            <a:endParaRPr lang="en-US" dirty="0"/>
          </a:p>
          <a:p>
            <a:endParaRPr lang="en-US" dirty="0"/>
          </a:p>
          <a:p>
            <a:endParaRPr lang="en-US" dirty="0"/>
          </a:p>
          <a:p>
            <a:endParaRPr lang="en-US" dirty="0"/>
          </a:p>
          <a:p>
            <a:endParaRPr lang="en-US" dirty="0"/>
          </a:p>
          <a:p>
            <a:r>
              <a:rPr lang="en-US" sz="2400" i="1" dirty="0"/>
              <a:t>T</a:t>
            </a:r>
            <a:r>
              <a:rPr lang="en-US" sz="2400" baseline="-25000" dirty="0"/>
              <a:t>1</a:t>
            </a:r>
            <a:r>
              <a:rPr lang="en-US" sz="2400" dirty="0"/>
              <a:t> can be ignored (updates already output to disk due to checkpoint)</a:t>
            </a:r>
          </a:p>
          <a:p>
            <a:r>
              <a:rPr lang="en-US" sz="2400" i="1" dirty="0"/>
              <a:t>T</a:t>
            </a:r>
            <a:r>
              <a:rPr lang="en-US" sz="2400" baseline="-25000" dirty="0"/>
              <a:t>2</a:t>
            </a:r>
            <a:r>
              <a:rPr lang="en-US" sz="2400" dirty="0"/>
              <a:t> and </a:t>
            </a:r>
            <a:r>
              <a:rPr lang="en-US" sz="2400" i="1" dirty="0"/>
              <a:t>T</a:t>
            </a:r>
            <a:r>
              <a:rPr lang="en-US" sz="2400" baseline="-25000" dirty="0"/>
              <a:t>3</a:t>
            </a:r>
            <a:r>
              <a:rPr lang="en-US" sz="2400" dirty="0"/>
              <a:t> redone.</a:t>
            </a:r>
          </a:p>
          <a:p>
            <a:r>
              <a:rPr lang="en-US" sz="2400" i="1" dirty="0"/>
              <a:t>T</a:t>
            </a:r>
            <a:r>
              <a:rPr lang="en-US" sz="2400" baseline="-25000" dirty="0"/>
              <a:t>4</a:t>
            </a:r>
            <a:r>
              <a:rPr lang="en-US" sz="2400" dirty="0"/>
              <a:t> undone</a:t>
            </a:r>
          </a:p>
        </p:txBody>
      </p:sp>
      <p:sp>
        <p:nvSpPr>
          <p:cNvPr id="155652"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5653" name="Line 5"/>
          <p:cNvSpPr>
            <a:spLocks noChangeShapeType="1"/>
          </p:cNvSpPr>
          <p:nvPr/>
        </p:nvSpPr>
        <p:spPr bwMode="auto">
          <a:xfrm>
            <a:off x="2895600" y="1600200"/>
            <a:ext cx="0" cy="2209800"/>
          </a:xfrm>
          <a:prstGeom prst="line">
            <a:avLst/>
          </a:prstGeom>
          <a:noFill/>
          <a:ln w="9525">
            <a:solidFill>
              <a:schemeClr val="tx1"/>
            </a:solidFill>
            <a:round/>
            <a:headEnd/>
            <a:tailEnd/>
          </a:ln>
          <a:effectLst/>
        </p:spPr>
        <p:txBody>
          <a:bodyPr wrap="none" anchor="ctr"/>
          <a:lstStyle/>
          <a:p>
            <a:endParaRPr lang="en-US"/>
          </a:p>
        </p:txBody>
      </p:sp>
      <p:sp>
        <p:nvSpPr>
          <p:cNvPr id="155654" name="Line 6"/>
          <p:cNvSpPr>
            <a:spLocks noChangeShapeType="1"/>
          </p:cNvSpPr>
          <p:nvPr/>
        </p:nvSpPr>
        <p:spPr bwMode="auto">
          <a:xfrm>
            <a:off x="5867400" y="1600200"/>
            <a:ext cx="0" cy="2209800"/>
          </a:xfrm>
          <a:prstGeom prst="line">
            <a:avLst/>
          </a:prstGeom>
          <a:noFill/>
          <a:ln w="9525">
            <a:solidFill>
              <a:schemeClr val="tx1"/>
            </a:solidFill>
            <a:round/>
            <a:headEnd/>
            <a:tailEnd/>
          </a:ln>
          <a:effectLst/>
        </p:spPr>
        <p:txBody>
          <a:bodyPr wrap="none" anchor="ctr"/>
          <a:lstStyle/>
          <a:p>
            <a:endParaRPr lang="en-US"/>
          </a:p>
        </p:txBody>
      </p:sp>
      <p:sp>
        <p:nvSpPr>
          <p:cNvPr id="155655" name="Text Box 7"/>
          <p:cNvSpPr txBox="1">
            <a:spLocks noChangeArrowheads="1"/>
          </p:cNvSpPr>
          <p:nvPr/>
        </p:nvSpPr>
        <p:spPr bwMode="auto">
          <a:xfrm>
            <a:off x="2803525" y="1230313"/>
            <a:ext cx="422275"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i="1" baseline="-25000">
                <a:latin typeface="Helvetica" pitchFamily="34" charset="0"/>
              </a:rPr>
              <a:t>c</a:t>
            </a:r>
            <a:endParaRPr lang="en-US" sz="2000" i="1">
              <a:latin typeface="Helvetica" pitchFamily="34" charset="0"/>
            </a:endParaRPr>
          </a:p>
        </p:txBody>
      </p:sp>
      <p:sp>
        <p:nvSpPr>
          <p:cNvPr id="155656" name="Text Box 8"/>
          <p:cNvSpPr txBox="1">
            <a:spLocks noChangeArrowheads="1"/>
          </p:cNvSpPr>
          <p:nvPr/>
        </p:nvSpPr>
        <p:spPr bwMode="auto">
          <a:xfrm>
            <a:off x="5645150" y="1206500"/>
            <a:ext cx="385763"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f</a:t>
            </a:r>
            <a:endParaRPr lang="en-US" sz="2000" i="1">
              <a:latin typeface="Helvetica" pitchFamily="34" charset="0"/>
            </a:endParaRPr>
          </a:p>
        </p:txBody>
      </p:sp>
      <p:sp>
        <p:nvSpPr>
          <p:cNvPr id="155657" name="Line 9"/>
          <p:cNvSpPr>
            <a:spLocks noChangeShapeType="1"/>
          </p:cNvSpPr>
          <p:nvPr/>
        </p:nvSpPr>
        <p:spPr bwMode="auto">
          <a:xfrm>
            <a:off x="1676400" y="1981200"/>
            <a:ext cx="0" cy="152400"/>
          </a:xfrm>
          <a:prstGeom prst="line">
            <a:avLst/>
          </a:prstGeom>
          <a:noFill/>
          <a:ln w="9525">
            <a:solidFill>
              <a:schemeClr val="tx1"/>
            </a:solidFill>
            <a:round/>
            <a:headEnd/>
            <a:tailEnd/>
          </a:ln>
          <a:effectLst/>
        </p:spPr>
        <p:txBody>
          <a:bodyPr wrap="none" anchor="ctr"/>
          <a:lstStyle/>
          <a:p>
            <a:endParaRPr lang="en-US"/>
          </a:p>
        </p:txBody>
      </p:sp>
      <p:sp>
        <p:nvSpPr>
          <p:cNvPr id="155658" name="Line 10"/>
          <p:cNvSpPr>
            <a:spLocks noChangeShapeType="1"/>
          </p:cNvSpPr>
          <p:nvPr/>
        </p:nvSpPr>
        <p:spPr bwMode="auto">
          <a:xfrm>
            <a:off x="1676400" y="2057400"/>
            <a:ext cx="762000" cy="0"/>
          </a:xfrm>
          <a:prstGeom prst="line">
            <a:avLst/>
          </a:prstGeom>
          <a:noFill/>
          <a:ln w="9525">
            <a:solidFill>
              <a:schemeClr val="tx1"/>
            </a:solidFill>
            <a:round/>
            <a:headEnd/>
            <a:tailEnd/>
          </a:ln>
          <a:effectLst/>
        </p:spPr>
        <p:txBody>
          <a:bodyPr wrap="none" anchor="ctr"/>
          <a:lstStyle/>
          <a:p>
            <a:endParaRPr lang="en-US"/>
          </a:p>
        </p:txBody>
      </p:sp>
      <p:sp>
        <p:nvSpPr>
          <p:cNvPr id="155659" name="Line 11"/>
          <p:cNvSpPr>
            <a:spLocks noChangeShapeType="1"/>
          </p:cNvSpPr>
          <p:nvPr/>
        </p:nvSpPr>
        <p:spPr bwMode="auto">
          <a:xfrm>
            <a:off x="2438400" y="1981200"/>
            <a:ext cx="0" cy="152400"/>
          </a:xfrm>
          <a:prstGeom prst="line">
            <a:avLst/>
          </a:prstGeom>
          <a:noFill/>
          <a:ln w="9525">
            <a:solidFill>
              <a:schemeClr val="tx1"/>
            </a:solidFill>
            <a:round/>
            <a:headEnd/>
            <a:tailEnd/>
          </a:ln>
          <a:effectLst/>
        </p:spPr>
        <p:txBody>
          <a:bodyPr wrap="none" anchor="ctr"/>
          <a:lstStyle/>
          <a:p>
            <a:endParaRPr lang="en-US"/>
          </a:p>
        </p:txBody>
      </p:sp>
      <p:sp>
        <p:nvSpPr>
          <p:cNvPr id="155660" name="Line 12"/>
          <p:cNvSpPr>
            <a:spLocks noChangeShapeType="1"/>
          </p:cNvSpPr>
          <p:nvPr/>
        </p:nvSpPr>
        <p:spPr bwMode="auto">
          <a:xfrm>
            <a:off x="2743200" y="2362200"/>
            <a:ext cx="0" cy="152400"/>
          </a:xfrm>
          <a:prstGeom prst="line">
            <a:avLst/>
          </a:prstGeom>
          <a:noFill/>
          <a:ln w="9525">
            <a:solidFill>
              <a:schemeClr val="tx1"/>
            </a:solidFill>
            <a:round/>
            <a:headEnd/>
            <a:tailEnd/>
          </a:ln>
          <a:effectLst/>
        </p:spPr>
        <p:txBody>
          <a:bodyPr wrap="none" anchor="ctr"/>
          <a:lstStyle/>
          <a:p>
            <a:endParaRPr lang="en-US"/>
          </a:p>
        </p:txBody>
      </p:sp>
      <p:sp>
        <p:nvSpPr>
          <p:cNvPr id="155661" name="Line 13"/>
          <p:cNvSpPr>
            <a:spLocks noChangeShapeType="1"/>
          </p:cNvSpPr>
          <p:nvPr/>
        </p:nvSpPr>
        <p:spPr bwMode="auto">
          <a:xfrm>
            <a:off x="2743200" y="2438400"/>
            <a:ext cx="762000" cy="0"/>
          </a:xfrm>
          <a:prstGeom prst="line">
            <a:avLst/>
          </a:prstGeom>
          <a:noFill/>
          <a:ln w="9525">
            <a:solidFill>
              <a:schemeClr val="tx1"/>
            </a:solidFill>
            <a:round/>
            <a:headEnd/>
            <a:tailEnd/>
          </a:ln>
          <a:effectLst/>
        </p:spPr>
        <p:txBody>
          <a:bodyPr wrap="none" anchor="ctr"/>
          <a:lstStyle/>
          <a:p>
            <a:endParaRPr lang="en-US"/>
          </a:p>
        </p:txBody>
      </p:sp>
      <p:sp>
        <p:nvSpPr>
          <p:cNvPr id="155662" name="Line 14"/>
          <p:cNvSpPr>
            <a:spLocks noChangeShapeType="1"/>
          </p:cNvSpPr>
          <p:nvPr/>
        </p:nvSpPr>
        <p:spPr bwMode="auto">
          <a:xfrm>
            <a:off x="3505200" y="2362200"/>
            <a:ext cx="0" cy="152400"/>
          </a:xfrm>
          <a:prstGeom prst="line">
            <a:avLst/>
          </a:prstGeom>
          <a:noFill/>
          <a:ln w="9525">
            <a:solidFill>
              <a:schemeClr val="tx1"/>
            </a:solidFill>
            <a:round/>
            <a:headEnd/>
            <a:tailEnd/>
          </a:ln>
          <a:effectLst/>
        </p:spPr>
        <p:txBody>
          <a:bodyPr wrap="none" anchor="ctr"/>
          <a:lstStyle/>
          <a:p>
            <a:endParaRPr lang="en-US"/>
          </a:p>
        </p:txBody>
      </p:sp>
      <p:sp>
        <p:nvSpPr>
          <p:cNvPr id="155663" name="Line 15"/>
          <p:cNvSpPr>
            <a:spLocks noChangeShapeType="1"/>
          </p:cNvSpPr>
          <p:nvPr/>
        </p:nvSpPr>
        <p:spPr bwMode="auto">
          <a:xfrm>
            <a:off x="3962400" y="2743200"/>
            <a:ext cx="0" cy="152400"/>
          </a:xfrm>
          <a:prstGeom prst="line">
            <a:avLst/>
          </a:prstGeom>
          <a:noFill/>
          <a:ln w="9525">
            <a:solidFill>
              <a:schemeClr val="tx1"/>
            </a:solidFill>
            <a:round/>
            <a:headEnd/>
            <a:tailEnd/>
          </a:ln>
          <a:effectLst/>
        </p:spPr>
        <p:txBody>
          <a:bodyPr wrap="none" anchor="ctr"/>
          <a:lstStyle/>
          <a:p>
            <a:endParaRPr lang="en-US"/>
          </a:p>
        </p:txBody>
      </p:sp>
      <p:sp>
        <p:nvSpPr>
          <p:cNvPr id="155664" name="Line 16"/>
          <p:cNvSpPr>
            <a:spLocks noChangeShapeType="1"/>
          </p:cNvSpPr>
          <p:nvPr/>
        </p:nvSpPr>
        <p:spPr bwMode="auto">
          <a:xfrm>
            <a:off x="3962400" y="2819400"/>
            <a:ext cx="762000" cy="0"/>
          </a:xfrm>
          <a:prstGeom prst="line">
            <a:avLst/>
          </a:prstGeom>
          <a:noFill/>
          <a:ln w="9525">
            <a:solidFill>
              <a:schemeClr val="tx1"/>
            </a:solidFill>
            <a:round/>
            <a:headEnd/>
            <a:tailEnd/>
          </a:ln>
          <a:effectLst/>
        </p:spPr>
        <p:txBody>
          <a:bodyPr wrap="none" anchor="ctr"/>
          <a:lstStyle/>
          <a:p>
            <a:endParaRPr lang="en-US"/>
          </a:p>
        </p:txBody>
      </p:sp>
      <p:sp>
        <p:nvSpPr>
          <p:cNvPr id="155665" name="Line 17"/>
          <p:cNvSpPr>
            <a:spLocks noChangeShapeType="1"/>
          </p:cNvSpPr>
          <p:nvPr/>
        </p:nvSpPr>
        <p:spPr bwMode="auto">
          <a:xfrm>
            <a:off x="4724400" y="2743200"/>
            <a:ext cx="0" cy="152400"/>
          </a:xfrm>
          <a:prstGeom prst="line">
            <a:avLst/>
          </a:prstGeom>
          <a:noFill/>
          <a:ln w="9525">
            <a:solidFill>
              <a:schemeClr val="tx1"/>
            </a:solidFill>
            <a:round/>
            <a:headEnd/>
            <a:tailEnd/>
          </a:ln>
          <a:effectLst/>
        </p:spPr>
        <p:txBody>
          <a:bodyPr wrap="none" anchor="ctr"/>
          <a:lstStyle/>
          <a:p>
            <a:endParaRPr lang="en-US"/>
          </a:p>
        </p:txBody>
      </p:sp>
      <p:sp>
        <p:nvSpPr>
          <p:cNvPr id="155666" name="Line 18"/>
          <p:cNvSpPr>
            <a:spLocks noChangeShapeType="1"/>
          </p:cNvSpPr>
          <p:nvPr/>
        </p:nvSpPr>
        <p:spPr bwMode="auto">
          <a:xfrm>
            <a:off x="5105400" y="3200400"/>
            <a:ext cx="0" cy="152400"/>
          </a:xfrm>
          <a:prstGeom prst="line">
            <a:avLst/>
          </a:prstGeom>
          <a:noFill/>
          <a:ln w="9525">
            <a:solidFill>
              <a:schemeClr val="tx1"/>
            </a:solidFill>
            <a:round/>
            <a:headEnd/>
            <a:tailEnd/>
          </a:ln>
          <a:effectLst/>
        </p:spPr>
        <p:txBody>
          <a:bodyPr wrap="none" anchor="ctr"/>
          <a:lstStyle/>
          <a:p>
            <a:endParaRPr lang="en-US"/>
          </a:p>
        </p:txBody>
      </p:sp>
      <p:sp>
        <p:nvSpPr>
          <p:cNvPr id="155667" name="Line 19"/>
          <p:cNvSpPr>
            <a:spLocks noChangeShapeType="1"/>
          </p:cNvSpPr>
          <p:nvPr/>
        </p:nvSpPr>
        <p:spPr bwMode="auto">
          <a:xfrm>
            <a:off x="5105400" y="3276600"/>
            <a:ext cx="762000" cy="0"/>
          </a:xfrm>
          <a:prstGeom prst="line">
            <a:avLst/>
          </a:prstGeom>
          <a:noFill/>
          <a:ln w="9525">
            <a:solidFill>
              <a:schemeClr val="tx1"/>
            </a:solidFill>
            <a:round/>
            <a:headEnd/>
            <a:tailEnd/>
          </a:ln>
          <a:effectLst/>
        </p:spPr>
        <p:txBody>
          <a:bodyPr wrap="none" anchor="ctr"/>
          <a:lstStyle/>
          <a:p>
            <a:endParaRPr lang="en-US"/>
          </a:p>
        </p:txBody>
      </p:sp>
      <p:sp>
        <p:nvSpPr>
          <p:cNvPr id="155668" name="Line 20"/>
          <p:cNvSpPr>
            <a:spLocks noChangeShapeType="1"/>
          </p:cNvSpPr>
          <p:nvPr/>
        </p:nvSpPr>
        <p:spPr bwMode="auto">
          <a:xfrm>
            <a:off x="5867400" y="3200400"/>
            <a:ext cx="0" cy="152400"/>
          </a:xfrm>
          <a:prstGeom prst="line">
            <a:avLst/>
          </a:prstGeom>
          <a:noFill/>
          <a:ln w="9525">
            <a:solidFill>
              <a:schemeClr val="tx1"/>
            </a:solidFill>
            <a:round/>
            <a:headEnd/>
            <a:tailEnd/>
          </a:ln>
          <a:effectLst/>
        </p:spPr>
        <p:txBody>
          <a:bodyPr wrap="none" anchor="ctr"/>
          <a:lstStyle/>
          <a:p>
            <a:endParaRPr lang="en-US"/>
          </a:p>
        </p:txBody>
      </p:sp>
      <p:sp>
        <p:nvSpPr>
          <p:cNvPr id="155669" name="Text Box 21"/>
          <p:cNvSpPr txBox="1">
            <a:spLocks noChangeArrowheads="1"/>
          </p:cNvSpPr>
          <p:nvPr/>
        </p:nvSpPr>
        <p:spPr bwMode="auto">
          <a:xfrm>
            <a:off x="1965325" y="1687513"/>
            <a:ext cx="431800"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1</a:t>
            </a:r>
            <a:endParaRPr lang="en-US" sz="2000" i="1">
              <a:latin typeface="Helvetica" pitchFamily="34" charset="0"/>
            </a:endParaRPr>
          </a:p>
        </p:txBody>
      </p:sp>
      <p:sp>
        <p:nvSpPr>
          <p:cNvPr id="155670" name="Text Box 22"/>
          <p:cNvSpPr txBox="1">
            <a:spLocks noChangeArrowheads="1"/>
          </p:cNvSpPr>
          <p:nvPr/>
        </p:nvSpPr>
        <p:spPr bwMode="auto">
          <a:xfrm>
            <a:off x="2898775" y="2051050"/>
            <a:ext cx="431800"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2</a:t>
            </a:r>
            <a:endParaRPr lang="en-US" sz="2000" i="1">
              <a:latin typeface="Helvetica" pitchFamily="34" charset="0"/>
            </a:endParaRPr>
          </a:p>
        </p:txBody>
      </p:sp>
      <p:sp>
        <p:nvSpPr>
          <p:cNvPr id="155671" name="Text Box 23"/>
          <p:cNvSpPr txBox="1">
            <a:spLocks noChangeArrowheads="1"/>
          </p:cNvSpPr>
          <p:nvPr/>
        </p:nvSpPr>
        <p:spPr bwMode="auto">
          <a:xfrm>
            <a:off x="4117975" y="2432050"/>
            <a:ext cx="431800"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3</a:t>
            </a:r>
            <a:endParaRPr lang="en-US" sz="2000" i="1">
              <a:latin typeface="Helvetica" pitchFamily="34" charset="0"/>
            </a:endParaRPr>
          </a:p>
        </p:txBody>
      </p:sp>
      <p:sp>
        <p:nvSpPr>
          <p:cNvPr id="155672" name="Text Box 24"/>
          <p:cNvSpPr txBox="1">
            <a:spLocks noChangeArrowheads="1"/>
          </p:cNvSpPr>
          <p:nvPr/>
        </p:nvSpPr>
        <p:spPr bwMode="auto">
          <a:xfrm>
            <a:off x="5337175" y="2889250"/>
            <a:ext cx="431800"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4</a:t>
            </a:r>
            <a:endParaRPr lang="en-US" sz="2000" i="1">
              <a:latin typeface="Helvetica" pitchFamily="34" charset="0"/>
            </a:endParaRPr>
          </a:p>
        </p:txBody>
      </p:sp>
      <p:sp>
        <p:nvSpPr>
          <p:cNvPr id="155673" name="Text Box 25"/>
          <p:cNvSpPr txBox="1">
            <a:spLocks noChangeArrowheads="1"/>
          </p:cNvSpPr>
          <p:nvPr/>
        </p:nvSpPr>
        <p:spPr bwMode="auto">
          <a:xfrm>
            <a:off x="2362200" y="3821113"/>
            <a:ext cx="1398588" cy="396875"/>
          </a:xfrm>
          <a:prstGeom prst="rect">
            <a:avLst/>
          </a:prstGeom>
          <a:noFill/>
          <a:ln w="9525">
            <a:noFill/>
            <a:miter lim="800000"/>
            <a:headEnd/>
            <a:tailEnd/>
          </a:ln>
          <a:effectLst/>
        </p:spPr>
        <p:txBody>
          <a:bodyPr wrap="none">
            <a:spAutoFit/>
          </a:bodyPr>
          <a:lstStyle/>
          <a:p>
            <a:r>
              <a:rPr lang="en-US" sz="2000">
                <a:latin typeface="Helvetica" pitchFamily="34" charset="0"/>
              </a:rPr>
              <a:t>checkpoint</a:t>
            </a:r>
          </a:p>
        </p:txBody>
      </p:sp>
      <p:sp>
        <p:nvSpPr>
          <p:cNvPr id="155674" name="Text Box 26"/>
          <p:cNvSpPr txBox="1">
            <a:spLocks noChangeArrowheads="1"/>
          </p:cNvSpPr>
          <p:nvPr/>
        </p:nvSpPr>
        <p:spPr bwMode="auto">
          <a:xfrm>
            <a:off x="5105400" y="3797300"/>
            <a:ext cx="1749425" cy="396875"/>
          </a:xfrm>
          <a:prstGeom prst="rect">
            <a:avLst/>
          </a:prstGeom>
          <a:noFill/>
          <a:ln w="9525">
            <a:noFill/>
            <a:miter lim="800000"/>
            <a:headEnd/>
            <a:tailEnd/>
          </a:ln>
          <a:effectLst/>
        </p:spPr>
        <p:txBody>
          <a:bodyPr wrap="none">
            <a:spAutoFit/>
          </a:bodyPr>
          <a:lstStyle/>
          <a:p>
            <a:r>
              <a:rPr lang="en-US" sz="2000">
                <a:latin typeface="Helvetica" pitchFamily="34" charset="0"/>
              </a:rPr>
              <a:t>system failure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800" dirty="0" smtClean="0"/>
              <a:t>	</a:t>
            </a:r>
            <a:r>
              <a:rPr lang="en-US" sz="1800" b="1" i="1" dirty="0" smtClean="0"/>
              <a:t>It ensures transaction atomicity by recording all database modifications in the log, but deferring the write operations until the transaction partially commits.</a:t>
            </a:r>
          </a:p>
          <a:p>
            <a:pPr>
              <a:buNone/>
            </a:pPr>
            <a:endParaRPr lang="en-US" sz="1800" b="1" i="1" dirty="0" smtClean="0"/>
          </a:p>
          <a:p>
            <a:r>
              <a:rPr lang="en-US" sz="1800" dirty="0" smtClean="0"/>
              <a:t>The </a:t>
            </a:r>
            <a:r>
              <a:rPr lang="en-US" sz="1800" b="1" dirty="0" smtClean="0">
                <a:solidFill>
                  <a:schemeClr val="tx2"/>
                </a:solidFill>
              </a:rPr>
              <a:t>deferred database modification</a:t>
            </a:r>
            <a:r>
              <a:rPr lang="en-US" sz="1800" dirty="0" smtClean="0"/>
              <a:t> scheme records all modifications to the log, but defers all the </a:t>
            </a:r>
            <a:r>
              <a:rPr lang="en-US" sz="1800" b="1" dirty="0" smtClean="0"/>
              <a:t>write</a:t>
            </a:r>
            <a:r>
              <a:rPr lang="en-US" sz="1800" dirty="0" smtClean="0"/>
              <a:t>s to after partial commit.</a:t>
            </a:r>
          </a:p>
          <a:p>
            <a:r>
              <a:rPr lang="en-US" sz="1800" dirty="0" smtClean="0"/>
              <a:t>Assume that transactions execute serially</a:t>
            </a:r>
          </a:p>
          <a:p>
            <a:endParaRPr lang="en-US" sz="2000" dirty="0" smtClean="0"/>
          </a:p>
          <a:p>
            <a:pPr lvl="1">
              <a:buFont typeface="+mj-lt"/>
              <a:buAutoNum type="arabicPeriod"/>
            </a:pPr>
            <a:r>
              <a:rPr lang="en-US" sz="1600" dirty="0" smtClean="0"/>
              <a:t>Transaction starts by writing </a:t>
            </a:r>
            <a:r>
              <a:rPr lang="en-US" sz="1600" i="1" dirty="0" smtClean="0"/>
              <a:t>&lt;T</a:t>
            </a:r>
            <a:r>
              <a:rPr lang="en-US" sz="1600" i="1" baseline="-25000" dirty="0" smtClean="0"/>
              <a:t>i</a:t>
            </a:r>
            <a:r>
              <a:rPr lang="en-US" sz="1600" i="1" dirty="0" smtClean="0"/>
              <a:t>  </a:t>
            </a:r>
            <a:r>
              <a:rPr lang="en-US" sz="1600" b="1" i="1" dirty="0" smtClean="0"/>
              <a:t>start</a:t>
            </a:r>
            <a:r>
              <a:rPr lang="en-US" sz="1600" i="1" dirty="0" smtClean="0"/>
              <a:t>&gt; </a:t>
            </a:r>
            <a:r>
              <a:rPr lang="en-US" sz="1600" dirty="0" smtClean="0"/>
              <a:t>record to log. </a:t>
            </a:r>
          </a:p>
          <a:p>
            <a:pPr lvl="1">
              <a:buFont typeface="+mj-lt"/>
              <a:buAutoNum type="arabicPeriod"/>
            </a:pPr>
            <a:r>
              <a:rPr lang="en-US" sz="1600" dirty="0" smtClean="0"/>
              <a:t>A  </a:t>
            </a:r>
            <a:r>
              <a:rPr lang="en-US" sz="1600" b="1" dirty="0" smtClean="0"/>
              <a:t>write</a:t>
            </a:r>
            <a:r>
              <a:rPr lang="en-US" sz="1600" dirty="0" smtClean="0"/>
              <a:t>(</a:t>
            </a:r>
            <a:r>
              <a:rPr lang="en-US" sz="1600" i="1" dirty="0" smtClean="0"/>
              <a:t>X</a:t>
            </a:r>
            <a:r>
              <a:rPr lang="en-US" sz="1600" dirty="0" smtClean="0"/>
              <a:t>) operation results in a log record  </a:t>
            </a:r>
            <a:r>
              <a:rPr lang="en-US" sz="1600" i="1" dirty="0" smtClean="0"/>
              <a:t>&lt;T</a:t>
            </a:r>
            <a:r>
              <a:rPr lang="en-US" sz="1600" i="1" baseline="-25000" dirty="0" smtClean="0"/>
              <a:t>i</a:t>
            </a:r>
            <a:r>
              <a:rPr lang="en-US" sz="1600" i="1" dirty="0" smtClean="0"/>
              <a:t>, X, V&gt; </a:t>
            </a:r>
            <a:r>
              <a:rPr lang="en-US" sz="1600" dirty="0" smtClean="0"/>
              <a:t>being written, where </a:t>
            </a:r>
            <a:r>
              <a:rPr lang="en-US" sz="1600" i="1" dirty="0" smtClean="0"/>
              <a:t>V </a:t>
            </a:r>
            <a:r>
              <a:rPr lang="en-US" sz="1600" dirty="0" smtClean="0"/>
              <a:t>is the new value for </a:t>
            </a:r>
            <a:r>
              <a:rPr lang="en-US" sz="1600" i="1" dirty="0" smtClean="0"/>
              <a:t>X</a:t>
            </a:r>
            <a:endParaRPr lang="en-US" sz="1600" dirty="0" smtClean="0"/>
          </a:p>
          <a:p>
            <a:pPr marL="1200150" lvl="2" indent="-342900">
              <a:buFont typeface="+mj-lt"/>
              <a:buAutoNum type="arabicPeriod"/>
            </a:pPr>
            <a:r>
              <a:rPr lang="en-US" sz="1800" dirty="0" smtClean="0"/>
              <a:t>Note: old value is not needed for this scheme</a:t>
            </a:r>
          </a:p>
          <a:p>
            <a:pPr lvl="1">
              <a:buFont typeface="+mj-lt"/>
              <a:buAutoNum type="arabicPeriod"/>
            </a:pPr>
            <a:r>
              <a:rPr lang="en-US" sz="1600" dirty="0" smtClean="0"/>
              <a:t>The write is not performed on </a:t>
            </a:r>
            <a:r>
              <a:rPr lang="en-US" sz="1600" i="1" dirty="0" smtClean="0"/>
              <a:t>X </a:t>
            </a:r>
            <a:r>
              <a:rPr lang="en-US" sz="1600" dirty="0" smtClean="0"/>
              <a:t>at this time, but is deferred.</a:t>
            </a:r>
          </a:p>
          <a:p>
            <a:pPr lvl="1">
              <a:buFont typeface="+mj-lt"/>
              <a:buAutoNum type="arabicPeriod"/>
            </a:pPr>
            <a:r>
              <a:rPr lang="en-US" sz="1600" dirty="0" smtClean="0"/>
              <a:t>When </a:t>
            </a:r>
            <a:r>
              <a:rPr lang="en-US" sz="1600" i="1" dirty="0" smtClean="0"/>
              <a:t>T</a:t>
            </a:r>
            <a:r>
              <a:rPr lang="en-US" sz="1600" i="1" baseline="-25000" dirty="0" smtClean="0"/>
              <a:t>i</a:t>
            </a:r>
            <a:r>
              <a:rPr lang="en-US" sz="1600" i="1" dirty="0" smtClean="0"/>
              <a:t> </a:t>
            </a:r>
            <a:r>
              <a:rPr lang="en-US" sz="1600" dirty="0" smtClean="0"/>
              <a:t>partially commits, &lt;</a:t>
            </a:r>
            <a:r>
              <a:rPr lang="en-US" sz="1600" i="1" dirty="0" smtClean="0"/>
              <a:t>T</a:t>
            </a:r>
            <a:r>
              <a:rPr lang="en-US" sz="1600" i="1" baseline="-25000" dirty="0" smtClean="0"/>
              <a:t>i</a:t>
            </a:r>
            <a:r>
              <a:rPr lang="en-US" sz="1600" i="1" dirty="0" smtClean="0"/>
              <a:t> </a:t>
            </a:r>
            <a:r>
              <a:rPr lang="en-US" sz="1600" b="1" dirty="0" smtClean="0"/>
              <a:t>commit</a:t>
            </a:r>
            <a:r>
              <a:rPr lang="en-US" sz="1600" dirty="0" smtClean="0"/>
              <a:t>&gt; is written to the log </a:t>
            </a:r>
          </a:p>
          <a:p>
            <a:pPr lvl="1">
              <a:buFont typeface="+mj-lt"/>
              <a:buAutoNum type="arabicPeriod"/>
            </a:pPr>
            <a:r>
              <a:rPr lang="en-US" sz="1600" dirty="0" smtClean="0"/>
              <a:t>Finally, the log records are read and used to actually execute the previously deferred writes.</a:t>
            </a:r>
          </a:p>
          <a:p>
            <a:pPr>
              <a:buNone/>
            </a:pPr>
            <a:endParaRPr lang="en-US" sz="2000" dirty="0"/>
          </a:p>
        </p:txBody>
      </p:sp>
      <p:sp>
        <p:nvSpPr>
          <p:cNvPr id="4" name="Rectangle 3"/>
          <p:cNvSpPr/>
          <p:nvPr/>
        </p:nvSpPr>
        <p:spPr>
          <a:xfrm>
            <a:off x="2514600" y="152400"/>
            <a:ext cx="6101029" cy="646331"/>
          </a:xfrm>
          <a:prstGeom prst="rect">
            <a:avLst/>
          </a:prstGeom>
        </p:spPr>
        <p:txBody>
          <a:bodyPr wrap="none">
            <a:spAutoFit/>
          </a:bodyPr>
          <a:lstStyle/>
          <a:p>
            <a:r>
              <a:rPr lang="en-US" sz="3600" b="1" dirty="0" smtClean="0">
                <a:solidFill>
                  <a:schemeClr val="accent1">
                    <a:lumMod val="40000"/>
                    <a:lumOff val="60000"/>
                  </a:schemeClr>
                </a:solidFill>
                <a:latin typeface="+mj-lt"/>
              </a:rPr>
              <a:t>Deferred modification scheme</a:t>
            </a:r>
            <a:endParaRPr lang="en-US" sz="3600"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914400"/>
            <a:ext cx="8229600" cy="51054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2900" marR="0" lvl="0" indent="-342900" algn="l" defTabSz="457200" rtl="0" eaLnBrk="1" fontAlgn="base" latinLnBrk="0" hangingPunct="1">
              <a:lnSpc>
                <a:spcPct val="80000"/>
              </a:lnSpc>
              <a:spcBef>
                <a:spcPts val="7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80000"/>
              </a:lnSpc>
              <a:spcBef>
                <a:spcPts val="700"/>
              </a:spcBef>
              <a:spcAft>
                <a:spcPct val="0"/>
              </a:spcAft>
              <a:buClr>
                <a:srgbClr val="000000"/>
              </a:buClr>
              <a:buSzPct val="100000"/>
              <a:buFont typeface="Times New Roman" pitchFamily="16" charset="0"/>
              <a:buChar char="•"/>
              <a:tabLst/>
              <a:defRPr/>
            </a:pPr>
            <a:r>
              <a:rPr kumimoji="0" lang="en-US" b="0" i="0" u="none" strike="noStrike" kern="0" cap="none" spc="0" normalizeH="0" baseline="0" noProof="0" dirty="0" smtClean="0">
                <a:ln>
                  <a:noFill/>
                </a:ln>
                <a:solidFill>
                  <a:srgbClr val="000000"/>
                </a:solidFill>
                <a:effectLst/>
                <a:uLnTx/>
                <a:uFillTx/>
                <a:latin typeface="+mn-lt"/>
                <a:ea typeface="+mn-ea"/>
                <a:cs typeface="+mn-cs"/>
              </a:rPr>
              <a:t>Below we show the log as it appears at three instances of time.</a:t>
            </a:r>
          </a:p>
          <a:p>
            <a:pPr marL="342900" marR="0" lvl="0" indent="-342900" algn="l" defTabSz="457200" rtl="0" eaLnBrk="1" fontAlgn="base" latinLnBrk="0" hangingPunct="1">
              <a:lnSpc>
                <a:spcPct val="100000"/>
              </a:lnSpc>
              <a:spcBef>
                <a:spcPts val="700"/>
              </a:spcBef>
              <a:spcAft>
                <a:spcPct val="0"/>
              </a:spcAft>
              <a:buClr>
                <a:srgbClr val="000000"/>
              </a:buClr>
              <a:buSzPct val="100000"/>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Monotype Sorts" pitchFamily="2" charset="2"/>
              <a:buNone/>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Monotype Sorts" pitchFamily="2" charset="2"/>
              <a:buNone/>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20000"/>
              </a:lnSpc>
              <a:spcBef>
                <a:spcPts val="7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endParaRPr kumimoji="0" lang="en-US"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1" fontAlgn="base" latinLnBrk="0" hangingPunct="1">
              <a:lnSpc>
                <a:spcPct val="100000"/>
              </a:lnSpc>
              <a:spcBef>
                <a:spcPts val="700"/>
              </a:spcBef>
              <a:spcAft>
                <a:spcPct val="0"/>
              </a:spcAft>
              <a:buClr>
                <a:srgbClr val="000000"/>
              </a:buClr>
              <a:buSzPct val="100000"/>
              <a:buFont typeface="Times New Roman" pitchFamily="16" charset="0"/>
              <a:buChar char="•"/>
              <a:tabLst/>
              <a:defRPr/>
            </a:pPr>
            <a:r>
              <a:rPr kumimoji="0" lang="en-US" b="0" i="0" u="none" strike="noStrike" kern="0" cap="none" spc="0" normalizeH="0" baseline="0" noProof="0" dirty="0" smtClean="0">
                <a:ln>
                  <a:noFill/>
                </a:ln>
                <a:solidFill>
                  <a:srgbClr val="000000"/>
                </a:solidFill>
                <a:effectLst/>
                <a:uLnTx/>
                <a:uFillTx/>
                <a:latin typeface="+mn-lt"/>
                <a:ea typeface="+mn-ea"/>
                <a:cs typeface="+mn-cs"/>
              </a:rPr>
              <a:t>If log on stable storage at time of crash is as in case:</a:t>
            </a:r>
          </a:p>
          <a:p>
            <a:pPr marL="342900" marR="0" lvl="0" indent="-342900" algn="l" defTabSz="457200" rtl="0" eaLnBrk="1" fontAlgn="base" latinLnBrk="0" hangingPunct="1">
              <a:lnSpc>
                <a:spcPct val="70000"/>
              </a:lnSpc>
              <a:spcBef>
                <a:spcPts val="700"/>
              </a:spcBef>
              <a:spcAft>
                <a:spcPct val="0"/>
              </a:spcAft>
              <a:buClr>
                <a:srgbClr val="000000"/>
              </a:buClr>
              <a:buSzPct val="100000"/>
              <a:buFont typeface="Monotype Sorts" pitchFamily="2" charset="2"/>
              <a:buNone/>
              <a:tabLst/>
              <a:defRPr/>
            </a:pPr>
            <a:r>
              <a:rPr kumimoji="0" lang="en-US" b="0" i="0" u="none" strike="noStrike" kern="0" cap="none" spc="0" normalizeH="0" baseline="0" noProof="0" dirty="0" smtClean="0">
                <a:ln>
                  <a:noFill/>
                </a:ln>
                <a:solidFill>
                  <a:srgbClr val="000000"/>
                </a:solidFill>
                <a:effectLst/>
                <a:uLnTx/>
                <a:uFillTx/>
                <a:latin typeface="+mn-lt"/>
                <a:ea typeface="+mn-ea"/>
                <a:cs typeface="+mn-cs"/>
              </a:rPr>
              <a:t>	(a)  No redo actions need to be taken</a:t>
            </a:r>
          </a:p>
          <a:p>
            <a:pPr marL="342900" marR="0" lvl="0" indent="-342900" algn="l" defTabSz="457200" rtl="0" eaLnBrk="1" fontAlgn="base" latinLnBrk="0" hangingPunct="1">
              <a:lnSpc>
                <a:spcPct val="80000"/>
              </a:lnSpc>
              <a:spcBef>
                <a:spcPts val="700"/>
              </a:spcBef>
              <a:spcAft>
                <a:spcPct val="0"/>
              </a:spcAft>
              <a:buClr>
                <a:srgbClr val="000000"/>
              </a:buClr>
              <a:buSzPct val="100000"/>
              <a:buFont typeface="Monotype Sorts" pitchFamily="2" charset="2"/>
              <a:buNone/>
              <a:tabLst/>
              <a:defRPr/>
            </a:pPr>
            <a:r>
              <a:rPr kumimoji="0" lang="en-US" b="0" i="0" u="none" strike="noStrike" kern="0" cap="none" spc="0" normalizeH="0" baseline="0" noProof="0" dirty="0" smtClean="0">
                <a:ln>
                  <a:noFill/>
                </a:ln>
                <a:solidFill>
                  <a:srgbClr val="000000"/>
                </a:solidFill>
                <a:effectLst/>
                <a:uLnTx/>
                <a:uFillTx/>
                <a:latin typeface="+mn-lt"/>
                <a:ea typeface="+mn-ea"/>
                <a:cs typeface="+mn-cs"/>
              </a:rPr>
              <a:t>	(b)  redo(</a:t>
            </a:r>
            <a:r>
              <a:rPr kumimoji="0" lang="en-US" b="0" i="1" u="none" strike="noStrike" kern="0" cap="none" spc="0" normalizeH="0" baseline="0" noProof="0" dirty="0" smtClean="0">
                <a:ln>
                  <a:noFill/>
                </a:ln>
                <a:solidFill>
                  <a:srgbClr val="000000"/>
                </a:solidFill>
                <a:effectLst/>
                <a:uLnTx/>
                <a:uFillTx/>
                <a:latin typeface="+mn-lt"/>
                <a:ea typeface="+mn-ea"/>
                <a:cs typeface="+mn-cs"/>
              </a:rPr>
              <a:t>T</a:t>
            </a:r>
            <a:r>
              <a:rPr kumimoji="0" lang="en-US" b="0" i="0" u="none" strike="noStrike" kern="0" cap="none" spc="0" normalizeH="0" baseline="-25000" noProof="0" dirty="0" smtClean="0">
                <a:ln>
                  <a:noFill/>
                </a:ln>
                <a:solidFill>
                  <a:srgbClr val="000000"/>
                </a:solidFill>
                <a:effectLst/>
                <a:uLnTx/>
                <a:uFillTx/>
                <a:latin typeface="+mn-lt"/>
                <a:ea typeface="+mn-ea"/>
                <a:cs typeface="+mn-cs"/>
              </a:rPr>
              <a:t>0</a:t>
            </a:r>
            <a:r>
              <a:rPr kumimoji="0" lang="en-US" b="0" i="0" u="none" strike="noStrike" kern="0" cap="none" spc="0" normalizeH="0" baseline="0" noProof="0" dirty="0" smtClean="0">
                <a:ln>
                  <a:noFill/>
                </a:ln>
                <a:solidFill>
                  <a:srgbClr val="000000"/>
                </a:solidFill>
                <a:effectLst/>
                <a:uLnTx/>
                <a:uFillTx/>
                <a:latin typeface="+mn-lt"/>
                <a:ea typeface="+mn-ea"/>
                <a:cs typeface="+mn-cs"/>
              </a:rPr>
              <a:t>) must be performed since &lt;</a:t>
            </a:r>
            <a:r>
              <a:rPr kumimoji="0" lang="en-US" b="0" i="1" u="none" strike="noStrike" kern="0" cap="none" spc="0" normalizeH="0" baseline="0" noProof="0" dirty="0" smtClean="0">
                <a:ln>
                  <a:noFill/>
                </a:ln>
                <a:solidFill>
                  <a:srgbClr val="000000"/>
                </a:solidFill>
                <a:effectLst/>
                <a:uLnTx/>
                <a:uFillTx/>
                <a:latin typeface="+mn-lt"/>
                <a:ea typeface="+mn-ea"/>
                <a:cs typeface="+mn-cs"/>
              </a:rPr>
              <a:t>T</a:t>
            </a:r>
            <a:r>
              <a:rPr kumimoji="0" lang="en-US" b="0" i="0" u="none" strike="noStrike" kern="0" cap="none" spc="0" normalizeH="0" baseline="-25000" noProof="0" dirty="0" smtClean="0">
                <a:ln>
                  <a:noFill/>
                </a:ln>
                <a:solidFill>
                  <a:srgbClr val="000000"/>
                </a:solidFill>
                <a:effectLst/>
                <a:uLnTx/>
                <a:uFillTx/>
                <a:latin typeface="+mn-lt"/>
                <a:ea typeface="+mn-ea"/>
                <a:cs typeface="+mn-cs"/>
              </a:rPr>
              <a:t>0 </a:t>
            </a:r>
            <a:r>
              <a:rPr kumimoji="0" lang="en-US" b="1" i="0" u="none" strike="noStrike" kern="0" cap="none" spc="0" normalizeH="0" baseline="0" noProof="0" dirty="0" smtClean="0">
                <a:ln>
                  <a:noFill/>
                </a:ln>
                <a:solidFill>
                  <a:srgbClr val="000000"/>
                </a:solidFill>
                <a:effectLst/>
                <a:uLnTx/>
                <a:uFillTx/>
                <a:latin typeface="+mn-lt"/>
                <a:ea typeface="+mn-ea"/>
                <a:cs typeface="+mn-cs"/>
              </a:rPr>
              <a:t>commi</a:t>
            </a:r>
            <a:r>
              <a:rPr kumimoji="0" lang="en-US" b="0" i="0" u="none" strike="noStrike" kern="0" cap="none" spc="0" normalizeH="0" baseline="0" noProof="0" dirty="0" smtClean="0">
                <a:ln>
                  <a:noFill/>
                </a:ln>
                <a:solidFill>
                  <a:srgbClr val="000000"/>
                </a:solidFill>
                <a:effectLst/>
                <a:uLnTx/>
                <a:uFillTx/>
                <a:latin typeface="+mn-lt"/>
                <a:ea typeface="+mn-ea"/>
                <a:cs typeface="+mn-cs"/>
              </a:rPr>
              <a:t>t&gt; is present </a:t>
            </a:r>
          </a:p>
          <a:p>
            <a:pPr marL="342900" marR="0" lvl="0" indent="-342900" algn="l" defTabSz="457200" rtl="0" eaLnBrk="1" fontAlgn="base" latinLnBrk="0" hangingPunct="1">
              <a:lnSpc>
                <a:spcPct val="80000"/>
              </a:lnSpc>
              <a:spcBef>
                <a:spcPts val="700"/>
              </a:spcBef>
              <a:spcAft>
                <a:spcPct val="0"/>
              </a:spcAft>
              <a:buClr>
                <a:srgbClr val="000000"/>
              </a:buClr>
              <a:buSzPct val="100000"/>
              <a:buFont typeface="Monotype Sorts" pitchFamily="2" charset="2"/>
              <a:buNone/>
              <a:tabLst/>
              <a:defRPr/>
            </a:pPr>
            <a:r>
              <a:rPr kumimoji="0" lang="en-US" b="0" i="0" u="none" strike="noStrike" kern="0" cap="none" spc="0" normalizeH="0" baseline="0" noProof="0" dirty="0" smtClean="0">
                <a:ln>
                  <a:noFill/>
                </a:ln>
                <a:solidFill>
                  <a:srgbClr val="000000"/>
                </a:solidFill>
                <a:effectLst/>
                <a:uLnTx/>
                <a:uFillTx/>
                <a:latin typeface="+mn-lt"/>
                <a:ea typeface="+mn-ea"/>
                <a:cs typeface="+mn-cs"/>
              </a:rPr>
              <a:t>	(c)  </a:t>
            </a:r>
            <a:r>
              <a:rPr kumimoji="0" lang="en-US" b="1" i="0" u="none" strike="noStrike" kern="0" cap="none" spc="0" normalizeH="0" baseline="0" noProof="0" dirty="0" smtClean="0">
                <a:ln>
                  <a:noFill/>
                </a:ln>
                <a:solidFill>
                  <a:srgbClr val="000000"/>
                </a:solidFill>
                <a:effectLst/>
                <a:uLnTx/>
                <a:uFillTx/>
                <a:latin typeface="+mn-lt"/>
                <a:ea typeface="+mn-ea"/>
                <a:cs typeface="+mn-cs"/>
              </a:rPr>
              <a:t>redo</a:t>
            </a:r>
            <a:r>
              <a:rPr kumimoji="0" lang="en-US" b="0" i="0" u="none" strike="noStrike" kern="0" cap="none" spc="0" normalizeH="0" baseline="0" noProof="0" dirty="0" smtClean="0">
                <a:ln>
                  <a:noFill/>
                </a:ln>
                <a:solidFill>
                  <a:srgbClr val="000000"/>
                </a:solidFill>
                <a:effectLst/>
                <a:uLnTx/>
                <a:uFillTx/>
                <a:latin typeface="+mn-lt"/>
                <a:ea typeface="+mn-ea"/>
                <a:cs typeface="+mn-cs"/>
              </a:rPr>
              <a:t>(</a:t>
            </a:r>
            <a:r>
              <a:rPr kumimoji="0" lang="en-US" b="0" i="1" u="none" strike="noStrike" kern="0" cap="none" spc="0" normalizeH="0" baseline="0" noProof="0" dirty="0" smtClean="0">
                <a:ln>
                  <a:noFill/>
                </a:ln>
                <a:solidFill>
                  <a:srgbClr val="000000"/>
                </a:solidFill>
                <a:effectLst/>
                <a:uLnTx/>
                <a:uFillTx/>
                <a:latin typeface="+mn-lt"/>
                <a:ea typeface="+mn-ea"/>
                <a:cs typeface="+mn-cs"/>
              </a:rPr>
              <a:t>T</a:t>
            </a:r>
            <a:r>
              <a:rPr kumimoji="0" lang="en-US" b="0" i="0" u="none" strike="noStrike" kern="0" cap="none" spc="0" normalizeH="0" baseline="-25000" noProof="0" dirty="0" smtClean="0">
                <a:ln>
                  <a:noFill/>
                </a:ln>
                <a:solidFill>
                  <a:srgbClr val="000000"/>
                </a:solidFill>
                <a:effectLst/>
                <a:uLnTx/>
                <a:uFillTx/>
                <a:latin typeface="+mn-lt"/>
                <a:ea typeface="+mn-ea"/>
                <a:cs typeface="+mn-cs"/>
              </a:rPr>
              <a:t>0</a:t>
            </a:r>
            <a:r>
              <a:rPr kumimoji="0" lang="en-US" b="0" i="0" u="none" strike="noStrike" kern="0" cap="none" spc="0" normalizeH="0" baseline="0" noProof="0" dirty="0" smtClean="0">
                <a:ln>
                  <a:noFill/>
                </a:ln>
                <a:solidFill>
                  <a:srgbClr val="000000"/>
                </a:solidFill>
                <a:effectLst/>
                <a:uLnTx/>
                <a:uFillTx/>
                <a:latin typeface="+mn-lt"/>
                <a:ea typeface="+mn-ea"/>
                <a:cs typeface="+mn-cs"/>
              </a:rPr>
              <a:t>) must be performed followed by redo(</a:t>
            </a:r>
            <a:r>
              <a:rPr kumimoji="0" lang="en-US" b="0" i="1" u="none" strike="noStrike" kern="0" cap="none" spc="0" normalizeH="0" baseline="0" noProof="0" dirty="0" smtClean="0">
                <a:ln>
                  <a:noFill/>
                </a:ln>
                <a:solidFill>
                  <a:srgbClr val="000000"/>
                </a:solidFill>
                <a:effectLst/>
                <a:uLnTx/>
                <a:uFillTx/>
                <a:latin typeface="+mn-lt"/>
                <a:ea typeface="+mn-ea"/>
                <a:cs typeface="+mn-cs"/>
              </a:rPr>
              <a:t>T</a:t>
            </a:r>
            <a:r>
              <a:rPr kumimoji="0" lang="en-US" b="0" i="0" u="none" strike="noStrike" kern="0" cap="none" spc="0" normalizeH="0" baseline="-25000" noProof="0" dirty="0" smtClean="0">
                <a:ln>
                  <a:noFill/>
                </a:ln>
                <a:solidFill>
                  <a:srgbClr val="000000"/>
                </a:solidFill>
                <a:effectLst/>
                <a:uLnTx/>
                <a:uFillTx/>
                <a:latin typeface="+mn-lt"/>
                <a:ea typeface="+mn-ea"/>
                <a:cs typeface="+mn-cs"/>
              </a:rPr>
              <a:t>1</a:t>
            </a:r>
            <a:r>
              <a:rPr kumimoji="0" lang="en-US" b="0" i="0" u="none" strike="noStrike" kern="0" cap="none" spc="0" normalizeH="0" baseline="0" noProof="0" dirty="0" smtClean="0">
                <a:ln>
                  <a:noFill/>
                </a:ln>
                <a:solidFill>
                  <a:srgbClr val="000000"/>
                </a:solidFill>
                <a:effectLst/>
                <a:uLnTx/>
                <a:uFillTx/>
                <a:latin typeface="+mn-lt"/>
                <a:ea typeface="+mn-ea"/>
                <a:cs typeface="+mn-cs"/>
              </a:rPr>
              <a:t>) since</a:t>
            </a:r>
          </a:p>
          <a:p>
            <a:pPr marL="342900" marR="0" lvl="0" indent="-342900" algn="l" defTabSz="457200" rtl="0" eaLnBrk="1" fontAlgn="base" latinLnBrk="0" hangingPunct="1">
              <a:lnSpc>
                <a:spcPct val="70000"/>
              </a:lnSpc>
              <a:spcBef>
                <a:spcPts val="700"/>
              </a:spcBef>
              <a:spcAft>
                <a:spcPct val="0"/>
              </a:spcAft>
              <a:buClr>
                <a:srgbClr val="000000"/>
              </a:buClr>
              <a:buSzPct val="100000"/>
              <a:buFont typeface="Monotype Sorts" pitchFamily="2" charset="2"/>
              <a:buNone/>
              <a:tabLst/>
              <a:defRPr/>
            </a:pPr>
            <a:r>
              <a:rPr kumimoji="0" lang="en-US" b="0" i="0" u="none" strike="noStrike" kern="0" cap="none" spc="0" normalizeH="0" baseline="0" noProof="0" dirty="0" smtClean="0">
                <a:ln>
                  <a:noFill/>
                </a:ln>
                <a:solidFill>
                  <a:srgbClr val="000000"/>
                </a:solidFill>
                <a:effectLst/>
                <a:uLnTx/>
                <a:uFillTx/>
                <a:latin typeface="+mn-lt"/>
                <a:ea typeface="+mn-ea"/>
                <a:cs typeface="+mn-cs"/>
              </a:rPr>
              <a:t>     		 &lt;</a:t>
            </a:r>
            <a:r>
              <a:rPr kumimoji="0" lang="en-US" b="0" i="1" u="none" strike="noStrike" kern="0" cap="none" spc="0" normalizeH="0" baseline="0" noProof="0" dirty="0" smtClean="0">
                <a:ln>
                  <a:noFill/>
                </a:ln>
                <a:solidFill>
                  <a:srgbClr val="000000"/>
                </a:solidFill>
                <a:effectLst/>
                <a:uLnTx/>
                <a:uFillTx/>
                <a:latin typeface="+mn-lt"/>
                <a:ea typeface="+mn-ea"/>
                <a:cs typeface="+mn-cs"/>
              </a:rPr>
              <a:t>T</a:t>
            </a:r>
            <a:r>
              <a:rPr kumimoji="0" lang="en-US" b="0" i="0" u="none" strike="noStrike" kern="0" cap="none" spc="0" normalizeH="0" baseline="-25000" noProof="0" dirty="0" smtClean="0">
                <a:ln>
                  <a:noFill/>
                </a:ln>
                <a:solidFill>
                  <a:srgbClr val="000000"/>
                </a:solidFill>
                <a:effectLst/>
                <a:uLnTx/>
                <a:uFillTx/>
                <a:latin typeface="+mn-lt"/>
                <a:ea typeface="+mn-ea"/>
                <a:cs typeface="+mn-cs"/>
              </a:rPr>
              <a:t>0</a:t>
            </a:r>
            <a:r>
              <a:rPr kumimoji="0" lang="en-US" b="0" i="0" u="none" strike="noStrike" kern="0" cap="none" spc="0" normalizeH="0" baseline="0" noProof="0" dirty="0" smtClean="0">
                <a:ln>
                  <a:noFill/>
                </a:ln>
                <a:solidFill>
                  <a:srgbClr val="000000"/>
                </a:solidFill>
                <a:effectLst/>
                <a:uLnTx/>
                <a:uFillTx/>
                <a:latin typeface="+mn-lt"/>
                <a:ea typeface="+mn-ea"/>
                <a:cs typeface="+mn-cs"/>
              </a:rPr>
              <a:t> </a:t>
            </a:r>
            <a:r>
              <a:rPr kumimoji="0" lang="en-US" b="1" i="0" u="none" strike="noStrike" kern="0" cap="none" spc="0" normalizeH="0" baseline="0" noProof="0" dirty="0" smtClean="0">
                <a:ln>
                  <a:noFill/>
                </a:ln>
                <a:solidFill>
                  <a:srgbClr val="000000"/>
                </a:solidFill>
                <a:effectLst/>
                <a:uLnTx/>
                <a:uFillTx/>
                <a:latin typeface="+mn-lt"/>
                <a:ea typeface="+mn-ea"/>
                <a:cs typeface="+mn-cs"/>
              </a:rPr>
              <a:t>commit</a:t>
            </a:r>
            <a:r>
              <a:rPr kumimoji="0" lang="en-US" b="0" i="0" u="none" strike="noStrike" kern="0" cap="none" spc="0" normalizeH="0" baseline="0" noProof="0" dirty="0" smtClean="0">
                <a:ln>
                  <a:noFill/>
                </a:ln>
                <a:solidFill>
                  <a:srgbClr val="000000"/>
                </a:solidFill>
                <a:effectLst/>
                <a:uLnTx/>
                <a:uFillTx/>
                <a:latin typeface="+mn-lt"/>
                <a:ea typeface="+mn-ea"/>
                <a:cs typeface="+mn-cs"/>
              </a:rPr>
              <a:t>&gt; and </a:t>
            </a:r>
            <a:r>
              <a:rPr kumimoji="0" lang="en-US" b="1" i="0" u="none" strike="noStrike" kern="0" cap="none" spc="0" normalizeH="0" baseline="0" noProof="0" dirty="0" smtClean="0">
                <a:ln>
                  <a:noFill/>
                </a:ln>
                <a:solidFill>
                  <a:srgbClr val="000000"/>
                </a:solidFill>
                <a:effectLst/>
                <a:uLnTx/>
                <a:uFillTx/>
                <a:latin typeface="+mn-lt"/>
                <a:ea typeface="+mn-ea"/>
                <a:cs typeface="+mn-cs"/>
              </a:rPr>
              <a:t>&lt;</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1" u="none" strike="noStrike" kern="0" cap="none" spc="0" normalizeH="0" baseline="-25000" noProof="0" dirty="0" smtClean="0">
                <a:ln>
                  <a:noFill/>
                </a:ln>
                <a:solidFill>
                  <a:srgbClr val="000000"/>
                </a:solidFill>
                <a:effectLst/>
                <a:uLnTx/>
                <a:uFillTx/>
                <a:latin typeface="+mn-lt"/>
                <a:ea typeface="+mn-ea"/>
                <a:cs typeface="+mn-cs"/>
              </a:rPr>
              <a:t>i</a:t>
            </a:r>
            <a:r>
              <a:rPr kumimoji="0" lang="en-US" b="1" i="0" u="none" strike="noStrike" kern="0" cap="none" spc="0" normalizeH="0" baseline="0" noProof="0" dirty="0" smtClean="0">
                <a:ln>
                  <a:noFill/>
                </a:ln>
                <a:solidFill>
                  <a:srgbClr val="000000"/>
                </a:solidFill>
                <a:effectLst/>
                <a:uLnTx/>
                <a:uFillTx/>
                <a:latin typeface="+mn-lt"/>
                <a:ea typeface="+mn-ea"/>
                <a:cs typeface="+mn-cs"/>
              </a:rPr>
              <a:t> commit&gt; </a:t>
            </a:r>
            <a:r>
              <a:rPr kumimoji="0" lang="en-US" b="0" i="0" u="none" strike="noStrike" kern="0" cap="none" spc="0" normalizeH="0" baseline="0" noProof="0" dirty="0" smtClean="0">
                <a:ln>
                  <a:noFill/>
                </a:ln>
                <a:solidFill>
                  <a:srgbClr val="000000"/>
                </a:solidFill>
                <a:effectLst/>
                <a:uLnTx/>
                <a:uFillTx/>
                <a:latin typeface="+mn-lt"/>
                <a:ea typeface="+mn-ea"/>
                <a:cs typeface="+mn-cs"/>
              </a:rPr>
              <a:t>are present</a:t>
            </a:r>
            <a:endParaRPr kumimoji="0" lang="en-US" b="0" i="0" u="none" strike="noStrike" kern="0" cap="none" spc="0" normalizeH="0" baseline="0" noProof="0" dirty="0">
              <a:ln>
                <a:noFill/>
              </a:ln>
              <a:solidFill>
                <a:srgbClr val="000000"/>
              </a:solidFill>
              <a:effectLst/>
              <a:uLnTx/>
              <a:uFillTx/>
              <a:latin typeface="+mn-lt"/>
              <a:ea typeface="+mn-ea"/>
              <a:cs typeface="+mn-cs"/>
            </a:endParaRPr>
          </a:p>
        </p:txBody>
      </p:sp>
      <p:pic>
        <p:nvPicPr>
          <p:cNvPr id="5" name="Picture 4"/>
          <p:cNvPicPr>
            <a:picLocks noChangeAspect="1" noChangeArrowheads="1"/>
          </p:cNvPicPr>
          <p:nvPr/>
        </p:nvPicPr>
        <p:blipFill>
          <a:blip r:embed="rId2"/>
          <a:srcRect l="1190" t="22223" r="2380" b="22221"/>
          <a:stretch>
            <a:fillRect/>
          </a:stretch>
        </p:blipFill>
        <p:spPr bwMode="auto">
          <a:xfrm>
            <a:off x="1447800" y="1676400"/>
            <a:ext cx="6172200" cy="2667000"/>
          </a:xfrm>
          <a:prstGeom prst="rect">
            <a:avLst/>
          </a:prstGeom>
          <a:noFill/>
          <a:ln w="76200" cmpd="tri">
            <a:solidFill>
              <a:schemeClr val="tx2"/>
            </a:solidFill>
            <a:miter lim="800000"/>
            <a:headEnd/>
            <a:tailEnd/>
          </a:ln>
          <a:effectLst/>
        </p:spPr>
      </p:pic>
      <p:sp>
        <p:nvSpPr>
          <p:cNvPr id="6" name="Rectangle 5"/>
          <p:cNvSpPr/>
          <p:nvPr/>
        </p:nvSpPr>
        <p:spPr>
          <a:xfrm>
            <a:off x="2514600" y="152400"/>
            <a:ext cx="6101029" cy="646331"/>
          </a:xfrm>
          <a:prstGeom prst="rect">
            <a:avLst/>
          </a:prstGeom>
        </p:spPr>
        <p:txBody>
          <a:bodyPr wrap="none">
            <a:spAutoFit/>
          </a:bodyPr>
          <a:lstStyle/>
          <a:p>
            <a:r>
              <a:rPr lang="en-US" sz="3600" b="1" dirty="0" smtClean="0">
                <a:solidFill>
                  <a:schemeClr val="accent1">
                    <a:lumMod val="40000"/>
                    <a:lumOff val="60000"/>
                  </a:schemeClr>
                </a:solidFill>
                <a:latin typeface="+mj-lt"/>
              </a:rPr>
              <a:t>Deferred modification scheme</a:t>
            </a:r>
            <a:endParaRPr lang="en-US" sz="3600"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0"/>
            <a:ext cx="8229600" cy="1143000"/>
          </a:xfrm>
        </p:spPr>
        <p:txBody>
          <a:bodyPr/>
          <a:lstStyle/>
          <a:p>
            <a:r>
              <a:rPr lang="en-US" sz="4000" b="1" dirty="0">
                <a:solidFill>
                  <a:schemeClr val="accent1">
                    <a:lumMod val="60000"/>
                    <a:lumOff val="40000"/>
                  </a:schemeClr>
                </a:solidFill>
              </a:rPr>
              <a:t>Shadow Paging</a:t>
            </a:r>
          </a:p>
        </p:txBody>
      </p:sp>
      <p:sp>
        <p:nvSpPr>
          <p:cNvPr id="156675" name="Rectangle 3"/>
          <p:cNvSpPr>
            <a:spLocks noGrp="1" noChangeArrowheads="1"/>
          </p:cNvSpPr>
          <p:nvPr>
            <p:ph type="body" idx="4294967295"/>
          </p:nvPr>
        </p:nvSpPr>
        <p:spPr>
          <a:xfrm>
            <a:off x="596900" y="1231900"/>
            <a:ext cx="8153400" cy="4914900"/>
          </a:xfrm>
        </p:spPr>
        <p:txBody>
          <a:bodyPr/>
          <a:lstStyle/>
          <a:p>
            <a:pPr>
              <a:lnSpc>
                <a:spcPct val="90000"/>
              </a:lnSpc>
            </a:pPr>
            <a:r>
              <a:rPr lang="en-US" sz="1800" b="1" dirty="0">
                <a:solidFill>
                  <a:schemeClr val="tx2"/>
                </a:solidFill>
              </a:rPr>
              <a:t>Shadow paging</a:t>
            </a:r>
            <a:r>
              <a:rPr lang="en-US" sz="1800" dirty="0"/>
              <a:t> is an alternative to log-based recovery; this scheme is useful if  transactions execute serially</a:t>
            </a:r>
          </a:p>
          <a:p>
            <a:pPr>
              <a:lnSpc>
                <a:spcPct val="90000"/>
              </a:lnSpc>
            </a:pPr>
            <a:r>
              <a:rPr lang="en-US" sz="1800" dirty="0"/>
              <a:t>Idea: maintain</a:t>
            </a:r>
            <a:r>
              <a:rPr lang="en-US" sz="1800" i="1" dirty="0"/>
              <a:t> two</a:t>
            </a:r>
            <a:r>
              <a:rPr lang="en-US" sz="1800" dirty="0"/>
              <a:t> page tables during the lifetime of a transaction –the </a:t>
            </a:r>
            <a:r>
              <a:rPr lang="en-US" sz="1800" b="1" dirty="0">
                <a:solidFill>
                  <a:schemeClr val="tx2"/>
                </a:solidFill>
              </a:rPr>
              <a:t>current page table</a:t>
            </a:r>
            <a:r>
              <a:rPr lang="en-US" sz="1800" dirty="0"/>
              <a:t>, and the </a:t>
            </a:r>
            <a:r>
              <a:rPr lang="en-US" sz="1800" b="1" dirty="0">
                <a:solidFill>
                  <a:schemeClr val="tx2"/>
                </a:solidFill>
              </a:rPr>
              <a:t>shadow page table</a:t>
            </a:r>
          </a:p>
          <a:p>
            <a:pPr>
              <a:lnSpc>
                <a:spcPct val="90000"/>
              </a:lnSpc>
            </a:pPr>
            <a:r>
              <a:rPr lang="en-US" sz="1800" dirty="0"/>
              <a:t>Store the shadow page table in nonvolatile storage, such that state of the database prior to transaction execution may be recovered. </a:t>
            </a:r>
          </a:p>
          <a:p>
            <a:pPr lvl="1">
              <a:lnSpc>
                <a:spcPct val="90000"/>
              </a:lnSpc>
            </a:pPr>
            <a:r>
              <a:rPr lang="en-US" sz="1800" dirty="0"/>
              <a:t>Shadow page table is never modified during </a:t>
            </a:r>
            <a:r>
              <a:rPr lang="en-US" sz="1800" dirty="0" smtClean="0"/>
              <a:t>execution</a:t>
            </a:r>
          </a:p>
          <a:p>
            <a:pPr lvl="1">
              <a:lnSpc>
                <a:spcPct val="90000"/>
              </a:lnSpc>
            </a:pPr>
            <a:endParaRPr lang="en-US" sz="1800" dirty="0"/>
          </a:p>
          <a:p>
            <a:pPr>
              <a:lnSpc>
                <a:spcPct val="90000"/>
              </a:lnSpc>
            </a:pPr>
            <a:r>
              <a:rPr lang="en-US" sz="1800" dirty="0"/>
              <a:t>To start with, both the page tables are identical. Only current page table is used for data item accesses during execution of the transaction</a:t>
            </a:r>
            <a:r>
              <a:rPr lang="en-US" sz="1800" dirty="0" smtClean="0"/>
              <a:t>.</a:t>
            </a:r>
          </a:p>
          <a:p>
            <a:pPr>
              <a:lnSpc>
                <a:spcPct val="90000"/>
              </a:lnSpc>
            </a:pPr>
            <a:endParaRPr lang="en-US" sz="1800" dirty="0"/>
          </a:p>
          <a:p>
            <a:pPr>
              <a:lnSpc>
                <a:spcPct val="90000"/>
              </a:lnSpc>
            </a:pPr>
            <a:r>
              <a:rPr lang="en-US" sz="1800" b="1" i="1" dirty="0"/>
              <a:t>Whenever any page is about to be written for the first time</a:t>
            </a:r>
          </a:p>
          <a:p>
            <a:pPr lvl="1">
              <a:lnSpc>
                <a:spcPct val="90000"/>
              </a:lnSpc>
            </a:pPr>
            <a:r>
              <a:rPr lang="en-US" sz="1800" b="1" i="1" dirty="0"/>
              <a:t>A copy of this page is made onto an unused page. </a:t>
            </a:r>
          </a:p>
          <a:p>
            <a:pPr lvl="1">
              <a:lnSpc>
                <a:spcPct val="90000"/>
              </a:lnSpc>
            </a:pPr>
            <a:r>
              <a:rPr lang="en-US" sz="1800" b="1" i="1" dirty="0"/>
              <a:t>The current page table is then made to point to the copy</a:t>
            </a:r>
          </a:p>
          <a:p>
            <a:pPr lvl="1">
              <a:lnSpc>
                <a:spcPct val="90000"/>
              </a:lnSpc>
            </a:pPr>
            <a:r>
              <a:rPr lang="en-US" sz="1800" b="1" i="1" dirty="0"/>
              <a:t>The update is performed on the copy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r>
              <a:rPr lang="en-US" sz="2000" dirty="0" smtClean="0"/>
              <a:t>to be deleted</a:t>
            </a:r>
            <a:endParaRPr lang="en-US" dirty="0" smtClean="0"/>
          </a:p>
        </p:txBody>
      </p:sp>
      <p:sp>
        <p:nvSpPr>
          <p:cNvPr id="4" name="Rectangle 3"/>
          <p:cNvSpPr/>
          <p:nvPr/>
        </p:nvSpPr>
        <p:spPr>
          <a:xfrm>
            <a:off x="2514600" y="152400"/>
            <a:ext cx="3223959" cy="646331"/>
          </a:xfrm>
          <a:prstGeom prst="rect">
            <a:avLst/>
          </a:prstGeom>
        </p:spPr>
        <p:txBody>
          <a:bodyPr wrap="none">
            <a:spAutoFit/>
          </a:bodyPr>
          <a:lstStyle/>
          <a:p>
            <a:r>
              <a:rPr lang="en-US" sz="3600" b="1" dirty="0" smtClean="0">
                <a:solidFill>
                  <a:schemeClr val="accent1">
                    <a:lumMod val="40000"/>
                    <a:lumOff val="60000"/>
                  </a:schemeClr>
                </a:solidFill>
                <a:latin typeface="+mj-lt"/>
              </a:rPr>
              <a:t>Shadow Paging</a:t>
            </a:r>
            <a:endParaRPr lang="en-US" sz="3600" dirty="0">
              <a:latin typeface="+mj-lt"/>
            </a:endParaRPr>
          </a:p>
        </p:txBody>
      </p:sp>
      <p:sp>
        <p:nvSpPr>
          <p:cNvPr id="7" name="Rectangle 6"/>
          <p:cNvSpPr/>
          <p:nvPr/>
        </p:nvSpPr>
        <p:spPr bwMode="auto">
          <a:xfrm>
            <a:off x="4953000" y="3962400"/>
            <a:ext cx="2362200" cy="1524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1" i="0" u="none" strike="noStrike" cap="none" normalizeH="0" baseline="0" dirty="0" smtClean="0">
              <a:ln>
                <a:noFill/>
              </a:ln>
              <a:effectLst/>
              <a:latin typeface="Times New Roman" pitchFamily="16" charset="0"/>
              <a:cs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b="1" dirty="0" smtClean="0">
                <a:latin typeface="Times New Roman" pitchFamily="16" charset="0"/>
                <a:cs typeface="Arial" charset="0"/>
              </a:rPr>
              <a:t>       new copy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1" i="0" u="none" strike="noStrike" cap="none" normalizeH="0" baseline="0" dirty="0" smtClean="0">
                <a:ln>
                  <a:noFill/>
                </a:ln>
                <a:effectLst/>
                <a:latin typeface="Times New Roman" pitchFamily="16" charset="0"/>
                <a:cs typeface="Arial" charset="0"/>
              </a:rPr>
              <a:t>     of database</a:t>
            </a:r>
          </a:p>
        </p:txBody>
      </p:sp>
      <p:sp>
        <p:nvSpPr>
          <p:cNvPr id="10" name="Rectangle 9"/>
          <p:cNvSpPr/>
          <p:nvPr/>
        </p:nvSpPr>
        <p:spPr bwMode="auto">
          <a:xfrm>
            <a:off x="1447800" y="3886200"/>
            <a:ext cx="2362200" cy="1524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dirty="0" smtClean="0">
              <a:ln>
                <a:noFill/>
              </a:ln>
              <a:effectLst/>
              <a:latin typeface="Times New Roman" pitchFamily="16" charset="0"/>
              <a:cs typeface="Arial" charset="0"/>
            </a:endParaRP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smtClean="0">
                <a:latin typeface="Times New Roman" pitchFamily="16" charset="0"/>
                <a:cs typeface="Arial" charset="0"/>
              </a:rPr>
              <a:t>	</a:t>
            </a:r>
            <a:r>
              <a:rPr lang="en-US" sz="2400" b="1" dirty="0" smtClean="0">
                <a:latin typeface="Times New Roman" pitchFamily="16" charset="0"/>
                <a:cs typeface="Arial" charset="0"/>
              </a:rPr>
              <a:t>Old copy</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1" i="0" u="none" strike="noStrike" cap="none" normalizeH="0" baseline="0" dirty="0" smtClean="0">
                <a:ln>
                  <a:noFill/>
                </a:ln>
                <a:effectLst/>
                <a:latin typeface="Times New Roman" pitchFamily="16" charset="0"/>
                <a:cs typeface="Arial" charset="0"/>
              </a:rPr>
              <a:t>    of database</a:t>
            </a:r>
          </a:p>
        </p:txBody>
      </p:sp>
      <p:sp>
        <p:nvSpPr>
          <p:cNvPr id="11" name="Rectangle 10"/>
          <p:cNvSpPr/>
          <p:nvPr/>
        </p:nvSpPr>
        <p:spPr bwMode="auto">
          <a:xfrm>
            <a:off x="3886200" y="2057400"/>
            <a:ext cx="838200" cy="609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cs typeface="Arial" charset="0"/>
            </a:endParaRPr>
          </a:p>
        </p:txBody>
      </p:sp>
      <p:cxnSp>
        <p:nvCxnSpPr>
          <p:cNvPr id="9" name="Shape 8"/>
          <p:cNvCxnSpPr>
            <a:endCxn id="7" idx="0"/>
          </p:cNvCxnSpPr>
          <p:nvPr/>
        </p:nvCxnSpPr>
        <p:spPr bwMode="auto">
          <a:xfrm>
            <a:off x="4343400" y="2362200"/>
            <a:ext cx="1790700" cy="1600200"/>
          </a:xfrm>
          <a:prstGeom prst="bentConnector2">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lstStyle/>
          <a:p>
            <a:r>
              <a:rPr lang="en-US" sz="4000" b="1" dirty="0" smtClean="0">
                <a:solidFill>
                  <a:schemeClr val="accent1">
                    <a:lumMod val="40000"/>
                    <a:lumOff val="60000"/>
                  </a:schemeClr>
                </a:solidFill>
              </a:rPr>
              <a:t>Transaction Management</a:t>
            </a:r>
            <a:endParaRPr lang="en-US" sz="4000" b="1" dirty="0">
              <a:solidFill>
                <a:schemeClr val="accent1">
                  <a:lumMod val="40000"/>
                  <a:lumOff val="60000"/>
                </a:schemeClr>
              </a:solidFill>
            </a:endParaRPr>
          </a:p>
        </p:txBody>
      </p:sp>
      <p:sp>
        <p:nvSpPr>
          <p:cNvPr id="3" name="Content Placeholder 2"/>
          <p:cNvSpPr>
            <a:spLocks noGrp="1"/>
          </p:cNvSpPr>
          <p:nvPr>
            <p:ph idx="1"/>
          </p:nvPr>
        </p:nvSpPr>
        <p:spPr/>
        <p:txBody>
          <a:bodyPr/>
          <a:lstStyle/>
          <a:p>
            <a:r>
              <a:rPr lang="en-US" sz="2000" dirty="0" smtClean="0"/>
              <a:t>A </a:t>
            </a:r>
            <a:r>
              <a:rPr lang="en-US" sz="2000" dirty="0" smtClean="0">
                <a:solidFill>
                  <a:schemeClr val="tx2"/>
                </a:solidFill>
              </a:rPr>
              <a:t>transaction</a:t>
            </a:r>
            <a:r>
              <a:rPr lang="en-US" sz="2000" i="1" dirty="0" smtClean="0"/>
              <a:t> </a:t>
            </a:r>
            <a:r>
              <a:rPr lang="en-US" sz="2000" dirty="0" smtClean="0"/>
              <a:t>is a </a:t>
            </a:r>
            <a:r>
              <a:rPr lang="en-US" sz="2000" i="1" dirty="0" smtClean="0"/>
              <a:t>unit </a:t>
            </a:r>
            <a:r>
              <a:rPr lang="en-US" sz="2000" dirty="0" smtClean="0"/>
              <a:t>of program execution that accesses and  possibly updates various data items.</a:t>
            </a:r>
          </a:p>
          <a:p>
            <a:endParaRPr lang="en-US" sz="2000" dirty="0" smtClean="0"/>
          </a:p>
          <a:p>
            <a:r>
              <a:rPr lang="en-US" sz="2000" dirty="0" smtClean="0"/>
              <a:t>E.g. transaction to transfer $50 from account A to account B:</a:t>
            </a:r>
          </a:p>
          <a:p>
            <a:pPr lvl="1">
              <a:buFont typeface="Monotype Sorts" charset="2"/>
              <a:buNone/>
            </a:pPr>
            <a:r>
              <a:rPr lang="en-US" sz="1200" dirty="0" smtClean="0"/>
              <a:t>1.	</a:t>
            </a:r>
            <a:r>
              <a:rPr lang="en-US" sz="1600" dirty="0" smtClean="0"/>
              <a:t>read(</a:t>
            </a:r>
            <a:r>
              <a:rPr lang="en-US" sz="1600" i="1" dirty="0" smtClean="0"/>
              <a:t>A</a:t>
            </a:r>
            <a:r>
              <a:rPr lang="en-US" sz="1600" dirty="0" smtClean="0"/>
              <a:t>)</a:t>
            </a:r>
          </a:p>
          <a:p>
            <a:pPr lvl="1">
              <a:buFont typeface="Monotype Sorts" charset="2"/>
              <a:buNone/>
            </a:pPr>
            <a:r>
              <a:rPr lang="en-US" sz="1600" dirty="0" smtClean="0"/>
              <a:t>2.	</a:t>
            </a:r>
            <a:r>
              <a:rPr lang="en-US" sz="1600" i="1" dirty="0" smtClean="0"/>
              <a:t>A</a:t>
            </a:r>
            <a:r>
              <a:rPr lang="en-US" sz="1600" dirty="0" smtClean="0"/>
              <a:t> := </a:t>
            </a:r>
            <a:r>
              <a:rPr lang="en-US" sz="1600" i="1" dirty="0" smtClean="0"/>
              <a:t>A – </a:t>
            </a:r>
            <a:r>
              <a:rPr lang="en-US" sz="1600" dirty="0" smtClean="0"/>
              <a:t>50</a:t>
            </a:r>
          </a:p>
          <a:p>
            <a:pPr lvl="1">
              <a:buFont typeface="Monotype Sorts" charset="2"/>
              <a:buNone/>
            </a:pPr>
            <a:r>
              <a:rPr lang="en-US" sz="1600" dirty="0" smtClean="0"/>
              <a:t>3.	write(</a:t>
            </a:r>
            <a:r>
              <a:rPr lang="en-US" sz="1600" i="1" dirty="0" smtClean="0"/>
              <a:t>A</a:t>
            </a:r>
            <a:r>
              <a:rPr lang="en-US" sz="1600" dirty="0" smtClean="0"/>
              <a:t>)</a:t>
            </a:r>
          </a:p>
          <a:p>
            <a:pPr lvl="1">
              <a:buFont typeface="Monotype Sorts" charset="2"/>
              <a:buNone/>
            </a:pPr>
            <a:r>
              <a:rPr lang="en-US" sz="1600" dirty="0" smtClean="0"/>
              <a:t>4.	read(</a:t>
            </a:r>
            <a:r>
              <a:rPr lang="en-US" sz="1600" i="1" dirty="0" smtClean="0"/>
              <a:t>B</a:t>
            </a:r>
            <a:r>
              <a:rPr lang="en-US" sz="1600" dirty="0" smtClean="0"/>
              <a:t>)</a:t>
            </a:r>
          </a:p>
          <a:p>
            <a:pPr lvl="1">
              <a:buFont typeface="Monotype Sorts" charset="2"/>
              <a:buNone/>
            </a:pPr>
            <a:r>
              <a:rPr lang="en-US" sz="1600" dirty="0" smtClean="0"/>
              <a:t>5.	</a:t>
            </a:r>
            <a:r>
              <a:rPr lang="en-US" sz="1600" i="1" dirty="0" smtClean="0"/>
              <a:t>B</a:t>
            </a:r>
            <a:r>
              <a:rPr lang="en-US" sz="1600" dirty="0" smtClean="0"/>
              <a:t> := </a:t>
            </a:r>
            <a:r>
              <a:rPr lang="en-US" sz="1600" i="1" dirty="0" smtClean="0"/>
              <a:t>B + </a:t>
            </a:r>
            <a:r>
              <a:rPr lang="en-US" sz="1600" dirty="0" smtClean="0"/>
              <a:t>50</a:t>
            </a:r>
          </a:p>
          <a:p>
            <a:pPr marL="800100" lvl="1" indent="-342900">
              <a:buFont typeface="Monotype Sorts" charset="2"/>
              <a:buAutoNum type="arabicPeriod" startAt="6"/>
            </a:pPr>
            <a:r>
              <a:rPr lang="en-US" sz="1600" dirty="0" smtClean="0"/>
              <a:t>write(</a:t>
            </a:r>
            <a:r>
              <a:rPr lang="en-US" sz="1600" i="1" dirty="0" smtClean="0"/>
              <a:t>B)</a:t>
            </a:r>
          </a:p>
          <a:p>
            <a:pPr marL="914400" lvl="1" indent="-457200">
              <a:buFont typeface="Monotype Sorts" charset="2"/>
              <a:buAutoNum type="arabicPeriod" startAt="6"/>
            </a:pPr>
            <a:endParaRPr lang="en-US" sz="1800" dirty="0" smtClean="0"/>
          </a:p>
          <a:p>
            <a:r>
              <a:rPr lang="en-US" sz="2000" dirty="0" smtClean="0"/>
              <a:t>Two main issues to deal with:</a:t>
            </a:r>
          </a:p>
          <a:p>
            <a:pPr lvl="1"/>
            <a:r>
              <a:rPr lang="en-US" sz="1800" dirty="0" smtClean="0"/>
              <a:t>Failures of various kinds, such as hardware failures and system crashes</a:t>
            </a:r>
          </a:p>
          <a:p>
            <a:pPr lvl="1"/>
            <a:r>
              <a:rPr lang="en-US" sz="1800" dirty="0" smtClean="0"/>
              <a:t>Concurrent execution of multiple transactions</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33400" y="0"/>
            <a:ext cx="8229600" cy="1143000"/>
          </a:xfrm>
        </p:spPr>
        <p:txBody>
          <a:bodyPr/>
          <a:lstStyle/>
          <a:p>
            <a:r>
              <a:rPr lang="en-US" dirty="0">
                <a:solidFill>
                  <a:schemeClr val="accent1">
                    <a:lumMod val="60000"/>
                    <a:lumOff val="40000"/>
                  </a:schemeClr>
                </a:solidFill>
              </a:rPr>
              <a:t>Shadow Paging (Cont.)</a:t>
            </a:r>
          </a:p>
        </p:txBody>
      </p:sp>
      <p:sp>
        <p:nvSpPr>
          <p:cNvPr id="159747" name="Rectangle 3"/>
          <p:cNvSpPr>
            <a:spLocks noGrp="1" noChangeArrowheads="1"/>
          </p:cNvSpPr>
          <p:nvPr>
            <p:ph type="body" idx="4294967295"/>
          </p:nvPr>
        </p:nvSpPr>
        <p:spPr>
          <a:xfrm>
            <a:off x="609600" y="1219200"/>
            <a:ext cx="7848600" cy="4876800"/>
          </a:xfrm>
        </p:spPr>
        <p:txBody>
          <a:bodyPr/>
          <a:lstStyle/>
          <a:p>
            <a:r>
              <a:rPr lang="en-US" sz="1800" dirty="0"/>
              <a:t>To commit a transaction :</a:t>
            </a:r>
          </a:p>
          <a:p>
            <a:pPr>
              <a:buFont typeface="Monotype Sorts" pitchFamily="2" charset="2"/>
              <a:buNone/>
            </a:pPr>
            <a:r>
              <a:rPr lang="en-US" sz="1800" dirty="0"/>
              <a:t>  1.  Flush all modified pages in main memory to disk</a:t>
            </a:r>
          </a:p>
          <a:p>
            <a:pPr>
              <a:buFont typeface="Monotype Sorts" pitchFamily="2" charset="2"/>
              <a:buNone/>
            </a:pPr>
            <a:r>
              <a:rPr lang="en-US" sz="1800" dirty="0"/>
              <a:t>  2.  Output current page table to disk</a:t>
            </a:r>
          </a:p>
          <a:p>
            <a:pPr>
              <a:buFont typeface="Monotype Sorts" pitchFamily="2" charset="2"/>
              <a:buNone/>
            </a:pPr>
            <a:r>
              <a:rPr lang="en-US" sz="1800" dirty="0"/>
              <a:t>  3.  Make the current page table the new shadow page table, as follows:</a:t>
            </a:r>
          </a:p>
          <a:p>
            <a:pPr lvl="1"/>
            <a:r>
              <a:rPr lang="en-US" sz="1600" dirty="0"/>
              <a:t>keep a pointer to the shadow page table at a fixed (known) location on disk.</a:t>
            </a:r>
          </a:p>
          <a:p>
            <a:pPr lvl="1"/>
            <a:r>
              <a:rPr lang="en-US" sz="1600" dirty="0"/>
              <a:t>to make the current page table the new shadow page table, simply update the pointer to point to current page table on disk</a:t>
            </a:r>
          </a:p>
          <a:p>
            <a:r>
              <a:rPr lang="en-US" sz="1800" dirty="0"/>
              <a:t>Once pointer to shadow page table has been written, transaction is committed.</a:t>
            </a:r>
          </a:p>
          <a:p>
            <a:r>
              <a:rPr lang="en-US" sz="1800" dirty="0"/>
              <a:t>No recovery is needed after a crash — new transactions can start right away, using the shadow page table.</a:t>
            </a:r>
          </a:p>
          <a:p>
            <a:r>
              <a:rPr lang="en-US" sz="1800" dirty="0"/>
              <a:t>Pages not pointed to from current/shadow page table should be freed (garbage collected).</a:t>
            </a:r>
          </a:p>
          <a:p>
            <a:endParaRPr 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0"/>
            <a:ext cx="8229600" cy="1143000"/>
          </a:xfrm>
        </p:spPr>
        <p:txBody>
          <a:bodyPr/>
          <a:lstStyle/>
          <a:p>
            <a:r>
              <a:rPr lang="en-US" dirty="0" smtClean="0">
                <a:solidFill>
                  <a:schemeClr val="accent1">
                    <a:lumMod val="60000"/>
                    <a:lumOff val="40000"/>
                  </a:schemeClr>
                </a:solidFill>
              </a:rPr>
              <a:t>Shadow </a:t>
            </a:r>
            <a:r>
              <a:rPr lang="en-US" dirty="0">
                <a:solidFill>
                  <a:schemeClr val="accent1">
                    <a:lumMod val="60000"/>
                    <a:lumOff val="40000"/>
                  </a:schemeClr>
                </a:solidFill>
              </a:rPr>
              <a:t>Paging (Cont.)</a:t>
            </a:r>
          </a:p>
        </p:txBody>
      </p:sp>
      <p:sp>
        <p:nvSpPr>
          <p:cNvPr id="160771" name="Rectangle 3"/>
          <p:cNvSpPr>
            <a:spLocks noGrp="1" noChangeArrowheads="1"/>
          </p:cNvSpPr>
          <p:nvPr>
            <p:ph type="body" idx="4294967295"/>
          </p:nvPr>
        </p:nvSpPr>
        <p:spPr>
          <a:xfrm>
            <a:off x="469900" y="990600"/>
            <a:ext cx="8051800" cy="5118100"/>
          </a:xfrm>
        </p:spPr>
        <p:txBody>
          <a:bodyPr/>
          <a:lstStyle/>
          <a:p>
            <a:pPr>
              <a:lnSpc>
                <a:spcPct val="90000"/>
              </a:lnSpc>
            </a:pPr>
            <a:r>
              <a:rPr lang="en-US" sz="2000" dirty="0"/>
              <a:t>Advantages of shadow-paging over log-based schemes</a:t>
            </a:r>
          </a:p>
          <a:p>
            <a:pPr lvl="1">
              <a:lnSpc>
                <a:spcPct val="90000"/>
              </a:lnSpc>
            </a:pPr>
            <a:r>
              <a:rPr lang="en-US" sz="1800" dirty="0"/>
              <a:t>no overhead of writing log records</a:t>
            </a:r>
          </a:p>
          <a:p>
            <a:pPr lvl="1">
              <a:lnSpc>
                <a:spcPct val="90000"/>
              </a:lnSpc>
            </a:pPr>
            <a:r>
              <a:rPr lang="en-US" sz="1800" dirty="0"/>
              <a:t>recovery is trivial</a:t>
            </a:r>
          </a:p>
          <a:p>
            <a:pPr>
              <a:lnSpc>
                <a:spcPct val="90000"/>
              </a:lnSpc>
            </a:pPr>
            <a:r>
              <a:rPr lang="en-US" sz="2000" dirty="0"/>
              <a:t>Disadvantages :</a:t>
            </a:r>
          </a:p>
          <a:p>
            <a:pPr lvl="1">
              <a:lnSpc>
                <a:spcPct val="90000"/>
              </a:lnSpc>
            </a:pPr>
            <a:r>
              <a:rPr lang="en-US" sz="1800" dirty="0"/>
              <a:t>Copying the entire page table is very expensive</a:t>
            </a:r>
          </a:p>
          <a:p>
            <a:pPr lvl="2">
              <a:lnSpc>
                <a:spcPct val="90000"/>
              </a:lnSpc>
            </a:pPr>
            <a:r>
              <a:rPr lang="en-US" sz="1800" dirty="0"/>
              <a:t>Can be reduced by using a page table structured like a B</a:t>
            </a:r>
            <a:r>
              <a:rPr lang="en-US" sz="1600" baseline="30000" dirty="0"/>
              <a:t>+</a:t>
            </a:r>
            <a:r>
              <a:rPr lang="en-US" sz="1800" dirty="0"/>
              <a:t>-tree</a:t>
            </a:r>
          </a:p>
          <a:p>
            <a:pPr lvl="3">
              <a:lnSpc>
                <a:spcPct val="90000"/>
              </a:lnSpc>
            </a:pPr>
            <a:r>
              <a:rPr lang="en-US" sz="1800" dirty="0"/>
              <a:t>No need to copy entire tree, only need to copy paths in the tree that lead to updated leaf nodes</a:t>
            </a:r>
          </a:p>
          <a:p>
            <a:pPr lvl="1">
              <a:lnSpc>
                <a:spcPct val="90000"/>
              </a:lnSpc>
            </a:pPr>
            <a:r>
              <a:rPr lang="en-US" sz="1800" dirty="0"/>
              <a:t>Commit overhead is high even with above extension</a:t>
            </a:r>
          </a:p>
          <a:p>
            <a:pPr lvl="2">
              <a:lnSpc>
                <a:spcPct val="90000"/>
              </a:lnSpc>
            </a:pPr>
            <a:r>
              <a:rPr lang="en-US" sz="1800" dirty="0"/>
              <a:t>Need to flush every updated page, and page table</a:t>
            </a:r>
          </a:p>
          <a:p>
            <a:pPr lvl="1">
              <a:lnSpc>
                <a:spcPct val="90000"/>
              </a:lnSpc>
            </a:pPr>
            <a:r>
              <a:rPr lang="en-US" sz="1800" dirty="0"/>
              <a:t>Data gets fragmented (related pages get separated on disk)</a:t>
            </a:r>
          </a:p>
          <a:p>
            <a:pPr lvl="1">
              <a:lnSpc>
                <a:spcPct val="90000"/>
              </a:lnSpc>
            </a:pPr>
            <a:r>
              <a:rPr lang="en-US" sz="1800" dirty="0"/>
              <a:t>After every transaction completion, the database pages containing old versions of modified data need to be garbage collected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05850" cy="5221287"/>
          </a:xfrm>
        </p:spPr>
        <p:txBody>
          <a:bodyPr/>
          <a:lstStyle/>
          <a:p>
            <a:r>
              <a:rPr lang="en-US" sz="2000" b="1" dirty="0" smtClean="0"/>
              <a:t>Multiple transactions are allowed to run concurrently in the system.  Advantages are:</a:t>
            </a:r>
          </a:p>
          <a:p>
            <a:pPr lvl="1"/>
            <a:r>
              <a:rPr lang="en-US" sz="1800" b="1" dirty="0" smtClean="0"/>
              <a:t>increased processor and disk utilization, leading to better transaction </a:t>
            </a:r>
            <a:r>
              <a:rPr lang="en-US" sz="1800" b="1" i="1" dirty="0" smtClean="0"/>
              <a:t>throughput</a:t>
            </a:r>
          </a:p>
          <a:p>
            <a:pPr lvl="2"/>
            <a:r>
              <a:rPr lang="en-US" sz="1800" b="1" dirty="0" smtClean="0"/>
              <a:t>E.g. one transaction can be using the CPU while another is reading from or writing to the disk</a:t>
            </a:r>
          </a:p>
          <a:p>
            <a:pPr lvl="1"/>
            <a:r>
              <a:rPr lang="en-US" sz="1800" b="1" dirty="0" smtClean="0"/>
              <a:t>reduced average response time for transactions: short transactions need not wait behind long ones.</a:t>
            </a:r>
          </a:p>
          <a:p>
            <a:pPr lvl="1"/>
            <a:endParaRPr lang="en-US" sz="1800" b="1" dirty="0" smtClean="0"/>
          </a:p>
          <a:p>
            <a:r>
              <a:rPr lang="en-US" sz="2000" b="1" dirty="0" smtClean="0">
                <a:solidFill>
                  <a:schemeClr val="tx2"/>
                </a:solidFill>
              </a:rPr>
              <a:t>Concurrency control schemes</a:t>
            </a:r>
            <a:r>
              <a:rPr lang="en-US" sz="2000" b="1" i="1" dirty="0" smtClean="0"/>
              <a:t> </a:t>
            </a:r>
            <a:r>
              <a:rPr lang="en-US" sz="2000" b="1" dirty="0" smtClean="0"/>
              <a:t>– mechanisms  to achieve isolation</a:t>
            </a:r>
          </a:p>
          <a:p>
            <a:pPr lvl="1"/>
            <a:r>
              <a:rPr lang="en-US" sz="1800" b="1" dirty="0" smtClean="0"/>
              <a:t> that is, to control the interaction among the concurrent transactions in order to prevent them from destroying the consistency of the database</a:t>
            </a:r>
            <a:endParaRPr lang="en-US" sz="1800" b="1" dirty="0"/>
          </a:p>
        </p:txBody>
      </p:sp>
      <p:sp>
        <p:nvSpPr>
          <p:cNvPr id="4" name="Rectangle 3"/>
          <p:cNvSpPr/>
          <p:nvPr/>
        </p:nvSpPr>
        <p:spPr>
          <a:xfrm>
            <a:off x="2514600" y="0"/>
            <a:ext cx="4528163" cy="646331"/>
          </a:xfrm>
          <a:prstGeom prst="rect">
            <a:avLst/>
          </a:prstGeom>
        </p:spPr>
        <p:txBody>
          <a:bodyPr wrap="none">
            <a:spAutoFit/>
          </a:bodyPr>
          <a:lstStyle/>
          <a:p>
            <a:r>
              <a:rPr lang="en-US" sz="3600" b="1" dirty="0" smtClean="0">
                <a:solidFill>
                  <a:schemeClr val="accent1">
                    <a:lumMod val="40000"/>
                    <a:lumOff val="60000"/>
                  </a:schemeClr>
                </a:solidFill>
                <a:latin typeface="+mj-lt"/>
              </a:rPr>
              <a:t>Concurrency Control </a:t>
            </a:r>
            <a:endParaRPr lang="en-US" sz="3600"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014413"/>
            <a:ext cx="8443912" cy="5221287"/>
          </a:xfrm>
        </p:spPr>
        <p:txBody>
          <a:bodyPr/>
          <a:lstStyle/>
          <a:p>
            <a:pPr algn="just"/>
            <a:r>
              <a:rPr lang="en-US" sz="2000" b="1" dirty="0" smtClean="0">
                <a:solidFill>
                  <a:schemeClr val="tx2"/>
                </a:solidFill>
              </a:rPr>
              <a:t>Schedule</a:t>
            </a:r>
            <a:r>
              <a:rPr lang="en-US" sz="2000" dirty="0" smtClean="0">
                <a:solidFill>
                  <a:schemeClr val="tx2"/>
                </a:solidFill>
              </a:rPr>
              <a:t> </a:t>
            </a:r>
            <a:r>
              <a:rPr lang="en-US" sz="2000" dirty="0" smtClean="0"/>
              <a:t>– a sequences of instructions that specify the chronological order in which instructions of concurrent transactions are executed</a:t>
            </a:r>
          </a:p>
          <a:p>
            <a:pPr lvl="1" algn="just"/>
            <a:r>
              <a:rPr lang="en-US" sz="1800" dirty="0" smtClean="0"/>
              <a:t>a schedule for a set of transactions must consist of all instructions of those transactions</a:t>
            </a:r>
          </a:p>
          <a:p>
            <a:pPr lvl="1" algn="just"/>
            <a:r>
              <a:rPr lang="en-US" sz="1800" dirty="0" smtClean="0"/>
              <a:t>must preserve the order in which the instructions appear in each individual transaction.</a:t>
            </a:r>
          </a:p>
          <a:p>
            <a:pPr lvl="1" algn="just"/>
            <a:endParaRPr lang="en-US" sz="1800" dirty="0" smtClean="0"/>
          </a:p>
          <a:p>
            <a:pPr algn="just"/>
            <a:r>
              <a:rPr lang="en-US" sz="2000" dirty="0" smtClean="0"/>
              <a:t>A transaction that successfully completes its execution will have a commit instructions as the last statement </a:t>
            </a:r>
          </a:p>
          <a:p>
            <a:pPr lvl="1" algn="just"/>
            <a:r>
              <a:rPr lang="en-US" sz="1800" dirty="0" smtClean="0"/>
              <a:t>by default transaction assumed to execute commit instruction as its last step</a:t>
            </a:r>
          </a:p>
          <a:p>
            <a:pPr algn="just"/>
            <a:endParaRPr lang="en-US" sz="2000" dirty="0" smtClean="0"/>
          </a:p>
          <a:p>
            <a:pPr algn="just"/>
            <a:r>
              <a:rPr lang="en-US" sz="2000" dirty="0" smtClean="0"/>
              <a:t>A transaction that fails to successfully complete its execution will have an abort instruction as the last statement </a:t>
            </a:r>
          </a:p>
          <a:p>
            <a:endParaRPr lang="en-US" sz="2000" dirty="0"/>
          </a:p>
        </p:txBody>
      </p:sp>
      <p:sp>
        <p:nvSpPr>
          <p:cNvPr id="4" name="Rectangle 3"/>
          <p:cNvSpPr/>
          <p:nvPr/>
        </p:nvSpPr>
        <p:spPr>
          <a:xfrm>
            <a:off x="3276600" y="152400"/>
            <a:ext cx="2133918" cy="646331"/>
          </a:xfrm>
          <a:prstGeom prst="rect">
            <a:avLst/>
          </a:prstGeom>
        </p:spPr>
        <p:txBody>
          <a:bodyPr wrap="none">
            <a:spAutoFit/>
          </a:bodyPr>
          <a:lstStyle/>
          <a:p>
            <a:r>
              <a:rPr lang="en-US" sz="3600" b="1" dirty="0" smtClean="0">
                <a:solidFill>
                  <a:schemeClr val="accent1">
                    <a:lumMod val="40000"/>
                    <a:lumOff val="60000"/>
                  </a:schemeClr>
                </a:solidFill>
                <a:latin typeface="+mj-lt"/>
              </a:rPr>
              <a:t>Schedules</a:t>
            </a:r>
            <a:endParaRPr lang="en-US" sz="3600"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33400" y="990600"/>
            <a:ext cx="7262813" cy="11858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2900" marR="0" lvl="0" indent="-342900" algn="l" defTabSz="457200" rtl="0" eaLnBrk="1" fontAlgn="base" latinLnBrk="0" hangingPunct="1">
              <a:lnSpc>
                <a:spcPct val="80000"/>
              </a:lnSpc>
              <a:spcBef>
                <a:spcPts val="700"/>
              </a:spcBef>
              <a:spcAft>
                <a:spcPct val="0"/>
              </a:spcAft>
              <a:buClr>
                <a:srgbClr val="000000"/>
              </a:buClr>
              <a:buSzPct val="100000"/>
              <a:buFont typeface="Times New Roman" pitchFamily="16" charset="0"/>
              <a:buChar char="•"/>
              <a:tabLst>
                <a:tab pos="1947863" algn="l"/>
                <a:tab pos="2684463" algn="l"/>
                <a:tab pos="3594100" algn="l"/>
                <a:tab pos="4286250" algn="l"/>
              </a:tabLst>
              <a:defRPr/>
            </a:pPr>
            <a:r>
              <a:rPr kumimoji="0" lang="en-US" b="1" i="0" u="none" strike="noStrike" kern="0" cap="none" spc="0" normalizeH="0" baseline="0" noProof="0" dirty="0" smtClean="0">
                <a:ln>
                  <a:noFill/>
                </a:ln>
                <a:solidFill>
                  <a:srgbClr val="000000"/>
                </a:solidFill>
                <a:effectLst/>
                <a:uLnTx/>
                <a:uFillTx/>
                <a:latin typeface="+mn-lt"/>
                <a:ea typeface="+mn-ea"/>
                <a:cs typeface="+mn-cs"/>
              </a:rPr>
              <a:t>Let </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0" u="none" strike="noStrike" kern="0" cap="none" spc="0" normalizeH="0" baseline="-25000" noProof="0" dirty="0" smtClean="0">
                <a:ln>
                  <a:noFill/>
                </a:ln>
                <a:solidFill>
                  <a:srgbClr val="000000"/>
                </a:solidFill>
                <a:effectLst/>
                <a:uLnTx/>
                <a:uFillTx/>
                <a:latin typeface="+mn-lt"/>
                <a:ea typeface="+mn-ea"/>
                <a:cs typeface="+mn-cs"/>
              </a:rPr>
              <a:t>1</a:t>
            </a:r>
            <a:r>
              <a:rPr kumimoji="0" lang="en-US" b="1" i="0" u="none" strike="noStrike" kern="0" cap="none" spc="0" normalizeH="0" baseline="0" noProof="0" dirty="0" smtClean="0">
                <a:ln>
                  <a:noFill/>
                </a:ln>
                <a:solidFill>
                  <a:srgbClr val="000000"/>
                </a:solidFill>
                <a:effectLst/>
                <a:uLnTx/>
                <a:uFillTx/>
                <a:latin typeface="+mn-lt"/>
                <a:ea typeface="+mn-ea"/>
                <a:cs typeface="+mn-cs"/>
              </a:rPr>
              <a:t> transfer $50 from </a:t>
            </a:r>
            <a:r>
              <a:rPr kumimoji="0" lang="en-US" b="1" i="1" u="none" strike="noStrike" kern="0" cap="none" spc="0" normalizeH="0" baseline="0" noProof="0" dirty="0" smtClean="0">
                <a:ln>
                  <a:noFill/>
                </a:ln>
                <a:solidFill>
                  <a:srgbClr val="000000"/>
                </a:solidFill>
                <a:effectLst/>
                <a:uLnTx/>
                <a:uFillTx/>
                <a:latin typeface="+mn-lt"/>
                <a:ea typeface="+mn-ea"/>
                <a:cs typeface="+mn-cs"/>
              </a:rPr>
              <a:t>A </a:t>
            </a:r>
            <a:r>
              <a:rPr kumimoji="0" lang="en-US" b="1" i="0" u="none" strike="noStrike" kern="0" cap="none" spc="0" normalizeH="0" baseline="0" noProof="0" dirty="0" smtClean="0">
                <a:ln>
                  <a:noFill/>
                </a:ln>
                <a:solidFill>
                  <a:srgbClr val="000000"/>
                </a:solidFill>
                <a:effectLst/>
                <a:uLnTx/>
                <a:uFillTx/>
                <a:latin typeface="+mn-lt"/>
                <a:ea typeface="+mn-ea"/>
                <a:cs typeface="+mn-cs"/>
              </a:rPr>
              <a:t>to </a:t>
            </a:r>
            <a:r>
              <a:rPr kumimoji="0" lang="en-US" b="1" i="1" u="none" strike="noStrike" kern="0" cap="none" spc="0" normalizeH="0" baseline="0" noProof="0" dirty="0" smtClean="0">
                <a:ln>
                  <a:noFill/>
                </a:ln>
                <a:solidFill>
                  <a:srgbClr val="000000"/>
                </a:solidFill>
                <a:effectLst/>
                <a:uLnTx/>
                <a:uFillTx/>
                <a:latin typeface="+mn-lt"/>
                <a:ea typeface="+mn-ea"/>
                <a:cs typeface="+mn-cs"/>
              </a:rPr>
              <a:t>B</a:t>
            </a:r>
            <a:r>
              <a:rPr kumimoji="0" lang="en-US" b="1" i="0" u="none" strike="noStrike" kern="0" cap="none" spc="0" normalizeH="0" baseline="0" noProof="0" dirty="0" smtClean="0">
                <a:ln>
                  <a:noFill/>
                </a:ln>
                <a:solidFill>
                  <a:srgbClr val="000000"/>
                </a:solidFill>
                <a:effectLst/>
                <a:uLnTx/>
                <a:uFillTx/>
                <a:latin typeface="+mn-lt"/>
                <a:ea typeface="+mn-ea"/>
                <a:cs typeface="+mn-cs"/>
              </a:rPr>
              <a:t>, and </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0" u="none" strike="noStrike" kern="0" cap="none" spc="0" normalizeH="0" baseline="-25000" noProof="0" dirty="0" smtClean="0">
                <a:ln>
                  <a:noFill/>
                </a:ln>
                <a:solidFill>
                  <a:srgbClr val="000000"/>
                </a:solidFill>
                <a:effectLst/>
                <a:uLnTx/>
                <a:uFillTx/>
                <a:latin typeface="+mn-lt"/>
                <a:ea typeface="+mn-ea"/>
                <a:cs typeface="+mn-cs"/>
              </a:rPr>
              <a:t>2</a:t>
            </a:r>
            <a:r>
              <a:rPr kumimoji="0" lang="en-US" b="1" i="0" u="none" strike="noStrike" kern="0" cap="none" spc="0" normalizeH="0" baseline="0" noProof="0" dirty="0" smtClean="0">
                <a:ln>
                  <a:noFill/>
                </a:ln>
                <a:solidFill>
                  <a:srgbClr val="000000"/>
                </a:solidFill>
                <a:effectLst/>
                <a:uLnTx/>
                <a:uFillTx/>
                <a:latin typeface="+mn-lt"/>
                <a:ea typeface="+mn-ea"/>
                <a:cs typeface="+mn-cs"/>
              </a:rPr>
              <a:t> transfer 10% of the balance from </a:t>
            </a:r>
            <a:r>
              <a:rPr kumimoji="0" lang="en-US" b="1" i="1" u="none" strike="noStrike" kern="0" cap="none" spc="0" normalizeH="0" baseline="0" noProof="0" dirty="0" smtClean="0">
                <a:ln>
                  <a:noFill/>
                </a:ln>
                <a:solidFill>
                  <a:srgbClr val="000000"/>
                </a:solidFill>
                <a:effectLst/>
                <a:uLnTx/>
                <a:uFillTx/>
                <a:latin typeface="+mn-lt"/>
                <a:ea typeface="+mn-ea"/>
                <a:cs typeface="+mn-cs"/>
              </a:rPr>
              <a:t>A </a:t>
            </a:r>
            <a:r>
              <a:rPr kumimoji="0" lang="en-US" b="1" i="0" u="none" strike="noStrike" kern="0" cap="none" spc="0" normalizeH="0" baseline="0" noProof="0" dirty="0" smtClean="0">
                <a:ln>
                  <a:noFill/>
                </a:ln>
                <a:solidFill>
                  <a:srgbClr val="000000"/>
                </a:solidFill>
                <a:effectLst/>
                <a:uLnTx/>
                <a:uFillTx/>
                <a:latin typeface="+mn-lt"/>
                <a:ea typeface="+mn-ea"/>
                <a:cs typeface="+mn-cs"/>
              </a:rPr>
              <a:t>to </a:t>
            </a:r>
            <a:r>
              <a:rPr kumimoji="0" lang="en-US" b="1" i="1" u="none" strike="noStrike" kern="0" cap="none" spc="0" normalizeH="0" baseline="0" noProof="0" dirty="0" smtClean="0">
                <a:ln>
                  <a:noFill/>
                </a:ln>
                <a:solidFill>
                  <a:srgbClr val="000000"/>
                </a:solidFill>
                <a:effectLst/>
                <a:uLnTx/>
                <a:uFillTx/>
                <a:latin typeface="+mn-lt"/>
                <a:ea typeface="+mn-ea"/>
                <a:cs typeface="+mn-cs"/>
              </a:rPr>
              <a:t>B.</a:t>
            </a:r>
            <a:r>
              <a:rPr kumimoji="0" lang="en-US" b="1"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1" fontAlgn="base" latinLnBrk="0" hangingPunct="1">
              <a:lnSpc>
                <a:spcPct val="80000"/>
              </a:lnSpc>
              <a:spcBef>
                <a:spcPts val="700"/>
              </a:spcBef>
              <a:spcAft>
                <a:spcPct val="0"/>
              </a:spcAft>
              <a:buClr>
                <a:srgbClr val="000000"/>
              </a:buClr>
              <a:buSzPct val="100000"/>
              <a:buFont typeface="Times New Roman" pitchFamily="16" charset="0"/>
              <a:buChar char="•"/>
              <a:tabLst>
                <a:tab pos="1947863" algn="l"/>
                <a:tab pos="2684463" algn="l"/>
                <a:tab pos="3594100" algn="l"/>
                <a:tab pos="4286250" algn="l"/>
              </a:tabLst>
              <a:defRPr/>
            </a:pPr>
            <a:r>
              <a:rPr kumimoji="0" lang="en-US" b="1" i="0" u="none" strike="noStrike" kern="0" cap="none" spc="0" normalizeH="0" baseline="0" noProof="0" dirty="0" smtClean="0">
                <a:ln>
                  <a:noFill/>
                </a:ln>
                <a:solidFill>
                  <a:srgbClr val="000000"/>
                </a:solidFill>
                <a:effectLst/>
                <a:uLnTx/>
                <a:uFillTx/>
                <a:latin typeface="+mn-lt"/>
                <a:ea typeface="+mn-ea"/>
                <a:cs typeface="+mn-cs"/>
              </a:rPr>
              <a:t>A </a:t>
            </a:r>
            <a:r>
              <a:rPr kumimoji="0" lang="en-US" b="1" i="0" u="none" strike="noStrike" kern="0" cap="none" spc="0" normalizeH="0" baseline="0" noProof="0" dirty="0" smtClean="0">
                <a:ln>
                  <a:noFill/>
                </a:ln>
                <a:solidFill>
                  <a:schemeClr val="tx2"/>
                </a:solidFill>
                <a:effectLst/>
                <a:uLnTx/>
                <a:uFillTx/>
                <a:latin typeface="+mn-lt"/>
                <a:ea typeface="+mn-ea"/>
                <a:cs typeface="+mn-cs"/>
              </a:rPr>
              <a:t>serial</a:t>
            </a:r>
            <a:r>
              <a:rPr kumimoji="0" lang="en-US" b="1" i="0" u="none" strike="noStrike" kern="0" cap="none" spc="0" normalizeH="0" baseline="0" noProof="0" dirty="0" smtClean="0">
                <a:ln>
                  <a:noFill/>
                </a:ln>
                <a:solidFill>
                  <a:srgbClr val="000000"/>
                </a:solidFill>
                <a:effectLst/>
                <a:uLnTx/>
                <a:uFillTx/>
                <a:latin typeface="+mn-lt"/>
                <a:ea typeface="+mn-ea"/>
                <a:cs typeface="+mn-cs"/>
              </a:rPr>
              <a:t> schedule in which </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0" u="none" strike="noStrike" kern="0" cap="none" spc="0" normalizeH="0" baseline="-25000" noProof="0" dirty="0" smtClean="0">
                <a:ln>
                  <a:noFill/>
                </a:ln>
                <a:solidFill>
                  <a:srgbClr val="000000"/>
                </a:solidFill>
                <a:effectLst/>
                <a:uLnTx/>
                <a:uFillTx/>
                <a:latin typeface="+mn-lt"/>
                <a:ea typeface="+mn-ea"/>
                <a:cs typeface="+mn-cs"/>
              </a:rPr>
              <a:t>1</a:t>
            </a:r>
            <a:r>
              <a:rPr kumimoji="0" lang="en-US" b="1" i="0" u="none" strike="noStrike" kern="0" cap="none" spc="0" normalizeH="0" baseline="0" noProof="0" dirty="0" smtClean="0">
                <a:ln>
                  <a:noFill/>
                </a:ln>
                <a:solidFill>
                  <a:srgbClr val="000000"/>
                </a:solidFill>
                <a:effectLst/>
                <a:uLnTx/>
                <a:uFillTx/>
                <a:latin typeface="+mn-lt"/>
                <a:ea typeface="+mn-ea"/>
                <a:cs typeface="+mn-cs"/>
              </a:rPr>
              <a:t> is followed by </a:t>
            </a:r>
            <a:r>
              <a:rPr kumimoji="0" lang="en-US" b="1" i="1" u="none" strike="noStrike" kern="0" cap="none" spc="0" normalizeH="0" baseline="0" noProof="0" dirty="0" smtClean="0">
                <a:ln>
                  <a:noFill/>
                </a:ln>
                <a:solidFill>
                  <a:srgbClr val="000000"/>
                </a:solidFill>
                <a:effectLst/>
                <a:uLnTx/>
                <a:uFillTx/>
                <a:latin typeface="+mn-lt"/>
                <a:ea typeface="+mn-ea"/>
                <a:cs typeface="+mn-cs"/>
              </a:rPr>
              <a:t>T</a:t>
            </a:r>
            <a:r>
              <a:rPr kumimoji="0" lang="en-US" b="1" i="0" u="none" strike="noStrike" kern="0" cap="none" spc="0" normalizeH="0" baseline="-25000" noProof="0" dirty="0" smtClean="0">
                <a:ln>
                  <a:noFill/>
                </a:ln>
                <a:solidFill>
                  <a:srgbClr val="000000"/>
                </a:solidFill>
                <a:effectLst/>
                <a:uLnTx/>
                <a:uFillTx/>
                <a:latin typeface="+mn-lt"/>
                <a:ea typeface="+mn-ea"/>
                <a:cs typeface="+mn-cs"/>
              </a:rPr>
              <a:t>2</a:t>
            </a:r>
            <a:r>
              <a:rPr kumimoji="0" lang="en-US" sz="2400" b="1" i="0" u="none" strike="noStrike" kern="0" cap="none" spc="0" normalizeH="0" baseline="0" noProof="0" dirty="0" smtClean="0">
                <a:ln>
                  <a:noFill/>
                </a:ln>
                <a:solidFill>
                  <a:srgbClr val="000000"/>
                </a:solidFill>
                <a:effectLst/>
                <a:uLnTx/>
                <a:uFillTx/>
                <a:latin typeface="+mn-lt"/>
                <a:ea typeface="+mn-ea"/>
                <a:cs typeface="+mn-cs"/>
              </a:rPr>
              <a:t> </a:t>
            </a:r>
            <a:r>
              <a:rPr kumimoji="0" lang="en-US" b="1"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1" fontAlgn="base" latinLnBrk="0" hangingPunct="1">
              <a:lnSpc>
                <a:spcPct val="80000"/>
              </a:lnSpc>
              <a:spcBef>
                <a:spcPts val="700"/>
              </a:spcBef>
              <a:spcAft>
                <a:spcPct val="0"/>
              </a:spcAft>
              <a:buClr>
                <a:srgbClr val="000000"/>
              </a:buClr>
              <a:buSzPct val="100000"/>
              <a:buFont typeface="Monotype Sorts" charset="2"/>
              <a:buNone/>
              <a:tabLst>
                <a:tab pos="1947863" algn="l"/>
                <a:tab pos="2684463" algn="l"/>
                <a:tab pos="3594100" algn="l"/>
                <a:tab pos="4286250" algn="l"/>
              </a:tabLst>
              <a:defRPr/>
            </a:pPr>
            <a:r>
              <a:rPr kumimoji="0" lang="en-US" sz="1200" b="1" i="0" u="none" strike="noStrike" kern="0" cap="none" spc="0" normalizeH="0" baseline="0" noProof="0" dirty="0" smtClean="0">
                <a:ln>
                  <a:noFill/>
                </a:ln>
                <a:solidFill>
                  <a:srgbClr val="000000"/>
                </a:solidFill>
                <a:effectLst/>
                <a:uLnTx/>
                <a:uFillTx/>
                <a:latin typeface="+mn-lt"/>
                <a:ea typeface="+mn-ea"/>
                <a:cs typeface="+mn-cs"/>
              </a:rPr>
              <a:t>		</a:t>
            </a:r>
            <a:endParaRPr kumimoji="0" lang="en-US" sz="1200" b="1" i="0" u="none" strike="noStrike" kern="0" cap="none" spc="0" normalizeH="0" baseline="0" noProof="0" dirty="0">
              <a:ln>
                <a:noFill/>
              </a:ln>
              <a:solidFill>
                <a:srgbClr val="000000"/>
              </a:solidFill>
              <a:effectLst/>
              <a:uLnTx/>
              <a:uFillTx/>
              <a:latin typeface="+mn-lt"/>
              <a:ea typeface="+mn-ea"/>
              <a:cs typeface="+mn-cs"/>
            </a:endParaRPr>
          </a:p>
        </p:txBody>
      </p:sp>
      <p:pic>
        <p:nvPicPr>
          <p:cNvPr id="5" name="Picture 8"/>
          <p:cNvPicPr>
            <a:picLocks noChangeAspect="1" noChangeArrowheads="1"/>
          </p:cNvPicPr>
          <p:nvPr/>
        </p:nvPicPr>
        <p:blipFill>
          <a:blip r:embed="rId2"/>
          <a:srcRect l="20474" t="557" r="20265" b="557"/>
          <a:stretch>
            <a:fillRect/>
          </a:stretch>
        </p:blipFill>
        <p:spPr bwMode="auto">
          <a:xfrm>
            <a:off x="4953000" y="1905000"/>
            <a:ext cx="3495675" cy="4375150"/>
          </a:xfrm>
          <a:prstGeom prst="rect">
            <a:avLst/>
          </a:prstGeom>
          <a:noFill/>
          <a:ln w="57150" cmpd="thinThick">
            <a:solidFill>
              <a:schemeClr val="tx2"/>
            </a:solidFill>
            <a:miter lim="800000"/>
            <a:headEnd/>
            <a:tailEnd/>
          </a:ln>
          <a:effectLst/>
        </p:spPr>
      </p:pic>
      <p:sp>
        <p:nvSpPr>
          <p:cNvPr id="6" name="Rectangle 5"/>
          <p:cNvSpPr/>
          <p:nvPr/>
        </p:nvSpPr>
        <p:spPr>
          <a:xfrm>
            <a:off x="3276600" y="152400"/>
            <a:ext cx="2300630" cy="646331"/>
          </a:xfrm>
          <a:prstGeom prst="rect">
            <a:avLst/>
          </a:prstGeom>
        </p:spPr>
        <p:txBody>
          <a:bodyPr wrap="none">
            <a:spAutoFit/>
          </a:bodyPr>
          <a:lstStyle/>
          <a:p>
            <a:r>
              <a:rPr lang="en-US" sz="3600" b="1" dirty="0" smtClean="0">
                <a:solidFill>
                  <a:schemeClr val="accent1">
                    <a:lumMod val="40000"/>
                    <a:lumOff val="60000"/>
                  </a:schemeClr>
                </a:solidFill>
                <a:latin typeface="+mj-lt"/>
              </a:rPr>
              <a:t>Schedule 1</a:t>
            </a:r>
            <a:endParaRPr lang="en-US" sz="3600"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l="20331" t="603" r="20784" b="903"/>
          <a:stretch>
            <a:fillRect/>
          </a:stretch>
        </p:blipFill>
        <p:spPr bwMode="auto">
          <a:xfrm>
            <a:off x="2317750" y="1738313"/>
            <a:ext cx="3883025" cy="4271962"/>
          </a:xfrm>
          <a:prstGeom prst="rect">
            <a:avLst/>
          </a:prstGeom>
          <a:noFill/>
          <a:ln w="38100" cmpd="dbl">
            <a:solidFill>
              <a:schemeClr val="tx2"/>
            </a:solidFill>
            <a:round/>
            <a:headEnd/>
            <a:tailEnd/>
          </a:ln>
        </p:spPr>
      </p:pic>
      <p:sp>
        <p:nvSpPr>
          <p:cNvPr id="5" name="Text Box 5"/>
          <p:cNvSpPr txBox="1">
            <a:spLocks noChangeArrowheads="1"/>
          </p:cNvSpPr>
          <p:nvPr/>
        </p:nvSpPr>
        <p:spPr bwMode="auto">
          <a:xfrm>
            <a:off x="741363" y="1089025"/>
            <a:ext cx="7880350" cy="396875"/>
          </a:xfrm>
          <a:prstGeom prst="rect">
            <a:avLst/>
          </a:prstGeom>
          <a:noFill/>
          <a:ln w="9525">
            <a:noFill/>
            <a:miter lim="800000"/>
            <a:headEnd/>
            <a:tailEnd/>
          </a:ln>
          <a:effectLst/>
        </p:spPr>
        <p:txBody>
          <a:bodyPr>
            <a:spAutoFit/>
          </a:bodyPr>
          <a:lstStyle/>
          <a:p>
            <a:pPr>
              <a:spcBef>
                <a:spcPct val="50000"/>
              </a:spcBef>
              <a:buFontTx/>
              <a:buChar char="•"/>
            </a:pPr>
            <a:r>
              <a:rPr lang="en-US" sz="2000" b="1">
                <a:latin typeface="Helvetica" pitchFamily="34" charset="0"/>
              </a:rPr>
              <a:t> A serial schedule where </a:t>
            </a:r>
            <a:r>
              <a:rPr lang="en-US" sz="2000" b="1" i="1">
                <a:latin typeface="Helvetica" pitchFamily="34" charset="0"/>
              </a:rPr>
              <a:t>T</a:t>
            </a:r>
            <a:r>
              <a:rPr lang="en-US" sz="2000" b="1" i="1" baseline="-25000">
                <a:latin typeface="Helvetica" pitchFamily="34" charset="0"/>
              </a:rPr>
              <a:t>2</a:t>
            </a:r>
            <a:r>
              <a:rPr lang="en-US" sz="2000" b="1">
                <a:latin typeface="Helvetica" pitchFamily="34" charset="0"/>
              </a:rPr>
              <a:t> is followed by </a:t>
            </a:r>
            <a:r>
              <a:rPr kumimoji="1" lang="en-US" sz="2000" b="1" i="1">
                <a:latin typeface="Helvetica" pitchFamily="34" charset="0"/>
              </a:rPr>
              <a:t>T</a:t>
            </a:r>
            <a:r>
              <a:rPr kumimoji="1" lang="en-US" sz="2000" b="1" baseline="-25000">
                <a:latin typeface="Helvetica" pitchFamily="34" charset="0"/>
              </a:rPr>
              <a:t>1</a:t>
            </a:r>
          </a:p>
        </p:txBody>
      </p:sp>
      <p:sp>
        <p:nvSpPr>
          <p:cNvPr id="6" name="Rectangle 5"/>
          <p:cNvSpPr/>
          <p:nvPr/>
        </p:nvSpPr>
        <p:spPr>
          <a:xfrm>
            <a:off x="3276600" y="152400"/>
            <a:ext cx="2300630" cy="646331"/>
          </a:xfrm>
          <a:prstGeom prst="rect">
            <a:avLst/>
          </a:prstGeom>
        </p:spPr>
        <p:txBody>
          <a:bodyPr wrap="none">
            <a:spAutoFit/>
          </a:bodyPr>
          <a:lstStyle/>
          <a:p>
            <a:r>
              <a:rPr lang="en-US" sz="3600" b="1" dirty="0" smtClean="0">
                <a:solidFill>
                  <a:schemeClr val="accent1">
                    <a:lumMod val="40000"/>
                    <a:lumOff val="60000"/>
                  </a:schemeClr>
                </a:solidFill>
                <a:latin typeface="+mj-lt"/>
              </a:rPr>
              <a:t>Schedule 2</a:t>
            </a:r>
            <a:endParaRPr lang="en-US" sz="36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457200" y="0"/>
            <a:ext cx="8229600" cy="1143000"/>
          </a:xfrm>
        </p:spPr>
        <p:txBody>
          <a:bodyPr/>
          <a:lstStyle/>
          <a:p>
            <a:r>
              <a:rPr lang="en-US" b="1" dirty="0">
                <a:solidFill>
                  <a:schemeClr val="accent1">
                    <a:lumMod val="40000"/>
                    <a:lumOff val="60000"/>
                  </a:schemeClr>
                </a:solidFill>
              </a:rPr>
              <a:t>Schedule 3</a:t>
            </a:r>
          </a:p>
        </p:txBody>
      </p:sp>
      <p:sp>
        <p:nvSpPr>
          <p:cNvPr id="392196" name="Rectangle 4"/>
          <p:cNvSpPr>
            <a:spLocks noGrp="1" noChangeArrowheads="1"/>
          </p:cNvSpPr>
          <p:nvPr>
            <p:ph type="body" idx="1"/>
          </p:nvPr>
        </p:nvSpPr>
        <p:spPr>
          <a:xfrm>
            <a:off x="609600" y="1106488"/>
            <a:ext cx="8077200" cy="1054100"/>
          </a:xfrm>
          <a:noFill/>
          <a:ln/>
        </p:spPr>
        <p:txBody>
          <a:bodyPr/>
          <a:lstStyle/>
          <a:p>
            <a:pPr>
              <a:lnSpc>
                <a:spcPct val="90000"/>
              </a:lnSpc>
              <a:tabLst>
                <a:tab pos="1947863" algn="l"/>
                <a:tab pos="2684463" algn="l"/>
                <a:tab pos="3594100" algn="l"/>
                <a:tab pos="4286250" algn="l"/>
              </a:tabLst>
            </a:pPr>
            <a:r>
              <a:rPr lang="en-US" sz="2000" b="1" dirty="0"/>
              <a:t>Let </a:t>
            </a:r>
            <a:r>
              <a:rPr lang="en-US" sz="2000" b="1" i="1" dirty="0"/>
              <a:t>T</a:t>
            </a:r>
            <a:r>
              <a:rPr lang="en-US" sz="2000" b="1" baseline="-25000" dirty="0"/>
              <a:t>1</a:t>
            </a:r>
            <a:r>
              <a:rPr lang="en-US" sz="2000" b="1" dirty="0"/>
              <a:t> and </a:t>
            </a:r>
            <a:r>
              <a:rPr lang="en-US" sz="2000" b="1" i="1" dirty="0"/>
              <a:t>T</a:t>
            </a:r>
            <a:r>
              <a:rPr lang="en-US" sz="2000" b="1" baseline="-25000" dirty="0"/>
              <a:t>2</a:t>
            </a:r>
            <a:r>
              <a:rPr lang="en-US" sz="2000" b="1" dirty="0"/>
              <a:t> be the transactions defined previously</a:t>
            </a:r>
            <a:r>
              <a:rPr lang="en-US" sz="2000" b="1" i="1" dirty="0"/>
              <a:t>.</a:t>
            </a:r>
            <a:r>
              <a:rPr lang="en-US" sz="2000" b="1" dirty="0"/>
              <a:t>  The following schedule is not a serial schedule, but it is </a:t>
            </a:r>
            <a:r>
              <a:rPr lang="en-US" sz="2000" b="1" i="1" dirty="0">
                <a:solidFill>
                  <a:schemeClr val="tx2"/>
                </a:solidFill>
              </a:rPr>
              <a:t>equivalent</a:t>
            </a:r>
            <a:r>
              <a:rPr lang="en-US" sz="2000" b="1" dirty="0"/>
              <a:t> to Schedule 1.</a:t>
            </a:r>
          </a:p>
          <a:p>
            <a:pPr>
              <a:lnSpc>
                <a:spcPct val="90000"/>
              </a:lnSpc>
              <a:buFont typeface="Monotype Sorts" charset="2"/>
              <a:buNone/>
              <a:tabLst>
                <a:tab pos="1947863" algn="l"/>
                <a:tab pos="2684463" algn="l"/>
                <a:tab pos="3594100" algn="l"/>
                <a:tab pos="4286250" algn="l"/>
              </a:tabLst>
            </a:pPr>
            <a:r>
              <a:rPr lang="en-US" sz="2000" b="1" dirty="0"/>
              <a:t>		</a:t>
            </a:r>
            <a:endParaRPr lang="en-US" sz="2000" b="1" i="1" dirty="0"/>
          </a:p>
        </p:txBody>
      </p:sp>
      <p:sp>
        <p:nvSpPr>
          <p:cNvPr id="392199" name="Rectangle 7"/>
          <p:cNvSpPr>
            <a:spLocks noChangeArrowheads="1"/>
          </p:cNvSpPr>
          <p:nvPr/>
        </p:nvSpPr>
        <p:spPr bwMode="auto">
          <a:xfrm>
            <a:off x="1000125" y="6018213"/>
            <a:ext cx="6724650" cy="390525"/>
          </a:xfrm>
          <a:prstGeom prst="rect">
            <a:avLst/>
          </a:prstGeom>
          <a:noFill/>
          <a:ln w="9525">
            <a:noFill/>
            <a:miter lim="800000"/>
            <a:headEnd/>
            <a:tailEnd/>
          </a:ln>
          <a:effectLst/>
        </p:spPr>
        <p:txBody>
          <a:bodyPr/>
          <a:lstStyle/>
          <a:p>
            <a:pPr marL="342900" indent="-342900">
              <a:spcBef>
                <a:spcPct val="35000"/>
              </a:spcBef>
              <a:buClr>
                <a:schemeClr val="tx2"/>
              </a:buClr>
              <a:buFont typeface="Monotype Sorts" charset="2"/>
              <a:buNone/>
              <a:tabLst>
                <a:tab pos="1947863" algn="l"/>
                <a:tab pos="2684463" algn="l"/>
                <a:tab pos="3594100" algn="l"/>
                <a:tab pos="4286250" algn="l"/>
              </a:tabLst>
            </a:pPr>
            <a:r>
              <a:rPr kumimoji="1" lang="en-US" b="1"/>
              <a:t>In Schedules 1, 2 and 3, the sum A + B is preserved.</a:t>
            </a:r>
          </a:p>
        </p:txBody>
      </p:sp>
      <p:pic>
        <p:nvPicPr>
          <p:cNvPr id="392200" name="Picture 8"/>
          <p:cNvPicPr>
            <a:picLocks noChangeAspect="1" noChangeArrowheads="1"/>
          </p:cNvPicPr>
          <p:nvPr/>
        </p:nvPicPr>
        <p:blipFill>
          <a:blip r:embed="rId3"/>
          <a:srcRect l="21800" t="4266" r="23801" b="5333"/>
          <a:stretch>
            <a:fillRect/>
          </a:stretch>
        </p:blipFill>
        <p:spPr bwMode="auto">
          <a:xfrm>
            <a:off x="5029200" y="1905000"/>
            <a:ext cx="3146425" cy="3921125"/>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914400" y="0"/>
            <a:ext cx="8229600" cy="1143000"/>
          </a:xfrm>
        </p:spPr>
        <p:txBody>
          <a:bodyPr/>
          <a:lstStyle/>
          <a:p>
            <a:r>
              <a:rPr lang="en-US" b="1" dirty="0">
                <a:solidFill>
                  <a:schemeClr val="accent1">
                    <a:lumMod val="40000"/>
                    <a:lumOff val="60000"/>
                  </a:schemeClr>
                </a:solidFill>
              </a:rPr>
              <a:t>Schedule 4</a:t>
            </a:r>
          </a:p>
        </p:txBody>
      </p:sp>
      <p:sp>
        <p:nvSpPr>
          <p:cNvPr id="393220" name="Rectangle 4"/>
          <p:cNvSpPr>
            <a:spLocks noGrp="1" noChangeArrowheads="1"/>
          </p:cNvSpPr>
          <p:nvPr>
            <p:ph type="body" idx="1"/>
          </p:nvPr>
        </p:nvSpPr>
        <p:spPr>
          <a:xfrm>
            <a:off x="533400" y="990600"/>
            <a:ext cx="8229600" cy="1185862"/>
          </a:xfrm>
          <a:noFill/>
          <a:ln/>
        </p:spPr>
        <p:txBody>
          <a:bodyPr/>
          <a:lstStyle/>
          <a:p>
            <a:pPr>
              <a:tabLst>
                <a:tab pos="1947863" algn="l"/>
                <a:tab pos="2684463" algn="l"/>
                <a:tab pos="3594100" algn="l"/>
                <a:tab pos="4286250" algn="l"/>
              </a:tabLst>
            </a:pPr>
            <a:r>
              <a:rPr lang="en-US" sz="2400" b="1" dirty="0"/>
              <a:t>The following concurrent schedule does not preserve the value of (</a:t>
            </a:r>
            <a:r>
              <a:rPr lang="en-US" sz="2400" b="1" i="1" dirty="0"/>
              <a:t>A </a:t>
            </a:r>
            <a:r>
              <a:rPr lang="en-US" sz="2400" b="1" dirty="0"/>
              <a:t>+ </a:t>
            </a:r>
            <a:r>
              <a:rPr lang="en-US" sz="2400" b="1" i="1" dirty="0"/>
              <a:t>B</a:t>
            </a:r>
            <a:r>
              <a:rPr lang="en-US" sz="2400" b="1" dirty="0"/>
              <a:t> </a:t>
            </a:r>
            <a:r>
              <a:rPr lang="en-US" sz="2400" b="1" i="1" dirty="0"/>
              <a:t>)</a:t>
            </a:r>
            <a:r>
              <a:rPr lang="en-US" sz="2400" b="1" dirty="0"/>
              <a:t>.			</a:t>
            </a:r>
            <a:endParaRPr lang="en-US" sz="2400" b="1" i="1" dirty="0"/>
          </a:p>
        </p:txBody>
      </p:sp>
      <p:pic>
        <p:nvPicPr>
          <p:cNvPr id="393226" name="Picture 10"/>
          <p:cNvPicPr>
            <a:picLocks noChangeAspect="1" noChangeArrowheads="1"/>
          </p:cNvPicPr>
          <p:nvPr/>
        </p:nvPicPr>
        <p:blipFill>
          <a:blip r:embed="rId3"/>
          <a:srcRect l="20291" t="531" r="20293" b="531"/>
          <a:stretch>
            <a:fillRect/>
          </a:stretch>
        </p:blipFill>
        <p:spPr bwMode="auto">
          <a:xfrm>
            <a:off x="2884488" y="1854200"/>
            <a:ext cx="3513137" cy="4387850"/>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533400" y="0"/>
            <a:ext cx="8229600" cy="1143000"/>
          </a:xfrm>
        </p:spPr>
        <p:txBody>
          <a:bodyPr/>
          <a:lstStyle/>
          <a:p>
            <a:r>
              <a:rPr lang="en-US" b="1" dirty="0" err="1">
                <a:solidFill>
                  <a:schemeClr val="accent1">
                    <a:lumMod val="40000"/>
                    <a:lumOff val="60000"/>
                  </a:schemeClr>
                </a:solidFill>
              </a:rPr>
              <a:t>Serializability</a:t>
            </a:r>
            <a:endParaRPr lang="en-US" b="1" dirty="0">
              <a:solidFill>
                <a:schemeClr val="accent1">
                  <a:lumMod val="40000"/>
                  <a:lumOff val="60000"/>
                </a:schemeClr>
              </a:solidFill>
            </a:endParaRPr>
          </a:p>
        </p:txBody>
      </p:sp>
      <p:sp>
        <p:nvSpPr>
          <p:cNvPr id="394243" name="Rectangle 3"/>
          <p:cNvSpPr>
            <a:spLocks noGrp="1" noChangeArrowheads="1"/>
          </p:cNvSpPr>
          <p:nvPr>
            <p:ph type="body" idx="1"/>
          </p:nvPr>
        </p:nvSpPr>
        <p:spPr>
          <a:xfrm>
            <a:off x="533400" y="1106488"/>
            <a:ext cx="8229600" cy="5011737"/>
          </a:xfrm>
        </p:spPr>
        <p:txBody>
          <a:bodyPr/>
          <a:lstStyle/>
          <a:p>
            <a:r>
              <a:rPr lang="en-US" sz="2000" dirty="0"/>
              <a:t>Basic Assumption – Each transaction preserves database consistency.</a:t>
            </a:r>
          </a:p>
          <a:p>
            <a:r>
              <a:rPr lang="en-US" sz="2000" dirty="0"/>
              <a:t>Thus serial execution of a set of transactions preserves database consistency.</a:t>
            </a:r>
          </a:p>
          <a:p>
            <a:r>
              <a:rPr lang="en-US" sz="2000" dirty="0"/>
              <a:t>A (possibly concurrent) schedule is </a:t>
            </a:r>
            <a:r>
              <a:rPr lang="en-US" sz="2000" dirty="0" err="1"/>
              <a:t>serializable</a:t>
            </a:r>
            <a:r>
              <a:rPr lang="en-US" sz="2000" dirty="0"/>
              <a:t> if it is equivalent to a serial schedule.  Different forms of schedule equivalence give rise to the notions of:</a:t>
            </a:r>
          </a:p>
          <a:p>
            <a:pPr lvl="1">
              <a:buFont typeface="Monotype Sorts" charset="2"/>
              <a:buNone/>
            </a:pPr>
            <a:r>
              <a:rPr lang="en-US" sz="1800" dirty="0"/>
              <a:t>1.	</a:t>
            </a:r>
            <a:r>
              <a:rPr lang="en-US" sz="1800" dirty="0">
                <a:solidFill>
                  <a:schemeClr val="tx2"/>
                </a:solidFill>
              </a:rPr>
              <a:t>conflict </a:t>
            </a:r>
            <a:r>
              <a:rPr lang="en-US" sz="1800" dirty="0" err="1">
                <a:solidFill>
                  <a:schemeClr val="tx2"/>
                </a:solidFill>
              </a:rPr>
              <a:t>serializability</a:t>
            </a:r>
            <a:endParaRPr lang="en-US" sz="1800" dirty="0">
              <a:solidFill>
                <a:schemeClr val="tx2"/>
              </a:solidFill>
            </a:endParaRPr>
          </a:p>
          <a:p>
            <a:pPr lvl="1">
              <a:buFont typeface="Monotype Sorts" charset="2"/>
              <a:buNone/>
            </a:pPr>
            <a:r>
              <a:rPr lang="en-US" sz="1800" dirty="0"/>
              <a:t>2.	</a:t>
            </a:r>
            <a:r>
              <a:rPr lang="en-US" sz="1800" dirty="0">
                <a:solidFill>
                  <a:schemeClr val="tx2"/>
                </a:solidFill>
              </a:rPr>
              <a:t>view </a:t>
            </a:r>
            <a:r>
              <a:rPr lang="en-US" sz="1800" dirty="0" err="1">
                <a:solidFill>
                  <a:schemeClr val="tx2"/>
                </a:solidFill>
              </a:rPr>
              <a:t>serializability</a:t>
            </a:r>
            <a:endParaRPr lang="en-US" sz="1800" dirty="0">
              <a:solidFill>
                <a:schemeClr val="tx2"/>
              </a:solidFill>
            </a:endParaRPr>
          </a:p>
          <a:p>
            <a:r>
              <a:rPr lang="en-US" sz="2000" i="1" dirty="0"/>
              <a:t>Simplified view of transactions</a:t>
            </a:r>
          </a:p>
          <a:p>
            <a:pPr lvl="1"/>
            <a:r>
              <a:rPr lang="en-US" sz="1800" dirty="0"/>
              <a:t>We ignore operations other than read and write instructions</a:t>
            </a:r>
          </a:p>
          <a:p>
            <a:pPr lvl="1"/>
            <a:r>
              <a:rPr lang="en-US" sz="1800" dirty="0"/>
              <a:t>We assume that transactions may perform arbitrary computations on data in local buffers in between reads and writes.  </a:t>
            </a:r>
          </a:p>
          <a:p>
            <a:pPr lvl="1"/>
            <a:r>
              <a:rPr lang="en-US" sz="1800" dirty="0"/>
              <a:t>Our simplified schedules consist of only read and write instructions.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914400" y="228600"/>
            <a:ext cx="8229600" cy="1143000"/>
          </a:xfrm>
        </p:spPr>
        <p:txBody>
          <a:bodyPr/>
          <a:lstStyle/>
          <a:p>
            <a:r>
              <a:rPr lang="en-US" sz="3200" b="1" dirty="0">
                <a:solidFill>
                  <a:schemeClr val="accent1">
                    <a:lumMod val="40000"/>
                    <a:lumOff val="60000"/>
                  </a:schemeClr>
                </a:solidFill>
              </a:rPr>
              <a:t>Transaction scheduling algorithms</a:t>
            </a:r>
          </a:p>
        </p:txBody>
      </p:sp>
      <p:sp>
        <p:nvSpPr>
          <p:cNvPr id="541699" name="Rectangle 3"/>
          <p:cNvSpPr>
            <a:spLocks noGrp="1" noChangeArrowheads="1"/>
          </p:cNvSpPr>
          <p:nvPr>
            <p:ph type="body" idx="1"/>
          </p:nvPr>
        </p:nvSpPr>
        <p:spPr>
          <a:xfrm>
            <a:off x="609600" y="838200"/>
            <a:ext cx="8305800" cy="5638800"/>
          </a:xfrm>
        </p:spPr>
        <p:txBody>
          <a:bodyPr/>
          <a:lstStyle/>
          <a:p>
            <a:endParaRPr lang="en-US" sz="2000" dirty="0" smtClean="0"/>
          </a:p>
          <a:p>
            <a:r>
              <a:rPr lang="en-US" sz="2000" b="1" dirty="0" smtClean="0"/>
              <a:t>Transaction </a:t>
            </a:r>
            <a:r>
              <a:rPr lang="en-US" sz="2000" b="1" dirty="0" err="1" smtClean="0"/>
              <a:t>Serializability</a:t>
            </a:r>
            <a:endParaRPr lang="en-US" sz="2000" b="1" dirty="0"/>
          </a:p>
          <a:p>
            <a:pPr lvl="1"/>
            <a:r>
              <a:rPr lang="en-US" sz="1800" dirty="0"/>
              <a:t>The effect on a database of any number of transactions executing in parallel must be the same as if they were executed one after another</a:t>
            </a:r>
          </a:p>
          <a:p>
            <a:pPr lvl="1"/>
            <a:endParaRPr lang="en-US" sz="1800" dirty="0"/>
          </a:p>
          <a:p>
            <a:pPr lvl="1"/>
            <a:endParaRPr lang="en-US" sz="1800" dirty="0"/>
          </a:p>
          <a:p>
            <a:pPr lvl="1"/>
            <a:endParaRPr lang="en-US" sz="1800" dirty="0"/>
          </a:p>
          <a:p>
            <a:pPr lvl="1"/>
            <a:endParaRPr lang="en-US" sz="1800" dirty="0"/>
          </a:p>
          <a:p>
            <a:endParaRPr lang="en-US" sz="1200" dirty="0"/>
          </a:p>
          <a:p>
            <a:endParaRPr lang="en-US" sz="2000" dirty="0" smtClean="0"/>
          </a:p>
          <a:p>
            <a:r>
              <a:rPr lang="en-US" sz="2000" dirty="0" smtClean="0"/>
              <a:t>Problems </a:t>
            </a:r>
            <a:r>
              <a:rPr lang="en-US" sz="2000" dirty="0"/>
              <a:t>due to the Concurrent Execution of Transactions</a:t>
            </a:r>
          </a:p>
          <a:p>
            <a:pPr lvl="1"/>
            <a:r>
              <a:rPr lang="en-US" sz="1800" dirty="0"/>
              <a:t>The Lost Update Problem</a:t>
            </a:r>
          </a:p>
          <a:p>
            <a:pPr lvl="1"/>
            <a:r>
              <a:rPr lang="en-US" sz="1800" dirty="0"/>
              <a:t>The Incorrect Summary or Unrepeatable Read Problem</a:t>
            </a:r>
          </a:p>
          <a:p>
            <a:pPr lvl="1"/>
            <a:r>
              <a:rPr lang="en-US" sz="1800" dirty="0"/>
              <a:t>The Temporary Update (Dirty Read) Problem</a:t>
            </a:r>
          </a:p>
        </p:txBody>
      </p:sp>
      <p:sp>
        <p:nvSpPr>
          <p:cNvPr id="541700" name="Rectangle 4" descr="Light vertical"/>
          <p:cNvSpPr>
            <a:spLocks noChangeArrowheads="1"/>
          </p:cNvSpPr>
          <p:nvPr/>
        </p:nvSpPr>
        <p:spPr bwMode="auto">
          <a:xfrm>
            <a:off x="914400" y="2667000"/>
            <a:ext cx="762000" cy="1447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1" name="Rectangle 5" descr="Light horizontal"/>
          <p:cNvSpPr>
            <a:spLocks noChangeArrowheads="1"/>
          </p:cNvSpPr>
          <p:nvPr/>
        </p:nvSpPr>
        <p:spPr bwMode="auto">
          <a:xfrm>
            <a:off x="1752600" y="2667000"/>
            <a:ext cx="762000" cy="14478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2" name="Rectangle 6" descr="Light vertical"/>
          <p:cNvSpPr>
            <a:spLocks noChangeArrowheads="1"/>
          </p:cNvSpPr>
          <p:nvPr/>
        </p:nvSpPr>
        <p:spPr bwMode="auto">
          <a:xfrm>
            <a:off x="4038600" y="2667000"/>
            <a:ext cx="762000" cy="685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3" name="Rectangle 7" descr="Light horizontal"/>
          <p:cNvSpPr>
            <a:spLocks noChangeArrowheads="1"/>
          </p:cNvSpPr>
          <p:nvPr/>
        </p:nvSpPr>
        <p:spPr bwMode="auto">
          <a:xfrm>
            <a:off x="4038600" y="3352800"/>
            <a:ext cx="762000" cy="7620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4" name="Rectangle 8" descr="Light vertical"/>
          <p:cNvSpPr>
            <a:spLocks noChangeArrowheads="1"/>
          </p:cNvSpPr>
          <p:nvPr/>
        </p:nvSpPr>
        <p:spPr bwMode="auto">
          <a:xfrm>
            <a:off x="5715000" y="2667000"/>
            <a:ext cx="762000" cy="304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5" name="Rectangle 9" descr="Light horizontal"/>
          <p:cNvSpPr>
            <a:spLocks noChangeArrowheads="1"/>
          </p:cNvSpPr>
          <p:nvPr/>
        </p:nvSpPr>
        <p:spPr bwMode="auto">
          <a:xfrm>
            <a:off x="5715000" y="3505200"/>
            <a:ext cx="762000" cy="2286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6" name="Rectangle 10" descr="Light horizontal"/>
          <p:cNvSpPr>
            <a:spLocks noChangeArrowheads="1"/>
          </p:cNvSpPr>
          <p:nvPr/>
        </p:nvSpPr>
        <p:spPr bwMode="auto">
          <a:xfrm>
            <a:off x="5715000" y="2971800"/>
            <a:ext cx="762000" cy="2286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7" name="Rectangle 11" descr="Light vertical"/>
          <p:cNvSpPr>
            <a:spLocks noChangeArrowheads="1"/>
          </p:cNvSpPr>
          <p:nvPr/>
        </p:nvSpPr>
        <p:spPr bwMode="auto">
          <a:xfrm>
            <a:off x="5715000" y="3200400"/>
            <a:ext cx="762000" cy="304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8" name="Rectangle 12" descr="Light vertical"/>
          <p:cNvSpPr>
            <a:spLocks noChangeArrowheads="1"/>
          </p:cNvSpPr>
          <p:nvPr/>
        </p:nvSpPr>
        <p:spPr bwMode="auto">
          <a:xfrm>
            <a:off x="5715000" y="3733800"/>
            <a:ext cx="762000" cy="3810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541709" name="Text Box 13"/>
          <p:cNvSpPr txBox="1">
            <a:spLocks noChangeArrowheads="1"/>
          </p:cNvSpPr>
          <p:nvPr/>
        </p:nvSpPr>
        <p:spPr bwMode="auto">
          <a:xfrm>
            <a:off x="5089525" y="2755900"/>
            <a:ext cx="490538" cy="762000"/>
          </a:xfrm>
          <a:prstGeom prst="rect">
            <a:avLst/>
          </a:prstGeom>
          <a:noFill/>
          <a:ln w="12700">
            <a:noFill/>
            <a:miter lim="800000"/>
            <a:headEnd/>
            <a:tailEnd/>
          </a:ln>
          <a:effectLst/>
        </p:spPr>
        <p:txBody>
          <a:bodyPr wrap="none">
            <a:spAutoFit/>
          </a:bodyPr>
          <a:lstStyle/>
          <a:p>
            <a:r>
              <a:rPr lang="en-US" sz="4400" b="1">
                <a:latin typeface="Times New Roman" pitchFamily="18" charset="0"/>
                <a:sym typeface="Symbol" pitchFamily="18" charset="2"/>
              </a:rPr>
              <a:t></a:t>
            </a:r>
            <a:endParaRPr lang="en-US" sz="2400" b="1">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b="1" dirty="0" smtClean="0">
                <a:solidFill>
                  <a:schemeClr val="accent1">
                    <a:lumMod val="40000"/>
                    <a:lumOff val="60000"/>
                  </a:schemeClr>
                </a:solidFill>
              </a:rPr>
              <a:t>ACID Properties</a:t>
            </a:r>
            <a:endParaRPr lang="en-US" sz="4000" b="1" dirty="0">
              <a:solidFill>
                <a:schemeClr val="accent1">
                  <a:lumMod val="40000"/>
                  <a:lumOff val="60000"/>
                </a:schemeClr>
              </a:solidFill>
            </a:endParaRPr>
          </a:p>
        </p:txBody>
      </p:sp>
      <p:sp>
        <p:nvSpPr>
          <p:cNvPr id="3" name="Content Placeholder 2"/>
          <p:cNvSpPr>
            <a:spLocks noGrp="1"/>
          </p:cNvSpPr>
          <p:nvPr>
            <p:ph idx="1"/>
          </p:nvPr>
        </p:nvSpPr>
        <p:spPr>
          <a:xfrm>
            <a:off x="438150" y="1066800"/>
            <a:ext cx="8248650" cy="5221287"/>
          </a:xfrm>
        </p:spPr>
        <p:txBody>
          <a:bodyPr/>
          <a:lstStyle/>
          <a:p>
            <a:pPr algn="just">
              <a:buNone/>
            </a:pPr>
            <a:r>
              <a:rPr lang="en-US" sz="1800" dirty="0" smtClean="0">
                <a:latin typeface="Helvetica" pitchFamily="34" charset="0"/>
              </a:rPr>
              <a:t>A  </a:t>
            </a:r>
            <a:r>
              <a:rPr kumimoji="1" lang="en-US" sz="1800" dirty="0" smtClean="0">
                <a:solidFill>
                  <a:schemeClr val="tx2"/>
                </a:solidFill>
                <a:latin typeface="Helvetica" pitchFamily="34" charset="0"/>
              </a:rPr>
              <a:t>transaction</a:t>
            </a:r>
            <a:r>
              <a:rPr lang="en-US" sz="1800" dirty="0" smtClean="0">
                <a:latin typeface="Helvetica" pitchFamily="34" charset="0"/>
              </a:rPr>
              <a:t>  is a unit of program execution that accesses and possibly updates various data items. To preserve the integrity of data the database system must ensure:</a:t>
            </a:r>
          </a:p>
          <a:p>
            <a:pPr algn="just"/>
            <a:r>
              <a:rPr lang="en-US" sz="1800" b="1" dirty="0" smtClean="0">
                <a:solidFill>
                  <a:schemeClr val="tx2"/>
                </a:solidFill>
              </a:rPr>
              <a:t>Atomicity</a:t>
            </a:r>
            <a:r>
              <a:rPr lang="en-US" sz="1800" b="1" dirty="0" smtClean="0"/>
              <a:t>.  </a:t>
            </a:r>
            <a:r>
              <a:rPr lang="en-US" sz="1800" dirty="0" smtClean="0"/>
              <a:t>Either all operations of the transaction are properly reflected in the database or none are.</a:t>
            </a:r>
          </a:p>
          <a:p>
            <a:pPr algn="just"/>
            <a:r>
              <a:rPr lang="en-US" sz="1800" b="1" dirty="0" smtClean="0">
                <a:solidFill>
                  <a:schemeClr val="tx2"/>
                </a:solidFill>
              </a:rPr>
              <a:t>Consistency</a:t>
            </a:r>
            <a:r>
              <a:rPr lang="en-US" sz="1800" b="1" dirty="0" smtClean="0"/>
              <a:t>. </a:t>
            </a:r>
            <a:r>
              <a:rPr lang="en-US" sz="1800" dirty="0" smtClean="0"/>
              <a:t>The consistency property ensures that the database remains in a consistent state before the start of the transaction and after the transaction is over (whether successful or not). Any data written to the database must be valid according to all defined rules.</a:t>
            </a:r>
          </a:p>
          <a:p>
            <a:pPr algn="just"/>
            <a:r>
              <a:rPr lang="en-US" sz="1800" b="1" dirty="0" smtClean="0">
                <a:solidFill>
                  <a:schemeClr val="tx2"/>
                </a:solidFill>
              </a:rPr>
              <a:t>Isolation</a:t>
            </a:r>
            <a:r>
              <a:rPr lang="en-US" sz="1800" b="1" dirty="0" smtClean="0"/>
              <a:t>. </a:t>
            </a:r>
            <a:r>
              <a:rPr lang="en-US" sz="1800" dirty="0" smtClean="0"/>
              <a:t>Isolation refers to the requirement that other operations cannot access or see the data in an intermediate state during a transaction. Although multiple transactions may execute concurrently, each transaction must be unaware of other concurrently executing transactions.  Intermediate transaction results must be hidden from other concurrently executed transactions.  </a:t>
            </a:r>
          </a:p>
          <a:p>
            <a:pPr algn="just"/>
            <a:r>
              <a:rPr lang="en-US" sz="1800" b="1" dirty="0" smtClean="0">
                <a:solidFill>
                  <a:schemeClr val="tx2"/>
                </a:solidFill>
              </a:rPr>
              <a:t>Durability</a:t>
            </a:r>
            <a:r>
              <a:rPr lang="en-US" sz="1800" dirty="0" smtClean="0"/>
              <a:t>.  After a transaction completes successfully, the changes it has made to the database persist, even if there are system failures. </a:t>
            </a:r>
            <a:endParaRPr lang="en-US" sz="1800" i="1" dirty="0" smtClean="0"/>
          </a:p>
          <a:p>
            <a:endParaRPr lang="en-US"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type="title"/>
          </p:nvPr>
        </p:nvSpPr>
        <p:spPr>
          <a:xfrm>
            <a:off x="762000" y="0"/>
            <a:ext cx="8229600" cy="1143000"/>
          </a:xfrm>
        </p:spPr>
        <p:txBody>
          <a:bodyPr/>
          <a:lstStyle/>
          <a:p>
            <a:r>
              <a:rPr lang="en-US" sz="3600" b="1" dirty="0">
                <a:solidFill>
                  <a:schemeClr val="accent1">
                    <a:lumMod val="40000"/>
                    <a:lumOff val="60000"/>
                  </a:schemeClr>
                </a:solidFill>
              </a:rPr>
              <a:t>The Lost Update  Problem</a:t>
            </a:r>
          </a:p>
        </p:txBody>
      </p:sp>
      <p:graphicFrame>
        <p:nvGraphicFramePr>
          <p:cNvPr id="552968" name="Object 8"/>
          <p:cNvGraphicFramePr>
            <a:graphicFrameLocks noChangeAspect="1"/>
          </p:cNvGraphicFramePr>
          <p:nvPr>
            <p:ph idx="1"/>
          </p:nvPr>
        </p:nvGraphicFramePr>
        <p:xfrm>
          <a:off x="1689100" y="1749425"/>
          <a:ext cx="6030913" cy="3563938"/>
        </p:xfrm>
        <a:graphic>
          <a:graphicData uri="http://schemas.openxmlformats.org/presentationml/2006/ole">
            <p:oleObj spid="_x0000_s2050" name="Document" r:id="rId3" imgW="6120418" imgH="3616698" progId="Word.Document.8">
              <p:embed/>
            </p:oleObj>
          </a:graphicData>
        </a:graphic>
      </p:graphicFrame>
      <p:sp>
        <p:nvSpPr>
          <p:cNvPr id="552970" name="Rectangle 10"/>
          <p:cNvSpPr>
            <a:spLocks noChangeArrowheads="1"/>
          </p:cNvSpPr>
          <p:nvPr/>
        </p:nvSpPr>
        <p:spPr bwMode="auto">
          <a:xfrm>
            <a:off x="423863" y="979488"/>
            <a:ext cx="7392987" cy="630237"/>
          </a:xfrm>
          <a:prstGeom prst="rect">
            <a:avLst/>
          </a:prstGeom>
          <a:noFill/>
          <a:ln w="9525">
            <a:noFill/>
            <a:miter lim="800000"/>
            <a:headEnd/>
            <a:tailEnd/>
          </a:ln>
          <a:effectLst/>
        </p:spPr>
        <p:txBody>
          <a:bodyPr>
            <a:spAutoFit/>
          </a:bodyPr>
          <a:lstStyle/>
          <a:p>
            <a:pPr eaLnBrk="1" hangingPunct="1">
              <a:spcBef>
                <a:spcPct val="20000"/>
              </a:spcBef>
              <a:buClr>
                <a:srgbClr val="FFFF00"/>
              </a:buClr>
              <a:buSzPct val="80000"/>
              <a:buFont typeface="Wingdings" pitchFamily="2" charset="2"/>
              <a:buChar char="v"/>
            </a:pPr>
            <a:r>
              <a:rPr lang="en-US" sz="1600" b="1" dirty="0">
                <a:latin typeface="Helvetica" pitchFamily="34" charset="0"/>
              </a:rPr>
              <a:t>Two transactions accessing the same database item have their </a:t>
            </a:r>
          </a:p>
          <a:p>
            <a:pPr eaLnBrk="1" hangingPunct="1">
              <a:spcBef>
                <a:spcPct val="20000"/>
              </a:spcBef>
              <a:buClr>
                <a:srgbClr val="FFFF00"/>
              </a:buClr>
              <a:buSzPct val="80000"/>
              <a:buFont typeface="Wingdings" pitchFamily="2" charset="2"/>
              <a:buNone/>
            </a:pPr>
            <a:r>
              <a:rPr lang="en-US" sz="1600" b="1" dirty="0">
                <a:latin typeface="Helvetica" pitchFamily="34" charset="0"/>
              </a:rPr>
              <a:t>    operations interleaved in a way that makes the database item incorrect</a:t>
            </a:r>
          </a:p>
        </p:txBody>
      </p:sp>
      <p:sp>
        <p:nvSpPr>
          <p:cNvPr id="552971" name="Rectangle 11"/>
          <p:cNvSpPr>
            <a:spLocks noChangeArrowheads="1"/>
          </p:cNvSpPr>
          <p:nvPr/>
        </p:nvSpPr>
        <p:spPr bwMode="auto">
          <a:xfrm>
            <a:off x="228600" y="5334000"/>
            <a:ext cx="8532812" cy="825500"/>
          </a:xfrm>
          <a:prstGeom prst="rect">
            <a:avLst/>
          </a:prstGeom>
          <a:noFill/>
          <a:ln w="9525">
            <a:noFill/>
            <a:miter lim="800000"/>
            <a:headEnd/>
            <a:tailEnd/>
          </a:ln>
          <a:effectLst/>
        </p:spPr>
        <p:txBody>
          <a:bodyPr>
            <a:spAutoFit/>
          </a:bodyPr>
          <a:lstStyle/>
          <a:p>
            <a:pPr>
              <a:buFont typeface="Wingdings" pitchFamily="2" charset="2"/>
              <a:buChar char="v"/>
            </a:pPr>
            <a:r>
              <a:rPr lang="en-US" sz="1600" b="1" dirty="0" smtClean="0">
                <a:latin typeface="Helvetica" pitchFamily="34" charset="0"/>
              </a:rPr>
              <a:t> Item </a:t>
            </a:r>
            <a:r>
              <a:rPr lang="en-US" sz="1600" b="1" dirty="0">
                <a:latin typeface="Helvetica" pitchFamily="34" charset="0"/>
              </a:rPr>
              <a:t>X has incorrect value  because its update from T1 is “lost” (overwritten)</a:t>
            </a:r>
          </a:p>
          <a:p>
            <a:pPr>
              <a:buFont typeface="Wingdings" pitchFamily="2" charset="2"/>
              <a:buChar char="v"/>
            </a:pPr>
            <a:r>
              <a:rPr lang="en-US" sz="1600" b="1" dirty="0">
                <a:latin typeface="Helvetica" pitchFamily="34" charset="0"/>
              </a:rPr>
              <a:t>T2 reads the value of X before T1 changes it in the database and hence the updated  </a:t>
            </a:r>
          </a:p>
          <a:p>
            <a:pPr>
              <a:buFont typeface="Wingdings" pitchFamily="2" charset="2"/>
              <a:buNone/>
            </a:pPr>
            <a:r>
              <a:rPr lang="en-US" sz="1600" b="1" dirty="0">
                <a:latin typeface="Helvetica" pitchFamily="34" charset="0"/>
              </a:rPr>
              <a:t>    database value resulting from T1 is lost</a:t>
            </a:r>
          </a:p>
        </p:txBody>
      </p:sp>
      <p:sp>
        <p:nvSpPr>
          <p:cNvPr id="6" name="TextBox 5"/>
          <p:cNvSpPr txBox="1"/>
          <p:nvPr/>
        </p:nvSpPr>
        <p:spPr>
          <a:xfrm>
            <a:off x="228600" y="1905000"/>
            <a:ext cx="1219200" cy="2031325"/>
          </a:xfrm>
          <a:prstGeom prst="rect">
            <a:avLst/>
          </a:prstGeom>
          <a:noFill/>
        </p:spPr>
        <p:txBody>
          <a:bodyPr wrap="square" rtlCol="0">
            <a:spAutoFit/>
          </a:bodyPr>
          <a:lstStyle/>
          <a:p>
            <a:r>
              <a:rPr lang="en-US" dirty="0" smtClean="0"/>
              <a:t>Assume:</a:t>
            </a:r>
          </a:p>
          <a:p>
            <a:endParaRPr lang="en-US" b="1" i="1" dirty="0" smtClean="0"/>
          </a:p>
          <a:p>
            <a:r>
              <a:rPr lang="en-US" b="1" i="1" dirty="0" smtClean="0"/>
              <a:t>X=4</a:t>
            </a:r>
          </a:p>
          <a:p>
            <a:r>
              <a:rPr lang="en-US" b="1" i="1" dirty="0" smtClean="0"/>
              <a:t>N=2</a:t>
            </a:r>
          </a:p>
          <a:p>
            <a:r>
              <a:rPr lang="en-US" b="1" i="1" dirty="0" smtClean="0"/>
              <a:t>M=3</a:t>
            </a:r>
          </a:p>
          <a:p>
            <a:r>
              <a:rPr lang="en-US" b="1" i="1" dirty="0" smtClean="0"/>
              <a:t>Y=8</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type="title"/>
          </p:nvPr>
        </p:nvSpPr>
        <p:spPr>
          <a:xfrm>
            <a:off x="1143000" y="228600"/>
            <a:ext cx="8553450" cy="292100"/>
          </a:xfrm>
        </p:spPr>
        <p:txBody>
          <a:bodyPr/>
          <a:lstStyle/>
          <a:p>
            <a:pPr algn="l"/>
            <a:r>
              <a:rPr lang="en-US" sz="2400" b="1" dirty="0">
                <a:solidFill>
                  <a:schemeClr val="accent1">
                    <a:lumMod val="40000"/>
                    <a:lumOff val="60000"/>
                  </a:schemeClr>
                </a:solidFill>
              </a:rPr>
              <a:t>     The Incorrect Summary or Unrepeatable Read Problem</a:t>
            </a:r>
          </a:p>
        </p:txBody>
      </p:sp>
      <p:sp>
        <p:nvSpPr>
          <p:cNvPr id="556036" name="Rectangle 4"/>
          <p:cNvSpPr>
            <a:spLocks noGrp="1" noChangeArrowheads="1"/>
          </p:cNvSpPr>
          <p:nvPr>
            <p:ph type="body" sz="half" idx="1"/>
          </p:nvPr>
        </p:nvSpPr>
        <p:spPr>
          <a:xfrm>
            <a:off x="533400" y="990600"/>
            <a:ext cx="8305800" cy="862012"/>
          </a:xfrm>
        </p:spPr>
        <p:txBody>
          <a:bodyPr/>
          <a:lstStyle/>
          <a:p>
            <a:r>
              <a:rPr lang="en-US" sz="1400" b="1" dirty="0"/>
              <a:t>One transaction is calculating an aggregate summary function on a number of records while other transactions are updating some of these records.</a:t>
            </a:r>
          </a:p>
          <a:p>
            <a:r>
              <a:rPr lang="en-US" sz="1400" b="1" dirty="0"/>
              <a:t>The aggregate function may calculate some values before they are updated and others after.</a:t>
            </a:r>
          </a:p>
        </p:txBody>
      </p:sp>
      <p:sp>
        <p:nvSpPr>
          <p:cNvPr id="556038" name="Rectangle 6"/>
          <p:cNvSpPr>
            <a:spLocks noChangeArrowheads="1"/>
          </p:cNvSpPr>
          <p:nvPr/>
        </p:nvSpPr>
        <p:spPr bwMode="auto">
          <a:xfrm>
            <a:off x="152400" y="2316163"/>
            <a:ext cx="1560513" cy="2308324"/>
          </a:xfrm>
          <a:prstGeom prst="rect">
            <a:avLst/>
          </a:prstGeom>
          <a:noFill/>
          <a:ln w="12700">
            <a:noFill/>
            <a:miter lim="800000"/>
            <a:headEnd/>
            <a:tailEnd/>
          </a:ln>
          <a:effectLst/>
        </p:spPr>
        <p:txBody>
          <a:bodyPr>
            <a:spAutoFit/>
          </a:bodyPr>
          <a:lstStyle/>
          <a:p>
            <a:r>
              <a:rPr lang="en-US" sz="1600" b="1" dirty="0"/>
              <a:t>T2 reads X after N is subtracted and reads Y before N is added, so a wrong summary is the result</a:t>
            </a:r>
          </a:p>
        </p:txBody>
      </p:sp>
      <p:graphicFrame>
        <p:nvGraphicFramePr>
          <p:cNvPr id="556300" name="Group 268"/>
          <p:cNvGraphicFramePr>
            <a:graphicFrameLocks noGrp="1"/>
          </p:cNvGraphicFramePr>
          <p:nvPr>
            <p:ph sz="half" idx="2"/>
          </p:nvPr>
        </p:nvGraphicFramePr>
        <p:xfrm>
          <a:off x="1905000" y="2057400"/>
          <a:ext cx="6870700" cy="4267200"/>
        </p:xfrm>
        <a:graphic>
          <a:graphicData uri="http://schemas.openxmlformats.org/drawingml/2006/table">
            <a:tbl>
              <a:tblPr/>
              <a:tblGrid>
                <a:gridCol w="2301875"/>
                <a:gridCol w="2298700"/>
                <a:gridCol w="627062"/>
                <a:gridCol w="730250"/>
                <a:gridCol w="912813"/>
              </a:tblGrid>
              <a:tr h="1571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ea typeface="Times New Roman" pitchFamily="18" charset="0"/>
                          <a:cs typeface="Arial" charset="0"/>
                        </a:rPr>
                        <a:t>T1:</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T1</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Sum</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sum:= 0;</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0</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571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read_item(A);</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71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ea typeface="Times New Roman" pitchFamily="18" charset="0"/>
                          <a:cs typeface="Arial" charset="0"/>
                        </a:rPr>
                        <a:t>sum:= sum + A;</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71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87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71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71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2</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875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sum:= sum + X;</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6</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71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read_item(Y);</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8</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71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sum:= sum + Y;</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14</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71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read_item(Y);</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8</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87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Y:= Y + N;</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10</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571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ea typeface="Times New Roman" pitchFamily="18" charset="0"/>
                          <a:cs typeface="Arial" charset="0"/>
                        </a:rPr>
                        <a:t>10</a:t>
                      </a: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400" b="1"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title"/>
          </p:nvPr>
        </p:nvSpPr>
        <p:spPr>
          <a:xfrm>
            <a:off x="914400" y="152400"/>
            <a:ext cx="8534400" cy="533400"/>
          </a:xfrm>
        </p:spPr>
        <p:txBody>
          <a:bodyPr/>
          <a:lstStyle/>
          <a:p>
            <a:r>
              <a:rPr lang="en-US" sz="2800" b="1" dirty="0">
                <a:solidFill>
                  <a:schemeClr val="accent1">
                    <a:lumMod val="40000"/>
                    <a:lumOff val="60000"/>
                  </a:schemeClr>
                </a:solidFill>
              </a:rPr>
              <a:t>Dirty Read or The Temporary Update Problem</a:t>
            </a:r>
          </a:p>
        </p:txBody>
      </p:sp>
      <p:sp>
        <p:nvSpPr>
          <p:cNvPr id="558090" name="Rectangle 10"/>
          <p:cNvSpPr>
            <a:spLocks noChangeArrowheads="1"/>
          </p:cNvSpPr>
          <p:nvPr/>
        </p:nvSpPr>
        <p:spPr bwMode="auto">
          <a:xfrm>
            <a:off x="452437" y="1219200"/>
            <a:ext cx="8234363" cy="830997"/>
          </a:xfrm>
          <a:prstGeom prst="rect">
            <a:avLst/>
          </a:prstGeom>
          <a:noFill/>
          <a:ln w="9525">
            <a:noFill/>
            <a:miter lim="800000"/>
            <a:headEnd/>
            <a:tailEnd/>
          </a:ln>
          <a:effectLst/>
        </p:spPr>
        <p:txBody>
          <a:bodyPr wrap="square">
            <a:spAutoFit/>
          </a:bodyPr>
          <a:lstStyle/>
          <a:p>
            <a:pPr eaLnBrk="1" hangingPunct="1">
              <a:spcBef>
                <a:spcPct val="20000"/>
              </a:spcBef>
              <a:buClr>
                <a:srgbClr val="FFFF00"/>
              </a:buClr>
              <a:buSzPct val="80000"/>
              <a:buFont typeface="Wingdings" pitchFamily="2" charset="2"/>
              <a:buChar char="®"/>
            </a:pPr>
            <a:r>
              <a:rPr lang="en-US" sz="1600" b="1" dirty="0">
                <a:latin typeface="Helvetica" pitchFamily="34" charset="0"/>
              </a:rPr>
              <a:t>One transaction updates a database item and then the transaction fails. The updated item is accessed by another transaction before it is changed back to its original value</a:t>
            </a:r>
          </a:p>
        </p:txBody>
      </p:sp>
      <p:graphicFrame>
        <p:nvGraphicFramePr>
          <p:cNvPr id="558252" name="Group 172"/>
          <p:cNvGraphicFramePr>
            <a:graphicFrameLocks noGrp="1"/>
          </p:cNvGraphicFramePr>
          <p:nvPr/>
        </p:nvGraphicFramePr>
        <p:xfrm>
          <a:off x="1905000" y="2286000"/>
          <a:ext cx="6357937" cy="3169920"/>
        </p:xfrm>
        <a:graphic>
          <a:graphicData uri="http://schemas.openxmlformats.org/drawingml/2006/table">
            <a:tbl>
              <a:tblPr/>
              <a:tblGrid>
                <a:gridCol w="1774825"/>
                <a:gridCol w="1771650"/>
                <a:gridCol w="1403350"/>
                <a:gridCol w="676275"/>
                <a:gridCol w="731837"/>
              </a:tblGrid>
              <a:tr h="442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T1: (</a:t>
                      </a:r>
                      <a:r>
                        <a:rPr kumimoji="0" lang="en-US" sz="1600" b="1" i="0" u="none" strike="noStrike" cap="none" normalizeH="0" baseline="0" dirty="0" err="1" smtClean="0">
                          <a:ln>
                            <a:noFill/>
                          </a:ln>
                          <a:solidFill>
                            <a:schemeClr val="tx1"/>
                          </a:solidFill>
                          <a:effectLst/>
                          <a:latin typeface="Arial" charset="0"/>
                          <a:cs typeface="Arial" charset="0"/>
                        </a:rPr>
                        <a:t>partha</a:t>
                      </a:r>
                      <a:r>
                        <a:rPr kumimoji="0" lang="en-US" sz="1600" b="1" i="0" u="none" strike="noStrike" cap="none" normalizeH="0" baseline="0" dirty="0" smtClean="0">
                          <a:ln>
                            <a:noFill/>
                          </a:ln>
                          <a:solidFill>
                            <a:schemeClr val="tx1"/>
                          </a:solidFill>
                          <a:effectLst/>
                          <a:latin typeface="Arial" charset="0"/>
                          <a:cs typeface="Arial" charset="0"/>
                        </a:rPr>
                        <a:t>)</a:t>
                      </a:r>
                      <a:endParaRPr kumimoji="0" lang="en-US" sz="1600" b="1" i="0" u="none" strike="noStrike" cap="none" normalizeH="0" baseline="0" dirty="0" smtClean="0">
                        <a:ln>
                          <a:noFill/>
                        </a:ln>
                        <a:solidFill>
                          <a:schemeClr val="tx1"/>
                        </a:solidFill>
                        <a:effectLst/>
                        <a:latin typeface="Helvetica" pitchFamily="34" charset="0"/>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T2: (pg)</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Database</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Log</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old</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Log</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new</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read_item(X);</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4</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5717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4</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read_item(X);</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X:= X- N;</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0</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5717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write_item(X);</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0</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2</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0</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555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failed write (X)</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Arial" charset="0"/>
                        </a:rPr>
                        <a:t>4</a:t>
                      </a:r>
                      <a:endParaRPr kumimoji="0" lang="en-US" sz="1600" b="1" i="0" u="none" strike="noStrike" cap="none" normalizeH="0" baseline="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rollback T1 log</a:t>
                      </a:r>
                      <a:endParaRPr kumimoji="0" lang="en-US" sz="1600" b="1" i="0" u="none" strike="noStrike" cap="none" normalizeH="0" baseline="0" dirty="0" smtClean="0">
                        <a:ln>
                          <a:noFill/>
                        </a:ln>
                        <a:solidFill>
                          <a:schemeClr val="tx1"/>
                        </a:solidFill>
                        <a:effectLst/>
                        <a:latin typeface="Helvetic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noFill/>
                  </a:tcPr>
                </a:tc>
                <a:tc hMerge="1">
                  <a:txBody>
                    <a:bodyPr/>
                    <a:lstStyle/>
                    <a:p>
                      <a:endParaRPr lang="en-US"/>
                    </a:p>
                  </a:txBody>
                  <a:tcPr/>
                </a:tc>
              </a:tr>
            </a:tbl>
          </a:graphicData>
        </a:graphic>
      </p:graphicFrame>
      <p:sp>
        <p:nvSpPr>
          <p:cNvPr id="558243" name="Rectangle 163"/>
          <p:cNvSpPr>
            <a:spLocks noChangeArrowheads="1"/>
          </p:cNvSpPr>
          <p:nvPr/>
        </p:nvSpPr>
        <p:spPr bwMode="auto">
          <a:xfrm>
            <a:off x="0" y="5316538"/>
            <a:ext cx="9144000" cy="0"/>
          </a:xfrm>
          <a:prstGeom prst="rect">
            <a:avLst/>
          </a:prstGeom>
          <a:noFill/>
          <a:ln w="9525">
            <a:noFill/>
            <a:miter lim="800000"/>
            <a:headEnd/>
            <a:tailEnd/>
          </a:ln>
          <a:effectLst/>
        </p:spPr>
        <p:txBody>
          <a:bodyPr wrap="none" anchor="ctr">
            <a:spAutoFit/>
          </a:bodyPr>
          <a:lstStyle/>
          <a:p>
            <a:endParaRPr lang="en-US" sz="2400">
              <a:latin typeface="Times New Roman" pitchFamily="18" charset="0"/>
            </a:endParaRPr>
          </a:p>
        </p:txBody>
      </p:sp>
      <p:sp>
        <p:nvSpPr>
          <p:cNvPr id="558250" name="Rectangle 170"/>
          <p:cNvSpPr>
            <a:spLocks noChangeArrowheads="1"/>
          </p:cNvSpPr>
          <p:nvPr/>
        </p:nvSpPr>
        <p:spPr bwMode="auto">
          <a:xfrm>
            <a:off x="381000" y="5715000"/>
            <a:ext cx="8150225" cy="581025"/>
          </a:xfrm>
          <a:prstGeom prst="rect">
            <a:avLst/>
          </a:prstGeom>
          <a:noFill/>
          <a:ln w="9525">
            <a:noFill/>
            <a:miter lim="800000"/>
            <a:headEnd/>
            <a:tailEnd/>
          </a:ln>
          <a:effectLst/>
        </p:spPr>
        <p:txBody>
          <a:bodyPr>
            <a:spAutoFit/>
          </a:bodyPr>
          <a:lstStyle/>
          <a:p>
            <a:pPr>
              <a:buFont typeface="Wingdings" pitchFamily="2" charset="2"/>
              <a:buChar char="v"/>
            </a:pPr>
            <a:r>
              <a:rPr lang="en-US" sz="1600" b="1" dirty="0">
                <a:latin typeface="Helvetica" pitchFamily="34" charset="0"/>
              </a:rPr>
              <a:t>transaction T1 fails and must change the value of X back to its old value</a:t>
            </a:r>
          </a:p>
          <a:p>
            <a:pPr>
              <a:buFont typeface="Wingdings" pitchFamily="2" charset="2"/>
              <a:buChar char="v"/>
            </a:pPr>
            <a:r>
              <a:rPr lang="en-US" sz="1600" b="1" dirty="0">
                <a:latin typeface="Helvetica" pitchFamily="34" charset="0"/>
              </a:rPr>
              <a:t>meanwhile T2 has read the “temporary” incorrect value of X</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2" name="Rectangle 6"/>
          <p:cNvSpPr>
            <a:spLocks noChangeArrowheads="1"/>
          </p:cNvSpPr>
          <p:nvPr/>
        </p:nvSpPr>
        <p:spPr bwMode="auto">
          <a:xfrm>
            <a:off x="4800600" y="1066800"/>
            <a:ext cx="2362200" cy="381000"/>
          </a:xfrm>
          <a:prstGeom prst="rect">
            <a:avLst/>
          </a:prstGeom>
          <a:noFill/>
          <a:ln w="12700">
            <a:noFill/>
            <a:miter lim="800000"/>
            <a:headEnd/>
            <a:tailEnd/>
          </a:ln>
          <a:effectLst/>
        </p:spPr>
        <p:txBody>
          <a:bodyPr lIns="90488" tIns="44450" rIns="90488" bIns="44450"/>
          <a:lstStyle/>
          <a:p>
            <a:r>
              <a:rPr lang="en-US" sz="2400">
                <a:latin typeface="Times New Roman" pitchFamily="18" charset="0"/>
              </a:rPr>
              <a:t>Schedule B</a:t>
            </a:r>
          </a:p>
        </p:txBody>
      </p:sp>
      <p:sp>
        <p:nvSpPr>
          <p:cNvPr id="577543" name="Rectangle 7"/>
          <p:cNvSpPr>
            <a:spLocks noGrp="1" noChangeArrowheads="1"/>
          </p:cNvSpPr>
          <p:nvPr>
            <p:ph type="title"/>
          </p:nvPr>
        </p:nvSpPr>
        <p:spPr/>
        <p:txBody>
          <a:bodyPr/>
          <a:lstStyle/>
          <a:p>
            <a:r>
              <a:rPr lang="en-US" sz="3600" b="1" dirty="0">
                <a:solidFill>
                  <a:schemeClr val="accent1">
                    <a:lumMod val="40000"/>
                    <a:lumOff val="60000"/>
                  </a:schemeClr>
                </a:solidFill>
              </a:rPr>
              <a:t>Example of Serial Schedules</a:t>
            </a:r>
          </a:p>
        </p:txBody>
      </p:sp>
      <p:sp>
        <p:nvSpPr>
          <p:cNvPr id="577544" name="Rectangle 8"/>
          <p:cNvSpPr>
            <a:spLocks noGrp="1" noChangeArrowheads="1"/>
          </p:cNvSpPr>
          <p:nvPr>
            <p:ph type="body" sz="half" idx="1"/>
          </p:nvPr>
        </p:nvSpPr>
        <p:spPr>
          <a:xfrm>
            <a:off x="685800" y="1219200"/>
            <a:ext cx="3754438" cy="4903787"/>
          </a:xfrm>
        </p:spPr>
        <p:txBody>
          <a:bodyPr/>
          <a:lstStyle/>
          <a:p>
            <a:r>
              <a:rPr lang="en-US" sz="1800" b="1" dirty="0"/>
              <a:t>Schedule A</a:t>
            </a:r>
          </a:p>
        </p:txBody>
      </p:sp>
      <p:graphicFrame>
        <p:nvGraphicFramePr>
          <p:cNvPr id="577823" name="Group 287"/>
          <p:cNvGraphicFramePr>
            <a:graphicFrameLocks noGrp="1"/>
          </p:cNvGraphicFramePr>
          <p:nvPr>
            <p:ph sz="quarter" idx="2"/>
          </p:nvPr>
        </p:nvGraphicFramePr>
        <p:xfrm>
          <a:off x="195263" y="1649413"/>
          <a:ext cx="3754437" cy="4572000"/>
        </p:xfrm>
        <a:graphic>
          <a:graphicData uri="http://schemas.openxmlformats.org/drawingml/2006/table">
            <a:tbl>
              <a:tblPr/>
              <a:tblGrid>
                <a:gridCol w="1822450"/>
                <a:gridCol w="1931987"/>
              </a:tblGrid>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T1:</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619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read_item(Y);</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Y:=Y + 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3619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X:= X + 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637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77824" name="Group 288"/>
          <p:cNvGraphicFramePr>
            <a:graphicFrameLocks noGrp="1"/>
          </p:cNvGraphicFramePr>
          <p:nvPr>
            <p:ph sz="quarter" idx="3"/>
          </p:nvPr>
        </p:nvGraphicFramePr>
        <p:xfrm>
          <a:off x="4476750" y="1673225"/>
          <a:ext cx="4219575" cy="4495804"/>
        </p:xfrm>
        <a:graphic>
          <a:graphicData uri="http://schemas.openxmlformats.org/drawingml/2006/table">
            <a:tbl>
              <a:tblPr/>
              <a:tblGrid>
                <a:gridCol w="2076450"/>
                <a:gridCol w="2143125"/>
              </a:tblGrid>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T1:</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X:= X + M;</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508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read_item(Y);</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Y:=Y + N;</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449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1"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6" name="Rectangle 6"/>
          <p:cNvSpPr>
            <a:spLocks noGrp="1" noChangeArrowheads="1"/>
          </p:cNvSpPr>
          <p:nvPr>
            <p:ph type="title"/>
          </p:nvPr>
        </p:nvSpPr>
        <p:spPr/>
        <p:txBody>
          <a:bodyPr/>
          <a:lstStyle/>
          <a:p>
            <a:r>
              <a:rPr lang="en-US" sz="3200" b="1" dirty="0">
                <a:solidFill>
                  <a:schemeClr val="accent1">
                    <a:lumMod val="40000"/>
                    <a:lumOff val="60000"/>
                  </a:schemeClr>
                </a:solidFill>
              </a:rPr>
              <a:t>Example of Non-serial Schedules</a:t>
            </a:r>
          </a:p>
        </p:txBody>
      </p:sp>
      <p:sp>
        <p:nvSpPr>
          <p:cNvPr id="578567" name="Rectangle 7"/>
          <p:cNvSpPr>
            <a:spLocks noGrp="1" noChangeArrowheads="1"/>
          </p:cNvSpPr>
          <p:nvPr>
            <p:ph type="body" sz="half" idx="1"/>
          </p:nvPr>
        </p:nvSpPr>
        <p:spPr>
          <a:xfrm>
            <a:off x="762000" y="1066800"/>
            <a:ext cx="3754438" cy="252412"/>
          </a:xfrm>
        </p:spPr>
        <p:txBody>
          <a:bodyPr/>
          <a:lstStyle/>
          <a:p>
            <a:pPr>
              <a:lnSpc>
                <a:spcPct val="80000"/>
              </a:lnSpc>
            </a:pPr>
            <a:r>
              <a:rPr lang="en-US" sz="2400" b="1" dirty="0"/>
              <a:t>Schedule C</a:t>
            </a:r>
          </a:p>
        </p:txBody>
      </p:sp>
      <p:graphicFrame>
        <p:nvGraphicFramePr>
          <p:cNvPr id="578758" name="Group 198"/>
          <p:cNvGraphicFramePr>
            <a:graphicFrameLocks noGrp="1"/>
          </p:cNvGraphicFramePr>
          <p:nvPr>
            <p:ph sz="quarter" idx="2"/>
          </p:nvPr>
        </p:nvGraphicFramePr>
        <p:xfrm>
          <a:off x="539750" y="1404938"/>
          <a:ext cx="3754438" cy="3962400"/>
        </p:xfrm>
        <a:graphic>
          <a:graphicData uri="http://schemas.openxmlformats.org/drawingml/2006/table">
            <a:tbl>
              <a:tblPr/>
              <a:tblGrid>
                <a:gridCol w="1955800"/>
                <a:gridCol w="1798638"/>
              </a:tblGrid>
              <a:tr h="1555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rPr>
                        <a:t>T1:</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Times New Roman" pitchFamily="18" charset="0"/>
                          <a:cs typeface="Arial" charset="0"/>
                        </a:rPr>
                        <a:t>read_item</a:t>
                      </a:r>
                      <a:r>
                        <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rPr>
                        <a:t>(X);</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320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X:= X + 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Times New Roman" pitchFamily="18" charset="0"/>
                          <a:cs typeface="Arial" charset="0"/>
                        </a:rPr>
                        <a:t>read_item</a:t>
                      </a:r>
                      <a:r>
                        <a:rPr kumimoji="0" lang="en-US" sz="2000" b="0" i="0" u="none" strike="noStrike" cap="none" normalizeH="0" baseline="0" dirty="0" smtClean="0">
                          <a:ln>
                            <a:noFill/>
                          </a:ln>
                          <a:solidFill>
                            <a:schemeClr val="tx1"/>
                          </a:solidFill>
                          <a:effectLst/>
                          <a:latin typeface="Arial" charset="0"/>
                          <a:ea typeface="Times New Roman" pitchFamily="18" charset="0"/>
                          <a:cs typeface="Arial" charset="0"/>
                        </a:rPr>
                        <a:t>(Y);</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Y:=Y +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016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78568" name="Rectangle 8"/>
          <p:cNvSpPr>
            <a:spLocks noChangeArrowheads="1"/>
          </p:cNvSpPr>
          <p:nvPr/>
        </p:nvSpPr>
        <p:spPr bwMode="auto">
          <a:xfrm>
            <a:off x="5334000" y="914400"/>
            <a:ext cx="2514600" cy="609600"/>
          </a:xfrm>
          <a:prstGeom prst="rect">
            <a:avLst/>
          </a:prstGeom>
          <a:noFill/>
          <a:ln w="12700">
            <a:noFill/>
            <a:miter lim="800000"/>
            <a:headEnd/>
            <a:tailEnd/>
          </a:ln>
          <a:effectLst/>
        </p:spPr>
        <p:txBody>
          <a:bodyPr lIns="90488" tIns="44450" rIns="90488" bIns="44450"/>
          <a:lstStyle/>
          <a:p>
            <a:r>
              <a:rPr lang="en-US" sz="2400" b="1" dirty="0">
                <a:latin typeface="Times New Roman" pitchFamily="18" charset="0"/>
              </a:rPr>
              <a:t>Schedule D</a:t>
            </a:r>
          </a:p>
        </p:txBody>
      </p:sp>
      <p:sp>
        <p:nvSpPr>
          <p:cNvPr id="578569" name="Text Box 9"/>
          <p:cNvSpPr txBox="1">
            <a:spLocks noChangeArrowheads="1"/>
          </p:cNvSpPr>
          <p:nvPr/>
        </p:nvSpPr>
        <p:spPr bwMode="auto">
          <a:xfrm>
            <a:off x="533400" y="5638800"/>
            <a:ext cx="8177212" cy="646331"/>
          </a:xfrm>
          <a:prstGeom prst="rect">
            <a:avLst/>
          </a:prstGeom>
          <a:noFill/>
          <a:ln w="12700">
            <a:solidFill>
              <a:schemeClr val="tx1"/>
            </a:solidFill>
            <a:miter lim="800000"/>
            <a:headEnd/>
            <a:tailEnd/>
          </a:ln>
          <a:effectLst/>
        </p:spPr>
        <p:txBody>
          <a:bodyPr>
            <a:spAutoFit/>
          </a:bodyPr>
          <a:lstStyle/>
          <a:p>
            <a:r>
              <a:rPr lang="en-US" dirty="0"/>
              <a:t>We have to figure out whether a schedule is equivalent to a serial schedule</a:t>
            </a:r>
          </a:p>
          <a:p>
            <a:r>
              <a:rPr lang="en-US" dirty="0"/>
              <a:t>i.e. the reads and writes are in the right order</a:t>
            </a:r>
          </a:p>
        </p:txBody>
      </p:sp>
      <p:graphicFrame>
        <p:nvGraphicFramePr>
          <p:cNvPr id="578759" name="Group 199"/>
          <p:cNvGraphicFramePr>
            <a:graphicFrameLocks noGrp="1"/>
          </p:cNvGraphicFramePr>
          <p:nvPr>
            <p:ph sz="quarter" idx="3"/>
          </p:nvPr>
        </p:nvGraphicFramePr>
        <p:xfrm>
          <a:off x="4568825" y="1393825"/>
          <a:ext cx="4391025" cy="3962400"/>
        </p:xfrm>
        <a:graphic>
          <a:graphicData uri="http://schemas.openxmlformats.org/drawingml/2006/table">
            <a:tbl>
              <a:tblPr/>
              <a:tblGrid>
                <a:gridCol w="2320925"/>
                <a:gridCol w="2070100"/>
              </a:tblGrid>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T1:</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T2:</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365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X:= X -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read_item(X);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6538">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X:= X + 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write_item(X);</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read_item(Y);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65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Y:=Y +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38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write_item(Y);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pPr>
                      <a:endParaRPr kumimoji="1" lang="en-US" sz="16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914400" y="152400"/>
            <a:ext cx="8229600" cy="1143000"/>
          </a:xfrm>
        </p:spPr>
        <p:txBody>
          <a:bodyPr/>
          <a:lstStyle/>
          <a:p>
            <a:r>
              <a:rPr lang="en-US" sz="4000" b="1" dirty="0">
                <a:solidFill>
                  <a:schemeClr val="accent1">
                    <a:lumMod val="40000"/>
                    <a:lumOff val="60000"/>
                  </a:schemeClr>
                </a:solidFill>
              </a:rPr>
              <a:t>Conflicting Instructions </a:t>
            </a:r>
          </a:p>
        </p:txBody>
      </p:sp>
      <p:sp>
        <p:nvSpPr>
          <p:cNvPr id="395267" name="Rectangle 3"/>
          <p:cNvSpPr>
            <a:spLocks noGrp="1" noChangeArrowheads="1"/>
          </p:cNvSpPr>
          <p:nvPr>
            <p:ph type="body" idx="1"/>
          </p:nvPr>
        </p:nvSpPr>
        <p:spPr>
          <a:xfrm>
            <a:off x="457200" y="1295400"/>
            <a:ext cx="8193088" cy="5091112"/>
          </a:xfrm>
        </p:spPr>
        <p:txBody>
          <a:bodyPr/>
          <a:lstStyle/>
          <a:p>
            <a:r>
              <a:rPr lang="en-US" sz="2000" dirty="0"/>
              <a:t>Instructions </a:t>
            </a:r>
            <a:r>
              <a:rPr lang="en-US" sz="2000" i="1" dirty="0" err="1"/>
              <a:t>l</a:t>
            </a:r>
            <a:r>
              <a:rPr lang="en-US" sz="2000" i="1" baseline="-25000" dirty="0" err="1"/>
              <a:t>i</a:t>
            </a:r>
            <a:r>
              <a:rPr lang="en-US" sz="2000" dirty="0"/>
              <a:t> and </a:t>
            </a:r>
            <a:r>
              <a:rPr lang="en-US" sz="2000" i="1" dirty="0" err="1"/>
              <a:t>l</a:t>
            </a:r>
            <a:r>
              <a:rPr lang="en-US" sz="2000" i="1" baseline="-25000" dirty="0" err="1"/>
              <a:t>j</a:t>
            </a:r>
            <a:r>
              <a:rPr lang="en-US" sz="2000" dirty="0"/>
              <a:t> of transactions </a:t>
            </a:r>
            <a:r>
              <a:rPr lang="en-US" sz="2000" i="1" dirty="0"/>
              <a:t>T</a:t>
            </a:r>
            <a:r>
              <a:rPr lang="en-US" sz="2000" i="1" baseline="-25000" dirty="0"/>
              <a:t>i</a:t>
            </a:r>
            <a:r>
              <a:rPr lang="en-US" sz="2000" dirty="0"/>
              <a:t> and </a:t>
            </a:r>
            <a:r>
              <a:rPr lang="en-US" sz="2000" i="1" dirty="0" err="1"/>
              <a:t>T</a:t>
            </a:r>
            <a:r>
              <a:rPr lang="en-US" sz="2000" i="1" baseline="-25000" dirty="0" err="1"/>
              <a:t>j</a:t>
            </a:r>
            <a:r>
              <a:rPr lang="en-US" sz="2000" dirty="0"/>
              <a:t> respectively, </a:t>
            </a:r>
            <a:r>
              <a:rPr lang="en-US" sz="2000" dirty="0">
                <a:solidFill>
                  <a:schemeClr val="tx2"/>
                </a:solidFill>
              </a:rPr>
              <a:t>conflict</a:t>
            </a:r>
            <a:r>
              <a:rPr lang="en-US" sz="2000" dirty="0"/>
              <a:t> if and only if there exists some item </a:t>
            </a:r>
            <a:r>
              <a:rPr lang="en-US" sz="2000" i="1" dirty="0"/>
              <a:t>Q</a:t>
            </a:r>
            <a:r>
              <a:rPr lang="en-US" sz="2000" dirty="0"/>
              <a:t> accessed by both </a:t>
            </a:r>
            <a:r>
              <a:rPr lang="en-US" sz="2000" i="1" dirty="0" err="1"/>
              <a:t>l</a:t>
            </a:r>
            <a:r>
              <a:rPr lang="en-US" sz="2000" i="1" baseline="-25000" dirty="0" err="1"/>
              <a:t>i</a:t>
            </a:r>
            <a:r>
              <a:rPr lang="en-US" sz="2000" dirty="0"/>
              <a:t> and </a:t>
            </a:r>
            <a:r>
              <a:rPr lang="en-US" sz="2000" i="1" dirty="0" err="1"/>
              <a:t>l</a:t>
            </a:r>
            <a:r>
              <a:rPr lang="en-US" sz="2000" i="1" baseline="-25000" dirty="0" err="1"/>
              <a:t>j</a:t>
            </a:r>
            <a:r>
              <a:rPr lang="en-US" sz="2000" dirty="0"/>
              <a:t>, and at least one of these instructions wrote </a:t>
            </a:r>
            <a:r>
              <a:rPr lang="en-US" sz="2000" i="1" dirty="0"/>
              <a:t>Q</a:t>
            </a:r>
            <a:r>
              <a:rPr lang="en-US" sz="2000" i="1" dirty="0" smtClean="0"/>
              <a:t>.</a:t>
            </a:r>
          </a:p>
          <a:p>
            <a:endParaRPr lang="en-US" sz="2000" dirty="0"/>
          </a:p>
          <a:p>
            <a:pPr>
              <a:buFont typeface="Monotype Sorts" charset="2"/>
              <a:buNone/>
            </a:pPr>
            <a:r>
              <a:rPr lang="en-US" sz="2000" dirty="0"/>
              <a:t>	   1. </a:t>
            </a:r>
            <a:r>
              <a:rPr lang="en-US" sz="2000" i="1" dirty="0" err="1"/>
              <a:t>l</a:t>
            </a:r>
            <a:r>
              <a:rPr lang="en-US" sz="2000" i="1" baseline="-25000" dirty="0" err="1"/>
              <a:t>i</a:t>
            </a:r>
            <a:r>
              <a:rPr lang="en-US" sz="2000" dirty="0"/>
              <a:t> = read(</a:t>
            </a:r>
            <a:r>
              <a:rPr lang="en-US" sz="2000" i="1" dirty="0"/>
              <a:t>Q), </a:t>
            </a:r>
            <a:r>
              <a:rPr lang="en-US" sz="2000" i="1" dirty="0" err="1"/>
              <a:t>l</a:t>
            </a:r>
            <a:r>
              <a:rPr lang="en-US" sz="2000" i="1" baseline="-25000" dirty="0" err="1"/>
              <a:t>j</a:t>
            </a:r>
            <a:r>
              <a:rPr lang="en-US" sz="2000" i="1" dirty="0"/>
              <a:t> = </a:t>
            </a:r>
            <a:r>
              <a:rPr lang="en-US" sz="2000" dirty="0"/>
              <a:t>read(</a:t>
            </a:r>
            <a:r>
              <a:rPr lang="en-US" sz="2000" i="1" dirty="0"/>
              <a:t>Q</a:t>
            </a:r>
            <a:r>
              <a:rPr lang="en-US" sz="2000" dirty="0"/>
              <a:t>).   </a:t>
            </a:r>
            <a:r>
              <a:rPr lang="en-US" sz="2000" i="1" dirty="0" err="1"/>
              <a:t>l</a:t>
            </a:r>
            <a:r>
              <a:rPr lang="en-US" sz="2000" i="1" baseline="-25000" dirty="0" err="1"/>
              <a:t>i</a:t>
            </a:r>
            <a:r>
              <a:rPr lang="en-US" sz="2000" dirty="0"/>
              <a:t> and </a:t>
            </a:r>
            <a:r>
              <a:rPr lang="en-US" sz="2000" i="1" dirty="0" err="1"/>
              <a:t>l</a:t>
            </a:r>
            <a:r>
              <a:rPr lang="en-US" sz="2000" i="1" baseline="-25000" dirty="0" err="1"/>
              <a:t>j</a:t>
            </a:r>
            <a:r>
              <a:rPr lang="en-US" sz="2000" i="1" dirty="0"/>
              <a:t> </a:t>
            </a:r>
            <a:r>
              <a:rPr lang="en-US" sz="2000" dirty="0"/>
              <a:t>don’t conflict.</a:t>
            </a:r>
            <a:br>
              <a:rPr lang="en-US" sz="2000" dirty="0"/>
            </a:br>
            <a:r>
              <a:rPr lang="en-US" sz="2000" dirty="0"/>
              <a:t>   2. </a:t>
            </a:r>
            <a:r>
              <a:rPr lang="en-US" sz="2000" i="1" dirty="0" err="1"/>
              <a:t>l</a:t>
            </a:r>
            <a:r>
              <a:rPr lang="en-US" sz="2000" i="1" baseline="-25000" dirty="0" err="1"/>
              <a:t>i</a:t>
            </a:r>
            <a:r>
              <a:rPr lang="en-US" sz="2000" dirty="0"/>
              <a:t> = read(</a:t>
            </a:r>
            <a:r>
              <a:rPr lang="en-US" sz="2000" i="1" dirty="0"/>
              <a:t>Q),  </a:t>
            </a:r>
            <a:r>
              <a:rPr lang="en-US" sz="2000" i="1" dirty="0" err="1"/>
              <a:t>l</a:t>
            </a:r>
            <a:r>
              <a:rPr lang="en-US" sz="2000" i="1" baseline="-25000" dirty="0" err="1"/>
              <a:t>j</a:t>
            </a:r>
            <a:r>
              <a:rPr lang="en-US" sz="2000" i="1" dirty="0"/>
              <a:t> = </a:t>
            </a:r>
            <a:r>
              <a:rPr lang="en-US" sz="2000" dirty="0"/>
              <a:t>write(</a:t>
            </a:r>
            <a:r>
              <a:rPr lang="en-US" sz="2000" i="1" dirty="0"/>
              <a:t>Q</a:t>
            </a:r>
            <a:r>
              <a:rPr lang="en-US" sz="2000" dirty="0"/>
              <a:t>).  They conflict.</a:t>
            </a:r>
            <a:br>
              <a:rPr lang="en-US" sz="2000" dirty="0"/>
            </a:br>
            <a:r>
              <a:rPr lang="en-US" sz="2000" dirty="0"/>
              <a:t>   3. </a:t>
            </a:r>
            <a:r>
              <a:rPr lang="en-US" sz="2000" i="1" dirty="0" err="1"/>
              <a:t>l</a:t>
            </a:r>
            <a:r>
              <a:rPr lang="en-US" sz="2000" i="1" baseline="-25000" dirty="0" err="1"/>
              <a:t>i</a:t>
            </a:r>
            <a:r>
              <a:rPr lang="en-US" sz="2000" dirty="0"/>
              <a:t> = write(</a:t>
            </a:r>
            <a:r>
              <a:rPr lang="en-US" sz="2000" i="1" dirty="0"/>
              <a:t>Q), </a:t>
            </a:r>
            <a:r>
              <a:rPr lang="en-US" sz="2000" i="1" dirty="0" err="1"/>
              <a:t>l</a:t>
            </a:r>
            <a:r>
              <a:rPr lang="en-US" sz="2000" i="1" baseline="-25000" dirty="0" err="1"/>
              <a:t>j</a:t>
            </a:r>
            <a:r>
              <a:rPr lang="en-US" sz="2000" i="1" dirty="0"/>
              <a:t> = </a:t>
            </a:r>
            <a:r>
              <a:rPr lang="en-US" sz="2000" dirty="0"/>
              <a:t>read(</a:t>
            </a:r>
            <a:r>
              <a:rPr lang="en-US" sz="2000" i="1" dirty="0"/>
              <a:t>Q</a:t>
            </a:r>
            <a:r>
              <a:rPr lang="en-US" sz="2000" dirty="0"/>
              <a:t>).   They conflict</a:t>
            </a:r>
            <a:br>
              <a:rPr lang="en-US" sz="2000" dirty="0"/>
            </a:br>
            <a:r>
              <a:rPr lang="en-US" sz="2000" dirty="0"/>
              <a:t>   4. </a:t>
            </a:r>
            <a:r>
              <a:rPr lang="en-US" sz="2000" i="1" dirty="0" err="1"/>
              <a:t>l</a:t>
            </a:r>
            <a:r>
              <a:rPr lang="en-US" sz="2000" i="1" baseline="-25000" dirty="0" err="1"/>
              <a:t>i</a:t>
            </a:r>
            <a:r>
              <a:rPr lang="en-US" sz="2000" dirty="0"/>
              <a:t> = write(</a:t>
            </a:r>
            <a:r>
              <a:rPr lang="en-US" sz="2000" i="1" dirty="0"/>
              <a:t>Q), </a:t>
            </a:r>
            <a:r>
              <a:rPr lang="en-US" sz="2000" i="1" dirty="0" err="1"/>
              <a:t>l</a:t>
            </a:r>
            <a:r>
              <a:rPr lang="en-US" sz="2000" i="1" baseline="-25000" dirty="0" err="1"/>
              <a:t>j</a:t>
            </a:r>
            <a:r>
              <a:rPr lang="en-US" sz="2000" i="1" dirty="0"/>
              <a:t> = </a:t>
            </a:r>
            <a:r>
              <a:rPr lang="en-US" sz="2000" dirty="0"/>
              <a:t>write(</a:t>
            </a:r>
            <a:r>
              <a:rPr lang="en-US" sz="2000" i="1" dirty="0"/>
              <a:t>Q</a:t>
            </a:r>
            <a:r>
              <a:rPr lang="en-US" sz="2000" dirty="0"/>
              <a:t>).  They </a:t>
            </a:r>
            <a:r>
              <a:rPr lang="en-US" sz="2000" dirty="0" smtClean="0"/>
              <a:t>conflict</a:t>
            </a:r>
          </a:p>
          <a:p>
            <a:pPr>
              <a:buFont typeface="Monotype Sorts" charset="2"/>
              <a:buNone/>
            </a:pPr>
            <a:endParaRPr lang="en-US" sz="2000" dirty="0"/>
          </a:p>
          <a:p>
            <a:r>
              <a:rPr lang="en-US" sz="2000" dirty="0"/>
              <a:t>Intuitively, a conflict between </a:t>
            </a:r>
            <a:r>
              <a:rPr lang="en-US" sz="2000" i="1" dirty="0" err="1"/>
              <a:t>l</a:t>
            </a:r>
            <a:r>
              <a:rPr lang="en-US" sz="2000" i="1" baseline="-25000" dirty="0" err="1"/>
              <a:t>i</a:t>
            </a:r>
            <a:r>
              <a:rPr lang="en-US" sz="2000" i="1" dirty="0"/>
              <a:t> </a:t>
            </a:r>
            <a:r>
              <a:rPr lang="en-US" sz="2000" dirty="0"/>
              <a:t>and </a:t>
            </a:r>
            <a:r>
              <a:rPr lang="en-US" sz="2000" i="1" dirty="0" err="1"/>
              <a:t>l</a:t>
            </a:r>
            <a:r>
              <a:rPr lang="en-US" sz="2000" i="1" baseline="-25000" dirty="0" err="1"/>
              <a:t>j</a:t>
            </a:r>
            <a:r>
              <a:rPr lang="en-US" sz="2000" dirty="0"/>
              <a:t> forces a (logical) temporal order between them.  </a:t>
            </a:r>
          </a:p>
          <a:p>
            <a:pPr lvl="1"/>
            <a:r>
              <a:rPr lang="en-US" sz="1800" dirty="0"/>
              <a:t> If </a:t>
            </a:r>
            <a:r>
              <a:rPr lang="en-US" sz="1800" i="1" dirty="0" err="1"/>
              <a:t>l</a:t>
            </a:r>
            <a:r>
              <a:rPr lang="en-US" sz="1800" i="1" baseline="-25000" dirty="0" err="1"/>
              <a:t>i</a:t>
            </a:r>
            <a:r>
              <a:rPr lang="en-US" sz="1800" dirty="0"/>
              <a:t> and </a:t>
            </a:r>
            <a:r>
              <a:rPr lang="en-US" sz="1800" i="1" dirty="0" err="1"/>
              <a:t>l</a:t>
            </a:r>
            <a:r>
              <a:rPr lang="en-US" sz="1800" i="1" baseline="-25000" dirty="0" err="1"/>
              <a:t>j</a:t>
            </a:r>
            <a:r>
              <a:rPr lang="en-US" sz="1800" dirty="0"/>
              <a:t> are consecutive in a schedule and they do not conflict, their results would remain the same even if they had been interchanged in the schedule.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457200" y="0"/>
            <a:ext cx="8229600" cy="1143000"/>
          </a:xfrm>
        </p:spPr>
        <p:txBody>
          <a:bodyPr/>
          <a:lstStyle/>
          <a:p>
            <a:r>
              <a:rPr lang="en-US" sz="4000" b="1" dirty="0">
                <a:solidFill>
                  <a:schemeClr val="accent1">
                    <a:lumMod val="40000"/>
                    <a:lumOff val="60000"/>
                  </a:schemeClr>
                </a:solidFill>
              </a:rPr>
              <a:t>Conflict </a:t>
            </a:r>
            <a:r>
              <a:rPr lang="en-US" sz="4000" b="1" dirty="0" err="1">
                <a:solidFill>
                  <a:schemeClr val="accent1">
                    <a:lumMod val="40000"/>
                    <a:lumOff val="60000"/>
                  </a:schemeClr>
                </a:solidFill>
              </a:rPr>
              <a:t>Serializability</a:t>
            </a:r>
            <a:endParaRPr lang="en-US" sz="4000" b="1" dirty="0">
              <a:solidFill>
                <a:schemeClr val="accent1">
                  <a:lumMod val="40000"/>
                  <a:lumOff val="60000"/>
                </a:schemeClr>
              </a:solidFill>
            </a:endParaRPr>
          </a:p>
        </p:txBody>
      </p:sp>
      <p:sp>
        <p:nvSpPr>
          <p:cNvPr id="396291" name="Rectangle 3"/>
          <p:cNvSpPr>
            <a:spLocks noGrp="1" noChangeArrowheads="1"/>
          </p:cNvSpPr>
          <p:nvPr>
            <p:ph type="body" idx="1"/>
          </p:nvPr>
        </p:nvSpPr>
        <p:spPr>
          <a:xfrm>
            <a:off x="304800" y="1295400"/>
            <a:ext cx="8232775" cy="4276725"/>
          </a:xfrm>
        </p:spPr>
        <p:txBody>
          <a:bodyPr/>
          <a:lstStyle/>
          <a:p>
            <a:pPr algn="just">
              <a:tabLst>
                <a:tab pos="2222500" algn="l"/>
                <a:tab pos="2568575" algn="l"/>
                <a:tab pos="3319463" algn="l"/>
                <a:tab pos="3594100" algn="l"/>
              </a:tabLst>
            </a:pPr>
            <a:r>
              <a:rPr lang="en-US" sz="2400" dirty="0"/>
              <a:t>If a schedule </a:t>
            </a:r>
            <a:r>
              <a:rPr lang="en-US" sz="2400" i="1" dirty="0"/>
              <a:t>S</a:t>
            </a:r>
            <a:r>
              <a:rPr lang="en-US" sz="2400" dirty="0"/>
              <a:t> can be transformed into a schedule </a:t>
            </a:r>
            <a:r>
              <a:rPr lang="en-US" sz="2400" i="1" dirty="0"/>
              <a:t>S´ </a:t>
            </a:r>
            <a:r>
              <a:rPr lang="en-US" sz="2400" dirty="0"/>
              <a:t>by a series of swaps of non-conflicting instructions, we say that </a:t>
            </a:r>
            <a:r>
              <a:rPr lang="en-US" sz="2400" i="1" dirty="0"/>
              <a:t>S</a:t>
            </a:r>
            <a:r>
              <a:rPr lang="en-US" sz="2400" dirty="0"/>
              <a:t> and </a:t>
            </a:r>
            <a:r>
              <a:rPr lang="en-US" sz="2400" i="1" dirty="0"/>
              <a:t>S´ </a:t>
            </a:r>
            <a:r>
              <a:rPr lang="en-US" sz="2400" dirty="0"/>
              <a:t>are </a:t>
            </a:r>
            <a:r>
              <a:rPr lang="en-US" sz="2400" dirty="0">
                <a:solidFill>
                  <a:schemeClr val="tx2"/>
                </a:solidFill>
              </a:rPr>
              <a:t>conflict equivalent</a:t>
            </a:r>
            <a:r>
              <a:rPr lang="en-US" sz="2400" i="1" dirty="0" smtClean="0"/>
              <a:t>.</a:t>
            </a:r>
          </a:p>
          <a:p>
            <a:pPr algn="just">
              <a:tabLst>
                <a:tab pos="2222500" algn="l"/>
                <a:tab pos="2568575" algn="l"/>
                <a:tab pos="3319463" algn="l"/>
                <a:tab pos="3594100" algn="l"/>
              </a:tabLst>
            </a:pPr>
            <a:endParaRPr lang="en-US" sz="2400" dirty="0"/>
          </a:p>
          <a:p>
            <a:pPr algn="just">
              <a:tabLst>
                <a:tab pos="2222500" algn="l"/>
                <a:tab pos="2568575" algn="l"/>
                <a:tab pos="3319463" algn="l"/>
                <a:tab pos="3594100" algn="l"/>
              </a:tabLst>
            </a:pPr>
            <a:r>
              <a:rPr lang="en-US" sz="2400" dirty="0"/>
              <a:t>We say that a schedule </a:t>
            </a:r>
            <a:r>
              <a:rPr lang="en-US" sz="2400" i="1" dirty="0"/>
              <a:t>S</a:t>
            </a:r>
            <a:r>
              <a:rPr lang="en-US" sz="2400" dirty="0"/>
              <a:t> is </a:t>
            </a:r>
            <a:r>
              <a:rPr lang="en-US" sz="2400" dirty="0">
                <a:solidFill>
                  <a:schemeClr val="tx2"/>
                </a:solidFill>
              </a:rPr>
              <a:t>conflict </a:t>
            </a:r>
            <a:r>
              <a:rPr lang="en-US" sz="2400" dirty="0" err="1">
                <a:solidFill>
                  <a:schemeClr val="tx2"/>
                </a:solidFill>
              </a:rPr>
              <a:t>serializable</a:t>
            </a:r>
            <a:r>
              <a:rPr lang="en-US" sz="2400" dirty="0"/>
              <a:t> if it is conflict equivalent to a serial schedule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914400" y="228600"/>
            <a:ext cx="8229600" cy="1143000"/>
          </a:xfrm>
        </p:spPr>
        <p:txBody>
          <a:bodyPr/>
          <a:lstStyle/>
          <a:p>
            <a:r>
              <a:rPr lang="en-US" sz="3600" b="1" dirty="0">
                <a:solidFill>
                  <a:schemeClr val="accent1">
                    <a:lumMod val="40000"/>
                    <a:lumOff val="60000"/>
                  </a:schemeClr>
                </a:solidFill>
              </a:rPr>
              <a:t>Conflict </a:t>
            </a:r>
            <a:r>
              <a:rPr lang="en-US" sz="3600" b="1" dirty="0" err="1">
                <a:solidFill>
                  <a:schemeClr val="accent1">
                    <a:lumMod val="40000"/>
                    <a:lumOff val="60000"/>
                  </a:schemeClr>
                </a:solidFill>
              </a:rPr>
              <a:t>Serializability</a:t>
            </a:r>
            <a:r>
              <a:rPr lang="en-US" sz="3600" b="1" dirty="0">
                <a:solidFill>
                  <a:schemeClr val="accent1">
                    <a:lumMod val="40000"/>
                    <a:lumOff val="60000"/>
                  </a:schemeClr>
                </a:solidFill>
              </a:rPr>
              <a:t> (Cont.)</a:t>
            </a:r>
          </a:p>
        </p:txBody>
      </p:sp>
      <p:sp>
        <p:nvSpPr>
          <p:cNvPr id="397315" name="Rectangle 3"/>
          <p:cNvSpPr>
            <a:spLocks noGrp="1" noChangeArrowheads="1"/>
          </p:cNvSpPr>
          <p:nvPr>
            <p:ph type="body" idx="1"/>
          </p:nvPr>
        </p:nvSpPr>
        <p:spPr>
          <a:xfrm>
            <a:off x="457200" y="1066800"/>
            <a:ext cx="7854950" cy="4110038"/>
          </a:xfrm>
        </p:spPr>
        <p:txBody>
          <a:bodyPr/>
          <a:lstStyle/>
          <a:p>
            <a:pPr>
              <a:tabLst>
                <a:tab pos="2063750" algn="l"/>
                <a:tab pos="2511425" algn="l"/>
                <a:tab pos="3262313" algn="l"/>
                <a:tab pos="3881438" algn="l"/>
              </a:tabLst>
            </a:pPr>
            <a:r>
              <a:rPr lang="en-US" sz="2000" b="1" dirty="0"/>
              <a:t>Schedule 3 can be transformed into Schedule 6, a serial schedule where </a:t>
            </a:r>
            <a:r>
              <a:rPr lang="en-US" sz="2000" b="1" i="1" dirty="0"/>
              <a:t>T</a:t>
            </a:r>
            <a:r>
              <a:rPr lang="en-US" sz="2000" b="1" baseline="-25000" dirty="0"/>
              <a:t>2</a:t>
            </a:r>
            <a:r>
              <a:rPr lang="en-US" sz="2000" b="1" dirty="0"/>
              <a:t> follows </a:t>
            </a:r>
            <a:r>
              <a:rPr lang="en-US" sz="2000" b="1" i="1" dirty="0"/>
              <a:t>T</a:t>
            </a:r>
            <a:r>
              <a:rPr lang="en-US" sz="2000" b="1" baseline="-25000" dirty="0"/>
              <a:t>1</a:t>
            </a:r>
            <a:r>
              <a:rPr lang="en-US" sz="2000" b="1" dirty="0"/>
              <a:t>, by series of swaps of non-conflicting instructions. </a:t>
            </a:r>
          </a:p>
          <a:p>
            <a:pPr lvl="1">
              <a:tabLst>
                <a:tab pos="2063750" algn="l"/>
                <a:tab pos="2511425" algn="l"/>
                <a:tab pos="3262313" algn="l"/>
                <a:tab pos="3881438" algn="l"/>
              </a:tabLst>
            </a:pPr>
            <a:r>
              <a:rPr lang="en-US" sz="2000" b="1" dirty="0"/>
              <a:t>Therefore Schedule 3 is conflict </a:t>
            </a:r>
            <a:r>
              <a:rPr lang="en-US" sz="2000" b="1" dirty="0" err="1"/>
              <a:t>serializable</a:t>
            </a:r>
            <a:r>
              <a:rPr lang="en-US" sz="2000" b="1" dirty="0"/>
              <a:t>.</a:t>
            </a:r>
          </a:p>
        </p:txBody>
      </p:sp>
      <p:pic>
        <p:nvPicPr>
          <p:cNvPr id="397320" name="Picture 8"/>
          <p:cNvPicPr>
            <a:picLocks noChangeAspect="1" noChangeArrowheads="1"/>
          </p:cNvPicPr>
          <p:nvPr/>
        </p:nvPicPr>
        <p:blipFill>
          <a:blip r:embed="rId3"/>
          <a:srcRect l="17239" t="299" r="17462" b="896"/>
          <a:stretch>
            <a:fillRect/>
          </a:stretch>
        </p:blipFill>
        <p:spPr bwMode="auto">
          <a:xfrm>
            <a:off x="895350" y="2695575"/>
            <a:ext cx="3003550" cy="3409950"/>
          </a:xfrm>
          <a:prstGeom prst="rect">
            <a:avLst/>
          </a:prstGeom>
          <a:noFill/>
          <a:ln w="38100" cmpd="dbl">
            <a:solidFill>
              <a:schemeClr val="tx2"/>
            </a:solidFill>
            <a:miter lim="800000"/>
            <a:headEnd/>
            <a:tailEnd/>
          </a:ln>
          <a:effectLst/>
        </p:spPr>
      </p:pic>
      <p:pic>
        <p:nvPicPr>
          <p:cNvPr id="397322" name="Picture 10"/>
          <p:cNvPicPr>
            <a:picLocks noChangeAspect="1" noChangeArrowheads="1"/>
          </p:cNvPicPr>
          <p:nvPr/>
        </p:nvPicPr>
        <p:blipFill>
          <a:blip r:embed="rId4"/>
          <a:srcRect l="17506" t="531" r="17905" b="797"/>
          <a:stretch>
            <a:fillRect/>
          </a:stretch>
        </p:blipFill>
        <p:spPr bwMode="auto">
          <a:xfrm>
            <a:off x="5141913" y="2643188"/>
            <a:ext cx="2970212" cy="3403600"/>
          </a:xfrm>
          <a:prstGeom prst="rect">
            <a:avLst/>
          </a:prstGeom>
          <a:noFill/>
          <a:ln w="38100" cmpd="dbl">
            <a:solidFill>
              <a:schemeClr val="tx2"/>
            </a:solidFill>
            <a:miter lim="800000"/>
            <a:headEnd/>
            <a:tailEnd/>
          </a:ln>
          <a:effectLst/>
        </p:spPr>
      </p:pic>
      <p:sp>
        <p:nvSpPr>
          <p:cNvPr id="397323" name="Text Box 11"/>
          <p:cNvSpPr txBox="1">
            <a:spLocks noChangeArrowheads="1"/>
          </p:cNvSpPr>
          <p:nvPr/>
        </p:nvSpPr>
        <p:spPr bwMode="auto">
          <a:xfrm>
            <a:off x="1570038" y="6138863"/>
            <a:ext cx="1525587" cy="396875"/>
          </a:xfrm>
          <a:prstGeom prst="rect">
            <a:avLst/>
          </a:prstGeom>
          <a:noFill/>
          <a:ln w="9525">
            <a:noFill/>
            <a:miter lim="800000"/>
            <a:headEnd/>
            <a:tailEnd/>
          </a:ln>
          <a:effectLst/>
        </p:spPr>
        <p:txBody>
          <a:bodyPr wrap="none">
            <a:spAutoFit/>
          </a:bodyPr>
          <a:lstStyle/>
          <a:p>
            <a:pPr algn="r"/>
            <a:r>
              <a:rPr lang="en-US" sz="2000" b="1">
                <a:latin typeface="Helvetica" pitchFamily="34" charset="0"/>
              </a:rPr>
              <a:t>Schedule 3</a:t>
            </a:r>
          </a:p>
        </p:txBody>
      </p:sp>
      <p:sp>
        <p:nvSpPr>
          <p:cNvPr id="397324" name="Text Box 12"/>
          <p:cNvSpPr txBox="1">
            <a:spLocks noChangeArrowheads="1"/>
          </p:cNvSpPr>
          <p:nvPr/>
        </p:nvSpPr>
        <p:spPr bwMode="auto">
          <a:xfrm>
            <a:off x="5943600" y="6096000"/>
            <a:ext cx="1525587" cy="396875"/>
          </a:xfrm>
          <a:prstGeom prst="rect">
            <a:avLst/>
          </a:prstGeom>
          <a:noFill/>
          <a:ln w="9525">
            <a:noFill/>
            <a:miter lim="800000"/>
            <a:headEnd/>
            <a:tailEnd/>
          </a:ln>
          <a:effectLst/>
        </p:spPr>
        <p:txBody>
          <a:bodyPr wrap="none">
            <a:spAutoFit/>
          </a:bodyPr>
          <a:lstStyle/>
          <a:p>
            <a:pPr algn="r"/>
            <a:r>
              <a:rPr lang="en-US" sz="2000" b="1" dirty="0">
                <a:latin typeface="Helvetica" pitchFamily="34" charset="0"/>
              </a:rPr>
              <a:t>Schedule 6</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914400" y="0"/>
            <a:ext cx="8229600" cy="1143000"/>
          </a:xfrm>
        </p:spPr>
        <p:txBody>
          <a:bodyPr/>
          <a:lstStyle/>
          <a:p>
            <a:r>
              <a:rPr lang="en-US" sz="3600" b="1" dirty="0">
                <a:solidFill>
                  <a:schemeClr val="accent1">
                    <a:lumMod val="40000"/>
                    <a:lumOff val="60000"/>
                  </a:schemeClr>
                </a:solidFill>
              </a:rPr>
              <a:t>Conflict </a:t>
            </a:r>
            <a:r>
              <a:rPr lang="en-US" sz="3600" b="1" dirty="0" err="1">
                <a:solidFill>
                  <a:schemeClr val="accent1">
                    <a:lumMod val="40000"/>
                    <a:lumOff val="60000"/>
                  </a:schemeClr>
                </a:solidFill>
              </a:rPr>
              <a:t>Serializability</a:t>
            </a:r>
            <a:r>
              <a:rPr lang="en-US" sz="3600" b="1" dirty="0">
                <a:solidFill>
                  <a:schemeClr val="accent1">
                    <a:lumMod val="40000"/>
                    <a:lumOff val="60000"/>
                  </a:schemeClr>
                </a:solidFill>
              </a:rPr>
              <a:t> (Cont.)</a:t>
            </a:r>
          </a:p>
        </p:txBody>
      </p:sp>
      <p:sp>
        <p:nvSpPr>
          <p:cNvPr id="457731" name="Rectangle 3"/>
          <p:cNvSpPr>
            <a:spLocks noGrp="1" noChangeArrowheads="1"/>
          </p:cNvSpPr>
          <p:nvPr>
            <p:ph type="body" idx="1"/>
          </p:nvPr>
        </p:nvSpPr>
        <p:spPr>
          <a:xfrm>
            <a:off x="762000" y="914400"/>
            <a:ext cx="7650163" cy="4565650"/>
          </a:xfrm>
        </p:spPr>
        <p:txBody>
          <a:bodyPr/>
          <a:lstStyle/>
          <a:p>
            <a:pPr>
              <a:buFont typeface="Monotype Sorts" charset="2"/>
              <a:buNone/>
              <a:tabLst>
                <a:tab pos="2222500" algn="l"/>
                <a:tab pos="2568575" algn="l"/>
                <a:tab pos="3319463" algn="l"/>
                <a:tab pos="3594100" algn="l"/>
              </a:tabLst>
            </a:pPr>
            <a:endParaRPr lang="en-US" sz="2400" b="1" dirty="0"/>
          </a:p>
          <a:p>
            <a:pPr>
              <a:tabLst>
                <a:tab pos="2222500" algn="l"/>
                <a:tab pos="2568575" algn="l"/>
                <a:tab pos="3319463" algn="l"/>
                <a:tab pos="3594100" algn="l"/>
              </a:tabLst>
            </a:pPr>
            <a:r>
              <a:rPr lang="en-US" sz="2400" b="1" dirty="0"/>
              <a:t>Example of a schedule that is not conflict </a:t>
            </a:r>
            <a:r>
              <a:rPr lang="en-US" sz="2400" b="1" dirty="0" err="1"/>
              <a:t>serializable</a:t>
            </a:r>
            <a:r>
              <a:rPr lang="en-US" sz="2400" b="1" dirty="0"/>
              <a:t>:</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endParaRPr lang="en-US" sz="2400" b="1" dirty="0" smtClean="0"/>
          </a:p>
          <a:p>
            <a:pPr>
              <a:tabLst>
                <a:tab pos="2222500" algn="l"/>
                <a:tab pos="2568575" algn="l"/>
                <a:tab pos="3319463" algn="l"/>
                <a:tab pos="3594100" algn="l"/>
              </a:tabLst>
            </a:pPr>
            <a:r>
              <a:rPr lang="en-US" sz="2400" b="1" dirty="0"/>
              <a:t/>
            </a:r>
            <a:br>
              <a:rPr lang="en-US" sz="2400" b="1" dirty="0"/>
            </a:br>
            <a:r>
              <a:rPr lang="en-US" sz="2400" b="1" dirty="0" smtClean="0"/>
              <a:t>We </a:t>
            </a:r>
            <a:r>
              <a:rPr lang="en-US" sz="2400" b="1" dirty="0"/>
              <a:t>are unable to swap instructions in the above schedule to obtain either the serial schedule &lt; </a:t>
            </a:r>
            <a:r>
              <a:rPr lang="en-US" sz="2400" b="1" i="1" dirty="0"/>
              <a:t>T</a:t>
            </a:r>
            <a:r>
              <a:rPr lang="en-US" sz="2400" b="1" baseline="-25000" dirty="0"/>
              <a:t>3</a:t>
            </a:r>
            <a:r>
              <a:rPr lang="en-US" sz="2400" b="1" dirty="0"/>
              <a:t>, </a:t>
            </a:r>
            <a:r>
              <a:rPr lang="en-US" sz="2400" b="1" i="1" dirty="0"/>
              <a:t>T</a:t>
            </a:r>
            <a:r>
              <a:rPr lang="en-US" sz="2400" b="1" baseline="-25000" dirty="0"/>
              <a:t>4</a:t>
            </a:r>
            <a:r>
              <a:rPr lang="en-US" sz="2400" b="1" dirty="0"/>
              <a:t> &gt;, or the serial schedule &lt; </a:t>
            </a:r>
            <a:r>
              <a:rPr lang="en-US" sz="2400" b="1" i="1" dirty="0"/>
              <a:t>T</a:t>
            </a:r>
            <a:r>
              <a:rPr lang="en-US" sz="2400" b="1" baseline="-25000" dirty="0"/>
              <a:t>4</a:t>
            </a:r>
            <a:r>
              <a:rPr lang="en-US" sz="2400" b="1" dirty="0"/>
              <a:t>, </a:t>
            </a:r>
            <a:r>
              <a:rPr lang="en-US" sz="2400" b="1" i="1" dirty="0"/>
              <a:t>T</a:t>
            </a:r>
            <a:r>
              <a:rPr lang="en-US" sz="2400" b="1" baseline="-25000" dirty="0"/>
              <a:t>3</a:t>
            </a:r>
            <a:r>
              <a:rPr lang="en-US" sz="2400" b="1" dirty="0"/>
              <a:t> &gt;.</a:t>
            </a:r>
          </a:p>
        </p:txBody>
      </p:sp>
      <p:pic>
        <p:nvPicPr>
          <p:cNvPr id="457734" name="Picture 6"/>
          <p:cNvPicPr>
            <a:picLocks noChangeAspect="1" noChangeArrowheads="1"/>
          </p:cNvPicPr>
          <p:nvPr/>
        </p:nvPicPr>
        <p:blipFill>
          <a:blip r:embed="rId3"/>
          <a:srcRect l="850" t="16997" r="850" b="16997"/>
          <a:stretch>
            <a:fillRect/>
          </a:stretch>
        </p:blipFill>
        <p:spPr bwMode="auto">
          <a:xfrm>
            <a:off x="3886200" y="2819400"/>
            <a:ext cx="2913062" cy="1466850"/>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457200" y="228600"/>
            <a:ext cx="8229600" cy="1143000"/>
          </a:xfrm>
        </p:spPr>
        <p:txBody>
          <a:bodyPr/>
          <a:lstStyle/>
          <a:p>
            <a:r>
              <a:rPr lang="en-US" sz="3600" b="1" dirty="0">
                <a:solidFill>
                  <a:schemeClr val="accent1">
                    <a:lumMod val="40000"/>
                    <a:lumOff val="60000"/>
                  </a:schemeClr>
                </a:solidFill>
              </a:rPr>
              <a:t>View </a:t>
            </a:r>
            <a:r>
              <a:rPr lang="en-US" sz="3600" b="1" dirty="0" err="1">
                <a:solidFill>
                  <a:schemeClr val="accent1">
                    <a:lumMod val="40000"/>
                    <a:lumOff val="60000"/>
                  </a:schemeClr>
                </a:solidFill>
              </a:rPr>
              <a:t>Serializability</a:t>
            </a:r>
            <a:endParaRPr lang="en-US" sz="3600" b="1" dirty="0">
              <a:solidFill>
                <a:schemeClr val="accent1">
                  <a:lumMod val="40000"/>
                  <a:lumOff val="60000"/>
                </a:schemeClr>
              </a:solidFill>
            </a:endParaRPr>
          </a:p>
        </p:txBody>
      </p:sp>
      <p:sp>
        <p:nvSpPr>
          <p:cNvPr id="398339" name="Rectangle 3"/>
          <p:cNvSpPr>
            <a:spLocks noGrp="1" noChangeArrowheads="1"/>
          </p:cNvSpPr>
          <p:nvPr>
            <p:ph type="body" idx="1"/>
          </p:nvPr>
        </p:nvSpPr>
        <p:spPr>
          <a:xfrm>
            <a:off x="381000" y="1106488"/>
            <a:ext cx="8099425" cy="5106987"/>
          </a:xfrm>
        </p:spPr>
        <p:txBody>
          <a:bodyPr/>
          <a:lstStyle/>
          <a:p>
            <a:r>
              <a:rPr lang="en-US" sz="2000" dirty="0"/>
              <a:t>Let </a:t>
            </a:r>
            <a:r>
              <a:rPr lang="en-US" sz="2000" i="1" dirty="0"/>
              <a:t>S</a:t>
            </a:r>
            <a:r>
              <a:rPr lang="en-US" sz="2000" dirty="0"/>
              <a:t> and </a:t>
            </a:r>
            <a:r>
              <a:rPr lang="en-US" sz="2000" i="1" dirty="0"/>
              <a:t>S´</a:t>
            </a:r>
            <a:r>
              <a:rPr lang="en-US" sz="2000" dirty="0"/>
              <a:t> be two schedules with the same set of transactions.  </a:t>
            </a:r>
            <a:r>
              <a:rPr lang="en-US" sz="2000" i="1" dirty="0"/>
              <a:t>S</a:t>
            </a:r>
            <a:r>
              <a:rPr lang="en-US" sz="2000" dirty="0"/>
              <a:t> and </a:t>
            </a:r>
            <a:r>
              <a:rPr lang="en-US" sz="2000" i="1" dirty="0"/>
              <a:t>S´</a:t>
            </a:r>
            <a:r>
              <a:rPr lang="en-US" sz="2000" dirty="0"/>
              <a:t> are </a:t>
            </a:r>
            <a:r>
              <a:rPr lang="en-US" sz="2000" dirty="0">
                <a:solidFill>
                  <a:schemeClr val="tx2"/>
                </a:solidFill>
              </a:rPr>
              <a:t>view equivalent</a:t>
            </a:r>
            <a:r>
              <a:rPr lang="en-US" sz="2000" i="1" dirty="0"/>
              <a:t> </a:t>
            </a:r>
            <a:r>
              <a:rPr lang="en-US" sz="2000" dirty="0"/>
              <a:t>if the following three conditions are met, for each data item </a:t>
            </a:r>
            <a:r>
              <a:rPr lang="en-US" sz="2000" i="1" dirty="0"/>
              <a:t>Q,</a:t>
            </a:r>
            <a:r>
              <a:rPr lang="en-US" sz="2000" dirty="0"/>
              <a:t> </a:t>
            </a:r>
            <a:endParaRPr lang="en-US" sz="2000" dirty="0" smtClean="0"/>
          </a:p>
          <a:p>
            <a:endParaRPr lang="en-US" sz="2000" dirty="0"/>
          </a:p>
          <a:p>
            <a:pPr marL="800100" lvl="1" indent="-342900">
              <a:buFont typeface="Monotype Sorts" charset="2"/>
              <a:buAutoNum type="arabicPeriod"/>
            </a:pPr>
            <a:r>
              <a:rPr lang="en-US" sz="1800" dirty="0"/>
              <a:t>If in schedule S, transaction </a:t>
            </a:r>
            <a:r>
              <a:rPr lang="en-US" sz="1800" i="1" dirty="0"/>
              <a:t>T</a:t>
            </a:r>
            <a:r>
              <a:rPr lang="en-US" sz="1800" i="1" baseline="-25000" dirty="0"/>
              <a:t>i</a:t>
            </a:r>
            <a:r>
              <a:rPr lang="en-US" sz="1800" i="1" dirty="0"/>
              <a:t> </a:t>
            </a:r>
            <a:r>
              <a:rPr lang="en-US" sz="1800" dirty="0"/>
              <a:t>reads the initial value of </a:t>
            </a:r>
            <a:r>
              <a:rPr lang="en-US" sz="1800" i="1" dirty="0"/>
              <a:t>Q</a:t>
            </a:r>
            <a:r>
              <a:rPr lang="en-US" sz="1800" dirty="0"/>
              <a:t>, then in schedule </a:t>
            </a:r>
            <a:r>
              <a:rPr lang="en-US" sz="1800" i="1" dirty="0"/>
              <a:t>S’</a:t>
            </a:r>
            <a:r>
              <a:rPr lang="en-US" sz="1800" dirty="0"/>
              <a:t> also transaction </a:t>
            </a:r>
            <a:r>
              <a:rPr lang="en-US" sz="1800" i="1" dirty="0"/>
              <a:t>T</a:t>
            </a:r>
            <a:r>
              <a:rPr lang="en-US" sz="1800" i="1" baseline="-25000" dirty="0"/>
              <a:t>i</a:t>
            </a:r>
            <a:r>
              <a:rPr lang="en-US" sz="1800" i="1" dirty="0"/>
              <a:t> </a:t>
            </a:r>
            <a:r>
              <a:rPr lang="en-US" sz="1800" dirty="0"/>
              <a:t> must read the initial value of </a:t>
            </a:r>
            <a:r>
              <a:rPr lang="en-US" sz="1800" i="1" dirty="0"/>
              <a:t>Q.</a:t>
            </a:r>
          </a:p>
          <a:p>
            <a:pPr marL="800100" lvl="1" indent="-342900">
              <a:buFont typeface="Monotype Sorts" charset="2"/>
              <a:buAutoNum type="arabicPeriod"/>
            </a:pPr>
            <a:r>
              <a:rPr lang="en-US" sz="1800" dirty="0"/>
              <a:t>If in schedule S transaction </a:t>
            </a:r>
            <a:r>
              <a:rPr lang="en-US" sz="1800" i="1" dirty="0"/>
              <a:t>T</a:t>
            </a:r>
            <a:r>
              <a:rPr lang="en-US" sz="1800" i="1" baseline="-25000" dirty="0"/>
              <a:t>i</a:t>
            </a:r>
            <a:r>
              <a:rPr lang="en-US" sz="1800" i="1" dirty="0"/>
              <a:t> </a:t>
            </a:r>
            <a:r>
              <a:rPr lang="en-US" sz="1800" dirty="0"/>
              <a:t>executes read(</a:t>
            </a:r>
            <a:r>
              <a:rPr lang="en-US" sz="1800" i="1" dirty="0"/>
              <a:t>Q)</a:t>
            </a:r>
            <a:r>
              <a:rPr lang="en-US" sz="1800" dirty="0"/>
              <a:t>, and that value was produced by transaction </a:t>
            </a:r>
            <a:r>
              <a:rPr lang="en-US" sz="1800" i="1" dirty="0" err="1"/>
              <a:t>T</a:t>
            </a:r>
            <a:r>
              <a:rPr lang="en-US" sz="1800" i="1" baseline="-25000" dirty="0" err="1"/>
              <a:t>j</a:t>
            </a:r>
            <a:r>
              <a:rPr lang="en-US" sz="1800" dirty="0"/>
              <a:t> </a:t>
            </a:r>
            <a:r>
              <a:rPr lang="en-US" sz="1800" i="1" dirty="0"/>
              <a:t> </a:t>
            </a:r>
            <a:r>
              <a:rPr lang="en-US" sz="1800" dirty="0"/>
              <a:t>(if any), then in schedule </a:t>
            </a:r>
            <a:r>
              <a:rPr lang="en-US" sz="1800" i="1" dirty="0"/>
              <a:t>S’</a:t>
            </a:r>
            <a:r>
              <a:rPr lang="en-US" sz="1800" dirty="0"/>
              <a:t> also transaction </a:t>
            </a:r>
            <a:r>
              <a:rPr lang="en-US" sz="1800" i="1" dirty="0"/>
              <a:t>T</a:t>
            </a:r>
            <a:r>
              <a:rPr lang="en-US" sz="1800" i="1" baseline="-25000" dirty="0"/>
              <a:t>i</a:t>
            </a:r>
            <a:r>
              <a:rPr lang="en-US" sz="1800" dirty="0"/>
              <a:t> must read the value of </a:t>
            </a:r>
            <a:r>
              <a:rPr lang="en-US" sz="1800" i="1" dirty="0"/>
              <a:t>Q</a:t>
            </a:r>
            <a:r>
              <a:rPr lang="en-US" sz="1800" dirty="0"/>
              <a:t> that was produced by the same write(Q) operation of transaction </a:t>
            </a:r>
            <a:r>
              <a:rPr lang="en-US" sz="1800" i="1" dirty="0" err="1"/>
              <a:t>T</a:t>
            </a:r>
            <a:r>
              <a:rPr lang="en-US" sz="1800" i="1" baseline="-25000" dirty="0" err="1"/>
              <a:t>j</a:t>
            </a:r>
            <a:r>
              <a:rPr lang="en-US" sz="1800" dirty="0"/>
              <a:t> .</a:t>
            </a:r>
          </a:p>
          <a:p>
            <a:pPr marL="800100" lvl="1" indent="-342900">
              <a:buFont typeface="Monotype Sorts" charset="2"/>
              <a:buAutoNum type="arabicPeriod"/>
            </a:pPr>
            <a:r>
              <a:rPr lang="en-US" sz="1800" dirty="0"/>
              <a:t>The transaction (if any) that performs the final write(</a:t>
            </a:r>
            <a:r>
              <a:rPr lang="en-US" sz="1800" i="1" dirty="0"/>
              <a:t>Q</a:t>
            </a:r>
            <a:r>
              <a:rPr lang="en-US" sz="1800" dirty="0"/>
              <a:t>) operation in schedule </a:t>
            </a:r>
            <a:r>
              <a:rPr lang="en-US" sz="1800" i="1" dirty="0"/>
              <a:t>S </a:t>
            </a:r>
            <a:r>
              <a:rPr lang="en-US" sz="1800" dirty="0"/>
              <a:t>must also perform the final</a:t>
            </a:r>
            <a:r>
              <a:rPr lang="en-US" sz="1800" i="1" dirty="0"/>
              <a:t> </a:t>
            </a:r>
            <a:r>
              <a:rPr lang="en-US" sz="1800" dirty="0"/>
              <a:t>write(</a:t>
            </a:r>
            <a:r>
              <a:rPr lang="en-US" sz="1800" i="1" dirty="0"/>
              <a:t>Q</a:t>
            </a:r>
            <a:r>
              <a:rPr lang="en-US" sz="1800" dirty="0"/>
              <a:t>) operation in schedule </a:t>
            </a:r>
            <a:r>
              <a:rPr lang="en-US" sz="1800" i="1" dirty="0"/>
              <a:t>S</a:t>
            </a:r>
            <a:r>
              <a:rPr lang="en-US" sz="1800" i="1" dirty="0" smtClean="0"/>
              <a: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33400" y="1295400"/>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defRPr/>
            </a:pPr>
            <a:r>
              <a:rPr kumimoji="1" lang="en-US" sz="1600" b="1" i="0" u="none" strike="noStrike" kern="0" cap="none" spc="0" normalizeH="0" baseline="0" noProof="0" dirty="0" smtClean="0">
                <a:ln>
                  <a:noFill/>
                </a:ln>
                <a:solidFill>
                  <a:schemeClr val="tx1"/>
                </a:solidFill>
                <a:effectLst/>
                <a:uLnTx/>
                <a:uFillTx/>
                <a:latin typeface="+mn-lt"/>
                <a:ea typeface="+mn-ea"/>
                <a:cs typeface="+mn-cs"/>
              </a:rPr>
              <a:t>Concurrency Control</a:t>
            </a:r>
          </a:p>
          <a:p>
            <a:pPr marL="742950" marR="0" lvl="1" indent="-285750" algn="l" defTabSz="914400" rtl="0" eaLnBrk="0" fontAlgn="base" latinLnBrk="0" hangingPunct="0">
              <a:lnSpc>
                <a:spcPct val="90000"/>
              </a:lnSpc>
              <a:spcBef>
                <a:spcPct val="35000"/>
              </a:spcBef>
              <a:spcAft>
                <a:spcPct val="0"/>
              </a:spcAft>
              <a:buClr>
                <a:schemeClr val="hlink"/>
              </a:buClr>
              <a:buSzPct val="80000"/>
              <a:buFont typeface="Monotype Sorts" charset="2"/>
              <a:buChar char="l"/>
              <a:tabLst/>
              <a:defRPr/>
            </a:pPr>
            <a:r>
              <a:rPr kumimoji="1" lang="en-US" sz="1800" b="1" i="0" u="none" strike="noStrike" kern="0" cap="none" spc="0" normalizeH="0" baseline="0" noProof="0" dirty="0" smtClean="0">
                <a:ln>
                  <a:noFill/>
                </a:ln>
                <a:solidFill>
                  <a:schemeClr val="tx1"/>
                </a:solidFill>
                <a:effectLst/>
                <a:uLnTx/>
                <a:uFillTx/>
                <a:latin typeface="+mn-lt"/>
              </a:rPr>
              <a:t>Most DBMS are multi-user systems. </a:t>
            </a:r>
          </a:p>
          <a:p>
            <a:pPr marL="742950" marR="0" lvl="1" indent="-285750" algn="l" defTabSz="914400" rtl="0" eaLnBrk="0" fontAlgn="base" latinLnBrk="0" hangingPunct="0">
              <a:lnSpc>
                <a:spcPct val="90000"/>
              </a:lnSpc>
              <a:spcBef>
                <a:spcPct val="35000"/>
              </a:spcBef>
              <a:spcAft>
                <a:spcPct val="0"/>
              </a:spcAft>
              <a:buClr>
                <a:schemeClr val="hlink"/>
              </a:buClr>
              <a:buSzPct val="80000"/>
              <a:buFont typeface="Monotype Sorts" charset="2"/>
              <a:buChar char="l"/>
              <a:tabLst/>
              <a:defRPr/>
            </a:pPr>
            <a:r>
              <a:rPr kumimoji="1" lang="en-US" sz="1800" b="1" i="0" u="none" strike="noStrike" kern="0" cap="none" spc="0" normalizeH="0" baseline="0" noProof="0" dirty="0" smtClean="0">
                <a:ln>
                  <a:noFill/>
                </a:ln>
                <a:solidFill>
                  <a:schemeClr val="tx1"/>
                </a:solidFill>
                <a:effectLst/>
                <a:uLnTx/>
                <a:uFillTx/>
                <a:latin typeface="+mn-lt"/>
              </a:rPr>
              <a:t>The concurrent execution of many different transactions submitted by various users must be </a:t>
            </a:r>
            <a:r>
              <a:rPr kumimoji="1" lang="en-US" sz="1800" b="1" i="0" u="none" strike="noStrike" kern="0" cap="none" spc="0" normalizeH="0" baseline="0" noProof="0" dirty="0" err="1" smtClean="0">
                <a:ln>
                  <a:noFill/>
                </a:ln>
                <a:solidFill>
                  <a:schemeClr val="tx1"/>
                </a:solidFill>
                <a:effectLst/>
                <a:uLnTx/>
                <a:uFillTx/>
                <a:latin typeface="+mn-lt"/>
              </a:rPr>
              <a:t>organised</a:t>
            </a:r>
            <a:r>
              <a:rPr kumimoji="1" lang="en-US" sz="1800" b="1" i="0" u="none" strike="noStrike" kern="0" cap="none" spc="0" normalizeH="0" baseline="0" noProof="0" dirty="0" smtClean="0">
                <a:ln>
                  <a:noFill/>
                </a:ln>
                <a:solidFill>
                  <a:schemeClr val="tx1"/>
                </a:solidFill>
                <a:effectLst/>
                <a:uLnTx/>
                <a:uFillTx/>
                <a:latin typeface="+mn-lt"/>
              </a:rPr>
              <a:t> such that each transaction does not interfere with another transaction with one another in a way that produces incorrect results.</a:t>
            </a:r>
          </a:p>
          <a:p>
            <a:pPr marL="742950" marR="0" lvl="1" indent="-285750" algn="l" defTabSz="914400" rtl="0" eaLnBrk="0" fontAlgn="base" latinLnBrk="0" hangingPunct="0">
              <a:lnSpc>
                <a:spcPct val="90000"/>
              </a:lnSpc>
              <a:spcBef>
                <a:spcPct val="35000"/>
              </a:spcBef>
              <a:spcAft>
                <a:spcPct val="0"/>
              </a:spcAft>
              <a:buClr>
                <a:schemeClr val="hlink"/>
              </a:buClr>
              <a:buSzPct val="80000"/>
              <a:buFont typeface="Monotype Sorts" charset="2"/>
              <a:buChar char="l"/>
              <a:tabLst/>
              <a:defRPr/>
            </a:pPr>
            <a:r>
              <a:rPr kumimoji="1" lang="en-US" sz="1800" b="1" i="0" u="none" strike="noStrike" kern="0" cap="none" spc="0" normalizeH="0" baseline="0" noProof="0" dirty="0" smtClean="0">
                <a:ln>
                  <a:noFill/>
                </a:ln>
                <a:solidFill>
                  <a:schemeClr val="tx1"/>
                </a:solidFill>
                <a:effectLst/>
                <a:uLnTx/>
                <a:uFillTx/>
                <a:latin typeface="+mn-lt"/>
              </a:rPr>
              <a:t>The concurrent execution of transactions must be such that each transaction appears to execute in isolation. </a:t>
            </a: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defRPr/>
            </a:pPr>
            <a:endParaRPr kumimoji="1"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defRPr/>
            </a:pPr>
            <a:endParaRPr kumimoji="1"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defRPr/>
            </a:pPr>
            <a:endParaRPr kumimoji="1"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defRPr/>
            </a:pPr>
            <a:endParaRPr kumimoji="1"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defRPr/>
            </a:pPr>
            <a:r>
              <a:rPr kumimoji="1" lang="en-US" sz="1600" b="1" i="0" u="none" strike="noStrike" kern="0" cap="none" spc="0" normalizeH="0" baseline="0" noProof="0" dirty="0" smtClean="0">
                <a:ln>
                  <a:noFill/>
                </a:ln>
                <a:solidFill>
                  <a:schemeClr val="tx1"/>
                </a:solidFill>
                <a:effectLst/>
                <a:uLnTx/>
                <a:uFillTx/>
                <a:latin typeface="+mn-lt"/>
                <a:ea typeface="+mn-ea"/>
                <a:cs typeface="+mn-cs"/>
              </a:rPr>
              <a:t>Recovery</a:t>
            </a:r>
          </a:p>
          <a:p>
            <a:pPr marL="742950" marR="0" lvl="1" indent="-285750" algn="l" defTabSz="914400" rtl="0" eaLnBrk="0" fontAlgn="base" latinLnBrk="0" hangingPunct="0">
              <a:lnSpc>
                <a:spcPct val="90000"/>
              </a:lnSpc>
              <a:spcBef>
                <a:spcPct val="35000"/>
              </a:spcBef>
              <a:spcAft>
                <a:spcPct val="0"/>
              </a:spcAft>
              <a:buClr>
                <a:schemeClr val="hlink"/>
              </a:buClr>
              <a:buSzPct val="80000"/>
              <a:buFont typeface="Monotype Sorts" charset="2"/>
              <a:buChar char="l"/>
              <a:tabLst/>
              <a:defRPr/>
            </a:pPr>
            <a:r>
              <a:rPr kumimoji="1" lang="en-US" sz="1800" b="1" i="0" u="none" strike="noStrike" kern="0" cap="none" spc="0" normalizeH="0" baseline="0" noProof="0" dirty="0" smtClean="0">
                <a:ln>
                  <a:noFill/>
                </a:ln>
                <a:solidFill>
                  <a:schemeClr val="tx1"/>
                </a:solidFill>
                <a:effectLst/>
                <a:uLnTx/>
                <a:uFillTx/>
                <a:latin typeface="+mn-lt"/>
              </a:rPr>
              <a:t>System failures, either hardware or software, must not result in an inconsistent database</a:t>
            </a:r>
          </a:p>
        </p:txBody>
      </p:sp>
      <p:sp>
        <p:nvSpPr>
          <p:cNvPr id="5" name="AutoShape 4"/>
          <p:cNvSpPr>
            <a:spLocks noChangeArrowheads="1"/>
          </p:cNvSpPr>
          <p:nvPr/>
        </p:nvSpPr>
        <p:spPr bwMode="auto">
          <a:xfrm>
            <a:off x="5701352" y="4544705"/>
            <a:ext cx="304800" cy="4572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graphicFrame>
        <p:nvGraphicFramePr>
          <p:cNvPr id="6" name="Object 5">
            <a:hlinkClick r:id="" action="ppaction://ole?verb=0"/>
          </p:cNvPr>
          <p:cNvGraphicFramePr>
            <a:graphicFrameLocks/>
          </p:cNvGraphicFramePr>
          <p:nvPr/>
        </p:nvGraphicFramePr>
        <p:xfrm>
          <a:off x="4024952" y="3935105"/>
          <a:ext cx="609600" cy="533400"/>
        </p:xfrm>
        <a:graphic>
          <a:graphicData uri="http://schemas.openxmlformats.org/presentationml/2006/ole">
            <p:oleObj spid="_x0000_s1026" name="Microsoft ClipArt Gallery" r:id="rId3" imgW="6070320" imgH="4711680" progId="">
              <p:embed/>
            </p:oleObj>
          </a:graphicData>
        </a:graphic>
      </p:graphicFrame>
      <p:graphicFrame>
        <p:nvGraphicFramePr>
          <p:cNvPr id="7" name="Object 6">
            <a:hlinkClick r:id="" action="ppaction://ole?verb=0"/>
          </p:cNvPr>
          <p:cNvGraphicFramePr>
            <a:graphicFrameLocks/>
          </p:cNvGraphicFramePr>
          <p:nvPr/>
        </p:nvGraphicFramePr>
        <p:xfrm>
          <a:off x="7377752" y="3935105"/>
          <a:ext cx="609600" cy="533400"/>
        </p:xfrm>
        <a:graphic>
          <a:graphicData uri="http://schemas.openxmlformats.org/presentationml/2006/ole">
            <p:oleObj spid="_x0000_s1027" name="Microsoft ClipArt Gallery" r:id="rId4" imgW="6070320" imgH="4711680" progId="">
              <p:embed/>
            </p:oleObj>
          </a:graphicData>
        </a:graphic>
      </p:graphicFrame>
      <p:sp>
        <p:nvSpPr>
          <p:cNvPr id="8" name="Title 1"/>
          <p:cNvSpPr>
            <a:spLocks noGrp="1"/>
          </p:cNvSpPr>
          <p:nvPr>
            <p:ph type="title"/>
          </p:nvPr>
        </p:nvSpPr>
        <p:spPr>
          <a:xfrm>
            <a:off x="914400" y="228600"/>
            <a:ext cx="8229600" cy="1143000"/>
          </a:xfrm>
        </p:spPr>
        <p:txBody>
          <a:bodyPr/>
          <a:lstStyle/>
          <a:p>
            <a:r>
              <a:rPr lang="en-US" sz="2800" b="1" dirty="0" smtClean="0">
                <a:solidFill>
                  <a:schemeClr val="accent1">
                    <a:lumMod val="40000"/>
                    <a:lumOff val="60000"/>
                  </a:schemeClr>
                </a:solidFill>
              </a:rPr>
              <a:t>Requirements for Database Consistency</a:t>
            </a:r>
            <a:endParaRPr lang="en-US" sz="2800" b="1" dirty="0">
              <a:solidFill>
                <a:schemeClr val="accent1">
                  <a:lumMod val="40000"/>
                  <a:lumOff val="60000"/>
                </a:schemeClr>
              </a:solidFill>
            </a:endParaRPr>
          </a:p>
        </p:txBody>
      </p:sp>
      <p:cxnSp>
        <p:nvCxnSpPr>
          <p:cNvPr id="10" name="Straight Arrow Connector 9"/>
          <p:cNvCxnSpPr/>
          <p:nvPr/>
        </p:nvCxnSpPr>
        <p:spPr bwMode="auto">
          <a:xfrm>
            <a:off x="4724400" y="4267200"/>
            <a:ext cx="914400" cy="3810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rot="10800000" flipV="1">
            <a:off x="6096000" y="4191000"/>
            <a:ext cx="121920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762000" y="0"/>
            <a:ext cx="8229600" cy="1143000"/>
          </a:xfrm>
        </p:spPr>
        <p:txBody>
          <a:bodyPr/>
          <a:lstStyle/>
          <a:p>
            <a:r>
              <a:rPr lang="en-US" sz="3600" b="1" dirty="0">
                <a:solidFill>
                  <a:schemeClr val="accent1">
                    <a:lumMod val="40000"/>
                    <a:lumOff val="60000"/>
                  </a:schemeClr>
                </a:solidFill>
              </a:rPr>
              <a:t>View </a:t>
            </a:r>
            <a:r>
              <a:rPr lang="en-US" sz="3600" b="1" dirty="0" err="1">
                <a:solidFill>
                  <a:schemeClr val="accent1">
                    <a:lumMod val="40000"/>
                    <a:lumOff val="60000"/>
                  </a:schemeClr>
                </a:solidFill>
              </a:rPr>
              <a:t>Serializability</a:t>
            </a:r>
            <a:r>
              <a:rPr lang="en-US" sz="3600" b="1" dirty="0">
                <a:solidFill>
                  <a:schemeClr val="accent1">
                    <a:lumMod val="40000"/>
                    <a:lumOff val="60000"/>
                  </a:schemeClr>
                </a:solidFill>
              </a:rPr>
              <a:t> (Cont.)</a:t>
            </a:r>
          </a:p>
        </p:txBody>
      </p:sp>
      <p:sp>
        <p:nvSpPr>
          <p:cNvPr id="399363" name="Rectangle 3"/>
          <p:cNvSpPr>
            <a:spLocks noGrp="1" noChangeArrowheads="1"/>
          </p:cNvSpPr>
          <p:nvPr>
            <p:ph type="body" idx="1"/>
          </p:nvPr>
        </p:nvSpPr>
        <p:spPr>
          <a:xfrm>
            <a:off x="533400" y="1106488"/>
            <a:ext cx="8229600" cy="5003800"/>
          </a:xfrm>
        </p:spPr>
        <p:txBody>
          <a:bodyPr/>
          <a:lstStyle/>
          <a:p>
            <a:pPr>
              <a:tabLst>
                <a:tab pos="1890713" algn="l"/>
                <a:tab pos="2338388" algn="l"/>
                <a:tab pos="2914650" algn="l"/>
                <a:tab pos="3203575" algn="l"/>
                <a:tab pos="3881438" algn="l"/>
                <a:tab pos="4286250" algn="l"/>
              </a:tabLst>
            </a:pPr>
            <a:r>
              <a:rPr lang="en-US" sz="1800" dirty="0"/>
              <a:t>A schedule </a:t>
            </a:r>
            <a:r>
              <a:rPr lang="en-US" sz="1800" i="1" dirty="0"/>
              <a:t>S</a:t>
            </a:r>
            <a:r>
              <a:rPr lang="en-US" sz="1800" dirty="0"/>
              <a:t> is </a:t>
            </a:r>
            <a:r>
              <a:rPr lang="en-US" sz="1800" b="1" i="1" dirty="0">
                <a:solidFill>
                  <a:schemeClr val="tx2"/>
                </a:solidFill>
              </a:rPr>
              <a:t>view </a:t>
            </a:r>
            <a:r>
              <a:rPr lang="en-US" sz="1800" b="1" i="1" dirty="0" err="1">
                <a:solidFill>
                  <a:schemeClr val="tx2"/>
                </a:solidFill>
              </a:rPr>
              <a:t>serializa</a:t>
            </a:r>
            <a:r>
              <a:rPr lang="en-US" sz="1800" dirty="0" err="1">
                <a:solidFill>
                  <a:schemeClr val="tx2"/>
                </a:solidFill>
              </a:rPr>
              <a:t>ble</a:t>
            </a:r>
            <a:r>
              <a:rPr lang="en-US" sz="1800" i="1" dirty="0"/>
              <a:t> </a:t>
            </a:r>
            <a:r>
              <a:rPr lang="en-US" sz="1800" dirty="0"/>
              <a:t>if it is view equivalent to a serial schedule.</a:t>
            </a:r>
          </a:p>
          <a:p>
            <a:pPr>
              <a:tabLst>
                <a:tab pos="1890713" algn="l"/>
                <a:tab pos="2338388" algn="l"/>
                <a:tab pos="2914650" algn="l"/>
                <a:tab pos="3203575" algn="l"/>
                <a:tab pos="3881438" algn="l"/>
                <a:tab pos="4286250" algn="l"/>
              </a:tabLst>
            </a:pPr>
            <a:r>
              <a:rPr lang="en-US" sz="1800" dirty="0"/>
              <a:t>Every </a:t>
            </a:r>
            <a:r>
              <a:rPr lang="en-US" sz="1800" dirty="0" smtClean="0"/>
              <a:t>conflict </a:t>
            </a:r>
            <a:r>
              <a:rPr lang="en-US" sz="1800" dirty="0" err="1"/>
              <a:t>serializable</a:t>
            </a:r>
            <a:r>
              <a:rPr lang="en-US" sz="1800" dirty="0"/>
              <a:t> schedule is also </a:t>
            </a:r>
            <a:r>
              <a:rPr lang="en-US" sz="1800" b="1" i="1" dirty="0"/>
              <a:t>view </a:t>
            </a:r>
            <a:r>
              <a:rPr lang="en-US" sz="1800" b="1" i="1" dirty="0" err="1"/>
              <a:t>serializ</a:t>
            </a:r>
            <a:r>
              <a:rPr lang="en-US" sz="1800" dirty="0" err="1"/>
              <a:t>able</a:t>
            </a:r>
            <a:r>
              <a:rPr lang="en-US" sz="1800" dirty="0"/>
              <a:t>.</a:t>
            </a:r>
          </a:p>
          <a:p>
            <a:pPr>
              <a:tabLst>
                <a:tab pos="1890713" algn="l"/>
                <a:tab pos="2338388" algn="l"/>
                <a:tab pos="2914650" algn="l"/>
                <a:tab pos="3203575" algn="l"/>
                <a:tab pos="3881438" algn="l"/>
                <a:tab pos="4286250" algn="l"/>
              </a:tabLst>
            </a:pPr>
            <a:r>
              <a:rPr lang="en-US" sz="1800" dirty="0"/>
              <a:t>Below is a schedule which is view-</a:t>
            </a:r>
            <a:r>
              <a:rPr lang="en-US" sz="1800" dirty="0" err="1"/>
              <a:t>serializable</a:t>
            </a:r>
            <a:r>
              <a:rPr lang="en-US" sz="1800" dirty="0"/>
              <a:t> but </a:t>
            </a:r>
            <a:r>
              <a:rPr lang="en-US" sz="1800" i="1" dirty="0"/>
              <a:t>not </a:t>
            </a:r>
            <a:r>
              <a:rPr lang="en-US" sz="1800" dirty="0"/>
              <a:t>conflict </a:t>
            </a:r>
            <a:r>
              <a:rPr lang="en-US" sz="1800" dirty="0" err="1"/>
              <a:t>serializable</a:t>
            </a:r>
            <a:r>
              <a:rPr lang="en-US" sz="1800" dirty="0"/>
              <a:t>.</a:t>
            </a:r>
            <a:br>
              <a:rPr lang="en-US" sz="1800" dirty="0"/>
            </a:br>
            <a:endParaRPr lang="en-US" sz="1800" dirty="0"/>
          </a:p>
          <a:p>
            <a:pPr>
              <a:buFont typeface="Monotype Sorts" charset="2"/>
              <a:buNone/>
              <a:tabLst>
                <a:tab pos="1890713" algn="l"/>
                <a:tab pos="2338388" algn="l"/>
                <a:tab pos="2914650" algn="l"/>
                <a:tab pos="3203575" algn="l"/>
                <a:tab pos="3881438" algn="l"/>
                <a:tab pos="4286250" algn="l"/>
              </a:tabLst>
            </a:pPr>
            <a:r>
              <a:rPr lang="en-US" sz="1800" dirty="0"/>
              <a:t>		</a:t>
            </a:r>
          </a:p>
          <a:p>
            <a:pPr>
              <a:buFont typeface="Monotype Sorts" charset="2"/>
              <a:buNone/>
              <a:tabLst>
                <a:tab pos="1890713" algn="l"/>
                <a:tab pos="2338388" algn="l"/>
                <a:tab pos="2914650" algn="l"/>
                <a:tab pos="3203575" algn="l"/>
                <a:tab pos="3881438" algn="l"/>
                <a:tab pos="4286250" algn="l"/>
              </a:tabLst>
            </a:pPr>
            <a:endParaRPr lang="en-US" sz="1800" dirty="0"/>
          </a:p>
          <a:p>
            <a:pPr>
              <a:tabLst>
                <a:tab pos="1890713" algn="l"/>
                <a:tab pos="2338388" algn="l"/>
                <a:tab pos="2914650" algn="l"/>
                <a:tab pos="3203575" algn="l"/>
                <a:tab pos="3881438" algn="l"/>
                <a:tab pos="4286250" algn="l"/>
              </a:tabLst>
            </a:pPr>
            <a:endParaRPr lang="en-US" sz="1800" dirty="0"/>
          </a:p>
          <a:p>
            <a:pPr>
              <a:tabLst>
                <a:tab pos="1890713" algn="l"/>
                <a:tab pos="2338388" algn="l"/>
                <a:tab pos="2914650" algn="l"/>
                <a:tab pos="3203575" algn="l"/>
                <a:tab pos="3881438" algn="l"/>
                <a:tab pos="4286250" algn="l"/>
              </a:tabLst>
            </a:pPr>
            <a:endParaRPr lang="en-US" sz="1800" dirty="0"/>
          </a:p>
          <a:p>
            <a:pPr>
              <a:tabLst>
                <a:tab pos="1890713" algn="l"/>
                <a:tab pos="2338388" algn="l"/>
                <a:tab pos="2914650" algn="l"/>
                <a:tab pos="3203575" algn="l"/>
                <a:tab pos="3881438" algn="l"/>
                <a:tab pos="4286250" algn="l"/>
              </a:tabLst>
            </a:pPr>
            <a:endParaRPr lang="en-US" sz="1800" dirty="0"/>
          </a:p>
          <a:p>
            <a:pPr>
              <a:tabLst>
                <a:tab pos="1890713" algn="l"/>
                <a:tab pos="2338388" algn="l"/>
                <a:tab pos="2914650" algn="l"/>
                <a:tab pos="3203575" algn="l"/>
                <a:tab pos="3881438" algn="l"/>
                <a:tab pos="4286250" algn="l"/>
              </a:tabLst>
            </a:pPr>
            <a:endParaRPr lang="en-US" sz="1800" dirty="0" smtClean="0"/>
          </a:p>
          <a:p>
            <a:pPr>
              <a:tabLst>
                <a:tab pos="1890713" algn="l"/>
                <a:tab pos="2338388" algn="l"/>
                <a:tab pos="2914650" algn="l"/>
                <a:tab pos="3203575" algn="l"/>
                <a:tab pos="3881438" algn="l"/>
                <a:tab pos="4286250" algn="l"/>
              </a:tabLst>
            </a:pPr>
            <a:r>
              <a:rPr lang="en-US" sz="1800" dirty="0" smtClean="0"/>
              <a:t>What </a:t>
            </a:r>
            <a:r>
              <a:rPr lang="en-US" sz="1800" dirty="0"/>
              <a:t>serial schedule is above equivalent to?</a:t>
            </a:r>
          </a:p>
          <a:p>
            <a:pPr>
              <a:tabLst>
                <a:tab pos="1890713" algn="l"/>
                <a:tab pos="2338388" algn="l"/>
                <a:tab pos="2914650" algn="l"/>
                <a:tab pos="3203575" algn="l"/>
                <a:tab pos="3881438" algn="l"/>
                <a:tab pos="4286250" algn="l"/>
              </a:tabLst>
            </a:pPr>
            <a:r>
              <a:rPr lang="en-US" sz="1800" dirty="0"/>
              <a:t>Every view </a:t>
            </a:r>
            <a:r>
              <a:rPr lang="en-US" sz="1800" dirty="0" err="1"/>
              <a:t>serializable</a:t>
            </a:r>
            <a:r>
              <a:rPr lang="en-US" sz="1800" dirty="0"/>
              <a:t> schedule that is not conflict </a:t>
            </a:r>
            <a:r>
              <a:rPr lang="en-US" sz="1800" dirty="0" err="1"/>
              <a:t>serializable</a:t>
            </a:r>
            <a:r>
              <a:rPr lang="en-US" sz="1800" dirty="0"/>
              <a:t> has </a:t>
            </a:r>
            <a:r>
              <a:rPr lang="en-US" sz="1800" dirty="0">
                <a:solidFill>
                  <a:schemeClr val="tx2"/>
                </a:solidFill>
              </a:rPr>
              <a:t>blind writes.</a:t>
            </a:r>
          </a:p>
        </p:txBody>
      </p:sp>
      <p:pic>
        <p:nvPicPr>
          <p:cNvPr id="399369" name="Picture 9"/>
          <p:cNvPicPr>
            <a:picLocks noChangeAspect="1" noChangeArrowheads="1"/>
          </p:cNvPicPr>
          <p:nvPr/>
        </p:nvPicPr>
        <p:blipFill>
          <a:blip r:embed="rId3"/>
          <a:srcRect l="677" t="21687" r="1129" b="22891"/>
          <a:stretch>
            <a:fillRect/>
          </a:stretch>
        </p:blipFill>
        <p:spPr bwMode="auto">
          <a:xfrm>
            <a:off x="4419600" y="2667000"/>
            <a:ext cx="4038600" cy="1709737"/>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914400" y="152400"/>
            <a:ext cx="8229600" cy="1143000"/>
          </a:xfrm>
        </p:spPr>
        <p:txBody>
          <a:bodyPr/>
          <a:lstStyle/>
          <a:p>
            <a:r>
              <a:rPr lang="en-US" sz="3600" b="1" dirty="0">
                <a:solidFill>
                  <a:schemeClr val="accent1">
                    <a:lumMod val="40000"/>
                    <a:lumOff val="60000"/>
                  </a:schemeClr>
                </a:solidFill>
              </a:rPr>
              <a:t>Testing for </a:t>
            </a:r>
            <a:r>
              <a:rPr lang="en-US" sz="3600" b="1" dirty="0" err="1">
                <a:solidFill>
                  <a:schemeClr val="accent1">
                    <a:lumMod val="40000"/>
                    <a:lumOff val="60000"/>
                  </a:schemeClr>
                </a:solidFill>
              </a:rPr>
              <a:t>Serializability</a:t>
            </a:r>
            <a:endParaRPr lang="en-US" sz="3600" b="1" dirty="0">
              <a:solidFill>
                <a:schemeClr val="accent1">
                  <a:lumMod val="40000"/>
                  <a:lumOff val="60000"/>
                </a:schemeClr>
              </a:solidFill>
            </a:endParaRPr>
          </a:p>
        </p:txBody>
      </p:sp>
      <p:sp>
        <p:nvSpPr>
          <p:cNvPr id="458755" name="Rectangle 3"/>
          <p:cNvSpPr>
            <a:spLocks noGrp="1" noChangeArrowheads="1"/>
          </p:cNvSpPr>
          <p:nvPr>
            <p:ph type="body" idx="1"/>
          </p:nvPr>
        </p:nvSpPr>
        <p:spPr>
          <a:xfrm>
            <a:off x="381000" y="1106488"/>
            <a:ext cx="8305800" cy="3219450"/>
          </a:xfrm>
        </p:spPr>
        <p:txBody>
          <a:bodyPr/>
          <a:lstStyle/>
          <a:p>
            <a:r>
              <a:rPr lang="en-US" sz="2000" dirty="0"/>
              <a:t>Consider some schedule of a set of transactions </a:t>
            </a:r>
            <a:r>
              <a:rPr lang="en-US" sz="2000" i="1" dirty="0"/>
              <a:t>T</a:t>
            </a:r>
            <a:r>
              <a:rPr lang="en-US" sz="2000" baseline="-25000" dirty="0"/>
              <a:t>1</a:t>
            </a:r>
            <a:r>
              <a:rPr lang="en-US" sz="2000" dirty="0"/>
              <a:t>, </a:t>
            </a:r>
            <a:r>
              <a:rPr lang="en-US" sz="2000" i="1" dirty="0"/>
              <a:t>T</a:t>
            </a:r>
            <a:r>
              <a:rPr lang="en-US" sz="2000" baseline="-25000" dirty="0"/>
              <a:t>2</a:t>
            </a:r>
            <a:r>
              <a:rPr lang="en-US" sz="2000" dirty="0"/>
              <a:t>, ..., </a:t>
            </a:r>
            <a:r>
              <a:rPr lang="en-US" sz="2000" i="1" dirty="0" err="1"/>
              <a:t>T</a:t>
            </a:r>
            <a:r>
              <a:rPr lang="en-US" sz="2000" i="1" baseline="-25000" dirty="0" err="1"/>
              <a:t>n</a:t>
            </a:r>
            <a:endParaRPr lang="en-US" sz="2000" dirty="0"/>
          </a:p>
          <a:p>
            <a:r>
              <a:rPr lang="en-US" sz="2000" dirty="0">
                <a:solidFill>
                  <a:schemeClr val="tx2"/>
                </a:solidFill>
              </a:rPr>
              <a:t>Precedence graph</a:t>
            </a:r>
            <a:r>
              <a:rPr lang="en-US" sz="2000" i="1" dirty="0"/>
              <a:t> </a:t>
            </a:r>
            <a:r>
              <a:rPr lang="en-US" sz="2000" dirty="0"/>
              <a:t>— a direct graph where the vertices are the transactions (names).</a:t>
            </a:r>
          </a:p>
          <a:p>
            <a:r>
              <a:rPr lang="en-US" sz="2000" dirty="0"/>
              <a:t>We draw an arc from </a:t>
            </a:r>
            <a:r>
              <a:rPr lang="en-US" sz="2000" i="1" dirty="0"/>
              <a:t>T</a:t>
            </a:r>
            <a:r>
              <a:rPr lang="en-US" sz="2000" i="1" baseline="-25000" dirty="0"/>
              <a:t>i</a:t>
            </a:r>
            <a:r>
              <a:rPr lang="en-US" sz="2000" i="1" dirty="0"/>
              <a:t> </a:t>
            </a:r>
            <a:r>
              <a:rPr lang="en-US" sz="2000" dirty="0"/>
              <a:t>to </a:t>
            </a:r>
            <a:r>
              <a:rPr lang="en-US" sz="2000" i="1" dirty="0" err="1"/>
              <a:t>T</a:t>
            </a:r>
            <a:r>
              <a:rPr lang="en-US" sz="2000" i="1" baseline="-25000" dirty="0" err="1"/>
              <a:t>j</a:t>
            </a:r>
            <a:r>
              <a:rPr lang="en-US" sz="2000" i="1" dirty="0"/>
              <a:t> </a:t>
            </a:r>
            <a:r>
              <a:rPr lang="en-US" sz="2000" dirty="0"/>
              <a:t>if the two transaction conflict, </a:t>
            </a:r>
            <a:r>
              <a:rPr lang="en-US" sz="2000" dirty="0" smtClean="0"/>
              <a:t>and</a:t>
            </a:r>
          </a:p>
          <a:p>
            <a:pPr lvl="1"/>
            <a:r>
              <a:rPr lang="en-US" sz="1600" b="1" dirty="0" err="1" smtClean="0"/>
              <a:t>Tj</a:t>
            </a:r>
            <a:r>
              <a:rPr lang="en-US" sz="1600" b="1" dirty="0" smtClean="0"/>
              <a:t> performs READ to read the value written by Ti,      OR</a:t>
            </a:r>
          </a:p>
          <a:p>
            <a:pPr lvl="1"/>
            <a:r>
              <a:rPr lang="en-US" sz="1600" b="1" dirty="0" err="1" smtClean="0"/>
              <a:t>Tj</a:t>
            </a:r>
            <a:r>
              <a:rPr lang="en-US" sz="1600" b="1" dirty="0" smtClean="0"/>
              <a:t> performs WRITE after Ti performs READ / WRITE</a:t>
            </a:r>
            <a:r>
              <a:rPr lang="en-US" sz="1600" dirty="0" smtClean="0"/>
              <a:t>.</a:t>
            </a:r>
            <a:endParaRPr lang="en-US" sz="1600" dirty="0"/>
          </a:p>
          <a:p>
            <a:r>
              <a:rPr lang="en-US" sz="2000" dirty="0"/>
              <a:t>We may label the arc by the item that was accessed.</a:t>
            </a:r>
          </a:p>
          <a:p>
            <a:r>
              <a:rPr lang="en-US" sz="2000" dirty="0"/>
              <a:t>Example 1</a:t>
            </a:r>
          </a:p>
        </p:txBody>
      </p:sp>
      <p:sp>
        <p:nvSpPr>
          <p:cNvPr id="458756" name="Text Box 4"/>
          <p:cNvSpPr txBox="1">
            <a:spLocks noChangeArrowheads="1"/>
          </p:cNvSpPr>
          <p:nvPr/>
        </p:nvSpPr>
        <p:spPr bwMode="auto">
          <a:xfrm>
            <a:off x="4197350" y="3941763"/>
            <a:ext cx="311150" cy="366712"/>
          </a:xfrm>
          <a:prstGeom prst="rect">
            <a:avLst/>
          </a:prstGeom>
          <a:noFill/>
          <a:ln w="9525">
            <a:noFill/>
            <a:miter lim="800000"/>
            <a:headEnd/>
            <a:tailEnd/>
          </a:ln>
          <a:effectLst/>
        </p:spPr>
        <p:txBody>
          <a:bodyPr wrap="none" anchor="ctr">
            <a:spAutoFit/>
          </a:bodyPr>
          <a:lstStyle/>
          <a:p>
            <a:pPr algn="ctr">
              <a:spcBef>
                <a:spcPct val="50000"/>
              </a:spcBef>
            </a:pPr>
            <a:r>
              <a:rPr lang="en-US" b="1">
                <a:latin typeface="Helvetica" pitchFamily="34" charset="0"/>
              </a:rPr>
              <a:t>x</a:t>
            </a:r>
          </a:p>
        </p:txBody>
      </p:sp>
      <p:sp>
        <p:nvSpPr>
          <p:cNvPr id="458757" name="Text Box 5"/>
          <p:cNvSpPr txBox="1">
            <a:spLocks noChangeArrowheads="1"/>
          </p:cNvSpPr>
          <p:nvPr/>
        </p:nvSpPr>
        <p:spPr bwMode="auto">
          <a:xfrm>
            <a:off x="4219575" y="5621338"/>
            <a:ext cx="311150" cy="366712"/>
          </a:xfrm>
          <a:prstGeom prst="rect">
            <a:avLst/>
          </a:prstGeom>
          <a:noFill/>
          <a:ln w="9525">
            <a:noFill/>
            <a:miter lim="800000"/>
            <a:headEnd/>
            <a:tailEnd/>
          </a:ln>
          <a:effectLst/>
        </p:spPr>
        <p:txBody>
          <a:bodyPr wrap="none" anchor="ctr">
            <a:spAutoFit/>
          </a:bodyPr>
          <a:lstStyle/>
          <a:p>
            <a:pPr algn="ctr">
              <a:spcBef>
                <a:spcPct val="50000"/>
              </a:spcBef>
            </a:pPr>
            <a:r>
              <a:rPr lang="en-US" b="1">
                <a:latin typeface="Helvetica" pitchFamily="34" charset="0"/>
              </a:rPr>
              <a:t>y</a:t>
            </a:r>
          </a:p>
        </p:txBody>
      </p:sp>
      <p:pic>
        <p:nvPicPr>
          <p:cNvPr id="458759" name="Picture 7"/>
          <p:cNvPicPr>
            <a:picLocks noChangeAspect="1" noChangeArrowheads="1"/>
          </p:cNvPicPr>
          <p:nvPr/>
        </p:nvPicPr>
        <p:blipFill>
          <a:blip r:embed="rId3"/>
          <a:srcRect l="682" t="17891" r="682" b="18800"/>
          <a:stretch>
            <a:fillRect/>
          </a:stretch>
        </p:blipFill>
        <p:spPr bwMode="auto">
          <a:xfrm>
            <a:off x="3200400" y="4343400"/>
            <a:ext cx="2727325" cy="1312862"/>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1219200" y="304800"/>
            <a:ext cx="8229600" cy="1143000"/>
          </a:xfrm>
        </p:spPr>
        <p:txBody>
          <a:bodyPr/>
          <a:lstStyle/>
          <a:p>
            <a:r>
              <a:rPr lang="en-US" sz="2400" b="1" dirty="0">
                <a:solidFill>
                  <a:schemeClr val="accent1">
                    <a:lumMod val="40000"/>
                    <a:lumOff val="60000"/>
                  </a:schemeClr>
                </a:solidFill>
              </a:rPr>
              <a:t>Example Schedule (Schedule A) + Precedence Graph</a:t>
            </a:r>
          </a:p>
        </p:txBody>
      </p:sp>
      <p:sp>
        <p:nvSpPr>
          <p:cNvPr id="459779" name="Rectangle 3"/>
          <p:cNvSpPr>
            <a:spLocks noGrp="1" noChangeArrowheads="1"/>
          </p:cNvSpPr>
          <p:nvPr>
            <p:ph type="body" idx="1"/>
          </p:nvPr>
        </p:nvSpPr>
        <p:spPr>
          <a:xfrm>
            <a:off x="666750" y="1038225"/>
            <a:ext cx="6724650" cy="4114800"/>
          </a:xfrm>
        </p:spPr>
        <p:txBody>
          <a:bodyPr/>
          <a:lstStyle/>
          <a:p>
            <a:pPr marL="346075" indent="0">
              <a:lnSpc>
                <a:spcPct val="110000"/>
              </a:lnSpc>
              <a:buFont typeface="Monotype Sorts" charset="2"/>
              <a:buNone/>
              <a:tabLst>
                <a:tab pos="635000" algn="l"/>
                <a:tab pos="1485900" algn="l"/>
                <a:tab pos="1717675" algn="l"/>
                <a:tab pos="2684463" algn="l"/>
                <a:tab pos="2973388" algn="l"/>
                <a:tab pos="3767138" algn="l"/>
                <a:tab pos="3940175" algn="l"/>
                <a:tab pos="4805363" algn="l"/>
                <a:tab pos="4978400" algn="l"/>
              </a:tabLst>
            </a:pPr>
            <a:r>
              <a:rPr lang="en-US" sz="1600"/>
              <a:t>	</a:t>
            </a:r>
            <a:r>
              <a:rPr lang="en-US" sz="1600" i="1"/>
              <a:t>T</a:t>
            </a:r>
            <a:r>
              <a:rPr lang="en-US" sz="1600" baseline="-25000"/>
              <a:t>1		 </a:t>
            </a:r>
            <a:r>
              <a:rPr lang="en-US" sz="1600" i="1"/>
              <a:t>T</a:t>
            </a:r>
            <a:r>
              <a:rPr lang="en-US" sz="1600" baseline="-25000"/>
              <a:t>2		 </a:t>
            </a:r>
            <a:r>
              <a:rPr lang="en-US" sz="1600" i="1"/>
              <a:t>T</a:t>
            </a:r>
            <a:r>
              <a:rPr lang="en-US" sz="1600" baseline="-25000"/>
              <a:t>3		 </a:t>
            </a:r>
            <a:r>
              <a:rPr lang="en-US" sz="1600" i="1"/>
              <a:t>T</a:t>
            </a:r>
            <a:r>
              <a:rPr lang="en-US" sz="1600" baseline="-25000"/>
              <a:t>4		 </a:t>
            </a:r>
            <a:r>
              <a:rPr lang="en-US" sz="1600" i="1"/>
              <a:t>T</a:t>
            </a:r>
            <a:r>
              <a:rPr lang="en-US" sz="1600" baseline="-25000"/>
              <a:t>5</a:t>
            </a:r>
            <a:r>
              <a:rPr lang="en-US" sz="1600"/>
              <a:t/>
            </a:r>
            <a:br>
              <a:rPr lang="en-US" sz="1600"/>
            </a:br>
            <a:r>
              <a:rPr lang="en-US" sz="1600"/>
              <a:t>		read(X)</a:t>
            </a:r>
            <a:br>
              <a:rPr lang="en-US" sz="1600"/>
            </a:br>
            <a:r>
              <a:rPr lang="en-US" sz="1600"/>
              <a:t>read(Y)</a:t>
            </a:r>
            <a:br>
              <a:rPr lang="en-US" sz="1600"/>
            </a:br>
            <a:r>
              <a:rPr lang="en-US" sz="1600"/>
              <a:t>read(Z)</a:t>
            </a:r>
            <a:br>
              <a:rPr lang="en-US" sz="1600"/>
            </a:br>
            <a:r>
              <a:rPr lang="en-US" sz="1600"/>
              <a:t>								read(V)</a:t>
            </a:r>
            <a:br>
              <a:rPr lang="en-US" sz="1600"/>
            </a:br>
            <a:r>
              <a:rPr lang="en-US" sz="1600"/>
              <a:t>								read(W)</a:t>
            </a:r>
            <a:br>
              <a:rPr lang="en-US" sz="1600"/>
            </a:br>
            <a:r>
              <a:rPr lang="en-US" sz="1600"/>
              <a:t>								read(W)</a:t>
            </a:r>
            <a:br>
              <a:rPr lang="en-US" sz="1600"/>
            </a:br>
            <a:r>
              <a:rPr lang="en-US" sz="1600"/>
              <a:t>		read(Y)</a:t>
            </a:r>
            <a:br>
              <a:rPr lang="en-US" sz="1600"/>
            </a:br>
            <a:r>
              <a:rPr lang="en-US" sz="1600"/>
              <a:t>		write(Y)</a:t>
            </a:r>
            <a:br>
              <a:rPr lang="en-US" sz="1600"/>
            </a:br>
            <a:r>
              <a:rPr lang="en-US" sz="1600"/>
              <a:t>				write(Z)</a:t>
            </a:r>
            <a:br>
              <a:rPr lang="en-US" sz="1600"/>
            </a:br>
            <a:r>
              <a:rPr lang="en-US" sz="1600"/>
              <a:t>read(U)</a:t>
            </a:r>
            <a:br>
              <a:rPr lang="en-US" sz="1600"/>
            </a:br>
            <a:r>
              <a:rPr lang="en-US" sz="1600"/>
              <a:t>						read(Y)</a:t>
            </a:r>
            <a:br>
              <a:rPr lang="en-US" sz="1600"/>
            </a:br>
            <a:r>
              <a:rPr lang="en-US" sz="1600"/>
              <a:t>						write(Y)</a:t>
            </a:r>
            <a:br>
              <a:rPr lang="en-US" sz="1600"/>
            </a:br>
            <a:r>
              <a:rPr lang="en-US" sz="1600"/>
              <a:t>						read(Z)</a:t>
            </a:r>
            <a:br>
              <a:rPr lang="en-US" sz="1600"/>
            </a:br>
            <a:r>
              <a:rPr lang="en-US" sz="1600"/>
              <a:t>						write(Z)</a:t>
            </a:r>
          </a:p>
          <a:p>
            <a:pPr marL="346075" indent="0">
              <a:lnSpc>
                <a:spcPct val="110000"/>
              </a:lnSpc>
              <a:buFont typeface="Monotype Sorts" charset="2"/>
              <a:buNone/>
              <a:tabLst>
                <a:tab pos="635000" algn="l"/>
                <a:tab pos="1485900" algn="l"/>
                <a:tab pos="1717675" algn="l"/>
                <a:tab pos="2684463" algn="l"/>
                <a:tab pos="2973388" algn="l"/>
                <a:tab pos="3767138" algn="l"/>
                <a:tab pos="3940175" algn="l"/>
                <a:tab pos="4805363" algn="l"/>
                <a:tab pos="4978400" algn="l"/>
              </a:tabLst>
            </a:pPr>
            <a:r>
              <a:rPr lang="en-US" sz="1600"/>
              <a:t>read(U)</a:t>
            </a:r>
            <a:br>
              <a:rPr lang="en-US" sz="1600"/>
            </a:br>
            <a:r>
              <a:rPr lang="en-US" sz="1600"/>
              <a:t>write(U)</a:t>
            </a:r>
            <a:endParaRPr lang="en-US" sz="1600" baseline="-25000"/>
          </a:p>
        </p:txBody>
      </p:sp>
      <p:grpSp>
        <p:nvGrpSpPr>
          <p:cNvPr id="2" name="Group 13"/>
          <p:cNvGrpSpPr>
            <a:grpSpLocks/>
          </p:cNvGrpSpPr>
          <p:nvPr/>
        </p:nvGrpSpPr>
        <p:grpSpPr bwMode="auto">
          <a:xfrm>
            <a:off x="976313" y="1074738"/>
            <a:ext cx="5443537" cy="4806950"/>
            <a:chOff x="997" y="485"/>
            <a:chExt cx="3429" cy="3028"/>
          </a:xfrm>
        </p:grpSpPr>
        <p:sp>
          <p:nvSpPr>
            <p:cNvPr id="459780" name="Line 4"/>
            <p:cNvSpPr>
              <a:spLocks noChangeShapeType="1"/>
            </p:cNvSpPr>
            <p:nvPr/>
          </p:nvSpPr>
          <p:spPr bwMode="auto">
            <a:xfrm>
              <a:off x="1019" y="682"/>
              <a:ext cx="3407" cy="0"/>
            </a:xfrm>
            <a:prstGeom prst="line">
              <a:avLst/>
            </a:prstGeom>
            <a:noFill/>
            <a:ln w="9525">
              <a:solidFill>
                <a:schemeClr val="tx1"/>
              </a:solidFill>
              <a:round/>
              <a:headEnd/>
              <a:tailEnd/>
            </a:ln>
            <a:effectLst/>
          </p:spPr>
          <p:txBody>
            <a:bodyPr wrap="none" anchor="ctr"/>
            <a:lstStyle/>
            <a:p>
              <a:endParaRPr lang="en-US"/>
            </a:p>
          </p:txBody>
        </p:sp>
        <p:grpSp>
          <p:nvGrpSpPr>
            <p:cNvPr id="3" name="Group 11"/>
            <p:cNvGrpSpPr>
              <a:grpSpLocks/>
            </p:cNvGrpSpPr>
            <p:nvPr/>
          </p:nvGrpSpPr>
          <p:grpSpPr bwMode="auto">
            <a:xfrm>
              <a:off x="997" y="485"/>
              <a:ext cx="3427" cy="3028"/>
              <a:chOff x="1005" y="485"/>
              <a:chExt cx="3427" cy="3696"/>
            </a:xfrm>
          </p:grpSpPr>
          <p:sp>
            <p:nvSpPr>
              <p:cNvPr id="459781" name="Line 5"/>
              <p:cNvSpPr>
                <a:spLocks noChangeShapeType="1"/>
              </p:cNvSpPr>
              <p:nvPr/>
            </p:nvSpPr>
            <p:spPr bwMode="auto">
              <a:xfrm>
                <a:off x="1005" y="485"/>
                <a:ext cx="0" cy="3660"/>
              </a:xfrm>
              <a:prstGeom prst="line">
                <a:avLst/>
              </a:prstGeom>
              <a:noFill/>
              <a:ln w="9525">
                <a:solidFill>
                  <a:schemeClr val="tx1"/>
                </a:solidFill>
                <a:round/>
                <a:headEnd/>
                <a:tailEnd/>
              </a:ln>
              <a:effectLst/>
            </p:spPr>
            <p:txBody>
              <a:bodyPr wrap="none" anchor="ctr"/>
              <a:lstStyle/>
              <a:p>
                <a:endParaRPr lang="en-US"/>
              </a:p>
            </p:txBody>
          </p:sp>
          <p:sp>
            <p:nvSpPr>
              <p:cNvPr id="459782" name="Line 6"/>
              <p:cNvSpPr>
                <a:spLocks noChangeShapeType="1"/>
              </p:cNvSpPr>
              <p:nvPr/>
            </p:nvSpPr>
            <p:spPr bwMode="auto">
              <a:xfrm>
                <a:off x="1721" y="485"/>
                <a:ext cx="0" cy="3660"/>
              </a:xfrm>
              <a:prstGeom prst="line">
                <a:avLst/>
              </a:prstGeom>
              <a:noFill/>
              <a:ln w="9525">
                <a:solidFill>
                  <a:schemeClr val="tx1"/>
                </a:solidFill>
                <a:round/>
                <a:headEnd/>
                <a:tailEnd/>
              </a:ln>
              <a:effectLst/>
            </p:spPr>
            <p:txBody>
              <a:bodyPr wrap="none" anchor="ctr"/>
              <a:lstStyle/>
              <a:p>
                <a:endParaRPr lang="en-US"/>
              </a:p>
            </p:txBody>
          </p:sp>
          <p:sp>
            <p:nvSpPr>
              <p:cNvPr id="459783" name="Line 7"/>
              <p:cNvSpPr>
                <a:spLocks noChangeShapeType="1"/>
              </p:cNvSpPr>
              <p:nvPr/>
            </p:nvSpPr>
            <p:spPr bwMode="auto">
              <a:xfrm>
                <a:off x="2428" y="485"/>
                <a:ext cx="0" cy="3654"/>
              </a:xfrm>
              <a:prstGeom prst="line">
                <a:avLst/>
              </a:prstGeom>
              <a:noFill/>
              <a:ln w="9525">
                <a:solidFill>
                  <a:schemeClr val="tx1"/>
                </a:solidFill>
                <a:round/>
                <a:headEnd/>
                <a:tailEnd/>
              </a:ln>
              <a:effectLst/>
            </p:spPr>
            <p:txBody>
              <a:bodyPr wrap="none" anchor="ctr"/>
              <a:lstStyle/>
              <a:p>
                <a:endParaRPr lang="en-US"/>
              </a:p>
            </p:txBody>
          </p:sp>
          <p:sp>
            <p:nvSpPr>
              <p:cNvPr id="459784" name="Line 8"/>
              <p:cNvSpPr>
                <a:spLocks noChangeShapeType="1"/>
              </p:cNvSpPr>
              <p:nvPr/>
            </p:nvSpPr>
            <p:spPr bwMode="auto">
              <a:xfrm>
                <a:off x="3099" y="485"/>
                <a:ext cx="0" cy="3672"/>
              </a:xfrm>
              <a:prstGeom prst="line">
                <a:avLst/>
              </a:prstGeom>
              <a:noFill/>
              <a:ln w="9525">
                <a:solidFill>
                  <a:schemeClr val="tx1"/>
                </a:solidFill>
                <a:round/>
                <a:headEnd/>
                <a:tailEnd/>
              </a:ln>
              <a:effectLst/>
            </p:spPr>
            <p:txBody>
              <a:bodyPr wrap="none" anchor="ctr"/>
              <a:lstStyle/>
              <a:p>
                <a:endParaRPr lang="en-US"/>
              </a:p>
            </p:txBody>
          </p:sp>
          <p:sp>
            <p:nvSpPr>
              <p:cNvPr id="459785" name="Line 9"/>
              <p:cNvSpPr>
                <a:spLocks noChangeShapeType="1"/>
              </p:cNvSpPr>
              <p:nvPr/>
            </p:nvSpPr>
            <p:spPr bwMode="auto">
              <a:xfrm>
                <a:off x="3761" y="485"/>
                <a:ext cx="0" cy="3696"/>
              </a:xfrm>
              <a:prstGeom prst="line">
                <a:avLst/>
              </a:prstGeom>
              <a:noFill/>
              <a:ln w="9525">
                <a:solidFill>
                  <a:schemeClr val="tx1"/>
                </a:solidFill>
                <a:round/>
                <a:headEnd/>
                <a:tailEnd/>
              </a:ln>
              <a:effectLst/>
            </p:spPr>
            <p:txBody>
              <a:bodyPr wrap="none" anchor="ctr"/>
              <a:lstStyle/>
              <a:p>
                <a:endParaRPr lang="en-US"/>
              </a:p>
            </p:txBody>
          </p:sp>
          <p:sp>
            <p:nvSpPr>
              <p:cNvPr id="459786" name="Line 10"/>
              <p:cNvSpPr>
                <a:spLocks noChangeShapeType="1"/>
              </p:cNvSpPr>
              <p:nvPr/>
            </p:nvSpPr>
            <p:spPr bwMode="auto">
              <a:xfrm>
                <a:off x="4432" y="485"/>
                <a:ext cx="0" cy="3690"/>
              </a:xfrm>
              <a:prstGeom prst="line">
                <a:avLst/>
              </a:prstGeom>
              <a:noFill/>
              <a:ln w="9525">
                <a:solidFill>
                  <a:schemeClr val="tx1"/>
                </a:solidFill>
                <a:round/>
                <a:headEnd/>
                <a:tailEnd/>
              </a:ln>
              <a:effectLst/>
            </p:spPr>
            <p:txBody>
              <a:bodyPr wrap="none" anchor="ctr"/>
              <a:lstStyle/>
              <a:p>
                <a:endParaRPr lang="en-US"/>
              </a:p>
            </p:txBody>
          </p:sp>
        </p:grpSp>
      </p:grpSp>
      <p:grpSp>
        <p:nvGrpSpPr>
          <p:cNvPr id="4" name="Group 33"/>
          <p:cNvGrpSpPr>
            <a:grpSpLocks/>
          </p:cNvGrpSpPr>
          <p:nvPr/>
        </p:nvGrpSpPr>
        <p:grpSpPr bwMode="auto">
          <a:xfrm>
            <a:off x="6527800" y="2316163"/>
            <a:ext cx="2446338" cy="2306637"/>
            <a:chOff x="4112" y="1459"/>
            <a:chExt cx="1541" cy="1453"/>
          </a:xfrm>
        </p:grpSpPr>
        <p:sp>
          <p:nvSpPr>
            <p:cNvPr id="459791" name="Text Box 15"/>
            <p:cNvSpPr txBox="1">
              <a:spLocks noChangeArrowheads="1"/>
            </p:cNvSpPr>
            <p:nvPr/>
          </p:nvSpPr>
          <p:spPr bwMode="auto">
            <a:xfrm>
              <a:off x="4262" y="2613"/>
              <a:ext cx="306" cy="288"/>
            </a:xfrm>
            <a:prstGeom prst="rect">
              <a:avLst/>
            </a:prstGeom>
            <a:noFill/>
            <a:ln w="9525">
              <a:noFill/>
              <a:miter lim="800000"/>
              <a:headEnd/>
              <a:tailEnd/>
            </a:ln>
            <a:effectLst/>
          </p:spPr>
          <p:txBody>
            <a:bodyPr anchor="ctr">
              <a:spAutoFit/>
            </a:bodyPr>
            <a:lstStyle/>
            <a:p>
              <a:pPr algn="ctr">
                <a:spcBef>
                  <a:spcPct val="50000"/>
                </a:spcBef>
              </a:pPr>
              <a:r>
                <a:rPr lang="en-US" sz="2400" i="1">
                  <a:latin typeface="Helvetica" pitchFamily="34" charset="0"/>
                </a:rPr>
                <a:t>T</a:t>
              </a:r>
              <a:r>
                <a:rPr lang="en-US" sz="2400" baseline="-25000">
                  <a:latin typeface="Helvetica" pitchFamily="34" charset="0"/>
                </a:rPr>
                <a:t>3</a:t>
              </a:r>
              <a:endParaRPr lang="en-US" sz="2400" i="1">
                <a:latin typeface="Helvetica" pitchFamily="34" charset="0"/>
              </a:endParaRPr>
            </a:p>
          </p:txBody>
        </p:sp>
        <p:sp>
          <p:nvSpPr>
            <p:cNvPr id="459792" name="Arc 16"/>
            <p:cNvSpPr>
              <a:spLocks/>
            </p:cNvSpPr>
            <p:nvPr/>
          </p:nvSpPr>
          <p:spPr bwMode="auto">
            <a:xfrm rot="10800000">
              <a:off x="4531" y="2670"/>
              <a:ext cx="873" cy="242"/>
            </a:xfrm>
            <a:custGeom>
              <a:avLst/>
              <a:gdLst>
                <a:gd name="G0" fmla="+- 20539 0 0"/>
                <a:gd name="G1" fmla="+- 21600 0 0"/>
                <a:gd name="G2" fmla="+- 21600 0 0"/>
                <a:gd name="T0" fmla="*/ 0 w 36403"/>
                <a:gd name="T1" fmla="*/ 14914 h 21600"/>
                <a:gd name="T2" fmla="*/ 36403 w 36403"/>
                <a:gd name="T3" fmla="*/ 6941 h 21600"/>
                <a:gd name="T4" fmla="*/ 20539 w 36403"/>
                <a:gd name="T5" fmla="*/ 21600 h 21600"/>
              </a:gdLst>
              <a:ahLst/>
              <a:cxnLst>
                <a:cxn ang="0">
                  <a:pos x="T0" y="T1"/>
                </a:cxn>
                <a:cxn ang="0">
                  <a:pos x="T2" y="T3"/>
                </a:cxn>
                <a:cxn ang="0">
                  <a:pos x="T4" y="T5"/>
                </a:cxn>
              </a:cxnLst>
              <a:rect l="0" t="0" r="r" b="b"/>
              <a:pathLst>
                <a:path w="36403" h="21600" fill="none" extrusionOk="0">
                  <a:moveTo>
                    <a:pt x="-1" y="14913"/>
                  </a:moveTo>
                  <a:cubicBezTo>
                    <a:pt x="2895" y="6020"/>
                    <a:pt x="11185" y="-1"/>
                    <a:pt x="20539" y="0"/>
                  </a:cubicBezTo>
                  <a:cubicBezTo>
                    <a:pt x="26563" y="0"/>
                    <a:pt x="32314" y="2516"/>
                    <a:pt x="36403" y="6940"/>
                  </a:cubicBezTo>
                </a:path>
                <a:path w="36403" h="21600" stroke="0" extrusionOk="0">
                  <a:moveTo>
                    <a:pt x="-1" y="14913"/>
                  </a:moveTo>
                  <a:cubicBezTo>
                    <a:pt x="2895" y="6020"/>
                    <a:pt x="11185" y="-1"/>
                    <a:pt x="20539" y="0"/>
                  </a:cubicBezTo>
                  <a:cubicBezTo>
                    <a:pt x="26563" y="0"/>
                    <a:pt x="32314" y="2516"/>
                    <a:pt x="36403" y="6940"/>
                  </a:cubicBezTo>
                  <a:lnTo>
                    <a:pt x="20539" y="21600"/>
                  </a:lnTo>
                  <a:close/>
                </a:path>
              </a:pathLst>
            </a:custGeom>
            <a:noFill/>
            <a:ln w="9525">
              <a:solidFill>
                <a:schemeClr val="tx1"/>
              </a:solidFill>
              <a:round/>
              <a:headEnd type="stealth" w="lg" len="med"/>
              <a:tailEnd/>
            </a:ln>
            <a:effectLst/>
          </p:spPr>
          <p:txBody>
            <a:bodyPr wrap="none" anchor="ctr"/>
            <a:lstStyle/>
            <a:p>
              <a:endParaRPr lang="en-US"/>
            </a:p>
          </p:txBody>
        </p:sp>
        <p:sp>
          <p:nvSpPr>
            <p:cNvPr id="459793" name="Text Box 17"/>
            <p:cNvSpPr txBox="1">
              <a:spLocks noChangeArrowheads="1"/>
            </p:cNvSpPr>
            <p:nvPr/>
          </p:nvSpPr>
          <p:spPr bwMode="auto">
            <a:xfrm>
              <a:off x="5347" y="2522"/>
              <a:ext cx="306" cy="288"/>
            </a:xfrm>
            <a:prstGeom prst="rect">
              <a:avLst/>
            </a:prstGeom>
            <a:noFill/>
            <a:ln w="9525">
              <a:noFill/>
              <a:miter lim="800000"/>
              <a:headEnd/>
              <a:tailEnd/>
            </a:ln>
            <a:effectLst/>
          </p:spPr>
          <p:txBody>
            <a:bodyPr anchor="ctr">
              <a:spAutoFit/>
            </a:bodyPr>
            <a:lstStyle/>
            <a:p>
              <a:pPr algn="ctr">
                <a:spcBef>
                  <a:spcPct val="50000"/>
                </a:spcBef>
              </a:pPr>
              <a:r>
                <a:rPr lang="en-US" sz="2400" i="1">
                  <a:latin typeface="Helvetica" pitchFamily="34" charset="0"/>
                </a:rPr>
                <a:t>T</a:t>
              </a:r>
              <a:r>
                <a:rPr lang="en-US" sz="2400" baseline="-25000">
                  <a:latin typeface="Helvetica" pitchFamily="34" charset="0"/>
                </a:rPr>
                <a:t>4</a:t>
              </a:r>
              <a:endParaRPr lang="en-US" sz="2400" i="1">
                <a:latin typeface="Helvetica" pitchFamily="34" charset="0"/>
              </a:endParaRPr>
            </a:p>
          </p:txBody>
        </p:sp>
        <p:sp>
          <p:nvSpPr>
            <p:cNvPr id="459794" name="Text Box 18"/>
            <p:cNvSpPr txBox="1">
              <a:spLocks noChangeArrowheads="1"/>
            </p:cNvSpPr>
            <p:nvPr/>
          </p:nvSpPr>
          <p:spPr bwMode="auto">
            <a:xfrm>
              <a:off x="4131" y="1505"/>
              <a:ext cx="307" cy="288"/>
            </a:xfrm>
            <a:prstGeom prst="rect">
              <a:avLst/>
            </a:prstGeom>
            <a:noFill/>
            <a:ln w="9525">
              <a:noFill/>
              <a:miter lim="800000"/>
              <a:headEnd/>
              <a:tailEnd/>
            </a:ln>
            <a:effectLst/>
          </p:spPr>
          <p:txBody>
            <a:bodyPr anchor="ctr">
              <a:spAutoFit/>
            </a:bodyPr>
            <a:lstStyle/>
            <a:p>
              <a:pPr algn="ctr">
                <a:spcBef>
                  <a:spcPct val="50000"/>
                </a:spcBef>
              </a:pPr>
              <a:r>
                <a:rPr lang="en-US" sz="2400" i="1">
                  <a:latin typeface="Helvetica" pitchFamily="34" charset="0"/>
                </a:rPr>
                <a:t>T</a:t>
              </a:r>
              <a:r>
                <a:rPr lang="en-US" sz="2400" baseline="-25000">
                  <a:latin typeface="Helvetica" pitchFamily="34" charset="0"/>
                </a:rPr>
                <a:t>1</a:t>
              </a:r>
              <a:endParaRPr lang="en-US" sz="2400" i="1">
                <a:latin typeface="Helvetica" pitchFamily="34" charset="0"/>
              </a:endParaRPr>
            </a:p>
          </p:txBody>
        </p:sp>
        <p:sp>
          <p:nvSpPr>
            <p:cNvPr id="459795" name="Arc 19"/>
            <p:cNvSpPr>
              <a:spLocks/>
            </p:cNvSpPr>
            <p:nvPr/>
          </p:nvSpPr>
          <p:spPr bwMode="auto">
            <a:xfrm rot="16200000" flipV="1">
              <a:off x="5112" y="1994"/>
              <a:ext cx="744" cy="310"/>
            </a:xfrm>
            <a:custGeom>
              <a:avLst/>
              <a:gdLst>
                <a:gd name="G0" fmla="+- 17210 0 0"/>
                <a:gd name="G1" fmla="+- 21600 0 0"/>
                <a:gd name="G2" fmla="+- 21600 0 0"/>
                <a:gd name="T0" fmla="*/ 0 w 33913"/>
                <a:gd name="T1" fmla="*/ 8547 h 21600"/>
                <a:gd name="T2" fmla="*/ 33913 w 33913"/>
                <a:gd name="T3" fmla="*/ 7904 h 21600"/>
                <a:gd name="T4" fmla="*/ 17210 w 33913"/>
                <a:gd name="T5" fmla="*/ 21600 h 21600"/>
              </a:gdLst>
              <a:ahLst/>
              <a:cxnLst>
                <a:cxn ang="0">
                  <a:pos x="T0" y="T1"/>
                </a:cxn>
                <a:cxn ang="0">
                  <a:pos x="T2" y="T3"/>
                </a:cxn>
                <a:cxn ang="0">
                  <a:pos x="T4" y="T5"/>
                </a:cxn>
              </a:cxnLst>
              <a:rect l="0" t="0" r="r" b="b"/>
              <a:pathLst>
                <a:path w="33913" h="21600" fill="none" extrusionOk="0">
                  <a:moveTo>
                    <a:pt x="0" y="8547"/>
                  </a:moveTo>
                  <a:cubicBezTo>
                    <a:pt x="4083" y="3162"/>
                    <a:pt x="10452" y="-1"/>
                    <a:pt x="17210" y="0"/>
                  </a:cubicBezTo>
                  <a:cubicBezTo>
                    <a:pt x="23680" y="0"/>
                    <a:pt x="29810" y="2900"/>
                    <a:pt x="33912" y="7904"/>
                  </a:cubicBezTo>
                </a:path>
                <a:path w="33913" h="21600" stroke="0" extrusionOk="0">
                  <a:moveTo>
                    <a:pt x="0" y="8547"/>
                  </a:moveTo>
                  <a:cubicBezTo>
                    <a:pt x="4083" y="3162"/>
                    <a:pt x="10452" y="-1"/>
                    <a:pt x="17210" y="0"/>
                  </a:cubicBezTo>
                  <a:cubicBezTo>
                    <a:pt x="23680" y="0"/>
                    <a:pt x="29810" y="2900"/>
                    <a:pt x="33912" y="7904"/>
                  </a:cubicBezTo>
                  <a:lnTo>
                    <a:pt x="17210" y="21600"/>
                  </a:lnTo>
                  <a:close/>
                </a:path>
              </a:pathLst>
            </a:custGeom>
            <a:noFill/>
            <a:ln w="9525">
              <a:solidFill>
                <a:schemeClr val="tx1"/>
              </a:solidFill>
              <a:round/>
              <a:headEnd type="stealth" w="lg" len="med"/>
              <a:tailEnd/>
            </a:ln>
            <a:effectLst/>
          </p:spPr>
          <p:txBody>
            <a:bodyPr rot="10800000" vert="eaVert" wrap="none" anchor="ctr"/>
            <a:lstStyle/>
            <a:p>
              <a:pPr algn="r"/>
              <a:endParaRPr lang="en-US" sz="1600">
                <a:latin typeface="Helvetica" pitchFamily="34" charset="0"/>
              </a:endParaRPr>
            </a:p>
          </p:txBody>
        </p:sp>
        <p:sp>
          <p:nvSpPr>
            <p:cNvPr id="459796" name="Text Box 20"/>
            <p:cNvSpPr txBox="1">
              <a:spLocks noChangeArrowheads="1"/>
            </p:cNvSpPr>
            <p:nvPr/>
          </p:nvSpPr>
          <p:spPr bwMode="auto">
            <a:xfrm>
              <a:off x="5303" y="1505"/>
              <a:ext cx="307" cy="288"/>
            </a:xfrm>
            <a:prstGeom prst="rect">
              <a:avLst/>
            </a:prstGeom>
            <a:noFill/>
            <a:ln w="9525">
              <a:noFill/>
              <a:miter lim="800000"/>
              <a:headEnd/>
              <a:tailEnd/>
            </a:ln>
            <a:effectLst/>
          </p:spPr>
          <p:txBody>
            <a:bodyPr anchor="ctr">
              <a:spAutoFit/>
            </a:bodyPr>
            <a:lstStyle/>
            <a:p>
              <a:pPr algn="ctr">
                <a:spcBef>
                  <a:spcPct val="50000"/>
                </a:spcBef>
              </a:pPr>
              <a:r>
                <a:rPr lang="en-US" sz="2400" i="1">
                  <a:latin typeface="Helvetica" pitchFamily="34" charset="0"/>
                </a:rPr>
                <a:t>T</a:t>
              </a:r>
              <a:r>
                <a:rPr lang="en-US" sz="2400" baseline="-25000">
                  <a:latin typeface="Helvetica" pitchFamily="34" charset="0"/>
                </a:rPr>
                <a:t>2</a:t>
              </a:r>
              <a:endParaRPr lang="en-US" sz="2400" i="1">
                <a:latin typeface="Helvetica" pitchFamily="34" charset="0"/>
              </a:endParaRPr>
            </a:p>
          </p:txBody>
        </p:sp>
        <p:sp>
          <p:nvSpPr>
            <p:cNvPr id="459797" name="Arc 21"/>
            <p:cNvSpPr>
              <a:spLocks/>
            </p:cNvSpPr>
            <p:nvPr/>
          </p:nvSpPr>
          <p:spPr bwMode="auto">
            <a:xfrm rot="10800000" flipV="1">
              <a:off x="4384" y="1459"/>
              <a:ext cx="952" cy="278"/>
            </a:xfrm>
            <a:custGeom>
              <a:avLst/>
              <a:gdLst>
                <a:gd name="G0" fmla="+- 20539 0 0"/>
                <a:gd name="G1" fmla="+- 21600 0 0"/>
                <a:gd name="G2" fmla="+- 21600 0 0"/>
                <a:gd name="T0" fmla="*/ 0 w 39702"/>
                <a:gd name="T1" fmla="*/ 14914 h 21600"/>
                <a:gd name="T2" fmla="*/ 39702 w 39702"/>
                <a:gd name="T3" fmla="*/ 11633 h 21600"/>
                <a:gd name="T4" fmla="*/ 20539 w 39702"/>
                <a:gd name="T5" fmla="*/ 21600 h 21600"/>
              </a:gdLst>
              <a:ahLst/>
              <a:cxnLst>
                <a:cxn ang="0">
                  <a:pos x="T0" y="T1"/>
                </a:cxn>
                <a:cxn ang="0">
                  <a:pos x="T2" y="T3"/>
                </a:cxn>
                <a:cxn ang="0">
                  <a:pos x="T4" y="T5"/>
                </a:cxn>
              </a:cxnLst>
              <a:rect l="0" t="0" r="r" b="b"/>
              <a:pathLst>
                <a:path w="39702" h="21600" fill="none" extrusionOk="0">
                  <a:moveTo>
                    <a:pt x="-1" y="14913"/>
                  </a:moveTo>
                  <a:cubicBezTo>
                    <a:pt x="2895" y="6020"/>
                    <a:pt x="11185" y="-1"/>
                    <a:pt x="20539" y="0"/>
                  </a:cubicBezTo>
                  <a:cubicBezTo>
                    <a:pt x="28596" y="0"/>
                    <a:pt x="35984" y="4484"/>
                    <a:pt x="39701" y="11633"/>
                  </a:cubicBezTo>
                </a:path>
                <a:path w="39702" h="21600" stroke="0" extrusionOk="0">
                  <a:moveTo>
                    <a:pt x="-1" y="14913"/>
                  </a:moveTo>
                  <a:cubicBezTo>
                    <a:pt x="2895" y="6020"/>
                    <a:pt x="11185" y="-1"/>
                    <a:pt x="20539" y="0"/>
                  </a:cubicBezTo>
                  <a:cubicBezTo>
                    <a:pt x="28596" y="0"/>
                    <a:pt x="35984" y="4484"/>
                    <a:pt x="39701" y="11633"/>
                  </a:cubicBezTo>
                  <a:lnTo>
                    <a:pt x="20539" y="21600"/>
                  </a:lnTo>
                  <a:close/>
                </a:path>
              </a:pathLst>
            </a:custGeom>
            <a:noFill/>
            <a:ln w="9525">
              <a:solidFill>
                <a:schemeClr val="tx1"/>
              </a:solidFill>
              <a:round/>
              <a:headEnd type="stealth" w="lg" len="med"/>
              <a:tailEnd/>
            </a:ln>
            <a:effectLst/>
          </p:spPr>
          <p:txBody>
            <a:bodyPr wrap="none" anchor="ctr"/>
            <a:lstStyle/>
            <a:p>
              <a:endParaRPr lang="en-US"/>
            </a:p>
          </p:txBody>
        </p:sp>
        <p:sp>
          <p:nvSpPr>
            <p:cNvPr id="459798" name="Arc 22"/>
            <p:cNvSpPr>
              <a:spLocks/>
            </p:cNvSpPr>
            <p:nvPr/>
          </p:nvSpPr>
          <p:spPr bwMode="auto">
            <a:xfrm rot="16200000">
              <a:off x="3772" y="2060"/>
              <a:ext cx="927" cy="247"/>
            </a:xfrm>
            <a:custGeom>
              <a:avLst/>
              <a:gdLst>
                <a:gd name="G0" fmla="+- 21600 0 0"/>
                <a:gd name="G1" fmla="+- 21600 0 0"/>
                <a:gd name="G2" fmla="+- 21600 0 0"/>
                <a:gd name="T0" fmla="*/ 44 w 42266"/>
                <a:gd name="T1" fmla="*/ 22982 h 22982"/>
                <a:gd name="T2" fmla="*/ 42266 w 42266"/>
                <a:gd name="T3" fmla="*/ 15316 h 22982"/>
                <a:gd name="T4" fmla="*/ 21600 w 42266"/>
                <a:gd name="T5" fmla="*/ 21600 h 22982"/>
              </a:gdLst>
              <a:ahLst/>
              <a:cxnLst>
                <a:cxn ang="0">
                  <a:pos x="T0" y="T1"/>
                </a:cxn>
                <a:cxn ang="0">
                  <a:pos x="T2" y="T3"/>
                </a:cxn>
                <a:cxn ang="0">
                  <a:pos x="T4" y="T5"/>
                </a:cxn>
              </a:cxnLst>
              <a:rect l="0" t="0" r="r" b="b"/>
              <a:pathLst>
                <a:path w="42266" h="22982" fill="none" extrusionOk="0">
                  <a:moveTo>
                    <a:pt x="44" y="22981"/>
                  </a:moveTo>
                  <a:cubicBezTo>
                    <a:pt x="14" y="22521"/>
                    <a:pt x="0" y="22061"/>
                    <a:pt x="0" y="21600"/>
                  </a:cubicBezTo>
                  <a:cubicBezTo>
                    <a:pt x="0" y="9670"/>
                    <a:pt x="9670" y="0"/>
                    <a:pt x="21600" y="0"/>
                  </a:cubicBezTo>
                  <a:cubicBezTo>
                    <a:pt x="31108" y="-1"/>
                    <a:pt x="39499" y="6218"/>
                    <a:pt x="42265" y="15316"/>
                  </a:cubicBezTo>
                </a:path>
                <a:path w="42266" h="22982" stroke="0" extrusionOk="0">
                  <a:moveTo>
                    <a:pt x="44" y="22981"/>
                  </a:moveTo>
                  <a:cubicBezTo>
                    <a:pt x="14" y="22521"/>
                    <a:pt x="0" y="22061"/>
                    <a:pt x="0" y="21600"/>
                  </a:cubicBezTo>
                  <a:cubicBezTo>
                    <a:pt x="0" y="9670"/>
                    <a:pt x="9670" y="0"/>
                    <a:pt x="21600" y="0"/>
                  </a:cubicBezTo>
                  <a:cubicBezTo>
                    <a:pt x="31108" y="-1"/>
                    <a:pt x="39499" y="6218"/>
                    <a:pt x="42265" y="15316"/>
                  </a:cubicBezTo>
                  <a:lnTo>
                    <a:pt x="21600" y="21600"/>
                  </a:lnTo>
                  <a:close/>
                </a:path>
              </a:pathLst>
            </a:custGeom>
            <a:noFill/>
            <a:ln w="9525">
              <a:solidFill>
                <a:schemeClr val="tx1"/>
              </a:solidFill>
              <a:round/>
              <a:headEnd type="stealth" w="lg" len="med"/>
              <a:tailEnd/>
            </a:ln>
            <a:effectLst/>
          </p:spPr>
          <p:txBody>
            <a:bodyPr wrap="none" anchor="ctr"/>
            <a:lstStyle/>
            <a:p>
              <a:endParaRPr lang="en-US"/>
            </a:p>
          </p:txBody>
        </p:sp>
      </p:grpSp>
      <p:sp>
        <p:nvSpPr>
          <p:cNvPr id="459808" name="Text Box 32"/>
          <p:cNvSpPr txBox="1">
            <a:spLocks noChangeArrowheads="1"/>
          </p:cNvSpPr>
          <p:nvPr/>
        </p:nvSpPr>
        <p:spPr bwMode="auto">
          <a:xfrm>
            <a:off x="7464425" y="5372100"/>
            <a:ext cx="487363" cy="457200"/>
          </a:xfrm>
          <a:prstGeom prst="rect">
            <a:avLst/>
          </a:prstGeom>
          <a:noFill/>
          <a:ln w="9525">
            <a:noFill/>
            <a:miter lim="800000"/>
            <a:headEnd/>
            <a:tailEnd/>
          </a:ln>
          <a:effectLst/>
        </p:spPr>
        <p:txBody>
          <a:bodyPr anchor="ctr">
            <a:spAutoFit/>
          </a:bodyPr>
          <a:lstStyle/>
          <a:p>
            <a:pPr algn="ctr">
              <a:spcBef>
                <a:spcPct val="50000"/>
              </a:spcBef>
            </a:pPr>
            <a:r>
              <a:rPr lang="en-US" sz="2400" i="1">
                <a:latin typeface="Helvetica" pitchFamily="34" charset="0"/>
              </a:rPr>
              <a:t>T</a:t>
            </a:r>
            <a:r>
              <a:rPr lang="en-US" sz="2400" baseline="-25000">
                <a:latin typeface="Helvetica" pitchFamily="34" charset="0"/>
              </a:rPr>
              <a:t>5</a:t>
            </a:r>
            <a:endParaRPr lang="en-US" sz="2400" i="1">
              <a:latin typeface="Helvetic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914400" y="228600"/>
            <a:ext cx="8229600" cy="1143000"/>
          </a:xfrm>
        </p:spPr>
        <p:txBody>
          <a:bodyPr/>
          <a:lstStyle/>
          <a:p>
            <a:r>
              <a:rPr lang="en-US" sz="3600" b="1" dirty="0">
                <a:solidFill>
                  <a:schemeClr val="accent1">
                    <a:lumMod val="40000"/>
                    <a:lumOff val="60000"/>
                  </a:schemeClr>
                </a:solidFill>
              </a:rPr>
              <a:t>Test for Conflict </a:t>
            </a:r>
            <a:r>
              <a:rPr lang="en-US" sz="3600" b="1" dirty="0" err="1">
                <a:solidFill>
                  <a:schemeClr val="accent1">
                    <a:lumMod val="40000"/>
                    <a:lumOff val="60000"/>
                  </a:schemeClr>
                </a:solidFill>
              </a:rPr>
              <a:t>Serializability</a:t>
            </a:r>
            <a:endParaRPr lang="en-US" sz="3600" b="1" dirty="0">
              <a:solidFill>
                <a:schemeClr val="accent1">
                  <a:lumMod val="40000"/>
                  <a:lumOff val="60000"/>
                </a:schemeClr>
              </a:solidFill>
            </a:endParaRPr>
          </a:p>
        </p:txBody>
      </p:sp>
      <p:sp>
        <p:nvSpPr>
          <p:cNvPr id="461827" name="Rectangle 3"/>
          <p:cNvSpPr>
            <a:spLocks noGrp="1" noChangeArrowheads="1"/>
          </p:cNvSpPr>
          <p:nvPr>
            <p:ph type="body" idx="1"/>
          </p:nvPr>
        </p:nvSpPr>
        <p:spPr>
          <a:xfrm>
            <a:off x="381000" y="990600"/>
            <a:ext cx="5451475" cy="5364163"/>
          </a:xfrm>
        </p:spPr>
        <p:txBody>
          <a:bodyPr/>
          <a:lstStyle/>
          <a:p>
            <a:r>
              <a:rPr lang="en-US" sz="2000" dirty="0"/>
              <a:t>A schedule is conflict </a:t>
            </a:r>
            <a:r>
              <a:rPr lang="en-US" sz="2000" dirty="0" err="1"/>
              <a:t>serializable</a:t>
            </a:r>
            <a:r>
              <a:rPr lang="en-US" sz="2000" dirty="0"/>
              <a:t> if and only if its </a:t>
            </a:r>
            <a:r>
              <a:rPr lang="en-US" sz="2000" b="1" dirty="0"/>
              <a:t>precedence graph is acyclic.</a:t>
            </a:r>
          </a:p>
          <a:p>
            <a:r>
              <a:rPr lang="en-US" sz="2000" b="1" dirty="0"/>
              <a:t>Cycle-detection</a:t>
            </a:r>
            <a:r>
              <a:rPr lang="en-US" sz="2000" dirty="0"/>
              <a:t> algorithms exist which take order </a:t>
            </a:r>
            <a:r>
              <a:rPr lang="en-US" sz="2000" i="1" dirty="0"/>
              <a:t>n</a:t>
            </a:r>
            <a:r>
              <a:rPr lang="en-US" sz="2000" baseline="30000" dirty="0"/>
              <a:t>2</a:t>
            </a:r>
            <a:r>
              <a:rPr lang="en-US" sz="2000" dirty="0"/>
              <a:t> time, where </a:t>
            </a:r>
            <a:r>
              <a:rPr lang="en-US" sz="2000" i="1" dirty="0"/>
              <a:t>n </a:t>
            </a:r>
            <a:r>
              <a:rPr lang="en-US" sz="2000" dirty="0"/>
              <a:t>is the number of vertices in the graph.  </a:t>
            </a:r>
          </a:p>
          <a:p>
            <a:pPr lvl="1"/>
            <a:r>
              <a:rPr lang="en-US" sz="1800" dirty="0"/>
              <a:t>(Better algorithms take order </a:t>
            </a:r>
            <a:r>
              <a:rPr lang="en-US" sz="1800" i="1" dirty="0"/>
              <a:t>n</a:t>
            </a:r>
            <a:r>
              <a:rPr lang="en-US" sz="1800" dirty="0"/>
              <a:t> + </a:t>
            </a:r>
            <a:r>
              <a:rPr lang="en-US" sz="1800" i="1" dirty="0"/>
              <a:t>e</a:t>
            </a:r>
            <a:r>
              <a:rPr lang="en-US" sz="1800" dirty="0"/>
              <a:t> where </a:t>
            </a:r>
            <a:r>
              <a:rPr lang="en-US" sz="1800" i="1" dirty="0"/>
              <a:t>e</a:t>
            </a:r>
            <a:r>
              <a:rPr lang="en-US" sz="1800" dirty="0"/>
              <a:t> is the number of edges.)</a:t>
            </a:r>
          </a:p>
          <a:p>
            <a:r>
              <a:rPr lang="en-US" sz="2000" dirty="0"/>
              <a:t>If precedence graph is acyclic, the </a:t>
            </a:r>
            <a:r>
              <a:rPr lang="en-US" sz="2000" dirty="0" err="1"/>
              <a:t>serializability</a:t>
            </a:r>
            <a:r>
              <a:rPr lang="en-US" sz="2000" dirty="0"/>
              <a:t> order can be obtained by a </a:t>
            </a:r>
            <a:r>
              <a:rPr lang="en-US" sz="2000" i="1" dirty="0">
                <a:solidFill>
                  <a:schemeClr val="tx2"/>
                </a:solidFill>
              </a:rPr>
              <a:t>topological sorting</a:t>
            </a:r>
            <a:r>
              <a:rPr lang="en-US" sz="2000" dirty="0"/>
              <a:t> of the graph. </a:t>
            </a:r>
          </a:p>
          <a:p>
            <a:pPr lvl="1"/>
            <a:r>
              <a:rPr lang="en-US" sz="1800" dirty="0"/>
              <a:t> This is a linear order consistent with the partial order of the graph.</a:t>
            </a:r>
          </a:p>
          <a:p>
            <a:pPr lvl="1"/>
            <a:r>
              <a:rPr lang="en-US" sz="1800" dirty="0"/>
              <a:t>For example, a </a:t>
            </a:r>
            <a:r>
              <a:rPr lang="en-US" sz="1800" dirty="0" err="1"/>
              <a:t>serializability</a:t>
            </a:r>
            <a:r>
              <a:rPr lang="en-US" sz="1800" dirty="0"/>
              <a:t> order for Schedule A would be</a:t>
            </a:r>
            <a:br>
              <a:rPr lang="en-US" sz="1800" dirty="0"/>
            </a:br>
            <a:r>
              <a:rPr lang="en-US" sz="1800" i="1" dirty="0"/>
              <a:t>T</a:t>
            </a:r>
            <a:r>
              <a:rPr lang="en-US" sz="1800" baseline="-25000" dirty="0"/>
              <a:t>5</a:t>
            </a:r>
            <a:r>
              <a:rPr lang="en-US" sz="1800" dirty="0"/>
              <a:t> </a:t>
            </a:r>
            <a:r>
              <a:rPr lang="en-US" sz="1800" dirty="0">
                <a:sym typeface="Symbol" pitchFamily="18" charset="2"/>
              </a:rPr>
              <a:t></a:t>
            </a:r>
            <a:r>
              <a:rPr lang="en-US" sz="1800" dirty="0">
                <a:sym typeface="Monotype Sorts" charset="2"/>
              </a:rPr>
              <a:t> </a:t>
            </a:r>
            <a:r>
              <a:rPr lang="en-US" sz="1800" i="1" dirty="0"/>
              <a:t>T</a:t>
            </a:r>
            <a:r>
              <a:rPr lang="en-US" sz="1800" baseline="-25000" dirty="0"/>
              <a:t>1</a:t>
            </a:r>
            <a:r>
              <a:rPr lang="en-US" sz="1800" dirty="0"/>
              <a:t> </a:t>
            </a:r>
            <a:r>
              <a:rPr lang="en-US" sz="1800" dirty="0">
                <a:sym typeface="Symbol" pitchFamily="18" charset="2"/>
              </a:rPr>
              <a:t></a:t>
            </a:r>
            <a:r>
              <a:rPr lang="en-US" sz="1800" dirty="0">
                <a:sym typeface="Monotype Sorts" charset="2"/>
              </a:rPr>
              <a:t> </a:t>
            </a:r>
            <a:r>
              <a:rPr lang="en-US" sz="1800" i="1" dirty="0"/>
              <a:t>T</a:t>
            </a:r>
            <a:r>
              <a:rPr lang="en-US" sz="1800" baseline="-25000" dirty="0"/>
              <a:t>3</a:t>
            </a:r>
            <a:r>
              <a:rPr lang="en-US" sz="1800" dirty="0"/>
              <a:t> </a:t>
            </a:r>
            <a:r>
              <a:rPr lang="en-US" sz="1800" dirty="0">
                <a:sym typeface="Symbol" pitchFamily="18" charset="2"/>
              </a:rPr>
              <a:t></a:t>
            </a:r>
            <a:r>
              <a:rPr lang="en-US" sz="1800" dirty="0">
                <a:sym typeface="Monotype Sorts" charset="2"/>
              </a:rPr>
              <a:t> </a:t>
            </a:r>
            <a:r>
              <a:rPr lang="en-US" sz="1800" i="1" dirty="0"/>
              <a:t>T</a:t>
            </a:r>
            <a:r>
              <a:rPr lang="en-US" sz="1800" baseline="-25000" dirty="0"/>
              <a:t>2</a:t>
            </a:r>
            <a:r>
              <a:rPr lang="en-US" sz="1800" dirty="0"/>
              <a:t> </a:t>
            </a:r>
            <a:r>
              <a:rPr lang="en-US" sz="1800" dirty="0">
                <a:sym typeface="Symbol" pitchFamily="18" charset="2"/>
              </a:rPr>
              <a:t></a:t>
            </a:r>
            <a:r>
              <a:rPr lang="en-US" sz="1800" dirty="0">
                <a:sym typeface="Monotype Sorts" charset="2"/>
              </a:rPr>
              <a:t> </a:t>
            </a:r>
            <a:r>
              <a:rPr lang="en-US" sz="1800" i="1" dirty="0"/>
              <a:t>T</a:t>
            </a:r>
            <a:r>
              <a:rPr lang="en-US" sz="1800" baseline="-25000" dirty="0"/>
              <a:t>4</a:t>
            </a:r>
            <a:endParaRPr lang="en-US" sz="1800" dirty="0"/>
          </a:p>
          <a:p>
            <a:pPr lvl="2"/>
            <a:r>
              <a:rPr lang="en-US" sz="1800" dirty="0">
                <a:sym typeface="Monotype Sorts" charset="2"/>
              </a:rPr>
              <a:t>Are there others?</a:t>
            </a:r>
          </a:p>
        </p:txBody>
      </p:sp>
      <p:pic>
        <p:nvPicPr>
          <p:cNvPr id="461828" name="Picture 4"/>
          <p:cNvPicPr>
            <a:picLocks noChangeAspect="1" noChangeArrowheads="1"/>
          </p:cNvPicPr>
          <p:nvPr/>
        </p:nvPicPr>
        <p:blipFill>
          <a:blip r:embed="rId3"/>
          <a:srcRect l="32204" t="565" r="32204" b="847"/>
          <a:stretch>
            <a:fillRect/>
          </a:stretch>
        </p:blipFill>
        <p:spPr bwMode="auto">
          <a:xfrm>
            <a:off x="6153150" y="1077913"/>
            <a:ext cx="2400300" cy="4986337"/>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762000" y="0"/>
            <a:ext cx="8229600" cy="1143000"/>
          </a:xfrm>
        </p:spPr>
        <p:txBody>
          <a:bodyPr/>
          <a:lstStyle/>
          <a:p>
            <a:r>
              <a:rPr lang="en-US" sz="4000" b="1" dirty="0">
                <a:solidFill>
                  <a:schemeClr val="accent1">
                    <a:lumMod val="40000"/>
                    <a:lumOff val="60000"/>
                  </a:schemeClr>
                </a:solidFill>
              </a:rPr>
              <a:t>Recoverable Schedules</a:t>
            </a:r>
          </a:p>
        </p:txBody>
      </p:sp>
      <p:sp>
        <p:nvSpPr>
          <p:cNvPr id="401411" name="Rectangle 3"/>
          <p:cNvSpPr>
            <a:spLocks noGrp="1" noChangeArrowheads="1"/>
          </p:cNvSpPr>
          <p:nvPr>
            <p:ph type="body" idx="1"/>
          </p:nvPr>
        </p:nvSpPr>
        <p:spPr>
          <a:xfrm>
            <a:off x="381000" y="1747838"/>
            <a:ext cx="8382000" cy="4876800"/>
          </a:xfrm>
        </p:spPr>
        <p:txBody>
          <a:bodyPr/>
          <a:lstStyle/>
          <a:p>
            <a:pPr>
              <a:tabLst>
                <a:tab pos="2395538" algn="l"/>
                <a:tab pos="2857500" algn="l"/>
                <a:tab pos="3549650" algn="l"/>
                <a:tab pos="3997325" algn="l"/>
              </a:tabLst>
            </a:pPr>
            <a:r>
              <a:rPr lang="en-US" sz="2000" b="1" i="1" u="sng" dirty="0">
                <a:solidFill>
                  <a:schemeClr val="tx2"/>
                </a:solidFill>
              </a:rPr>
              <a:t>Recoverable schedule</a:t>
            </a:r>
            <a:r>
              <a:rPr lang="en-US" sz="2000" b="1" i="1" u="sng" dirty="0"/>
              <a:t> </a:t>
            </a:r>
            <a:r>
              <a:rPr lang="en-US" sz="2000" dirty="0"/>
              <a:t>— if a transaction </a:t>
            </a:r>
            <a:r>
              <a:rPr lang="en-US" sz="2000" i="1" dirty="0" err="1"/>
              <a:t>T</a:t>
            </a:r>
            <a:r>
              <a:rPr lang="en-US" sz="2000" i="1" baseline="-25000" dirty="0" err="1"/>
              <a:t>j</a:t>
            </a:r>
            <a:r>
              <a:rPr lang="en-US" sz="2000" dirty="0"/>
              <a:t> reads a data item previously written by a transaction </a:t>
            </a:r>
            <a:r>
              <a:rPr lang="en-US" sz="2000" i="1" dirty="0"/>
              <a:t>T</a:t>
            </a:r>
            <a:r>
              <a:rPr lang="en-US" sz="2000" i="1" baseline="-25000" dirty="0"/>
              <a:t>i </a:t>
            </a:r>
            <a:r>
              <a:rPr lang="en-US" sz="2000" dirty="0"/>
              <a:t>, then the commit operation of </a:t>
            </a:r>
            <a:r>
              <a:rPr lang="en-US" sz="2000" i="1" dirty="0"/>
              <a:t>T</a:t>
            </a:r>
            <a:r>
              <a:rPr lang="en-US" sz="2000" i="1" baseline="-25000" dirty="0"/>
              <a:t>i</a:t>
            </a:r>
            <a:r>
              <a:rPr lang="en-US" sz="2000" i="1" dirty="0"/>
              <a:t> </a:t>
            </a:r>
            <a:r>
              <a:rPr lang="en-US" sz="2000" dirty="0"/>
              <a:t> appears before the commit operation of </a:t>
            </a:r>
            <a:r>
              <a:rPr lang="en-US" sz="2000" i="1" dirty="0" err="1"/>
              <a:t>T</a:t>
            </a:r>
            <a:r>
              <a:rPr lang="en-US" sz="2000" i="1" baseline="-25000" dirty="0" err="1"/>
              <a:t>j</a:t>
            </a:r>
            <a:r>
              <a:rPr lang="en-US" sz="2000" i="1" dirty="0"/>
              <a:t>.</a:t>
            </a:r>
            <a:endParaRPr lang="en-US" sz="2000" dirty="0"/>
          </a:p>
          <a:p>
            <a:pPr>
              <a:tabLst>
                <a:tab pos="2395538" algn="l"/>
                <a:tab pos="2857500" algn="l"/>
                <a:tab pos="3549650" algn="l"/>
                <a:tab pos="3997325" algn="l"/>
              </a:tabLst>
            </a:pPr>
            <a:r>
              <a:rPr lang="en-US" sz="2000" dirty="0"/>
              <a:t>The following schedule (Schedule 11) is not recoverable if </a:t>
            </a:r>
            <a:r>
              <a:rPr lang="en-US" sz="2000" i="1" dirty="0"/>
              <a:t>T</a:t>
            </a:r>
            <a:r>
              <a:rPr lang="en-US" sz="2000" i="1" baseline="-25000" dirty="0"/>
              <a:t>9</a:t>
            </a:r>
            <a:r>
              <a:rPr lang="en-US" sz="2000" i="1" dirty="0"/>
              <a:t> </a:t>
            </a:r>
            <a:r>
              <a:rPr lang="en-US" sz="2000" dirty="0"/>
              <a:t>commits immediately after the read</a:t>
            </a:r>
            <a:br>
              <a:rPr lang="en-US" sz="2000" dirty="0"/>
            </a:br>
            <a:r>
              <a:rPr lang="en-US" sz="2000" dirty="0"/>
              <a:t>		</a:t>
            </a:r>
          </a:p>
          <a:p>
            <a:pPr>
              <a:tabLst>
                <a:tab pos="2395538" algn="l"/>
                <a:tab pos="2857500" algn="l"/>
                <a:tab pos="3549650" algn="l"/>
                <a:tab pos="3997325" algn="l"/>
              </a:tabLst>
            </a:pPr>
            <a:endParaRPr lang="en-US" sz="2000" dirty="0"/>
          </a:p>
          <a:p>
            <a:pPr>
              <a:tabLst>
                <a:tab pos="2395538" algn="l"/>
                <a:tab pos="2857500" algn="l"/>
                <a:tab pos="3549650" algn="l"/>
                <a:tab pos="3997325" algn="l"/>
              </a:tabLst>
            </a:pPr>
            <a:endParaRPr lang="en-US" sz="2000" dirty="0"/>
          </a:p>
          <a:p>
            <a:pPr>
              <a:tabLst>
                <a:tab pos="2395538" algn="l"/>
                <a:tab pos="2857500" algn="l"/>
                <a:tab pos="3549650" algn="l"/>
                <a:tab pos="3997325" algn="l"/>
              </a:tabLst>
            </a:pPr>
            <a:endParaRPr lang="en-US" sz="2000" dirty="0"/>
          </a:p>
          <a:p>
            <a:pPr>
              <a:tabLst>
                <a:tab pos="2395538" algn="l"/>
                <a:tab pos="2857500" algn="l"/>
                <a:tab pos="3549650" algn="l"/>
                <a:tab pos="3997325" algn="l"/>
              </a:tabLst>
            </a:pPr>
            <a:endParaRPr lang="en-US" sz="2000" dirty="0"/>
          </a:p>
          <a:p>
            <a:pPr>
              <a:tabLst>
                <a:tab pos="2395538" algn="l"/>
                <a:tab pos="2857500" algn="l"/>
                <a:tab pos="3549650" algn="l"/>
                <a:tab pos="3997325" algn="l"/>
              </a:tabLst>
            </a:pPr>
            <a:r>
              <a:rPr lang="en-US" sz="2000" dirty="0"/>
              <a:t>If </a:t>
            </a:r>
            <a:r>
              <a:rPr lang="en-US" sz="2000" i="1" dirty="0"/>
              <a:t>T</a:t>
            </a:r>
            <a:r>
              <a:rPr lang="en-US" sz="2000" baseline="-25000" dirty="0"/>
              <a:t>8</a:t>
            </a:r>
            <a:r>
              <a:rPr lang="en-US" sz="1200" dirty="0"/>
              <a:t> </a:t>
            </a:r>
            <a:r>
              <a:rPr lang="en-US" sz="2000" dirty="0"/>
              <a:t>should abort, </a:t>
            </a:r>
            <a:r>
              <a:rPr lang="en-US" sz="2000" i="1" dirty="0"/>
              <a:t>T</a:t>
            </a:r>
            <a:r>
              <a:rPr lang="en-US" sz="2000" baseline="-25000" dirty="0"/>
              <a:t>9</a:t>
            </a:r>
            <a:r>
              <a:rPr lang="en-US" sz="2000" dirty="0"/>
              <a:t> would have read (and possibly shown to the user) an inconsistent database state.  Hence, database must ensure that schedules are recoverable.</a:t>
            </a:r>
          </a:p>
        </p:txBody>
      </p:sp>
      <p:sp>
        <p:nvSpPr>
          <p:cNvPr id="401414" name="Text Box 6"/>
          <p:cNvSpPr txBox="1">
            <a:spLocks noChangeArrowheads="1"/>
          </p:cNvSpPr>
          <p:nvPr/>
        </p:nvSpPr>
        <p:spPr bwMode="auto">
          <a:xfrm>
            <a:off x="533400" y="1106488"/>
            <a:ext cx="7727950" cy="641350"/>
          </a:xfrm>
          <a:prstGeom prst="rect">
            <a:avLst/>
          </a:prstGeom>
          <a:noFill/>
          <a:ln w="9525">
            <a:noFill/>
            <a:miter lim="800000"/>
            <a:headEnd/>
            <a:tailEnd/>
          </a:ln>
          <a:effectLst/>
        </p:spPr>
        <p:txBody>
          <a:bodyPr wrap="square" anchor="ctr">
            <a:spAutoFit/>
          </a:bodyPr>
          <a:lstStyle/>
          <a:p>
            <a:pPr>
              <a:spcBef>
                <a:spcPct val="50000"/>
              </a:spcBef>
            </a:pPr>
            <a:r>
              <a:rPr lang="en-US" b="1" dirty="0">
                <a:latin typeface="Helvetica" pitchFamily="34" charset="0"/>
              </a:rPr>
              <a:t>Need to address the effect of transaction failures on concurrently </a:t>
            </a:r>
            <a:br>
              <a:rPr lang="en-US" b="1" dirty="0">
                <a:latin typeface="Helvetica" pitchFamily="34" charset="0"/>
              </a:rPr>
            </a:br>
            <a:r>
              <a:rPr lang="en-US" b="1" dirty="0">
                <a:latin typeface="Helvetica" pitchFamily="34" charset="0"/>
              </a:rPr>
              <a:t>running transactions.</a:t>
            </a:r>
          </a:p>
        </p:txBody>
      </p:sp>
      <p:pic>
        <p:nvPicPr>
          <p:cNvPr id="401416" name="Picture 8"/>
          <p:cNvPicPr>
            <a:picLocks noChangeAspect="1" noChangeArrowheads="1"/>
          </p:cNvPicPr>
          <p:nvPr/>
        </p:nvPicPr>
        <p:blipFill>
          <a:blip r:embed="rId3" cstate="print"/>
          <a:srcRect l="462" t="5855" r="1155" b="6161"/>
          <a:stretch>
            <a:fillRect/>
          </a:stretch>
        </p:blipFill>
        <p:spPr bwMode="auto">
          <a:xfrm>
            <a:off x="5867400" y="3581400"/>
            <a:ext cx="2379662" cy="1595437"/>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09600" y="0"/>
            <a:ext cx="8229600" cy="1143000"/>
          </a:xfrm>
        </p:spPr>
        <p:txBody>
          <a:bodyPr/>
          <a:lstStyle/>
          <a:p>
            <a:r>
              <a:rPr lang="en-US" sz="4000" b="1" dirty="0">
                <a:solidFill>
                  <a:schemeClr val="accent1">
                    <a:lumMod val="40000"/>
                    <a:lumOff val="60000"/>
                  </a:schemeClr>
                </a:solidFill>
              </a:rPr>
              <a:t>Cascading Rollbacks</a:t>
            </a:r>
          </a:p>
        </p:txBody>
      </p:sp>
      <p:sp>
        <p:nvSpPr>
          <p:cNvPr id="402435" name="Rectangle 3"/>
          <p:cNvSpPr>
            <a:spLocks noGrp="1" noChangeArrowheads="1"/>
          </p:cNvSpPr>
          <p:nvPr>
            <p:ph type="body" idx="1"/>
          </p:nvPr>
        </p:nvSpPr>
        <p:spPr>
          <a:xfrm>
            <a:off x="457200" y="1066800"/>
            <a:ext cx="8001000" cy="4622800"/>
          </a:xfrm>
        </p:spPr>
        <p:txBody>
          <a:bodyPr/>
          <a:lstStyle/>
          <a:p>
            <a:pPr>
              <a:tabLst>
                <a:tab pos="1658938" algn="l"/>
                <a:tab pos="2120900" algn="l"/>
                <a:tab pos="2684463" algn="l"/>
                <a:tab pos="3030538" algn="l"/>
                <a:tab pos="3767138" algn="l"/>
                <a:tab pos="4056063" algn="l"/>
              </a:tabLst>
            </a:pPr>
            <a:r>
              <a:rPr lang="en-US" sz="2400" b="1" i="1" u="sng" dirty="0">
                <a:solidFill>
                  <a:schemeClr val="tx2"/>
                </a:solidFill>
              </a:rPr>
              <a:t>Cascading rollback</a:t>
            </a:r>
            <a:r>
              <a:rPr lang="en-US" sz="2400" b="1" i="1" u="sng" dirty="0"/>
              <a:t> </a:t>
            </a:r>
            <a:r>
              <a:rPr lang="en-US" sz="2400" dirty="0"/>
              <a:t>– a single transaction failure leads to a series of transaction rollbacks.  Consider the following schedule where none of the transactions has yet committed (so the schedule is recoverable)</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smtClean="0"/>
              <a:t>If </a:t>
            </a:r>
            <a:r>
              <a:rPr lang="en-US" sz="2400" i="1" dirty="0"/>
              <a:t>T</a:t>
            </a:r>
            <a:r>
              <a:rPr lang="en-US" sz="2400" baseline="-25000" dirty="0"/>
              <a:t>10</a:t>
            </a:r>
            <a:r>
              <a:rPr lang="en-US" sz="2400" dirty="0"/>
              <a:t> fails, </a:t>
            </a:r>
            <a:r>
              <a:rPr lang="en-US" sz="2400" i="1" dirty="0"/>
              <a:t>T</a:t>
            </a:r>
            <a:r>
              <a:rPr lang="en-US" sz="2400" baseline="-25000" dirty="0"/>
              <a:t>11</a:t>
            </a:r>
            <a:r>
              <a:rPr lang="en-US" sz="2400" dirty="0"/>
              <a:t> and </a:t>
            </a:r>
            <a:r>
              <a:rPr lang="en-US" sz="2400" i="1" dirty="0"/>
              <a:t>T</a:t>
            </a:r>
            <a:r>
              <a:rPr lang="en-US" sz="2400" baseline="-25000" dirty="0"/>
              <a:t>12</a:t>
            </a:r>
            <a:r>
              <a:rPr lang="en-US" sz="2400" dirty="0"/>
              <a:t> must also be rolled back.</a:t>
            </a:r>
          </a:p>
          <a:p>
            <a:pPr>
              <a:tabLst>
                <a:tab pos="1658938" algn="l"/>
                <a:tab pos="2120900" algn="l"/>
                <a:tab pos="2684463" algn="l"/>
                <a:tab pos="3030538" algn="l"/>
                <a:tab pos="3767138" algn="l"/>
                <a:tab pos="4056063" algn="l"/>
              </a:tabLst>
            </a:pPr>
            <a:r>
              <a:rPr lang="en-US" sz="2400" dirty="0"/>
              <a:t>Can lead to the undoing of a significant amount of work</a:t>
            </a:r>
          </a:p>
        </p:txBody>
      </p:sp>
      <p:pic>
        <p:nvPicPr>
          <p:cNvPr id="402440" name="Picture 8"/>
          <p:cNvPicPr>
            <a:picLocks noChangeAspect="1" noChangeArrowheads="1"/>
          </p:cNvPicPr>
          <p:nvPr/>
        </p:nvPicPr>
        <p:blipFill>
          <a:blip r:embed="rId3"/>
          <a:srcRect l="450" t="9593" r="674" b="9593"/>
          <a:stretch>
            <a:fillRect/>
          </a:stretch>
        </p:blipFill>
        <p:spPr bwMode="auto">
          <a:xfrm>
            <a:off x="4800600" y="2819400"/>
            <a:ext cx="3711575" cy="2276475"/>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914400" y="0"/>
            <a:ext cx="8229600" cy="1143000"/>
          </a:xfrm>
        </p:spPr>
        <p:txBody>
          <a:bodyPr/>
          <a:lstStyle/>
          <a:p>
            <a:r>
              <a:rPr lang="en-US" sz="4000" b="1" dirty="0" err="1">
                <a:solidFill>
                  <a:schemeClr val="accent1">
                    <a:lumMod val="40000"/>
                    <a:lumOff val="60000"/>
                  </a:schemeClr>
                </a:solidFill>
              </a:rPr>
              <a:t>Cascadeless</a:t>
            </a:r>
            <a:r>
              <a:rPr lang="en-US" sz="4000" b="1" dirty="0">
                <a:solidFill>
                  <a:schemeClr val="accent1">
                    <a:lumMod val="40000"/>
                    <a:lumOff val="60000"/>
                  </a:schemeClr>
                </a:solidFill>
              </a:rPr>
              <a:t> Schedules</a:t>
            </a:r>
          </a:p>
        </p:txBody>
      </p:sp>
      <p:sp>
        <p:nvSpPr>
          <p:cNvPr id="403459" name="Rectangle 3"/>
          <p:cNvSpPr>
            <a:spLocks noGrp="1" noChangeArrowheads="1"/>
          </p:cNvSpPr>
          <p:nvPr>
            <p:ph type="body" idx="1"/>
          </p:nvPr>
        </p:nvSpPr>
        <p:spPr/>
        <p:txBody>
          <a:bodyPr/>
          <a:lstStyle/>
          <a:p>
            <a:endParaRPr lang="en-US" sz="2400" dirty="0" smtClean="0">
              <a:solidFill>
                <a:schemeClr val="tx2"/>
              </a:solidFill>
            </a:endParaRPr>
          </a:p>
          <a:p>
            <a:r>
              <a:rPr lang="en-US" sz="2400" i="1" u="sng" dirty="0" err="1" smtClean="0">
                <a:solidFill>
                  <a:schemeClr val="tx2"/>
                </a:solidFill>
              </a:rPr>
              <a:t>C</a:t>
            </a:r>
            <a:r>
              <a:rPr lang="en-US" sz="2400" b="1" i="1" u="sng" dirty="0" err="1" smtClean="0">
                <a:solidFill>
                  <a:schemeClr val="tx2"/>
                </a:solidFill>
              </a:rPr>
              <a:t>ascadeless</a:t>
            </a:r>
            <a:r>
              <a:rPr lang="en-US" sz="2400" b="1" i="1" u="sng" dirty="0" smtClean="0">
                <a:solidFill>
                  <a:schemeClr val="tx2"/>
                </a:solidFill>
              </a:rPr>
              <a:t> </a:t>
            </a:r>
            <a:r>
              <a:rPr lang="en-US" sz="2400" b="1" i="1" u="sng" dirty="0">
                <a:solidFill>
                  <a:schemeClr val="tx2"/>
                </a:solidFill>
              </a:rPr>
              <a:t>schedules</a:t>
            </a:r>
            <a:r>
              <a:rPr lang="en-US" sz="2400" b="1" i="1" u="sng" dirty="0"/>
              <a:t> </a:t>
            </a:r>
            <a:r>
              <a:rPr lang="en-US" sz="2400" dirty="0"/>
              <a:t>— cascading rollbacks cannot occur; for each pair of transactions </a:t>
            </a:r>
            <a:r>
              <a:rPr lang="en-US" sz="2400" i="1" dirty="0"/>
              <a:t>T</a:t>
            </a:r>
            <a:r>
              <a:rPr lang="en-US" sz="2400" i="1" baseline="-25000" dirty="0"/>
              <a:t>i</a:t>
            </a:r>
            <a:r>
              <a:rPr lang="en-US" sz="2400" i="1" dirty="0"/>
              <a:t> </a:t>
            </a:r>
            <a:r>
              <a:rPr lang="en-US" sz="2400" dirty="0"/>
              <a:t>and </a:t>
            </a:r>
            <a:r>
              <a:rPr lang="en-US" sz="2400" i="1" dirty="0" err="1"/>
              <a:t>T</a:t>
            </a:r>
            <a:r>
              <a:rPr lang="en-US" sz="2400" i="1" baseline="-25000" dirty="0" err="1"/>
              <a:t>j</a:t>
            </a:r>
            <a:r>
              <a:rPr lang="en-US" sz="2400" dirty="0"/>
              <a:t> such that </a:t>
            </a:r>
            <a:r>
              <a:rPr lang="en-US" sz="2400" i="1" dirty="0" err="1"/>
              <a:t>T</a:t>
            </a:r>
            <a:r>
              <a:rPr lang="en-US" sz="2400" i="1" baseline="-25000" dirty="0" err="1"/>
              <a:t>j</a:t>
            </a:r>
            <a:r>
              <a:rPr lang="en-US" sz="2400" dirty="0"/>
              <a:t>  reads a data item previously written by </a:t>
            </a:r>
            <a:r>
              <a:rPr lang="en-US" sz="2400" i="1" dirty="0"/>
              <a:t>T</a:t>
            </a:r>
            <a:r>
              <a:rPr lang="en-US" sz="2400" i="1" baseline="-25000" dirty="0"/>
              <a:t>i</a:t>
            </a:r>
            <a:r>
              <a:rPr lang="en-US" sz="2400" dirty="0"/>
              <a:t>, the commit operation of </a:t>
            </a:r>
            <a:r>
              <a:rPr lang="en-US" sz="2400" i="1" dirty="0"/>
              <a:t>T</a:t>
            </a:r>
            <a:r>
              <a:rPr lang="en-US" sz="2400" i="1" baseline="-25000" dirty="0"/>
              <a:t>i</a:t>
            </a:r>
            <a:r>
              <a:rPr lang="en-US" sz="2400" i="1" dirty="0"/>
              <a:t> </a:t>
            </a:r>
            <a:r>
              <a:rPr lang="en-US" sz="2400" dirty="0"/>
              <a:t> appears before the read operation of </a:t>
            </a:r>
            <a:r>
              <a:rPr lang="en-US" sz="2400" i="1" dirty="0" err="1"/>
              <a:t>T</a:t>
            </a:r>
            <a:r>
              <a:rPr lang="en-US" sz="2400" i="1" baseline="-25000" dirty="0" err="1"/>
              <a:t>j</a:t>
            </a:r>
            <a:r>
              <a:rPr lang="en-US" sz="2400" dirty="0" smtClean="0"/>
              <a:t>.</a:t>
            </a:r>
          </a:p>
          <a:p>
            <a:endParaRPr lang="en-US" sz="2400" dirty="0"/>
          </a:p>
          <a:p>
            <a:r>
              <a:rPr lang="en-US" sz="2400" dirty="0"/>
              <a:t>Every </a:t>
            </a:r>
            <a:r>
              <a:rPr lang="en-US" sz="2400" dirty="0" err="1"/>
              <a:t>cascadeless</a:t>
            </a:r>
            <a:r>
              <a:rPr lang="en-US" sz="2400" dirty="0"/>
              <a:t> schedule is also </a:t>
            </a:r>
            <a:r>
              <a:rPr lang="en-US" sz="2400" dirty="0" smtClean="0"/>
              <a:t>recoverable</a:t>
            </a:r>
          </a:p>
          <a:p>
            <a:endParaRPr lang="en-US" sz="2400" dirty="0"/>
          </a:p>
          <a:p>
            <a:r>
              <a:rPr lang="en-US" sz="2400" dirty="0"/>
              <a:t>It is desirable to restrict the schedules to those that are </a:t>
            </a:r>
            <a:r>
              <a:rPr lang="en-US" sz="2400" dirty="0" err="1"/>
              <a:t>cascadeless</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705850" cy="5221287"/>
          </a:xfrm>
        </p:spPr>
        <p:txBody>
          <a:bodyPr/>
          <a:lstStyle/>
          <a:p>
            <a:endParaRPr lang="en-US" dirty="0" smtClean="0"/>
          </a:p>
          <a:p>
            <a:r>
              <a:rPr lang="en-US" dirty="0" smtClean="0"/>
              <a:t>Lock Based Protocols</a:t>
            </a:r>
          </a:p>
          <a:p>
            <a:r>
              <a:rPr lang="en-US" dirty="0" smtClean="0"/>
              <a:t>Timestamp Based Protocols</a:t>
            </a:r>
          </a:p>
          <a:p>
            <a:r>
              <a:rPr lang="en-US" dirty="0" smtClean="0"/>
              <a:t>Tree (or Graph) Based Protocols</a:t>
            </a:r>
          </a:p>
          <a:p>
            <a:r>
              <a:rPr lang="en-US" dirty="0" smtClean="0"/>
              <a:t>Deadlock handling techniques</a:t>
            </a:r>
            <a:endParaRPr lang="en-US" dirty="0"/>
          </a:p>
        </p:txBody>
      </p:sp>
      <p:sp>
        <p:nvSpPr>
          <p:cNvPr id="4" name="Rectangle 2"/>
          <p:cNvSpPr>
            <a:spLocks noGrp="1" noChangeArrowheads="1"/>
          </p:cNvSpPr>
          <p:nvPr>
            <p:ph type="title"/>
          </p:nvPr>
        </p:nvSpPr>
        <p:spPr>
          <a:xfrm>
            <a:off x="1219200" y="0"/>
            <a:ext cx="8229600" cy="1143000"/>
          </a:xfrm>
        </p:spPr>
        <p:txBody>
          <a:bodyPr/>
          <a:lstStyle/>
          <a:p>
            <a:r>
              <a:rPr lang="en-US" sz="3600" b="1" dirty="0" smtClean="0">
                <a:solidFill>
                  <a:schemeClr val="accent1">
                    <a:lumMod val="40000"/>
                    <a:lumOff val="60000"/>
                  </a:schemeClr>
                </a:solidFill>
              </a:rPr>
              <a:t>Concurrency Control Mechanisms</a:t>
            </a:r>
            <a:endParaRPr lang="en-US" sz="3600" b="1" dirty="0">
              <a:solidFill>
                <a:schemeClr val="accent1">
                  <a:lumMod val="40000"/>
                  <a:lumOff val="60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z="2400" dirty="0" smtClean="0"/>
          </a:p>
          <a:p>
            <a:r>
              <a:rPr lang="en-US" sz="2400" dirty="0" smtClean="0"/>
              <a:t>To ensure </a:t>
            </a:r>
            <a:r>
              <a:rPr lang="en-US" sz="2400" dirty="0" err="1" smtClean="0"/>
              <a:t>serializability</a:t>
            </a:r>
            <a:r>
              <a:rPr lang="en-US" sz="2400" dirty="0" smtClean="0"/>
              <a:t>, it is required that when one transaction is accessing a data item no other transaction can modify it.</a:t>
            </a:r>
          </a:p>
          <a:p>
            <a:r>
              <a:rPr lang="en-US" sz="2400" dirty="0" smtClean="0"/>
              <a:t>There are 2 ways to lock a data item:</a:t>
            </a:r>
          </a:p>
          <a:p>
            <a:pPr lvl="1"/>
            <a:r>
              <a:rPr lang="en-US" sz="2000" dirty="0" smtClean="0"/>
              <a:t>Shared lock (Read mode)</a:t>
            </a:r>
          </a:p>
          <a:p>
            <a:pPr lvl="1"/>
            <a:r>
              <a:rPr lang="en-US" sz="2000" dirty="0" smtClean="0"/>
              <a:t>Exclusive lock (Write mode)</a:t>
            </a:r>
          </a:p>
          <a:p>
            <a:pPr lvl="1">
              <a:buNone/>
            </a:pPr>
            <a:endParaRPr lang="en-US" dirty="0" smtClean="0"/>
          </a:p>
          <a:p>
            <a:pPr lvl="1">
              <a:buNone/>
            </a:pPr>
            <a:r>
              <a:rPr lang="en-US" dirty="0" smtClean="0"/>
              <a:t>Shared locks are compatible with only other shared locks and not with exclusive locks.</a:t>
            </a:r>
            <a:endParaRPr lang="en-US" dirty="0"/>
          </a:p>
        </p:txBody>
      </p:sp>
      <p:sp>
        <p:nvSpPr>
          <p:cNvPr id="5" name="Rectangle 2"/>
          <p:cNvSpPr txBox="1">
            <a:spLocks noChangeArrowheads="1"/>
          </p:cNvSpPr>
          <p:nvPr/>
        </p:nvSpPr>
        <p:spPr>
          <a:xfrm>
            <a:off x="1219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dirty="0" smtClean="0">
                <a:ln>
                  <a:noFill/>
                </a:ln>
                <a:solidFill>
                  <a:schemeClr val="accent1">
                    <a:lumMod val="40000"/>
                    <a:lumOff val="60000"/>
                  </a:schemeClr>
                </a:solidFill>
                <a:effectLst/>
                <a:uLnTx/>
                <a:uFillTx/>
                <a:latin typeface="+mj-lt"/>
                <a:ea typeface="+mj-ea"/>
                <a:cs typeface="+mj-cs"/>
              </a:rPr>
              <a:t>Locking Schemes</a:t>
            </a:r>
            <a:endParaRPr kumimoji="0" lang="en-US" sz="3600" b="1" i="0" u="none" strike="noStrike" kern="0" cap="none" spc="0" normalizeH="0" baseline="0" noProof="0" dirty="0">
              <a:ln>
                <a:noFill/>
              </a:ln>
              <a:solidFill>
                <a:schemeClr val="accent1">
                  <a:lumMod val="40000"/>
                  <a:lumOff val="60000"/>
                </a:schemeClr>
              </a:solidFill>
              <a:effectLst/>
              <a:uLnTx/>
              <a:uFillTx/>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800" b="1" dirty="0" smtClean="0">
                <a:solidFill>
                  <a:schemeClr val="accent5"/>
                </a:solidFill>
              </a:rPr>
              <a:t>Starvation</a:t>
            </a:r>
            <a:endParaRPr lang="en-US" sz="4800" b="1" dirty="0">
              <a:solidFill>
                <a:schemeClr val="accent5"/>
              </a:solidFill>
            </a:endParaRPr>
          </a:p>
        </p:txBody>
      </p:sp>
      <p:sp>
        <p:nvSpPr>
          <p:cNvPr id="3" name="Content Placeholder 2"/>
          <p:cNvSpPr>
            <a:spLocks noGrp="1"/>
          </p:cNvSpPr>
          <p:nvPr>
            <p:ph idx="1"/>
          </p:nvPr>
        </p:nvSpPr>
        <p:spPr/>
        <p:txBody>
          <a:bodyPr/>
          <a:lstStyle/>
          <a:p>
            <a:endParaRPr lang="en-US" dirty="0" smtClean="0"/>
          </a:p>
          <a:p>
            <a:r>
              <a:rPr lang="en-US" dirty="0" smtClean="0"/>
              <a:t>Starvation may occur due to 2 reasons:</a:t>
            </a:r>
          </a:p>
          <a:p>
            <a:pPr lvl="1"/>
            <a:r>
              <a:rPr lang="en-US" dirty="0" smtClean="0"/>
              <a:t> Allowing a higher priority trans to acquire lock may result in starvation of lower priority trans waiting for an x lock.</a:t>
            </a:r>
          </a:p>
          <a:p>
            <a:pPr lvl="1"/>
            <a:endParaRPr lang="en-US" dirty="0" smtClean="0"/>
          </a:p>
          <a:p>
            <a:pPr lvl="1"/>
            <a:r>
              <a:rPr lang="en-US" dirty="0" smtClean="0"/>
              <a:t>When a shared lock is acquired by a series of trans on a data item and at the same time any other trans is waiting for x-lock on it.</a:t>
            </a:r>
          </a:p>
          <a:p>
            <a:pPr lvl="1"/>
            <a:endParaRPr lang="en-US" dirty="0" smtClean="0"/>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600" b="1" dirty="0" smtClean="0"/>
              <a:t>If an error or hardware/software crash occurs between the begin and end, the database will be inconsistent. The errors may be: </a:t>
            </a:r>
          </a:p>
          <a:p>
            <a:pPr lvl="1"/>
            <a:r>
              <a:rPr lang="en-US" sz="1600" b="1" dirty="0" smtClean="0"/>
              <a:t>Computer Failure (system crash)</a:t>
            </a:r>
          </a:p>
          <a:p>
            <a:pPr lvl="1"/>
            <a:r>
              <a:rPr lang="en-US" sz="1600" b="1" dirty="0" smtClean="0"/>
              <a:t>A transaction or system error</a:t>
            </a:r>
          </a:p>
          <a:p>
            <a:pPr lvl="1"/>
            <a:r>
              <a:rPr lang="en-US" sz="1600" b="1" dirty="0" smtClean="0"/>
              <a:t>Local errors or exception conditions detected by the transaction</a:t>
            </a:r>
          </a:p>
          <a:p>
            <a:pPr lvl="1"/>
            <a:r>
              <a:rPr lang="en-US" sz="1600" b="1" dirty="0" smtClean="0"/>
              <a:t>Concurrency control enforcement</a:t>
            </a:r>
          </a:p>
          <a:p>
            <a:pPr lvl="1"/>
            <a:r>
              <a:rPr lang="en-US" sz="1600" b="1" dirty="0" smtClean="0"/>
              <a:t>Disk failure</a:t>
            </a:r>
          </a:p>
          <a:p>
            <a:pPr lvl="1"/>
            <a:r>
              <a:rPr lang="en-US" sz="1600" b="1" dirty="0" smtClean="0"/>
              <a:t>Physical problems and catastrophes.</a:t>
            </a:r>
          </a:p>
          <a:p>
            <a:pPr lvl="1"/>
            <a:endParaRPr lang="en-US" sz="1600" b="1" dirty="0" smtClean="0"/>
          </a:p>
          <a:p>
            <a:r>
              <a:rPr lang="en-US" sz="1600" b="1" dirty="0" smtClean="0"/>
              <a:t>The </a:t>
            </a:r>
            <a:r>
              <a:rPr lang="en-US" sz="1600" b="1" u="sng" dirty="0" smtClean="0"/>
              <a:t>database is restored</a:t>
            </a:r>
            <a:r>
              <a:rPr lang="en-US" sz="1600" b="1" dirty="0" smtClean="0"/>
              <a:t> to some state from the past so that a correct state—close to the time of failure—can be reconstructed from the past state.</a:t>
            </a:r>
          </a:p>
          <a:p>
            <a:r>
              <a:rPr lang="en-US" sz="1600" b="1" dirty="0" smtClean="0"/>
              <a:t>A DBMS ensures that if a transaction executes some updates and then a failure occurs before the transaction reaches normal termination, then those </a:t>
            </a:r>
            <a:r>
              <a:rPr lang="en-US" sz="1600" b="1" u="sng" dirty="0" smtClean="0"/>
              <a:t>updates are undone.</a:t>
            </a:r>
          </a:p>
          <a:p>
            <a:r>
              <a:rPr lang="en-US" sz="1600" b="1" dirty="0" smtClean="0"/>
              <a:t>The statements </a:t>
            </a:r>
            <a:r>
              <a:rPr lang="en-US" sz="1600" b="1" u="sng" dirty="0" smtClean="0"/>
              <a:t>COMMIT and ROLLBACK</a:t>
            </a:r>
            <a:r>
              <a:rPr lang="en-US" sz="1600" b="1" dirty="0" smtClean="0"/>
              <a:t> (or their equivalent) ensure Transaction Atomicity</a:t>
            </a:r>
          </a:p>
          <a:p>
            <a:endParaRPr lang="en-US" dirty="0"/>
          </a:p>
        </p:txBody>
      </p:sp>
      <p:sp>
        <p:nvSpPr>
          <p:cNvPr id="4" name="Title 1"/>
          <p:cNvSpPr>
            <a:spLocks noGrp="1"/>
          </p:cNvSpPr>
          <p:nvPr>
            <p:ph type="title"/>
          </p:nvPr>
        </p:nvSpPr>
        <p:spPr>
          <a:xfrm>
            <a:off x="914400" y="228600"/>
            <a:ext cx="8229600" cy="1143000"/>
          </a:xfrm>
        </p:spPr>
        <p:txBody>
          <a:bodyPr/>
          <a:lstStyle/>
          <a:p>
            <a:r>
              <a:rPr lang="en-US" sz="3200" b="1" dirty="0" smtClean="0">
                <a:solidFill>
                  <a:schemeClr val="accent1">
                    <a:lumMod val="40000"/>
                    <a:lumOff val="60000"/>
                  </a:schemeClr>
                </a:solidFill>
              </a:rPr>
              <a:t>Transaction as a Recovery Unit</a:t>
            </a:r>
            <a:endParaRPr lang="en-US" sz="3200" b="1"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solidFill>
                  <a:schemeClr val="accent5"/>
                </a:solidFill>
              </a:rPr>
              <a:t>Solution to Starvation</a:t>
            </a:r>
            <a:endParaRPr lang="en-US" dirty="0">
              <a:solidFill>
                <a:schemeClr val="accent5"/>
              </a:solidFill>
            </a:endParaRPr>
          </a:p>
        </p:txBody>
      </p:sp>
      <p:sp>
        <p:nvSpPr>
          <p:cNvPr id="3" name="Content Placeholder 2"/>
          <p:cNvSpPr>
            <a:spLocks noGrp="1"/>
          </p:cNvSpPr>
          <p:nvPr>
            <p:ph idx="1"/>
          </p:nvPr>
        </p:nvSpPr>
        <p:spPr/>
        <p:txBody>
          <a:bodyPr/>
          <a:lstStyle/>
          <a:p>
            <a:endParaRPr lang="en-US" dirty="0" smtClean="0"/>
          </a:p>
          <a:p>
            <a:r>
              <a:rPr lang="en-US" dirty="0" smtClean="0"/>
              <a:t>When a trans Ti requests a lock on data item Q, the concurrency ctrl manager grants the lock only when:</a:t>
            </a:r>
          </a:p>
          <a:p>
            <a:pPr lvl="1"/>
            <a:r>
              <a:rPr lang="en-US" dirty="0" smtClean="0"/>
              <a:t> There is no other trans holding a conflicting lock.</a:t>
            </a:r>
          </a:p>
          <a:p>
            <a:pPr lvl="1"/>
            <a:r>
              <a:rPr lang="en-US" dirty="0" smtClean="0"/>
              <a:t>There is no other trans which is waiting for  a lock on Q and made lock request before Ti.</a:t>
            </a:r>
          </a:p>
          <a:p>
            <a:pPr lvl="1">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chemeClr val="accent5"/>
                </a:solidFill>
              </a:rPr>
              <a:t>2 PL</a:t>
            </a:r>
            <a:endParaRPr lang="en-US" b="1" dirty="0">
              <a:solidFill>
                <a:schemeClr val="accent5"/>
              </a:solidFill>
            </a:endParaRPr>
          </a:p>
        </p:txBody>
      </p:sp>
      <p:sp>
        <p:nvSpPr>
          <p:cNvPr id="3" name="Content Placeholder 2"/>
          <p:cNvSpPr>
            <a:spLocks noGrp="1"/>
          </p:cNvSpPr>
          <p:nvPr>
            <p:ph idx="1"/>
          </p:nvPr>
        </p:nvSpPr>
        <p:spPr>
          <a:xfrm>
            <a:off x="228600" y="762000"/>
            <a:ext cx="8705850" cy="5221287"/>
          </a:xfrm>
        </p:spPr>
        <p:txBody>
          <a:bodyPr/>
          <a:lstStyle/>
          <a:p>
            <a:r>
              <a:rPr lang="en-US" sz="2400" dirty="0" smtClean="0"/>
              <a:t>There are two phases in which a trans holds and releases a lock on a data item</a:t>
            </a:r>
            <a:r>
              <a:rPr lang="en-US" dirty="0" smtClean="0"/>
              <a:t>:</a:t>
            </a:r>
          </a:p>
          <a:p>
            <a:r>
              <a:rPr lang="en-US" sz="2400" dirty="0" smtClean="0">
                <a:latin typeface="+mj-lt"/>
              </a:rPr>
              <a:t>Phase 1: Growing Phase</a:t>
            </a:r>
          </a:p>
          <a:p>
            <a:pPr lvl="1"/>
            <a:r>
              <a:rPr lang="en-US" sz="2000" dirty="0" smtClean="0">
                <a:latin typeface="+mj-lt"/>
              </a:rPr>
              <a:t>transaction may obtain locks </a:t>
            </a:r>
          </a:p>
          <a:p>
            <a:pPr lvl="1"/>
            <a:r>
              <a:rPr lang="en-US" sz="2000" dirty="0" smtClean="0">
                <a:latin typeface="+mj-lt"/>
              </a:rPr>
              <a:t>transaction may not release locks</a:t>
            </a:r>
          </a:p>
          <a:p>
            <a:r>
              <a:rPr lang="en-US" sz="2400" dirty="0" smtClean="0">
                <a:latin typeface="+mj-lt"/>
              </a:rPr>
              <a:t>Phase 2: Shrinking Phase</a:t>
            </a:r>
          </a:p>
          <a:p>
            <a:pPr lvl="1"/>
            <a:r>
              <a:rPr lang="en-US" sz="2000" dirty="0" smtClean="0">
                <a:latin typeface="+mj-lt"/>
              </a:rPr>
              <a:t>transaction may release locks</a:t>
            </a:r>
          </a:p>
          <a:p>
            <a:pPr lvl="1"/>
            <a:r>
              <a:rPr lang="en-US" sz="2000" dirty="0" smtClean="0">
                <a:latin typeface="+mj-lt"/>
              </a:rPr>
              <a:t>transaction may not obtain locks</a:t>
            </a:r>
          </a:p>
          <a:p>
            <a:pPr lvl="1"/>
            <a:r>
              <a:rPr lang="en-US" dirty="0" smtClean="0"/>
              <a:t>Problems with 2 PL:</a:t>
            </a:r>
          </a:p>
          <a:p>
            <a:pPr lvl="2"/>
            <a:r>
              <a:rPr lang="en-US" dirty="0" smtClean="0"/>
              <a:t>It does not ensure freedom from deadlocks</a:t>
            </a:r>
          </a:p>
          <a:p>
            <a:pPr lvl="2"/>
            <a:r>
              <a:rPr lang="en-US" dirty="0" smtClean="0"/>
              <a:t>Cascading rollbacks may occur. </a:t>
            </a:r>
          </a:p>
          <a:p>
            <a:pPr lvl="3"/>
            <a:r>
              <a:rPr lang="en-US" dirty="0" smtClean="0"/>
              <a:t>Cascading rollbacks can be avoided by </a:t>
            </a:r>
          </a:p>
          <a:p>
            <a:pPr lvl="4"/>
            <a:r>
              <a:rPr lang="en-US" dirty="0" smtClean="0"/>
              <a:t>Strict 2PL</a:t>
            </a:r>
          </a:p>
          <a:p>
            <a:pPr lvl="4"/>
            <a:r>
              <a:rPr lang="en-US" dirty="0" smtClean="0"/>
              <a:t>Rigorous 2P</a:t>
            </a:r>
          </a:p>
          <a:p>
            <a:pPr lvl="5"/>
            <a:endParaRPr lang="en-US" dirty="0" smtClean="0"/>
          </a:p>
          <a:p>
            <a:pPr lvl="4">
              <a:buNone/>
            </a:pPr>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a:t>
            </a:r>
          </a:p>
          <a:p>
            <a:endParaRPr lang="en-US" sz="2000" dirty="0" smtClean="0"/>
          </a:p>
          <a:p>
            <a:pPr lvl="1">
              <a:buNone/>
            </a:pPr>
            <a:r>
              <a:rPr lang="en-US" sz="2000" u="sng" dirty="0" smtClean="0"/>
              <a:t>T1</a:t>
            </a:r>
          </a:p>
          <a:p>
            <a:pPr lvl="1">
              <a:buNone/>
            </a:pPr>
            <a:r>
              <a:rPr lang="en-US" sz="2000" dirty="0" smtClean="0"/>
              <a:t>Lock X (A)			----------------------------    Growing Phase					</a:t>
            </a:r>
          </a:p>
          <a:p>
            <a:pPr lvl="1">
              <a:buNone/>
            </a:pPr>
            <a:r>
              <a:rPr lang="en-US" sz="2000" dirty="0" smtClean="0"/>
              <a:t>Read A</a:t>
            </a:r>
          </a:p>
          <a:p>
            <a:pPr lvl="1">
              <a:buNone/>
            </a:pPr>
            <a:r>
              <a:rPr lang="en-US" sz="2000" dirty="0" smtClean="0"/>
              <a:t>Lock S (B)</a:t>
            </a:r>
          </a:p>
          <a:p>
            <a:pPr lvl="1">
              <a:buNone/>
            </a:pPr>
            <a:r>
              <a:rPr lang="en-US" sz="2000" dirty="0" smtClean="0"/>
              <a:t>Read B</a:t>
            </a:r>
          </a:p>
          <a:p>
            <a:pPr lvl="1">
              <a:buNone/>
            </a:pPr>
            <a:r>
              <a:rPr lang="en-US" sz="2000" dirty="0" smtClean="0"/>
              <a:t>:</a:t>
            </a:r>
          </a:p>
          <a:p>
            <a:pPr lvl="1">
              <a:buNone/>
            </a:pPr>
            <a:r>
              <a:rPr lang="en-US" sz="2000" dirty="0" smtClean="0"/>
              <a:t>:</a:t>
            </a:r>
          </a:p>
          <a:p>
            <a:pPr lvl="1">
              <a:buNone/>
            </a:pPr>
            <a:r>
              <a:rPr lang="en-US" sz="2000" dirty="0" smtClean="0"/>
              <a:t>Unlock X (A)             ----------------------------     Shrinking Phase  </a:t>
            </a:r>
          </a:p>
          <a:p>
            <a:pPr lvl="1">
              <a:buNone/>
            </a:pPr>
            <a:r>
              <a:rPr lang="en-US" sz="2000" dirty="0" smtClean="0"/>
              <a:t>Unlock S (B)</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b="1" dirty="0" smtClean="0">
                <a:solidFill>
                  <a:schemeClr val="accent1">
                    <a:lumMod val="60000"/>
                    <a:lumOff val="40000"/>
                  </a:schemeClr>
                </a:solidFill>
              </a:rPr>
              <a:t>Problems with 2PL</a:t>
            </a:r>
            <a:endParaRPr lang="en-US" sz="4000" b="1"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sz="1600" b="1" u="sng" dirty="0" smtClean="0"/>
              <a:t>T1							T2							T3</a:t>
            </a:r>
          </a:p>
          <a:p>
            <a:pPr>
              <a:buNone/>
            </a:pPr>
            <a:r>
              <a:rPr lang="en-US" sz="1400" b="1" dirty="0" smtClean="0"/>
              <a:t>Lock X(A)</a:t>
            </a:r>
          </a:p>
          <a:p>
            <a:pPr>
              <a:buNone/>
            </a:pPr>
            <a:r>
              <a:rPr lang="en-US" sz="1400" b="1" dirty="0" smtClean="0"/>
              <a:t>Read A</a:t>
            </a:r>
          </a:p>
          <a:p>
            <a:pPr>
              <a:buNone/>
            </a:pPr>
            <a:r>
              <a:rPr lang="en-US" sz="1400" b="1" dirty="0" smtClean="0"/>
              <a:t>Lock S(B)</a:t>
            </a:r>
          </a:p>
          <a:p>
            <a:pPr>
              <a:buNone/>
            </a:pPr>
            <a:r>
              <a:rPr lang="en-US" sz="1400" b="1" dirty="0" smtClean="0"/>
              <a:t>Read B</a:t>
            </a:r>
          </a:p>
          <a:p>
            <a:pPr>
              <a:buNone/>
            </a:pPr>
            <a:r>
              <a:rPr lang="en-US" sz="1400" b="1" dirty="0" smtClean="0"/>
              <a:t>Write A</a:t>
            </a:r>
          </a:p>
          <a:p>
            <a:pPr>
              <a:buNone/>
            </a:pPr>
            <a:r>
              <a:rPr lang="en-US" sz="1400" b="1" dirty="0" smtClean="0"/>
              <a:t>Unlock (A)</a:t>
            </a:r>
          </a:p>
          <a:p>
            <a:pPr>
              <a:buNone/>
            </a:pPr>
            <a:r>
              <a:rPr lang="en-US" sz="1400" b="1" dirty="0" smtClean="0"/>
              <a:t>									Lock X(A)</a:t>
            </a:r>
          </a:p>
          <a:p>
            <a:pPr>
              <a:buNone/>
            </a:pPr>
            <a:r>
              <a:rPr lang="en-US" sz="1400" b="1" dirty="0" smtClean="0"/>
              <a:t>									Read  A</a:t>
            </a:r>
          </a:p>
          <a:p>
            <a:pPr>
              <a:buNone/>
            </a:pPr>
            <a:r>
              <a:rPr lang="en-US" sz="1400" b="1" dirty="0" smtClean="0"/>
              <a:t>									Write A</a:t>
            </a:r>
          </a:p>
          <a:p>
            <a:pPr>
              <a:buNone/>
            </a:pPr>
            <a:r>
              <a:rPr lang="en-US" sz="1400" b="1" dirty="0" smtClean="0"/>
              <a:t>									Unlock (A)	</a:t>
            </a:r>
          </a:p>
          <a:p>
            <a:pPr>
              <a:buNone/>
            </a:pPr>
            <a:r>
              <a:rPr lang="en-US" sz="1400" b="1" dirty="0" smtClean="0"/>
              <a:t>															Lock S(A)</a:t>
            </a:r>
          </a:p>
          <a:p>
            <a:pPr>
              <a:buNone/>
            </a:pPr>
            <a:r>
              <a:rPr lang="en-US" sz="1400" b="1" dirty="0" smtClean="0"/>
              <a:t>															Read A</a:t>
            </a:r>
          </a:p>
          <a:p>
            <a:pPr>
              <a:buNone/>
            </a:pPr>
            <a:r>
              <a:rPr lang="en-US" sz="2400" b="1" dirty="0" smtClean="0"/>
              <a:t>:</a:t>
            </a:r>
          </a:p>
          <a:p>
            <a:pPr>
              <a:buNone/>
            </a:pPr>
            <a:r>
              <a:rPr lang="en-US" sz="2400" b="1" dirty="0" smtClean="0"/>
              <a:t>:</a:t>
            </a:r>
          </a:p>
          <a:p>
            <a:pPr>
              <a:buNone/>
            </a:pPr>
            <a:r>
              <a:rPr lang="en-US" sz="1400" b="1" dirty="0" smtClean="0"/>
              <a:t>Write B</a:t>
            </a:r>
          </a:p>
          <a:p>
            <a:pPr>
              <a:buNone/>
            </a:pPr>
            <a:r>
              <a:rPr lang="en-US" sz="1400" b="1" smtClean="0"/>
              <a:t>-----------FAILURE</a:t>
            </a:r>
            <a:r>
              <a:rPr lang="en-US" sz="1400" b="1" dirty="0" smtClean="0"/>
              <a:t>_____________</a:t>
            </a:r>
            <a:endParaRPr lang="en-US" sz="1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latin typeface="+mj-lt"/>
            </a:endParaRPr>
          </a:p>
          <a:p>
            <a:r>
              <a:rPr lang="en-US" b="1" i="1" dirty="0" smtClean="0">
                <a:latin typeface="+mj-lt"/>
              </a:rPr>
              <a:t>Strict 2PL </a:t>
            </a:r>
            <a:r>
              <a:rPr lang="en-US" dirty="0" smtClean="0">
                <a:latin typeface="+mj-lt"/>
              </a:rPr>
              <a:t>requires that all exclusive locks taken by a transaction be held until the transaction commits. In other words, a transaction can release exclusive locks only after it is committed.</a:t>
            </a:r>
          </a:p>
          <a:p>
            <a:endParaRPr lang="en-US" dirty="0" smtClean="0">
              <a:latin typeface="+mj-lt"/>
            </a:endParaRPr>
          </a:p>
          <a:p>
            <a:r>
              <a:rPr lang="en-US" b="1" i="1" dirty="0" smtClean="0">
                <a:latin typeface="+mj-lt"/>
              </a:rPr>
              <a:t>Rigorous 2PL </a:t>
            </a:r>
            <a:r>
              <a:rPr lang="en-US" dirty="0" smtClean="0">
                <a:latin typeface="+mj-lt"/>
              </a:rPr>
              <a:t>requires that all locks (whether shared or exclusive) be held by a transaction until it commits.</a:t>
            </a:r>
            <a:endParaRPr lang="en-US" dirty="0">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smtClean="0">
                <a:latin typeface="+mj-lt"/>
              </a:rPr>
              <a:t>Lock conversion strategy is used by 2PL for converting </a:t>
            </a:r>
            <a:r>
              <a:rPr lang="en-US" sz="2400" dirty="0" err="1" smtClean="0">
                <a:latin typeface="+mj-lt"/>
              </a:rPr>
              <a:t>alock</a:t>
            </a:r>
            <a:r>
              <a:rPr lang="en-US" sz="2400" dirty="0" smtClean="0">
                <a:latin typeface="+mj-lt"/>
              </a:rPr>
              <a:t> from one mode to another.</a:t>
            </a:r>
          </a:p>
          <a:p>
            <a:r>
              <a:rPr lang="en-US" sz="2400" dirty="0" smtClean="0">
                <a:latin typeface="+mj-lt"/>
              </a:rPr>
              <a:t>The mechanism of converting a shared lock into exclusive mode is called </a:t>
            </a:r>
            <a:r>
              <a:rPr lang="en-US" sz="2400" b="1" i="1" dirty="0" smtClean="0">
                <a:latin typeface="+mj-lt"/>
              </a:rPr>
              <a:t>upgrading.</a:t>
            </a:r>
          </a:p>
          <a:p>
            <a:r>
              <a:rPr lang="en-US" sz="2400" dirty="0" smtClean="0">
                <a:latin typeface="+mj-lt"/>
              </a:rPr>
              <a:t>Whereas converting a lock from exclusive mode to shared mode is called </a:t>
            </a:r>
            <a:r>
              <a:rPr lang="en-US" sz="2400" b="1" i="1" dirty="0" smtClean="0">
                <a:latin typeface="+mj-lt"/>
              </a:rPr>
              <a:t>downgrading.</a:t>
            </a:r>
          </a:p>
          <a:p>
            <a:endParaRPr lang="en-US" sz="900" b="1" i="1" dirty="0" smtClean="0">
              <a:latin typeface="+mj-lt"/>
            </a:endParaRPr>
          </a:p>
          <a:p>
            <a:r>
              <a:rPr lang="en-US" sz="2400" b="1" i="1" dirty="0" smtClean="0">
                <a:latin typeface="+mj-lt"/>
              </a:rPr>
              <a:t>Upgrading always take place in growing phase and downgrading in shrinking phase.</a:t>
            </a:r>
          </a:p>
          <a:p>
            <a:endParaRPr lang="en-US" sz="700" b="1" i="1" dirty="0" smtClean="0">
              <a:latin typeface="+mj-lt"/>
            </a:endParaRPr>
          </a:p>
          <a:p>
            <a:r>
              <a:rPr lang="en-US" sz="2400" dirty="0" smtClean="0">
                <a:latin typeface="+mj-lt"/>
              </a:rPr>
              <a:t>Example : If a transaction needs a data item Q in exclusive mode at the end, then it is better to initially lock Q in shared mode ( so that other transactions can access it) and at the end upgrade it to exclusive mode.</a:t>
            </a:r>
            <a:endParaRPr lang="en-US" sz="2400" dirty="0">
              <a:latin typeface="+mj-lt"/>
            </a:endParaRPr>
          </a:p>
        </p:txBody>
      </p:sp>
      <p:sp>
        <p:nvSpPr>
          <p:cNvPr id="4" name="Title 1"/>
          <p:cNvSpPr txBox="1">
            <a:spLocks/>
          </p:cNvSpPr>
          <p:nvPr/>
        </p:nvSpPr>
        <p:spPr>
          <a:xfrm>
            <a:off x="3810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smtClean="0">
                <a:ln>
                  <a:noFill/>
                </a:ln>
                <a:solidFill>
                  <a:schemeClr val="accent5"/>
                </a:solidFill>
                <a:effectLst/>
                <a:uLnTx/>
                <a:uFillTx/>
                <a:latin typeface="+mj-lt"/>
                <a:ea typeface="+mj-ea"/>
                <a:cs typeface="+mj-cs"/>
              </a:rPr>
              <a:t>Lock Conversions</a:t>
            </a:r>
            <a:endParaRPr kumimoji="0" lang="en-US" sz="4400" b="1" i="0" u="none" strike="noStrike" kern="0" cap="none" spc="0" normalizeH="0" baseline="0" noProof="0" dirty="0">
              <a:ln>
                <a:noFill/>
              </a:ln>
              <a:solidFill>
                <a:schemeClr val="accent5"/>
              </a:solidFill>
              <a:effectLst/>
              <a:uLnTx/>
              <a:uFillTx/>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solidFill>
                  <a:schemeClr val="accent5"/>
                </a:solidFill>
              </a:rPr>
              <a:t>Lock Conversions</a:t>
            </a:r>
            <a:endParaRPr lang="en-US" b="1" dirty="0">
              <a:solidFill>
                <a:schemeClr val="accent5"/>
              </a:solidFill>
            </a:endParaRPr>
          </a:p>
        </p:txBody>
      </p:sp>
      <p:sp>
        <p:nvSpPr>
          <p:cNvPr id="3" name="Content Placeholder 2"/>
          <p:cNvSpPr>
            <a:spLocks noGrp="1"/>
          </p:cNvSpPr>
          <p:nvPr>
            <p:ph idx="1"/>
          </p:nvPr>
        </p:nvSpPr>
        <p:spPr/>
        <p:txBody>
          <a:bodyPr/>
          <a:lstStyle/>
          <a:p>
            <a:r>
              <a:rPr lang="en-US" sz="2400" dirty="0" smtClean="0">
                <a:latin typeface="+mj-lt"/>
              </a:rPr>
              <a:t>Two-phase locking with lock conversions:</a:t>
            </a:r>
          </a:p>
          <a:p>
            <a:pPr>
              <a:lnSpc>
                <a:spcPct val="130000"/>
              </a:lnSpc>
              <a:buFont typeface="Monotype Sorts" pitchFamily="2" charset="2"/>
              <a:buNone/>
            </a:pPr>
            <a:r>
              <a:rPr lang="en-US" sz="2400" dirty="0" smtClean="0">
                <a:latin typeface="+mj-lt"/>
              </a:rPr>
              <a:t>     –   First Phase:        </a:t>
            </a:r>
          </a:p>
          <a:p>
            <a:pPr lvl="1"/>
            <a:r>
              <a:rPr lang="en-US" sz="2000" dirty="0" smtClean="0">
                <a:latin typeface="+mj-lt"/>
              </a:rPr>
              <a:t>can acquire a </a:t>
            </a:r>
            <a:r>
              <a:rPr lang="en-US" sz="2000" b="1" dirty="0" smtClean="0">
                <a:latin typeface="+mj-lt"/>
              </a:rPr>
              <a:t>lock-S</a:t>
            </a:r>
            <a:r>
              <a:rPr lang="en-US" sz="2000" dirty="0" smtClean="0">
                <a:latin typeface="+mj-lt"/>
              </a:rPr>
              <a:t> on item</a:t>
            </a:r>
          </a:p>
          <a:p>
            <a:pPr lvl="1"/>
            <a:r>
              <a:rPr lang="en-US" sz="2000" dirty="0" smtClean="0">
                <a:latin typeface="+mj-lt"/>
              </a:rPr>
              <a:t>can acquire a </a:t>
            </a:r>
            <a:r>
              <a:rPr lang="en-US" sz="2000" b="1" dirty="0" smtClean="0">
                <a:latin typeface="+mj-lt"/>
              </a:rPr>
              <a:t>lock-X</a:t>
            </a:r>
            <a:r>
              <a:rPr lang="en-US" sz="2000" dirty="0" smtClean="0">
                <a:latin typeface="+mj-lt"/>
              </a:rPr>
              <a:t> on item</a:t>
            </a:r>
          </a:p>
          <a:p>
            <a:pPr lvl="1"/>
            <a:r>
              <a:rPr lang="en-US" sz="2000" dirty="0" smtClean="0">
                <a:latin typeface="+mj-lt"/>
              </a:rPr>
              <a:t>can convert a </a:t>
            </a:r>
            <a:r>
              <a:rPr lang="en-US" sz="2000" b="1" dirty="0" smtClean="0">
                <a:latin typeface="+mj-lt"/>
              </a:rPr>
              <a:t>lock-S</a:t>
            </a:r>
            <a:r>
              <a:rPr lang="en-US" sz="2000" dirty="0" smtClean="0">
                <a:latin typeface="+mj-lt"/>
              </a:rPr>
              <a:t> to a </a:t>
            </a:r>
            <a:r>
              <a:rPr lang="en-US" sz="2000" b="1" dirty="0" smtClean="0">
                <a:latin typeface="+mj-lt"/>
              </a:rPr>
              <a:t>lock-X</a:t>
            </a:r>
            <a:r>
              <a:rPr lang="en-US" sz="2000" dirty="0" smtClean="0">
                <a:latin typeface="+mj-lt"/>
              </a:rPr>
              <a:t> (</a:t>
            </a:r>
            <a:r>
              <a:rPr lang="en-US" sz="2000" b="1" dirty="0" smtClean="0">
                <a:latin typeface="+mj-lt"/>
              </a:rPr>
              <a:t>upgrade</a:t>
            </a:r>
            <a:r>
              <a:rPr lang="en-US" sz="2000" dirty="0" smtClean="0">
                <a:latin typeface="+mj-lt"/>
              </a:rPr>
              <a:t>)</a:t>
            </a:r>
          </a:p>
          <a:p>
            <a:pPr>
              <a:lnSpc>
                <a:spcPct val="130000"/>
              </a:lnSpc>
              <a:buFont typeface="Monotype Sorts" pitchFamily="2" charset="2"/>
              <a:buNone/>
            </a:pPr>
            <a:r>
              <a:rPr lang="en-US" sz="2400" dirty="0" smtClean="0">
                <a:latin typeface="+mj-lt"/>
              </a:rPr>
              <a:t>     –   Second Phase:</a:t>
            </a:r>
          </a:p>
          <a:p>
            <a:pPr lvl="1"/>
            <a:r>
              <a:rPr lang="en-US" sz="2000" dirty="0" smtClean="0">
                <a:latin typeface="+mj-lt"/>
              </a:rPr>
              <a:t>can release a </a:t>
            </a:r>
            <a:r>
              <a:rPr lang="en-US" sz="2000" b="1" dirty="0" smtClean="0">
                <a:latin typeface="+mj-lt"/>
              </a:rPr>
              <a:t>lock-S</a:t>
            </a:r>
            <a:endParaRPr lang="en-US" sz="2000" dirty="0" smtClean="0">
              <a:latin typeface="+mj-lt"/>
            </a:endParaRPr>
          </a:p>
          <a:p>
            <a:pPr lvl="1"/>
            <a:r>
              <a:rPr lang="en-US" sz="2000" dirty="0" smtClean="0">
                <a:latin typeface="+mj-lt"/>
              </a:rPr>
              <a:t>can release a </a:t>
            </a:r>
            <a:r>
              <a:rPr lang="en-US" sz="2000" b="1" dirty="0" smtClean="0">
                <a:latin typeface="+mj-lt"/>
              </a:rPr>
              <a:t>lock-X</a:t>
            </a:r>
            <a:endParaRPr lang="en-US" sz="2000" dirty="0" smtClean="0">
              <a:latin typeface="+mj-lt"/>
            </a:endParaRPr>
          </a:p>
          <a:p>
            <a:pPr lvl="1"/>
            <a:r>
              <a:rPr lang="en-US" sz="2000" dirty="0" smtClean="0">
                <a:latin typeface="+mj-lt"/>
              </a:rPr>
              <a:t>can convert a </a:t>
            </a:r>
            <a:r>
              <a:rPr lang="en-US" sz="2000" b="1" dirty="0" smtClean="0">
                <a:latin typeface="+mj-lt"/>
              </a:rPr>
              <a:t>lock-X</a:t>
            </a:r>
            <a:r>
              <a:rPr lang="en-US" sz="2000" dirty="0" smtClean="0">
                <a:latin typeface="+mj-lt"/>
              </a:rPr>
              <a:t> to a </a:t>
            </a:r>
            <a:r>
              <a:rPr lang="en-US" sz="2000" b="1" dirty="0" smtClean="0">
                <a:latin typeface="+mj-lt"/>
              </a:rPr>
              <a:t>lock-S</a:t>
            </a:r>
            <a:r>
              <a:rPr lang="en-US" sz="2000" dirty="0" smtClean="0">
                <a:latin typeface="+mj-lt"/>
              </a:rPr>
              <a:t> </a:t>
            </a:r>
            <a:r>
              <a:rPr lang="en-US" sz="2000" b="1" dirty="0" smtClean="0">
                <a:latin typeface="+mj-lt"/>
              </a:rPr>
              <a:t> (downgrade</a:t>
            </a:r>
            <a:r>
              <a:rPr lang="en-US" sz="2000" dirty="0" smtClean="0">
                <a:latin typeface="+mj-lt"/>
              </a:rPr>
              <a:t>)</a:t>
            </a:r>
          </a:p>
          <a:p>
            <a:pPr>
              <a:lnSpc>
                <a:spcPct val="120000"/>
              </a:lnSpc>
            </a:pPr>
            <a:r>
              <a:rPr lang="en-US" sz="2400" dirty="0" smtClean="0">
                <a:latin typeface="+mj-lt"/>
              </a:rPr>
              <a:t>This protocol assures </a:t>
            </a:r>
            <a:r>
              <a:rPr lang="en-US" sz="2400" dirty="0" err="1" smtClean="0">
                <a:latin typeface="+mj-lt"/>
              </a:rPr>
              <a:t>serializability</a:t>
            </a:r>
            <a:r>
              <a:rPr lang="en-US" sz="2400" dirty="0" smtClean="0">
                <a:latin typeface="+mj-lt"/>
              </a:rPr>
              <a:t>. But still relies on the programmer to insert the various  locking instructions.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F2D56E27-CD75-455B-9D5B-49AD7E044CEF}" type="slidenum">
              <a:rPr lang="en-US"/>
              <a:pPr/>
              <a:t>57</a:t>
            </a:fld>
            <a:endParaRPr lang="en-US" dirty="0"/>
          </a:p>
        </p:txBody>
      </p:sp>
      <p:sp>
        <p:nvSpPr>
          <p:cNvPr id="35842" name="Rectangle 2"/>
          <p:cNvSpPr>
            <a:spLocks noGrp="1" noChangeArrowheads="1"/>
          </p:cNvSpPr>
          <p:nvPr>
            <p:ph type="title"/>
          </p:nvPr>
        </p:nvSpPr>
        <p:spPr>
          <a:xfrm>
            <a:off x="533400" y="0"/>
            <a:ext cx="8229600" cy="1143000"/>
          </a:xfrm>
        </p:spPr>
        <p:txBody>
          <a:bodyPr/>
          <a:lstStyle/>
          <a:p>
            <a:r>
              <a:rPr lang="en-US" dirty="0">
                <a:solidFill>
                  <a:schemeClr val="accent5"/>
                </a:solidFill>
              </a:rPr>
              <a:t>Timestamp-Based Protocols</a:t>
            </a:r>
          </a:p>
        </p:txBody>
      </p:sp>
      <p:sp>
        <p:nvSpPr>
          <p:cNvPr id="35843" name="Rectangle 3"/>
          <p:cNvSpPr>
            <a:spLocks noGrp="1" noChangeArrowheads="1"/>
          </p:cNvSpPr>
          <p:nvPr>
            <p:ph type="body" idx="4294967295"/>
          </p:nvPr>
        </p:nvSpPr>
        <p:spPr>
          <a:xfrm>
            <a:off x="476250" y="1114425"/>
            <a:ext cx="8362950" cy="3914775"/>
          </a:xfrm>
        </p:spPr>
        <p:txBody>
          <a:bodyPr/>
          <a:lstStyle/>
          <a:p>
            <a:pPr>
              <a:lnSpc>
                <a:spcPct val="110000"/>
              </a:lnSpc>
            </a:pPr>
            <a:r>
              <a:rPr lang="en-US" sz="2400" dirty="0">
                <a:latin typeface="+mj-lt"/>
              </a:rPr>
              <a:t>Each transaction is issued a timestamp when it enters the system. If an old transaction </a:t>
            </a:r>
            <a:r>
              <a:rPr lang="en-US" sz="2400" i="1" dirty="0">
                <a:latin typeface="+mj-lt"/>
              </a:rPr>
              <a:t>T</a:t>
            </a:r>
            <a:r>
              <a:rPr lang="en-US" sz="2400" i="1" baseline="-25000" dirty="0">
                <a:latin typeface="+mj-lt"/>
              </a:rPr>
              <a:t>i</a:t>
            </a:r>
            <a:r>
              <a:rPr lang="en-US" sz="2400" dirty="0">
                <a:latin typeface="+mj-lt"/>
              </a:rPr>
              <a:t> has time-stamp TS(</a:t>
            </a:r>
            <a:r>
              <a:rPr lang="en-US" sz="2400" i="1" dirty="0">
                <a:latin typeface="+mj-lt"/>
              </a:rPr>
              <a:t>T</a:t>
            </a:r>
            <a:r>
              <a:rPr lang="en-US" sz="2400" i="1" baseline="-25000" dirty="0">
                <a:latin typeface="+mj-lt"/>
              </a:rPr>
              <a:t>i</a:t>
            </a:r>
            <a:r>
              <a:rPr lang="en-US" sz="2400" dirty="0">
                <a:latin typeface="+mj-lt"/>
              </a:rPr>
              <a:t>), a new transaction </a:t>
            </a:r>
            <a:r>
              <a:rPr lang="en-US" sz="2400" i="1" dirty="0" err="1">
                <a:latin typeface="+mj-lt"/>
              </a:rPr>
              <a:t>T</a:t>
            </a:r>
            <a:r>
              <a:rPr lang="en-US" sz="2400" i="1" baseline="-25000" dirty="0" err="1">
                <a:latin typeface="+mj-lt"/>
              </a:rPr>
              <a:t>j</a:t>
            </a:r>
            <a:r>
              <a:rPr lang="en-US" sz="2400" dirty="0">
                <a:latin typeface="+mj-lt"/>
              </a:rPr>
              <a:t> is assigned time-stamp TS(</a:t>
            </a:r>
            <a:r>
              <a:rPr lang="en-US" sz="2400" i="1" dirty="0" err="1">
                <a:latin typeface="+mj-lt"/>
              </a:rPr>
              <a:t>T</a:t>
            </a:r>
            <a:r>
              <a:rPr lang="en-US" sz="2400" i="1" baseline="-25000" dirty="0" err="1">
                <a:latin typeface="+mj-lt"/>
              </a:rPr>
              <a:t>j</a:t>
            </a:r>
            <a:r>
              <a:rPr lang="en-US" sz="2400" dirty="0">
                <a:latin typeface="+mj-lt"/>
              </a:rPr>
              <a:t>) such that TS(</a:t>
            </a:r>
            <a:r>
              <a:rPr lang="en-US" sz="2400" i="1" dirty="0">
                <a:latin typeface="+mj-lt"/>
              </a:rPr>
              <a:t>T</a:t>
            </a:r>
            <a:r>
              <a:rPr lang="en-US" sz="2400" i="1" baseline="-25000" dirty="0">
                <a:latin typeface="+mj-lt"/>
              </a:rPr>
              <a:t>i</a:t>
            </a:r>
            <a:r>
              <a:rPr lang="en-US" sz="2400" dirty="0">
                <a:latin typeface="+mj-lt"/>
              </a:rPr>
              <a:t>) &lt;TS(</a:t>
            </a:r>
            <a:r>
              <a:rPr lang="en-US" sz="2400" i="1" dirty="0" err="1">
                <a:latin typeface="+mj-lt"/>
              </a:rPr>
              <a:t>T</a:t>
            </a:r>
            <a:r>
              <a:rPr lang="en-US" sz="2400" i="1" baseline="-25000" dirty="0" err="1">
                <a:latin typeface="+mj-lt"/>
              </a:rPr>
              <a:t>j</a:t>
            </a:r>
            <a:r>
              <a:rPr lang="en-US" sz="2400" dirty="0">
                <a:latin typeface="+mj-lt"/>
              </a:rPr>
              <a:t>). </a:t>
            </a:r>
          </a:p>
          <a:p>
            <a:pPr>
              <a:lnSpc>
                <a:spcPct val="110000"/>
              </a:lnSpc>
            </a:pPr>
            <a:r>
              <a:rPr lang="en-US" sz="2400" dirty="0">
                <a:latin typeface="+mj-lt"/>
              </a:rPr>
              <a:t>The protocol manages concurrent execution such that the time-stamps determine the </a:t>
            </a:r>
            <a:r>
              <a:rPr lang="en-US" sz="2400" dirty="0" err="1">
                <a:latin typeface="+mj-lt"/>
              </a:rPr>
              <a:t>serializability</a:t>
            </a:r>
            <a:r>
              <a:rPr lang="en-US" sz="2400" dirty="0">
                <a:latin typeface="+mj-lt"/>
              </a:rPr>
              <a:t> order.</a:t>
            </a:r>
          </a:p>
          <a:p>
            <a:pPr>
              <a:lnSpc>
                <a:spcPct val="110000"/>
              </a:lnSpc>
            </a:pPr>
            <a:r>
              <a:rPr lang="en-US" sz="2400" dirty="0">
                <a:latin typeface="+mj-lt"/>
              </a:rPr>
              <a:t>In order to assure such behavior, the protocol maintains for each data </a:t>
            </a:r>
            <a:r>
              <a:rPr lang="en-US" sz="2400" i="1" dirty="0">
                <a:latin typeface="+mj-lt"/>
              </a:rPr>
              <a:t>Q </a:t>
            </a:r>
            <a:r>
              <a:rPr lang="en-US" sz="2400" dirty="0">
                <a:latin typeface="+mj-lt"/>
              </a:rPr>
              <a:t>two timestamp values:</a:t>
            </a:r>
          </a:p>
          <a:p>
            <a:pPr lvl="1">
              <a:lnSpc>
                <a:spcPct val="110000"/>
              </a:lnSpc>
            </a:pPr>
            <a:r>
              <a:rPr lang="en-US" sz="2000" b="1" dirty="0">
                <a:latin typeface="+mj-lt"/>
              </a:rPr>
              <a:t>W-timestamp</a:t>
            </a:r>
            <a:r>
              <a:rPr lang="en-US" sz="2000" dirty="0">
                <a:latin typeface="+mj-lt"/>
              </a:rPr>
              <a:t>(</a:t>
            </a:r>
            <a:r>
              <a:rPr lang="en-US" sz="2000" i="1" dirty="0">
                <a:latin typeface="+mj-lt"/>
              </a:rPr>
              <a:t>Q</a:t>
            </a:r>
            <a:r>
              <a:rPr lang="en-US" sz="2000" dirty="0">
                <a:latin typeface="+mj-lt"/>
              </a:rPr>
              <a:t>) is the largest time-stamp of any transaction that executed </a:t>
            </a:r>
            <a:r>
              <a:rPr lang="en-US" sz="2000" b="1" dirty="0">
                <a:latin typeface="+mj-lt"/>
              </a:rPr>
              <a:t>write</a:t>
            </a:r>
            <a:r>
              <a:rPr lang="en-US" sz="2000" dirty="0">
                <a:latin typeface="+mj-lt"/>
              </a:rPr>
              <a:t>(</a:t>
            </a:r>
            <a:r>
              <a:rPr lang="en-US" sz="2000" i="1" dirty="0">
                <a:latin typeface="+mj-lt"/>
              </a:rPr>
              <a:t>Q</a:t>
            </a:r>
            <a:r>
              <a:rPr lang="en-US" sz="2000" dirty="0">
                <a:latin typeface="+mj-lt"/>
              </a:rPr>
              <a:t>) successfully.</a:t>
            </a:r>
          </a:p>
          <a:p>
            <a:pPr lvl="1">
              <a:lnSpc>
                <a:spcPct val="110000"/>
              </a:lnSpc>
            </a:pPr>
            <a:r>
              <a:rPr lang="en-US" sz="2000" b="1" dirty="0">
                <a:latin typeface="+mj-lt"/>
              </a:rPr>
              <a:t>R-timestamp</a:t>
            </a:r>
            <a:r>
              <a:rPr lang="en-US" sz="2000" dirty="0">
                <a:latin typeface="+mj-lt"/>
              </a:rPr>
              <a:t>(</a:t>
            </a:r>
            <a:r>
              <a:rPr lang="en-US" sz="2000" i="1" dirty="0">
                <a:latin typeface="+mj-lt"/>
              </a:rPr>
              <a:t>Q</a:t>
            </a:r>
            <a:r>
              <a:rPr lang="en-US" sz="2000" dirty="0">
                <a:latin typeface="+mj-lt"/>
              </a:rPr>
              <a:t>) is the largest time-stamp of any </a:t>
            </a:r>
            <a:r>
              <a:rPr lang="en-US" dirty="0">
                <a:latin typeface="+mj-lt"/>
              </a:rPr>
              <a:t>transaction that executed </a:t>
            </a:r>
            <a:r>
              <a:rPr lang="en-US" b="1" dirty="0">
                <a:latin typeface="+mj-lt"/>
              </a:rPr>
              <a:t>read</a:t>
            </a:r>
            <a:r>
              <a:rPr lang="en-US" dirty="0">
                <a:latin typeface="+mj-lt"/>
              </a:rPr>
              <a:t>(</a:t>
            </a:r>
            <a:r>
              <a:rPr lang="en-US" i="1" dirty="0">
                <a:latin typeface="+mj-lt"/>
              </a:rPr>
              <a:t>Q</a:t>
            </a:r>
            <a:r>
              <a:rPr lang="en-US" dirty="0">
                <a:latin typeface="+mj-lt"/>
              </a:rPr>
              <a:t>) successfully.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33B25813-0DB2-4462-9EDF-8866DC543B0D}" type="slidenum">
              <a:rPr lang="en-US"/>
              <a:pPr/>
              <a:t>58</a:t>
            </a:fld>
            <a:endParaRPr lang="en-US"/>
          </a:p>
        </p:txBody>
      </p:sp>
      <p:sp>
        <p:nvSpPr>
          <p:cNvPr id="37890" name="Rectangle 2"/>
          <p:cNvSpPr>
            <a:spLocks noGrp="1" noChangeArrowheads="1"/>
          </p:cNvSpPr>
          <p:nvPr>
            <p:ph type="title"/>
          </p:nvPr>
        </p:nvSpPr>
        <p:spPr>
          <a:xfrm>
            <a:off x="1066800" y="76200"/>
            <a:ext cx="8077200" cy="609600"/>
          </a:xfrm>
        </p:spPr>
        <p:txBody>
          <a:bodyPr/>
          <a:lstStyle/>
          <a:p>
            <a:r>
              <a:rPr lang="en-US" dirty="0">
                <a:solidFill>
                  <a:schemeClr val="accent5"/>
                </a:solidFill>
              </a:rPr>
              <a:t>Timestamp-Based </a:t>
            </a:r>
            <a:r>
              <a:rPr lang="en-US" dirty="0" smtClean="0">
                <a:solidFill>
                  <a:schemeClr val="accent5"/>
                </a:solidFill>
              </a:rPr>
              <a:t>Protocols</a:t>
            </a:r>
            <a:endParaRPr lang="en-US" dirty="0">
              <a:solidFill>
                <a:schemeClr val="accent5"/>
              </a:solidFill>
            </a:endParaRPr>
          </a:p>
        </p:txBody>
      </p:sp>
      <p:sp>
        <p:nvSpPr>
          <p:cNvPr id="37891" name="Rectangle 3"/>
          <p:cNvSpPr>
            <a:spLocks noGrp="1" noChangeArrowheads="1"/>
          </p:cNvSpPr>
          <p:nvPr>
            <p:ph type="body" idx="4294967295"/>
          </p:nvPr>
        </p:nvSpPr>
        <p:spPr>
          <a:xfrm>
            <a:off x="381000" y="1219200"/>
            <a:ext cx="7848600" cy="3686175"/>
          </a:xfrm>
        </p:spPr>
        <p:txBody>
          <a:bodyPr/>
          <a:lstStyle/>
          <a:p>
            <a:r>
              <a:rPr lang="en-US" sz="2200" dirty="0">
                <a:latin typeface="+mj-lt"/>
              </a:rPr>
              <a:t>The timestamp ordering protocol ensures that any conflicting </a:t>
            </a:r>
            <a:r>
              <a:rPr lang="en-US" sz="2200" b="1" dirty="0">
                <a:latin typeface="+mj-lt"/>
              </a:rPr>
              <a:t> read</a:t>
            </a:r>
            <a:r>
              <a:rPr lang="en-US" sz="2200" dirty="0">
                <a:latin typeface="+mj-lt"/>
              </a:rPr>
              <a:t> and </a:t>
            </a:r>
            <a:r>
              <a:rPr lang="en-US" sz="2200" b="1" dirty="0">
                <a:latin typeface="+mj-lt"/>
              </a:rPr>
              <a:t>write</a:t>
            </a:r>
            <a:r>
              <a:rPr lang="en-US" sz="2200" dirty="0">
                <a:latin typeface="+mj-lt"/>
              </a:rPr>
              <a:t> operations are executed in timestamp order</a:t>
            </a:r>
            <a:r>
              <a:rPr lang="en-US" sz="2200" dirty="0" smtClean="0">
                <a:latin typeface="+mj-lt"/>
              </a:rPr>
              <a:t>.</a:t>
            </a:r>
          </a:p>
          <a:p>
            <a:endParaRPr lang="en-US" sz="2200" dirty="0">
              <a:latin typeface="+mj-lt"/>
            </a:endParaRPr>
          </a:p>
          <a:p>
            <a:r>
              <a:rPr lang="en-US" sz="2200" dirty="0">
                <a:latin typeface="+mj-lt"/>
              </a:rPr>
              <a:t>Suppose a transaction T</a:t>
            </a:r>
            <a:r>
              <a:rPr lang="en-US" sz="2200" baseline="-25000" dirty="0">
                <a:latin typeface="+mj-lt"/>
              </a:rPr>
              <a:t>i</a:t>
            </a:r>
            <a:r>
              <a:rPr lang="en-US" sz="2200" dirty="0">
                <a:latin typeface="+mj-lt"/>
              </a:rPr>
              <a:t> issues a </a:t>
            </a:r>
            <a:r>
              <a:rPr lang="en-US" sz="2200" b="1" dirty="0">
                <a:latin typeface="+mj-lt"/>
              </a:rPr>
              <a:t>read</a:t>
            </a:r>
            <a:r>
              <a:rPr lang="en-US" sz="2200" dirty="0">
                <a:latin typeface="+mj-lt"/>
              </a:rPr>
              <a:t>(</a:t>
            </a:r>
            <a:r>
              <a:rPr lang="en-US" sz="2200" i="1" dirty="0">
                <a:latin typeface="+mj-lt"/>
              </a:rPr>
              <a:t>Q</a:t>
            </a:r>
            <a:r>
              <a:rPr lang="en-US" sz="2200" dirty="0" smtClean="0">
                <a:latin typeface="+mj-lt"/>
              </a:rPr>
              <a:t>)</a:t>
            </a:r>
          </a:p>
          <a:p>
            <a:endParaRPr lang="en-US" sz="2200" dirty="0">
              <a:latin typeface="+mj-lt"/>
            </a:endParaRPr>
          </a:p>
          <a:p>
            <a:pPr>
              <a:buFont typeface="Monotype Sorts" pitchFamily="2" charset="2"/>
              <a:buNone/>
            </a:pPr>
            <a:r>
              <a:rPr lang="en-US" sz="2200" dirty="0">
                <a:latin typeface="+mj-lt"/>
              </a:rPr>
              <a:t>  1.  If TS(</a:t>
            </a:r>
            <a:r>
              <a:rPr lang="en-US" sz="2200" i="1" dirty="0">
                <a:latin typeface="+mj-lt"/>
              </a:rPr>
              <a:t>T</a:t>
            </a:r>
            <a:r>
              <a:rPr lang="en-US" sz="2200" i="1" baseline="-25000" dirty="0">
                <a:latin typeface="+mj-lt"/>
              </a:rPr>
              <a:t>i</a:t>
            </a:r>
            <a:r>
              <a:rPr lang="en-US" sz="2200" dirty="0">
                <a:latin typeface="+mj-lt"/>
              </a:rPr>
              <a:t>) </a:t>
            </a:r>
            <a:r>
              <a:rPr lang="en-US" sz="2200" dirty="0">
                <a:latin typeface="+mj-lt"/>
                <a:sym typeface="Symbol" pitchFamily="18" charset="2"/>
              </a:rPr>
              <a:t></a:t>
            </a:r>
            <a:r>
              <a:rPr lang="en-US" sz="2200" dirty="0">
                <a:latin typeface="+mj-lt"/>
              </a:rPr>
              <a:t> </a:t>
            </a:r>
            <a:r>
              <a:rPr lang="en-US" sz="2200" b="1" dirty="0">
                <a:latin typeface="+mj-lt"/>
              </a:rPr>
              <a:t>W</a:t>
            </a:r>
            <a:r>
              <a:rPr lang="en-US" sz="2200" dirty="0">
                <a:latin typeface="+mj-lt"/>
              </a:rPr>
              <a:t>-timestamp(</a:t>
            </a:r>
            <a:r>
              <a:rPr lang="en-US" sz="2200" i="1" dirty="0">
                <a:latin typeface="+mj-lt"/>
              </a:rPr>
              <a:t>Q</a:t>
            </a:r>
            <a:r>
              <a:rPr lang="en-US" sz="2200" dirty="0">
                <a:latin typeface="+mj-lt"/>
              </a:rPr>
              <a:t>), then </a:t>
            </a:r>
            <a:r>
              <a:rPr lang="en-US" sz="2200" i="1" dirty="0">
                <a:latin typeface="+mj-lt"/>
              </a:rPr>
              <a:t>T</a:t>
            </a:r>
            <a:r>
              <a:rPr lang="en-US" sz="2200" i="1" baseline="-25000" dirty="0">
                <a:latin typeface="+mj-lt"/>
              </a:rPr>
              <a:t>i</a:t>
            </a:r>
            <a:r>
              <a:rPr lang="en-US" sz="2200" dirty="0">
                <a:latin typeface="+mj-lt"/>
              </a:rPr>
              <a:t> needs to read a value of </a:t>
            </a:r>
            <a:r>
              <a:rPr lang="en-US" sz="2200" i="1" dirty="0">
                <a:latin typeface="+mj-lt"/>
              </a:rPr>
              <a:t>Q</a:t>
            </a:r>
            <a:r>
              <a:rPr lang="en-US" sz="2200" dirty="0">
                <a:latin typeface="+mj-lt"/>
              </a:rPr>
              <a:t>       </a:t>
            </a:r>
          </a:p>
          <a:p>
            <a:pPr>
              <a:buFont typeface="Monotype Sorts" pitchFamily="2" charset="2"/>
              <a:buNone/>
            </a:pPr>
            <a:r>
              <a:rPr lang="en-US" sz="2200" dirty="0">
                <a:latin typeface="+mj-lt"/>
              </a:rPr>
              <a:t>       that was already overwritten. Hence, the </a:t>
            </a:r>
            <a:r>
              <a:rPr lang="en-US" sz="2200" b="1" dirty="0">
                <a:latin typeface="+mj-lt"/>
              </a:rPr>
              <a:t>read</a:t>
            </a:r>
            <a:r>
              <a:rPr lang="en-US" sz="2200" dirty="0">
                <a:latin typeface="+mj-lt"/>
              </a:rPr>
              <a:t> operation is        </a:t>
            </a:r>
          </a:p>
          <a:p>
            <a:pPr>
              <a:buFont typeface="Monotype Sorts" pitchFamily="2" charset="2"/>
              <a:buNone/>
            </a:pPr>
            <a:r>
              <a:rPr lang="en-US" sz="2200" dirty="0">
                <a:latin typeface="+mj-lt"/>
              </a:rPr>
              <a:t>       rejected, and </a:t>
            </a:r>
            <a:r>
              <a:rPr lang="en-US" sz="2200" i="1" dirty="0">
                <a:latin typeface="+mj-lt"/>
              </a:rPr>
              <a:t>T</a:t>
            </a:r>
            <a:r>
              <a:rPr lang="en-US" sz="2200" i="1" baseline="-25000" dirty="0">
                <a:latin typeface="+mj-lt"/>
              </a:rPr>
              <a:t>i</a:t>
            </a:r>
            <a:r>
              <a:rPr lang="en-US" sz="2200" i="1" dirty="0">
                <a:latin typeface="+mj-lt"/>
              </a:rPr>
              <a:t> </a:t>
            </a:r>
            <a:r>
              <a:rPr lang="en-US" sz="2200" dirty="0">
                <a:latin typeface="+mj-lt"/>
              </a:rPr>
              <a:t> is rolled back.</a:t>
            </a:r>
          </a:p>
          <a:p>
            <a:pPr>
              <a:buFont typeface="Monotype Sorts" pitchFamily="2" charset="2"/>
              <a:buNone/>
            </a:pPr>
            <a:r>
              <a:rPr lang="en-US" sz="2200" dirty="0">
                <a:latin typeface="+mj-lt"/>
              </a:rPr>
              <a:t>  2.  If TS(</a:t>
            </a:r>
            <a:r>
              <a:rPr lang="en-US" sz="2200" i="1" dirty="0">
                <a:latin typeface="+mj-lt"/>
              </a:rPr>
              <a:t>T</a:t>
            </a:r>
            <a:r>
              <a:rPr lang="en-US" sz="2200" i="1" baseline="-25000" dirty="0">
                <a:latin typeface="+mj-lt"/>
              </a:rPr>
              <a:t>i</a:t>
            </a:r>
            <a:r>
              <a:rPr lang="en-US" sz="2200" dirty="0">
                <a:latin typeface="+mj-lt"/>
              </a:rPr>
              <a:t>)</a:t>
            </a:r>
            <a:r>
              <a:rPr lang="en-US" sz="2200" dirty="0">
                <a:latin typeface="+mj-lt"/>
                <a:sym typeface="Symbol" pitchFamily="18" charset="2"/>
              </a:rPr>
              <a:t></a:t>
            </a:r>
            <a:r>
              <a:rPr lang="en-US" sz="2200" dirty="0">
                <a:latin typeface="+mj-lt"/>
              </a:rPr>
              <a:t> </a:t>
            </a:r>
            <a:r>
              <a:rPr lang="en-US" sz="2200" b="1" dirty="0">
                <a:latin typeface="+mj-lt"/>
              </a:rPr>
              <a:t>W</a:t>
            </a:r>
            <a:r>
              <a:rPr lang="en-US" sz="2200" dirty="0">
                <a:latin typeface="+mj-lt"/>
              </a:rPr>
              <a:t>-timestamp(</a:t>
            </a:r>
            <a:r>
              <a:rPr lang="en-US" sz="2200" i="1" dirty="0">
                <a:latin typeface="+mj-lt"/>
              </a:rPr>
              <a:t>Q</a:t>
            </a:r>
            <a:r>
              <a:rPr lang="en-US" sz="2200" dirty="0">
                <a:latin typeface="+mj-lt"/>
              </a:rPr>
              <a:t>), then the </a:t>
            </a:r>
            <a:r>
              <a:rPr lang="en-US" sz="2200" b="1" dirty="0">
                <a:latin typeface="+mj-lt"/>
              </a:rPr>
              <a:t>read</a:t>
            </a:r>
            <a:r>
              <a:rPr lang="en-US" sz="2200" dirty="0">
                <a:latin typeface="+mj-lt"/>
              </a:rPr>
              <a:t> operation is </a:t>
            </a:r>
          </a:p>
          <a:p>
            <a:pPr>
              <a:buFont typeface="Monotype Sorts" pitchFamily="2" charset="2"/>
              <a:buNone/>
            </a:pPr>
            <a:r>
              <a:rPr lang="en-US" sz="2200" dirty="0">
                <a:latin typeface="+mj-lt"/>
              </a:rPr>
              <a:t>       executed, and R-timestamp(</a:t>
            </a:r>
            <a:r>
              <a:rPr lang="en-US" sz="2200" i="1" dirty="0">
                <a:latin typeface="+mj-lt"/>
              </a:rPr>
              <a:t>Q</a:t>
            </a:r>
            <a:r>
              <a:rPr lang="en-US" sz="2200" dirty="0">
                <a:latin typeface="+mj-lt"/>
              </a:rPr>
              <a:t>) is set to the maximum of R-</a:t>
            </a:r>
          </a:p>
          <a:p>
            <a:pPr>
              <a:buFont typeface="Monotype Sorts" pitchFamily="2" charset="2"/>
              <a:buNone/>
            </a:pPr>
            <a:r>
              <a:rPr lang="en-US" sz="2200" dirty="0">
                <a:latin typeface="+mj-lt"/>
              </a:rPr>
              <a:t>       timestamp(</a:t>
            </a:r>
            <a:r>
              <a:rPr lang="en-US" sz="2200" i="1" dirty="0">
                <a:latin typeface="+mj-lt"/>
              </a:rPr>
              <a:t>Q</a:t>
            </a:r>
            <a:r>
              <a:rPr lang="en-US" sz="2200" dirty="0">
                <a:latin typeface="+mj-lt"/>
              </a:rPr>
              <a:t>) and TS(</a:t>
            </a:r>
            <a:r>
              <a:rPr lang="en-US" sz="2200" i="1" dirty="0">
                <a:latin typeface="+mj-lt"/>
              </a:rPr>
              <a:t>T</a:t>
            </a:r>
            <a:r>
              <a:rPr lang="en-US" sz="2200" i="1" baseline="-25000" dirty="0">
                <a:latin typeface="+mj-lt"/>
              </a:rPr>
              <a:t>i</a:t>
            </a:r>
            <a:r>
              <a:rPr lang="en-US" sz="2200" dirty="0">
                <a:latin typeface="+mj-lt"/>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609600" y="1305342"/>
            <a:ext cx="8229600" cy="3477875"/>
          </a:xfrm>
          <a:prstGeom prst="rect">
            <a:avLst/>
          </a:prstGeom>
        </p:spPr>
        <p:txBody>
          <a:bodyPr wrap="square">
            <a:spAutoFit/>
          </a:bodyPr>
          <a:lstStyle/>
          <a:p>
            <a:r>
              <a:rPr lang="en-US" sz="2200" dirty="0" smtClean="0">
                <a:latin typeface="+mj-lt"/>
              </a:rPr>
              <a:t>Suppose that transaction </a:t>
            </a:r>
            <a:r>
              <a:rPr lang="en-US" sz="2200" i="1" dirty="0" smtClean="0">
                <a:latin typeface="+mj-lt"/>
              </a:rPr>
              <a:t>T</a:t>
            </a:r>
            <a:r>
              <a:rPr lang="en-US" sz="2200" i="1" baseline="-25000" dirty="0" smtClean="0">
                <a:latin typeface="+mj-lt"/>
              </a:rPr>
              <a:t>i</a:t>
            </a:r>
            <a:r>
              <a:rPr lang="en-US" sz="2200" dirty="0" smtClean="0">
                <a:latin typeface="+mj-lt"/>
              </a:rPr>
              <a:t> issues </a:t>
            </a:r>
            <a:r>
              <a:rPr lang="en-US" sz="2200" b="1" dirty="0" smtClean="0">
                <a:latin typeface="+mj-lt"/>
              </a:rPr>
              <a:t>write</a:t>
            </a:r>
            <a:r>
              <a:rPr lang="en-US" sz="2200" dirty="0" smtClean="0">
                <a:latin typeface="+mj-lt"/>
              </a:rPr>
              <a:t>(</a:t>
            </a:r>
            <a:r>
              <a:rPr lang="en-US" sz="2200" i="1" dirty="0" smtClean="0">
                <a:latin typeface="+mj-lt"/>
              </a:rPr>
              <a:t>Q</a:t>
            </a:r>
            <a:r>
              <a:rPr lang="en-US" sz="2200" dirty="0" smtClean="0">
                <a:latin typeface="+mj-lt"/>
              </a:rPr>
              <a:t>).</a:t>
            </a:r>
          </a:p>
          <a:p>
            <a:endParaRPr lang="en-US" sz="2200" dirty="0" smtClean="0">
              <a:latin typeface="+mj-lt"/>
            </a:endParaRPr>
          </a:p>
          <a:p>
            <a:pPr>
              <a:buFont typeface="Arial" pitchFamily="34" charset="0"/>
              <a:buChar char="•"/>
            </a:pPr>
            <a:r>
              <a:rPr lang="en-US" sz="2200" dirty="0" smtClean="0">
                <a:latin typeface="+mj-lt"/>
              </a:rPr>
              <a:t> If TS(</a:t>
            </a:r>
            <a:r>
              <a:rPr lang="en-US" sz="2200" i="1" dirty="0" smtClean="0">
                <a:latin typeface="+mj-lt"/>
              </a:rPr>
              <a:t>T</a:t>
            </a:r>
            <a:r>
              <a:rPr lang="en-US" sz="2200" i="1" baseline="-25000" dirty="0" smtClean="0">
                <a:latin typeface="+mj-lt"/>
              </a:rPr>
              <a:t>i</a:t>
            </a:r>
            <a:r>
              <a:rPr lang="en-US" sz="2200" dirty="0" smtClean="0">
                <a:latin typeface="+mj-lt"/>
              </a:rPr>
              <a:t>) &lt; R-timestamp(</a:t>
            </a:r>
            <a:r>
              <a:rPr lang="en-US" sz="2200" i="1" dirty="0" smtClean="0">
                <a:latin typeface="+mj-lt"/>
              </a:rPr>
              <a:t>Q</a:t>
            </a:r>
            <a:r>
              <a:rPr lang="en-US" sz="2200" dirty="0" smtClean="0">
                <a:latin typeface="+mj-lt"/>
              </a:rPr>
              <a:t>), then the value of </a:t>
            </a:r>
            <a:r>
              <a:rPr lang="en-US" sz="2200" i="1" dirty="0" smtClean="0">
                <a:latin typeface="+mj-lt"/>
              </a:rPr>
              <a:t>Q</a:t>
            </a:r>
            <a:r>
              <a:rPr lang="en-US" sz="2200" dirty="0" smtClean="0">
                <a:latin typeface="+mj-lt"/>
              </a:rPr>
              <a:t> that </a:t>
            </a:r>
            <a:r>
              <a:rPr lang="en-US" sz="2200" i="1" dirty="0" smtClean="0">
                <a:latin typeface="+mj-lt"/>
              </a:rPr>
              <a:t>T</a:t>
            </a:r>
            <a:r>
              <a:rPr lang="en-US" sz="2200" i="1" baseline="-25000" dirty="0" smtClean="0">
                <a:latin typeface="+mj-lt"/>
              </a:rPr>
              <a:t>i</a:t>
            </a:r>
            <a:r>
              <a:rPr lang="en-US" sz="2200" dirty="0" smtClean="0">
                <a:latin typeface="+mj-lt"/>
              </a:rPr>
              <a:t> is producing was needed previously, and the system assumed that that value would never be produced. Hence, the </a:t>
            </a:r>
            <a:r>
              <a:rPr lang="en-US" sz="2200" b="1" dirty="0" smtClean="0">
                <a:latin typeface="+mj-lt"/>
              </a:rPr>
              <a:t>write</a:t>
            </a:r>
            <a:r>
              <a:rPr lang="en-US" sz="2200" dirty="0" smtClean="0">
                <a:latin typeface="+mj-lt"/>
              </a:rPr>
              <a:t> operation is rejected, and </a:t>
            </a:r>
            <a:r>
              <a:rPr lang="en-US" sz="2200" i="1" dirty="0" smtClean="0">
                <a:latin typeface="+mj-lt"/>
              </a:rPr>
              <a:t>T</a:t>
            </a:r>
            <a:r>
              <a:rPr lang="en-US" sz="2200" i="1" baseline="-25000" dirty="0" smtClean="0">
                <a:latin typeface="+mj-lt"/>
              </a:rPr>
              <a:t>i</a:t>
            </a:r>
            <a:r>
              <a:rPr lang="en-US" sz="2200" dirty="0" smtClean="0">
                <a:latin typeface="+mj-lt"/>
              </a:rPr>
              <a:t> is rolled back.</a:t>
            </a:r>
          </a:p>
          <a:p>
            <a:pPr>
              <a:buFont typeface="Arial" pitchFamily="34" charset="0"/>
              <a:buChar char="•"/>
            </a:pPr>
            <a:endParaRPr lang="en-US" sz="2200" dirty="0" smtClean="0">
              <a:latin typeface="+mj-lt"/>
            </a:endParaRPr>
          </a:p>
          <a:p>
            <a:pPr>
              <a:buFont typeface="Arial" pitchFamily="34" charset="0"/>
              <a:buChar char="•"/>
            </a:pPr>
            <a:endParaRPr lang="en-US" sz="2200" dirty="0" smtClean="0">
              <a:latin typeface="+mj-lt"/>
            </a:endParaRPr>
          </a:p>
          <a:p>
            <a:pPr>
              <a:buFont typeface="Arial" pitchFamily="34" charset="0"/>
              <a:buChar char="•"/>
            </a:pPr>
            <a:r>
              <a:rPr lang="en-US" sz="2200" dirty="0" smtClean="0">
                <a:latin typeface="+mj-lt"/>
              </a:rPr>
              <a:t> Otherwise, the </a:t>
            </a:r>
            <a:r>
              <a:rPr lang="en-US" sz="2200" b="1" dirty="0" smtClean="0">
                <a:latin typeface="+mj-lt"/>
              </a:rPr>
              <a:t> write</a:t>
            </a:r>
            <a:r>
              <a:rPr lang="en-US" sz="2200" dirty="0" smtClean="0">
                <a:latin typeface="+mj-lt"/>
              </a:rPr>
              <a:t> operation is executed, and W-timestamp(</a:t>
            </a:r>
            <a:r>
              <a:rPr lang="en-US" sz="2200" i="1" dirty="0" smtClean="0">
                <a:latin typeface="+mj-lt"/>
              </a:rPr>
              <a:t>Q</a:t>
            </a:r>
            <a:r>
              <a:rPr lang="en-US" sz="2200" dirty="0" smtClean="0">
                <a:latin typeface="+mj-lt"/>
              </a:rPr>
              <a:t>) is set to TS(</a:t>
            </a:r>
            <a:r>
              <a:rPr lang="en-US" sz="2200" i="1" dirty="0" smtClean="0">
                <a:latin typeface="+mj-lt"/>
              </a:rPr>
              <a:t>T</a:t>
            </a:r>
            <a:r>
              <a:rPr lang="en-US" sz="2200" i="1" baseline="-25000" dirty="0" smtClean="0">
                <a:latin typeface="+mj-lt"/>
              </a:rPr>
              <a:t>i</a:t>
            </a:r>
            <a:r>
              <a:rPr lang="en-US" sz="2200" dirty="0" smtClean="0">
                <a:latin typeface="+mj-lt"/>
              </a:rPr>
              <a:t>).</a:t>
            </a:r>
            <a:endParaRPr lang="en-US" sz="2200" dirty="0">
              <a:latin typeface="+mj-lt"/>
            </a:endParaRPr>
          </a:p>
        </p:txBody>
      </p:sp>
      <p:sp>
        <p:nvSpPr>
          <p:cNvPr id="4" name="Rectangle 2"/>
          <p:cNvSpPr txBox="1">
            <a:spLocks noChangeArrowheads="1"/>
          </p:cNvSpPr>
          <p:nvPr/>
        </p:nvSpPr>
        <p:spPr>
          <a:xfrm>
            <a:off x="1066800" y="0"/>
            <a:ext cx="8077200" cy="6096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0" i="0" u="none" strike="noStrike" kern="0" cap="none" spc="0" normalizeH="0" baseline="0" noProof="0" dirty="0" smtClean="0">
                <a:ln>
                  <a:noFill/>
                </a:ln>
                <a:solidFill>
                  <a:schemeClr val="accent5"/>
                </a:solidFill>
                <a:effectLst/>
                <a:uLnTx/>
                <a:uFillTx/>
                <a:latin typeface="+mj-lt"/>
                <a:ea typeface="+mj-ea"/>
                <a:cs typeface="+mj-cs"/>
              </a:rPr>
              <a:t>Timestamp-Based Protocols</a:t>
            </a:r>
            <a:endParaRPr kumimoji="0" lang="en-US" sz="4400" b="0" i="0" u="none" strike="noStrike" kern="0" cap="none" spc="0" normalizeH="0" baseline="0" noProof="0" dirty="0">
              <a:ln>
                <a:noFill/>
              </a:ln>
              <a:solidFill>
                <a:schemeClr val="accent5"/>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solidFill>
                  <a:schemeClr val="tx2"/>
                </a:solidFill>
              </a:rPr>
              <a:t>Active</a:t>
            </a:r>
            <a:r>
              <a:rPr lang="en-US" sz="2000" dirty="0" smtClean="0">
                <a:solidFill>
                  <a:schemeClr val="tx2"/>
                </a:solidFill>
              </a:rPr>
              <a:t> </a:t>
            </a:r>
            <a:r>
              <a:rPr lang="en-US" sz="2000" dirty="0" smtClean="0"/>
              <a:t>–</a:t>
            </a:r>
            <a:r>
              <a:rPr lang="en-US" sz="2000" dirty="0" smtClean="0">
                <a:solidFill>
                  <a:schemeClr val="tx2"/>
                </a:solidFill>
              </a:rPr>
              <a:t> </a:t>
            </a:r>
            <a:r>
              <a:rPr lang="en-US" sz="2000" dirty="0" smtClean="0"/>
              <a:t>the initial state; the transaction stays in this state while it is executing</a:t>
            </a:r>
          </a:p>
          <a:p>
            <a:endParaRPr lang="en-US" sz="1200" dirty="0" smtClean="0"/>
          </a:p>
          <a:p>
            <a:r>
              <a:rPr lang="en-US" sz="2000" b="1" dirty="0" smtClean="0">
                <a:solidFill>
                  <a:schemeClr val="tx2"/>
                </a:solidFill>
              </a:rPr>
              <a:t>Partially committed </a:t>
            </a:r>
            <a:r>
              <a:rPr lang="en-US" sz="2000" dirty="0" smtClean="0"/>
              <a:t>–</a:t>
            </a:r>
            <a:r>
              <a:rPr lang="en-US" sz="2000" dirty="0" smtClean="0">
                <a:solidFill>
                  <a:schemeClr val="tx2"/>
                </a:solidFill>
              </a:rPr>
              <a:t> </a:t>
            </a:r>
            <a:r>
              <a:rPr lang="en-US" sz="2000" dirty="0" smtClean="0"/>
              <a:t>after the final statement has been executed.</a:t>
            </a:r>
          </a:p>
          <a:p>
            <a:endParaRPr lang="en-US" sz="1100" b="1" dirty="0" smtClean="0">
              <a:solidFill>
                <a:schemeClr val="tx2"/>
              </a:solidFill>
            </a:endParaRPr>
          </a:p>
          <a:p>
            <a:r>
              <a:rPr lang="en-US" sz="2000" b="1" dirty="0" smtClean="0">
                <a:solidFill>
                  <a:schemeClr val="tx2"/>
                </a:solidFill>
              </a:rPr>
              <a:t>Failed</a:t>
            </a:r>
            <a:r>
              <a:rPr lang="en-US" sz="2000" dirty="0" smtClean="0">
                <a:solidFill>
                  <a:schemeClr val="tx2"/>
                </a:solidFill>
              </a:rPr>
              <a:t> </a:t>
            </a:r>
            <a:r>
              <a:rPr lang="en-US" sz="1200" dirty="0" smtClean="0"/>
              <a:t>-- </a:t>
            </a:r>
            <a:r>
              <a:rPr lang="en-US" sz="2000" dirty="0" smtClean="0"/>
              <a:t>after the discovery that normal execution can no longer proceed.</a:t>
            </a:r>
          </a:p>
          <a:p>
            <a:endParaRPr lang="en-US" sz="1800" dirty="0" smtClean="0"/>
          </a:p>
          <a:p>
            <a:r>
              <a:rPr lang="en-US" sz="2000" b="1" dirty="0" smtClean="0">
                <a:solidFill>
                  <a:schemeClr val="tx2"/>
                </a:solidFill>
              </a:rPr>
              <a:t>Aborted</a:t>
            </a:r>
            <a:r>
              <a:rPr lang="en-US" sz="2000" dirty="0" smtClean="0">
                <a:solidFill>
                  <a:schemeClr val="tx2"/>
                </a:solidFill>
              </a:rPr>
              <a:t> </a:t>
            </a:r>
            <a:r>
              <a:rPr lang="en-US" sz="2000" dirty="0" smtClean="0"/>
              <a:t>– after the transaction has been rolled back and the database restored to its state prior to the start of the transaction.  Two options after it has been aborted:</a:t>
            </a:r>
          </a:p>
          <a:p>
            <a:pPr lvl="1"/>
            <a:r>
              <a:rPr lang="en-US" sz="1800" dirty="0" smtClean="0"/>
              <a:t>restart the transaction</a:t>
            </a:r>
          </a:p>
          <a:p>
            <a:pPr lvl="2"/>
            <a:r>
              <a:rPr lang="en-US" sz="1800" dirty="0" smtClean="0"/>
              <a:t> can be done only if no internal logical error</a:t>
            </a:r>
          </a:p>
          <a:p>
            <a:pPr lvl="1"/>
            <a:r>
              <a:rPr lang="en-US" sz="1800" dirty="0" smtClean="0"/>
              <a:t>kill the transaction</a:t>
            </a:r>
          </a:p>
          <a:p>
            <a:r>
              <a:rPr lang="en-US" sz="2000" b="1" dirty="0" smtClean="0">
                <a:solidFill>
                  <a:schemeClr val="tx2"/>
                </a:solidFill>
              </a:rPr>
              <a:t>Committed</a:t>
            </a:r>
            <a:r>
              <a:rPr lang="en-US" sz="2000" dirty="0" smtClean="0">
                <a:solidFill>
                  <a:schemeClr val="tx2"/>
                </a:solidFill>
              </a:rPr>
              <a:t> </a:t>
            </a:r>
            <a:r>
              <a:rPr lang="en-US" sz="2000" dirty="0" smtClean="0"/>
              <a:t>– after successful completion.</a:t>
            </a:r>
            <a:endParaRPr lang="en-US" sz="2000" dirty="0"/>
          </a:p>
        </p:txBody>
      </p:sp>
      <p:sp>
        <p:nvSpPr>
          <p:cNvPr id="4" name="Title 1"/>
          <p:cNvSpPr>
            <a:spLocks noGrp="1"/>
          </p:cNvSpPr>
          <p:nvPr>
            <p:ph type="title"/>
          </p:nvPr>
        </p:nvSpPr>
        <p:spPr>
          <a:xfrm>
            <a:off x="914400" y="228600"/>
            <a:ext cx="8229600" cy="1143000"/>
          </a:xfrm>
        </p:spPr>
        <p:txBody>
          <a:bodyPr/>
          <a:lstStyle/>
          <a:p>
            <a:r>
              <a:rPr lang="en-US" sz="3600" b="1" dirty="0" smtClean="0">
                <a:solidFill>
                  <a:schemeClr val="accent1">
                    <a:lumMod val="40000"/>
                    <a:lumOff val="60000"/>
                  </a:schemeClr>
                </a:solidFill>
              </a:rPr>
              <a:t>Transaction States</a:t>
            </a:r>
            <a:endParaRPr lang="en-US" sz="3600" b="1"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294967295"/>
          </p:nvPr>
        </p:nvSpPr>
        <p:spPr>
          <a:xfrm>
            <a:off x="6553200" y="6248400"/>
            <a:ext cx="1905000" cy="457200"/>
          </a:xfrm>
          <a:prstGeom prst="rect">
            <a:avLst/>
          </a:prstGeom>
        </p:spPr>
        <p:txBody>
          <a:bodyPr/>
          <a:lstStyle/>
          <a:p>
            <a:fld id="{1402D1C7-4C16-4A32-B57E-DA2C7482BFAC}" type="slidenum">
              <a:rPr lang="en-US"/>
              <a:pPr/>
              <a:t>60</a:t>
            </a:fld>
            <a:endParaRPr lang="en-US"/>
          </a:p>
        </p:txBody>
      </p:sp>
      <p:sp>
        <p:nvSpPr>
          <p:cNvPr id="44034" name="Rectangle 2"/>
          <p:cNvSpPr>
            <a:spLocks noGrp="1" noChangeArrowheads="1"/>
          </p:cNvSpPr>
          <p:nvPr>
            <p:ph type="title"/>
          </p:nvPr>
        </p:nvSpPr>
        <p:spPr>
          <a:xfrm>
            <a:off x="533400" y="0"/>
            <a:ext cx="8610600" cy="609600"/>
          </a:xfrm>
        </p:spPr>
        <p:txBody>
          <a:bodyPr/>
          <a:lstStyle/>
          <a:p>
            <a:r>
              <a:rPr lang="en-US" sz="2800" dirty="0">
                <a:solidFill>
                  <a:schemeClr val="accent5"/>
                </a:solidFill>
              </a:rPr>
              <a:t>Correctness of Timestamp-Ordering Protocol</a:t>
            </a:r>
          </a:p>
        </p:txBody>
      </p:sp>
      <p:sp>
        <p:nvSpPr>
          <p:cNvPr id="44035" name="Rectangle 3"/>
          <p:cNvSpPr>
            <a:spLocks noGrp="1" noChangeArrowheads="1"/>
          </p:cNvSpPr>
          <p:nvPr>
            <p:ph type="body" idx="4294967295"/>
          </p:nvPr>
        </p:nvSpPr>
        <p:spPr>
          <a:xfrm>
            <a:off x="533400" y="900113"/>
            <a:ext cx="7886700" cy="5286375"/>
          </a:xfrm>
        </p:spPr>
        <p:txBody>
          <a:bodyPr/>
          <a:lstStyle/>
          <a:p>
            <a:r>
              <a:rPr lang="en-US" sz="2000" dirty="0"/>
              <a:t>The timestamp-ordering protocol guarantees </a:t>
            </a:r>
            <a:r>
              <a:rPr lang="en-US" sz="2000" dirty="0" err="1"/>
              <a:t>serializability</a:t>
            </a:r>
            <a:r>
              <a:rPr lang="en-US" sz="2000" dirty="0"/>
              <a:t> since all the arcs in the precedence graph are of the form:</a:t>
            </a:r>
          </a:p>
          <a:p>
            <a:pPr>
              <a:buFont typeface="Monotype Sorts" pitchFamily="2" charset="2"/>
              <a:buNone/>
            </a:pPr>
            <a:r>
              <a:rPr lang="en-US" sz="2000" dirty="0"/>
              <a:t>    </a:t>
            </a:r>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r>
              <a:rPr lang="en-US" sz="2000" dirty="0"/>
              <a:t>    Thus, there will be no cycles in the precedence graph</a:t>
            </a:r>
          </a:p>
          <a:p>
            <a:pPr>
              <a:lnSpc>
                <a:spcPct val="90000"/>
              </a:lnSpc>
            </a:pPr>
            <a:r>
              <a:rPr lang="en-US" sz="2000" dirty="0"/>
              <a:t>Timestamp protocol ensures freedom from deadlock as no transaction ever waits.  </a:t>
            </a:r>
          </a:p>
          <a:p>
            <a:pPr>
              <a:lnSpc>
                <a:spcPct val="90000"/>
              </a:lnSpc>
            </a:pPr>
            <a:r>
              <a:rPr lang="en-US" sz="2000" dirty="0"/>
              <a:t>But the schedule may not be cascade-free, and may  not even be recoverable.</a:t>
            </a:r>
          </a:p>
        </p:txBody>
      </p:sp>
      <p:sp>
        <p:nvSpPr>
          <p:cNvPr id="44036" name="Oval 4"/>
          <p:cNvSpPr>
            <a:spLocks noChangeArrowheads="1"/>
          </p:cNvSpPr>
          <p:nvPr/>
        </p:nvSpPr>
        <p:spPr bwMode="auto">
          <a:xfrm>
            <a:off x="990600" y="1752600"/>
            <a:ext cx="1752600" cy="1828800"/>
          </a:xfrm>
          <a:prstGeom prst="ellipse">
            <a:avLst/>
          </a:prstGeom>
          <a:noFill/>
          <a:ln w="9525">
            <a:solidFill>
              <a:schemeClr val="tx1"/>
            </a:solidFill>
            <a:round/>
            <a:headEnd/>
            <a:tailEnd/>
          </a:ln>
          <a:effectLst/>
        </p:spPr>
        <p:txBody>
          <a:bodyPr wrap="none" anchor="ctr"/>
          <a:lstStyle/>
          <a:p>
            <a:endParaRPr lang="en-US"/>
          </a:p>
        </p:txBody>
      </p:sp>
      <p:sp>
        <p:nvSpPr>
          <p:cNvPr id="44037" name="Oval 5"/>
          <p:cNvSpPr>
            <a:spLocks noChangeArrowheads="1"/>
          </p:cNvSpPr>
          <p:nvPr/>
        </p:nvSpPr>
        <p:spPr bwMode="auto">
          <a:xfrm>
            <a:off x="5638800" y="1752600"/>
            <a:ext cx="1752600" cy="1828800"/>
          </a:xfrm>
          <a:prstGeom prst="ellipse">
            <a:avLst/>
          </a:prstGeom>
          <a:noFill/>
          <a:ln w="9525">
            <a:solidFill>
              <a:schemeClr val="tx1"/>
            </a:solidFill>
            <a:round/>
            <a:headEnd/>
            <a:tailEnd/>
          </a:ln>
          <a:effectLst/>
        </p:spPr>
        <p:txBody>
          <a:bodyPr wrap="none" anchor="ctr"/>
          <a:lstStyle/>
          <a:p>
            <a:endParaRPr lang="en-US"/>
          </a:p>
        </p:txBody>
      </p:sp>
      <p:sp>
        <p:nvSpPr>
          <p:cNvPr id="44039" name="Text Box 7"/>
          <p:cNvSpPr txBox="1">
            <a:spLocks noChangeArrowheads="1"/>
          </p:cNvSpPr>
          <p:nvPr/>
        </p:nvSpPr>
        <p:spPr bwMode="auto">
          <a:xfrm>
            <a:off x="1270000" y="2130425"/>
            <a:ext cx="1390650" cy="915988"/>
          </a:xfrm>
          <a:prstGeom prst="rect">
            <a:avLst/>
          </a:prstGeom>
          <a:noFill/>
          <a:ln w="9525">
            <a:noFill/>
            <a:miter lim="800000"/>
            <a:headEnd/>
            <a:tailEnd/>
          </a:ln>
          <a:effectLst/>
        </p:spPr>
        <p:txBody>
          <a:bodyPr wrap="none">
            <a:spAutoFit/>
          </a:bodyPr>
          <a:lstStyle/>
          <a:p>
            <a:r>
              <a:rPr lang="en-US" sz="1800" dirty="0">
                <a:latin typeface="Helvetica" pitchFamily="34" charset="0"/>
              </a:rPr>
              <a:t>transaction</a:t>
            </a:r>
          </a:p>
          <a:p>
            <a:r>
              <a:rPr lang="en-US" sz="1800" dirty="0">
                <a:latin typeface="Helvetica" pitchFamily="34" charset="0"/>
              </a:rPr>
              <a:t>with smaller</a:t>
            </a:r>
          </a:p>
          <a:p>
            <a:r>
              <a:rPr lang="en-US" sz="1800" dirty="0">
                <a:latin typeface="Helvetica" pitchFamily="34" charset="0"/>
              </a:rPr>
              <a:t>timestamp</a:t>
            </a:r>
          </a:p>
        </p:txBody>
      </p:sp>
      <p:sp>
        <p:nvSpPr>
          <p:cNvPr id="44040" name="Text Box 8"/>
          <p:cNvSpPr txBox="1">
            <a:spLocks noChangeArrowheads="1"/>
          </p:cNvSpPr>
          <p:nvPr/>
        </p:nvSpPr>
        <p:spPr bwMode="auto">
          <a:xfrm>
            <a:off x="5919788" y="2132013"/>
            <a:ext cx="1301750" cy="915987"/>
          </a:xfrm>
          <a:prstGeom prst="rect">
            <a:avLst/>
          </a:prstGeom>
          <a:noFill/>
          <a:ln w="9525">
            <a:noFill/>
            <a:miter lim="800000"/>
            <a:headEnd/>
            <a:tailEnd/>
          </a:ln>
          <a:effectLst/>
        </p:spPr>
        <p:txBody>
          <a:bodyPr wrap="none">
            <a:spAutoFit/>
          </a:bodyPr>
          <a:lstStyle/>
          <a:p>
            <a:r>
              <a:rPr lang="en-US" sz="1800">
                <a:latin typeface="Helvetica" pitchFamily="34" charset="0"/>
              </a:rPr>
              <a:t>transaction</a:t>
            </a:r>
          </a:p>
          <a:p>
            <a:r>
              <a:rPr lang="en-US" sz="1800">
                <a:latin typeface="Helvetica" pitchFamily="34" charset="0"/>
              </a:rPr>
              <a:t>with larger</a:t>
            </a:r>
          </a:p>
          <a:p>
            <a:r>
              <a:rPr lang="en-US" sz="1800">
                <a:latin typeface="Helvetica" pitchFamily="34" charset="0"/>
              </a:rPr>
              <a:t>timestamp </a:t>
            </a:r>
          </a:p>
        </p:txBody>
      </p:sp>
      <p:sp>
        <p:nvSpPr>
          <p:cNvPr id="44041" name="Line 9"/>
          <p:cNvSpPr>
            <a:spLocks noChangeShapeType="1"/>
          </p:cNvSpPr>
          <p:nvPr/>
        </p:nvSpPr>
        <p:spPr bwMode="auto">
          <a:xfrm>
            <a:off x="2743200" y="2667000"/>
            <a:ext cx="2895600" cy="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0"/>
            <a:ext cx="8229600" cy="1143000"/>
          </a:xfrm>
        </p:spPr>
        <p:txBody>
          <a:bodyPr/>
          <a:lstStyle/>
          <a:p>
            <a:r>
              <a:rPr lang="en-US" sz="3200" b="1" dirty="0">
                <a:solidFill>
                  <a:schemeClr val="accent1">
                    <a:lumMod val="60000"/>
                    <a:lumOff val="40000"/>
                  </a:schemeClr>
                </a:solidFill>
              </a:rPr>
              <a:t>Recoverability and Cascade Freedom</a:t>
            </a:r>
          </a:p>
        </p:txBody>
      </p:sp>
      <p:sp>
        <p:nvSpPr>
          <p:cNvPr id="46083" name="Rectangle 3"/>
          <p:cNvSpPr>
            <a:spLocks noGrp="1" noChangeArrowheads="1"/>
          </p:cNvSpPr>
          <p:nvPr>
            <p:ph type="body" idx="4294967295"/>
          </p:nvPr>
        </p:nvSpPr>
        <p:spPr/>
        <p:txBody>
          <a:bodyPr/>
          <a:lstStyle/>
          <a:p>
            <a:r>
              <a:rPr lang="en-US" sz="2200" dirty="0">
                <a:latin typeface="+mj-lt"/>
              </a:rPr>
              <a:t>Problem with timestamp-ordering protocol:</a:t>
            </a:r>
          </a:p>
          <a:p>
            <a:pPr lvl="1"/>
            <a:r>
              <a:rPr lang="en-US" sz="2200" dirty="0">
                <a:latin typeface="+mj-lt"/>
              </a:rPr>
              <a:t>Suppose </a:t>
            </a:r>
            <a:r>
              <a:rPr lang="en-US" sz="2200" i="1" dirty="0">
                <a:latin typeface="+mj-lt"/>
              </a:rPr>
              <a:t>T</a:t>
            </a:r>
            <a:r>
              <a:rPr lang="en-US" sz="2200" i="1" baseline="-25000" dirty="0">
                <a:latin typeface="+mj-lt"/>
              </a:rPr>
              <a:t>i</a:t>
            </a:r>
            <a:r>
              <a:rPr lang="en-US" sz="2200" dirty="0">
                <a:latin typeface="+mj-lt"/>
              </a:rPr>
              <a:t> aborts, but </a:t>
            </a:r>
            <a:r>
              <a:rPr lang="en-US" sz="2200" i="1" dirty="0" err="1">
                <a:latin typeface="+mj-lt"/>
              </a:rPr>
              <a:t>T</a:t>
            </a:r>
            <a:r>
              <a:rPr lang="en-US" sz="2200" i="1" baseline="-25000" dirty="0" err="1">
                <a:latin typeface="+mj-lt"/>
              </a:rPr>
              <a:t>j</a:t>
            </a:r>
            <a:r>
              <a:rPr lang="en-US" sz="2200" dirty="0">
                <a:latin typeface="+mj-lt"/>
              </a:rPr>
              <a:t> has read a data item written by  </a:t>
            </a:r>
            <a:r>
              <a:rPr lang="en-US" sz="2200" i="1" dirty="0">
                <a:latin typeface="+mj-lt"/>
              </a:rPr>
              <a:t>T</a:t>
            </a:r>
            <a:r>
              <a:rPr lang="en-US" sz="2200" i="1" baseline="-25000" dirty="0">
                <a:latin typeface="+mj-lt"/>
              </a:rPr>
              <a:t>i</a:t>
            </a:r>
            <a:endParaRPr lang="en-US" sz="2200" dirty="0">
              <a:latin typeface="+mj-lt"/>
            </a:endParaRPr>
          </a:p>
          <a:p>
            <a:pPr lvl="1"/>
            <a:r>
              <a:rPr lang="en-US" sz="2200" dirty="0">
                <a:latin typeface="+mj-lt"/>
              </a:rPr>
              <a:t>Then </a:t>
            </a:r>
            <a:r>
              <a:rPr lang="en-US" sz="2200" i="1" dirty="0" err="1">
                <a:latin typeface="+mj-lt"/>
              </a:rPr>
              <a:t>T</a:t>
            </a:r>
            <a:r>
              <a:rPr lang="en-US" sz="2200" i="1" baseline="-25000" dirty="0" err="1">
                <a:latin typeface="+mj-lt"/>
              </a:rPr>
              <a:t>j</a:t>
            </a:r>
            <a:r>
              <a:rPr lang="en-US" sz="2200" i="1" dirty="0">
                <a:latin typeface="+mj-lt"/>
              </a:rPr>
              <a:t> </a:t>
            </a:r>
            <a:r>
              <a:rPr lang="en-US" sz="2200" dirty="0">
                <a:latin typeface="+mj-lt"/>
              </a:rPr>
              <a:t>must abort; if </a:t>
            </a:r>
            <a:r>
              <a:rPr lang="en-US" sz="2200" i="1" dirty="0" err="1">
                <a:latin typeface="+mj-lt"/>
              </a:rPr>
              <a:t>T</a:t>
            </a:r>
            <a:r>
              <a:rPr lang="en-US" sz="2200" i="1" baseline="-25000" dirty="0" err="1">
                <a:latin typeface="+mj-lt"/>
              </a:rPr>
              <a:t>j</a:t>
            </a:r>
            <a:r>
              <a:rPr lang="en-US" sz="2200" i="1" dirty="0">
                <a:latin typeface="+mj-lt"/>
              </a:rPr>
              <a:t> </a:t>
            </a:r>
            <a:r>
              <a:rPr lang="en-US" sz="2200" dirty="0">
                <a:latin typeface="+mj-lt"/>
              </a:rPr>
              <a:t>had been allowed to commit earlier, the schedule is not recoverable.</a:t>
            </a:r>
          </a:p>
          <a:p>
            <a:pPr lvl="1"/>
            <a:r>
              <a:rPr lang="en-US" sz="2200" dirty="0">
                <a:latin typeface="+mj-lt"/>
              </a:rPr>
              <a:t>Further, any transaction that has read a data item written by </a:t>
            </a:r>
            <a:r>
              <a:rPr lang="en-US" sz="2200" i="1" dirty="0" err="1">
                <a:latin typeface="+mj-lt"/>
              </a:rPr>
              <a:t>T</a:t>
            </a:r>
            <a:r>
              <a:rPr lang="en-US" sz="2200" i="1" baseline="-25000" dirty="0" err="1">
                <a:latin typeface="+mj-lt"/>
              </a:rPr>
              <a:t>j</a:t>
            </a:r>
            <a:r>
              <a:rPr lang="en-US" sz="2200" dirty="0">
                <a:latin typeface="+mj-lt"/>
              </a:rPr>
              <a:t> must abort</a:t>
            </a:r>
          </a:p>
          <a:p>
            <a:pPr lvl="1"/>
            <a:r>
              <a:rPr lang="en-US" sz="2200" dirty="0">
                <a:latin typeface="+mj-lt"/>
              </a:rPr>
              <a:t>This can lead to cascading rollback --- that is, a chain of rollbacks </a:t>
            </a:r>
          </a:p>
          <a:p>
            <a:r>
              <a:rPr lang="en-US" sz="2200" dirty="0">
                <a:latin typeface="+mj-lt"/>
              </a:rPr>
              <a:t> Solution:</a:t>
            </a:r>
          </a:p>
          <a:p>
            <a:pPr lvl="1"/>
            <a:r>
              <a:rPr lang="en-US" sz="2200" dirty="0">
                <a:latin typeface="+mj-lt"/>
              </a:rPr>
              <a:t>A transaction is structured such that its writes are all performed at the end of its processing</a:t>
            </a:r>
          </a:p>
          <a:p>
            <a:pPr lvl="1"/>
            <a:r>
              <a:rPr lang="en-US" sz="2200" dirty="0">
                <a:latin typeface="+mj-lt"/>
              </a:rPr>
              <a:t>All writes of a transaction form an atomic action; no transaction may execute while a transaction is being written</a:t>
            </a:r>
          </a:p>
          <a:p>
            <a:pPr lvl="1"/>
            <a:r>
              <a:rPr lang="en-US" sz="2200" dirty="0">
                <a:latin typeface="+mj-lt"/>
              </a:rPr>
              <a:t>A transaction that aborts is restarted with a new timestamp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15838900-0362-41DE-A2B7-F5A05864F903}" type="slidenum">
              <a:rPr lang="en-US"/>
              <a:pPr/>
              <a:t>62</a:t>
            </a:fld>
            <a:endParaRPr lang="en-US"/>
          </a:p>
        </p:txBody>
      </p:sp>
      <p:sp>
        <p:nvSpPr>
          <p:cNvPr id="29698" name="Rectangle 2"/>
          <p:cNvSpPr>
            <a:spLocks noGrp="1" noChangeArrowheads="1"/>
          </p:cNvSpPr>
          <p:nvPr>
            <p:ph type="title"/>
          </p:nvPr>
        </p:nvSpPr>
        <p:spPr>
          <a:xfrm>
            <a:off x="914400" y="0"/>
            <a:ext cx="8229600" cy="1143000"/>
          </a:xfrm>
        </p:spPr>
        <p:txBody>
          <a:bodyPr/>
          <a:lstStyle/>
          <a:p>
            <a:r>
              <a:rPr lang="en-US" b="1" dirty="0">
                <a:solidFill>
                  <a:schemeClr val="accent1">
                    <a:lumMod val="60000"/>
                    <a:lumOff val="40000"/>
                  </a:schemeClr>
                </a:solidFill>
              </a:rPr>
              <a:t>Graph-Based Protocols</a:t>
            </a:r>
          </a:p>
        </p:txBody>
      </p:sp>
      <p:sp>
        <p:nvSpPr>
          <p:cNvPr id="29699" name="Rectangle 3"/>
          <p:cNvSpPr>
            <a:spLocks noGrp="1" noChangeArrowheads="1"/>
          </p:cNvSpPr>
          <p:nvPr>
            <p:ph type="body" idx="4294967295"/>
          </p:nvPr>
        </p:nvSpPr>
        <p:spPr/>
        <p:txBody>
          <a:bodyPr/>
          <a:lstStyle/>
          <a:p>
            <a:r>
              <a:rPr lang="en-US" dirty="0">
                <a:latin typeface="+mj-lt"/>
              </a:rPr>
              <a:t>Graph-based protocols are an alternative to two-phase locking</a:t>
            </a:r>
          </a:p>
          <a:p>
            <a:r>
              <a:rPr lang="en-US" dirty="0">
                <a:latin typeface="+mj-lt"/>
              </a:rPr>
              <a:t>Impose a partial ordering </a:t>
            </a:r>
            <a:r>
              <a:rPr lang="en-US" dirty="0">
                <a:latin typeface="+mj-lt"/>
                <a:sym typeface="Symbol" pitchFamily="18" charset="2"/>
              </a:rPr>
              <a:t> </a:t>
            </a:r>
            <a:r>
              <a:rPr lang="en-US" dirty="0">
                <a:latin typeface="+mj-lt"/>
              </a:rPr>
              <a:t>on the set </a:t>
            </a:r>
            <a:r>
              <a:rPr lang="en-US" b="1" dirty="0">
                <a:latin typeface="+mj-lt"/>
              </a:rPr>
              <a:t>D</a:t>
            </a:r>
            <a:r>
              <a:rPr lang="en-US" dirty="0">
                <a:latin typeface="+mj-lt"/>
              </a:rPr>
              <a:t> = {</a:t>
            </a:r>
            <a:r>
              <a:rPr lang="en-US" i="1" dirty="0">
                <a:latin typeface="+mj-lt"/>
              </a:rPr>
              <a:t>d</a:t>
            </a:r>
            <a:r>
              <a:rPr lang="en-US" i="1" baseline="-25000" dirty="0">
                <a:latin typeface="+mj-lt"/>
              </a:rPr>
              <a:t>1</a:t>
            </a:r>
            <a:r>
              <a:rPr lang="en-US" i="1" dirty="0">
                <a:latin typeface="+mj-lt"/>
              </a:rPr>
              <a:t>, d</a:t>
            </a:r>
            <a:r>
              <a:rPr lang="en-US" i="1" baseline="-25000" dirty="0">
                <a:latin typeface="+mj-lt"/>
              </a:rPr>
              <a:t>2</a:t>
            </a:r>
            <a:r>
              <a:rPr lang="en-US" i="1" dirty="0">
                <a:latin typeface="+mj-lt"/>
              </a:rPr>
              <a:t> ,..., d</a:t>
            </a:r>
            <a:r>
              <a:rPr lang="en-US" i="1" baseline="-25000" dirty="0">
                <a:latin typeface="+mj-lt"/>
              </a:rPr>
              <a:t>h</a:t>
            </a:r>
            <a:r>
              <a:rPr lang="en-US" dirty="0">
                <a:latin typeface="+mj-lt"/>
              </a:rPr>
              <a:t>} of all data items.</a:t>
            </a:r>
          </a:p>
          <a:p>
            <a:pPr lvl="1"/>
            <a:r>
              <a:rPr lang="en-US" dirty="0">
                <a:latin typeface="+mj-lt"/>
              </a:rPr>
              <a:t>If </a:t>
            </a:r>
            <a:r>
              <a:rPr lang="en-US" i="1" dirty="0" err="1">
                <a:latin typeface="+mj-lt"/>
              </a:rPr>
              <a:t>d</a:t>
            </a:r>
            <a:r>
              <a:rPr lang="en-US" sz="2000" i="1" baseline="-25000" dirty="0" err="1">
                <a:latin typeface="+mj-lt"/>
              </a:rPr>
              <a:t>i</a:t>
            </a:r>
            <a:r>
              <a:rPr lang="en-US" dirty="0">
                <a:latin typeface="+mj-lt"/>
              </a:rPr>
              <a:t> </a:t>
            </a:r>
            <a:r>
              <a:rPr lang="en-US" dirty="0">
                <a:latin typeface="+mj-lt"/>
                <a:sym typeface="Symbol" pitchFamily="18" charset="2"/>
              </a:rPr>
              <a:t> </a:t>
            </a:r>
            <a:r>
              <a:rPr lang="en-US" i="1" dirty="0" err="1">
                <a:latin typeface="+mj-lt"/>
              </a:rPr>
              <a:t>d</a:t>
            </a:r>
            <a:r>
              <a:rPr lang="en-US" sz="2000" i="1" baseline="-25000" dirty="0" err="1">
                <a:latin typeface="+mj-lt"/>
              </a:rPr>
              <a:t>j</a:t>
            </a:r>
            <a:r>
              <a:rPr lang="en-US" sz="2000" i="1" baseline="-25000" dirty="0">
                <a:latin typeface="+mj-lt"/>
              </a:rPr>
              <a:t> </a:t>
            </a:r>
            <a:r>
              <a:rPr lang="en-US" dirty="0">
                <a:latin typeface="+mj-lt"/>
              </a:rPr>
              <a:t> then any transaction accessing both </a:t>
            </a:r>
            <a:r>
              <a:rPr lang="en-US" i="1" dirty="0" err="1">
                <a:latin typeface="+mj-lt"/>
              </a:rPr>
              <a:t>d</a:t>
            </a:r>
            <a:r>
              <a:rPr lang="en-US" sz="2000" i="1" baseline="-25000" dirty="0" err="1">
                <a:latin typeface="+mj-lt"/>
              </a:rPr>
              <a:t>i</a:t>
            </a:r>
            <a:r>
              <a:rPr lang="en-US" dirty="0">
                <a:latin typeface="+mj-lt"/>
              </a:rPr>
              <a:t> and </a:t>
            </a:r>
            <a:r>
              <a:rPr lang="en-US" i="1" dirty="0" err="1">
                <a:latin typeface="+mj-lt"/>
              </a:rPr>
              <a:t>d</a:t>
            </a:r>
            <a:r>
              <a:rPr lang="en-US" sz="2000" i="1" baseline="-25000" dirty="0" err="1">
                <a:latin typeface="+mj-lt"/>
              </a:rPr>
              <a:t>j</a:t>
            </a:r>
            <a:r>
              <a:rPr lang="en-US" dirty="0">
                <a:latin typeface="+mj-lt"/>
              </a:rPr>
              <a:t> must access </a:t>
            </a:r>
            <a:r>
              <a:rPr lang="en-US" dirty="0" err="1">
                <a:latin typeface="+mj-lt"/>
              </a:rPr>
              <a:t>d</a:t>
            </a:r>
            <a:r>
              <a:rPr lang="en-US" sz="2000" baseline="-25000" dirty="0" err="1">
                <a:latin typeface="+mj-lt"/>
              </a:rPr>
              <a:t>i</a:t>
            </a:r>
            <a:r>
              <a:rPr lang="en-US" dirty="0">
                <a:latin typeface="+mj-lt"/>
              </a:rPr>
              <a:t> before accessing </a:t>
            </a:r>
            <a:r>
              <a:rPr lang="en-US" i="1" dirty="0" err="1">
                <a:latin typeface="+mj-lt"/>
              </a:rPr>
              <a:t>d</a:t>
            </a:r>
            <a:r>
              <a:rPr lang="en-US" sz="2000" i="1" baseline="-25000" dirty="0" err="1">
                <a:latin typeface="+mj-lt"/>
              </a:rPr>
              <a:t>j</a:t>
            </a:r>
            <a:r>
              <a:rPr lang="en-US" dirty="0">
                <a:latin typeface="+mj-lt"/>
              </a:rPr>
              <a:t>.</a:t>
            </a:r>
          </a:p>
          <a:p>
            <a:pPr lvl="1"/>
            <a:r>
              <a:rPr lang="en-US" dirty="0">
                <a:latin typeface="+mj-lt"/>
              </a:rPr>
              <a:t>Implies that the set </a:t>
            </a:r>
            <a:r>
              <a:rPr lang="en-US" b="1" dirty="0">
                <a:latin typeface="+mj-lt"/>
              </a:rPr>
              <a:t>D</a:t>
            </a:r>
            <a:r>
              <a:rPr lang="en-US" dirty="0">
                <a:latin typeface="+mj-lt"/>
              </a:rPr>
              <a:t> may now be viewed as a directed acyclic graph, called a </a:t>
            </a:r>
            <a:r>
              <a:rPr lang="en-US" i="1" dirty="0">
                <a:latin typeface="+mj-lt"/>
              </a:rPr>
              <a:t>database graph</a:t>
            </a:r>
            <a:r>
              <a:rPr lang="en-US" dirty="0">
                <a:latin typeface="+mj-lt"/>
              </a:rPr>
              <a:t>.</a:t>
            </a:r>
          </a:p>
          <a:p>
            <a:r>
              <a:rPr lang="en-US" dirty="0">
                <a:latin typeface="+mj-lt"/>
              </a:rPr>
              <a:t>The </a:t>
            </a:r>
            <a:r>
              <a:rPr lang="en-US" i="1" dirty="0">
                <a:latin typeface="+mj-lt"/>
              </a:rPr>
              <a:t>tree-protocol</a:t>
            </a:r>
            <a:r>
              <a:rPr lang="en-US" dirty="0">
                <a:latin typeface="+mj-lt"/>
              </a:rPr>
              <a:t> is a simple kind of graph protocol.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553200" y="6248400"/>
            <a:ext cx="1905000" cy="457200"/>
          </a:xfrm>
          <a:prstGeom prst="rect">
            <a:avLst/>
          </a:prstGeom>
        </p:spPr>
        <p:txBody>
          <a:bodyPr/>
          <a:lstStyle/>
          <a:p>
            <a:fld id="{AB7B27D5-2A7F-47E4-8BE8-3C2E4CE55B88}" type="slidenum">
              <a:rPr lang="en-US"/>
              <a:pPr/>
              <a:t>63</a:t>
            </a:fld>
            <a:endParaRPr lang="en-US"/>
          </a:p>
        </p:txBody>
      </p:sp>
      <p:sp>
        <p:nvSpPr>
          <p:cNvPr id="31746" name="Rectangle 2"/>
          <p:cNvSpPr>
            <a:spLocks noGrp="1" noChangeArrowheads="1"/>
          </p:cNvSpPr>
          <p:nvPr>
            <p:ph type="title"/>
          </p:nvPr>
        </p:nvSpPr>
        <p:spPr>
          <a:xfrm>
            <a:off x="552450" y="-76200"/>
            <a:ext cx="8077200" cy="609600"/>
          </a:xfrm>
        </p:spPr>
        <p:txBody>
          <a:bodyPr/>
          <a:lstStyle/>
          <a:p>
            <a:r>
              <a:rPr lang="en-US" b="1" dirty="0">
                <a:solidFill>
                  <a:schemeClr val="accent1">
                    <a:lumMod val="60000"/>
                    <a:lumOff val="40000"/>
                  </a:schemeClr>
                </a:solidFill>
              </a:rPr>
              <a:t>Tree Protocol</a:t>
            </a:r>
          </a:p>
        </p:txBody>
      </p:sp>
      <p:sp>
        <p:nvSpPr>
          <p:cNvPr id="31747" name="Rectangle 3"/>
          <p:cNvSpPr>
            <a:spLocks noGrp="1" noChangeArrowheads="1"/>
          </p:cNvSpPr>
          <p:nvPr>
            <p:ph type="body" idx="4294967295"/>
          </p:nvPr>
        </p:nvSpPr>
        <p:spPr>
          <a:xfrm>
            <a:off x="228600" y="990600"/>
            <a:ext cx="5486400" cy="5257800"/>
          </a:xfrm>
        </p:spPr>
        <p:txBody>
          <a:bodyPr/>
          <a:lstStyle/>
          <a:p>
            <a:pPr>
              <a:buNone/>
            </a:pPr>
            <a:r>
              <a:rPr lang="en-US" sz="2400" b="1" i="1" dirty="0" smtClean="0">
                <a:latin typeface="+mj-lt"/>
              </a:rPr>
              <a:t>RULES</a:t>
            </a:r>
          </a:p>
          <a:p>
            <a:pPr>
              <a:buNone/>
            </a:pPr>
            <a:endParaRPr lang="en-US" sz="2400" b="1" i="1" dirty="0" smtClean="0">
              <a:latin typeface="+mj-lt"/>
            </a:endParaRPr>
          </a:p>
          <a:p>
            <a:r>
              <a:rPr lang="en-US" sz="2400" dirty="0" smtClean="0">
                <a:latin typeface="+mj-lt"/>
              </a:rPr>
              <a:t>Only </a:t>
            </a:r>
            <a:r>
              <a:rPr lang="en-US" sz="2400" dirty="0">
                <a:latin typeface="+mj-lt"/>
              </a:rPr>
              <a:t>exclusive locks are allowed</a:t>
            </a:r>
            <a:r>
              <a:rPr lang="en-US" sz="2400" dirty="0" smtClean="0">
                <a:latin typeface="+mj-lt"/>
              </a:rPr>
              <a:t>.</a:t>
            </a:r>
          </a:p>
          <a:p>
            <a:r>
              <a:rPr lang="en-US" sz="2400" dirty="0" smtClean="0">
                <a:latin typeface="+mj-lt"/>
              </a:rPr>
              <a:t>Each Ti can lock a data item at most once.</a:t>
            </a:r>
            <a:endParaRPr lang="en-US" sz="2400" dirty="0">
              <a:latin typeface="+mj-lt"/>
            </a:endParaRPr>
          </a:p>
          <a:p>
            <a:r>
              <a:rPr lang="en-US" sz="2400" dirty="0">
                <a:latin typeface="+mj-lt"/>
              </a:rPr>
              <a:t>The first lock by </a:t>
            </a:r>
            <a:r>
              <a:rPr lang="en-US" sz="2400" i="1" dirty="0">
                <a:latin typeface="+mj-lt"/>
              </a:rPr>
              <a:t>T</a:t>
            </a:r>
            <a:r>
              <a:rPr lang="en-US" sz="2400" i="1" baseline="-25000" dirty="0">
                <a:latin typeface="+mj-lt"/>
              </a:rPr>
              <a:t>i</a:t>
            </a:r>
            <a:r>
              <a:rPr lang="en-US" sz="2400" dirty="0">
                <a:latin typeface="+mj-lt"/>
              </a:rPr>
              <a:t> may be on any data item. Subsequently, a data </a:t>
            </a:r>
            <a:r>
              <a:rPr lang="en-US" sz="2400" i="1" dirty="0">
                <a:latin typeface="+mj-lt"/>
              </a:rPr>
              <a:t>Q</a:t>
            </a:r>
            <a:r>
              <a:rPr lang="en-US" sz="2400" dirty="0">
                <a:latin typeface="+mj-lt"/>
              </a:rPr>
              <a:t> can be locked by </a:t>
            </a:r>
            <a:r>
              <a:rPr lang="en-US" sz="2400" i="1" dirty="0">
                <a:latin typeface="+mj-lt"/>
              </a:rPr>
              <a:t>T</a:t>
            </a:r>
            <a:r>
              <a:rPr lang="en-US" sz="2400" i="1" baseline="-25000" dirty="0">
                <a:latin typeface="+mj-lt"/>
              </a:rPr>
              <a:t>i</a:t>
            </a:r>
            <a:r>
              <a:rPr lang="en-US" sz="2400" dirty="0">
                <a:latin typeface="+mj-lt"/>
              </a:rPr>
              <a:t> only if the parent of </a:t>
            </a:r>
            <a:r>
              <a:rPr lang="en-US" sz="2400" i="1" dirty="0">
                <a:latin typeface="+mj-lt"/>
              </a:rPr>
              <a:t>Q</a:t>
            </a:r>
            <a:r>
              <a:rPr lang="en-US" sz="2400" dirty="0">
                <a:latin typeface="+mj-lt"/>
              </a:rPr>
              <a:t> is currently locked by </a:t>
            </a:r>
            <a:r>
              <a:rPr lang="en-US" sz="2400" i="1" dirty="0">
                <a:latin typeface="+mj-lt"/>
              </a:rPr>
              <a:t>T</a:t>
            </a:r>
            <a:r>
              <a:rPr lang="en-US" sz="2400" i="1" baseline="-25000" dirty="0">
                <a:latin typeface="+mj-lt"/>
              </a:rPr>
              <a:t>i</a:t>
            </a:r>
            <a:r>
              <a:rPr lang="en-US" sz="2400" dirty="0">
                <a:latin typeface="+mj-lt"/>
              </a:rPr>
              <a:t>.</a:t>
            </a:r>
          </a:p>
          <a:p>
            <a:r>
              <a:rPr lang="en-US" sz="2400" dirty="0">
                <a:latin typeface="+mj-lt"/>
              </a:rPr>
              <a:t>Data items may be unlocked at any time.</a:t>
            </a:r>
          </a:p>
        </p:txBody>
      </p:sp>
      <p:pic>
        <p:nvPicPr>
          <p:cNvPr id="31749" name="Picture 5"/>
          <p:cNvPicPr>
            <a:picLocks noChangeAspect="1" noChangeArrowheads="1"/>
          </p:cNvPicPr>
          <p:nvPr/>
        </p:nvPicPr>
        <p:blipFill>
          <a:blip r:embed="rId2"/>
          <a:srcRect l="16280" t="3101" r="16280" b="2325"/>
          <a:stretch>
            <a:fillRect/>
          </a:stretch>
        </p:blipFill>
        <p:spPr bwMode="auto">
          <a:xfrm>
            <a:off x="5867400" y="1371600"/>
            <a:ext cx="2816225" cy="2962275"/>
          </a:xfrm>
          <a:prstGeom prst="rect">
            <a:avLst/>
          </a:prstGeom>
          <a:noFill/>
          <a:ln w="76200" cmpd="tri">
            <a:solidFill>
              <a:schemeClr val="tx2"/>
            </a:solid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457200" y="4419600"/>
            <a:ext cx="7162800" cy="1846659"/>
          </a:xfrm>
          <a:prstGeom prst="rect">
            <a:avLst/>
          </a:prstGeom>
        </p:spPr>
        <p:txBody>
          <a:bodyPr wrap="square">
            <a:spAutoFit/>
          </a:bodyPr>
          <a:lstStyle/>
          <a:p>
            <a:endParaRPr lang="en-US" dirty="0" smtClean="0"/>
          </a:p>
          <a:p>
            <a:pPr>
              <a:buFont typeface="Arial" pitchFamily="34" charset="0"/>
              <a:buChar char="•"/>
            </a:pPr>
            <a:r>
              <a:rPr lang="de-DE" sz="2400" b="1" dirty="0" smtClean="0"/>
              <a:t>LXB; LXE; UNE; LXD; UNB; LXG; UND; UNG.</a:t>
            </a:r>
          </a:p>
          <a:p>
            <a:r>
              <a:rPr lang="de-DE" sz="2400" dirty="0" smtClean="0"/>
              <a:t>•</a:t>
            </a:r>
            <a:r>
              <a:rPr lang="de-DE" sz="2400" b="1" dirty="0" smtClean="0"/>
              <a:t>LXD; LXH; UND; LXJ; UNJ; UNH.</a:t>
            </a:r>
          </a:p>
          <a:p>
            <a:r>
              <a:rPr lang="en-US" sz="2400" dirty="0" smtClean="0"/>
              <a:t>•</a:t>
            </a:r>
            <a:r>
              <a:rPr lang="en-US" sz="2400" b="1" dirty="0" smtClean="0"/>
              <a:t>LXB; LXE; UNE; UNB.</a:t>
            </a:r>
          </a:p>
          <a:p>
            <a:r>
              <a:rPr lang="en-US" sz="2400" dirty="0" smtClean="0"/>
              <a:t>•</a:t>
            </a:r>
            <a:r>
              <a:rPr lang="en-US" sz="2400" b="1" dirty="0" smtClean="0"/>
              <a:t>LXD; LXH; UND; UNH.</a:t>
            </a:r>
          </a:p>
        </p:txBody>
      </p:sp>
      <p:pic>
        <p:nvPicPr>
          <p:cNvPr id="4" name="Picture 5"/>
          <p:cNvPicPr>
            <a:picLocks noChangeAspect="1" noChangeArrowheads="1"/>
          </p:cNvPicPr>
          <p:nvPr/>
        </p:nvPicPr>
        <p:blipFill>
          <a:blip r:embed="rId2"/>
          <a:srcRect l="16280" t="3101" r="16280" b="2325"/>
          <a:stretch>
            <a:fillRect/>
          </a:stretch>
        </p:blipFill>
        <p:spPr bwMode="auto">
          <a:xfrm>
            <a:off x="5638800" y="1295400"/>
            <a:ext cx="2816225" cy="3124200"/>
          </a:xfrm>
          <a:prstGeom prst="rect">
            <a:avLst/>
          </a:prstGeom>
          <a:noFill/>
          <a:ln w="76200" cmpd="tri">
            <a:solidFill>
              <a:schemeClr val="tx2"/>
            </a:solidFill>
            <a:miter lim="800000"/>
            <a:headEnd/>
            <a:tailEnd/>
          </a:ln>
          <a:effectLst/>
        </p:spPr>
      </p:pic>
      <p:sp>
        <p:nvSpPr>
          <p:cNvPr id="5" name="TextBox 4"/>
          <p:cNvSpPr txBox="1"/>
          <p:nvPr/>
        </p:nvSpPr>
        <p:spPr>
          <a:xfrm>
            <a:off x="457200" y="1905000"/>
            <a:ext cx="4267200" cy="954107"/>
          </a:xfrm>
          <a:prstGeom prst="rect">
            <a:avLst/>
          </a:prstGeom>
          <a:noFill/>
        </p:spPr>
        <p:txBody>
          <a:bodyPr wrap="square" rtlCol="0">
            <a:spAutoFit/>
          </a:bodyPr>
          <a:lstStyle/>
          <a:p>
            <a:r>
              <a:rPr lang="en-US" sz="2800" b="1" dirty="0" smtClean="0">
                <a:latin typeface="+mj-lt"/>
              </a:rPr>
              <a:t>Some Examples : Partial order on the data</a:t>
            </a:r>
            <a:endParaRPr lang="en-US" sz="2800" b="1" dirty="0">
              <a:latin typeface="+mj-lt"/>
            </a:endParaRPr>
          </a:p>
        </p:txBody>
      </p:sp>
      <p:sp>
        <p:nvSpPr>
          <p:cNvPr id="6" name="Rectangle 2"/>
          <p:cNvSpPr txBox="1">
            <a:spLocks noChangeArrowheads="1"/>
          </p:cNvSpPr>
          <p:nvPr/>
        </p:nvSpPr>
        <p:spPr>
          <a:xfrm>
            <a:off x="552450" y="-76200"/>
            <a:ext cx="8077200" cy="6096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smtClean="0">
                <a:ln>
                  <a:noFill/>
                </a:ln>
                <a:solidFill>
                  <a:schemeClr val="accent1">
                    <a:lumMod val="60000"/>
                    <a:lumOff val="40000"/>
                  </a:schemeClr>
                </a:solidFill>
                <a:effectLst/>
                <a:uLnTx/>
                <a:uFillTx/>
                <a:latin typeface="+mj-lt"/>
                <a:ea typeface="+mj-ea"/>
                <a:cs typeface="+mj-cs"/>
              </a:rPr>
              <a:t>Tree Protocol</a:t>
            </a:r>
            <a:endParaRPr kumimoji="0" lang="en-US" sz="4400" b="1" i="0" u="none" strike="noStrike" kern="0" cap="none" spc="0" normalizeH="0" baseline="0" noProof="0" dirty="0">
              <a:ln>
                <a:noFill/>
              </a:ln>
              <a:solidFill>
                <a:schemeClr val="accent1">
                  <a:lumMod val="60000"/>
                  <a:lumOff val="40000"/>
                </a:schemeClr>
              </a:solidFill>
              <a:effectLst/>
              <a:uLnTx/>
              <a:uFillTx/>
              <a:latin typeface="+mj-lt"/>
              <a:ea typeface="+mj-ea"/>
              <a:cs typeface="+mj-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h.bmp"/>
          <p:cNvPicPr>
            <a:picLocks noChangeAspect="1"/>
          </p:cNvPicPr>
          <p:nvPr/>
        </p:nvPicPr>
        <p:blipFill>
          <a:blip r:embed="rId2"/>
          <a:stretch>
            <a:fillRect/>
          </a:stretch>
        </p:blipFill>
        <p:spPr>
          <a:xfrm>
            <a:off x="381000" y="914400"/>
            <a:ext cx="8153400" cy="5486400"/>
          </a:xfrm>
          <a:prstGeom prst="rect">
            <a:avLst/>
          </a:prstGeom>
        </p:spPr>
      </p:pic>
      <p:sp>
        <p:nvSpPr>
          <p:cNvPr id="5" name="Rectangle 2"/>
          <p:cNvSpPr txBox="1">
            <a:spLocks noChangeArrowheads="1"/>
          </p:cNvSpPr>
          <p:nvPr/>
        </p:nvSpPr>
        <p:spPr>
          <a:xfrm>
            <a:off x="552450" y="-76200"/>
            <a:ext cx="8077200" cy="6096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smtClean="0">
                <a:ln>
                  <a:noFill/>
                </a:ln>
                <a:solidFill>
                  <a:schemeClr val="accent1">
                    <a:lumMod val="60000"/>
                    <a:lumOff val="40000"/>
                  </a:schemeClr>
                </a:solidFill>
                <a:effectLst/>
                <a:uLnTx/>
                <a:uFillTx/>
                <a:latin typeface="+mj-lt"/>
                <a:ea typeface="+mj-ea"/>
                <a:cs typeface="+mj-cs"/>
              </a:rPr>
              <a:t>Tree Protocol</a:t>
            </a:r>
            <a:endParaRPr kumimoji="0" lang="en-US" sz="4400" b="1" i="0" u="none" strike="noStrike" kern="0" cap="none" spc="0" normalizeH="0" baseline="0" noProof="0" dirty="0">
              <a:ln>
                <a:noFill/>
              </a:ln>
              <a:solidFill>
                <a:schemeClr val="accent1">
                  <a:lumMod val="60000"/>
                  <a:lumOff val="40000"/>
                </a:schemeClr>
              </a:solidFill>
              <a:effectLst/>
              <a:uLnTx/>
              <a:uFillTx/>
              <a:latin typeface="+mj-lt"/>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2A0FB24F-4433-4438-A26A-5C83E5E7B5D1}" type="slidenum">
              <a:rPr lang="en-US"/>
              <a:pPr/>
              <a:t>66</a:t>
            </a:fld>
            <a:endParaRPr lang="en-US"/>
          </a:p>
        </p:txBody>
      </p:sp>
      <p:sp>
        <p:nvSpPr>
          <p:cNvPr id="33795" name="Rectangle 3"/>
          <p:cNvSpPr>
            <a:spLocks noGrp="1" noChangeArrowheads="1"/>
          </p:cNvSpPr>
          <p:nvPr>
            <p:ph type="body" idx="4294967295"/>
          </p:nvPr>
        </p:nvSpPr>
        <p:spPr>
          <a:xfrm>
            <a:off x="457200" y="1066800"/>
            <a:ext cx="8153400" cy="4876800"/>
          </a:xfrm>
        </p:spPr>
        <p:txBody>
          <a:bodyPr/>
          <a:lstStyle/>
          <a:p>
            <a:pPr>
              <a:lnSpc>
                <a:spcPct val="90000"/>
              </a:lnSpc>
            </a:pPr>
            <a:r>
              <a:rPr lang="en-US" sz="2400" dirty="0">
                <a:latin typeface="+mj-lt"/>
              </a:rPr>
              <a:t>The tree protocol ensures conflict </a:t>
            </a:r>
            <a:r>
              <a:rPr lang="en-US" sz="2400" dirty="0" err="1">
                <a:latin typeface="+mj-lt"/>
              </a:rPr>
              <a:t>serializability</a:t>
            </a:r>
            <a:r>
              <a:rPr lang="en-US" sz="2400" dirty="0">
                <a:latin typeface="+mj-lt"/>
              </a:rPr>
              <a:t> as well as freedom from deadlock.</a:t>
            </a:r>
          </a:p>
          <a:p>
            <a:pPr>
              <a:lnSpc>
                <a:spcPct val="90000"/>
              </a:lnSpc>
            </a:pPr>
            <a:r>
              <a:rPr lang="en-US" sz="2400" dirty="0">
                <a:latin typeface="+mj-lt"/>
              </a:rPr>
              <a:t>Unlocking may occur earlier in the tree-locking protocol than in the two-phase locking protocol</a:t>
            </a:r>
            <a:r>
              <a:rPr lang="en-US" sz="2400" dirty="0" smtClean="0">
                <a:latin typeface="+mj-lt"/>
              </a:rPr>
              <a:t>.   </a:t>
            </a:r>
            <a:r>
              <a:rPr lang="en-US" sz="2400" b="1" i="1" dirty="0" smtClean="0">
                <a:latin typeface="+mj-lt"/>
              </a:rPr>
              <a:t> (Advantages)</a:t>
            </a:r>
            <a:endParaRPr lang="en-US" sz="2400" b="1" i="1" dirty="0">
              <a:latin typeface="+mj-lt"/>
            </a:endParaRPr>
          </a:p>
          <a:p>
            <a:pPr lvl="1">
              <a:lnSpc>
                <a:spcPct val="90000"/>
              </a:lnSpc>
            </a:pPr>
            <a:r>
              <a:rPr lang="en-US" sz="2000" dirty="0">
                <a:latin typeface="+mj-lt"/>
              </a:rPr>
              <a:t>shorter waiting times, and increase in concurrency</a:t>
            </a:r>
          </a:p>
          <a:p>
            <a:pPr lvl="1">
              <a:lnSpc>
                <a:spcPct val="90000"/>
              </a:lnSpc>
            </a:pPr>
            <a:r>
              <a:rPr lang="en-US" sz="2000" dirty="0">
                <a:latin typeface="+mj-lt"/>
              </a:rPr>
              <a:t>protocol is deadlock-free, no rollbacks are required</a:t>
            </a:r>
          </a:p>
          <a:p>
            <a:pPr>
              <a:lnSpc>
                <a:spcPct val="90000"/>
              </a:lnSpc>
            </a:pPr>
            <a:r>
              <a:rPr lang="en-US" sz="2400" dirty="0" smtClean="0">
                <a:latin typeface="+mj-lt"/>
              </a:rPr>
              <a:t>However</a:t>
            </a:r>
            <a:r>
              <a:rPr lang="en-US" sz="2400" dirty="0">
                <a:latin typeface="+mj-lt"/>
              </a:rPr>
              <a:t>,  in the tree-locking protocol, a transaction may have to lock data items that it does not access</a:t>
            </a:r>
            <a:r>
              <a:rPr lang="en-US" sz="2400" dirty="0" smtClean="0">
                <a:latin typeface="+mj-lt"/>
              </a:rPr>
              <a:t>.    </a:t>
            </a:r>
            <a:r>
              <a:rPr lang="en-US" sz="2400" b="1" i="1" dirty="0" smtClean="0">
                <a:latin typeface="+mj-lt"/>
              </a:rPr>
              <a:t>(Disadvantages)</a:t>
            </a:r>
            <a:endParaRPr lang="en-US" sz="2400" b="1" i="1" dirty="0">
              <a:latin typeface="+mj-lt"/>
            </a:endParaRPr>
          </a:p>
          <a:p>
            <a:pPr lvl="1">
              <a:lnSpc>
                <a:spcPct val="90000"/>
              </a:lnSpc>
            </a:pPr>
            <a:r>
              <a:rPr lang="en-US" sz="2000" dirty="0">
                <a:latin typeface="+mj-lt"/>
              </a:rPr>
              <a:t> increased locking overhead, and additional waiting time</a:t>
            </a:r>
          </a:p>
          <a:p>
            <a:pPr lvl="1">
              <a:lnSpc>
                <a:spcPct val="90000"/>
              </a:lnSpc>
            </a:pPr>
            <a:r>
              <a:rPr lang="en-US" sz="2000" dirty="0">
                <a:latin typeface="+mj-lt"/>
              </a:rPr>
              <a:t>potential decrease in </a:t>
            </a:r>
            <a:r>
              <a:rPr lang="en-US" sz="2000" dirty="0" smtClean="0">
                <a:latin typeface="+mj-lt"/>
              </a:rPr>
              <a:t>concurrency</a:t>
            </a:r>
          </a:p>
          <a:p>
            <a:pPr lvl="1">
              <a:lnSpc>
                <a:spcPct val="90000"/>
              </a:lnSpc>
            </a:pPr>
            <a:r>
              <a:rPr lang="en-US" sz="2000" dirty="0" smtClean="0">
                <a:latin typeface="+mj-lt"/>
              </a:rPr>
              <a:t>the abort of a transaction can still lead to cascading rollbacks</a:t>
            </a:r>
            <a:r>
              <a:rPr lang="en-US" sz="2000" dirty="0" smtClean="0"/>
              <a:t>. </a:t>
            </a:r>
          </a:p>
          <a:p>
            <a:pPr>
              <a:lnSpc>
                <a:spcPct val="90000"/>
              </a:lnSpc>
            </a:pPr>
            <a:r>
              <a:rPr lang="en-US" sz="2400" dirty="0" smtClean="0">
                <a:latin typeface="+mj-lt"/>
              </a:rPr>
              <a:t>Schedules </a:t>
            </a:r>
            <a:r>
              <a:rPr lang="en-US" sz="2400" dirty="0">
                <a:latin typeface="+mj-lt"/>
              </a:rPr>
              <a:t>not possible under two-phase locking are possible under tree </a:t>
            </a:r>
            <a:r>
              <a:rPr lang="en-US" sz="2400" dirty="0" smtClean="0">
                <a:latin typeface="+mj-lt"/>
              </a:rPr>
              <a:t>protocol.</a:t>
            </a:r>
            <a:endParaRPr lang="en-US" sz="2400" dirty="0">
              <a:latin typeface="+mj-lt"/>
            </a:endParaRPr>
          </a:p>
        </p:txBody>
      </p:sp>
      <p:sp>
        <p:nvSpPr>
          <p:cNvPr id="5" name="Title 4"/>
          <p:cNvSpPr>
            <a:spLocks noGrp="1"/>
          </p:cNvSpPr>
          <p:nvPr>
            <p:ph type="title"/>
          </p:nvPr>
        </p:nvSpPr>
        <p:spPr/>
        <p:txBody>
          <a:bodyPr/>
          <a:lstStyle/>
          <a:p>
            <a:endParaRPr lang="en-US"/>
          </a:p>
        </p:txBody>
      </p:sp>
      <p:sp>
        <p:nvSpPr>
          <p:cNvPr id="6" name="Rectangle 2"/>
          <p:cNvSpPr txBox="1">
            <a:spLocks noChangeArrowheads="1"/>
          </p:cNvSpPr>
          <p:nvPr/>
        </p:nvSpPr>
        <p:spPr>
          <a:xfrm>
            <a:off x="552450" y="-76200"/>
            <a:ext cx="8077200" cy="6096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smtClean="0">
                <a:ln>
                  <a:noFill/>
                </a:ln>
                <a:solidFill>
                  <a:schemeClr val="accent1">
                    <a:lumMod val="60000"/>
                    <a:lumOff val="40000"/>
                  </a:schemeClr>
                </a:solidFill>
                <a:effectLst/>
                <a:uLnTx/>
                <a:uFillTx/>
                <a:latin typeface="+mj-lt"/>
                <a:ea typeface="+mj-ea"/>
                <a:cs typeface="+mj-cs"/>
              </a:rPr>
              <a:t>Tree Protocol</a:t>
            </a:r>
            <a:endParaRPr kumimoji="0" lang="en-US" sz="4400" b="1" i="0" u="none" strike="noStrike" kern="0" cap="none" spc="0" normalizeH="0" baseline="0" noProof="0" dirty="0">
              <a:ln>
                <a:noFill/>
              </a:ln>
              <a:solidFill>
                <a:schemeClr val="accent1">
                  <a:lumMod val="60000"/>
                  <a:lumOff val="40000"/>
                </a:schemeClr>
              </a:solidFill>
              <a:effectLst/>
              <a:uLnTx/>
              <a:uFillTx/>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4294967295"/>
          </p:nvPr>
        </p:nvSpPr>
        <p:spPr>
          <a:xfrm>
            <a:off x="6553200" y="6248400"/>
            <a:ext cx="1905000" cy="457200"/>
          </a:xfrm>
          <a:prstGeom prst="rect">
            <a:avLst/>
          </a:prstGeom>
        </p:spPr>
        <p:txBody>
          <a:bodyPr/>
          <a:lstStyle/>
          <a:p>
            <a:fld id="{A3A4D8A9-4BAD-4F44-B7B6-DAD3AFEA0BC0}" type="slidenum">
              <a:rPr lang="en-US"/>
              <a:pPr/>
              <a:t>67</a:t>
            </a:fld>
            <a:endParaRPr lang="en-US"/>
          </a:p>
        </p:txBody>
      </p:sp>
      <p:sp>
        <p:nvSpPr>
          <p:cNvPr id="78850" name="Rectangle 2"/>
          <p:cNvSpPr>
            <a:spLocks noGrp="1" noChangeArrowheads="1"/>
          </p:cNvSpPr>
          <p:nvPr>
            <p:ph type="title"/>
          </p:nvPr>
        </p:nvSpPr>
        <p:spPr>
          <a:xfrm>
            <a:off x="609600" y="0"/>
            <a:ext cx="8229600" cy="1143000"/>
          </a:xfrm>
        </p:spPr>
        <p:txBody>
          <a:bodyPr/>
          <a:lstStyle/>
          <a:p>
            <a:r>
              <a:rPr lang="en-US" dirty="0">
                <a:solidFill>
                  <a:schemeClr val="accent5"/>
                </a:solidFill>
              </a:rPr>
              <a:t>Deadlock Handling</a:t>
            </a:r>
          </a:p>
        </p:txBody>
      </p:sp>
      <p:sp>
        <p:nvSpPr>
          <p:cNvPr id="78851" name="Rectangle 3"/>
          <p:cNvSpPr>
            <a:spLocks noGrp="1" noChangeArrowheads="1"/>
          </p:cNvSpPr>
          <p:nvPr>
            <p:ph type="body" idx="4294967295"/>
          </p:nvPr>
        </p:nvSpPr>
        <p:spPr/>
        <p:txBody>
          <a:bodyPr/>
          <a:lstStyle/>
          <a:p>
            <a:r>
              <a:rPr lang="en-US" dirty="0"/>
              <a:t>Consider the following two transactions:</a:t>
            </a:r>
          </a:p>
          <a:p>
            <a:pPr>
              <a:buFont typeface="Monotype Sorts" pitchFamily="2" charset="2"/>
              <a:buNone/>
            </a:pPr>
            <a:r>
              <a:rPr lang="en-US" dirty="0"/>
              <a:t>             </a:t>
            </a:r>
            <a:r>
              <a:rPr lang="en-US" i="1" dirty="0"/>
              <a:t>T</a:t>
            </a:r>
            <a:r>
              <a:rPr lang="en-US" baseline="-25000" dirty="0"/>
              <a:t>1</a:t>
            </a:r>
            <a:r>
              <a:rPr lang="en-US" dirty="0"/>
              <a:t>:     write (</a:t>
            </a:r>
            <a:r>
              <a:rPr lang="en-US" i="1" dirty="0"/>
              <a:t>X</a:t>
            </a:r>
            <a:r>
              <a:rPr lang="en-US" dirty="0"/>
              <a:t>)               </a:t>
            </a:r>
            <a:r>
              <a:rPr lang="en-US" i="1" dirty="0"/>
              <a:t>T</a:t>
            </a:r>
            <a:r>
              <a:rPr lang="en-US" baseline="-25000" dirty="0"/>
              <a:t>2</a:t>
            </a:r>
            <a:r>
              <a:rPr lang="en-US" dirty="0"/>
              <a:t>:    write(</a:t>
            </a:r>
            <a:r>
              <a:rPr lang="en-US" i="1" dirty="0"/>
              <a:t>Y</a:t>
            </a:r>
            <a:r>
              <a:rPr lang="en-US" dirty="0"/>
              <a:t>)</a:t>
            </a:r>
          </a:p>
          <a:p>
            <a:pPr>
              <a:buFont typeface="Monotype Sorts" pitchFamily="2" charset="2"/>
              <a:buNone/>
            </a:pPr>
            <a:r>
              <a:rPr lang="en-US" dirty="0"/>
              <a:t>                      write(</a:t>
            </a:r>
            <a:r>
              <a:rPr lang="en-US" i="1" dirty="0"/>
              <a:t>Y</a:t>
            </a:r>
            <a:r>
              <a:rPr lang="en-US" dirty="0"/>
              <a:t>)                         write(</a:t>
            </a:r>
            <a:r>
              <a:rPr lang="en-US" i="1" dirty="0"/>
              <a:t>X</a:t>
            </a:r>
            <a:r>
              <a:rPr lang="en-US" dirty="0"/>
              <a:t>)</a:t>
            </a:r>
          </a:p>
          <a:p>
            <a:r>
              <a:rPr lang="en-US" dirty="0"/>
              <a:t>Schedule with deadlock</a:t>
            </a:r>
          </a:p>
        </p:txBody>
      </p:sp>
      <p:sp>
        <p:nvSpPr>
          <p:cNvPr id="78852" name="Line 4"/>
          <p:cNvSpPr>
            <a:spLocks noChangeShapeType="1"/>
          </p:cNvSpPr>
          <p:nvPr/>
        </p:nvSpPr>
        <p:spPr bwMode="auto">
          <a:xfrm>
            <a:off x="1524000" y="3657600"/>
            <a:ext cx="5410200" cy="0"/>
          </a:xfrm>
          <a:prstGeom prst="line">
            <a:avLst/>
          </a:prstGeom>
          <a:noFill/>
          <a:ln w="9525">
            <a:solidFill>
              <a:schemeClr val="tx1"/>
            </a:solidFill>
            <a:round/>
            <a:headEnd/>
            <a:tailEnd/>
          </a:ln>
          <a:effectLst/>
        </p:spPr>
        <p:txBody>
          <a:bodyPr wrap="none" anchor="ctr"/>
          <a:lstStyle/>
          <a:p>
            <a:endParaRPr lang="en-US"/>
          </a:p>
        </p:txBody>
      </p:sp>
      <p:sp>
        <p:nvSpPr>
          <p:cNvPr id="78854" name="Line 6"/>
          <p:cNvSpPr>
            <a:spLocks noChangeShapeType="1"/>
          </p:cNvSpPr>
          <p:nvPr/>
        </p:nvSpPr>
        <p:spPr bwMode="auto">
          <a:xfrm>
            <a:off x="1524000" y="3276600"/>
            <a:ext cx="0" cy="2590800"/>
          </a:xfrm>
          <a:prstGeom prst="line">
            <a:avLst/>
          </a:prstGeom>
          <a:noFill/>
          <a:ln w="9525">
            <a:solidFill>
              <a:schemeClr val="tx1"/>
            </a:solidFill>
            <a:round/>
            <a:headEnd/>
            <a:tailEnd/>
          </a:ln>
          <a:effectLst/>
        </p:spPr>
        <p:txBody>
          <a:bodyPr wrap="none" anchor="ctr"/>
          <a:lstStyle/>
          <a:p>
            <a:endParaRPr lang="en-US"/>
          </a:p>
        </p:txBody>
      </p:sp>
      <p:sp>
        <p:nvSpPr>
          <p:cNvPr id="78857" name="Line 9"/>
          <p:cNvSpPr>
            <a:spLocks noChangeShapeType="1"/>
          </p:cNvSpPr>
          <p:nvPr/>
        </p:nvSpPr>
        <p:spPr bwMode="auto">
          <a:xfrm>
            <a:off x="4343400" y="3276600"/>
            <a:ext cx="0" cy="2667000"/>
          </a:xfrm>
          <a:prstGeom prst="line">
            <a:avLst/>
          </a:prstGeom>
          <a:noFill/>
          <a:ln w="9525">
            <a:solidFill>
              <a:schemeClr val="tx1"/>
            </a:solidFill>
            <a:round/>
            <a:headEnd/>
            <a:tailEnd/>
          </a:ln>
          <a:effectLst/>
        </p:spPr>
        <p:txBody>
          <a:bodyPr wrap="none" anchor="ctr"/>
          <a:lstStyle/>
          <a:p>
            <a:endParaRPr lang="en-US"/>
          </a:p>
        </p:txBody>
      </p:sp>
      <p:sp>
        <p:nvSpPr>
          <p:cNvPr id="78858" name="Text Box 10"/>
          <p:cNvSpPr txBox="1">
            <a:spLocks noChangeArrowheads="1"/>
          </p:cNvSpPr>
          <p:nvPr/>
        </p:nvSpPr>
        <p:spPr bwMode="auto">
          <a:xfrm>
            <a:off x="2803525" y="3211513"/>
            <a:ext cx="431800"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1</a:t>
            </a:r>
            <a:endParaRPr lang="en-US" sz="2000">
              <a:latin typeface="Helvetica" pitchFamily="34" charset="0"/>
            </a:endParaRPr>
          </a:p>
        </p:txBody>
      </p:sp>
      <p:sp>
        <p:nvSpPr>
          <p:cNvPr id="78859" name="Text Box 11"/>
          <p:cNvSpPr txBox="1">
            <a:spLocks noChangeArrowheads="1"/>
          </p:cNvSpPr>
          <p:nvPr/>
        </p:nvSpPr>
        <p:spPr bwMode="auto">
          <a:xfrm>
            <a:off x="5216525" y="3216275"/>
            <a:ext cx="431800" cy="396875"/>
          </a:xfrm>
          <a:prstGeom prst="rect">
            <a:avLst/>
          </a:prstGeom>
          <a:noFill/>
          <a:ln w="9525">
            <a:noFill/>
            <a:miter lim="800000"/>
            <a:headEnd/>
            <a:tailEnd/>
          </a:ln>
          <a:effectLst/>
        </p:spPr>
        <p:txBody>
          <a:bodyPr wrap="none">
            <a:spAutoFit/>
          </a:bodyPr>
          <a:lstStyle/>
          <a:p>
            <a:r>
              <a:rPr lang="en-US" sz="2000" i="1">
                <a:latin typeface="Helvetica" pitchFamily="34" charset="0"/>
              </a:rPr>
              <a:t>T</a:t>
            </a:r>
            <a:r>
              <a:rPr lang="en-US" sz="2000" baseline="-25000">
                <a:latin typeface="Helvetica" pitchFamily="34" charset="0"/>
              </a:rPr>
              <a:t>2</a:t>
            </a:r>
            <a:endParaRPr lang="en-US" sz="2000">
              <a:latin typeface="Helvetica" pitchFamily="34" charset="0"/>
            </a:endParaRPr>
          </a:p>
        </p:txBody>
      </p:sp>
      <p:sp>
        <p:nvSpPr>
          <p:cNvPr id="78861" name="Text Box 13"/>
          <p:cNvSpPr txBox="1">
            <a:spLocks noChangeArrowheads="1"/>
          </p:cNvSpPr>
          <p:nvPr/>
        </p:nvSpPr>
        <p:spPr bwMode="auto">
          <a:xfrm>
            <a:off x="1660525" y="3821113"/>
            <a:ext cx="1538288" cy="701675"/>
          </a:xfrm>
          <a:prstGeom prst="rect">
            <a:avLst/>
          </a:prstGeom>
          <a:noFill/>
          <a:ln w="9525">
            <a:noFill/>
            <a:miter lim="800000"/>
            <a:headEnd/>
            <a:tailEnd/>
          </a:ln>
          <a:effectLst/>
        </p:spPr>
        <p:txBody>
          <a:bodyPr wrap="none">
            <a:spAutoFit/>
          </a:bodyPr>
          <a:lstStyle/>
          <a:p>
            <a:r>
              <a:rPr lang="en-US" sz="2000" b="1">
                <a:latin typeface="Helvetica" pitchFamily="34" charset="0"/>
              </a:rPr>
              <a:t>lock-X</a:t>
            </a:r>
            <a:r>
              <a:rPr lang="en-US" sz="2000">
                <a:latin typeface="Helvetica" pitchFamily="34" charset="0"/>
              </a:rPr>
              <a:t> on </a:t>
            </a:r>
            <a:r>
              <a:rPr lang="en-US" sz="2000" i="1">
                <a:latin typeface="Helvetica" pitchFamily="34" charset="0"/>
              </a:rPr>
              <a:t>X</a:t>
            </a:r>
          </a:p>
          <a:p>
            <a:r>
              <a:rPr lang="en-US" sz="2000">
                <a:latin typeface="Helvetica" pitchFamily="34" charset="0"/>
              </a:rPr>
              <a:t>write (</a:t>
            </a:r>
            <a:r>
              <a:rPr lang="en-US" sz="2000" i="1">
                <a:latin typeface="Helvetica" pitchFamily="34" charset="0"/>
              </a:rPr>
              <a:t>X</a:t>
            </a:r>
            <a:r>
              <a:rPr lang="en-US" sz="2000">
                <a:latin typeface="Helvetica" pitchFamily="34" charset="0"/>
              </a:rPr>
              <a:t>) </a:t>
            </a:r>
          </a:p>
        </p:txBody>
      </p:sp>
      <p:sp>
        <p:nvSpPr>
          <p:cNvPr id="78862" name="Text Box 14"/>
          <p:cNvSpPr txBox="1">
            <a:spLocks noChangeArrowheads="1"/>
          </p:cNvSpPr>
          <p:nvPr/>
        </p:nvSpPr>
        <p:spPr bwMode="auto">
          <a:xfrm>
            <a:off x="4419600" y="4359275"/>
            <a:ext cx="2425700" cy="1006475"/>
          </a:xfrm>
          <a:prstGeom prst="rect">
            <a:avLst/>
          </a:prstGeom>
          <a:noFill/>
          <a:ln w="9525">
            <a:noFill/>
            <a:miter lim="800000"/>
            <a:headEnd/>
            <a:tailEnd/>
          </a:ln>
          <a:effectLst/>
        </p:spPr>
        <p:txBody>
          <a:bodyPr wrap="none">
            <a:spAutoFit/>
          </a:bodyPr>
          <a:lstStyle/>
          <a:p>
            <a:r>
              <a:rPr lang="en-US" sz="2000" b="1">
                <a:latin typeface="Helvetica" pitchFamily="34" charset="0"/>
              </a:rPr>
              <a:t>lock-X</a:t>
            </a:r>
            <a:r>
              <a:rPr lang="en-US" sz="2000">
                <a:latin typeface="Helvetica" pitchFamily="34" charset="0"/>
              </a:rPr>
              <a:t> on </a:t>
            </a:r>
            <a:r>
              <a:rPr lang="en-US" sz="2000" i="1">
                <a:latin typeface="Helvetica" pitchFamily="34" charset="0"/>
              </a:rPr>
              <a:t>Y</a:t>
            </a:r>
          </a:p>
          <a:p>
            <a:r>
              <a:rPr lang="en-US" sz="2000">
                <a:latin typeface="Helvetica" pitchFamily="34" charset="0"/>
              </a:rPr>
              <a:t>write (</a:t>
            </a:r>
            <a:r>
              <a:rPr lang="en-US" sz="2000" i="1">
                <a:latin typeface="Helvetica" pitchFamily="34" charset="0"/>
              </a:rPr>
              <a:t>X</a:t>
            </a:r>
            <a:r>
              <a:rPr lang="en-US" sz="2000">
                <a:latin typeface="Helvetica" pitchFamily="34" charset="0"/>
              </a:rPr>
              <a:t>)  </a:t>
            </a:r>
          </a:p>
          <a:p>
            <a:r>
              <a:rPr lang="en-US" sz="2000">
                <a:latin typeface="Helvetica" pitchFamily="34" charset="0"/>
              </a:rPr>
              <a:t>wait for </a:t>
            </a:r>
            <a:r>
              <a:rPr lang="en-US" sz="2000" b="1">
                <a:latin typeface="Helvetica" pitchFamily="34" charset="0"/>
              </a:rPr>
              <a:t>lock-X</a:t>
            </a:r>
            <a:r>
              <a:rPr lang="en-US" sz="2000">
                <a:latin typeface="Helvetica" pitchFamily="34" charset="0"/>
              </a:rPr>
              <a:t> on </a:t>
            </a:r>
            <a:r>
              <a:rPr lang="en-US" sz="2000" i="1">
                <a:latin typeface="Helvetica" pitchFamily="34" charset="0"/>
              </a:rPr>
              <a:t>X</a:t>
            </a:r>
            <a:endParaRPr lang="en-US" sz="2000">
              <a:latin typeface="Helvetica" pitchFamily="34" charset="0"/>
            </a:endParaRPr>
          </a:p>
        </p:txBody>
      </p:sp>
      <p:sp>
        <p:nvSpPr>
          <p:cNvPr id="78863" name="Line 15"/>
          <p:cNvSpPr>
            <a:spLocks noChangeShapeType="1"/>
          </p:cNvSpPr>
          <p:nvPr/>
        </p:nvSpPr>
        <p:spPr bwMode="auto">
          <a:xfrm>
            <a:off x="6934200" y="3314700"/>
            <a:ext cx="0" cy="2628900"/>
          </a:xfrm>
          <a:prstGeom prst="line">
            <a:avLst/>
          </a:prstGeom>
          <a:noFill/>
          <a:ln w="9525">
            <a:solidFill>
              <a:schemeClr val="tx1"/>
            </a:solidFill>
            <a:round/>
            <a:headEnd/>
            <a:tailEnd/>
          </a:ln>
          <a:effectLst/>
        </p:spPr>
        <p:txBody>
          <a:bodyPr wrap="none" anchor="ctr"/>
          <a:lstStyle/>
          <a:p>
            <a:endParaRPr lang="en-US"/>
          </a:p>
        </p:txBody>
      </p:sp>
      <p:sp>
        <p:nvSpPr>
          <p:cNvPr id="78865" name="Text Box 17"/>
          <p:cNvSpPr txBox="1">
            <a:spLocks noChangeArrowheads="1"/>
          </p:cNvSpPr>
          <p:nvPr/>
        </p:nvSpPr>
        <p:spPr bwMode="auto">
          <a:xfrm>
            <a:off x="1660525" y="5292725"/>
            <a:ext cx="2425700" cy="396875"/>
          </a:xfrm>
          <a:prstGeom prst="rect">
            <a:avLst/>
          </a:prstGeom>
          <a:noFill/>
          <a:ln w="9525">
            <a:noFill/>
            <a:miter lim="800000"/>
            <a:headEnd/>
            <a:tailEnd/>
          </a:ln>
          <a:effectLst/>
        </p:spPr>
        <p:txBody>
          <a:bodyPr wrap="none">
            <a:spAutoFit/>
          </a:bodyPr>
          <a:lstStyle/>
          <a:p>
            <a:r>
              <a:rPr lang="en-US" sz="2000">
                <a:latin typeface="Helvetica" pitchFamily="34" charset="0"/>
              </a:rPr>
              <a:t>wait for </a:t>
            </a:r>
            <a:r>
              <a:rPr lang="en-US" sz="2000" b="1">
                <a:latin typeface="Helvetica" pitchFamily="34" charset="0"/>
              </a:rPr>
              <a:t>lock-X</a:t>
            </a:r>
            <a:r>
              <a:rPr lang="en-US" sz="2000">
                <a:latin typeface="Helvetica" pitchFamily="34" charset="0"/>
              </a:rPr>
              <a:t> on </a:t>
            </a:r>
            <a:r>
              <a:rPr lang="en-US" sz="2000" i="1">
                <a:latin typeface="Helvetica" pitchFamily="34" charset="0"/>
              </a:rPr>
              <a:t>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EE15A4CC-52C4-426C-BDC0-A7F7D643C1CF}" type="slidenum">
              <a:rPr lang="en-US"/>
              <a:pPr/>
              <a:t>68</a:t>
            </a:fld>
            <a:endParaRPr lang="en-US"/>
          </a:p>
        </p:txBody>
      </p:sp>
      <p:sp>
        <p:nvSpPr>
          <p:cNvPr id="80898" name="Rectangle 2"/>
          <p:cNvSpPr>
            <a:spLocks noGrp="1" noChangeArrowheads="1"/>
          </p:cNvSpPr>
          <p:nvPr>
            <p:ph type="title"/>
          </p:nvPr>
        </p:nvSpPr>
        <p:spPr>
          <a:xfrm>
            <a:off x="533400" y="152400"/>
            <a:ext cx="8229600" cy="1143000"/>
          </a:xfrm>
        </p:spPr>
        <p:txBody>
          <a:bodyPr/>
          <a:lstStyle/>
          <a:p>
            <a:r>
              <a:rPr lang="en-US" dirty="0">
                <a:solidFill>
                  <a:schemeClr val="accent5"/>
                </a:solidFill>
              </a:rPr>
              <a:t>Deadlock Handling</a:t>
            </a:r>
          </a:p>
        </p:txBody>
      </p:sp>
      <p:sp>
        <p:nvSpPr>
          <p:cNvPr id="80899" name="Rectangle 3"/>
          <p:cNvSpPr>
            <a:spLocks noGrp="1" noChangeArrowheads="1"/>
          </p:cNvSpPr>
          <p:nvPr>
            <p:ph type="body" idx="4294967295"/>
          </p:nvPr>
        </p:nvSpPr>
        <p:spPr>
          <a:xfrm>
            <a:off x="457200" y="1295400"/>
            <a:ext cx="7848600" cy="3381375"/>
          </a:xfrm>
        </p:spPr>
        <p:txBody>
          <a:bodyPr/>
          <a:lstStyle/>
          <a:p>
            <a:r>
              <a:rPr lang="en-US" sz="2400" dirty="0">
                <a:latin typeface="+mj-lt"/>
              </a:rPr>
              <a:t>System is deadlocked if there is a set of transactions such that every transaction in the set is waiting for another transaction in the set.</a:t>
            </a:r>
          </a:p>
          <a:p>
            <a:r>
              <a:rPr lang="en-US" sz="2400" b="1" i="1" dirty="0">
                <a:solidFill>
                  <a:schemeClr val="tx2"/>
                </a:solidFill>
                <a:latin typeface="+mj-lt"/>
              </a:rPr>
              <a:t>Deadlock prevention</a:t>
            </a:r>
            <a:r>
              <a:rPr lang="en-US" sz="2400" dirty="0">
                <a:latin typeface="+mj-lt"/>
              </a:rPr>
              <a:t> protocols ensure that the system will </a:t>
            </a:r>
            <a:r>
              <a:rPr lang="en-US" sz="2400" i="1" dirty="0">
                <a:latin typeface="+mj-lt"/>
              </a:rPr>
              <a:t>never</a:t>
            </a:r>
            <a:r>
              <a:rPr lang="en-US" sz="2400" dirty="0">
                <a:latin typeface="+mj-lt"/>
              </a:rPr>
              <a:t> enter into a deadlock state. Some prevention strategies :</a:t>
            </a:r>
          </a:p>
          <a:p>
            <a:pPr lvl="1"/>
            <a:r>
              <a:rPr lang="en-US" sz="2000" dirty="0">
                <a:latin typeface="+mj-lt"/>
              </a:rPr>
              <a:t>Require that each transaction locks all its data items before it begins execution (</a:t>
            </a:r>
            <a:r>
              <a:rPr lang="en-US" sz="2000" dirty="0" err="1">
                <a:latin typeface="+mj-lt"/>
              </a:rPr>
              <a:t>predeclaration</a:t>
            </a:r>
            <a:r>
              <a:rPr lang="en-US" sz="2000" dirty="0">
                <a:latin typeface="+mj-lt"/>
              </a:rPr>
              <a:t>).</a:t>
            </a:r>
          </a:p>
          <a:p>
            <a:pPr lvl="1"/>
            <a:r>
              <a:rPr lang="en-US" sz="2000" dirty="0">
                <a:latin typeface="+mj-lt"/>
              </a:rPr>
              <a:t>Impose partial ordering of all data items and require that a transaction can lock data items only in the order specified by the partial order (graph-based protocol).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E8D6748B-A9BD-4E7B-A8F8-AF445BDF5A7D}" type="slidenum">
              <a:rPr lang="en-US"/>
              <a:pPr/>
              <a:t>69</a:t>
            </a:fld>
            <a:endParaRPr lang="en-US" dirty="0"/>
          </a:p>
        </p:txBody>
      </p:sp>
      <p:sp>
        <p:nvSpPr>
          <p:cNvPr id="82946" name="Rectangle 2"/>
          <p:cNvSpPr>
            <a:spLocks noGrp="1" noChangeArrowheads="1"/>
          </p:cNvSpPr>
          <p:nvPr>
            <p:ph type="title"/>
          </p:nvPr>
        </p:nvSpPr>
        <p:spPr>
          <a:xfrm>
            <a:off x="914400" y="0"/>
            <a:ext cx="8229600" cy="1143000"/>
          </a:xfrm>
        </p:spPr>
        <p:txBody>
          <a:bodyPr/>
          <a:lstStyle/>
          <a:p>
            <a:r>
              <a:rPr lang="en-US" sz="3200" b="1" dirty="0">
                <a:solidFill>
                  <a:schemeClr val="accent5"/>
                </a:solidFill>
              </a:rPr>
              <a:t>More Deadlock Prevention Strategies</a:t>
            </a:r>
          </a:p>
        </p:txBody>
      </p:sp>
      <p:sp>
        <p:nvSpPr>
          <p:cNvPr id="82947" name="Rectangle 3"/>
          <p:cNvSpPr>
            <a:spLocks noGrp="1" noChangeArrowheads="1"/>
          </p:cNvSpPr>
          <p:nvPr>
            <p:ph type="body" idx="4294967295"/>
          </p:nvPr>
        </p:nvSpPr>
        <p:spPr>
          <a:xfrm>
            <a:off x="304800" y="1066800"/>
            <a:ext cx="8153400" cy="4876800"/>
          </a:xfrm>
        </p:spPr>
        <p:txBody>
          <a:bodyPr/>
          <a:lstStyle/>
          <a:p>
            <a:r>
              <a:rPr lang="en-US" sz="2000" dirty="0">
                <a:latin typeface="+mj-lt"/>
              </a:rPr>
              <a:t>Following schemes use transaction timestamps for the sake of deadlock prevention alone</a:t>
            </a:r>
            <a:r>
              <a:rPr lang="en-US" sz="2000" dirty="0" smtClean="0">
                <a:latin typeface="+mj-lt"/>
              </a:rPr>
              <a:t>.</a:t>
            </a:r>
          </a:p>
          <a:p>
            <a:pPr lvl="1"/>
            <a:r>
              <a:rPr lang="en-US" sz="1800" dirty="0" smtClean="0">
                <a:latin typeface="+mj-lt"/>
              </a:rPr>
              <a:t>Wait-die scheme</a:t>
            </a:r>
          </a:p>
          <a:p>
            <a:pPr lvl="1"/>
            <a:r>
              <a:rPr lang="en-US" sz="1800" dirty="0" smtClean="0">
                <a:latin typeface="+mj-lt"/>
              </a:rPr>
              <a:t>Wound -wait scheme</a:t>
            </a:r>
          </a:p>
          <a:p>
            <a:pPr>
              <a:buNone/>
            </a:pPr>
            <a:r>
              <a:rPr lang="en-US" sz="2400" b="1" dirty="0" smtClean="0">
                <a:solidFill>
                  <a:schemeClr val="tx2"/>
                </a:solidFill>
                <a:latin typeface="+mj-lt"/>
              </a:rPr>
              <a:t>wait-die</a:t>
            </a:r>
            <a:r>
              <a:rPr lang="en-US" sz="2400" dirty="0" smtClean="0">
                <a:latin typeface="+mj-lt"/>
              </a:rPr>
              <a:t> </a:t>
            </a:r>
            <a:r>
              <a:rPr lang="en-US" sz="2400" dirty="0">
                <a:latin typeface="+mj-lt"/>
              </a:rPr>
              <a:t>scheme — </a:t>
            </a:r>
            <a:r>
              <a:rPr lang="en-US" sz="2400" dirty="0" smtClean="0">
                <a:latin typeface="+mj-lt"/>
              </a:rPr>
              <a:t>non-preemptive</a:t>
            </a:r>
          </a:p>
          <a:p>
            <a:pPr lvl="1"/>
            <a:r>
              <a:rPr lang="en-US" sz="2000" dirty="0" smtClean="0">
                <a:latin typeface="+mj-lt"/>
              </a:rPr>
              <a:t>When transaction Ti requests a data item held by </a:t>
            </a:r>
            <a:r>
              <a:rPr lang="en-US" sz="2000" dirty="0" err="1" smtClean="0">
                <a:latin typeface="+mj-lt"/>
              </a:rPr>
              <a:t>Tj</a:t>
            </a:r>
            <a:r>
              <a:rPr lang="en-US" sz="2000" dirty="0" smtClean="0">
                <a:latin typeface="+mj-lt"/>
              </a:rPr>
              <a:t>, then Ti is allowed to wait only if it has a smaller timestamp than </a:t>
            </a:r>
            <a:r>
              <a:rPr lang="en-US" sz="2000" dirty="0" err="1" smtClean="0">
                <a:latin typeface="+mj-lt"/>
              </a:rPr>
              <a:t>Tj</a:t>
            </a:r>
            <a:r>
              <a:rPr lang="en-US" sz="2000" dirty="0" smtClean="0">
                <a:latin typeface="+mj-lt"/>
              </a:rPr>
              <a:t> i.e. Ti is older than </a:t>
            </a:r>
            <a:r>
              <a:rPr lang="en-US" sz="2000" dirty="0" err="1" smtClean="0">
                <a:latin typeface="+mj-lt"/>
              </a:rPr>
              <a:t>Tj</a:t>
            </a:r>
            <a:r>
              <a:rPr lang="en-US" sz="2000" dirty="0" smtClean="0">
                <a:latin typeface="+mj-lt"/>
              </a:rPr>
              <a:t>, otherwise Ti is rolled back</a:t>
            </a:r>
            <a:r>
              <a:rPr lang="en-US" sz="2000" dirty="0" smtClean="0">
                <a:latin typeface="+mj-lt"/>
              </a:rPr>
              <a:t>.</a:t>
            </a:r>
          </a:p>
          <a:p>
            <a:pPr lvl="1"/>
            <a:r>
              <a:rPr lang="en-US" sz="2000" b="1" i="1" dirty="0" smtClean="0">
                <a:latin typeface="+mj-lt"/>
              </a:rPr>
              <a:t>If TS(Ti) &lt; TS(</a:t>
            </a:r>
            <a:r>
              <a:rPr lang="en-US" sz="2000" b="1" i="1" dirty="0" err="1" smtClean="0">
                <a:latin typeface="+mj-lt"/>
              </a:rPr>
              <a:t>Tj</a:t>
            </a:r>
            <a:r>
              <a:rPr lang="en-US" sz="2000" b="1" i="1" dirty="0" smtClean="0">
                <a:latin typeface="+mj-lt"/>
              </a:rPr>
              <a:t>), then Ti waits else Ti dies.</a:t>
            </a:r>
          </a:p>
          <a:p>
            <a:pPr lvl="1"/>
            <a:r>
              <a:rPr lang="en-US" sz="2000" dirty="0" smtClean="0">
                <a:latin typeface="+mj-lt"/>
              </a:rPr>
              <a:t>older </a:t>
            </a:r>
            <a:r>
              <a:rPr lang="en-US" sz="2000" dirty="0">
                <a:latin typeface="+mj-lt"/>
              </a:rPr>
              <a:t>transaction may wait for younger one to release data item. Younger transactions never wait for older ones; they are rolled </a:t>
            </a:r>
            <a:r>
              <a:rPr lang="en-US" sz="2000" dirty="0" smtClean="0">
                <a:latin typeface="+mj-lt"/>
              </a:rPr>
              <a:t>back.</a:t>
            </a:r>
            <a:endParaRPr lang="en-US" sz="2000" dirty="0">
              <a:latin typeface="+mj-lt"/>
            </a:endParaRPr>
          </a:p>
          <a:p>
            <a:pPr>
              <a:buNone/>
            </a:pPr>
            <a:r>
              <a:rPr lang="en-US" sz="1800" b="1" dirty="0" smtClean="0">
                <a:latin typeface="+mj-lt"/>
              </a:rPr>
              <a:t>For </a:t>
            </a:r>
            <a:r>
              <a:rPr lang="en-US" sz="1800" b="1" dirty="0" smtClean="0">
                <a:latin typeface="+mj-lt"/>
              </a:rPr>
              <a:t>example: </a:t>
            </a:r>
            <a:endParaRPr lang="en-US" sz="1800" dirty="0" smtClean="0">
              <a:latin typeface="+mj-lt"/>
            </a:endParaRPr>
          </a:p>
          <a:p>
            <a:pPr>
              <a:buNone/>
            </a:pPr>
            <a:r>
              <a:rPr lang="en-US" sz="1800" dirty="0" smtClean="0">
                <a:latin typeface="+mj-lt"/>
              </a:rPr>
              <a:t>Suppose that transaction </a:t>
            </a:r>
            <a:r>
              <a:rPr lang="en-US" sz="1800" b="1" dirty="0" smtClean="0">
                <a:latin typeface="+mj-lt"/>
              </a:rPr>
              <a:t>T</a:t>
            </a:r>
            <a:r>
              <a:rPr lang="en-US" sz="1800" b="1" baseline="-25000" dirty="0" smtClean="0">
                <a:latin typeface="+mj-lt"/>
              </a:rPr>
              <a:t>22</a:t>
            </a:r>
            <a:r>
              <a:rPr lang="en-US" sz="1800" b="1" dirty="0" smtClean="0">
                <a:latin typeface="+mj-lt"/>
              </a:rPr>
              <a:t>, T</a:t>
            </a:r>
            <a:r>
              <a:rPr lang="en-US" sz="1800" b="1" baseline="-25000" dirty="0" smtClean="0">
                <a:latin typeface="+mj-lt"/>
              </a:rPr>
              <a:t>23</a:t>
            </a:r>
            <a:r>
              <a:rPr lang="en-US" sz="1800" b="1" dirty="0" smtClean="0">
                <a:latin typeface="+mj-lt"/>
              </a:rPr>
              <a:t>, T</a:t>
            </a:r>
            <a:r>
              <a:rPr lang="en-US" sz="1800" b="1" baseline="-25000" dirty="0" smtClean="0">
                <a:latin typeface="+mj-lt"/>
              </a:rPr>
              <a:t>24</a:t>
            </a:r>
            <a:r>
              <a:rPr lang="en-US" sz="1800" b="1" dirty="0" smtClean="0">
                <a:latin typeface="+mj-lt"/>
              </a:rPr>
              <a:t> </a:t>
            </a:r>
            <a:r>
              <a:rPr lang="en-US" sz="1800" dirty="0" smtClean="0">
                <a:latin typeface="+mj-lt"/>
              </a:rPr>
              <a:t>have time-stamps </a:t>
            </a:r>
            <a:r>
              <a:rPr lang="en-US" sz="1800" b="1" dirty="0" smtClean="0">
                <a:latin typeface="+mj-lt"/>
              </a:rPr>
              <a:t>22, 23 </a:t>
            </a:r>
            <a:r>
              <a:rPr lang="en-US" sz="1800" b="1" dirty="0" smtClean="0">
                <a:latin typeface="+mj-lt"/>
              </a:rPr>
              <a:t>and </a:t>
            </a:r>
            <a:r>
              <a:rPr lang="en-US" sz="1800" b="1" dirty="0" smtClean="0">
                <a:latin typeface="+mj-lt"/>
              </a:rPr>
              <a:t>24 </a:t>
            </a:r>
            <a:r>
              <a:rPr lang="en-US" sz="1800" dirty="0" smtClean="0">
                <a:latin typeface="+mj-lt"/>
              </a:rPr>
              <a:t>respectively. If T</a:t>
            </a:r>
            <a:r>
              <a:rPr lang="en-US" sz="1800" baseline="-25000" dirty="0" smtClean="0">
                <a:latin typeface="+mj-lt"/>
              </a:rPr>
              <a:t>22</a:t>
            </a:r>
            <a:r>
              <a:rPr lang="en-US" sz="1800" dirty="0" smtClean="0">
                <a:latin typeface="+mj-lt"/>
              </a:rPr>
              <a:t> requests a data item held by T</a:t>
            </a:r>
            <a:r>
              <a:rPr lang="en-US" sz="1800" baseline="-25000" dirty="0" smtClean="0">
                <a:latin typeface="+mj-lt"/>
              </a:rPr>
              <a:t>23</a:t>
            </a:r>
            <a:r>
              <a:rPr lang="en-US" sz="1800" dirty="0" smtClean="0">
                <a:latin typeface="+mj-lt"/>
              </a:rPr>
              <a:t> then </a:t>
            </a:r>
            <a:r>
              <a:rPr lang="en-US" sz="1800" b="1" dirty="0" smtClean="0">
                <a:latin typeface="+mj-lt"/>
              </a:rPr>
              <a:t>T</a:t>
            </a:r>
            <a:r>
              <a:rPr lang="en-US" sz="1800" b="1" baseline="-25000" dirty="0" smtClean="0">
                <a:latin typeface="+mj-lt"/>
              </a:rPr>
              <a:t>22</a:t>
            </a:r>
            <a:r>
              <a:rPr lang="en-US" sz="1800" b="1" dirty="0" smtClean="0">
                <a:latin typeface="+mj-lt"/>
              </a:rPr>
              <a:t> will wait</a:t>
            </a:r>
            <a:r>
              <a:rPr lang="en-US" sz="1800" dirty="0" smtClean="0">
                <a:latin typeface="+mj-lt"/>
              </a:rPr>
              <a:t>. If T</a:t>
            </a:r>
            <a:r>
              <a:rPr lang="en-US" sz="1800" baseline="-25000" dirty="0" smtClean="0">
                <a:latin typeface="+mj-lt"/>
              </a:rPr>
              <a:t>24</a:t>
            </a:r>
            <a:r>
              <a:rPr lang="en-US" sz="1800" dirty="0" smtClean="0">
                <a:latin typeface="+mj-lt"/>
              </a:rPr>
              <a:t> requests a data item held by T</a:t>
            </a:r>
            <a:r>
              <a:rPr lang="en-US" sz="1800" baseline="-25000" dirty="0" smtClean="0">
                <a:latin typeface="+mj-lt"/>
              </a:rPr>
              <a:t>23</a:t>
            </a:r>
            <a:r>
              <a:rPr lang="en-US" sz="1800" dirty="0" smtClean="0">
                <a:latin typeface="+mj-lt"/>
              </a:rPr>
              <a:t>, then </a:t>
            </a:r>
            <a:r>
              <a:rPr lang="en-US" sz="1800" b="1" dirty="0" smtClean="0">
                <a:latin typeface="+mj-lt"/>
              </a:rPr>
              <a:t>T</a:t>
            </a:r>
            <a:r>
              <a:rPr lang="en-US" sz="1800" b="1" baseline="-25000" dirty="0" smtClean="0">
                <a:latin typeface="+mj-lt"/>
              </a:rPr>
              <a:t>24</a:t>
            </a:r>
            <a:r>
              <a:rPr lang="en-US" sz="1800" b="1" dirty="0" smtClean="0">
                <a:latin typeface="+mj-lt"/>
              </a:rPr>
              <a:t> will be rolled back</a:t>
            </a:r>
            <a:r>
              <a:rPr lang="en-US" sz="2400" b="1" dirty="0" smtClean="0"/>
              <a:t>.</a:t>
            </a:r>
            <a:endParaRPr lang="en-US" sz="24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p:cNvSpPr>
          <p:nvPr/>
        </p:nvSpPr>
        <p:spPr>
          <a:xfrm>
            <a:off x="6553200" y="6248400"/>
            <a:ext cx="19050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5A4AF4-CCF9-4AAF-9F66-3580CFCB3830}"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Rectangle 2"/>
          <p:cNvSpPr>
            <a:spLocks noChangeArrowheads="1"/>
          </p:cNvSpPr>
          <p:nvPr/>
        </p:nvSpPr>
        <p:spPr bwMode="auto">
          <a:xfrm>
            <a:off x="609600" y="1752600"/>
            <a:ext cx="8108950" cy="3886200"/>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7" name="Oval 3"/>
          <p:cNvSpPr>
            <a:spLocks noChangeArrowheads="1"/>
          </p:cNvSpPr>
          <p:nvPr/>
        </p:nvSpPr>
        <p:spPr bwMode="auto">
          <a:xfrm>
            <a:off x="2041525" y="3113088"/>
            <a:ext cx="665163" cy="631825"/>
          </a:xfrm>
          <a:prstGeom prst="ellipse">
            <a:avLst/>
          </a:prstGeom>
          <a:solidFill>
            <a:srgbClr val="FFFFFF"/>
          </a:solidFill>
          <a:ln w="7938">
            <a:solidFill>
              <a:srgbClr val="000000"/>
            </a:solidFill>
            <a:round/>
            <a:headEnd/>
            <a:tailEnd/>
          </a:ln>
        </p:spPr>
        <p:txBody>
          <a:bodyPr/>
          <a:lstStyle/>
          <a:p>
            <a:endParaRPr lang="en-US"/>
          </a:p>
        </p:txBody>
      </p:sp>
      <p:sp>
        <p:nvSpPr>
          <p:cNvPr id="8" name="Oval 4"/>
          <p:cNvSpPr>
            <a:spLocks noChangeArrowheads="1"/>
          </p:cNvSpPr>
          <p:nvPr/>
        </p:nvSpPr>
        <p:spPr bwMode="auto">
          <a:xfrm>
            <a:off x="1958975" y="2855913"/>
            <a:ext cx="1117600" cy="363537"/>
          </a:xfrm>
          <a:prstGeom prst="ellipse">
            <a:avLst/>
          </a:prstGeom>
          <a:solidFill>
            <a:srgbClr val="FFFFFF"/>
          </a:solidFill>
          <a:ln w="7938">
            <a:solidFill>
              <a:srgbClr val="000000"/>
            </a:solidFill>
            <a:round/>
            <a:headEnd/>
            <a:tailEnd/>
          </a:ln>
        </p:spPr>
        <p:txBody>
          <a:bodyPr/>
          <a:lstStyle/>
          <a:p>
            <a:endParaRPr lang="en-US"/>
          </a:p>
        </p:txBody>
      </p:sp>
      <p:sp>
        <p:nvSpPr>
          <p:cNvPr id="9" name="Oval 5"/>
          <p:cNvSpPr>
            <a:spLocks noChangeArrowheads="1"/>
          </p:cNvSpPr>
          <p:nvPr/>
        </p:nvSpPr>
        <p:spPr bwMode="auto">
          <a:xfrm>
            <a:off x="4146550" y="2876550"/>
            <a:ext cx="1516063" cy="481013"/>
          </a:xfrm>
          <a:prstGeom prst="ellipse">
            <a:avLst/>
          </a:prstGeom>
          <a:solidFill>
            <a:srgbClr val="FFFFFF"/>
          </a:solidFill>
          <a:ln w="7938">
            <a:solidFill>
              <a:srgbClr val="000000"/>
            </a:solidFill>
            <a:round/>
            <a:headEnd/>
            <a:tailEnd/>
          </a:ln>
        </p:spPr>
        <p:txBody>
          <a:bodyPr/>
          <a:lstStyle/>
          <a:p>
            <a:endParaRPr lang="en-US"/>
          </a:p>
        </p:txBody>
      </p:sp>
      <p:sp>
        <p:nvSpPr>
          <p:cNvPr id="10" name="Oval 6"/>
          <p:cNvSpPr>
            <a:spLocks noChangeArrowheads="1"/>
          </p:cNvSpPr>
          <p:nvPr/>
        </p:nvSpPr>
        <p:spPr bwMode="auto">
          <a:xfrm>
            <a:off x="6515100" y="3143250"/>
            <a:ext cx="1363663" cy="452438"/>
          </a:xfrm>
          <a:prstGeom prst="ellipse">
            <a:avLst/>
          </a:prstGeom>
          <a:solidFill>
            <a:srgbClr val="FFFFFF"/>
          </a:solidFill>
          <a:ln w="7938">
            <a:solidFill>
              <a:srgbClr val="000000"/>
            </a:solidFill>
            <a:round/>
            <a:headEnd/>
            <a:tailEnd/>
          </a:ln>
        </p:spPr>
        <p:txBody>
          <a:bodyPr/>
          <a:lstStyle/>
          <a:p>
            <a:endParaRPr lang="en-US"/>
          </a:p>
        </p:txBody>
      </p:sp>
      <p:sp>
        <p:nvSpPr>
          <p:cNvPr id="11" name="Oval 7"/>
          <p:cNvSpPr>
            <a:spLocks noChangeArrowheads="1"/>
          </p:cNvSpPr>
          <p:nvPr/>
        </p:nvSpPr>
        <p:spPr bwMode="auto">
          <a:xfrm>
            <a:off x="4648200" y="4267200"/>
            <a:ext cx="1489075" cy="363538"/>
          </a:xfrm>
          <a:prstGeom prst="ellipse">
            <a:avLst/>
          </a:prstGeom>
          <a:solidFill>
            <a:srgbClr val="FFFFFF"/>
          </a:solidFill>
          <a:ln w="7938">
            <a:solidFill>
              <a:srgbClr val="000000"/>
            </a:solidFill>
            <a:round/>
            <a:headEnd/>
            <a:tailEnd/>
          </a:ln>
        </p:spPr>
        <p:txBody>
          <a:bodyPr/>
          <a:lstStyle/>
          <a:p>
            <a:endParaRPr lang="en-US"/>
          </a:p>
        </p:txBody>
      </p:sp>
      <p:sp>
        <p:nvSpPr>
          <p:cNvPr id="12" name="Oval 8"/>
          <p:cNvSpPr>
            <a:spLocks noChangeArrowheads="1"/>
          </p:cNvSpPr>
          <p:nvPr/>
        </p:nvSpPr>
        <p:spPr bwMode="auto">
          <a:xfrm>
            <a:off x="7086600" y="4114800"/>
            <a:ext cx="1363663" cy="452438"/>
          </a:xfrm>
          <a:prstGeom prst="ellipse">
            <a:avLst/>
          </a:prstGeom>
          <a:solidFill>
            <a:srgbClr val="FFFFFF"/>
          </a:solidFill>
          <a:ln w="7938">
            <a:solidFill>
              <a:srgbClr val="000000"/>
            </a:solidFill>
            <a:round/>
            <a:headEnd/>
            <a:tailEnd/>
          </a:ln>
        </p:spPr>
        <p:txBody>
          <a:bodyPr/>
          <a:lstStyle/>
          <a:p>
            <a:endParaRPr lang="en-US"/>
          </a:p>
        </p:txBody>
      </p:sp>
      <p:grpSp>
        <p:nvGrpSpPr>
          <p:cNvPr id="13" name="Group 9"/>
          <p:cNvGrpSpPr>
            <a:grpSpLocks/>
          </p:cNvGrpSpPr>
          <p:nvPr/>
        </p:nvGrpSpPr>
        <p:grpSpPr bwMode="auto">
          <a:xfrm>
            <a:off x="3041650" y="3013075"/>
            <a:ext cx="1112838" cy="79375"/>
            <a:chOff x="1195" y="1555"/>
            <a:chExt cx="411" cy="94"/>
          </a:xfrm>
        </p:grpSpPr>
        <p:sp>
          <p:nvSpPr>
            <p:cNvPr id="14" name="Freeform 10"/>
            <p:cNvSpPr>
              <a:spLocks/>
            </p:cNvSpPr>
            <p:nvPr/>
          </p:nvSpPr>
          <p:spPr bwMode="auto">
            <a:xfrm>
              <a:off x="1535" y="1555"/>
              <a:ext cx="71" cy="94"/>
            </a:xfrm>
            <a:custGeom>
              <a:avLst/>
              <a:gdLst/>
              <a:ahLst/>
              <a:cxnLst>
                <a:cxn ang="0">
                  <a:pos x="71" y="47"/>
                </a:cxn>
                <a:cxn ang="0">
                  <a:pos x="0" y="94"/>
                </a:cxn>
                <a:cxn ang="0">
                  <a:pos x="0" y="47"/>
                </a:cxn>
                <a:cxn ang="0">
                  <a:pos x="0" y="0"/>
                </a:cxn>
                <a:cxn ang="0">
                  <a:pos x="71" y="47"/>
                </a:cxn>
              </a:cxnLst>
              <a:rect l="0" t="0" r="r" b="b"/>
              <a:pathLst>
                <a:path w="71" h="94">
                  <a:moveTo>
                    <a:pt x="71" y="47"/>
                  </a:moveTo>
                  <a:lnTo>
                    <a:pt x="0" y="94"/>
                  </a:lnTo>
                  <a:lnTo>
                    <a:pt x="0" y="47"/>
                  </a:lnTo>
                  <a:lnTo>
                    <a:pt x="0" y="0"/>
                  </a:lnTo>
                  <a:lnTo>
                    <a:pt x="71" y="47"/>
                  </a:lnTo>
                  <a:close/>
                </a:path>
              </a:pathLst>
            </a:custGeom>
            <a:solidFill>
              <a:srgbClr val="000000"/>
            </a:solidFill>
            <a:ln w="9525">
              <a:noFill/>
              <a:round/>
              <a:headEnd/>
              <a:tailEnd/>
            </a:ln>
          </p:spPr>
          <p:txBody>
            <a:bodyPr/>
            <a:lstStyle/>
            <a:p>
              <a:endParaRPr lang="en-US"/>
            </a:p>
          </p:txBody>
        </p:sp>
        <p:sp>
          <p:nvSpPr>
            <p:cNvPr id="15" name="Line 11"/>
            <p:cNvSpPr>
              <a:spLocks noChangeShapeType="1"/>
            </p:cNvSpPr>
            <p:nvPr/>
          </p:nvSpPr>
          <p:spPr bwMode="auto">
            <a:xfrm>
              <a:off x="1195" y="1602"/>
              <a:ext cx="340" cy="1"/>
            </a:xfrm>
            <a:prstGeom prst="line">
              <a:avLst/>
            </a:prstGeom>
            <a:noFill/>
            <a:ln w="7938">
              <a:solidFill>
                <a:srgbClr val="000000"/>
              </a:solidFill>
              <a:round/>
              <a:headEnd/>
              <a:tailEnd/>
            </a:ln>
          </p:spPr>
          <p:txBody>
            <a:bodyPr/>
            <a:lstStyle/>
            <a:p>
              <a:endParaRPr lang="en-US"/>
            </a:p>
          </p:txBody>
        </p:sp>
      </p:grpSp>
      <p:grpSp>
        <p:nvGrpSpPr>
          <p:cNvPr id="16" name="Group 12"/>
          <p:cNvGrpSpPr>
            <a:grpSpLocks/>
          </p:cNvGrpSpPr>
          <p:nvPr/>
        </p:nvGrpSpPr>
        <p:grpSpPr bwMode="auto">
          <a:xfrm>
            <a:off x="5640388" y="3171825"/>
            <a:ext cx="868362" cy="147638"/>
            <a:chOff x="2155" y="1742"/>
            <a:chExt cx="321" cy="176"/>
          </a:xfrm>
        </p:grpSpPr>
        <p:sp>
          <p:nvSpPr>
            <p:cNvPr id="17" name="Freeform 13"/>
            <p:cNvSpPr>
              <a:spLocks/>
            </p:cNvSpPr>
            <p:nvPr/>
          </p:nvSpPr>
          <p:spPr bwMode="auto">
            <a:xfrm>
              <a:off x="2399" y="1836"/>
              <a:ext cx="77" cy="82"/>
            </a:xfrm>
            <a:custGeom>
              <a:avLst/>
              <a:gdLst/>
              <a:ahLst/>
              <a:cxnLst>
                <a:cxn ang="0">
                  <a:pos x="77" y="82"/>
                </a:cxn>
                <a:cxn ang="0">
                  <a:pos x="0" y="82"/>
                </a:cxn>
                <a:cxn ang="0">
                  <a:pos x="5" y="47"/>
                </a:cxn>
                <a:cxn ang="0">
                  <a:pos x="10" y="0"/>
                </a:cxn>
                <a:cxn ang="0">
                  <a:pos x="77" y="82"/>
                </a:cxn>
              </a:cxnLst>
              <a:rect l="0" t="0" r="r" b="b"/>
              <a:pathLst>
                <a:path w="77" h="82">
                  <a:moveTo>
                    <a:pt x="77" y="82"/>
                  </a:moveTo>
                  <a:lnTo>
                    <a:pt x="0" y="82"/>
                  </a:lnTo>
                  <a:lnTo>
                    <a:pt x="5" y="47"/>
                  </a:lnTo>
                  <a:lnTo>
                    <a:pt x="10" y="0"/>
                  </a:lnTo>
                  <a:lnTo>
                    <a:pt x="77" y="82"/>
                  </a:lnTo>
                  <a:close/>
                </a:path>
              </a:pathLst>
            </a:custGeom>
            <a:solidFill>
              <a:srgbClr val="000000"/>
            </a:solidFill>
            <a:ln w="9525">
              <a:noFill/>
              <a:round/>
              <a:headEnd/>
              <a:tailEnd/>
            </a:ln>
          </p:spPr>
          <p:txBody>
            <a:bodyPr/>
            <a:lstStyle/>
            <a:p>
              <a:endParaRPr lang="en-US"/>
            </a:p>
          </p:txBody>
        </p:sp>
        <p:sp>
          <p:nvSpPr>
            <p:cNvPr id="18" name="Line 14"/>
            <p:cNvSpPr>
              <a:spLocks noChangeShapeType="1"/>
            </p:cNvSpPr>
            <p:nvPr/>
          </p:nvSpPr>
          <p:spPr bwMode="auto">
            <a:xfrm>
              <a:off x="2155" y="1742"/>
              <a:ext cx="249" cy="141"/>
            </a:xfrm>
            <a:prstGeom prst="line">
              <a:avLst/>
            </a:prstGeom>
            <a:noFill/>
            <a:ln w="7938">
              <a:solidFill>
                <a:srgbClr val="000000"/>
              </a:solidFill>
              <a:round/>
              <a:headEnd/>
              <a:tailEnd/>
            </a:ln>
          </p:spPr>
          <p:txBody>
            <a:bodyPr/>
            <a:lstStyle/>
            <a:p>
              <a:endParaRPr lang="en-US"/>
            </a:p>
          </p:txBody>
        </p:sp>
      </p:grpSp>
      <p:grpSp>
        <p:nvGrpSpPr>
          <p:cNvPr id="19" name="Group 15"/>
          <p:cNvGrpSpPr>
            <a:grpSpLocks/>
          </p:cNvGrpSpPr>
          <p:nvPr/>
        </p:nvGrpSpPr>
        <p:grpSpPr bwMode="auto">
          <a:xfrm>
            <a:off x="5037138" y="3349625"/>
            <a:ext cx="357187" cy="950913"/>
            <a:chOff x="1932" y="1953"/>
            <a:chExt cx="132" cy="1124"/>
          </a:xfrm>
        </p:grpSpPr>
        <p:sp>
          <p:nvSpPr>
            <p:cNvPr id="20" name="Freeform 16"/>
            <p:cNvSpPr>
              <a:spLocks/>
            </p:cNvSpPr>
            <p:nvPr/>
          </p:nvSpPr>
          <p:spPr bwMode="auto">
            <a:xfrm>
              <a:off x="2028" y="2902"/>
              <a:ext cx="36" cy="175"/>
            </a:xfrm>
            <a:custGeom>
              <a:avLst/>
              <a:gdLst/>
              <a:ahLst/>
              <a:cxnLst>
                <a:cxn ang="0">
                  <a:pos x="36" y="175"/>
                </a:cxn>
                <a:cxn ang="0">
                  <a:pos x="0" y="23"/>
                </a:cxn>
                <a:cxn ang="0">
                  <a:pos x="15" y="11"/>
                </a:cxn>
                <a:cxn ang="0">
                  <a:pos x="36" y="0"/>
                </a:cxn>
                <a:cxn ang="0">
                  <a:pos x="36" y="175"/>
                </a:cxn>
              </a:cxnLst>
              <a:rect l="0" t="0" r="r" b="b"/>
              <a:pathLst>
                <a:path w="36" h="175">
                  <a:moveTo>
                    <a:pt x="36" y="175"/>
                  </a:moveTo>
                  <a:lnTo>
                    <a:pt x="0" y="23"/>
                  </a:lnTo>
                  <a:lnTo>
                    <a:pt x="15" y="11"/>
                  </a:lnTo>
                  <a:lnTo>
                    <a:pt x="36" y="0"/>
                  </a:lnTo>
                  <a:lnTo>
                    <a:pt x="36" y="175"/>
                  </a:lnTo>
                  <a:close/>
                </a:path>
              </a:pathLst>
            </a:custGeom>
            <a:solidFill>
              <a:srgbClr val="000000"/>
            </a:solidFill>
            <a:ln w="9525">
              <a:noFill/>
              <a:round/>
              <a:headEnd/>
              <a:tailEnd/>
            </a:ln>
          </p:spPr>
          <p:txBody>
            <a:bodyPr/>
            <a:lstStyle/>
            <a:p>
              <a:endParaRPr lang="en-US"/>
            </a:p>
          </p:txBody>
        </p:sp>
        <p:sp>
          <p:nvSpPr>
            <p:cNvPr id="21" name="Line 17"/>
            <p:cNvSpPr>
              <a:spLocks noChangeShapeType="1"/>
            </p:cNvSpPr>
            <p:nvPr/>
          </p:nvSpPr>
          <p:spPr bwMode="auto">
            <a:xfrm>
              <a:off x="1932" y="1953"/>
              <a:ext cx="111" cy="960"/>
            </a:xfrm>
            <a:prstGeom prst="line">
              <a:avLst/>
            </a:prstGeom>
            <a:noFill/>
            <a:ln w="7938">
              <a:solidFill>
                <a:srgbClr val="000000"/>
              </a:solidFill>
              <a:round/>
              <a:headEnd/>
              <a:tailEnd/>
            </a:ln>
          </p:spPr>
          <p:txBody>
            <a:bodyPr/>
            <a:lstStyle/>
            <a:p>
              <a:endParaRPr lang="en-US"/>
            </a:p>
          </p:txBody>
        </p:sp>
      </p:grpSp>
      <p:grpSp>
        <p:nvGrpSpPr>
          <p:cNvPr id="22" name="Group 18"/>
          <p:cNvGrpSpPr>
            <a:grpSpLocks/>
          </p:cNvGrpSpPr>
          <p:nvPr/>
        </p:nvGrpSpPr>
        <p:grpSpPr bwMode="auto">
          <a:xfrm>
            <a:off x="2957513" y="3151188"/>
            <a:ext cx="1941512" cy="1239837"/>
            <a:chOff x="1164" y="1719"/>
            <a:chExt cx="717" cy="1464"/>
          </a:xfrm>
        </p:grpSpPr>
        <p:sp>
          <p:nvSpPr>
            <p:cNvPr id="23" name="Freeform 19"/>
            <p:cNvSpPr>
              <a:spLocks/>
            </p:cNvSpPr>
            <p:nvPr/>
          </p:nvSpPr>
          <p:spPr bwMode="auto">
            <a:xfrm>
              <a:off x="1815" y="3042"/>
              <a:ext cx="66" cy="141"/>
            </a:xfrm>
            <a:custGeom>
              <a:avLst/>
              <a:gdLst/>
              <a:ahLst/>
              <a:cxnLst>
                <a:cxn ang="0">
                  <a:pos x="66" y="141"/>
                </a:cxn>
                <a:cxn ang="0">
                  <a:pos x="0" y="59"/>
                </a:cxn>
                <a:cxn ang="0">
                  <a:pos x="10" y="35"/>
                </a:cxn>
                <a:cxn ang="0">
                  <a:pos x="25" y="0"/>
                </a:cxn>
                <a:cxn ang="0">
                  <a:pos x="66" y="141"/>
                </a:cxn>
              </a:cxnLst>
              <a:rect l="0" t="0" r="r" b="b"/>
              <a:pathLst>
                <a:path w="66" h="141">
                  <a:moveTo>
                    <a:pt x="66" y="141"/>
                  </a:moveTo>
                  <a:lnTo>
                    <a:pt x="0" y="59"/>
                  </a:lnTo>
                  <a:lnTo>
                    <a:pt x="10" y="35"/>
                  </a:lnTo>
                  <a:lnTo>
                    <a:pt x="25" y="0"/>
                  </a:lnTo>
                  <a:lnTo>
                    <a:pt x="66" y="141"/>
                  </a:lnTo>
                  <a:close/>
                </a:path>
              </a:pathLst>
            </a:custGeom>
            <a:solidFill>
              <a:srgbClr val="000000"/>
            </a:solidFill>
            <a:ln w="9525">
              <a:noFill/>
              <a:round/>
              <a:headEnd/>
              <a:tailEnd/>
            </a:ln>
          </p:spPr>
          <p:txBody>
            <a:bodyPr/>
            <a:lstStyle/>
            <a:p>
              <a:endParaRPr lang="en-US"/>
            </a:p>
          </p:txBody>
        </p:sp>
        <p:sp>
          <p:nvSpPr>
            <p:cNvPr id="24" name="Line 20"/>
            <p:cNvSpPr>
              <a:spLocks noChangeShapeType="1"/>
            </p:cNvSpPr>
            <p:nvPr/>
          </p:nvSpPr>
          <p:spPr bwMode="auto">
            <a:xfrm>
              <a:off x="1164" y="1719"/>
              <a:ext cx="661" cy="1358"/>
            </a:xfrm>
            <a:prstGeom prst="line">
              <a:avLst/>
            </a:prstGeom>
            <a:noFill/>
            <a:ln w="7938">
              <a:solidFill>
                <a:srgbClr val="000000"/>
              </a:solidFill>
              <a:round/>
              <a:headEnd/>
              <a:tailEnd/>
            </a:ln>
          </p:spPr>
          <p:txBody>
            <a:bodyPr/>
            <a:lstStyle/>
            <a:p>
              <a:endParaRPr lang="en-US"/>
            </a:p>
          </p:txBody>
        </p:sp>
      </p:grpSp>
      <p:grpSp>
        <p:nvGrpSpPr>
          <p:cNvPr id="25" name="Group 21"/>
          <p:cNvGrpSpPr>
            <a:grpSpLocks/>
          </p:cNvGrpSpPr>
          <p:nvPr/>
        </p:nvGrpSpPr>
        <p:grpSpPr bwMode="auto">
          <a:xfrm>
            <a:off x="1060450" y="3013075"/>
            <a:ext cx="866775" cy="79375"/>
            <a:chOff x="463" y="1555"/>
            <a:chExt cx="320" cy="94"/>
          </a:xfrm>
        </p:grpSpPr>
        <p:sp>
          <p:nvSpPr>
            <p:cNvPr id="26" name="Freeform 22"/>
            <p:cNvSpPr>
              <a:spLocks/>
            </p:cNvSpPr>
            <p:nvPr/>
          </p:nvSpPr>
          <p:spPr bwMode="auto">
            <a:xfrm>
              <a:off x="712" y="1555"/>
              <a:ext cx="71" cy="94"/>
            </a:xfrm>
            <a:custGeom>
              <a:avLst/>
              <a:gdLst/>
              <a:ahLst/>
              <a:cxnLst>
                <a:cxn ang="0">
                  <a:pos x="71" y="47"/>
                </a:cxn>
                <a:cxn ang="0">
                  <a:pos x="0" y="94"/>
                </a:cxn>
                <a:cxn ang="0">
                  <a:pos x="0" y="47"/>
                </a:cxn>
                <a:cxn ang="0">
                  <a:pos x="0" y="0"/>
                </a:cxn>
                <a:cxn ang="0">
                  <a:pos x="71" y="47"/>
                </a:cxn>
              </a:cxnLst>
              <a:rect l="0" t="0" r="r" b="b"/>
              <a:pathLst>
                <a:path w="71" h="94">
                  <a:moveTo>
                    <a:pt x="71" y="47"/>
                  </a:moveTo>
                  <a:lnTo>
                    <a:pt x="0" y="94"/>
                  </a:lnTo>
                  <a:lnTo>
                    <a:pt x="0" y="47"/>
                  </a:lnTo>
                  <a:lnTo>
                    <a:pt x="0" y="0"/>
                  </a:lnTo>
                  <a:lnTo>
                    <a:pt x="71" y="47"/>
                  </a:lnTo>
                  <a:close/>
                </a:path>
              </a:pathLst>
            </a:custGeom>
            <a:solidFill>
              <a:srgbClr val="000000"/>
            </a:solidFill>
            <a:ln w="9525">
              <a:noFill/>
              <a:round/>
              <a:headEnd/>
              <a:tailEnd/>
            </a:ln>
          </p:spPr>
          <p:txBody>
            <a:bodyPr/>
            <a:lstStyle/>
            <a:p>
              <a:endParaRPr lang="en-US"/>
            </a:p>
          </p:txBody>
        </p:sp>
        <p:sp>
          <p:nvSpPr>
            <p:cNvPr id="27" name="Line 23"/>
            <p:cNvSpPr>
              <a:spLocks noChangeShapeType="1"/>
            </p:cNvSpPr>
            <p:nvPr/>
          </p:nvSpPr>
          <p:spPr bwMode="auto">
            <a:xfrm>
              <a:off x="463" y="1602"/>
              <a:ext cx="249" cy="1"/>
            </a:xfrm>
            <a:prstGeom prst="line">
              <a:avLst/>
            </a:prstGeom>
            <a:noFill/>
            <a:ln w="7938">
              <a:solidFill>
                <a:srgbClr val="000000"/>
              </a:solidFill>
              <a:round/>
              <a:headEnd/>
              <a:tailEnd/>
            </a:ln>
          </p:spPr>
          <p:txBody>
            <a:bodyPr/>
            <a:lstStyle/>
            <a:p>
              <a:endParaRPr lang="en-US"/>
            </a:p>
          </p:txBody>
        </p:sp>
      </p:grpSp>
      <p:grpSp>
        <p:nvGrpSpPr>
          <p:cNvPr id="28" name="Group 24"/>
          <p:cNvGrpSpPr>
            <a:grpSpLocks/>
          </p:cNvGrpSpPr>
          <p:nvPr/>
        </p:nvGrpSpPr>
        <p:grpSpPr bwMode="auto">
          <a:xfrm flipV="1">
            <a:off x="6172200" y="4343400"/>
            <a:ext cx="914400" cy="76200"/>
            <a:chOff x="2338" y="3393"/>
            <a:chExt cx="321" cy="117"/>
          </a:xfrm>
        </p:grpSpPr>
        <p:sp>
          <p:nvSpPr>
            <p:cNvPr id="29" name="Freeform 25"/>
            <p:cNvSpPr>
              <a:spLocks/>
            </p:cNvSpPr>
            <p:nvPr/>
          </p:nvSpPr>
          <p:spPr bwMode="auto">
            <a:xfrm>
              <a:off x="2587" y="3440"/>
              <a:ext cx="72" cy="70"/>
            </a:xfrm>
            <a:custGeom>
              <a:avLst/>
              <a:gdLst/>
              <a:ahLst/>
              <a:cxnLst>
                <a:cxn ang="0">
                  <a:pos x="72" y="59"/>
                </a:cxn>
                <a:cxn ang="0">
                  <a:pos x="0" y="70"/>
                </a:cxn>
                <a:cxn ang="0">
                  <a:pos x="0" y="35"/>
                </a:cxn>
                <a:cxn ang="0">
                  <a:pos x="5" y="0"/>
                </a:cxn>
                <a:cxn ang="0">
                  <a:pos x="72" y="59"/>
                </a:cxn>
              </a:cxnLst>
              <a:rect l="0" t="0" r="r" b="b"/>
              <a:pathLst>
                <a:path w="72" h="70">
                  <a:moveTo>
                    <a:pt x="72" y="59"/>
                  </a:moveTo>
                  <a:lnTo>
                    <a:pt x="0" y="70"/>
                  </a:lnTo>
                  <a:lnTo>
                    <a:pt x="0" y="35"/>
                  </a:lnTo>
                  <a:lnTo>
                    <a:pt x="5" y="0"/>
                  </a:lnTo>
                  <a:lnTo>
                    <a:pt x="72" y="59"/>
                  </a:lnTo>
                  <a:close/>
                </a:path>
              </a:pathLst>
            </a:custGeom>
            <a:solidFill>
              <a:srgbClr val="000000"/>
            </a:solidFill>
            <a:ln w="9525">
              <a:noFill/>
              <a:round/>
              <a:headEnd/>
              <a:tailEnd/>
            </a:ln>
          </p:spPr>
          <p:txBody>
            <a:bodyPr/>
            <a:lstStyle/>
            <a:p>
              <a:endParaRPr lang="en-US"/>
            </a:p>
          </p:txBody>
        </p:sp>
        <p:sp>
          <p:nvSpPr>
            <p:cNvPr id="30" name="Line 26"/>
            <p:cNvSpPr>
              <a:spLocks noChangeShapeType="1"/>
            </p:cNvSpPr>
            <p:nvPr/>
          </p:nvSpPr>
          <p:spPr bwMode="auto">
            <a:xfrm>
              <a:off x="2338" y="3393"/>
              <a:ext cx="249" cy="82"/>
            </a:xfrm>
            <a:prstGeom prst="line">
              <a:avLst/>
            </a:prstGeom>
            <a:noFill/>
            <a:ln w="7938">
              <a:solidFill>
                <a:srgbClr val="000000"/>
              </a:solidFill>
              <a:round/>
              <a:headEnd/>
              <a:tailEnd/>
            </a:ln>
          </p:spPr>
          <p:txBody>
            <a:bodyPr/>
            <a:lstStyle/>
            <a:p>
              <a:endParaRPr lang="en-US"/>
            </a:p>
          </p:txBody>
        </p:sp>
      </p:grpSp>
      <p:sp>
        <p:nvSpPr>
          <p:cNvPr id="31" name="Rectangle 30"/>
          <p:cNvSpPr>
            <a:spLocks noChangeArrowheads="1"/>
          </p:cNvSpPr>
          <p:nvPr/>
        </p:nvSpPr>
        <p:spPr bwMode="auto">
          <a:xfrm>
            <a:off x="2160588" y="2933700"/>
            <a:ext cx="501650" cy="212725"/>
          </a:xfrm>
          <a:prstGeom prst="rect">
            <a:avLst/>
          </a:prstGeom>
          <a:noFill/>
          <a:ln w="9525">
            <a:noFill/>
            <a:miter lim="800000"/>
            <a:headEnd/>
            <a:tailEnd/>
          </a:ln>
        </p:spPr>
        <p:txBody>
          <a:bodyPr wrap="none" lIns="0" tIns="0" rIns="0" bIns="0">
            <a:spAutoFit/>
          </a:bodyPr>
          <a:lstStyle/>
          <a:p>
            <a:r>
              <a:rPr lang="en-US" sz="1400" b="1">
                <a:solidFill>
                  <a:srgbClr val="000000"/>
                </a:solidFill>
              </a:rPr>
              <a:t>active</a:t>
            </a:r>
            <a:endParaRPr lang="en-US" sz="1400" b="1"/>
          </a:p>
        </p:txBody>
      </p:sp>
      <p:sp>
        <p:nvSpPr>
          <p:cNvPr id="32" name="Rectangle 31"/>
          <p:cNvSpPr>
            <a:spLocks noChangeArrowheads="1"/>
          </p:cNvSpPr>
          <p:nvPr/>
        </p:nvSpPr>
        <p:spPr bwMode="auto">
          <a:xfrm>
            <a:off x="4362450" y="2894013"/>
            <a:ext cx="7286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partially </a:t>
            </a:r>
            <a:endParaRPr lang="en-US" sz="1400" b="1"/>
          </a:p>
        </p:txBody>
      </p:sp>
      <p:sp>
        <p:nvSpPr>
          <p:cNvPr id="33" name="Rectangle 32"/>
          <p:cNvSpPr>
            <a:spLocks noChangeArrowheads="1"/>
          </p:cNvSpPr>
          <p:nvPr/>
        </p:nvSpPr>
        <p:spPr bwMode="auto">
          <a:xfrm>
            <a:off x="4362450" y="3082925"/>
            <a:ext cx="896938" cy="212725"/>
          </a:xfrm>
          <a:prstGeom prst="rect">
            <a:avLst/>
          </a:prstGeom>
          <a:noFill/>
          <a:ln w="9525">
            <a:noFill/>
            <a:miter lim="800000"/>
            <a:headEnd/>
            <a:tailEnd/>
          </a:ln>
        </p:spPr>
        <p:txBody>
          <a:bodyPr wrap="none" lIns="0" tIns="0" rIns="0" bIns="0">
            <a:spAutoFit/>
          </a:bodyPr>
          <a:lstStyle/>
          <a:p>
            <a:r>
              <a:rPr lang="en-US" sz="1400" b="1">
                <a:solidFill>
                  <a:srgbClr val="000000"/>
                </a:solidFill>
              </a:rPr>
              <a:t>committed</a:t>
            </a:r>
            <a:endParaRPr lang="en-US" sz="1400" b="1"/>
          </a:p>
        </p:txBody>
      </p:sp>
      <p:sp>
        <p:nvSpPr>
          <p:cNvPr id="34" name="Rectangle 33"/>
          <p:cNvSpPr>
            <a:spLocks noChangeArrowheads="1"/>
          </p:cNvSpPr>
          <p:nvPr/>
        </p:nvSpPr>
        <p:spPr bwMode="auto">
          <a:xfrm>
            <a:off x="6645275" y="3251200"/>
            <a:ext cx="896938" cy="212725"/>
          </a:xfrm>
          <a:prstGeom prst="rect">
            <a:avLst/>
          </a:prstGeom>
          <a:noFill/>
          <a:ln w="9525">
            <a:noFill/>
            <a:miter lim="800000"/>
            <a:headEnd/>
            <a:tailEnd/>
          </a:ln>
        </p:spPr>
        <p:txBody>
          <a:bodyPr wrap="none" lIns="0" tIns="0" rIns="0" bIns="0">
            <a:spAutoFit/>
          </a:bodyPr>
          <a:lstStyle/>
          <a:p>
            <a:r>
              <a:rPr lang="en-US" sz="1400" b="1">
                <a:solidFill>
                  <a:srgbClr val="000000"/>
                </a:solidFill>
              </a:rPr>
              <a:t>committed</a:t>
            </a:r>
            <a:endParaRPr lang="en-US" sz="1400" b="1"/>
          </a:p>
        </p:txBody>
      </p:sp>
      <p:sp>
        <p:nvSpPr>
          <p:cNvPr id="35" name="Rectangle 34"/>
          <p:cNvSpPr>
            <a:spLocks noChangeArrowheads="1"/>
          </p:cNvSpPr>
          <p:nvPr/>
        </p:nvSpPr>
        <p:spPr bwMode="auto">
          <a:xfrm>
            <a:off x="5145088" y="4360863"/>
            <a:ext cx="461962" cy="212725"/>
          </a:xfrm>
          <a:prstGeom prst="rect">
            <a:avLst/>
          </a:prstGeom>
          <a:noFill/>
          <a:ln w="9525">
            <a:noFill/>
            <a:miter lim="800000"/>
            <a:headEnd/>
            <a:tailEnd/>
          </a:ln>
        </p:spPr>
        <p:txBody>
          <a:bodyPr wrap="none" lIns="0" tIns="0" rIns="0" bIns="0">
            <a:spAutoFit/>
          </a:bodyPr>
          <a:lstStyle/>
          <a:p>
            <a:r>
              <a:rPr lang="en-US" sz="1400" b="1">
                <a:solidFill>
                  <a:srgbClr val="000000"/>
                </a:solidFill>
              </a:rPr>
              <a:t>failed</a:t>
            </a:r>
            <a:endParaRPr lang="en-US" sz="1400" b="1"/>
          </a:p>
        </p:txBody>
      </p:sp>
      <p:sp>
        <p:nvSpPr>
          <p:cNvPr id="36" name="Rectangle 35"/>
          <p:cNvSpPr>
            <a:spLocks noChangeArrowheads="1"/>
          </p:cNvSpPr>
          <p:nvPr/>
        </p:nvSpPr>
        <p:spPr bwMode="auto">
          <a:xfrm>
            <a:off x="7315200" y="4267200"/>
            <a:ext cx="9064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terminated</a:t>
            </a:r>
            <a:endParaRPr lang="en-US" sz="1400" b="1"/>
          </a:p>
        </p:txBody>
      </p:sp>
      <p:sp>
        <p:nvSpPr>
          <p:cNvPr id="37" name="Rectangle 36"/>
          <p:cNvSpPr>
            <a:spLocks noChangeArrowheads="1"/>
          </p:cNvSpPr>
          <p:nvPr/>
        </p:nvSpPr>
        <p:spPr bwMode="auto">
          <a:xfrm>
            <a:off x="990600" y="2478088"/>
            <a:ext cx="5635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BEGIN</a:t>
            </a:r>
            <a:endParaRPr lang="en-US" sz="1400" b="1"/>
          </a:p>
        </p:txBody>
      </p:sp>
      <p:sp>
        <p:nvSpPr>
          <p:cNvPr id="38" name="Rectangle 37"/>
          <p:cNvSpPr>
            <a:spLocks noChangeArrowheads="1"/>
          </p:cNvSpPr>
          <p:nvPr/>
        </p:nvSpPr>
        <p:spPr bwMode="auto">
          <a:xfrm>
            <a:off x="1609725" y="2438400"/>
            <a:ext cx="4921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 </a:t>
            </a:r>
            <a:endParaRPr lang="en-US" sz="1400" b="1"/>
          </a:p>
        </p:txBody>
      </p:sp>
      <p:sp>
        <p:nvSpPr>
          <p:cNvPr id="39" name="Rectangle 38"/>
          <p:cNvSpPr>
            <a:spLocks noChangeArrowheads="1"/>
          </p:cNvSpPr>
          <p:nvPr/>
        </p:nvSpPr>
        <p:spPr bwMode="auto">
          <a:xfrm>
            <a:off x="990600" y="2705100"/>
            <a:ext cx="129381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TRANSACTION</a:t>
            </a:r>
            <a:endParaRPr lang="en-US" sz="1400" b="1"/>
          </a:p>
        </p:txBody>
      </p:sp>
      <p:sp>
        <p:nvSpPr>
          <p:cNvPr id="40" name="Rectangle 39"/>
          <p:cNvSpPr>
            <a:spLocks noChangeArrowheads="1"/>
          </p:cNvSpPr>
          <p:nvPr/>
        </p:nvSpPr>
        <p:spPr bwMode="auto">
          <a:xfrm>
            <a:off x="1789113" y="3786188"/>
            <a:ext cx="504825" cy="212725"/>
          </a:xfrm>
          <a:prstGeom prst="rect">
            <a:avLst/>
          </a:prstGeom>
          <a:noFill/>
          <a:ln w="9525">
            <a:noFill/>
            <a:miter lim="800000"/>
            <a:headEnd/>
            <a:tailEnd/>
          </a:ln>
        </p:spPr>
        <p:txBody>
          <a:bodyPr wrap="none" lIns="0" tIns="0" rIns="0" bIns="0">
            <a:spAutoFit/>
          </a:bodyPr>
          <a:lstStyle/>
          <a:p>
            <a:r>
              <a:rPr lang="en-US" sz="1400" b="1">
                <a:solidFill>
                  <a:srgbClr val="000000"/>
                </a:solidFill>
              </a:rPr>
              <a:t>READ</a:t>
            </a:r>
            <a:endParaRPr lang="en-US" sz="1400" b="1"/>
          </a:p>
        </p:txBody>
      </p:sp>
      <p:sp>
        <p:nvSpPr>
          <p:cNvPr id="41" name="Rectangle 40"/>
          <p:cNvSpPr>
            <a:spLocks noChangeArrowheads="1"/>
          </p:cNvSpPr>
          <p:nvPr/>
        </p:nvSpPr>
        <p:spPr bwMode="auto">
          <a:xfrm>
            <a:off x="2284413" y="3746500"/>
            <a:ext cx="98425" cy="212725"/>
          </a:xfrm>
          <a:prstGeom prst="rect">
            <a:avLst/>
          </a:prstGeom>
          <a:noFill/>
          <a:ln w="9525">
            <a:noFill/>
            <a:miter lim="800000"/>
            <a:headEnd/>
            <a:tailEnd/>
          </a:ln>
        </p:spPr>
        <p:txBody>
          <a:bodyPr wrap="none" lIns="0" tIns="0" rIns="0" bIns="0">
            <a:spAutoFit/>
          </a:bodyPr>
          <a:lstStyle/>
          <a:p>
            <a:r>
              <a:rPr lang="en-US" sz="1400" b="1">
                <a:solidFill>
                  <a:srgbClr val="000000"/>
                </a:solidFill>
              </a:rPr>
              <a:t>, </a:t>
            </a:r>
            <a:endParaRPr lang="en-US" sz="1400" b="1"/>
          </a:p>
        </p:txBody>
      </p:sp>
      <p:sp>
        <p:nvSpPr>
          <p:cNvPr id="42" name="Rectangle 41"/>
          <p:cNvSpPr>
            <a:spLocks noChangeArrowheads="1"/>
          </p:cNvSpPr>
          <p:nvPr/>
        </p:nvSpPr>
        <p:spPr bwMode="auto">
          <a:xfrm>
            <a:off x="2449513" y="3786188"/>
            <a:ext cx="573087" cy="212725"/>
          </a:xfrm>
          <a:prstGeom prst="rect">
            <a:avLst/>
          </a:prstGeom>
          <a:noFill/>
          <a:ln w="9525">
            <a:noFill/>
            <a:miter lim="800000"/>
            <a:headEnd/>
            <a:tailEnd/>
          </a:ln>
        </p:spPr>
        <p:txBody>
          <a:bodyPr wrap="none" lIns="0" tIns="0" rIns="0" bIns="0">
            <a:spAutoFit/>
          </a:bodyPr>
          <a:lstStyle/>
          <a:p>
            <a:r>
              <a:rPr lang="en-US" sz="1400" b="1">
                <a:solidFill>
                  <a:srgbClr val="000000"/>
                </a:solidFill>
              </a:rPr>
              <a:t>WRITE</a:t>
            </a:r>
            <a:endParaRPr lang="en-US" sz="1400" b="1"/>
          </a:p>
        </p:txBody>
      </p:sp>
      <p:sp>
        <p:nvSpPr>
          <p:cNvPr id="43" name="Rectangle 42"/>
          <p:cNvSpPr>
            <a:spLocks noChangeArrowheads="1"/>
          </p:cNvSpPr>
          <p:nvPr/>
        </p:nvSpPr>
        <p:spPr bwMode="auto">
          <a:xfrm>
            <a:off x="3151188" y="2517775"/>
            <a:ext cx="376237" cy="212725"/>
          </a:xfrm>
          <a:prstGeom prst="rect">
            <a:avLst/>
          </a:prstGeom>
          <a:noFill/>
          <a:ln w="9525">
            <a:noFill/>
            <a:miter lim="800000"/>
            <a:headEnd/>
            <a:tailEnd/>
          </a:ln>
        </p:spPr>
        <p:txBody>
          <a:bodyPr wrap="none" lIns="0" tIns="0" rIns="0" bIns="0">
            <a:spAutoFit/>
          </a:bodyPr>
          <a:lstStyle/>
          <a:p>
            <a:r>
              <a:rPr lang="en-US" sz="1400" b="1">
                <a:solidFill>
                  <a:srgbClr val="000000"/>
                </a:solidFill>
              </a:rPr>
              <a:t>END</a:t>
            </a:r>
            <a:endParaRPr lang="en-US" sz="1400" b="1"/>
          </a:p>
        </p:txBody>
      </p:sp>
      <p:sp>
        <p:nvSpPr>
          <p:cNvPr id="44" name="Rectangle 43"/>
          <p:cNvSpPr>
            <a:spLocks noChangeArrowheads="1"/>
          </p:cNvSpPr>
          <p:nvPr/>
        </p:nvSpPr>
        <p:spPr bwMode="auto">
          <a:xfrm>
            <a:off x="3536950" y="2478088"/>
            <a:ext cx="4921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 </a:t>
            </a:r>
            <a:endParaRPr lang="en-US" sz="1400" b="1"/>
          </a:p>
        </p:txBody>
      </p:sp>
      <p:sp>
        <p:nvSpPr>
          <p:cNvPr id="45" name="Rectangle 44"/>
          <p:cNvSpPr>
            <a:spLocks noChangeArrowheads="1"/>
          </p:cNvSpPr>
          <p:nvPr/>
        </p:nvSpPr>
        <p:spPr bwMode="auto">
          <a:xfrm>
            <a:off x="3151188" y="2746375"/>
            <a:ext cx="1293812" cy="212725"/>
          </a:xfrm>
          <a:prstGeom prst="rect">
            <a:avLst/>
          </a:prstGeom>
          <a:noFill/>
          <a:ln w="9525">
            <a:noFill/>
            <a:miter lim="800000"/>
            <a:headEnd/>
            <a:tailEnd/>
          </a:ln>
        </p:spPr>
        <p:txBody>
          <a:bodyPr wrap="none" lIns="0" tIns="0" rIns="0" bIns="0">
            <a:spAutoFit/>
          </a:bodyPr>
          <a:lstStyle/>
          <a:p>
            <a:r>
              <a:rPr lang="en-US" sz="1400" b="1" dirty="0">
                <a:solidFill>
                  <a:srgbClr val="000000"/>
                </a:solidFill>
              </a:rPr>
              <a:t>TRANSACTION</a:t>
            </a:r>
            <a:endParaRPr lang="en-US" sz="1400" b="1" dirty="0"/>
          </a:p>
        </p:txBody>
      </p:sp>
      <p:sp>
        <p:nvSpPr>
          <p:cNvPr id="46" name="Rectangle 45"/>
          <p:cNvSpPr>
            <a:spLocks noChangeArrowheads="1"/>
          </p:cNvSpPr>
          <p:nvPr/>
        </p:nvSpPr>
        <p:spPr bwMode="auto">
          <a:xfrm>
            <a:off x="3935413" y="3665538"/>
            <a:ext cx="996950" cy="212725"/>
          </a:xfrm>
          <a:prstGeom prst="rect">
            <a:avLst/>
          </a:prstGeom>
          <a:noFill/>
          <a:ln w="9525">
            <a:noFill/>
            <a:miter lim="800000"/>
            <a:headEnd/>
            <a:tailEnd/>
          </a:ln>
        </p:spPr>
        <p:txBody>
          <a:bodyPr wrap="none" lIns="0" tIns="0" rIns="0" bIns="0">
            <a:spAutoFit/>
          </a:bodyPr>
          <a:lstStyle/>
          <a:p>
            <a:r>
              <a:rPr lang="en-US" sz="1400" b="1">
                <a:solidFill>
                  <a:srgbClr val="000000"/>
                </a:solidFill>
              </a:rPr>
              <a:t>ROLLBACK</a:t>
            </a:r>
            <a:endParaRPr lang="en-US" sz="1400" b="1"/>
          </a:p>
        </p:txBody>
      </p:sp>
      <p:sp>
        <p:nvSpPr>
          <p:cNvPr id="47" name="Rectangle 46"/>
          <p:cNvSpPr>
            <a:spLocks noChangeArrowheads="1"/>
          </p:cNvSpPr>
          <p:nvPr/>
        </p:nvSpPr>
        <p:spPr bwMode="auto">
          <a:xfrm>
            <a:off x="5256213" y="3646488"/>
            <a:ext cx="996950" cy="212725"/>
          </a:xfrm>
          <a:prstGeom prst="rect">
            <a:avLst/>
          </a:prstGeom>
          <a:noFill/>
          <a:ln w="9525">
            <a:noFill/>
            <a:miter lim="800000"/>
            <a:headEnd/>
            <a:tailEnd/>
          </a:ln>
        </p:spPr>
        <p:txBody>
          <a:bodyPr wrap="none" lIns="0" tIns="0" rIns="0" bIns="0">
            <a:spAutoFit/>
          </a:bodyPr>
          <a:lstStyle/>
          <a:p>
            <a:r>
              <a:rPr lang="en-US" sz="1400" b="1">
                <a:solidFill>
                  <a:srgbClr val="000000"/>
                </a:solidFill>
              </a:rPr>
              <a:t>ROLLBACK</a:t>
            </a:r>
            <a:endParaRPr lang="en-US" sz="1400" b="1"/>
          </a:p>
        </p:txBody>
      </p:sp>
      <p:sp>
        <p:nvSpPr>
          <p:cNvPr id="48" name="Rectangle 47"/>
          <p:cNvSpPr>
            <a:spLocks noChangeArrowheads="1"/>
          </p:cNvSpPr>
          <p:nvPr/>
        </p:nvSpPr>
        <p:spPr bwMode="auto">
          <a:xfrm>
            <a:off x="5862638" y="3022600"/>
            <a:ext cx="719137" cy="212725"/>
          </a:xfrm>
          <a:prstGeom prst="rect">
            <a:avLst/>
          </a:prstGeom>
          <a:noFill/>
          <a:ln w="9525">
            <a:noFill/>
            <a:miter lim="800000"/>
            <a:headEnd/>
            <a:tailEnd/>
          </a:ln>
        </p:spPr>
        <p:txBody>
          <a:bodyPr wrap="none" lIns="0" tIns="0" rIns="0" bIns="0">
            <a:spAutoFit/>
          </a:bodyPr>
          <a:lstStyle/>
          <a:p>
            <a:r>
              <a:rPr lang="en-US" sz="1400" b="1">
                <a:solidFill>
                  <a:srgbClr val="000000"/>
                </a:solidFill>
              </a:rPr>
              <a:t>COMMIT</a:t>
            </a:r>
            <a:endParaRPr lang="en-US" sz="1400" b="1"/>
          </a:p>
        </p:txBody>
      </p:sp>
      <p:grpSp>
        <p:nvGrpSpPr>
          <p:cNvPr id="49" name="Group 48"/>
          <p:cNvGrpSpPr>
            <a:grpSpLocks/>
          </p:cNvGrpSpPr>
          <p:nvPr/>
        </p:nvGrpSpPr>
        <p:grpSpPr bwMode="auto">
          <a:xfrm>
            <a:off x="2022475" y="3171825"/>
            <a:ext cx="138113" cy="138113"/>
            <a:chOff x="818" y="1742"/>
            <a:chExt cx="51" cy="164"/>
          </a:xfrm>
        </p:grpSpPr>
        <p:sp>
          <p:nvSpPr>
            <p:cNvPr id="50" name="Freeform 49"/>
            <p:cNvSpPr>
              <a:spLocks/>
            </p:cNvSpPr>
            <p:nvPr/>
          </p:nvSpPr>
          <p:spPr bwMode="auto">
            <a:xfrm>
              <a:off x="818" y="1742"/>
              <a:ext cx="51" cy="164"/>
            </a:xfrm>
            <a:custGeom>
              <a:avLst/>
              <a:gdLst/>
              <a:ahLst/>
              <a:cxnLst>
                <a:cxn ang="0">
                  <a:pos x="51" y="0"/>
                </a:cxn>
                <a:cxn ang="0">
                  <a:pos x="31" y="164"/>
                </a:cxn>
                <a:cxn ang="0">
                  <a:pos x="16" y="141"/>
                </a:cxn>
                <a:cxn ang="0">
                  <a:pos x="0" y="129"/>
                </a:cxn>
                <a:cxn ang="0">
                  <a:pos x="51" y="0"/>
                </a:cxn>
              </a:cxnLst>
              <a:rect l="0" t="0" r="r" b="b"/>
              <a:pathLst>
                <a:path w="51" h="164">
                  <a:moveTo>
                    <a:pt x="51" y="0"/>
                  </a:moveTo>
                  <a:lnTo>
                    <a:pt x="31" y="164"/>
                  </a:lnTo>
                  <a:lnTo>
                    <a:pt x="16" y="141"/>
                  </a:lnTo>
                  <a:lnTo>
                    <a:pt x="0" y="129"/>
                  </a:lnTo>
                  <a:lnTo>
                    <a:pt x="51" y="0"/>
                  </a:lnTo>
                  <a:close/>
                </a:path>
              </a:pathLst>
            </a:custGeom>
            <a:solidFill>
              <a:srgbClr val="000000"/>
            </a:solidFill>
            <a:ln w="9525">
              <a:noFill/>
              <a:round/>
              <a:headEnd/>
              <a:tailEnd/>
            </a:ln>
          </p:spPr>
          <p:txBody>
            <a:bodyPr/>
            <a:lstStyle/>
            <a:p>
              <a:endParaRPr lang="en-US"/>
            </a:p>
          </p:txBody>
        </p:sp>
        <p:sp>
          <p:nvSpPr>
            <p:cNvPr id="51" name="Line 50"/>
            <p:cNvSpPr>
              <a:spLocks noChangeShapeType="1"/>
            </p:cNvSpPr>
            <p:nvPr/>
          </p:nvSpPr>
          <p:spPr bwMode="auto">
            <a:xfrm flipH="1">
              <a:off x="834" y="1871"/>
              <a:ext cx="5" cy="12"/>
            </a:xfrm>
            <a:prstGeom prst="line">
              <a:avLst/>
            </a:prstGeom>
            <a:noFill/>
            <a:ln w="7938">
              <a:solidFill>
                <a:srgbClr val="000000"/>
              </a:solidFill>
              <a:round/>
              <a:headEnd/>
              <a:tailEnd/>
            </a:ln>
          </p:spPr>
          <p:txBody>
            <a:bodyPr/>
            <a:lstStyle/>
            <a:p>
              <a:endParaRPr lang="en-US"/>
            </a:p>
          </p:txBody>
        </p:sp>
      </p:grpSp>
      <p:sp>
        <p:nvSpPr>
          <p:cNvPr id="54" name="Line 53"/>
          <p:cNvSpPr>
            <a:spLocks noChangeShapeType="1"/>
          </p:cNvSpPr>
          <p:nvPr/>
        </p:nvSpPr>
        <p:spPr bwMode="auto">
          <a:xfrm>
            <a:off x="6934200" y="2362200"/>
            <a:ext cx="228600" cy="762000"/>
          </a:xfrm>
          <a:prstGeom prst="line">
            <a:avLst/>
          </a:prstGeom>
          <a:noFill/>
          <a:ln w="76200" cmpd="tri">
            <a:solidFill>
              <a:schemeClr val="tx1"/>
            </a:solidFill>
            <a:round/>
            <a:headEnd/>
            <a:tailEnd type="triangle" w="med" len="med"/>
          </a:ln>
          <a:effectLst/>
        </p:spPr>
        <p:txBody>
          <a:bodyPr wrap="none" anchor="ctr"/>
          <a:lstStyle/>
          <a:p>
            <a:endParaRPr lang="en-US"/>
          </a:p>
        </p:txBody>
      </p:sp>
      <p:sp>
        <p:nvSpPr>
          <p:cNvPr id="56" name="Line 55"/>
          <p:cNvSpPr>
            <a:spLocks noChangeShapeType="1"/>
          </p:cNvSpPr>
          <p:nvPr/>
        </p:nvSpPr>
        <p:spPr bwMode="auto">
          <a:xfrm flipV="1">
            <a:off x="3124200" y="3962400"/>
            <a:ext cx="685800" cy="990600"/>
          </a:xfrm>
          <a:prstGeom prst="line">
            <a:avLst/>
          </a:prstGeom>
          <a:noFill/>
          <a:ln w="76200" cmpd="tri">
            <a:solidFill>
              <a:schemeClr val="tx1"/>
            </a:solidFill>
            <a:round/>
            <a:headEnd/>
            <a:tailEnd type="triangle" w="med" len="med"/>
          </a:ln>
          <a:effectLst/>
        </p:spPr>
        <p:txBody>
          <a:bodyPr wrap="none" anchor="ctr"/>
          <a:lstStyle/>
          <a:p>
            <a:endParaRPr lang="en-US"/>
          </a:p>
        </p:txBody>
      </p:sp>
      <p:sp>
        <p:nvSpPr>
          <p:cNvPr id="57" name="Rectangle 56"/>
          <p:cNvSpPr/>
          <p:nvPr/>
        </p:nvSpPr>
        <p:spPr>
          <a:xfrm>
            <a:off x="2514600" y="152400"/>
            <a:ext cx="5690404" cy="646331"/>
          </a:xfrm>
          <a:prstGeom prst="rect">
            <a:avLst/>
          </a:prstGeom>
        </p:spPr>
        <p:txBody>
          <a:bodyPr wrap="none">
            <a:spAutoFit/>
          </a:bodyPr>
          <a:lstStyle/>
          <a:p>
            <a:r>
              <a:rPr lang="en-US" sz="3600" b="1" dirty="0" smtClean="0">
                <a:solidFill>
                  <a:schemeClr val="accent1">
                    <a:lumMod val="40000"/>
                    <a:lumOff val="60000"/>
                  </a:schemeClr>
                </a:solidFill>
                <a:latin typeface="+mj-lt"/>
              </a:rPr>
              <a:t>Transaction States Diagram</a:t>
            </a:r>
            <a:endParaRPr lang="en-US" sz="3600" dirty="0">
              <a:latin typeface="+mj-l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228600" y="762000"/>
            <a:ext cx="8458200" cy="5878532"/>
          </a:xfrm>
          <a:prstGeom prst="rect">
            <a:avLst/>
          </a:prstGeom>
        </p:spPr>
        <p:txBody>
          <a:bodyPr wrap="square">
            <a:spAutoFit/>
          </a:bodyPr>
          <a:lstStyle/>
          <a:p>
            <a:endParaRPr lang="en-US" sz="2400" b="1" dirty="0" smtClean="0">
              <a:solidFill>
                <a:schemeClr val="tx2"/>
              </a:solidFill>
              <a:latin typeface="+mj-lt"/>
            </a:endParaRPr>
          </a:p>
          <a:p>
            <a:pPr>
              <a:buFont typeface="Arial" pitchFamily="34" charset="0"/>
              <a:buChar char="•"/>
            </a:pPr>
            <a:r>
              <a:rPr lang="en-US" sz="2400" b="1" dirty="0" smtClean="0">
                <a:solidFill>
                  <a:schemeClr val="tx2"/>
                </a:solidFill>
                <a:latin typeface="+mj-lt"/>
              </a:rPr>
              <a:t> wound-wait</a:t>
            </a:r>
            <a:r>
              <a:rPr lang="en-US" sz="2400" dirty="0" smtClean="0">
                <a:latin typeface="+mj-lt"/>
              </a:rPr>
              <a:t> </a:t>
            </a:r>
            <a:r>
              <a:rPr lang="en-US" sz="2400" dirty="0" smtClean="0">
                <a:latin typeface="+mj-lt"/>
              </a:rPr>
              <a:t>scheme — preemptive</a:t>
            </a:r>
          </a:p>
          <a:p>
            <a:pPr lvl="1"/>
            <a:endParaRPr lang="en-US" sz="2000" dirty="0" smtClean="0">
              <a:latin typeface="+mj-lt"/>
            </a:endParaRPr>
          </a:p>
          <a:p>
            <a:pPr lvl="1"/>
            <a:r>
              <a:rPr lang="en-US" sz="2000" dirty="0" smtClean="0">
                <a:latin typeface="+mj-lt"/>
              </a:rPr>
              <a:t>When </a:t>
            </a:r>
            <a:r>
              <a:rPr lang="en-US" sz="2000" dirty="0" smtClean="0">
                <a:latin typeface="+mj-lt"/>
              </a:rPr>
              <a:t>transaction Ti requests a data item  held by </a:t>
            </a:r>
            <a:r>
              <a:rPr lang="en-US" sz="2000" dirty="0" err="1" smtClean="0">
                <a:latin typeface="+mj-lt"/>
              </a:rPr>
              <a:t>Tj</a:t>
            </a:r>
            <a:r>
              <a:rPr lang="en-US" sz="2000" dirty="0" smtClean="0">
                <a:latin typeface="+mj-lt"/>
              </a:rPr>
              <a:t>, Ti is allowed to wait only if it has a timestamp larger than </a:t>
            </a:r>
            <a:r>
              <a:rPr lang="en-US" sz="2000" dirty="0" err="1" smtClean="0">
                <a:latin typeface="+mj-lt"/>
              </a:rPr>
              <a:t>Tj</a:t>
            </a:r>
            <a:r>
              <a:rPr lang="en-US" sz="2000" dirty="0" smtClean="0">
                <a:latin typeface="+mj-lt"/>
              </a:rPr>
              <a:t> otherwise </a:t>
            </a:r>
            <a:r>
              <a:rPr lang="en-US" sz="2000" dirty="0" err="1" smtClean="0">
                <a:latin typeface="+mj-lt"/>
              </a:rPr>
              <a:t>Tj</a:t>
            </a:r>
            <a:r>
              <a:rPr lang="en-US" sz="2000" dirty="0" smtClean="0">
                <a:latin typeface="+mj-lt"/>
              </a:rPr>
              <a:t> will be rolled back. (</a:t>
            </a:r>
            <a:r>
              <a:rPr lang="en-US" sz="2000" dirty="0" err="1" smtClean="0">
                <a:latin typeface="+mj-lt"/>
              </a:rPr>
              <a:t>Tj</a:t>
            </a:r>
            <a:r>
              <a:rPr lang="en-US" sz="2000" dirty="0" smtClean="0">
                <a:latin typeface="+mj-lt"/>
              </a:rPr>
              <a:t> is wounded by Ti).</a:t>
            </a:r>
          </a:p>
          <a:p>
            <a:pPr lvl="1"/>
            <a:endParaRPr lang="en-US" sz="2000" b="1" i="1" dirty="0" smtClean="0">
              <a:latin typeface="+mj-lt"/>
            </a:endParaRPr>
          </a:p>
          <a:p>
            <a:pPr lvl="1"/>
            <a:r>
              <a:rPr lang="en-US" sz="2000" b="1" i="1" dirty="0" smtClean="0">
                <a:latin typeface="+mj-lt"/>
              </a:rPr>
              <a:t>If TS(Ti) &lt; TS(</a:t>
            </a:r>
            <a:r>
              <a:rPr lang="en-US" sz="2000" b="1" i="1" dirty="0" err="1" smtClean="0">
                <a:latin typeface="+mj-lt"/>
              </a:rPr>
              <a:t>Tj</a:t>
            </a:r>
            <a:r>
              <a:rPr lang="en-US" sz="2000" b="1" i="1" dirty="0" smtClean="0">
                <a:latin typeface="+mj-lt"/>
              </a:rPr>
              <a:t>), then </a:t>
            </a:r>
            <a:r>
              <a:rPr lang="en-US" sz="2000" b="1" i="1" dirty="0" err="1" smtClean="0">
                <a:latin typeface="+mj-lt"/>
              </a:rPr>
              <a:t>Tj</a:t>
            </a:r>
            <a:r>
              <a:rPr lang="en-US" sz="2000" b="1" i="1" dirty="0" smtClean="0">
                <a:latin typeface="+mj-lt"/>
              </a:rPr>
              <a:t>  is wounded by Ti, else Ti waits.</a:t>
            </a:r>
          </a:p>
          <a:p>
            <a:pPr lvl="1"/>
            <a:endParaRPr lang="en-US" sz="2000" dirty="0" smtClean="0">
              <a:latin typeface="+mj-lt"/>
            </a:endParaRPr>
          </a:p>
          <a:p>
            <a:pPr lvl="1"/>
            <a:r>
              <a:rPr lang="en-US" sz="2000" dirty="0" smtClean="0">
                <a:latin typeface="+mj-lt"/>
              </a:rPr>
              <a:t>older </a:t>
            </a:r>
            <a:r>
              <a:rPr lang="en-US" sz="2000" dirty="0" smtClean="0">
                <a:latin typeface="+mj-lt"/>
              </a:rPr>
              <a:t>transaction </a:t>
            </a:r>
            <a:r>
              <a:rPr lang="en-US" sz="2000" i="1" dirty="0" smtClean="0">
                <a:latin typeface="+mj-lt"/>
              </a:rPr>
              <a:t>wounds</a:t>
            </a:r>
            <a:r>
              <a:rPr lang="en-US" sz="2000" dirty="0" smtClean="0">
                <a:latin typeface="+mj-lt"/>
              </a:rPr>
              <a:t> (forces rollback) of younger transaction instead of waiting for it. Younger transactions may wait for older ones</a:t>
            </a:r>
            <a:r>
              <a:rPr lang="en-US" sz="2000" dirty="0" smtClean="0">
                <a:latin typeface="+mj-lt"/>
              </a:rPr>
              <a:t>.</a:t>
            </a:r>
          </a:p>
          <a:p>
            <a:endParaRPr lang="en-US" b="1" dirty="0" smtClean="0">
              <a:latin typeface="+mj-lt"/>
            </a:endParaRPr>
          </a:p>
          <a:p>
            <a:r>
              <a:rPr lang="en-US" b="1" dirty="0" smtClean="0">
                <a:latin typeface="+mj-lt"/>
              </a:rPr>
              <a:t>For </a:t>
            </a:r>
            <a:r>
              <a:rPr lang="en-US" b="1" dirty="0" smtClean="0">
                <a:latin typeface="+mj-lt"/>
              </a:rPr>
              <a:t>example:</a:t>
            </a:r>
            <a:r>
              <a:rPr lang="en-US" dirty="0" smtClean="0">
                <a:latin typeface="+mj-lt"/>
              </a:rPr>
              <a:t> </a:t>
            </a:r>
          </a:p>
          <a:p>
            <a:endParaRPr lang="en-US" dirty="0" smtClean="0">
              <a:latin typeface="+mj-lt"/>
            </a:endParaRPr>
          </a:p>
          <a:p>
            <a:r>
              <a:rPr lang="en-US" dirty="0" smtClean="0">
                <a:latin typeface="+mj-lt"/>
              </a:rPr>
              <a:t>Suppose </a:t>
            </a:r>
            <a:r>
              <a:rPr lang="en-US" dirty="0" smtClean="0">
                <a:latin typeface="+mj-lt"/>
              </a:rPr>
              <a:t>that Transactions </a:t>
            </a:r>
            <a:r>
              <a:rPr lang="en-US" b="1" dirty="0" smtClean="0">
                <a:latin typeface="+mj-lt"/>
              </a:rPr>
              <a:t>T</a:t>
            </a:r>
            <a:r>
              <a:rPr lang="en-US" b="1" baseline="-25000" dirty="0" smtClean="0">
                <a:latin typeface="+mj-lt"/>
              </a:rPr>
              <a:t>22</a:t>
            </a:r>
            <a:r>
              <a:rPr lang="en-US" b="1" dirty="0" smtClean="0">
                <a:latin typeface="+mj-lt"/>
              </a:rPr>
              <a:t>, T</a:t>
            </a:r>
            <a:r>
              <a:rPr lang="en-US" b="1" baseline="-25000" dirty="0" smtClean="0">
                <a:latin typeface="+mj-lt"/>
              </a:rPr>
              <a:t>23,</a:t>
            </a:r>
            <a:r>
              <a:rPr lang="en-US" b="1" dirty="0" smtClean="0">
                <a:latin typeface="+mj-lt"/>
              </a:rPr>
              <a:t> T</a:t>
            </a:r>
            <a:r>
              <a:rPr lang="en-US" b="1" baseline="-25000" dirty="0" smtClean="0">
                <a:latin typeface="+mj-lt"/>
              </a:rPr>
              <a:t>24 </a:t>
            </a:r>
            <a:r>
              <a:rPr lang="en-US" baseline="-25000" dirty="0" smtClean="0">
                <a:latin typeface="+mj-lt"/>
              </a:rPr>
              <a:t> </a:t>
            </a:r>
            <a:r>
              <a:rPr lang="en-US" dirty="0" smtClean="0">
                <a:latin typeface="+mj-lt"/>
              </a:rPr>
              <a:t>have time-stamps </a:t>
            </a:r>
            <a:r>
              <a:rPr lang="en-US" b="1" dirty="0" smtClean="0">
                <a:latin typeface="+mj-lt"/>
              </a:rPr>
              <a:t>22, 23 </a:t>
            </a:r>
            <a:r>
              <a:rPr lang="en-US" b="1" dirty="0" smtClean="0">
                <a:latin typeface="+mj-lt"/>
              </a:rPr>
              <a:t>and </a:t>
            </a:r>
            <a:r>
              <a:rPr lang="en-US" b="1" dirty="0" smtClean="0">
                <a:latin typeface="+mj-lt"/>
              </a:rPr>
              <a:t>24 </a:t>
            </a:r>
            <a:r>
              <a:rPr lang="en-US" dirty="0" smtClean="0">
                <a:latin typeface="+mj-lt"/>
              </a:rPr>
              <a:t>respectively</a:t>
            </a:r>
            <a:r>
              <a:rPr lang="en-US" baseline="-25000" dirty="0" smtClean="0">
                <a:latin typeface="+mj-lt"/>
              </a:rPr>
              <a:t> </a:t>
            </a:r>
            <a:r>
              <a:rPr lang="en-US" dirty="0" smtClean="0">
                <a:latin typeface="+mj-lt"/>
              </a:rPr>
              <a:t>. If T</a:t>
            </a:r>
            <a:r>
              <a:rPr lang="en-US" baseline="-25000" dirty="0" smtClean="0">
                <a:latin typeface="+mj-lt"/>
              </a:rPr>
              <a:t>22</a:t>
            </a:r>
            <a:r>
              <a:rPr lang="en-US" dirty="0" smtClean="0">
                <a:latin typeface="+mj-lt"/>
              </a:rPr>
              <a:t> requests a data item held by T</a:t>
            </a:r>
            <a:r>
              <a:rPr lang="en-US" baseline="-25000" dirty="0" smtClean="0">
                <a:latin typeface="+mj-lt"/>
              </a:rPr>
              <a:t>23</a:t>
            </a:r>
            <a:r>
              <a:rPr lang="en-US" dirty="0" smtClean="0">
                <a:latin typeface="+mj-lt"/>
              </a:rPr>
              <a:t>, then </a:t>
            </a:r>
            <a:r>
              <a:rPr lang="en-US" b="1" dirty="0" smtClean="0">
                <a:latin typeface="+mj-lt"/>
              </a:rPr>
              <a:t>data item will be preempted from T</a:t>
            </a:r>
            <a:r>
              <a:rPr lang="en-US" b="1" baseline="-25000" dirty="0" smtClean="0">
                <a:latin typeface="+mj-lt"/>
              </a:rPr>
              <a:t>23</a:t>
            </a:r>
            <a:r>
              <a:rPr lang="en-US" b="1" dirty="0" smtClean="0">
                <a:latin typeface="+mj-lt"/>
              </a:rPr>
              <a:t> </a:t>
            </a:r>
            <a:r>
              <a:rPr lang="en-US" dirty="0" smtClean="0">
                <a:latin typeface="+mj-lt"/>
              </a:rPr>
              <a:t>and T</a:t>
            </a:r>
            <a:r>
              <a:rPr lang="en-US" baseline="-25000" dirty="0" smtClean="0">
                <a:latin typeface="+mj-lt"/>
              </a:rPr>
              <a:t>23</a:t>
            </a:r>
            <a:r>
              <a:rPr lang="en-US" dirty="0" smtClean="0">
                <a:latin typeface="+mj-lt"/>
              </a:rPr>
              <a:t> will be rolled back. If T</a:t>
            </a:r>
            <a:r>
              <a:rPr lang="en-US" baseline="-25000" dirty="0" smtClean="0">
                <a:latin typeface="+mj-lt"/>
              </a:rPr>
              <a:t>24</a:t>
            </a:r>
            <a:r>
              <a:rPr lang="en-US" dirty="0" smtClean="0">
                <a:latin typeface="+mj-lt"/>
              </a:rPr>
              <a:t> requests a data item held by T</a:t>
            </a:r>
            <a:r>
              <a:rPr lang="en-US" baseline="-25000" dirty="0" smtClean="0">
                <a:latin typeface="+mj-lt"/>
              </a:rPr>
              <a:t>23</a:t>
            </a:r>
            <a:r>
              <a:rPr lang="en-US" dirty="0" smtClean="0">
                <a:latin typeface="+mj-lt"/>
              </a:rPr>
              <a:t>, then </a:t>
            </a:r>
            <a:r>
              <a:rPr lang="en-US" b="1" dirty="0" smtClean="0">
                <a:latin typeface="+mj-lt"/>
              </a:rPr>
              <a:t>T</a:t>
            </a:r>
            <a:r>
              <a:rPr lang="en-US" b="1" baseline="-25000" dirty="0" smtClean="0">
                <a:latin typeface="+mj-lt"/>
              </a:rPr>
              <a:t>24</a:t>
            </a:r>
            <a:r>
              <a:rPr lang="en-US" b="1" dirty="0" smtClean="0">
                <a:latin typeface="+mj-lt"/>
              </a:rPr>
              <a:t> will wait. </a:t>
            </a:r>
            <a:r>
              <a:rPr lang="en-US" dirty="0" smtClean="0">
                <a:latin typeface="+mj-lt"/>
              </a:rPr>
              <a:t> </a:t>
            </a:r>
          </a:p>
          <a:p>
            <a:pPr lvl="1"/>
            <a:endParaRPr lang="en-US" sz="2000" dirty="0" smtClean="0"/>
          </a:p>
          <a:p>
            <a:pPr lvl="1"/>
            <a:endParaRPr 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FCA7404E-247F-4307-8620-4E0437489627}" type="slidenum">
              <a:rPr lang="en-US"/>
              <a:pPr/>
              <a:t>71</a:t>
            </a:fld>
            <a:endParaRPr lang="en-US"/>
          </a:p>
        </p:txBody>
      </p:sp>
      <p:sp>
        <p:nvSpPr>
          <p:cNvPr id="84994" name="Rectangle 2"/>
          <p:cNvSpPr>
            <a:spLocks noGrp="1" noChangeArrowheads="1"/>
          </p:cNvSpPr>
          <p:nvPr>
            <p:ph type="title"/>
          </p:nvPr>
        </p:nvSpPr>
        <p:spPr>
          <a:xfrm>
            <a:off x="914400" y="0"/>
            <a:ext cx="8229600" cy="1143000"/>
          </a:xfrm>
        </p:spPr>
        <p:txBody>
          <a:bodyPr/>
          <a:lstStyle/>
          <a:p>
            <a:r>
              <a:rPr lang="en-US" sz="4000" b="1" dirty="0">
                <a:solidFill>
                  <a:schemeClr val="accent5"/>
                </a:solidFill>
              </a:rPr>
              <a:t>Deadlock prevention (Cont.)</a:t>
            </a:r>
          </a:p>
        </p:txBody>
      </p:sp>
      <p:sp>
        <p:nvSpPr>
          <p:cNvPr id="84995" name="Rectangle 3"/>
          <p:cNvSpPr>
            <a:spLocks noGrp="1" noChangeArrowheads="1"/>
          </p:cNvSpPr>
          <p:nvPr>
            <p:ph type="body" idx="4294967295"/>
          </p:nvPr>
        </p:nvSpPr>
        <p:spPr/>
        <p:txBody>
          <a:bodyPr/>
          <a:lstStyle/>
          <a:p>
            <a:endParaRPr lang="en-US" sz="2400" dirty="0" smtClean="0">
              <a:solidFill>
                <a:schemeClr val="tx2"/>
              </a:solidFill>
              <a:latin typeface="+mj-lt"/>
            </a:endParaRPr>
          </a:p>
          <a:p>
            <a:r>
              <a:rPr lang="en-US" sz="2400" dirty="0" smtClean="0">
                <a:solidFill>
                  <a:schemeClr val="tx2"/>
                </a:solidFill>
                <a:latin typeface="+mj-lt"/>
              </a:rPr>
              <a:t>Timeout-Based </a:t>
            </a:r>
            <a:r>
              <a:rPr lang="en-US" sz="2400" dirty="0">
                <a:solidFill>
                  <a:schemeClr val="tx2"/>
                </a:solidFill>
                <a:latin typeface="+mj-lt"/>
              </a:rPr>
              <a:t>Schemes</a:t>
            </a:r>
            <a:r>
              <a:rPr lang="en-US" sz="2400" dirty="0">
                <a:latin typeface="+mj-lt"/>
              </a:rPr>
              <a:t> :</a:t>
            </a:r>
          </a:p>
          <a:p>
            <a:pPr lvl="1"/>
            <a:r>
              <a:rPr lang="en-US" dirty="0">
                <a:latin typeface="+mj-lt"/>
              </a:rPr>
              <a:t>a transaction waits for a lock only for a specified amount of time. After that, the wait times out and the transaction is rolled back.</a:t>
            </a:r>
          </a:p>
          <a:p>
            <a:pPr lvl="1"/>
            <a:r>
              <a:rPr lang="en-US" dirty="0">
                <a:latin typeface="+mj-lt"/>
              </a:rPr>
              <a:t>thus deadlocks are not possible</a:t>
            </a:r>
          </a:p>
          <a:p>
            <a:pPr lvl="1"/>
            <a:r>
              <a:rPr lang="en-US" dirty="0">
                <a:latin typeface="+mj-lt"/>
              </a:rPr>
              <a:t>simple to implement; but starvation is possible. Also difficult to determine good value of the timeout interval.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C7E7B955-C936-4B8D-91E3-13993F36FF43}" type="slidenum">
              <a:rPr lang="en-US"/>
              <a:pPr/>
              <a:t>72</a:t>
            </a:fld>
            <a:endParaRPr lang="en-US"/>
          </a:p>
        </p:txBody>
      </p:sp>
      <p:sp>
        <p:nvSpPr>
          <p:cNvPr id="87042" name="Rectangle 2"/>
          <p:cNvSpPr>
            <a:spLocks noGrp="1" noChangeArrowheads="1"/>
          </p:cNvSpPr>
          <p:nvPr>
            <p:ph type="title"/>
          </p:nvPr>
        </p:nvSpPr>
        <p:spPr>
          <a:xfrm>
            <a:off x="457200" y="0"/>
            <a:ext cx="8229600" cy="1143000"/>
          </a:xfrm>
        </p:spPr>
        <p:txBody>
          <a:bodyPr/>
          <a:lstStyle/>
          <a:p>
            <a:r>
              <a:rPr lang="en-US" dirty="0">
                <a:solidFill>
                  <a:schemeClr val="accent5"/>
                </a:solidFill>
              </a:rPr>
              <a:t>Deadlock Detection</a:t>
            </a:r>
          </a:p>
        </p:txBody>
      </p:sp>
      <p:sp>
        <p:nvSpPr>
          <p:cNvPr id="87043" name="Rectangle 3"/>
          <p:cNvSpPr>
            <a:spLocks noGrp="1" noChangeArrowheads="1"/>
          </p:cNvSpPr>
          <p:nvPr>
            <p:ph type="body" idx="4294967295"/>
          </p:nvPr>
        </p:nvSpPr>
        <p:spPr/>
        <p:txBody>
          <a:bodyPr/>
          <a:lstStyle/>
          <a:p>
            <a:r>
              <a:rPr lang="en-US" sz="2000" dirty="0">
                <a:latin typeface="+mj-lt"/>
              </a:rPr>
              <a:t>Deadlocks can be described as a </a:t>
            </a:r>
            <a:r>
              <a:rPr lang="en-US" sz="2000" i="1" dirty="0">
                <a:solidFill>
                  <a:schemeClr val="tx2"/>
                </a:solidFill>
                <a:latin typeface="+mj-lt"/>
              </a:rPr>
              <a:t>wait-for</a:t>
            </a:r>
            <a:r>
              <a:rPr lang="en-US" sz="2000" i="1" dirty="0">
                <a:latin typeface="+mj-lt"/>
              </a:rPr>
              <a:t> graph</a:t>
            </a:r>
            <a:r>
              <a:rPr lang="en-US" sz="2000" dirty="0">
                <a:latin typeface="+mj-lt"/>
              </a:rPr>
              <a:t>, which consists of a pair </a:t>
            </a:r>
            <a:r>
              <a:rPr lang="en-US" sz="2000" i="1" dirty="0">
                <a:latin typeface="+mj-lt"/>
              </a:rPr>
              <a:t>G</a:t>
            </a:r>
            <a:r>
              <a:rPr lang="en-US" sz="2000" dirty="0">
                <a:latin typeface="+mj-lt"/>
              </a:rPr>
              <a:t> = (</a:t>
            </a:r>
            <a:r>
              <a:rPr lang="en-US" sz="2000" i="1" dirty="0">
                <a:latin typeface="+mj-lt"/>
              </a:rPr>
              <a:t>V</a:t>
            </a:r>
            <a:r>
              <a:rPr lang="en-US" sz="2000" dirty="0">
                <a:latin typeface="+mj-lt"/>
              </a:rPr>
              <a:t>,</a:t>
            </a:r>
            <a:r>
              <a:rPr lang="en-US" sz="2000" i="1" dirty="0">
                <a:latin typeface="+mj-lt"/>
              </a:rPr>
              <a:t>E</a:t>
            </a:r>
            <a:r>
              <a:rPr lang="en-US" sz="2000" dirty="0">
                <a:latin typeface="+mj-lt"/>
              </a:rPr>
              <a:t>), </a:t>
            </a:r>
          </a:p>
          <a:p>
            <a:pPr lvl="1"/>
            <a:r>
              <a:rPr lang="en-US" sz="1800" i="1" dirty="0">
                <a:latin typeface="+mj-lt"/>
              </a:rPr>
              <a:t>V</a:t>
            </a:r>
            <a:r>
              <a:rPr lang="en-US" sz="1800" dirty="0">
                <a:latin typeface="+mj-lt"/>
              </a:rPr>
              <a:t> is a set of vertices (all the transactions in the system)</a:t>
            </a:r>
          </a:p>
          <a:p>
            <a:pPr lvl="1"/>
            <a:r>
              <a:rPr lang="en-US" sz="1800" i="1" dirty="0">
                <a:latin typeface="+mj-lt"/>
              </a:rPr>
              <a:t>E</a:t>
            </a:r>
            <a:r>
              <a:rPr lang="en-US" sz="1800" dirty="0">
                <a:latin typeface="+mj-lt"/>
              </a:rPr>
              <a:t> is a set of edges; each element is an ordered pair </a:t>
            </a:r>
            <a:r>
              <a:rPr lang="en-US" sz="1800" i="1" dirty="0">
                <a:latin typeface="+mj-lt"/>
              </a:rPr>
              <a:t>T</a:t>
            </a:r>
            <a:r>
              <a:rPr lang="en-US" sz="1800" i="1" baseline="-25000" dirty="0">
                <a:latin typeface="+mj-lt"/>
              </a:rPr>
              <a:t>i</a:t>
            </a:r>
            <a:r>
              <a:rPr lang="en-US" sz="1800" dirty="0">
                <a:latin typeface="+mj-lt"/>
              </a:rPr>
              <a:t> </a:t>
            </a:r>
            <a:r>
              <a:rPr lang="en-US" sz="1800" dirty="0">
                <a:latin typeface="+mj-lt"/>
                <a:sym typeface="Symbol" pitchFamily="18" charset="2"/>
              </a:rPr>
              <a:t></a:t>
            </a:r>
            <a:r>
              <a:rPr lang="en-US" sz="1800" i="1" dirty="0" err="1">
                <a:latin typeface="+mj-lt"/>
              </a:rPr>
              <a:t>T</a:t>
            </a:r>
            <a:r>
              <a:rPr lang="en-US" sz="1800" i="1" baseline="-25000" dirty="0" err="1">
                <a:latin typeface="+mj-lt"/>
              </a:rPr>
              <a:t>j</a:t>
            </a:r>
            <a:r>
              <a:rPr lang="en-US" sz="1800" dirty="0">
                <a:latin typeface="+mj-lt"/>
              </a:rPr>
              <a:t>.  </a:t>
            </a:r>
          </a:p>
          <a:p>
            <a:r>
              <a:rPr lang="en-US" sz="2000" dirty="0">
                <a:latin typeface="+mj-lt"/>
              </a:rPr>
              <a:t>If </a:t>
            </a:r>
            <a:r>
              <a:rPr lang="en-US" sz="2000" i="1" dirty="0">
                <a:latin typeface="+mj-lt"/>
              </a:rPr>
              <a:t>T</a:t>
            </a:r>
            <a:r>
              <a:rPr lang="en-US" sz="2000" i="1" baseline="-25000" dirty="0">
                <a:latin typeface="+mj-lt"/>
              </a:rPr>
              <a:t>i </a:t>
            </a:r>
            <a:r>
              <a:rPr lang="en-US" sz="2000" i="1" dirty="0">
                <a:latin typeface="+mj-lt"/>
                <a:sym typeface="Symbol" pitchFamily="18" charset="2"/>
              </a:rPr>
              <a:t></a:t>
            </a:r>
            <a:r>
              <a:rPr lang="en-US" sz="2000" dirty="0">
                <a:latin typeface="+mj-lt"/>
              </a:rPr>
              <a:t>  </a:t>
            </a:r>
            <a:r>
              <a:rPr lang="en-US" sz="2000" i="1" dirty="0" err="1">
                <a:latin typeface="+mj-lt"/>
              </a:rPr>
              <a:t>T</a:t>
            </a:r>
            <a:r>
              <a:rPr lang="en-US" sz="2000" i="1" baseline="-25000" dirty="0" err="1">
                <a:latin typeface="+mj-lt"/>
              </a:rPr>
              <a:t>j</a:t>
            </a:r>
            <a:r>
              <a:rPr lang="en-US" sz="2000" baseline="-25000" dirty="0">
                <a:latin typeface="+mj-lt"/>
              </a:rPr>
              <a:t> </a:t>
            </a:r>
            <a:r>
              <a:rPr lang="en-US" sz="2000" dirty="0">
                <a:latin typeface="+mj-lt"/>
              </a:rPr>
              <a:t>is in </a:t>
            </a:r>
            <a:r>
              <a:rPr lang="en-US" sz="2000" i="1" dirty="0">
                <a:latin typeface="+mj-lt"/>
              </a:rPr>
              <a:t>E</a:t>
            </a:r>
            <a:r>
              <a:rPr lang="en-US" sz="2000" dirty="0">
                <a:latin typeface="+mj-lt"/>
              </a:rPr>
              <a:t>, then there is a directed edge from </a:t>
            </a:r>
            <a:r>
              <a:rPr lang="en-US" sz="2000" i="1" dirty="0">
                <a:latin typeface="+mj-lt"/>
              </a:rPr>
              <a:t>T</a:t>
            </a:r>
            <a:r>
              <a:rPr lang="en-US" sz="2000" i="1" baseline="-25000" dirty="0">
                <a:latin typeface="+mj-lt"/>
              </a:rPr>
              <a:t>i</a:t>
            </a:r>
            <a:r>
              <a:rPr lang="en-US" sz="2000" dirty="0">
                <a:latin typeface="+mj-lt"/>
              </a:rPr>
              <a:t> to </a:t>
            </a:r>
            <a:r>
              <a:rPr lang="en-US" sz="2000" i="1" dirty="0" err="1">
                <a:latin typeface="+mj-lt"/>
              </a:rPr>
              <a:t>T</a:t>
            </a:r>
            <a:r>
              <a:rPr lang="en-US" sz="2000" i="1" baseline="-25000" dirty="0" err="1">
                <a:latin typeface="+mj-lt"/>
              </a:rPr>
              <a:t>j</a:t>
            </a:r>
            <a:r>
              <a:rPr lang="en-US" sz="2000" dirty="0">
                <a:latin typeface="+mj-lt"/>
              </a:rPr>
              <a:t>, implying that </a:t>
            </a:r>
            <a:r>
              <a:rPr lang="en-US" sz="2000" i="1" dirty="0">
                <a:latin typeface="+mj-lt"/>
              </a:rPr>
              <a:t>T</a:t>
            </a:r>
            <a:r>
              <a:rPr lang="en-US" sz="2000" i="1" baseline="-25000" dirty="0">
                <a:latin typeface="+mj-lt"/>
              </a:rPr>
              <a:t>i</a:t>
            </a:r>
            <a:r>
              <a:rPr lang="en-US" sz="2000" dirty="0">
                <a:latin typeface="+mj-lt"/>
              </a:rPr>
              <a:t> is waiting for </a:t>
            </a:r>
            <a:r>
              <a:rPr lang="en-US" sz="2000" i="1" dirty="0" err="1">
                <a:latin typeface="+mj-lt"/>
              </a:rPr>
              <a:t>T</a:t>
            </a:r>
            <a:r>
              <a:rPr lang="en-US" sz="2000" i="1" baseline="-25000" dirty="0" err="1">
                <a:latin typeface="+mj-lt"/>
              </a:rPr>
              <a:t>j</a:t>
            </a:r>
            <a:r>
              <a:rPr lang="en-US" sz="2000" dirty="0">
                <a:latin typeface="+mj-lt"/>
              </a:rPr>
              <a:t> to release a data item.</a:t>
            </a:r>
          </a:p>
          <a:p>
            <a:r>
              <a:rPr lang="en-US" sz="2000" dirty="0">
                <a:latin typeface="+mj-lt"/>
              </a:rPr>
              <a:t>When </a:t>
            </a:r>
            <a:r>
              <a:rPr lang="en-US" sz="2000" i="1" dirty="0">
                <a:latin typeface="+mj-lt"/>
              </a:rPr>
              <a:t>T</a:t>
            </a:r>
            <a:r>
              <a:rPr lang="en-US" sz="2000" i="1" baseline="-25000" dirty="0">
                <a:latin typeface="+mj-lt"/>
              </a:rPr>
              <a:t>i</a:t>
            </a:r>
            <a:r>
              <a:rPr lang="en-US" sz="2000" dirty="0">
                <a:latin typeface="+mj-lt"/>
              </a:rPr>
              <a:t> requests a data item currently being held by </a:t>
            </a:r>
            <a:r>
              <a:rPr lang="en-US" sz="2000" i="1" dirty="0" err="1">
                <a:latin typeface="+mj-lt"/>
              </a:rPr>
              <a:t>T</a:t>
            </a:r>
            <a:r>
              <a:rPr lang="en-US" sz="2000" i="1" baseline="-25000" dirty="0" err="1">
                <a:latin typeface="+mj-lt"/>
              </a:rPr>
              <a:t>j</a:t>
            </a:r>
            <a:r>
              <a:rPr lang="en-US" sz="2000" dirty="0">
                <a:latin typeface="+mj-lt"/>
              </a:rPr>
              <a:t>, then the edge </a:t>
            </a:r>
            <a:r>
              <a:rPr lang="en-US" sz="2000" i="1" dirty="0">
                <a:latin typeface="+mj-lt"/>
              </a:rPr>
              <a:t>T</a:t>
            </a:r>
            <a:r>
              <a:rPr lang="en-US" sz="2000" i="1" baseline="-25000" dirty="0">
                <a:latin typeface="+mj-lt"/>
              </a:rPr>
              <a:t>i</a:t>
            </a:r>
            <a:r>
              <a:rPr lang="en-US" sz="2000" dirty="0">
                <a:latin typeface="+mj-lt"/>
              </a:rPr>
              <a:t>  </a:t>
            </a:r>
            <a:r>
              <a:rPr lang="en-US" sz="2000" i="1" dirty="0" err="1">
                <a:latin typeface="+mj-lt"/>
              </a:rPr>
              <a:t>T</a:t>
            </a:r>
            <a:r>
              <a:rPr lang="en-US" sz="2000" i="1" baseline="-25000" dirty="0" err="1">
                <a:latin typeface="+mj-lt"/>
              </a:rPr>
              <a:t>j</a:t>
            </a:r>
            <a:r>
              <a:rPr lang="en-US" sz="2000" dirty="0">
                <a:latin typeface="+mj-lt"/>
              </a:rPr>
              <a:t> is inserted in the wait-for graph. This edge is removed only when </a:t>
            </a:r>
            <a:r>
              <a:rPr lang="en-US" sz="2000" i="1" dirty="0" err="1">
                <a:latin typeface="+mj-lt"/>
              </a:rPr>
              <a:t>T</a:t>
            </a:r>
            <a:r>
              <a:rPr lang="en-US" sz="2000" i="1" baseline="-25000" dirty="0" err="1">
                <a:latin typeface="+mj-lt"/>
              </a:rPr>
              <a:t>j</a:t>
            </a:r>
            <a:r>
              <a:rPr lang="en-US" sz="2000" dirty="0">
                <a:latin typeface="+mj-lt"/>
              </a:rPr>
              <a:t> is no longer holding a data item needed by </a:t>
            </a:r>
            <a:r>
              <a:rPr lang="en-US" sz="2000" i="1" dirty="0">
                <a:latin typeface="+mj-lt"/>
              </a:rPr>
              <a:t>T</a:t>
            </a:r>
            <a:r>
              <a:rPr lang="en-US" sz="2000" i="1" baseline="-25000" dirty="0">
                <a:latin typeface="+mj-lt"/>
              </a:rPr>
              <a:t>i</a:t>
            </a:r>
            <a:r>
              <a:rPr lang="en-US" sz="2000" dirty="0">
                <a:latin typeface="+mj-lt"/>
              </a:rPr>
              <a:t>.</a:t>
            </a:r>
          </a:p>
          <a:p>
            <a:r>
              <a:rPr lang="en-US" sz="2000" dirty="0">
                <a:latin typeface="+mj-lt"/>
              </a:rPr>
              <a:t>The system is in a deadlock state if and only if the wait-for graph has a cycle.  Must invoke a deadlock-detection algorithm periodically to look for </a:t>
            </a:r>
            <a:r>
              <a:rPr lang="en-US" sz="2000" dirty="0" smtClean="0">
                <a:latin typeface="+mj-lt"/>
              </a:rPr>
              <a:t>cycles.</a:t>
            </a:r>
            <a:endParaRPr lang="en-US" sz="2000" dirty="0">
              <a:latin typeface="+mj-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6553200" y="6248400"/>
            <a:ext cx="1905000" cy="457200"/>
          </a:xfrm>
          <a:prstGeom prst="rect">
            <a:avLst/>
          </a:prstGeom>
        </p:spPr>
        <p:txBody>
          <a:bodyPr/>
          <a:lstStyle/>
          <a:p>
            <a:fld id="{B252D857-7D13-4099-BB40-D7012E3389DB}" type="slidenum">
              <a:rPr lang="en-US"/>
              <a:pPr/>
              <a:t>73</a:t>
            </a:fld>
            <a:endParaRPr lang="en-US"/>
          </a:p>
        </p:txBody>
      </p:sp>
      <p:sp>
        <p:nvSpPr>
          <p:cNvPr id="89090" name="Rectangle 2"/>
          <p:cNvSpPr>
            <a:spLocks noGrp="1" noChangeArrowheads="1"/>
          </p:cNvSpPr>
          <p:nvPr>
            <p:ph type="title"/>
          </p:nvPr>
        </p:nvSpPr>
        <p:spPr>
          <a:xfrm>
            <a:off x="552450" y="0"/>
            <a:ext cx="8077200" cy="609600"/>
          </a:xfrm>
        </p:spPr>
        <p:txBody>
          <a:bodyPr/>
          <a:lstStyle/>
          <a:p>
            <a:r>
              <a:rPr lang="en-US" dirty="0">
                <a:solidFill>
                  <a:schemeClr val="accent5"/>
                </a:solidFill>
              </a:rPr>
              <a:t>Deadlock Detection (Cont.)</a:t>
            </a:r>
          </a:p>
        </p:txBody>
      </p:sp>
      <p:pic>
        <p:nvPicPr>
          <p:cNvPr id="89091" name="Picture 3"/>
          <p:cNvPicPr>
            <a:picLocks noChangeAspect="1" noChangeArrowheads="1"/>
          </p:cNvPicPr>
          <p:nvPr/>
        </p:nvPicPr>
        <p:blipFill>
          <a:blip r:embed="rId2"/>
          <a:srcRect/>
          <a:stretch>
            <a:fillRect/>
          </a:stretch>
        </p:blipFill>
        <p:spPr bwMode="auto">
          <a:xfrm>
            <a:off x="901700" y="1549400"/>
            <a:ext cx="3009900" cy="2362200"/>
          </a:xfrm>
          <a:prstGeom prst="rect">
            <a:avLst/>
          </a:prstGeom>
          <a:noFill/>
          <a:ln w="76200" cmpd="tri">
            <a:solidFill>
              <a:schemeClr val="tx2"/>
            </a:solidFill>
            <a:miter lim="800000"/>
            <a:headEnd/>
            <a:tailEnd/>
          </a:ln>
        </p:spPr>
      </p:pic>
      <p:sp>
        <p:nvSpPr>
          <p:cNvPr id="89093" name="Text Box 5"/>
          <p:cNvSpPr txBox="1">
            <a:spLocks noChangeArrowheads="1"/>
          </p:cNvSpPr>
          <p:nvPr/>
        </p:nvSpPr>
        <p:spPr bwMode="auto">
          <a:xfrm>
            <a:off x="719138" y="4625975"/>
            <a:ext cx="3937000" cy="457200"/>
          </a:xfrm>
          <a:prstGeom prst="rect">
            <a:avLst/>
          </a:prstGeom>
          <a:noFill/>
          <a:ln w="9525">
            <a:noFill/>
            <a:miter lim="800000"/>
            <a:headEnd/>
            <a:tailEnd/>
          </a:ln>
          <a:effectLst/>
        </p:spPr>
        <p:txBody>
          <a:bodyPr wrap="none">
            <a:spAutoFit/>
          </a:bodyPr>
          <a:lstStyle/>
          <a:p>
            <a:r>
              <a:rPr lang="en-US"/>
              <a:t>Wait-for graph without a cycle</a:t>
            </a:r>
          </a:p>
        </p:txBody>
      </p:sp>
      <p:sp>
        <p:nvSpPr>
          <p:cNvPr id="89094" name="Text Box 6"/>
          <p:cNvSpPr txBox="1">
            <a:spLocks noChangeArrowheads="1"/>
          </p:cNvSpPr>
          <p:nvPr/>
        </p:nvSpPr>
        <p:spPr bwMode="auto">
          <a:xfrm>
            <a:off x="5094288" y="4592638"/>
            <a:ext cx="3548062" cy="457200"/>
          </a:xfrm>
          <a:prstGeom prst="rect">
            <a:avLst/>
          </a:prstGeom>
          <a:noFill/>
          <a:ln w="9525">
            <a:noFill/>
            <a:miter lim="800000"/>
            <a:headEnd/>
            <a:tailEnd/>
          </a:ln>
          <a:effectLst/>
        </p:spPr>
        <p:txBody>
          <a:bodyPr wrap="none">
            <a:spAutoFit/>
          </a:bodyPr>
          <a:lstStyle/>
          <a:p>
            <a:r>
              <a:rPr lang="en-US"/>
              <a:t>Wait-for graph with a cycle</a:t>
            </a:r>
          </a:p>
        </p:txBody>
      </p:sp>
      <p:pic>
        <p:nvPicPr>
          <p:cNvPr id="89095" name="Picture 7"/>
          <p:cNvPicPr>
            <a:picLocks noChangeAspect="1" noChangeArrowheads="1"/>
          </p:cNvPicPr>
          <p:nvPr/>
        </p:nvPicPr>
        <p:blipFill>
          <a:blip r:embed="rId3"/>
          <a:srcRect l="11185" t="3801" r="10526" b="3510"/>
          <a:stretch>
            <a:fillRect/>
          </a:stretch>
        </p:blipFill>
        <p:spPr bwMode="auto">
          <a:xfrm>
            <a:off x="5245100" y="1295400"/>
            <a:ext cx="3289300" cy="2921000"/>
          </a:xfrm>
          <a:prstGeom prst="rect">
            <a:avLst/>
          </a:prstGeom>
          <a:noFill/>
          <a:ln w="76200" cmpd="tri">
            <a:solidFill>
              <a:schemeClr val="tx2"/>
            </a:solid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38C88870-408E-4D76-A1CE-A0FA571AA837}" type="slidenum">
              <a:rPr lang="en-US"/>
              <a:pPr/>
              <a:t>74</a:t>
            </a:fld>
            <a:endParaRPr lang="en-US"/>
          </a:p>
        </p:txBody>
      </p:sp>
      <p:sp>
        <p:nvSpPr>
          <p:cNvPr id="91138" name="Rectangle 2"/>
          <p:cNvSpPr>
            <a:spLocks noGrp="1" noChangeArrowheads="1"/>
          </p:cNvSpPr>
          <p:nvPr>
            <p:ph type="title"/>
          </p:nvPr>
        </p:nvSpPr>
        <p:spPr>
          <a:xfrm>
            <a:off x="533400" y="0"/>
            <a:ext cx="8229600" cy="1143000"/>
          </a:xfrm>
        </p:spPr>
        <p:txBody>
          <a:bodyPr/>
          <a:lstStyle/>
          <a:p>
            <a:r>
              <a:rPr lang="en-US" dirty="0">
                <a:solidFill>
                  <a:schemeClr val="accent5"/>
                </a:solidFill>
              </a:rPr>
              <a:t>Deadlock Recovery</a:t>
            </a:r>
          </a:p>
        </p:txBody>
      </p:sp>
      <p:sp>
        <p:nvSpPr>
          <p:cNvPr id="91139" name="Rectangle 3"/>
          <p:cNvSpPr>
            <a:spLocks noGrp="1" noChangeArrowheads="1"/>
          </p:cNvSpPr>
          <p:nvPr>
            <p:ph type="body" idx="4294967295"/>
          </p:nvPr>
        </p:nvSpPr>
        <p:spPr/>
        <p:txBody>
          <a:bodyPr/>
          <a:lstStyle/>
          <a:p>
            <a:r>
              <a:rPr lang="en-US" dirty="0"/>
              <a:t>When deadlock is  detected :</a:t>
            </a:r>
          </a:p>
          <a:p>
            <a:pPr lvl="1"/>
            <a:r>
              <a:rPr lang="en-US" dirty="0"/>
              <a:t>Some transaction will have to rolled back (made a victim) to break deadlock.  Select that transaction as victim that will incur minimum cost.</a:t>
            </a:r>
          </a:p>
          <a:p>
            <a:pPr lvl="1"/>
            <a:r>
              <a:rPr lang="en-US" dirty="0"/>
              <a:t>Rollback -- determine how far to roll back transaction</a:t>
            </a:r>
          </a:p>
          <a:p>
            <a:pPr lvl="2"/>
            <a:r>
              <a:rPr lang="en-US" dirty="0">
                <a:solidFill>
                  <a:schemeClr val="tx2"/>
                </a:solidFill>
              </a:rPr>
              <a:t>Total rollback</a:t>
            </a:r>
            <a:r>
              <a:rPr lang="en-US" dirty="0"/>
              <a:t>: Abort the transaction and then restart it.</a:t>
            </a:r>
          </a:p>
          <a:p>
            <a:pPr lvl="2"/>
            <a:r>
              <a:rPr lang="en-US" dirty="0"/>
              <a:t>More effective to roll back transaction only as far as necessary to break deadlock.</a:t>
            </a:r>
          </a:p>
          <a:p>
            <a:pPr lvl="1"/>
            <a:r>
              <a:rPr lang="en-US" dirty="0"/>
              <a:t>Starvation happens if same transaction is always chosen as victim. Include the number of rollbacks in the cost factor to avoid starvation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36F196E4-5F2B-4342-8860-749776C1012C}" type="slidenum">
              <a:rPr lang="en-US"/>
              <a:pPr/>
              <a:t>75</a:t>
            </a:fld>
            <a:endParaRPr lang="en-US"/>
          </a:p>
        </p:txBody>
      </p:sp>
      <p:sp>
        <p:nvSpPr>
          <p:cNvPr id="58370" name="Rectangle 2"/>
          <p:cNvSpPr>
            <a:spLocks noGrp="1" noChangeArrowheads="1"/>
          </p:cNvSpPr>
          <p:nvPr>
            <p:ph type="title"/>
          </p:nvPr>
        </p:nvSpPr>
        <p:spPr>
          <a:xfrm>
            <a:off x="609600" y="0"/>
            <a:ext cx="8229600" cy="1143000"/>
          </a:xfrm>
        </p:spPr>
        <p:txBody>
          <a:bodyPr/>
          <a:lstStyle/>
          <a:p>
            <a:r>
              <a:rPr lang="en-US" dirty="0">
                <a:solidFill>
                  <a:schemeClr val="accent5"/>
                </a:solidFill>
              </a:rPr>
              <a:t>Multiple Granularity</a:t>
            </a:r>
          </a:p>
        </p:txBody>
      </p:sp>
      <p:sp>
        <p:nvSpPr>
          <p:cNvPr id="58371" name="Rectangle 3"/>
          <p:cNvSpPr>
            <a:spLocks noGrp="1" noChangeArrowheads="1"/>
          </p:cNvSpPr>
          <p:nvPr>
            <p:ph type="body" idx="4294967295"/>
          </p:nvPr>
        </p:nvSpPr>
        <p:spPr>
          <a:xfrm>
            <a:off x="152400" y="914400"/>
            <a:ext cx="8705850" cy="5221287"/>
          </a:xfrm>
        </p:spPr>
        <p:txBody>
          <a:bodyPr/>
          <a:lstStyle/>
          <a:p>
            <a:r>
              <a:rPr lang="en-US" sz="2400" dirty="0">
                <a:latin typeface="+mj-lt"/>
              </a:rPr>
              <a:t>Allow  data items to be of various sizes and define a hierarchy of data granularities, where the small granularities are nested within larger ones</a:t>
            </a:r>
          </a:p>
          <a:p>
            <a:r>
              <a:rPr lang="en-US" sz="2400" dirty="0">
                <a:latin typeface="+mj-lt"/>
              </a:rPr>
              <a:t>Can be represented graphically as a tree (but don't confuse with tree-locking protocol)</a:t>
            </a:r>
          </a:p>
          <a:p>
            <a:r>
              <a:rPr lang="en-US" sz="2400" dirty="0">
                <a:latin typeface="+mj-lt"/>
              </a:rPr>
              <a:t>When a transaction locks a node in the tree </a:t>
            </a:r>
            <a:r>
              <a:rPr lang="en-US" sz="2400" i="1" dirty="0">
                <a:latin typeface="+mj-lt"/>
              </a:rPr>
              <a:t>explicitly</a:t>
            </a:r>
            <a:r>
              <a:rPr lang="en-US" sz="2400" dirty="0">
                <a:latin typeface="+mj-lt"/>
              </a:rPr>
              <a:t>, it </a:t>
            </a:r>
            <a:r>
              <a:rPr lang="en-US" sz="2400" i="1" dirty="0">
                <a:latin typeface="+mj-lt"/>
              </a:rPr>
              <a:t>implicitly</a:t>
            </a:r>
            <a:r>
              <a:rPr lang="en-US" sz="2400" dirty="0">
                <a:latin typeface="+mj-lt"/>
              </a:rPr>
              <a:t> locks all the node's descendents in the same mode.</a:t>
            </a:r>
          </a:p>
          <a:p>
            <a:r>
              <a:rPr lang="en-US" sz="2400" dirty="0">
                <a:solidFill>
                  <a:schemeClr val="tx2"/>
                </a:solidFill>
                <a:latin typeface="+mj-lt"/>
              </a:rPr>
              <a:t>Granularity of locking</a:t>
            </a:r>
            <a:r>
              <a:rPr lang="en-US" sz="2400" dirty="0">
                <a:latin typeface="+mj-lt"/>
              </a:rPr>
              <a:t> (level in tree where locking is done):</a:t>
            </a:r>
          </a:p>
          <a:p>
            <a:pPr lvl="1"/>
            <a:r>
              <a:rPr lang="en-US" sz="2000" i="1" dirty="0">
                <a:solidFill>
                  <a:schemeClr val="tx2"/>
                </a:solidFill>
                <a:latin typeface="+mj-lt"/>
              </a:rPr>
              <a:t>fine granularity</a:t>
            </a:r>
            <a:r>
              <a:rPr lang="en-US" sz="2000" dirty="0">
                <a:latin typeface="+mj-lt"/>
              </a:rPr>
              <a:t> (lower in tree): high concurrency, high locking overhead</a:t>
            </a:r>
          </a:p>
          <a:p>
            <a:pPr lvl="1"/>
            <a:r>
              <a:rPr lang="en-US" sz="2000" i="1" dirty="0">
                <a:solidFill>
                  <a:schemeClr val="tx2"/>
                </a:solidFill>
                <a:latin typeface="+mj-lt"/>
              </a:rPr>
              <a:t>coarse granularity</a:t>
            </a:r>
            <a:r>
              <a:rPr lang="en-US" sz="2000" i="1" dirty="0">
                <a:latin typeface="+mj-lt"/>
              </a:rPr>
              <a:t> </a:t>
            </a:r>
            <a:r>
              <a:rPr lang="en-US" sz="2000" dirty="0">
                <a:latin typeface="+mj-lt"/>
              </a:rPr>
              <a:t> (higher in tree): low locking overhead, low concurrency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553200" y="6248400"/>
            <a:ext cx="1905000" cy="457200"/>
          </a:xfrm>
          <a:prstGeom prst="rect">
            <a:avLst/>
          </a:prstGeom>
        </p:spPr>
        <p:txBody>
          <a:bodyPr/>
          <a:lstStyle/>
          <a:p>
            <a:fld id="{DA7B905E-A33E-4E48-A234-D7B8B7F7A3C5}" type="slidenum">
              <a:rPr lang="en-US"/>
              <a:pPr/>
              <a:t>76</a:t>
            </a:fld>
            <a:endParaRPr lang="en-US"/>
          </a:p>
        </p:txBody>
      </p:sp>
      <p:sp>
        <p:nvSpPr>
          <p:cNvPr id="60418" name="Rectangle 2"/>
          <p:cNvSpPr>
            <a:spLocks noGrp="1" noChangeArrowheads="1"/>
          </p:cNvSpPr>
          <p:nvPr>
            <p:ph type="title"/>
          </p:nvPr>
        </p:nvSpPr>
        <p:spPr>
          <a:xfrm>
            <a:off x="685800" y="0"/>
            <a:ext cx="8229600" cy="1143000"/>
          </a:xfrm>
        </p:spPr>
        <p:txBody>
          <a:bodyPr/>
          <a:lstStyle/>
          <a:p>
            <a:r>
              <a:rPr lang="en-US" sz="3600" dirty="0">
                <a:solidFill>
                  <a:schemeClr val="accent5"/>
                </a:solidFill>
              </a:rPr>
              <a:t>Example of Granularity Hierarchy</a:t>
            </a:r>
          </a:p>
        </p:txBody>
      </p:sp>
      <p:sp>
        <p:nvSpPr>
          <p:cNvPr id="60419" name="Rectangle 3"/>
          <p:cNvSpPr>
            <a:spLocks noGrp="1" noChangeArrowheads="1"/>
          </p:cNvSpPr>
          <p:nvPr>
            <p:ph type="body" idx="4294967295"/>
          </p:nvPr>
        </p:nvSpPr>
        <p:spPr>
          <a:xfrm>
            <a:off x="203200" y="1511300"/>
            <a:ext cx="7848600" cy="48768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Monotype Sorts" pitchFamily="2" charset="2"/>
              <a:buNone/>
            </a:pPr>
            <a:r>
              <a:rPr lang="en-US" sz="2000" dirty="0" smtClean="0"/>
              <a:t>   </a:t>
            </a:r>
            <a:r>
              <a:rPr lang="en-US" sz="2000" dirty="0"/>
              <a:t>The highest level in the example hierarchy is the entire database.</a:t>
            </a:r>
          </a:p>
          <a:p>
            <a:pPr>
              <a:buFont typeface="Monotype Sorts" pitchFamily="2" charset="2"/>
              <a:buNone/>
            </a:pPr>
            <a:r>
              <a:rPr lang="en-US" sz="2000" dirty="0"/>
              <a:t>   The levels below are of type </a:t>
            </a:r>
            <a:r>
              <a:rPr lang="en-US" sz="2000" i="1" dirty="0"/>
              <a:t>area</a:t>
            </a:r>
            <a:r>
              <a:rPr lang="en-US" sz="2000" dirty="0"/>
              <a:t>, </a:t>
            </a:r>
            <a:r>
              <a:rPr lang="en-US" sz="2000" i="1" dirty="0"/>
              <a:t>file</a:t>
            </a:r>
            <a:r>
              <a:rPr lang="en-US" sz="2000" dirty="0"/>
              <a:t> and </a:t>
            </a:r>
            <a:r>
              <a:rPr lang="en-US" sz="2000" i="1" dirty="0"/>
              <a:t>record</a:t>
            </a:r>
            <a:r>
              <a:rPr lang="en-US" sz="2000" dirty="0"/>
              <a:t> in that order.</a:t>
            </a:r>
          </a:p>
        </p:txBody>
      </p:sp>
      <p:pic>
        <p:nvPicPr>
          <p:cNvPr id="60420" name="Picture 4"/>
          <p:cNvPicPr>
            <a:picLocks noChangeAspect="1" noChangeArrowheads="1"/>
          </p:cNvPicPr>
          <p:nvPr/>
        </p:nvPicPr>
        <p:blipFill>
          <a:blip r:embed="rId2"/>
          <a:srcRect/>
          <a:stretch>
            <a:fillRect/>
          </a:stretch>
        </p:blipFill>
        <p:spPr bwMode="auto">
          <a:xfrm>
            <a:off x="1524000" y="914400"/>
            <a:ext cx="5943600" cy="3810000"/>
          </a:xfrm>
          <a:prstGeom prst="rect">
            <a:avLst/>
          </a:prstGeom>
          <a:noFill/>
          <a:ln w="76200" cmpd="tri">
            <a:solidFill>
              <a:schemeClr val="tx2"/>
            </a:solid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lstStyle/>
          <a:p>
            <a:r>
              <a:rPr lang="en-US" sz="4000" b="1" dirty="0" smtClean="0">
                <a:solidFill>
                  <a:srgbClr val="FFC000"/>
                </a:solidFill>
              </a:rPr>
              <a:t>Distributed Databases</a:t>
            </a:r>
            <a:endParaRPr lang="en-US" sz="4000" b="1" dirty="0">
              <a:solidFill>
                <a:srgbClr val="FFC000"/>
              </a:solidFill>
            </a:endParaRPr>
          </a:p>
        </p:txBody>
      </p:sp>
      <p:sp>
        <p:nvSpPr>
          <p:cNvPr id="3" name="Content Placeholder 2"/>
          <p:cNvSpPr>
            <a:spLocks noGrp="1"/>
          </p:cNvSpPr>
          <p:nvPr>
            <p:ph idx="1"/>
          </p:nvPr>
        </p:nvSpPr>
        <p:spPr>
          <a:xfrm>
            <a:off x="228600" y="1636713"/>
            <a:ext cx="8705850" cy="5221287"/>
          </a:xfrm>
        </p:spPr>
        <p:txBody>
          <a:bodyPr/>
          <a:lstStyle/>
          <a:p>
            <a:r>
              <a:rPr lang="en-US" dirty="0" smtClean="0"/>
              <a:t>A distributed database is a collection of data that belong logically to the same system but are spread over the sites of a computer network</a:t>
            </a:r>
          </a:p>
          <a:p>
            <a:endParaRPr lang="en-US" dirty="0" smtClean="0"/>
          </a:p>
          <a:p>
            <a:r>
              <a:rPr lang="en-US" dirty="0" smtClean="0"/>
              <a:t>It consists of loosely coupled sites that share no physical components.</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014413"/>
            <a:ext cx="8062912" cy="5221287"/>
          </a:xfrm>
        </p:spPr>
        <p:txBody>
          <a:bodyPr/>
          <a:lstStyle/>
          <a:p>
            <a:endParaRPr lang="en-US" dirty="0" smtClean="0"/>
          </a:p>
          <a:p>
            <a:pPr>
              <a:buNone/>
            </a:pPr>
            <a:r>
              <a:rPr lang="en-US" dirty="0" smtClean="0"/>
              <a:t>    </a:t>
            </a:r>
            <a:r>
              <a:rPr lang="en-US" b="1" i="1" dirty="0" smtClean="0"/>
              <a:t>It looks like a centralized system to the user and the user does not need to know where a piece of data is actually stored physically</a:t>
            </a:r>
            <a:r>
              <a:rPr lang="en-US" dirty="0" smtClean="0"/>
              <a:t>.</a:t>
            </a:r>
          </a:p>
          <a:p>
            <a:pPr>
              <a:buNone/>
            </a:pPr>
            <a:endParaRPr lang="en-US" dirty="0" smtClean="0"/>
          </a:p>
          <a:p>
            <a:pPr>
              <a:buNone/>
            </a:pPr>
            <a:r>
              <a:rPr lang="en-US" dirty="0" smtClean="0"/>
              <a:t>     The two important aspects of a distributed system are:</a:t>
            </a:r>
          </a:p>
          <a:p>
            <a:pPr>
              <a:buNone/>
            </a:pPr>
            <a:endParaRPr lang="en-US" dirty="0" smtClean="0"/>
          </a:p>
          <a:p>
            <a:r>
              <a:rPr lang="en-US" dirty="0" smtClean="0"/>
              <a:t>Distribution</a:t>
            </a:r>
          </a:p>
          <a:p>
            <a:r>
              <a:rPr lang="en-US" dirty="0" smtClean="0"/>
              <a:t>Logical Correlation</a:t>
            </a:r>
          </a:p>
          <a:p>
            <a:pPr>
              <a:buNone/>
            </a:pPr>
            <a:endParaRPr lang="en-US" dirty="0" smtClean="0"/>
          </a:p>
          <a:p>
            <a:pPr>
              <a:buNone/>
            </a:pPr>
            <a:endParaRPr lang="en-US" dirty="0"/>
          </a:p>
        </p:txBody>
      </p:sp>
      <p:sp>
        <p:nvSpPr>
          <p:cNvPr id="4" name="Title 1"/>
          <p:cNvSpPr>
            <a:spLocks noGrp="1"/>
          </p:cNvSpPr>
          <p:nvPr>
            <p:ph type="title"/>
          </p:nvPr>
        </p:nvSpPr>
        <p:spPr>
          <a:xfrm>
            <a:off x="1143000" y="0"/>
            <a:ext cx="8229600" cy="1143000"/>
          </a:xfrm>
        </p:spPr>
        <p:txBody>
          <a:bodyPr/>
          <a:lstStyle/>
          <a:p>
            <a:r>
              <a:rPr lang="en-US" sz="3200" b="1" dirty="0" smtClean="0">
                <a:solidFill>
                  <a:srgbClr val="FFC000"/>
                </a:solidFill>
              </a:rPr>
              <a:t>Key Objective of Distributed </a:t>
            </a:r>
            <a:r>
              <a:rPr lang="en-US" sz="3600" b="1" dirty="0" smtClean="0">
                <a:solidFill>
                  <a:srgbClr val="FFC000"/>
                </a:solidFill>
              </a:rPr>
              <a:t>D</a:t>
            </a:r>
            <a:r>
              <a:rPr lang="en-US" sz="3200" b="1" dirty="0" smtClean="0">
                <a:solidFill>
                  <a:srgbClr val="FFC000"/>
                </a:solidFill>
              </a:rPr>
              <a:t>atabases</a:t>
            </a:r>
            <a:endParaRPr lang="en-US" sz="4000" b="1" dirty="0">
              <a:solidFill>
                <a:srgbClr val="FFC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42888" y="1014413"/>
            <a:ext cx="8520112" cy="5221287"/>
          </a:xfrm>
        </p:spPr>
        <p:txBody>
          <a:bodyPr/>
          <a:lstStyle/>
          <a:p>
            <a:endParaRPr lang="en-US" dirty="0" smtClean="0"/>
          </a:p>
          <a:p>
            <a:r>
              <a:rPr lang="en-US" b="1" i="1" u="sng" dirty="0" smtClean="0"/>
              <a:t>Local Applications </a:t>
            </a:r>
            <a:r>
              <a:rPr lang="en-US" dirty="0" smtClean="0"/>
              <a:t>: are completely executed by the computer of the branch where it is implemented and it needs to access only the database of the same branch.</a:t>
            </a:r>
          </a:p>
          <a:p>
            <a:endParaRPr lang="en-US" dirty="0" smtClean="0"/>
          </a:p>
          <a:p>
            <a:r>
              <a:rPr lang="en-US" b="1" i="1" u="sng" dirty="0" smtClean="0"/>
              <a:t>Global Applications </a:t>
            </a:r>
            <a:r>
              <a:rPr lang="en-US" dirty="0" smtClean="0"/>
              <a:t>: access data that exist at more than one branch.</a:t>
            </a:r>
            <a:endParaRPr lang="en-US" dirty="0"/>
          </a:p>
        </p:txBody>
      </p:sp>
      <p:sp>
        <p:nvSpPr>
          <p:cNvPr id="4" name="Title 1"/>
          <p:cNvSpPr txBox="1">
            <a:spLocks/>
          </p:cNvSpPr>
          <p:nvPr/>
        </p:nvSpPr>
        <p:spPr>
          <a:xfrm>
            <a:off x="6858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2800" b="1" i="0" u="none" strike="noStrike" kern="0" cap="none" spc="0" normalizeH="0" baseline="0" noProof="0" dirty="0" smtClean="0">
                <a:ln>
                  <a:noFill/>
                </a:ln>
                <a:solidFill>
                  <a:srgbClr val="FFC000"/>
                </a:solidFill>
                <a:effectLst/>
                <a:uLnTx/>
                <a:uFillTx/>
                <a:latin typeface="+mj-lt"/>
                <a:ea typeface="+mj-ea"/>
                <a:cs typeface="+mj-cs"/>
              </a:rPr>
              <a:t>Local databases </a:t>
            </a:r>
            <a:r>
              <a:rPr kumimoji="0" lang="en-US" sz="2800" b="1" i="0" u="none" strike="noStrike" kern="0" cap="none" spc="0" normalizeH="0" baseline="0" noProof="0" dirty="0" err="1" smtClean="0">
                <a:ln>
                  <a:noFill/>
                </a:ln>
                <a:solidFill>
                  <a:srgbClr val="FFC000"/>
                </a:solidFill>
                <a:effectLst/>
                <a:uLnTx/>
                <a:uFillTx/>
                <a:latin typeface="+mj-lt"/>
                <a:ea typeface="+mj-ea"/>
                <a:cs typeface="+mj-cs"/>
              </a:rPr>
              <a:t>vs</a:t>
            </a:r>
            <a:r>
              <a:rPr kumimoji="0" lang="en-US" sz="2800" b="1" i="0" u="none" strike="noStrike" kern="0" cap="none" spc="0" normalizeH="0" baseline="0" noProof="0" dirty="0" smtClean="0">
                <a:ln>
                  <a:noFill/>
                </a:ln>
                <a:solidFill>
                  <a:srgbClr val="FFC000"/>
                </a:solidFill>
                <a:effectLst/>
                <a:uLnTx/>
                <a:uFillTx/>
                <a:latin typeface="+mj-lt"/>
                <a:ea typeface="+mj-ea"/>
                <a:cs typeface="+mj-cs"/>
              </a:rPr>
              <a:t> Distributed Databases</a:t>
            </a:r>
            <a:endParaRPr kumimoji="0" lang="en-US" sz="28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05850" cy="5221287"/>
          </a:xfrm>
        </p:spPr>
        <p:txBody>
          <a:bodyPr/>
          <a:lstStyle/>
          <a:p>
            <a:r>
              <a:rPr lang="en-US" sz="1800" dirty="0" smtClean="0"/>
              <a:t>A transaction log is a record in a DBMS that keeps track of all the transactions of a database system that update any values in the database.</a:t>
            </a:r>
          </a:p>
          <a:p>
            <a:pPr>
              <a:lnSpc>
                <a:spcPct val="90000"/>
              </a:lnSpc>
            </a:pPr>
            <a:r>
              <a:rPr lang="en-US" sz="1800" dirty="0" smtClean="0"/>
              <a:t>A  </a:t>
            </a:r>
            <a:r>
              <a:rPr lang="en-US" sz="1800" b="1" dirty="0" smtClean="0">
                <a:solidFill>
                  <a:schemeClr val="tx2"/>
                </a:solidFill>
              </a:rPr>
              <a:t>log</a:t>
            </a:r>
            <a:r>
              <a:rPr lang="en-US" sz="1800" dirty="0" smtClean="0"/>
              <a:t> is kept on stable storage. </a:t>
            </a:r>
          </a:p>
          <a:p>
            <a:pPr lvl="1">
              <a:lnSpc>
                <a:spcPct val="90000"/>
              </a:lnSpc>
            </a:pPr>
            <a:r>
              <a:rPr lang="en-US" sz="1800" dirty="0" smtClean="0"/>
              <a:t>The log is a sequence of </a:t>
            </a:r>
            <a:r>
              <a:rPr lang="en-US" sz="1800" b="1" dirty="0" smtClean="0">
                <a:solidFill>
                  <a:schemeClr val="tx2"/>
                </a:solidFill>
              </a:rPr>
              <a:t>log records</a:t>
            </a:r>
            <a:r>
              <a:rPr lang="en-US" sz="1800" dirty="0" smtClean="0"/>
              <a:t>, and maintains a record of update activities on the database.</a:t>
            </a:r>
          </a:p>
          <a:p>
            <a:pPr>
              <a:lnSpc>
                <a:spcPct val="90000"/>
              </a:lnSpc>
            </a:pPr>
            <a:r>
              <a:rPr lang="en-US" sz="1800" dirty="0" smtClean="0"/>
              <a:t>When transaction </a:t>
            </a:r>
            <a:r>
              <a:rPr lang="en-US" sz="1800" i="1" dirty="0" smtClean="0"/>
              <a:t>T</a:t>
            </a:r>
            <a:r>
              <a:rPr lang="en-US" sz="1800" i="1" baseline="-25000" dirty="0" smtClean="0"/>
              <a:t>i</a:t>
            </a:r>
            <a:r>
              <a:rPr lang="en-US" sz="1800" i="1" dirty="0" smtClean="0"/>
              <a:t> </a:t>
            </a:r>
            <a:r>
              <a:rPr lang="en-US" sz="1800" dirty="0" smtClean="0"/>
              <a:t>starts, it registers itself by writing a </a:t>
            </a:r>
            <a:br>
              <a:rPr lang="en-US" sz="1800" dirty="0" smtClean="0"/>
            </a:br>
            <a:r>
              <a:rPr lang="en-US" sz="1800" dirty="0" smtClean="0"/>
              <a:t>       </a:t>
            </a:r>
            <a:r>
              <a:rPr lang="en-US" sz="1800" i="1" dirty="0" smtClean="0"/>
              <a:t>&lt;T</a:t>
            </a:r>
            <a:r>
              <a:rPr lang="en-US" sz="1800" i="1" baseline="-25000" dirty="0" smtClean="0"/>
              <a:t>i  </a:t>
            </a:r>
            <a:r>
              <a:rPr lang="en-US" sz="1800" b="1" dirty="0" smtClean="0"/>
              <a:t>start</a:t>
            </a:r>
            <a:r>
              <a:rPr lang="en-US" sz="1800" dirty="0" smtClean="0"/>
              <a:t>&gt;log record</a:t>
            </a:r>
          </a:p>
          <a:p>
            <a:pPr>
              <a:lnSpc>
                <a:spcPct val="90000"/>
              </a:lnSpc>
            </a:pPr>
            <a:r>
              <a:rPr lang="en-US" sz="1800" dirty="0" smtClean="0"/>
              <a:t>When </a:t>
            </a:r>
            <a:r>
              <a:rPr lang="en-US" sz="1800" i="1" dirty="0" smtClean="0"/>
              <a:t>T</a:t>
            </a:r>
            <a:r>
              <a:rPr lang="en-US" sz="1800" i="1" baseline="-25000" dirty="0" smtClean="0"/>
              <a:t>i</a:t>
            </a:r>
            <a:r>
              <a:rPr lang="en-US" sz="1800" dirty="0" smtClean="0"/>
              <a:t> finishes it last statement, the log record &lt;</a:t>
            </a:r>
            <a:r>
              <a:rPr lang="en-US" sz="1800" i="1" dirty="0" smtClean="0"/>
              <a:t>T</a:t>
            </a:r>
            <a:r>
              <a:rPr lang="en-US" sz="1800" i="1" baseline="-25000" dirty="0" smtClean="0"/>
              <a:t>i</a:t>
            </a:r>
            <a:r>
              <a:rPr lang="en-US" sz="1800" i="1" dirty="0" smtClean="0"/>
              <a:t> </a:t>
            </a:r>
            <a:r>
              <a:rPr lang="en-US" sz="1800" b="1" i="1" dirty="0" smtClean="0"/>
              <a:t> </a:t>
            </a:r>
            <a:r>
              <a:rPr lang="en-US" sz="1800" b="1" dirty="0" smtClean="0"/>
              <a:t>commi</a:t>
            </a:r>
            <a:r>
              <a:rPr lang="en-US" sz="1800" dirty="0" smtClean="0"/>
              <a:t>t&gt; is written. </a:t>
            </a:r>
          </a:p>
          <a:p>
            <a:r>
              <a:rPr lang="en-US" sz="1800" dirty="0" smtClean="0"/>
              <a:t>A log file contains:</a:t>
            </a:r>
          </a:p>
          <a:p>
            <a:pPr lvl="1"/>
            <a:r>
              <a:rPr lang="en-US" sz="1800" dirty="0" smtClean="0"/>
              <a:t>A Transaction begin marker</a:t>
            </a:r>
          </a:p>
          <a:p>
            <a:pPr lvl="1"/>
            <a:r>
              <a:rPr lang="en-US" sz="1800" dirty="0" smtClean="0"/>
              <a:t> Transaction Id and user Id</a:t>
            </a:r>
          </a:p>
          <a:p>
            <a:pPr lvl="1"/>
            <a:r>
              <a:rPr lang="en-US" sz="1800" dirty="0" smtClean="0"/>
              <a:t>Operation performed by the user</a:t>
            </a:r>
          </a:p>
          <a:p>
            <a:pPr lvl="1"/>
            <a:r>
              <a:rPr lang="en-US" sz="1800" dirty="0" smtClean="0"/>
              <a:t> Data items affected</a:t>
            </a:r>
          </a:p>
          <a:p>
            <a:pPr lvl="1"/>
            <a:r>
              <a:rPr lang="en-US" sz="1800" dirty="0" smtClean="0"/>
              <a:t>Before (old) values</a:t>
            </a:r>
          </a:p>
          <a:p>
            <a:pPr lvl="1"/>
            <a:r>
              <a:rPr lang="en-US" sz="1800" dirty="0" smtClean="0"/>
              <a:t>After (new) values</a:t>
            </a:r>
          </a:p>
          <a:p>
            <a:pPr lvl="1"/>
            <a:r>
              <a:rPr lang="en-US" sz="1800" dirty="0" smtClean="0"/>
              <a:t>Commit marker of the transaction</a:t>
            </a:r>
            <a:endParaRPr lang="en-US" sz="1800" dirty="0"/>
          </a:p>
        </p:txBody>
      </p:sp>
      <p:sp>
        <p:nvSpPr>
          <p:cNvPr id="4" name="Rectangle 3"/>
          <p:cNvSpPr/>
          <p:nvPr/>
        </p:nvSpPr>
        <p:spPr>
          <a:xfrm>
            <a:off x="2514600" y="152400"/>
            <a:ext cx="4211409" cy="646331"/>
          </a:xfrm>
          <a:prstGeom prst="rect">
            <a:avLst/>
          </a:prstGeom>
        </p:spPr>
        <p:txBody>
          <a:bodyPr wrap="none">
            <a:spAutoFit/>
          </a:bodyPr>
          <a:lstStyle/>
          <a:p>
            <a:r>
              <a:rPr lang="en-US" sz="3600" b="1" dirty="0" smtClean="0">
                <a:solidFill>
                  <a:schemeClr val="accent1">
                    <a:lumMod val="40000"/>
                    <a:lumOff val="60000"/>
                  </a:schemeClr>
                </a:solidFill>
                <a:latin typeface="+mj-lt"/>
              </a:rPr>
              <a:t>Log Based Recovery</a:t>
            </a:r>
            <a:endParaRPr lang="en-US" sz="3600" dirty="0">
              <a:latin typeface="+mj-l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8150" y="1066800"/>
            <a:ext cx="8705850" cy="5221287"/>
          </a:xfrm>
        </p:spPr>
        <p:txBody>
          <a:bodyPr/>
          <a:lstStyle/>
          <a:p>
            <a:r>
              <a:rPr lang="en-US" sz="2400" dirty="0" smtClean="0"/>
              <a:t> </a:t>
            </a:r>
            <a:r>
              <a:rPr lang="en-US" sz="2400" b="1" i="1" dirty="0" smtClean="0"/>
              <a:t>Centralized Control </a:t>
            </a:r>
            <a:r>
              <a:rPr lang="en-US" sz="2400" dirty="0" smtClean="0"/>
              <a:t>: In DDBMS, it is less emphasized.</a:t>
            </a:r>
          </a:p>
          <a:p>
            <a:endParaRPr lang="en-US" sz="2400" dirty="0" smtClean="0"/>
          </a:p>
          <a:p>
            <a:r>
              <a:rPr lang="en-US" sz="2400" b="1" i="1" dirty="0" smtClean="0"/>
              <a:t>Data Independence </a:t>
            </a:r>
            <a:r>
              <a:rPr lang="en-US" sz="2400" dirty="0" smtClean="0"/>
              <a:t>: Achieved through distribution transparency.</a:t>
            </a:r>
          </a:p>
          <a:p>
            <a:r>
              <a:rPr lang="en-US" sz="2400" b="1" i="1" dirty="0" smtClean="0"/>
              <a:t>Redundancy </a:t>
            </a:r>
            <a:r>
              <a:rPr lang="en-US" sz="2400" dirty="0" smtClean="0"/>
              <a:t>: Not guaranteed. Instead replicas are maintained to achieve availability of data and to reduce communication overhead.</a:t>
            </a:r>
          </a:p>
          <a:p>
            <a:endParaRPr lang="en-US" sz="2400" dirty="0" smtClean="0"/>
          </a:p>
          <a:p>
            <a:r>
              <a:rPr lang="en-US" sz="2400" b="1" i="1" dirty="0" smtClean="0"/>
              <a:t>Integrity, recovery and concurrency control </a:t>
            </a:r>
            <a:r>
              <a:rPr lang="en-US" sz="2400" dirty="0" smtClean="0"/>
              <a:t>: Difficult to implement as compared to centralized systems. Distributed locking protocols are used.</a:t>
            </a:r>
          </a:p>
          <a:p>
            <a:r>
              <a:rPr lang="en-US" sz="2400" b="1" i="1" dirty="0" smtClean="0"/>
              <a:t>Privacy and security</a:t>
            </a:r>
            <a:r>
              <a:rPr lang="en-US" sz="2400" dirty="0" smtClean="0"/>
              <a:t>.</a:t>
            </a:r>
            <a:endParaRPr lang="en-US" sz="2400" dirty="0"/>
          </a:p>
        </p:txBody>
      </p:sp>
      <p:sp>
        <p:nvSpPr>
          <p:cNvPr id="4" name="Title 1"/>
          <p:cNvSpPr txBox="1">
            <a:spLocks/>
          </p:cNvSpPr>
          <p:nvPr/>
        </p:nvSpPr>
        <p:spPr>
          <a:xfrm>
            <a:off x="11430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2800" b="1" i="0" u="none" strike="noStrike" kern="0" cap="none" spc="0" normalizeH="0" baseline="0" noProof="0" dirty="0" smtClean="0">
                <a:ln>
                  <a:noFill/>
                </a:ln>
                <a:solidFill>
                  <a:srgbClr val="FFC000"/>
                </a:solidFill>
                <a:effectLst/>
                <a:uLnTx/>
                <a:uFillTx/>
                <a:latin typeface="+mj-lt"/>
                <a:ea typeface="+mj-ea"/>
                <a:cs typeface="+mj-cs"/>
              </a:rPr>
              <a:t>Features of distributed </a:t>
            </a:r>
            <a:r>
              <a:rPr kumimoji="0" lang="en-US" sz="2800" b="1" i="0" u="none" strike="noStrike" kern="0" cap="none" spc="0" normalizeH="0" baseline="0" noProof="0" dirty="0" err="1" smtClean="0">
                <a:ln>
                  <a:noFill/>
                </a:ln>
                <a:solidFill>
                  <a:srgbClr val="FFC000"/>
                </a:solidFill>
                <a:effectLst/>
                <a:uLnTx/>
                <a:uFillTx/>
                <a:latin typeface="+mj-lt"/>
                <a:ea typeface="+mj-ea"/>
                <a:cs typeface="+mj-cs"/>
              </a:rPr>
              <a:t>vs</a:t>
            </a:r>
            <a:r>
              <a:rPr kumimoji="0" lang="en-US" sz="2800" b="1" i="0" u="none" strike="noStrike" kern="0" cap="none" spc="0" normalizeH="0" baseline="0" noProof="0" dirty="0" smtClean="0">
                <a:ln>
                  <a:noFill/>
                </a:ln>
                <a:solidFill>
                  <a:srgbClr val="FFC000"/>
                </a:solidFill>
                <a:effectLst/>
                <a:uLnTx/>
                <a:uFillTx/>
                <a:latin typeface="+mj-lt"/>
                <a:ea typeface="+mj-ea"/>
                <a:cs typeface="+mj-cs"/>
              </a:rPr>
              <a:t> centralized Databases</a:t>
            </a:r>
            <a:endParaRPr kumimoji="0" lang="en-US" sz="28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4400" y="1014413"/>
            <a:ext cx="8034338" cy="5221287"/>
          </a:xfrm>
        </p:spPr>
        <p:txBody>
          <a:bodyPr/>
          <a:lstStyle/>
          <a:p>
            <a:endParaRPr lang="en-US" dirty="0" smtClean="0"/>
          </a:p>
          <a:p>
            <a:r>
              <a:rPr lang="en-US" dirty="0" smtClean="0"/>
              <a:t>Interconnection of existing databases</a:t>
            </a:r>
          </a:p>
          <a:p>
            <a:r>
              <a:rPr lang="en-US" dirty="0" smtClean="0"/>
              <a:t>Incremental growth</a:t>
            </a:r>
          </a:p>
          <a:p>
            <a:r>
              <a:rPr lang="en-US" dirty="0" smtClean="0"/>
              <a:t>Reduced communication overhead</a:t>
            </a:r>
          </a:p>
          <a:p>
            <a:r>
              <a:rPr lang="en-US" dirty="0" smtClean="0"/>
              <a:t>Performance considerations</a:t>
            </a:r>
          </a:p>
          <a:p>
            <a:r>
              <a:rPr lang="en-US" dirty="0" smtClean="0"/>
              <a:t>Reliability and availability</a:t>
            </a:r>
          </a:p>
          <a:p>
            <a:r>
              <a:rPr lang="en-US" dirty="0" smtClean="0"/>
              <a:t>Organizational reasons</a:t>
            </a:r>
            <a:endParaRPr lang="en-US" dirty="0"/>
          </a:p>
        </p:txBody>
      </p:sp>
      <p:sp>
        <p:nvSpPr>
          <p:cNvPr id="4" name="Title 1"/>
          <p:cNvSpPr txBox="1">
            <a:spLocks/>
          </p:cNvSpPr>
          <p:nvPr/>
        </p:nvSpPr>
        <p:spPr>
          <a:xfrm>
            <a:off x="6858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dirty="0" smtClean="0">
                <a:ln>
                  <a:noFill/>
                </a:ln>
                <a:solidFill>
                  <a:srgbClr val="FFC000"/>
                </a:solidFill>
                <a:effectLst/>
                <a:uLnTx/>
                <a:uFillTx/>
                <a:latin typeface="+mj-lt"/>
                <a:ea typeface="+mj-ea"/>
                <a:cs typeface="+mj-cs"/>
              </a:rPr>
              <a:t>Why Distributed Databases?</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0" y="1014413"/>
            <a:ext cx="7424738" cy="5221287"/>
          </a:xfrm>
        </p:spPr>
        <p:txBody>
          <a:bodyPr/>
          <a:lstStyle/>
          <a:p>
            <a:endParaRPr lang="en-US" dirty="0" smtClean="0"/>
          </a:p>
          <a:p>
            <a:r>
              <a:rPr lang="en-US" dirty="0" smtClean="0"/>
              <a:t>Complexity </a:t>
            </a:r>
          </a:p>
          <a:p>
            <a:r>
              <a:rPr lang="en-US" dirty="0" smtClean="0"/>
              <a:t>Cost</a:t>
            </a:r>
          </a:p>
          <a:p>
            <a:r>
              <a:rPr lang="en-US" dirty="0" smtClean="0"/>
              <a:t>Distribution of control</a:t>
            </a:r>
          </a:p>
          <a:p>
            <a:r>
              <a:rPr lang="en-US" dirty="0" smtClean="0"/>
              <a:t>Security</a:t>
            </a:r>
          </a:p>
          <a:p>
            <a:r>
              <a:rPr lang="en-US" dirty="0" smtClean="0"/>
              <a:t>Lack of standards</a:t>
            </a:r>
          </a:p>
          <a:p>
            <a:r>
              <a:rPr lang="en-US" dirty="0" smtClean="0"/>
              <a:t>Difficult to change</a:t>
            </a:r>
            <a:endParaRPr lang="en-US" dirty="0"/>
          </a:p>
        </p:txBody>
      </p:sp>
      <p:sp>
        <p:nvSpPr>
          <p:cNvPr id="4" name="Title 1"/>
          <p:cNvSpPr txBox="1">
            <a:spLocks/>
          </p:cNvSpPr>
          <p:nvPr/>
        </p:nvSpPr>
        <p:spPr>
          <a:xfrm>
            <a:off x="11430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FFC000"/>
                </a:solidFill>
                <a:effectLst/>
                <a:uLnTx/>
                <a:uFillTx/>
                <a:latin typeface="+mj-lt"/>
                <a:ea typeface="+mj-ea"/>
                <a:cs typeface="+mj-cs"/>
              </a:rPr>
              <a:t>Disadvantages of Distributed </a:t>
            </a:r>
            <a:r>
              <a:rPr kumimoji="0" lang="en-US" sz="3600" b="1" i="0" u="none" strike="noStrike" kern="0" cap="none" spc="0" normalizeH="0" baseline="0" noProof="0" dirty="0" smtClean="0">
                <a:ln>
                  <a:noFill/>
                </a:ln>
                <a:solidFill>
                  <a:srgbClr val="FFC000"/>
                </a:solidFill>
                <a:effectLst/>
                <a:uLnTx/>
                <a:uFillTx/>
                <a:latin typeface="+mj-lt"/>
                <a:ea typeface="+mj-ea"/>
                <a:cs typeface="+mj-cs"/>
              </a:rPr>
              <a:t>D</a:t>
            </a:r>
            <a:r>
              <a:rPr kumimoji="0" lang="en-US" sz="3200" b="1" i="0" u="none" strike="noStrike" kern="0" cap="none" spc="0" normalizeH="0" baseline="0" noProof="0" dirty="0" smtClean="0">
                <a:ln>
                  <a:noFill/>
                </a:ln>
                <a:solidFill>
                  <a:srgbClr val="FFC000"/>
                </a:solidFill>
                <a:effectLst/>
                <a:uLnTx/>
                <a:uFillTx/>
                <a:latin typeface="+mj-lt"/>
                <a:ea typeface="+mj-ea"/>
                <a:cs typeface="+mj-cs"/>
              </a:rPr>
              <a:t>atabases</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828800"/>
            <a:ext cx="8705850" cy="5221287"/>
          </a:xfrm>
        </p:spPr>
        <p:txBody>
          <a:bodyPr/>
          <a:lstStyle/>
          <a:p>
            <a:r>
              <a:rPr lang="en-US" dirty="0" smtClean="0"/>
              <a:t>Computer workstations (nodes or sites)</a:t>
            </a:r>
          </a:p>
          <a:p>
            <a:r>
              <a:rPr lang="en-US" dirty="0" smtClean="0"/>
              <a:t>Network components</a:t>
            </a:r>
          </a:p>
          <a:p>
            <a:r>
              <a:rPr lang="en-US" dirty="0" smtClean="0"/>
              <a:t>Communication media</a:t>
            </a:r>
          </a:p>
          <a:p>
            <a:r>
              <a:rPr lang="en-US" dirty="0" smtClean="0"/>
              <a:t>Transaction manager / processor</a:t>
            </a:r>
          </a:p>
          <a:p>
            <a:r>
              <a:rPr lang="en-US" dirty="0" smtClean="0"/>
              <a:t>Data Processor</a:t>
            </a:r>
            <a:endParaRPr lang="en-US" dirty="0"/>
          </a:p>
        </p:txBody>
      </p:sp>
      <p:sp>
        <p:nvSpPr>
          <p:cNvPr id="4" name="Title 1"/>
          <p:cNvSpPr txBox="1">
            <a:spLocks/>
          </p:cNvSpPr>
          <p:nvPr/>
        </p:nvSpPr>
        <p:spPr>
          <a:xfrm>
            <a:off x="11430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2800" b="1" i="0" u="none" strike="noStrike" kern="0" cap="none" spc="0" normalizeH="0" baseline="0" noProof="0" dirty="0" smtClean="0">
                <a:ln>
                  <a:noFill/>
                </a:ln>
                <a:solidFill>
                  <a:srgbClr val="FFC000"/>
                </a:solidFill>
                <a:effectLst/>
                <a:uLnTx/>
                <a:uFillTx/>
                <a:latin typeface="+mj-lt"/>
                <a:ea typeface="+mj-ea"/>
                <a:cs typeface="+mj-cs"/>
              </a:rPr>
              <a:t>Components of Distributed </a:t>
            </a:r>
            <a:r>
              <a:rPr kumimoji="0" lang="en-US" sz="3200" b="1" i="0" u="none" strike="noStrike" kern="0" cap="none" spc="0" normalizeH="0" baseline="0" noProof="0" dirty="0" smtClean="0">
                <a:ln>
                  <a:noFill/>
                </a:ln>
                <a:solidFill>
                  <a:srgbClr val="FFC000"/>
                </a:solidFill>
                <a:effectLst/>
                <a:uLnTx/>
                <a:uFillTx/>
                <a:latin typeface="+mj-lt"/>
                <a:ea typeface="+mj-ea"/>
                <a:cs typeface="+mj-cs"/>
              </a:rPr>
              <a:t>D</a:t>
            </a:r>
            <a:r>
              <a:rPr kumimoji="0" lang="en-US" sz="2800" b="1" i="0" u="none" strike="noStrike" kern="0" cap="none" spc="0" normalizeH="0" baseline="0" noProof="0" dirty="0" smtClean="0">
                <a:ln>
                  <a:noFill/>
                </a:ln>
                <a:solidFill>
                  <a:srgbClr val="FFC000"/>
                </a:solidFill>
                <a:effectLst/>
                <a:uLnTx/>
                <a:uFillTx/>
                <a:latin typeface="+mj-lt"/>
                <a:ea typeface="+mj-ea"/>
                <a:cs typeface="+mj-cs"/>
              </a:rPr>
              <a:t>atabase</a:t>
            </a:r>
            <a:r>
              <a:rPr kumimoji="0" lang="en-US" sz="2800" b="1" i="0" u="none" strike="noStrike" kern="0" cap="none" spc="0" normalizeH="0" noProof="0" dirty="0" smtClean="0">
                <a:ln>
                  <a:noFill/>
                </a:ln>
                <a:solidFill>
                  <a:srgbClr val="FFC000"/>
                </a:solidFill>
                <a:effectLst/>
                <a:uLnTx/>
                <a:uFillTx/>
                <a:latin typeface="+mj-lt"/>
                <a:ea typeface="+mj-ea"/>
                <a:cs typeface="+mj-cs"/>
              </a:rPr>
              <a:t> systems</a:t>
            </a:r>
            <a:endParaRPr kumimoji="0" lang="en-US" sz="36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42888" y="1014413"/>
            <a:ext cx="8139112" cy="5221287"/>
          </a:xfrm>
        </p:spPr>
        <p:txBody>
          <a:bodyPr/>
          <a:lstStyle/>
          <a:p>
            <a:pPr>
              <a:buNone/>
            </a:pPr>
            <a:endParaRPr lang="en-US" dirty="0" smtClean="0"/>
          </a:p>
          <a:p>
            <a:pPr>
              <a:buNone/>
            </a:pPr>
            <a:r>
              <a:rPr lang="en-US" dirty="0" smtClean="0"/>
              <a:t> </a:t>
            </a:r>
            <a:r>
              <a:rPr lang="en-US" sz="2400" dirty="0" smtClean="0"/>
              <a:t>There are 2 </a:t>
            </a:r>
            <a:r>
              <a:rPr lang="en-US" sz="2400" dirty="0" err="1" smtClean="0"/>
              <a:t>imporatat</a:t>
            </a:r>
            <a:r>
              <a:rPr lang="en-US" sz="2400" dirty="0" smtClean="0"/>
              <a:t> forms of distributed data</a:t>
            </a:r>
          </a:p>
          <a:p>
            <a:pPr>
              <a:buNone/>
            </a:pPr>
            <a:r>
              <a:rPr lang="en-US" sz="2400" dirty="0" smtClean="0"/>
              <a:t> 1. </a:t>
            </a:r>
            <a:r>
              <a:rPr lang="en-US" sz="2400" b="1" dirty="0" smtClean="0"/>
              <a:t>Data Fragmentation</a:t>
            </a:r>
            <a:r>
              <a:rPr lang="en-US" sz="2400" dirty="0" smtClean="0"/>
              <a:t>: The decomposition of global relations into fragments is called data fragmentation.</a:t>
            </a:r>
          </a:p>
          <a:p>
            <a:pPr>
              <a:buNone/>
            </a:pPr>
            <a:endParaRPr lang="en-US" sz="2400" dirty="0" smtClean="0"/>
          </a:p>
          <a:p>
            <a:pPr>
              <a:buNone/>
            </a:pPr>
            <a:r>
              <a:rPr lang="en-US" sz="2400" dirty="0" smtClean="0"/>
              <a:t> 2. </a:t>
            </a:r>
            <a:r>
              <a:rPr lang="en-US" sz="2400" b="1" dirty="0" smtClean="0"/>
              <a:t>Replicated Data </a:t>
            </a:r>
            <a:r>
              <a:rPr lang="en-US" sz="2400" dirty="0" smtClean="0"/>
              <a:t>: Storing copies of data at multiple sites.</a:t>
            </a:r>
          </a:p>
          <a:p>
            <a:pPr>
              <a:buNone/>
            </a:pPr>
            <a:r>
              <a:rPr lang="en-US" sz="2400" dirty="0" smtClean="0"/>
              <a:t>		There are two forms of replication :</a:t>
            </a:r>
          </a:p>
          <a:p>
            <a:pPr>
              <a:buNone/>
            </a:pPr>
            <a:r>
              <a:rPr lang="en-US" sz="2400" dirty="0" smtClean="0"/>
              <a:t>			1. Fully replicated databases</a:t>
            </a:r>
          </a:p>
          <a:p>
            <a:pPr>
              <a:buNone/>
            </a:pPr>
            <a:r>
              <a:rPr lang="en-US" sz="2400" dirty="0" smtClean="0"/>
              <a:t>			2. Partially replicated databases.</a:t>
            </a:r>
            <a:endParaRPr lang="en-US" sz="2400" dirty="0"/>
          </a:p>
        </p:txBody>
      </p:sp>
      <p:sp>
        <p:nvSpPr>
          <p:cNvPr id="4" name="Title 1"/>
          <p:cNvSpPr txBox="1">
            <a:spLocks/>
          </p:cNvSpPr>
          <p:nvPr/>
        </p:nvSpPr>
        <p:spPr>
          <a:xfrm>
            <a:off x="6858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dirty="0" smtClean="0">
                <a:ln>
                  <a:noFill/>
                </a:ln>
                <a:solidFill>
                  <a:srgbClr val="FFC000"/>
                </a:solidFill>
                <a:effectLst/>
                <a:uLnTx/>
                <a:uFillTx/>
                <a:latin typeface="+mj-lt"/>
                <a:ea typeface="+mj-ea"/>
                <a:cs typeface="+mj-cs"/>
              </a:rPr>
              <a:t>Forms of Data Distribution</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There are 3 rules which must be considered when defining fragments:</a:t>
            </a:r>
          </a:p>
          <a:p>
            <a:endParaRPr lang="en-US" dirty="0" smtClean="0"/>
          </a:p>
          <a:p>
            <a:pPr lvl="1"/>
            <a:r>
              <a:rPr lang="en-US" dirty="0" smtClean="0"/>
              <a:t>Completeness condition</a:t>
            </a:r>
          </a:p>
          <a:p>
            <a:pPr lvl="1"/>
            <a:r>
              <a:rPr lang="en-US" dirty="0" smtClean="0"/>
              <a:t>Reconstruction condition</a:t>
            </a:r>
          </a:p>
          <a:p>
            <a:pPr lvl="1"/>
            <a:r>
              <a:rPr lang="en-US" dirty="0" smtClean="0"/>
              <a:t>Disjoint condition</a:t>
            </a:r>
          </a:p>
          <a:p>
            <a:pPr lvl="1">
              <a:buNone/>
            </a:pPr>
            <a:endParaRPr lang="en-US" dirty="0"/>
          </a:p>
        </p:txBody>
      </p:sp>
      <p:sp>
        <p:nvSpPr>
          <p:cNvPr id="4" name="Title 1"/>
          <p:cNvSpPr txBox="1">
            <a:spLocks/>
          </p:cNvSpPr>
          <p:nvPr/>
        </p:nvSpPr>
        <p:spPr>
          <a:xfrm>
            <a:off x="6858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dirty="0" smtClean="0">
                <a:ln>
                  <a:noFill/>
                </a:ln>
                <a:solidFill>
                  <a:srgbClr val="FFC000"/>
                </a:solidFill>
                <a:effectLst/>
                <a:uLnTx/>
                <a:uFillTx/>
                <a:latin typeface="+mj-lt"/>
                <a:ea typeface="+mj-ea"/>
                <a:cs typeface="+mj-cs"/>
              </a:rPr>
              <a:t>Data Fragmentation</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600" b="1" dirty="0" smtClean="0">
                <a:solidFill>
                  <a:srgbClr val="FFC000"/>
                </a:solidFill>
              </a:rPr>
              <a:t>Types of Fragmentation</a:t>
            </a:r>
            <a:endParaRPr lang="en-US" sz="3600" b="1" dirty="0">
              <a:solidFill>
                <a:srgbClr val="FFC000"/>
              </a:solidFill>
            </a:endParaRPr>
          </a:p>
        </p:txBody>
      </p:sp>
      <p:sp>
        <p:nvSpPr>
          <p:cNvPr id="3" name="Content Placeholder 2"/>
          <p:cNvSpPr>
            <a:spLocks noGrp="1"/>
          </p:cNvSpPr>
          <p:nvPr>
            <p:ph idx="1"/>
          </p:nvPr>
        </p:nvSpPr>
        <p:spPr/>
        <p:txBody>
          <a:bodyPr/>
          <a:lstStyle/>
          <a:p>
            <a:endParaRPr lang="en-US" dirty="0" smtClean="0"/>
          </a:p>
          <a:p>
            <a:r>
              <a:rPr lang="en-US" dirty="0" smtClean="0"/>
              <a:t>There are 3 types of data fragmentation:</a:t>
            </a:r>
          </a:p>
          <a:p>
            <a:endParaRPr lang="en-US" dirty="0" smtClean="0"/>
          </a:p>
          <a:p>
            <a:pPr lvl="1"/>
            <a:r>
              <a:rPr lang="en-US" dirty="0" smtClean="0"/>
              <a:t>Horizontal fragmentation</a:t>
            </a:r>
          </a:p>
          <a:p>
            <a:pPr lvl="1"/>
            <a:r>
              <a:rPr lang="en-US" dirty="0" smtClean="0"/>
              <a:t>Vertical fragmentation</a:t>
            </a:r>
          </a:p>
          <a:p>
            <a:pPr lvl="1"/>
            <a:r>
              <a:rPr lang="en-US" dirty="0" smtClean="0"/>
              <a:t>Mixed fragmentation</a:t>
            </a:r>
          </a:p>
          <a:p>
            <a:pPr lvl="1"/>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r>
              <a:rPr lang="en-US" b="1" i="1" dirty="0" smtClean="0"/>
              <a:t>Data transparency </a:t>
            </a:r>
            <a:r>
              <a:rPr lang="en-US" dirty="0" smtClean="0"/>
              <a:t>means the user of DBMS should not be required to know where the data are physically located and how the data can be accessed at the specific site.</a:t>
            </a:r>
          </a:p>
          <a:p>
            <a:endParaRPr lang="en-US" dirty="0" smtClean="0"/>
          </a:p>
          <a:p>
            <a:r>
              <a:rPr lang="en-US" dirty="0" smtClean="0"/>
              <a:t>It can take 3 forms</a:t>
            </a:r>
          </a:p>
          <a:p>
            <a:pPr lvl="1"/>
            <a:r>
              <a:rPr lang="en-US" dirty="0" smtClean="0"/>
              <a:t>Fragmentation transparency </a:t>
            </a:r>
          </a:p>
          <a:p>
            <a:pPr lvl="1"/>
            <a:r>
              <a:rPr lang="en-US" dirty="0" smtClean="0"/>
              <a:t>Replication transparency</a:t>
            </a:r>
          </a:p>
          <a:p>
            <a:pPr lvl="1"/>
            <a:r>
              <a:rPr lang="en-US" dirty="0" smtClean="0"/>
              <a:t>Location transparency</a:t>
            </a:r>
            <a:endParaRPr lang="en-US" dirty="0"/>
          </a:p>
        </p:txBody>
      </p:sp>
      <p:sp>
        <p:nvSpPr>
          <p:cNvPr id="4" name="Title 1"/>
          <p:cNvSpPr txBox="1">
            <a:spLocks/>
          </p:cNvSpPr>
          <p:nvPr/>
        </p:nvSpPr>
        <p:spPr>
          <a:xfrm>
            <a:off x="6858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dirty="0" smtClean="0">
                <a:ln>
                  <a:noFill/>
                </a:ln>
                <a:solidFill>
                  <a:srgbClr val="FFC000"/>
                </a:solidFill>
                <a:effectLst/>
                <a:uLnTx/>
                <a:uFillTx/>
                <a:latin typeface="+mj-lt"/>
                <a:ea typeface="+mj-ea"/>
                <a:cs typeface="+mj-cs"/>
              </a:rPr>
              <a:t>Transparency</a:t>
            </a:r>
            <a:endParaRPr kumimoji="0" lang="en-US" sz="4000" b="1" i="0" u="none" strike="noStrike" kern="0" cap="none" spc="0" normalizeH="0" baseline="0" noProof="0" dirty="0">
              <a:ln>
                <a:noFill/>
              </a:ln>
              <a:solidFill>
                <a:srgbClr val="FFC000"/>
              </a:solidFill>
              <a:effectLst/>
              <a:uLnTx/>
              <a:uFillTx/>
              <a:latin typeface="+mj-lt"/>
              <a:ea typeface="+mj-ea"/>
              <a:cs typeface="+mj-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8229600" cy="1143000"/>
          </a:xfrm>
        </p:spPr>
        <p:txBody>
          <a:bodyPr/>
          <a:lstStyle/>
          <a:p>
            <a:endParaRPr lang="en-US" dirty="0"/>
          </a:p>
        </p:txBody>
      </p:sp>
      <p:sp>
        <p:nvSpPr>
          <p:cNvPr id="4" name="Title 1"/>
          <p:cNvSpPr txBox="1">
            <a:spLocks/>
          </p:cNvSpPr>
          <p:nvPr/>
        </p:nvSpPr>
        <p:spPr>
          <a:xfrm>
            <a:off x="12192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2800" b="1" i="0" u="none" strike="noStrike" kern="0" cap="none" spc="0" normalizeH="0" baseline="0" noProof="0" dirty="0" smtClean="0">
                <a:ln>
                  <a:noFill/>
                </a:ln>
                <a:solidFill>
                  <a:srgbClr val="FFC000"/>
                </a:solidFill>
                <a:effectLst/>
                <a:uLnTx/>
                <a:uFillTx/>
                <a:latin typeface="+mj-lt"/>
                <a:ea typeface="+mj-ea"/>
                <a:cs typeface="+mj-cs"/>
              </a:rPr>
              <a:t>Reference Architecture of Distributed Databases</a:t>
            </a:r>
            <a:endParaRPr kumimoji="0" lang="en-US" sz="2800" b="1" i="0" u="none" strike="noStrike" kern="0" cap="none" spc="0" normalizeH="0" baseline="0" noProof="0" dirty="0">
              <a:ln>
                <a:noFill/>
              </a:ln>
              <a:solidFill>
                <a:srgbClr val="FFC000"/>
              </a:solidFill>
              <a:effectLst/>
              <a:uLnTx/>
              <a:uFillTx/>
              <a:latin typeface="+mj-lt"/>
              <a:ea typeface="+mj-ea"/>
              <a:cs typeface="+mj-cs"/>
            </a:endParaRPr>
          </a:p>
        </p:txBody>
      </p:sp>
      <p:sp>
        <p:nvSpPr>
          <p:cNvPr id="5" name="Rectangle 4"/>
          <p:cNvSpPr/>
          <p:nvPr/>
        </p:nvSpPr>
        <p:spPr bwMode="auto">
          <a:xfrm>
            <a:off x="3048000" y="914400"/>
            <a:ext cx="2514600"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Times New Roman" pitchFamily="16" charset="0"/>
                <a:cs typeface="Arial" charset="0"/>
              </a:rPr>
              <a:t>   Global Schema</a:t>
            </a:r>
          </a:p>
        </p:txBody>
      </p:sp>
      <p:sp>
        <p:nvSpPr>
          <p:cNvPr id="6" name="Rectangle 5"/>
          <p:cNvSpPr/>
          <p:nvPr/>
        </p:nvSpPr>
        <p:spPr bwMode="auto">
          <a:xfrm>
            <a:off x="3048000" y="1524000"/>
            <a:ext cx="2514600"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b="0" i="0" u="none" strike="noStrike" cap="none" normalizeH="0" baseline="0" dirty="0" smtClean="0">
                <a:ln>
                  <a:noFill/>
                </a:ln>
                <a:effectLst/>
                <a:latin typeface="Times New Roman" pitchFamily="16" charset="0"/>
                <a:cs typeface="Arial" charset="0"/>
              </a:rPr>
              <a:t>Fragmentation Schema</a:t>
            </a:r>
          </a:p>
        </p:txBody>
      </p:sp>
      <p:sp>
        <p:nvSpPr>
          <p:cNvPr id="7" name="Rectangle 6"/>
          <p:cNvSpPr/>
          <p:nvPr/>
        </p:nvSpPr>
        <p:spPr bwMode="auto">
          <a:xfrm>
            <a:off x="3048000" y="2133600"/>
            <a:ext cx="2590800"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Times New Roman" pitchFamily="16" charset="0"/>
                <a:cs typeface="Arial" charset="0"/>
              </a:rPr>
              <a:t>Allocation Schema</a:t>
            </a:r>
          </a:p>
        </p:txBody>
      </p:sp>
      <p:sp>
        <p:nvSpPr>
          <p:cNvPr id="9" name="Rectangle 8"/>
          <p:cNvSpPr/>
          <p:nvPr/>
        </p:nvSpPr>
        <p:spPr bwMode="auto">
          <a:xfrm>
            <a:off x="1981200" y="2971800"/>
            <a:ext cx="1981200" cy="762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effectLst/>
                <a:latin typeface="Times New Roman" pitchFamily="16" charset="0"/>
                <a:cs typeface="Arial" charset="0"/>
              </a:rPr>
              <a:t>Local mapping Schema1</a:t>
            </a:r>
          </a:p>
        </p:txBody>
      </p:sp>
      <p:sp>
        <p:nvSpPr>
          <p:cNvPr id="11" name="Rectangle 10"/>
          <p:cNvSpPr/>
          <p:nvPr/>
        </p:nvSpPr>
        <p:spPr bwMode="auto">
          <a:xfrm>
            <a:off x="1905000" y="4114800"/>
            <a:ext cx="2057400" cy="609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Times New Roman" pitchFamily="16" charset="0"/>
                <a:cs typeface="Arial" charset="0"/>
              </a:rPr>
              <a:t>DBMS of site1</a:t>
            </a:r>
          </a:p>
        </p:txBody>
      </p:sp>
      <p:sp>
        <p:nvSpPr>
          <p:cNvPr id="12" name="Rectangle 11"/>
          <p:cNvSpPr/>
          <p:nvPr/>
        </p:nvSpPr>
        <p:spPr bwMode="auto">
          <a:xfrm>
            <a:off x="4953000" y="2971800"/>
            <a:ext cx="1981200" cy="762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r>
              <a:rPr kumimoji="0" lang="en-US" sz="2000" b="0" i="0" u="none" strike="noStrike" cap="none" normalizeH="0" baseline="0" dirty="0" smtClean="0">
                <a:ln>
                  <a:noFill/>
                </a:ln>
                <a:effectLst/>
                <a:latin typeface="Times New Roman" pitchFamily="16" charset="0"/>
                <a:cs typeface="Arial" charset="0"/>
              </a:rPr>
              <a:t>Local mapping Schema</a:t>
            </a:r>
            <a:r>
              <a:rPr kumimoji="0" lang="en-US" sz="2000" b="0" i="0" u="none" strike="noStrike" cap="none" normalizeH="0" dirty="0" smtClean="0">
                <a:ln>
                  <a:noFill/>
                </a:ln>
                <a:effectLst/>
                <a:latin typeface="Times New Roman" pitchFamily="16" charset="0"/>
                <a:cs typeface="Arial" charset="0"/>
              </a:rPr>
              <a:t> N</a:t>
            </a:r>
            <a:endParaRPr kumimoji="0" lang="en-US" sz="2000" b="0" i="0" u="none" strike="noStrike" cap="none" normalizeH="0" baseline="0" dirty="0" smtClean="0">
              <a:ln>
                <a:noFill/>
              </a:ln>
              <a:effectLst/>
              <a:latin typeface="Times New Roman" pitchFamily="16" charset="0"/>
              <a:cs typeface="Arial" charset="0"/>
            </a:endParaRPr>
          </a:p>
        </p:txBody>
      </p:sp>
      <p:sp>
        <p:nvSpPr>
          <p:cNvPr id="13" name="Rectangle 12"/>
          <p:cNvSpPr/>
          <p:nvPr/>
        </p:nvSpPr>
        <p:spPr bwMode="auto">
          <a:xfrm>
            <a:off x="5029200" y="4114800"/>
            <a:ext cx="2057400" cy="609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r>
              <a:rPr kumimoji="0" lang="en-US" sz="2400" b="0" i="0" u="none" strike="noStrike" cap="none" normalizeH="0" baseline="0" dirty="0" smtClean="0">
                <a:ln>
                  <a:noFill/>
                </a:ln>
                <a:effectLst/>
                <a:latin typeface="Times New Roman" pitchFamily="16" charset="0"/>
                <a:cs typeface="Arial" charset="0"/>
              </a:rPr>
              <a:t>DBMS of site2</a:t>
            </a:r>
          </a:p>
        </p:txBody>
      </p:sp>
      <p:sp>
        <p:nvSpPr>
          <p:cNvPr id="14" name="Flowchart: Magnetic Disk 13"/>
          <p:cNvSpPr/>
          <p:nvPr/>
        </p:nvSpPr>
        <p:spPr bwMode="auto">
          <a:xfrm>
            <a:off x="2057400" y="5334000"/>
            <a:ext cx="1752600" cy="990600"/>
          </a:xfrm>
          <a:prstGeom prst="flowChartMagneticDisk">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b="0" i="0" u="none" strike="noStrike" cap="none" normalizeH="0" baseline="0" dirty="0" smtClean="0">
                <a:ln>
                  <a:noFill/>
                </a:ln>
                <a:effectLst/>
                <a:latin typeface="Times New Roman" pitchFamily="16" charset="0"/>
                <a:cs typeface="Arial" charset="0"/>
              </a:rPr>
              <a:t>Local database at site1</a:t>
            </a:r>
          </a:p>
        </p:txBody>
      </p:sp>
      <p:sp>
        <p:nvSpPr>
          <p:cNvPr id="15" name="Flowchart: Magnetic Disk 14"/>
          <p:cNvSpPr/>
          <p:nvPr/>
        </p:nvSpPr>
        <p:spPr bwMode="auto">
          <a:xfrm>
            <a:off x="5181600" y="5334000"/>
            <a:ext cx="1752600" cy="990600"/>
          </a:xfrm>
          <a:prstGeom prst="flowChartMagneticDisk">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spcBef>
                <a:spcPct val="0"/>
              </a:spcBef>
              <a:spcAft>
                <a:spcPct val="0"/>
              </a:spcAft>
              <a:buClr>
                <a:srgbClr val="000000"/>
              </a:buClr>
              <a:buSzPct val="100000"/>
            </a:pPr>
            <a:r>
              <a:rPr kumimoji="0" lang="en-US" b="0" i="0" u="none" strike="noStrike" cap="none" normalizeH="0" baseline="0" dirty="0" smtClean="0">
                <a:ln>
                  <a:noFill/>
                </a:ln>
                <a:effectLst/>
                <a:latin typeface="Times New Roman" pitchFamily="16" charset="0"/>
                <a:cs typeface="Arial" charset="0"/>
              </a:rPr>
              <a:t>Local database at site</a:t>
            </a:r>
            <a:r>
              <a:rPr kumimoji="0" lang="en-US" b="0" i="0" u="none" strike="noStrike" cap="none" normalizeH="0" dirty="0" smtClean="0">
                <a:ln>
                  <a:noFill/>
                </a:ln>
                <a:effectLst/>
                <a:latin typeface="Times New Roman" pitchFamily="16" charset="0"/>
                <a:cs typeface="Arial" charset="0"/>
              </a:rPr>
              <a:t> N</a:t>
            </a:r>
            <a:endParaRPr kumimoji="0" lang="en-US" b="0" i="0" u="none" strike="noStrike" cap="none" normalizeH="0" baseline="0" dirty="0" smtClean="0">
              <a:ln>
                <a:noFill/>
              </a:ln>
              <a:effectLst/>
              <a:latin typeface="Times New Roman" pitchFamily="16" charset="0"/>
              <a:cs typeface="Arial" charset="0"/>
            </a:endParaRPr>
          </a:p>
        </p:txBody>
      </p:sp>
      <p:cxnSp>
        <p:nvCxnSpPr>
          <p:cNvPr id="17" name="Straight Connector 16"/>
          <p:cNvCxnSpPr>
            <a:stCxn id="5" idx="2"/>
            <a:endCxn id="6" idx="0"/>
          </p:cNvCxnSpPr>
          <p:nvPr/>
        </p:nvCxnSpPr>
        <p:spPr bwMode="auto">
          <a:xfrm rot="5400000">
            <a:off x="4191000" y="1409700"/>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a:off x="4153694" y="2018506"/>
            <a:ext cx="228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 name="Straight Connector 18"/>
          <p:cNvCxnSpPr>
            <a:endCxn id="11" idx="0"/>
          </p:cNvCxnSpPr>
          <p:nvPr/>
        </p:nvCxnSpPr>
        <p:spPr bwMode="auto">
          <a:xfrm rot="16200000" flipH="1">
            <a:off x="2724944" y="3906044"/>
            <a:ext cx="381000" cy="36512"/>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a:stCxn id="12" idx="2"/>
          </p:cNvCxnSpPr>
          <p:nvPr/>
        </p:nvCxnSpPr>
        <p:spPr bwMode="auto">
          <a:xfrm rot="5400000">
            <a:off x="5752306" y="3924300"/>
            <a:ext cx="381794" cy="79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 name="Straight Connector 22"/>
          <p:cNvCxnSpPr>
            <a:endCxn id="14" idx="1"/>
          </p:cNvCxnSpPr>
          <p:nvPr/>
        </p:nvCxnSpPr>
        <p:spPr bwMode="auto">
          <a:xfrm rot="16200000" flipH="1">
            <a:off x="2610644" y="5010944"/>
            <a:ext cx="609600" cy="36512"/>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H="1">
            <a:off x="5657056" y="5010944"/>
            <a:ext cx="609600" cy="36512"/>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4572000" y="2514600"/>
            <a:ext cx="1143000" cy="457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10800000" flipV="1">
            <a:off x="3124200" y="2514600"/>
            <a:ext cx="1066800" cy="4572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7" name="Left Brace 36"/>
          <p:cNvSpPr/>
          <p:nvPr/>
        </p:nvSpPr>
        <p:spPr bwMode="auto">
          <a:xfrm>
            <a:off x="1447800" y="914400"/>
            <a:ext cx="533400" cy="1752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cs typeface="Arial" charset="0"/>
            </a:endParaRPr>
          </a:p>
        </p:txBody>
      </p:sp>
      <p:sp>
        <p:nvSpPr>
          <p:cNvPr id="38" name="TextBox 37"/>
          <p:cNvSpPr txBox="1"/>
          <p:nvPr/>
        </p:nvSpPr>
        <p:spPr>
          <a:xfrm>
            <a:off x="304800" y="1524000"/>
            <a:ext cx="1219200" cy="738664"/>
          </a:xfrm>
          <a:prstGeom prst="rect">
            <a:avLst/>
          </a:prstGeom>
          <a:noFill/>
        </p:spPr>
        <p:txBody>
          <a:bodyPr wrap="square" rtlCol="0">
            <a:spAutoFit/>
          </a:bodyPr>
          <a:lstStyle/>
          <a:p>
            <a:r>
              <a:rPr lang="en-US" sz="1400" dirty="0" smtClean="0"/>
              <a:t>Site independent schemas</a:t>
            </a:r>
            <a:endParaRPr lang="en-US" sz="1400" dirty="0"/>
          </a:p>
        </p:txBody>
      </p:sp>
      <p:sp>
        <p:nvSpPr>
          <p:cNvPr id="39" name="Left Brace 38"/>
          <p:cNvSpPr/>
          <p:nvPr/>
        </p:nvSpPr>
        <p:spPr bwMode="auto">
          <a:xfrm>
            <a:off x="1447800" y="3124200"/>
            <a:ext cx="304800" cy="2895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cs typeface="Arial" charset="0"/>
            </a:endParaRPr>
          </a:p>
        </p:txBody>
      </p:sp>
      <p:sp>
        <p:nvSpPr>
          <p:cNvPr id="40" name="TextBox 39"/>
          <p:cNvSpPr txBox="1"/>
          <p:nvPr/>
        </p:nvSpPr>
        <p:spPr>
          <a:xfrm>
            <a:off x="152400" y="3886200"/>
            <a:ext cx="1524000" cy="1077218"/>
          </a:xfrm>
          <a:prstGeom prst="rect">
            <a:avLst/>
          </a:prstGeom>
          <a:noFill/>
        </p:spPr>
        <p:txBody>
          <a:bodyPr wrap="square" rtlCol="0">
            <a:spAutoFit/>
          </a:bodyPr>
          <a:lstStyle/>
          <a:p>
            <a:r>
              <a:rPr lang="en-US" sz="1600" dirty="0" smtClean="0"/>
              <a:t>Local schemas may be </a:t>
            </a:r>
            <a:r>
              <a:rPr lang="en-US" sz="1600" dirty="0" err="1" smtClean="0"/>
              <a:t>hetrogeneous</a:t>
            </a:r>
            <a:endParaRPr lang="en-US" sz="16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solidFill>
                  <a:schemeClr val="accent1">
                    <a:lumMod val="60000"/>
                    <a:lumOff val="40000"/>
                  </a:schemeClr>
                </a:solidFill>
              </a:rPr>
              <a:t>Questions</a:t>
            </a:r>
            <a:endParaRPr lang="en-US" b="1" dirty="0">
              <a:solidFill>
                <a:schemeClr val="accent1">
                  <a:lumMod val="60000"/>
                  <a:lumOff val="40000"/>
                </a:schemeClr>
              </a:solidFill>
            </a:endParaRPr>
          </a:p>
        </p:txBody>
      </p:sp>
      <p:sp>
        <p:nvSpPr>
          <p:cNvPr id="3" name="TextBox 2"/>
          <p:cNvSpPr txBox="1"/>
          <p:nvPr/>
        </p:nvSpPr>
        <p:spPr>
          <a:xfrm>
            <a:off x="838200" y="1447800"/>
            <a:ext cx="8305800" cy="3046988"/>
          </a:xfrm>
          <a:prstGeom prst="rect">
            <a:avLst/>
          </a:prstGeom>
          <a:noFill/>
        </p:spPr>
        <p:txBody>
          <a:bodyPr wrap="square" rtlCol="0">
            <a:spAutoFit/>
          </a:bodyPr>
          <a:lstStyle/>
          <a:p>
            <a:pPr marL="342900" indent="-342900">
              <a:buAutoNum type="arabicPeriod"/>
            </a:pPr>
            <a:r>
              <a:rPr lang="en-US" sz="2400" dirty="0" smtClean="0">
                <a:latin typeface="+mj-lt"/>
              </a:rPr>
              <a:t>What are Concurrent transactions?</a:t>
            </a:r>
          </a:p>
          <a:p>
            <a:pPr marL="342900" indent="-342900">
              <a:buAutoNum type="arabicPeriod"/>
            </a:pPr>
            <a:r>
              <a:rPr lang="en-US" sz="2400" dirty="0" smtClean="0">
                <a:latin typeface="+mj-lt"/>
              </a:rPr>
              <a:t>What are different concurrency control mechanisms?</a:t>
            </a:r>
          </a:p>
          <a:p>
            <a:pPr marL="342900" indent="-342900">
              <a:buAutoNum type="arabicPeriod"/>
            </a:pPr>
            <a:r>
              <a:rPr lang="en-US" sz="2400" dirty="0" smtClean="0">
                <a:latin typeface="+mj-lt"/>
              </a:rPr>
              <a:t>What is shadow paging?</a:t>
            </a:r>
          </a:p>
          <a:p>
            <a:pPr marL="342900" indent="-342900">
              <a:buAutoNum type="arabicPeriod"/>
            </a:pPr>
            <a:r>
              <a:rPr lang="en-US" sz="2400" dirty="0" smtClean="0">
                <a:latin typeface="+mj-lt"/>
              </a:rPr>
              <a:t>What is the difference between Log based recovery and checkpoint mechanism.</a:t>
            </a:r>
          </a:p>
          <a:p>
            <a:pPr marL="342900" indent="-342900">
              <a:buAutoNum type="arabicPeriod"/>
            </a:pPr>
            <a:r>
              <a:rPr lang="en-US" sz="2400" dirty="0" smtClean="0">
                <a:latin typeface="+mj-lt"/>
              </a:rPr>
              <a:t>What is a data warehouse? Why it is called that the data warehouses are subject oriented and time variant?</a:t>
            </a:r>
          </a:p>
          <a:p>
            <a:pPr marL="342900" indent="-342900">
              <a:buAutoNum type="arabicPeriod"/>
            </a:pPr>
            <a:r>
              <a:rPr lang="en-US" sz="2400" dirty="0" smtClean="0">
                <a:latin typeface="+mj-lt"/>
              </a:rPr>
              <a:t>What is data mining?</a:t>
            </a:r>
            <a:endParaRPr lang="en-US" sz="24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05850" cy="5221287"/>
          </a:xfrm>
        </p:spPr>
        <p:txBody>
          <a:bodyPr/>
          <a:lstStyle/>
          <a:p>
            <a:r>
              <a:rPr lang="en-US" dirty="0" smtClean="0"/>
              <a:t>Consider following 3 transactions:</a:t>
            </a:r>
          </a:p>
          <a:p>
            <a:pPr>
              <a:buNone/>
            </a:pPr>
            <a:endParaRPr lang="en-US" dirty="0" smtClean="0"/>
          </a:p>
          <a:p>
            <a:pPr>
              <a:buNone/>
            </a:pPr>
            <a:endParaRPr lang="en-US" dirty="0"/>
          </a:p>
        </p:txBody>
      </p:sp>
      <p:sp>
        <p:nvSpPr>
          <p:cNvPr id="4" name="Rectangle 3"/>
          <p:cNvSpPr/>
          <p:nvPr/>
        </p:nvSpPr>
        <p:spPr>
          <a:xfrm>
            <a:off x="2514600" y="152400"/>
            <a:ext cx="4211409" cy="646331"/>
          </a:xfrm>
          <a:prstGeom prst="rect">
            <a:avLst/>
          </a:prstGeom>
        </p:spPr>
        <p:txBody>
          <a:bodyPr wrap="none">
            <a:spAutoFit/>
          </a:bodyPr>
          <a:lstStyle/>
          <a:p>
            <a:r>
              <a:rPr lang="en-US" sz="3600" b="1" dirty="0" smtClean="0">
                <a:solidFill>
                  <a:schemeClr val="accent1">
                    <a:lumMod val="40000"/>
                    <a:lumOff val="60000"/>
                  </a:schemeClr>
                </a:solidFill>
                <a:latin typeface="+mj-lt"/>
              </a:rPr>
              <a:t>Log Based Recovery</a:t>
            </a:r>
            <a:endParaRPr lang="en-US" sz="3600" dirty="0">
              <a:latin typeface="+mj-lt"/>
            </a:endParaRPr>
          </a:p>
        </p:txBody>
      </p:sp>
      <p:graphicFrame>
        <p:nvGraphicFramePr>
          <p:cNvPr id="5" name="Table 4"/>
          <p:cNvGraphicFramePr>
            <a:graphicFrameLocks noGrp="1"/>
          </p:cNvGraphicFramePr>
          <p:nvPr/>
        </p:nvGraphicFramePr>
        <p:xfrm>
          <a:off x="1371600" y="25908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solidFill>
                            <a:schemeClr val="tx1"/>
                          </a:solidFill>
                        </a:rPr>
                        <a:t>TI</a:t>
                      </a:r>
                      <a:endParaRPr lang="en-US" dirty="0">
                        <a:solidFill>
                          <a:schemeClr val="tx1"/>
                        </a:solidFill>
                      </a:endParaRPr>
                    </a:p>
                  </a:txBody>
                  <a:tcPr/>
                </a:tc>
                <a:tc>
                  <a:txBody>
                    <a:bodyPr/>
                    <a:lstStyle/>
                    <a:p>
                      <a:r>
                        <a:rPr lang="en-US" dirty="0" smtClean="0">
                          <a:solidFill>
                            <a:schemeClr val="tx1"/>
                          </a:solidFill>
                        </a:rPr>
                        <a:t>T2</a:t>
                      </a:r>
                      <a:endParaRPr lang="en-US" dirty="0">
                        <a:solidFill>
                          <a:schemeClr val="tx1"/>
                        </a:solidFill>
                      </a:endParaRPr>
                    </a:p>
                  </a:txBody>
                  <a:tcPr/>
                </a:tc>
                <a:tc>
                  <a:txBody>
                    <a:bodyPr/>
                    <a:lstStyle/>
                    <a:p>
                      <a:r>
                        <a:rPr lang="en-US" dirty="0" smtClean="0">
                          <a:solidFill>
                            <a:schemeClr val="tx1"/>
                          </a:solidFill>
                        </a:rPr>
                        <a:t>T3</a:t>
                      </a:r>
                      <a:endParaRPr lang="en-US" dirty="0">
                        <a:solidFill>
                          <a:schemeClr val="tx1"/>
                        </a:solidFill>
                      </a:endParaRPr>
                    </a:p>
                  </a:txBody>
                  <a:tcPr/>
                </a:tc>
              </a:tr>
              <a:tr h="370840">
                <a:tc>
                  <a:txBody>
                    <a:bodyPr/>
                    <a:lstStyle/>
                    <a:p>
                      <a:r>
                        <a:rPr lang="en-US" dirty="0" smtClean="0"/>
                        <a:t>Read X</a:t>
                      </a:r>
                      <a:endParaRPr lang="en-US" dirty="0"/>
                    </a:p>
                  </a:txBody>
                  <a:tcPr/>
                </a:tc>
                <a:tc>
                  <a:txBody>
                    <a:bodyPr/>
                    <a:lstStyle/>
                    <a:p>
                      <a:r>
                        <a:rPr lang="en-US" dirty="0" smtClean="0"/>
                        <a:t>Read A</a:t>
                      </a:r>
                      <a:endParaRPr lang="en-US" dirty="0"/>
                    </a:p>
                  </a:txBody>
                  <a:tcPr/>
                </a:tc>
                <a:tc>
                  <a:txBody>
                    <a:bodyPr/>
                    <a:lstStyle/>
                    <a:p>
                      <a:r>
                        <a:rPr lang="en-US" dirty="0" smtClean="0"/>
                        <a:t>Read Z</a:t>
                      </a:r>
                      <a:endParaRPr lang="en-US" dirty="0"/>
                    </a:p>
                  </a:txBody>
                  <a:tcPr/>
                </a:tc>
              </a:tr>
              <a:tr h="370840">
                <a:tc>
                  <a:txBody>
                    <a:bodyPr/>
                    <a:lstStyle/>
                    <a:p>
                      <a:r>
                        <a:rPr lang="en-US" dirty="0" smtClean="0"/>
                        <a:t>Sub 100</a:t>
                      </a:r>
                      <a:endParaRPr lang="en-US" dirty="0"/>
                    </a:p>
                  </a:txBody>
                  <a:tcPr/>
                </a:tc>
                <a:tc>
                  <a:txBody>
                    <a:bodyPr/>
                    <a:lstStyle/>
                    <a:p>
                      <a:r>
                        <a:rPr lang="en-US" dirty="0" smtClean="0"/>
                        <a:t>Add 200</a:t>
                      </a:r>
                      <a:endParaRPr lang="en-US" dirty="0"/>
                    </a:p>
                  </a:txBody>
                  <a:tcPr/>
                </a:tc>
                <a:tc>
                  <a:txBody>
                    <a:bodyPr/>
                    <a:lstStyle/>
                    <a:p>
                      <a:r>
                        <a:rPr lang="en-US" dirty="0" smtClean="0"/>
                        <a:t>Sub 500</a:t>
                      </a:r>
                      <a:endParaRPr lang="en-US" dirty="0"/>
                    </a:p>
                  </a:txBody>
                  <a:tcPr/>
                </a:tc>
              </a:tr>
              <a:tr h="370840">
                <a:tc>
                  <a:txBody>
                    <a:bodyPr/>
                    <a:lstStyle/>
                    <a:p>
                      <a:r>
                        <a:rPr lang="en-US" dirty="0" smtClean="0"/>
                        <a:t>Write X</a:t>
                      </a:r>
                      <a:endParaRPr lang="en-US" dirty="0"/>
                    </a:p>
                  </a:txBody>
                  <a:tcPr/>
                </a:tc>
                <a:tc>
                  <a:txBody>
                    <a:bodyPr/>
                    <a:lstStyle/>
                    <a:p>
                      <a:r>
                        <a:rPr lang="en-US" dirty="0" smtClean="0"/>
                        <a:t>Write A</a:t>
                      </a:r>
                      <a:endParaRPr lang="en-US" dirty="0"/>
                    </a:p>
                  </a:txBody>
                  <a:tcPr/>
                </a:tc>
                <a:tc>
                  <a:txBody>
                    <a:bodyPr/>
                    <a:lstStyle/>
                    <a:p>
                      <a:r>
                        <a:rPr lang="en-US" dirty="0" smtClean="0"/>
                        <a:t>Write Z</a:t>
                      </a:r>
                      <a:endParaRPr lang="en-US" dirty="0"/>
                    </a:p>
                  </a:txBody>
                  <a:tcPr/>
                </a:tc>
              </a:tr>
              <a:tr h="370840">
                <a:tc>
                  <a:txBody>
                    <a:bodyPr/>
                    <a:lstStyle/>
                    <a:p>
                      <a:r>
                        <a:rPr lang="en-US" dirty="0" smtClean="0"/>
                        <a:t>Read Y</a:t>
                      </a:r>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Add 100</a:t>
                      </a:r>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Write Y</a:t>
                      </a:r>
                      <a:endParaRPr lang="en-US" dirty="0"/>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vicam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bvicamtheme</Template>
  <TotalTime>733</TotalTime>
  <Words>5779</Words>
  <Application>Microsoft Office PowerPoint</Application>
  <PresentationFormat>On-screen Show (4:3)</PresentationFormat>
  <Paragraphs>966</Paragraphs>
  <Slides>89</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89</vt:i4>
      </vt:variant>
    </vt:vector>
  </HeadingPairs>
  <TitlesOfParts>
    <vt:vector size="92" baseType="lpstr">
      <vt:lpstr>bvicamtheme</vt:lpstr>
      <vt:lpstr>Microsoft ClipArt Gallery</vt:lpstr>
      <vt:lpstr>Document</vt:lpstr>
      <vt:lpstr>Unit 4</vt:lpstr>
      <vt:lpstr>Transaction Management</vt:lpstr>
      <vt:lpstr>ACID Properties</vt:lpstr>
      <vt:lpstr>Requirements for Database Consistency</vt:lpstr>
      <vt:lpstr>Transaction as a Recovery Unit</vt:lpstr>
      <vt:lpstr>Transaction States</vt:lpstr>
      <vt:lpstr>Slide 7</vt:lpstr>
      <vt:lpstr>Slide 8</vt:lpstr>
      <vt:lpstr>Slide 9</vt:lpstr>
      <vt:lpstr>Slide 10</vt:lpstr>
      <vt:lpstr>Slide 11</vt:lpstr>
      <vt:lpstr>Other Log based recovery techniques</vt:lpstr>
      <vt:lpstr>Slide 13</vt:lpstr>
      <vt:lpstr>Slide 14</vt:lpstr>
      <vt:lpstr>Example of Checkpoints</vt:lpstr>
      <vt:lpstr>Slide 16</vt:lpstr>
      <vt:lpstr>Slide 17</vt:lpstr>
      <vt:lpstr>Shadow Paging</vt:lpstr>
      <vt:lpstr>Slide 19</vt:lpstr>
      <vt:lpstr>Shadow Paging (Cont.)</vt:lpstr>
      <vt:lpstr>Shadow Paging (Cont.)</vt:lpstr>
      <vt:lpstr>Slide 22</vt:lpstr>
      <vt:lpstr>Slide 23</vt:lpstr>
      <vt:lpstr>Slide 24</vt:lpstr>
      <vt:lpstr>Slide 25</vt:lpstr>
      <vt:lpstr>Schedule 3</vt:lpstr>
      <vt:lpstr>Schedule 4</vt:lpstr>
      <vt:lpstr>Serializability</vt:lpstr>
      <vt:lpstr>Transaction scheduling algorithms</vt:lpstr>
      <vt:lpstr>The Lost Update  Problem</vt:lpstr>
      <vt:lpstr>     The Incorrect Summary or Unrepeatable Read Problem</vt:lpstr>
      <vt:lpstr>Dirty Read or The Temporary Update Problem</vt:lpstr>
      <vt:lpstr>Example of Serial Schedules</vt:lpstr>
      <vt:lpstr>Example of Non-serial Schedules</vt:lpstr>
      <vt:lpstr>Conflicting Instructions </vt:lpstr>
      <vt:lpstr>Conflict Serializability</vt:lpstr>
      <vt:lpstr>Conflict Serializability (Cont.)</vt:lpstr>
      <vt:lpstr>Conflict Serializability (Cont.)</vt:lpstr>
      <vt:lpstr>View Serializability</vt:lpstr>
      <vt:lpstr>View Serializability (Cont.)</vt:lpstr>
      <vt:lpstr>Testing for Serializability</vt:lpstr>
      <vt:lpstr>Example Schedule (Schedule A) + Precedence Graph</vt:lpstr>
      <vt:lpstr>Test for Conflict Serializability</vt:lpstr>
      <vt:lpstr>Recoverable Schedules</vt:lpstr>
      <vt:lpstr>Cascading Rollbacks</vt:lpstr>
      <vt:lpstr>Cascadeless Schedules</vt:lpstr>
      <vt:lpstr>Concurrency Control Mechanisms</vt:lpstr>
      <vt:lpstr>Slide 48</vt:lpstr>
      <vt:lpstr>Starvation</vt:lpstr>
      <vt:lpstr>Solution to Starvation</vt:lpstr>
      <vt:lpstr>2 PL</vt:lpstr>
      <vt:lpstr>Slide 52</vt:lpstr>
      <vt:lpstr>Problems with 2PL</vt:lpstr>
      <vt:lpstr>Slide 54</vt:lpstr>
      <vt:lpstr>Slide 55</vt:lpstr>
      <vt:lpstr>Lock Conversions</vt:lpstr>
      <vt:lpstr>Timestamp-Based Protocols</vt:lpstr>
      <vt:lpstr>Timestamp-Based Protocols</vt:lpstr>
      <vt:lpstr>Slide 59</vt:lpstr>
      <vt:lpstr>Correctness of Timestamp-Ordering Protocol</vt:lpstr>
      <vt:lpstr>Recoverability and Cascade Freedom</vt:lpstr>
      <vt:lpstr>Graph-Based Protocols</vt:lpstr>
      <vt:lpstr>Tree Protocol</vt:lpstr>
      <vt:lpstr>Slide 64</vt:lpstr>
      <vt:lpstr>Slide 65</vt:lpstr>
      <vt:lpstr>Slide 66</vt:lpstr>
      <vt:lpstr>Deadlock Handling</vt:lpstr>
      <vt:lpstr>Deadlock Handling</vt:lpstr>
      <vt:lpstr>More Deadlock Prevention Strategies</vt:lpstr>
      <vt:lpstr>Slide 70</vt:lpstr>
      <vt:lpstr>Deadlock prevention (Cont.)</vt:lpstr>
      <vt:lpstr>Deadlock Detection</vt:lpstr>
      <vt:lpstr>Deadlock Detection (Cont.)</vt:lpstr>
      <vt:lpstr>Deadlock Recovery</vt:lpstr>
      <vt:lpstr>Multiple Granularity</vt:lpstr>
      <vt:lpstr>Example of Granularity Hierarchy</vt:lpstr>
      <vt:lpstr>Distributed Databases</vt:lpstr>
      <vt:lpstr>Key Objective of Distributed Databases</vt:lpstr>
      <vt:lpstr>Slide 79</vt:lpstr>
      <vt:lpstr>Slide 80</vt:lpstr>
      <vt:lpstr>Slide 81</vt:lpstr>
      <vt:lpstr>Slide 82</vt:lpstr>
      <vt:lpstr>Slide 83</vt:lpstr>
      <vt:lpstr>Slide 84</vt:lpstr>
      <vt:lpstr>Slide 85</vt:lpstr>
      <vt:lpstr>Types of Fragmentation</vt:lpstr>
      <vt:lpstr>Slide 87</vt:lpstr>
      <vt:lpstr>Slide 88</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vaibhav</dc:creator>
  <cp:lastModifiedBy>vaibhav</cp:lastModifiedBy>
  <cp:revision>132</cp:revision>
  <dcterms:created xsi:type="dcterms:W3CDTF">2013-07-29T08:38:47Z</dcterms:created>
  <dcterms:modified xsi:type="dcterms:W3CDTF">2015-04-16T04:53:57Z</dcterms:modified>
</cp:coreProperties>
</file>