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5" r:id="rId36"/>
    <p:sldId id="296" r:id="rId37"/>
    <p:sldId id="297" r:id="rId38"/>
    <p:sldId id="298" r:id="rId39"/>
    <p:sldId id="299" r:id="rId40"/>
    <p:sldId id="300" r:id="rId41"/>
    <p:sldId id="304" r:id="rId42"/>
    <p:sldId id="305" r:id="rId43"/>
    <p:sldId id="306" r:id="rId44"/>
    <p:sldId id="309" r:id="rId45"/>
    <p:sldId id="316" r:id="rId46"/>
    <p:sldId id="319" r:id="rId47"/>
    <p:sldId id="320" r:id="rId48"/>
    <p:sldId id="322" r:id="rId49"/>
    <p:sldId id="323" r:id="rId50"/>
    <p:sldId id="326" r:id="rId51"/>
    <p:sldId id="327" r:id="rId52"/>
    <p:sldId id="328" r:id="rId53"/>
    <p:sldId id="329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1" r:id="rId63"/>
    <p:sldId id="342" r:id="rId64"/>
    <p:sldId id="343" r:id="rId65"/>
    <p:sldId id="344" r:id="rId66"/>
    <p:sldId id="345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5" r:id="rId83"/>
    <p:sldId id="366" r:id="rId84"/>
    <p:sldId id="367" r:id="rId85"/>
    <p:sldId id="368" r:id="rId86"/>
    <p:sldId id="369" r:id="rId87"/>
    <p:sldId id="371" r:id="rId88"/>
    <p:sldId id="372" r:id="rId89"/>
    <p:sldId id="373" r:id="rId90"/>
    <p:sldId id="374" r:id="rId91"/>
    <p:sldId id="375" r:id="rId92"/>
    <p:sldId id="376" r:id="rId93"/>
    <p:sldId id="377" r:id="rId94"/>
    <p:sldId id="381" r:id="rId95"/>
    <p:sldId id="382" r:id="rId96"/>
    <p:sldId id="383" r:id="rId97"/>
    <p:sldId id="387" r:id="rId98"/>
    <p:sldId id="388" r:id="rId99"/>
    <p:sldId id="389" r:id="rId100"/>
    <p:sldId id="390" r:id="rId101"/>
    <p:sldId id="391" r:id="rId102"/>
    <p:sldId id="392" r:id="rId103"/>
    <p:sldId id="403" r:id="rId104"/>
    <p:sldId id="406" r:id="rId105"/>
    <p:sldId id="409" r:id="rId106"/>
    <p:sldId id="421" r:id="rId107"/>
    <p:sldId id="422" r:id="rId108"/>
    <p:sldId id="423" r:id="rId109"/>
    <p:sldId id="438" r:id="rId110"/>
    <p:sldId id="439" r:id="rId111"/>
    <p:sldId id="440" r:id="rId112"/>
    <p:sldId id="441" r:id="rId113"/>
    <p:sldId id="442" r:id="rId114"/>
    <p:sldId id="448" r:id="rId115"/>
    <p:sldId id="456" r:id="rId116"/>
    <p:sldId id="457" r:id="rId117"/>
    <p:sldId id="458" r:id="rId118"/>
    <p:sldId id="461" r:id="rId119"/>
    <p:sldId id="462" r:id="rId120"/>
    <p:sldId id="468" r:id="rId121"/>
    <p:sldId id="469" r:id="rId122"/>
    <p:sldId id="474" r:id="rId123"/>
    <p:sldId id="475" r:id="rId124"/>
    <p:sldId id="476" r:id="rId125"/>
    <p:sldId id="484" r:id="rId126"/>
    <p:sldId id="491" r:id="rId127"/>
    <p:sldId id="496" r:id="rId128"/>
    <p:sldId id="497" r:id="rId129"/>
    <p:sldId id="499" r:id="rId130"/>
    <p:sldId id="500" r:id="rId131"/>
    <p:sldId id="501" r:id="rId132"/>
    <p:sldId id="515" r:id="rId133"/>
    <p:sldId id="516" r:id="rId1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31" autoAdjust="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58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4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24.wmf"/><Relationship Id="rId4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24.wmf"/><Relationship Id="rId4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0.emf"/><Relationship Id="rId1" Type="http://schemas.openxmlformats.org/officeDocument/2006/relationships/image" Target="../media/image24.wmf"/><Relationship Id="rId4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52.emf"/><Relationship Id="rId1" Type="http://schemas.openxmlformats.org/officeDocument/2006/relationships/image" Target="../media/image24.wmf"/><Relationship Id="rId4" Type="http://schemas.openxmlformats.org/officeDocument/2006/relationships/image" Target="../media/image5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D4EF5-CD86-47D2-BAA3-051A424D4AF4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056AC-6672-4E95-9E9D-51CD9C82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2CB5-098E-4ECF-9CAC-4CF5B6FD07D1}" type="slidenum">
              <a:rPr lang="en-US"/>
              <a:pPr/>
              <a:t>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5825"/>
          </a:xfrm>
          <a:ln cap="flat"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9" y="4340679"/>
            <a:ext cx="5034856" cy="4118429"/>
          </a:xfrm>
          <a:ln/>
        </p:spPr>
        <p:txBody>
          <a:bodyPr/>
          <a:lstStyle/>
          <a:p>
            <a:pPr lvl="1"/>
            <a:endParaRPr lang="en-US" sz="900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E0269-BB7D-41D6-B358-233A2A39B281}" type="slidenum">
              <a:rPr lang="en-US"/>
              <a:pPr/>
              <a:t>23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  <p:sp>
        <p:nvSpPr>
          <p:cNvPr id="267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B29EC-8692-486C-80C4-8037D42D8B04}" type="slidenum">
              <a:rPr lang="en-US"/>
              <a:pPr/>
              <a:t>26</a:t>
            </a:fld>
            <a:endParaRPr lang="en-US"/>
          </a:p>
        </p:txBody>
      </p:sp>
      <p:sp>
        <p:nvSpPr>
          <p:cNvPr id="27341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  <p:sp>
        <p:nvSpPr>
          <p:cNvPr id="273411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16C7E-07D5-4282-9D78-8AAE2573303E}" type="slidenum">
              <a:rPr lang="en-US"/>
              <a:pPr/>
              <a:t>31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A6D04-4451-4F9B-989A-E38AC9662DC2}" type="slidenum">
              <a:rPr lang="en-US"/>
              <a:pPr/>
              <a:t>33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  <p:sp>
        <p:nvSpPr>
          <p:cNvPr id="286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87388"/>
            <a:ext cx="4565650" cy="3424237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22736-5344-4F19-92E5-01AF17F92510}" type="slidenum">
              <a:rPr lang="en-US"/>
              <a:pPr/>
              <a:t>34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  <p:sp>
        <p:nvSpPr>
          <p:cNvPr id="209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9838" y="687388"/>
            <a:ext cx="4565650" cy="3424237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899F4-2D7A-482A-9A42-E01EB7E6F31F}" type="slidenum">
              <a:rPr lang="en-US"/>
              <a:pPr/>
              <a:t>35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9A6A0-34B0-4A48-9908-45CC93CD6753}" type="slidenum">
              <a:rPr lang="en-US"/>
              <a:pPr/>
              <a:t>41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B9F7C-0451-4F2C-AC09-B41D320ECBAE}" type="slidenum">
              <a:rPr lang="en-US"/>
              <a:pPr/>
              <a:t>46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061FE-0497-4795-896D-D8C872867DDD}" type="slidenum">
              <a:rPr lang="en-US"/>
              <a:pPr/>
              <a:t>47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51EA1-0613-41FF-B68C-DBC165888552}" type="slidenum">
              <a:rPr lang="en-US"/>
              <a:pPr/>
              <a:t>48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6E4BB-C58F-4927-BE70-EA7DC7188B95}" type="slidenum">
              <a:rPr lang="en-US"/>
              <a:pPr/>
              <a:t>4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2285E-1550-4355-AE2D-EA01FA4501BC}" type="slidenum">
              <a:rPr lang="en-US"/>
              <a:pPr/>
              <a:t>50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36640-ECB4-492E-BABD-38A002593C94}" type="slidenum">
              <a:rPr lang="en-US"/>
              <a:pPr/>
              <a:t>51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FF88A-FAB4-4943-A4E0-0B2E784B7610}" type="slidenum">
              <a:rPr lang="en-US"/>
              <a:pPr/>
              <a:t>52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C4192-0583-41C5-996B-3059CC5B127A}" type="slidenum">
              <a:rPr lang="en-US"/>
              <a:pPr/>
              <a:t>53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6362E-5866-4D7A-9999-27C1666FBC57}" type="slidenum">
              <a:rPr lang="en-US"/>
              <a:pPr/>
              <a:t>54</a:t>
            </a:fld>
            <a:endParaRPr lang="en-US"/>
          </a:p>
        </p:txBody>
      </p:sp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3885903" y="-1512"/>
            <a:ext cx="2972097" cy="4051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885903" y="8634489"/>
            <a:ext cx="2972097" cy="5095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83" tIns="0" rIns="19083" bIns="0" anchor="b"/>
          <a:lstStyle/>
          <a:p>
            <a:pPr algn="r" defTabSz="915986" eaLnBrk="0" hangingPunct="0"/>
            <a:r>
              <a:rPr lang="en-US" sz="900" i="1" dirty="0">
                <a:latin typeface="Times New Roman" pitchFamily="18" charset="0"/>
              </a:rPr>
              <a:t>9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0" y="8634489"/>
            <a:ext cx="2969122" cy="5095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0" y="-1512"/>
            <a:ext cx="2969122" cy="4051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529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6300"/>
          </a:xfrm>
          <a:ln cap="flat"/>
        </p:spPr>
      </p:sp>
      <p:sp>
        <p:nvSpPr>
          <p:cNvPr id="252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ln/>
        </p:spPr>
        <p:txBody>
          <a:bodyPr lIns="90642" tIns="44526" rIns="90642" bIns="445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40184-3F3A-4FFD-B48C-EDDF829F10DA}" type="slidenum">
              <a:rPr lang="en-US"/>
              <a:pPr/>
              <a:t>57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6300"/>
          </a:xfrm>
          <a:ln cap="flat"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B995-27D3-4D27-A7B2-3BD800BF2000}" type="slidenum">
              <a:rPr lang="en-US"/>
              <a:pPr/>
              <a:t>60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90563"/>
            <a:ext cx="4484687" cy="3363912"/>
          </a:xfrm>
          <a:ln cap="flat"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6917"/>
          </a:xfrm>
          <a:ln/>
        </p:spPr>
        <p:txBody>
          <a:bodyPr lIns="90996" tIns="45499" rIns="90996" bIns="454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E5B63-0AA2-40BB-B837-117CEF58B18F}" type="slidenum">
              <a:rPr lang="en-US"/>
              <a:pPr/>
              <a:t>62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22438" y="1111250"/>
            <a:ext cx="3360737" cy="2522538"/>
          </a:xfrm>
          <a:ln cap="flat"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6917"/>
          </a:xfrm>
          <a:ln/>
        </p:spPr>
        <p:txBody>
          <a:bodyPr lIns="90996" tIns="45499" rIns="90996" bIns="454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690C-E656-42A2-85F0-6679570911F3}" type="slidenum">
              <a:rPr lang="en-US"/>
              <a:pPr/>
              <a:t>63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22438" y="1111250"/>
            <a:ext cx="3360737" cy="2522538"/>
          </a:xfrm>
          <a:ln cap="flat"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6917"/>
          </a:xfrm>
          <a:ln/>
        </p:spPr>
        <p:txBody>
          <a:bodyPr lIns="90996" tIns="45499" rIns="90996" bIns="454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7B02B-9D31-41C7-AC24-A6138F74A07C}" type="slidenum">
              <a:rPr lang="en-US"/>
              <a:pPr/>
              <a:t>64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22438" y="1111250"/>
            <a:ext cx="3360737" cy="2522538"/>
          </a:xfrm>
          <a:ln cap="flat"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6917"/>
          </a:xfrm>
          <a:ln/>
        </p:spPr>
        <p:txBody>
          <a:bodyPr lIns="90996" tIns="45499" rIns="90996" bIns="454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34443-F5D3-4482-BF43-F5009475B702}" type="slidenum">
              <a:rPr lang="en-US"/>
              <a:pPr/>
              <a:t>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7238" cy="3425825"/>
          </a:xfrm>
          <a:ln cap="flat"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829" y="4340679"/>
            <a:ext cx="5034856" cy="4118429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60CC2-36FF-4C7B-813B-D5486583F457}" type="slidenum">
              <a:rPr lang="en-US"/>
              <a:pPr/>
              <a:t>65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22438" y="1111250"/>
            <a:ext cx="3360737" cy="2522538"/>
          </a:xfrm>
          <a:ln cap="flat"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6917"/>
          </a:xfrm>
          <a:ln/>
        </p:spPr>
        <p:txBody>
          <a:bodyPr lIns="90996" tIns="45499" rIns="90996" bIns="454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26EDD-6ECE-47C1-A93E-EC4FDFC5CD6C}" type="slidenum">
              <a:rPr lang="en-US"/>
              <a:pPr/>
              <a:t>71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40CAE-F68F-43F0-B44F-C1A2AEB82E4A}" type="slidenum">
              <a:rPr lang="en-US"/>
              <a:pPr/>
              <a:t>73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69DF0-9A50-49B9-9C80-1FC385C00A57}" type="slidenum">
              <a:rPr lang="en-US"/>
              <a:pPr/>
              <a:t>74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F8008-3FCF-4C94-B35D-FAD4C6FE3F63}" type="slidenum">
              <a:rPr lang="en-US"/>
              <a:pPr/>
              <a:t>76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04C21-6771-4945-A5CD-8B2180784C15}" type="slidenum">
              <a:rPr lang="en-US"/>
              <a:pPr/>
              <a:t>77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BC3F5-DF82-442B-9E30-0F0023BBB165}" type="slidenum">
              <a:rPr lang="en-US"/>
              <a:pPr/>
              <a:t>78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C0D8F-3CB2-4CCF-9985-82DC2BCF2A24}" type="slidenum">
              <a:rPr lang="en-US"/>
              <a:pPr/>
              <a:t>79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0D8C3-26CE-406A-8360-55186A84C9C4}" type="slidenum">
              <a:rPr lang="en-US"/>
              <a:pPr/>
              <a:t>80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3FD09-BB55-4561-8CB3-9B6F1A413751}" type="slidenum">
              <a:rPr lang="en-US"/>
              <a:pPr/>
              <a:t>81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123825"/>
            <a:ext cx="6070600" cy="4552950"/>
          </a:xfrm>
          <a:ln cap="flat"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27414" cy="4115405"/>
          </a:xfrm>
          <a:ln/>
        </p:spPr>
        <p:txBody>
          <a:bodyPr lIns="91014" tIns="45507" rIns="91014" bIns="455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E9BD2-A4A7-4926-AC82-7A55F748847C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3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056AC-6672-4E95-9E9D-51CD9C822F07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056AC-6672-4E95-9E9D-51CD9C822F07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056AC-6672-4E95-9E9D-51CD9C822F07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056AC-6672-4E95-9E9D-51CD9C822F07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02FD0-2AAB-40C2-BC36-43879E6350C5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9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4516438"/>
            <a:ext cx="4560888" cy="342265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D8FE2-3E5F-49C3-9FAF-FA41065180C8}" type="slidenum">
              <a:rPr lang="en-US"/>
              <a:pPr/>
              <a:t>15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11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32014-61F6-4994-9952-F684DFB98FC8}" type="slidenum">
              <a:rPr lang="en-US"/>
              <a:pPr/>
              <a:t>17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 dirty="0"/>
          </a:p>
        </p:txBody>
      </p:sp>
      <p:sp>
        <p:nvSpPr>
          <p:cNvPr id="179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0F427-DC3B-4F71-97A9-341A9521C9D4}" type="slidenum">
              <a:rPr lang="en-US"/>
              <a:pPr/>
              <a:t>20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  <p:sp>
        <p:nvSpPr>
          <p:cNvPr id="184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4B76F-1DB6-424B-8482-F0A305668F68}" type="slidenum">
              <a:rPr lang="en-US"/>
              <a:pPr/>
              <a:t>22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6917"/>
          </a:xfrm>
          <a:ln/>
        </p:spPr>
        <p:txBody>
          <a:bodyPr lIns="92232" tIns="46116" rIns="92232" bIns="46116"/>
          <a:lstStyle/>
          <a:p>
            <a:endParaRPr lang="en-US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5650" cy="3424237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2275" y="274638"/>
            <a:ext cx="2176463" cy="59610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888" y="274638"/>
            <a:ext cx="6376987" cy="5961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579438"/>
            <a:ext cx="7531100" cy="81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263" y="1651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263" y="3784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7163" y="6310313"/>
            <a:ext cx="1905000" cy="3794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376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Partha Sarathi Goswami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352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C52E6E-2487-4553-94A8-9AABCA18B7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79438"/>
            <a:ext cx="7531100" cy="812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3250" y="1533525"/>
            <a:ext cx="39481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533525"/>
            <a:ext cx="39497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Partha Sarathi Goswami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5FA1CD-261B-4C81-9C2F-C7266CFBA6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Partha Sarathi Goswami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4640DA-BC88-4C3D-81DD-7B36512E4D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888" y="1014413"/>
            <a:ext cx="4276725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014413"/>
            <a:ext cx="4276725" cy="5221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8" y="1014413"/>
            <a:ext cx="8705850" cy="5221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0" y="6513513"/>
            <a:ext cx="9140825" cy="341312"/>
            <a:chOff x="0" y="4103"/>
            <a:chExt cx="5758" cy="215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0" y="4103"/>
              <a:ext cx="5759" cy="216"/>
            </a:xfrm>
            <a:prstGeom prst="rect">
              <a:avLst/>
            </a:prstGeom>
            <a:solidFill>
              <a:srgbClr val="0000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0" y="4115"/>
              <a:ext cx="5289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688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100" b="1">
                  <a:solidFill>
                    <a:srgbClr val="FFFFFF"/>
                  </a:solidFill>
                  <a:latin typeface="Arial" charset="0"/>
                </a:rPr>
                <a:t>© Bharati Vidyapeeth’s Institute of Computer Applications and Management, New Delhi-63.  </a:t>
              </a: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5440" y="4139"/>
              <a:ext cx="299" cy="1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688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100" b="1">
                  <a:solidFill>
                    <a:srgbClr val="000099"/>
                  </a:solidFill>
                  <a:latin typeface="Arial" charset="0"/>
                </a:rPr>
                <a:t> </a:t>
              </a:r>
              <a:fld id="{01E901CE-2CF9-411D-ADC6-2140AF86BAB1}" type="slidenum">
                <a:rPr lang="en-US" sz="1100" b="1">
                  <a:solidFill>
                    <a:srgbClr val="FFFFFF"/>
                  </a:solidFill>
                  <a:latin typeface="Arial" charset="0"/>
                </a:rPr>
                <a:pPr algn="ctr">
                  <a:spcBef>
                    <a:spcPts val="688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t>‹#›</a:t>
              </a:fld>
              <a:endParaRPr lang="en-US" sz="1100" b="1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506538" y="142875"/>
            <a:ext cx="74136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41375"/>
            <a:ext cx="9144000" cy="42863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1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0" y="6513513"/>
            <a:ext cx="9140825" cy="341312"/>
            <a:chOff x="0" y="4103"/>
            <a:chExt cx="5758" cy="215"/>
          </a:xfrm>
        </p:grpSpPr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0" y="4103"/>
              <a:ext cx="5759" cy="216"/>
            </a:xfrm>
            <a:prstGeom prst="rect">
              <a:avLst/>
            </a:prstGeom>
            <a:solidFill>
              <a:srgbClr val="0000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50" y="4115"/>
              <a:ext cx="5289" cy="1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688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100" b="1">
                  <a:solidFill>
                    <a:srgbClr val="FFFFFF"/>
                  </a:solidFill>
                  <a:latin typeface="Arial" charset="0"/>
                </a:rPr>
                <a:t>© Bharati Vidyapeeth’s Institute of Computer Applications and Management, New Delhi-63.  </a:t>
              </a:r>
            </a:p>
          </p:txBody>
        </p: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5440" y="4139"/>
              <a:ext cx="299" cy="1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688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100" b="1">
                  <a:solidFill>
                    <a:srgbClr val="000099"/>
                  </a:solidFill>
                  <a:latin typeface="Arial" charset="0"/>
                </a:rPr>
                <a:t> </a:t>
              </a:r>
              <a:fld id="{D58E754A-AE78-4BD2-A302-DA70BD334D55}" type="slidenum">
                <a:rPr lang="en-US" sz="1100" b="1">
                  <a:solidFill>
                    <a:srgbClr val="FFFFFF"/>
                  </a:solidFill>
                  <a:latin typeface="Arial" charset="0"/>
                </a:rPr>
                <a:pPr algn="ctr">
                  <a:spcBef>
                    <a:spcPts val="688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t>‹#›</a:t>
              </a:fld>
              <a:endParaRPr lang="en-US" sz="1100" b="1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1506538" y="142875"/>
            <a:ext cx="74136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841375"/>
            <a:ext cx="9144000" cy="42863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7" name="Picture 28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1495425" y="0"/>
            <a:ext cx="7648575" cy="696913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3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52" name="Picture 3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693738"/>
            <a:ext cx="9144000" cy="144462"/>
          </a:xfrm>
          <a:prstGeom prst="rect">
            <a:avLst/>
          </a:pr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3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1465263" cy="64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-36513" y="6540500"/>
            <a:ext cx="9140826" cy="341313"/>
            <a:chOff x="-23" y="4120"/>
            <a:chExt cx="5758" cy="215"/>
          </a:xfrm>
        </p:grpSpPr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-23" y="4120"/>
              <a:ext cx="5759" cy="216"/>
            </a:xfrm>
            <a:prstGeom prst="rect">
              <a:avLst/>
            </a:prstGeom>
            <a:solidFill>
              <a:srgbClr val="0000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7" y="4132"/>
              <a:ext cx="5289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688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200" b="1">
                  <a:solidFill>
                    <a:srgbClr val="FFFFFF"/>
                  </a:solidFill>
                  <a:latin typeface="Arial" charset="0"/>
                </a:rPr>
                <a:t>© </a:t>
              </a:r>
              <a:r>
                <a:rPr lang="en-US" sz="1100" b="1">
                  <a:solidFill>
                    <a:srgbClr val="FFFFFF"/>
                  </a:solidFill>
                  <a:latin typeface="Arial" charset="0"/>
                </a:rPr>
                <a:t>Bharati Vidyapeeth’s Institute of Computer Applications and Management, New Delhi-63 </a:t>
              </a:r>
            </a:p>
          </p:txBody>
        </p:sp>
        <p:sp>
          <p:nvSpPr>
            <p:cNvPr id="1063" name="Text Box 39"/>
            <p:cNvSpPr txBox="1">
              <a:spLocks noChangeArrowheads="1"/>
            </p:cNvSpPr>
            <p:nvPr/>
          </p:nvSpPr>
          <p:spPr bwMode="auto">
            <a:xfrm>
              <a:off x="5417" y="4156"/>
              <a:ext cx="299" cy="1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200" b="1">
                  <a:solidFill>
                    <a:srgbClr val="000099"/>
                  </a:solidFill>
                  <a:latin typeface="Arial" charset="0"/>
                </a:rPr>
                <a:t> </a:t>
              </a:r>
              <a:fld id="{3C45EBA7-E83C-4357-9164-B9B983CDB397}" type="slidenum">
                <a:rPr lang="en-US" sz="1200" b="1">
                  <a:solidFill>
                    <a:srgbClr val="FFFFFF"/>
                  </a:solidFill>
                  <a:latin typeface="Arial" charset="0"/>
                </a:rPr>
                <a:pPr algn="ctr">
                  <a:spcBef>
                    <a:spcPts val="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t>‹#›</a:t>
              </a:fld>
              <a:endParaRPr lang="en-US" sz="1200" b="1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-36513" y="6540500"/>
            <a:ext cx="9140826" cy="341313"/>
            <a:chOff x="-23" y="4120"/>
            <a:chExt cx="5758" cy="215"/>
          </a:xfrm>
        </p:grpSpPr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-23" y="4120"/>
              <a:ext cx="5759" cy="216"/>
            </a:xfrm>
            <a:prstGeom prst="rect">
              <a:avLst/>
            </a:prstGeom>
            <a:solidFill>
              <a:srgbClr val="0000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6" name="Text Box 42"/>
            <p:cNvSpPr txBox="1">
              <a:spLocks noChangeArrowheads="1"/>
            </p:cNvSpPr>
            <p:nvPr/>
          </p:nvSpPr>
          <p:spPr bwMode="auto">
            <a:xfrm>
              <a:off x="27" y="4132"/>
              <a:ext cx="5289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688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200" b="1">
                  <a:solidFill>
                    <a:srgbClr val="FFFFFF"/>
                  </a:solidFill>
                  <a:latin typeface="Arial" charset="0"/>
                </a:rPr>
                <a:t>© </a:t>
              </a:r>
              <a:r>
                <a:rPr lang="en-US" sz="1100" b="1">
                  <a:solidFill>
                    <a:srgbClr val="FFFFFF"/>
                  </a:solidFill>
                  <a:latin typeface="Arial" charset="0"/>
                </a:rPr>
                <a:t>Bharati Vidyapeeth’s Institute of Computer Applications and Management, New Delhi-63 </a:t>
              </a:r>
            </a:p>
          </p:txBody>
        </p:sp>
        <p:sp>
          <p:nvSpPr>
            <p:cNvPr id="1067" name="Text Box 43"/>
            <p:cNvSpPr txBox="1">
              <a:spLocks noChangeArrowheads="1"/>
            </p:cNvSpPr>
            <p:nvPr/>
          </p:nvSpPr>
          <p:spPr bwMode="auto">
            <a:xfrm>
              <a:off x="5417" y="4156"/>
              <a:ext cx="299" cy="1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ts val="7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200" b="1">
                  <a:solidFill>
                    <a:srgbClr val="000099"/>
                  </a:solidFill>
                  <a:latin typeface="Arial" charset="0"/>
                </a:rPr>
                <a:t> </a:t>
              </a:r>
              <a:fld id="{14A032F5-B5EA-4CA7-A393-5152E10B56D2}" type="slidenum">
                <a:rPr lang="en-US" sz="1200" b="1">
                  <a:solidFill>
                    <a:srgbClr val="FFFFFF"/>
                  </a:solidFill>
                  <a:latin typeface="Arial" charset="0"/>
                </a:rPr>
                <a:pPr algn="ctr">
                  <a:spcBef>
                    <a:spcPts val="75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/>
                </a:pPr>
                <a:t>‹#›</a:t>
              </a:fld>
              <a:endParaRPr lang="en-US" sz="1200" b="1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-36513" y="6489693"/>
            <a:ext cx="9142414" cy="393700"/>
            <a:chOff x="-23" y="4088"/>
            <a:chExt cx="5759" cy="248"/>
          </a:xfrm>
        </p:grpSpPr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-23" y="4088"/>
              <a:ext cx="5759" cy="248"/>
            </a:xfrm>
            <a:prstGeom prst="rect">
              <a:avLst/>
            </a:prstGeom>
            <a:solidFill>
              <a:srgbClr val="0000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0" name="Text Box 46"/>
            <p:cNvSpPr txBox="1">
              <a:spLocks noChangeArrowheads="1"/>
            </p:cNvSpPr>
            <p:nvPr/>
          </p:nvSpPr>
          <p:spPr bwMode="auto">
            <a:xfrm>
              <a:off x="27" y="4107"/>
              <a:ext cx="5460" cy="1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688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200" b="1" dirty="0">
                  <a:solidFill>
                    <a:srgbClr val="FFFFFF"/>
                  </a:solidFill>
                  <a:latin typeface="Arial" charset="0"/>
                </a:rPr>
                <a:t>© </a:t>
              </a:r>
              <a:r>
                <a:rPr lang="en-US" sz="1100" b="1" dirty="0" err="1">
                  <a:solidFill>
                    <a:srgbClr val="FFFFFF"/>
                  </a:solidFill>
                  <a:latin typeface="Arial" charset="0"/>
                </a:rPr>
                <a:t>Bharati</a:t>
              </a:r>
              <a:r>
                <a:rPr lang="en-US" sz="1100" b="1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100" b="1" dirty="0" err="1">
                  <a:solidFill>
                    <a:srgbClr val="FFFFFF"/>
                  </a:solidFill>
                  <a:latin typeface="Arial" charset="0"/>
                </a:rPr>
                <a:t>Vidyapeeth’s</a:t>
              </a:r>
              <a:r>
                <a:rPr lang="en-US" sz="1100" b="1" dirty="0">
                  <a:solidFill>
                    <a:srgbClr val="FFFFFF"/>
                  </a:solidFill>
                  <a:latin typeface="Arial" charset="0"/>
                </a:rPr>
                <a:t> Institute of Computer Applications and Management, New </a:t>
              </a:r>
              <a:r>
                <a:rPr lang="en-US" sz="1100" b="1" dirty="0" smtClean="0">
                  <a:solidFill>
                    <a:srgbClr val="FFFFFF"/>
                  </a:solidFill>
                  <a:latin typeface="Arial" charset="0"/>
                </a:rPr>
                <a:t>Delhi-63</a:t>
              </a:r>
              <a:r>
                <a:rPr lang="en-US" sz="1100" b="1" baseline="0" dirty="0" smtClean="0">
                  <a:solidFill>
                    <a:srgbClr val="FFFFFF"/>
                  </a:solidFill>
                  <a:latin typeface="Arial" charset="0"/>
                </a:rPr>
                <a:t>, By : </a:t>
              </a:r>
              <a:r>
                <a:rPr lang="en-US" sz="1100" b="1" baseline="0" dirty="0" err="1" smtClean="0">
                  <a:solidFill>
                    <a:srgbClr val="FFFFFF"/>
                  </a:solidFill>
                  <a:latin typeface="Arial" charset="0"/>
                </a:rPr>
                <a:t>Narinder</a:t>
              </a:r>
              <a:r>
                <a:rPr lang="en-US" sz="1100" b="1" baseline="0" dirty="0" smtClean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en-US" sz="1100" b="1" baseline="0" dirty="0" err="1" smtClean="0">
                  <a:solidFill>
                    <a:srgbClr val="FFFFFF"/>
                  </a:solidFill>
                  <a:latin typeface="Arial" charset="0"/>
                </a:rPr>
                <a:t>Kaur</a:t>
              </a:r>
              <a:r>
                <a:rPr lang="en-US" sz="1100" b="1" dirty="0" smtClean="0">
                  <a:solidFill>
                    <a:srgbClr val="FFFFFF"/>
                  </a:solidFill>
                  <a:latin typeface="Arial" charset="0"/>
                </a:rPr>
                <a:t>, </a:t>
              </a:r>
              <a:r>
                <a:rPr lang="en-US" sz="1100" b="1" dirty="0">
                  <a:solidFill>
                    <a:srgbClr val="FFFFFF"/>
                  </a:solidFill>
                  <a:latin typeface="Arial" charset="0"/>
                </a:rPr>
                <a:t>Asst. Professor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200">
          <a:solidFill>
            <a:srgbClr val="993300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100">
          <a:solidFill>
            <a:srgbClr val="000099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16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1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Document5.doc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Word_97_-_2003_Document8.doc"/><Relationship Id="rId4" Type="http://schemas.openxmlformats.org/officeDocument/2006/relationships/oleObject" Target="../embeddings/Microsoft_Office_Word_97_-_2003_Document7.doc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9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11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Microsoft_Office_Word_97_-_2003_Document13.doc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Microsoft_Office_Word_97_-_2003_Document15.doc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Microsoft_Office_Word_97_-_2003_Document18.doc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9.doc"/><Relationship Id="rId7" Type="http://schemas.openxmlformats.org/officeDocument/2006/relationships/oleObject" Target="../embeddings/Microsoft_Office_Word_97_-_2003_Document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Document22.doc"/><Relationship Id="rId5" Type="http://schemas.openxmlformats.org/officeDocument/2006/relationships/oleObject" Target="../embeddings/Microsoft_Office_Word_97_-_2003_Document21.doc"/><Relationship Id="rId4" Type="http://schemas.openxmlformats.org/officeDocument/2006/relationships/oleObject" Target="../embeddings/Microsoft_Office_Word_97_-_2003_Document20.doc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Word_97_-_2003_Document26.doc"/><Relationship Id="rId5" Type="http://schemas.openxmlformats.org/officeDocument/2006/relationships/oleObject" Target="../embeddings/Microsoft_Office_Word_97_-_2003_Document25.doc"/><Relationship Id="rId4" Type="http://schemas.openxmlformats.org/officeDocument/2006/relationships/oleObject" Target="../embeddings/Microsoft_Office_Word_97_-_2003_Document24.doc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Office_Word_97_-_2003_Document29.doc"/><Relationship Id="rId5" Type="http://schemas.openxmlformats.org/officeDocument/2006/relationships/oleObject" Target="../embeddings/Microsoft_Office_Word_97_-_2003_Document28.doc"/><Relationship Id="rId4" Type="http://schemas.openxmlformats.org/officeDocument/2006/relationships/oleObject" Target="../embeddings/Microsoft_Office_Word_97_-_2003_Document27.doc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Microsoft_Office_Word_97_-_2003_Document32.doc"/><Relationship Id="rId4" Type="http://schemas.openxmlformats.org/officeDocument/2006/relationships/oleObject" Target="../embeddings/Microsoft_Office_Word_97_-_2003_Document31.doc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Microsoft_Office_Word_97_-_2003_Document36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Office_Word_97_-_2003_Document35.doc"/><Relationship Id="rId5" Type="http://schemas.openxmlformats.org/officeDocument/2006/relationships/oleObject" Target="../embeddings/Microsoft_Office_Word_97_-_2003_Document34.doc"/><Relationship Id="rId4" Type="http://schemas.openxmlformats.org/officeDocument/2006/relationships/oleObject" Target="../embeddings/Microsoft_Office_Word_97_-_2003_Document33.doc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Microsoft_Office_Word_97_-_2003_Document4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Office_Word_97_-_2003_Document39.doc"/><Relationship Id="rId5" Type="http://schemas.openxmlformats.org/officeDocument/2006/relationships/oleObject" Target="../embeddings/Microsoft_Office_Word_97_-_2003_Document38.doc"/><Relationship Id="rId4" Type="http://schemas.openxmlformats.org/officeDocument/2006/relationships/oleObject" Target="../embeddings/Microsoft_Office_Word_97_-_2003_Document37.doc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Microsoft_Office_Word_97_-_2003_Document4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Office_Word_97_-_2003_Document43.doc"/><Relationship Id="rId5" Type="http://schemas.openxmlformats.org/officeDocument/2006/relationships/oleObject" Target="../embeddings/Microsoft_Office_Word_97_-_2003_Document42.doc"/><Relationship Id="rId4" Type="http://schemas.openxmlformats.org/officeDocument/2006/relationships/oleObject" Target="../embeddings/Microsoft_Office_Word_97_-_2003_Document41.doc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Microsoft_Office_Word_97_-_2003_Document4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Office_Word_97_-_2003_Document47.doc"/><Relationship Id="rId5" Type="http://schemas.openxmlformats.org/officeDocument/2006/relationships/oleObject" Target="../embeddings/Microsoft_Office_Word_97_-_2003_Document46.doc"/><Relationship Id="rId4" Type="http://schemas.openxmlformats.org/officeDocument/2006/relationships/oleObject" Target="../embeddings/Microsoft_Office_Word_97_-_2003_Document45.doc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_-_2003_Document50.doc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Microsoft_Office_Word_97_-_2003_Document54.doc"/><Relationship Id="rId5" Type="http://schemas.openxmlformats.org/officeDocument/2006/relationships/oleObject" Target="../embeddings/Microsoft_Office_Word_97_-_2003_Document53.doc"/><Relationship Id="rId4" Type="http://schemas.openxmlformats.org/officeDocument/2006/relationships/oleObject" Target="../embeddings/Microsoft_Office_Word_97_-_2003_Document52.doc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Office_Word_97_-_2003_Document58.doc"/><Relationship Id="rId5" Type="http://schemas.openxmlformats.org/officeDocument/2006/relationships/oleObject" Target="../embeddings/Microsoft_Office_Word_97_-_2003_Document57.doc"/><Relationship Id="rId4" Type="http://schemas.openxmlformats.org/officeDocument/2006/relationships/oleObject" Target="../embeddings/Microsoft_Office_Word_97_-_2003_Document56.doc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Microsoft_Office_Word_97_-_2003_Document62.doc"/><Relationship Id="rId5" Type="http://schemas.openxmlformats.org/officeDocument/2006/relationships/oleObject" Target="../embeddings/Microsoft_Office_Word_97_-_2003_Document61.doc"/><Relationship Id="rId4" Type="http://schemas.openxmlformats.org/officeDocument/2006/relationships/oleObject" Target="../embeddings/Microsoft_Office_Word_97_-_2003_Document60.doc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3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Unit 1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Introduction to DBMS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DBMS Languages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43050"/>
            <a:ext cx="8128000" cy="50863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Data Definition Language (DDL)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Used to describe a schema</a:t>
            </a:r>
          </a:p>
          <a:p>
            <a:r>
              <a:rPr lang="en-US" dirty="0">
                <a:latin typeface="Times New Roman" pitchFamily="18" charset="0"/>
              </a:rPr>
              <a:t>Data Manipulation Language (DML)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Used by users to query the DB and change the data</a:t>
            </a:r>
          </a:p>
          <a:p>
            <a:r>
              <a:rPr lang="en-US" dirty="0">
                <a:latin typeface="Times New Roman" pitchFamily="18" charset="0"/>
              </a:rPr>
              <a:t>Storage Definition Language (SDL)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Define the internal storage schema</a:t>
            </a:r>
          </a:p>
          <a:p>
            <a:r>
              <a:rPr lang="en-US" dirty="0">
                <a:latin typeface="Times New Roman" pitchFamily="18" charset="0"/>
              </a:rPr>
              <a:t>View Definition Language (VDL)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Define views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First Normal Form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/>
              <a:t>To move to First Normal Form a relation must contain only atomic values at each row and column.</a:t>
            </a:r>
          </a:p>
          <a:p>
            <a:pPr lvl="1"/>
            <a:r>
              <a:rPr lang="en-US" sz="3200" dirty="0"/>
              <a:t>No repeating groups</a:t>
            </a:r>
          </a:p>
          <a:p>
            <a:pPr lvl="1"/>
            <a:r>
              <a:rPr lang="en-US" sz="3200" dirty="0"/>
              <a:t>A column or set of columns is called a Candidate Key when its values can uniquely identify the row in the relation.</a:t>
            </a:r>
          </a:p>
          <a:p>
            <a:pPr lvl="1">
              <a:buFont typeface="Wingdings" pitchFamily="2" charset="2"/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First Normal Form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36713"/>
            <a:ext cx="8705850" cy="5221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Sometimes, during the process of designing a database it may be necessary to transform into a relation a given table that in some of its entries (the intersection of a row and a column) may have more than one value</a:t>
            </a:r>
            <a:r>
              <a:rPr lang="en-US" sz="2800" dirty="0" smtClean="0">
                <a:latin typeface="+mj-lt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Example</a:t>
            </a:r>
            <a:r>
              <a:rPr lang="en-US" sz="2400" dirty="0">
                <a:latin typeface="+mj-lt"/>
              </a:rPr>
              <a:t>: the PROJECT table shown in the next slide where one or more employees may be assigned to a project</a:t>
            </a:r>
            <a:r>
              <a:rPr lang="en-US" sz="2400" dirty="0" smtClean="0">
                <a:latin typeface="+mj-lt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+mj-lt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+mj-lt"/>
              </a:rPr>
              <a:t>Notice that for each Project ID (</a:t>
            </a:r>
            <a:r>
              <a:rPr lang="en-US" sz="2000" dirty="0" err="1">
                <a:latin typeface="+mj-lt"/>
              </a:rPr>
              <a:t>Proj</a:t>
            </a:r>
            <a:r>
              <a:rPr lang="en-US" sz="2000" dirty="0">
                <a:latin typeface="+mj-lt"/>
              </a:rPr>
              <a:t>-ID) every “row” of the table has more than one value under the columns </a:t>
            </a:r>
            <a:r>
              <a:rPr lang="en-US" sz="2000" dirty="0" err="1">
                <a:latin typeface="+mj-lt"/>
              </a:rPr>
              <a:t>Emp</a:t>
            </a:r>
            <a:r>
              <a:rPr lang="en-US" sz="2000" dirty="0">
                <a:latin typeface="+mj-lt"/>
              </a:rPr>
              <a:t>-ID, </a:t>
            </a:r>
            <a:r>
              <a:rPr lang="en-US" sz="2000" dirty="0" err="1">
                <a:latin typeface="+mj-lt"/>
              </a:rPr>
              <a:t>Emp</a:t>
            </a:r>
            <a:r>
              <a:rPr lang="en-US" sz="2000" dirty="0">
                <a:latin typeface="+mj-lt"/>
              </a:rPr>
              <a:t>-Name, </a:t>
            </a:r>
            <a:r>
              <a:rPr lang="en-US" sz="2000" dirty="0" err="1">
                <a:latin typeface="+mj-lt"/>
              </a:rPr>
              <a:t>Emp-Dpt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Emp</a:t>
            </a:r>
            <a:r>
              <a:rPr lang="en-US" sz="2000" dirty="0">
                <a:latin typeface="+mj-lt"/>
              </a:rPr>
              <a:t>-</a:t>
            </a:r>
            <a:r>
              <a:rPr lang="en-US" sz="2000" dirty="0" err="1">
                <a:latin typeface="+mj-lt"/>
              </a:rPr>
              <a:t>Hrly</a:t>
            </a:r>
            <a:r>
              <a:rPr lang="en-US" sz="2000" dirty="0">
                <a:latin typeface="+mj-lt"/>
              </a:rPr>
              <a:t>-Rate, and Total-Hrs.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First Normal Form</a:t>
            </a:r>
          </a:p>
        </p:txBody>
      </p:sp>
      <p:graphicFrame>
        <p:nvGraphicFramePr>
          <p:cNvPr id="221287" name="Group 10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610600" cy="4518406"/>
        </p:xfrm>
        <a:graphic>
          <a:graphicData uri="http://schemas.openxmlformats.org/drawingml/2006/table">
            <a:tbl>
              <a:tblPr/>
              <a:tblGrid>
                <a:gridCol w="638175"/>
                <a:gridCol w="1274763"/>
                <a:gridCol w="1117600"/>
                <a:gridCol w="1195387"/>
                <a:gridCol w="1155700"/>
                <a:gridCol w="1316038"/>
                <a:gridCol w="1195387"/>
                <a:gridCol w="717550"/>
              </a:tblGrid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Proj-Mgr-ID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Emp-Dpt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Emp-Hrly-Rate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Total-Hrs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E-commerce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789487453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123423479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980808980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234809000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542298973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Heydary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Alexander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TechDoc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Distance-Ed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820972445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432329700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689231199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712093093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Mantle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Richardson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TechDoc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980212343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834920043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380802233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553208932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123423479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Lopez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Harrison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Olivier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Heydary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Engineering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TechDoc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Nitts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550227043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340783453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1288" name="Text Box 104"/>
          <p:cNvSpPr txBox="1">
            <a:spLocks noChangeArrowheads="1"/>
          </p:cNvSpPr>
          <p:nvPr/>
        </p:nvSpPr>
        <p:spPr bwMode="auto">
          <a:xfrm>
            <a:off x="374650" y="1524000"/>
            <a:ext cx="1263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To refer to this type of table and how tables relate to relations some new terminology is necessary</a:t>
            </a:r>
            <a:r>
              <a:rPr lang="en-US" sz="2800" dirty="0" smtClean="0">
                <a:latin typeface="+mj-lt"/>
              </a:rPr>
              <a:t>:</a:t>
            </a:r>
          </a:p>
          <a:p>
            <a:pPr lvl="1">
              <a:lnSpc>
                <a:spcPct val="80000"/>
              </a:lnSpc>
            </a:pPr>
            <a:endParaRPr lang="en-US" sz="2800" dirty="0" smtClean="0"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Table </a:t>
            </a:r>
            <a:r>
              <a:rPr lang="en-US" sz="2400" dirty="0">
                <a:latin typeface="+mj-lt"/>
              </a:rPr>
              <a:t>entries that have more than one value are called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multivalue</a:t>
            </a:r>
            <a:r>
              <a:rPr lang="en-US" sz="2400" dirty="0">
                <a:latin typeface="+mj-lt"/>
              </a:rPr>
              <a:t> entries.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Tables with </a:t>
            </a:r>
            <a:r>
              <a:rPr lang="en-US" sz="2400" dirty="0" err="1">
                <a:latin typeface="+mj-lt"/>
              </a:rPr>
              <a:t>multivalue</a:t>
            </a:r>
            <a:r>
              <a:rPr lang="en-US" sz="2400" dirty="0">
                <a:latin typeface="+mj-lt"/>
              </a:rPr>
              <a:t> entries are called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unnormalized</a:t>
            </a:r>
            <a:r>
              <a:rPr lang="en-US" sz="2400" dirty="0">
                <a:latin typeface="+mj-lt"/>
              </a:rPr>
              <a:t> tables.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Within an </a:t>
            </a:r>
            <a:r>
              <a:rPr lang="en-US" sz="2400" dirty="0" err="1">
                <a:latin typeface="+mj-lt"/>
              </a:rPr>
              <a:t>unnormalized</a:t>
            </a:r>
            <a:r>
              <a:rPr lang="en-US" sz="2400" dirty="0">
                <a:latin typeface="+mj-lt"/>
              </a:rPr>
              <a:t> table, we call a 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repeating group</a:t>
            </a:r>
            <a:r>
              <a:rPr lang="en-US" sz="2400" dirty="0">
                <a:latin typeface="+mj-lt"/>
              </a:rPr>
              <a:t> an attribute or a group of attributes that may have </a:t>
            </a:r>
            <a:r>
              <a:rPr lang="en-US" sz="2400" dirty="0" err="1">
                <a:latin typeface="+mj-lt"/>
              </a:rPr>
              <a:t>mulitvalue</a:t>
            </a:r>
            <a:r>
              <a:rPr lang="en-US" sz="2400" dirty="0">
                <a:latin typeface="+mj-lt"/>
              </a:rPr>
              <a:t> entries for single occurrences of the table identifier.</a:t>
            </a:r>
          </a:p>
          <a:p>
            <a:pPr lvl="2">
              <a:lnSpc>
                <a:spcPct val="80000"/>
              </a:lnSpc>
            </a:pPr>
            <a:r>
              <a:rPr lang="en-US" sz="2200" dirty="0">
                <a:latin typeface="+mj-lt"/>
              </a:rPr>
              <a:t>Refers to the attribute that allows us to distinguish the different rows of the </a:t>
            </a:r>
            <a:r>
              <a:rPr lang="en-US" sz="2200" dirty="0" err="1">
                <a:latin typeface="+mj-lt"/>
              </a:rPr>
              <a:t>unnormalized</a:t>
            </a:r>
            <a:r>
              <a:rPr lang="en-US" sz="2200" dirty="0">
                <a:latin typeface="+mj-lt"/>
              </a:rPr>
              <a:t> table.</a:t>
            </a:r>
          </a:p>
        </p:txBody>
      </p:sp>
      <p:sp>
        <p:nvSpPr>
          <p:cNvPr id="223236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  <a:ln/>
        </p:spPr>
        <p:txBody>
          <a:bodyPr/>
          <a:lstStyle/>
          <a:p>
            <a:pPr eaLnBrk="0" hangingPunct="0"/>
            <a:r>
              <a:rPr lang="en-US" b="1" dirty="0">
                <a:solidFill>
                  <a:srgbClr val="FFCCFF"/>
                </a:solidFill>
              </a:rPr>
              <a:t>First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Three Formal definitions of First Normal Form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      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 relation r is said to be in First Normal Form (1NF) if and only if every entry of the relation (the intersection of the </a:t>
            </a:r>
            <a:r>
              <a:rPr lang="en-US" sz="2400" dirty="0" err="1">
                <a:solidFill>
                  <a:schemeClr val="tx1"/>
                </a:solidFill>
              </a:rPr>
              <a:t>tuple</a:t>
            </a:r>
            <a:r>
              <a:rPr lang="en-US" sz="2400" dirty="0">
                <a:solidFill>
                  <a:schemeClr val="tx1"/>
                </a:solidFill>
              </a:rPr>
              <a:t> and a column) has at most a single value.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A relation is in first normal form (1NF) if and only if all underlying simple domain contains atomic values only.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A relation is in 1NF if and only if all of its attributes are based upon a simple domain.</a:t>
            </a:r>
          </a:p>
          <a:p>
            <a:pPr lvl="2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These two definitions are equivalent.</a:t>
            </a:r>
          </a:p>
          <a:p>
            <a:pPr lvl="2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If all relations of a database are in 1NF, we can say that the database is in 1NF.</a:t>
            </a:r>
          </a:p>
        </p:txBody>
      </p:sp>
      <p:sp>
        <p:nvSpPr>
          <p:cNvPr id="226307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685800"/>
          </a:xfrm>
          <a:noFill/>
          <a:ln/>
        </p:spPr>
        <p:txBody>
          <a:bodyPr/>
          <a:lstStyle/>
          <a:p>
            <a:pPr eaLnBrk="0" hangingPunct="0"/>
            <a:r>
              <a:rPr lang="en-US" sz="4000" b="1" dirty="0">
                <a:solidFill>
                  <a:srgbClr val="FFCCFF"/>
                </a:solidFill>
              </a:rPr>
              <a:t>First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First Normal Form</a:t>
            </a:r>
          </a:p>
        </p:txBody>
      </p:sp>
      <p:graphicFrame>
        <p:nvGraphicFramePr>
          <p:cNvPr id="229663" name="Group 287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8610600" cy="4398651"/>
        </p:xfrm>
        <a:graphic>
          <a:graphicData uri="http://schemas.openxmlformats.org/drawingml/2006/table">
            <a:tbl>
              <a:tblPr/>
              <a:tblGrid>
                <a:gridCol w="638175"/>
                <a:gridCol w="1274763"/>
                <a:gridCol w="1117600"/>
                <a:gridCol w="1195387"/>
                <a:gridCol w="1155700"/>
                <a:gridCol w="1316038"/>
                <a:gridCol w="1195387"/>
                <a:gridCol w="7175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Proj-Mgr-ID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Emp-Dpt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Emp-Hrly-Rate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Total-Hrs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E-commerce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789487453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123423479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Heydary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E-commerce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789487453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980808980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E-commerce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789487453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234809000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Alexander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E-commerce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789487453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542298973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TechDoc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Distance-Ed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820972445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432329700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Distance-Ed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820972445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689231199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Richardson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Distance-Ed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820972445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712093093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Howard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TechDoc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980212343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834920043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Lopez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980212343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380802233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TechSupport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980212343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553208932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Olivier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TechDoc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980212343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123423479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Heydary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Nitts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550227043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340783453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435" name="Text Box 59"/>
          <p:cNvSpPr txBox="1">
            <a:spLocks noChangeArrowheads="1"/>
          </p:cNvSpPr>
          <p:nvPr/>
        </p:nvSpPr>
        <p:spPr bwMode="auto">
          <a:xfrm>
            <a:off x="374650" y="1524000"/>
            <a:ext cx="1263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PROJECT</a:t>
            </a:r>
          </a:p>
        </p:txBody>
      </p:sp>
      <p:sp>
        <p:nvSpPr>
          <p:cNvPr id="229662" name="Text Box 286"/>
          <p:cNvSpPr txBox="1">
            <a:spLocks noChangeArrowheads="1"/>
          </p:cNvSpPr>
          <p:nvPr/>
        </p:nvSpPr>
        <p:spPr bwMode="auto">
          <a:xfrm>
            <a:off x="3276600" y="1524000"/>
            <a:ext cx="5607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The normalized representation of the PROJECT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Partial Dependencies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Identifying the partial dependencies in the PROJECT-EMPLOYEE relation.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j-lt"/>
              </a:rPr>
              <a:t>The PK of this relation is formed by the attributes </a:t>
            </a:r>
            <a:r>
              <a:rPr lang="en-US" sz="2400" dirty="0" err="1">
                <a:latin typeface="+mj-lt"/>
              </a:rPr>
              <a:t>Proj</a:t>
            </a:r>
            <a:r>
              <a:rPr lang="en-US" sz="2400" dirty="0">
                <a:latin typeface="+mj-lt"/>
              </a:rPr>
              <a:t>-ID and </a:t>
            </a:r>
            <a:r>
              <a:rPr lang="en-US" sz="2400" dirty="0" err="1">
                <a:latin typeface="+mj-lt"/>
              </a:rPr>
              <a:t>Emp</a:t>
            </a:r>
            <a:r>
              <a:rPr lang="en-US" sz="2400" dirty="0">
                <a:latin typeface="+mj-lt"/>
              </a:rPr>
              <a:t>-ID.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j-lt"/>
              </a:rPr>
              <a:t>This implies that </a:t>
            </a:r>
            <a:r>
              <a:rPr lang="en-US" sz="2400" dirty="0" err="1">
                <a:latin typeface="+mj-lt"/>
              </a:rPr>
              <a:t>Proj</a:t>
            </a:r>
            <a:r>
              <a:rPr lang="en-US" sz="2400" dirty="0">
                <a:latin typeface="+mj-lt"/>
              </a:rPr>
              <a:t>-ID, </a:t>
            </a:r>
            <a:r>
              <a:rPr lang="en-US" sz="2400" dirty="0" err="1">
                <a:latin typeface="+mj-lt"/>
              </a:rPr>
              <a:t>Emp</a:t>
            </a:r>
            <a:r>
              <a:rPr lang="en-US" sz="2400" dirty="0">
                <a:latin typeface="+mj-lt"/>
              </a:rPr>
              <a:t>-ID uniquely identifies a </a:t>
            </a:r>
            <a:r>
              <a:rPr lang="en-US" sz="2400" dirty="0" err="1">
                <a:latin typeface="+mj-lt"/>
              </a:rPr>
              <a:t>tuple</a:t>
            </a:r>
            <a:r>
              <a:rPr lang="en-US" sz="2400" dirty="0">
                <a:latin typeface="+mj-lt"/>
              </a:rPr>
              <a:t> in the relation.</a:t>
            </a:r>
          </a:p>
          <a:p>
            <a:pPr lvl="2">
              <a:lnSpc>
                <a:spcPct val="90000"/>
              </a:lnSpc>
            </a:pPr>
            <a:r>
              <a:rPr lang="en-US" sz="2200" dirty="0">
                <a:latin typeface="+mj-lt"/>
              </a:rPr>
              <a:t>They functionally determine any individual attribute or any combination of attributes of the relation.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j-lt"/>
              </a:rPr>
              <a:t>However, we only need attribute </a:t>
            </a:r>
            <a:r>
              <a:rPr lang="en-US" sz="2400" dirty="0" err="1">
                <a:latin typeface="+mj-lt"/>
              </a:rPr>
              <a:t>Emp</a:t>
            </a:r>
            <a:r>
              <a:rPr lang="en-US" sz="2400" dirty="0">
                <a:latin typeface="+mj-lt"/>
              </a:rPr>
              <a:t>-ID to functionally determine the following attributes:</a:t>
            </a:r>
          </a:p>
          <a:p>
            <a:pPr lvl="2">
              <a:lnSpc>
                <a:spcPct val="90000"/>
              </a:lnSpc>
            </a:pPr>
            <a:r>
              <a:rPr lang="en-US" sz="2200" dirty="0" err="1">
                <a:latin typeface="+mj-lt"/>
              </a:rPr>
              <a:t>Emp</a:t>
            </a:r>
            <a:r>
              <a:rPr lang="en-US" sz="2200" dirty="0">
                <a:latin typeface="+mj-lt"/>
              </a:rPr>
              <a:t>-Name, </a:t>
            </a:r>
            <a:r>
              <a:rPr lang="en-US" sz="2200" dirty="0" err="1">
                <a:latin typeface="+mj-lt"/>
              </a:rPr>
              <a:t>Emp-Dpt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Emp</a:t>
            </a:r>
            <a:r>
              <a:rPr lang="en-US" sz="2200" dirty="0">
                <a:latin typeface="+mj-lt"/>
              </a:rPr>
              <a:t>-</a:t>
            </a:r>
            <a:r>
              <a:rPr lang="en-US" sz="2200" dirty="0" err="1">
                <a:latin typeface="+mj-lt"/>
              </a:rPr>
              <a:t>Hrly</a:t>
            </a:r>
            <a:r>
              <a:rPr lang="en-US" sz="2200" dirty="0">
                <a:latin typeface="+mj-lt"/>
              </a:rPr>
              <a:t>-Rate and Total-Hrs.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Partial Dependencies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229600" cy="4267200"/>
          </a:xfrm>
        </p:spPr>
        <p:txBody>
          <a:bodyPr/>
          <a:lstStyle/>
          <a:p>
            <a:pPr lvl="2"/>
            <a:r>
              <a:rPr lang="en-US" dirty="0"/>
              <a:t>Attributes </a:t>
            </a:r>
            <a:r>
              <a:rPr lang="en-US" dirty="0" err="1"/>
              <a:t>Emp</a:t>
            </a:r>
            <a:r>
              <a:rPr lang="en-US" dirty="0"/>
              <a:t>-Name, </a:t>
            </a:r>
            <a:r>
              <a:rPr lang="en-US" dirty="0" err="1"/>
              <a:t>Emp-Dpt</a:t>
            </a:r>
            <a:r>
              <a:rPr lang="en-US" dirty="0"/>
              <a:t>, and </a:t>
            </a:r>
            <a:r>
              <a:rPr lang="en-US" dirty="0" err="1"/>
              <a:t>Emp</a:t>
            </a:r>
            <a:r>
              <a:rPr lang="en-US" dirty="0"/>
              <a:t>-</a:t>
            </a:r>
            <a:r>
              <a:rPr lang="en-US" dirty="0" err="1"/>
              <a:t>Hrly</a:t>
            </a:r>
            <a:r>
              <a:rPr lang="en-US" dirty="0"/>
              <a:t>-Rate are partially dependent on the key.</a:t>
            </a:r>
          </a:p>
          <a:p>
            <a:pPr lvl="2"/>
            <a:r>
              <a:rPr lang="en-US" dirty="0"/>
              <a:t>There are no partial dependencies in this table because the determinant of the key only has a single attribute.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06550" y="4419600"/>
            <a:ext cx="5937250" cy="1981200"/>
            <a:chOff x="1012" y="2784"/>
            <a:chExt cx="3740" cy="1248"/>
          </a:xfrm>
        </p:grpSpPr>
        <p:sp>
          <p:nvSpPr>
            <p:cNvPr id="247812" name="Rectangle 4"/>
            <p:cNvSpPr>
              <a:spLocks noChangeArrowheads="1"/>
            </p:cNvSpPr>
            <p:nvPr/>
          </p:nvSpPr>
          <p:spPr bwMode="auto">
            <a:xfrm>
              <a:off x="1012" y="2784"/>
              <a:ext cx="1152" cy="1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Proj-ID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 b="1"/>
                <a:t>Emp-ID</a:t>
              </a:r>
            </a:p>
          </p:txBody>
        </p:sp>
        <p:sp>
          <p:nvSpPr>
            <p:cNvPr id="247815" name="Rectangle 7"/>
            <p:cNvSpPr>
              <a:spLocks noChangeArrowheads="1"/>
            </p:cNvSpPr>
            <p:nvPr/>
          </p:nvSpPr>
          <p:spPr bwMode="auto">
            <a:xfrm>
              <a:off x="1252" y="3024"/>
              <a:ext cx="672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6" name="Rectangle 8"/>
            <p:cNvSpPr>
              <a:spLocks noChangeArrowheads="1"/>
            </p:cNvSpPr>
            <p:nvPr/>
          </p:nvSpPr>
          <p:spPr bwMode="auto">
            <a:xfrm>
              <a:off x="1252" y="3504"/>
              <a:ext cx="672" cy="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7" name="Line 9"/>
            <p:cNvSpPr>
              <a:spLocks noChangeShapeType="1"/>
            </p:cNvSpPr>
            <p:nvPr/>
          </p:nvSpPr>
          <p:spPr bwMode="auto">
            <a:xfrm flipV="1">
              <a:off x="1972" y="2928"/>
              <a:ext cx="1632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8" name="Line 10"/>
            <p:cNvSpPr>
              <a:spLocks noChangeShapeType="1"/>
            </p:cNvSpPr>
            <p:nvPr/>
          </p:nvSpPr>
          <p:spPr bwMode="auto">
            <a:xfrm flipV="1">
              <a:off x="1972" y="3360"/>
              <a:ext cx="16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19" name="Line 11"/>
            <p:cNvSpPr>
              <a:spLocks noChangeShapeType="1"/>
            </p:cNvSpPr>
            <p:nvPr/>
          </p:nvSpPr>
          <p:spPr bwMode="auto">
            <a:xfrm>
              <a:off x="1972" y="3648"/>
              <a:ext cx="168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0" name="Text Box 12"/>
            <p:cNvSpPr txBox="1">
              <a:spLocks noChangeArrowheads="1"/>
            </p:cNvSpPr>
            <p:nvPr/>
          </p:nvSpPr>
          <p:spPr bwMode="auto">
            <a:xfrm>
              <a:off x="3624" y="2832"/>
              <a:ext cx="880" cy="24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Emp-Name</a:t>
              </a:r>
            </a:p>
          </p:txBody>
        </p:sp>
        <p:sp>
          <p:nvSpPr>
            <p:cNvPr id="247821" name="Text Box 13"/>
            <p:cNvSpPr txBox="1">
              <a:spLocks noChangeArrowheads="1"/>
            </p:cNvSpPr>
            <p:nvPr/>
          </p:nvSpPr>
          <p:spPr bwMode="auto">
            <a:xfrm>
              <a:off x="3624" y="3213"/>
              <a:ext cx="864" cy="24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Emp-Dpt</a:t>
              </a:r>
            </a:p>
          </p:txBody>
        </p:sp>
        <p:sp>
          <p:nvSpPr>
            <p:cNvPr id="247822" name="Text Box 14"/>
            <p:cNvSpPr txBox="1">
              <a:spLocks noChangeArrowheads="1"/>
            </p:cNvSpPr>
            <p:nvPr/>
          </p:nvSpPr>
          <p:spPr bwMode="auto">
            <a:xfrm>
              <a:off x="3624" y="3597"/>
              <a:ext cx="1128" cy="24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Emp-Hrly-Rate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Second Normal Form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CC3300"/>
              </a:solidFill>
              <a:latin typeface="+mj-lt"/>
            </a:endParaRPr>
          </a:p>
          <a:p>
            <a:endParaRPr lang="en-US" dirty="0" smtClean="0">
              <a:solidFill>
                <a:srgbClr val="CC3300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relation is said to be in Second Normal Form when every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nonkey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attribute is fully functionally dependent on the primary key.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That is, every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nonkey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attribute needs the full primary key for unique 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Transitive Dependencies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the following functional dependencies of attributes A, B and C of relation </a:t>
            </a:r>
            <a:r>
              <a:rPr lang="en-US">
                <a:solidFill>
                  <a:schemeClr val="bg2"/>
                </a:solidFill>
              </a:rPr>
              <a:t>r(R):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95600" y="3429000"/>
            <a:ext cx="4114800" cy="2819400"/>
            <a:chOff x="1824" y="2160"/>
            <a:chExt cx="2592" cy="1776"/>
          </a:xfrm>
        </p:grpSpPr>
        <p:sp>
          <p:nvSpPr>
            <p:cNvPr id="261124" name="Text Box 4"/>
            <p:cNvSpPr txBox="1">
              <a:spLocks noChangeArrowheads="1"/>
            </p:cNvSpPr>
            <p:nvPr/>
          </p:nvSpPr>
          <p:spPr bwMode="auto">
            <a:xfrm>
              <a:off x="2577" y="2160"/>
              <a:ext cx="301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/>
                <a:t>A</a:t>
              </a:r>
            </a:p>
          </p:txBody>
        </p:sp>
        <p:sp>
          <p:nvSpPr>
            <p:cNvPr id="261125" name="Text Box 5"/>
            <p:cNvSpPr txBox="1">
              <a:spLocks noChangeArrowheads="1"/>
            </p:cNvSpPr>
            <p:nvPr/>
          </p:nvSpPr>
          <p:spPr bwMode="auto">
            <a:xfrm>
              <a:off x="2577" y="2864"/>
              <a:ext cx="301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/>
                <a:t>B</a:t>
              </a:r>
            </a:p>
          </p:txBody>
        </p:sp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2579" y="3571"/>
              <a:ext cx="301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/>
                <a:t>C</a:t>
              </a:r>
            </a:p>
          </p:txBody>
        </p:sp>
        <p:sp>
          <p:nvSpPr>
            <p:cNvPr id="261127" name="Line 7"/>
            <p:cNvSpPr>
              <a:spLocks noChangeShapeType="1"/>
            </p:cNvSpPr>
            <p:nvPr/>
          </p:nvSpPr>
          <p:spPr bwMode="auto">
            <a:xfrm>
              <a:off x="2736" y="24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8" name="Line 8"/>
            <p:cNvSpPr>
              <a:spLocks noChangeShapeType="1"/>
            </p:cNvSpPr>
            <p:nvPr/>
          </p:nvSpPr>
          <p:spPr bwMode="auto">
            <a:xfrm>
              <a:off x="2736" y="321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29" name="Line 9"/>
            <p:cNvSpPr>
              <a:spLocks noChangeShapeType="1"/>
            </p:cNvSpPr>
            <p:nvPr/>
          </p:nvSpPr>
          <p:spPr bwMode="auto">
            <a:xfrm>
              <a:off x="2880" y="379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0" name="Line 10"/>
            <p:cNvSpPr>
              <a:spLocks noChangeShapeType="1"/>
            </p:cNvSpPr>
            <p:nvPr/>
          </p:nvSpPr>
          <p:spPr bwMode="auto">
            <a:xfrm flipV="1">
              <a:off x="4272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1" name="Line 11"/>
            <p:cNvSpPr>
              <a:spLocks noChangeShapeType="1"/>
            </p:cNvSpPr>
            <p:nvPr/>
          </p:nvSpPr>
          <p:spPr bwMode="auto">
            <a:xfrm flipH="1">
              <a:off x="3552" y="235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 flipV="1">
              <a:off x="4176" y="2880"/>
              <a:ext cx="2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3" name="Line 13"/>
            <p:cNvSpPr>
              <a:spLocks noChangeShapeType="1"/>
            </p:cNvSpPr>
            <p:nvPr/>
          </p:nvSpPr>
          <p:spPr bwMode="auto">
            <a:xfrm>
              <a:off x="2928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4" name="Line 14"/>
            <p:cNvSpPr>
              <a:spLocks noChangeShapeType="1"/>
            </p:cNvSpPr>
            <p:nvPr/>
          </p:nvSpPr>
          <p:spPr bwMode="auto">
            <a:xfrm flipV="1">
              <a:off x="3264" y="235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5" name="Line 15"/>
            <p:cNvSpPr>
              <a:spLocks noChangeShapeType="1"/>
            </p:cNvSpPr>
            <p:nvPr/>
          </p:nvSpPr>
          <p:spPr bwMode="auto">
            <a:xfrm flipH="1">
              <a:off x="2928" y="23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6" name="Line 16"/>
            <p:cNvSpPr>
              <a:spLocks noChangeShapeType="1"/>
            </p:cNvSpPr>
            <p:nvPr/>
          </p:nvSpPr>
          <p:spPr bwMode="auto">
            <a:xfrm flipV="1">
              <a:off x="3120" y="2544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7" name="Line 17"/>
            <p:cNvSpPr>
              <a:spLocks noChangeShapeType="1"/>
            </p:cNvSpPr>
            <p:nvPr/>
          </p:nvSpPr>
          <p:spPr bwMode="auto">
            <a:xfrm flipH="1">
              <a:off x="1824" y="235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8" name="Line 18"/>
            <p:cNvSpPr>
              <a:spLocks noChangeShapeType="1"/>
            </p:cNvSpPr>
            <p:nvPr/>
          </p:nvSpPr>
          <p:spPr bwMode="auto">
            <a:xfrm>
              <a:off x="1824" y="235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1824" y="3792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200" y="152400"/>
            <a:ext cx="7797800" cy="85725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Data Definition Language (DDL)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560513"/>
            <a:ext cx="7889875" cy="4513262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Specification notation for defining database schema</a:t>
            </a:r>
            <a:endParaRPr lang="en-US" sz="2800" b="1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CREATE TABLE account(</a:t>
            </a:r>
            <a:r>
              <a:rPr lang="en-US" sz="2400" b="1" dirty="0" err="1">
                <a:solidFill>
                  <a:schemeClr val="folHlink"/>
                </a:solidFill>
                <a:latin typeface="Times New Roman" pitchFamily="18" charset="0"/>
              </a:rPr>
              <a:t>accountID</a:t>
            </a: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 char(10),</a:t>
            </a:r>
            <a:b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			     balance   integer);</a:t>
            </a:r>
          </a:p>
          <a:p>
            <a:endParaRPr lang="en-US" sz="2800" dirty="0" smtClean="0">
              <a:latin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</a:rPr>
              <a:t>DDL </a:t>
            </a:r>
            <a:r>
              <a:rPr lang="en-US" sz="2800" dirty="0">
                <a:latin typeface="Times New Roman" pitchFamily="18" charset="0"/>
              </a:rPr>
              <a:t>compiler generates metadata 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i.e., “data about data”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Other info, such as indexes, constraints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Transitive Dependencies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all these conditions are true, we say that attribute C is </a:t>
            </a:r>
            <a:r>
              <a:rPr lang="en-US" i="1" dirty="0">
                <a:solidFill>
                  <a:schemeClr val="tx1"/>
                </a:solidFill>
              </a:rPr>
              <a:t>transitively dependent on attribute</a:t>
            </a:r>
            <a:r>
              <a:rPr lang="en-US" dirty="0">
                <a:solidFill>
                  <a:schemeClr val="tx1"/>
                </a:solidFill>
              </a:rPr>
              <a:t> A.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These functional dependencies determine the conditions for having a transitive dependency of attribute C on A.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If any of these functional dependencies are not satisfied then attribute C is not transitively dependent on attribute A.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In this diagram, attributes A and B are nonprime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685800"/>
          </a:xfrm>
        </p:spPr>
        <p:txBody>
          <a:bodyPr/>
          <a:lstStyle/>
          <a:p>
            <a:r>
              <a:rPr lang="en-US" sz="4000" b="1" dirty="0">
                <a:solidFill>
                  <a:srgbClr val="FFCCFF"/>
                </a:solidFill>
              </a:rPr>
              <a:t>Third Normal Form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A relation is in 3NF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iff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it is in 2NF and every non key attribute is non transitively dependent on the primary key.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A relation r(R) is in Third Normal Form (3NF) if and only if the following conditions are satisfied simultaneously: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r(R) is already in 2NF.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No nonprime attribute is transitively dependent on the key.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Can also be stated as “no nonprime attribute functionally determines any other nonprime attribute.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Third Normal Form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objective of transforming relations into 3NF is to remove all transitive dependencies.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transform a 2NF relation into a 3NF we will follow the approach indicated in the following diagram.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 asterisk indicates the key attribute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arrows denote functional dependencies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dashed line indicates an implicit functional dependency that is always present because it can be derived using the inference axioms.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</a:rPr>
              <a:t>Conversion to Third Normal Form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73100" y="1844675"/>
            <a:ext cx="6365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A*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85800" y="2586038"/>
            <a:ext cx="4778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673100" y="3327400"/>
            <a:ext cx="47783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C</a:t>
            </a:r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2133600" y="2133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>
            <a:off x="3657600" y="21336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 flipH="1">
            <a:off x="3276600" y="3581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129540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2057400" y="2209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 flipH="1">
            <a:off x="12192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2514600" y="2895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3048000" y="2895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 flipH="1">
            <a:off x="1295400" y="35814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>
            <a:off x="4038600" y="2971800"/>
            <a:ext cx="1524000" cy="990600"/>
          </a:xfrm>
          <a:prstGeom prst="rightArrow">
            <a:avLst>
              <a:gd name="adj1" fmla="val 50000"/>
              <a:gd name="adj2" fmla="val 3846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4051300" y="3290888"/>
            <a:ext cx="1327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Convert to</a:t>
            </a: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5854700" y="1828800"/>
            <a:ext cx="6365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A*</a:t>
            </a:r>
          </a:p>
        </p:txBody>
      </p:sp>
      <p:sp>
        <p:nvSpPr>
          <p:cNvPr id="264212" name="Text Box 20"/>
          <p:cNvSpPr txBox="1">
            <a:spLocks noChangeArrowheads="1"/>
          </p:cNvSpPr>
          <p:nvPr/>
        </p:nvSpPr>
        <p:spPr bwMode="auto">
          <a:xfrm>
            <a:off x="5867400" y="2570163"/>
            <a:ext cx="4778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B</a:t>
            </a:r>
          </a:p>
        </p:txBody>
      </p:sp>
      <p:sp>
        <p:nvSpPr>
          <p:cNvPr id="264215" name="Line 23"/>
          <p:cNvSpPr>
            <a:spLocks noChangeShapeType="1"/>
          </p:cNvSpPr>
          <p:nvPr/>
        </p:nvSpPr>
        <p:spPr bwMode="auto">
          <a:xfrm>
            <a:off x="6705600" y="2057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16" name="Line 24"/>
          <p:cNvSpPr>
            <a:spLocks noChangeShapeType="1"/>
          </p:cNvSpPr>
          <p:nvPr/>
        </p:nvSpPr>
        <p:spPr bwMode="auto">
          <a:xfrm>
            <a:off x="7239000" y="2057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17" name="Line 25"/>
          <p:cNvSpPr>
            <a:spLocks noChangeShapeType="1"/>
          </p:cNvSpPr>
          <p:nvPr/>
        </p:nvSpPr>
        <p:spPr bwMode="auto">
          <a:xfrm flipH="1">
            <a:off x="6629400" y="2895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5867400" y="4449763"/>
            <a:ext cx="6365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B*</a:t>
            </a:r>
          </a:p>
        </p:txBody>
      </p:sp>
      <p:sp>
        <p:nvSpPr>
          <p:cNvPr id="264219" name="Text Box 27"/>
          <p:cNvSpPr txBox="1">
            <a:spLocks noChangeArrowheads="1"/>
          </p:cNvSpPr>
          <p:nvPr/>
        </p:nvSpPr>
        <p:spPr bwMode="auto">
          <a:xfrm>
            <a:off x="5867400" y="5135563"/>
            <a:ext cx="4778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/>
              <a:t>C</a:t>
            </a:r>
          </a:p>
        </p:txBody>
      </p:sp>
      <p:sp>
        <p:nvSpPr>
          <p:cNvPr id="264220" name="Line 28"/>
          <p:cNvSpPr>
            <a:spLocks noChangeShapeType="1"/>
          </p:cNvSpPr>
          <p:nvPr/>
        </p:nvSpPr>
        <p:spPr bwMode="auto">
          <a:xfrm flipV="1">
            <a:off x="6705600" y="4724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21" name="Line 29"/>
          <p:cNvSpPr>
            <a:spLocks noChangeShapeType="1"/>
          </p:cNvSpPr>
          <p:nvPr/>
        </p:nvSpPr>
        <p:spPr bwMode="auto">
          <a:xfrm>
            <a:off x="7239000" y="470376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22" name="Line 30"/>
          <p:cNvSpPr>
            <a:spLocks noChangeShapeType="1"/>
          </p:cNvSpPr>
          <p:nvPr/>
        </p:nvSpPr>
        <p:spPr bwMode="auto">
          <a:xfrm flipH="1" flipV="1">
            <a:off x="6642100" y="5465763"/>
            <a:ext cx="596900" cy="20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</a:rPr>
              <a:t>Data Anomalies in Third Normal Form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36713"/>
            <a:ext cx="8705850" cy="5221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The Third Normal Form helped us to get rid of the data anomalies caused either by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 transitive dependencies on the PK or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by dependencies of a nonprime attribute on another nonprime attribute.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+mj-lt"/>
              </a:rPr>
              <a:t>However, relations in 3NF are still susceptible to data anomalies, particularly when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the relations have two overlapping candidate keys or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+mj-lt"/>
              </a:rPr>
              <a:t>when a nonprime attribute functionally determines a prime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"/>
            <a:ext cx="7772400" cy="657225"/>
          </a:xfrm>
        </p:spPr>
        <p:txBody>
          <a:bodyPr/>
          <a:lstStyle/>
          <a:p>
            <a:r>
              <a:rPr lang="en-US" altLang="zh-TW" b="1" dirty="0">
                <a:solidFill>
                  <a:srgbClr val="FFCCFF"/>
                </a:solidFill>
                <a:ea typeface="PMingLiU" pitchFamily="18" charset="-120"/>
              </a:rPr>
              <a:t>Boyce-</a:t>
            </a:r>
            <a:r>
              <a:rPr lang="en-US" altLang="zh-TW" b="1" dirty="0" err="1">
                <a:solidFill>
                  <a:srgbClr val="FFCCFF"/>
                </a:solidFill>
                <a:ea typeface="PMingLiU" pitchFamily="18" charset="-120"/>
              </a:rPr>
              <a:t>Codd</a:t>
            </a:r>
            <a:r>
              <a:rPr lang="en-US" altLang="zh-TW" b="1" dirty="0">
                <a:solidFill>
                  <a:srgbClr val="FFCCFF"/>
                </a:solidFill>
                <a:ea typeface="PMingLiU" pitchFamily="18" charset="-120"/>
              </a:rPr>
              <a:t> Normal Form (BCNF)</a:t>
            </a:r>
          </a:p>
          <a:p>
            <a:endParaRPr lang="en-US" altLang="zh-TW" dirty="0">
              <a:solidFill>
                <a:srgbClr val="000099"/>
              </a:solidFill>
              <a:ea typeface="PMingLiU" pitchFamily="18" charset="-120"/>
            </a:endParaRPr>
          </a:p>
          <a:p>
            <a:endParaRPr lang="en-US" altLang="zh-TW" dirty="0">
              <a:solidFill>
                <a:srgbClr val="000099"/>
              </a:solidFill>
              <a:ea typeface="PMingLiU" pitchFamily="18" charset="-120"/>
            </a:endParaRPr>
          </a:p>
          <a:p>
            <a:endParaRPr lang="en-US" altLang="zh-TW" dirty="0">
              <a:solidFill>
                <a:srgbClr val="000099"/>
              </a:solidFill>
              <a:ea typeface="PMingLiU" pitchFamily="18" charset="-120"/>
            </a:endParaRPr>
          </a:p>
          <a:p>
            <a:endParaRPr lang="en-US" altLang="zh-TW" dirty="0">
              <a:solidFill>
                <a:srgbClr val="000099"/>
              </a:solidFill>
              <a:ea typeface="PMingLiU" pitchFamily="18" charset="-120"/>
            </a:endParaRPr>
          </a:p>
          <a:p>
            <a:endParaRPr lang="en-US" altLang="zh-TW" dirty="0">
              <a:solidFill>
                <a:srgbClr val="000099"/>
              </a:solidFill>
              <a:ea typeface="PMingLiU" pitchFamily="18" charset="-120"/>
            </a:endParaRPr>
          </a:p>
          <a:p>
            <a:pPr lvl="1"/>
            <a:endParaRPr lang="zh-TW" altLang="en-US" dirty="0">
              <a:ea typeface="PMingLiU" pitchFamily="18" charset="-120"/>
            </a:endParaRP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609600" y="1676400"/>
            <a:ext cx="8305800" cy="3414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+mj-lt"/>
                <a:ea typeface="DotumChe" pitchFamily="49" charset="-127"/>
                <a:sym typeface="Symbol" pitchFamily="18" charset="2"/>
              </a:rPr>
              <a:t>A relation is in BCNF </a:t>
            </a:r>
            <a:r>
              <a:rPr lang="en-US" altLang="zh-TW" sz="2000" b="1" dirty="0" err="1">
                <a:latin typeface="+mj-lt"/>
                <a:ea typeface="DotumChe" pitchFamily="49" charset="-127"/>
                <a:sym typeface="Symbol" pitchFamily="18" charset="2"/>
              </a:rPr>
              <a:t>iff</a:t>
            </a:r>
            <a:r>
              <a:rPr lang="en-US" altLang="zh-TW" sz="2000" b="1" dirty="0">
                <a:latin typeface="+mj-lt"/>
                <a:ea typeface="DotumChe" pitchFamily="49" charset="-127"/>
                <a:sym typeface="Symbol" pitchFamily="18" charset="2"/>
              </a:rPr>
              <a:t> every determinant is a candidate key. [ A determinant is any attribute on which some other attribute is (fully) functionally dependent.]</a:t>
            </a:r>
          </a:p>
          <a:p>
            <a:pPr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000" dirty="0">
                <a:latin typeface="+mj-lt"/>
                <a:ea typeface="DotumChe" pitchFamily="49" charset="-127"/>
                <a:sym typeface="Symbol" pitchFamily="18" charset="2"/>
              </a:rPr>
              <a:t>Role of FDs in detecting redundancy:</a:t>
            </a:r>
          </a:p>
          <a:p>
            <a:pPr lvl="1" eaLnBrk="1" hangingPunct="1">
              <a:spcBef>
                <a:spcPct val="50000"/>
              </a:spcBef>
              <a:buClr>
                <a:srgbClr val="663300"/>
              </a:buClr>
              <a:buSzPct val="50000"/>
              <a:buFont typeface="Wingdings" pitchFamily="2" charset="2"/>
              <a:buChar char="l"/>
            </a:pPr>
            <a:r>
              <a:rPr lang="en-US" altLang="zh-TW" sz="2000" dirty="0">
                <a:latin typeface="+mj-lt"/>
                <a:ea typeface="DotumChe" pitchFamily="49" charset="-127"/>
                <a:sym typeface="Symbol" pitchFamily="18" charset="2"/>
              </a:rPr>
              <a:t> consider a relation R with three attributes, A,B,C</a:t>
            </a:r>
          </a:p>
          <a:p>
            <a:pPr lvl="1" eaLnBrk="1" hangingPunct="1">
              <a:lnSpc>
                <a:spcPct val="4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000" dirty="0">
                <a:latin typeface="+mj-lt"/>
                <a:ea typeface="DotumChe" pitchFamily="49" charset="-127"/>
                <a:sym typeface="Symbol" pitchFamily="18" charset="2"/>
              </a:rPr>
              <a:t>	If no non-trivial FDs hold, no potential redundancy</a:t>
            </a:r>
          </a:p>
          <a:p>
            <a:pPr lvl="1"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000" dirty="0">
                <a:latin typeface="+mj-lt"/>
                <a:ea typeface="DotumChe" pitchFamily="49" charset="-127"/>
                <a:sym typeface="Symbol" pitchFamily="18" charset="2"/>
              </a:rPr>
              <a:t>	If A  B, then </a:t>
            </a:r>
            <a:r>
              <a:rPr lang="en-US" altLang="zh-TW" sz="2000" dirty="0" err="1">
                <a:latin typeface="+mj-lt"/>
                <a:ea typeface="DotumChe" pitchFamily="49" charset="-127"/>
                <a:sym typeface="Symbol" pitchFamily="18" charset="2"/>
              </a:rPr>
              <a:t>tuples</a:t>
            </a:r>
            <a:r>
              <a:rPr lang="en-US" altLang="zh-TW" sz="2000" dirty="0">
                <a:latin typeface="+mj-lt"/>
                <a:ea typeface="DotumChe" pitchFamily="49" charset="-127"/>
                <a:sym typeface="Symbol" pitchFamily="18" charset="2"/>
              </a:rPr>
              <a:t> with the same A value will    	have the same (redundant) B values.</a:t>
            </a:r>
          </a:p>
          <a:p>
            <a:pPr lvl="1" eaLnBrk="1" hangingPunct="1"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000" dirty="0">
                <a:latin typeface="+mj-lt"/>
                <a:ea typeface="DotumChe" pitchFamily="49" charset="-127"/>
                <a:sym typeface="Symbol" pitchFamily="18" charset="2"/>
              </a:rPr>
              <a:t>      But if A is a </a:t>
            </a:r>
            <a:r>
              <a:rPr lang="en-US" altLang="zh-TW" sz="2000" dirty="0" err="1">
                <a:latin typeface="+mj-lt"/>
                <a:ea typeface="DotumChe" pitchFamily="49" charset="-127"/>
                <a:sym typeface="Symbol" pitchFamily="18" charset="2"/>
              </a:rPr>
              <a:t>superkey</a:t>
            </a:r>
            <a:r>
              <a:rPr lang="en-US" altLang="zh-TW" sz="2000" dirty="0">
                <a:latin typeface="+mj-lt"/>
                <a:ea typeface="DotumChe" pitchFamily="49" charset="-127"/>
                <a:sym typeface="Symbol" pitchFamily="18" charset="2"/>
              </a:rPr>
              <a:t>, then each A value is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2438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Char char="–"/>
            </a:pPr>
            <a:r>
              <a:rPr lang="en-US" altLang="zh-TW" sz="2000" dirty="0">
                <a:ea typeface="PMingLiU" pitchFamily="18" charset="-120"/>
              </a:rPr>
              <a:t>Intuitively, in a BCNF relation, the only nontrivial dependencies are those in which a </a:t>
            </a:r>
            <a:r>
              <a:rPr lang="en-US" altLang="zh-TW" sz="2000" dirty="0" err="1">
                <a:ea typeface="PMingLiU" pitchFamily="18" charset="-120"/>
              </a:rPr>
              <a:t>superkey</a:t>
            </a:r>
            <a:r>
              <a:rPr lang="en-US" altLang="zh-TW" sz="2000" dirty="0">
                <a:ea typeface="PMingLiU" pitchFamily="18" charset="-120"/>
              </a:rPr>
              <a:t> determines some attributes.</a:t>
            </a:r>
          </a:p>
          <a:p>
            <a:pPr>
              <a:lnSpc>
                <a:spcPct val="80000"/>
              </a:lnSpc>
              <a:buFontTx/>
              <a:buChar char="–"/>
            </a:pPr>
            <a:endParaRPr lang="en-US" altLang="zh-TW" sz="2000" dirty="0">
              <a:ea typeface="PMingLiU" pitchFamily="18" charset="-120"/>
            </a:endParaRPr>
          </a:p>
          <a:p>
            <a:pPr>
              <a:lnSpc>
                <a:spcPct val="80000"/>
              </a:lnSpc>
              <a:buFontTx/>
              <a:buChar char="–"/>
            </a:pPr>
            <a:r>
              <a:rPr lang="en-US" altLang="zh-TW" sz="2000" dirty="0">
                <a:ea typeface="PMingLiU" pitchFamily="18" charset="-120"/>
              </a:rPr>
              <a:t>Each </a:t>
            </a:r>
            <a:r>
              <a:rPr lang="en-US" altLang="zh-TW" sz="2000" dirty="0" err="1">
                <a:ea typeface="PMingLiU" pitchFamily="18" charset="-120"/>
              </a:rPr>
              <a:t>tuple</a:t>
            </a:r>
            <a:r>
              <a:rPr lang="en-US" altLang="zh-TW" sz="2000" dirty="0">
                <a:ea typeface="PMingLiU" pitchFamily="18" charset="-120"/>
              </a:rPr>
              <a:t> can be thought of as an entity or relationship,  identified by a key and described by the remaining attributes</a:t>
            </a:r>
          </a:p>
          <a:p>
            <a:pPr>
              <a:lnSpc>
                <a:spcPct val="80000"/>
              </a:lnSpc>
            </a:pPr>
            <a:endParaRPr lang="zh-TW" altLang="en-US" sz="2000" dirty="0">
              <a:ea typeface="PMingLiU" pitchFamily="18" charset="-120"/>
            </a:endParaRPr>
          </a:p>
        </p:txBody>
      </p:sp>
      <p:sp>
        <p:nvSpPr>
          <p:cNvPr id="326659" name="Oval 3"/>
          <p:cNvSpPr>
            <a:spLocks noChangeArrowheads="1"/>
          </p:cNvSpPr>
          <p:nvPr/>
        </p:nvSpPr>
        <p:spPr bwMode="auto">
          <a:xfrm>
            <a:off x="1116013" y="4178300"/>
            <a:ext cx="1100137" cy="4175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Key</a:t>
            </a:r>
          </a:p>
        </p:txBody>
      </p:sp>
      <p:sp>
        <p:nvSpPr>
          <p:cNvPr id="326660" name="Oval 4"/>
          <p:cNvSpPr>
            <a:spLocks noChangeArrowheads="1"/>
          </p:cNvSpPr>
          <p:nvPr/>
        </p:nvSpPr>
        <p:spPr bwMode="auto">
          <a:xfrm>
            <a:off x="2487613" y="4178300"/>
            <a:ext cx="1100137" cy="417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Nonkey</a:t>
            </a:r>
          </a:p>
          <a:p>
            <a:pPr algn="ctr"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 attr_1</a:t>
            </a:r>
          </a:p>
        </p:txBody>
      </p:sp>
      <p:sp>
        <p:nvSpPr>
          <p:cNvPr id="326661" name="Oval 5"/>
          <p:cNvSpPr>
            <a:spLocks noChangeArrowheads="1"/>
          </p:cNvSpPr>
          <p:nvPr/>
        </p:nvSpPr>
        <p:spPr bwMode="auto">
          <a:xfrm>
            <a:off x="3859213" y="4178300"/>
            <a:ext cx="1100137" cy="417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Nonkey</a:t>
            </a:r>
          </a:p>
          <a:p>
            <a:pPr algn="ctr"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 attr_2</a:t>
            </a:r>
          </a:p>
        </p:txBody>
      </p:sp>
      <p:sp>
        <p:nvSpPr>
          <p:cNvPr id="326662" name="Oval 6"/>
          <p:cNvSpPr>
            <a:spLocks noChangeArrowheads="1"/>
          </p:cNvSpPr>
          <p:nvPr/>
        </p:nvSpPr>
        <p:spPr bwMode="auto">
          <a:xfrm>
            <a:off x="6983413" y="4178300"/>
            <a:ext cx="1100137" cy="4175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Nonkey</a:t>
            </a:r>
          </a:p>
          <a:p>
            <a:pPr algn="ctr" eaLnBrk="1" hangingPunct="1"/>
            <a:r>
              <a:rPr kumimoji="1" lang="en-US" altLang="zh-TW" sz="1600">
                <a:latin typeface="Times New Roman" pitchFamily="18" charset="0"/>
                <a:ea typeface="PMingLiU" pitchFamily="18" charset="-120"/>
              </a:rPr>
              <a:t> attr_k</a:t>
            </a:r>
          </a:p>
        </p:txBody>
      </p:sp>
      <p:sp>
        <p:nvSpPr>
          <p:cNvPr id="326663" name="Freeform 7"/>
          <p:cNvSpPr>
            <a:spLocks/>
          </p:cNvSpPr>
          <p:nvPr/>
        </p:nvSpPr>
        <p:spPr bwMode="auto">
          <a:xfrm>
            <a:off x="2074863" y="4116388"/>
            <a:ext cx="588962" cy="106362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151" y="0"/>
              </a:cxn>
              <a:cxn ang="0">
                <a:pos x="334" y="85"/>
              </a:cxn>
            </a:cxnLst>
            <a:rect l="0" t="0" r="r" b="b"/>
            <a:pathLst>
              <a:path w="334" h="85">
                <a:moveTo>
                  <a:pt x="0" y="85"/>
                </a:moveTo>
                <a:lnTo>
                  <a:pt x="151" y="0"/>
                </a:lnTo>
                <a:lnTo>
                  <a:pt x="334" y="8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4" name="Freeform 8"/>
          <p:cNvSpPr>
            <a:spLocks/>
          </p:cNvSpPr>
          <p:nvPr/>
        </p:nvSpPr>
        <p:spPr bwMode="auto">
          <a:xfrm>
            <a:off x="1725613" y="3732213"/>
            <a:ext cx="2960687" cy="350837"/>
          </a:xfrm>
          <a:custGeom>
            <a:avLst/>
            <a:gdLst/>
            <a:ahLst/>
            <a:cxnLst>
              <a:cxn ang="0">
                <a:pos x="0" y="281"/>
              </a:cxn>
              <a:cxn ang="0">
                <a:pos x="456" y="0"/>
              </a:cxn>
              <a:cxn ang="0">
                <a:pos x="1248" y="0"/>
              </a:cxn>
              <a:cxn ang="0">
                <a:pos x="1680" y="282"/>
              </a:cxn>
            </a:cxnLst>
            <a:rect l="0" t="0" r="r" b="b"/>
            <a:pathLst>
              <a:path w="1680" h="282">
                <a:moveTo>
                  <a:pt x="0" y="281"/>
                </a:moveTo>
                <a:lnTo>
                  <a:pt x="456" y="0"/>
                </a:lnTo>
                <a:lnTo>
                  <a:pt x="1248" y="0"/>
                </a:lnTo>
                <a:lnTo>
                  <a:pt x="1680" y="28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5" name="Freeform 9"/>
          <p:cNvSpPr>
            <a:spLocks/>
          </p:cNvSpPr>
          <p:nvPr/>
        </p:nvSpPr>
        <p:spPr bwMode="auto">
          <a:xfrm>
            <a:off x="1420813" y="3357563"/>
            <a:ext cx="6343650" cy="644525"/>
          </a:xfrm>
          <a:custGeom>
            <a:avLst/>
            <a:gdLst/>
            <a:ahLst/>
            <a:cxnLst>
              <a:cxn ang="0">
                <a:pos x="0" y="517"/>
              </a:cxn>
              <a:cxn ang="0">
                <a:pos x="785" y="6"/>
              </a:cxn>
              <a:cxn ang="0">
                <a:pos x="2959" y="0"/>
              </a:cxn>
              <a:cxn ang="0">
                <a:pos x="3600" y="518"/>
              </a:cxn>
            </a:cxnLst>
            <a:rect l="0" t="0" r="r" b="b"/>
            <a:pathLst>
              <a:path w="3600" h="518">
                <a:moveTo>
                  <a:pt x="0" y="517"/>
                </a:moveTo>
                <a:lnTo>
                  <a:pt x="785" y="6"/>
                </a:lnTo>
                <a:lnTo>
                  <a:pt x="2959" y="0"/>
                </a:lnTo>
                <a:lnTo>
                  <a:pt x="3600" y="5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3005138" y="5016500"/>
            <a:ext cx="365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400">
                <a:solidFill>
                  <a:srgbClr val="CC0000"/>
                </a:solidFill>
                <a:latin typeface="Comic Sans MS" pitchFamily="66" charset="0"/>
                <a:ea typeface="PMingLiU" pitchFamily="18" charset="-120"/>
              </a:rPr>
              <a:t>FDs in a BCNF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ChangeArrowheads="1"/>
          </p:cNvSpPr>
          <p:nvPr/>
        </p:nvSpPr>
        <p:spPr bwMode="auto">
          <a:xfrm>
            <a:off x="457200" y="1371600"/>
            <a:ext cx="8458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400" b="1" dirty="0">
                <a:ea typeface="PMingLiU" pitchFamily="18" charset="-120"/>
                <a:sym typeface="Symbol" pitchFamily="18" charset="2"/>
              </a:rPr>
              <a:t>Example</a:t>
            </a:r>
            <a:endParaRPr lang="en-US" altLang="zh-TW" sz="1200" dirty="0">
              <a:ea typeface="PMingLiU" pitchFamily="18" charset="-120"/>
              <a:sym typeface="Symbol" pitchFamily="18" charset="2"/>
            </a:endParaRP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R	=  ( A, B, C )</a:t>
            </a: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F	=  { A  B, </a:t>
            </a:r>
            <a:r>
              <a:rPr lang="en-US" altLang="zh-TW" sz="2400" dirty="0">
                <a:solidFill>
                  <a:srgbClr val="FF6600"/>
                </a:solidFill>
                <a:ea typeface="PMingLiU" pitchFamily="18" charset="-120"/>
                <a:sym typeface="Symbol" pitchFamily="18" charset="2"/>
              </a:rPr>
              <a:t>B  C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}</a:t>
            </a: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Key = { A }</a:t>
            </a: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is not in BCNF</a:t>
            </a: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TW" sz="2400" dirty="0">
              <a:ea typeface="PMingLiU" pitchFamily="18" charset="-120"/>
              <a:sym typeface="Symbol" pitchFamily="18" charset="2"/>
            </a:endParaRP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304800" y="3810000"/>
            <a:ext cx="7543800" cy="14588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000" dirty="0">
                <a:solidFill>
                  <a:srgbClr val="660066"/>
                </a:solidFill>
                <a:ea typeface="PMingLiU" pitchFamily="18" charset="-120"/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Decomposition into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400" i="1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   R</a:t>
            </a:r>
            <a:r>
              <a:rPr lang="en-US" altLang="zh-TW" sz="2400" baseline="-250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 = ( A, B ), </a:t>
            </a:r>
            <a:r>
              <a:rPr lang="en-US" altLang="zh-TW" sz="2400" i="1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 = ( B, C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 i="1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 R</a:t>
            </a:r>
            <a:r>
              <a:rPr lang="en-US" altLang="zh-TW" sz="2400" baseline="-250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 and </a:t>
            </a:r>
            <a:r>
              <a:rPr lang="en-US" altLang="zh-TW" sz="2400" i="1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663300"/>
                </a:solidFill>
                <a:latin typeface="+mj-lt"/>
                <a:ea typeface="PMingLiU" pitchFamily="18" charset="-120"/>
                <a:sym typeface="Symbol" pitchFamily="18" charset="2"/>
              </a:rPr>
              <a:t> are in BCNF</a:t>
            </a:r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/>
        </p:nvGraphicFramePr>
        <p:xfrm>
          <a:off x="4572000" y="1524000"/>
          <a:ext cx="3276600" cy="1676400"/>
        </p:xfrm>
        <a:graphic>
          <a:graphicData uri="http://schemas.openxmlformats.org/drawingml/2006/table">
            <a:tbl>
              <a:tblPr/>
              <a:tblGrid>
                <a:gridCol w="1092200"/>
                <a:gridCol w="1092200"/>
                <a:gridCol w="1092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000"/>
                      </a:srgb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710" name="Group 30"/>
          <p:cNvGraphicFramePr>
            <a:graphicFrameLocks noGrp="1"/>
          </p:cNvGraphicFramePr>
          <p:nvPr/>
        </p:nvGraphicFramePr>
        <p:xfrm>
          <a:off x="4356100" y="3644900"/>
          <a:ext cx="1828800" cy="1809433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000"/>
                      </a:srgbClr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730" name="Group 50"/>
          <p:cNvGraphicFramePr>
            <a:graphicFrameLocks noGrp="1"/>
          </p:cNvGraphicFramePr>
          <p:nvPr/>
        </p:nvGraphicFramePr>
        <p:xfrm>
          <a:off x="6588125" y="3933825"/>
          <a:ext cx="1600200" cy="100584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B38D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7744" name="Rectangle 64"/>
          <p:cNvSpPr>
            <a:spLocks noChangeArrowheads="1"/>
          </p:cNvSpPr>
          <p:nvPr/>
        </p:nvSpPr>
        <p:spPr bwMode="auto">
          <a:xfrm>
            <a:off x="6948488" y="5095875"/>
            <a:ext cx="104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>
                <a:solidFill>
                  <a:srgbClr val="000066"/>
                </a:solidFill>
                <a:latin typeface="Comic Sans MS" pitchFamily="66" charset="0"/>
                <a:ea typeface="PMingLiU" pitchFamily="18" charset="-120"/>
                <a:sym typeface="Symbol" pitchFamily="18" charset="2"/>
              </a:rPr>
              <a:t>B  C</a:t>
            </a:r>
            <a:endParaRPr kumimoji="1" lang="zh-TW" altLang="en-US" sz="2400">
              <a:solidFill>
                <a:srgbClr val="000066"/>
              </a:solidFill>
              <a:latin typeface="Comic Sans MS" pitchFamily="66" charset="0"/>
              <a:ea typeface="PMingLiU" pitchFamily="18" charset="-120"/>
              <a:sym typeface="Symbol" pitchFamily="18" charset="2"/>
            </a:endParaRPr>
          </a:p>
        </p:txBody>
      </p:sp>
      <p:sp>
        <p:nvSpPr>
          <p:cNvPr id="327745" name="Rectangle 65"/>
          <p:cNvSpPr>
            <a:spLocks noChangeArrowheads="1"/>
          </p:cNvSpPr>
          <p:nvPr/>
        </p:nvSpPr>
        <p:spPr bwMode="auto">
          <a:xfrm>
            <a:off x="4716463" y="5600700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>
                <a:solidFill>
                  <a:srgbClr val="000066"/>
                </a:solidFill>
                <a:latin typeface="Comic Sans MS" pitchFamily="66" charset="0"/>
                <a:ea typeface="PMingLiU" pitchFamily="18" charset="-120"/>
                <a:sym typeface="Symbol" pitchFamily="18" charset="2"/>
              </a:rPr>
              <a:t>A  B</a:t>
            </a:r>
            <a:endParaRPr kumimoji="1" lang="zh-TW" altLang="en-US" sz="2400">
              <a:solidFill>
                <a:srgbClr val="000066"/>
              </a:solidFill>
              <a:latin typeface="Comic Sans MS" pitchFamily="66" charset="0"/>
              <a:ea typeface="PMingLiU" pitchFamily="18" charset="-12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64500" cy="52562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0099"/>
                </a:solidFill>
                <a:ea typeface="PMingLiU" pitchFamily="18" charset="-120"/>
              </a:rPr>
              <a:t>Motivation of 3NF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rgbClr val="000099"/>
              </a:solidFill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By making an exception for certain dependencies involving key attributes,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</a:rPr>
              <a:t>    we can ensure that every relation schema can be decomposed into a collection of 3NF relations using only </a:t>
            </a:r>
            <a:r>
              <a:rPr lang="en-US" altLang="zh-TW" sz="2400" dirty="0">
                <a:solidFill>
                  <a:srgbClr val="3333FF"/>
                </a:solidFill>
                <a:ea typeface="PMingLiU" pitchFamily="18" charset="-120"/>
              </a:rPr>
              <a:t>lossless-join, dependency-preserving </a:t>
            </a:r>
            <a:r>
              <a:rPr lang="en-US" altLang="zh-TW" sz="2400" dirty="0">
                <a:ea typeface="PMingLiU" pitchFamily="18" charset="-120"/>
              </a:rPr>
              <a:t>decompositions.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Such a guarantee does not exist for BCNF relations.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itchFamily="18" charset="-120"/>
              </a:rPr>
              <a:t>It weaken the BCNF requirements just enough to make this guarantee possible.</a:t>
            </a:r>
          </a:p>
          <a:p>
            <a:pPr lvl="1">
              <a:lnSpc>
                <a:spcPct val="90000"/>
              </a:lnSpc>
            </a:pPr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Unlike BCNF, some redundancy is possible with 3NF.</a:t>
            </a:r>
          </a:p>
          <a:p>
            <a:pPr>
              <a:lnSpc>
                <a:spcPct val="90000"/>
              </a:lnSpc>
            </a:pPr>
            <a:endParaRPr lang="en-US" altLang="zh-TW" sz="2400">
              <a:ea typeface="PMingLiU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The problems associate with partial and transitive dependencies persist if there is a nontrivial dependency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PMingLiU" pitchFamily="18" charset="-120"/>
              </a:rPr>
              <a:t>    X</a:t>
            </a:r>
            <a:r>
              <a:rPr lang="en-US" altLang="zh-TW" sz="2400">
                <a:ea typeface="PMingLiU" pitchFamily="18" charset="-120"/>
                <a:sym typeface="Wingdings" pitchFamily="2" charset="2"/>
              </a:rPr>
              <a:t>A and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PMingLiU" pitchFamily="18" charset="-120"/>
                <a:sym typeface="Wingdings" pitchFamily="2" charset="2"/>
              </a:rPr>
              <a:t>    X is not a superkey,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PMingLiU" pitchFamily="18" charset="-120"/>
                <a:sym typeface="Wingdings" pitchFamily="2" charset="2"/>
              </a:rPr>
              <a:t>   even if the relation is in 3NF because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solidFill>
                  <a:srgbClr val="000099"/>
                </a:solidFill>
                <a:ea typeface="PMingLiU" pitchFamily="18" charset="-120"/>
                <a:sym typeface="Wingdings" pitchFamily="2" charset="2"/>
              </a:rPr>
              <a:t>   A is part of a key.</a:t>
            </a:r>
            <a:endParaRPr lang="en-US" altLang="zh-TW" sz="2400">
              <a:solidFill>
                <a:srgbClr val="000099"/>
              </a:solidFill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endParaRPr lang="zh-TW" altLang="en-US" sz="2400">
              <a:solidFill>
                <a:srgbClr val="000099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CCFF"/>
                </a:solidFill>
                <a:latin typeface="Times New Roman" pitchFamily="18" charset="0"/>
              </a:rPr>
              <a:t>Data Manipulation Language (DML)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00200"/>
            <a:ext cx="8128000" cy="47339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Language for accessing and manipulating the data organized by the appropriate data model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</a:rPr>
              <a:t>query specifies what data is required </a:t>
            </a:r>
          </a:p>
          <a:p>
            <a:r>
              <a:rPr lang="en-US" dirty="0">
                <a:latin typeface="Times New Roman" pitchFamily="18" charset="0"/>
              </a:rPr>
              <a:t>Two classes of languages </a:t>
            </a:r>
          </a:p>
          <a:p>
            <a:pPr lvl="1"/>
            <a:r>
              <a:rPr lang="en-US" dirty="0">
                <a:solidFill>
                  <a:schemeClr val="folHlink"/>
                </a:solidFill>
                <a:latin typeface="Times New Roman" pitchFamily="18" charset="0"/>
              </a:rPr>
              <a:t>Procedural</a:t>
            </a:r>
            <a:r>
              <a:rPr lang="en-US" dirty="0">
                <a:latin typeface="Times New Roman" pitchFamily="18" charset="0"/>
              </a:rPr>
              <a:t>: user specifies how to get data </a:t>
            </a:r>
          </a:p>
          <a:p>
            <a:pPr lvl="1"/>
            <a:r>
              <a:rPr lang="en-US" dirty="0">
                <a:solidFill>
                  <a:schemeClr val="folHlink"/>
                </a:solidFill>
                <a:latin typeface="Times New Roman" pitchFamily="18" charset="0"/>
              </a:rPr>
              <a:t>Nonprocedural</a:t>
            </a:r>
            <a:r>
              <a:rPr lang="en-US" dirty="0">
                <a:latin typeface="Times New Roman" pitchFamily="18" charset="0"/>
              </a:rPr>
              <a:t>: user does not specify how to get data</a:t>
            </a:r>
          </a:p>
          <a:p>
            <a:pPr lvl="2"/>
            <a:r>
              <a:rPr lang="en-US" dirty="0">
                <a:latin typeface="Times New Roman" pitchFamily="18" charset="0"/>
              </a:rPr>
              <a:t>SQL is the most widely used query language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533400" y="1219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b="1" u="sng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Problems with decomposition</a:t>
            </a: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TW" sz="2400" b="1" dirty="0">
              <a:solidFill>
                <a:srgbClr val="000099"/>
              </a:solidFill>
              <a:ea typeface="PMingLiU" pitchFamily="18" charset="-120"/>
              <a:sym typeface="Symbol" pitchFamily="18" charset="2"/>
            </a:endParaRP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Some queries become more expensive.</a:t>
            </a: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endParaRPr lang="en-US" altLang="zh-TW" sz="2400" dirty="0">
              <a:ea typeface="PMingLiU" pitchFamily="18" charset="-120"/>
              <a:sym typeface="Symbol" pitchFamily="18" charset="2"/>
            </a:endParaRP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Given instances of the decomposed relations, we may not be able to reconstruct the corresponding instance of the original relation – information loss.</a:t>
            </a: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endParaRPr lang="en-US" altLang="zh-TW" sz="2400" dirty="0">
              <a:ea typeface="PMingLiU" pitchFamily="18" charset="-120"/>
              <a:sym typeface="Symbol" pitchFamily="18" charset="2"/>
            </a:endParaRPr>
          </a:p>
          <a:p>
            <a:pPr marL="381000" indent="-3810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 startAt="3"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Checking some dependencies may require joining the instances of the decomposed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0812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FFCCFF"/>
                </a:solidFill>
                <a:ea typeface="PMingLiU" pitchFamily="18" charset="-120"/>
              </a:rPr>
              <a:t>Lossless Join Decomposition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dirty="0">
                <a:ea typeface="PMingLiU" pitchFamily="18" charset="-120"/>
                <a:sym typeface="Symbol" pitchFamily="18" charset="2"/>
              </a:rPr>
              <a:t>	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The relation schemas {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>
                <a:ea typeface="PMingLiU" pitchFamily="18" charset="-120"/>
                <a:sym typeface="Symbol" pitchFamily="18" charset="2"/>
              </a:rPr>
              <a:t>1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>
                <a:ea typeface="PMingLiU" pitchFamily="18" charset="-120"/>
                <a:sym typeface="Symbol" pitchFamily="18" charset="2"/>
              </a:rPr>
              <a:t>2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, …, </a:t>
            </a:r>
            <a:r>
              <a:rPr lang="en-US" altLang="zh-TW" sz="2400" i="1" dirty="0" err="1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 err="1">
                <a:ea typeface="PMingLiU" pitchFamily="18" charset="-120"/>
                <a:sym typeface="Symbol" pitchFamily="18" charset="2"/>
              </a:rPr>
              <a:t>n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} is a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   </a:t>
            </a:r>
            <a:r>
              <a:rPr lang="en-US" altLang="zh-TW" sz="2400" b="1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lossless-join decomposition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of R if: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ea typeface="PMingLiU" pitchFamily="18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	for all possible relations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on schema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	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= </a:t>
            </a:r>
            <a:r>
              <a:rPr lang="en-US" altLang="zh-TW" sz="2400" baseline="-25000" dirty="0">
                <a:ea typeface="PMingLiU" pitchFamily="18" charset="-120"/>
                <a:sym typeface="Symbol" pitchFamily="18" charset="2"/>
              </a:rPr>
              <a:t>R1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( r )       </a:t>
            </a:r>
            <a:r>
              <a:rPr lang="en-US" altLang="zh-TW" sz="2400" baseline="-25000" dirty="0">
                <a:ea typeface="PMingLiU" pitchFamily="18" charset="-120"/>
                <a:sym typeface="Symbol" pitchFamily="18" charset="2"/>
              </a:rPr>
              <a:t>R2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( r )      …       </a:t>
            </a:r>
            <a:r>
              <a:rPr lang="en-US" altLang="zh-TW" sz="2400" baseline="-25000" dirty="0" err="1">
                <a:ea typeface="PMingLiU" pitchFamily="18" charset="-120"/>
                <a:sym typeface="Symbol" pitchFamily="18" charset="2"/>
              </a:rPr>
              <a:t>Rn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( r )</a:t>
            </a:r>
          </a:p>
          <a:p>
            <a:endParaRPr lang="zh-TW" altLang="en-US" sz="2400" dirty="0">
              <a:ea typeface="PMingLiU" pitchFamily="18" charset="-120"/>
            </a:endParaRP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2484438" y="3933825"/>
          <a:ext cx="533400" cy="366713"/>
        </p:xfrm>
        <a:graphic>
          <a:graphicData uri="http://schemas.openxmlformats.org/presentationml/2006/ole">
            <p:oleObj spid="_x0000_s48130" name="Equation" r:id="rId3" imgW="203040" imgH="139680" progId="Equation.3">
              <p:embed/>
            </p:oleObj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/>
        </p:nvGraphicFramePr>
        <p:xfrm>
          <a:off x="4067175" y="3933825"/>
          <a:ext cx="533400" cy="366713"/>
        </p:xfrm>
        <a:graphic>
          <a:graphicData uri="http://schemas.openxmlformats.org/presentationml/2006/ole">
            <p:oleObj spid="_x0000_s48131" name="Equation" r:id="rId4" imgW="203040" imgH="139680" progId="Equation.3">
              <p:embed/>
            </p:oleObj>
          </a:graphicData>
        </a:graphic>
      </p:graphicFrame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4932363" y="3933825"/>
          <a:ext cx="533400" cy="366713"/>
        </p:xfrm>
        <a:graphic>
          <a:graphicData uri="http://schemas.openxmlformats.org/presentationml/2006/ole">
            <p:oleObj spid="_x0000_s48132" name="Equation" r:id="rId5" imgW="20304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820150" cy="5113337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zh-TW">
                <a:solidFill>
                  <a:srgbClr val="000099"/>
                </a:solidFill>
                <a:ea typeface="PMingLiU" pitchFamily="18" charset="-120"/>
              </a:rPr>
              <a:t>Example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R =  ( A, B, C )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F =  { A </a:t>
            </a:r>
            <a:r>
              <a:rPr lang="en-US" altLang="zh-TW" sz="240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sz="2400">
                <a:ea typeface="PMingLiU" pitchFamily="18" charset="-120"/>
              </a:rPr>
              <a:t> B }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400">
              <a:ea typeface="PMingLiU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{ A, B } + { A, C } is a lossless join decomposition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i="1">
                <a:ea typeface="PMingLiU" pitchFamily="18" charset="-120"/>
                <a:sym typeface="Symbol" pitchFamily="18" charset="2"/>
              </a:rPr>
              <a:t>        </a:t>
            </a:r>
            <a:r>
              <a:rPr lang="en-US" altLang="zh-TW" sz="24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{A,B }  {A,C}  = {A}  is a key in {A,B}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zh-TW" sz="2400">
              <a:solidFill>
                <a:srgbClr val="000099"/>
              </a:solidFill>
              <a:ea typeface="PMingLiU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{ A, B } + { B, C } is not a lossless join decomposition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PMingLiU" pitchFamily="18" charset="-120"/>
              </a:rPr>
              <a:t>       </a:t>
            </a:r>
            <a:r>
              <a:rPr lang="en-US" altLang="zh-TW" sz="24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{A,B }  {B,C}  = {B}  is neither a key in {A,B} nor {B,C}</a:t>
            </a:r>
            <a:endParaRPr lang="en-US" altLang="zh-TW" sz="2400">
              <a:ea typeface="PMingLiU" pitchFamily="18" charset="-120"/>
            </a:endParaRPr>
          </a:p>
          <a:p>
            <a:pPr marL="533400" indent="-533400">
              <a:lnSpc>
                <a:spcPct val="90000"/>
              </a:lnSpc>
            </a:pPr>
            <a:endParaRPr lang="en-US" altLang="zh-TW" sz="2400">
              <a:ea typeface="PMingLiU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Also, consider the previous relation ‘Student’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820150" cy="5113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600">
                <a:solidFill>
                  <a:srgbClr val="000099"/>
                </a:solidFill>
                <a:ea typeface="PMingLiU" pitchFamily="18" charset="-120"/>
              </a:rPr>
              <a:t>Example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PMingLiU" pitchFamily="18" charset="-120"/>
              </a:rPr>
              <a:t>Student =  ( sid, sname, major)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PMingLiU" pitchFamily="18" charset="-120"/>
              </a:rPr>
              <a:t>F =  { sid </a:t>
            </a:r>
            <a:r>
              <a:rPr lang="en-US" altLang="zh-TW" sz="2800">
                <a:ea typeface="PMingLiU" pitchFamily="18" charset="-120"/>
                <a:sym typeface="Symbol" pitchFamily="18" charset="2"/>
              </a:rPr>
              <a:t></a:t>
            </a:r>
            <a:r>
              <a:rPr lang="en-US" altLang="zh-TW" sz="2800">
                <a:ea typeface="PMingLiU" pitchFamily="18" charset="-120"/>
              </a:rPr>
              <a:t> sname, sid </a:t>
            </a:r>
            <a:r>
              <a:rPr lang="en-US" altLang="zh-TW" sz="2800">
                <a:ea typeface="PMingLiU" pitchFamily="18" charset="-120"/>
                <a:sym typeface="Symbol" pitchFamily="18" charset="2"/>
              </a:rPr>
              <a:t> major</a:t>
            </a:r>
            <a:r>
              <a:rPr lang="en-US" altLang="zh-TW" sz="2800">
                <a:ea typeface="PMingLiU" pitchFamily="18" charset="-12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2800">
              <a:ea typeface="PMingLiU" pitchFamily="18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>
                <a:ea typeface="PMingLiU" pitchFamily="18" charset="-120"/>
              </a:rPr>
              <a:t>{ sid, sname } + { sid, major } is a lossless join decomposition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 i="1">
                <a:ea typeface="PMingLiU" pitchFamily="18" charset="-120"/>
                <a:sym typeface="Symbol" pitchFamily="18" charset="2"/>
              </a:rPr>
              <a:t>        </a:t>
            </a:r>
            <a:r>
              <a:rPr lang="en-US" altLang="zh-TW" sz="28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the intersection = {sid}  is a key in both schemas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2800">
              <a:solidFill>
                <a:srgbClr val="000099"/>
              </a:solidFill>
              <a:ea typeface="PMingLiU" pitchFamily="18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>
                <a:ea typeface="PMingLiU" pitchFamily="18" charset="-120"/>
              </a:rPr>
              <a:t>{sid, major}  + { sname, major } is not a lossless join decomposition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>
                <a:ea typeface="PMingLiU" pitchFamily="18" charset="-120"/>
              </a:rPr>
              <a:t>         </a:t>
            </a:r>
            <a:r>
              <a:rPr lang="en-US" altLang="zh-TW" sz="28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the intersection = {major}  is not a key in either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800">
                <a:solidFill>
                  <a:srgbClr val="000099"/>
                </a:solidFill>
                <a:ea typeface="PMingLiU" pitchFamily="18" charset="-120"/>
              </a:rPr>
              <a:t>          {sid, major}  or { sname, major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838200" y="1676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	=  {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A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B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C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D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 }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F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	=  {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A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 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B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C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  </a:t>
            </a:r>
            <a:r>
              <a:rPr lang="en-US" altLang="zh-TW" sz="2100" i="1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D</a:t>
            </a:r>
            <a:r>
              <a:rPr lang="en-US" altLang="zh-TW" sz="2100">
                <a:solidFill>
                  <a:srgbClr val="006600"/>
                </a:solidFill>
                <a:ea typeface="PMingLiU" pitchFamily="18" charset="-120"/>
                <a:sym typeface="Symbol" pitchFamily="18" charset="2"/>
              </a:rPr>
              <a:t> }.</a:t>
            </a:r>
          </a:p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TW" sz="2100">
              <a:solidFill>
                <a:srgbClr val="660066"/>
              </a:solidFill>
              <a:ea typeface="PMingLiU" pitchFamily="18" charset="-120"/>
              <a:sym typeface="Symbol" pitchFamily="18" charset="2"/>
            </a:endParaRP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533400" y="1066800"/>
            <a:ext cx="2514600" cy="457200"/>
          </a:xfrm>
          <a:prstGeom prst="rect">
            <a:avLst/>
          </a:prstGeom>
          <a:solidFill>
            <a:srgbClr val="E2C5A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accent1"/>
            </a:outerShdw>
          </a:effectLst>
        </p:spPr>
        <p:txBody>
          <a:bodyPr wrap="none" anchor="ctr" anchorCtr="1"/>
          <a:lstStyle/>
          <a:p>
            <a:r>
              <a:rPr lang="en-US" altLang="zh-TW" sz="2400">
                <a:ea typeface="PMingLiU" pitchFamily="18" charset="-120"/>
              </a:rPr>
              <a:t>Another Example</a:t>
            </a:r>
            <a:endParaRPr lang="en-US" altLang="zh-TW" sz="2600" baseline="40000">
              <a:ea typeface="PMingLiU" pitchFamily="18" charset="-120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143000" y="2514600"/>
            <a:ext cx="7620000" cy="227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200">
                <a:ea typeface="PMingLiU" pitchFamily="18" charset="-120"/>
                <a:sym typeface="Symbol" pitchFamily="18" charset="2"/>
              </a:rPr>
              <a:t>Decomposition:  { (</a:t>
            </a:r>
            <a:r>
              <a:rPr lang="en-US" altLang="zh-TW" sz="2200" i="1">
                <a:ea typeface="PMingLiU" pitchFamily="18" charset="-120"/>
                <a:sym typeface="Symbol" pitchFamily="18" charset="2"/>
              </a:rPr>
              <a:t>A</a:t>
            </a:r>
            <a:r>
              <a:rPr lang="en-US" altLang="zh-TW" sz="2200"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ea typeface="PMingLiU" pitchFamily="18" charset="-120"/>
                <a:sym typeface="Symbol" pitchFamily="18" charset="2"/>
              </a:rPr>
              <a:t>B</a:t>
            </a:r>
            <a:r>
              <a:rPr lang="en-US" altLang="zh-TW" sz="2200">
                <a:ea typeface="PMingLiU" pitchFamily="18" charset="-120"/>
                <a:sym typeface="Symbol" pitchFamily="18" charset="2"/>
              </a:rPr>
              <a:t>), (</a:t>
            </a:r>
            <a:r>
              <a:rPr lang="en-US" altLang="zh-TW" sz="2200" i="1">
                <a:ea typeface="PMingLiU" pitchFamily="18" charset="-120"/>
                <a:sym typeface="Symbol" pitchFamily="18" charset="2"/>
              </a:rPr>
              <a:t>C</a:t>
            </a:r>
            <a:r>
              <a:rPr lang="en-US" altLang="zh-TW" sz="2200"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ea typeface="PMingLiU" pitchFamily="18" charset="-120"/>
                <a:sym typeface="Symbol" pitchFamily="18" charset="2"/>
              </a:rPr>
              <a:t>D</a:t>
            </a:r>
            <a:r>
              <a:rPr lang="en-US" altLang="zh-TW" sz="2200">
                <a:ea typeface="PMingLiU" pitchFamily="18" charset="-120"/>
                <a:sym typeface="Symbol" pitchFamily="18" charset="2"/>
              </a:rPr>
              <a:t>), (</a:t>
            </a:r>
            <a:r>
              <a:rPr lang="en-US" altLang="zh-TW" sz="2200" i="1">
                <a:ea typeface="PMingLiU" pitchFamily="18" charset="-120"/>
                <a:sym typeface="Symbol" pitchFamily="18" charset="2"/>
              </a:rPr>
              <a:t>A</a:t>
            </a:r>
            <a:r>
              <a:rPr lang="en-US" altLang="zh-TW" sz="2200"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ea typeface="PMingLiU" pitchFamily="18" charset="-120"/>
                <a:sym typeface="Symbol" pitchFamily="18" charset="2"/>
              </a:rPr>
              <a:t>C</a:t>
            </a:r>
            <a:r>
              <a:rPr lang="en-US" altLang="zh-TW" sz="2200">
                <a:ea typeface="PMingLiU" pitchFamily="18" charset="-120"/>
                <a:sym typeface="Symbol" pitchFamily="18" charset="2"/>
              </a:rPr>
              <a:t>) 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200">
                <a:ea typeface="PMingLiU" pitchFamily="18" charset="-120"/>
                <a:sym typeface="Symbol" pitchFamily="18" charset="2"/>
              </a:rPr>
              <a:t>Consider it a two step decomposition:</a:t>
            </a:r>
            <a:endParaRPr lang="en-US" altLang="zh-TW" sz="2200">
              <a:solidFill>
                <a:schemeClr val="bg2"/>
              </a:solidFill>
              <a:ea typeface="PMingLiU" pitchFamily="18" charset="-12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Decompose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into	     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200" baseline="-250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1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= (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A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B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), </a:t>
            </a:r>
            <a:r>
              <a:rPr lang="en-US" altLang="zh-TW" sz="2200" i="1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200" baseline="-25000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2</a:t>
            </a:r>
            <a:r>
              <a:rPr lang="en-US" altLang="zh-TW" sz="2200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 = (</a:t>
            </a:r>
            <a:r>
              <a:rPr lang="en-US" altLang="zh-TW" sz="2200" i="1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A</a:t>
            </a:r>
            <a:r>
              <a:rPr lang="en-US" altLang="zh-TW" sz="2200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C</a:t>
            </a:r>
            <a:r>
              <a:rPr lang="en-US" altLang="zh-TW" sz="2200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D</a:t>
            </a:r>
            <a:r>
              <a:rPr lang="en-US" altLang="zh-TW" sz="2200">
                <a:solidFill>
                  <a:srgbClr val="CC3300"/>
                </a:solidFill>
                <a:ea typeface="PMingLiU" pitchFamily="18" charset="-120"/>
                <a:sym typeface="Symbol" pitchFamily="18" charset="2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AutoNum type="arabicPeriod"/>
            </a:pP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Decompose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200" baseline="-250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2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into     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200" baseline="-250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3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= (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C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D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),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200" baseline="-250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4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= (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A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200" i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C</a:t>
            </a:r>
            <a:r>
              <a:rPr lang="en-US" altLang="zh-TW" sz="220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Clr>
                <a:srgbClr val="663300"/>
              </a:buClr>
              <a:buFont typeface="Wingdings" pitchFamily="2" charset="2"/>
              <a:buNone/>
            </a:pPr>
            <a:r>
              <a:rPr lang="en-US" altLang="zh-TW" sz="2200">
                <a:ea typeface="PMingLiU" pitchFamily="18" charset="-120"/>
                <a:sym typeface="Symbol" pitchFamily="18" charset="2"/>
              </a:rPr>
              <a:t>This is a lossless join decomposition.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5029200"/>
            <a:ext cx="6858000" cy="1006475"/>
            <a:chOff x="432" y="3168"/>
            <a:chExt cx="4320" cy="634"/>
          </a:xfrm>
        </p:grpSpPr>
        <p:sp>
          <p:nvSpPr>
            <p:cNvPr id="346118" name="Rectangle 6"/>
            <p:cNvSpPr>
              <a:spLocks noChangeArrowheads="1"/>
            </p:cNvSpPr>
            <p:nvPr/>
          </p:nvSpPr>
          <p:spPr bwMode="auto">
            <a:xfrm>
              <a:off x="480" y="3216"/>
              <a:ext cx="4272" cy="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en-US" altLang="zh-TW" sz="2200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If </a:t>
              </a:r>
              <a:r>
                <a:rPr lang="en-US" altLang="zh-TW" sz="2200" i="1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R</a:t>
              </a:r>
              <a:r>
                <a:rPr lang="en-US" altLang="zh-TW" sz="2200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 is decomposed into (</a:t>
              </a:r>
              <a:r>
                <a:rPr lang="en-US" altLang="zh-TW" sz="2200" i="1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A</a:t>
              </a:r>
              <a:r>
                <a:rPr lang="en-US" altLang="zh-TW" sz="2200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, </a:t>
              </a:r>
              <a:r>
                <a:rPr lang="en-US" altLang="zh-TW" sz="2200" i="1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B</a:t>
              </a:r>
              <a:r>
                <a:rPr lang="en-US" altLang="zh-TW" sz="2200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), (</a:t>
              </a:r>
              <a:r>
                <a:rPr lang="en-US" altLang="zh-TW" sz="2200" i="1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C</a:t>
              </a:r>
              <a:r>
                <a:rPr lang="en-US" altLang="zh-TW" sz="2200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, </a:t>
              </a:r>
              <a:r>
                <a:rPr lang="en-US" altLang="zh-TW" sz="2200" i="1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D</a:t>
              </a:r>
              <a:r>
                <a:rPr lang="en-US" altLang="zh-TW" sz="2200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en-US" altLang="zh-TW" sz="2200">
                  <a:solidFill>
                    <a:srgbClr val="660066"/>
                  </a:solidFill>
                  <a:latin typeface="Comic Sans MS" pitchFamily="66" charset="0"/>
                  <a:ea typeface="PMingLiU" pitchFamily="18" charset="-120"/>
                  <a:sym typeface="Symbol" pitchFamily="18" charset="2"/>
                </a:rPr>
                <a:t>This is a lossy-join decomposition.</a:t>
              </a:r>
            </a:p>
          </p:txBody>
        </p:sp>
        <p:sp>
          <p:nvSpPr>
            <p:cNvPr id="346119" name="Line 7"/>
            <p:cNvSpPr>
              <a:spLocks noChangeShapeType="1"/>
            </p:cNvSpPr>
            <p:nvPr/>
          </p:nvSpPr>
          <p:spPr bwMode="auto">
            <a:xfrm>
              <a:off x="432" y="3168"/>
              <a:ext cx="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838200" y="2438400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7451725" y="2276475"/>
            <a:ext cx="127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>
                <a:solidFill>
                  <a:srgbClr val="FF6600"/>
                </a:solidFill>
                <a:latin typeface="Comic Sans MS" pitchFamily="66" charset="0"/>
                <a:ea typeface="PMingLiU" pitchFamily="18" charset="-120"/>
              </a:rPr>
              <a:t>introduce </a:t>
            </a:r>
          </a:p>
          <a:p>
            <a:pPr eaLnBrk="1" hangingPunct="1"/>
            <a:r>
              <a:rPr kumimoji="1" lang="en-US" altLang="zh-TW">
                <a:solidFill>
                  <a:srgbClr val="FF6600"/>
                </a:solidFill>
                <a:latin typeface="Comic Sans MS" pitchFamily="66" charset="0"/>
                <a:ea typeface="PMingLiU" pitchFamily="18" charset="-120"/>
              </a:rPr>
              <a:t>virtually</a:t>
            </a:r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 flipH="1">
            <a:off x="7380288" y="2852738"/>
            <a:ext cx="360362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build="p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FFCCFF"/>
                </a:solidFill>
                <a:ea typeface="PMingLiU" pitchFamily="18" charset="-120"/>
              </a:rPr>
              <a:t>Dependency Preservation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	-  a relation schema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F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	-  set of functional dependencies on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{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>
                <a:ea typeface="PMingLiU" pitchFamily="18" charset="-120"/>
                <a:sym typeface="Symbol" pitchFamily="18" charset="2"/>
              </a:rPr>
              <a:t>1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,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>
                <a:ea typeface="PMingLiU" pitchFamily="18" charset="-120"/>
                <a:sym typeface="Symbol" pitchFamily="18" charset="2"/>
              </a:rPr>
              <a:t>2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}  –  a decomposition of </a:t>
            </a:r>
            <a:r>
              <a:rPr lang="en-US" altLang="zh-TW" sz="2400" i="1" dirty="0"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2400" i="1" dirty="0">
              <a:solidFill>
                <a:schemeClr val="bg2"/>
              </a:solidFill>
              <a:ea typeface="PMingLiU" pitchFamily="18" charset="-120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F</a:t>
            </a:r>
            <a:r>
              <a:rPr lang="en-US" altLang="zh-TW" sz="2400" baseline="-25000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i</a:t>
            </a:r>
            <a:r>
              <a:rPr lang="en-US" altLang="zh-TW" sz="24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	-  the set of dependencies in </a:t>
            </a:r>
            <a:r>
              <a:rPr lang="en-US" altLang="zh-TW" sz="2400" i="1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F</a:t>
            </a:r>
            <a:r>
              <a:rPr lang="en-US" altLang="zh-TW" sz="2400" baseline="400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+</a:t>
            </a:r>
            <a:r>
              <a:rPr lang="en-US" altLang="zh-TW" sz="24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involving only attributes in </a:t>
            </a:r>
            <a:r>
              <a:rPr lang="en-US" altLang="zh-TW" sz="2400" i="1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aseline="-25000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i</a:t>
            </a:r>
            <a:r>
              <a:rPr lang="en-US" altLang="zh-TW" sz="24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.</a:t>
            </a:r>
            <a:endParaRPr lang="en-US" altLang="zh-TW" sz="2400" i="1" dirty="0">
              <a:solidFill>
                <a:srgbClr val="000099"/>
              </a:solidFill>
              <a:ea typeface="PMingLiU" pitchFamily="18" charset="-120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F</a:t>
            </a:r>
            <a:r>
              <a:rPr lang="en-US" altLang="zh-TW" sz="2400" baseline="-25000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i</a:t>
            </a:r>
            <a:r>
              <a:rPr lang="en-US" altLang="zh-TW" sz="24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is called the </a:t>
            </a:r>
            <a:r>
              <a:rPr lang="en-US" altLang="zh-TW" sz="2400" b="1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projection</a:t>
            </a:r>
            <a:r>
              <a:rPr lang="en-US" altLang="zh-TW" sz="24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of </a:t>
            </a:r>
            <a:r>
              <a:rPr lang="en-US" altLang="zh-TW" sz="2400" i="1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F</a:t>
            </a:r>
            <a:r>
              <a:rPr lang="en-US" altLang="zh-TW" sz="24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 on the set of attributes of </a:t>
            </a:r>
            <a:r>
              <a:rPr lang="en-US" altLang="zh-TW" sz="2400" i="1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R</a:t>
            </a:r>
            <a:r>
              <a:rPr lang="en-US" altLang="zh-TW" sz="2400" b="1" baseline="-25000" dirty="0" err="1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i</a:t>
            </a:r>
            <a:r>
              <a:rPr lang="en-US" altLang="zh-TW" sz="2400" dirty="0">
                <a:solidFill>
                  <a:srgbClr val="000099"/>
                </a:solidFill>
                <a:ea typeface="PMingLiU" pitchFamily="18" charset="-12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2400" dirty="0">
              <a:solidFill>
                <a:srgbClr val="000099"/>
              </a:solidFill>
              <a:ea typeface="PMingLiU" pitchFamily="18" charset="-120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>
                <a:ea typeface="PMingLiU" pitchFamily="18" charset="-120"/>
                <a:sym typeface="Symbol" pitchFamily="18" charset="2"/>
              </a:rPr>
              <a:t>dependency is preserved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2400" dirty="0">
              <a:ea typeface="PMingLiU" pitchFamily="18" charset="-12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PMingLiU" pitchFamily="18" charset="-120"/>
                <a:sym typeface="Symbol" pitchFamily="18" charset="2"/>
              </a:rPr>
              <a:t>a 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dependency-preserving decomposition allows us to enforce all FDs by examining a single relation instance on each insertion or modification of a </a:t>
            </a:r>
            <a:r>
              <a:rPr lang="en-US" altLang="zh-TW" sz="2400" dirty="0" err="1">
                <a:ea typeface="PMingLiU" pitchFamily="18" charset="-120"/>
                <a:sym typeface="Symbol" pitchFamily="18" charset="2"/>
              </a:rPr>
              <a:t>tuple</a:t>
            </a:r>
            <a:r>
              <a:rPr lang="en-US" altLang="zh-TW" sz="2400" dirty="0">
                <a:ea typeface="PMingLiU" pitchFamily="18" charset="-120"/>
                <a:sym typeface="Symbol" pitchFamily="18" charset="2"/>
              </a:rPr>
              <a:t>.</a:t>
            </a:r>
          </a:p>
          <a:p>
            <a:pPr>
              <a:lnSpc>
                <a:spcPct val="80000"/>
              </a:lnSpc>
            </a:pPr>
            <a:endParaRPr lang="zh-TW" altLang="en-US" sz="2400" dirty="0">
              <a:ea typeface="PMingLiU" pitchFamily="18" charset="-120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4572000" y="4076700"/>
            <a:ext cx="2514600" cy="533400"/>
          </a:xfrm>
          <a:prstGeom prst="rect">
            <a:avLst/>
          </a:prstGeom>
          <a:solidFill>
            <a:srgbClr val="E2C5A8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r>
              <a:rPr lang="zh-TW" altLang="en-US" sz="2000">
                <a:ea typeface="PMingLiU" pitchFamily="18" charset="-120"/>
              </a:rPr>
              <a:t>( </a:t>
            </a:r>
            <a:r>
              <a:rPr lang="en-US" altLang="zh-TW" sz="2000" i="1">
                <a:ea typeface="PMingLiU" pitchFamily="18" charset="-120"/>
              </a:rPr>
              <a:t>F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r>
              <a:rPr lang="en-US" altLang="zh-TW" sz="2000">
                <a:ea typeface="PMingLiU" pitchFamily="18" charset="-120"/>
              </a:rPr>
              <a:t> U </a:t>
            </a:r>
            <a:r>
              <a:rPr lang="en-US" altLang="zh-TW" sz="2000" i="1">
                <a:ea typeface="PMingLiU" pitchFamily="18" charset="-120"/>
              </a:rPr>
              <a:t>F</a:t>
            </a:r>
            <a:r>
              <a:rPr lang="en-US" altLang="zh-TW" sz="2000" baseline="-25000">
                <a:ea typeface="PMingLiU" pitchFamily="18" charset="-120"/>
              </a:rPr>
              <a:t>2</a:t>
            </a:r>
            <a:r>
              <a:rPr lang="en-US" altLang="zh-TW" sz="2000">
                <a:ea typeface="PMingLiU" pitchFamily="18" charset="-120"/>
              </a:rPr>
              <a:t> )</a:t>
            </a:r>
            <a:r>
              <a:rPr lang="en-US" altLang="zh-TW" sz="2200" baseline="40000">
                <a:ea typeface="PMingLiU" pitchFamily="18" charset="-120"/>
              </a:rPr>
              <a:t>+</a:t>
            </a:r>
            <a:r>
              <a:rPr lang="en-US" altLang="zh-TW" sz="2000">
                <a:ea typeface="PMingLiU" pitchFamily="18" charset="-120"/>
              </a:rPr>
              <a:t> = </a:t>
            </a:r>
            <a:r>
              <a:rPr lang="en-US" altLang="zh-TW" sz="2000" i="1">
                <a:ea typeface="PMingLiU" pitchFamily="18" charset="-120"/>
              </a:rPr>
              <a:t>F </a:t>
            </a:r>
            <a:r>
              <a:rPr lang="en-US" altLang="zh-TW" sz="2200" baseline="40000">
                <a:ea typeface="PMingLiU" pitchFamily="18" charset="-12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FFCCFF"/>
                </a:solidFill>
                <a:ea typeface="PMingLiU" pitchFamily="18" charset="-120"/>
              </a:rPr>
              <a:t>BCNF VS 3NF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r>
              <a:rPr lang="en-US" altLang="zh-TW" sz="2400">
                <a:ea typeface="PMingLiU" pitchFamily="18" charset="-120"/>
                <a:sym typeface="Symbol" pitchFamily="18" charset="2"/>
              </a:rPr>
              <a:t>always possible to decompose a relation into relations in 3NF and </a:t>
            </a:r>
          </a:p>
          <a:p>
            <a:pPr lvl="1"/>
            <a:r>
              <a:rPr lang="en-US" altLang="zh-TW" sz="2400">
                <a:ea typeface="PMingLiU" pitchFamily="18" charset="-120"/>
                <a:sym typeface="Symbol" pitchFamily="18" charset="2"/>
              </a:rPr>
              <a:t>the decomposition is lossless</a:t>
            </a:r>
          </a:p>
          <a:p>
            <a:pPr lvl="1"/>
            <a:r>
              <a:rPr lang="en-US" altLang="zh-TW" sz="2400">
                <a:ea typeface="PMingLiU" pitchFamily="18" charset="-120"/>
                <a:sym typeface="Symbol" pitchFamily="18" charset="2"/>
              </a:rPr>
              <a:t>dependencies are preserved</a:t>
            </a:r>
          </a:p>
          <a:p>
            <a:pPr lvl="1">
              <a:buFont typeface="Wingdings" pitchFamily="2" charset="2"/>
              <a:buNone/>
            </a:pPr>
            <a:endParaRPr lang="en-US" altLang="zh-TW" sz="2400">
              <a:ea typeface="PMingLiU" pitchFamily="18" charset="-120"/>
              <a:sym typeface="Symbol" pitchFamily="18" charset="2"/>
            </a:endParaRPr>
          </a:p>
          <a:p>
            <a:r>
              <a:rPr lang="en-US" altLang="zh-TW" sz="2400">
                <a:ea typeface="PMingLiU" pitchFamily="18" charset="-120"/>
                <a:sym typeface="Symbol" pitchFamily="18" charset="2"/>
              </a:rPr>
              <a:t>always possible to decompose a relation into relations in BCNF and </a:t>
            </a:r>
          </a:p>
          <a:p>
            <a:pPr lvl="1"/>
            <a:r>
              <a:rPr lang="en-US" altLang="zh-TW" sz="2400">
                <a:ea typeface="PMingLiU" pitchFamily="18" charset="-120"/>
                <a:sym typeface="Symbol" pitchFamily="18" charset="2"/>
              </a:rPr>
              <a:t>the decomposition is lossless</a:t>
            </a:r>
          </a:p>
          <a:p>
            <a:pPr lvl="1"/>
            <a:r>
              <a:rPr lang="en-US" altLang="zh-TW" sz="2400">
                <a:ea typeface="PMingLiU" pitchFamily="18" charset="-120"/>
                <a:sym typeface="Symbol" pitchFamily="18" charset="2"/>
              </a:rPr>
              <a:t>may not be possible to preserve dependencies</a:t>
            </a:r>
          </a:p>
          <a:p>
            <a:endParaRPr lang="en-US" altLang="zh-TW" sz="240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</a:rPr>
              <a:t>MULTIVALUED DEPENDENCIES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209800"/>
            <a:ext cx="8172450" cy="5221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3333FF"/>
                </a:solidFill>
              </a:rPr>
              <a:t>Definition</a:t>
            </a:r>
            <a:r>
              <a:rPr lang="en-US" dirty="0">
                <a:solidFill>
                  <a:srgbClr val="3333FF"/>
                </a:solidFill>
              </a:rPr>
              <a:t>:</a:t>
            </a:r>
            <a:r>
              <a:rPr lang="en-US" dirty="0"/>
              <a:t> Let R be a relation and let A,B and C be subsets of the attributes of R. Then we say that B is multi-dependent on A in symbol A</a:t>
            </a:r>
            <a:r>
              <a:rPr lang="en-US" dirty="0">
                <a:sym typeface="Wingdings" pitchFamily="2" charset="2"/>
              </a:rPr>
              <a:t>B </a:t>
            </a:r>
            <a:r>
              <a:rPr lang="en-US" dirty="0" err="1">
                <a:sym typeface="Wingdings" pitchFamily="2" charset="2"/>
              </a:rPr>
              <a:t>iff</a:t>
            </a:r>
            <a:r>
              <a:rPr lang="en-US" dirty="0">
                <a:sym typeface="Wingdings" pitchFamily="2" charset="2"/>
              </a:rPr>
              <a:t> in every possible legal value of R, the set of B values matching a given (A value, C value) pair depends only on the A value &amp; is independent of the C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>
                <a:latin typeface="+mj-lt"/>
              </a:rPr>
              <a:t>It can be shown that, given the relation R{A,B,C} the MVD A</a:t>
            </a:r>
            <a:r>
              <a:rPr lang="en-US" sz="2800" dirty="0">
                <a:latin typeface="+mj-lt"/>
                <a:sym typeface="Wingdings" pitchFamily="2" charset="2"/>
              </a:rPr>
              <a:t>B holds </a:t>
            </a:r>
            <a:r>
              <a:rPr lang="en-US" sz="2800" dirty="0" err="1">
                <a:latin typeface="+mj-lt"/>
                <a:sym typeface="Wingdings" pitchFamily="2" charset="2"/>
              </a:rPr>
              <a:t>iff</a:t>
            </a:r>
            <a:r>
              <a:rPr lang="en-US" sz="2800" dirty="0">
                <a:latin typeface="+mj-lt"/>
                <a:sym typeface="Wingdings" pitchFamily="2" charset="2"/>
              </a:rPr>
              <a:t> the MVD AC also holds. MVDs always go together in pairs in this way. For this reason it is common to represent them in one statement i.e. A</a:t>
            </a:r>
            <a:r>
              <a:rPr lang="en-US" sz="2800" dirty="0" smtClean="0">
                <a:latin typeface="+mj-lt"/>
                <a:sym typeface="Wingdings" pitchFamily="2" charset="2"/>
              </a:rPr>
              <a:t>B|C.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+mj-lt"/>
                <a:sym typeface="Wingdings" pitchFamily="2" charset="2"/>
              </a:rPr>
              <a:t>Multi </a:t>
            </a:r>
            <a:r>
              <a:rPr lang="en-US" sz="2800" dirty="0">
                <a:latin typeface="+mj-lt"/>
                <a:sym typeface="Wingdings" pitchFamily="2" charset="2"/>
              </a:rPr>
              <a:t>valued dependencies are a generalization of functional dependencies in the sense that every FD is an MVD. More precisely, an FD is an MVD in which the set of dependent (RHS) values matching a given determinant (LHS) value is always a singleton set. Thus, if AB, then certainly AB.</a:t>
            </a:r>
            <a:endParaRPr lang="en-US" sz="2800" dirty="0">
              <a:latin typeface="+mj-lt"/>
            </a:endParaRP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1752600" y="152400"/>
            <a:ext cx="70095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MULTIVALUED DEPENDENCIES (Cont..)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Fourth Normal Form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288"/>
            <a:ext cx="8229600" cy="3333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 relation R is in 4NF </a:t>
            </a:r>
            <a:r>
              <a:rPr lang="en-US" sz="2800" dirty="0" err="1">
                <a:solidFill>
                  <a:schemeClr val="tx1"/>
                </a:solidFill>
              </a:rPr>
              <a:t>iff</a:t>
            </a:r>
            <a:r>
              <a:rPr lang="en-US" sz="2800" dirty="0">
                <a:solidFill>
                  <a:schemeClr val="tx1"/>
                </a:solidFill>
              </a:rPr>
              <a:t> whenever there exists a </a:t>
            </a:r>
            <a:r>
              <a:rPr lang="en-US" sz="2800" dirty="0" err="1">
                <a:solidFill>
                  <a:schemeClr val="tx1"/>
                </a:solidFill>
              </a:rPr>
              <a:t>multivalued</a:t>
            </a:r>
            <a:r>
              <a:rPr lang="en-US" sz="2800" dirty="0">
                <a:solidFill>
                  <a:schemeClr val="tx1"/>
                </a:solidFill>
              </a:rPr>
              <a:t> dependency in R, say A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B, then all attributes of R are also functionally dependent on A.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Any relation is in Fourth Normal Form if it is BCNF </a:t>
            </a:r>
            <a:r>
              <a:rPr lang="en-US" sz="2800" i="1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chemeClr val="tx1"/>
                </a:solidFill>
              </a:rPr>
              <a:t> any </a:t>
            </a:r>
            <a:r>
              <a:rPr lang="en-US" sz="2800" dirty="0" err="1">
                <a:solidFill>
                  <a:schemeClr val="tx1"/>
                </a:solidFill>
              </a:rPr>
              <a:t>multivalued</a:t>
            </a:r>
            <a:r>
              <a:rPr lang="en-US" sz="2800" dirty="0">
                <a:solidFill>
                  <a:schemeClr val="tx1"/>
                </a:solidFill>
              </a:rPr>
              <a:t> dependencies are trivial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Eliminate non-trivial </a:t>
            </a:r>
            <a:r>
              <a:rPr lang="en-US" sz="2800" dirty="0" err="1">
                <a:solidFill>
                  <a:schemeClr val="tx1"/>
                </a:solidFill>
              </a:rPr>
              <a:t>multivalued</a:t>
            </a:r>
            <a:r>
              <a:rPr lang="en-US" sz="2800" dirty="0">
                <a:solidFill>
                  <a:schemeClr val="tx1"/>
                </a:solidFill>
              </a:rPr>
              <a:t> dependencies by projecting into simpler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16775" cy="685800"/>
          </a:xfrm>
        </p:spPr>
        <p:txBody>
          <a:bodyPr/>
          <a:lstStyle/>
          <a:p>
            <a:r>
              <a:rPr lang="en-US" sz="2800" b="1" dirty="0">
                <a:solidFill>
                  <a:srgbClr val="FFCCFF"/>
                </a:solidFill>
                <a:latin typeface="Times New Roman" pitchFamily="18" charset="0"/>
              </a:rPr>
              <a:t>SQL (Structured Query Language)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570038"/>
            <a:ext cx="8015287" cy="41322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Widely-used nonprocedural language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</a:rPr>
              <a:t>“</a:t>
            </a:r>
            <a:r>
              <a:rPr lang="en-US" sz="2400" i="1" dirty="0">
                <a:latin typeface="Times New Roman" pitchFamily="18" charset="0"/>
              </a:rPr>
              <a:t>Find the name of the customer with id 192-83-7465.</a:t>
            </a:r>
            <a:r>
              <a:rPr lang="en-US" sz="2400" dirty="0">
                <a:latin typeface="Times New Roman" pitchFamily="18" charset="0"/>
              </a:rPr>
              <a:t>”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SELECT customer-name</a:t>
            </a:r>
            <a:b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FROM   customer</a:t>
            </a:r>
            <a:b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WHERE  customer-id = ‘192-83-7465’;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Basic SQL has limited expressive power: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Some functions cannot be </a:t>
            </a:r>
            <a:r>
              <a:rPr lang="en-US" sz="2400" dirty="0" smtClean="0">
                <a:latin typeface="Times New Roman" pitchFamily="18" charset="0"/>
              </a:rPr>
              <a:t>implemented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</a:rPr>
              <a:t>Application programs access DB through one of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Language extensions to allow embedded SQL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Application program interface (e.g. ODBC/JDBC) that allow SQL queries to be sent to a database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Join Dependency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R be a relation and let  A,B,…..,Z be</a:t>
            </a:r>
          </a:p>
          <a:p>
            <a:pPr>
              <a:buFont typeface="Wingdings" pitchFamily="2" charset="2"/>
              <a:buNone/>
            </a:pPr>
            <a:r>
              <a:rPr lang="en-US"/>
              <a:t>   subsets of the attributes of R. Then we say that R satisfies the Join Dependency or JD </a:t>
            </a:r>
          </a:p>
          <a:p>
            <a:pPr>
              <a:buFont typeface="Wingdings" pitchFamily="2" charset="2"/>
              <a:buNone/>
            </a:pPr>
            <a:r>
              <a:rPr lang="en-US"/>
              <a:t>   *{A,B,…..,Z} iff every possible legal value of R is equal to the join of its projections on A,B,….,Z.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Fifth Normal Form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A relation R is in 5NF (also called Projection-Join Normal form or PJNF)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iff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every join dependency in the relation R is implied by the candidate keys of the relation R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endParaRPr lang="en-US" sz="2800" dirty="0">
              <a:solidFill>
                <a:schemeClr val="tx1"/>
              </a:solidFill>
              <a:latin typeface="+mj-lt"/>
            </a:endParaRPr>
          </a:p>
          <a:p>
            <a:r>
              <a:rPr lang="en-US" sz="2800" i="1" dirty="0">
                <a:solidFill>
                  <a:schemeClr val="tx1"/>
                </a:solidFill>
                <a:latin typeface="+mj-lt"/>
              </a:rPr>
              <a:t>Implies that relations that have been decomposed in previous NF can be recombined via natural joins to recreate the original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CCFF"/>
                </a:solidFill>
              </a:rPr>
              <a:t>Questions</a:t>
            </a:r>
            <a:endParaRPr lang="en-US" b="1" dirty="0">
              <a:solidFill>
                <a:srgbClr val="FF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636713"/>
            <a:ext cx="8705850" cy="52212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a schema? State the different types of schemas.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are Object Oriented databases?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Explain the design process of a relational database.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a closure? How can we find the closure of a given set of FDs?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the difference between 3NF and BCNF?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CCFF"/>
                </a:solidFill>
              </a:rPr>
              <a:t>Questions</a:t>
            </a:r>
            <a:endParaRPr lang="en-US" b="1" dirty="0">
              <a:solidFill>
                <a:srgbClr val="FF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05850" cy="52212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Why do we need to normalize the relations?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Explain different types of anomalies with example.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the difference between </a:t>
            </a:r>
            <a:r>
              <a:rPr lang="en-US" dirty="0" err="1" smtClean="0">
                <a:latin typeface="+mj-lt"/>
              </a:rPr>
              <a:t>cartesian</a:t>
            </a:r>
            <a:r>
              <a:rPr lang="en-US" dirty="0" smtClean="0">
                <a:latin typeface="+mj-lt"/>
              </a:rPr>
              <a:t> product and join operations?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Explain different types of joins/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a relation? And what are the different types of relation algebra operations that we can perform on relations?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921375" cy="6223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DBMS Interface 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52563"/>
            <a:ext cx="7823200" cy="50863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Provides users means to interact with database:</a:t>
            </a:r>
          </a:p>
          <a:p>
            <a:pPr lvl="1"/>
            <a:r>
              <a:rPr lang="en-US" dirty="0">
                <a:latin typeface="Times New Roman" pitchFamily="18" charset="0"/>
              </a:rPr>
              <a:t>Menu driven interface</a:t>
            </a:r>
          </a:p>
          <a:p>
            <a:pPr lvl="1"/>
            <a:r>
              <a:rPr lang="en-US" dirty="0">
                <a:latin typeface="Times New Roman" pitchFamily="18" charset="0"/>
              </a:rPr>
              <a:t>Graphical interface</a:t>
            </a:r>
          </a:p>
          <a:p>
            <a:pPr lvl="1"/>
            <a:r>
              <a:rPr lang="en-US" dirty="0">
                <a:latin typeface="Times New Roman" pitchFamily="18" charset="0"/>
              </a:rPr>
              <a:t>Forms based interface</a:t>
            </a:r>
          </a:p>
          <a:p>
            <a:pPr lvl="1"/>
            <a:r>
              <a:rPr lang="en-US" dirty="0">
                <a:latin typeface="Times New Roman" pitchFamily="18" charset="0"/>
              </a:rPr>
              <a:t>Natural Language Interface</a:t>
            </a:r>
          </a:p>
          <a:p>
            <a:pPr lvl="1"/>
            <a:r>
              <a:rPr lang="en-US" dirty="0">
                <a:latin typeface="Times New Roman" pitchFamily="18" charset="0"/>
              </a:rPr>
              <a:t>WWW connectivity.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People Involved with DBMS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430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DBMS designers and implementers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</a:rPr>
              <a:t>Database </a:t>
            </a:r>
            <a:r>
              <a:rPr lang="en-US" sz="2800" dirty="0">
                <a:latin typeface="Times New Roman" pitchFamily="18" charset="0"/>
              </a:rPr>
              <a:t>administrator (DBA)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“</a:t>
            </a:r>
            <a:r>
              <a:rPr lang="en-US" dirty="0" err="1">
                <a:latin typeface="Times New Roman" pitchFamily="18" charset="0"/>
              </a:rPr>
              <a:t>superuser</a:t>
            </a:r>
            <a:r>
              <a:rPr lang="en-US" dirty="0">
                <a:latin typeface="Times New Roman" pitchFamily="18" charset="0"/>
              </a:rPr>
              <a:t>” of a database, similar to a system administrator.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Define schemas, views, authorization, indexes, tuning parameters, etc.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Application programmers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Online</a:t>
            </a:r>
            <a:r>
              <a:rPr lang="en-US" sz="2800" dirty="0" smtClean="0">
                <a:latin typeface="Times New Roman" pitchFamily="18" charset="0"/>
              </a:rPr>
              <a:t> users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</a:rPr>
              <a:t>Naïve users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31100" cy="8128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CFF"/>
                </a:solidFill>
                <a:latin typeface="Times New Roman" pitchFamily="18" charset="0"/>
              </a:rPr>
              <a:t>Database-design process</a:t>
            </a:r>
            <a:br>
              <a:rPr lang="en-US" sz="3600" b="1" dirty="0" smtClean="0">
                <a:solidFill>
                  <a:srgbClr val="FFCCFF"/>
                </a:solidFill>
                <a:latin typeface="Times New Roman" pitchFamily="18" charset="0"/>
              </a:rPr>
            </a:br>
            <a:endParaRPr lang="en-US" sz="3600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275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0663" cy="4714875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</a:rPr>
              <a:t>Entity/Relationship </a:t>
            </a:r>
            <a:r>
              <a:rPr lang="en-US" sz="2800" dirty="0">
                <a:latin typeface="Times New Roman" pitchFamily="18" charset="0"/>
              </a:rPr>
              <a:t>Model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Entity sets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Relationship sets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Constraints on entity sets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Constraints on relationship sets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Weak entity sets</a:t>
            </a:r>
          </a:p>
          <a:p>
            <a:pPr lvl="1"/>
            <a:r>
              <a:rPr lang="en-US" sz="2400" dirty="0" err="1">
                <a:latin typeface="Times New Roman" pitchFamily="18" charset="0"/>
              </a:rPr>
              <a:t>Superclass</a:t>
            </a:r>
            <a:r>
              <a:rPr lang="en-US" sz="2400" dirty="0">
                <a:latin typeface="Times New Roman" pitchFamily="18" charset="0"/>
              </a:rPr>
              <a:t>/subclass relationships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Aggregation</a:t>
            </a:r>
          </a:p>
          <a:p>
            <a:pPr lvl="1"/>
            <a:r>
              <a:rPr lang="en-US" sz="2400" dirty="0">
                <a:latin typeface="Times New Roman" pitchFamily="18" charset="0"/>
              </a:rPr>
              <a:t>Good design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2640013" y="4300538"/>
            <a:ext cx="1931987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High-level specs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553200" y="3538538"/>
            <a:ext cx="172878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conceptual schema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4071938"/>
            <a:ext cx="1665288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logical schema</a:t>
            </a:r>
          </a:p>
          <a:p>
            <a:pPr eaLnBrk="0" hangingPunct="0"/>
            <a:r>
              <a:rPr lang="en-US" sz="1600">
                <a:latin typeface="Times New Roman" pitchFamily="18" charset="0"/>
              </a:rPr>
              <a:t>(in DBMS model)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5462588" y="2746375"/>
            <a:ext cx="1649412" cy="2170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conceptual design</a:t>
            </a:r>
          </a:p>
          <a:p>
            <a:pPr eaLnBrk="0" hangingPunct="0"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logical design</a:t>
            </a:r>
          </a:p>
          <a:p>
            <a:pPr eaLnBrk="0" hangingPunct="0">
              <a:spcBef>
                <a:spcPct val="50000"/>
              </a:spcBef>
            </a:pPr>
            <a:endParaRPr lang="en-US" sz="16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physical design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838200" y="3157538"/>
            <a:ext cx="4062413" cy="180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functional analysis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  <a:p>
            <a:pPr eaLnBrk="0" hangingPunct="0"/>
            <a:endParaRPr lang="en-US" sz="1600">
              <a:latin typeface="Times New Roman" pitchFamily="18" charset="0"/>
            </a:endParaRPr>
          </a:p>
          <a:p>
            <a:pPr eaLnBrk="0" hangingPunct="0"/>
            <a:r>
              <a:rPr lang="en-US" sz="1600">
                <a:latin typeface="Times New Roman" pitchFamily="18" charset="0"/>
              </a:rPr>
              <a:t>application  design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  <a:p>
            <a:pPr eaLnBrk="0" hangingPunct="0"/>
            <a:endParaRPr lang="en-US" sz="1600">
              <a:latin typeface="Times New Roman" pitchFamily="18" charset="0"/>
            </a:endParaRPr>
          </a:p>
          <a:p>
            <a:pPr eaLnBrk="0" hangingPunct="0"/>
            <a:r>
              <a:rPr lang="en-US" sz="1600">
                <a:latin typeface="Times New Roman" pitchFamily="18" charset="0"/>
              </a:rPr>
              <a:t>transaction implementation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5562600" y="2547938"/>
            <a:ext cx="1697038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Data requirements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1330325" y="2547938"/>
            <a:ext cx="2171700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Functional requirements</a:t>
            </a:r>
          </a:p>
          <a:p>
            <a:pPr algn="ctr"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066800" y="5291138"/>
            <a:ext cx="19113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application programs</a:t>
            </a: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5867400" y="5291138"/>
            <a:ext cx="15875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Physical  schema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3124200" y="1955800"/>
            <a:ext cx="2946400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Requirement Analysis</a:t>
            </a:r>
          </a:p>
        </p:txBody>
      </p:sp>
      <p:sp>
        <p:nvSpPr>
          <p:cNvPr id="178189" name="AutoShape 13"/>
          <p:cNvSpPr>
            <a:spLocks noChangeArrowheads="1"/>
          </p:cNvSpPr>
          <p:nvPr/>
        </p:nvSpPr>
        <p:spPr bwMode="auto">
          <a:xfrm>
            <a:off x="812800" y="2986088"/>
            <a:ext cx="3352800" cy="28575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0" name="AutoShape 14"/>
          <p:cNvSpPr>
            <a:spLocks noChangeArrowheads="1"/>
          </p:cNvSpPr>
          <p:nvPr/>
        </p:nvSpPr>
        <p:spPr bwMode="auto">
          <a:xfrm>
            <a:off x="4978400" y="3043238"/>
            <a:ext cx="3251200" cy="26860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1311275" y="5937250"/>
            <a:ext cx="2336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Functional Design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4978400" y="5957888"/>
            <a:ext cx="33528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Database Design</a:t>
            </a:r>
          </a:p>
        </p:txBody>
      </p:sp>
      <p:sp>
        <p:nvSpPr>
          <p:cNvPr id="178193" name="Rectangle 17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Database-Design Process</a:t>
            </a:r>
          </a:p>
        </p:txBody>
      </p:sp>
      <p:sp>
        <p:nvSpPr>
          <p:cNvPr id="17819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772400" cy="4114800"/>
          </a:xfrm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1676400" y="34623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1676400" y="43005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>
            <a:off x="1676400" y="49863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>
            <a:off x="5943600" y="34623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99" name="Line 23"/>
          <p:cNvSpPr>
            <a:spLocks noChangeShapeType="1"/>
          </p:cNvSpPr>
          <p:nvPr/>
        </p:nvSpPr>
        <p:spPr bwMode="auto">
          <a:xfrm>
            <a:off x="5943600" y="43005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0" name="Line 24"/>
          <p:cNvSpPr>
            <a:spLocks noChangeShapeType="1"/>
          </p:cNvSpPr>
          <p:nvPr/>
        </p:nvSpPr>
        <p:spPr bwMode="auto">
          <a:xfrm>
            <a:off x="5943600" y="49101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1" name="Line 25"/>
          <p:cNvSpPr>
            <a:spLocks noChangeShapeType="1"/>
          </p:cNvSpPr>
          <p:nvPr/>
        </p:nvSpPr>
        <p:spPr bwMode="auto">
          <a:xfrm>
            <a:off x="3810000" y="4605338"/>
            <a:ext cx="1524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1676400" y="27765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3" name="Line 27"/>
          <p:cNvSpPr>
            <a:spLocks noChangeShapeType="1"/>
          </p:cNvSpPr>
          <p:nvPr/>
        </p:nvSpPr>
        <p:spPr bwMode="auto">
          <a:xfrm>
            <a:off x="5943600" y="27765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4" name="Line 28"/>
          <p:cNvSpPr>
            <a:spLocks noChangeShapeType="1"/>
          </p:cNvSpPr>
          <p:nvPr/>
        </p:nvSpPr>
        <p:spPr bwMode="auto">
          <a:xfrm flipH="1">
            <a:off x="3276600" y="2243138"/>
            <a:ext cx="1295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5" name="Line 29"/>
          <p:cNvSpPr>
            <a:spLocks noChangeShapeType="1"/>
          </p:cNvSpPr>
          <p:nvPr/>
        </p:nvSpPr>
        <p:spPr bwMode="auto">
          <a:xfrm rot="12398742" flipH="1">
            <a:off x="4572000" y="2243138"/>
            <a:ext cx="1295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6" name="Line 30"/>
          <p:cNvSpPr>
            <a:spLocks noChangeShapeType="1"/>
          </p:cNvSpPr>
          <p:nvPr/>
        </p:nvSpPr>
        <p:spPr bwMode="auto">
          <a:xfrm flipH="1">
            <a:off x="3810000" y="4376738"/>
            <a:ext cx="2514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7" name="Line 31"/>
          <p:cNvSpPr>
            <a:spLocks noChangeShapeType="1"/>
          </p:cNvSpPr>
          <p:nvPr/>
        </p:nvSpPr>
        <p:spPr bwMode="auto">
          <a:xfrm rot="433638" flipH="1" flipV="1">
            <a:off x="3579813" y="5076825"/>
            <a:ext cx="2286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8208" name="Freeform 32"/>
          <p:cNvSpPr>
            <a:spLocks/>
          </p:cNvSpPr>
          <p:nvPr/>
        </p:nvSpPr>
        <p:spPr bwMode="auto">
          <a:xfrm>
            <a:off x="5257800" y="3233738"/>
            <a:ext cx="228600" cy="762000"/>
          </a:xfrm>
          <a:custGeom>
            <a:avLst/>
            <a:gdLst/>
            <a:ahLst/>
            <a:cxnLst>
              <a:cxn ang="0">
                <a:pos x="144" y="480"/>
              </a:cxn>
              <a:cxn ang="0">
                <a:pos x="0" y="240"/>
              </a:cxn>
              <a:cxn ang="0">
                <a:pos x="144" y="0"/>
              </a:cxn>
            </a:cxnLst>
            <a:rect l="0" t="0" r="r" b="b"/>
            <a:pathLst>
              <a:path w="144" h="480">
                <a:moveTo>
                  <a:pt x="144" y="480"/>
                </a:moveTo>
                <a:cubicBezTo>
                  <a:pt x="72" y="400"/>
                  <a:pt x="0" y="320"/>
                  <a:pt x="0" y="240"/>
                </a:cubicBezTo>
                <a:cubicBezTo>
                  <a:pt x="0" y="160"/>
                  <a:pt x="120" y="40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09" name="Freeform 33"/>
          <p:cNvSpPr>
            <a:spLocks/>
          </p:cNvSpPr>
          <p:nvPr/>
        </p:nvSpPr>
        <p:spPr bwMode="auto">
          <a:xfrm>
            <a:off x="5334000" y="4071938"/>
            <a:ext cx="228600" cy="762000"/>
          </a:xfrm>
          <a:custGeom>
            <a:avLst/>
            <a:gdLst/>
            <a:ahLst/>
            <a:cxnLst>
              <a:cxn ang="0">
                <a:pos x="144" y="480"/>
              </a:cxn>
              <a:cxn ang="0">
                <a:pos x="0" y="240"/>
              </a:cxn>
              <a:cxn ang="0">
                <a:pos x="144" y="0"/>
              </a:cxn>
            </a:cxnLst>
            <a:rect l="0" t="0" r="r" b="b"/>
            <a:pathLst>
              <a:path w="144" h="480">
                <a:moveTo>
                  <a:pt x="144" y="480"/>
                </a:moveTo>
                <a:cubicBezTo>
                  <a:pt x="72" y="400"/>
                  <a:pt x="0" y="320"/>
                  <a:pt x="0" y="240"/>
                </a:cubicBezTo>
                <a:cubicBezTo>
                  <a:pt x="0" y="160"/>
                  <a:pt x="120" y="40"/>
                  <a:pt x="14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10" name="Freeform 34"/>
          <p:cNvSpPr>
            <a:spLocks/>
          </p:cNvSpPr>
          <p:nvPr/>
        </p:nvSpPr>
        <p:spPr bwMode="auto">
          <a:xfrm>
            <a:off x="4800600" y="3309938"/>
            <a:ext cx="546100" cy="1371600"/>
          </a:xfrm>
          <a:custGeom>
            <a:avLst/>
            <a:gdLst/>
            <a:ahLst/>
            <a:cxnLst>
              <a:cxn ang="0">
                <a:pos x="344" y="864"/>
              </a:cxn>
              <a:cxn ang="0">
                <a:pos x="8" y="480"/>
              </a:cxn>
              <a:cxn ang="0">
                <a:pos x="296" y="0"/>
              </a:cxn>
            </a:cxnLst>
            <a:rect l="0" t="0" r="r" b="b"/>
            <a:pathLst>
              <a:path w="344" h="864">
                <a:moveTo>
                  <a:pt x="344" y="864"/>
                </a:moveTo>
                <a:cubicBezTo>
                  <a:pt x="180" y="744"/>
                  <a:pt x="16" y="624"/>
                  <a:pt x="8" y="480"/>
                </a:cubicBezTo>
                <a:cubicBezTo>
                  <a:pt x="0" y="336"/>
                  <a:pt x="240" y="80"/>
                  <a:pt x="29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CCFF"/>
                </a:solidFill>
                <a:latin typeface="Times New Roman" pitchFamily="18" charset="0"/>
              </a:rPr>
              <a:t>Database-Design Tools</a:t>
            </a:r>
            <a:endParaRPr lang="en-US" sz="3600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622800"/>
          </a:xfrm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Help partially automate the design cycle.</a:t>
            </a:r>
          </a:p>
          <a:p>
            <a:r>
              <a:rPr lang="en-US" sz="2000">
                <a:latin typeface="Times New Roman" pitchFamily="18" charset="0"/>
              </a:rPr>
              <a:t>Graphical interface to specify conceptual schemas.</a:t>
            </a:r>
          </a:p>
          <a:p>
            <a:r>
              <a:rPr lang="en-US" sz="2000">
                <a:latin typeface="Times New Roman" pitchFamily="18" charset="0"/>
              </a:rPr>
              <a:t>Partially automated techniques to map to logical (DBMS dependent) model.</a:t>
            </a:r>
          </a:p>
          <a:p>
            <a:r>
              <a:rPr lang="en-US" sz="2000">
                <a:latin typeface="Times New Roman" pitchFamily="18" charset="0"/>
              </a:rPr>
              <a:t>Features of a good design tool:</a:t>
            </a:r>
          </a:p>
          <a:p>
            <a:pPr lvl="1"/>
            <a:r>
              <a:rPr lang="en-US" sz="2000" i="1">
                <a:solidFill>
                  <a:schemeClr val="folHlink"/>
                </a:solidFill>
                <a:latin typeface="Times New Roman" pitchFamily="18" charset="0"/>
              </a:rPr>
              <a:t>Iterative</a:t>
            </a:r>
            <a:r>
              <a:rPr lang="en-US" sz="2000" i="1"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errors/shortcomings of original design found later can be corrected without full restart.</a:t>
            </a:r>
          </a:p>
          <a:p>
            <a:pPr lvl="1"/>
            <a:r>
              <a:rPr lang="en-US" sz="2000" i="1">
                <a:solidFill>
                  <a:schemeClr val="folHlink"/>
                </a:solidFill>
                <a:latin typeface="Times New Roman" pitchFamily="18" charset="0"/>
              </a:rPr>
              <a:t>Interactive</a:t>
            </a:r>
            <a:r>
              <a:rPr lang="en-US" sz="2000" i="1"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any design choices made by system during design should be based on interaction with designer.</a:t>
            </a:r>
          </a:p>
          <a:p>
            <a:pPr lvl="1"/>
            <a:r>
              <a:rPr lang="en-US" sz="2000" i="1">
                <a:solidFill>
                  <a:schemeClr val="folHlink"/>
                </a:solidFill>
                <a:latin typeface="Times New Roman" pitchFamily="18" charset="0"/>
              </a:rPr>
              <a:t>Feedback</a:t>
            </a:r>
            <a:r>
              <a:rPr lang="en-US" sz="2000" i="1"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a designer’s change made at logical and/or physical levels should be automatically translated to changes at higher levels.</a:t>
            </a:r>
          </a:p>
          <a:p>
            <a:r>
              <a:rPr lang="en-US" sz="2000">
                <a:latin typeface="Times New Roman" pitchFamily="18" charset="0"/>
              </a:rPr>
              <a:t>Example design tools: Developer 2000 by Oracle, Rational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6287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Entity/Relationship (E/R) Model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990600"/>
            <a:ext cx="8418512" cy="4878388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</a:rPr>
              <a:t>Entities: objects</a:t>
            </a:r>
          </a:p>
          <a:p>
            <a:r>
              <a:rPr lang="en-US" sz="2000" dirty="0">
                <a:latin typeface="Times New Roman" pitchFamily="18" charset="0"/>
              </a:rPr>
              <a:t>Relationships: associate entities</a:t>
            </a:r>
          </a:p>
          <a:p>
            <a:r>
              <a:rPr lang="en-US" sz="2000" dirty="0">
                <a:latin typeface="Times New Roman" pitchFamily="18" charset="0"/>
              </a:rPr>
              <a:t>Roles of entities in a relationship</a:t>
            </a:r>
          </a:p>
          <a:p>
            <a:r>
              <a:rPr lang="en-US" sz="2000" dirty="0">
                <a:latin typeface="Times New Roman" pitchFamily="18" charset="0"/>
              </a:rPr>
              <a:t>Constraints on entities: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domain constraints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key constraints</a:t>
            </a:r>
          </a:p>
          <a:p>
            <a:r>
              <a:rPr lang="en-US" sz="2000" dirty="0">
                <a:latin typeface="Times New Roman" pitchFamily="18" charset="0"/>
              </a:rPr>
              <a:t>Constraints on relationships: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Cardinality constraints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Participation constraints</a:t>
            </a:r>
          </a:p>
          <a:p>
            <a:pPr lvl="1"/>
            <a:r>
              <a:rPr lang="en-US" sz="1800" dirty="0">
                <a:latin typeface="Times New Roman" pitchFamily="18" charset="0"/>
              </a:rPr>
              <a:t>Weak Entity Sets</a:t>
            </a:r>
          </a:p>
          <a:p>
            <a:r>
              <a:rPr lang="en-US" sz="2000" dirty="0" err="1">
                <a:latin typeface="Times New Roman" pitchFamily="18" charset="0"/>
              </a:rPr>
              <a:t>Multiway</a:t>
            </a:r>
            <a:r>
              <a:rPr lang="en-US" sz="2000" dirty="0">
                <a:latin typeface="Times New Roman" pitchFamily="18" charset="0"/>
              </a:rPr>
              <a:t> relationships</a:t>
            </a:r>
          </a:p>
          <a:p>
            <a:r>
              <a:rPr lang="en-US" sz="2000" dirty="0">
                <a:latin typeface="Times New Roman" pitchFamily="18" charset="0"/>
              </a:rPr>
              <a:t>Subclass/</a:t>
            </a:r>
            <a:r>
              <a:rPr lang="en-US" sz="2000" dirty="0" err="1">
                <a:latin typeface="Times New Roman" pitchFamily="18" charset="0"/>
              </a:rPr>
              <a:t>superclass</a:t>
            </a:r>
            <a:r>
              <a:rPr lang="en-US" sz="2000" dirty="0">
                <a:latin typeface="Times New Roman" pitchFamily="18" charset="0"/>
              </a:rPr>
              <a:t> Relationships</a:t>
            </a:r>
          </a:p>
          <a:p>
            <a:r>
              <a:rPr lang="en-US" sz="2000" dirty="0">
                <a:latin typeface="Times New Roman" pitchFamily="18" charset="0"/>
              </a:rPr>
              <a:t>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CFF"/>
                </a:solidFill>
              </a:rPr>
              <a:t>Common Terms</a:t>
            </a:r>
            <a:endParaRPr lang="en-US" sz="3600" b="1" dirty="0">
              <a:solidFill>
                <a:srgbClr val="FFCC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endParaRPr lang="en-US" sz="2200" b="1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200" b="1" dirty="0" smtClean="0">
                <a:latin typeface="Times New Roman" pitchFamily="18" charset="0"/>
              </a:rPr>
              <a:t>Data</a:t>
            </a:r>
            <a:r>
              <a:rPr lang="en-US" sz="2200" dirty="0" smtClean="0">
                <a:latin typeface="Times New Roman" pitchFamily="18" charset="0"/>
              </a:rPr>
              <a:t>: collection of interrelated information about world being modeled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endParaRPr lang="en-US" sz="2200" b="1" dirty="0" smtClean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200" b="1" dirty="0" smtClean="0">
                <a:latin typeface="Times New Roman" pitchFamily="18" charset="0"/>
              </a:rPr>
              <a:t> DBMS</a:t>
            </a:r>
            <a:r>
              <a:rPr lang="en-US" sz="2200" dirty="0" smtClean="0">
                <a:latin typeface="Times New Roman" pitchFamily="18" charset="0"/>
              </a:rPr>
              <a:t>: general-purpose software to define, create, modify, retrieve, delete and manipulate a database</a:t>
            </a:r>
          </a:p>
          <a:p>
            <a:endParaRPr lang="en-US" sz="2200" b="1" dirty="0" smtClean="0">
              <a:latin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</a:rPr>
              <a:t>Goals:</a:t>
            </a:r>
          </a:p>
          <a:p>
            <a:pPr lvl="1"/>
            <a:r>
              <a:rPr lang="en-US" sz="2200" dirty="0" smtClean="0">
                <a:latin typeface="Times New Roman" pitchFamily="18" charset="0"/>
              </a:rPr>
              <a:t>Efficient data management (faster than files)</a:t>
            </a:r>
          </a:p>
          <a:p>
            <a:pPr lvl="1"/>
            <a:r>
              <a:rPr lang="en-US" sz="2200" dirty="0" smtClean="0">
                <a:latin typeface="Times New Roman" pitchFamily="18" charset="0"/>
              </a:rPr>
              <a:t>Large amount of data</a:t>
            </a:r>
          </a:p>
          <a:p>
            <a:pPr lvl="1"/>
            <a:r>
              <a:rPr lang="en-US" sz="2200" dirty="0" smtClean="0">
                <a:latin typeface="Times New Roman" pitchFamily="18" charset="0"/>
              </a:rPr>
              <a:t>High reliability</a:t>
            </a:r>
          </a:p>
          <a:p>
            <a:pPr lvl="1"/>
            <a:r>
              <a:rPr lang="en-US" sz="2200" dirty="0" smtClean="0">
                <a:latin typeface="Times New Roman" pitchFamily="18" charset="0"/>
              </a:rPr>
              <a:t>Information sharing (multiple users)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Entities and Entity Sets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190750" y="2392363"/>
            <a:ext cx="98901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itchFamily="18" charset="0"/>
              </a:rPr>
              <a:t>Customer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47825" y="1631950"/>
            <a:ext cx="1011238" cy="387350"/>
            <a:chOff x="616" y="1388"/>
            <a:chExt cx="637" cy="244"/>
          </a:xfrm>
        </p:grpSpPr>
        <p:sp>
          <p:nvSpPr>
            <p:cNvPr id="183303" name="Oval 7"/>
            <p:cNvSpPr>
              <a:spLocks noChangeArrowheads="1"/>
            </p:cNvSpPr>
            <p:nvPr/>
          </p:nvSpPr>
          <p:spPr bwMode="auto">
            <a:xfrm>
              <a:off x="616" y="1410"/>
              <a:ext cx="637" cy="2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702" y="1388"/>
              <a:ext cx="3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name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693988" y="1725613"/>
            <a:ext cx="863600" cy="387350"/>
            <a:chOff x="1455" y="1298"/>
            <a:chExt cx="544" cy="244"/>
          </a:xfrm>
        </p:grpSpPr>
        <p:sp>
          <p:nvSpPr>
            <p:cNvPr id="183305" name="Oval 9"/>
            <p:cNvSpPr>
              <a:spLocks noChangeArrowheads="1"/>
            </p:cNvSpPr>
            <p:nvPr/>
          </p:nvSpPr>
          <p:spPr bwMode="auto">
            <a:xfrm>
              <a:off x="1455" y="1320"/>
              <a:ext cx="544" cy="2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6" name="Text Box 10"/>
            <p:cNvSpPr txBox="1">
              <a:spLocks noChangeArrowheads="1"/>
            </p:cNvSpPr>
            <p:nvPr/>
          </p:nvSpPr>
          <p:spPr bwMode="auto">
            <a:xfrm>
              <a:off x="1467" y="1298"/>
              <a:ext cx="39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street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032375" y="1708150"/>
            <a:ext cx="1301750" cy="417513"/>
            <a:chOff x="3065" y="1305"/>
            <a:chExt cx="820" cy="263"/>
          </a:xfrm>
        </p:grpSpPr>
        <p:sp>
          <p:nvSpPr>
            <p:cNvPr id="183307" name="Oval 11"/>
            <p:cNvSpPr>
              <a:spLocks noChangeArrowheads="1"/>
            </p:cNvSpPr>
            <p:nvPr/>
          </p:nvSpPr>
          <p:spPr bwMode="auto">
            <a:xfrm>
              <a:off x="3065" y="1326"/>
              <a:ext cx="777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8" name="Text Box 12"/>
            <p:cNvSpPr txBox="1">
              <a:spLocks noChangeArrowheads="1"/>
            </p:cNvSpPr>
            <p:nvPr/>
          </p:nvSpPr>
          <p:spPr bwMode="auto">
            <a:xfrm>
              <a:off x="3162" y="1305"/>
              <a:ext cx="72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number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50938" y="2157413"/>
            <a:ext cx="688975" cy="396875"/>
            <a:chOff x="378" y="1818"/>
            <a:chExt cx="434" cy="250"/>
          </a:xfrm>
        </p:grpSpPr>
        <p:sp>
          <p:nvSpPr>
            <p:cNvPr id="183309" name="Oval 13"/>
            <p:cNvSpPr>
              <a:spLocks noChangeArrowheads="1"/>
            </p:cNvSpPr>
            <p:nvPr/>
          </p:nvSpPr>
          <p:spPr bwMode="auto">
            <a:xfrm>
              <a:off x="378" y="1852"/>
              <a:ext cx="434" cy="2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0" name="Text Box 14"/>
            <p:cNvSpPr txBox="1">
              <a:spLocks noChangeArrowheads="1"/>
            </p:cNvSpPr>
            <p:nvPr/>
          </p:nvSpPr>
          <p:spPr bwMode="auto">
            <a:xfrm>
              <a:off x="483" y="1818"/>
              <a:ext cx="21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id</a:t>
              </a:r>
            </a:p>
          </p:txBody>
        </p:sp>
      </p:grpSp>
      <p:sp>
        <p:nvSpPr>
          <p:cNvPr id="183315" name="Line 19"/>
          <p:cNvSpPr>
            <a:spLocks noChangeShapeType="1"/>
          </p:cNvSpPr>
          <p:nvPr/>
        </p:nvSpPr>
        <p:spPr bwMode="auto">
          <a:xfrm flipH="1" flipV="1">
            <a:off x="1865313" y="2414588"/>
            <a:ext cx="304800" cy="682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 flipH="1" flipV="1">
            <a:off x="2292350" y="2044700"/>
            <a:ext cx="188913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 flipV="1">
            <a:off x="2892425" y="2114550"/>
            <a:ext cx="139700" cy="2762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 flipV="1">
            <a:off x="3208338" y="2190750"/>
            <a:ext cx="363537" cy="1682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5764213" y="2436813"/>
            <a:ext cx="8858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323013" y="1790700"/>
            <a:ext cx="1258887" cy="434975"/>
            <a:chOff x="3983" y="1277"/>
            <a:chExt cx="793" cy="274"/>
          </a:xfrm>
        </p:grpSpPr>
        <p:sp>
          <p:nvSpPr>
            <p:cNvPr id="183322" name="Oval 26"/>
            <p:cNvSpPr>
              <a:spLocks noChangeArrowheads="1"/>
            </p:cNvSpPr>
            <p:nvPr/>
          </p:nvSpPr>
          <p:spPr bwMode="auto">
            <a:xfrm>
              <a:off x="3983" y="1299"/>
              <a:ext cx="793" cy="2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3" name="Text Box 27"/>
            <p:cNvSpPr txBox="1">
              <a:spLocks noChangeArrowheads="1"/>
            </p:cNvSpPr>
            <p:nvPr/>
          </p:nvSpPr>
          <p:spPr bwMode="auto">
            <a:xfrm>
              <a:off x="4069" y="1277"/>
              <a:ext cx="5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balance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517900" y="1892300"/>
            <a:ext cx="815975" cy="396875"/>
            <a:chOff x="2086" y="1286"/>
            <a:chExt cx="514" cy="250"/>
          </a:xfrm>
        </p:grpSpPr>
        <p:sp>
          <p:nvSpPr>
            <p:cNvPr id="183325" name="Oval 29"/>
            <p:cNvSpPr>
              <a:spLocks noChangeArrowheads="1"/>
            </p:cNvSpPr>
            <p:nvPr/>
          </p:nvSpPr>
          <p:spPr bwMode="auto">
            <a:xfrm>
              <a:off x="2086" y="1308"/>
              <a:ext cx="514" cy="2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26" name="Text Box 30"/>
            <p:cNvSpPr txBox="1">
              <a:spLocks noChangeArrowheads="1"/>
            </p:cNvSpPr>
            <p:nvPr/>
          </p:nvSpPr>
          <p:spPr bwMode="auto">
            <a:xfrm>
              <a:off x="2172" y="1286"/>
              <a:ext cx="30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183327" name="Line 31"/>
          <p:cNvSpPr>
            <a:spLocks noChangeShapeType="1"/>
          </p:cNvSpPr>
          <p:nvPr/>
        </p:nvSpPr>
        <p:spPr bwMode="auto">
          <a:xfrm flipH="1" flipV="1">
            <a:off x="5840413" y="2119313"/>
            <a:ext cx="204787" cy="2873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30" name="Line 34"/>
          <p:cNvSpPr>
            <a:spLocks noChangeShapeType="1"/>
          </p:cNvSpPr>
          <p:nvPr/>
        </p:nvSpPr>
        <p:spPr bwMode="auto">
          <a:xfrm flipV="1">
            <a:off x="6523038" y="2201863"/>
            <a:ext cx="254000" cy="228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776663" y="2270125"/>
            <a:ext cx="1582737" cy="550863"/>
            <a:chOff x="2533" y="1678"/>
            <a:chExt cx="997" cy="347"/>
          </a:xfrm>
        </p:grpSpPr>
        <p:sp>
          <p:nvSpPr>
            <p:cNvPr id="183332" name="AutoShape 36"/>
            <p:cNvSpPr>
              <a:spLocks noChangeArrowheads="1"/>
            </p:cNvSpPr>
            <p:nvPr/>
          </p:nvSpPr>
          <p:spPr bwMode="auto">
            <a:xfrm>
              <a:off x="2533" y="1678"/>
              <a:ext cx="997" cy="347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3333" name="Text Box 37"/>
            <p:cNvSpPr txBox="1">
              <a:spLocks noChangeArrowheads="1"/>
            </p:cNvSpPr>
            <p:nvPr/>
          </p:nvSpPr>
          <p:spPr bwMode="auto">
            <a:xfrm>
              <a:off x="2704" y="1736"/>
              <a:ext cx="5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custacct</a:t>
              </a:r>
            </a:p>
          </p:txBody>
        </p:sp>
      </p:grpSp>
      <p:sp>
        <p:nvSpPr>
          <p:cNvPr id="183335" name="Line 39"/>
          <p:cNvSpPr>
            <a:spLocks noChangeShapeType="1"/>
          </p:cNvSpPr>
          <p:nvPr/>
        </p:nvSpPr>
        <p:spPr bwMode="auto">
          <a:xfrm flipH="1" flipV="1">
            <a:off x="3192463" y="2552700"/>
            <a:ext cx="561975" cy="95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36" name="Line 40"/>
          <p:cNvSpPr>
            <a:spLocks noChangeShapeType="1"/>
          </p:cNvSpPr>
          <p:nvPr/>
        </p:nvSpPr>
        <p:spPr bwMode="auto">
          <a:xfrm flipH="1" flipV="1">
            <a:off x="5372100" y="2557463"/>
            <a:ext cx="365125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33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27063" y="2995613"/>
            <a:ext cx="7891462" cy="33321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Entities: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nouns, “things” in the world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Have attributes: course name, id, address, dept, age, room, …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Entity sets: a set of entities</a:t>
            </a: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In OO terminology, entity set = “class,” and entity = “instance.”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Attributes</a:t>
            </a:r>
            <a:endParaRPr lang="en-US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870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Single-valued versus multi-valued: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“telephone number”: multi-valued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“Salary”: single-valued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Atomic versus composite: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“Age”: atomic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“Address”: composite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Derived versus stored: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Derived: derived from other attributes or entities, e.g., “age” derived from “date of birth.”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Stored: all other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28675" y="3946525"/>
            <a:ext cx="2197100" cy="342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Tom, 62900, Main, LA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817563" y="4413250"/>
            <a:ext cx="2247900" cy="357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Jane, 62901, North, Irvine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6475413" y="3768725"/>
            <a:ext cx="933450" cy="247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259, 10K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6480175" y="4689475"/>
            <a:ext cx="941388" cy="247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245, 2400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6500813" y="4291013"/>
            <a:ext cx="922337" cy="2476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305, 20K</a:t>
            </a:r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1679575" y="3249613"/>
            <a:ext cx="9318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6451600" y="3095625"/>
            <a:ext cx="8175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186380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Relationships</a:t>
            </a:r>
          </a:p>
        </p:txBody>
      </p:sp>
      <p:sp>
        <p:nvSpPr>
          <p:cNvPr id="1863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339013" cy="1531938"/>
          </a:xfrm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Relationship: association of multiple entities</a:t>
            </a:r>
          </a:p>
          <a:p>
            <a:r>
              <a:rPr lang="en-US" sz="2000">
                <a:latin typeface="Times New Roman" pitchFamily="18" charset="0"/>
              </a:rPr>
              <a:t>Relationship Set: </a:t>
            </a:r>
          </a:p>
          <a:p>
            <a:pPr lvl="1"/>
            <a:r>
              <a:rPr lang="en-US" sz="2000">
                <a:latin typeface="Times New Roman" pitchFamily="18" charset="0"/>
              </a:rPr>
              <a:t>set of relationships over the same entity sets</a:t>
            </a:r>
          </a:p>
          <a:p>
            <a:pPr lvl="1"/>
            <a:r>
              <a:rPr lang="en-US" sz="2000">
                <a:latin typeface="Times New Roman" pitchFamily="18" charset="0"/>
              </a:rPr>
              <a:t>binary, ternary, 4-nary, …n-nary</a:t>
            </a:r>
          </a:p>
        </p:txBody>
      </p:sp>
      <p:sp>
        <p:nvSpPr>
          <p:cNvPr id="186382" name="Oval 14"/>
          <p:cNvSpPr>
            <a:spLocks noChangeArrowheads="1"/>
          </p:cNvSpPr>
          <p:nvPr/>
        </p:nvSpPr>
        <p:spPr bwMode="auto">
          <a:xfrm>
            <a:off x="4530725" y="3735388"/>
            <a:ext cx="407988" cy="12080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3" name="Oval 15"/>
          <p:cNvSpPr>
            <a:spLocks noChangeArrowheads="1"/>
          </p:cNvSpPr>
          <p:nvPr/>
        </p:nvSpPr>
        <p:spPr bwMode="auto">
          <a:xfrm>
            <a:off x="4672013" y="3916363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4" name="Oval 16"/>
          <p:cNvSpPr>
            <a:spLocks noChangeArrowheads="1"/>
          </p:cNvSpPr>
          <p:nvPr/>
        </p:nvSpPr>
        <p:spPr bwMode="auto">
          <a:xfrm>
            <a:off x="4672013" y="4221163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5" name="Oval 17"/>
          <p:cNvSpPr>
            <a:spLocks noChangeArrowheads="1"/>
          </p:cNvSpPr>
          <p:nvPr/>
        </p:nvSpPr>
        <p:spPr bwMode="auto">
          <a:xfrm>
            <a:off x="4672013" y="4525963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6" name="Oval 18"/>
          <p:cNvSpPr>
            <a:spLocks noChangeArrowheads="1"/>
          </p:cNvSpPr>
          <p:nvPr/>
        </p:nvSpPr>
        <p:spPr bwMode="auto">
          <a:xfrm>
            <a:off x="4681538" y="4699000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 flipV="1">
            <a:off x="2995613" y="3916363"/>
            <a:ext cx="1676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3063875" y="4516438"/>
            <a:ext cx="1647825" cy="36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>
            <a:off x="3071813" y="4221163"/>
            <a:ext cx="1570037" cy="2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90" name="Line 22"/>
          <p:cNvSpPr>
            <a:spLocks noChangeShapeType="1"/>
          </p:cNvSpPr>
          <p:nvPr/>
        </p:nvSpPr>
        <p:spPr bwMode="auto">
          <a:xfrm>
            <a:off x="3063875" y="4668838"/>
            <a:ext cx="1647825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91" name="Line 23"/>
          <p:cNvSpPr>
            <a:spLocks noChangeShapeType="1"/>
          </p:cNvSpPr>
          <p:nvPr/>
        </p:nvSpPr>
        <p:spPr bwMode="auto">
          <a:xfrm flipV="1">
            <a:off x="4672013" y="3840163"/>
            <a:ext cx="1828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92" name="Line 24"/>
          <p:cNvSpPr>
            <a:spLocks noChangeShapeType="1"/>
          </p:cNvSpPr>
          <p:nvPr/>
        </p:nvSpPr>
        <p:spPr bwMode="auto">
          <a:xfrm>
            <a:off x="4672013" y="4248150"/>
            <a:ext cx="1782762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93" name="Line 25"/>
          <p:cNvSpPr>
            <a:spLocks noChangeShapeType="1"/>
          </p:cNvSpPr>
          <p:nvPr/>
        </p:nvSpPr>
        <p:spPr bwMode="auto">
          <a:xfrm>
            <a:off x="4740275" y="4733925"/>
            <a:ext cx="1709738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94" name="Line 26"/>
          <p:cNvSpPr>
            <a:spLocks noChangeShapeType="1"/>
          </p:cNvSpPr>
          <p:nvPr/>
        </p:nvSpPr>
        <p:spPr bwMode="auto">
          <a:xfrm flipV="1">
            <a:off x="4681538" y="4471988"/>
            <a:ext cx="1743075" cy="109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95" name="Rectangle 27"/>
          <p:cNvSpPr>
            <a:spLocks noChangeArrowheads="1"/>
          </p:cNvSpPr>
          <p:nvPr/>
        </p:nvSpPr>
        <p:spPr bwMode="auto">
          <a:xfrm>
            <a:off x="3817938" y="3052763"/>
            <a:ext cx="1789112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Custom-Account</a:t>
            </a:r>
          </a:p>
          <a:p>
            <a:pPr algn="ctr" eaLnBrk="0" hangingPunct="0"/>
            <a:r>
              <a:rPr lang="en-US" sz="1600">
                <a:latin typeface="Times New Roman" pitchFamily="18" charset="0"/>
              </a:rPr>
              <a:t> Relationship set</a:t>
            </a:r>
          </a:p>
        </p:txBody>
      </p:sp>
      <p:sp>
        <p:nvSpPr>
          <p:cNvPr id="186396" name="Text Box 28"/>
          <p:cNvSpPr txBox="1">
            <a:spLocks noChangeArrowheads="1"/>
          </p:cNvSpPr>
          <p:nvPr/>
        </p:nvSpPr>
        <p:spPr bwMode="auto">
          <a:xfrm>
            <a:off x="3917950" y="5213350"/>
            <a:ext cx="3482975" cy="91598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Visualizing relationships as a table. Each row: pair of entities participating in the relationship</a:t>
            </a:r>
          </a:p>
        </p:txBody>
      </p:sp>
      <p:sp>
        <p:nvSpPr>
          <p:cNvPr id="186397" name="Line 29"/>
          <p:cNvSpPr>
            <a:spLocks noChangeShapeType="1"/>
          </p:cNvSpPr>
          <p:nvPr/>
        </p:nvSpPr>
        <p:spPr bwMode="auto">
          <a:xfrm flipH="1">
            <a:off x="2949575" y="5611813"/>
            <a:ext cx="93980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6398" name="Object 30"/>
          <p:cNvGraphicFramePr>
            <a:graphicFrameLocks noChangeAspect="1"/>
          </p:cNvGraphicFramePr>
          <p:nvPr/>
        </p:nvGraphicFramePr>
        <p:xfrm>
          <a:off x="1249363" y="5086350"/>
          <a:ext cx="2247900" cy="1344613"/>
        </p:xfrm>
        <a:graphic>
          <a:graphicData uri="http://schemas.openxmlformats.org/presentationml/2006/ole">
            <p:oleObj spid="_x0000_s12290" name="Document" r:id="rId4" imgW="2396520" imgH="1706760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ER Diagram</a:t>
            </a:r>
          </a:p>
        </p:txBody>
      </p: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547688" y="3400425"/>
            <a:ext cx="8172450" cy="2903538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Graphical representation of ER schema. Put as much information as possible.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Times New Roman" pitchFamily="18" charset="0"/>
              </a:rPr>
              <a:t> Entity set: rectangle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Times New Roman" pitchFamily="18" charset="0"/>
              </a:rPr>
              <a:t> Attribute: ellipse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Times New Roman" pitchFamily="18" charset="0"/>
              </a:rPr>
              <a:t> Derived attribute: dashed ellipse (“age”)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</a:rPr>
              <a:t>Multivalued</a:t>
            </a:r>
            <a:r>
              <a:rPr lang="en-US" sz="1800" dirty="0">
                <a:latin typeface="Times New Roman" pitchFamily="18" charset="0"/>
              </a:rPr>
              <a:t> attribute: double ellipse (“</a:t>
            </a:r>
            <a:r>
              <a:rPr lang="en-US" sz="1800" dirty="0" err="1">
                <a:latin typeface="Times New Roman" pitchFamily="18" charset="0"/>
              </a:rPr>
              <a:t>tel</a:t>
            </a:r>
            <a:r>
              <a:rPr lang="en-US" sz="1800" dirty="0">
                <a:latin typeface="Times New Roman" pitchFamily="18" charset="0"/>
              </a:rPr>
              <a:t>”)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800" dirty="0">
                <a:latin typeface="Times New Roman" pitchFamily="18" charset="0"/>
              </a:rPr>
              <a:t> Relationship set: diamond, with lines connected to its entity sets. May have attributes, called “relationship attributes</a:t>
            </a:r>
            <a:r>
              <a:rPr lang="en-US" sz="1800" dirty="0" smtClean="0">
                <a:latin typeface="Times New Roman" pitchFamily="18" charset="0"/>
              </a:rPr>
              <a:t>.”</a:t>
            </a:r>
            <a:endParaRPr lang="en-US" sz="1800" dirty="0">
              <a:latin typeface="Times New Roman" pitchFamily="18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968375" y="1531938"/>
            <a:ext cx="6583363" cy="1811337"/>
            <a:chOff x="610" y="1041"/>
            <a:chExt cx="4147" cy="1141"/>
          </a:xfrm>
        </p:grpSpPr>
        <p:sp>
          <p:nvSpPr>
            <p:cNvPr id="266263" name="Text Box 23"/>
            <p:cNvSpPr txBox="1">
              <a:spLocks noChangeArrowheads="1"/>
            </p:cNvSpPr>
            <p:nvPr/>
          </p:nvSpPr>
          <p:spPr bwMode="auto">
            <a:xfrm>
              <a:off x="1361" y="1588"/>
              <a:ext cx="623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Customer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131" y="1041"/>
              <a:ext cx="637" cy="244"/>
              <a:chOff x="616" y="1388"/>
              <a:chExt cx="637" cy="244"/>
            </a:xfrm>
          </p:grpSpPr>
          <p:sp>
            <p:nvSpPr>
              <p:cNvPr id="266265" name="Oval 25"/>
              <p:cNvSpPr>
                <a:spLocks noChangeArrowheads="1"/>
              </p:cNvSpPr>
              <p:nvPr/>
            </p:nvSpPr>
            <p:spPr bwMode="auto">
              <a:xfrm>
                <a:off x="616" y="1410"/>
                <a:ext cx="637" cy="22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66" name="Text Box 26"/>
              <p:cNvSpPr txBox="1">
                <a:spLocks noChangeArrowheads="1"/>
              </p:cNvSpPr>
              <p:nvPr/>
            </p:nvSpPr>
            <p:spPr bwMode="auto">
              <a:xfrm>
                <a:off x="702" y="1388"/>
                <a:ext cx="394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name</a:t>
                </a:r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777" y="1044"/>
              <a:ext cx="544" cy="244"/>
              <a:chOff x="1455" y="1298"/>
              <a:chExt cx="544" cy="244"/>
            </a:xfrm>
          </p:grpSpPr>
          <p:sp>
            <p:nvSpPr>
              <p:cNvPr id="266268" name="Oval 28"/>
              <p:cNvSpPr>
                <a:spLocks noChangeArrowheads="1"/>
              </p:cNvSpPr>
              <p:nvPr/>
            </p:nvSpPr>
            <p:spPr bwMode="auto">
              <a:xfrm>
                <a:off x="1455" y="1320"/>
                <a:ext cx="544" cy="22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69" name="Text Box 29"/>
              <p:cNvSpPr txBox="1">
                <a:spLocks noChangeArrowheads="1"/>
              </p:cNvSpPr>
              <p:nvPr/>
            </p:nvSpPr>
            <p:spPr bwMode="auto">
              <a:xfrm>
                <a:off x="1467" y="1298"/>
                <a:ext cx="395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street</a:t>
                </a: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3046" y="1132"/>
              <a:ext cx="820" cy="263"/>
              <a:chOff x="3065" y="1305"/>
              <a:chExt cx="820" cy="263"/>
            </a:xfrm>
          </p:grpSpPr>
          <p:sp>
            <p:nvSpPr>
              <p:cNvPr id="266271" name="Oval 31"/>
              <p:cNvSpPr>
                <a:spLocks noChangeArrowheads="1"/>
              </p:cNvSpPr>
              <p:nvPr/>
            </p:nvSpPr>
            <p:spPr bwMode="auto">
              <a:xfrm>
                <a:off x="3065" y="1326"/>
                <a:ext cx="777" cy="24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72" name="Text Box 32"/>
              <p:cNvSpPr txBox="1">
                <a:spLocks noChangeArrowheads="1"/>
              </p:cNvSpPr>
              <p:nvPr/>
            </p:nvSpPr>
            <p:spPr bwMode="auto">
              <a:xfrm>
                <a:off x="3162" y="1305"/>
                <a:ext cx="72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number</a:t>
                </a:r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694" y="1081"/>
              <a:ext cx="434" cy="250"/>
              <a:chOff x="378" y="1818"/>
              <a:chExt cx="434" cy="250"/>
            </a:xfrm>
          </p:grpSpPr>
          <p:sp>
            <p:nvSpPr>
              <p:cNvPr id="266274" name="Oval 34"/>
              <p:cNvSpPr>
                <a:spLocks noChangeArrowheads="1"/>
              </p:cNvSpPr>
              <p:nvPr/>
            </p:nvSpPr>
            <p:spPr bwMode="auto">
              <a:xfrm>
                <a:off x="378" y="1852"/>
                <a:ext cx="434" cy="2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75" name="Text Box 35"/>
              <p:cNvSpPr txBox="1">
                <a:spLocks noChangeArrowheads="1"/>
              </p:cNvSpPr>
              <p:nvPr/>
            </p:nvSpPr>
            <p:spPr bwMode="auto">
              <a:xfrm>
                <a:off x="483" y="1818"/>
                <a:ext cx="21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id</a:t>
                </a:r>
              </a:p>
            </p:txBody>
          </p:sp>
        </p:grpSp>
        <p:sp>
          <p:nvSpPr>
            <p:cNvPr id="266276" name="Line 36"/>
            <p:cNvSpPr>
              <a:spLocks noChangeShapeType="1"/>
            </p:cNvSpPr>
            <p:nvPr/>
          </p:nvSpPr>
          <p:spPr bwMode="auto">
            <a:xfrm flipH="1" flipV="1">
              <a:off x="1039" y="1311"/>
              <a:ext cx="365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277" name="Line 37"/>
            <p:cNvSpPr>
              <a:spLocks noChangeShapeType="1"/>
            </p:cNvSpPr>
            <p:nvPr/>
          </p:nvSpPr>
          <p:spPr bwMode="auto">
            <a:xfrm flipH="1" flipV="1">
              <a:off x="1469" y="1295"/>
              <a:ext cx="174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78" name="Line 38"/>
            <p:cNvSpPr>
              <a:spLocks noChangeShapeType="1"/>
            </p:cNvSpPr>
            <p:nvPr/>
          </p:nvSpPr>
          <p:spPr bwMode="auto">
            <a:xfrm flipV="1">
              <a:off x="1828" y="1283"/>
              <a:ext cx="162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79" name="Line 39"/>
            <p:cNvSpPr>
              <a:spLocks noChangeShapeType="1"/>
            </p:cNvSpPr>
            <p:nvPr/>
          </p:nvSpPr>
          <p:spPr bwMode="auto">
            <a:xfrm flipV="1">
              <a:off x="1972" y="1332"/>
              <a:ext cx="538" cy="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80" name="Text Box 40"/>
            <p:cNvSpPr txBox="1">
              <a:spLocks noChangeArrowheads="1"/>
            </p:cNvSpPr>
            <p:nvPr/>
          </p:nvSpPr>
          <p:spPr bwMode="auto">
            <a:xfrm>
              <a:off x="3612" y="1616"/>
              <a:ext cx="558" cy="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Account</a:t>
              </a:r>
            </a:p>
          </p:txBody>
        </p: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964" y="1104"/>
              <a:ext cx="793" cy="274"/>
              <a:chOff x="3983" y="1277"/>
              <a:chExt cx="793" cy="274"/>
            </a:xfrm>
          </p:grpSpPr>
          <p:sp>
            <p:nvSpPr>
              <p:cNvPr id="266282" name="Oval 42"/>
              <p:cNvSpPr>
                <a:spLocks noChangeArrowheads="1"/>
              </p:cNvSpPr>
              <p:nvPr/>
            </p:nvSpPr>
            <p:spPr bwMode="auto">
              <a:xfrm>
                <a:off x="3983" y="1299"/>
                <a:ext cx="793" cy="2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83" name="Text Box 43"/>
              <p:cNvSpPr txBox="1">
                <a:spLocks noChangeArrowheads="1"/>
              </p:cNvSpPr>
              <p:nvPr/>
            </p:nvSpPr>
            <p:spPr bwMode="auto">
              <a:xfrm>
                <a:off x="4069" y="1277"/>
                <a:ext cx="508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balance</a:t>
                </a:r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2451" y="1125"/>
              <a:ext cx="514" cy="250"/>
              <a:chOff x="2086" y="1286"/>
              <a:chExt cx="514" cy="250"/>
            </a:xfrm>
          </p:grpSpPr>
          <p:sp>
            <p:nvSpPr>
              <p:cNvPr id="266285" name="Oval 45"/>
              <p:cNvSpPr>
                <a:spLocks noChangeArrowheads="1"/>
              </p:cNvSpPr>
              <p:nvPr/>
            </p:nvSpPr>
            <p:spPr bwMode="auto">
              <a:xfrm>
                <a:off x="2086" y="1308"/>
                <a:ext cx="514" cy="2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86" name="Text Box 46"/>
              <p:cNvSpPr txBox="1">
                <a:spLocks noChangeArrowheads="1"/>
              </p:cNvSpPr>
              <p:nvPr/>
            </p:nvSpPr>
            <p:spPr bwMode="auto">
              <a:xfrm>
                <a:off x="2172" y="1286"/>
                <a:ext cx="30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city</a:t>
                </a:r>
              </a:p>
            </p:txBody>
          </p:sp>
        </p:grpSp>
        <p:sp>
          <p:nvSpPr>
            <p:cNvPr id="266287" name="Line 47"/>
            <p:cNvSpPr>
              <a:spLocks noChangeShapeType="1"/>
            </p:cNvSpPr>
            <p:nvPr/>
          </p:nvSpPr>
          <p:spPr bwMode="auto">
            <a:xfrm flipH="1" flipV="1">
              <a:off x="3498" y="1379"/>
              <a:ext cx="328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88" name="Line 48"/>
            <p:cNvSpPr>
              <a:spLocks noChangeShapeType="1"/>
            </p:cNvSpPr>
            <p:nvPr/>
          </p:nvSpPr>
          <p:spPr bwMode="auto">
            <a:xfrm flipV="1">
              <a:off x="4102" y="1363"/>
              <a:ext cx="204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2360" y="1511"/>
              <a:ext cx="997" cy="347"/>
              <a:chOff x="2533" y="1678"/>
              <a:chExt cx="997" cy="347"/>
            </a:xfrm>
          </p:grpSpPr>
          <p:sp>
            <p:nvSpPr>
              <p:cNvPr id="266290" name="AutoShape 50"/>
              <p:cNvSpPr>
                <a:spLocks noChangeArrowheads="1"/>
              </p:cNvSpPr>
              <p:nvPr/>
            </p:nvSpPr>
            <p:spPr bwMode="auto">
              <a:xfrm>
                <a:off x="2533" y="1678"/>
                <a:ext cx="997" cy="347"/>
              </a:xfrm>
              <a:prstGeom prst="diamond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291" name="Text Box 51"/>
              <p:cNvSpPr txBox="1">
                <a:spLocks noChangeArrowheads="1"/>
              </p:cNvSpPr>
              <p:nvPr/>
            </p:nvSpPr>
            <p:spPr bwMode="auto">
              <a:xfrm>
                <a:off x="2704" y="1736"/>
                <a:ext cx="53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custacct</a:t>
                </a:r>
              </a:p>
            </p:txBody>
          </p:sp>
        </p:grpSp>
        <p:sp>
          <p:nvSpPr>
            <p:cNvPr id="266292" name="Line 52"/>
            <p:cNvSpPr>
              <a:spLocks noChangeShapeType="1"/>
            </p:cNvSpPr>
            <p:nvPr/>
          </p:nvSpPr>
          <p:spPr bwMode="auto">
            <a:xfrm flipH="1" flipV="1">
              <a:off x="1987" y="1688"/>
              <a:ext cx="3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93" name="Line 53"/>
            <p:cNvSpPr>
              <a:spLocks noChangeShapeType="1"/>
            </p:cNvSpPr>
            <p:nvPr/>
          </p:nvSpPr>
          <p:spPr bwMode="auto">
            <a:xfrm flipH="1" flipV="1">
              <a:off x="3365" y="1692"/>
              <a:ext cx="2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294" name="Line 54"/>
            <p:cNvSpPr>
              <a:spLocks noChangeShapeType="1"/>
            </p:cNvSpPr>
            <p:nvPr/>
          </p:nvSpPr>
          <p:spPr bwMode="auto">
            <a:xfrm flipH="1" flipV="1">
              <a:off x="2854" y="1850"/>
              <a:ext cx="4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2605" y="1970"/>
              <a:ext cx="636" cy="212"/>
              <a:chOff x="3162" y="1865"/>
              <a:chExt cx="636" cy="212"/>
            </a:xfrm>
          </p:grpSpPr>
          <p:sp>
            <p:nvSpPr>
              <p:cNvPr id="266296" name="Oval 56"/>
              <p:cNvSpPr>
                <a:spLocks noChangeArrowheads="1"/>
              </p:cNvSpPr>
              <p:nvPr/>
            </p:nvSpPr>
            <p:spPr bwMode="auto">
              <a:xfrm>
                <a:off x="3162" y="1887"/>
                <a:ext cx="636" cy="1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297" name="Text Box 57"/>
              <p:cNvSpPr txBox="1">
                <a:spLocks noChangeArrowheads="1"/>
              </p:cNvSpPr>
              <p:nvPr/>
            </p:nvSpPr>
            <p:spPr bwMode="auto">
              <a:xfrm>
                <a:off x="3174" y="1865"/>
                <a:ext cx="57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imes New Roman" pitchFamily="18" charset="0"/>
                  </a:rPr>
                  <a:t>opendate</a:t>
                </a:r>
              </a:p>
            </p:txBody>
          </p:sp>
        </p:grpSp>
        <p:sp>
          <p:nvSpPr>
            <p:cNvPr id="266299" name="Oval 59"/>
            <p:cNvSpPr>
              <a:spLocks noChangeArrowheads="1"/>
            </p:cNvSpPr>
            <p:nvPr/>
          </p:nvSpPr>
          <p:spPr bwMode="auto">
            <a:xfrm>
              <a:off x="610" y="1403"/>
              <a:ext cx="434" cy="2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0" name="Text Box 60"/>
            <p:cNvSpPr txBox="1">
              <a:spLocks noChangeArrowheads="1"/>
            </p:cNvSpPr>
            <p:nvPr/>
          </p:nvSpPr>
          <p:spPr bwMode="auto">
            <a:xfrm>
              <a:off x="696" y="1394"/>
              <a:ext cx="29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age</a:t>
              </a:r>
            </a:p>
          </p:txBody>
        </p:sp>
        <p:sp>
          <p:nvSpPr>
            <p:cNvPr id="266302" name="Oval 62"/>
            <p:cNvSpPr>
              <a:spLocks noChangeArrowheads="1"/>
            </p:cNvSpPr>
            <p:nvPr/>
          </p:nvSpPr>
          <p:spPr bwMode="auto">
            <a:xfrm>
              <a:off x="641" y="1713"/>
              <a:ext cx="434" cy="2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3" name="Text Box 63"/>
            <p:cNvSpPr txBox="1">
              <a:spLocks noChangeArrowheads="1"/>
            </p:cNvSpPr>
            <p:nvPr/>
          </p:nvSpPr>
          <p:spPr bwMode="auto">
            <a:xfrm>
              <a:off x="715" y="1697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dob</a:t>
              </a:r>
            </a:p>
          </p:txBody>
        </p:sp>
        <p:sp>
          <p:nvSpPr>
            <p:cNvPr id="266304" name="Line 64"/>
            <p:cNvSpPr>
              <a:spLocks noChangeShapeType="1"/>
            </p:cNvSpPr>
            <p:nvPr/>
          </p:nvSpPr>
          <p:spPr bwMode="auto">
            <a:xfrm flipH="1" flipV="1">
              <a:off x="1042" y="1556"/>
              <a:ext cx="327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305" name="Line 65"/>
            <p:cNvSpPr>
              <a:spLocks noChangeShapeType="1"/>
            </p:cNvSpPr>
            <p:nvPr/>
          </p:nvSpPr>
          <p:spPr bwMode="auto">
            <a:xfrm flipH="1">
              <a:off x="1055" y="1780"/>
              <a:ext cx="303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306" name="Oval 66"/>
            <p:cNvSpPr>
              <a:spLocks noChangeArrowheads="1"/>
            </p:cNvSpPr>
            <p:nvPr/>
          </p:nvSpPr>
          <p:spPr bwMode="auto">
            <a:xfrm>
              <a:off x="2013" y="1871"/>
              <a:ext cx="434" cy="2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7" name="Text Box 67"/>
            <p:cNvSpPr txBox="1">
              <a:spLocks noChangeArrowheads="1"/>
            </p:cNvSpPr>
            <p:nvPr/>
          </p:nvSpPr>
          <p:spPr bwMode="auto">
            <a:xfrm>
              <a:off x="2067" y="1873"/>
              <a:ext cx="24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tel</a:t>
              </a:r>
            </a:p>
          </p:txBody>
        </p:sp>
        <p:sp>
          <p:nvSpPr>
            <p:cNvPr id="266308" name="Oval 68"/>
            <p:cNvSpPr>
              <a:spLocks noChangeArrowheads="1"/>
            </p:cNvSpPr>
            <p:nvPr/>
          </p:nvSpPr>
          <p:spPr bwMode="auto">
            <a:xfrm>
              <a:off x="1997" y="1849"/>
              <a:ext cx="465" cy="2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9" name="Line 69"/>
            <p:cNvSpPr>
              <a:spLocks noChangeShapeType="1"/>
            </p:cNvSpPr>
            <p:nvPr/>
          </p:nvSpPr>
          <p:spPr bwMode="auto">
            <a:xfrm flipH="1" flipV="1">
              <a:off x="1723" y="1809"/>
              <a:ext cx="298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531100" cy="8128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Key Constraints on Entity Sets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81150"/>
            <a:ext cx="7586663" cy="2128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Associate each entity set with a “</a:t>
            </a:r>
            <a:r>
              <a:rPr lang="en-US" sz="1800" dirty="0">
                <a:solidFill>
                  <a:schemeClr val="folHlink"/>
                </a:solidFill>
                <a:latin typeface="Times New Roman" pitchFamily="18" charset="0"/>
              </a:rPr>
              <a:t>key</a:t>
            </a:r>
            <a:r>
              <a:rPr lang="en-US" sz="1800" dirty="0">
                <a:latin typeface="Times New Roman" pitchFamily="18" charset="0"/>
              </a:rPr>
              <a:t>,” which is set of attributes that uniquely identify an entity in entity set. 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In ER diagram: denoted by underlining the attributes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Multiple keys possible: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One </a:t>
            </a: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primary key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is chosen and underlined.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</a:rPr>
              <a:t>Other keys, called </a:t>
            </a:r>
            <a:r>
              <a:rPr lang="en-US" sz="1800" b="1" dirty="0">
                <a:solidFill>
                  <a:schemeClr val="folHlink"/>
                </a:solidFill>
                <a:latin typeface="Times New Roman" pitchFamily="18" charset="0"/>
              </a:rPr>
              <a:t>secondary keys</a:t>
            </a:r>
            <a:r>
              <a:rPr lang="en-US" sz="1800" dirty="0">
                <a:latin typeface="Times New Roman" pitchFamily="18" charset="0"/>
              </a:rPr>
              <a:t>, either not indicated or listed in a side comment attached to the diagram.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4725" y="4244975"/>
            <a:ext cx="1301750" cy="417513"/>
            <a:chOff x="3065" y="1305"/>
            <a:chExt cx="820" cy="263"/>
          </a:xfrm>
        </p:grpSpPr>
        <p:sp>
          <p:nvSpPr>
            <p:cNvPr id="193541" name="Oval 5"/>
            <p:cNvSpPr>
              <a:spLocks noChangeArrowheads="1"/>
            </p:cNvSpPr>
            <p:nvPr/>
          </p:nvSpPr>
          <p:spPr bwMode="auto">
            <a:xfrm>
              <a:off x="3065" y="1326"/>
              <a:ext cx="777" cy="2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2" name="Text Box 6"/>
            <p:cNvSpPr txBox="1">
              <a:spLocks noChangeArrowheads="1"/>
            </p:cNvSpPr>
            <p:nvPr/>
          </p:nvSpPr>
          <p:spPr bwMode="auto">
            <a:xfrm>
              <a:off x="3162" y="1305"/>
              <a:ext cx="72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u="sng">
                  <a:latin typeface="Times New Roman" pitchFamily="18" charset="0"/>
                </a:rPr>
                <a:t>number</a:t>
              </a:r>
            </a:p>
          </p:txBody>
        </p:sp>
      </p:grp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873250" y="5013325"/>
            <a:ext cx="8858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32050" y="4200525"/>
            <a:ext cx="1258888" cy="434975"/>
            <a:chOff x="3983" y="1277"/>
            <a:chExt cx="793" cy="274"/>
          </a:xfrm>
        </p:grpSpPr>
        <p:sp>
          <p:nvSpPr>
            <p:cNvPr id="193545" name="Oval 9"/>
            <p:cNvSpPr>
              <a:spLocks noChangeArrowheads="1"/>
            </p:cNvSpPr>
            <p:nvPr/>
          </p:nvSpPr>
          <p:spPr bwMode="auto">
            <a:xfrm>
              <a:off x="3983" y="1299"/>
              <a:ext cx="793" cy="2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46" name="Text Box 10"/>
            <p:cNvSpPr txBox="1">
              <a:spLocks noChangeArrowheads="1"/>
            </p:cNvSpPr>
            <p:nvPr/>
          </p:nvSpPr>
          <p:spPr bwMode="auto">
            <a:xfrm>
              <a:off x="4069" y="1277"/>
              <a:ext cx="5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balance</a:t>
              </a:r>
            </a:p>
          </p:txBody>
        </p:sp>
      </p:grpSp>
      <p:sp>
        <p:nvSpPr>
          <p:cNvPr id="193547" name="Line 11"/>
          <p:cNvSpPr>
            <a:spLocks noChangeShapeType="1"/>
          </p:cNvSpPr>
          <p:nvPr/>
        </p:nvSpPr>
        <p:spPr bwMode="auto">
          <a:xfrm flipH="1" flipV="1">
            <a:off x="1692275" y="4637088"/>
            <a:ext cx="520700" cy="35401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 flipV="1">
            <a:off x="2651125" y="4611688"/>
            <a:ext cx="323850" cy="346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51" name="Oval 15"/>
          <p:cNvSpPr>
            <a:spLocks noChangeArrowheads="1"/>
          </p:cNvSpPr>
          <p:nvPr/>
        </p:nvSpPr>
        <p:spPr bwMode="auto">
          <a:xfrm>
            <a:off x="4999038" y="4146550"/>
            <a:ext cx="722312" cy="30480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5054600" y="4113213"/>
            <a:ext cx="7635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u="sng">
                <a:latin typeface="Times New Roman" pitchFamily="18" charset="0"/>
              </a:rPr>
              <a:t>dept</a:t>
            </a:r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5641975" y="4783138"/>
            <a:ext cx="78581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student</a:t>
            </a:r>
          </a:p>
        </p:txBody>
      </p:sp>
      <p:sp>
        <p:nvSpPr>
          <p:cNvPr id="193555" name="Oval 19"/>
          <p:cNvSpPr>
            <a:spLocks noChangeArrowheads="1"/>
          </p:cNvSpPr>
          <p:nvPr/>
        </p:nvSpPr>
        <p:spPr bwMode="auto">
          <a:xfrm>
            <a:off x="6191250" y="4094163"/>
            <a:ext cx="874713" cy="282575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6327775" y="4059238"/>
            <a:ext cx="6254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sng">
                <a:latin typeface="Times New Roman" pitchFamily="18" charset="0"/>
              </a:rPr>
              <a:t>name</a:t>
            </a:r>
          </a:p>
        </p:txBody>
      </p:sp>
      <p:sp>
        <p:nvSpPr>
          <p:cNvPr id="193557" name="Line 21"/>
          <p:cNvSpPr>
            <a:spLocks noChangeShapeType="1"/>
          </p:cNvSpPr>
          <p:nvPr/>
        </p:nvSpPr>
        <p:spPr bwMode="auto">
          <a:xfrm flipH="1" flipV="1">
            <a:off x="5519738" y="4476750"/>
            <a:ext cx="461962" cy="24606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 flipV="1">
            <a:off x="6232525" y="4411663"/>
            <a:ext cx="323850" cy="3460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60" name="Oval 24"/>
          <p:cNvSpPr>
            <a:spLocks noChangeArrowheads="1"/>
          </p:cNvSpPr>
          <p:nvPr/>
        </p:nvSpPr>
        <p:spPr bwMode="auto">
          <a:xfrm>
            <a:off x="7010400" y="4549775"/>
            <a:ext cx="1052513" cy="361950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7146925" y="4535488"/>
            <a:ext cx="715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course</a:t>
            </a:r>
          </a:p>
        </p:txBody>
      </p:sp>
      <p:sp>
        <p:nvSpPr>
          <p:cNvPr id="193562" name="Line 26"/>
          <p:cNvSpPr>
            <a:spLocks noChangeShapeType="1"/>
          </p:cNvSpPr>
          <p:nvPr/>
        </p:nvSpPr>
        <p:spPr bwMode="auto">
          <a:xfrm flipV="1">
            <a:off x="6481763" y="4810125"/>
            <a:ext cx="531812" cy="1873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3563" name="Text Box 27"/>
          <p:cNvSpPr txBox="1">
            <a:spLocks noChangeArrowheads="1"/>
          </p:cNvSpPr>
          <p:nvPr/>
        </p:nvSpPr>
        <p:spPr bwMode="auto">
          <a:xfrm>
            <a:off x="795338" y="5430838"/>
            <a:ext cx="3479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No two accounts have the same number.</a:t>
            </a:r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5373688" y="5357813"/>
            <a:ext cx="271145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No two students have the same</a:t>
            </a:r>
          </a:p>
          <a:p>
            <a:r>
              <a:rPr lang="en-US" sz="1600">
                <a:latin typeface="Times New Roman" pitchFamily="18" charset="0"/>
              </a:rPr>
              <a:t> name in the same dept.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00" y="228600"/>
            <a:ext cx="7531100" cy="812800"/>
          </a:xfrm>
        </p:spPr>
        <p:txBody>
          <a:bodyPr/>
          <a:lstStyle/>
          <a:p>
            <a:r>
              <a:rPr lang="en-US" sz="2800" b="1" dirty="0">
                <a:solidFill>
                  <a:srgbClr val="FFCCFF"/>
                </a:solidFill>
                <a:latin typeface="Times New Roman" pitchFamily="18" charset="0"/>
              </a:rPr>
              <a:t>Domain Constraints on Entity Sets</a:t>
            </a:r>
          </a:p>
        </p:txBody>
      </p:sp>
      <p:sp>
        <p:nvSpPr>
          <p:cNvPr id="19456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66750" y="15811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Times New Roman" pitchFamily="18" charset="0"/>
              </a:rPr>
              <a:t>An attribute is associated with a domain.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Times New Roman" pitchFamily="18" charset="0"/>
              </a:rPr>
              <a:t>The value of the attribute for each entity is constrained to be in the domain only.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Times New Roman" pitchFamily="18" charset="0"/>
              </a:rPr>
              <a:t>Example: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>
                <a:latin typeface="Times New Roman" pitchFamily="18" charset="0"/>
              </a:rPr>
              <a:t>Gender: “F” or “M”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>
                <a:latin typeface="Times New Roman" pitchFamily="18" charset="0"/>
              </a:rPr>
              <a:t>Age: “&gt; 20”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42287" cy="8128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Cardinality Constraint</a:t>
            </a:r>
            <a:r>
              <a:rPr lang="en-US" sz="2800" b="1" dirty="0">
                <a:solidFill>
                  <a:srgbClr val="FFCCFF"/>
                </a:solidFill>
                <a:latin typeface="Times New Roman" pitchFamily="18" charset="0"/>
              </a:rPr>
              <a:t>s</a:t>
            </a:r>
            <a:endParaRPr lang="en-US" sz="3200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4335463"/>
            <a:ext cx="7270750" cy="47148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000">
                <a:latin typeface="Times New Roman" pitchFamily="18" charset="0"/>
              </a:rPr>
              <a:t>Multiplicity of binary relationship set R between entity sets A and B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708400" y="1525588"/>
            <a:ext cx="1504950" cy="2746375"/>
            <a:chOff x="2336" y="961"/>
            <a:chExt cx="948" cy="1730"/>
          </a:xfrm>
        </p:grpSpPr>
        <p:sp>
          <p:nvSpPr>
            <p:cNvPr id="272388" name="Oval 4"/>
            <p:cNvSpPr>
              <a:spLocks noChangeArrowheads="1"/>
            </p:cNvSpPr>
            <p:nvPr/>
          </p:nvSpPr>
          <p:spPr bwMode="auto">
            <a:xfrm>
              <a:off x="2361" y="123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89" name="Oval 5"/>
            <p:cNvSpPr>
              <a:spLocks noChangeArrowheads="1"/>
            </p:cNvSpPr>
            <p:nvPr/>
          </p:nvSpPr>
          <p:spPr bwMode="auto">
            <a:xfrm>
              <a:off x="2361" y="147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0" name="Oval 6"/>
            <p:cNvSpPr>
              <a:spLocks noChangeArrowheads="1"/>
            </p:cNvSpPr>
            <p:nvPr/>
          </p:nvSpPr>
          <p:spPr bwMode="auto">
            <a:xfrm>
              <a:off x="2361" y="171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1" name="Oval 7"/>
            <p:cNvSpPr>
              <a:spLocks noChangeArrowheads="1"/>
            </p:cNvSpPr>
            <p:nvPr/>
          </p:nvSpPr>
          <p:spPr bwMode="auto">
            <a:xfrm>
              <a:off x="2361" y="195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2" name="Oval 8"/>
            <p:cNvSpPr>
              <a:spLocks noChangeArrowheads="1"/>
            </p:cNvSpPr>
            <p:nvPr/>
          </p:nvSpPr>
          <p:spPr bwMode="auto">
            <a:xfrm>
              <a:off x="2361" y="219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3" name="Oval 9"/>
            <p:cNvSpPr>
              <a:spLocks noChangeArrowheads="1"/>
            </p:cNvSpPr>
            <p:nvPr/>
          </p:nvSpPr>
          <p:spPr bwMode="auto">
            <a:xfrm>
              <a:off x="2937" y="123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4" name="Oval 10"/>
            <p:cNvSpPr>
              <a:spLocks noChangeArrowheads="1"/>
            </p:cNvSpPr>
            <p:nvPr/>
          </p:nvSpPr>
          <p:spPr bwMode="auto">
            <a:xfrm>
              <a:off x="2937" y="219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5" name="Oval 11"/>
            <p:cNvSpPr>
              <a:spLocks noChangeArrowheads="1"/>
            </p:cNvSpPr>
            <p:nvPr/>
          </p:nvSpPr>
          <p:spPr bwMode="auto">
            <a:xfrm>
              <a:off x="2937" y="195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6" name="Oval 12"/>
            <p:cNvSpPr>
              <a:spLocks noChangeArrowheads="1"/>
            </p:cNvSpPr>
            <p:nvPr/>
          </p:nvSpPr>
          <p:spPr bwMode="auto">
            <a:xfrm>
              <a:off x="2937" y="171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7" name="Oval 13"/>
            <p:cNvSpPr>
              <a:spLocks noChangeArrowheads="1"/>
            </p:cNvSpPr>
            <p:nvPr/>
          </p:nvSpPr>
          <p:spPr bwMode="auto">
            <a:xfrm>
              <a:off x="2937" y="1472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8" name="Rectangle 34"/>
            <p:cNvSpPr>
              <a:spLocks noChangeArrowheads="1"/>
            </p:cNvSpPr>
            <p:nvPr/>
          </p:nvSpPr>
          <p:spPr bwMode="auto">
            <a:xfrm>
              <a:off x="2336" y="2443"/>
              <a:ext cx="948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Many-to-one</a:t>
              </a:r>
            </a:p>
          </p:txBody>
        </p:sp>
        <p:sp>
          <p:nvSpPr>
            <p:cNvPr id="272423" name="Line 39"/>
            <p:cNvSpPr>
              <a:spLocks noChangeShapeType="1"/>
            </p:cNvSpPr>
            <p:nvPr/>
          </p:nvSpPr>
          <p:spPr bwMode="auto">
            <a:xfrm flipH="1">
              <a:off x="2550" y="1308"/>
              <a:ext cx="39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24" name="Line 40"/>
            <p:cNvSpPr>
              <a:spLocks noChangeShapeType="1"/>
            </p:cNvSpPr>
            <p:nvPr/>
          </p:nvSpPr>
          <p:spPr bwMode="auto">
            <a:xfrm flipH="1">
              <a:off x="2550" y="1321"/>
              <a:ext cx="395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25" name="Line 41"/>
            <p:cNvSpPr>
              <a:spLocks noChangeShapeType="1"/>
            </p:cNvSpPr>
            <p:nvPr/>
          </p:nvSpPr>
          <p:spPr bwMode="auto">
            <a:xfrm flipH="1">
              <a:off x="2558" y="1573"/>
              <a:ext cx="383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35" name="Rectangle 51"/>
            <p:cNvSpPr>
              <a:spLocks noChangeArrowheads="1"/>
            </p:cNvSpPr>
            <p:nvPr/>
          </p:nvSpPr>
          <p:spPr bwMode="auto">
            <a:xfrm>
              <a:off x="2353" y="976"/>
              <a:ext cx="23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2437" name="Rectangle 53"/>
            <p:cNvSpPr>
              <a:spLocks noChangeArrowheads="1"/>
            </p:cNvSpPr>
            <p:nvPr/>
          </p:nvSpPr>
          <p:spPr bwMode="auto">
            <a:xfrm>
              <a:off x="2913" y="961"/>
              <a:ext cx="22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295400" y="1524000"/>
            <a:ext cx="1701800" cy="2736850"/>
            <a:chOff x="601" y="961"/>
            <a:chExt cx="1072" cy="1724"/>
          </a:xfrm>
        </p:grpSpPr>
        <p:sp>
          <p:nvSpPr>
            <p:cNvPr id="272433" name="Rectangle 49"/>
            <p:cNvSpPr>
              <a:spLocks noChangeArrowheads="1"/>
            </p:cNvSpPr>
            <p:nvPr/>
          </p:nvSpPr>
          <p:spPr bwMode="auto">
            <a:xfrm>
              <a:off x="634" y="961"/>
              <a:ext cx="23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4" name="Group 56"/>
            <p:cNvGrpSpPr>
              <a:grpSpLocks/>
            </p:cNvGrpSpPr>
            <p:nvPr/>
          </p:nvGrpSpPr>
          <p:grpSpPr bwMode="auto">
            <a:xfrm>
              <a:off x="601" y="1201"/>
              <a:ext cx="1072" cy="1484"/>
              <a:chOff x="601" y="1201"/>
              <a:chExt cx="1072" cy="1484"/>
            </a:xfrm>
          </p:grpSpPr>
          <p:sp>
            <p:nvSpPr>
              <p:cNvPr id="272408" name="Oval 24"/>
              <p:cNvSpPr>
                <a:spLocks noChangeArrowheads="1"/>
              </p:cNvSpPr>
              <p:nvPr/>
            </p:nvSpPr>
            <p:spPr bwMode="auto">
              <a:xfrm>
                <a:off x="681" y="120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09" name="Oval 25"/>
              <p:cNvSpPr>
                <a:spLocks noChangeArrowheads="1"/>
              </p:cNvSpPr>
              <p:nvPr/>
            </p:nvSpPr>
            <p:spPr bwMode="auto">
              <a:xfrm>
                <a:off x="681" y="144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0" name="Oval 26"/>
              <p:cNvSpPr>
                <a:spLocks noChangeArrowheads="1"/>
              </p:cNvSpPr>
              <p:nvPr/>
            </p:nvSpPr>
            <p:spPr bwMode="auto">
              <a:xfrm>
                <a:off x="681" y="168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1" name="Oval 27"/>
              <p:cNvSpPr>
                <a:spLocks noChangeArrowheads="1"/>
              </p:cNvSpPr>
              <p:nvPr/>
            </p:nvSpPr>
            <p:spPr bwMode="auto">
              <a:xfrm>
                <a:off x="681" y="192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2" name="Oval 28"/>
              <p:cNvSpPr>
                <a:spLocks noChangeArrowheads="1"/>
              </p:cNvSpPr>
              <p:nvPr/>
            </p:nvSpPr>
            <p:spPr bwMode="auto">
              <a:xfrm>
                <a:off x="681" y="216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3" name="Oval 29"/>
              <p:cNvSpPr>
                <a:spLocks noChangeArrowheads="1"/>
              </p:cNvSpPr>
              <p:nvPr/>
            </p:nvSpPr>
            <p:spPr bwMode="auto">
              <a:xfrm>
                <a:off x="1257" y="120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4" name="Oval 30"/>
              <p:cNvSpPr>
                <a:spLocks noChangeArrowheads="1"/>
              </p:cNvSpPr>
              <p:nvPr/>
            </p:nvSpPr>
            <p:spPr bwMode="auto">
              <a:xfrm>
                <a:off x="1257" y="216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5" name="Oval 31"/>
              <p:cNvSpPr>
                <a:spLocks noChangeArrowheads="1"/>
              </p:cNvSpPr>
              <p:nvPr/>
            </p:nvSpPr>
            <p:spPr bwMode="auto">
              <a:xfrm>
                <a:off x="1257" y="192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6" name="Oval 32"/>
              <p:cNvSpPr>
                <a:spLocks noChangeArrowheads="1"/>
              </p:cNvSpPr>
              <p:nvPr/>
            </p:nvSpPr>
            <p:spPr bwMode="auto">
              <a:xfrm>
                <a:off x="1257" y="168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17" name="Oval 33"/>
              <p:cNvSpPr>
                <a:spLocks noChangeArrowheads="1"/>
              </p:cNvSpPr>
              <p:nvPr/>
            </p:nvSpPr>
            <p:spPr bwMode="auto">
              <a:xfrm>
                <a:off x="1257" y="1441"/>
                <a:ext cx="192" cy="1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26" name="Line 42"/>
              <p:cNvSpPr>
                <a:spLocks noChangeShapeType="1"/>
              </p:cNvSpPr>
              <p:nvPr/>
            </p:nvSpPr>
            <p:spPr bwMode="auto">
              <a:xfrm>
                <a:off x="878" y="1297"/>
                <a:ext cx="37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27" name="Line 43"/>
              <p:cNvSpPr>
                <a:spLocks noChangeShapeType="1"/>
              </p:cNvSpPr>
              <p:nvPr/>
            </p:nvSpPr>
            <p:spPr bwMode="auto">
              <a:xfrm>
                <a:off x="878" y="1302"/>
                <a:ext cx="375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28" name="Line 44"/>
              <p:cNvSpPr>
                <a:spLocks noChangeShapeType="1"/>
              </p:cNvSpPr>
              <p:nvPr/>
            </p:nvSpPr>
            <p:spPr bwMode="auto">
              <a:xfrm flipV="1">
                <a:off x="874" y="1294"/>
                <a:ext cx="379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29" name="Line 45"/>
              <p:cNvSpPr>
                <a:spLocks noChangeShapeType="1"/>
              </p:cNvSpPr>
              <p:nvPr/>
            </p:nvSpPr>
            <p:spPr bwMode="auto">
              <a:xfrm>
                <a:off x="878" y="1542"/>
                <a:ext cx="379" cy="6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30" name="Line 46"/>
              <p:cNvSpPr>
                <a:spLocks noChangeShapeType="1"/>
              </p:cNvSpPr>
              <p:nvPr/>
            </p:nvSpPr>
            <p:spPr bwMode="auto">
              <a:xfrm flipV="1">
                <a:off x="870" y="1294"/>
                <a:ext cx="383" cy="4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31" name="Line 47"/>
              <p:cNvSpPr>
                <a:spLocks noChangeShapeType="1"/>
              </p:cNvSpPr>
              <p:nvPr/>
            </p:nvSpPr>
            <p:spPr bwMode="auto">
              <a:xfrm flipV="1">
                <a:off x="870" y="1486"/>
                <a:ext cx="383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32" name="Line 48"/>
              <p:cNvSpPr>
                <a:spLocks noChangeShapeType="1"/>
              </p:cNvSpPr>
              <p:nvPr/>
            </p:nvSpPr>
            <p:spPr bwMode="auto">
              <a:xfrm>
                <a:off x="878" y="1782"/>
                <a:ext cx="379" cy="4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434" name="Rectangle 50"/>
              <p:cNvSpPr>
                <a:spLocks noChangeArrowheads="1"/>
              </p:cNvSpPr>
              <p:nvPr/>
            </p:nvSpPr>
            <p:spPr bwMode="auto">
              <a:xfrm>
                <a:off x="601" y="2437"/>
                <a:ext cx="107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Many-to-many</a:t>
                </a:r>
              </a:p>
            </p:txBody>
          </p:sp>
        </p:grpSp>
        <p:sp>
          <p:nvSpPr>
            <p:cNvPr id="272438" name="Rectangle 54"/>
            <p:cNvSpPr>
              <a:spLocks noChangeArrowheads="1"/>
            </p:cNvSpPr>
            <p:nvPr/>
          </p:nvSpPr>
          <p:spPr bwMode="auto">
            <a:xfrm>
              <a:off x="1238" y="963"/>
              <a:ext cx="22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784850" y="1543050"/>
            <a:ext cx="1417638" cy="2733675"/>
            <a:chOff x="4103" y="977"/>
            <a:chExt cx="893" cy="1722"/>
          </a:xfrm>
        </p:grpSpPr>
        <p:sp>
          <p:nvSpPr>
            <p:cNvPr id="272398" name="Oval 14"/>
            <p:cNvSpPr>
              <a:spLocks noChangeArrowheads="1"/>
            </p:cNvSpPr>
            <p:nvPr/>
          </p:nvSpPr>
          <p:spPr bwMode="auto">
            <a:xfrm>
              <a:off x="4144" y="123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9" name="Oval 15"/>
            <p:cNvSpPr>
              <a:spLocks noChangeArrowheads="1"/>
            </p:cNvSpPr>
            <p:nvPr/>
          </p:nvSpPr>
          <p:spPr bwMode="auto">
            <a:xfrm>
              <a:off x="4144" y="147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0" name="Oval 16"/>
            <p:cNvSpPr>
              <a:spLocks noChangeArrowheads="1"/>
            </p:cNvSpPr>
            <p:nvPr/>
          </p:nvSpPr>
          <p:spPr bwMode="auto">
            <a:xfrm>
              <a:off x="4144" y="171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1" name="Oval 17"/>
            <p:cNvSpPr>
              <a:spLocks noChangeArrowheads="1"/>
            </p:cNvSpPr>
            <p:nvPr/>
          </p:nvSpPr>
          <p:spPr bwMode="auto">
            <a:xfrm>
              <a:off x="4144" y="195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2" name="Oval 18"/>
            <p:cNvSpPr>
              <a:spLocks noChangeArrowheads="1"/>
            </p:cNvSpPr>
            <p:nvPr/>
          </p:nvSpPr>
          <p:spPr bwMode="auto">
            <a:xfrm>
              <a:off x="4144" y="219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3" name="Oval 19"/>
            <p:cNvSpPr>
              <a:spLocks noChangeArrowheads="1"/>
            </p:cNvSpPr>
            <p:nvPr/>
          </p:nvSpPr>
          <p:spPr bwMode="auto">
            <a:xfrm>
              <a:off x="4720" y="123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4" name="Oval 20"/>
            <p:cNvSpPr>
              <a:spLocks noChangeArrowheads="1"/>
            </p:cNvSpPr>
            <p:nvPr/>
          </p:nvSpPr>
          <p:spPr bwMode="auto">
            <a:xfrm>
              <a:off x="4720" y="219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5" name="Oval 21"/>
            <p:cNvSpPr>
              <a:spLocks noChangeArrowheads="1"/>
            </p:cNvSpPr>
            <p:nvPr/>
          </p:nvSpPr>
          <p:spPr bwMode="auto">
            <a:xfrm>
              <a:off x="4720" y="195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6" name="Oval 22"/>
            <p:cNvSpPr>
              <a:spLocks noChangeArrowheads="1"/>
            </p:cNvSpPr>
            <p:nvPr/>
          </p:nvSpPr>
          <p:spPr bwMode="auto">
            <a:xfrm>
              <a:off x="4720" y="171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7" name="Oval 23"/>
            <p:cNvSpPr>
              <a:spLocks noChangeArrowheads="1"/>
            </p:cNvSpPr>
            <p:nvPr/>
          </p:nvSpPr>
          <p:spPr bwMode="auto">
            <a:xfrm>
              <a:off x="4720" y="1475"/>
              <a:ext cx="192" cy="15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19" name="Rectangle 35"/>
            <p:cNvSpPr>
              <a:spLocks noChangeArrowheads="1"/>
            </p:cNvSpPr>
            <p:nvPr/>
          </p:nvSpPr>
          <p:spPr bwMode="auto">
            <a:xfrm>
              <a:off x="4154" y="2451"/>
              <a:ext cx="84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One-to-one</a:t>
              </a:r>
            </a:p>
          </p:txBody>
        </p:sp>
        <p:sp>
          <p:nvSpPr>
            <p:cNvPr id="272420" name="Line 36"/>
            <p:cNvSpPr>
              <a:spLocks noChangeShapeType="1"/>
            </p:cNvSpPr>
            <p:nvPr/>
          </p:nvSpPr>
          <p:spPr bwMode="auto">
            <a:xfrm>
              <a:off x="4345" y="1307"/>
              <a:ext cx="37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21" name="Line 37"/>
            <p:cNvSpPr>
              <a:spLocks noChangeShapeType="1"/>
            </p:cNvSpPr>
            <p:nvPr/>
          </p:nvSpPr>
          <p:spPr bwMode="auto">
            <a:xfrm>
              <a:off x="4345" y="1555"/>
              <a:ext cx="37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22" name="Line 38"/>
            <p:cNvSpPr>
              <a:spLocks noChangeShapeType="1"/>
            </p:cNvSpPr>
            <p:nvPr/>
          </p:nvSpPr>
          <p:spPr bwMode="auto">
            <a:xfrm>
              <a:off x="4345" y="1795"/>
              <a:ext cx="37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36" name="Rectangle 52"/>
            <p:cNvSpPr>
              <a:spLocks noChangeArrowheads="1"/>
            </p:cNvSpPr>
            <p:nvPr/>
          </p:nvSpPr>
          <p:spPr bwMode="auto">
            <a:xfrm>
              <a:off x="4103" y="979"/>
              <a:ext cx="23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2439" name="Rectangle 55"/>
            <p:cNvSpPr>
              <a:spLocks noChangeArrowheads="1"/>
            </p:cNvSpPr>
            <p:nvPr/>
          </p:nvSpPr>
          <p:spPr bwMode="auto">
            <a:xfrm>
              <a:off x="4681" y="977"/>
              <a:ext cx="22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72444" name="Rectangle 60"/>
          <p:cNvSpPr>
            <a:spLocks noChangeArrowheads="1"/>
          </p:cNvSpPr>
          <p:nvPr/>
        </p:nvSpPr>
        <p:spPr bwMode="auto">
          <a:xfrm>
            <a:off x="590550" y="1582738"/>
            <a:ext cx="7599363" cy="3214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2445" name="Rectangle 61"/>
          <p:cNvSpPr>
            <a:spLocks noChangeArrowheads="1"/>
          </p:cNvSpPr>
          <p:nvPr/>
        </p:nvSpPr>
        <p:spPr bwMode="auto">
          <a:xfrm>
            <a:off x="515938" y="5002213"/>
            <a:ext cx="8070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sz="2000" dirty="0">
                <a:latin typeface="Times New Roman" pitchFamily="18" charset="0"/>
              </a:rPr>
              <a:t>Example: For “One-to-one,” an entity in A is associated with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 at most one</a:t>
            </a:r>
            <a:r>
              <a:rPr lang="en-US" sz="2000" dirty="0">
                <a:latin typeface="Times New Roman" pitchFamily="18" charset="0"/>
              </a:rPr>
              <a:t> entity in B, and vice versa. (A = B = “person”, R = “married-to”)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531100" cy="8128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Many-to-many Relationship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5763" y="3098800"/>
            <a:ext cx="4114800" cy="2576513"/>
          </a:xfrm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Multiple customers can share an account</a:t>
            </a:r>
          </a:p>
          <a:p>
            <a:r>
              <a:rPr lang="en-US" sz="2000">
                <a:latin typeface="Times New Roman" pitchFamily="18" charset="0"/>
              </a:rPr>
              <a:t>Many accounts may have one owner</a:t>
            </a:r>
          </a:p>
          <a:p>
            <a:endParaRPr lang="en-US" sz="200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(We use customer names as the ids.)</a:t>
            </a:r>
          </a:p>
        </p:txBody>
      </p:sp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4595813" y="2867025"/>
          <a:ext cx="4006850" cy="1316038"/>
        </p:xfrm>
        <a:graphic>
          <a:graphicData uri="http://schemas.openxmlformats.org/presentationml/2006/ole">
            <p:oleObj spid="_x0000_s13314" name="Document" r:id="rId3" imgW="4273353" imgH="1402619" progId="Word.Document.8">
              <p:embed/>
            </p:oleObj>
          </a:graphicData>
        </a:graphic>
      </p:graphicFrame>
      <p:graphicFrame>
        <p:nvGraphicFramePr>
          <p:cNvPr id="199692" name="Object 12"/>
          <p:cNvGraphicFramePr>
            <a:graphicFrameLocks noChangeAspect="1"/>
          </p:cNvGraphicFramePr>
          <p:nvPr/>
        </p:nvGraphicFramePr>
        <p:xfrm>
          <a:off x="4572000" y="4757738"/>
          <a:ext cx="4041775" cy="981075"/>
        </p:xfrm>
        <a:graphic>
          <a:graphicData uri="http://schemas.openxmlformats.org/presentationml/2006/ole">
            <p:oleObj spid="_x0000_s13315" name="Document" r:id="rId4" imgW="5200057" imgH="1262070" progId="Word.Document.8">
              <p:embed/>
            </p:oleObj>
          </a:graphicData>
        </a:graphic>
      </p:graphicFrame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6151563" y="4214813"/>
            <a:ext cx="7524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legal</a:t>
            </a:r>
            <a:r>
              <a:rPr lang="en-US" b="1" dirty="0">
                <a:latin typeface="Times New Roman" pitchFamily="18" charset="0"/>
              </a:rPr>
              <a:t> </a:t>
            </a:r>
          </a:p>
        </p:txBody>
      </p:sp>
      <p:sp>
        <p:nvSpPr>
          <p:cNvPr id="199694" name="Rectangle 14"/>
          <p:cNvSpPr>
            <a:spLocks noChangeArrowheads="1"/>
          </p:cNvSpPr>
          <p:nvPr/>
        </p:nvSpPr>
        <p:spPr bwMode="auto">
          <a:xfrm>
            <a:off x="6086475" y="2386013"/>
            <a:ext cx="7524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legal</a:t>
            </a:r>
            <a:r>
              <a:rPr lang="en-US" b="1">
                <a:latin typeface="Times New Roman" pitchFamily="18" charset="0"/>
              </a:rPr>
              <a:t> </a:t>
            </a:r>
          </a:p>
        </p:txBody>
      </p:sp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665163" y="1708150"/>
            <a:ext cx="958850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199697" name="AutoShape 17"/>
          <p:cNvSpPr>
            <a:spLocks noChangeArrowheads="1"/>
          </p:cNvSpPr>
          <p:nvPr/>
        </p:nvSpPr>
        <p:spPr bwMode="auto">
          <a:xfrm>
            <a:off x="2384425" y="1687513"/>
            <a:ext cx="15176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custacct</a:t>
            </a:r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4964113" y="1762125"/>
            <a:ext cx="830262" cy="430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199699" name="Oval 19"/>
          <p:cNvSpPr>
            <a:spLocks noChangeArrowheads="1"/>
          </p:cNvSpPr>
          <p:nvPr/>
        </p:nvSpPr>
        <p:spPr bwMode="auto">
          <a:xfrm>
            <a:off x="2543175" y="2532063"/>
            <a:ext cx="12430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opendate</a:t>
            </a:r>
          </a:p>
        </p:txBody>
      </p:sp>
      <p:sp>
        <p:nvSpPr>
          <p:cNvPr id="199700" name="Line 20"/>
          <p:cNvSpPr>
            <a:spLocks noChangeShapeType="1"/>
          </p:cNvSpPr>
          <p:nvPr/>
        </p:nvSpPr>
        <p:spPr bwMode="auto">
          <a:xfrm flipV="1">
            <a:off x="3846513" y="1974850"/>
            <a:ext cx="1127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>
            <a:off x="3151188" y="2305050"/>
            <a:ext cx="9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 flipH="1" flipV="1">
            <a:off x="1639888" y="1976438"/>
            <a:ext cx="774700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31100" cy="8128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Many-to-One Relationship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1963" y="3044825"/>
            <a:ext cx="3967162" cy="2733675"/>
          </a:xfrm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Multiple customers can share an account, but one customer can have only one account.</a:t>
            </a:r>
          </a:p>
          <a:p>
            <a:r>
              <a:rPr lang="en-US" sz="2000">
                <a:latin typeface="Times New Roman" pitchFamily="18" charset="0"/>
              </a:rPr>
              <a:t>Represented by an arrow pointing to “one.”</a:t>
            </a:r>
          </a:p>
          <a:p>
            <a:r>
              <a:rPr lang="en-US" sz="2000">
                <a:latin typeface="Times New Roman" pitchFamily="18" charset="0"/>
              </a:rPr>
              <a:t>Note: could have no account!</a:t>
            </a:r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665163" y="1708150"/>
            <a:ext cx="958850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00720" name="AutoShape 16"/>
          <p:cNvSpPr>
            <a:spLocks noChangeArrowheads="1"/>
          </p:cNvSpPr>
          <p:nvPr/>
        </p:nvSpPr>
        <p:spPr bwMode="auto">
          <a:xfrm>
            <a:off x="2384425" y="1687513"/>
            <a:ext cx="15176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custacct</a:t>
            </a: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4964113" y="1762125"/>
            <a:ext cx="830262" cy="430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00722" name="Oval 18"/>
          <p:cNvSpPr>
            <a:spLocks noChangeArrowheads="1"/>
          </p:cNvSpPr>
          <p:nvPr/>
        </p:nvSpPr>
        <p:spPr bwMode="auto">
          <a:xfrm>
            <a:off x="2543175" y="2532063"/>
            <a:ext cx="12430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opendate</a:t>
            </a:r>
          </a:p>
        </p:txBody>
      </p:sp>
      <p:sp>
        <p:nvSpPr>
          <p:cNvPr id="200723" name="Line 19"/>
          <p:cNvSpPr>
            <a:spLocks noChangeShapeType="1"/>
          </p:cNvSpPr>
          <p:nvPr/>
        </p:nvSpPr>
        <p:spPr bwMode="auto">
          <a:xfrm flipV="1">
            <a:off x="3846513" y="1974850"/>
            <a:ext cx="1127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24" name="Line 20"/>
          <p:cNvSpPr>
            <a:spLocks noChangeShapeType="1"/>
          </p:cNvSpPr>
          <p:nvPr/>
        </p:nvSpPr>
        <p:spPr bwMode="auto">
          <a:xfrm>
            <a:off x="3151188" y="2305050"/>
            <a:ext cx="9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0725" name="Line 21"/>
          <p:cNvSpPr>
            <a:spLocks noChangeShapeType="1"/>
          </p:cNvSpPr>
          <p:nvPr/>
        </p:nvSpPr>
        <p:spPr bwMode="auto">
          <a:xfrm flipH="1" flipV="1">
            <a:off x="1639888" y="1976438"/>
            <a:ext cx="774700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0726" name="Object 22"/>
          <p:cNvGraphicFramePr>
            <a:graphicFrameLocks noChangeAspect="1"/>
          </p:cNvGraphicFramePr>
          <p:nvPr/>
        </p:nvGraphicFramePr>
        <p:xfrm>
          <a:off x="4595813" y="2867025"/>
          <a:ext cx="4006850" cy="1316038"/>
        </p:xfrm>
        <a:graphic>
          <a:graphicData uri="http://schemas.openxmlformats.org/presentationml/2006/ole">
            <p:oleObj spid="_x0000_s14338" name="Document" r:id="rId3" imgW="4273353" imgH="1402619" progId="Word.Document.8">
              <p:embed/>
            </p:oleObj>
          </a:graphicData>
        </a:graphic>
      </p:graphicFrame>
      <p:graphicFrame>
        <p:nvGraphicFramePr>
          <p:cNvPr id="200727" name="Object 23"/>
          <p:cNvGraphicFramePr>
            <a:graphicFrameLocks noChangeAspect="1"/>
          </p:cNvGraphicFramePr>
          <p:nvPr/>
        </p:nvGraphicFramePr>
        <p:xfrm>
          <a:off x="4575175" y="4762500"/>
          <a:ext cx="4065588" cy="982663"/>
        </p:xfrm>
        <a:graphic>
          <a:graphicData uri="http://schemas.openxmlformats.org/presentationml/2006/ole">
            <p:oleObj spid="_x0000_s14339" name="Document" r:id="rId4" imgW="5198040" imgH="1264320" progId="Word.Document.8">
              <p:embed/>
            </p:oleObj>
          </a:graphicData>
        </a:graphic>
      </p:graphicFrame>
      <p:sp>
        <p:nvSpPr>
          <p:cNvPr id="200728" name="Rectangle 24"/>
          <p:cNvSpPr>
            <a:spLocks noChangeArrowheads="1"/>
          </p:cNvSpPr>
          <p:nvPr/>
        </p:nvSpPr>
        <p:spPr bwMode="auto">
          <a:xfrm>
            <a:off x="6022975" y="4214813"/>
            <a:ext cx="100965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legal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sym typeface="Wingdings" pitchFamily="2" charset="2"/>
              </a:rPr>
              <a:t>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5872163" y="2386013"/>
            <a:ext cx="118427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dirty="0">
                <a:latin typeface="Times New Roman" pitchFamily="18" charset="0"/>
              </a:rPr>
              <a:t>Illegal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</a:t>
            </a:r>
            <a:r>
              <a:rPr lang="en-US" b="1" dirty="0">
                <a:latin typeface="Times New Roman" pitchFamily="18" charset="0"/>
              </a:rPr>
              <a:t> </a:t>
            </a:r>
          </a:p>
        </p:txBody>
      </p:sp>
      <p:sp>
        <p:nvSpPr>
          <p:cNvPr id="200730" name="Text Box 26"/>
          <p:cNvSpPr txBox="1">
            <a:spLocks noChangeArrowheads="1"/>
          </p:cNvSpPr>
          <p:nvPr/>
        </p:nvSpPr>
        <p:spPr bwMode="auto">
          <a:xfrm>
            <a:off x="1884363" y="1641475"/>
            <a:ext cx="3492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N</a:t>
            </a:r>
          </a:p>
        </p:txBody>
      </p:sp>
      <p:sp>
        <p:nvSpPr>
          <p:cNvPr id="200731" name="Text Box 27"/>
          <p:cNvSpPr txBox="1">
            <a:spLocks noChangeArrowheads="1"/>
          </p:cNvSpPr>
          <p:nvPr/>
        </p:nvSpPr>
        <p:spPr bwMode="auto">
          <a:xfrm>
            <a:off x="4160838" y="16367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531100" cy="812800"/>
          </a:xfrm>
        </p:spPr>
        <p:txBody>
          <a:bodyPr/>
          <a:lstStyle/>
          <a:p>
            <a:r>
              <a:rPr lang="en-US" sz="2800" b="1" dirty="0">
                <a:solidFill>
                  <a:srgbClr val="FFCCFF"/>
                </a:solidFill>
                <a:latin typeface="Times New Roman" pitchFamily="18" charset="0"/>
              </a:rPr>
              <a:t>Many-to-One Relationship (cont)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95338" y="3457575"/>
            <a:ext cx="7772400" cy="93345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Times New Roman" pitchFamily="18" charset="0"/>
              </a:rPr>
              <a:t>In a many-to-one relationship, relationship attributes can be repositioned to the entity set on the “many” side. </a:t>
            </a:r>
          </a:p>
        </p:txBody>
      </p:sp>
      <p:sp>
        <p:nvSpPr>
          <p:cNvPr id="201746" name="Rectangle 18"/>
          <p:cNvSpPr>
            <a:spLocks noChangeArrowheads="1"/>
          </p:cNvSpPr>
          <p:nvPr/>
        </p:nvSpPr>
        <p:spPr bwMode="auto">
          <a:xfrm>
            <a:off x="2139950" y="1785938"/>
            <a:ext cx="958850" cy="461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01747" name="AutoShape 19"/>
          <p:cNvSpPr>
            <a:spLocks noChangeArrowheads="1"/>
          </p:cNvSpPr>
          <p:nvPr/>
        </p:nvSpPr>
        <p:spPr bwMode="auto">
          <a:xfrm>
            <a:off x="3859213" y="1765300"/>
            <a:ext cx="15176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custacct</a:t>
            </a: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6438900" y="1839913"/>
            <a:ext cx="830263" cy="430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01749" name="Oval 21"/>
          <p:cNvSpPr>
            <a:spLocks noChangeArrowheads="1"/>
          </p:cNvSpPr>
          <p:nvPr/>
        </p:nvSpPr>
        <p:spPr bwMode="auto">
          <a:xfrm>
            <a:off x="4017963" y="2609850"/>
            <a:ext cx="124301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opendate</a:t>
            </a:r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 flipV="1">
            <a:off x="5321300" y="2052638"/>
            <a:ext cx="1127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51" name="Line 23"/>
          <p:cNvSpPr>
            <a:spLocks noChangeShapeType="1"/>
          </p:cNvSpPr>
          <p:nvPr/>
        </p:nvSpPr>
        <p:spPr bwMode="auto">
          <a:xfrm>
            <a:off x="4625975" y="2382838"/>
            <a:ext cx="9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1752" name="Line 24"/>
          <p:cNvSpPr>
            <a:spLocks noChangeShapeType="1"/>
          </p:cNvSpPr>
          <p:nvPr/>
        </p:nvSpPr>
        <p:spPr bwMode="auto">
          <a:xfrm flipH="1" flipV="1">
            <a:off x="3114675" y="2054225"/>
            <a:ext cx="774700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1753" name="Rectangle 25"/>
          <p:cNvSpPr>
            <a:spLocks noChangeArrowheads="1"/>
          </p:cNvSpPr>
          <p:nvPr/>
        </p:nvSpPr>
        <p:spPr bwMode="auto">
          <a:xfrm>
            <a:off x="2173288" y="4700588"/>
            <a:ext cx="958850" cy="461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01754" name="AutoShape 26"/>
          <p:cNvSpPr>
            <a:spLocks noChangeArrowheads="1"/>
          </p:cNvSpPr>
          <p:nvPr/>
        </p:nvSpPr>
        <p:spPr bwMode="auto">
          <a:xfrm>
            <a:off x="3892550" y="4679950"/>
            <a:ext cx="15176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custacct</a:t>
            </a:r>
          </a:p>
        </p:txBody>
      </p:sp>
      <p:sp>
        <p:nvSpPr>
          <p:cNvPr id="201755" name="Rectangle 27"/>
          <p:cNvSpPr>
            <a:spLocks noChangeArrowheads="1"/>
          </p:cNvSpPr>
          <p:nvPr/>
        </p:nvSpPr>
        <p:spPr bwMode="auto">
          <a:xfrm>
            <a:off x="6472238" y="4754563"/>
            <a:ext cx="830262" cy="430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01756" name="Oval 28"/>
          <p:cNvSpPr>
            <a:spLocks noChangeArrowheads="1"/>
          </p:cNvSpPr>
          <p:nvPr/>
        </p:nvSpPr>
        <p:spPr bwMode="auto">
          <a:xfrm>
            <a:off x="2035175" y="5426075"/>
            <a:ext cx="12430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opendate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V="1">
            <a:off x="5354638" y="4967288"/>
            <a:ext cx="1127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58" name="Line 30"/>
          <p:cNvSpPr>
            <a:spLocks noChangeShapeType="1"/>
          </p:cNvSpPr>
          <p:nvPr/>
        </p:nvSpPr>
        <p:spPr bwMode="auto">
          <a:xfrm>
            <a:off x="2643188" y="5199063"/>
            <a:ext cx="9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1759" name="Line 31"/>
          <p:cNvSpPr>
            <a:spLocks noChangeShapeType="1"/>
          </p:cNvSpPr>
          <p:nvPr/>
        </p:nvSpPr>
        <p:spPr bwMode="auto">
          <a:xfrm flipH="1" flipV="1">
            <a:off x="3148013" y="4968875"/>
            <a:ext cx="774700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4022725" y="5440363"/>
            <a:ext cx="23622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Physical level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3844925" y="4221163"/>
            <a:ext cx="26416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Logical Level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320925" y="3424238"/>
            <a:ext cx="1404938" cy="40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View1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3946525" y="3382963"/>
            <a:ext cx="1320800" cy="466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View 2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6308725" y="3382963"/>
            <a:ext cx="1397000" cy="466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View n</a:t>
            </a:r>
          </a:p>
        </p:txBody>
      </p:sp>
      <p:sp>
        <p:nvSpPr>
          <p:cNvPr id="190471" name="Oval 7"/>
          <p:cNvSpPr>
            <a:spLocks noChangeArrowheads="1"/>
          </p:cNvSpPr>
          <p:nvPr/>
        </p:nvSpPr>
        <p:spPr bwMode="auto">
          <a:xfrm flipH="1">
            <a:off x="5470525" y="3684588"/>
            <a:ext cx="100013" cy="7937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 flipH="1">
            <a:off x="5699125" y="3684588"/>
            <a:ext cx="100013" cy="7937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3" name="Oval 9"/>
          <p:cNvSpPr>
            <a:spLocks noChangeArrowheads="1"/>
          </p:cNvSpPr>
          <p:nvPr/>
        </p:nvSpPr>
        <p:spPr bwMode="auto">
          <a:xfrm flipH="1">
            <a:off x="6002338" y="3684588"/>
            <a:ext cx="98425" cy="7937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661988" y="5507038"/>
            <a:ext cx="338613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Physical data description and storage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1431925" y="4297363"/>
            <a:ext cx="2551113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Conceptual representation</a:t>
            </a:r>
          </a:p>
        </p:txBody>
      </p:sp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 flipH="1">
          <a:off x="4106863" y="2447925"/>
          <a:ext cx="904875" cy="858838"/>
        </p:xfrm>
        <a:graphic>
          <a:graphicData uri="http://schemas.openxmlformats.org/presentationml/2006/ole">
            <p:oleObj spid="_x0000_s1026" name="Clip" r:id="rId4" imgW="3848040" imgH="5478120" progId="">
              <p:embed/>
            </p:oleObj>
          </a:graphicData>
        </a:graphic>
      </p:graphicFrame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6426200" y="2595563"/>
          <a:ext cx="890588" cy="682625"/>
        </p:xfrm>
        <a:graphic>
          <a:graphicData uri="http://schemas.openxmlformats.org/presentationml/2006/ole">
            <p:oleObj spid="_x0000_s1027" name="Clip" r:id="rId5" imgW="4519440" imgH="3466800" progId="">
              <p:embed/>
            </p:oleObj>
          </a:graphicData>
        </a:graphic>
      </p:graphicFrame>
      <p:sp>
        <p:nvSpPr>
          <p:cNvPr id="190479" name="Line 15"/>
          <p:cNvSpPr>
            <a:spLocks noChangeShapeType="1"/>
          </p:cNvSpPr>
          <p:nvPr/>
        </p:nvSpPr>
        <p:spPr bwMode="auto">
          <a:xfrm flipV="1">
            <a:off x="4937125" y="4754563"/>
            <a:ext cx="1588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0" name="Line 16"/>
          <p:cNvSpPr>
            <a:spLocks noChangeShapeType="1"/>
          </p:cNvSpPr>
          <p:nvPr/>
        </p:nvSpPr>
        <p:spPr bwMode="auto">
          <a:xfrm>
            <a:off x="3195638" y="3835400"/>
            <a:ext cx="1406525" cy="385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 flipH="1">
            <a:off x="5394325" y="3849688"/>
            <a:ext cx="1397000" cy="371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2" name="Text Box 18"/>
          <p:cNvSpPr txBox="1">
            <a:spLocks noChangeArrowheads="1"/>
          </p:cNvSpPr>
          <p:nvPr/>
        </p:nvSpPr>
        <p:spPr bwMode="auto">
          <a:xfrm>
            <a:off x="609600" y="3430588"/>
            <a:ext cx="1727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Customized views</a:t>
            </a:r>
          </a:p>
        </p:txBody>
      </p:sp>
      <p:sp>
        <p:nvSpPr>
          <p:cNvPr id="190483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FFCCFF"/>
                </a:solidFill>
                <a:latin typeface="Times New Roman" pitchFamily="18" charset="0"/>
              </a:rPr>
              <a:t>Data Abstraction</a:t>
            </a: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</a:rPr>
              <a:t>Hiding system complexity and physical storage details from users and applications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567487" cy="8128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One-to-one Relationship</a:t>
            </a:r>
          </a:p>
        </p:txBody>
      </p:sp>
      <p:sp>
        <p:nvSpPr>
          <p:cNvPr id="274435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630238" y="3255963"/>
            <a:ext cx="4273550" cy="285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1 customer can have </a:t>
            </a: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(at most) 1</a:t>
            </a:r>
            <a:r>
              <a:rPr lang="en-US" sz="2000">
                <a:latin typeface="Times New Roman" pitchFamily="18" charset="0"/>
              </a:rPr>
              <a:t> account. 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1 account can be owned by </a:t>
            </a: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(at most) 1</a:t>
            </a:r>
            <a:r>
              <a:rPr lang="en-US" sz="2000">
                <a:latin typeface="Times New Roman" pitchFamily="18" charset="0"/>
              </a:rPr>
              <a:t> customer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Relationship attributes “opendate” can be shifted to either entity set.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One-to-one relationship is considered as a special case of many-to-one relationship</a:t>
            </a:r>
          </a:p>
        </p:txBody>
      </p:sp>
      <p:graphicFrame>
        <p:nvGraphicFramePr>
          <p:cNvPr id="299008" name="Object 1024"/>
          <p:cNvGraphicFramePr>
            <a:graphicFrameLocks noChangeAspect="1"/>
          </p:cNvGraphicFramePr>
          <p:nvPr/>
        </p:nvGraphicFramePr>
        <p:xfrm>
          <a:off x="5022850" y="4332288"/>
          <a:ext cx="3459163" cy="835025"/>
        </p:xfrm>
        <a:graphic>
          <a:graphicData uri="http://schemas.openxmlformats.org/presentationml/2006/ole">
            <p:oleObj spid="_x0000_s15362" name="Document" r:id="rId3" imgW="5200057" imgH="1262070" progId="Word.Document.8">
              <p:embed/>
            </p:oleObj>
          </a:graphicData>
        </a:graphic>
      </p:graphicFrame>
      <p:sp>
        <p:nvSpPr>
          <p:cNvPr id="274437" name="Text Box 1029"/>
          <p:cNvSpPr txBox="1">
            <a:spLocks noChangeArrowheads="1"/>
          </p:cNvSpPr>
          <p:nvPr/>
        </p:nvSpPr>
        <p:spPr bwMode="auto">
          <a:xfrm>
            <a:off x="6181725" y="2767013"/>
            <a:ext cx="70643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Illegal</a:t>
            </a:r>
          </a:p>
        </p:txBody>
      </p:sp>
      <p:graphicFrame>
        <p:nvGraphicFramePr>
          <p:cNvPr id="299009" name="Object 1025"/>
          <p:cNvGraphicFramePr>
            <a:graphicFrameLocks noChangeAspect="1"/>
          </p:cNvGraphicFramePr>
          <p:nvPr/>
        </p:nvGraphicFramePr>
        <p:xfrm>
          <a:off x="5040313" y="3211513"/>
          <a:ext cx="3427412" cy="825500"/>
        </p:xfrm>
        <a:graphic>
          <a:graphicData uri="http://schemas.openxmlformats.org/presentationml/2006/ole">
            <p:oleObj spid="_x0000_s15363" name="Document" r:id="rId4" imgW="5200057" imgH="1262070" progId="Word.Document.8">
              <p:embed/>
            </p:oleObj>
          </a:graphicData>
        </a:graphic>
      </p:graphicFrame>
      <p:sp>
        <p:nvSpPr>
          <p:cNvPr id="274439" name="Text Box 1031"/>
          <p:cNvSpPr txBox="1">
            <a:spLocks noChangeArrowheads="1"/>
          </p:cNvSpPr>
          <p:nvPr/>
        </p:nvSpPr>
        <p:spPr bwMode="auto">
          <a:xfrm>
            <a:off x="6162675" y="3990975"/>
            <a:ext cx="70643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Illegal</a:t>
            </a:r>
          </a:p>
        </p:txBody>
      </p:sp>
      <p:graphicFrame>
        <p:nvGraphicFramePr>
          <p:cNvPr id="299010" name="Object 1026"/>
          <p:cNvGraphicFramePr>
            <a:graphicFrameLocks noChangeAspect="1"/>
          </p:cNvGraphicFramePr>
          <p:nvPr/>
        </p:nvGraphicFramePr>
        <p:xfrm>
          <a:off x="4997450" y="5495925"/>
          <a:ext cx="3692525" cy="893763"/>
        </p:xfrm>
        <a:graphic>
          <a:graphicData uri="http://schemas.openxmlformats.org/presentationml/2006/ole">
            <p:oleObj spid="_x0000_s15364" name="Document" r:id="rId5" imgW="5198040" imgH="1264320" progId="Word.Document.8">
              <p:embed/>
            </p:oleObj>
          </a:graphicData>
        </a:graphic>
      </p:graphicFrame>
      <p:sp>
        <p:nvSpPr>
          <p:cNvPr id="274441" name="Text Box 1033"/>
          <p:cNvSpPr txBox="1">
            <a:spLocks noChangeArrowheads="1"/>
          </p:cNvSpPr>
          <p:nvPr/>
        </p:nvSpPr>
        <p:spPr bwMode="auto">
          <a:xfrm>
            <a:off x="6161088" y="5167313"/>
            <a:ext cx="6477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Legal</a:t>
            </a:r>
          </a:p>
        </p:txBody>
      </p:sp>
      <p:sp>
        <p:nvSpPr>
          <p:cNvPr id="274442" name="Rectangle 1034"/>
          <p:cNvSpPr>
            <a:spLocks noChangeArrowheads="1"/>
          </p:cNvSpPr>
          <p:nvPr/>
        </p:nvSpPr>
        <p:spPr bwMode="auto">
          <a:xfrm>
            <a:off x="1893888" y="1874838"/>
            <a:ext cx="958850" cy="461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74443" name="AutoShape 1035"/>
          <p:cNvSpPr>
            <a:spLocks noChangeArrowheads="1"/>
          </p:cNvSpPr>
          <p:nvPr/>
        </p:nvSpPr>
        <p:spPr bwMode="auto">
          <a:xfrm>
            <a:off x="3613150" y="1854200"/>
            <a:ext cx="15176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custacct</a:t>
            </a:r>
          </a:p>
        </p:txBody>
      </p:sp>
      <p:sp>
        <p:nvSpPr>
          <p:cNvPr id="274444" name="Rectangle 1036"/>
          <p:cNvSpPr>
            <a:spLocks noChangeArrowheads="1"/>
          </p:cNvSpPr>
          <p:nvPr/>
        </p:nvSpPr>
        <p:spPr bwMode="auto">
          <a:xfrm>
            <a:off x="6192838" y="1928813"/>
            <a:ext cx="830262" cy="430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74445" name="Oval 1037"/>
          <p:cNvSpPr>
            <a:spLocks noChangeArrowheads="1"/>
          </p:cNvSpPr>
          <p:nvPr/>
        </p:nvSpPr>
        <p:spPr bwMode="auto">
          <a:xfrm>
            <a:off x="3771900" y="2698750"/>
            <a:ext cx="12430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opendate</a:t>
            </a:r>
          </a:p>
        </p:txBody>
      </p:sp>
      <p:sp>
        <p:nvSpPr>
          <p:cNvPr id="274446" name="Line 1038"/>
          <p:cNvSpPr>
            <a:spLocks noChangeShapeType="1"/>
          </p:cNvSpPr>
          <p:nvPr/>
        </p:nvSpPr>
        <p:spPr bwMode="auto">
          <a:xfrm flipV="1">
            <a:off x="5075238" y="2141538"/>
            <a:ext cx="1127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7" name="Line 1039"/>
          <p:cNvSpPr>
            <a:spLocks noChangeShapeType="1"/>
          </p:cNvSpPr>
          <p:nvPr/>
        </p:nvSpPr>
        <p:spPr bwMode="auto">
          <a:xfrm>
            <a:off x="4379913" y="2471738"/>
            <a:ext cx="9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4448" name="Line 1040"/>
          <p:cNvSpPr>
            <a:spLocks noChangeShapeType="1"/>
          </p:cNvSpPr>
          <p:nvPr/>
        </p:nvSpPr>
        <p:spPr bwMode="auto">
          <a:xfrm flipH="1" flipV="1">
            <a:off x="2868613" y="2143125"/>
            <a:ext cx="774700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Participation Constraints</a:t>
            </a:r>
          </a:p>
        </p:txBody>
      </p:sp>
      <p:sp>
        <p:nvSpPr>
          <p:cNvPr id="281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7375" y="1587500"/>
            <a:ext cx="8058150" cy="3311525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Two kinds of participation constraints</a:t>
            </a:r>
          </a:p>
          <a:p>
            <a:pPr lvl="1"/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Total participation</a:t>
            </a:r>
            <a:r>
              <a:rPr lang="en-US">
                <a:latin typeface="Times New Roman" pitchFamily="18" charset="0"/>
              </a:rPr>
              <a:t> (also called </a:t>
            </a: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existential dependency</a:t>
            </a:r>
            <a:r>
              <a:rPr lang="en-US">
                <a:latin typeface="Times New Roman" pitchFamily="18" charset="0"/>
              </a:rPr>
              <a:t>): each employee must belong to </a:t>
            </a:r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at least one </a:t>
            </a:r>
            <a:r>
              <a:rPr lang="en-US">
                <a:latin typeface="Times New Roman" pitchFamily="18" charset="0"/>
              </a:rPr>
              <a:t>department.</a:t>
            </a:r>
          </a:p>
          <a:p>
            <a:pPr lvl="1"/>
            <a:r>
              <a:rPr lang="en-US">
                <a:latin typeface="Times New Roman" pitchFamily="18" charset="0"/>
              </a:rPr>
              <a:t>Otherwise, </a:t>
            </a: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partial participation</a:t>
            </a:r>
            <a:r>
              <a:rPr lang="en-US" i="1">
                <a:latin typeface="Times New Roman" pitchFamily="18" charset="0"/>
              </a:rPr>
              <a:t>.</a:t>
            </a:r>
          </a:p>
        </p:txBody>
      </p:sp>
      <p:sp>
        <p:nvSpPr>
          <p:cNvPr id="281605" name="Rectangle 1029"/>
          <p:cNvSpPr>
            <a:spLocks noChangeArrowheads="1"/>
          </p:cNvSpPr>
          <p:nvPr/>
        </p:nvSpPr>
        <p:spPr bwMode="auto">
          <a:xfrm>
            <a:off x="1647825" y="5137150"/>
            <a:ext cx="958850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employee</a:t>
            </a:r>
          </a:p>
        </p:txBody>
      </p:sp>
      <p:sp>
        <p:nvSpPr>
          <p:cNvPr id="281606" name="AutoShape 1030"/>
          <p:cNvSpPr>
            <a:spLocks noChangeArrowheads="1"/>
          </p:cNvSpPr>
          <p:nvPr/>
        </p:nvSpPr>
        <p:spPr bwMode="auto">
          <a:xfrm>
            <a:off x="3122613" y="5086350"/>
            <a:ext cx="1992312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Belongs-to</a:t>
            </a:r>
          </a:p>
        </p:txBody>
      </p:sp>
      <p:sp>
        <p:nvSpPr>
          <p:cNvPr id="281607" name="Rectangle 1031"/>
          <p:cNvSpPr>
            <a:spLocks noChangeArrowheads="1"/>
          </p:cNvSpPr>
          <p:nvPr/>
        </p:nvSpPr>
        <p:spPr bwMode="auto">
          <a:xfrm>
            <a:off x="5946775" y="5191125"/>
            <a:ext cx="1036638" cy="430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department</a:t>
            </a:r>
          </a:p>
        </p:txBody>
      </p:sp>
      <p:sp>
        <p:nvSpPr>
          <p:cNvPr id="281609" name="Line 1033"/>
          <p:cNvSpPr>
            <a:spLocks noChangeShapeType="1"/>
          </p:cNvSpPr>
          <p:nvPr/>
        </p:nvSpPr>
        <p:spPr bwMode="auto">
          <a:xfrm flipV="1">
            <a:off x="5103813" y="5384800"/>
            <a:ext cx="852487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Line 1035"/>
          <p:cNvSpPr>
            <a:spLocks noChangeShapeType="1"/>
          </p:cNvSpPr>
          <p:nvPr/>
        </p:nvSpPr>
        <p:spPr bwMode="auto">
          <a:xfrm flipH="1" flipV="1">
            <a:off x="2622550" y="5405438"/>
            <a:ext cx="5286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1612" name="Line 1036"/>
          <p:cNvSpPr>
            <a:spLocks noChangeShapeType="1"/>
          </p:cNvSpPr>
          <p:nvPr/>
        </p:nvSpPr>
        <p:spPr bwMode="auto">
          <a:xfrm flipH="1" flipV="1">
            <a:off x="2606675" y="5360988"/>
            <a:ext cx="52863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208712" cy="769937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028700" y="4257675"/>
            <a:ext cx="5892800" cy="20177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Keys: ss#, loanid, branchid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Cardinality constraint: each loan belongs to a single branch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Times New Roman" pitchFamily="18" charset="0"/>
              </a:rPr>
              <a:t>Participation constraints: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    --- Each customer must be a customer of at least one branch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    ---- Each loan must belong to at least one branch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408113" y="2332038"/>
            <a:ext cx="1035050" cy="3238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customer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5286375" y="2268538"/>
            <a:ext cx="1033463" cy="322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loan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5446713" y="3629025"/>
            <a:ext cx="1035050" cy="3222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branch</a:t>
            </a:r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3514725" y="2203450"/>
            <a:ext cx="1201738" cy="5254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borrower</a:t>
            </a:r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5284788" y="2876550"/>
            <a:ext cx="1392237" cy="5127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Belongs-to</a:t>
            </a: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1263650" y="3490913"/>
            <a:ext cx="1409700" cy="60642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Customer-of</a:t>
            </a:r>
          </a:p>
        </p:txBody>
      </p:sp>
      <p:sp>
        <p:nvSpPr>
          <p:cNvPr id="207882" name="Line 10"/>
          <p:cNvSpPr>
            <a:spLocks noChangeShapeType="1"/>
          </p:cNvSpPr>
          <p:nvPr/>
        </p:nvSpPr>
        <p:spPr bwMode="auto">
          <a:xfrm>
            <a:off x="2443163" y="2462213"/>
            <a:ext cx="1131887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Line 11"/>
          <p:cNvSpPr>
            <a:spLocks noChangeShapeType="1"/>
          </p:cNvSpPr>
          <p:nvPr/>
        </p:nvSpPr>
        <p:spPr bwMode="auto">
          <a:xfrm>
            <a:off x="4703763" y="2462213"/>
            <a:ext cx="58261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4" name="Line 12"/>
          <p:cNvSpPr>
            <a:spLocks noChangeShapeType="1"/>
          </p:cNvSpPr>
          <p:nvPr/>
        </p:nvSpPr>
        <p:spPr bwMode="auto">
          <a:xfrm flipH="1">
            <a:off x="5975350" y="3422650"/>
            <a:ext cx="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>
            <a:off x="2684463" y="3800475"/>
            <a:ext cx="27463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4" name="Oval 22"/>
          <p:cNvSpPr>
            <a:spLocks noChangeArrowheads="1"/>
          </p:cNvSpPr>
          <p:nvPr/>
        </p:nvSpPr>
        <p:spPr bwMode="auto">
          <a:xfrm>
            <a:off x="827088" y="1620838"/>
            <a:ext cx="1060450" cy="377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u="sng">
                <a:latin typeface="Times New Roman" pitchFamily="18" charset="0"/>
              </a:rPr>
              <a:t>Ss#</a:t>
            </a:r>
          </a:p>
        </p:txBody>
      </p:sp>
      <p:sp>
        <p:nvSpPr>
          <p:cNvPr id="207895" name="Oval 23"/>
          <p:cNvSpPr>
            <a:spLocks noChangeArrowheads="1"/>
          </p:cNvSpPr>
          <p:nvPr/>
        </p:nvSpPr>
        <p:spPr bwMode="auto">
          <a:xfrm>
            <a:off x="2081213" y="1620838"/>
            <a:ext cx="1131887" cy="377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name</a:t>
            </a:r>
          </a:p>
        </p:txBody>
      </p:sp>
      <p:sp>
        <p:nvSpPr>
          <p:cNvPr id="207896" name="Oval 24"/>
          <p:cNvSpPr>
            <a:spLocks noChangeArrowheads="1"/>
          </p:cNvSpPr>
          <p:nvPr/>
        </p:nvSpPr>
        <p:spPr bwMode="auto">
          <a:xfrm>
            <a:off x="4957763" y="4275138"/>
            <a:ext cx="909637" cy="3873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u="sng">
                <a:latin typeface="Times New Roman" pitchFamily="18" charset="0"/>
              </a:rPr>
              <a:t>branchid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07897" name="Oval 25"/>
          <p:cNvSpPr>
            <a:spLocks noChangeArrowheads="1"/>
          </p:cNvSpPr>
          <p:nvPr/>
        </p:nvSpPr>
        <p:spPr bwMode="auto">
          <a:xfrm>
            <a:off x="6189663" y="4275138"/>
            <a:ext cx="1147762" cy="3825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location</a:t>
            </a:r>
          </a:p>
        </p:txBody>
      </p:sp>
      <p:sp>
        <p:nvSpPr>
          <p:cNvPr id="207898" name="Line 26"/>
          <p:cNvSpPr>
            <a:spLocks noChangeShapeType="1"/>
          </p:cNvSpPr>
          <p:nvPr/>
        </p:nvSpPr>
        <p:spPr bwMode="auto">
          <a:xfrm>
            <a:off x="1473200" y="2009775"/>
            <a:ext cx="436563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899" name="Line 27"/>
          <p:cNvSpPr>
            <a:spLocks noChangeShapeType="1"/>
          </p:cNvSpPr>
          <p:nvPr/>
        </p:nvSpPr>
        <p:spPr bwMode="auto">
          <a:xfrm flipV="1">
            <a:off x="1941513" y="1971675"/>
            <a:ext cx="420687" cy="366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0" name="Line 28"/>
          <p:cNvSpPr>
            <a:spLocks noChangeShapeType="1"/>
          </p:cNvSpPr>
          <p:nvPr/>
        </p:nvSpPr>
        <p:spPr bwMode="auto">
          <a:xfrm flipH="1">
            <a:off x="5491163" y="3940175"/>
            <a:ext cx="457200" cy="334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1" name="Line 29"/>
          <p:cNvSpPr>
            <a:spLocks noChangeShapeType="1"/>
          </p:cNvSpPr>
          <p:nvPr/>
        </p:nvSpPr>
        <p:spPr bwMode="auto">
          <a:xfrm>
            <a:off x="5986463" y="3951288"/>
            <a:ext cx="581025" cy="328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3" name="Oval 31"/>
          <p:cNvSpPr>
            <a:spLocks noChangeArrowheads="1"/>
          </p:cNvSpPr>
          <p:nvPr/>
        </p:nvSpPr>
        <p:spPr bwMode="auto">
          <a:xfrm>
            <a:off x="4768850" y="1546225"/>
            <a:ext cx="1060450" cy="3762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amount</a:t>
            </a:r>
          </a:p>
        </p:txBody>
      </p:sp>
      <p:sp>
        <p:nvSpPr>
          <p:cNvPr id="207904" name="Oval 32"/>
          <p:cNvSpPr>
            <a:spLocks noChangeArrowheads="1"/>
          </p:cNvSpPr>
          <p:nvPr/>
        </p:nvSpPr>
        <p:spPr bwMode="auto">
          <a:xfrm>
            <a:off x="6022975" y="1546225"/>
            <a:ext cx="1131888" cy="3762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u="sng">
                <a:latin typeface="Times New Roman" pitchFamily="18" charset="0"/>
              </a:rPr>
              <a:t>loandid</a:t>
            </a:r>
          </a:p>
        </p:txBody>
      </p:sp>
      <p:sp>
        <p:nvSpPr>
          <p:cNvPr id="207905" name="Line 33"/>
          <p:cNvSpPr>
            <a:spLocks noChangeShapeType="1"/>
          </p:cNvSpPr>
          <p:nvPr/>
        </p:nvSpPr>
        <p:spPr bwMode="auto">
          <a:xfrm>
            <a:off x="5414963" y="1933575"/>
            <a:ext cx="436562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906" name="Line 34"/>
          <p:cNvSpPr>
            <a:spLocks noChangeShapeType="1"/>
          </p:cNvSpPr>
          <p:nvPr/>
        </p:nvSpPr>
        <p:spPr bwMode="auto">
          <a:xfrm flipV="1">
            <a:off x="5883275" y="1897063"/>
            <a:ext cx="420688" cy="365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934075" y="2590800"/>
            <a:ext cx="61913" cy="323850"/>
            <a:chOff x="3738" y="1632"/>
            <a:chExt cx="39" cy="366"/>
          </a:xfrm>
        </p:grpSpPr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>
              <a:off x="3777" y="1632"/>
              <a:ext cx="0" cy="366"/>
            </a:xfrm>
            <a:prstGeom prst="line">
              <a:avLst/>
            </a:prstGeom>
            <a:noFill/>
            <a:ln w="1905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Line 35"/>
            <p:cNvSpPr>
              <a:spLocks noChangeShapeType="1"/>
            </p:cNvSpPr>
            <p:nvPr/>
          </p:nvSpPr>
          <p:spPr bwMode="auto">
            <a:xfrm>
              <a:off x="3738" y="1632"/>
              <a:ext cx="0" cy="366"/>
            </a:xfrm>
            <a:prstGeom prst="line">
              <a:avLst/>
            </a:prstGeom>
            <a:noFill/>
            <a:ln w="1905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947863" y="2655888"/>
            <a:ext cx="52387" cy="825500"/>
            <a:chOff x="1220" y="1673"/>
            <a:chExt cx="40" cy="761"/>
          </a:xfrm>
        </p:grpSpPr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1220" y="1673"/>
              <a:ext cx="0" cy="761"/>
            </a:xfrm>
            <a:prstGeom prst="line">
              <a:avLst/>
            </a:prstGeom>
            <a:noFill/>
            <a:ln w="1905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Line 36"/>
            <p:cNvSpPr>
              <a:spLocks noChangeShapeType="1"/>
            </p:cNvSpPr>
            <p:nvPr/>
          </p:nvSpPr>
          <p:spPr bwMode="auto">
            <a:xfrm>
              <a:off x="1260" y="1673"/>
              <a:ext cx="0" cy="761"/>
            </a:xfrm>
            <a:prstGeom prst="line">
              <a:avLst/>
            </a:prstGeom>
            <a:noFill/>
            <a:ln w="19050" cmpd="dbl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Weak Entity Sets</a:t>
            </a:r>
          </a:p>
        </p:txBody>
      </p:sp>
      <p:sp>
        <p:nvSpPr>
          <p:cNvPr id="285710" name="Rectangle 103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2288" y="1600200"/>
            <a:ext cx="8201025" cy="28162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Weak entity sets</a:t>
            </a:r>
            <a:r>
              <a:rPr lang="en-US" sz="2000">
                <a:latin typeface="Times New Roman" pitchFamily="18" charset="0"/>
              </a:rPr>
              <a:t>:</a:t>
            </a:r>
            <a:r>
              <a:rPr lang="en-US" sz="2000" i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they do not have sufficient attributes to form a key</a:t>
            </a:r>
            <a:r>
              <a:rPr lang="en-US" sz="2000" i="1">
                <a:latin typeface="Times New Roman" pitchFamily="18" charset="0"/>
              </a:rPr>
              <a:t>.</a:t>
            </a:r>
            <a:endParaRPr lang="en-US" sz="200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They need to “borrow” attributes from other entity sets to form a key.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Example: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Transactions of different accounts could have the same trans#, so “trans#” cannot be a key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By borrowing attribute “number” from “account,” we have a key for “transaction.”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“Transaction” is a weak entity set related to accounts via log relationship.</a:t>
            </a:r>
          </a:p>
        </p:txBody>
      </p:sp>
      <p:sp>
        <p:nvSpPr>
          <p:cNvPr id="285723" name="Rectangle 1051"/>
          <p:cNvSpPr>
            <a:spLocks noChangeArrowheads="1"/>
          </p:cNvSpPr>
          <p:nvPr/>
        </p:nvSpPr>
        <p:spPr bwMode="auto">
          <a:xfrm>
            <a:off x="2359025" y="5410200"/>
            <a:ext cx="781050" cy="357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account</a:t>
            </a:r>
          </a:p>
        </p:txBody>
      </p:sp>
      <p:sp>
        <p:nvSpPr>
          <p:cNvPr id="285724" name="Oval 1052"/>
          <p:cNvSpPr>
            <a:spLocks noChangeArrowheads="1"/>
          </p:cNvSpPr>
          <p:nvPr/>
        </p:nvSpPr>
        <p:spPr bwMode="auto">
          <a:xfrm>
            <a:off x="2006600" y="4548188"/>
            <a:ext cx="971550" cy="412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u="sng">
                <a:latin typeface="Times New Roman" pitchFamily="18" charset="0"/>
              </a:rPr>
              <a:t>number</a:t>
            </a:r>
          </a:p>
        </p:txBody>
      </p:sp>
      <p:sp>
        <p:nvSpPr>
          <p:cNvPr id="285725" name="Oval 1053"/>
          <p:cNvSpPr>
            <a:spLocks noChangeArrowheads="1"/>
          </p:cNvSpPr>
          <p:nvPr/>
        </p:nvSpPr>
        <p:spPr bwMode="auto">
          <a:xfrm>
            <a:off x="3030538" y="4605338"/>
            <a:ext cx="976312" cy="412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balance</a:t>
            </a:r>
          </a:p>
        </p:txBody>
      </p:sp>
      <p:sp>
        <p:nvSpPr>
          <p:cNvPr id="285726" name="Line 1054"/>
          <p:cNvSpPr>
            <a:spLocks noChangeShapeType="1"/>
          </p:cNvSpPr>
          <p:nvPr/>
        </p:nvSpPr>
        <p:spPr bwMode="auto">
          <a:xfrm>
            <a:off x="2555875" y="4953000"/>
            <a:ext cx="174625" cy="436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27" name="Line 1055"/>
          <p:cNvSpPr>
            <a:spLocks noChangeShapeType="1"/>
          </p:cNvSpPr>
          <p:nvPr/>
        </p:nvSpPr>
        <p:spPr bwMode="auto">
          <a:xfrm flipV="1">
            <a:off x="2995613" y="4954588"/>
            <a:ext cx="312737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28" name="Oval 1056"/>
          <p:cNvSpPr>
            <a:spLocks noChangeArrowheads="1"/>
          </p:cNvSpPr>
          <p:nvPr/>
        </p:nvSpPr>
        <p:spPr bwMode="auto">
          <a:xfrm>
            <a:off x="5129213" y="4537075"/>
            <a:ext cx="819150" cy="412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trans#</a:t>
            </a:r>
          </a:p>
        </p:txBody>
      </p:sp>
      <p:sp>
        <p:nvSpPr>
          <p:cNvPr id="285729" name="Line 1057"/>
          <p:cNvSpPr>
            <a:spLocks noChangeShapeType="1"/>
          </p:cNvSpPr>
          <p:nvPr/>
        </p:nvSpPr>
        <p:spPr bwMode="auto">
          <a:xfrm>
            <a:off x="5545138" y="4972050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30" name="AutoShape 1058"/>
          <p:cNvSpPr>
            <a:spLocks noChangeArrowheads="1"/>
          </p:cNvSpPr>
          <p:nvPr/>
        </p:nvSpPr>
        <p:spPr bwMode="auto">
          <a:xfrm>
            <a:off x="3606800" y="5297488"/>
            <a:ext cx="893763" cy="536575"/>
          </a:xfrm>
          <a:prstGeom prst="diamond">
            <a:avLst/>
          </a:prstGeom>
          <a:noFill/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log</a:t>
            </a:r>
          </a:p>
        </p:txBody>
      </p:sp>
      <p:sp>
        <p:nvSpPr>
          <p:cNvPr id="285731" name="Line 1059"/>
          <p:cNvSpPr>
            <a:spLocks noChangeShapeType="1"/>
          </p:cNvSpPr>
          <p:nvPr/>
        </p:nvSpPr>
        <p:spPr bwMode="auto">
          <a:xfrm>
            <a:off x="3132138" y="5576888"/>
            <a:ext cx="452437" cy="2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32" name="Line 1060"/>
          <p:cNvSpPr>
            <a:spLocks noChangeShapeType="1"/>
          </p:cNvSpPr>
          <p:nvPr/>
        </p:nvSpPr>
        <p:spPr bwMode="auto">
          <a:xfrm>
            <a:off x="4519613" y="5602288"/>
            <a:ext cx="569912" cy="0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733" name="Rectangle 1061"/>
          <p:cNvSpPr>
            <a:spLocks noChangeArrowheads="1"/>
          </p:cNvSpPr>
          <p:nvPr/>
        </p:nvSpPr>
        <p:spPr bwMode="auto">
          <a:xfrm>
            <a:off x="5137150" y="5394325"/>
            <a:ext cx="938213" cy="357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transaction</a:t>
            </a:r>
          </a:p>
        </p:txBody>
      </p:sp>
      <p:sp>
        <p:nvSpPr>
          <p:cNvPr id="285734" name="Rectangle 1062"/>
          <p:cNvSpPr>
            <a:spLocks noChangeArrowheads="1"/>
          </p:cNvSpPr>
          <p:nvPr/>
        </p:nvSpPr>
        <p:spPr bwMode="auto">
          <a:xfrm>
            <a:off x="5083175" y="5351463"/>
            <a:ext cx="1031875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5735" name="AutoShape 1063"/>
          <p:cNvSpPr>
            <a:spLocks noChangeArrowheads="1"/>
          </p:cNvSpPr>
          <p:nvPr/>
        </p:nvSpPr>
        <p:spPr bwMode="auto">
          <a:xfrm>
            <a:off x="3538538" y="5235575"/>
            <a:ext cx="1033462" cy="65881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5736" name="Line 1064"/>
          <p:cNvSpPr>
            <a:spLocks noChangeShapeType="1"/>
          </p:cNvSpPr>
          <p:nvPr/>
        </p:nvSpPr>
        <p:spPr bwMode="auto">
          <a:xfrm>
            <a:off x="4519613" y="5540375"/>
            <a:ext cx="569912" cy="0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Weak Entity Sets (cont’)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093075" cy="291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A weak entity set depends upon (one or more) </a:t>
            </a: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strong</a:t>
            </a:r>
            <a:r>
              <a:rPr lang="en-US" sz="2000">
                <a:latin typeface="Times New Roman" pitchFamily="18" charset="0"/>
              </a:rPr>
              <a:t> entity sets via a one-to-many relationship from whom they derive their key.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The “helper” entity set that provides the attributes is called the “owner” entity set.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A weak entity set may have a  </a:t>
            </a: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discriminator</a:t>
            </a:r>
            <a:r>
              <a:rPr lang="en-US" sz="2000" i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(or a </a:t>
            </a: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partial key</a:t>
            </a:r>
            <a:r>
              <a:rPr lang="en-US" sz="2000">
                <a:latin typeface="Times New Roman" pitchFamily="18" charset="0"/>
              </a:rPr>
              <a:t>) that distinguish between weak entities related to the same strong entity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Key of weak entity set = key of owner entity set(s) + discriminator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2224088" y="5062538"/>
            <a:ext cx="781050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account</a:t>
            </a:r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871663" y="4200525"/>
            <a:ext cx="971550" cy="412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 u="sng">
                <a:latin typeface="Times New Roman" pitchFamily="18" charset="0"/>
              </a:rPr>
              <a:t>number</a:t>
            </a:r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2895600" y="4257675"/>
            <a:ext cx="976313" cy="412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balance</a:t>
            </a:r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>
            <a:off x="2420938" y="4605338"/>
            <a:ext cx="174625" cy="436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V="1">
            <a:off x="2860675" y="4606925"/>
            <a:ext cx="312738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4994275" y="4189413"/>
            <a:ext cx="819150" cy="412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trans#</a:t>
            </a:r>
          </a:p>
        </p:txBody>
      </p:sp>
      <p:sp>
        <p:nvSpPr>
          <p:cNvPr id="208906" name="Line 10"/>
          <p:cNvSpPr>
            <a:spLocks noChangeShapeType="1"/>
          </p:cNvSpPr>
          <p:nvPr/>
        </p:nvSpPr>
        <p:spPr bwMode="auto">
          <a:xfrm>
            <a:off x="5410200" y="4624388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AutoShape 11"/>
          <p:cNvSpPr>
            <a:spLocks noChangeArrowheads="1"/>
          </p:cNvSpPr>
          <p:nvPr/>
        </p:nvSpPr>
        <p:spPr bwMode="auto">
          <a:xfrm>
            <a:off x="3471863" y="4949825"/>
            <a:ext cx="893762" cy="536575"/>
          </a:xfrm>
          <a:prstGeom prst="diamond">
            <a:avLst/>
          </a:prstGeom>
          <a:noFill/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log</a:t>
            </a:r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>
            <a:off x="2997200" y="5229225"/>
            <a:ext cx="452438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Line 13"/>
          <p:cNvSpPr>
            <a:spLocks noChangeShapeType="1"/>
          </p:cNvSpPr>
          <p:nvPr/>
        </p:nvSpPr>
        <p:spPr bwMode="auto">
          <a:xfrm>
            <a:off x="4384675" y="5254625"/>
            <a:ext cx="569913" cy="0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Rectangle 14"/>
          <p:cNvSpPr>
            <a:spLocks noChangeArrowheads="1"/>
          </p:cNvSpPr>
          <p:nvPr/>
        </p:nvSpPr>
        <p:spPr bwMode="auto">
          <a:xfrm>
            <a:off x="5002213" y="5046663"/>
            <a:ext cx="938212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transaction</a:t>
            </a:r>
          </a:p>
        </p:txBody>
      </p:sp>
      <p:sp>
        <p:nvSpPr>
          <p:cNvPr id="208911" name="Rectangle 15"/>
          <p:cNvSpPr>
            <a:spLocks noChangeArrowheads="1"/>
          </p:cNvSpPr>
          <p:nvPr/>
        </p:nvSpPr>
        <p:spPr bwMode="auto">
          <a:xfrm>
            <a:off x="4948238" y="5003800"/>
            <a:ext cx="1031875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8912" name="AutoShape 16"/>
          <p:cNvSpPr>
            <a:spLocks noChangeArrowheads="1"/>
          </p:cNvSpPr>
          <p:nvPr/>
        </p:nvSpPr>
        <p:spPr bwMode="auto">
          <a:xfrm>
            <a:off x="3403600" y="4887913"/>
            <a:ext cx="1033463" cy="658812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913" name="Line 17"/>
          <p:cNvSpPr>
            <a:spLocks noChangeShapeType="1"/>
          </p:cNvSpPr>
          <p:nvPr/>
        </p:nvSpPr>
        <p:spPr bwMode="auto">
          <a:xfrm>
            <a:off x="4424363" y="5218113"/>
            <a:ext cx="569912" cy="0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6" name="Oval 20"/>
          <p:cNvSpPr>
            <a:spLocks noChangeArrowheads="1"/>
          </p:cNvSpPr>
          <p:nvPr/>
        </p:nvSpPr>
        <p:spPr bwMode="auto">
          <a:xfrm>
            <a:off x="6205538" y="4465638"/>
            <a:ext cx="958850" cy="412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amount</a:t>
            </a:r>
          </a:p>
        </p:txBody>
      </p:sp>
      <p:sp>
        <p:nvSpPr>
          <p:cNvPr id="208917" name="Line 21"/>
          <p:cNvSpPr>
            <a:spLocks noChangeShapeType="1"/>
          </p:cNvSpPr>
          <p:nvPr/>
        </p:nvSpPr>
        <p:spPr bwMode="auto">
          <a:xfrm flipH="1">
            <a:off x="5970588" y="4900613"/>
            <a:ext cx="496887" cy="312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5141913" y="4483100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FFCCFF"/>
                </a:solidFill>
                <a:latin typeface="Times New Roman" pitchFamily="18" charset="0"/>
              </a:rPr>
              <a:t>Multiway</a:t>
            </a:r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 Relationships 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33525"/>
            <a:ext cx="8015287" cy="2274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Usually binary relationships (connecting two E.S.) suffice.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Sometimes we need more E.S. connected by one relationship.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Similar to binary relationship, cardinality and participation constraints defined over multiway relationships</a:t>
            </a:r>
          </a:p>
        </p:txBody>
      </p:sp>
      <p:graphicFrame>
        <p:nvGraphicFramePr>
          <p:cNvPr id="300032" name="Object 0"/>
          <p:cNvGraphicFramePr>
            <a:graphicFrameLocks noChangeAspect="1"/>
          </p:cNvGraphicFramePr>
          <p:nvPr/>
        </p:nvGraphicFramePr>
        <p:xfrm>
          <a:off x="4835525" y="4514850"/>
          <a:ext cx="3781425" cy="1758950"/>
        </p:xfrm>
        <a:graphic>
          <a:graphicData uri="http://schemas.openxmlformats.org/presentationml/2006/ole">
            <p:oleObj spid="_x0000_s16386" name="Document" r:id="rId4" imgW="5198040" imgH="2367720" progId="Word.Document.8">
              <p:embed/>
            </p:oleObj>
          </a:graphicData>
        </a:graphic>
      </p:graphicFrame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5778500" y="4087813"/>
            <a:ext cx="221615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CAB Relationship Set</a:t>
            </a:r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3671888" y="5683250"/>
            <a:ext cx="1031875" cy="3857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53" name="Oval 13"/>
          <p:cNvSpPr>
            <a:spLocks noChangeArrowheads="1"/>
          </p:cNvSpPr>
          <p:nvPr/>
        </p:nvSpPr>
        <p:spPr bwMode="auto">
          <a:xfrm>
            <a:off x="3673475" y="4484688"/>
            <a:ext cx="901700" cy="3540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49450" y="3735388"/>
            <a:ext cx="1196975" cy="361950"/>
            <a:chOff x="1411" y="2498"/>
            <a:chExt cx="754" cy="228"/>
          </a:xfrm>
        </p:grpSpPr>
        <p:sp>
          <p:nvSpPr>
            <p:cNvPr id="215049" name="Oval 9"/>
            <p:cNvSpPr>
              <a:spLocks noChangeArrowheads="1"/>
            </p:cNvSpPr>
            <p:nvPr/>
          </p:nvSpPr>
          <p:spPr bwMode="auto">
            <a:xfrm>
              <a:off x="1411" y="2516"/>
              <a:ext cx="754" cy="2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56" name="Rectangle 16"/>
            <p:cNvSpPr>
              <a:spLocks noChangeArrowheads="1"/>
            </p:cNvSpPr>
            <p:nvPr/>
          </p:nvSpPr>
          <p:spPr bwMode="auto">
            <a:xfrm>
              <a:off x="1600" y="2498"/>
              <a:ext cx="39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u="sng">
                  <a:latin typeface="Times New Roman" pitchFamily="18" charset="0"/>
                </a:rPr>
                <a:t>name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58788" y="4538663"/>
            <a:ext cx="714375" cy="352425"/>
            <a:chOff x="330" y="3078"/>
            <a:chExt cx="450" cy="222"/>
          </a:xfrm>
        </p:grpSpPr>
        <p:sp>
          <p:nvSpPr>
            <p:cNvPr id="215044" name="Oval 4"/>
            <p:cNvSpPr>
              <a:spLocks noChangeArrowheads="1"/>
            </p:cNvSpPr>
            <p:nvPr/>
          </p:nvSpPr>
          <p:spPr bwMode="auto">
            <a:xfrm>
              <a:off x="330" y="3079"/>
              <a:ext cx="450" cy="2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57" name="Rectangle 17"/>
            <p:cNvSpPr>
              <a:spLocks noChangeArrowheads="1"/>
            </p:cNvSpPr>
            <p:nvPr/>
          </p:nvSpPr>
          <p:spPr bwMode="auto">
            <a:xfrm>
              <a:off x="388" y="3078"/>
              <a:ext cx="35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u="sng">
                  <a:latin typeface="Times New Roman" pitchFamily="18" charset="0"/>
                </a:rPr>
                <a:t>SSN</a:t>
              </a:r>
            </a:p>
          </p:txBody>
        </p:sp>
      </p:grp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411163" y="5094288"/>
            <a:ext cx="950912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15060" name="Rectangle 20"/>
          <p:cNvSpPr>
            <a:spLocks noChangeArrowheads="1"/>
          </p:cNvSpPr>
          <p:nvPr/>
        </p:nvSpPr>
        <p:spPr bwMode="auto">
          <a:xfrm>
            <a:off x="3686175" y="5067300"/>
            <a:ext cx="83661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15061" name="Rectangle 21"/>
          <p:cNvSpPr>
            <a:spLocks noChangeArrowheads="1"/>
          </p:cNvSpPr>
          <p:nvPr/>
        </p:nvSpPr>
        <p:spPr bwMode="auto">
          <a:xfrm>
            <a:off x="3844925" y="4498975"/>
            <a:ext cx="6143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u="sng">
                <a:latin typeface="Times New Roman" pitchFamily="18" charset="0"/>
              </a:rPr>
              <a:t>acct#</a:t>
            </a:r>
          </a:p>
        </p:txBody>
      </p:sp>
      <p:sp>
        <p:nvSpPr>
          <p:cNvPr id="215062" name="Rectangle 22"/>
          <p:cNvSpPr>
            <a:spLocks noChangeArrowheads="1"/>
          </p:cNvSpPr>
          <p:nvPr/>
        </p:nvSpPr>
        <p:spPr bwMode="auto">
          <a:xfrm>
            <a:off x="3800475" y="5708650"/>
            <a:ext cx="8064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balance</a:t>
            </a: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>
            <a:off x="2536825" y="41227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4" name="Line 24"/>
          <p:cNvSpPr>
            <a:spLocks noChangeShapeType="1"/>
          </p:cNvSpPr>
          <p:nvPr/>
        </p:nvSpPr>
        <p:spPr bwMode="auto">
          <a:xfrm flipV="1">
            <a:off x="2546350" y="4729163"/>
            <a:ext cx="1588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5" name="Line 25"/>
          <p:cNvSpPr>
            <a:spLocks noChangeShapeType="1"/>
          </p:cNvSpPr>
          <p:nvPr/>
        </p:nvSpPr>
        <p:spPr bwMode="auto">
          <a:xfrm flipH="1">
            <a:off x="1373188" y="5272088"/>
            <a:ext cx="561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6" name="Line 26"/>
          <p:cNvSpPr>
            <a:spLocks noChangeShapeType="1"/>
          </p:cNvSpPr>
          <p:nvPr/>
        </p:nvSpPr>
        <p:spPr bwMode="auto">
          <a:xfrm>
            <a:off x="3167063" y="5280025"/>
            <a:ext cx="492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7" name="Line 27"/>
          <p:cNvSpPr>
            <a:spLocks noChangeShapeType="1"/>
          </p:cNvSpPr>
          <p:nvPr/>
        </p:nvSpPr>
        <p:spPr bwMode="auto">
          <a:xfrm>
            <a:off x="831850" y="48720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8" name="Line 28"/>
          <p:cNvSpPr>
            <a:spLocks noChangeShapeType="1"/>
          </p:cNvSpPr>
          <p:nvPr/>
        </p:nvSpPr>
        <p:spPr bwMode="auto">
          <a:xfrm>
            <a:off x="4148138" y="48355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9" name="Line 29"/>
          <p:cNvSpPr>
            <a:spLocks noChangeShapeType="1"/>
          </p:cNvSpPr>
          <p:nvPr/>
        </p:nvSpPr>
        <p:spPr bwMode="auto">
          <a:xfrm flipV="1">
            <a:off x="4146550" y="5422900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1949450" y="5013325"/>
            <a:ext cx="1185863" cy="536575"/>
          </a:xfrm>
          <a:prstGeom prst="diamond">
            <a:avLst/>
          </a:prstGeom>
          <a:noFill/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CAB</a:t>
            </a:r>
          </a:p>
        </p:txBody>
      </p:sp>
      <p:sp>
        <p:nvSpPr>
          <p:cNvPr id="215077" name="Rectangle 37"/>
          <p:cNvSpPr>
            <a:spLocks noChangeArrowheads="1"/>
          </p:cNvSpPr>
          <p:nvPr/>
        </p:nvSpPr>
        <p:spPr bwMode="auto">
          <a:xfrm>
            <a:off x="2195513" y="4381500"/>
            <a:ext cx="757237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branch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613775" cy="812800"/>
          </a:xfrm>
        </p:spPr>
        <p:txBody>
          <a:bodyPr/>
          <a:lstStyle/>
          <a:p>
            <a:r>
              <a:rPr lang="en-US" sz="2400" b="1" dirty="0">
                <a:solidFill>
                  <a:srgbClr val="FFCCFF"/>
                </a:solidFill>
                <a:latin typeface="Times New Roman" pitchFamily="18" charset="0"/>
              </a:rPr>
              <a:t>Cardinality Constraints over </a:t>
            </a:r>
            <a:r>
              <a:rPr lang="en-US" sz="2400" b="1" dirty="0" err="1">
                <a:solidFill>
                  <a:srgbClr val="FFCCFF"/>
                </a:solidFill>
                <a:latin typeface="Times New Roman" pitchFamily="18" charset="0"/>
              </a:rPr>
              <a:t>Multiway</a:t>
            </a:r>
            <a:r>
              <a:rPr lang="en-US" sz="2400" b="1" dirty="0">
                <a:solidFill>
                  <a:srgbClr val="FFCCFF"/>
                </a:solidFill>
                <a:latin typeface="Times New Roman" pitchFamily="18" charset="0"/>
              </a:rPr>
              <a:t> Relationships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4230688"/>
            <a:ext cx="4710113" cy="1814512"/>
          </a:xfrm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Many-to-many-to-1 relationship</a:t>
            </a:r>
          </a:p>
          <a:p>
            <a:r>
              <a:rPr lang="en-US" sz="2000">
                <a:latin typeface="Times New Roman" pitchFamily="18" charset="0"/>
              </a:rPr>
              <a:t>Meaning: each (customer, account) determines the branch.</a:t>
            </a:r>
          </a:p>
        </p:txBody>
      </p:sp>
      <p:graphicFrame>
        <p:nvGraphicFramePr>
          <p:cNvPr id="301056" name="Object 0"/>
          <p:cNvGraphicFramePr>
            <a:graphicFrameLocks noChangeAspect="1"/>
          </p:cNvGraphicFramePr>
          <p:nvPr/>
        </p:nvGraphicFramePr>
        <p:xfrm>
          <a:off x="5407025" y="2212975"/>
          <a:ext cx="3206750" cy="1617663"/>
        </p:xfrm>
        <a:graphic>
          <a:graphicData uri="http://schemas.openxmlformats.org/presentationml/2006/ole">
            <p:oleObj spid="_x0000_s17410" name="Document" r:id="rId3" imgW="3353493" imgH="1689469" progId="Word.Document.8">
              <p:embed/>
            </p:oleObj>
          </a:graphicData>
        </a:graphic>
      </p:graphicFrame>
      <p:graphicFrame>
        <p:nvGraphicFramePr>
          <p:cNvPr id="301057" name="Object 1"/>
          <p:cNvGraphicFramePr>
            <a:graphicFrameLocks noChangeAspect="1"/>
          </p:cNvGraphicFramePr>
          <p:nvPr/>
        </p:nvGraphicFramePr>
        <p:xfrm>
          <a:off x="5360988" y="4359275"/>
          <a:ext cx="3279775" cy="1651000"/>
        </p:xfrm>
        <a:graphic>
          <a:graphicData uri="http://schemas.openxmlformats.org/presentationml/2006/ole">
            <p:oleObj spid="_x0000_s17411" name="Document" r:id="rId4" imgW="3352320" imgH="1692360" progId="Word.Document.8">
              <p:embed/>
            </p:oleObj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5373688" y="1520825"/>
            <a:ext cx="3228975" cy="7016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Illegal: Jane has account 1001 at 2 branches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6370638" y="3924300"/>
            <a:ext cx="762000" cy="3968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Legal</a:t>
            </a:r>
          </a:p>
        </p:txBody>
      </p:sp>
      <p:sp>
        <p:nvSpPr>
          <p:cNvPr id="216098" name="Oval 34"/>
          <p:cNvSpPr>
            <a:spLocks noChangeArrowheads="1"/>
          </p:cNvSpPr>
          <p:nvPr/>
        </p:nvSpPr>
        <p:spPr bwMode="auto">
          <a:xfrm>
            <a:off x="3778250" y="3582988"/>
            <a:ext cx="1031875" cy="3857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9" name="Oval 35"/>
          <p:cNvSpPr>
            <a:spLocks noChangeArrowheads="1"/>
          </p:cNvSpPr>
          <p:nvPr/>
        </p:nvSpPr>
        <p:spPr bwMode="auto">
          <a:xfrm>
            <a:off x="3779838" y="2384425"/>
            <a:ext cx="901700" cy="3540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055813" y="1635125"/>
            <a:ext cx="1196975" cy="361950"/>
            <a:chOff x="1411" y="2498"/>
            <a:chExt cx="754" cy="228"/>
          </a:xfrm>
        </p:grpSpPr>
        <p:sp>
          <p:nvSpPr>
            <p:cNvPr id="216101" name="Oval 37"/>
            <p:cNvSpPr>
              <a:spLocks noChangeArrowheads="1"/>
            </p:cNvSpPr>
            <p:nvPr/>
          </p:nvSpPr>
          <p:spPr bwMode="auto">
            <a:xfrm>
              <a:off x="1411" y="2516"/>
              <a:ext cx="754" cy="2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1600" y="2498"/>
              <a:ext cx="39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u="sng">
                  <a:latin typeface="Times New Roman" pitchFamily="18" charset="0"/>
                </a:rPr>
                <a:t>name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65150" y="2438400"/>
            <a:ext cx="714375" cy="352425"/>
            <a:chOff x="330" y="3078"/>
            <a:chExt cx="450" cy="222"/>
          </a:xfrm>
        </p:grpSpPr>
        <p:sp>
          <p:nvSpPr>
            <p:cNvPr id="216104" name="Oval 40"/>
            <p:cNvSpPr>
              <a:spLocks noChangeArrowheads="1"/>
            </p:cNvSpPr>
            <p:nvPr/>
          </p:nvSpPr>
          <p:spPr bwMode="auto">
            <a:xfrm>
              <a:off x="330" y="3079"/>
              <a:ext cx="450" cy="2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388" y="3078"/>
              <a:ext cx="35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u="sng">
                  <a:latin typeface="Times New Roman" pitchFamily="18" charset="0"/>
                </a:rPr>
                <a:t>SSN</a:t>
              </a:r>
            </a:p>
          </p:txBody>
        </p:sp>
      </p:grpSp>
      <p:sp>
        <p:nvSpPr>
          <p:cNvPr id="216106" name="Rectangle 42"/>
          <p:cNvSpPr>
            <a:spLocks noChangeArrowheads="1"/>
          </p:cNvSpPr>
          <p:nvPr/>
        </p:nvSpPr>
        <p:spPr bwMode="auto">
          <a:xfrm>
            <a:off x="517525" y="2994025"/>
            <a:ext cx="95091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16107" name="Rectangle 43"/>
          <p:cNvSpPr>
            <a:spLocks noChangeArrowheads="1"/>
          </p:cNvSpPr>
          <p:nvPr/>
        </p:nvSpPr>
        <p:spPr bwMode="auto">
          <a:xfrm>
            <a:off x="3792538" y="2967038"/>
            <a:ext cx="836612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16108" name="Rectangle 44"/>
          <p:cNvSpPr>
            <a:spLocks noChangeArrowheads="1"/>
          </p:cNvSpPr>
          <p:nvPr/>
        </p:nvSpPr>
        <p:spPr bwMode="auto">
          <a:xfrm>
            <a:off x="3951288" y="2398713"/>
            <a:ext cx="61436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u="sng">
                <a:latin typeface="Times New Roman" pitchFamily="18" charset="0"/>
              </a:rPr>
              <a:t>acct#</a:t>
            </a:r>
          </a:p>
        </p:txBody>
      </p:sp>
      <p:sp>
        <p:nvSpPr>
          <p:cNvPr id="216109" name="Rectangle 45"/>
          <p:cNvSpPr>
            <a:spLocks noChangeArrowheads="1"/>
          </p:cNvSpPr>
          <p:nvPr/>
        </p:nvSpPr>
        <p:spPr bwMode="auto">
          <a:xfrm>
            <a:off x="3906838" y="3608388"/>
            <a:ext cx="8064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balance</a:t>
            </a:r>
          </a:p>
        </p:txBody>
      </p:sp>
      <p:sp>
        <p:nvSpPr>
          <p:cNvPr id="216110" name="Line 46"/>
          <p:cNvSpPr>
            <a:spLocks noChangeShapeType="1"/>
          </p:cNvSpPr>
          <p:nvPr/>
        </p:nvSpPr>
        <p:spPr bwMode="auto">
          <a:xfrm>
            <a:off x="2643188" y="20224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1" name="Line 47"/>
          <p:cNvSpPr>
            <a:spLocks noChangeShapeType="1"/>
          </p:cNvSpPr>
          <p:nvPr/>
        </p:nvSpPr>
        <p:spPr bwMode="auto">
          <a:xfrm flipV="1">
            <a:off x="2652713" y="2628900"/>
            <a:ext cx="1587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2" name="Line 48"/>
          <p:cNvSpPr>
            <a:spLocks noChangeShapeType="1"/>
          </p:cNvSpPr>
          <p:nvPr/>
        </p:nvSpPr>
        <p:spPr bwMode="auto">
          <a:xfrm flipH="1">
            <a:off x="1479550" y="3171825"/>
            <a:ext cx="561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3" name="Line 49"/>
          <p:cNvSpPr>
            <a:spLocks noChangeShapeType="1"/>
          </p:cNvSpPr>
          <p:nvPr/>
        </p:nvSpPr>
        <p:spPr bwMode="auto">
          <a:xfrm>
            <a:off x="3273425" y="3179763"/>
            <a:ext cx="492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4" name="Line 50"/>
          <p:cNvSpPr>
            <a:spLocks noChangeShapeType="1"/>
          </p:cNvSpPr>
          <p:nvPr/>
        </p:nvSpPr>
        <p:spPr bwMode="auto">
          <a:xfrm>
            <a:off x="938213" y="27717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5" name="Line 51"/>
          <p:cNvSpPr>
            <a:spLocks noChangeShapeType="1"/>
          </p:cNvSpPr>
          <p:nvPr/>
        </p:nvSpPr>
        <p:spPr bwMode="auto">
          <a:xfrm>
            <a:off x="4254500" y="27352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6" name="Line 52"/>
          <p:cNvSpPr>
            <a:spLocks noChangeShapeType="1"/>
          </p:cNvSpPr>
          <p:nvPr/>
        </p:nvSpPr>
        <p:spPr bwMode="auto">
          <a:xfrm flipV="1">
            <a:off x="4252913" y="3322638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7" name="AutoShape 53"/>
          <p:cNvSpPr>
            <a:spLocks noChangeArrowheads="1"/>
          </p:cNvSpPr>
          <p:nvPr/>
        </p:nvSpPr>
        <p:spPr bwMode="auto">
          <a:xfrm>
            <a:off x="2055813" y="2913063"/>
            <a:ext cx="1185862" cy="536575"/>
          </a:xfrm>
          <a:prstGeom prst="diamond">
            <a:avLst/>
          </a:prstGeom>
          <a:noFill/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CAB</a:t>
            </a:r>
          </a:p>
        </p:txBody>
      </p:sp>
      <p:sp>
        <p:nvSpPr>
          <p:cNvPr id="216118" name="Rectangle 54"/>
          <p:cNvSpPr>
            <a:spLocks noChangeArrowheads="1"/>
          </p:cNvSpPr>
          <p:nvPr/>
        </p:nvSpPr>
        <p:spPr bwMode="auto">
          <a:xfrm>
            <a:off x="2301875" y="2281238"/>
            <a:ext cx="75723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branch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4065588"/>
            <a:ext cx="4722813" cy="2171700"/>
          </a:xfrm>
        </p:spPr>
        <p:txBody>
          <a:bodyPr/>
          <a:lstStyle/>
          <a:p>
            <a:r>
              <a:rPr lang="en-US" sz="2000">
                <a:latin typeface="Times New Roman" pitchFamily="18" charset="0"/>
              </a:rPr>
              <a:t>Many-to-1-to-1 relationship</a:t>
            </a:r>
          </a:p>
          <a:p>
            <a:r>
              <a:rPr lang="en-US" sz="2000">
                <a:latin typeface="Times New Roman" pitchFamily="18" charset="0"/>
              </a:rPr>
              <a:t>Meaning:</a:t>
            </a:r>
          </a:p>
          <a:p>
            <a:pPr lvl="1"/>
            <a:r>
              <a:rPr lang="en-US" sz="2000">
                <a:latin typeface="Times New Roman" pitchFamily="18" charset="0"/>
              </a:rPr>
              <a:t>Each (customer, branch) related to a  single account</a:t>
            </a:r>
          </a:p>
          <a:p>
            <a:pPr lvl="1"/>
            <a:r>
              <a:rPr lang="en-US" sz="2000">
                <a:latin typeface="Times New Roman" pitchFamily="18" charset="0"/>
              </a:rPr>
              <a:t>Each (customer, account) pair related to a single branch</a:t>
            </a:r>
          </a:p>
        </p:txBody>
      </p:sp>
      <p:graphicFrame>
        <p:nvGraphicFramePr>
          <p:cNvPr id="217119" name="Object 31"/>
          <p:cNvGraphicFramePr>
            <a:graphicFrameLocks noChangeAspect="1"/>
          </p:cNvGraphicFramePr>
          <p:nvPr/>
        </p:nvGraphicFramePr>
        <p:xfrm>
          <a:off x="5626100" y="4624388"/>
          <a:ext cx="3241675" cy="1630362"/>
        </p:xfrm>
        <a:graphic>
          <a:graphicData uri="http://schemas.openxmlformats.org/presentationml/2006/ole">
            <p:oleObj spid="_x0000_s18434" name="Document" r:id="rId3" imgW="3352320" imgH="1692360" progId="Word.Document.8">
              <p:embed/>
            </p:oleObj>
          </a:graphicData>
        </a:graphic>
      </p:graphicFrame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5430838" y="1604963"/>
            <a:ext cx="3440112" cy="7016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Illegal: Jane has 2 accounts in Tokyo Branch</a:t>
            </a:r>
          </a:p>
        </p:txBody>
      </p:sp>
      <p:sp>
        <p:nvSpPr>
          <p:cNvPr id="217121" name="Text Box 33"/>
          <p:cNvSpPr txBox="1">
            <a:spLocks noChangeArrowheads="1"/>
          </p:cNvSpPr>
          <p:nvPr/>
        </p:nvSpPr>
        <p:spPr bwMode="auto">
          <a:xfrm>
            <a:off x="6729413" y="4117975"/>
            <a:ext cx="762000" cy="3968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Legal</a:t>
            </a:r>
          </a:p>
        </p:txBody>
      </p:sp>
      <p:graphicFrame>
        <p:nvGraphicFramePr>
          <p:cNvPr id="217122" name="Object 34"/>
          <p:cNvGraphicFramePr>
            <a:graphicFrameLocks noChangeAspect="1"/>
          </p:cNvGraphicFramePr>
          <p:nvPr/>
        </p:nvGraphicFramePr>
        <p:xfrm>
          <a:off x="5592763" y="2505075"/>
          <a:ext cx="3206750" cy="1616075"/>
        </p:xfrm>
        <a:graphic>
          <a:graphicData uri="http://schemas.openxmlformats.org/presentationml/2006/ole">
            <p:oleObj spid="_x0000_s18435" name="Document" r:id="rId4" imgW="3353493" imgH="1689469" progId="Word.Document.8">
              <p:embed/>
            </p:oleObj>
          </a:graphicData>
        </a:graphic>
      </p:graphicFrame>
      <p:sp>
        <p:nvSpPr>
          <p:cNvPr id="217124" name="Rectangle 36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613775" cy="8128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CCFF"/>
                </a:solidFill>
                <a:latin typeface="Times New Roman" pitchFamily="18" charset="0"/>
              </a:rPr>
              <a:t>Cardinality Constraints over </a:t>
            </a:r>
            <a:r>
              <a:rPr lang="en-US" sz="2400" b="1" dirty="0" err="1">
                <a:solidFill>
                  <a:srgbClr val="FFCCFF"/>
                </a:solidFill>
                <a:latin typeface="Times New Roman" pitchFamily="18" charset="0"/>
              </a:rPr>
              <a:t>Multiway</a:t>
            </a:r>
            <a:r>
              <a:rPr lang="en-US" sz="2400" b="1" dirty="0">
                <a:solidFill>
                  <a:srgbClr val="FFCCFF"/>
                </a:solidFill>
                <a:latin typeface="Times New Roman" pitchFamily="18" charset="0"/>
              </a:rPr>
              <a:t> Relationships</a:t>
            </a:r>
          </a:p>
        </p:txBody>
      </p:sp>
      <p:sp>
        <p:nvSpPr>
          <p:cNvPr id="217125" name="Oval 37"/>
          <p:cNvSpPr>
            <a:spLocks noChangeArrowheads="1"/>
          </p:cNvSpPr>
          <p:nvPr/>
        </p:nvSpPr>
        <p:spPr bwMode="auto">
          <a:xfrm>
            <a:off x="3778250" y="3582988"/>
            <a:ext cx="1031875" cy="3857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26" name="Oval 38"/>
          <p:cNvSpPr>
            <a:spLocks noChangeArrowheads="1"/>
          </p:cNvSpPr>
          <p:nvPr/>
        </p:nvSpPr>
        <p:spPr bwMode="auto">
          <a:xfrm>
            <a:off x="3779838" y="2384425"/>
            <a:ext cx="901700" cy="3540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55813" y="1635125"/>
            <a:ext cx="1196975" cy="361950"/>
            <a:chOff x="1411" y="2498"/>
            <a:chExt cx="754" cy="228"/>
          </a:xfrm>
        </p:grpSpPr>
        <p:sp>
          <p:nvSpPr>
            <p:cNvPr id="217128" name="Oval 40"/>
            <p:cNvSpPr>
              <a:spLocks noChangeArrowheads="1"/>
            </p:cNvSpPr>
            <p:nvPr/>
          </p:nvSpPr>
          <p:spPr bwMode="auto">
            <a:xfrm>
              <a:off x="1411" y="2516"/>
              <a:ext cx="754" cy="2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29" name="Rectangle 41"/>
            <p:cNvSpPr>
              <a:spLocks noChangeArrowheads="1"/>
            </p:cNvSpPr>
            <p:nvPr/>
          </p:nvSpPr>
          <p:spPr bwMode="auto">
            <a:xfrm>
              <a:off x="1600" y="2498"/>
              <a:ext cx="39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u="sng">
                  <a:latin typeface="Times New Roman" pitchFamily="18" charset="0"/>
                </a:rPr>
                <a:t>name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5150" y="2438400"/>
            <a:ext cx="714375" cy="352425"/>
            <a:chOff x="330" y="3078"/>
            <a:chExt cx="450" cy="222"/>
          </a:xfrm>
        </p:grpSpPr>
        <p:sp>
          <p:nvSpPr>
            <p:cNvPr id="217131" name="Oval 43"/>
            <p:cNvSpPr>
              <a:spLocks noChangeArrowheads="1"/>
            </p:cNvSpPr>
            <p:nvPr/>
          </p:nvSpPr>
          <p:spPr bwMode="auto">
            <a:xfrm>
              <a:off x="330" y="3079"/>
              <a:ext cx="450" cy="2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32" name="Rectangle 44"/>
            <p:cNvSpPr>
              <a:spLocks noChangeArrowheads="1"/>
            </p:cNvSpPr>
            <p:nvPr/>
          </p:nvSpPr>
          <p:spPr bwMode="auto">
            <a:xfrm>
              <a:off x="388" y="3078"/>
              <a:ext cx="35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u="sng">
                  <a:latin typeface="Times New Roman" pitchFamily="18" charset="0"/>
                </a:rPr>
                <a:t>SSN</a:t>
              </a:r>
            </a:p>
          </p:txBody>
        </p:sp>
      </p:grpSp>
      <p:sp>
        <p:nvSpPr>
          <p:cNvPr id="217133" name="Rectangle 45"/>
          <p:cNvSpPr>
            <a:spLocks noChangeArrowheads="1"/>
          </p:cNvSpPr>
          <p:nvPr/>
        </p:nvSpPr>
        <p:spPr bwMode="auto">
          <a:xfrm>
            <a:off x="517525" y="2994025"/>
            <a:ext cx="95091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17134" name="Rectangle 46"/>
          <p:cNvSpPr>
            <a:spLocks noChangeArrowheads="1"/>
          </p:cNvSpPr>
          <p:nvPr/>
        </p:nvSpPr>
        <p:spPr bwMode="auto">
          <a:xfrm>
            <a:off x="3792538" y="2967038"/>
            <a:ext cx="836612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17135" name="Rectangle 47"/>
          <p:cNvSpPr>
            <a:spLocks noChangeArrowheads="1"/>
          </p:cNvSpPr>
          <p:nvPr/>
        </p:nvSpPr>
        <p:spPr bwMode="auto">
          <a:xfrm>
            <a:off x="3951288" y="2398713"/>
            <a:ext cx="61436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u="sng">
                <a:latin typeface="Times New Roman" pitchFamily="18" charset="0"/>
              </a:rPr>
              <a:t>acct#</a:t>
            </a:r>
          </a:p>
        </p:txBody>
      </p:sp>
      <p:sp>
        <p:nvSpPr>
          <p:cNvPr id="217136" name="Rectangle 48"/>
          <p:cNvSpPr>
            <a:spLocks noChangeArrowheads="1"/>
          </p:cNvSpPr>
          <p:nvPr/>
        </p:nvSpPr>
        <p:spPr bwMode="auto">
          <a:xfrm>
            <a:off x="3906838" y="3608388"/>
            <a:ext cx="8064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balance</a:t>
            </a:r>
          </a:p>
        </p:txBody>
      </p:sp>
      <p:sp>
        <p:nvSpPr>
          <p:cNvPr id="217137" name="Line 49"/>
          <p:cNvSpPr>
            <a:spLocks noChangeShapeType="1"/>
          </p:cNvSpPr>
          <p:nvPr/>
        </p:nvSpPr>
        <p:spPr bwMode="auto">
          <a:xfrm>
            <a:off x="2643188" y="20224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38" name="Line 50"/>
          <p:cNvSpPr>
            <a:spLocks noChangeShapeType="1"/>
          </p:cNvSpPr>
          <p:nvPr/>
        </p:nvSpPr>
        <p:spPr bwMode="auto">
          <a:xfrm flipV="1">
            <a:off x="2652713" y="2628900"/>
            <a:ext cx="1587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39" name="Line 51"/>
          <p:cNvSpPr>
            <a:spLocks noChangeShapeType="1"/>
          </p:cNvSpPr>
          <p:nvPr/>
        </p:nvSpPr>
        <p:spPr bwMode="auto">
          <a:xfrm flipH="1">
            <a:off x="1479550" y="3171825"/>
            <a:ext cx="561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40" name="Line 52"/>
          <p:cNvSpPr>
            <a:spLocks noChangeShapeType="1"/>
          </p:cNvSpPr>
          <p:nvPr/>
        </p:nvSpPr>
        <p:spPr bwMode="auto">
          <a:xfrm>
            <a:off x="3273425" y="3179763"/>
            <a:ext cx="492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41" name="Line 53"/>
          <p:cNvSpPr>
            <a:spLocks noChangeShapeType="1"/>
          </p:cNvSpPr>
          <p:nvPr/>
        </p:nvSpPr>
        <p:spPr bwMode="auto">
          <a:xfrm>
            <a:off x="938213" y="27717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42" name="Line 54"/>
          <p:cNvSpPr>
            <a:spLocks noChangeShapeType="1"/>
          </p:cNvSpPr>
          <p:nvPr/>
        </p:nvSpPr>
        <p:spPr bwMode="auto">
          <a:xfrm>
            <a:off x="4254500" y="27352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43" name="Line 55"/>
          <p:cNvSpPr>
            <a:spLocks noChangeShapeType="1"/>
          </p:cNvSpPr>
          <p:nvPr/>
        </p:nvSpPr>
        <p:spPr bwMode="auto">
          <a:xfrm flipV="1">
            <a:off x="4252913" y="3322638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44" name="AutoShape 56"/>
          <p:cNvSpPr>
            <a:spLocks noChangeArrowheads="1"/>
          </p:cNvSpPr>
          <p:nvPr/>
        </p:nvSpPr>
        <p:spPr bwMode="auto">
          <a:xfrm>
            <a:off x="2055813" y="2913063"/>
            <a:ext cx="1185862" cy="536575"/>
          </a:xfrm>
          <a:prstGeom prst="diamond">
            <a:avLst/>
          </a:prstGeom>
          <a:noFill/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CAB</a:t>
            </a:r>
          </a:p>
        </p:txBody>
      </p:sp>
      <p:sp>
        <p:nvSpPr>
          <p:cNvPr id="217145" name="Rectangle 57"/>
          <p:cNvSpPr>
            <a:spLocks noChangeArrowheads="1"/>
          </p:cNvSpPr>
          <p:nvPr/>
        </p:nvSpPr>
        <p:spPr bwMode="auto">
          <a:xfrm>
            <a:off x="2301875" y="2281238"/>
            <a:ext cx="75723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branch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3879850"/>
            <a:ext cx="4672013" cy="2497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1-to-1-to-1 relationship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Meaning: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Each (customer, branch) related to a  single account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Each (customer, account) pair related to a single branch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Each (branch, account) pair can have single customer</a:t>
            </a:r>
          </a:p>
        </p:txBody>
      </p:sp>
      <p:graphicFrame>
        <p:nvGraphicFramePr>
          <p:cNvPr id="218142" name="Object 30"/>
          <p:cNvGraphicFramePr>
            <a:graphicFrameLocks noChangeAspect="1"/>
          </p:cNvGraphicFramePr>
          <p:nvPr/>
        </p:nvGraphicFramePr>
        <p:xfrm>
          <a:off x="5446713" y="2530475"/>
          <a:ext cx="3206750" cy="1617663"/>
        </p:xfrm>
        <a:graphic>
          <a:graphicData uri="http://schemas.openxmlformats.org/presentationml/2006/ole">
            <p:oleObj spid="_x0000_s19458" name="Document" r:id="rId3" imgW="3353493" imgH="1689469" progId="Word.Document.8">
              <p:embed/>
            </p:oleObj>
          </a:graphicData>
        </a:graphic>
      </p:graphicFrame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5116513" y="1771650"/>
            <a:ext cx="3763962" cy="7016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Illegal: Both Tom and Jane have account 1002 in Tokyo Branch</a:t>
            </a: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6526213" y="4162425"/>
            <a:ext cx="762000" cy="3968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Legal</a:t>
            </a:r>
          </a:p>
        </p:txBody>
      </p:sp>
      <p:graphicFrame>
        <p:nvGraphicFramePr>
          <p:cNvPr id="218145" name="Object 33"/>
          <p:cNvGraphicFramePr>
            <a:graphicFrameLocks noChangeAspect="1"/>
          </p:cNvGraphicFramePr>
          <p:nvPr/>
        </p:nvGraphicFramePr>
        <p:xfrm>
          <a:off x="5480050" y="4635500"/>
          <a:ext cx="3240088" cy="1344613"/>
        </p:xfrm>
        <a:graphic>
          <a:graphicData uri="http://schemas.openxmlformats.org/presentationml/2006/ole">
            <p:oleObj spid="_x0000_s19459" name="Document" r:id="rId4" imgW="3352320" imgH="1390680" progId="Word.Document.8">
              <p:embed/>
            </p:oleObj>
          </a:graphicData>
        </a:graphic>
      </p:graphicFrame>
      <p:sp>
        <p:nvSpPr>
          <p:cNvPr id="218147" name="Rectangle 35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613775" cy="8128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CCFF"/>
                </a:solidFill>
                <a:latin typeface="Times New Roman" pitchFamily="18" charset="0"/>
              </a:rPr>
              <a:t>Cardinality Constraints over </a:t>
            </a:r>
            <a:r>
              <a:rPr lang="en-US" sz="2400" b="1" dirty="0" err="1">
                <a:solidFill>
                  <a:srgbClr val="FFCCFF"/>
                </a:solidFill>
                <a:latin typeface="Times New Roman" pitchFamily="18" charset="0"/>
              </a:rPr>
              <a:t>Multiway</a:t>
            </a:r>
            <a:r>
              <a:rPr lang="en-US" sz="2400" b="1" dirty="0">
                <a:solidFill>
                  <a:srgbClr val="FFCCFF"/>
                </a:solidFill>
                <a:latin typeface="Times New Roman" pitchFamily="18" charset="0"/>
              </a:rPr>
              <a:t> Relationships</a:t>
            </a:r>
          </a:p>
        </p:txBody>
      </p:sp>
      <p:sp>
        <p:nvSpPr>
          <p:cNvPr id="218148" name="Oval 36"/>
          <p:cNvSpPr>
            <a:spLocks noChangeArrowheads="1"/>
          </p:cNvSpPr>
          <p:nvPr/>
        </p:nvSpPr>
        <p:spPr bwMode="auto">
          <a:xfrm>
            <a:off x="3778250" y="3582988"/>
            <a:ext cx="1031875" cy="3857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49" name="Oval 37"/>
          <p:cNvSpPr>
            <a:spLocks noChangeArrowheads="1"/>
          </p:cNvSpPr>
          <p:nvPr/>
        </p:nvSpPr>
        <p:spPr bwMode="auto">
          <a:xfrm>
            <a:off x="3779838" y="2384425"/>
            <a:ext cx="901700" cy="3540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055813" y="1635125"/>
            <a:ext cx="1196975" cy="361950"/>
            <a:chOff x="1411" y="2498"/>
            <a:chExt cx="754" cy="228"/>
          </a:xfrm>
        </p:grpSpPr>
        <p:sp>
          <p:nvSpPr>
            <p:cNvPr id="218151" name="Oval 39"/>
            <p:cNvSpPr>
              <a:spLocks noChangeArrowheads="1"/>
            </p:cNvSpPr>
            <p:nvPr/>
          </p:nvSpPr>
          <p:spPr bwMode="auto">
            <a:xfrm>
              <a:off x="1411" y="2516"/>
              <a:ext cx="754" cy="2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1600" y="2498"/>
              <a:ext cx="39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600" u="sng">
                  <a:latin typeface="Times New Roman" pitchFamily="18" charset="0"/>
                </a:rPr>
                <a:t>name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65150" y="2438400"/>
            <a:ext cx="714375" cy="352425"/>
            <a:chOff x="330" y="3078"/>
            <a:chExt cx="450" cy="222"/>
          </a:xfrm>
        </p:grpSpPr>
        <p:sp>
          <p:nvSpPr>
            <p:cNvPr id="218154" name="Oval 42"/>
            <p:cNvSpPr>
              <a:spLocks noChangeArrowheads="1"/>
            </p:cNvSpPr>
            <p:nvPr/>
          </p:nvSpPr>
          <p:spPr bwMode="auto">
            <a:xfrm>
              <a:off x="330" y="3079"/>
              <a:ext cx="450" cy="22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388" y="3078"/>
              <a:ext cx="350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u="sng">
                  <a:latin typeface="Times New Roman" pitchFamily="18" charset="0"/>
                </a:rPr>
                <a:t>SSN</a:t>
              </a:r>
            </a:p>
          </p:txBody>
        </p:sp>
      </p:grpSp>
      <p:sp>
        <p:nvSpPr>
          <p:cNvPr id="218156" name="Rectangle 44"/>
          <p:cNvSpPr>
            <a:spLocks noChangeArrowheads="1"/>
          </p:cNvSpPr>
          <p:nvPr/>
        </p:nvSpPr>
        <p:spPr bwMode="auto">
          <a:xfrm>
            <a:off x="517525" y="2994025"/>
            <a:ext cx="95091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customer</a:t>
            </a:r>
          </a:p>
        </p:txBody>
      </p:sp>
      <p:sp>
        <p:nvSpPr>
          <p:cNvPr id="218157" name="Rectangle 45"/>
          <p:cNvSpPr>
            <a:spLocks noChangeArrowheads="1"/>
          </p:cNvSpPr>
          <p:nvPr/>
        </p:nvSpPr>
        <p:spPr bwMode="auto">
          <a:xfrm>
            <a:off x="3792538" y="2967038"/>
            <a:ext cx="836612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account</a:t>
            </a:r>
          </a:p>
        </p:txBody>
      </p:sp>
      <p:sp>
        <p:nvSpPr>
          <p:cNvPr id="218158" name="Rectangle 46"/>
          <p:cNvSpPr>
            <a:spLocks noChangeArrowheads="1"/>
          </p:cNvSpPr>
          <p:nvPr/>
        </p:nvSpPr>
        <p:spPr bwMode="auto">
          <a:xfrm>
            <a:off x="3951288" y="2398713"/>
            <a:ext cx="61436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u="sng">
                <a:latin typeface="Times New Roman" pitchFamily="18" charset="0"/>
              </a:rPr>
              <a:t>acct#</a:t>
            </a:r>
          </a:p>
        </p:txBody>
      </p:sp>
      <p:sp>
        <p:nvSpPr>
          <p:cNvPr id="218159" name="Rectangle 47"/>
          <p:cNvSpPr>
            <a:spLocks noChangeArrowheads="1"/>
          </p:cNvSpPr>
          <p:nvPr/>
        </p:nvSpPr>
        <p:spPr bwMode="auto">
          <a:xfrm>
            <a:off x="3906838" y="3608388"/>
            <a:ext cx="8064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balance</a:t>
            </a:r>
          </a:p>
        </p:txBody>
      </p:sp>
      <p:sp>
        <p:nvSpPr>
          <p:cNvPr id="218160" name="Line 48"/>
          <p:cNvSpPr>
            <a:spLocks noChangeShapeType="1"/>
          </p:cNvSpPr>
          <p:nvPr/>
        </p:nvSpPr>
        <p:spPr bwMode="auto">
          <a:xfrm>
            <a:off x="2643188" y="20224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61" name="Line 49"/>
          <p:cNvSpPr>
            <a:spLocks noChangeShapeType="1"/>
          </p:cNvSpPr>
          <p:nvPr/>
        </p:nvSpPr>
        <p:spPr bwMode="auto">
          <a:xfrm flipV="1">
            <a:off x="2652713" y="2628900"/>
            <a:ext cx="1587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62" name="Line 50"/>
          <p:cNvSpPr>
            <a:spLocks noChangeShapeType="1"/>
          </p:cNvSpPr>
          <p:nvPr/>
        </p:nvSpPr>
        <p:spPr bwMode="auto">
          <a:xfrm flipH="1">
            <a:off x="1479550" y="3171825"/>
            <a:ext cx="561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63" name="Line 51"/>
          <p:cNvSpPr>
            <a:spLocks noChangeShapeType="1"/>
          </p:cNvSpPr>
          <p:nvPr/>
        </p:nvSpPr>
        <p:spPr bwMode="auto">
          <a:xfrm>
            <a:off x="3273425" y="3179763"/>
            <a:ext cx="492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64" name="Line 52"/>
          <p:cNvSpPr>
            <a:spLocks noChangeShapeType="1"/>
          </p:cNvSpPr>
          <p:nvPr/>
        </p:nvSpPr>
        <p:spPr bwMode="auto">
          <a:xfrm>
            <a:off x="938213" y="27717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65" name="Line 53"/>
          <p:cNvSpPr>
            <a:spLocks noChangeShapeType="1"/>
          </p:cNvSpPr>
          <p:nvPr/>
        </p:nvSpPr>
        <p:spPr bwMode="auto">
          <a:xfrm>
            <a:off x="4254500" y="273526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66" name="Line 54"/>
          <p:cNvSpPr>
            <a:spLocks noChangeShapeType="1"/>
          </p:cNvSpPr>
          <p:nvPr/>
        </p:nvSpPr>
        <p:spPr bwMode="auto">
          <a:xfrm flipV="1">
            <a:off x="4252913" y="3322638"/>
            <a:ext cx="0" cy="22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167" name="AutoShape 55"/>
          <p:cNvSpPr>
            <a:spLocks noChangeArrowheads="1"/>
          </p:cNvSpPr>
          <p:nvPr/>
        </p:nvSpPr>
        <p:spPr bwMode="auto">
          <a:xfrm>
            <a:off x="2055813" y="2913063"/>
            <a:ext cx="1185862" cy="536575"/>
          </a:xfrm>
          <a:prstGeom prst="diamond">
            <a:avLst/>
          </a:prstGeom>
          <a:noFill/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CAB</a:t>
            </a:r>
          </a:p>
        </p:txBody>
      </p:sp>
      <p:sp>
        <p:nvSpPr>
          <p:cNvPr id="218168" name="Rectangle 56"/>
          <p:cNvSpPr>
            <a:spLocks noChangeArrowheads="1"/>
          </p:cNvSpPr>
          <p:nvPr/>
        </p:nvSpPr>
        <p:spPr bwMode="auto">
          <a:xfrm>
            <a:off x="2301875" y="2281238"/>
            <a:ext cx="75723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branch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Text Box 2051"/>
          <p:cNvSpPr txBox="1">
            <a:spLocks noChangeArrowheads="1"/>
          </p:cNvSpPr>
          <p:nvPr/>
        </p:nvSpPr>
        <p:spPr bwMode="auto">
          <a:xfrm>
            <a:off x="3414713" y="2563813"/>
            <a:ext cx="14478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employee</a:t>
            </a:r>
          </a:p>
        </p:txBody>
      </p:sp>
      <p:sp>
        <p:nvSpPr>
          <p:cNvPr id="367622" name="Line 2054"/>
          <p:cNvSpPr>
            <a:spLocks noChangeShapeType="1"/>
          </p:cNvSpPr>
          <p:nvPr/>
        </p:nvSpPr>
        <p:spPr bwMode="auto">
          <a:xfrm>
            <a:off x="3246438" y="2190750"/>
            <a:ext cx="244475" cy="37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23" name="Line 2055"/>
          <p:cNvSpPr>
            <a:spLocks noChangeShapeType="1"/>
          </p:cNvSpPr>
          <p:nvPr/>
        </p:nvSpPr>
        <p:spPr bwMode="auto">
          <a:xfrm>
            <a:off x="4100513" y="217170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24" name="Line 2056"/>
          <p:cNvSpPr>
            <a:spLocks noChangeShapeType="1"/>
          </p:cNvSpPr>
          <p:nvPr/>
        </p:nvSpPr>
        <p:spPr bwMode="auto">
          <a:xfrm flipH="1">
            <a:off x="4530725" y="2200275"/>
            <a:ext cx="331788" cy="363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31" name="Rectangle 2063"/>
          <p:cNvSpPr>
            <a:spLocks noChangeArrowheads="1"/>
          </p:cNvSpPr>
          <p:nvPr/>
        </p:nvSpPr>
        <p:spPr bwMode="auto">
          <a:xfrm>
            <a:off x="1981200" y="0"/>
            <a:ext cx="77724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(Strong) Entity Sets to Relations</a:t>
            </a:r>
            <a:endParaRPr lang="en-US" sz="1600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367632" name="Oval 2064"/>
          <p:cNvSpPr>
            <a:spLocks noChangeArrowheads="1"/>
          </p:cNvSpPr>
          <p:nvPr/>
        </p:nvSpPr>
        <p:spPr bwMode="auto">
          <a:xfrm>
            <a:off x="2727325" y="1738313"/>
            <a:ext cx="7286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ssno</a:t>
            </a:r>
          </a:p>
        </p:txBody>
      </p:sp>
      <p:sp>
        <p:nvSpPr>
          <p:cNvPr id="367633" name="Oval 2065"/>
          <p:cNvSpPr>
            <a:spLocks noChangeArrowheads="1"/>
          </p:cNvSpPr>
          <p:nvPr/>
        </p:nvSpPr>
        <p:spPr bwMode="auto">
          <a:xfrm>
            <a:off x="3643313" y="1712913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name</a:t>
            </a:r>
          </a:p>
        </p:txBody>
      </p:sp>
      <p:sp>
        <p:nvSpPr>
          <p:cNvPr id="367634" name="Oval 2066"/>
          <p:cNvSpPr>
            <a:spLocks noChangeArrowheads="1"/>
          </p:cNvSpPr>
          <p:nvPr/>
        </p:nvSpPr>
        <p:spPr bwMode="auto">
          <a:xfrm>
            <a:off x="4622800" y="1757363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salary</a:t>
            </a:r>
          </a:p>
        </p:txBody>
      </p:sp>
      <p:sp>
        <p:nvSpPr>
          <p:cNvPr id="367638" name="Text Box 2070"/>
          <p:cNvSpPr txBox="1">
            <a:spLocks noChangeArrowheads="1"/>
          </p:cNvSpPr>
          <p:nvPr/>
        </p:nvSpPr>
        <p:spPr bwMode="auto">
          <a:xfrm>
            <a:off x="1450975" y="4221163"/>
            <a:ext cx="587216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Relation: Employee(ssno, name, salary)</a:t>
            </a:r>
          </a:p>
          <a:p>
            <a:pPr eaLnBrk="0" hangingPunct="0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Key: ssno</a:t>
            </a:r>
          </a:p>
        </p:txBody>
      </p:sp>
      <p:sp>
        <p:nvSpPr>
          <p:cNvPr id="367641" name="AutoShape 2073"/>
          <p:cNvSpPr>
            <a:spLocks noChangeArrowheads="1"/>
          </p:cNvSpPr>
          <p:nvPr/>
        </p:nvSpPr>
        <p:spPr bwMode="auto">
          <a:xfrm rot="5400000">
            <a:off x="3710782" y="3450431"/>
            <a:ext cx="831850" cy="265113"/>
          </a:xfrm>
          <a:prstGeom prst="rightArrow">
            <a:avLst>
              <a:gd name="adj1" fmla="val 50000"/>
              <a:gd name="adj2" fmla="val 784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5764213" cy="8128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Classification of DBMS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13675" cy="4697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</a:rPr>
              <a:t>Relational DBMS: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Modeling concept: tables and constraints on tables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Query Language: SQL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Applications: suited for traditional business processing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imes New Roman" pitchFamily="18" charset="0"/>
              </a:rPr>
              <a:t>Object-Oriented DBMS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Modeling concepts: objects, classes, inheritance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Query Language: object oriented OQL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Applications:  suited for CAD databases, CASE </a:t>
            </a:r>
            <a:r>
              <a:rPr lang="en-US" sz="2000" dirty="0" smtClean="0">
                <a:latin typeface="Times New Roman" pitchFamily="18" charset="0"/>
              </a:rPr>
              <a:t>databases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itchFamily="18" charset="0"/>
              </a:rPr>
              <a:t>Object-Relational DBMS</a:t>
            </a:r>
            <a:r>
              <a:rPr lang="en-US" sz="2000" dirty="0" smtClean="0">
                <a:latin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</a:rPr>
              <a:t>Incorporate </a:t>
            </a:r>
            <a:r>
              <a:rPr lang="en-US" sz="2000" dirty="0">
                <a:latin typeface="Times New Roman" pitchFamily="18" charset="0"/>
              </a:rPr>
              <a:t>OO concepts into relational model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Similar functionality as OO-DBMS, but different implementations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itchFamily="18" charset="0"/>
              </a:rPr>
              <a:t>XML </a:t>
            </a:r>
            <a:r>
              <a:rPr lang="en-US" sz="2000" b="1" dirty="0">
                <a:latin typeface="Times New Roman" pitchFamily="18" charset="0"/>
              </a:rPr>
              <a:t>DBMS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AutoShape 1026"/>
          <p:cNvSpPr>
            <a:spLocks noChangeArrowheads="1"/>
          </p:cNvSpPr>
          <p:nvPr/>
        </p:nvSpPr>
        <p:spPr bwMode="auto">
          <a:xfrm>
            <a:off x="3470275" y="2443163"/>
            <a:ext cx="1600200" cy="762000"/>
          </a:xfrm>
          <a:prstGeom prst="flowChartDecis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43" name="Text Box 1027"/>
          <p:cNvSpPr txBox="1">
            <a:spLocks noChangeArrowheads="1"/>
          </p:cNvSpPr>
          <p:nvPr/>
        </p:nvSpPr>
        <p:spPr bwMode="auto">
          <a:xfrm>
            <a:off x="1498600" y="2603500"/>
            <a:ext cx="14478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employee</a:t>
            </a:r>
          </a:p>
        </p:txBody>
      </p:sp>
      <p:sp>
        <p:nvSpPr>
          <p:cNvPr id="368644" name="Text Box 1028"/>
          <p:cNvSpPr txBox="1">
            <a:spLocks noChangeArrowheads="1"/>
          </p:cNvSpPr>
          <p:nvPr/>
        </p:nvSpPr>
        <p:spPr bwMode="auto">
          <a:xfrm>
            <a:off x="3738563" y="2654300"/>
            <a:ext cx="117792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0">
                <a:latin typeface="Times New Roman" pitchFamily="18" charset="0"/>
              </a:rPr>
              <a:t>WorksOn</a:t>
            </a:r>
          </a:p>
        </p:txBody>
      </p:sp>
      <p:sp>
        <p:nvSpPr>
          <p:cNvPr id="368645" name="Text Box 1029"/>
          <p:cNvSpPr txBox="1">
            <a:spLocks noChangeArrowheads="1"/>
          </p:cNvSpPr>
          <p:nvPr/>
        </p:nvSpPr>
        <p:spPr bwMode="auto">
          <a:xfrm>
            <a:off x="5662613" y="2654300"/>
            <a:ext cx="769937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0">
                <a:latin typeface="Times New Roman" pitchFamily="18" charset="0"/>
              </a:rPr>
              <a:t>project</a:t>
            </a:r>
          </a:p>
        </p:txBody>
      </p:sp>
      <p:sp>
        <p:nvSpPr>
          <p:cNvPr id="368646" name="Line 1030"/>
          <p:cNvSpPr>
            <a:spLocks noChangeShapeType="1"/>
          </p:cNvSpPr>
          <p:nvPr/>
        </p:nvSpPr>
        <p:spPr bwMode="auto">
          <a:xfrm>
            <a:off x="1330325" y="2230438"/>
            <a:ext cx="244475" cy="37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47" name="Line 1031"/>
          <p:cNvSpPr>
            <a:spLocks noChangeShapeType="1"/>
          </p:cNvSpPr>
          <p:nvPr/>
        </p:nvSpPr>
        <p:spPr bwMode="auto">
          <a:xfrm>
            <a:off x="2184400" y="22113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48" name="Line 1032"/>
          <p:cNvSpPr>
            <a:spLocks noChangeShapeType="1"/>
          </p:cNvSpPr>
          <p:nvPr/>
        </p:nvSpPr>
        <p:spPr bwMode="auto">
          <a:xfrm flipH="1">
            <a:off x="2614613" y="2239963"/>
            <a:ext cx="331787" cy="36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49" name="Line 1033"/>
          <p:cNvSpPr>
            <a:spLocks noChangeShapeType="1"/>
          </p:cNvSpPr>
          <p:nvPr/>
        </p:nvSpPr>
        <p:spPr bwMode="auto">
          <a:xfrm>
            <a:off x="2943225" y="2817813"/>
            <a:ext cx="5318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0" name="Line 1034"/>
          <p:cNvSpPr>
            <a:spLocks noChangeShapeType="1"/>
          </p:cNvSpPr>
          <p:nvPr/>
        </p:nvSpPr>
        <p:spPr bwMode="auto">
          <a:xfrm flipH="1">
            <a:off x="4264025" y="2195513"/>
            <a:ext cx="3175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1" name="Line 1035"/>
          <p:cNvSpPr>
            <a:spLocks noChangeShapeType="1"/>
          </p:cNvSpPr>
          <p:nvPr/>
        </p:nvSpPr>
        <p:spPr bwMode="auto">
          <a:xfrm>
            <a:off x="5076825" y="2813050"/>
            <a:ext cx="550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2" name="Line 1036"/>
          <p:cNvSpPr>
            <a:spLocks noChangeShapeType="1"/>
          </p:cNvSpPr>
          <p:nvPr/>
        </p:nvSpPr>
        <p:spPr bwMode="auto">
          <a:xfrm flipH="1">
            <a:off x="6316663" y="2317750"/>
            <a:ext cx="603250" cy="26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3" name="Line 1037"/>
          <p:cNvSpPr>
            <a:spLocks noChangeShapeType="1"/>
          </p:cNvSpPr>
          <p:nvPr/>
        </p:nvSpPr>
        <p:spPr bwMode="auto">
          <a:xfrm>
            <a:off x="5772150" y="2317750"/>
            <a:ext cx="3524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4" name="AutoShape 1038"/>
          <p:cNvSpPr>
            <a:spLocks noChangeArrowheads="1"/>
          </p:cNvSpPr>
          <p:nvPr/>
        </p:nvSpPr>
        <p:spPr bwMode="auto">
          <a:xfrm rot="5400000">
            <a:off x="3739357" y="3666331"/>
            <a:ext cx="831850" cy="265113"/>
          </a:xfrm>
          <a:prstGeom prst="rightArrow">
            <a:avLst>
              <a:gd name="adj1" fmla="val 50000"/>
              <a:gd name="adj2" fmla="val 784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55" name="Rectangle 1039"/>
          <p:cNvSpPr>
            <a:spLocks noChangeArrowheads="1"/>
          </p:cNvSpPr>
          <p:nvPr/>
        </p:nvSpPr>
        <p:spPr bwMode="auto">
          <a:xfrm>
            <a:off x="1828800" y="0"/>
            <a:ext cx="77724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Relationship Sets to Relations</a:t>
            </a:r>
            <a:endParaRPr lang="en-US" sz="1600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368656" name="Oval 1040"/>
          <p:cNvSpPr>
            <a:spLocks noChangeArrowheads="1"/>
          </p:cNvSpPr>
          <p:nvPr/>
        </p:nvSpPr>
        <p:spPr bwMode="auto">
          <a:xfrm>
            <a:off x="811213" y="1778000"/>
            <a:ext cx="72866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ssno</a:t>
            </a:r>
          </a:p>
        </p:txBody>
      </p:sp>
      <p:sp>
        <p:nvSpPr>
          <p:cNvPr id="368657" name="Oval 1041"/>
          <p:cNvSpPr>
            <a:spLocks noChangeArrowheads="1"/>
          </p:cNvSpPr>
          <p:nvPr/>
        </p:nvSpPr>
        <p:spPr bwMode="auto">
          <a:xfrm>
            <a:off x="1727200" y="1752600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name</a:t>
            </a:r>
          </a:p>
        </p:txBody>
      </p:sp>
      <p:sp>
        <p:nvSpPr>
          <p:cNvPr id="368658" name="Oval 1042"/>
          <p:cNvSpPr>
            <a:spLocks noChangeArrowheads="1"/>
          </p:cNvSpPr>
          <p:nvPr/>
        </p:nvSpPr>
        <p:spPr bwMode="auto">
          <a:xfrm>
            <a:off x="2706688" y="1797050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salary</a:t>
            </a:r>
          </a:p>
        </p:txBody>
      </p:sp>
      <p:sp>
        <p:nvSpPr>
          <p:cNvPr id="368659" name="Oval 1043"/>
          <p:cNvSpPr>
            <a:spLocks noChangeArrowheads="1"/>
          </p:cNvSpPr>
          <p:nvPr/>
        </p:nvSpPr>
        <p:spPr bwMode="auto">
          <a:xfrm>
            <a:off x="5184775" y="1862138"/>
            <a:ext cx="9509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Proj#</a:t>
            </a:r>
          </a:p>
        </p:txBody>
      </p:sp>
      <p:sp>
        <p:nvSpPr>
          <p:cNvPr id="368660" name="Oval 1044"/>
          <p:cNvSpPr>
            <a:spLocks noChangeArrowheads="1"/>
          </p:cNvSpPr>
          <p:nvPr/>
        </p:nvSpPr>
        <p:spPr bwMode="auto">
          <a:xfrm>
            <a:off x="6599238" y="1862138"/>
            <a:ext cx="72866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mgr</a:t>
            </a:r>
          </a:p>
        </p:txBody>
      </p:sp>
      <p:sp>
        <p:nvSpPr>
          <p:cNvPr id="368661" name="Oval 1045"/>
          <p:cNvSpPr>
            <a:spLocks noChangeArrowheads="1"/>
          </p:cNvSpPr>
          <p:nvPr/>
        </p:nvSpPr>
        <p:spPr bwMode="auto">
          <a:xfrm>
            <a:off x="3714750" y="1722438"/>
            <a:ext cx="1258888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startdate</a:t>
            </a:r>
          </a:p>
        </p:txBody>
      </p:sp>
      <p:sp>
        <p:nvSpPr>
          <p:cNvPr id="368662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981075" y="4298950"/>
            <a:ext cx="7432675" cy="19573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Times New Roman" pitchFamily="18" charset="0"/>
              </a:rPr>
              <a:t>Relation: WorksOn(ssno,proj#,startdate)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folHlink"/>
                </a:solidFill>
                <a:latin typeface="Times New Roman" pitchFamily="18" charset="0"/>
              </a:rPr>
              <a:t>Key: ssno,proj#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Times New Roman" pitchFamily="18" charset="0"/>
              </a:rPr>
              <a:t>IND (INclusion Dependencies):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Times New Roman" pitchFamily="18" charset="0"/>
              </a:rPr>
              <a:t>	 workson[proj#] </a:t>
            </a:r>
            <a:r>
              <a:rPr lang="en-US" sz="2200">
                <a:latin typeface="Symbol" pitchFamily="18" charset="2"/>
              </a:rPr>
              <a:t>Í</a:t>
            </a:r>
            <a:r>
              <a:rPr lang="en-US" sz="2200">
                <a:latin typeface="Times New Roman" pitchFamily="18" charset="0"/>
              </a:rPr>
              <a:t> project[proj#]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>
                <a:latin typeface="Times New Roman" pitchFamily="18" charset="0"/>
              </a:rPr>
              <a:t>      workson[ssno] </a:t>
            </a:r>
            <a:r>
              <a:rPr lang="en-US" sz="2200">
                <a:latin typeface="Symbol" pitchFamily="18" charset="2"/>
              </a:rPr>
              <a:t>Í</a:t>
            </a:r>
            <a:r>
              <a:rPr lang="en-US" sz="2200">
                <a:latin typeface="Times New Roman" pitchFamily="18" charset="0"/>
              </a:rPr>
              <a:t> employee[ssno]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1497013" y="2403475"/>
            <a:ext cx="993775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employee</a:t>
            </a:r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5786438" y="2379663"/>
            <a:ext cx="1127125" cy="3063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project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3816350" y="3028950"/>
            <a:ext cx="679450" cy="276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tool</a:t>
            </a:r>
          </a:p>
        </p:txBody>
      </p:sp>
      <p:sp>
        <p:nvSpPr>
          <p:cNvPr id="374789" name="AutoShape 5"/>
          <p:cNvSpPr>
            <a:spLocks noChangeArrowheads="1"/>
          </p:cNvSpPr>
          <p:nvPr/>
        </p:nvSpPr>
        <p:spPr bwMode="auto">
          <a:xfrm>
            <a:off x="2925763" y="2230438"/>
            <a:ext cx="23304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WorksUsing</a:t>
            </a:r>
          </a:p>
        </p:txBody>
      </p:sp>
      <p:sp>
        <p:nvSpPr>
          <p:cNvPr id="374790" name="Line 6"/>
          <p:cNvSpPr>
            <a:spLocks noChangeShapeType="1"/>
          </p:cNvSpPr>
          <p:nvPr/>
        </p:nvSpPr>
        <p:spPr bwMode="auto">
          <a:xfrm>
            <a:off x="2500313" y="2511425"/>
            <a:ext cx="415925" cy="952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>
            <a:off x="5240338" y="2505075"/>
            <a:ext cx="555625" cy="11113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>
            <a:off x="4102100" y="2843213"/>
            <a:ext cx="9525" cy="188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0" name="Rectangle 16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531100" cy="812800"/>
          </a:xfrm>
        </p:spPr>
        <p:txBody>
          <a:bodyPr/>
          <a:lstStyle/>
          <a:p>
            <a:r>
              <a:rPr lang="en-US" sz="3200" b="1" dirty="0" err="1">
                <a:solidFill>
                  <a:srgbClr val="FFCCFF"/>
                </a:solidFill>
              </a:rPr>
              <a:t>Multiway</a:t>
            </a:r>
            <a:r>
              <a:rPr lang="en-US" sz="3200" b="1" dirty="0">
                <a:solidFill>
                  <a:srgbClr val="FFCCFF"/>
                </a:solidFill>
              </a:rPr>
              <a:t> Relationships</a:t>
            </a:r>
          </a:p>
        </p:txBody>
      </p:sp>
      <p:sp>
        <p:nvSpPr>
          <p:cNvPr id="374807" name="Line 23"/>
          <p:cNvSpPr>
            <a:spLocks noChangeShapeType="1"/>
          </p:cNvSpPr>
          <p:nvPr/>
        </p:nvSpPr>
        <p:spPr bwMode="auto">
          <a:xfrm>
            <a:off x="1211263" y="2103438"/>
            <a:ext cx="244475" cy="37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8" name="Line 24"/>
          <p:cNvSpPr>
            <a:spLocks noChangeShapeType="1"/>
          </p:cNvSpPr>
          <p:nvPr/>
        </p:nvSpPr>
        <p:spPr bwMode="auto">
          <a:xfrm>
            <a:off x="1898650" y="198596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9" name="Line 25"/>
          <p:cNvSpPr>
            <a:spLocks noChangeShapeType="1"/>
          </p:cNvSpPr>
          <p:nvPr/>
        </p:nvSpPr>
        <p:spPr bwMode="auto">
          <a:xfrm flipH="1">
            <a:off x="2328863" y="2014538"/>
            <a:ext cx="331787" cy="36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11" name="Oval 27"/>
          <p:cNvSpPr>
            <a:spLocks noChangeArrowheads="1"/>
          </p:cNvSpPr>
          <p:nvPr/>
        </p:nvSpPr>
        <p:spPr bwMode="auto">
          <a:xfrm>
            <a:off x="692150" y="1651000"/>
            <a:ext cx="7286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ssno</a:t>
            </a:r>
          </a:p>
        </p:txBody>
      </p:sp>
      <p:sp>
        <p:nvSpPr>
          <p:cNvPr id="374812" name="Oval 28"/>
          <p:cNvSpPr>
            <a:spLocks noChangeArrowheads="1"/>
          </p:cNvSpPr>
          <p:nvPr/>
        </p:nvSpPr>
        <p:spPr bwMode="auto">
          <a:xfrm>
            <a:off x="1441450" y="1527175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name</a:t>
            </a:r>
          </a:p>
        </p:txBody>
      </p:sp>
      <p:sp>
        <p:nvSpPr>
          <p:cNvPr id="374813" name="Oval 29"/>
          <p:cNvSpPr>
            <a:spLocks noChangeArrowheads="1"/>
          </p:cNvSpPr>
          <p:nvPr/>
        </p:nvSpPr>
        <p:spPr bwMode="auto">
          <a:xfrm>
            <a:off x="2420938" y="1571625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salary</a:t>
            </a:r>
          </a:p>
        </p:txBody>
      </p:sp>
      <p:sp>
        <p:nvSpPr>
          <p:cNvPr id="374814" name="Line 30"/>
          <p:cNvSpPr>
            <a:spLocks noChangeShapeType="1"/>
          </p:cNvSpPr>
          <p:nvPr/>
        </p:nvSpPr>
        <p:spPr bwMode="auto">
          <a:xfrm flipH="1">
            <a:off x="4095750" y="1978025"/>
            <a:ext cx="3175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15" name="Oval 31"/>
          <p:cNvSpPr>
            <a:spLocks noChangeArrowheads="1"/>
          </p:cNvSpPr>
          <p:nvPr/>
        </p:nvSpPr>
        <p:spPr bwMode="auto">
          <a:xfrm>
            <a:off x="3546475" y="1504950"/>
            <a:ext cx="1258888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startdate</a:t>
            </a:r>
          </a:p>
        </p:txBody>
      </p:sp>
      <p:sp>
        <p:nvSpPr>
          <p:cNvPr id="374816" name="Line 32"/>
          <p:cNvSpPr>
            <a:spLocks noChangeShapeType="1"/>
          </p:cNvSpPr>
          <p:nvPr/>
        </p:nvSpPr>
        <p:spPr bwMode="auto">
          <a:xfrm flipH="1">
            <a:off x="6384925" y="2062163"/>
            <a:ext cx="603250" cy="26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17" name="Line 33"/>
          <p:cNvSpPr>
            <a:spLocks noChangeShapeType="1"/>
          </p:cNvSpPr>
          <p:nvPr/>
        </p:nvSpPr>
        <p:spPr bwMode="auto">
          <a:xfrm>
            <a:off x="5840413" y="2062163"/>
            <a:ext cx="3524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18" name="Oval 34"/>
          <p:cNvSpPr>
            <a:spLocks noChangeArrowheads="1"/>
          </p:cNvSpPr>
          <p:nvPr/>
        </p:nvSpPr>
        <p:spPr bwMode="auto">
          <a:xfrm>
            <a:off x="5253038" y="1606550"/>
            <a:ext cx="95091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proj#</a:t>
            </a:r>
          </a:p>
        </p:txBody>
      </p:sp>
      <p:sp>
        <p:nvSpPr>
          <p:cNvPr id="374819" name="Oval 35"/>
          <p:cNvSpPr>
            <a:spLocks noChangeArrowheads="1"/>
          </p:cNvSpPr>
          <p:nvPr/>
        </p:nvSpPr>
        <p:spPr bwMode="auto">
          <a:xfrm>
            <a:off x="6667500" y="1606550"/>
            <a:ext cx="7286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mgr</a:t>
            </a:r>
          </a:p>
        </p:txBody>
      </p:sp>
      <p:sp>
        <p:nvSpPr>
          <p:cNvPr id="374821" name="Line 37"/>
          <p:cNvSpPr>
            <a:spLocks noChangeShapeType="1"/>
          </p:cNvSpPr>
          <p:nvPr/>
        </p:nvSpPr>
        <p:spPr bwMode="auto">
          <a:xfrm flipH="1">
            <a:off x="3392488" y="3324225"/>
            <a:ext cx="603250" cy="26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22" name="Line 38"/>
          <p:cNvSpPr>
            <a:spLocks noChangeShapeType="1"/>
          </p:cNvSpPr>
          <p:nvPr/>
        </p:nvSpPr>
        <p:spPr bwMode="auto">
          <a:xfrm>
            <a:off x="4264025" y="3316288"/>
            <a:ext cx="352425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23" name="Oval 39"/>
          <p:cNvSpPr>
            <a:spLocks noChangeArrowheads="1"/>
          </p:cNvSpPr>
          <p:nvPr/>
        </p:nvSpPr>
        <p:spPr bwMode="auto">
          <a:xfrm>
            <a:off x="2978150" y="3557588"/>
            <a:ext cx="9509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toolid</a:t>
            </a:r>
          </a:p>
        </p:txBody>
      </p:sp>
      <p:sp>
        <p:nvSpPr>
          <p:cNvPr id="374824" name="Oval 40"/>
          <p:cNvSpPr>
            <a:spLocks noChangeArrowheads="1"/>
          </p:cNvSpPr>
          <p:nvPr/>
        </p:nvSpPr>
        <p:spPr bwMode="auto">
          <a:xfrm>
            <a:off x="4352925" y="3568700"/>
            <a:ext cx="7286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spec</a:t>
            </a:r>
          </a:p>
        </p:txBody>
      </p:sp>
      <p:sp>
        <p:nvSpPr>
          <p:cNvPr id="374825" name="Line 41"/>
          <p:cNvSpPr>
            <a:spLocks noChangeShapeType="1"/>
          </p:cNvSpPr>
          <p:nvPr/>
        </p:nvSpPr>
        <p:spPr bwMode="auto">
          <a:xfrm>
            <a:off x="2514600" y="2565400"/>
            <a:ext cx="415925" cy="9525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2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790575" y="4114800"/>
            <a:ext cx="7700963" cy="23447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Times New Roman" pitchFamily="18" charset="0"/>
              </a:rPr>
              <a:t>Relation: worksusing(ssno,proj#,toolid, startdate)</a:t>
            </a:r>
          </a:p>
          <a:p>
            <a:pPr>
              <a:buFontTx/>
              <a:buNone/>
            </a:pPr>
            <a:r>
              <a:rPr lang="en-US" sz="1800">
                <a:solidFill>
                  <a:schemeClr val="folHlink"/>
                </a:solidFill>
                <a:latin typeface="Times New Roman" pitchFamily="18" charset="0"/>
              </a:rPr>
              <a:t>Key: </a:t>
            </a:r>
            <a:r>
              <a:rPr lang="en-US" sz="1800" b="1">
                <a:solidFill>
                  <a:schemeClr val="folHlink"/>
                </a:solidFill>
                <a:latin typeface="Times New Roman" pitchFamily="18" charset="0"/>
              </a:rPr>
              <a:t>ssno,toolid</a:t>
            </a:r>
          </a:p>
          <a:p>
            <a:pPr>
              <a:buFontTx/>
              <a:buNone/>
            </a:pPr>
            <a:r>
              <a:rPr lang="en-US" sz="1800">
                <a:latin typeface="Times New Roman" pitchFamily="18" charset="0"/>
              </a:rPr>
              <a:t>IND:   worksusing[proj#] </a:t>
            </a:r>
            <a:r>
              <a:rPr lang="en-US" sz="2200" b="1">
                <a:latin typeface="Symbol" pitchFamily="18" charset="2"/>
              </a:rPr>
              <a:t>Í</a:t>
            </a:r>
            <a:r>
              <a:rPr lang="en-US" sz="22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project[proj#]</a:t>
            </a:r>
          </a:p>
          <a:p>
            <a:pPr>
              <a:buFontTx/>
              <a:buNone/>
            </a:pPr>
            <a:r>
              <a:rPr lang="en-US" sz="1800">
                <a:latin typeface="Times New Roman" pitchFamily="18" charset="0"/>
              </a:rPr>
              <a:t>	     worksusing[ssno] </a:t>
            </a:r>
            <a:r>
              <a:rPr lang="en-US" sz="2200" b="1">
                <a:latin typeface="Symbol" pitchFamily="18" charset="2"/>
              </a:rPr>
              <a:t>Í</a:t>
            </a:r>
            <a:r>
              <a:rPr lang="en-US" sz="22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employee[ssno]</a:t>
            </a:r>
          </a:p>
          <a:p>
            <a:pPr>
              <a:buFontTx/>
              <a:buNone/>
            </a:pPr>
            <a:r>
              <a:rPr lang="en-US" sz="1800">
                <a:latin typeface="Times New Roman" pitchFamily="18" charset="0"/>
              </a:rPr>
              <a:t>	     worksusing[toolid] </a:t>
            </a:r>
            <a:r>
              <a:rPr lang="en-US" sz="2200" b="1">
                <a:latin typeface="Symbol" pitchFamily="18" charset="2"/>
              </a:rPr>
              <a:t>Í</a:t>
            </a:r>
            <a:r>
              <a:rPr lang="en-US" sz="22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tools[toolid]</a:t>
            </a:r>
          </a:p>
          <a:p>
            <a:pPr>
              <a:buFontTx/>
              <a:buNone/>
            </a:pPr>
            <a:r>
              <a:rPr lang="en-US" sz="1800">
                <a:latin typeface="Times New Roman" pitchFamily="18" charset="0"/>
              </a:rPr>
              <a:t>	     </a:t>
            </a:r>
            <a:r>
              <a:rPr lang="en-US" sz="1800" b="1">
                <a:solidFill>
                  <a:schemeClr val="folHlink"/>
                </a:solidFill>
                <a:latin typeface="Times New Roman" pitchFamily="18" charset="0"/>
              </a:rPr>
              <a:t>employee[ssno] </a:t>
            </a:r>
            <a:r>
              <a:rPr lang="en-US" sz="2200" b="1">
                <a:solidFill>
                  <a:schemeClr val="folHlink"/>
                </a:solidFill>
                <a:latin typeface="Symbol" pitchFamily="18" charset="2"/>
              </a:rPr>
              <a:t>Í</a:t>
            </a:r>
            <a:r>
              <a:rPr lang="en-US" sz="2200" b="1">
                <a:solidFill>
                  <a:schemeClr val="folHlink"/>
                </a:solidFill>
                <a:latin typeface="Times New Roman" pitchFamily="18" charset="0"/>
              </a:rPr>
              <a:t> w</a:t>
            </a:r>
            <a:r>
              <a:rPr lang="en-US" sz="1800" b="1">
                <a:solidFill>
                  <a:schemeClr val="folHlink"/>
                </a:solidFill>
                <a:latin typeface="Times New Roman" pitchFamily="18" charset="0"/>
              </a:rPr>
              <a:t>orksUsing[ssno]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0038" y="1751013"/>
            <a:ext cx="4673600" cy="421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Relations: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	employee(</a:t>
            </a:r>
            <a:r>
              <a:rPr lang="en-US" sz="2000" u="sng">
                <a:latin typeface="Times New Roman" pitchFamily="18" charset="0"/>
              </a:rPr>
              <a:t>ssno</a:t>
            </a:r>
            <a:r>
              <a:rPr lang="en-US" sz="2000">
                <a:latin typeface="Times New Roman" pitchFamily="18" charset="0"/>
              </a:rPr>
              <a:t>, name, salary)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	staff(</a:t>
            </a:r>
            <a:r>
              <a:rPr lang="en-US" sz="2000" u="sng">
                <a:latin typeface="Times New Roman" pitchFamily="18" charset="0"/>
              </a:rPr>
              <a:t>ssno</a:t>
            </a:r>
            <a:r>
              <a:rPr lang="en-US" sz="2000">
                <a:latin typeface="Times New Roman" pitchFamily="18" charset="0"/>
              </a:rPr>
              <a:t>, position)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	faculty(</a:t>
            </a:r>
            <a:r>
              <a:rPr lang="en-US" sz="2000" u="sng">
                <a:latin typeface="Times New Roman" pitchFamily="18" charset="0"/>
              </a:rPr>
              <a:t>ssno</a:t>
            </a:r>
            <a:r>
              <a:rPr lang="en-US" sz="2000">
                <a:latin typeface="Times New Roman" pitchFamily="18" charset="0"/>
              </a:rPr>
              <a:t>, rank) studentassistant(</a:t>
            </a:r>
            <a:r>
              <a:rPr lang="en-US" sz="2000" u="sng">
                <a:latin typeface="Times New Roman" pitchFamily="18" charset="0"/>
              </a:rPr>
              <a:t>ssno</a:t>
            </a:r>
            <a:r>
              <a:rPr lang="en-US" sz="2000">
                <a:latin typeface="Times New Roman" pitchFamily="18" charset="0"/>
              </a:rPr>
              <a:t>, percentage_time)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Key: ssno for all relations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IND: staff[ssno] </a:t>
            </a:r>
            <a:r>
              <a:rPr lang="en-US" sz="2000" b="1">
                <a:latin typeface="Symbol" pitchFamily="18" charset="2"/>
              </a:rPr>
              <a:t>Í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employee[ssno]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 faculty[ssno] </a:t>
            </a:r>
            <a:r>
              <a:rPr lang="en-US" sz="2000" b="1">
                <a:latin typeface="Symbol" pitchFamily="18" charset="2"/>
              </a:rPr>
              <a:t>Í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employee[ssno]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</a:rPr>
              <a:t> studentassistant[ssno] </a:t>
            </a:r>
            <a:r>
              <a:rPr lang="en-US" sz="2000" b="1">
                <a:latin typeface="Symbol" pitchFamily="18" charset="2"/>
              </a:rPr>
              <a:t>Í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employee[ssno]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Cannot represent a total constraint.</a:t>
            </a:r>
          </a:p>
        </p:txBody>
      </p:sp>
      <p:sp>
        <p:nvSpPr>
          <p:cNvPr id="377859" name="AutoShape 3"/>
          <p:cNvSpPr>
            <a:spLocks noChangeArrowheads="1"/>
          </p:cNvSpPr>
          <p:nvPr/>
        </p:nvSpPr>
        <p:spPr bwMode="auto">
          <a:xfrm>
            <a:off x="1497013" y="3187700"/>
            <a:ext cx="533400" cy="457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0">
                <a:latin typeface="Times New Roman" pitchFamily="18" charset="0"/>
              </a:rPr>
              <a:t>Isa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577850" y="4081463"/>
            <a:ext cx="585788" cy="369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700" b="0">
                <a:latin typeface="Times New Roman" pitchFamily="18" charset="0"/>
              </a:rPr>
              <a:t>staff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1438275" y="4079875"/>
            <a:ext cx="801688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700" b="0">
                <a:latin typeface="Times New Roman" pitchFamily="18" charset="0"/>
              </a:rPr>
              <a:t>faculty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2406650" y="4098925"/>
            <a:ext cx="1612900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700" b="0">
                <a:latin typeface="Times New Roman" pitchFamily="18" charset="0"/>
              </a:rPr>
              <a:t>student assistant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377863" name="AutoShape 7"/>
          <p:cNvSpPr>
            <a:spLocks noChangeArrowheads="1"/>
          </p:cNvSpPr>
          <p:nvPr/>
        </p:nvSpPr>
        <p:spPr bwMode="auto">
          <a:xfrm>
            <a:off x="3046413" y="3059113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>
            <a:off x="1820863" y="36734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6" name="Line 10"/>
          <p:cNvSpPr>
            <a:spLocks noChangeShapeType="1"/>
          </p:cNvSpPr>
          <p:nvPr/>
        </p:nvSpPr>
        <p:spPr bwMode="auto">
          <a:xfrm flipH="1">
            <a:off x="1027113" y="3654425"/>
            <a:ext cx="64770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>
            <a:off x="1965325" y="3670300"/>
            <a:ext cx="719138" cy="420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68" name="Rectangle 12"/>
          <p:cNvSpPr>
            <a:spLocks noChangeArrowheads="1"/>
          </p:cNvSpPr>
          <p:nvPr/>
        </p:nvSpPr>
        <p:spPr bwMode="auto">
          <a:xfrm>
            <a:off x="2438400" y="0"/>
            <a:ext cx="77724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800" b="1" dirty="0">
                <a:solidFill>
                  <a:srgbClr val="FFCCFF"/>
                </a:solidFill>
                <a:latin typeface="Times New Roman" pitchFamily="18" charset="0"/>
              </a:rPr>
              <a:t>Subclass/</a:t>
            </a:r>
            <a:r>
              <a:rPr lang="en-US" sz="2800" b="1" dirty="0" err="1">
                <a:solidFill>
                  <a:srgbClr val="FFCCFF"/>
                </a:solidFill>
                <a:latin typeface="Times New Roman" pitchFamily="18" charset="0"/>
              </a:rPr>
              <a:t>Superclass</a:t>
            </a:r>
            <a:endParaRPr lang="en-US" sz="1400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377869" name="Rectangle 13"/>
          <p:cNvSpPr>
            <a:spLocks noChangeArrowheads="1"/>
          </p:cNvSpPr>
          <p:nvPr/>
        </p:nvSpPr>
        <p:spPr bwMode="auto">
          <a:xfrm>
            <a:off x="1497013" y="2403475"/>
            <a:ext cx="993775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employee</a:t>
            </a:r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>
            <a:off x="1211263" y="2103438"/>
            <a:ext cx="244475" cy="37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>
            <a:off x="1898650" y="198596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H="1">
            <a:off x="2328863" y="2014538"/>
            <a:ext cx="331787" cy="36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73" name="Oval 17"/>
          <p:cNvSpPr>
            <a:spLocks noChangeArrowheads="1"/>
          </p:cNvSpPr>
          <p:nvPr/>
        </p:nvSpPr>
        <p:spPr bwMode="auto">
          <a:xfrm>
            <a:off x="692150" y="1651000"/>
            <a:ext cx="7286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ssno</a:t>
            </a:r>
          </a:p>
        </p:txBody>
      </p:sp>
      <p:sp>
        <p:nvSpPr>
          <p:cNvPr id="377874" name="Oval 18"/>
          <p:cNvSpPr>
            <a:spLocks noChangeArrowheads="1"/>
          </p:cNvSpPr>
          <p:nvPr/>
        </p:nvSpPr>
        <p:spPr bwMode="auto">
          <a:xfrm>
            <a:off x="2420938" y="1571625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salary</a:t>
            </a:r>
          </a:p>
        </p:txBody>
      </p:sp>
      <p:sp>
        <p:nvSpPr>
          <p:cNvPr id="377875" name="Oval 19"/>
          <p:cNvSpPr>
            <a:spLocks noChangeArrowheads="1"/>
          </p:cNvSpPr>
          <p:nvPr/>
        </p:nvSpPr>
        <p:spPr bwMode="auto">
          <a:xfrm>
            <a:off x="1441450" y="1527175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name</a:t>
            </a:r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>
            <a:off x="820738" y="4459288"/>
            <a:ext cx="9525" cy="322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77" name="Oval 21"/>
          <p:cNvSpPr>
            <a:spLocks noChangeArrowheads="1"/>
          </p:cNvSpPr>
          <p:nvPr/>
        </p:nvSpPr>
        <p:spPr bwMode="auto">
          <a:xfrm>
            <a:off x="219075" y="4781550"/>
            <a:ext cx="11985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position</a:t>
            </a:r>
          </a:p>
        </p:txBody>
      </p:sp>
      <p:sp>
        <p:nvSpPr>
          <p:cNvPr id="377878" name="Oval 22"/>
          <p:cNvSpPr>
            <a:spLocks noChangeArrowheads="1"/>
          </p:cNvSpPr>
          <p:nvPr/>
        </p:nvSpPr>
        <p:spPr bwMode="auto">
          <a:xfrm>
            <a:off x="1452563" y="4806950"/>
            <a:ext cx="8540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rank</a:t>
            </a:r>
          </a:p>
        </p:txBody>
      </p:sp>
      <p:sp>
        <p:nvSpPr>
          <p:cNvPr id="377879" name="Line 23"/>
          <p:cNvSpPr>
            <a:spLocks noChangeShapeType="1"/>
          </p:cNvSpPr>
          <p:nvPr/>
        </p:nvSpPr>
        <p:spPr bwMode="auto">
          <a:xfrm>
            <a:off x="1858963" y="4464050"/>
            <a:ext cx="9525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80" name="Oval 24"/>
          <p:cNvSpPr>
            <a:spLocks noChangeArrowheads="1"/>
          </p:cNvSpPr>
          <p:nvPr/>
        </p:nvSpPr>
        <p:spPr bwMode="auto">
          <a:xfrm>
            <a:off x="2501900" y="4799013"/>
            <a:ext cx="1550988" cy="8032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Percentage</a:t>
            </a:r>
          </a:p>
          <a:p>
            <a:pPr algn="ctr" eaLnBrk="0" hangingPunct="0"/>
            <a:r>
              <a:rPr lang="en-US" sz="1600" b="0">
                <a:latin typeface="Times New Roman" pitchFamily="18" charset="0"/>
              </a:rPr>
              <a:t>Time</a:t>
            </a:r>
          </a:p>
        </p:txBody>
      </p:sp>
      <p:sp>
        <p:nvSpPr>
          <p:cNvPr id="377881" name="Line 25"/>
          <p:cNvSpPr>
            <a:spLocks noChangeShapeType="1"/>
          </p:cNvSpPr>
          <p:nvPr/>
        </p:nvSpPr>
        <p:spPr bwMode="auto">
          <a:xfrm>
            <a:off x="3270250" y="4498975"/>
            <a:ext cx="9525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882" name="Line 26"/>
          <p:cNvSpPr>
            <a:spLocks noChangeShapeType="1"/>
          </p:cNvSpPr>
          <p:nvPr/>
        </p:nvSpPr>
        <p:spPr bwMode="auto">
          <a:xfrm>
            <a:off x="1785938" y="2697163"/>
            <a:ext cx="0" cy="47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AutoShape 3"/>
          <p:cNvSpPr>
            <a:spLocks noChangeArrowheads="1"/>
          </p:cNvSpPr>
          <p:nvPr/>
        </p:nvSpPr>
        <p:spPr bwMode="auto">
          <a:xfrm>
            <a:off x="1574800" y="3187700"/>
            <a:ext cx="533400" cy="4572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0">
                <a:latin typeface="Times New Roman" pitchFamily="18" charset="0"/>
              </a:rPr>
              <a:t>Isa</a:t>
            </a:r>
          </a:p>
        </p:txBody>
      </p:sp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577850" y="4081463"/>
            <a:ext cx="585788" cy="369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700" b="0">
                <a:latin typeface="Times New Roman" pitchFamily="18" charset="0"/>
              </a:rPr>
              <a:t>staff</a:t>
            </a:r>
          </a:p>
        </p:txBody>
      </p:sp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1438275" y="4079875"/>
            <a:ext cx="801688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700" b="0">
                <a:latin typeface="Times New Roman" pitchFamily="18" charset="0"/>
              </a:rPr>
              <a:t>faculty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2406650" y="4098925"/>
            <a:ext cx="1649413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700" b="0">
                <a:latin typeface="Times New Roman" pitchFamily="18" charset="0"/>
              </a:rPr>
              <a:t>Student assistant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376840" name="AutoShape 8"/>
          <p:cNvSpPr>
            <a:spLocks noChangeArrowheads="1"/>
          </p:cNvSpPr>
          <p:nvPr/>
        </p:nvSpPr>
        <p:spPr bwMode="auto">
          <a:xfrm>
            <a:off x="3046413" y="3059113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42" name="Line 10"/>
          <p:cNvSpPr>
            <a:spLocks noChangeShapeType="1"/>
          </p:cNvSpPr>
          <p:nvPr/>
        </p:nvSpPr>
        <p:spPr bwMode="auto">
          <a:xfrm>
            <a:off x="1820863" y="36734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43" name="Line 11"/>
          <p:cNvSpPr>
            <a:spLocks noChangeShapeType="1"/>
          </p:cNvSpPr>
          <p:nvPr/>
        </p:nvSpPr>
        <p:spPr bwMode="auto">
          <a:xfrm flipH="1">
            <a:off x="1027113" y="3654425"/>
            <a:ext cx="647700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44" name="Line 12"/>
          <p:cNvSpPr>
            <a:spLocks noChangeShapeType="1"/>
          </p:cNvSpPr>
          <p:nvPr/>
        </p:nvSpPr>
        <p:spPr bwMode="auto">
          <a:xfrm>
            <a:off x="1965325" y="3670300"/>
            <a:ext cx="719138" cy="420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2819400" y="152400"/>
            <a:ext cx="66294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2800" b="1" dirty="0">
                <a:solidFill>
                  <a:srgbClr val="FFCCFF"/>
                </a:solidFill>
                <a:latin typeface="Times New Roman" pitchFamily="18" charset="0"/>
              </a:rPr>
              <a:t>Alternative design</a:t>
            </a:r>
            <a:endParaRPr lang="en-US" sz="1400" b="1" dirty="0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376846" name="Rectangle 14"/>
          <p:cNvSpPr>
            <a:spLocks noChangeArrowheads="1"/>
          </p:cNvSpPr>
          <p:nvPr/>
        </p:nvSpPr>
        <p:spPr bwMode="auto">
          <a:xfrm>
            <a:off x="1497013" y="2403475"/>
            <a:ext cx="993775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employee</a:t>
            </a:r>
          </a:p>
        </p:txBody>
      </p:sp>
      <p:sp>
        <p:nvSpPr>
          <p:cNvPr id="376847" name="Line 15"/>
          <p:cNvSpPr>
            <a:spLocks noChangeShapeType="1"/>
          </p:cNvSpPr>
          <p:nvPr/>
        </p:nvSpPr>
        <p:spPr bwMode="auto">
          <a:xfrm>
            <a:off x="1211263" y="2103438"/>
            <a:ext cx="244475" cy="373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48" name="Line 16"/>
          <p:cNvSpPr>
            <a:spLocks noChangeShapeType="1"/>
          </p:cNvSpPr>
          <p:nvPr/>
        </p:nvSpPr>
        <p:spPr bwMode="auto">
          <a:xfrm>
            <a:off x="1898650" y="198596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49" name="Line 17"/>
          <p:cNvSpPr>
            <a:spLocks noChangeShapeType="1"/>
          </p:cNvSpPr>
          <p:nvPr/>
        </p:nvSpPr>
        <p:spPr bwMode="auto">
          <a:xfrm flipH="1">
            <a:off x="2328863" y="2014538"/>
            <a:ext cx="331787" cy="36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50" name="Oval 18"/>
          <p:cNvSpPr>
            <a:spLocks noChangeArrowheads="1"/>
          </p:cNvSpPr>
          <p:nvPr/>
        </p:nvSpPr>
        <p:spPr bwMode="auto">
          <a:xfrm>
            <a:off x="692150" y="1651000"/>
            <a:ext cx="7286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ssno</a:t>
            </a:r>
          </a:p>
        </p:txBody>
      </p:sp>
      <p:sp>
        <p:nvSpPr>
          <p:cNvPr id="376851" name="Oval 19"/>
          <p:cNvSpPr>
            <a:spLocks noChangeArrowheads="1"/>
          </p:cNvSpPr>
          <p:nvPr/>
        </p:nvSpPr>
        <p:spPr bwMode="auto">
          <a:xfrm>
            <a:off x="2420938" y="1571625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salary</a:t>
            </a:r>
          </a:p>
        </p:txBody>
      </p:sp>
      <p:sp>
        <p:nvSpPr>
          <p:cNvPr id="376852" name="Oval 20"/>
          <p:cNvSpPr>
            <a:spLocks noChangeArrowheads="1"/>
          </p:cNvSpPr>
          <p:nvPr/>
        </p:nvSpPr>
        <p:spPr bwMode="auto">
          <a:xfrm>
            <a:off x="1441450" y="1527175"/>
            <a:ext cx="9144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name</a:t>
            </a:r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820738" y="4459288"/>
            <a:ext cx="9525" cy="322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55" name="Oval 23"/>
          <p:cNvSpPr>
            <a:spLocks noChangeArrowheads="1"/>
          </p:cNvSpPr>
          <p:nvPr/>
        </p:nvSpPr>
        <p:spPr bwMode="auto">
          <a:xfrm>
            <a:off x="219075" y="4781550"/>
            <a:ext cx="11985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position</a:t>
            </a:r>
          </a:p>
        </p:txBody>
      </p:sp>
      <p:sp>
        <p:nvSpPr>
          <p:cNvPr id="376856" name="Oval 24"/>
          <p:cNvSpPr>
            <a:spLocks noChangeArrowheads="1"/>
          </p:cNvSpPr>
          <p:nvPr/>
        </p:nvSpPr>
        <p:spPr bwMode="auto">
          <a:xfrm>
            <a:off x="1452563" y="4806950"/>
            <a:ext cx="8540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rank</a:t>
            </a:r>
          </a:p>
        </p:txBody>
      </p:sp>
      <p:sp>
        <p:nvSpPr>
          <p:cNvPr id="376857" name="Line 25"/>
          <p:cNvSpPr>
            <a:spLocks noChangeShapeType="1"/>
          </p:cNvSpPr>
          <p:nvPr/>
        </p:nvSpPr>
        <p:spPr bwMode="auto">
          <a:xfrm>
            <a:off x="1858963" y="4464050"/>
            <a:ext cx="9525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58" name="Oval 26"/>
          <p:cNvSpPr>
            <a:spLocks noChangeArrowheads="1"/>
          </p:cNvSpPr>
          <p:nvPr/>
        </p:nvSpPr>
        <p:spPr bwMode="auto">
          <a:xfrm>
            <a:off x="2501900" y="4799013"/>
            <a:ext cx="1550988" cy="8032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Percentage</a:t>
            </a:r>
          </a:p>
          <a:p>
            <a:pPr algn="ctr" eaLnBrk="0" hangingPunct="0"/>
            <a:r>
              <a:rPr lang="en-US" sz="1600" b="0">
                <a:latin typeface="Times New Roman" pitchFamily="18" charset="0"/>
              </a:rPr>
              <a:t>Time</a:t>
            </a:r>
          </a:p>
        </p:txBody>
      </p:sp>
      <p:sp>
        <p:nvSpPr>
          <p:cNvPr id="376859" name="Line 27"/>
          <p:cNvSpPr>
            <a:spLocks noChangeShapeType="1"/>
          </p:cNvSpPr>
          <p:nvPr/>
        </p:nvSpPr>
        <p:spPr bwMode="auto">
          <a:xfrm>
            <a:off x="3270250" y="4498975"/>
            <a:ext cx="9525" cy="322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86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308475" y="1485900"/>
            <a:ext cx="4391025" cy="44656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Times New Roman" pitchFamily="18" charset="0"/>
              </a:rPr>
              <a:t>Relation:</a:t>
            </a:r>
          </a:p>
          <a:p>
            <a:pPr>
              <a:buFontTx/>
              <a:buNone/>
            </a:pPr>
            <a:r>
              <a:rPr lang="en-US" sz="1700">
                <a:latin typeface="Times New Roman" pitchFamily="18" charset="0"/>
              </a:rPr>
              <a:t>employee(ssno, name, salary, Isstaff, position, Isfaculty, rank, IsStudentassistant, percentage-time) 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Key :   ssno</a:t>
            </a:r>
          </a:p>
          <a:p>
            <a:pPr>
              <a:buFontTx/>
              <a:buNone/>
            </a:pPr>
            <a:endParaRPr lang="en-US" sz="1700">
              <a:latin typeface="Times New Roman" pitchFamily="18" charset="0"/>
            </a:endParaRPr>
          </a:p>
          <a:p>
            <a:r>
              <a:rPr lang="en-US" sz="1700">
                <a:latin typeface="Times New Roman" pitchFamily="18" charset="0"/>
              </a:rPr>
              <a:t>IsStaff, IsFaculty, Isstudent_assistant are boolean values (either true or false). </a:t>
            </a:r>
          </a:p>
          <a:p>
            <a:r>
              <a:rPr lang="en-US" sz="1700">
                <a:latin typeface="Times New Roman" pitchFamily="18" charset="0"/>
              </a:rPr>
              <a:t>Contain many null values.</a:t>
            </a:r>
          </a:p>
          <a:p>
            <a:r>
              <a:rPr lang="en-US" sz="1700">
                <a:latin typeface="Times New Roman" pitchFamily="18" charset="0"/>
              </a:rPr>
              <a:t>Still cannot represent a total constraint. (We cannot say something like “One of IsStaff, IsFaculty, IsStudentassistant must be non NULL.”)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76865" name="Line 33"/>
          <p:cNvSpPr>
            <a:spLocks noChangeShapeType="1"/>
          </p:cNvSpPr>
          <p:nvPr/>
        </p:nvSpPr>
        <p:spPr bwMode="auto">
          <a:xfrm>
            <a:off x="1825625" y="2697163"/>
            <a:ext cx="0" cy="479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4700" y="4021138"/>
            <a:ext cx="7826375" cy="2303462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Relation: 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	account(acct#,customer, balance)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	transaction(acct#,trans#, amount)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>
                <a:latin typeface="Times New Roman" pitchFamily="18" charset="0"/>
              </a:rPr>
              <a:t>Key of Transaction: acct#, trans#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>
                <a:latin typeface="Times New Roman" pitchFamily="18" charset="0"/>
              </a:rPr>
              <a:t>IND: transaction[acct#] </a:t>
            </a:r>
            <a:r>
              <a:rPr lang="en-US" sz="2000">
                <a:latin typeface="Symbol" pitchFamily="18" charset="2"/>
              </a:rPr>
              <a:t>Í</a:t>
            </a:r>
            <a:r>
              <a:rPr lang="en-US" sz="2000">
                <a:latin typeface="Times New Roman" pitchFamily="18" charset="0"/>
              </a:rPr>
              <a:t> account[acct#]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No relation for the weak relationship set “Log.”</a:t>
            </a:r>
          </a:p>
        </p:txBody>
      </p:sp>
      <p:sp>
        <p:nvSpPr>
          <p:cNvPr id="379927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</a:rPr>
              <a:t>Weak Entity Sets</a:t>
            </a:r>
            <a:endParaRPr lang="en-US" sz="1200" b="1" dirty="0">
              <a:solidFill>
                <a:srgbClr val="FFCCFF"/>
              </a:solidFill>
            </a:endParaRPr>
          </a:p>
        </p:txBody>
      </p:sp>
      <p:sp>
        <p:nvSpPr>
          <p:cNvPr id="379928" name="Rectangle 24"/>
          <p:cNvSpPr>
            <a:spLocks noChangeArrowheads="1"/>
          </p:cNvSpPr>
          <p:nvPr/>
        </p:nvSpPr>
        <p:spPr bwMode="auto">
          <a:xfrm>
            <a:off x="2506663" y="2527300"/>
            <a:ext cx="781050" cy="357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account</a:t>
            </a:r>
          </a:p>
        </p:txBody>
      </p:sp>
      <p:sp>
        <p:nvSpPr>
          <p:cNvPr id="379929" name="Oval 25"/>
          <p:cNvSpPr>
            <a:spLocks noChangeArrowheads="1"/>
          </p:cNvSpPr>
          <p:nvPr/>
        </p:nvSpPr>
        <p:spPr bwMode="auto">
          <a:xfrm>
            <a:off x="2068513" y="1609725"/>
            <a:ext cx="8921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Acct#</a:t>
            </a:r>
          </a:p>
        </p:txBody>
      </p:sp>
      <p:sp>
        <p:nvSpPr>
          <p:cNvPr id="379930" name="Oval 26"/>
          <p:cNvSpPr>
            <a:spLocks noChangeArrowheads="1"/>
          </p:cNvSpPr>
          <p:nvPr/>
        </p:nvSpPr>
        <p:spPr bwMode="auto">
          <a:xfrm>
            <a:off x="3271838" y="1716088"/>
            <a:ext cx="108585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balance</a:t>
            </a:r>
          </a:p>
        </p:txBody>
      </p:sp>
      <p:sp>
        <p:nvSpPr>
          <p:cNvPr id="379931" name="Line 27"/>
          <p:cNvSpPr>
            <a:spLocks noChangeShapeType="1"/>
          </p:cNvSpPr>
          <p:nvPr/>
        </p:nvSpPr>
        <p:spPr bwMode="auto">
          <a:xfrm>
            <a:off x="2703513" y="2070100"/>
            <a:ext cx="174625" cy="436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32" name="Line 28"/>
          <p:cNvSpPr>
            <a:spLocks noChangeShapeType="1"/>
          </p:cNvSpPr>
          <p:nvPr/>
        </p:nvSpPr>
        <p:spPr bwMode="auto">
          <a:xfrm flipV="1">
            <a:off x="3143250" y="2071688"/>
            <a:ext cx="312738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33" name="Oval 29"/>
          <p:cNvSpPr>
            <a:spLocks noChangeArrowheads="1"/>
          </p:cNvSpPr>
          <p:nvPr/>
        </p:nvSpPr>
        <p:spPr bwMode="auto">
          <a:xfrm>
            <a:off x="5230813" y="1647825"/>
            <a:ext cx="91122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trans#</a:t>
            </a:r>
          </a:p>
        </p:txBody>
      </p:sp>
      <p:sp>
        <p:nvSpPr>
          <p:cNvPr id="379934" name="Line 30"/>
          <p:cNvSpPr>
            <a:spLocks noChangeShapeType="1"/>
          </p:cNvSpPr>
          <p:nvPr/>
        </p:nvSpPr>
        <p:spPr bwMode="auto">
          <a:xfrm>
            <a:off x="5692775" y="2089150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35" name="AutoShape 31"/>
          <p:cNvSpPr>
            <a:spLocks noChangeArrowheads="1"/>
          </p:cNvSpPr>
          <p:nvPr/>
        </p:nvSpPr>
        <p:spPr bwMode="auto">
          <a:xfrm>
            <a:off x="3754438" y="2382838"/>
            <a:ext cx="893762" cy="600075"/>
          </a:xfrm>
          <a:prstGeom prst="diamond">
            <a:avLst/>
          </a:prstGeom>
          <a:noFill/>
          <a:ln w="190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log</a:t>
            </a:r>
          </a:p>
        </p:txBody>
      </p:sp>
      <p:sp>
        <p:nvSpPr>
          <p:cNvPr id="379936" name="Line 32"/>
          <p:cNvSpPr>
            <a:spLocks noChangeShapeType="1"/>
          </p:cNvSpPr>
          <p:nvPr/>
        </p:nvSpPr>
        <p:spPr bwMode="auto">
          <a:xfrm>
            <a:off x="3279775" y="2693988"/>
            <a:ext cx="452438" cy="2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37" name="Line 33"/>
          <p:cNvSpPr>
            <a:spLocks noChangeShapeType="1"/>
          </p:cNvSpPr>
          <p:nvPr/>
        </p:nvSpPr>
        <p:spPr bwMode="auto">
          <a:xfrm>
            <a:off x="4667250" y="2719388"/>
            <a:ext cx="569913" cy="0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38" name="Rectangle 34"/>
          <p:cNvSpPr>
            <a:spLocks noChangeArrowheads="1"/>
          </p:cNvSpPr>
          <p:nvPr/>
        </p:nvSpPr>
        <p:spPr bwMode="auto">
          <a:xfrm>
            <a:off x="5284788" y="2511425"/>
            <a:ext cx="938212" cy="357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transaction</a:t>
            </a:r>
          </a:p>
        </p:txBody>
      </p:sp>
      <p:sp>
        <p:nvSpPr>
          <p:cNvPr id="379939" name="Rectangle 35"/>
          <p:cNvSpPr>
            <a:spLocks noChangeArrowheads="1"/>
          </p:cNvSpPr>
          <p:nvPr/>
        </p:nvSpPr>
        <p:spPr bwMode="auto">
          <a:xfrm>
            <a:off x="5230813" y="2468563"/>
            <a:ext cx="1031875" cy="431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940" name="AutoShape 36"/>
          <p:cNvSpPr>
            <a:spLocks noChangeArrowheads="1"/>
          </p:cNvSpPr>
          <p:nvPr/>
        </p:nvSpPr>
        <p:spPr bwMode="auto">
          <a:xfrm>
            <a:off x="3643313" y="2293938"/>
            <a:ext cx="1143000" cy="801687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942" name="Oval 38"/>
          <p:cNvSpPr>
            <a:spLocks noChangeArrowheads="1"/>
          </p:cNvSpPr>
          <p:nvPr/>
        </p:nvSpPr>
        <p:spPr bwMode="auto">
          <a:xfrm>
            <a:off x="6388100" y="2201863"/>
            <a:ext cx="1068388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amount</a:t>
            </a:r>
          </a:p>
        </p:txBody>
      </p:sp>
      <p:sp>
        <p:nvSpPr>
          <p:cNvPr id="379943" name="Line 39"/>
          <p:cNvSpPr>
            <a:spLocks noChangeShapeType="1"/>
          </p:cNvSpPr>
          <p:nvPr/>
        </p:nvSpPr>
        <p:spPr bwMode="auto">
          <a:xfrm flipH="1">
            <a:off x="6288088" y="2525713"/>
            <a:ext cx="246062" cy="173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44" name="Oval 40"/>
          <p:cNvSpPr>
            <a:spLocks noChangeArrowheads="1"/>
          </p:cNvSpPr>
          <p:nvPr/>
        </p:nvSpPr>
        <p:spPr bwMode="auto">
          <a:xfrm>
            <a:off x="889000" y="2212975"/>
            <a:ext cx="126206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customer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000250" y="2566988"/>
            <a:ext cx="488950" cy="180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46" name="AutoShape 42"/>
          <p:cNvSpPr>
            <a:spLocks noChangeArrowheads="1"/>
          </p:cNvSpPr>
          <p:nvPr/>
        </p:nvSpPr>
        <p:spPr bwMode="auto">
          <a:xfrm rot="5400000">
            <a:off x="3720307" y="3499643"/>
            <a:ext cx="831850" cy="265113"/>
          </a:xfrm>
          <a:prstGeom prst="rightArrow">
            <a:avLst>
              <a:gd name="adj1" fmla="val 50000"/>
              <a:gd name="adj2" fmla="val 784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47" name="Line 43"/>
          <p:cNvSpPr>
            <a:spLocks noChangeShapeType="1"/>
          </p:cNvSpPr>
          <p:nvPr/>
        </p:nvSpPr>
        <p:spPr bwMode="auto">
          <a:xfrm>
            <a:off x="5419725" y="1992313"/>
            <a:ext cx="5699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4684713" y="2644775"/>
            <a:ext cx="569912" cy="0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531100" cy="8128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Referential integrity constraints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5763" y="3500438"/>
            <a:ext cx="7826375" cy="1384300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</a:rPr>
              <a:t>Every customer has </a:t>
            </a:r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exactly one</a:t>
            </a:r>
            <a:r>
              <a:rPr lang="en-US" sz="2400">
                <a:latin typeface="Times New Roman" pitchFamily="18" charset="0"/>
              </a:rPr>
              <a:t> account</a:t>
            </a:r>
          </a:p>
          <a:p>
            <a:r>
              <a:rPr lang="en-US" sz="2400">
                <a:latin typeface="Times New Roman" pitchFamily="18" charset="0"/>
              </a:rPr>
              <a:t>Represented as a rounded arrow entering “Account”</a:t>
            </a:r>
          </a:p>
          <a:p>
            <a:r>
              <a:rPr lang="en-US" sz="2400">
                <a:latin typeface="Times New Roman" pitchFamily="18" charset="0"/>
              </a:rPr>
              <a:t>Same as:</a:t>
            </a:r>
            <a:endParaRPr 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1373188" y="2108200"/>
            <a:ext cx="958850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customer</a:t>
            </a:r>
          </a:p>
        </p:txBody>
      </p:sp>
      <p:sp>
        <p:nvSpPr>
          <p:cNvPr id="303113" name="AutoShape 9"/>
          <p:cNvSpPr>
            <a:spLocks noChangeArrowheads="1"/>
          </p:cNvSpPr>
          <p:nvPr/>
        </p:nvSpPr>
        <p:spPr bwMode="auto">
          <a:xfrm>
            <a:off x="3092450" y="2087563"/>
            <a:ext cx="15176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custacct</a:t>
            </a: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5672138" y="2162175"/>
            <a:ext cx="830262" cy="430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account</a:t>
            </a:r>
          </a:p>
        </p:txBody>
      </p:sp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3251200" y="2932113"/>
            <a:ext cx="12430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opendate</a:t>
            </a:r>
          </a:p>
        </p:txBody>
      </p:sp>
      <p:sp>
        <p:nvSpPr>
          <p:cNvPr id="303116" name="Line 12"/>
          <p:cNvSpPr>
            <a:spLocks noChangeShapeType="1"/>
          </p:cNvSpPr>
          <p:nvPr/>
        </p:nvSpPr>
        <p:spPr bwMode="auto">
          <a:xfrm flipV="1">
            <a:off x="4554538" y="2374900"/>
            <a:ext cx="1127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7" name="Line 13"/>
          <p:cNvSpPr>
            <a:spLocks noChangeShapeType="1"/>
          </p:cNvSpPr>
          <p:nvPr/>
        </p:nvSpPr>
        <p:spPr bwMode="auto">
          <a:xfrm>
            <a:off x="3859213" y="2705100"/>
            <a:ext cx="9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18" name="Line 14"/>
          <p:cNvSpPr>
            <a:spLocks noChangeShapeType="1"/>
          </p:cNvSpPr>
          <p:nvPr/>
        </p:nvSpPr>
        <p:spPr bwMode="auto">
          <a:xfrm flipH="1" flipV="1">
            <a:off x="2347913" y="2376488"/>
            <a:ext cx="774700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21" name="Arc 17"/>
          <p:cNvSpPr>
            <a:spLocks/>
          </p:cNvSpPr>
          <p:nvPr/>
        </p:nvSpPr>
        <p:spPr bwMode="auto">
          <a:xfrm>
            <a:off x="5526088" y="2244725"/>
            <a:ext cx="131762" cy="273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27" name="Rectangle 23"/>
          <p:cNvSpPr>
            <a:spLocks noChangeArrowheads="1"/>
          </p:cNvSpPr>
          <p:nvPr/>
        </p:nvSpPr>
        <p:spPr bwMode="auto">
          <a:xfrm>
            <a:off x="2352675" y="4864100"/>
            <a:ext cx="958850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customer</a:t>
            </a:r>
          </a:p>
        </p:txBody>
      </p:sp>
      <p:sp>
        <p:nvSpPr>
          <p:cNvPr id="303128" name="AutoShape 24"/>
          <p:cNvSpPr>
            <a:spLocks noChangeArrowheads="1"/>
          </p:cNvSpPr>
          <p:nvPr/>
        </p:nvSpPr>
        <p:spPr bwMode="auto">
          <a:xfrm>
            <a:off x="4071938" y="4843463"/>
            <a:ext cx="151765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custacct</a:t>
            </a:r>
          </a:p>
        </p:txBody>
      </p:sp>
      <p:sp>
        <p:nvSpPr>
          <p:cNvPr id="303129" name="Rectangle 25"/>
          <p:cNvSpPr>
            <a:spLocks noChangeArrowheads="1"/>
          </p:cNvSpPr>
          <p:nvPr/>
        </p:nvSpPr>
        <p:spPr bwMode="auto">
          <a:xfrm>
            <a:off x="6651625" y="4918075"/>
            <a:ext cx="830263" cy="430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account</a:t>
            </a:r>
          </a:p>
        </p:txBody>
      </p:sp>
      <p:sp>
        <p:nvSpPr>
          <p:cNvPr id="303130" name="Oval 26"/>
          <p:cNvSpPr>
            <a:spLocks noChangeArrowheads="1"/>
          </p:cNvSpPr>
          <p:nvPr/>
        </p:nvSpPr>
        <p:spPr bwMode="auto">
          <a:xfrm>
            <a:off x="4230688" y="5688013"/>
            <a:ext cx="124301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opendate</a:t>
            </a:r>
          </a:p>
        </p:txBody>
      </p:sp>
      <p:sp>
        <p:nvSpPr>
          <p:cNvPr id="303131" name="Line 27"/>
          <p:cNvSpPr>
            <a:spLocks noChangeShapeType="1"/>
          </p:cNvSpPr>
          <p:nvPr/>
        </p:nvSpPr>
        <p:spPr bwMode="auto">
          <a:xfrm flipV="1">
            <a:off x="5534025" y="5130800"/>
            <a:ext cx="1127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32" name="Line 28"/>
          <p:cNvSpPr>
            <a:spLocks noChangeShapeType="1"/>
          </p:cNvSpPr>
          <p:nvPr/>
        </p:nvSpPr>
        <p:spPr bwMode="auto">
          <a:xfrm>
            <a:off x="4838700" y="5461000"/>
            <a:ext cx="9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33" name="Line 29"/>
          <p:cNvSpPr>
            <a:spLocks noChangeShapeType="1"/>
          </p:cNvSpPr>
          <p:nvPr/>
        </p:nvSpPr>
        <p:spPr bwMode="auto">
          <a:xfrm flipH="1" flipV="1">
            <a:off x="3327400" y="5151438"/>
            <a:ext cx="774700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35" name="Line 31"/>
          <p:cNvSpPr>
            <a:spLocks noChangeShapeType="1"/>
          </p:cNvSpPr>
          <p:nvPr/>
        </p:nvSpPr>
        <p:spPr bwMode="auto">
          <a:xfrm flipH="1" flipV="1">
            <a:off x="3328988" y="5067300"/>
            <a:ext cx="774700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3136" name="Rectangle 32"/>
          <p:cNvSpPr>
            <a:spLocks noChangeArrowheads="1"/>
          </p:cNvSpPr>
          <p:nvPr/>
        </p:nvSpPr>
        <p:spPr bwMode="auto">
          <a:xfrm>
            <a:off x="441325" y="1477963"/>
            <a:ext cx="7826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0">
                <a:latin typeface="Times New Roman" pitchFamily="18" charset="0"/>
              </a:rPr>
              <a:t>Asserts that </a:t>
            </a: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exactly one</a:t>
            </a:r>
            <a:r>
              <a:rPr lang="en-US" b="0">
                <a:latin typeface="Times New Roman" pitchFamily="18" charset="0"/>
              </a:rPr>
              <a:t> value exists in a role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531100" cy="8128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Subclass/</a:t>
            </a:r>
            <a:r>
              <a:rPr lang="en-US" sz="3600" b="1" dirty="0" err="1">
                <a:solidFill>
                  <a:srgbClr val="FFCCFF"/>
                </a:solidFill>
                <a:latin typeface="Times New Roman" pitchFamily="18" charset="0"/>
              </a:rPr>
              <a:t>Superclass</a:t>
            </a:r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 Relationships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014788" y="1822450"/>
            <a:ext cx="822325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accounts</a:t>
            </a:r>
          </a:p>
        </p:txBody>
      </p:sp>
      <p:sp>
        <p:nvSpPr>
          <p:cNvPr id="224261" name="AutoShape 5"/>
          <p:cNvSpPr>
            <a:spLocks noChangeArrowheads="1"/>
          </p:cNvSpPr>
          <p:nvPr/>
        </p:nvSpPr>
        <p:spPr bwMode="auto">
          <a:xfrm>
            <a:off x="4052888" y="2371725"/>
            <a:ext cx="754062" cy="2921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022600" y="2828925"/>
            <a:ext cx="858838" cy="244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savings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4987925" y="2873375"/>
            <a:ext cx="871538" cy="2555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checkings</a:t>
            </a:r>
          </a:p>
        </p:txBody>
      </p:sp>
      <p:sp>
        <p:nvSpPr>
          <p:cNvPr id="224264" name="Line 8"/>
          <p:cNvSpPr>
            <a:spLocks noChangeShapeType="1"/>
          </p:cNvSpPr>
          <p:nvPr/>
        </p:nvSpPr>
        <p:spPr bwMode="auto">
          <a:xfrm>
            <a:off x="4443413" y="2132013"/>
            <a:ext cx="4762" cy="252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3481388" y="2640013"/>
            <a:ext cx="582612" cy="184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4781550" y="2651125"/>
            <a:ext cx="595313" cy="220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67" name="Oval 11"/>
          <p:cNvSpPr>
            <a:spLocks noChangeArrowheads="1"/>
          </p:cNvSpPr>
          <p:nvPr/>
        </p:nvSpPr>
        <p:spPr bwMode="auto">
          <a:xfrm>
            <a:off x="5254625" y="1431925"/>
            <a:ext cx="1223963" cy="43815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account#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5708650" y="2043113"/>
            <a:ext cx="80645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balance</a:t>
            </a:r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 flipV="1">
            <a:off x="4741863" y="1677988"/>
            <a:ext cx="636587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>
            <a:off x="4872038" y="2011363"/>
            <a:ext cx="711200" cy="163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1" name="Rectangle 15"/>
          <p:cNvSpPr>
            <a:spLocks noChangeArrowheads="1"/>
          </p:cNvSpPr>
          <p:nvPr/>
        </p:nvSpPr>
        <p:spPr bwMode="auto">
          <a:xfrm>
            <a:off x="1719263" y="2944813"/>
            <a:ext cx="49053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rate</a:t>
            </a:r>
          </a:p>
        </p:txBody>
      </p:sp>
      <p:sp>
        <p:nvSpPr>
          <p:cNvPr id="224272" name="Rectangle 16"/>
          <p:cNvSpPr>
            <a:spLocks noChangeArrowheads="1"/>
          </p:cNvSpPr>
          <p:nvPr/>
        </p:nvSpPr>
        <p:spPr bwMode="auto">
          <a:xfrm>
            <a:off x="6381750" y="2930525"/>
            <a:ext cx="931863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overdraft</a:t>
            </a: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 flipH="1">
            <a:off x="2295525" y="2957513"/>
            <a:ext cx="688975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>
            <a:off x="5835650" y="2987675"/>
            <a:ext cx="504825" cy="119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5387975" y="1538288"/>
            <a:ext cx="990600" cy="2682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6" name="Oval 20"/>
          <p:cNvSpPr>
            <a:spLocks noChangeArrowheads="1"/>
          </p:cNvSpPr>
          <p:nvPr/>
        </p:nvSpPr>
        <p:spPr bwMode="auto">
          <a:xfrm>
            <a:off x="5614988" y="2070100"/>
            <a:ext cx="990600" cy="2667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7" name="Oval 21"/>
          <p:cNvSpPr>
            <a:spLocks noChangeArrowheads="1"/>
          </p:cNvSpPr>
          <p:nvPr/>
        </p:nvSpPr>
        <p:spPr bwMode="auto">
          <a:xfrm>
            <a:off x="1547813" y="2992438"/>
            <a:ext cx="808037" cy="2682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8" name="Oval 22"/>
          <p:cNvSpPr>
            <a:spLocks noChangeArrowheads="1"/>
          </p:cNvSpPr>
          <p:nvPr/>
        </p:nvSpPr>
        <p:spPr bwMode="auto">
          <a:xfrm>
            <a:off x="6332538" y="2924175"/>
            <a:ext cx="960437" cy="3365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9" name="Rectangle 2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7063" y="3336925"/>
            <a:ext cx="7818437" cy="29940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“</a:t>
            </a:r>
            <a:r>
              <a:rPr lang="en-US" sz="1800">
                <a:solidFill>
                  <a:schemeClr val="folHlink"/>
                </a:solidFill>
                <a:latin typeface="Times New Roman" pitchFamily="18" charset="0"/>
              </a:rPr>
              <a:t>Savings</a:t>
            </a:r>
            <a:r>
              <a:rPr lang="en-US" sz="1800">
                <a:latin typeface="Times New Roman" pitchFamily="18" charset="0"/>
              </a:rPr>
              <a:t>” and “</a:t>
            </a:r>
            <a:r>
              <a:rPr lang="en-US" sz="1800">
                <a:solidFill>
                  <a:schemeClr val="folHlink"/>
                </a:solidFill>
                <a:latin typeface="Times New Roman" pitchFamily="18" charset="0"/>
              </a:rPr>
              <a:t>checkings</a:t>
            </a:r>
            <a:r>
              <a:rPr lang="en-US" sz="1800">
                <a:latin typeface="Times New Roman" pitchFamily="18" charset="0"/>
              </a:rPr>
              <a:t>” are subclasses of the “account” ES.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“</a:t>
            </a:r>
            <a:r>
              <a:rPr lang="en-US" sz="1800">
                <a:solidFill>
                  <a:schemeClr val="folHlink"/>
                </a:solidFill>
                <a:latin typeface="Times New Roman" pitchFamily="18" charset="0"/>
              </a:rPr>
              <a:t>Accounts</a:t>
            </a:r>
            <a:r>
              <a:rPr lang="en-US" sz="1800">
                <a:latin typeface="Times New Roman" pitchFamily="18" charset="0"/>
              </a:rPr>
              <a:t>” is a superclass of savings and checkings ES’s.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An entity in a subclass must belong to the superclass as well.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Every savings/checking account is also an account.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Attribute Inheritance: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Subclasses inherit </a:t>
            </a:r>
            <a:r>
              <a:rPr lang="en-US" sz="1600">
                <a:solidFill>
                  <a:schemeClr val="folHlink"/>
                </a:solidFill>
                <a:latin typeface="Times New Roman" pitchFamily="18" charset="0"/>
              </a:rPr>
              <a:t>all attributes</a:t>
            </a:r>
            <a:r>
              <a:rPr lang="en-US" sz="1600">
                <a:latin typeface="Times New Roman" pitchFamily="18" charset="0"/>
              </a:rPr>
              <a:t> of the superclass.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Key of the subclass is the same as the key for the superclass.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Subclasses inherit all relationships in which the superclass participates.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28600"/>
            <a:ext cx="8031162" cy="812800"/>
          </a:xfrm>
        </p:spPr>
        <p:txBody>
          <a:bodyPr/>
          <a:lstStyle/>
          <a:p>
            <a:r>
              <a:rPr lang="en-US" sz="3200" b="1" dirty="0" err="1">
                <a:solidFill>
                  <a:srgbClr val="FFCCFF"/>
                </a:solidFill>
                <a:latin typeface="Times New Roman" pitchFamily="18" charset="0"/>
              </a:rPr>
              <a:t>Superclass</a:t>
            </a:r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/Subclass relationships (cont)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524000"/>
            <a:ext cx="7772400" cy="4114800"/>
          </a:xfrm>
        </p:spPr>
        <p:txBody>
          <a:bodyPr/>
          <a:lstStyle/>
          <a:p>
            <a:r>
              <a:rPr lang="en-US" sz="2200" dirty="0" err="1">
                <a:latin typeface="Times New Roman" pitchFamily="18" charset="0"/>
              </a:rPr>
              <a:t>Superclass</a:t>
            </a:r>
            <a:r>
              <a:rPr lang="en-US" sz="2200" dirty="0">
                <a:latin typeface="Times New Roman" pitchFamily="18" charset="0"/>
              </a:rPr>
              <a:t> and Subclass relationships arise during schema design due to the process of specialization and generalization </a:t>
            </a:r>
          </a:p>
          <a:p>
            <a:r>
              <a:rPr lang="en-US" sz="2200" b="1" dirty="0">
                <a:latin typeface="Times New Roman" pitchFamily="18" charset="0"/>
              </a:rPr>
              <a:t>Specialization</a:t>
            </a:r>
            <a:r>
              <a:rPr lang="en-US" sz="2200" dirty="0">
                <a:latin typeface="Times New Roman" pitchFamily="18" charset="0"/>
              </a:rPr>
              <a:t>: process of classifying a class of objects into more specialized subclasses</a:t>
            </a:r>
          </a:p>
          <a:p>
            <a:pPr lvl="1"/>
            <a:r>
              <a:rPr lang="en-US" sz="2200" dirty="0">
                <a:latin typeface="Times New Roman" pitchFamily="18" charset="0"/>
              </a:rPr>
              <a:t>E.g., start with an employee ES, then specialize it into different types of employees.</a:t>
            </a:r>
          </a:p>
          <a:p>
            <a:r>
              <a:rPr lang="en-US" sz="2200" b="1" dirty="0">
                <a:latin typeface="Times New Roman" pitchFamily="18" charset="0"/>
              </a:rPr>
              <a:t>Generalization</a:t>
            </a:r>
            <a:r>
              <a:rPr lang="en-US" sz="2200" dirty="0">
                <a:latin typeface="Times New Roman" pitchFamily="18" charset="0"/>
              </a:rPr>
              <a:t>: Reverse of specialization. A process of synthesis of two or more lower-level ES to produce a higher-level ES.</a:t>
            </a:r>
          </a:p>
          <a:p>
            <a:pPr lvl="1"/>
            <a:r>
              <a:rPr lang="en-US" sz="2200" dirty="0">
                <a:latin typeface="Times New Roman" pitchFamily="18" charset="0"/>
              </a:rPr>
              <a:t>E.g., identified a car, a sports utility vehicle, and a truck, then generalize them to create an automobile ES.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sz="3600" b="1" dirty="0" err="1">
                <a:solidFill>
                  <a:srgbClr val="FFCCFF"/>
                </a:solidFill>
                <a:latin typeface="Times New Roman" pitchFamily="18" charset="0"/>
              </a:rPr>
              <a:t>Superclass</a:t>
            </a:r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/Subclass Lattice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079875" y="2278063"/>
            <a:ext cx="800100" cy="282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persons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08225" y="3476625"/>
            <a:ext cx="1017588" cy="349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employees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079875" y="3476625"/>
            <a:ext cx="893763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alumnus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816600" y="3471863"/>
            <a:ext cx="92233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students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1128713" y="4687888"/>
            <a:ext cx="687387" cy="27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staff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2400300" y="4670425"/>
            <a:ext cx="804863" cy="3095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faculty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3814763" y="4573588"/>
            <a:ext cx="1014412" cy="600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student </a:t>
            </a:r>
          </a:p>
          <a:p>
            <a:pPr algn="ctr" eaLnBrk="0" hangingPunct="0"/>
            <a:r>
              <a:rPr lang="en-US" sz="1600" b="0">
                <a:latin typeface="Times New Roman" pitchFamily="18" charset="0"/>
              </a:rPr>
              <a:t>assistants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465763" y="4784725"/>
            <a:ext cx="576262" cy="2825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grads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26200" y="4735513"/>
            <a:ext cx="1125538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undergrads</a:t>
            </a:r>
          </a:p>
        </p:txBody>
      </p:sp>
      <p:sp>
        <p:nvSpPr>
          <p:cNvPr id="230413" name="Rectangle 13"/>
          <p:cNvSpPr>
            <a:spLocks noChangeArrowheads="1"/>
          </p:cNvSpPr>
          <p:nvPr/>
        </p:nvSpPr>
        <p:spPr bwMode="auto">
          <a:xfrm>
            <a:off x="3221038" y="5876925"/>
            <a:ext cx="5334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RAs</a:t>
            </a:r>
          </a:p>
        </p:txBody>
      </p:sp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4784725" y="5845175"/>
            <a:ext cx="600075" cy="2524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TAs</a:t>
            </a:r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 flipH="1">
            <a:off x="2836863" y="3073400"/>
            <a:ext cx="1527175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>
            <a:off x="4521200" y="3065463"/>
            <a:ext cx="4763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7" name="Line 17"/>
          <p:cNvSpPr>
            <a:spLocks noChangeShapeType="1"/>
          </p:cNvSpPr>
          <p:nvPr/>
        </p:nvSpPr>
        <p:spPr bwMode="auto">
          <a:xfrm>
            <a:off x="4868863" y="3065463"/>
            <a:ext cx="1347787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8" name="Line 18"/>
          <p:cNvSpPr>
            <a:spLocks noChangeShapeType="1"/>
          </p:cNvSpPr>
          <p:nvPr/>
        </p:nvSpPr>
        <p:spPr bwMode="auto">
          <a:xfrm flipH="1">
            <a:off x="1501775" y="4375150"/>
            <a:ext cx="965200" cy="277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9" name="Line 19"/>
          <p:cNvSpPr>
            <a:spLocks noChangeShapeType="1"/>
          </p:cNvSpPr>
          <p:nvPr/>
        </p:nvSpPr>
        <p:spPr bwMode="auto">
          <a:xfrm>
            <a:off x="2778125" y="4421188"/>
            <a:ext cx="4763" cy="246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0" name="Line 20"/>
          <p:cNvSpPr>
            <a:spLocks noChangeShapeType="1"/>
          </p:cNvSpPr>
          <p:nvPr/>
        </p:nvSpPr>
        <p:spPr bwMode="auto">
          <a:xfrm>
            <a:off x="3082925" y="4381500"/>
            <a:ext cx="687388" cy="176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1" name="Line 21"/>
          <p:cNvSpPr>
            <a:spLocks noChangeShapeType="1"/>
          </p:cNvSpPr>
          <p:nvPr/>
        </p:nvSpPr>
        <p:spPr bwMode="auto">
          <a:xfrm flipH="1">
            <a:off x="5738813" y="4364038"/>
            <a:ext cx="250825" cy="411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2" name="Line 22"/>
          <p:cNvSpPr>
            <a:spLocks noChangeShapeType="1"/>
          </p:cNvSpPr>
          <p:nvPr/>
        </p:nvSpPr>
        <p:spPr bwMode="auto">
          <a:xfrm>
            <a:off x="6550025" y="4373563"/>
            <a:ext cx="382588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3" name="Line 23"/>
          <p:cNvSpPr>
            <a:spLocks noChangeShapeType="1"/>
          </p:cNvSpPr>
          <p:nvPr/>
        </p:nvSpPr>
        <p:spPr bwMode="auto">
          <a:xfrm>
            <a:off x="4337050" y="5160963"/>
            <a:ext cx="6350" cy="185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4" name="Line 24"/>
          <p:cNvSpPr>
            <a:spLocks noChangeShapeType="1"/>
          </p:cNvSpPr>
          <p:nvPr/>
        </p:nvSpPr>
        <p:spPr bwMode="auto">
          <a:xfrm flipH="1">
            <a:off x="3517900" y="5645150"/>
            <a:ext cx="508000" cy="214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5" name="Line 25"/>
          <p:cNvSpPr>
            <a:spLocks noChangeShapeType="1"/>
          </p:cNvSpPr>
          <p:nvPr/>
        </p:nvSpPr>
        <p:spPr bwMode="auto">
          <a:xfrm>
            <a:off x="4646613" y="5678488"/>
            <a:ext cx="382587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6" name="Line 26"/>
          <p:cNvSpPr>
            <a:spLocks noChangeShapeType="1"/>
          </p:cNvSpPr>
          <p:nvPr/>
        </p:nvSpPr>
        <p:spPr bwMode="auto">
          <a:xfrm flipH="1">
            <a:off x="4803775" y="4284663"/>
            <a:ext cx="720725" cy="28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7" name="Oval 27"/>
          <p:cNvSpPr>
            <a:spLocks noChangeArrowheads="1"/>
          </p:cNvSpPr>
          <p:nvPr/>
        </p:nvSpPr>
        <p:spPr bwMode="auto">
          <a:xfrm>
            <a:off x="6459538" y="4049713"/>
            <a:ext cx="390525" cy="2047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d</a:t>
            </a:r>
          </a:p>
        </p:txBody>
      </p:sp>
      <p:sp>
        <p:nvSpPr>
          <p:cNvPr id="230428" name="Oval 28"/>
          <p:cNvSpPr>
            <a:spLocks noChangeArrowheads="1"/>
          </p:cNvSpPr>
          <p:nvPr/>
        </p:nvSpPr>
        <p:spPr bwMode="auto">
          <a:xfrm>
            <a:off x="4548188" y="5354638"/>
            <a:ext cx="390525" cy="2047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o</a:t>
            </a:r>
          </a:p>
        </p:txBody>
      </p:sp>
      <p:sp>
        <p:nvSpPr>
          <p:cNvPr id="230429" name="AutoShape 29"/>
          <p:cNvSpPr>
            <a:spLocks noChangeArrowheads="1"/>
          </p:cNvSpPr>
          <p:nvPr/>
        </p:nvSpPr>
        <p:spPr bwMode="auto">
          <a:xfrm>
            <a:off x="4132263" y="2741613"/>
            <a:ext cx="715962" cy="319087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30430" name="Line 30"/>
          <p:cNvSpPr>
            <a:spLocks noChangeShapeType="1"/>
          </p:cNvSpPr>
          <p:nvPr/>
        </p:nvSpPr>
        <p:spPr bwMode="auto">
          <a:xfrm flipH="1">
            <a:off x="2778125" y="3833813"/>
            <a:ext cx="11113" cy="230187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31" name="Line 31"/>
          <p:cNvSpPr>
            <a:spLocks noChangeShapeType="1"/>
          </p:cNvSpPr>
          <p:nvPr/>
        </p:nvSpPr>
        <p:spPr bwMode="auto">
          <a:xfrm flipH="1">
            <a:off x="6272213" y="3822700"/>
            <a:ext cx="0" cy="252413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32" name="AutoShape 32"/>
          <p:cNvSpPr>
            <a:spLocks noChangeArrowheads="1"/>
          </p:cNvSpPr>
          <p:nvPr/>
        </p:nvSpPr>
        <p:spPr bwMode="auto">
          <a:xfrm>
            <a:off x="2500313" y="4057650"/>
            <a:ext cx="609600" cy="304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30433" name="AutoShape 33"/>
          <p:cNvSpPr>
            <a:spLocks noChangeArrowheads="1"/>
          </p:cNvSpPr>
          <p:nvPr/>
        </p:nvSpPr>
        <p:spPr bwMode="auto">
          <a:xfrm>
            <a:off x="6007100" y="4078288"/>
            <a:ext cx="571500" cy="293687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30434" name="AutoShape 34"/>
          <p:cNvSpPr>
            <a:spLocks noChangeArrowheads="1"/>
          </p:cNvSpPr>
          <p:nvPr/>
        </p:nvSpPr>
        <p:spPr bwMode="auto">
          <a:xfrm>
            <a:off x="4025900" y="5362575"/>
            <a:ext cx="609600" cy="304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30435" name="Oval 35"/>
          <p:cNvSpPr>
            <a:spLocks noChangeArrowheads="1"/>
          </p:cNvSpPr>
          <p:nvPr/>
        </p:nvSpPr>
        <p:spPr bwMode="auto">
          <a:xfrm>
            <a:off x="3028950" y="4113213"/>
            <a:ext cx="390525" cy="2047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d</a:t>
            </a:r>
          </a:p>
        </p:txBody>
      </p:sp>
      <p:sp>
        <p:nvSpPr>
          <p:cNvPr id="230436" name="Oval 36"/>
          <p:cNvSpPr>
            <a:spLocks noChangeArrowheads="1"/>
          </p:cNvSpPr>
          <p:nvPr/>
        </p:nvSpPr>
        <p:spPr bwMode="auto">
          <a:xfrm>
            <a:off x="4854575" y="2782888"/>
            <a:ext cx="322263" cy="1952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o</a:t>
            </a:r>
          </a:p>
        </p:txBody>
      </p:sp>
      <p:sp>
        <p:nvSpPr>
          <p:cNvPr id="230437" name="Line 37"/>
          <p:cNvSpPr>
            <a:spLocks noChangeShapeType="1"/>
          </p:cNvSpPr>
          <p:nvPr/>
        </p:nvSpPr>
        <p:spPr bwMode="auto">
          <a:xfrm>
            <a:off x="4494213" y="2584450"/>
            <a:ext cx="7937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0438" name="Text Box 38"/>
          <p:cNvSpPr txBox="1">
            <a:spLocks noChangeArrowheads="1"/>
          </p:cNvSpPr>
          <p:nvPr/>
        </p:nvSpPr>
        <p:spPr bwMode="auto">
          <a:xfrm>
            <a:off x="322263" y="1639888"/>
            <a:ext cx="808355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Class/Subclass relationships form a hierarchy (tree) or a lattice</a:t>
            </a:r>
          </a:p>
        </p:txBody>
      </p:sp>
      <p:sp>
        <p:nvSpPr>
          <p:cNvPr id="230439" name="Line 39"/>
          <p:cNvSpPr>
            <a:spLocks noChangeShapeType="1"/>
          </p:cNvSpPr>
          <p:nvPr/>
        </p:nvSpPr>
        <p:spPr bwMode="auto">
          <a:xfrm flipH="1">
            <a:off x="2822575" y="3830638"/>
            <a:ext cx="11113" cy="230187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40" name="Line 40"/>
          <p:cNvSpPr>
            <a:spLocks noChangeShapeType="1"/>
          </p:cNvSpPr>
          <p:nvPr/>
        </p:nvSpPr>
        <p:spPr bwMode="auto">
          <a:xfrm flipH="1">
            <a:off x="6316663" y="3827463"/>
            <a:ext cx="0" cy="252412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41" name="AutoShape 41"/>
          <p:cNvSpPr>
            <a:spLocks noChangeArrowheads="1"/>
          </p:cNvSpPr>
          <p:nvPr/>
        </p:nvSpPr>
        <p:spPr bwMode="auto">
          <a:xfrm>
            <a:off x="5245100" y="3990975"/>
            <a:ext cx="571500" cy="29368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30442" name="Line 42"/>
          <p:cNvSpPr>
            <a:spLocks noChangeShapeType="1"/>
          </p:cNvSpPr>
          <p:nvPr/>
        </p:nvSpPr>
        <p:spPr bwMode="auto">
          <a:xfrm flipH="1">
            <a:off x="5668963" y="3857625"/>
            <a:ext cx="412750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Multiple Inheritance</a:t>
            </a:r>
          </a:p>
        </p:txBody>
      </p:sp>
      <p:sp>
        <p:nvSpPr>
          <p:cNvPr id="28877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55638" y="1612900"/>
            <a:ext cx="8221662" cy="2882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Subclass inherits all its attributes from its superclass.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If a subclass has 2 or more superclasses, then it inherits from all the superclasses.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Resolve attribute-name conflicts: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ER model doesn’t specify how to resolve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Several options: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Choose a default attribute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Rename the conflicting attributes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2701925" y="4487863"/>
            <a:ext cx="1017588" cy="349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employees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4992688" y="4454525"/>
            <a:ext cx="969962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students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3844925" y="5575300"/>
            <a:ext cx="1014413" cy="600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student </a:t>
            </a:r>
          </a:p>
          <a:p>
            <a:pPr algn="ctr" eaLnBrk="0" hangingPunct="0"/>
            <a:r>
              <a:rPr lang="en-US" sz="1600" b="0">
                <a:latin typeface="Times New Roman" pitchFamily="18" charset="0"/>
              </a:rPr>
              <a:t>assistants</a:t>
            </a:r>
          </a:p>
        </p:txBody>
      </p:sp>
      <p:sp>
        <p:nvSpPr>
          <p:cNvPr id="288783" name="Line 15"/>
          <p:cNvSpPr>
            <a:spLocks noChangeShapeType="1"/>
          </p:cNvSpPr>
          <p:nvPr/>
        </p:nvSpPr>
        <p:spPr bwMode="auto">
          <a:xfrm>
            <a:off x="3192463" y="5413375"/>
            <a:ext cx="608012" cy="146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84" name="Line 16"/>
          <p:cNvSpPr>
            <a:spLocks noChangeShapeType="1"/>
          </p:cNvSpPr>
          <p:nvPr/>
        </p:nvSpPr>
        <p:spPr bwMode="auto">
          <a:xfrm flipH="1">
            <a:off x="4854575" y="5373688"/>
            <a:ext cx="64452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89" name="Line 21"/>
          <p:cNvSpPr>
            <a:spLocks noChangeShapeType="1"/>
          </p:cNvSpPr>
          <p:nvPr/>
        </p:nvSpPr>
        <p:spPr bwMode="auto">
          <a:xfrm flipH="1">
            <a:off x="3171825" y="4845050"/>
            <a:ext cx="11113" cy="230188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90" name="Line 22"/>
          <p:cNvSpPr>
            <a:spLocks noChangeShapeType="1"/>
          </p:cNvSpPr>
          <p:nvPr/>
        </p:nvSpPr>
        <p:spPr bwMode="auto">
          <a:xfrm flipH="1">
            <a:off x="5526088" y="4805363"/>
            <a:ext cx="0" cy="252412"/>
          </a:xfrm>
          <a:prstGeom prst="line">
            <a:avLst/>
          </a:prstGeom>
          <a:noFill/>
          <a:ln w="19050" cmpd="thinThick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91" name="AutoShape 23"/>
          <p:cNvSpPr>
            <a:spLocks noChangeArrowheads="1"/>
          </p:cNvSpPr>
          <p:nvPr/>
        </p:nvSpPr>
        <p:spPr bwMode="auto">
          <a:xfrm>
            <a:off x="2894013" y="5068888"/>
            <a:ext cx="609600" cy="304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88792" name="AutoShape 24"/>
          <p:cNvSpPr>
            <a:spLocks noChangeArrowheads="1"/>
          </p:cNvSpPr>
          <p:nvPr/>
        </p:nvSpPr>
        <p:spPr bwMode="auto">
          <a:xfrm>
            <a:off x="5260975" y="5060950"/>
            <a:ext cx="571500" cy="29368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ISA</a:t>
            </a:r>
          </a:p>
        </p:txBody>
      </p:sp>
      <p:sp>
        <p:nvSpPr>
          <p:cNvPr id="288796" name="Rectangle 28"/>
          <p:cNvSpPr>
            <a:spLocks noChangeArrowheads="1"/>
          </p:cNvSpPr>
          <p:nvPr/>
        </p:nvSpPr>
        <p:spPr bwMode="auto">
          <a:xfrm>
            <a:off x="1674813" y="4489450"/>
            <a:ext cx="3429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id</a:t>
            </a:r>
          </a:p>
        </p:txBody>
      </p:sp>
      <p:sp>
        <p:nvSpPr>
          <p:cNvPr id="288797" name="Line 29"/>
          <p:cNvSpPr>
            <a:spLocks noChangeShapeType="1"/>
          </p:cNvSpPr>
          <p:nvPr/>
        </p:nvSpPr>
        <p:spPr bwMode="auto">
          <a:xfrm flipH="1" flipV="1">
            <a:off x="2254250" y="4665663"/>
            <a:ext cx="4143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98" name="Oval 30"/>
          <p:cNvSpPr>
            <a:spLocks noChangeArrowheads="1"/>
          </p:cNvSpPr>
          <p:nvPr/>
        </p:nvSpPr>
        <p:spPr bwMode="auto">
          <a:xfrm>
            <a:off x="1430338" y="4537075"/>
            <a:ext cx="808037" cy="2682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799" name="Rectangle 31"/>
          <p:cNvSpPr>
            <a:spLocks noChangeArrowheads="1"/>
          </p:cNvSpPr>
          <p:nvPr/>
        </p:nvSpPr>
        <p:spPr bwMode="auto">
          <a:xfrm>
            <a:off x="6615113" y="4454525"/>
            <a:ext cx="3429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id</a:t>
            </a:r>
          </a:p>
        </p:txBody>
      </p:sp>
      <p:sp>
        <p:nvSpPr>
          <p:cNvPr id="288800" name="Line 32"/>
          <p:cNvSpPr>
            <a:spLocks noChangeShapeType="1"/>
          </p:cNvSpPr>
          <p:nvPr/>
        </p:nvSpPr>
        <p:spPr bwMode="auto">
          <a:xfrm flipH="1" flipV="1">
            <a:off x="5946775" y="4641850"/>
            <a:ext cx="4143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801" name="Oval 33"/>
          <p:cNvSpPr>
            <a:spLocks noChangeArrowheads="1"/>
          </p:cNvSpPr>
          <p:nvPr/>
        </p:nvSpPr>
        <p:spPr bwMode="auto">
          <a:xfrm>
            <a:off x="6370638" y="4502150"/>
            <a:ext cx="808037" cy="2682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Entity-Relationship Model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9263" y="1600200"/>
            <a:ext cx="3700462" cy="598488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pitchFamily="18" charset="0"/>
              </a:rPr>
              <a:t>A schema in E/R</a:t>
            </a:r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 l="1167" t="30115" r="1334" b="30449"/>
          <a:stretch>
            <a:fillRect/>
          </a:stretch>
        </p:blipFill>
        <p:spPr bwMode="auto">
          <a:xfrm>
            <a:off x="809625" y="2616200"/>
            <a:ext cx="7507288" cy="2447925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Review of ER Model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519238"/>
            <a:ext cx="8113713" cy="4748212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Basic Model: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Entities: strong, weak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Relationships: binary, ternary, multiway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Role of entity sets in a relationship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Constraints on entity set: domain, key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Constraint on relationships: cardinality (1-1, 1-N, M-N), participation, referential integrity, single-value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Extended Model: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Superclass and subclass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Aggregation</a:t>
            </a:r>
            <a:r>
              <a:rPr lang="en-US" sz="3100">
                <a:latin typeface="Times New Roman" pitchFamily="18" charset="0"/>
              </a:rPr>
              <a:t> </a:t>
            </a:r>
            <a:endParaRPr 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554038" y="2338388"/>
            <a:ext cx="8277225" cy="39258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90513" indent="-290513" algn="ctr" eaLnBrk="0" hangingPunct="0">
              <a:spcBef>
                <a:spcPct val="20000"/>
              </a:spcBef>
              <a:tabLst>
                <a:tab pos="568325" algn="l"/>
              </a:tabLst>
            </a:pPr>
            <a:r>
              <a:rPr lang="en-US" sz="1800" b="1" u="sng" dirty="0">
                <a:latin typeface="Times New Roman" pitchFamily="18" charset="0"/>
              </a:rPr>
              <a:t>Typical Schema Design Cycle</a:t>
            </a:r>
          </a:p>
          <a:p>
            <a:pPr marL="290513" indent="-290513" eaLnBrk="0" hangingPunct="0">
              <a:spcBef>
                <a:spcPct val="20000"/>
              </a:spcBef>
              <a:tabLst>
                <a:tab pos="568325" algn="l"/>
              </a:tabLst>
            </a:pPr>
            <a:r>
              <a:rPr lang="en-US" sz="1800" dirty="0">
                <a:latin typeface="Times New Roman" pitchFamily="18" charset="0"/>
              </a:rPr>
              <a:t>1: </a:t>
            </a:r>
            <a:r>
              <a:rPr lang="en-US" sz="1800" i="1" dirty="0">
                <a:latin typeface="Times New Roman" pitchFamily="18" charset="0"/>
              </a:rPr>
              <a:t>Requirement Analysis</a:t>
            </a:r>
            <a:r>
              <a:rPr lang="en-US" sz="1800" dirty="0">
                <a:latin typeface="Times New Roman" pitchFamily="18" charset="0"/>
              </a:rPr>
              <a:t>: </a:t>
            </a:r>
            <a:r>
              <a:rPr lang="en-US" sz="1800" b="0" dirty="0">
                <a:latin typeface="Times New Roman" pitchFamily="18" charset="0"/>
              </a:rPr>
              <a:t>Learn about the application.</a:t>
            </a:r>
          </a:p>
          <a:p>
            <a:pPr marL="568325" lvl="1" indent="-163513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tabLst>
                <a:tab pos="568325" algn="l"/>
              </a:tabLst>
            </a:pPr>
            <a:r>
              <a:rPr lang="en-US" sz="1800" b="0" dirty="0">
                <a:latin typeface="Times New Roman" pitchFamily="18" charset="0"/>
              </a:rPr>
              <a:t>what problem does the application solve, what questions does the application ask about the data, what data does the application need to answer these questions.</a:t>
            </a:r>
          </a:p>
          <a:p>
            <a:pPr marL="290513" indent="-290513" eaLnBrk="0" hangingPunct="0">
              <a:spcBef>
                <a:spcPct val="20000"/>
              </a:spcBef>
              <a:tabLst>
                <a:tab pos="568325" algn="l"/>
              </a:tabLst>
            </a:pPr>
            <a:r>
              <a:rPr lang="en-US" sz="1800" dirty="0">
                <a:latin typeface="Times New Roman" pitchFamily="18" charset="0"/>
              </a:rPr>
              <a:t>2:  </a:t>
            </a:r>
            <a:r>
              <a:rPr lang="en-US" sz="1800" i="1" dirty="0">
                <a:latin typeface="Times New Roman" pitchFamily="18" charset="0"/>
              </a:rPr>
              <a:t>Design a trial schema</a:t>
            </a:r>
            <a:r>
              <a:rPr lang="en-US" sz="1800" dirty="0">
                <a:latin typeface="Times New Roman" pitchFamily="18" charset="0"/>
              </a:rPr>
              <a:t> </a:t>
            </a:r>
          </a:p>
          <a:p>
            <a:pPr marL="568325" lvl="1" indent="-163513" eaLnBrk="0" hangingPunct="0">
              <a:spcBef>
                <a:spcPct val="20000"/>
              </a:spcBef>
              <a:buFontTx/>
              <a:buChar char="•"/>
              <a:tabLst>
                <a:tab pos="568325" algn="l"/>
              </a:tabLst>
            </a:pPr>
            <a:r>
              <a:rPr lang="en-US" sz="1800" dirty="0">
                <a:latin typeface="Times New Roman" pitchFamily="18" charset="0"/>
              </a:rPr>
              <a:t>top-down strategy: </a:t>
            </a:r>
            <a:r>
              <a:rPr lang="en-US" sz="1800" b="0" dirty="0">
                <a:latin typeface="Times New Roman" pitchFamily="18" charset="0"/>
              </a:rPr>
              <a:t>define high-level concepts and then use successive refinements</a:t>
            </a:r>
          </a:p>
          <a:p>
            <a:pPr marL="568325" lvl="1" indent="-163513" eaLnBrk="0" hangingPunct="0">
              <a:spcBef>
                <a:spcPct val="20000"/>
              </a:spcBef>
              <a:buFontTx/>
              <a:buChar char="•"/>
              <a:tabLst>
                <a:tab pos="568325" algn="l"/>
              </a:tabLst>
            </a:pPr>
            <a:r>
              <a:rPr lang="en-US" sz="1800" dirty="0">
                <a:latin typeface="Times New Roman" pitchFamily="18" charset="0"/>
              </a:rPr>
              <a:t>bottom-up strategy: </a:t>
            </a:r>
            <a:r>
              <a:rPr lang="en-US" sz="1800" b="0" dirty="0">
                <a:latin typeface="Times New Roman" pitchFamily="18" charset="0"/>
              </a:rPr>
              <a:t>start with schema containing basic abstractions and then combine or add to them</a:t>
            </a:r>
            <a:endParaRPr lang="en-US" sz="1800" dirty="0">
              <a:latin typeface="Times New Roman" pitchFamily="18" charset="0"/>
            </a:endParaRPr>
          </a:p>
          <a:p>
            <a:pPr marL="290513" indent="-290513" eaLnBrk="0" hangingPunct="0">
              <a:spcBef>
                <a:spcPct val="20000"/>
              </a:spcBef>
              <a:buClr>
                <a:schemeClr val="tx1"/>
              </a:buClr>
              <a:tabLst>
                <a:tab pos="568325" algn="l"/>
              </a:tabLst>
            </a:pPr>
            <a:r>
              <a:rPr lang="en-US" sz="1800" dirty="0">
                <a:latin typeface="Times New Roman" pitchFamily="18" charset="0"/>
              </a:rPr>
              <a:t>3: Evaluate schema for quality and completeness.</a:t>
            </a:r>
          </a:p>
          <a:p>
            <a:pPr marL="568325" lvl="1" indent="-163513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tabLst>
                <a:tab pos="568325" algn="l"/>
              </a:tabLst>
            </a:pPr>
            <a:r>
              <a:rPr lang="en-US" sz="1800" b="0" dirty="0">
                <a:latin typeface="Times New Roman" pitchFamily="18" charset="0"/>
              </a:rPr>
              <a:t>consider the future: how is the application likely to change? Account for change.</a:t>
            </a:r>
          </a:p>
          <a:p>
            <a:pPr marL="290513" indent="-290513" eaLnBrk="0" hangingPunct="0">
              <a:spcBef>
                <a:spcPct val="20000"/>
              </a:spcBef>
              <a:tabLst>
                <a:tab pos="568325" algn="l"/>
              </a:tabLst>
            </a:pPr>
            <a:r>
              <a:rPr lang="en-US" sz="1800" dirty="0">
                <a:latin typeface="Times New Roman" pitchFamily="18" charset="0"/>
              </a:rPr>
              <a:t>4:  Iterate until satisfied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E/R Design Cycle</a:t>
            </a: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0400" y="1574800"/>
            <a:ext cx="8081963" cy="688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A good design is important since schemas do not change often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Times New Roman" pitchFamily="18" charset="0"/>
              </a:rPr>
              <a:t>The first version is almost always wrong.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43750" cy="612775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Schema Design Issues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85138" cy="4701929"/>
          </a:xfrm>
          <a:noFill/>
          <a:ln/>
        </p:spPr>
        <p:txBody>
          <a:bodyPr lIns="92075" tIns="46038" rIns="92075" bIns="46038">
            <a:spAutoFit/>
          </a:bodyPr>
          <a:lstStyle/>
          <a:p>
            <a:r>
              <a:rPr lang="en-US" sz="2200" dirty="0">
                <a:latin typeface="Times New Roman" pitchFamily="18" charset="0"/>
              </a:rPr>
              <a:t>There may be many ER schemas for one target database.</a:t>
            </a:r>
          </a:p>
          <a:p>
            <a:r>
              <a:rPr lang="en-US" sz="2200" dirty="0">
                <a:latin typeface="Times New Roman" pitchFamily="18" charset="0"/>
              </a:rPr>
              <a:t>Decisions that need to be made: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whether to use an attribute or entity set to represent an object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whether to model a concept as a relationship or an entity 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whether to use ternary relationship or a set of binary ones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whether to use a strong entity set of a weak entity set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whether using generalization/specializations is appropriate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whether using aggregates is appropriate</a:t>
            </a:r>
          </a:p>
          <a:p>
            <a:r>
              <a:rPr lang="en-US" sz="2200" dirty="0">
                <a:latin typeface="Times New Roman" pitchFamily="18" charset="0"/>
              </a:rPr>
              <a:t>But there are no straightforward answers to these questions. No two design teams will come up with the same design.</a:t>
            </a:r>
          </a:p>
          <a:p>
            <a:r>
              <a:rPr lang="en-US" sz="2200" dirty="0">
                <a:latin typeface="Times New Roman" pitchFamily="18" charset="0"/>
              </a:rPr>
              <a:t>There are some simple design principles that should be followed during ER design.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E/R Design Principles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3250" cy="4889500"/>
          </a:xfrm>
        </p:spPr>
        <p:txBody>
          <a:bodyPr/>
          <a:lstStyle/>
          <a:p>
            <a:r>
              <a:rPr lang="en-US" sz="2200" dirty="0">
                <a:latin typeface="Times New Roman" pitchFamily="18" charset="0"/>
              </a:rPr>
              <a:t>Keep the same schema: Schemas should not change often. So store frequently changing information as instances.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currently each project consists of 10 members. Since later projects may have more or less employees, do not hard code the 10 employees as 10 attributes of the project entity</a:t>
            </a:r>
          </a:p>
          <a:p>
            <a:r>
              <a:rPr lang="en-US" sz="2200" dirty="0">
                <a:latin typeface="Times New Roman" pitchFamily="18" charset="0"/>
              </a:rPr>
              <a:t>Avoid redundancy: schemas should prevent representing the same facts multiple times.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An attribute/relationship is redundant if deleting it does not result in a loss of any information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Redundancy may cause:</a:t>
            </a:r>
          </a:p>
          <a:p>
            <a:pPr lvl="2"/>
            <a:r>
              <a:rPr lang="en-US" sz="1800" dirty="0">
                <a:latin typeface="Times New Roman" pitchFamily="18" charset="0"/>
              </a:rPr>
              <a:t>wastage of space</a:t>
            </a:r>
          </a:p>
          <a:p>
            <a:pPr lvl="2"/>
            <a:r>
              <a:rPr lang="en-US" sz="1800" dirty="0">
                <a:latin typeface="Times New Roman" pitchFamily="18" charset="0"/>
              </a:rPr>
              <a:t>application programming more difficult: need to update all instances of a fact to avoid inconsistency of database</a:t>
            </a:r>
          </a:p>
          <a:p>
            <a:r>
              <a:rPr lang="en-US" sz="2200" dirty="0">
                <a:latin typeface="Times New Roman" pitchFamily="18" charset="0"/>
              </a:rPr>
              <a:t>Consistent and clear names for attributes, entities, and relationships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b="1" dirty="0">
                <a:solidFill>
                  <a:srgbClr val="FFCCFF"/>
                </a:solidFill>
                <a:latin typeface="Times New Roman" pitchFamily="18" charset="0"/>
              </a:rPr>
              <a:t>Case Study 1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99413" cy="45085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Design a DB representing cities, counties, and states in the US: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For states, record the name, population, and state capital (a city).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For counties, record the name, the population, and the located state.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For cities, record the name, the population, the located state and the located county.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</a:rPr>
              <a:t>Uniqueness assumptions: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Names of states are unique.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Names of counties are unique within a state (e.g., 26 states have Washington Counties).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Cities are unique only within a state (e.g., there are 24 </a:t>
            </a:r>
            <a:r>
              <a:rPr lang="en-US" sz="2000" dirty="0" err="1">
                <a:latin typeface="Times New Roman" pitchFamily="18" charset="0"/>
              </a:rPr>
              <a:t>Springfields</a:t>
            </a:r>
            <a:r>
              <a:rPr lang="en-US" sz="2000" dirty="0">
                <a:latin typeface="Times New Roman" pitchFamily="18" charset="0"/>
              </a:rPr>
              <a:t> among the 50 states).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Some counties and cities have the same name, even within a state (e.g., Los Angeles).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All cities are located within a single county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Design 1: bad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1914525" y="2792413"/>
            <a:ext cx="908050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cities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6253163" y="2820988"/>
            <a:ext cx="657225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states</a:t>
            </a:r>
          </a:p>
        </p:txBody>
      </p:sp>
      <p:sp>
        <p:nvSpPr>
          <p:cNvPr id="256005" name="Oval 5"/>
          <p:cNvSpPr>
            <a:spLocks noChangeArrowheads="1"/>
          </p:cNvSpPr>
          <p:nvPr/>
        </p:nvSpPr>
        <p:spPr bwMode="auto">
          <a:xfrm>
            <a:off x="6269038" y="2016125"/>
            <a:ext cx="868362" cy="4572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Popu.</a:t>
            </a:r>
          </a:p>
        </p:txBody>
      </p:sp>
      <p:sp>
        <p:nvSpPr>
          <p:cNvPr id="256006" name="Oval 6"/>
          <p:cNvSpPr>
            <a:spLocks noChangeArrowheads="1"/>
          </p:cNvSpPr>
          <p:nvPr/>
        </p:nvSpPr>
        <p:spPr bwMode="auto">
          <a:xfrm>
            <a:off x="7366000" y="2820988"/>
            <a:ext cx="8286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name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>
            <a:off x="6662738" y="2473325"/>
            <a:ext cx="9525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08" name="Line 8"/>
          <p:cNvSpPr>
            <a:spLocks noChangeShapeType="1"/>
          </p:cNvSpPr>
          <p:nvPr/>
        </p:nvSpPr>
        <p:spPr bwMode="auto">
          <a:xfrm flipH="1" flipV="1">
            <a:off x="6946900" y="3040063"/>
            <a:ext cx="409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09" name="Oval 9"/>
          <p:cNvSpPr>
            <a:spLocks noChangeArrowheads="1"/>
          </p:cNvSpPr>
          <p:nvPr/>
        </p:nvSpPr>
        <p:spPr bwMode="auto">
          <a:xfrm>
            <a:off x="1084263" y="1812925"/>
            <a:ext cx="1346200" cy="457200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Co. Popu.</a:t>
            </a:r>
          </a:p>
        </p:txBody>
      </p:sp>
      <p:sp>
        <p:nvSpPr>
          <p:cNvPr id="256010" name="Oval 10"/>
          <p:cNvSpPr>
            <a:spLocks noChangeArrowheads="1"/>
          </p:cNvSpPr>
          <p:nvPr/>
        </p:nvSpPr>
        <p:spPr bwMode="auto">
          <a:xfrm>
            <a:off x="2620963" y="1844675"/>
            <a:ext cx="130651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Co. name</a:t>
            </a:r>
          </a:p>
        </p:txBody>
      </p:sp>
      <p:sp>
        <p:nvSpPr>
          <p:cNvPr id="256011" name="Line 11"/>
          <p:cNvSpPr>
            <a:spLocks noChangeShapeType="1"/>
          </p:cNvSpPr>
          <p:nvPr/>
        </p:nvSpPr>
        <p:spPr bwMode="auto">
          <a:xfrm>
            <a:off x="1735138" y="2295525"/>
            <a:ext cx="4143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12" name="AutoShape 12"/>
          <p:cNvSpPr>
            <a:spLocks noChangeArrowheads="1"/>
          </p:cNvSpPr>
          <p:nvPr/>
        </p:nvSpPr>
        <p:spPr bwMode="auto">
          <a:xfrm>
            <a:off x="3349625" y="2724150"/>
            <a:ext cx="2279650" cy="59372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Located</a:t>
            </a: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V="1">
            <a:off x="2825750" y="3008313"/>
            <a:ext cx="5270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14" name="Line 14"/>
          <p:cNvSpPr>
            <a:spLocks noChangeShapeType="1"/>
          </p:cNvSpPr>
          <p:nvPr/>
        </p:nvSpPr>
        <p:spPr bwMode="auto">
          <a:xfrm flipV="1">
            <a:off x="5629275" y="3024188"/>
            <a:ext cx="598488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15" name="AutoShape 15"/>
          <p:cNvSpPr>
            <a:spLocks noChangeArrowheads="1"/>
          </p:cNvSpPr>
          <p:nvPr/>
        </p:nvSpPr>
        <p:spPr bwMode="auto">
          <a:xfrm>
            <a:off x="3690938" y="3649663"/>
            <a:ext cx="1293812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capital</a:t>
            </a:r>
          </a:p>
        </p:txBody>
      </p:sp>
      <p:sp>
        <p:nvSpPr>
          <p:cNvPr id="256016" name="Line 16"/>
          <p:cNvSpPr>
            <a:spLocks noChangeShapeType="1"/>
          </p:cNvSpPr>
          <p:nvPr/>
        </p:nvSpPr>
        <p:spPr bwMode="auto">
          <a:xfrm flipH="1" flipV="1">
            <a:off x="2781300" y="3184525"/>
            <a:ext cx="873125" cy="768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17" name="Line 17"/>
          <p:cNvSpPr>
            <a:spLocks noChangeShapeType="1"/>
          </p:cNvSpPr>
          <p:nvPr/>
        </p:nvSpPr>
        <p:spPr bwMode="auto">
          <a:xfrm flipV="1">
            <a:off x="4946650" y="3178175"/>
            <a:ext cx="1631950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18" name="Oval 18"/>
          <p:cNvSpPr>
            <a:spLocks noChangeArrowheads="1"/>
          </p:cNvSpPr>
          <p:nvPr/>
        </p:nvSpPr>
        <p:spPr bwMode="auto">
          <a:xfrm>
            <a:off x="623888" y="3087688"/>
            <a:ext cx="12827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Ci. Popu.</a:t>
            </a:r>
          </a:p>
        </p:txBody>
      </p:sp>
      <p:sp>
        <p:nvSpPr>
          <p:cNvPr id="256019" name="Oval 19"/>
          <p:cNvSpPr>
            <a:spLocks noChangeArrowheads="1"/>
          </p:cNvSpPr>
          <p:nvPr/>
        </p:nvSpPr>
        <p:spPr bwMode="auto">
          <a:xfrm>
            <a:off x="1579563" y="3551238"/>
            <a:ext cx="124301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Ci. name</a:t>
            </a:r>
          </a:p>
        </p:txBody>
      </p:sp>
      <p:sp>
        <p:nvSpPr>
          <p:cNvPr id="256020" name="Line 20"/>
          <p:cNvSpPr>
            <a:spLocks noChangeShapeType="1"/>
          </p:cNvSpPr>
          <p:nvPr/>
        </p:nvSpPr>
        <p:spPr bwMode="auto">
          <a:xfrm flipH="1">
            <a:off x="1328738" y="2946400"/>
            <a:ext cx="588962" cy="1127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21" name="Line 21"/>
          <p:cNvSpPr>
            <a:spLocks noChangeShapeType="1"/>
          </p:cNvSpPr>
          <p:nvPr/>
        </p:nvSpPr>
        <p:spPr bwMode="auto">
          <a:xfrm flipH="1">
            <a:off x="2160588" y="3173413"/>
            <a:ext cx="3175" cy="35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22" name="Line 22"/>
          <p:cNvSpPr>
            <a:spLocks noChangeShapeType="1"/>
          </p:cNvSpPr>
          <p:nvPr/>
        </p:nvSpPr>
        <p:spPr bwMode="auto">
          <a:xfrm flipV="1">
            <a:off x="2579688" y="2287588"/>
            <a:ext cx="790575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23" name="Text Box 23"/>
          <p:cNvSpPr txBox="1">
            <a:spLocks noChangeArrowheads="1"/>
          </p:cNvSpPr>
          <p:nvPr/>
        </p:nvSpPr>
        <p:spPr bwMode="auto">
          <a:xfrm>
            <a:off x="881063" y="4772025"/>
            <a:ext cx="5986462" cy="3968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>
                <a:latin typeface="Times New Roman" pitchFamily="18" charset="0"/>
              </a:rPr>
              <a:t>Problem: County Population is repeated for each city.</a:t>
            </a:r>
          </a:p>
        </p:txBody>
      </p:sp>
      <p:sp>
        <p:nvSpPr>
          <p:cNvPr id="256024" name="Line 24"/>
          <p:cNvSpPr>
            <a:spLocks noChangeShapeType="1"/>
          </p:cNvSpPr>
          <p:nvPr/>
        </p:nvSpPr>
        <p:spPr bwMode="auto">
          <a:xfrm>
            <a:off x="2867025" y="2198688"/>
            <a:ext cx="8080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25" name="Line 25"/>
          <p:cNvSpPr>
            <a:spLocks noChangeShapeType="1"/>
          </p:cNvSpPr>
          <p:nvPr/>
        </p:nvSpPr>
        <p:spPr bwMode="auto">
          <a:xfrm>
            <a:off x="1779588" y="3916363"/>
            <a:ext cx="8080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27" name="Rectangle 27"/>
          <p:cNvSpPr>
            <a:spLocks noChangeArrowheads="1"/>
          </p:cNvSpPr>
          <p:nvPr/>
        </p:nvSpPr>
        <p:spPr bwMode="auto">
          <a:xfrm>
            <a:off x="1863725" y="2760663"/>
            <a:ext cx="1011238" cy="449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28" name="Line 28"/>
          <p:cNvSpPr>
            <a:spLocks noChangeShapeType="1"/>
          </p:cNvSpPr>
          <p:nvPr/>
        </p:nvSpPr>
        <p:spPr bwMode="auto">
          <a:xfrm flipV="1">
            <a:off x="2854325" y="3063875"/>
            <a:ext cx="5270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29" name="AutoShape 29"/>
          <p:cNvSpPr>
            <a:spLocks noChangeArrowheads="1"/>
          </p:cNvSpPr>
          <p:nvPr/>
        </p:nvSpPr>
        <p:spPr bwMode="auto">
          <a:xfrm>
            <a:off x="3209925" y="2601913"/>
            <a:ext cx="2619375" cy="792162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Design 2: good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693863" y="4502150"/>
            <a:ext cx="644525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cities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1528763" y="2578100"/>
            <a:ext cx="892175" cy="365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counties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6475413" y="2638425"/>
            <a:ext cx="657225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states</a:t>
            </a:r>
          </a:p>
        </p:txBody>
      </p:sp>
      <p:sp>
        <p:nvSpPr>
          <p:cNvPr id="257031" name="Oval 7"/>
          <p:cNvSpPr>
            <a:spLocks noChangeArrowheads="1"/>
          </p:cNvSpPr>
          <p:nvPr/>
        </p:nvSpPr>
        <p:spPr bwMode="auto">
          <a:xfrm>
            <a:off x="5818188" y="1820863"/>
            <a:ext cx="868362" cy="4572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Popu.</a:t>
            </a:r>
          </a:p>
        </p:txBody>
      </p:sp>
      <p:sp>
        <p:nvSpPr>
          <p:cNvPr id="257032" name="Oval 8"/>
          <p:cNvSpPr>
            <a:spLocks noChangeArrowheads="1"/>
          </p:cNvSpPr>
          <p:nvPr/>
        </p:nvSpPr>
        <p:spPr bwMode="auto">
          <a:xfrm>
            <a:off x="6842125" y="1836738"/>
            <a:ext cx="82867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u="sng">
                <a:latin typeface="Times New Roman" pitchFamily="18" charset="0"/>
              </a:rPr>
              <a:t>name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257033" name="Line 9"/>
          <p:cNvSpPr>
            <a:spLocks noChangeShapeType="1"/>
          </p:cNvSpPr>
          <p:nvPr/>
        </p:nvSpPr>
        <p:spPr bwMode="auto">
          <a:xfrm>
            <a:off x="6403975" y="2293938"/>
            <a:ext cx="320675" cy="331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34" name="Line 10"/>
          <p:cNvSpPr>
            <a:spLocks noChangeShapeType="1"/>
          </p:cNvSpPr>
          <p:nvPr/>
        </p:nvSpPr>
        <p:spPr bwMode="auto">
          <a:xfrm flipH="1">
            <a:off x="6848475" y="2287588"/>
            <a:ext cx="315913" cy="328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35" name="AutoShape 11"/>
          <p:cNvSpPr>
            <a:spLocks noChangeArrowheads="1"/>
          </p:cNvSpPr>
          <p:nvPr/>
        </p:nvSpPr>
        <p:spPr bwMode="auto">
          <a:xfrm>
            <a:off x="3190875" y="2492375"/>
            <a:ext cx="2565400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Located</a:t>
            </a:r>
          </a:p>
        </p:txBody>
      </p:sp>
      <p:sp>
        <p:nvSpPr>
          <p:cNvPr id="257036" name="Line 12"/>
          <p:cNvSpPr>
            <a:spLocks noChangeShapeType="1"/>
          </p:cNvSpPr>
          <p:nvPr/>
        </p:nvSpPr>
        <p:spPr bwMode="auto">
          <a:xfrm>
            <a:off x="2397125" y="2776538"/>
            <a:ext cx="801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7" name="Line 13"/>
          <p:cNvSpPr>
            <a:spLocks noChangeShapeType="1"/>
          </p:cNvSpPr>
          <p:nvPr/>
        </p:nvSpPr>
        <p:spPr bwMode="auto">
          <a:xfrm>
            <a:off x="5743575" y="2787650"/>
            <a:ext cx="7286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38" name="Oval 14"/>
          <p:cNvSpPr>
            <a:spLocks noChangeArrowheads="1"/>
          </p:cNvSpPr>
          <p:nvPr/>
        </p:nvSpPr>
        <p:spPr bwMode="auto">
          <a:xfrm>
            <a:off x="657225" y="1773238"/>
            <a:ext cx="1531938" cy="457200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Co. Popu.</a:t>
            </a:r>
          </a:p>
        </p:txBody>
      </p:sp>
      <p:sp>
        <p:nvSpPr>
          <p:cNvPr id="257039" name="Oval 15"/>
          <p:cNvSpPr>
            <a:spLocks noChangeArrowheads="1"/>
          </p:cNvSpPr>
          <p:nvPr/>
        </p:nvSpPr>
        <p:spPr bwMode="auto">
          <a:xfrm>
            <a:off x="2305050" y="1771650"/>
            <a:ext cx="1306513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Co. name</a:t>
            </a:r>
          </a:p>
        </p:txBody>
      </p:sp>
      <p:sp>
        <p:nvSpPr>
          <p:cNvPr id="257040" name="Line 16"/>
          <p:cNvSpPr>
            <a:spLocks noChangeShapeType="1"/>
          </p:cNvSpPr>
          <p:nvPr/>
        </p:nvSpPr>
        <p:spPr bwMode="auto">
          <a:xfrm>
            <a:off x="1281113" y="2211388"/>
            <a:ext cx="363537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41" name="Line 17"/>
          <p:cNvSpPr>
            <a:spLocks noChangeShapeType="1"/>
          </p:cNvSpPr>
          <p:nvPr/>
        </p:nvSpPr>
        <p:spPr bwMode="auto">
          <a:xfrm flipH="1">
            <a:off x="2276475" y="2265363"/>
            <a:ext cx="536575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42" name="AutoShape 18"/>
          <p:cNvSpPr>
            <a:spLocks noChangeArrowheads="1"/>
          </p:cNvSpPr>
          <p:nvPr/>
        </p:nvSpPr>
        <p:spPr bwMode="auto">
          <a:xfrm>
            <a:off x="3689350" y="4411663"/>
            <a:ext cx="1452563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capitals</a:t>
            </a:r>
          </a:p>
        </p:txBody>
      </p:sp>
      <p:sp>
        <p:nvSpPr>
          <p:cNvPr id="257043" name="Line 19"/>
          <p:cNvSpPr>
            <a:spLocks noChangeShapeType="1"/>
          </p:cNvSpPr>
          <p:nvPr/>
        </p:nvSpPr>
        <p:spPr bwMode="auto">
          <a:xfrm flipH="1">
            <a:off x="2465388" y="4713288"/>
            <a:ext cx="1227137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44" name="Line 20"/>
          <p:cNvSpPr>
            <a:spLocks noChangeShapeType="1"/>
          </p:cNvSpPr>
          <p:nvPr/>
        </p:nvSpPr>
        <p:spPr bwMode="auto">
          <a:xfrm flipV="1">
            <a:off x="5099050" y="3013075"/>
            <a:ext cx="1704975" cy="170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45" name="Oval 21"/>
          <p:cNvSpPr>
            <a:spLocks noChangeArrowheads="1"/>
          </p:cNvSpPr>
          <p:nvPr/>
        </p:nvSpPr>
        <p:spPr bwMode="auto">
          <a:xfrm>
            <a:off x="819150" y="5267325"/>
            <a:ext cx="12827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Ci. Popu.</a:t>
            </a:r>
          </a:p>
        </p:txBody>
      </p:sp>
      <p:sp>
        <p:nvSpPr>
          <p:cNvPr id="257046" name="Oval 22"/>
          <p:cNvSpPr>
            <a:spLocks noChangeArrowheads="1"/>
          </p:cNvSpPr>
          <p:nvPr/>
        </p:nvSpPr>
        <p:spPr bwMode="auto">
          <a:xfrm>
            <a:off x="2332038" y="5253038"/>
            <a:ext cx="1243012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Ci. name</a:t>
            </a:r>
          </a:p>
        </p:txBody>
      </p:sp>
      <p:sp>
        <p:nvSpPr>
          <p:cNvPr id="257047" name="Line 23"/>
          <p:cNvSpPr>
            <a:spLocks noChangeShapeType="1"/>
          </p:cNvSpPr>
          <p:nvPr/>
        </p:nvSpPr>
        <p:spPr bwMode="auto">
          <a:xfrm flipH="1">
            <a:off x="1460500" y="4879975"/>
            <a:ext cx="393700" cy="349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48" name="Line 24"/>
          <p:cNvSpPr>
            <a:spLocks noChangeShapeType="1"/>
          </p:cNvSpPr>
          <p:nvPr/>
        </p:nvSpPr>
        <p:spPr bwMode="auto">
          <a:xfrm>
            <a:off x="2092325" y="4919663"/>
            <a:ext cx="481013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49" name="AutoShape 25"/>
          <p:cNvSpPr>
            <a:spLocks noChangeArrowheads="1"/>
          </p:cNvSpPr>
          <p:nvPr/>
        </p:nvSpPr>
        <p:spPr bwMode="auto">
          <a:xfrm>
            <a:off x="960438" y="3394075"/>
            <a:ext cx="1992312" cy="60007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Belongs-to</a:t>
            </a:r>
          </a:p>
        </p:txBody>
      </p:sp>
      <p:sp>
        <p:nvSpPr>
          <p:cNvPr id="257050" name="Line 26"/>
          <p:cNvSpPr>
            <a:spLocks noChangeShapeType="1"/>
          </p:cNvSpPr>
          <p:nvPr/>
        </p:nvSpPr>
        <p:spPr bwMode="auto">
          <a:xfrm>
            <a:off x="1978025" y="4054475"/>
            <a:ext cx="15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>
            <a:off x="1943100" y="2963863"/>
            <a:ext cx="7938" cy="407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>
            <a:off x="2051050" y="4040188"/>
            <a:ext cx="15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53" name="Line 29"/>
          <p:cNvSpPr>
            <a:spLocks noChangeShapeType="1"/>
          </p:cNvSpPr>
          <p:nvPr/>
        </p:nvSpPr>
        <p:spPr bwMode="auto">
          <a:xfrm>
            <a:off x="2417763" y="2832100"/>
            <a:ext cx="801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54" name="Line 30"/>
          <p:cNvSpPr>
            <a:spLocks noChangeShapeType="1"/>
          </p:cNvSpPr>
          <p:nvPr/>
        </p:nvSpPr>
        <p:spPr bwMode="auto">
          <a:xfrm>
            <a:off x="2541588" y="5583238"/>
            <a:ext cx="8080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7055" name="Line 31"/>
          <p:cNvSpPr>
            <a:spLocks noChangeShapeType="1"/>
          </p:cNvSpPr>
          <p:nvPr/>
        </p:nvSpPr>
        <p:spPr bwMode="auto">
          <a:xfrm>
            <a:off x="2541588" y="2119313"/>
            <a:ext cx="8080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7056" name="Text Box 32"/>
          <p:cNvSpPr txBox="1">
            <a:spLocks noChangeArrowheads="1"/>
          </p:cNvSpPr>
          <p:nvPr/>
        </p:nvSpPr>
        <p:spPr bwMode="auto">
          <a:xfrm>
            <a:off x="4160838" y="5156200"/>
            <a:ext cx="4535487" cy="70167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>
                <a:solidFill>
                  <a:schemeClr val="folHlink"/>
                </a:solidFill>
                <a:latin typeface="Times New Roman" pitchFamily="18" charset="0"/>
              </a:rPr>
              <a:t>The population of a county is derived from those of its cities.</a:t>
            </a:r>
          </a:p>
        </p:txBody>
      </p:sp>
      <p:sp>
        <p:nvSpPr>
          <p:cNvPr id="257058" name="Line 34"/>
          <p:cNvSpPr>
            <a:spLocks noChangeShapeType="1"/>
          </p:cNvSpPr>
          <p:nvPr/>
        </p:nvSpPr>
        <p:spPr bwMode="auto">
          <a:xfrm flipH="1">
            <a:off x="5180013" y="3159125"/>
            <a:ext cx="1568450" cy="157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1600200" y="4422775"/>
            <a:ext cx="835025" cy="527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60" name="AutoShape 36"/>
          <p:cNvSpPr>
            <a:spLocks noChangeArrowheads="1"/>
          </p:cNvSpPr>
          <p:nvPr/>
        </p:nvSpPr>
        <p:spPr bwMode="auto">
          <a:xfrm>
            <a:off x="755650" y="3332163"/>
            <a:ext cx="2532063" cy="747712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61" name="Rectangle 37"/>
          <p:cNvSpPr>
            <a:spLocks noChangeArrowheads="1"/>
          </p:cNvSpPr>
          <p:nvPr/>
        </p:nvSpPr>
        <p:spPr bwMode="auto">
          <a:xfrm>
            <a:off x="1468438" y="2514600"/>
            <a:ext cx="1019175" cy="484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7062" name="AutoShape 38"/>
          <p:cNvSpPr>
            <a:spLocks noChangeArrowheads="1"/>
          </p:cNvSpPr>
          <p:nvPr/>
        </p:nvSpPr>
        <p:spPr bwMode="auto">
          <a:xfrm>
            <a:off x="3024188" y="2392363"/>
            <a:ext cx="2946400" cy="808037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26350" cy="650875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</a:rPr>
              <a:t>Database-Design Process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34350" cy="4695825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>
                <a:latin typeface="Times New Roman" pitchFamily="18" charset="0"/>
              </a:rPr>
              <a:t>Process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Conceptual Modeling -- ER diagrams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ER schema transformed to relational schema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Designer may add additional integrity constraints to reflect real-world constraints.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Resulting relational schema is </a:t>
            </a:r>
            <a:r>
              <a:rPr lang="en-US" sz="2000" i="1" dirty="0">
                <a:solidFill>
                  <a:schemeClr val="folHlink"/>
                </a:solidFill>
                <a:latin typeface="Times New Roman" pitchFamily="18" charset="0"/>
              </a:rPr>
              <a:t>normalized</a:t>
            </a:r>
            <a:r>
              <a:rPr lang="en-US" sz="2000" dirty="0">
                <a:latin typeface="Times New Roman" pitchFamily="18" charset="0"/>
              </a:rPr>
              <a:t> to generate a good schema (</a:t>
            </a:r>
            <a:r>
              <a:rPr lang="en-US" sz="2000" i="1" dirty="0">
                <a:solidFill>
                  <a:schemeClr val="folHlink"/>
                </a:solidFill>
                <a:latin typeface="Times New Roman" pitchFamily="18" charset="0"/>
              </a:rPr>
              <a:t>schema normalization process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Schema is tested over example databases to evaluate its quality and correctness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Results are analyzed, and corrections to schema are made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Corrections may be translated back to conceptual model to keep the conceptual description of data consistent</a:t>
            </a:r>
          </a:p>
          <a:p>
            <a:r>
              <a:rPr lang="en-US" sz="2400" dirty="0">
                <a:latin typeface="Times New Roman" pitchFamily="18" charset="0"/>
              </a:rPr>
              <a:t>Tools can automate this process</a:t>
            </a:r>
          </a:p>
        </p:txBody>
      </p:sp>
    </p:spTree>
  </p:cSld>
  <p:clrMapOvr>
    <a:masterClrMapping/>
  </p:clrMapOvr>
  <p:transition>
    <p:blinds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473950" cy="536575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</a:rPr>
              <a:t>Schema Normalization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447800"/>
            <a:ext cx="8705850" cy="5221287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</a:rPr>
              <a:t>Decompose relational schemes to </a:t>
            </a:r>
          </a:p>
          <a:p>
            <a:pPr lvl="1"/>
            <a:r>
              <a:rPr lang="en-US" sz="2200" dirty="0">
                <a:latin typeface="Times New Roman" pitchFamily="18" charset="0"/>
              </a:rPr>
              <a:t>remove 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redundancy</a:t>
            </a:r>
          </a:p>
          <a:p>
            <a:pPr lvl="1"/>
            <a:r>
              <a:rPr lang="en-US" sz="2200" dirty="0">
                <a:latin typeface="Times New Roman" pitchFamily="18" charset="0"/>
              </a:rPr>
              <a:t>remove 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</a:rPr>
              <a:t>anomalies</a:t>
            </a:r>
          </a:p>
          <a:p>
            <a:r>
              <a:rPr lang="en-US" sz="2400" dirty="0">
                <a:latin typeface="Times New Roman" pitchFamily="18" charset="0"/>
              </a:rPr>
              <a:t>Result of normalization:</a:t>
            </a:r>
          </a:p>
          <a:p>
            <a:pPr lvl="1"/>
            <a:r>
              <a:rPr lang="en-US" sz="2200" dirty="0">
                <a:latin typeface="Times New Roman" pitchFamily="18" charset="0"/>
              </a:rPr>
              <a:t>Semantically-equivalent relational scheme</a:t>
            </a:r>
          </a:p>
          <a:p>
            <a:pPr lvl="1"/>
            <a:r>
              <a:rPr lang="en-US" sz="2200" dirty="0">
                <a:latin typeface="Times New Roman" pitchFamily="18" charset="0"/>
              </a:rPr>
              <a:t>Represent the same information as the original</a:t>
            </a:r>
          </a:p>
          <a:p>
            <a:pPr lvl="1"/>
            <a:r>
              <a:rPr lang="en-US" sz="2200" dirty="0">
                <a:latin typeface="Times New Roman" pitchFamily="18" charset="0"/>
              </a:rPr>
              <a:t>Be able to reconstruct the original from decomposed relations.</a:t>
            </a:r>
          </a:p>
          <a:p>
            <a:pPr lvl="1"/>
            <a:endParaRPr lang="en-US" sz="2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0050" y="0"/>
            <a:ext cx="7473950" cy="536575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</a:rPr>
              <a:t>Redundancy and Anomalies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3324225"/>
            <a:ext cx="8097838" cy="3019425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</a:rPr>
              <a:t>Redundancy: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For students in the same project, their presentation date is repeated</a:t>
            </a:r>
          </a:p>
          <a:p>
            <a:r>
              <a:rPr lang="en-US" sz="2400" dirty="0">
                <a:latin typeface="Times New Roman" pitchFamily="18" charset="0"/>
              </a:rPr>
              <a:t>Anomalies: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Update</a:t>
            </a:r>
            <a:r>
              <a:rPr lang="en-US" sz="2000" dirty="0">
                <a:latin typeface="Times New Roman" pitchFamily="18" charset="0"/>
              </a:rPr>
              <a:t>: To modify the presentation date for the “</a:t>
            </a:r>
            <a:r>
              <a:rPr lang="en-US" sz="2000" dirty="0" err="1">
                <a:latin typeface="Times New Roman" pitchFamily="18" charset="0"/>
              </a:rPr>
              <a:t>CdMgmt</a:t>
            </a:r>
            <a:r>
              <a:rPr lang="en-US" sz="2000" dirty="0">
                <a:latin typeface="Times New Roman" pitchFamily="18" charset="0"/>
              </a:rPr>
              <a:t>” project, we need to modify it for ALL its students. Otherwise, the table will be inconsistent.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Delete</a:t>
            </a:r>
            <a:r>
              <a:rPr lang="en-US" sz="2000" dirty="0">
                <a:latin typeface="Times New Roman" pitchFamily="18" charset="0"/>
              </a:rPr>
              <a:t>: Mary dropped out of the “</a:t>
            </a:r>
            <a:r>
              <a:rPr lang="en-US" sz="2000" dirty="0" err="1">
                <a:latin typeface="Times New Roman" pitchFamily="18" charset="0"/>
              </a:rPr>
              <a:t>CdMgmt</a:t>
            </a:r>
            <a:r>
              <a:rPr lang="en-US" sz="2000" dirty="0">
                <a:latin typeface="Times New Roman" pitchFamily="18" charset="0"/>
              </a:rPr>
              <a:t>” project.  What if we want to keep her info, without using NULL values?</a:t>
            </a:r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1247775" y="1743075"/>
          <a:ext cx="6705600" cy="1895475"/>
        </p:xfrm>
        <a:graphic>
          <a:graphicData uri="http://schemas.openxmlformats.org/presentationml/2006/ole">
            <p:oleObj spid="_x0000_s22530" name="Document" r:id="rId3" imgW="4898880" imgH="1387440" progId="Word.Document.8">
              <p:embed/>
            </p:oleObj>
          </a:graphicData>
        </a:graphic>
      </p:graphicFrame>
      <p:sp>
        <p:nvSpPr>
          <p:cNvPr id="710661" name="Rectangle 5"/>
          <p:cNvSpPr>
            <a:spLocks noChangeArrowheads="1"/>
          </p:cNvSpPr>
          <p:nvPr/>
        </p:nvSpPr>
        <p:spPr bwMode="auto">
          <a:xfrm>
            <a:off x="3816350" y="1408113"/>
            <a:ext cx="7620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E/R Model (Cont.)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Entities: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Represent objects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Example: customers, accounts, bank branch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Relationships: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Associate entities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Account “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A-101</a:t>
            </a:r>
            <a:r>
              <a:rPr lang="en-US" sz="2000" b="1" dirty="0">
                <a:latin typeface="Times New Roman" pitchFamily="18" charset="0"/>
              </a:rPr>
              <a:t>”</a:t>
            </a:r>
            <a:r>
              <a:rPr lang="en-US" sz="2000" dirty="0">
                <a:latin typeface="Times New Roman" pitchFamily="18" charset="0"/>
              </a:rPr>
              <a:t> is held by customer “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Johnson</a:t>
            </a:r>
            <a:r>
              <a:rPr lang="en-US" sz="2000" b="1" dirty="0">
                <a:latin typeface="Times New Roman" pitchFamily="18" charset="0"/>
              </a:rPr>
              <a:t>”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Relationship set “</a:t>
            </a:r>
            <a:r>
              <a:rPr lang="en-US" sz="2000" b="1" dirty="0">
                <a:solidFill>
                  <a:schemeClr val="folHlink"/>
                </a:solidFill>
                <a:latin typeface="Times New Roman" pitchFamily="18" charset="0"/>
              </a:rPr>
              <a:t>depositor</a:t>
            </a:r>
            <a:r>
              <a:rPr lang="en-US" sz="2000" i="1" dirty="0">
                <a:latin typeface="Times New Roman" pitchFamily="18" charset="0"/>
              </a:rPr>
              <a:t>”</a:t>
            </a:r>
            <a:r>
              <a:rPr lang="en-US" sz="2000" dirty="0">
                <a:latin typeface="Times New Roman" pitchFamily="18" charset="0"/>
              </a:rPr>
              <a:t> associates customers with accounts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Widely used for database </a:t>
            </a:r>
            <a:r>
              <a:rPr lang="en-US" sz="2800" dirty="0" smtClean="0">
                <a:latin typeface="Times New Roman" pitchFamily="18" charset="0"/>
              </a:rPr>
              <a:t>design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1600200"/>
            <a:ext cx="8491537" cy="4648200"/>
          </a:xfrm>
          <a:noFill/>
          <a:ln/>
        </p:spPr>
        <p:txBody>
          <a:bodyPr lIns="92075" tIns="46038" rIns="92075" bIns="46038"/>
          <a:lstStyle/>
          <a:p>
            <a:r>
              <a:rPr lang="en-US" sz="2200">
                <a:latin typeface="Times New Roman" pitchFamily="18" charset="0"/>
              </a:rPr>
              <a:t>Generalization of “Superkey”</a:t>
            </a:r>
          </a:p>
          <a:p>
            <a:r>
              <a:rPr lang="en-US" sz="2200">
                <a:latin typeface="Times New Roman" pitchFamily="18" charset="0"/>
              </a:rPr>
              <a:t>Motivation: avoid redundancy in database design.</a:t>
            </a:r>
            <a:endParaRPr lang="en-US" sz="2400">
              <a:latin typeface="Times New Roman" pitchFamily="18" charset="0"/>
            </a:endParaRPr>
          </a:p>
          <a:p>
            <a:pPr algn="ctr">
              <a:buFontTx/>
              <a:buNone/>
            </a:pPr>
            <a:r>
              <a:rPr lang="en-US" sz="2400">
                <a:latin typeface="Times New Roman" pitchFamily="18" charset="0"/>
              </a:rPr>
              <a:t>Relation R(A</a:t>
            </a:r>
            <a:r>
              <a:rPr lang="en-US" sz="18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,...,A</a:t>
            </a:r>
            <a:r>
              <a:rPr lang="en-US" sz="1800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,B</a:t>
            </a:r>
            <a:r>
              <a:rPr lang="en-US" sz="18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,...,B</a:t>
            </a:r>
            <a:r>
              <a:rPr lang="en-US" sz="1800">
                <a:latin typeface="Times New Roman" pitchFamily="18" charset="0"/>
              </a:rPr>
              <a:t>m</a:t>
            </a:r>
            <a:r>
              <a:rPr lang="en-US" sz="2400">
                <a:latin typeface="Times New Roman" pitchFamily="18" charset="0"/>
              </a:rPr>
              <a:t>,C</a:t>
            </a:r>
            <a:r>
              <a:rPr lang="en-US" sz="18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,...,C</a:t>
            </a:r>
            <a:r>
              <a:rPr lang="en-US" sz="1800">
                <a:latin typeface="Times New Roman" pitchFamily="18" charset="0"/>
              </a:rPr>
              <a:t>l)</a:t>
            </a:r>
            <a:endParaRPr lang="en-US" sz="240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200" b="1">
                <a:solidFill>
                  <a:schemeClr val="folHlink"/>
                </a:solidFill>
                <a:latin typeface="Times New Roman" pitchFamily="18" charset="0"/>
              </a:rPr>
              <a:t>Definition</a:t>
            </a:r>
            <a:r>
              <a:rPr lang="en-US" sz="2200">
                <a:latin typeface="Times New Roman" pitchFamily="18" charset="0"/>
              </a:rPr>
              <a:t>: A1,...,An </a:t>
            </a:r>
            <a:r>
              <a:rPr lang="en-US" sz="2200" b="1" i="1">
                <a:solidFill>
                  <a:schemeClr val="folHlink"/>
                </a:solidFill>
                <a:latin typeface="Times New Roman" pitchFamily="18" charset="0"/>
              </a:rPr>
              <a:t>functionally determine</a:t>
            </a:r>
            <a:r>
              <a:rPr lang="en-US" sz="2200">
                <a:latin typeface="Times New Roman" pitchFamily="18" charset="0"/>
              </a:rPr>
              <a:t> B1,...,Bm,i.e.,</a:t>
            </a:r>
          </a:p>
          <a:p>
            <a:pPr algn="ctr">
              <a:buFontTx/>
              <a:buNone/>
            </a:pPr>
            <a:r>
              <a:rPr lang="en-US" sz="2200">
                <a:latin typeface="Times New Roman" pitchFamily="18" charset="0"/>
              </a:rPr>
              <a:t>(A1,...,An </a:t>
            </a:r>
            <a:r>
              <a:rPr lang="en-US" sz="22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200">
                <a:latin typeface="Times New Roman" pitchFamily="18" charset="0"/>
              </a:rPr>
              <a:t>B1,...,Bm)</a:t>
            </a:r>
          </a:p>
          <a:p>
            <a:pPr>
              <a:buFontTx/>
              <a:buNone/>
            </a:pPr>
            <a:r>
              <a:rPr lang="en-US" sz="2200">
                <a:latin typeface="Times New Roman" pitchFamily="18" charset="0"/>
              </a:rPr>
              <a:t>iff for any two tuples r1 and r2 in R, </a:t>
            </a:r>
          </a:p>
          <a:p>
            <a:pPr algn="ctr">
              <a:buFontTx/>
              <a:buNone/>
            </a:pPr>
            <a:r>
              <a:rPr lang="en-US" sz="2200">
                <a:latin typeface="Times New Roman" pitchFamily="18" charset="0"/>
              </a:rPr>
              <a:t>r1(A1,...,An ) = r2(A1,...,An ) </a:t>
            </a:r>
          </a:p>
          <a:p>
            <a:pPr algn="ctr">
              <a:buFontTx/>
              <a:buNone/>
            </a:pPr>
            <a:r>
              <a:rPr lang="en-US" sz="2200">
                <a:latin typeface="Times New Roman" pitchFamily="18" charset="0"/>
              </a:rPr>
              <a:t>implies r1(B1,...,Am) = r2(B1,...,Bm) </a:t>
            </a:r>
          </a:p>
          <a:p>
            <a:r>
              <a:rPr lang="en-US" sz="2200">
                <a:latin typeface="Times New Roman" pitchFamily="18" charset="0"/>
              </a:rPr>
              <a:t>By definition: a superkey </a:t>
            </a:r>
            <a:r>
              <a:rPr lang="en-US" sz="220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200">
                <a:latin typeface="Times New Roman" pitchFamily="18" charset="0"/>
              </a:rPr>
              <a:t>all attributes of the relation.</a:t>
            </a:r>
          </a:p>
          <a:p>
            <a:r>
              <a:rPr lang="en-US" sz="2200">
                <a:latin typeface="Times New Roman" pitchFamily="18" charset="0"/>
              </a:rPr>
              <a:t>In general, the left-hand side of a FD might not be a superkey.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779462"/>
          </a:xfrm>
          <a:noFill/>
          <a:ln/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</a:rPr>
              <a:t>Functional Dependencies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</a:rPr>
              <a:t>Example</a:t>
            </a:r>
          </a:p>
        </p:txBody>
      </p:sp>
      <p:graphicFrame>
        <p:nvGraphicFramePr>
          <p:cNvPr id="736259" name="Object 3"/>
          <p:cNvGraphicFramePr>
            <a:graphicFrameLocks noChangeAspect="1"/>
          </p:cNvGraphicFramePr>
          <p:nvPr/>
        </p:nvGraphicFramePr>
        <p:xfrm>
          <a:off x="1065213" y="4341813"/>
          <a:ext cx="6210300" cy="1306512"/>
        </p:xfrm>
        <a:graphic>
          <a:graphicData uri="http://schemas.openxmlformats.org/presentationml/2006/ole">
            <p:oleObj spid="_x0000_s23554" name="Document" r:id="rId3" imgW="4570560" imgH="1157400" progId="Word.Document.8">
              <p:embed/>
            </p:oleObj>
          </a:graphicData>
        </a:graphic>
      </p:graphicFrame>
      <p:sp>
        <p:nvSpPr>
          <p:cNvPr id="736260" name="Rectangle 4"/>
          <p:cNvSpPr>
            <a:spLocks noChangeArrowheads="1"/>
          </p:cNvSpPr>
          <p:nvPr/>
        </p:nvSpPr>
        <p:spPr bwMode="auto">
          <a:xfrm>
            <a:off x="1225550" y="1444625"/>
            <a:ext cx="5870575" cy="884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 b="0">
                <a:latin typeface="Times New Roman" pitchFamily="18" charset="0"/>
              </a:rPr>
              <a:t>	</a:t>
            </a:r>
            <a:r>
              <a:rPr lang="en-US" sz="2400" b="0">
                <a:latin typeface="Times New Roman" pitchFamily="18" charset="0"/>
              </a:rPr>
              <a:t>Take(StudentID, CID, Semster, Grade)</a:t>
            </a:r>
          </a:p>
          <a:p>
            <a:pPr algn="ctr" eaLnBrk="0" hangingPunct="0"/>
            <a:r>
              <a:rPr lang="en-US" sz="2400" b="0">
                <a:latin typeface="Times New Roman" pitchFamily="18" charset="0"/>
              </a:rPr>
              <a:t>FD: (StudentId,Cid,semester) </a:t>
            </a:r>
            <a:r>
              <a:rPr lang="en-US" sz="2400" b="0">
                <a:latin typeface="Times New Roman" pitchFamily="18" charset="0"/>
                <a:sym typeface="Wingdings" pitchFamily="2" charset="2"/>
              </a:rPr>
              <a:t> Grade</a:t>
            </a:r>
            <a:endParaRPr lang="en-US" sz="2400" b="0">
              <a:latin typeface="Times New Roman" pitchFamily="18" charset="0"/>
            </a:endParaRPr>
          </a:p>
        </p:txBody>
      </p:sp>
      <p:sp>
        <p:nvSpPr>
          <p:cNvPr id="736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385050" y="2771775"/>
            <a:ext cx="1303338" cy="51435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Times New Roman" pitchFamily="18" charset="0"/>
              </a:rPr>
              <a:t>Illegal</a:t>
            </a:r>
          </a:p>
        </p:txBody>
      </p:sp>
      <p:sp>
        <p:nvSpPr>
          <p:cNvPr id="736262" name="Rectangle 6"/>
          <p:cNvSpPr>
            <a:spLocks noChangeArrowheads="1"/>
          </p:cNvSpPr>
          <p:nvPr/>
        </p:nvSpPr>
        <p:spPr bwMode="auto">
          <a:xfrm>
            <a:off x="1131888" y="3740150"/>
            <a:ext cx="54133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What if FD: (StudentId, Cid) </a:t>
            </a:r>
            <a:r>
              <a:rPr lang="en-US" sz="2400" b="0">
                <a:latin typeface="Times New Roman" pitchFamily="18" charset="0"/>
                <a:sym typeface="Wingdings" pitchFamily="2" charset="2"/>
              </a:rPr>
              <a:t> Semester?</a:t>
            </a:r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736263" name="Object 7"/>
          <p:cNvGraphicFramePr>
            <a:graphicFrameLocks noChangeAspect="1"/>
          </p:cNvGraphicFramePr>
          <p:nvPr/>
        </p:nvGraphicFramePr>
        <p:xfrm>
          <a:off x="1055688" y="2366963"/>
          <a:ext cx="6210300" cy="1306512"/>
        </p:xfrm>
        <a:graphic>
          <a:graphicData uri="http://schemas.openxmlformats.org/presentationml/2006/ole">
            <p:oleObj spid="_x0000_s23555" name="Document" r:id="rId4" imgW="4574703" imgH="1155740" progId="Word.Document.8">
              <p:embed/>
            </p:oleObj>
          </a:graphicData>
        </a:graphic>
      </p:graphicFrame>
      <p:sp>
        <p:nvSpPr>
          <p:cNvPr id="736264" name="Oval 8"/>
          <p:cNvSpPr>
            <a:spLocks noChangeArrowheads="1"/>
          </p:cNvSpPr>
          <p:nvPr/>
        </p:nvSpPr>
        <p:spPr bwMode="auto">
          <a:xfrm>
            <a:off x="6421438" y="2625725"/>
            <a:ext cx="274637" cy="628650"/>
          </a:xfrm>
          <a:prstGeom prst="ellips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6265" name="Oval 9"/>
          <p:cNvSpPr>
            <a:spLocks noChangeArrowheads="1"/>
          </p:cNvSpPr>
          <p:nvPr/>
        </p:nvSpPr>
        <p:spPr bwMode="auto">
          <a:xfrm>
            <a:off x="4586288" y="4635500"/>
            <a:ext cx="1444625" cy="569913"/>
          </a:xfrm>
          <a:prstGeom prst="ellipse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6266" name="Rectangle 10"/>
          <p:cNvSpPr>
            <a:spLocks noChangeArrowheads="1"/>
          </p:cNvSpPr>
          <p:nvPr/>
        </p:nvSpPr>
        <p:spPr bwMode="auto">
          <a:xfrm>
            <a:off x="7469188" y="4703763"/>
            <a:ext cx="13033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400" b="0">
                <a:latin typeface="Times New Roman" pitchFamily="18" charset="0"/>
              </a:rPr>
              <a:t>Illegal</a:t>
            </a:r>
          </a:p>
        </p:txBody>
      </p:sp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1006475" y="5622925"/>
            <a:ext cx="55260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b="0">
                <a:solidFill>
                  <a:schemeClr val="tx2"/>
                </a:solidFill>
                <a:latin typeface="Times New Roman" pitchFamily="18" charset="0"/>
              </a:rPr>
              <a:t>“Each student can take a course only once.”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836613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b="1" dirty="0">
                <a:solidFill>
                  <a:srgbClr val="FFCCFF"/>
                </a:solidFill>
              </a:rPr>
              <a:t>FD Sets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447800"/>
            <a:ext cx="7872412" cy="4889500"/>
          </a:xfrm>
          <a:noFill/>
          <a:ln/>
        </p:spPr>
        <p:txBody>
          <a:bodyPr lIns="92075" tIns="46038" rIns="92075" bIns="46038"/>
          <a:lstStyle/>
          <a:p>
            <a:r>
              <a:rPr lang="en-US" sz="2800">
                <a:latin typeface="Times New Roman" pitchFamily="18" charset="0"/>
              </a:rPr>
              <a:t>A set of FDs on a relation: e.g., R(A,B,C), {A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B, BC, AC, ABA</a:t>
            </a:r>
            <a:r>
              <a:rPr lang="en-US" sz="2800">
                <a:latin typeface="Times New Roman" pitchFamily="18" charset="0"/>
              </a:rPr>
              <a:t>}</a:t>
            </a:r>
          </a:p>
          <a:p>
            <a:r>
              <a:rPr lang="en-US" sz="2800">
                <a:latin typeface="Times New Roman" pitchFamily="18" charset="0"/>
                <a:sym typeface="Wingdings" pitchFamily="2" charset="2"/>
              </a:rPr>
              <a:t>Some dependencies can be derived</a:t>
            </a:r>
          </a:p>
          <a:p>
            <a:pPr lvl="1"/>
            <a:r>
              <a:rPr lang="en-US" sz="2400">
                <a:latin typeface="Times New Roman" pitchFamily="18" charset="0"/>
                <a:sym typeface="Wingdings" pitchFamily="2" charset="2"/>
              </a:rPr>
              <a:t>e.g., AC can be derived from </a:t>
            </a:r>
            <a:r>
              <a:rPr lang="en-US" sz="2400">
                <a:latin typeface="Times New Roman" pitchFamily="18" charset="0"/>
              </a:rPr>
              <a:t>{A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B, BC</a:t>
            </a:r>
            <a:r>
              <a:rPr lang="en-US" sz="2400">
                <a:latin typeface="Times New Roman" pitchFamily="18" charset="0"/>
              </a:rPr>
              <a:t>}. </a:t>
            </a:r>
          </a:p>
          <a:p>
            <a:r>
              <a:rPr lang="en-US" sz="2800">
                <a:latin typeface="Times New Roman" pitchFamily="18" charset="0"/>
              </a:rPr>
              <a:t>Some dependencies are trivial </a:t>
            </a:r>
          </a:p>
          <a:p>
            <a:pPr lvl="1"/>
            <a:r>
              <a:rPr lang="en-US" sz="2400">
                <a:latin typeface="Times New Roman" pitchFamily="18" charset="0"/>
              </a:rPr>
              <a:t>e.g., AB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A is “trivial.”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36613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4000" b="1" dirty="0">
                <a:solidFill>
                  <a:srgbClr val="FFCCFF"/>
                </a:solidFill>
              </a:rPr>
              <a:t>Trivial Dependencies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447800"/>
            <a:ext cx="7872412" cy="4889500"/>
          </a:xfrm>
          <a:noFill/>
          <a:ln/>
        </p:spPr>
        <p:txBody>
          <a:bodyPr lIns="92075" tIns="46038" rIns="92075" bIns="46038"/>
          <a:lstStyle/>
          <a:p>
            <a:r>
              <a:rPr lang="en-US" sz="2400">
                <a:latin typeface="Times New Roman" pitchFamily="18" charset="0"/>
              </a:rPr>
              <a:t>Those that are true for every relation</a:t>
            </a:r>
          </a:p>
          <a:p>
            <a:r>
              <a:rPr lang="en-US" sz="2400">
                <a:latin typeface="Times New Roman" pitchFamily="18" charset="0"/>
              </a:rPr>
              <a:t>A1A2…An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B1B2…Bm is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  <a:sym typeface="Wingdings" pitchFamily="2" charset="2"/>
              </a:rPr>
              <a:t>trivial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 if B’s are a subset of the A’s</a:t>
            </a:r>
            <a:r>
              <a:rPr lang="en-US" sz="2400">
                <a:latin typeface="Times New Roman" pitchFamily="18" charset="0"/>
              </a:rPr>
              <a:t>. Example: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 AB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A</a:t>
            </a:r>
            <a:endParaRPr lang="en-US" sz="240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Called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nontrivial</a:t>
            </a:r>
            <a:r>
              <a:rPr lang="en-US" sz="2400">
                <a:latin typeface="Times New Roman" pitchFamily="18" charset="0"/>
              </a:rPr>
              <a:t> if at least one of the B’s are not among the A’s. Examples: 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AB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AC</a:t>
            </a:r>
            <a:endParaRPr lang="en-US" sz="240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Called </a:t>
            </a:r>
            <a:r>
              <a:rPr lang="en-US" sz="2400" i="1">
                <a:solidFill>
                  <a:schemeClr val="hlink"/>
                </a:solidFill>
                <a:latin typeface="Times New Roman" pitchFamily="18" charset="0"/>
              </a:rPr>
              <a:t>completely nontrivial</a:t>
            </a:r>
            <a:r>
              <a:rPr lang="en-US" sz="2400">
                <a:latin typeface="Times New Roman" pitchFamily="18" charset="0"/>
              </a:rPr>
              <a:t> if none of the B’s is one of the A’s. Example: </a:t>
            </a:r>
            <a:r>
              <a:rPr lang="en-US" sz="240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ABC</a:t>
            </a:r>
            <a:endParaRPr lang="en-US" sz="2400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We are more interested in completely nontrivial FDs.</a:t>
            </a:r>
          </a:p>
          <a:p>
            <a:pPr lvl="1"/>
            <a:r>
              <a:rPr lang="en-US" sz="2000">
                <a:latin typeface="Times New Roman" pitchFamily="18" charset="0"/>
              </a:rPr>
              <a:t>Can always change a FD 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Y </a:t>
            </a:r>
            <a:r>
              <a:rPr lang="en-US" sz="2000">
                <a:latin typeface="Times New Roman" pitchFamily="18" charset="0"/>
              </a:rPr>
              <a:t>to an equivalent FD that’s completely nontrivial by removing attributes in Y that appear in X.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836613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4000" b="1" dirty="0">
                <a:solidFill>
                  <a:srgbClr val="FFCCFF"/>
                </a:solidFill>
              </a:rPr>
              <a:t>Closure of FD Set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585913"/>
            <a:ext cx="7772400" cy="4800600"/>
          </a:xfrm>
          <a:noFill/>
          <a:ln/>
        </p:spPr>
        <p:txBody>
          <a:bodyPr lIns="92075" tIns="46038" rIns="92075" bIns="46038"/>
          <a:lstStyle/>
          <a:p>
            <a:r>
              <a:rPr lang="en-US" sz="2400" b="1">
                <a:latin typeface="Times New Roman" pitchFamily="18" charset="0"/>
              </a:rPr>
              <a:t>Definition: </a:t>
            </a:r>
            <a:r>
              <a:rPr lang="en-US" sz="2400">
                <a:latin typeface="Times New Roman" pitchFamily="18" charset="0"/>
              </a:rPr>
              <a:t>Let F be a set of FDs of a relation R. We use F</a:t>
            </a:r>
            <a:r>
              <a:rPr lang="en-US" sz="2800" baseline="30000"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sz="2400">
                <a:latin typeface="Times New Roman" pitchFamily="18" charset="0"/>
              </a:rPr>
              <a:t> to denote the set of all FDs that must hold over R, i.e.:</a:t>
            </a:r>
          </a:p>
          <a:p>
            <a:pPr algn="ctr">
              <a:buFontTx/>
              <a:buNone/>
            </a:pPr>
            <a:r>
              <a:rPr lang="en-US" sz="2400">
                <a:latin typeface="Times New Roman" pitchFamily="18" charset="0"/>
              </a:rPr>
              <a:t>F</a:t>
            </a:r>
            <a:r>
              <a:rPr lang="en-US" sz="2800" baseline="30000"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sz="2400">
                <a:latin typeface="Times New Roman" pitchFamily="18" charset="0"/>
              </a:rPr>
              <a:t> = { X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400">
                <a:latin typeface="Times New Roman" pitchFamily="18" charset="0"/>
              </a:rPr>
              <a:t>Y |  F logically implies X 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400">
                <a:latin typeface="Times New Roman" pitchFamily="18" charset="0"/>
              </a:rPr>
              <a:t>Y}</a:t>
            </a:r>
          </a:p>
          <a:p>
            <a:r>
              <a:rPr lang="en-US" sz="2400">
                <a:latin typeface="Times New Roman" pitchFamily="18" charset="0"/>
              </a:rPr>
              <a:t>F</a:t>
            </a:r>
            <a:r>
              <a:rPr lang="en-US" sz="2800" baseline="30000"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sz="2400">
                <a:latin typeface="Times New Roman" pitchFamily="18" charset="0"/>
              </a:rPr>
              <a:t> is called the </a:t>
            </a:r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closure</a:t>
            </a:r>
            <a:r>
              <a:rPr lang="en-US" sz="2400">
                <a:latin typeface="Times New Roman" pitchFamily="18" charset="0"/>
              </a:rPr>
              <a:t> of F.</a:t>
            </a:r>
          </a:p>
          <a:p>
            <a:r>
              <a:rPr lang="en-US" sz="2400">
                <a:latin typeface="Times New Roman" pitchFamily="18" charset="0"/>
              </a:rPr>
              <a:t>Example: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F = {A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B, B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C}, then A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C is in F</a:t>
            </a:r>
            <a:r>
              <a:rPr lang="en-US" sz="2800" baseline="30000"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sz="2400">
                <a:latin typeface="Times New Roman" pitchFamily="18" charset="0"/>
              </a:rPr>
              <a:t>.</a:t>
            </a:r>
          </a:p>
          <a:p>
            <a:r>
              <a:rPr lang="en-US" sz="2400">
                <a:latin typeface="Times New Roman" pitchFamily="18" charset="0"/>
              </a:rPr>
              <a:t>F</a:t>
            </a:r>
            <a:r>
              <a:rPr lang="en-US" sz="2800" baseline="30000"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sz="2400">
                <a:latin typeface="Times New Roman" pitchFamily="18" charset="0"/>
              </a:rPr>
              <a:t> could have many FDs!</a:t>
            </a:r>
          </a:p>
          <a:p>
            <a:pPr lvl="1"/>
            <a:r>
              <a:rPr lang="en-US" sz="2000">
                <a:latin typeface="Times New Roman" pitchFamily="18" charset="0"/>
              </a:rPr>
              <a:t>Example:</a:t>
            </a:r>
          </a:p>
          <a:p>
            <a:pPr lvl="2"/>
            <a:r>
              <a:rPr lang="en-US" sz="1800">
                <a:latin typeface="Times New Roman" pitchFamily="18" charset="0"/>
              </a:rPr>
              <a:t>Let F = {A</a:t>
            </a:r>
            <a:r>
              <a:rPr lang="en-US" sz="1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800">
                <a:latin typeface="Times New Roman" pitchFamily="18" charset="0"/>
              </a:rPr>
              <a:t>B1, A</a:t>
            </a:r>
            <a:r>
              <a:rPr lang="en-US" sz="1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800">
                <a:latin typeface="Times New Roman" pitchFamily="18" charset="0"/>
              </a:rPr>
              <a:t>B2, ..., A</a:t>
            </a:r>
            <a:r>
              <a:rPr lang="en-US" sz="1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800">
                <a:latin typeface="Times New Roman" pitchFamily="18" charset="0"/>
              </a:rPr>
              <a:t>Bn}, then any A</a:t>
            </a:r>
            <a:r>
              <a:rPr lang="en-US" sz="1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800">
                <a:latin typeface="Times New Roman" pitchFamily="18" charset="0"/>
              </a:rPr>
              <a:t>Y (Y is a subset of {B1, B2, ..., Bn}) is in F+.</a:t>
            </a:r>
          </a:p>
          <a:p>
            <a:pPr lvl="2"/>
            <a:r>
              <a:rPr lang="en-US" sz="1800">
                <a:latin typeface="Times New Roman" pitchFamily="18" charset="0"/>
              </a:rPr>
              <a:t>Cardinality of F+ is more than 2^n.</a:t>
            </a:r>
          </a:p>
          <a:p>
            <a:pPr lvl="1"/>
            <a:r>
              <a:rPr lang="en-US" sz="2000">
                <a:latin typeface="Times New Roman" pitchFamily="18" charset="0"/>
              </a:rPr>
              <a:t>Fortunately, a given 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Y can be tested </a:t>
            </a:r>
            <a:r>
              <a:rPr lang="en-US" sz="2000">
                <a:latin typeface="Times New Roman" pitchFamily="18" charset="0"/>
              </a:rPr>
              <a:t>efficiently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 as we will see later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7" y="0"/>
            <a:ext cx="7516813" cy="809625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200" b="1" dirty="0">
                <a:solidFill>
                  <a:srgbClr val="FFCCFF"/>
                </a:solidFill>
              </a:rPr>
              <a:t>Armstrong’s </a:t>
            </a:r>
            <a:r>
              <a:rPr lang="en-US" sz="3200" b="1" dirty="0" err="1" smtClean="0">
                <a:solidFill>
                  <a:srgbClr val="FFCCFF"/>
                </a:solidFill>
              </a:rPr>
              <a:t>Axims</a:t>
            </a:r>
            <a:r>
              <a:rPr lang="en-US" sz="3200" b="1" dirty="0">
                <a:solidFill>
                  <a:srgbClr val="FFCCFF"/>
                </a:solidFill>
              </a:rPr>
              <a:t>: Inferring All </a:t>
            </a:r>
            <a:r>
              <a:rPr lang="en-US" sz="3200" b="1" dirty="0" smtClean="0">
                <a:solidFill>
                  <a:srgbClr val="FFCCFF"/>
                </a:solidFill>
              </a:rPr>
              <a:t>FDs</a:t>
            </a:r>
            <a:endParaRPr lang="en-US" sz="3200" b="1" dirty="0">
              <a:solidFill>
                <a:srgbClr val="FFCCFF"/>
              </a:solidFill>
            </a:endParaRPr>
          </a:p>
        </p:txBody>
      </p:sp>
      <p:sp>
        <p:nvSpPr>
          <p:cNvPr id="757763" name="Rectangle 3"/>
          <p:cNvSpPr>
            <a:spLocks noChangeArrowheads="1"/>
          </p:cNvSpPr>
          <p:nvPr/>
        </p:nvSpPr>
        <p:spPr bwMode="auto">
          <a:xfrm>
            <a:off x="485775" y="1587500"/>
            <a:ext cx="7969250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2400" b="0" dirty="0">
                <a:latin typeface="Times New Roman" pitchFamily="18" charset="0"/>
              </a:rPr>
              <a:t>Given a set of FDs F over a relation R, how to compute F</a:t>
            </a:r>
            <a:r>
              <a:rPr lang="en-US" sz="2400" b="0" baseline="30000" dirty="0">
                <a:latin typeface="Times New Roman" pitchFamily="18" charset="0"/>
              </a:rPr>
              <a:t>+</a:t>
            </a:r>
            <a:r>
              <a:rPr lang="en-US" sz="2400" b="0" dirty="0">
                <a:latin typeface="Times New Roman" pitchFamily="18" charset="0"/>
              </a:rPr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Reflexivity: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b="0" dirty="0">
                <a:latin typeface="Times New Roman" pitchFamily="18" charset="0"/>
              </a:rPr>
              <a:t>If Y is a subset of X, then X 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Y.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b="0" dirty="0">
                <a:latin typeface="Times New Roman" pitchFamily="18" charset="0"/>
              </a:rPr>
              <a:t>Example:  AB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A, ABC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AB, etc.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b="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Augmentation: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b="0" dirty="0">
                <a:latin typeface="Times New Roman" pitchFamily="18" charset="0"/>
              </a:rPr>
              <a:t>If  X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Y, then XZ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YZ.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b="0" dirty="0">
                <a:latin typeface="Times New Roman" pitchFamily="18" charset="0"/>
              </a:rPr>
              <a:t>Example:  If A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B, then AC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BC.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b="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Transitivity: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b="0" dirty="0">
                <a:latin typeface="Times New Roman" pitchFamily="18" charset="0"/>
              </a:rPr>
              <a:t>If X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Y, and Y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Z, then X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Z.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b="0" dirty="0">
                <a:latin typeface="Times New Roman" pitchFamily="18" charset="0"/>
              </a:rPr>
              <a:t>Example: If AB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b="0" dirty="0">
                <a:latin typeface="Times New Roman" pitchFamily="18" charset="0"/>
              </a:rPr>
              <a:t>C, and C</a:t>
            </a:r>
            <a:r>
              <a:rPr lang="en-US" b="0" dirty="0">
                <a:latin typeface="Times New Roman" pitchFamily="18" charset="0"/>
                <a:sym typeface="Wingdings" pitchFamily="2" charset="2"/>
              </a:rPr>
              <a:t>D, then ABD.</a:t>
            </a:r>
            <a:endParaRPr lang="en-US" b="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</a:rPr>
              <a:t>More Rules Derived from AAs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476375"/>
            <a:ext cx="8128000" cy="4648200"/>
          </a:xfrm>
          <a:noFill/>
          <a:ln/>
        </p:spPr>
        <p:txBody>
          <a:bodyPr lIns="92075" tIns="46038" rIns="92075" bIns="46038"/>
          <a:lstStyle/>
          <a:p>
            <a:r>
              <a:rPr lang="en-US" sz="2800">
                <a:latin typeface="Times New Roman" pitchFamily="18" charset="0"/>
              </a:rPr>
              <a:t>Union Rule:</a:t>
            </a:r>
          </a:p>
          <a:p>
            <a:pPr lvl="1"/>
            <a:r>
              <a:rPr lang="en-US" sz="2400">
                <a:latin typeface="Times New Roman" pitchFamily="18" charset="0"/>
              </a:rPr>
              <a:t>If X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Y, X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Z, then X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YZ</a:t>
            </a:r>
          </a:p>
          <a:p>
            <a:pPr lvl="1"/>
            <a:r>
              <a:rPr lang="en-US" sz="2400">
                <a:latin typeface="Times New Roman" pitchFamily="18" charset="0"/>
              </a:rPr>
              <a:t>Proof:</a:t>
            </a:r>
          </a:p>
          <a:p>
            <a:pPr lvl="2"/>
            <a:r>
              <a:rPr lang="en-US" sz="2000">
                <a:latin typeface="Times New Roman" pitchFamily="18" charset="0"/>
              </a:rPr>
              <a:t>Since 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Y, using augmentation, 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XY (fd1)</a:t>
            </a:r>
          </a:p>
          <a:p>
            <a:pPr lvl="2"/>
            <a:r>
              <a:rPr lang="en-US" sz="2000">
                <a:latin typeface="Times New Roman" pitchFamily="18" charset="0"/>
              </a:rPr>
              <a:t>Since 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Z, using augmentation, XY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YZ (fd2)</a:t>
            </a:r>
          </a:p>
          <a:p>
            <a:pPr lvl="2"/>
            <a:r>
              <a:rPr lang="en-US" sz="2000">
                <a:latin typeface="Times New Roman" pitchFamily="18" charset="0"/>
              </a:rPr>
              <a:t>Using (fd1) and (fd2) and transitivity: 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YZ.</a:t>
            </a:r>
          </a:p>
          <a:p>
            <a:r>
              <a:rPr lang="en-US" sz="2800">
                <a:latin typeface="Times New Roman" pitchFamily="18" charset="0"/>
              </a:rPr>
              <a:t>Pseudo-Transitivity Rule:</a:t>
            </a:r>
          </a:p>
          <a:p>
            <a:pPr lvl="1"/>
            <a:r>
              <a:rPr lang="en-US" sz="2400">
                <a:latin typeface="Times New Roman" pitchFamily="18" charset="0"/>
              </a:rPr>
              <a:t>If X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Y, WY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Z, then WX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Z</a:t>
            </a:r>
          </a:p>
          <a:p>
            <a:pPr lvl="1"/>
            <a:r>
              <a:rPr lang="en-US" sz="2400">
                <a:latin typeface="Times New Roman" pitchFamily="18" charset="0"/>
              </a:rPr>
              <a:t>Proof:</a:t>
            </a:r>
          </a:p>
          <a:p>
            <a:pPr lvl="2"/>
            <a:r>
              <a:rPr lang="en-US" sz="2000">
                <a:latin typeface="Times New Roman" pitchFamily="18" charset="0"/>
              </a:rPr>
              <a:t>Since 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Y, using augmentation: XW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YW (fd3)</a:t>
            </a:r>
          </a:p>
          <a:p>
            <a:pPr lvl="2"/>
            <a:r>
              <a:rPr lang="en-US" sz="2000">
                <a:latin typeface="Times New Roman" pitchFamily="18" charset="0"/>
              </a:rPr>
              <a:t>Given WY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Z and (fd3), using transitivity: WX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>
                <a:latin typeface="Times New Roman" pitchFamily="18" charset="0"/>
              </a:rPr>
              <a:t>Z.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</a:rPr>
              <a:t>“</a:t>
            </a:r>
            <a:r>
              <a:rPr lang="en-US" sz="3600" b="1" dirty="0" err="1">
                <a:solidFill>
                  <a:srgbClr val="FFCCFF"/>
                </a:solidFill>
              </a:rPr>
              <a:t>Superkey</a:t>
            </a:r>
            <a:r>
              <a:rPr lang="en-US" sz="3600" b="1" dirty="0">
                <a:solidFill>
                  <a:srgbClr val="FFCCFF"/>
                </a:solidFill>
              </a:rPr>
              <a:t>” Revisited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546225"/>
            <a:ext cx="8128000" cy="4648200"/>
          </a:xfrm>
          <a:noFill/>
          <a:ln/>
        </p:spPr>
        <p:txBody>
          <a:bodyPr lIns="92075" tIns="46038" rIns="92075" bIns="46038"/>
          <a:lstStyle/>
          <a:p>
            <a:r>
              <a:rPr lang="en-US" sz="2800">
                <a:latin typeface="Times New Roman" pitchFamily="18" charset="0"/>
              </a:rPr>
              <a:t>Using FDs, we can formally define superkeys.</a:t>
            </a:r>
          </a:p>
          <a:p>
            <a:r>
              <a:rPr lang="en-US" sz="2800">
                <a:latin typeface="Times New Roman" pitchFamily="18" charset="0"/>
              </a:rPr>
              <a:t>Given:</a:t>
            </a:r>
          </a:p>
          <a:p>
            <a:pPr lvl="1"/>
            <a:r>
              <a:rPr lang="en-US" sz="2400">
                <a:latin typeface="Times New Roman" pitchFamily="18" charset="0"/>
              </a:rPr>
              <a:t>R(A1, A2, …,An): a relation</a:t>
            </a:r>
          </a:p>
          <a:p>
            <a:pPr lvl="1"/>
            <a:r>
              <a:rPr lang="en-US" sz="2400">
                <a:latin typeface="Times New Roman" pitchFamily="18" charset="0"/>
              </a:rPr>
              <a:t>X: a subset of {A1, A2, …An}</a:t>
            </a:r>
          </a:p>
          <a:p>
            <a:pPr lvl="1"/>
            <a:r>
              <a:rPr lang="en-US" sz="2400">
                <a:latin typeface="Times New Roman" pitchFamily="18" charset="0"/>
              </a:rPr>
              <a:t>F: a set of FDs on R</a:t>
            </a:r>
          </a:p>
          <a:p>
            <a:r>
              <a:rPr lang="en-US" sz="2800">
                <a:latin typeface="Times New Roman" pitchFamily="18" charset="0"/>
              </a:rPr>
              <a:t>X is a </a:t>
            </a:r>
            <a:r>
              <a:rPr lang="en-US" sz="2800" i="1">
                <a:solidFill>
                  <a:schemeClr val="tx2"/>
                </a:solidFill>
                <a:latin typeface="Times New Roman" pitchFamily="18" charset="0"/>
              </a:rPr>
              <a:t>superkey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of R iff X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A1,A2, …,An is in </a:t>
            </a:r>
            <a:r>
              <a:rPr lang="en-US" sz="2400">
                <a:latin typeface="Times New Roman" pitchFamily="18" charset="0"/>
              </a:rPr>
              <a:t>F</a:t>
            </a:r>
            <a:r>
              <a:rPr lang="en-US" sz="2400" baseline="30000">
                <a:latin typeface="Times New Roman" pitchFamily="18" charset="0"/>
              </a:rPr>
              <a:t>+</a:t>
            </a:r>
            <a:r>
              <a:rPr lang="en-US" sz="2800">
                <a:latin typeface="Times New Roman" pitchFamily="18" charset="0"/>
              </a:rPr>
              <a:t>.</a:t>
            </a:r>
          </a:p>
          <a:p>
            <a:pPr lvl="1"/>
            <a:r>
              <a:rPr lang="en-US" sz="2400">
                <a:latin typeface="Times New Roman" pitchFamily="18" charset="0"/>
              </a:rPr>
              <a:t>Naïve algorithm to test if X is a superkey:</a:t>
            </a:r>
          </a:p>
          <a:p>
            <a:pPr lvl="2"/>
            <a:r>
              <a:rPr lang="en-US" sz="1800">
                <a:latin typeface="Times New Roman" pitchFamily="18" charset="0"/>
              </a:rPr>
              <a:t>Compute F</a:t>
            </a:r>
            <a:r>
              <a:rPr lang="en-US" sz="1800" baseline="30000">
                <a:latin typeface="Times New Roman" pitchFamily="18" charset="0"/>
              </a:rPr>
              <a:t>+</a:t>
            </a:r>
            <a:r>
              <a:rPr lang="en-US" sz="1800">
                <a:latin typeface="Times New Roman" pitchFamily="18" charset="0"/>
              </a:rPr>
              <a:t> using AAs</a:t>
            </a:r>
          </a:p>
          <a:p>
            <a:pPr lvl="2"/>
            <a:r>
              <a:rPr lang="en-US" sz="1800">
                <a:latin typeface="Times New Roman" pitchFamily="18" charset="0"/>
              </a:rPr>
              <a:t>If X </a:t>
            </a:r>
            <a:r>
              <a:rPr lang="en-US" sz="1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1800">
                <a:latin typeface="Times New Roman" pitchFamily="18" charset="0"/>
              </a:rPr>
              <a:t>A1,A2,…,An is in F</a:t>
            </a:r>
            <a:r>
              <a:rPr lang="en-US" sz="1800" baseline="30000">
                <a:latin typeface="Times New Roman" pitchFamily="18" charset="0"/>
              </a:rPr>
              <a:t>+</a:t>
            </a:r>
            <a:r>
              <a:rPr lang="en-US" sz="1800">
                <a:latin typeface="Times New Roman" pitchFamily="18" charset="0"/>
              </a:rPr>
              <a:t>, then X is a superkey.</a:t>
            </a:r>
          </a:p>
          <a:p>
            <a:pPr lvl="1"/>
            <a:r>
              <a:rPr lang="en-US" sz="2400">
                <a:latin typeface="Times New Roman" pitchFamily="18" charset="0"/>
              </a:rPr>
              <a:t>Better algorithm: check if A1,…,An are in X</a:t>
            </a:r>
            <a:r>
              <a:rPr lang="en-US" sz="2400" baseline="30000">
                <a:latin typeface="Times New Roman" pitchFamily="18" charset="0"/>
              </a:rPr>
              <a:t>+</a:t>
            </a:r>
            <a:r>
              <a:rPr lang="en-US" sz="24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61313" cy="4830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Not all FDs can be represented in the ER model.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For example, we wish to build a table address(street, city, zip) with FDs: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street, city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000" dirty="0">
                <a:latin typeface="Times New Roman" pitchFamily="18" charset="0"/>
              </a:rPr>
              <a:t>zip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zip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000" dirty="0">
                <a:latin typeface="Times New Roman" pitchFamily="18" charset="0"/>
              </a:rPr>
              <a:t>city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Can these constraints be modeled in ER?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One design: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An ES with three attributes.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Two candidate keys: {street, city} and {street, zip}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Problem: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Times New Roman" pitchFamily="18" charset="0"/>
              </a:rPr>
              <a:t>Zip</a:t>
            </a:r>
            <a:r>
              <a:rPr lang="en-US" sz="2000" dirty="0" err="1">
                <a:latin typeface="Times New Roman" pitchFamily="18" charset="0"/>
                <a:sym typeface="Wingdings" pitchFamily="2" charset="2"/>
              </a:rPr>
              <a:t>city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cannot be enforced.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sym typeface="Wingdings" pitchFamily="2" charset="2"/>
              </a:rPr>
              <a:t>Example: 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(campus, </a:t>
            </a:r>
            <a:r>
              <a:rPr lang="en-US" sz="2000" dirty="0" err="1">
                <a:solidFill>
                  <a:schemeClr val="folHlink"/>
                </a:solidFill>
                <a:latin typeface="Times New Roman" pitchFamily="18" charset="0"/>
              </a:rPr>
              <a:t>irvine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, 92612)</a:t>
            </a:r>
            <a:r>
              <a:rPr lang="en-US" sz="2000" dirty="0">
                <a:latin typeface="Times New Roman" pitchFamily="18" charset="0"/>
              </a:rPr>
              <a:t> and 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(main, </a:t>
            </a:r>
            <a:r>
              <a:rPr lang="en-US" sz="2000" dirty="0" err="1">
                <a:solidFill>
                  <a:schemeClr val="folHlink"/>
                </a:solidFill>
                <a:latin typeface="Times New Roman" pitchFamily="18" charset="0"/>
              </a:rPr>
              <a:t>santa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folHlink"/>
                </a:solidFill>
                <a:latin typeface="Times New Roman" pitchFamily="18" charset="0"/>
              </a:rPr>
              <a:t>ana</a:t>
            </a:r>
            <a:r>
              <a:rPr lang="en-US" sz="2000" dirty="0">
                <a:solidFill>
                  <a:schemeClr val="folHlink"/>
                </a:solidFill>
                <a:latin typeface="Times New Roman" pitchFamily="18" charset="0"/>
              </a:rPr>
              <a:t>, 92612)</a:t>
            </a:r>
            <a:r>
              <a:rPr lang="en-US" sz="2000" dirty="0">
                <a:latin typeface="Times New Roman" pitchFamily="18" charset="0"/>
              </a:rPr>
              <a:t> could be allowed in this ER diagram. But it violates “zip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 city”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</a:rPr>
              <a:t>In fact, it can be formally shown that no ER schema can represent these FDs. (Try other possibilities to convince yourself.)</a:t>
            </a:r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487363" y="3521075"/>
            <a:ext cx="7900987" cy="24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6600825" y="4062413"/>
            <a:ext cx="81280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address</a:t>
            </a:r>
          </a:p>
        </p:txBody>
      </p:sp>
      <p:sp>
        <p:nvSpPr>
          <p:cNvPr id="773125" name="Oval 5"/>
          <p:cNvSpPr>
            <a:spLocks noChangeArrowheads="1"/>
          </p:cNvSpPr>
          <p:nvPr/>
        </p:nvSpPr>
        <p:spPr bwMode="auto">
          <a:xfrm>
            <a:off x="5819775" y="3373438"/>
            <a:ext cx="827088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street</a:t>
            </a:r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6770688" y="3313113"/>
            <a:ext cx="635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city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>
            <a:off x="6430963" y="3849688"/>
            <a:ext cx="295275" cy="260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3128" name="Line 8"/>
          <p:cNvSpPr>
            <a:spLocks noChangeShapeType="1"/>
          </p:cNvSpPr>
          <p:nvPr/>
        </p:nvSpPr>
        <p:spPr bwMode="auto">
          <a:xfrm flipH="1">
            <a:off x="7219950" y="3733800"/>
            <a:ext cx="525463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3129" name="Oval 9"/>
          <p:cNvSpPr>
            <a:spLocks noChangeArrowheads="1"/>
          </p:cNvSpPr>
          <p:nvPr/>
        </p:nvSpPr>
        <p:spPr bwMode="auto">
          <a:xfrm>
            <a:off x="7689850" y="3360738"/>
            <a:ext cx="555625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latin typeface="Times New Roman" pitchFamily="18" charset="0"/>
              </a:rPr>
              <a:t>zip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7027863" y="3808413"/>
            <a:ext cx="42862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3131" name="Rectangle 1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</a:rPr>
              <a:t>Representing FDs in ER?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</a:rPr>
              <a:t>Find candidate keys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533525"/>
            <a:ext cx="8116888" cy="4829175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</a:rPr>
              <a:t>Given a set F of FDs for a relation, how to find the candidate keys?</a:t>
            </a:r>
          </a:p>
          <a:p>
            <a:r>
              <a:rPr lang="en-US" sz="2000" dirty="0">
                <a:latin typeface="Times New Roman" pitchFamily="18" charset="0"/>
              </a:rPr>
              <a:t>One naïve approach: consider each subset X of the relation attribute, and compute X</a:t>
            </a:r>
            <a:r>
              <a:rPr lang="en-US" sz="2000" baseline="30000" dirty="0">
                <a:latin typeface="Times New Roman" pitchFamily="18" charset="0"/>
              </a:rPr>
              <a:t>+</a:t>
            </a:r>
            <a:r>
              <a:rPr lang="en-US" sz="2000" dirty="0">
                <a:latin typeface="Times New Roman" pitchFamily="18" charset="0"/>
              </a:rPr>
              <a:t> to see if it includes every attribute.</a:t>
            </a:r>
          </a:p>
          <a:p>
            <a:r>
              <a:rPr lang="en-US" sz="2000" dirty="0">
                <a:latin typeface="Times New Roman" pitchFamily="18" charset="0"/>
              </a:rPr>
              <a:t>Tricks:</a:t>
            </a:r>
          </a:p>
          <a:p>
            <a:pPr lvl="1"/>
            <a:r>
              <a:rPr lang="en-US" sz="1800" dirty="0">
                <a:latin typeface="Times New Roman" pitchFamily="18" charset="0"/>
              </a:rPr>
              <a:t>If an attribute A does not appear in any RHS in FD, A must be in every candidate key</a:t>
            </a:r>
          </a:p>
          <a:p>
            <a:pPr lvl="1"/>
            <a:r>
              <a:rPr lang="en-US" sz="1800" dirty="0">
                <a:latin typeface="Times New Roman" pitchFamily="18" charset="0"/>
              </a:rPr>
              <a:t>As a consequence, if A must be in every candidate key, and A </a:t>
            </a:r>
            <a:r>
              <a:rPr lang="en-US" sz="1800" dirty="0">
                <a:latin typeface="Times New Roman" pitchFamily="18" charset="0"/>
                <a:sym typeface="Wingdings" pitchFamily="2" charset="2"/>
              </a:rPr>
              <a:t> B is true, then B should not be in any candidate key.</a:t>
            </a:r>
          </a:p>
          <a:p>
            <a:r>
              <a:rPr lang="en-US" sz="2000" dirty="0">
                <a:latin typeface="Times New Roman" pitchFamily="18" charset="0"/>
                <a:sym typeface="Wingdings" pitchFamily="2" charset="2"/>
              </a:rPr>
              <a:t>Example:</a:t>
            </a:r>
          </a:p>
          <a:p>
            <a:pPr lvl="1"/>
            <a:r>
              <a:rPr lang="en-US" sz="1800" dirty="0">
                <a:latin typeface="Times New Roman" pitchFamily="18" charset="0"/>
              </a:rPr>
              <a:t>R(A,B,C,D,E,F,G,H)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{A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</a:rPr>
              <a:t> B, ACD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</a:rPr>
              <a:t> E, EF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000" dirty="0">
                <a:latin typeface="Times New Roman" pitchFamily="18" charset="0"/>
              </a:rPr>
              <a:t> GH}</a:t>
            </a:r>
          </a:p>
          <a:p>
            <a:pPr lvl="1"/>
            <a:r>
              <a:rPr lang="en-US" sz="2000" dirty="0">
                <a:latin typeface="Times New Roman" pitchFamily="18" charset="0"/>
              </a:rPr>
              <a:t>Candidate key: {ACDF}</a:t>
            </a:r>
          </a:p>
          <a:p>
            <a:pPr>
              <a:buFontTx/>
              <a:buNone/>
            </a:pPr>
            <a:endParaRPr lang="en-US" sz="2000" dirty="0">
              <a:latin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Relational Model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57350"/>
            <a:ext cx="4957763" cy="5651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Data represented as tables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893763" y="2595563"/>
            <a:ext cx="7515225" cy="555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885825" y="3214688"/>
            <a:ext cx="7516813" cy="2516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703513" y="2733675"/>
            <a:ext cx="692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</a:rPr>
              <a:t>name</a:t>
            </a: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904875" y="2716213"/>
            <a:ext cx="1571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</a:rPr>
              <a:t>Customer-id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4187825" y="2687638"/>
            <a:ext cx="693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</a:rPr>
              <a:t>street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5735638" y="2717800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</a:rPr>
              <a:t>city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7189788" y="2587625"/>
            <a:ext cx="9636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i="1">
                <a:latin typeface="Helvetica" pitchFamily="34" charset="0"/>
              </a:rPr>
              <a:t>account-</a:t>
            </a:r>
          </a:p>
          <a:p>
            <a:pPr eaLnBrk="0" hangingPunct="0"/>
            <a:r>
              <a:rPr lang="en-US" sz="1600" i="1">
                <a:latin typeface="Helvetica" pitchFamily="34" charset="0"/>
              </a:rPr>
              <a:t>number</a:t>
            </a:r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2632075" y="2606675"/>
            <a:ext cx="0" cy="5254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>
            <a:off x="4002088" y="2605088"/>
            <a:ext cx="0" cy="5445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7000875" y="2603500"/>
            <a:ext cx="0" cy="5365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2794000" y="3281363"/>
            <a:ext cx="95091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</a:rPr>
              <a:t>Johnson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Smith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Johnson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Jones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Smith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2632075" y="3219450"/>
            <a:ext cx="0" cy="2498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3984625" y="3213100"/>
            <a:ext cx="0" cy="24955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5470525" y="3228975"/>
            <a:ext cx="0" cy="24812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7000875" y="3227388"/>
            <a:ext cx="0" cy="24971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75" name="Text Box 19"/>
          <p:cNvSpPr txBox="1">
            <a:spLocks noChangeArrowheads="1"/>
          </p:cNvSpPr>
          <p:nvPr/>
        </p:nvSpPr>
        <p:spPr bwMode="auto">
          <a:xfrm>
            <a:off x="904875" y="3289300"/>
            <a:ext cx="133508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</a:rPr>
              <a:t>192-83-7465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019-28-3746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192-83-7465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321-12-3123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019-28-3746</a:t>
            </a: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4259263" y="3271838"/>
            <a:ext cx="1087437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</a:rPr>
              <a:t>Main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Jamboree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Culver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Peltason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Campus</a:t>
            </a: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5661025" y="3286125"/>
            <a:ext cx="1300163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</a:rPr>
              <a:t>Irvine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Los Angeles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San Diego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Santa Ana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Riverside</a:t>
            </a: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7315200" y="3281363"/>
            <a:ext cx="725488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</a:rPr>
              <a:t>A-101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A-215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A-201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A-217</a:t>
            </a:r>
          </a:p>
          <a:p>
            <a:pPr eaLnBrk="0" hangingPunct="0"/>
            <a:endParaRPr lang="en-US" sz="1600">
              <a:latin typeface="Helvetica" pitchFamily="34" charset="0"/>
            </a:endParaRPr>
          </a:p>
          <a:p>
            <a:pPr eaLnBrk="0" hangingPunct="0"/>
            <a:r>
              <a:rPr lang="en-US" sz="1600">
                <a:latin typeface="Helvetica" pitchFamily="34" charset="0"/>
              </a:rPr>
              <a:t>A-201</a:t>
            </a:r>
          </a:p>
        </p:txBody>
      </p:sp>
      <p:sp>
        <p:nvSpPr>
          <p:cNvPr id="198679" name="Line 23"/>
          <p:cNvSpPr>
            <a:spLocks noChangeShapeType="1"/>
          </p:cNvSpPr>
          <p:nvPr/>
        </p:nvSpPr>
        <p:spPr bwMode="auto">
          <a:xfrm>
            <a:off x="5495925" y="2595563"/>
            <a:ext cx="0" cy="5445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 flipH="1">
            <a:off x="5921375" y="2303463"/>
            <a:ext cx="441325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5824538" y="1943100"/>
            <a:ext cx="1042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Helvetica" pitchFamily="34" charset="0"/>
              </a:rPr>
              <a:t>Attributes</a:t>
            </a:r>
          </a:p>
        </p:txBody>
      </p:sp>
      <p:sp>
        <p:nvSpPr>
          <p:cNvPr id="198682" name="Line 26"/>
          <p:cNvSpPr>
            <a:spLocks noChangeShapeType="1"/>
          </p:cNvSpPr>
          <p:nvPr/>
        </p:nvSpPr>
        <p:spPr bwMode="auto">
          <a:xfrm flipH="1">
            <a:off x="5070475" y="2279650"/>
            <a:ext cx="62547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00"/>
            <a:ext cx="8705850" cy="5221287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+mj-lt"/>
              </a:rPr>
              <a:t>RELATIONAL ALGEBRA</a:t>
            </a:r>
            <a:endParaRPr lang="en-US" sz="3600" b="1" dirty="0">
              <a:latin typeface="+mj-l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89800" cy="8509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>
                <a:solidFill>
                  <a:srgbClr val="FFCCFF"/>
                </a:solidFill>
              </a:rPr>
              <a:t>Outline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28000" cy="46609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A few </a:t>
            </a:r>
            <a:r>
              <a:rPr lang="en-US" sz="2800" i="1" dirty="0">
                <a:latin typeface="Times New Roman" pitchFamily="18" charset="0"/>
              </a:rPr>
              <a:t>set-based</a:t>
            </a:r>
            <a:r>
              <a:rPr lang="en-US" sz="2800" dirty="0">
                <a:latin typeface="Times New Roman" pitchFamily="18" charset="0"/>
              </a:rPr>
              <a:t> operators to manipulate relations: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folHlink"/>
                </a:solidFill>
                <a:latin typeface="Times New Roman" pitchFamily="18" charset="0"/>
              </a:rPr>
              <a:t>Union, Intersection, Difference</a:t>
            </a:r>
            <a:r>
              <a:rPr lang="en-US" sz="2600" dirty="0">
                <a:latin typeface="Times New Roman" pitchFamily="18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Usual set operators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</a:rPr>
              <a:t>Relations must have the same schema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folHlink"/>
                </a:solidFill>
                <a:latin typeface="Times New Roman" pitchFamily="18" charset="0"/>
              </a:rPr>
              <a:t>Selection</a:t>
            </a:r>
            <a:r>
              <a:rPr lang="en-US" sz="2600" dirty="0">
                <a:latin typeface="Times New Roman" pitchFamily="18" charset="0"/>
              </a:rPr>
              <a:t>: choose rows from a relation. 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folHlink"/>
                </a:solidFill>
                <a:latin typeface="Times New Roman" pitchFamily="18" charset="0"/>
              </a:rPr>
              <a:t>Projection</a:t>
            </a:r>
            <a:r>
              <a:rPr lang="en-US" sz="2600" dirty="0">
                <a:latin typeface="Times New Roman" pitchFamily="18" charset="0"/>
              </a:rPr>
              <a:t>: choose columns from a relation.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folHlink"/>
                </a:solidFill>
                <a:latin typeface="Times New Roman" pitchFamily="18" charset="0"/>
              </a:rPr>
              <a:t>Cartesian Product and Join</a:t>
            </a:r>
            <a:r>
              <a:rPr lang="en-US" sz="2600" dirty="0">
                <a:latin typeface="Times New Roman" pitchFamily="18" charset="0"/>
              </a:rPr>
              <a:t>: construct a new relation from several relations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folHlink"/>
                </a:solidFill>
                <a:latin typeface="Times New Roman" pitchFamily="18" charset="0"/>
              </a:rPr>
              <a:t>Renaming</a:t>
            </a:r>
            <a:r>
              <a:rPr lang="en-US" sz="2600" dirty="0">
                <a:latin typeface="Times New Roman" pitchFamily="18" charset="0"/>
              </a:rPr>
              <a:t>: rename a relation and its attributes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Combining basic operators to form expressions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200" b="1" dirty="0">
                <a:solidFill>
                  <a:srgbClr val="FFCCFF"/>
                </a:solidFill>
              </a:rPr>
              <a:t>Union </a:t>
            </a:r>
            <a:r>
              <a:rPr lang="en-US" sz="3200" b="1" dirty="0">
                <a:solidFill>
                  <a:srgbClr val="FFCCFF"/>
                </a:solidFill>
                <a:sym typeface="Symbol" pitchFamily="18" charset="2"/>
              </a:rPr>
              <a:t></a:t>
            </a:r>
            <a:r>
              <a:rPr lang="en-US" sz="3200" b="1" dirty="0">
                <a:solidFill>
                  <a:srgbClr val="FFCCFF"/>
                </a:solidFill>
              </a:rPr>
              <a:t>, Intersection </a:t>
            </a:r>
            <a:r>
              <a:rPr lang="en-US" sz="3200" b="1" dirty="0">
                <a:solidFill>
                  <a:srgbClr val="FFCCFF"/>
                </a:solidFill>
                <a:sym typeface="Symbol" pitchFamily="18" charset="2"/>
              </a:rPr>
              <a:t></a:t>
            </a:r>
            <a:r>
              <a:rPr lang="en-US" sz="3200" b="1" dirty="0">
                <a:solidFill>
                  <a:srgbClr val="FFCCFF"/>
                </a:solidFill>
              </a:rPr>
              <a:t>, Difference -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533525"/>
            <a:ext cx="8532813" cy="587375"/>
          </a:xfrm>
          <a:noFill/>
          <a:ln/>
        </p:spPr>
        <p:txBody>
          <a:bodyPr lIns="92075" tIns="46038" rIns="92075" bIns="46038"/>
          <a:lstStyle/>
          <a:p>
            <a:pPr algn="ctr">
              <a:buFontTx/>
              <a:buNone/>
            </a:pPr>
            <a:r>
              <a:rPr lang="en-US" sz="2800">
                <a:latin typeface="Times New Roman" pitchFamily="18" charset="0"/>
              </a:rPr>
              <a:t>Set operators. Relations must have the same schema.</a:t>
            </a:r>
            <a:endParaRPr lang="en-US" sz="2800" b="1">
              <a:latin typeface="Times New Roman" pitchFamily="18" charset="0"/>
            </a:endParaRPr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1384300" y="2206625"/>
            <a:ext cx="2489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R(name, dept)</a:t>
            </a:r>
          </a:p>
        </p:txBody>
      </p:sp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1292225" y="2598738"/>
          <a:ext cx="2620963" cy="973137"/>
        </p:xfrm>
        <a:graphic>
          <a:graphicData uri="http://schemas.openxmlformats.org/presentationml/2006/ole">
            <p:oleObj spid="_x0000_s24578" name="Document" r:id="rId3" imgW="2416320" imgH="816480" progId="Word.Document.8">
              <p:embed/>
            </p:oleObj>
          </a:graphicData>
        </a:graphic>
      </p:graphicFrame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4699000" y="2193925"/>
            <a:ext cx="2489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S(name, dept)</a:t>
            </a:r>
          </a:p>
        </p:txBody>
      </p:sp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4600575" y="2589213"/>
          <a:ext cx="2811463" cy="950912"/>
        </p:xfrm>
        <a:graphic>
          <a:graphicData uri="http://schemas.openxmlformats.org/presentationml/2006/ole">
            <p:oleObj spid="_x0000_s24579" name="Document" r:id="rId4" imgW="2416320" imgH="816480" progId="Word.Document.8">
              <p:embed/>
            </p:oleObj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/>
        </p:nvGraphicFramePr>
        <p:xfrm>
          <a:off x="657225" y="4154488"/>
          <a:ext cx="2597150" cy="1101725"/>
        </p:xfrm>
        <a:graphic>
          <a:graphicData uri="http://schemas.openxmlformats.org/presentationml/2006/ole">
            <p:oleObj spid="_x0000_s24580" name="Document" r:id="rId5" imgW="2416320" imgH="1030680" progId="Word.Document.8">
              <p:embed/>
            </p:oleObj>
          </a:graphicData>
        </a:graphic>
      </p:graphicFrame>
      <p:sp>
        <p:nvSpPr>
          <p:cNvPr id="402441" name="Rectangle 9"/>
          <p:cNvSpPr>
            <a:spLocks noChangeArrowheads="1"/>
          </p:cNvSpPr>
          <p:nvPr/>
        </p:nvSpPr>
        <p:spPr bwMode="auto">
          <a:xfrm>
            <a:off x="1333500" y="3640138"/>
            <a:ext cx="892175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itchFamily="18" charset="0"/>
                <a:sym typeface="Symbol" pitchFamily="18" charset="2"/>
              </a:rPr>
              <a:t>RS</a:t>
            </a:r>
          </a:p>
        </p:txBody>
      </p:sp>
      <p:graphicFrame>
        <p:nvGraphicFramePr>
          <p:cNvPr id="402442" name="Object 10"/>
          <p:cNvGraphicFramePr>
            <a:graphicFrameLocks noChangeAspect="1"/>
          </p:cNvGraphicFramePr>
          <p:nvPr/>
        </p:nvGraphicFramePr>
        <p:xfrm>
          <a:off x="3367088" y="4173538"/>
          <a:ext cx="2506662" cy="628650"/>
        </p:xfrm>
        <a:graphic>
          <a:graphicData uri="http://schemas.openxmlformats.org/presentationml/2006/ole">
            <p:oleObj spid="_x0000_s24581" name="Document" r:id="rId6" imgW="2416320" imgH="602640" progId="Word.Document.8">
              <p:embed/>
            </p:oleObj>
          </a:graphicData>
        </a:graphic>
      </p:graphicFrame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4013200" y="3627438"/>
            <a:ext cx="1069975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itchFamily="18" charset="0"/>
                <a:sym typeface="Symbol" pitchFamily="18" charset="2"/>
              </a:rPr>
              <a:t>R  S</a:t>
            </a:r>
          </a:p>
        </p:txBody>
      </p:sp>
      <p:graphicFrame>
        <p:nvGraphicFramePr>
          <p:cNvPr id="402444" name="Object 12"/>
          <p:cNvGraphicFramePr>
            <a:graphicFrameLocks noChangeAspect="1"/>
          </p:cNvGraphicFramePr>
          <p:nvPr/>
        </p:nvGraphicFramePr>
        <p:xfrm>
          <a:off x="6080125" y="4154488"/>
          <a:ext cx="2597150" cy="1101725"/>
        </p:xfrm>
        <a:graphic>
          <a:graphicData uri="http://schemas.openxmlformats.org/presentationml/2006/ole">
            <p:oleObj spid="_x0000_s24582" name="Document" r:id="rId7" imgW="2416320" imgH="1030320" progId="Word.Document.8">
              <p:embed/>
            </p:oleObj>
          </a:graphicData>
        </a:graphic>
      </p:graphicFrame>
      <p:sp>
        <p:nvSpPr>
          <p:cNvPr id="402445" name="Rectangle 13"/>
          <p:cNvSpPr>
            <a:spLocks noChangeArrowheads="1"/>
          </p:cNvSpPr>
          <p:nvPr/>
        </p:nvSpPr>
        <p:spPr bwMode="auto">
          <a:xfrm>
            <a:off x="6743700" y="3608388"/>
            <a:ext cx="738188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itchFamily="18" charset="0"/>
                <a:sym typeface="Symbol" pitchFamily="18" charset="2"/>
              </a:rPr>
              <a:t>R-S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2300" y="1549400"/>
            <a:ext cx="7861300" cy="584200"/>
          </a:xfrm>
          <a:noFill/>
          <a:ln/>
        </p:spPr>
        <p:txBody>
          <a:bodyPr lIns="92075" tIns="46038" rIns="92075" bIns="46038"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3600" b="1" i="1">
                <a:solidFill>
                  <a:schemeClr val="folHlink"/>
                </a:solidFill>
                <a:latin typeface="Symbol" pitchFamily="18" charset="2"/>
              </a:rPr>
              <a:t>s</a:t>
            </a:r>
            <a:r>
              <a:rPr lang="en-US" sz="2800" b="1" i="1" baseline="-25000">
                <a:solidFill>
                  <a:schemeClr val="folHlink"/>
                </a:solidFill>
                <a:latin typeface="Times New Roman" pitchFamily="18" charset="0"/>
              </a:rPr>
              <a:t> c </a:t>
            </a:r>
            <a:r>
              <a:rPr lang="en-US" sz="2800" b="1" i="1">
                <a:solidFill>
                  <a:schemeClr val="folHlink"/>
                </a:solidFill>
                <a:latin typeface="Times New Roman" pitchFamily="18" charset="0"/>
              </a:rPr>
              <a:t>(R):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return tuples in R that satisfy condition </a:t>
            </a:r>
            <a:r>
              <a:rPr lang="en-US" sz="2800" i="1">
                <a:latin typeface="Times New Roman" pitchFamily="18" charset="0"/>
              </a:rPr>
              <a:t>C.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4000" b="1" dirty="0">
                <a:solidFill>
                  <a:srgbClr val="FFCCFF"/>
                </a:solidFill>
              </a:rPr>
              <a:t>Selection </a:t>
            </a:r>
            <a:r>
              <a:rPr lang="en-US" sz="4000" b="1" i="1" dirty="0">
                <a:solidFill>
                  <a:srgbClr val="FFCCFF"/>
                </a:solidFill>
                <a:latin typeface="Symbol" pitchFamily="18" charset="2"/>
              </a:rPr>
              <a:t>s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2146300" y="2447925"/>
            <a:ext cx="41529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Emp (name, dept, salary)</a:t>
            </a:r>
          </a:p>
        </p:txBody>
      </p:sp>
      <p:graphicFrame>
        <p:nvGraphicFramePr>
          <p:cNvPr id="403462" name="Object 6"/>
          <p:cNvGraphicFramePr>
            <a:graphicFrameLocks noChangeAspect="1"/>
          </p:cNvGraphicFramePr>
          <p:nvPr/>
        </p:nvGraphicFramePr>
        <p:xfrm>
          <a:off x="2078038" y="2824163"/>
          <a:ext cx="4217987" cy="1509712"/>
        </p:xfrm>
        <a:graphic>
          <a:graphicData uri="http://schemas.openxmlformats.org/presentationml/2006/ole">
            <p:oleObj spid="_x0000_s25602" name="Document" r:id="rId4" imgW="3615120" imgH="1459080" progId="Word.Document.8">
              <p:embed/>
            </p:oleObj>
          </a:graphicData>
        </a:graphic>
      </p:graphicFrame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741363" y="4479925"/>
            <a:ext cx="22653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 i="1">
                <a:latin typeface="Symbol" pitchFamily="18" charset="2"/>
              </a:rPr>
              <a:t>s</a:t>
            </a:r>
            <a:r>
              <a:rPr lang="en-US" sz="2800" b="0" i="1" baseline="-25000">
                <a:latin typeface="Times New Roman" pitchFamily="18" charset="0"/>
              </a:rPr>
              <a:t> </a:t>
            </a:r>
            <a:r>
              <a:rPr lang="en-US" b="0" i="1" baseline="-25000">
                <a:latin typeface="Times New Roman" pitchFamily="18" charset="0"/>
              </a:rPr>
              <a:t>salary&gt;35K</a:t>
            </a:r>
            <a:r>
              <a:rPr lang="en-US" sz="2800" b="0" i="1" baseline="-25000">
                <a:latin typeface="Times New Roman" pitchFamily="18" charset="0"/>
              </a:rPr>
              <a:t> </a:t>
            </a:r>
            <a:r>
              <a:rPr lang="en-US" b="0" i="1">
                <a:latin typeface="Times New Roman" pitchFamily="18" charset="0"/>
              </a:rPr>
              <a:t>(Emp)</a:t>
            </a:r>
          </a:p>
        </p:txBody>
      </p:sp>
      <p:graphicFrame>
        <p:nvGraphicFramePr>
          <p:cNvPr id="403464" name="Object 8"/>
          <p:cNvGraphicFramePr>
            <a:graphicFrameLocks noChangeAspect="1"/>
          </p:cNvGraphicFramePr>
          <p:nvPr/>
        </p:nvGraphicFramePr>
        <p:xfrm>
          <a:off x="406400" y="5094288"/>
          <a:ext cx="4057650" cy="965200"/>
        </p:xfrm>
        <a:graphic>
          <a:graphicData uri="http://schemas.openxmlformats.org/presentationml/2006/ole">
            <p:oleObj spid="_x0000_s25603" name="Document" r:id="rId5" imgW="3615120" imgH="1030680" progId="Word.Document.8">
              <p:embed/>
            </p:oleObj>
          </a:graphicData>
        </a:graphic>
      </p:graphicFrame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4687888" y="4465638"/>
            <a:ext cx="39782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i="1">
                <a:latin typeface="Symbol" pitchFamily="18" charset="2"/>
              </a:rPr>
              <a:t>s</a:t>
            </a:r>
            <a:r>
              <a:rPr lang="en-US" b="0" i="1" baseline="-25000">
                <a:latin typeface="Times New Roman" pitchFamily="18" charset="0"/>
              </a:rPr>
              <a:t> dept=ics and salary&lt;40K </a:t>
            </a:r>
            <a:r>
              <a:rPr lang="en-US" b="0" i="1">
                <a:latin typeface="Times New Roman" pitchFamily="18" charset="0"/>
              </a:rPr>
              <a:t>(Emp)</a:t>
            </a:r>
          </a:p>
        </p:txBody>
      </p:sp>
      <p:graphicFrame>
        <p:nvGraphicFramePr>
          <p:cNvPr id="403466" name="Object 10"/>
          <p:cNvGraphicFramePr>
            <a:graphicFrameLocks noChangeAspect="1"/>
          </p:cNvGraphicFramePr>
          <p:nvPr/>
        </p:nvGraphicFramePr>
        <p:xfrm>
          <a:off x="4594225" y="5100638"/>
          <a:ext cx="4083050" cy="704850"/>
        </p:xfrm>
        <a:graphic>
          <a:graphicData uri="http://schemas.openxmlformats.org/presentationml/2006/ole">
            <p:oleObj spid="_x0000_s25604" name="Document" r:id="rId6" imgW="3615120" imgH="65376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91400" cy="8001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4000" b="1" dirty="0">
                <a:solidFill>
                  <a:srgbClr val="FFCCFF"/>
                </a:solidFill>
              </a:rPr>
              <a:t>Projection </a:t>
            </a:r>
            <a:r>
              <a:rPr lang="en-US" sz="4000" b="1" dirty="0">
                <a:solidFill>
                  <a:srgbClr val="FFCCFF"/>
                </a:solidFill>
                <a:sym typeface="Symbol" pitchFamily="18" charset="2"/>
              </a:rPr>
              <a:t>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55750"/>
            <a:ext cx="8293100" cy="63500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2800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rPr>
              <a:t></a:t>
            </a:r>
            <a:r>
              <a:rPr lang="en-US" sz="2800" baseline="-25000">
                <a:solidFill>
                  <a:schemeClr val="folHlink"/>
                </a:solidFill>
                <a:latin typeface="Times New Roman" pitchFamily="18" charset="0"/>
              </a:rPr>
              <a:t>A1,…,Ak</a:t>
            </a:r>
            <a:r>
              <a:rPr lang="en-US" sz="2800" i="1">
                <a:solidFill>
                  <a:schemeClr val="folHlink"/>
                </a:solidFill>
                <a:latin typeface="Times New Roman" pitchFamily="18" charset="0"/>
              </a:rPr>
              <a:t>(R)</a:t>
            </a:r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:</a:t>
            </a:r>
            <a:r>
              <a:rPr lang="en-US" sz="2800">
                <a:latin typeface="Times New Roman" pitchFamily="18" charset="0"/>
              </a:rPr>
              <a:t> pick columns of attributes A1,…,Ak of R.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2108200" y="2143125"/>
            <a:ext cx="41529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Emp (name, dept, salary)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1058863" y="3997325"/>
            <a:ext cx="242411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itchFamily="18" charset="0"/>
                <a:sym typeface="Symbol" pitchFamily="18" charset="2"/>
              </a:rPr>
              <a:t></a:t>
            </a:r>
            <a:r>
              <a:rPr lang="en-US" sz="2800" b="0" i="1" baseline="-25000">
                <a:latin typeface="Times New Roman" pitchFamily="18" charset="0"/>
              </a:rPr>
              <a:t>name,dept </a:t>
            </a:r>
            <a:r>
              <a:rPr lang="en-US" sz="2800" b="0">
                <a:latin typeface="Times New Roman" pitchFamily="18" charset="0"/>
              </a:rPr>
              <a:t>(Emp)</a:t>
            </a:r>
          </a:p>
        </p:txBody>
      </p:sp>
      <p:graphicFrame>
        <p:nvGraphicFramePr>
          <p:cNvPr id="405510" name="Object 6"/>
          <p:cNvGraphicFramePr>
            <a:graphicFrameLocks noChangeAspect="1"/>
          </p:cNvGraphicFramePr>
          <p:nvPr/>
        </p:nvGraphicFramePr>
        <p:xfrm>
          <a:off x="2052638" y="2570163"/>
          <a:ext cx="4217987" cy="1509712"/>
        </p:xfrm>
        <a:graphic>
          <a:graphicData uri="http://schemas.openxmlformats.org/presentationml/2006/ole">
            <p:oleObj spid="_x0000_s26626" name="Document" r:id="rId4" imgW="3615120" imgH="1459080" progId="Word.Document.8">
              <p:embed/>
            </p:oleObj>
          </a:graphicData>
        </a:graphic>
      </p:graphicFrame>
      <p:graphicFrame>
        <p:nvGraphicFramePr>
          <p:cNvPr id="405511" name="Object 7"/>
          <p:cNvGraphicFramePr>
            <a:graphicFrameLocks noChangeAspect="1"/>
          </p:cNvGraphicFramePr>
          <p:nvPr/>
        </p:nvGraphicFramePr>
        <p:xfrm>
          <a:off x="889000" y="4600575"/>
          <a:ext cx="3068638" cy="1676400"/>
        </p:xfrm>
        <a:graphic>
          <a:graphicData uri="http://schemas.openxmlformats.org/presentationml/2006/ole">
            <p:oleObj spid="_x0000_s26627" name="Document" r:id="rId5" imgW="2416320" imgH="1458360" progId="Word.Document.8">
              <p:embed/>
            </p:oleObj>
          </a:graphicData>
        </a:graphic>
      </p:graphicFrame>
      <p:sp>
        <p:nvSpPr>
          <p:cNvPr id="405512" name="Rectangle 8"/>
          <p:cNvSpPr>
            <a:spLocks noChangeArrowheads="1"/>
          </p:cNvSpPr>
          <p:nvPr/>
        </p:nvSpPr>
        <p:spPr bwMode="auto">
          <a:xfrm>
            <a:off x="5630863" y="3971925"/>
            <a:ext cx="194945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itchFamily="18" charset="0"/>
                <a:sym typeface="Symbol" pitchFamily="18" charset="2"/>
              </a:rPr>
              <a:t></a:t>
            </a:r>
            <a:r>
              <a:rPr lang="en-US" sz="2800" b="0" i="1" baseline="-25000">
                <a:latin typeface="Times New Roman" pitchFamily="18" charset="0"/>
              </a:rPr>
              <a:t>name </a:t>
            </a:r>
            <a:r>
              <a:rPr lang="en-US" sz="2800" b="0">
                <a:latin typeface="Times New Roman" pitchFamily="18" charset="0"/>
              </a:rPr>
              <a:t>(Emp)</a:t>
            </a:r>
          </a:p>
        </p:txBody>
      </p:sp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5753100" y="4552950"/>
          <a:ext cx="1411288" cy="1493838"/>
        </p:xfrm>
        <a:graphic>
          <a:graphicData uri="http://schemas.openxmlformats.org/presentationml/2006/ole">
            <p:oleObj spid="_x0000_s26628" name="Document" r:id="rId6" imgW="1059120" imgH="1244520" progId="Word.Document.8">
              <p:embed/>
            </p:oleObj>
          </a:graphicData>
        </a:graphic>
      </p:graphicFrame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4787900" y="59436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latin typeface="Times New Roman" pitchFamily="18" charset="0"/>
              </a:rPr>
              <a:t>Duplicates (“Jack”) eliminated.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b="1" dirty="0">
                <a:solidFill>
                  <a:srgbClr val="FFCCFF"/>
                </a:solidFill>
              </a:rPr>
              <a:t>Cartesian Product: </a:t>
            </a:r>
            <a:r>
              <a:rPr lang="en-US" b="1" dirty="0">
                <a:solidFill>
                  <a:srgbClr val="FFCCFF"/>
                </a:solidFill>
                <a:sym typeface="Symbol" pitchFamily="18" charset="2"/>
              </a:rPr>
              <a:t></a:t>
            </a:r>
            <a:endParaRPr lang="en-US" b="1" dirty="0">
              <a:solidFill>
                <a:srgbClr val="FFCCFF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33525"/>
            <a:ext cx="7897813" cy="587375"/>
          </a:xfrm>
          <a:noFill/>
          <a:ln/>
        </p:spPr>
        <p:txBody>
          <a:bodyPr lIns="92075" tIns="46038" rIns="92075" bIns="46038"/>
          <a:lstStyle/>
          <a:p>
            <a:pPr algn="ctr">
              <a:buFontTx/>
              <a:buNone/>
            </a:pPr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R </a:t>
            </a:r>
            <a:r>
              <a:rPr lang="en-US" sz="2800" b="1">
                <a:solidFill>
                  <a:schemeClr val="folHlink"/>
                </a:solidFill>
                <a:sym typeface="Symbol" pitchFamily="18" charset="2"/>
              </a:rPr>
              <a:t></a:t>
            </a:r>
            <a:r>
              <a:rPr lang="en-US" sz="2800">
                <a:solidFill>
                  <a:schemeClr val="folHlink"/>
                </a:solidFill>
                <a:latin typeface="Times New Roman" pitchFamily="18" charset="0"/>
              </a:rPr>
              <a:t> S</a:t>
            </a:r>
            <a:r>
              <a:rPr lang="en-US" sz="2800">
                <a:latin typeface="Times New Roman" pitchFamily="18" charset="0"/>
              </a:rPr>
              <a:t>: pair each tuple r in R with each tuple s in S.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1397000" y="2028825"/>
            <a:ext cx="2578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Emp (name, dept)</a:t>
            </a:r>
          </a:p>
        </p:txBody>
      </p:sp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1304925" y="2420938"/>
          <a:ext cx="2620963" cy="973137"/>
        </p:xfrm>
        <a:graphic>
          <a:graphicData uri="http://schemas.openxmlformats.org/presentationml/2006/ole">
            <p:oleObj spid="_x0000_s27650" name="Document" r:id="rId3" imgW="2416320" imgH="816480" progId="Word.Document.8">
              <p:embed/>
            </p:oleObj>
          </a:graphicData>
        </a:graphic>
      </p:graphicFrame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5016500" y="2003425"/>
            <a:ext cx="2578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Contact(name, addr)</a:t>
            </a:r>
          </a:p>
        </p:txBody>
      </p:sp>
      <p:graphicFrame>
        <p:nvGraphicFramePr>
          <p:cNvPr id="407559" name="Object 7"/>
          <p:cNvGraphicFramePr>
            <a:graphicFrameLocks noChangeAspect="1"/>
          </p:cNvGraphicFramePr>
          <p:nvPr/>
        </p:nvGraphicFramePr>
        <p:xfrm>
          <a:off x="4922838" y="2400300"/>
          <a:ext cx="2598737" cy="1100138"/>
        </p:xfrm>
        <a:graphic>
          <a:graphicData uri="http://schemas.openxmlformats.org/presentationml/2006/ole">
            <p:oleObj spid="_x0000_s27651" name="Document" r:id="rId4" imgW="2416320" imgH="1030680" progId="Word.Document.8">
              <p:embed/>
            </p:oleObj>
          </a:graphicData>
        </a:graphic>
      </p:graphicFrame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2959100" y="3692525"/>
            <a:ext cx="2438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Emp </a:t>
            </a:r>
            <a:r>
              <a:rPr lang="en-US" sz="20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000" b="0">
                <a:latin typeface="Times New Roman" pitchFamily="18" charset="0"/>
              </a:rPr>
              <a:t> Contact</a:t>
            </a:r>
          </a:p>
        </p:txBody>
      </p:sp>
      <p:graphicFrame>
        <p:nvGraphicFramePr>
          <p:cNvPr id="407561" name="Object 9"/>
          <p:cNvGraphicFramePr>
            <a:graphicFrameLocks noChangeAspect="1"/>
          </p:cNvGraphicFramePr>
          <p:nvPr/>
        </p:nvGraphicFramePr>
        <p:xfrm>
          <a:off x="1738313" y="4133850"/>
          <a:ext cx="4959350" cy="1836738"/>
        </p:xfrm>
        <a:graphic>
          <a:graphicData uri="http://schemas.openxmlformats.org/presentationml/2006/ole">
            <p:oleObj spid="_x0000_s27652" name="Document" r:id="rId5" imgW="4496400" imgH="16732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6708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b="1" dirty="0">
                <a:solidFill>
                  <a:srgbClr val="FFCCFF"/>
                </a:solidFill>
              </a:rPr>
              <a:t>Join</a:t>
            </a:r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1084263" y="2973388"/>
            <a:ext cx="62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  <a:p>
            <a:pPr eaLnBrk="0" hangingPunct="0"/>
            <a:r>
              <a:rPr lang="en-US" sz="1800">
                <a:latin typeface="Arial" charset="0"/>
              </a:rPr>
              <a:t>       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4200" y="1517650"/>
            <a:ext cx="7543800" cy="723900"/>
          </a:xfrm>
          <a:noFill/>
          <a:ln/>
        </p:spPr>
        <p:txBody>
          <a:bodyPr lIns="92075" tIns="46038" rIns="92075" bIns="46038"/>
          <a:lstStyle/>
          <a:p>
            <a:pPr algn="ctr">
              <a:buFontTx/>
              <a:buNone/>
            </a:pPr>
            <a:r>
              <a:rPr lang="en-US">
                <a:latin typeface="Times New Roman" pitchFamily="18" charset="0"/>
              </a:rPr>
              <a:t>R      S = </a:t>
            </a:r>
            <a:r>
              <a:rPr lang="en-US" i="1">
                <a:latin typeface="Symbol" pitchFamily="18" charset="2"/>
              </a:rPr>
              <a:t>s</a:t>
            </a:r>
            <a:r>
              <a:rPr lang="en-US" i="1" baseline="-25000">
                <a:latin typeface="Times New Roman" pitchFamily="18" charset="0"/>
              </a:rPr>
              <a:t> c</a:t>
            </a:r>
            <a:r>
              <a:rPr lang="en-US" baseline="-25000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(R </a:t>
            </a:r>
            <a:r>
              <a:rPr lang="en-US" b="1">
                <a:sym typeface="Symbol" pitchFamily="18" charset="2"/>
              </a:rPr>
              <a:t></a:t>
            </a:r>
            <a:r>
              <a:rPr lang="en-US">
                <a:latin typeface="Times New Roman" pitchFamily="18" charset="0"/>
              </a:rPr>
              <a:t> S)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98800" y="1714500"/>
            <a:ext cx="457200" cy="487363"/>
            <a:chOff x="3400" y="1976"/>
            <a:chExt cx="288" cy="30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00" y="1976"/>
              <a:ext cx="288" cy="160"/>
              <a:chOff x="3120" y="3744"/>
              <a:chExt cx="288" cy="160"/>
            </a:xfrm>
          </p:grpSpPr>
          <p:sp>
            <p:nvSpPr>
              <p:cNvPr id="408583" name="Line 7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8584" name="Line 8"/>
              <p:cNvSpPr>
                <a:spLocks noChangeShapeType="1"/>
              </p:cNvSpPr>
              <p:nvPr/>
            </p:nvSpPr>
            <p:spPr bwMode="auto">
              <a:xfrm>
                <a:off x="3408" y="375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8585" name="Line 9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288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8586" name="Line 10"/>
              <p:cNvSpPr>
                <a:spLocks noChangeShapeType="1"/>
              </p:cNvSpPr>
              <p:nvPr/>
            </p:nvSpPr>
            <p:spPr bwMode="auto">
              <a:xfrm flipH="1">
                <a:off x="3120" y="3752"/>
                <a:ext cx="288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8587" name="Text Box 11"/>
            <p:cNvSpPr txBox="1">
              <a:spLocks noChangeArrowheads="1"/>
            </p:cNvSpPr>
            <p:nvPr/>
          </p:nvSpPr>
          <p:spPr bwMode="auto">
            <a:xfrm>
              <a:off x="3446" y="2033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408588" name="Rectangle 12"/>
          <p:cNvSpPr>
            <a:spLocks noChangeArrowheads="1"/>
          </p:cNvSpPr>
          <p:nvPr/>
        </p:nvSpPr>
        <p:spPr bwMode="auto">
          <a:xfrm>
            <a:off x="482600" y="2127250"/>
            <a:ext cx="81661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200" b="0">
                <a:latin typeface="Times New Roman" pitchFamily="18" charset="0"/>
              </a:rPr>
              <a:t>Join condition </a:t>
            </a:r>
            <a:r>
              <a:rPr lang="en-US" sz="2200" b="0" i="1">
                <a:latin typeface="Times New Roman" pitchFamily="18" charset="0"/>
              </a:rPr>
              <a:t>C</a:t>
            </a:r>
            <a:r>
              <a:rPr lang="en-US" sz="2200" b="0">
                <a:latin typeface="Times New Roman" pitchFamily="18" charset="0"/>
              </a:rPr>
              <a:t> is of the form: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sz="2200" b="0">
                <a:latin typeface="Times New Roman" pitchFamily="18" charset="0"/>
              </a:rPr>
              <a:t>&lt;cond_1&gt; AND &lt;cond_2&gt; AND … AND &lt;cond_k&gt;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</a:pPr>
            <a:r>
              <a:rPr lang="en-US" sz="2200" b="0">
                <a:latin typeface="Times New Roman" pitchFamily="18" charset="0"/>
              </a:rPr>
              <a:t>	Each cond_i is of the form </a:t>
            </a:r>
            <a:r>
              <a:rPr lang="en-US" sz="2200" b="0">
                <a:solidFill>
                  <a:schemeClr val="folHlink"/>
                </a:solidFill>
                <a:latin typeface="Times New Roman" pitchFamily="18" charset="0"/>
              </a:rPr>
              <a:t>A </a:t>
            </a:r>
            <a:r>
              <a:rPr lang="en-US" sz="2200" b="0" i="1">
                <a:solidFill>
                  <a:schemeClr val="folHlink"/>
                </a:solidFill>
                <a:latin typeface="Times New Roman" pitchFamily="18" charset="0"/>
              </a:rPr>
              <a:t>op</a:t>
            </a:r>
            <a:r>
              <a:rPr lang="en-US" sz="2200" b="0">
                <a:solidFill>
                  <a:schemeClr val="folHlink"/>
                </a:solidFill>
                <a:latin typeface="Times New Roman" pitchFamily="18" charset="0"/>
              </a:rPr>
              <a:t> B</a:t>
            </a:r>
            <a:r>
              <a:rPr lang="en-US" sz="2200" b="0">
                <a:latin typeface="Times New Roman" pitchFamily="18" charset="0"/>
              </a:rPr>
              <a:t>, where: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000" b="0">
                <a:latin typeface="Times New Roman" pitchFamily="18" charset="0"/>
              </a:rPr>
              <a:t>A is an attribute of R, B is an attribute of S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000" b="0" i="1">
                <a:latin typeface="Times New Roman" pitchFamily="18" charset="0"/>
              </a:rPr>
              <a:t>op</a:t>
            </a:r>
            <a:r>
              <a:rPr lang="en-US" sz="2000" b="0">
                <a:latin typeface="Times New Roman" pitchFamily="18" charset="0"/>
              </a:rPr>
              <a:t> is a comparison operator: =, &lt;, &gt;, </a:t>
            </a:r>
            <a:r>
              <a:rPr lang="en-US" sz="2000" b="0">
                <a:latin typeface="Times New Roman" pitchFamily="18" charset="0"/>
                <a:sym typeface="Symbol" pitchFamily="18" charset="2"/>
              </a:rPr>
              <a:t>, </a:t>
            </a:r>
            <a:r>
              <a:rPr lang="en-US" sz="2000" b="0">
                <a:latin typeface="Times New Roman" pitchFamily="18" charset="0"/>
              </a:rPr>
              <a:t>, or </a:t>
            </a:r>
            <a:r>
              <a:rPr lang="en-US" sz="2000" b="0" i="1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2000" b="0"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0">
                <a:latin typeface="Times New Roman" pitchFamily="18" charset="0"/>
              </a:rPr>
              <a:t>Different types: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000" b="0">
                <a:latin typeface="Times New Roman" pitchFamily="18" charset="0"/>
              </a:rPr>
              <a:t>Theta-join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000" b="0">
                <a:latin typeface="Times New Roman" pitchFamily="18" charset="0"/>
              </a:rPr>
              <a:t>Equi-join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000" b="0">
                <a:latin typeface="Times New Roman" pitchFamily="18" charset="0"/>
              </a:rPr>
              <a:t>Natural join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531100" cy="812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b="1">
                <a:solidFill>
                  <a:srgbClr val="FFCCFF"/>
                </a:solidFill>
              </a:rPr>
              <a:t>Theta-Join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59475" y="4262438"/>
            <a:ext cx="1277938" cy="5905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2800">
                <a:latin typeface="Times New Roman" pitchFamily="18" charset="0"/>
              </a:rPr>
              <a:t>Result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3640138" y="1522413"/>
            <a:ext cx="1701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        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237038" y="1617663"/>
            <a:ext cx="457200" cy="254000"/>
            <a:chOff x="3120" y="3744"/>
            <a:chExt cx="288" cy="160"/>
          </a:xfrm>
        </p:grpSpPr>
        <p:sp>
          <p:nvSpPr>
            <p:cNvPr id="451590" name="Line 6"/>
            <p:cNvSpPr>
              <a:spLocks noChangeShapeType="1"/>
            </p:cNvSpPr>
            <p:nvPr/>
          </p:nvSpPr>
          <p:spPr bwMode="auto">
            <a:xfrm>
              <a:off x="3120" y="3744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1591" name="Line 7"/>
            <p:cNvSpPr>
              <a:spLocks noChangeShapeType="1"/>
            </p:cNvSpPr>
            <p:nvPr/>
          </p:nvSpPr>
          <p:spPr bwMode="auto">
            <a:xfrm>
              <a:off x="3408" y="3752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1592" name="Line 8"/>
            <p:cNvSpPr>
              <a:spLocks noChangeShapeType="1"/>
            </p:cNvSpPr>
            <p:nvPr/>
          </p:nvSpPr>
          <p:spPr bwMode="auto">
            <a:xfrm>
              <a:off x="3120" y="3744"/>
              <a:ext cx="28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1593" name="Line 9"/>
            <p:cNvSpPr>
              <a:spLocks noChangeShapeType="1"/>
            </p:cNvSpPr>
            <p:nvPr/>
          </p:nvSpPr>
          <p:spPr bwMode="auto">
            <a:xfrm flipH="1">
              <a:off x="3120" y="3752"/>
              <a:ext cx="28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4068763" y="1781175"/>
            <a:ext cx="90646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 i="1">
                <a:latin typeface="Times New Roman" pitchFamily="18" charset="0"/>
              </a:rPr>
              <a:t>R.A&gt;S.C</a:t>
            </a:r>
          </a:p>
        </p:txBody>
      </p: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1612900" y="2266950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R(A,B)</a:t>
            </a:r>
          </a:p>
        </p:txBody>
      </p:sp>
      <p:sp>
        <p:nvSpPr>
          <p:cNvPr id="451596" name="Rectangle 12"/>
          <p:cNvSpPr>
            <a:spLocks noChangeArrowheads="1"/>
          </p:cNvSpPr>
          <p:nvPr/>
        </p:nvSpPr>
        <p:spPr bwMode="auto">
          <a:xfrm>
            <a:off x="5041900" y="2254250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S(C,D)</a:t>
            </a:r>
          </a:p>
        </p:txBody>
      </p:sp>
      <p:graphicFrame>
        <p:nvGraphicFramePr>
          <p:cNvPr id="451597" name="Object 13"/>
          <p:cNvGraphicFramePr>
            <a:graphicFrameLocks noChangeAspect="1"/>
          </p:cNvGraphicFramePr>
          <p:nvPr/>
        </p:nvGraphicFramePr>
        <p:xfrm>
          <a:off x="231775" y="4738688"/>
          <a:ext cx="3998913" cy="968375"/>
        </p:xfrm>
        <a:graphic>
          <a:graphicData uri="http://schemas.openxmlformats.org/presentationml/2006/ole">
            <p:oleObj spid="_x0000_s28674" name="Document" r:id="rId4" imgW="4498096" imgH="1242299" progId="Word.Document.8">
              <p:embed/>
            </p:oleObj>
          </a:graphicData>
        </a:graphic>
      </p:graphicFrame>
      <p:graphicFrame>
        <p:nvGraphicFramePr>
          <p:cNvPr id="451598" name="Object 14"/>
          <p:cNvGraphicFramePr>
            <a:graphicFrameLocks noChangeAspect="1"/>
          </p:cNvGraphicFramePr>
          <p:nvPr/>
        </p:nvGraphicFramePr>
        <p:xfrm>
          <a:off x="4738688" y="2733675"/>
          <a:ext cx="3198812" cy="1081088"/>
        </p:xfrm>
        <a:graphic>
          <a:graphicData uri="http://schemas.openxmlformats.org/presentationml/2006/ole">
            <p:oleObj spid="_x0000_s28675" name="Document" r:id="rId5" imgW="2416320" imgH="816480" progId="Word.Document.8">
              <p:embed/>
            </p:oleObj>
          </a:graphicData>
        </a:graphic>
      </p:graphicFrame>
      <p:graphicFrame>
        <p:nvGraphicFramePr>
          <p:cNvPr id="451599" name="Object 15"/>
          <p:cNvGraphicFramePr>
            <a:graphicFrameLocks noChangeAspect="1"/>
          </p:cNvGraphicFramePr>
          <p:nvPr/>
        </p:nvGraphicFramePr>
        <p:xfrm>
          <a:off x="1060450" y="2733675"/>
          <a:ext cx="3238500" cy="1093788"/>
        </p:xfrm>
        <a:graphic>
          <a:graphicData uri="http://schemas.openxmlformats.org/presentationml/2006/ole">
            <p:oleObj spid="_x0000_s28676" name="Document" r:id="rId6" imgW="2416320" imgH="816480" progId="Word.Document.8">
              <p:embed/>
            </p:oleObj>
          </a:graphicData>
        </a:graphic>
      </p:graphicFrame>
      <p:graphicFrame>
        <p:nvGraphicFramePr>
          <p:cNvPr id="451608" name="Object 24"/>
          <p:cNvGraphicFramePr>
            <a:graphicFrameLocks noChangeAspect="1"/>
          </p:cNvGraphicFramePr>
          <p:nvPr>
            <p:ph sz="half" idx="2"/>
          </p:nvPr>
        </p:nvGraphicFramePr>
        <p:xfrm>
          <a:off x="4298950" y="4800600"/>
          <a:ext cx="4587875" cy="833438"/>
        </p:xfrm>
        <a:graphic>
          <a:graphicData uri="http://schemas.openxmlformats.org/presentationml/2006/ole">
            <p:oleObj spid="_x0000_s28677" name="Document" r:id="rId7" imgW="4496400" imgH="816480" progId="Word.Document.8">
              <p:embed/>
            </p:oleObj>
          </a:graphicData>
        </a:graphic>
      </p:graphicFrame>
      <p:sp>
        <p:nvSpPr>
          <p:cNvPr id="451611" name="Rectangle 27"/>
          <p:cNvSpPr>
            <a:spLocks noChangeArrowheads="1"/>
          </p:cNvSpPr>
          <p:nvPr/>
        </p:nvSpPr>
        <p:spPr bwMode="auto">
          <a:xfrm>
            <a:off x="1946275" y="4110038"/>
            <a:ext cx="127793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800" b="0">
                <a:latin typeface="Times New Roman" pitchFamily="18" charset="0"/>
              </a:rPr>
              <a:t>R </a:t>
            </a:r>
            <a:r>
              <a:rPr lang="en-US" sz="2800">
                <a:sym typeface="Symbol" pitchFamily="18" charset="2"/>
              </a:rPr>
              <a:t></a:t>
            </a:r>
            <a:r>
              <a:rPr lang="en-US" sz="2800" b="0">
                <a:latin typeface="Times New Roman" pitchFamily="18" charset="0"/>
              </a:rPr>
              <a:t> S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b="1" dirty="0">
                <a:solidFill>
                  <a:srgbClr val="FFCCFF"/>
                </a:solidFill>
              </a:rPr>
              <a:t>Theta-Join</a:t>
            </a:r>
          </a:p>
        </p:txBody>
      </p:sp>
      <p:sp>
        <p:nvSpPr>
          <p:cNvPr id="410635" name="Rectangle 11"/>
          <p:cNvSpPr>
            <a:spLocks noChangeArrowheads="1"/>
          </p:cNvSpPr>
          <p:nvPr/>
        </p:nvSpPr>
        <p:spPr bwMode="auto">
          <a:xfrm>
            <a:off x="1612900" y="2266950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R(A,B)</a:t>
            </a:r>
          </a:p>
        </p:txBody>
      </p:sp>
      <p:sp>
        <p:nvSpPr>
          <p:cNvPr id="410636" name="Rectangle 12"/>
          <p:cNvSpPr>
            <a:spLocks noChangeArrowheads="1"/>
          </p:cNvSpPr>
          <p:nvPr/>
        </p:nvSpPr>
        <p:spPr bwMode="auto">
          <a:xfrm>
            <a:off x="5041900" y="2254250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S(C,D)</a:t>
            </a:r>
          </a:p>
        </p:txBody>
      </p:sp>
      <p:graphicFrame>
        <p:nvGraphicFramePr>
          <p:cNvPr id="467968" name="Object 0"/>
          <p:cNvGraphicFramePr>
            <a:graphicFrameLocks noChangeAspect="1"/>
          </p:cNvGraphicFramePr>
          <p:nvPr/>
        </p:nvGraphicFramePr>
        <p:xfrm>
          <a:off x="4738688" y="2733675"/>
          <a:ext cx="3198812" cy="1081088"/>
        </p:xfrm>
        <a:graphic>
          <a:graphicData uri="http://schemas.openxmlformats.org/presentationml/2006/ole">
            <p:oleObj spid="_x0000_s29698" name="Document" r:id="rId4" imgW="2416320" imgH="816480" progId="Word.Document.8">
              <p:embed/>
            </p:oleObj>
          </a:graphicData>
        </a:graphic>
      </p:graphicFrame>
      <p:graphicFrame>
        <p:nvGraphicFramePr>
          <p:cNvPr id="467969" name="Object 1"/>
          <p:cNvGraphicFramePr>
            <a:graphicFrameLocks noChangeAspect="1"/>
          </p:cNvGraphicFramePr>
          <p:nvPr/>
        </p:nvGraphicFramePr>
        <p:xfrm>
          <a:off x="1060450" y="2733675"/>
          <a:ext cx="3238500" cy="1093788"/>
        </p:xfrm>
        <a:graphic>
          <a:graphicData uri="http://schemas.openxmlformats.org/presentationml/2006/ole">
            <p:oleObj spid="_x0000_s29699" name="Document" r:id="rId5" imgW="2416320" imgH="816480" progId="Word.Document.8">
              <p:embed/>
            </p:oleObj>
          </a:graphicData>
        </a:graphic>
      </p:graphicFrame>
      <p:sp>
        <p:nvSpPr>
          <p:cNvPr id="410640" name="Rectangle 16"/>
          <p:cNvSpPr>
            <a:spLocks noChangeArrowheads="1"/>
          </p:cNvSpPr>
          <p:nvPr/>
        </p:nvSpPr>
        <p:spPr bwMode="auto">
          <a:xfrm>
            <a:off x="3367088" y="1439863"/>
            <a:ext cx="1701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        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63988" y="1535113"/>
            <a:ext cx="457200" cy="254000"/>
            <a:chOff x="3120" y="3744"/>
            <a:chExt cx="288" cy="160"/>
          </a:xfrm>
        </p:grpSpPr>
        <p:sp>
          <p:nvSpPr>
            <p:cNvPr id="410642" name="Line 18"/>
            <p:cNvSpPr>
              <a:spLocks noChangeShapeType="1"/>
            </p:cNvSpPr>
            <p:nvPr/>
          </p:nvSpPr>
          <p:spPr bwMode="auto">
            <a:xfrm>
              <a:off x="3120" y="3744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643" name="Line 19"/>
            <p:cNvSpPr>
              <a:spLocks noChangeShapeType="1"/>
            </p:cNvSpPr>
            <p:nvPr/>
          </p:nvSpPr>
          <p:spPr bwMode="auto">
            <a:xfrm>
              <a:off x="3408" y="3752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644" name="Line 20"/>
            <p:cNvSpPr>
              <a:spLocks noChangeShapeType="1"/>
            </p:cNvSpPr>
            <p:nvPr/>
          </p:nvSpPr>
          <p:spPr bwMode="auto">
            <a:xfrm>
              <a:off x="3120" y="3744"/>
              <a:ext cx="28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0645" name="Line 21"/>
            <p:cNvSpPr>
              <a:spLocks noChangeShapeType="1"/>
            </p:cNvSpPr>
            <p:nvPr/>
          </p:nvSpPr>
          <p:spPr bwMode="auto">
            <a:xfrm flipH="1">
              <a:off x="3120" y="3752"/>
              <a:ext cx="28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3427413" y="1706563"/>
            <a:ext cx="1817687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 i="1">
                <a:latin typeface="Times New Roman" pitchFamily="18" charset="0"/>
              </a:rPr>
              <a:t>R.A&gt;S.C, R.B </a:t>
            </a:r>
            <a:r>
              <a:rPr lang="en-US" sz="1600" b="0" i="1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600" b="0" i="1">
                <a:latin typeface="Times New Roman" pitchFamily="18" charset="0"/>
              </a:rPr>
              <a:t>S.D</a:t>
            </a:r>
          </a:p>
        </p:txBody>
      </p:sp>
      <p:graphicFrame>
        <p:nvGraphicFramePr>
          <p:cNvPr id="467970" name="Object 2"/>
          <p:cNvGraphicFramePr>
            <a:graphicFrameLocks noChangeAspect="1"/>
          </p:cNvGraphicFramePr>
          <p:nvPr/>
        </p:nvGraphicFramePr>
        <p:xfrm>
          <a:off x="4695825" y="4694238"/>
          <a:ext cx="4173538" cy="771525"/>
        </p:xfrm>
        <a:graphic>
          <a:graphicData uri="http://schemas.openxmlformats.org/presentationml/2006/ole">
            <p:oleObj spid="_x0000_s29700" name="Document" r:id="rId6" imgW="4496400" imgH="816120" progId="Word.Document.8">
              <p:embed/>
            </p:oleObj>
          </a:graphicData>
        </a:graphic>
      </p:graphicFrame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231775" y="4738688"/>
          <a:ext cx="4116388" cy="996950"/>
        </p:xfrm>
        <a:graphic>
          <a:graphicData uri="http://schemas.openxmlformats.org/presentationml/2006/ole">
            <p:oleObj spid="_x0000_s29701" name="Document" r:id="rId7" imgW="4498096" imgH="1242299" progId="Word.Document.8">
              <p:embed/>
            </p:oleObj>
          </a:graphicData>
        </a:graphic>
      </p:graphicFrame>
      <p:sp>
        <p:nvSpPr>
          <p:cNvPr id="410650" name="Rectangle 26"/>
          <p:cNvSpPr>
            <a:spLocks noChangeArrowheads="1"/>
          </p:cNvSpPr>
          <p:nvPr/>
        </p:nvSpPr>
        <p:spPr bwMode="auto">
          <a:xfrm>
            <a:off x="1946275" y="4110038"/>
            <a:ext cx="127793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800" b="0">
                <a:latin typeface="Times New Roman" pitchFamily="18" charset="0"/>
              </a:rPr>
              <a:t>R </a:t>
            </a:r>
            <a:r>
              <a:rPr lang="en-US" sz="2800">
                <a:sym typeface="Symbol" pitchFamily="18" charset="2"/>
              </a:rPr>
              <a:t></a:t>
            </a:r>
            <a:r>
              <a:rPr lang="en-US" sz="2800" b="0">
                <a:latin typeface="Times New Roman" pitchFamily="18" charset="0"/>
              </a:rPr>
              <a:t> S</a:t>
            </a:r>
          </a:p>
        </p:txBody>
      </p:sp>
      <p:sp>
        <p:nvSpPr>
          <p:cNvPr id="410651" name="Rectangle 27"/>
          <p:cNvSpPr>
            <a:spLocks noGrp="1" noChangeArrowheads="1"/>
          </p:cNvSpPr>
          <p:nvPr>
            <p:ph type="body" sz="half" idx="1"/>
          </p:nvPr>
        </p:nvSpPr>
        <p:spPr>
          <a:xfrm>
            <a:off x="5930900" y="3943350"/>
            <a:ext cx="1277938" cy="590550"/>
          </a:xfrm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2800"/>
              <a:t>Result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4000" b="1" dirty="0" err="1">
                <a:solidFill>
                  <a:srgbClr val="FFCCFF"/>
                </a:solidFill>
              </a:rPr>
              <a:t>Equi</a:t>
            </a:r>
            <a:r>
              <a:rPr lang="en-US" sz="4000" b="1" dirty="0">
                <a:solidFill>
                  <a:srgbClr val="FFCCFF"/>
                </a:solidFill>
              </a:rPr>
              <a:t>-Join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36700"/>
            <a:ext cx="8077200" cy="520700"/>
          </a:xfrm>
          <a:noFill/>
          <a:ln/>
        </p:spPr>
        <p:txBody>
          <a:bodyPr lIns="92075" tIns="46038" rIns="92075" bIns="46038"/>
          <a:lstStyle/>
          <a:p>
            <a:r>
              <a:rPr lang="en-US" sz="2400">
                <a:latin typeface="Times New Roman" pitchFamily="18" charset="0"/>
              </a:rPr>
              <a:t>Special kind of theta-join: C only uses the equality operator.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3378200" y="3917950"/>
            <a:ext cx="1701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        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75100" y="4013200"/>
            <a:ext cx="457200" cy="254000"/>
            <a:chOff x="3120" y="3744"/>
            <a:chExt cx="288" cy="160"/>
          </a:xfrm>
        </p:grpSpPr>
        <p:sp>
          <p:nvSpPr>
            <p:cNvPr id="412678" name="Line 6"/>
            <p:cNvSpPr>
              <a:spLocks noChangeShapeType="1"/>
            </p:cNvSpPr>
            <p:nvPr/>
          </p:nvSpPr>
          <p:spPr bwMode="auto">
            <a:xfrm>
              <a:off x="3120" y="3744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2679" name="Line 7"/>
            <p:cNvSpPr>
              <a:spLocks noChangeShapeType="1"/>
            </p:cNvSpPr>
            <p:nvPr/>
          </p:nvSpPr>
          <p:spPr bwMode="auto">
            <a:xfrm>
              <a:off x="3408" y="3752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2680" name="Line 8"/>
            <p:cNvSpPr>
              <a:spLocks noChangeShapeType="1"/>
            </p:cNvSpPr>
            <p:nvPr/>
          </p:nvSpPr>
          <p:spPr bwMode="auto">
            <a:xfrm>
              <a:off x="3120" y="3744"/>
              <a:ext cx="28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2681" name="Line 9"/>
            <p:cNvSpPr>
              <a:spLocks noChangeShapeType="1"/>
            </p:cNvSpPr>
            <p:nvPr/>
          </p:nvSpPr>
          <p:spPr bwMode="auto">
            <a:xfrm flipH="1">
              <a:off x="3120" y="3752"/>
              <a:ext cx="28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2682" name="Text Box 10"/>
          <p:cNvSpPr txBox="1">
            <a:spLocks noChangeArrowheads="1"/>
          </p:cNvSpPr>
          <p:nvPr/>
        </p:nvSpPr>
        <p:spPr bwMode="auto">
          <a:xfrm>
            <a:off x="3806825" y="4176713"/>
            <a:ext cx="9175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0" i="1">
                <a:latin typeface="Times New Roman" pitchFamily="18" charset="0"/>
              </a:rPr>
              <a:t>R.B=S.D</a:t>
            </a:r>
          </a:p>
        </p:txBody>
      </p:sp>
      <p:sp>
        <p:nvSpPr>
          <p:cNvPr id="412683" name="Rectangle 11"/>
          <p:cNvSpPr>
            <a:spLocks noChangeArrowheads="1"/>
          </p:cNvSpPr>
          <p:nvPr/>
        </p:nvSpPr>
        <p:spPr bwMode="auto">
          <a:xfrm>
            <a:off x="1612900" y="2266950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R(A,B)</a:t>
            </a:r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5041900" y="2254250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S(C,D)</a:t>
            </a:r>
          </a:p>
        </p:txBody>
      </p:sp>
      <p:graphicFrame>
        <p:nvGraphicFramePr>
          <p:cNvPr id="412685" name="Object 13"/>
          <p:cNvGraphicFramePr>
            <a:graphicFrameLocks noChangeAspect="1"/>
          </p:cNvGraphicFramePr>
          <p:nvPr/>
        </p:nvGraphicFramePr>
        <p:xfrm>
          <a:off x="4738688" y="2733675"/>
          <a:ext cx="3198812" cy="1081088"/>
        </p:xfrm>
        <a:graphic>
          <a:graphicData uri="http://schemas.openxmlformats.org/presentationml/2006/ole">
            <p:oleObj spid="_x0000_s30722" name="Document" r:id="rId4" imgW="2416320" imgH="816480" progId="Word.Document.8">
              <p:embed/>
            </p:oleObj>
          </a:graphicData>
        </a:graphic>
      </p:graphicFrame>
      <p:graphicFrame>
        <p:nvGraphicFramePr>
          <p:cNvPr id="412686" name="Object 14"/>
          <p:cNvGraphicFramePr>
            <a:graphicFrameLocks noChangeAspect="1"/>
          </p:cNvGraphicFramePr>
          <p:nvPr/>
        </p:nvGraphicFramePr>
        <p:xfrm>
          <a:off x="1060450" y="2733675"/>
          <a:ext cx="3238500" cy="1093788"/>
        </p:xfrm>
        <a:graphic>
          <a:graphicData uri="http://schemas.openxmlformats.org/presentationml/2006/ole">
            <p:oleObj spid="_x0000_s30723" name="Document" r:id="rId5" imgW="2416320" imgH="816480" progId="Word.Document.8">
              <p:embed/>
            </p:oleObj>
          </a:graphicData>
        </a:graphic>
      </p:graphicFrame>
      <p:graphicFrame>
        <p:nvGraphicFramePr>
          <p:cNvPr id="412687" name="Object 15"/>
          <p:cNvGraphicFramePr>
            <a:graphicFrameLocks noChangeAspect="1"/>
          </p:cNvGraphicFramePr>
          <p:nvPr/>
        </p:nvGraphicFramePr>
        <p:xfrm>
          <a:off x="4533900" y="4889500"/>
          <a:ext cx="4349750" cy="615950"/>
        </p:xfrm>
        <a:graphic>
          <a:graphicData uri="http://schemas.openxmlformats.org/presentationml/2006/ole">
            <p:oleObj spid="_x0000_s30724" name="Document" r:id="rId6" imgW="4496400" imgH="602640" progId="Word.Document.8">
              <p:embed/>
            </p:oleObj>
          </a:graphicData>
        </a:graphic>
      </p:graphicFrame>
      <p:graphicFrame>
        <p:nvGraphicFramePr>
          <p:cNvPr id="412688" name="Object 16"/>
          <p:cNvGraphicFramePr>
            <a:graphicFrameLocks noChangeAspect="1"/>
          </p:cNvGraphicFramePr>
          <p:nvPr/>
        </p:nvGraphicFramePr>
        <p:xfrm>
          <a:off x="327025" y="4886325"/>
          <a:ext cx="4054475" cy="1173163"/>
        </p:xfrm>
        <a:graphic>
          <a:graphicData uri="http://schemas.openxmlformats.org/presentationml/2006/ole">
            <p:oleObj spid="_x0000_s30725" name="Document" r:id="rId7" imgW="4498096" imgH="1304486" progId="Word.Document.8">
              <p:embed/>
            </p:oleObj>
          </a:graphicData>
        </a:graphic>
      </p:graphicFrame>
      <p:sp>
        <p:nvSpPr>
          <p:cNvPr id="412689" name="Rectangle 17"/>
          <p:cNvSpPr>
            <a:spLocks noChangeArrowheads="1"/>
          </p:cNvSpPr>
          <p:nvPr/>
        </p:nvSpPr>
        <p:spPr bwMode="auto">
          <a:xfrm>
            <a:off x="2047875" y="4254500"/>
            <a:ext cx="127793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800" b="0">
                <a:latin typeface="Times New Roman" pitchFamily="18" charset="0"/>
              </a:rPr>
              <a:t>R </a:t>
            </a:r>
            <a:r>
              <a:rPr lang="en-US" sz="2800">
                <a:sym typeface="Symbol" pitchFamily="18" charset="2"/>
              </a:rPr>
              <a:t></a:t>
            </a:r>
            <a:r>
              <a:rPr lang="en-US" sz="2800" b="0">
                <a:latin typeface="Times New Roman" pitchFamily="18" charset="0"/>
              </a:rPr>
              <a:t> S</a:t>
            </a:r>
          </a:p>
        </p:txBody>
      </p:sp>
      <p:sp>
        <p:nvSpPr>
          <p:cNvPr id="412690" name="Rectangle 18"/>
          <p:cNvSpPr>
            <a:spLocks noChangeArrowheads="1"/>
          </p:cNvSpPr>
          <p:nvPr/>
        </p:nvSpPr>
        <p:spPr bwMode="auto">
          <a:xfrm>
            <a:off x="6483350" y="4202113"/>
            <a:ext cx="127793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800" b="0"/>
              <a:t>Result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048500" cy="431800"/>
          </a:xfrm>
        </p:spPr>
        <p:txBody>
          <a:bodyPr/>
          <a:lstStyle/>
          <a:p>
            <a:r>
              <a:rPr lang="en-US" sz="3200" b="1" dirty="0">
                <a:solidFill>
                  <a:srgbClr val="FFCCFF"/>
                </a:solidFill>
                <a:latin typeface="Times New Roman" pitchFamily="18" charset="0"/>
              </a:rPr>
              <a:t>Sample Relational Database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2"/>
          <a:srcRect l="21919" t="1445" r="21835" b="69565"/>
          <a:stretch>
            <a:fillRect/>
          </a:stretch>
        </p:blipFill>
        <p:spPr bwMode="auto">
          <a:xfrm>
            <a:off x="1163638" y="1449388"/>
            <a:ext cx="6310312" cy="2506662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2"/>
          <a:srcRect l="35504" t="62453" r="35338" b="4889"/>
          <a:stretch>
            <a:fillRect/>
          </a:stretch>
        </p:blipFill>
        <p:spPr bwMode="auto">
          <a:xfrm>
            <a:off x="5384800" y="3757613"/>
            <a:ext cx="3225800" cy="2566987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</p:pic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2"/>
          <a:srcRect l="37921" t="31004" r="37004" b="39005"/>
          <a:stretch>
            <a:fillRect/>
          </a:stretch>
        </p:blipFill>
        <p:spPr bwMode="auto">
          <a:xfrm>
            <a:off x="568325" y="3711575"/>
            <a:ext cx="2679700" cy="2601913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2860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b="1" dirty="0">
                <a:solidFill>
                  <a:srgbClr val="FFCCFF"/>
                </a:solidFill>
              </a:rPr>
              <a:t>Natural-Join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0" y="304800"/>
            <a:ext cx="457200" cy="254000"/>
            <a:chOff x="3120" y="3744"/>
            <a:chExt cx="288" cy="160"/>
          </a:xfrm>
        </p:grpSpPr>
        <p:sp>
          <p:nvSpPr>
            <p:cNvPr id="414724" name="Line 4"/>
            <p:cNvSpPr>
              <a:spLocks noChangeShapeType="1"/>
            </p:cNvSpPr>
            <p:nvPr/>
          </p:nvSpPr>
          <p:spPr bwMode="auto">
            <a:xfrm>
              <a:off x="3120" y="3744"/>
              <a:ext cx="0" cy="152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4725" name="Line 5"/>
            <p:cNvSpPr>
              <a:spLocks noChangeShapeType="1"/>
            </p:cNvSpPr>
            <p:nvPr/>
          </p:nvSpPr>
          <p:spPr bwMode="auto">
            <a:xfrm>
              <a:off x="3408" y="3752"/>
              <a:ext cx="0" cy="152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4726" name="Line 6"/>
            <p:cNvSpPr>
              <a:spLocks noChangeShapeType="1"/>
            </p:cNvSpPr>
            <p:nvPr/>
          </p:nvSpPr>
          <p:spPr bwMode="auto">
            <a:xfrm>
              <a:off x="3120" y="3744"/>
              <a:ext cx="288" cy="152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4727" name="Line 7"/>
            <p:cNvSpPr>
              <a:spLocks noChangeShapeType="1"/>
            </p:cNvSpPr>
            <p:nvPr/>
          </p:nvSpPr>
          <p:spPr bwMode="auto">
            <a:xfrm flipH="1">
              <a:off x="3120" y="3752"/>
              <a:ext cx="288" cy="136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4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08000" y="1562100"/>
            <a:ext cx="8140700" cy="8763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Relations R and S. Let </a:t>
            </a:r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>
                <a:latin typeface="Times New Roman" pitchFamily="18" charset="0"/>
              </a:rPr>
              <a:t> be the union of their attributes.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Let A1,…,Ak be their common attributes.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6100" y="2355850"/>
            <a:ext cx="7543800" cy="773113"/>
            <a:chOff x="368" y="1740"/>
            <a:chExt cx="4752" cy="487"/>
          </a:xfrm>
        </p:grpSpPr>
        <p:sp>
          <p:nvSpPr>
            <p:cNvPr id="414730" name="Rectangle 10"/>
            <p:cNvSpPr>
              <a:spLocks noChangeArrowheads="1"/>
            </p:cNvSpPr>
            <p:nvPr/>
          </p:nvSpPr>
          <p:spPr bwMode="auto">
            <a:xfrm>
              <a:off x="368" y="1740"/>
              <a:ext cx="4752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ctr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800" b="0">
                  <a:latin typeface="Times New Roman" pitchFamily="18" charset="0"/>
                </a:rPr>
                <a:t>R      S = </a:t>
              </a:r>
              <a:r>
                <a:rPr lang="en-US" sz="2800" b="0">
                  <a:latin typeface="Times New Roman" pitchFamily="18" charset="0"/>
                  <a:sym typeface="Symbol" pitchFamily="18" charset="2"/>
                </a:rPr>
                <a:t></a:t>
              </a:r>
              <a:r>
                <a:rPr lang="en-US" sz="2800" b="0">
                  <a:latin typeface="Times New Roman" pitchFamily="18" charset="0"/>
                </a:rPr>
                <a:t> </a:t>
              </a:r>
              <a:r>
                <a:rPr lang="en-US" sz="2800" b="0" i="1" baseline="-25000">
                  <a:latin typeface="Times New Roman" pitchFamily="18" charset="0"/>
                </a:rPr>
                <a:t>L</a:t>
              </a:r>
              <a:r>
                <a:rPr lang="en-US" sz="2800" b="0" baseline="-25000">
                  <a:latin typeface="Times New Roman" pitchFamily="18" charset="0"/>
                </a:rPr>
                <a:t> </a:t>
              </a:r>
              <a:r>
                <a:rPr lang="en-US" sz="2800" b="0">
                  <a:latin typeface="Times New Roman" pitchFamily="18" charset="0"/>
                </a:rPr>
                <a:t>(R                         S)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84" y="1840"/>
              <a:ext cx="288" cy="160"/>
              <a:chOff x="3120" y="3744"/>
              <a:chExt cx="288" cy="160"/>
            </a:xfrm>
          </p:grpSpPr>
          <p:sp>
            <p:nvSpPr>
              <p:cNvPr id="414732" name="Line 12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4733" name="Line 13"/>
              <p:cNvSpPr>
                <a:spLocks noChangeShapeType="1"/>
              </p:cNvSpPr>
              <p:nvPr/>
            </p:nvSpPr>
            <p:spPr bwMode="auto">
              <a:xfrm>
                <a:off x="3408" y="375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4734" name="Line 14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288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4735" name="Line 15"/>
              <p:cNvSpPr>
                <a:spLocks noChangeShapeType="1"/>
              </p:cNvSpPr>
              <p:nvPr/>
            </p:nvSpPr>
            <p:spPr bwMode="auto">
              <a:xfrm flipH="1">
                <a:off x="3120" y="3752"/>
                <a:ext cx="288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558" y="1840"/>
              <a:ext cx="1872" cy="387"/>
              <a:chOff x="2446" y="3304"/>
              <a:chExt cx="1872" cy="387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160" y="3304"/>
                <a:ext cx="288" cy="160"/>
                <a:chOff x="3120" y="3744"/>
                <a:chExt cx="288" cy="160"/>
              </a:xfrm>
            </p:grpSpPr>
            <p:sp>
              <p:nvSpPr>
                <p:cNvPr id="414738" name="Line 18"/>
                <p:cNvSpPr>
                  <a:spLocks noChangeShapeType="1"/>
                </p:cNvSpPr>
                <p:nvPr/>
              </p:nvSpPr>
              <p:spPr bwMode="auto">
                <a:xfrm>
                  <a:off x="3120" y="3744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4739" name="Line 19"/>
                <p:cNvSpPr>
                  <a:spLocks noChangeShapeType="1"/>
                </p:cNvSpPr>
                <p:nvPr/>
              </p:nvSpPr>
              <p:spPr bwMode="auto">
                <a:xfrm>
                  <a:off x="3408" y="375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4740" name="Line 20"/>
                <p:cNvSpPr>
                  <a:spLocks noChangeShapeType="1"/>
                </p:cNvSpPr>
                <p:nvPr/>
              </p:nvSpPr>
              <p:spPr bwMode="auto">
                <a:xfrm>
                  <a:off x="3120" y="3744"/>
                  <a:ext cx="288" cy="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4741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120" y="3752"/>
                  <a:ext cx="288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4742" name="Text Box 22"/>
              <p:cNvSpPr txBox="1">
                <a:spLocks noChangeArrowheads="1"/>
              </p:cNvSpPr>
              <p:nvPr/>
            </p:nvSpPr>
            <p:spPr bwMode="auto">
              <a:xfrm>
                <a:off x="2446" y="3441"/>
                <a:ext cx="187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R.A1=S.A1,…,R.Ak=S.Ak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endParaRPr lang="en-US" dirty="0"/>
          </a:p>
        </p:txBody>
      </p:sp>
      <p:sp>
        <p:nvSpPr>
          <p:cNvPr id="449559" name="Rectangle 23"/>
          <p:cNvSpPr>
            <a:spLocks noChangeArrowheads="1"/>
          </p:cNvSpPr>
          <p:nvPr/>
        </p:nvSpPr>
        <p:spPr bwMode="auto">
          <a:xfrm>
            <a:off x="1266825" y="1525588"/>
            <a:ext cx="25781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Emp (name, dept)</a:t>
            </a:r>
          </a:p>
        </p:txBody>
      </p:sp>
      <p:graphicFrame>
        <p:nvGraphicFramePr>
          <p:cNvPr id="449560" name="Object 24"/>
          <p:cNvGraphicFramePr>
            <a:graphicFrameLocks noChangeAspect="1"/>
          </p:cNvGraphicFramePr>
          <p:nvPr/>
        </p:nvGraphicFramePr>
        <p:xfrm>
          <a:off x="1174750" y="1917700"/>
          <a:ext cx="2620963" cy="973138"/>
        </p:xfrm>
        <a:graphic>
          <a:graphicData uri="http://schemas.openxmlformats.org/presentationml/2006/ole">
            <p:oleObj spid="_x0000_s31746" name="Document" r:id="rId4" imgW="2416320" imgH="816480" progId="Word.Document.8">
              <p:embed/>
            </p:oleObj>
          </a:graphicData>
        </a:graphic>
      </p:graphicFrame>
      <p:sp>
        <p:nvSpPr>
          <p:cNvPr id="449561" name="Rectangle 25"/>
          <p:cNvSpPr>
            <a:spLocks noChangeArrowheads="1"/>
          </p:cNvSpPr>
          <p:nvPr/>
        </p:nvSpPr>
        <p:spPr bwMode="auto">
          <a:xfrm>
            <a:off x="4886325" y="1500188"/>
            <a:ext cx="25781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Contact(name, addr)</a:t>
            </a:r>
          </a:p>
        </p:txBody>
      </p:sp>
      <p:graphicFrame>
        <p:nvGraphicFramePr>
          <p:cNvPr id="449562" name="Object 26"/>
          <p:cNvGraphicFramePr>
            <a:graphicFrameLocks noChangeAspect="1"/>
          </p:cNvGraphicFramePr>
          <p:nvPr/>
        </p:nvGraphicFramePr>
        <p:xfrm>
          <a:off x="4792663" y="1897063"/>
          <a:ext cx="2598737" cy="1100137"/>
        </p:xfrm>
        <a:graphic>
          <a:graphicData uri="http://schemas.openxmlformats.org/presentationml/2006/ole">
            <p:oleObj spid="_x0000_s31747" name="Document" r:id="rId5" imgW="2416320" imgH="1030680" progId="Word.Document.8">
              <p:embed/>
            </p:oleObj>
          </a:graphicData>
        </a:graphic>
      </p:graphicFrame>
      <p:graphicFrame>
        <p:nvGraphicFramePr>
          <p:cNvPr id="449569" name="Object 33"/>
          <p:cNvGraphicFramePr>
            <a:graphicFrameLocks noChangeAspect="1"/>
          </p:cNvGraphicFramePr>
          <p:nvPr/>
        </p:nvGraphicFramePr>
        <p:xfrm>
          <a:off x="2187575" y="5662613"/>
          <a:ext cx="4057650" cy="877887"/>
        </p:xfrm>
        <a:graphic>
          <a:graphicData uri="http://schemas.openxmlformats.org/presentationml/2006/ole">
            <p:oleObj spid="_x0000_s31748" name="Document" r:id="rId6" imgW="3773160" imgH="816480" progId="Word.Document.8">
              <p:embed/>
            </p:oleObj>
          </a:graphicData>
        </a:graphic>
      </p:graphicFrame>
      <p:sp>
        <p:nvSpPr>
          <p:cNvPr id="449571" name="Rectangle 35"/>
          <p:cNvSpPr>
            <a:spLocks noChangeArrowheads="1"/>
          </p:cNvSpPr>
          <p:nvPr/>
        </p:nvSpPr>
        <p:spPr bwMode="auto">
          <a:xfrm>
            <a:off x="217488" y="3030538"/>
            <a:ext cx="8636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Emp       Contact: all employee names, depts, and addresses.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004888" y="3170238"/>
            <a:ext cx="355600" cy="203200"/>
            <a:chOff x="3120" y="3744"/>
            <a:chExt cx="288" cy="160"/>
          </a:xfrm>
        </p:grpSpPr>
        <p:sp>
          <p:nvSpPr>
            <p:cNvPr id="449573" name="Line 37"/>
            <p:cNvSpPr>
              <a:spLocks noChangeShapeType="1"/>
            </p:cNvSpPr>
            <p:nvPr/>
          </p:nvSpPr>
          <p:spPr bwMode="auto">
            <a:xfrm>
              <a:off x="3120" y="3744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9574" name="Line 38"/>
            <p:cNvSpPr>
              <a:spLocks noChangeShapeType="1"/>
            </p:cNvSpPr>
            <p:nvPr/>
          </p:nvSpPr>
          <p:spPr bwMode="auto">
            <a:xfrm>
              <a:off x="3408" y="3752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9575" name="Line 39"/>
            <p:cNvSpPr>
              <a:spLocks noChangeShapeType="1"/>
            </p:cNvSpPr>
            <p:nvPr/>
          </p:nvSpPr>
          <p:spPr bwMode="auto">
            <a:xfrm>
              <a:off x="3120" y="3744"/>
              <a:ext cx="28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9576" name="Line 40"/>
            <p:cNvSpPr>
              <a:spLocks noChangeShapeType="1"/>
            </p:cNvSpPr>
            <p:nvPr/>
          </p:nvSpPr>
          <p:spPr bwMode="auto">
            <a:xfrm flipH="1">
              <a:off x="3120" y="3752"/>
              <a:ext cx="28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49578" name="Object 42"/>
          <p:cNvGraphicFramePr>
            <a:graphicFrameLocks noChangeAspect="1"/>
          </p:cNvGraphicFramePr>
          <p:nvPr/>
        </p:nvGraphicFramePr>
        <p:xfrm>
          <a:off x="2311400" y="3851275"/>
          <a:ext cx="7451725" cy="1787525"/>
        </p:xfrm>
        <a:graphic>
          <a:graphicData uri="http://schemas.openxmlformats.org/presentationml/2006/ole">
            <p:oleObj spid="_x0000_s31749" name="Document" r:id="rId7" imgW="6941453" imgH="1669699" progId="Word.Document.8">
              <p:embed/>
            </p:oleObj>
          </a:graphicData>
        </a:graphic>
      </p:graphicFrame>
      <p:sp>
        <p:nvSpPr>
          <p:cNvPr id="449579" name="Rectangle 43"/>
          <p:cNvSpPr>
            <a:spLocks noChangeArrowheads="1"/>
          </p:cNvSpPr>
          <p:nvPr/>
        </p:nvSpPr>
        <p:spPr bwMode="auto">
          <a:xfrm>
            <a:off x="0" y="4303713"/>
            <a:ext cx="21494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0"/>
              <a:t>Emp </a:t>
            </a:r>
            <a:r>
              <a:rPr lang="en-US">
                <a:sym typeface="Symbol" pitchFamily="18" charset="2"/>
              </a:rPr>
              <a:t></a:t>
            </a:r>
            <a:r>
              <a:rPr lang="en-US" sz="2000" b="0"/>
              <a:t> Contact</a:t>
            </a:r>
          </a:p>
        </p:txBody>
      </p:sp>
      <p:sp>
        <p:nvSpPr>
          <p:cNvPr id="449580" name="Rectangle 44"/>
          <p:cNvSpPr>
            <a:spLocks noChangeArrowheads="1"/>
          </p:cNvSpPr>
          <p:nvPr/>
        </p:nvSpPr>
        <p:spPr bwMode="auto">
          <a:xfrm>
            <a:off x="458788" y="5581650"/>
            <a:ext cx="12779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000" b="0"/>
              <a:t>Result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914400" y="-228600"/>
            <a:ext cx="8229600" cy="1143000"/>
          </a:xfrm>
          <a:prstGeom prst="rect">
            <a:avLst/>
          </a:prstGeom>
          <a:noFill/>
          <a:ln/>
        </p:spPr>
        <p:txBody>
          <a:bodyPr lIns="92075" tIns="46038" rIns="92075" bIns="46038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rgbClr val="FFCC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Natural-Join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CC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6858000" y="304800"/>
            <a:ext cx="457200" cy="254000"/>
            <a:chOff x="3120" y="3744"/>
            <a:chExt cx="288" cy="160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3120" y="3744"/>
              <a:ext cx="0" cy="152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3408" y="3752"/>
              <a:ext cx="0" cy="152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3120" y="3744"/>
              <a:ext cx="288" cy="152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H="1">
              <a:off x="3120" y="3752"/>
              <a:ext cx="288" cy="136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Outer Joins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493838"/>
            <a:ext cx="8215312" cy="2174875"/>
          </a:xfrm>
        </p:spPr>
        <p:txBody>
          <a:bodyPr/>
          <a:lstStyle/>
          <a:p>
            <a:r>
              <a:rPr lang="en-US" sz="2800">
                <a:latin typeface="Times New Roman" pitchFamily="18" charset="0"/>
              </a:rPr>
              <a:t>Motivation: “join” can lose information</a:t>
            </a:r>
          </a:p>
          <a:p>
            <a:r>
              <a:rPr lang="en-US" sz="2800">
                <a:latin typeface="Times New Roman" pitchFamily="18" charset="0"/>
              </a:rPr>
              <a:t>E.g.: natural join of R and S loses info about Tom and Mary, since they do not join with other tuples. </a:t>
            </a:r>
          </a:p>
          <a:p>
            <a:pPr lvl="1"/>
            <a:r>
              <a:rPr lang="en-US" sz="2400">
                <a:latin typeface="Times New Roman" pitchFamily="18" charset="0"/>
              </a:rPr>
              <a:t>Called “dangling tuples”.</a:t>
            </a: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1219200" y="3667125"/>
            <a:ext cx="2578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R</a:t>
            </a:r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/>
        </p:nvGraphicFramePr>
        <p:xfrm>
          <a:off x="1127125" y="4059238"/>
          <a:ext cx="2620963" cy="973137"/>
        </p:xfrm>
        <a:graphic>
          <a:graphicData uri="http://schemas.openxmlformats.org/presentationml/2006/ole">
            <p:oleObj spid="_x0000_s34818" name="Document" r:id="rId3" imgW="2416320" imgH="816480" progId="Word.Document.8">
              <p:embed/>
            </p:oleObj>
          </a:graphicData>
        </a:graphic>
      </p:graphicFrame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4838700" y="3641725"/>
            <a:ext cx="2578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420871" name="Object 7"/>
          <p:cNvGraphicFramePr>
            <a:graphicFrameLocks noChangeAspect="1"/>
          </p:cNvGraphicFramePr>
          <p:nvPr/>
        </p:nvGraphicFramePr>
        <p:xfrm>
          <a:off x="4613275" y="4081463"/>
          <a:ext cx="2784475" cy="1158875"/>
        </p:xfrm>
        <a:graphic>
          <a:graphicData uri="http://schemas.openxmlformats.org/presentationml/2006/ole">
            <p:oleObj spid="_x0000_s34819" name="Document" r:id="rId4" imgW="2460645" imgH="1028779" progId="Word.Document.8">
              <p:embed/>
            </p:oleObj>
          </a:graphicData>
        </a:graphic>
      </p:graphicFrame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404813" y="5024438"/>
            <a:ext cx="8126412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0">
                <a:latin typeface="Times New Roman" pitchFamily="18" charset="0"/>
              </a:rPr>
              <a:t>Outer join: natural join, but use NULL values to fill in dangling tuples.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b="0">
                <a:latin typeface="Times New Roman" pitchFamily="18" charset="0"/>
              </a:rPr>
              <a:t>Three types: “left”, “right”, or “full”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Left Outer Join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444500" y="1660525"/>
            <a:ext cx="635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R</a:t>
            </a:r>
          </a:p>
        </p:txBody>
      </p:sp>
      <p:graphicFrame>
        <p:nvGraphicFramePr>
          <p:cNvPr id="421892" name="Object 4"/>
          <p:cNvGraphicFramePr>
            <a:graphicFrameLocks noChangeAspect="1"/>
          </p:cNvGraphicFramePr>
          <p:nvPr/>
        </p:nvGraphicFramePr>
        <p:xfrm>
          <a:off x="1114425" y="1504950"/>
          <a:ext cx="2620963" cy="973138"/>
        </p:xfrm>
        <a:graphic>
          <a:graphicData uri="http://schemas.openxmlformats.org/presentationml/2006/ole">
            <p:oleObj spid="_x0000_s35842" name="Document" r:id="rId3" imgW="2416320" imgH="816480" progId="Word.Document.8">
              <p:embed/>
            </p:oleObj>
          </a:graphicData>
        </a:graphic>
      </p:graphicFrame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7518400" y="1724025"/>
            <a:ext cx="546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4600575" y="1544638"/>
          <a:ext cx="2808288" cy="989012"/>
        </p:xfrm>
        <a:graphic>
          <a:graphicData uri="http://schemas.openxmlformats.org/presentationml/2006/ole">
            <p:oleObj spid="_x0000_s35843" name="Document" r:id="rId4" imgW="2460645" imgH="1028779" progId="Word.Document.8">
              <p:embed/>
            </p:oleObj>
          </a:graphicData>
        </a:graphic>
      </p:graphicFrame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354013" y="3033713"/>
            <a:ext cx="232251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Left outer join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        S</a:t>
            </a:r>
          </a:p>
        </p:txBody>
      </p:sp>
      <p:graphicFrame>
        <p:nvGraphicFramePr>
          <p:cNvPr id="421896" name="Object 8"/>
          <p:cNvGraphicFramePr>
            <a:graphicFrameLocks noChangeAspect="1"/>
          </p:cNvGraphicFramePr>
          <p:nvPr/>
        </p:nvGraphicFramePr>
        <p:xfrm>
          <a:off x="1390650" y="5141913"/>
          <a:ext cx="3998913" cy="969962"/>
        </p:xfrm>
        <a:graphic>
          <a:graphicData uri="http://schemas.openxmlformats.org/presentationml/2006/ole">
            <p:oleObj spid="_x0000_s35844" name="Document" r:id="rId5" imgW="3776517" imgH="914451" progId="Word.Document.8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6600" y="3559175"/>
            <a:ext cx="482600" cy="203200"/>
            <a:chOff x="464" y="1872"/>
            <a:chExt cx="304" cy="12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544" y="1872"/>
              <a:ext cx="224" cy="128"/>
              <a:chOff x="3120" y="3744"/>
              <a:chExt cx="288" cy="160"/>
            </a:xfrm>
          </p:grpSpPr>
          <p:sp>
            <p:nvSpPr>
              <p:cNvPr id="421899" name="Line 11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00" name="Line 12"/>
              <p:cNvSpPr>
                <a:spLocks noChangeShapeType="1"/>
              </p:cNvSpPr>
              <p:nvPr/>
            </p:nvSpPr>
            <p:spPr bwMode="auto">
              <a:xfrm>
                <a:off x="3408" y="375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01" name="Line 13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288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1902" name="Line 14"/>
              <p:cNvSpPr>
                <a:spLocks noChangeShapeType="1"/>
              </p:cNvSpPr>
              <p:nvPr/>
            </p:nvSpPr>
            <p:spPr bwMode="auto">
              <a:xfrm flipH="1">
                <a:off x="3120" y="3752"/>
                <a:ext cx="288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1903" name="Line 15"/>
            <p:cNvSpPr>
              <a:spLocks noChangeShapeType="1"/>
            </p:cNvSpPr>
            <p:nvPr/>
          </p:nvSpPr>
          <p:spPr bwMode="auto">
            <a:xfrm>
              <a:off x="464" y="188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1904" name="Line 16"/>
            <p:cNvSpPr>
              <a:spLocks noChangeShapeType="1"/>
            </p:cNvSpPr>
            <p:nvPr/>
          </p:nvSpPr>
          <p:spPr bwMode="auto">
            <a:xfrm>
              <a:off x="464" y="198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1263650" y="5888038"/>
            <a:ext cx="49387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Pad null value for left dangling tuples.</a:t>
            </a:r>
          </a:p>
        </p:txBody>
      </p:sp>
      <p:graphicFrame>
        <p:nvGraphicFramePr>
          <p:cNvPr id="421913" name="Object 25"/>
          <p:cNvGraphicFramePr>
            <a:graphicFrameLocks noChangeAspect="1"/>
          </p:cNvGraphicFramePr>
          <p:nvPr>
            <p:ph idx="1"/>
          </p:nvPr>
        </p:nvGraphicFramePr>
        <p:xfrm>
          <a:off x="2838450" y="3030538"/>
          <a:ext cx="6661150" cy="1595437"/>
        </p:xfrm>
        <a:graphic>
          <a:graphicData uri="http://schemas.openxmlformats.org/presentationml/2006/ole">
            <p:oleObj spid="_x0000_s35845" name="Document" r:id="rId6" imgW="6941453" imgH="1669699" progId="Word.Document.8">
              <p:embed/>
            </p:oleObj>
          </a:graphicData>
        </a:graphic>
      </p:graphicFrame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4044950" y="2576513"/>
            <a:ext cx="9001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R </a:t>
            </a:r>
            <a:r>
              <a:rPr lang="en-US">
                <a:sym typeface="Symbol" pitchFamily="18" charset="2"/>
              </a:rPr>
              <a:t></a:t>
            </a:r>
            <a:r>
              <a:rPr lang="en-US" b="0"/>
              <a:t> 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Right Outer Join </a:t>
            </a:r>
            <a:endParaRPr lang="en-US" sz="1400" b="1" dirty="0">
              <a:solidFill>
                <a:srgbClr val="FFCCFF"/>
              </a:solidFill>
            </a:endParaRPr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444500" y="1660525"/>
            <a:ext cx="635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R</a:t>
            </a:r>
          </a:p>
        </p:txBody>
      </p:sp>
      <p:graphicFrame>
        <p:nvGraphicFramePr>
          <p:cNvPr id="422916" name="Object 4"/>
          <p:cNvGraphicFramePr>
            <a:graphicFrameLocks noChangeAspect="1"/>
          </p:cNvGraphicFramePr>
          <p:nvPr/>
        </p:nvGraphicFramePr>
        <p:xfrm>
          <a:off x="1114425" y="1519238"/>
          <a:ext cx="2620963" cy="973137"/>
        </p:xfrm>
        <a:graphic>
          <a:graphicData uri="http://schemas.openxmlformats.org/presentationml/2006/ole">
            <p:oleObj spid="_x0000_s36866" name="Document" r:id="rId3" imgW="2416320" imgH="816480" progId="Word.Document.8">
              <p:embed/>
            </p:oleObj>
          </a:graphicData>
        </a:graphic>
      </p:graphicFrame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7518400" y="1724025"/>
            <a:ext cx="546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S</a:t>
            </a:r>
          </a:p>
        </p:txBody>
      </p:sp>
      <p:sp>
        <p:nvSpPr>
          <p:cNvPr id="422919" name="Rectangle 7"/>
          <p:cNvSpPr>
            <a:spLocks noChangeArrowheads="1"/>
          </p:cNvSpPr>
          <p:nvPr/>
        </p:nvSpPr>
        <p:spPr bwMode="auto">
          <a:xfrm>
            <a:off x="366713" y="3614738"/>
            <a:ext cx="232251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Right outer join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         S</a:t>
            </a:r>
          </a:p>
        </p:txBody>
      </p:sp>
      <p:graphicFrame>
        <p:nvGraphicFramePr>
          <p:cNvPr id="422920" name="Object 8"/>
          <p:cNvGraphicFramePr>
            <a:graphicFrameLocks noChangeAspect="1"/>
          </p:cNvGraphicFramePr>
          <p:nvPr/>
        </p:nvGraphicFramePr>
        <p:xfrm>
          <a:off x="1801813" y="4845050"/>
          <a:ext cx="3943350" cy="1077913"/>
        </p:xfrm>
        <a:graphic>
          <a:graphicData uri="http://schemas.openxmlformats.org/presentationml/2006/ole">
            <p:oleObj spid="_x0000_s36867" name="Document" r:id="rId4" imgW="3785250" imgH="1041211" progId="Word.Document.8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87400" y="4127500"/>
            <a:ext cx="533400" cy="203200"/>
            <a:chOff x="1368" y="2720"/>
            <a:chExt cx="336" cy="12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368" y="2720"/>
              <a:ext cx="224" cy="128"/>
              <a:chOff x="3120" y="3744"/>
              <a:chExt cx="288" cy="160"/>
            </a:xfrm>
          </p:grpSpPr>
          <p:sp>
            <p:nvSpPr>
              <p:cNvPr id="422923" name="Line 11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24" name="Line 12"/>
              <p:cNvSpPr>
                <a:spLocks noChangeShapeType="1"/>
              </p:cNvSpPr>
              <p:nvPr/>
            </p:nvSpPr>
            <p:spPr bwMode="auto">
              <a:xfrm>
                <a:off x="3408" y="375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25" name="Line 13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288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26" name="Line 14"/>
              <p:cNvSpPr>
                <a:spLocks noChangeShapeType="1"/>
              </p:cNvSpPr>
              <p:nvPr/>
            </p:nvSpPr>
            <p:spPr bwMode="auto">
              <a:xfrm flipH="1">
                <a:off x="3120" y="3752"/>
                <a:ext cx="288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2927" name="Line 15"/>
            <p:cNvSpPr>
              <a:spLocks noChangeShapeType="1"/>
            </p:cNvSpPr>
            <p:nvPr/>
          </p:nvSpPr>
          <p:spPr bwMode="auto">
            <a:xfrm>
              <a:off x="1592" y="273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>
              <a:off x="1608" y="284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22929" name="Rectangle 17"/>
          <p:cNvSpPr>
            <a:spLocks noChangeArrowheads="1"/>
          </p:cNvSpPr>
          <p:nvPr/>
        </p:nvSpPr>
        <p:spPr bwMode="auto">
          <a:xfrm>
            <a:off x="1565275" y="5888038"/>
            <a:ext cx="51546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Pad null value for right dangling tuples.</a:t>
            </a:r>
          </a:p>
        </p:txBody>
      </p:sp>
      <p:graphicFrame>
        <p:nvGraphicFramePr>
          <p:cNvPr id="422930" name="Object 18"/>
          <p:cNvGraphicFramePr>
            <a:graphicFrameLocks noChangeAspect="1"/>
          </p:cNvGraphicFramePr>
          <p:nvPr>
            <p:ph idx="1"/>
          </p:nvPr>
        </p:nvGraphicFramePr>
        <p:xfrm>
          <a:off x="4718050" y="1423988"/>
          <a:ext cx="2460625" cy="1028700"/>
        </p:xfrm>
        <a:graphic>
          <a:graphicData uri="http://schemas.openxmlformats.org/presentationml/2006/ole">
            <p:oleObj spid="_x0000_s36868" name="Document" r:id="rId5" imgW="2460645" imgH="1028779" progId="Word.Document.8">
              <p:embed/>
            </p:oleObj>
          </a:graphicData>
        </a:graphic>
      </p:graphicFrame>
      <p:graphicFrame>
        <p:nvGraphicFramePr>
          <p:cNvPr id="422932" name="Object 20"/>
          <p:cNvGraphicFramePr>
            <a:graphicFrameLocks noChangeAspect="1"/>
          </p:cNvGraphicFramePr>
          <p:nvPr/>
        </p:nvGraphicFramePr>
        <p:xfrm>
          <a:off x="2838450" y="3030538"/>
          <a:ext cx="6661150" cy="1595437"/>
        </p:xfrm>
        <a:graphic>
          <a:graphicData uri="http://schemas.openxmlformats.org/presentationml/2006/ole">
            <p:oleObj spid="_x0000_s36869" name="Document" r:id="rId6" imgW="6941453" imgH="1669699" progId="Word.Document.8">
              <p:embed/>
            </p:oleObj>
          </a:graphicData>
        </a:graphic>
      </p:graphicFrame>
      <p:sp>
        <p:nvSpPr>
          <p:cNvPr id="422933" name="Rectangle 21"/>
          <p:cNvSpPr>
            <a:spLocks noChangeArrowheads="1"/>
          </p:cNvSpPr>
          <p:nvPr/>
        </p:nvSpPr>
        <p:spPr bwMode="auto">
          <a:xfrm>
            <a:off x="4044950" y="2576513"/>
            <a:ext cx="9001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R </a:t>
            </a:r>
            <a:r>
              <a:rPr lang="en-US">
                <a:sym typeface="Symbol" pitchFamily="18" charset="2"/>
              </a:rPr>
              <a:t></a:t>
            </a:r>
            <a:r>
              <a:rPr lang="en-US" b="0"/>
              <a:t> 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Full Outer Join </a:t>
            </a:r>
            <a:endParaRPr lang="en-US" sz="1400" b="1" dirty="0">
              <a:solidFill>
                <a:srgbClr val="FFCCFF"/>
              </a:solidFill>
            </a:endParaRP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auto">
          <a:xfrm>
            <a:off x="444500" y="1660525"/>
            <a:ext cx="635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R</a:t>
            </a:r>
          </a:p>
        </p:txBody>
      </p:sp>
      <p:graphicFrame>
        <p:nvGraphicFramePr>
          <p:cNvPr id="423940" name="Object 4"/>
          <p:cNvGraphicFramePr>
            <a:graphicFrameLocks noChangeAspect="1"/>
          </p:cNvGraphicFramePr>
          <p:nvPr/>
        </p:nvGraphicFramePr>
        <p:xfrm>
          <a:off x="1114425" y="1519238"/>
          <a:ext cx="2620963" cy="973137"/>
        </p:xfrm>
        <a:graphic>
          <a:graphicData uri="http://schemas.openxmlformats.org/presentationml/2006/ole">
            <p:oleObj spid="_x0000_s37890" name="Document" r:id="rId3" imgW="2416320" imgH="816480" progId="Word.Document.8">
              <p:embed/>
            </p:oleObj>
          </a:graphicData>
        </a:graphic>
      </p:graphicFrame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7518400" y="1724025"/>
            <a:ext cx="546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latin typeface="Times New Roman" pitchFamily="18" charset="0"/>
              </a:rPr>
              <a:t>S</a:t>
            </a:r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555625" y="3508375"/>
            <a:ext cx="2322513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Full outer join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R           S</a:t>
            </a:r>
          </a:p>
        </p:txBody>
      </p:sp>
      <p:graphicFrame>
        <p:nvGraphicFramePr>
          <p:cNvPr id="423944" name="Object 8"/>
          <p:cNvGraphicFramePr>
            <a:graphicFrameLocks noChangeAspect="1"/>
          </p:cNvGraphicFramePr>
          <p:nvPr/>
        </p:nvGraphicFramePr>
        <p:xfrm>
          <a:off x="1444625" y="4827588"/>
          <a:ext cx="3941763" cy="1298575"/>
        </p:xfrm>
        <a:graphic>
          <a:graphicData uri="http://schemas.openxmlformats.org/presentationml/2006/ole">
            <p:oleObj spid="_x0000_s37891" name="Document" r:id="rId4" imgW="3785250" imgH="1245992" progId="Word.Document.8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25513" y="4021138"/>
            <a:ext cx="660400" cy="203200"/>
            <a:chOff x="848" y="3568"/>
            <a:chExt cx="416" cy="12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928" y="3568"/>
              <a:ext cx="224" cy="128"/>
              <a:chOff x="3120" y="3744"/>
              <a:chExt cx="288" cy="160"/>
            </a:xfrm>
          </p:grpSpPr>
          <p:sp>
            <p:nvSpPr>
              <p:cNvPr id="423947" name="Line 11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48" name="Line 12"/>
              <p:cNvSpPr>
                <a:spLocks noChangeShapeType="1"/>
              </p:cNvSpPr>
              <p:nvPr/>
            </p:nvSpPr>
            <p:spPr bwMode="auto">
              <a:xfrm>
                <a:off x="3408" y="375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49" name="Line 13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288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50" name="Line 14"/>
              <p:cNvSpPr>
                <a:spLocks noChangeShapeType="1"/>
              </p:cNvSpPr>
              <p:nvPr/>
            </p:nvSpPr>
            <p:spPr bwMode="auto">
              <a:xfrm flipH="1">
                <a:off x="3120" y="3752"/>
                <a:ext cx="288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3951" name="Line 15"/>
            <p:cNvSpPr>
              <a:spLocks noChangeShapeType="1"/>
            </p:cNvSpPr>
            <p:nvPr/>
          </p:nvSpPr>
          <p:spPr bwMode="auto">
            <a:xfrm>
              <a:off x="848" y="35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3952" name="Line 16"/>
            <p:cNvSpPr>
              <a:spLocks noChangeShapeType="1"/>
            </p:cNvSpPr>
            <p:nvPr/>
          </p:nvSpPr>
          <p:spPr bwMode="auto">
            <a:xfrm>
              <a:off x="848" y="368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3953" name="Line 17"/>
            <p:cNvSpPr>
              <a:spLocks noChangeShapeType="1"/>
            </p:cNvSpPr>
            <p:nvPr/>
          </p:nvSpPr>
          <p:spPr bwMode="auto">
            <a:xfrm>
              <a:off x="1168" y="35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3954" name="Line 18"/>
            <p:cNvSpPr>
              <a:spLocks noChangeShapeType="1"/>
            </p:cNvSpPr>
            <p:nvPr/>
          </p:nvSpPr>
          <p:spPr bwMode="auto">
            <a:xfrm>
              <a:off x="1168" y="368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1377950" y="6046788"/>
            <a:ext cx="70564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b="0">
                <a:latin typeface="Times New Roman" pitchFamily="18" charset="0"/>
              </a:rPr>
              <a:t>Pad null values for both left and right dangling tuples.</a:t>
            </a:r>
          </a:p>
        </p:txBody>
      </p:sp>
      <p:graphicFrame>
        <p:nvGraphicFramePr>
          <p:cNvPr id="423956" name="Object 20"/>
          <p:cNvGraphicFramePr>
            <a:graphicFrameLocks noChangeAspect="1"/>
          </p:cNvGraphicFramePr>
          <p:nvPr>
            <p:ph idx="1"/>
          </p:nvPr>
        </p:nvGraphicFramePr>
        <p:xfrm>
          <a:off x="4718050" y="1612900"/>
          <a:ext cx="2460625" cy="1028700"/>
        </p:xfrm>
        <a:graphic>
          <a:graphicData uri="http://schemas.openxmlformats.org/presentationml/2006/ole">
            <p:oleObj spid="_x0000_s37892" name="Document" r:id="rId5" imgW="2460645" imgH="1028779" progId="Word.Document.8">
              <p:embed/>
            </p:oleObj>
          </a:graphicData>
        </a:graphic>
      </p:graphicFrame>
      <p:graphicFrame>
        <p:nvGraphicFramePr>
          <p:cNvPr id="423958" name="Object 22"/>
          <p:cNvGraphicFramePr>
            <a:graphicFrameLocks noChangeAspect="1"/>
          </p:cNvGraphicFramePr>
          <p:nvPr/>
        </p:nvGraphicFramePr>
        <p:xfrm>
          <a:off x="2838450" y="3030538"/>
          <a:ext cx="6661150" cy="1595437"/>
        </p:xfrm>
        <a:graphic>
          <a:graphicData uri="http://schemas.openxmlformats.org/presentationml/2006/ole">
            <p:oleObj spid="_x0000_s37893" name="Document" r:id="rId6" imgW="6941453" imgH="1669699" progId="Word.Document.8">
              <p:embed/>
            </p:oleObj>
          </a:graphicData>
        </a:graphic>
      </p:graphicFrame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4044950" y="2576513"/>
            <a:ext cx="9001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/>
              <a:t>R </a:t>
            </a:r>
            <a:r>
              <a:rPr lang="en-US">
                <a:sym typeface="Symbol" pitchFamily="18" charset="2"/>
              </a:rPr>
              <a:t></a:t>
            </a:r>
            <a:r>
              <a:rPr lang="en-US" b="0"/>
              <a:t> 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sz="3600" b="1" dirty="0">
                <a:solidFill>
                  <a:srgbClr val="FFCCFF"/>
                </a:solidFill>
              </a:rPr>
              <a:t>Combining Different Operations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600200"/>
            <a:ext cx="8166100" cy="4622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Construct general expressions using basic operations.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Schema of each operation: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400">
                <a:latin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sz="2400">
                <a:latin typeface="Times New Roman" pitchFamily="18" charset="0"/>
              </a:rPr>
              <a:t>, -: same as the schema of the two relations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Selection </a:t>
            </a:r>
            <a:r>
              <a:rPr lang="en-US" sz="3200" i="1">
                <a:latin typeface="Symbol" pitchFamily="18" charset="2"/>
              </a:rPr>
              <a:t>s</a:t>
            </a:r>
            <a:r>
              <a:rPr lang="en-US" sz="2400">
                <a:latin typeface="Times New Roman" pitchFamily="18" charset="0"/>
              </a:rPr>
              <a:t> : same as the relation’s schema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Projection </a:t>
            </a:r>
            <a:r>
              <a:rPr lang="en-US" sz="2400" b="1">
                <a:sym typeface="Symbol" pitchFamily="18" charset="2"/>
              </a:rPr>
              <a:t></a:t>
            </a:r>
            <a:r>
              <a:rPr lang="en-US" sz="2400">
                <a:latin typeface="Times New Roman" pitchFamily="18" charset="0"/>
              </a:rPr>
              <a:t>: attributes in the projection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Cartesian product </a:t>
            </a:r>
            <a:r>
              <a:rPr lang="en-US" sz="2400" b="1">
                <a:sym typeface="Symbol" pitchFamily="18" charset="2"/>
              </a:rPr>
              <a:t> </a:t>
            </a:r>
            <a:r>
              <a:rPr lang="en-US" sz="2400">
                <a:latin typeface="Times New Roman" pitchFamily="18" charset="0"/>
              </a:rPr>
              <a:t>: attributes in two relations, use prefix to avoid confusion</a:t>
            </a:r>
            <a:endParaRPr lang="en-US" sz="2400" b="1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Theta Join        : same as </a:t>
            </a:r>
            <a:r>
              <a:rPr lang="en-US" sz="2400" b="1">
                <a:sym typeface="Symbol" pitchFamily="18" charset="2"/>
              </a:rPr>
              <a:t>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Natural Join        : union of relations’ attributes, merge common attributes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Renaming: new renamed attributes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4681538"/>
            <a:ext cx="457200" cy="487362"/>
            <a:chOff x="3400" y="1976"/>
            <a:chExt cx="288" cy="30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400" y="1976"/>
              <a:ext cx="288" cy="160"/>
              <a:chOff x="3120" y="3744"/>
              <a:chExt cx="288" cy="160"/>
            </a:xfrm>
          </p:grpSpPr>
          <p:sp>
            <p:nvSpPr>
              <p:cNvPr id="424966" name="Line 6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67" name="Line 7"/>
              <p:cNvSpPr>
                <a:spLocks noChangeShapeType="1"/>
              </p:cNvSpPr>
              <p:nvPr/>
            </p:nvSpPr>
            <p:spPr bwMode="auto">
              <a:xfrm>
                <a:off x="3408" y="375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68" name="Line 8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288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69" name="Line 9"/>
              <p:cNvSpPr>
                <a:spLocks noChangeShapeType="1"/>
              </p:cNvSpPr>
              <p:nvPr/>
            </p:nvSpPr>
            <p:spPr bwMode="auto">
              <a:xfrm flipH="1">
                <a:off x="3120" y="3752"/>
                <a:ext cx="288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4970" name="Text Box 10"/>
            <p:cNvSpPr txBox="1">
              <a:spLocks noChangeArrowheads="1"/>
            </p:cNvSpPr>
            <p:nvPr/>
          </p:nvSpPr>
          <p:spPr bwMode="auto">
            <a:xfrm>
              <a:off x="3446" y="2033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84500" y="5113338"/>
            <a:ext cx="355600" cy="203200"/>
            <a:chOff x="3120" y="3744"/>
            <a:chExt cx="288" cy="160"/>
          </a:xfrm>
        </p:grpSpPr>
        <p:sp>
          <p:nvSpPr>
            <p:cNvPr id="424972" name="Line 12"/>
            <p:cNvSpPr>
              <a:spLocks noChangeShapeType="1"/>
            </p:cNvSpPr>
            <p:nvPr/>
          </p:nvSpPr>
          <p:spPr bwMode="auto">
            <a:xfrm>
              <a:off x="3120" y="3744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4973" name="Line 13"/>
            <p:cNvSpPr>
              <a:spLocks noChangeShapeType="1"/>
            </p:cNvSpPr>
            <p:nvPr/>
          </p:nvSpPr>
          <p:spPr bwMode="auto">
            <a:xfrm>
              <a:off x="3408" y="3752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4974" name="Line 14"/>
            <p:cNvSpPr>
              <a:spLocks noChangeShapeType="1"/>
            </p:cNvSpPr>
            <p:nvPr/>
          </p:nvSpPr>
          <p:spPr bwMode="auto">
            <a:xfrm>
              <a:off x="3120" y="3744"/>
              <a:ext cx="28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4975" name="Line 15"/>
            <p:cNvSpPr>
              <a:spLocks noChangeShapeType="1"/>
            </p:cNvSpPr>
            <p:nvPr/>
          </p:nvSpPr>
          <p:spPr bwMode="auto">
            <a:xfrm flipH="1">
              <a:off x="3120" y="3752"/>
              <a:ext cx="288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Example 1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73200"/>
            <a:ext cx="7391400" cy="15367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>
                <a:latin typeface="Times New Roman" pitchFamily="18" charset="0"/>
              </a:rPr>
              <a:t>customer(ssn, name, city)</a:t>
            </a:r>
          </a:p>
          <a:p>
            <a:pPr lvl="1">
              <a:buFontTx/>
              <a:buNone/>
            </a:pPr>
            <a:r>
              <a:rPr lang="en-US" sz="2400">
                <a:latin typeface="Times New Roman" pitchFamily="18" charset="0"/>
              </a:rPr>
              <a:t>account(custssn, balance)</a:t>
            </a:r>
          </a:p>
          <a:p>
            <a:pPr algn="ctr">
              <a:buFontTx/>
              <a:buNone/>
            </a:pPr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“List account balances of Tom.”</a:t>
            </a:r>
            <a:endParaRPr lang="en-US" sz="2400" i="1">
              <a:solidFill>
                <a:schemeClr val="folHlink"/>
              </a:solidFill>
              <a:latin typeface="Times New Roman" pitchFamily="18" charset="0"/>
            </a:endParaRPr>
          </a:p>
        </p:txBody>
      </p:sp>
      <p:graphicFrame>
        <p:nvGraphicFramePr>
          <p:cNvPr id="428036" name="Object 4"/>
          <p:cNvGraphicFramePr>
            <a:graphicFrameLocks noChangeAspect="1"/>
          </p:cNvGraphicFramePr>
          <p:nvPr/>
        </p:nvGraphicFramePr>
        <p:xfrm>
          <a:off x="746125" y="2908300"/>
          <a:ext cx="7219950" cy="668338"/>
        </p:xfrm>
        <a:graphic>
          <a:graphicData uri="http://schemas.openxmlformats.org/presentationml/2006/ole">
            <p:oleObj spid="_x0000_s38914" name="Equation" r:id="rId3" imgW="3301920" imgH="304560" progId="Equation.3">
              <p:embed/>
            </p:oleObj>
          </a:graphicData>
        </a:graphic>
      </p:graphicFrame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3265488" y="5410200"/>
            <a:ext cx="11303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 New Roman" pitchFamily="18" charset="0"/>
              </a:rPr>
              <a:t>account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5322888" y="5981700"/>
            <a:ext cx="130016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 New Roman" pitchFamily="18" charset="0"/>
              </a:rPr>
              <a:t>customer</a:t>
            </a:r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 flipV="1">
            <a:off x="4038600" y="5105400"/>
            <a:ext cx="685800" cy="342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8040" name="Line 8"/>
          <p:cNvSpPr>
            <a:spLocks noChangeShapeType="1"/>
          </p:cNvSpPr>
          <p:nvPr/>
        </p:nvSpPr>
        <p:spPr bwMode="auto">
          <a:xfrm flipH="1" flipV="1">
            <a:off x="5041900" y="5092700"/>
            <a:ext cx="660400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4700588" y="4732338"/>
            <a:ext cx="379412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</a:t>
            </a:r>
          </a:p>
        </p:txBody>
      </p:sp>
      <p:graphicFrame>
        <p:nvGraphicFramePr>
          <p:cNvPr id="428042" name="Object 10"/>
          <p:cNvGraphicFramePr>
            <a:graphicFrameLocks noChangeAspect="1"/>
          </p:cNvGraphicFramePr>
          <p:nvPr/>
        </p:nvGraphicFramePr>
        <p:xfrm>
          <a:off x="4432300" y="4176713"/>
          <a:ext cx="1181100" cy="473075"/>
        </p:xfrm>
        <a:graphic>
          <a:graphicData uri="http://schemas.openxmlformats.org/presentationml/2006/ole">
            <p:oleObj spid="_x0000_s38915" name="Equation" r:id="rId4" imgW="634680" imgH="253800" progId="Equation.3">
              <p:embed/>
            </p:oleObj>
          </a:graphicData>
        </a:graphic>
      </p:graphicFrame>
      <p:sp>
        <p:nvSpPr>
          <p:cNvPr id="428043" name="Line 11"/>
          <p:cNvSpPr>
            <a:spLocks noChangeShapeType="1"/>
          </p:cNvSpPr>
          <p:nvPr/>
        </p:nvSpPr>
        <p:spPr bwMode="auto">
          <a:xfrm flipH="1" flipV="1">
            <a:off x="4876800" y="4673600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8044" name="Line 12"/>
          <p:cNvSpPr>
            <a:spLocks noChangeShapeType="1"/>
          </p:cNvSpPr>
          <p:nvPr/>
        </p:nvSpPr>
        <p:spPr bwMode="auto">
          <a:xfrm flipH="1" flipV="1">
            <a:off x="4864100" y="4165600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4314825" y="3640138"/>
            <a:ext cx="1190625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itchFamily="18" charset="0"/>
                <a:sym typeface="Symbol" pitchFamily="18" charset="2"/>
              </a:rPr>
              <a:t></a:t>
            </a:r>
            <a:r>
              <a:rPr lang="en-US" sz="2800" b="0" baseline="-25000">
                <a:latin typeface="Times New Roman" pitchFamily="18" charset="0"/>
              </a:rPr>
              <a:t>balance</a:t>
            </a:r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5210175" y="5253038"/>
            <a:ext cx="1339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 i="1">
                <a:latin typeface="Symbol" pitchFamily="18" charset="2"/>
              </a:rPr>
              <a:t>s</a:t>
            </a:r>
            <a:r>
              <a:rPr lang="en-US" sz="2800" b="0" i="1" baseline="-25000">
                <a:latin typeface="Times New Roman" pitchFamily="18" charset="0"/>
              </a:rPr>
              <a:t> </a:t>
            </a:r>
            <a:r>
              <a:rPr lang="en-US" b="0" i="1" baseline="-25000">
                <a:latin typeface="Times New Roman" pitchFamily="18" charset="0"/>
              </a:rPr>
              <a:t>name=tom</a:t>
            </a:r>
          </a:p>
        </p:txBody>
      </p:sp>
      <p:sp>
        <p:nvSpPr>
          <p:cNvPr id="428047" name="Line 15"/>
          <p:cNvSpPr>
            <a:spLocks noChangeShapeType="1"/>
          </p:cNvSpPr>
          <p:nvPr/>
        </p:nvSpPr>
        <p:spPr bwMode="auto">
          <a:xfrm flipH="1" flipV="1">
            <a:off x="5816600" y="5803900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927100" y="4416425"/>
            <a:ext cx="25781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000" b="0">
                <a:solidFill>
                  <a:schemeClr val="folHlink"/>
                </a:solidFill>
                <a:latin typeface="Times New Roman" pitchFamily="18" charset="0"/>
              </a:rPr>
              <a:t>Tree representation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Example 1(cont)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73200"/>
            <a:ext cx="7391400" cy="15367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>
                <a:latin typeface="Times New Roman" pitchFamily="18" charset="0"/>
              </a:rPr>
              <a:t>customer(ssn, name, city)</a:t>
            </a:r>
          </a:p>
          <a:p>
            <a:pPr lvl="1">
              <a:buFontTx/>
              <a:buNone/>
            </a:pPr>
            <a:r>
              <a:rPr lang="en-US" sz="2400">
                <a:latin typeface="Times New Roman" pitchFamily="18" charset="0"/>
              </a:rPr>
              <a:t>account(custssn, balance)</a:t>
            </a:r>
          </a:p>
          <a:p>
            <a:pPr algn="ctr">
              <a:buFontTx/>
              <a:buNone/>
            </a:pPr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“List account balances of Tom.”</a:t>
            </a:r>
            <a:endParaRPr lang="en-US" sz="2400" i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2468563" y="4689475"/>
            <a:ext cx="11303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 New Roman" pitchFamily="18" charset="0"/>
              </a:rPr>
              <a:t>account</a:t>
            </a: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4525963" y="5260975"/>
            <a:ext cx="130016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 New Roman" pitchFamily="18" charset="0"/>
              </a:rPr>
              <a:t>customer</a:t>
            </a:r>
          </a:p>
        </p:txBody>
      </p:sp>
      <p:sp>
        <p:nvSpPr>
          <p:cNvPr id="429062" name="Line 6"/>
          <p:cNvSpPr>
            <a:spLocks noChangeShapeType="1"/>
          </p:cNvSpPr>
          <p:nvPr/>
        </p:nvSpPr>
        <p:spPr bwMode="auto">
          <a:xfrm flipV="1">
            <a:off x="3133725" y="4267200"/>
            <a:ext cx="685800" cy="3429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 flipH="1" flipV="1">
            <a:off x="4405313" y="4170363"/>
            <a:ext cx="660400" cy="43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9064" name="Line 8"/>
          <p:cNvSpPr>
            <a:spLocks noChangeShapeType="1"/>
          </p:cNvSpPr>
          <p:nvPr/>
        </p:nvSpPr>
        <p:spPr bwMode="auto">
          <a:xfrm flipH="1" flipV="1">
            <a:off x="4079875" y="3751263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3500438" y="3121025"/>
            <a:ext cx="119062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itchFamily="18" charset="0"/>
                <a:sym typeface="Symbol" pitchFamily="18" charset="2"/>
              </a:rPr>
              <a:t></a:t>
            </a:r>
            <a:r>
              <a:rPr lang="en-US" sz="2800" b="0" baseline="-25000">
                <a:latin typeface="Times New Roman" pitchFamily="18" charset="0"/>
              </a:rPr>
              <a:t>balance</a:t>
            </a:r>
          </a:p>
        </p:txBody>
      </p:sp>
      <p:sp>
        <p:nvSpPr>
          <p:cNvPr id="429066" name="Rectangle 10"/>
          <p:cNvSpPr>
            <a:spLocks noChangeArrowheads="1"/>
          </p:cNvSpPr>
          <p:nvPr/>
        </p:nvSpPr>
        <p:spPr bwMode="auto">
          <a:xfrm>
            <a:off x="4413250" y="4532313"/>
            <a:ext cx="133985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 i="1">
                <a:latin typeface="Symbol" pitchFamily="18" charset="2"/>
              </a:rPr>
              <a:t>s</a:t>
            </a:r>
            <a:r>
              <a:rPr lang="en-US" sz="2800" b="0" i="1" baseline="-25000">
                <a:latin typeface="Times New Roman" pitchFamily="18" charset="0"/>
              </a:rPr>
              <a:t> </a:t>
            </a:r>
            <a:r>
              <a:rPr lang="en-US" b="0" i="1" baseline="-25000">
                <a:latin typeface="Times New Roman" pitchFamily="18" charset="0"/>
              </a:rPr>
              <a:t>name=tom</a:t>
            </a:r>
          </a:p>
        </p:txBody>
      </p:sp>
      <p:sp>
        <p:nvSpPr>
          <p:cNvPr id="429067" name="Line 11"/>
          <p:cNvSpPr>
            <a:spLocks noChangeShapeType="1"/>
          </p:cNvSpPr>
          <p:nvPr/>
        </p:nvSpPr>
        <p:spPr bwMode="auto">
          <a:xfrm flipH="1" flipV="1">
            <a:off x="5019675" y="5083175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9068" name="Rectangle 12"/>
          <p:cNvSpPr>
            <a:spLocks noChangeArrowheads="1"/>
          </p:cNvSpPr>
          <p:nvPr/>
        </p:nvSpPr>
        <p:spPr bwMode="auto">
          <a:xfrm>
            <a:off x="3216275" y="4173538"/>
            <a:ext cx="1908175" cy="3127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b="0">
                <a:solidFill>
                  <a:schemeClr val="folHlink"/>
                </a:solidFill>
                <a:latin typeface="Times New Roman" pitchFamily="18" charset="0"/>
              </a:rPr>
              <a:t>ssn=custssn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57625" y="3986213"/>
            <a:ext cx="457200" cy="487362"/>
            <a:chOff x="3400" y="1976"/>
            <a:chExt cx="288" cy="307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400" y="1976"/>
              <a:ext cx="288" cy="160"/>
              <a:chOff x="3120" y="3744"/>
              <a:chExt cx="288" cy="160"/>
            </a:xfrm>
          </p:grpSpPr>
          <p:sp>
            <p:nvSpPr>
              <p:cNvPr id="429071" name="Line 15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9072" name="Line 16"/>
              <p:cNvSpPr>
                <a:spLocks noChangeShapeType="1"/>
              </p:cNvSpPr>
              <p:nvPr/>
            </p:nvSpPr>
            <p:spPr bwMode="auto">
              <a:xfrm>
                <a:off x="3408" y="375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9073" name="Line 17"/>
              <p:cNvSpPr>
                <a:spLocks noChangeShapeType="1"/>
              </p:cNvSpPr>
              <p:nvPr/>
            </p:nvSpPr>
            <p:spPr bwMode="auto">
              <a:xfrm>
                <a:off x="3120" y="3744"/>
                <a:ext cx="288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9074" name="Line 18"/>
              <p:cNvSpPr>
                <a:spLocks noChangeShapeType="1"/>
              </p:cNvSpPr>
              <p:nvPr/>
            </p:nvSpPr>
            <p:spPr bwMode="auto">
              <a:xfrm flipH="1">
                <a:off x="3120" y="3752"/>
                <a:ext cx="288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29075" name="Text Box 19"/>
            <p:cNvSpPr txBox="1">
              <a:spLocks noChangeArrowheads="1"/>
            </p:cNvSpPr>
            <p:nvPr/>
          </p:nvSpPr>
          <p:spPr bwMode="auto">
            <a:xfrm>
              <a:off x="3446" y="2033"/>
              <a:ext cx="1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000" b="0" i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400" b="1" dirty="0" smtClean="0">
                <a:latin typeface="+mj-lt"/>
              </a:rPr>
              <a:t>					NORMALIZATION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1517650"/>
            <a:ext cx="8351838" cy="2505075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</a:rPr>
              <a:t>Schema: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overall structure, and constraints over database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changes </a:t>
            </a:r>
            <a:r>
              <a:rPr lang="en-US" sz="2400" dirty="0">
                <a:latin typeface="Times New Roman" pitchFamily="18" charset="0"/>
              </a:rPr>
              <a:t>infrequently</a:t>
            </a:r>
          </a:p>
          <a:p>
            <a:r>
              <a:rPr lang="en-US" sz="2800" dirty="0">
                <a:latin typeface="Times New Roman" pitchFamily="18" charset="0"/>
              </a:rPr>
              <a:t>Instance: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data currently instantiated in database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</a:rPr>
              <a:t>changes frequently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4865688" y="4829175"/>
            <a:ext cx="3330575" cy="419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(John, 10), (Cindy, 15), (Martha, 10)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4803775" y="5730875"/>
            <a:ext cx="3321050" cy="361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(10, Toy, John), (15, Sales, Cindy)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5945188" y="4487863"/>
            <a:ext cx="568325" cy="3365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Emp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>
          <a:xfrm>
            <a:off x="1198563" y="276225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  <a:latin typeface="Times New Roman" pitchFamily="18" charset="0"/>
              </a:rPr>
              <a:t>Schemas and Instances</a:t>
            </a: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5978525" y="5410200"/>
            <a:ext cx="579438" cy="3365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Dept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923925" y="4524375"/>
            <a:ext cx="3594100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b="1">
                <a:latin typeface="Times New Roman" pitchFamily="18" charset="0"/>
              </a:rPr>
              <a:t>Tables</a:t>
            </a:r>
            <a:endParaRPr lang="en-US" sz="160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>
                <a:latin typeface="Times New Roman" pitchFamily="18" charset="0"/>
              </a:rPr>
              <a:t>Emp (ename, did)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>
                <a:latin typeface="Times New Roman" pitchFamily="18" charset="0"/>
              </a:rPr>
              <a:t>Dept(did, dname, mgr)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 b="1" u="sng">
                <a:latin typeface="Times New Roman" pitchFamily="18" charset="0"/>
              </a:rPr>
              <a:t>Constraints</a:t>
            </a:r>
            <a:endParaRPr lang="en-US" sz="1600" b="1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1600">
                <a:latin typeface="Times New Roman" pitchFamily="18" charset="0"/>
              </a:rPr>
              <a:t>each department has a single manager</a:t>
            </a: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2135188" y="4078288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Schema</a:t>
            </a: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5553075" y="4098925"/>
            <a:ext cx="140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</a:rPr>
              <a:t>Instances</a:t>
            </a:r>
          </a:p>
        </p:txBody>
      </p:sp>
      <p:sp>
        <p:nvSpPr>
          <p:cNvPr id="244747" name="Rectangle 11"/>
          <p:cNvSpPr>
            <a:spLocks noChangeArrowheads="1"/>
          </p:cNvSpPr>
          <p:nvPr/>
        </p:nvSpPr>
        <p:spPr bwMode="auto">
          <a:xfrm>
            <a:off x="820738" y="4146550"/>
            <a:ext cx="7491412" cy="202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FFCCFF"/>
                </a:solidFill>
              </a:rPr>
              <a:t>The Normalization Process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2057400"/>
            <a:ext cx="8705850" cy="5221287"/>
          </a:xfrm>
        </p:spPr>
        <p:txBody>
          <a:bodyPr/>
          <a:lstStyle/>
          <a:p>
            <a:r>
              <a:rPr lang="en-US" dirty="0">
                <a:latin typeface="+mj-lt"/>
              </a:rPr>
              <a:t>In relational databases the term 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normalization</a:t>
            </a:r>
            <a:r>
              <a:rPr lang="en-US" dirty="0">
                <a:latin typeface="+mj-lt"/>
              </a:rPr>
              <a:t> refers to a reversible step-by-step process in which a given set of relations is replaced by successive collections of relations that have a progressively simpler and more regular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The Normalization Process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The objectives of the normalization process are:</a:t>
            </a:r>
          </a:p>
          <a:p>
            <a:pPr lvl="1"/>
            <a:r>
              <a:rPr lang="en-US"/>
              <a:t>To make it feasible to represent any relation in the database. </a:t>
            </a:r>
          </a:p>
          <a:p>
            <a:pPr lvl="2"/>
            <a:r>
              <a:rPr lang="en-US"/>
              <a:t>applies to First Normal Form</a:t>
            </a:r>
          </a:p>
          <a:p>
            <a:pPr lvl="1"/>
            <a:r>
              <a:rPr lang="en-US"/>
              <a:t>To obtain powerful relational retrieval algorithms based on a collection of primitive relational operators.</a:t>
            </a:r>
          </a:p>
          <a:p>
            <a:pPr lvl="2"/>
            <a:r>
              <a:rPr lang="en-US"/>
              <a:t>applies to First Normal Form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The Normalization Process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lvl="1"/>
            <a:r>
              <a:rPr lang="en-US"/>
              <a:t>To free relations from undesirable insertion, update and deletion anomalies. </a:t>
            </a:r>
          </a:p>
          <a:p>
            <a:pPr lvl="2"/>
            <a:r>
              <a:rPr lang="en-US"/>
              <a:t>applies to all normal forms</a:t>
            </a:r>
          </a:p>
          <a:p>
            <a:pPr lvl="1"/>
            <a:r>
              <a:rPr lang="en-US"/>
              <a:t>To reduce the need for restructuring the relations as new data types are introduced.</a:t>
            </a:r>
          </a:p>
          <a:p>
            <a:pPr lvl="2"/>
            <a:r>
              <a:rPr lang="en-US"/>
              <a:t>applies to all normal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The Normalization Process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The entire normalization process is based </a:t>
            </a:r>
            <a:r>
              <a:rPr lang="en-US" u="sng" dirty="0" smtClean="0"/>
              <a:t>upon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the analysis of relations</a:t>
            </a:r>
          </a:p>
          <a:p>
            <a:pPr lvl="1"/>
            <a:r>
              <a:rPr lang="en-US" dirty="0"/>
              <a:t>their schemes</a:t>
            </a:r>
          </a:p>
          <a:p>
            <a:pPr lvl="1"/>
            <a:r>
              <a:rPr lang="en-US" dirty="0"/>
              <a:t>their primary keys</a:t>
            </a:r>
          </a:p>
          <a:p>
            <a:pPr lvl="1"/>
            <a:r>
              <a:rPr lang="en-US" dirty="0"/>
              <a:t>their functional dependencies.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FFCCFF"/>
                </a:solidFill>
                <a:ea typeface="PMingLiU" pitchFamily="18" charset="-120"/>
              </a:rPr>
              <a:t>Relational Database Design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08962" cy="4645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Given a relation schema, we need to decide whether it is a good design or we need to decompose it into smaller relations.</a:t>
            </a:r>
          </a:p>
          <a:p>
            <a:pPr>
              <a:lnSpc>
                <a:spcPct val="90000"/>
              </a:lnSpc>
            </a:pPr>
            <a:endParaRPr lang="en-US" altLang="zh-TW" sz="2400"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Such a decision must be guided by an understanding of what problems arise from the current schema.</a:t>
            </a:r>
          </a:p>
          <a:p>
            <a:pPr>
              <a:lnSpc>
                <a:spcPct val="90000"/>
              </a:lnSpc>
            </a:pPr>
            <a:endParaRPr lang="en-US" altLang="zh-TW" sz="2400"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To provide such guidance, several </a:t>
            </a:r>
            <a:r>
              <a:rPr lang="en-US" altLang="zh-TW" sz="2400" b="1">
                <a:solidFill>
                  <a:srgbClr val="3333FF"/>
                </a:solidFill>
                <a:ea typeface="PMingLiU" pitchFamily="18" charset="-120"/>
              </a:rPr>
              <a:t>normal forms</a:t>
            </a:r>
            <a:r>
              <a:rPr lang="en-US" altLang="zh-TW" sz="240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lang="en-US" altLang="zh-TW" sz="2400">
                <a:ea typeface="PMingLiU" pitchFamily="18" charset="-120"/>
              </a:rPr>
              <a:t>have been proposed.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PMingLiU" pitchFamily="18" charset="-120"/>
              </a:rPr>
              <a:t>If a relation schema is in one of these normal forms, we know that certain kinds of problems cannot arise.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CCFF"/>
                </a:solidFill>
              </a:rPr>
              <a:t>Normalization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295400"/>
            <a:ext cx="8839200" cy="4724400"/>
            <a:chOff x="192" y="816"/>
            <a:chExt cx="5568" cy="2976"/>
          </a:xfrm>
        </p:grpSpPr>
        <p:sp>
          <p:nvSpPr>
            <p:cNvPr id="367620" name="Rectangle 4"/>
            <p:cNvSpPr>
              <a:spLocks noChangeArrowheads="1"/>
            </p:cNvSpPr>
            <p:nvPr/>
          </p:nvSpPr>
          <p:spPr bwMode="auto">
            <a:xfrm>
              <a:off x="4896" y="2496"/>
              <a:ext cx="76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1" name="Rectangle 5"/>
            <p:cNvSpPr>
              <a:spLocks noChangeArrowheads="1"/>
            </p:cNvSpPr>
            <p:nvPr/>
          </p:nvSpPr>
          <p:spPr bwMode="auto">
            <a:xfrm>
              <a:off x="4896" y="1248"/>
              <a:ext cx="76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2" name="Rectangle 6"/>
            <p:cNvSpPr>
              <a:spLocks noChangeArrowheads="1"/>
            </p:cNvSpPr>
            <p:nvPr/>
          </p:nvSpPr>
          <p:spPr bwMode="auto">
            <a:xfrm>
              <a:off x="192" y="1488"/>
              <a:ext cx="96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3" name="Rectangle 7"/>
            <p:cNvSpPr>
              <a:spLocks noChangeArrowheads="1"/>
            </p:cNvSpPr>
            <p:nvPr/>
          </p:nvSpPr>
          <p:spPr bwMode="auto">
            <a:xfrm>
              <a:off x="192" y="2544"/>
              <a:ext cx="960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4" name="Oval 8"/>
            <p:cNvSpPr>
              <a:spLocks noChangeArrowheads="1"/>
            </p:cNvSpPr>
            <p:nvPr/>
          </p:nvSpPr>
          <p:spPr bwMode="auto">
            <a:xfrm>
              <a:off x="1536" y="816"/>
              <a:ext cx="2976" cy="297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5" name="Oval 9"/>
            <p:cNvSpPr>
              <a:spLocks noChangeArrowheads="1"/>
            </p:cNvSpPr>
            <p:nvPr/>
          </p:nvSpPr>
          <p:spPr bwMode="auto">
            <a:xfrm>
              <a:off x="1776" y="1056"/>
              <a:ext cx="2496" cy="249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6" name="Oval 10"/>
            <p:cNvSpPr>
              <a:spLocks noChangeArrowheads="1"/>
            </p:cNvSpPr>
            <p:nvPr/>
          </p:nvSpPr>
          <p:spPr bwMode="auto">
            <a:xfrm>
              <a:off x="2016" y="1296"/>
              <a:ext cx="2016" cy="20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7" name="Oval 11"/>
            <p:cNvSpPr>
              <a:spLocks noChangeArrowheads="1"/>
            </p:cNvSpPr>
            <p:nvPr/>
          </p:nvSpPr>
          <p:spPr bwMode="auto">
            <a:xfrm>
              <a:off x="2256" y="1536"/>
              <a:ext cx="1536" cy="153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2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064" y="960"/>
              <a:ext cx="1968" cy="1056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051094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imes New Roman"/>
                  <a:cs typeface="Times New Roman"/>
                </a:rPr>
                <a:t>Unnormalized Relations</a:t>
              </a:r>
            </a:p>
          </p:txBody>
        </p:sp>
        <p:sp>
          <p:nvSpPr>
            <p:cNvPr id="367629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2208" y="1200"/>
              <a:ext cx="1680" cy="91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110346"/>
                </a:avLst>
              </a:prstTxWarp>
            </a:bodyPr>
            <a:lstStyle/>
            <a:p>
              <a:pPr algn="ctr"/>
              <a:r>
                <a:rPr lang="en-US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First normal form</a:t>
              </a:r>
            </a:p>
          </p:txBody>
        </p:sp>
        <p:sp>
          <p:nvSpPr>
            <p:cNvPr id="36763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208" y="1440"/>
              <a:ext cx="1584" cy="115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kern="10" dirty="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Second normal form</a:t>
              </a:r>
            </a:p>
          </p:txBody>
        </p:sp>
        <p:sp>
          <p:nvSpPr>
            <p:cNvPr id="367631" name="Oval 15"/>
            <p:cNvSpPr>
              <a:spLocks noChangeArrowheads="1"/>
            </p:cNvSpPr>
            <p:nvPr/>
          </p:nvSpPr>
          <p:spPr bwMode="auto">
            <a:xfrm>
              <a:off x="2640" y="1920"/>
              <a:ext cx="768" cy="76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1"/>
                  </a:solidFill>
                </a:rPr>
                <a:t>Boyce-</a:t>
              </a:r>
            </a:p>
            <a:p>
              <a:pPr algn="ctr"/>
              <a:r>
                <a:rPr lang="en-US" sz="2400">
                  <a:solidFill>
                    <a:schemeClr val="bg1"/>
                  </a:solidFill>
                </a:rPr>
                <a:t>Codd and</a:t>
              </a:r>
            </a:p>
            <a:p>
              <a:pPr algn="ctr"/>
              <a:r>
                <a:rPr lang="en-US" sz="2400">
                  <a:solidFill>
                    <a:schemeClr val="bg1"/>
                  </a:solidFill>
                </a:rPr>
                <a:t>Higher</a:t>
              </a:r>
            </a:p>
          </p:txBody>
        </p:sp>
        <p:sp>
          <p:nvSpPr>
            <p:cNvPr id="367632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400" y="1680"/>
              <a:ext cx="1186" cy="110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kern="10" dirty="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latin typeface="Times New Roman"/>
                  <a:cs typeface="Times New Roman"/>
                </a:rPr>
                <a:t>Third normal form</a:t>
              </a:r>
            </a:p>
          </p:txBody>
        </p:sp>
        <p:sp>
          <p:nvSpPr>
            <p:cNvPr id="367633" name="Line 17"/>
            <p:cNvSpPr>
              <a:spLocks noChangeShapeType="1"/>
            </p:cNvSpPr>
            <p:nvPr/>
          </p:nvSpPr>
          <p:spPr bwMode="auto">
            <a:xfrm flipH="1">
              <a:off x="4080" y="2256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4" name="Line 18"/>
            <p:cNvSpPr>
              <a:spLocks noChangeShapeType="1"/>
            </p:cNvSpPr>
            <p:nvPr/>
          </p:nvSpPr>
          <p:spPr bwMode="auto">
            <a:xfrm rot="1402742" flipH="1">
              <a:off x="3792" y="2640"/>
              <a:ext cx="38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5" name="Line 19"/>
            <p:cNvSpPr>
              <a:spLocks noChangeShapeType="1"/>
            </p:cNvSpPr>
            <p:nvPr/>
          </p:nvSpPr>
          <p:spPr bwMode="auto">
            <a:xfrm rot="20600746">
              <a:off x="2112" y="2544"/>
              <a:ext cx="38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6" name="Line 20"/>
            <p:cNvSpPr>
              <a:spLocks noChangeShapeType="1"/>
            </p:cNvSpPr>
            <p:nvPr/>
          </p:nvSpPr>
          <p:spPr bwMode="auto">
            <a:xfrm rot="6325345" flipH="1">
              <a:off x="2689" y="2783"/>
              <a:ext cx="38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7" name="AutoShape 21"/>
            <p:cNvSpPr>
              <a:spLocks/>
            </p:cNvSpPr>
            <p:nvPr/>
          </p:nvSpPr>
          <p:spPr bwMode="auto">
            <a:xfrm>
              <a:off x="4896" y="1260"/>
              <a:ext cx="864" cy="1154"/>
            </a:xfrm>
            <a:prstGeom prst="accentCallout2">
              <a:avLst>
                <a:gd name="adj1" fmla="val 6241"/>
                <a:gd name="adj2" fmla="val -5556"/>
                <a:gd name="adj3" fmla="val 6241"/>
                <a:gd name="adj4" fmla="val -32870"/>
                <a:gd name="adj5" fmla="val 83620"/>
                <a:gd name="adj6" fmla="val -60532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/>
                <a:t>Functional </a:t>
              </a:r>
              <a:r>
                <a:rPr lang="en-US" sz="1600" dirty="0" err="1"/>
                <a:t>dependencyof</a:t>
              </a:r>
              <a:r>
                <a:rPr lang="en-US" sz="1600" dirty="0"/>
                <a:t> </a:t>
              </a:r>
              <a:r>
                <a:rPr lang="en-US" sz="1600" dirty="0" err="1"/>
                <a:t>nonkey</a:t>
              </a:r>
              <a:r>
                <a:rPr lang="en-US" sz="1600" dirty="0"/>
                <a:t> attributes on the primary key - Atomic values only</a:t>
              </a:r>
              <a:endParaRPr lang="en-US" sz="2400" dirty="0"/>
            </a:p>
          </p:txBody>
        </p:sp>
        <p:sp>
          <p:nvSpPr>
            <p:cNvPr id="367638" name="Rectangle 22"/>
            <p:cNvSpPr>
              <a:spLocks noChangeArrowheads="1"/>
            </p:cNvSpPr>
            <p:nvPr/>
          </p:nvSpPr>
          <p:spPr bwMode="auto">
            <a:xfrm>
              <a:off x="4560" y="1776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639" name="AutoShape 23"/>
            <p:cNvSpPr>
              <a:spLocks/>
            </p:cNvSpPr>
            <p:nvPr/>
          </p:nvSpPr>
          <p:spPr bwMode="auto">
            <a:xfrm>
              <a:off x="4896" y="2508"/>
              <a:ext cx="864" cy="1154"/>
            </a:xfrm>
            <a:prstGeom prst="accentCallout2">
              <a:avLst>
                <a:gd name="adj1" fmla="val 6241"/>
                <a:gd name="adj2" fmla="val -5556"/>
                <a:gd name="adj3" fmla="val 6241"/>
                <a:gd name="adj4" fmla="val -50116"/>
                <a:gd name="adj5" fmla="val 14560"/>
                <a:gd name="adj6" fmla="val -9548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/>
                <a:t>Full Functional </a:t>
              </a:r>
              <a:r>
                <a:rPr lang="en-US" sz="1600" dirty="0" err="1"/>
                <a:t>dependencyof</a:t>
              </a:r>
              <a:r>
                <a:rPr lang="en-US" sz="1600" dirty="0"/>
                <a:t> </a:t>
              </a:r>
              <a:r>
                <a:rPr lang="en-US" sz="1600" dirty="0" err="1"/>
                <a:t>nonkey</a:t>
              </a:r>
              <a:r>
                <a:rPr lang="en-US" sz="1600" dirty="0"/>
                <a:t> attributes on the primary key</a:t>
              </a:r>
              <a:endParaRPr lang="en-US" sz="2400" dirty="0"/>
            </a:p>
          </p:txBody>
        </p:sp>
        <p:sp>
          <p:nvSpPr>
            <p:cNvPr id="367640" name="AutoShape 24"/>
            <p:cNvSpPr>
              <a:spLocks/>
            </p:cNvSpPr>
            <p:nvPr/>
          </p:nvSpPr>
          <p:spPr bwMode="auto">
            <a:xfrm>
              <a:off x="288" y="1488"/>
              <a:ext cx="864" cy="846"/>
            </a:xfrm>
            <a:prstGeom prst="accentCallout2">
              <a:avLst>
                <a:gd name="adj1" fmla="val 8509"/>
                <a:gd name="adj2" fmla="val 105556"/>
                <a:gd name="adj3" fmla="val 8509"/>
                <a:gd name="adj4" fmla="val 161227"/>
                <a:gd name="adj5" fmla="val 128250"/>
                <a:gd name="adj6" fmla="val 218056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/>
                <a:t>No transitive dependency between </a:t>
              </a:r>
              <a:r>
                <a:rPr lang="en-US" sz="1600" dirty="0" err="1"/>
                <a:t>nonkey</a:t>
              </a:r>
              <a:r>
                <a:rPr lang="en-US" sz="1600" dirty="0"/>
                <a:t> attributes</a:t>
              </a:r>
              <a:endParaRPr lang="en-US" sz="2400" dirty="0"/>
            </a:p>
          </p:txBody>
        </p:sp>
        <p:sp>
          <p:nvSpPr>
            <p:cNvPr id="367641" name="AutoShape 25"/>
            <p:cNvSpPr>
              <a:spLocks/>
            </p:cNvSpPr>
            <p:nvPr/>
          </p:nvSpPr>
          <p:spPr bwMode="auto">
            <a:xfrm>
              <a:off x="192" y="2544"/>
              <a:ext cx="960" cy="1000"/>
            </a:xfrm>
            <a:prstGeom prst="accentCallout2">
              <a:avLst>
                <a:gd name="adj1" fmla="val 7199"/>
                <a:gd name="adj2" fmla="val 105000"/>
                <a:gd name="adj3" fmla="val 7199"/>
                <a:gd name="adj4" fmla="val 190106"/>
                <a:gd name="adj5" fmla="val 35898"/>
                <a:gd name="adj6" fmla="val 2771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/>
                <a:t> All determinants are candidate keys - Single </a:t>
              </a:r>
              <a:r>
                <a:rPr lang="en-US" sz="1600" dirty="0" err="1"/>
                <a:t>multivalued</a:t>
              </a:r>
              <a:r>
                <a:rPr lang="en-US" sz="1600" dirty="0"/>
                <a:t> dependency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CCFF"/>
                </a:solidFill>
              </a:rPr>
              <a:t>Relationship of Normal Forms</a:t>
            </a:r>
          </a:p>
        </p:txBody>
      </p:sp>
      <p:pic>
        <p:nvPicPr>
          <p:cNvPr id="405507" name="Picture 3" descr="FIG_04_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96200" cy="44958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1143000"/>
          </a:xfrm>
        </p:spPr>
        <p:txBody>
          <a:bodyPr/>
          <a:lstStyle/>
          <a:p>
            <a:r>
              <a:rPr lang="en-US" b="1" dirty="0" err="1">
                <a:solidFill>
                  <a:srgbClr val="FFCCFF"/>
                </a:solidFill>
              </a:rPr>
              <a:t>Unnormalized</a:t>
            </a:r>
            <a:r>
              <a:rPr lang="en-US" b="1" dirty="0">
                <a:solidFill>
                  <a:srgbClr val="FFCCFF"/>
                </a:solidFill>
              </a:rPr>
              <a:t> Relations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36713"/>
            <a:ext cx="8705850" cy="5221287"/>
          </a:xfrm>
        </p:spPr>
        <p:txBody>
          <a:bodyPr/>
          <a:lstStyle/>
          <a:p>
            <a:r>
              <a:rPr lang="en-US" dirty="0"/>
              <a:t>First step in normalization is to convert the data into a two-dimensional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unnormalized</a:t>
            </a:r>
            <a:r>
              <a:rPr lang="en-US" dirty="0"/>
              <a:t> relations data can repeat within a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b="1" dirty="0" err="1">
                <a:solidFill>
                  <a:srgbClr val="FFCCFF"/>
                </a:solidFill>
              </a:rPr>
              <a:t>Unnormalized</a:t>
            </a:r>
            <a:r>
              <a:rPr lang="en-US" b="1" dirty="0">
                <a:solidFill>
                  <a:srgbClr val="FFCCFF"/>
                </a:solidFill>
              </a:rPr>
              <a:t> Relation</a:t>
            </a:r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228600" y="1066800"/>
          <a:ext cx="8548688" cy="5181600"/>
        </p:xfrm>
        <a:graphic>
          <a:graphicData uri="http://schemas.openxmlformats.org/presentationml/2006/ole">
            <p:oleObj spid="_x0000_s39938" name="Worksheet" r:id="rId3" imgW="6448349" imgH="4867351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8" name="Group 2"/>
          <p:cNvGraphicFramePr>
            <a:graphicFrameLocks noGrp="1"/>
          </p:cNvGraphicFramePr>
          <p:nvPr/>
        </p:nvGraphicFramePr>
        <p:xfrm>
          <a:off x="762000" y="1676400"/>
          <a:ext cx="7772400" cy="3680460"/>
        </p:xfrm>
        <a:graphic>
          <a:graphicData uri="http://schemas.openxmlformats.org/drawingml/2006/table">
            <a:tbl>
              <a:tblPr/>
              <a:tblGrid>
                <a:gridCol w="3810000"/>
                <a:gridCol w="39624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1</a:t>
                      </a:r>
                      <a:r>
                        <a:rPr kumimoji="0" lang="en-US" altLang="zh-TW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st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No repeating data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2</a:t>
                      </a:r>
                      <a:r>
                        <a:rPr kumimoji="0" lang="en-US" altLang="zh-TW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nd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No partial key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3</a:t>
                      </a:r>
                      <a:r>
                        <a:rPr kumimoji="0" lang="en-US" altLang="zh-TW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rd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No transitive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Boyce-Codd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Reduce keys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4</a:t>
                      </a:r>
                      <a:r>
                        <a:rPr kumimoji="0" lang="en-US" altLang="zh-TW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th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No multi-valued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5</a:t>
                      </a:r>
                      <a:r>
                        <a:rPr kumimoji="0" lang="en-US" altLang="zh-TW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th</a:t>
                      </a: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Normal 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No join dependency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1561" name="Rectangle 25"/>
          <p:cNvSpPr>
            <a:spLocks noChangeArrowheads="1"/>
          </p:cNvSpPr>
          <p:nvPr/>
        </p:nvSpPr>
        <p:spPr bwMode="auto">
          <a:xfrm>
            <a:off x="2286000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altLang="zh-TW" sz="4400" b="1" dirty="0">
                <a:solidFill>
                  <a:srgbClr val="FFCCFF"/>
                </a:solidFill>
                <a:latin typeface="+mj-lt"/>
                <a:ea typeface="PMingLiU" pitchFamily="18" charset="-120"/>
              </a:rPr>
              <a:t>Normal Forms</a:t>
            </a:r>
          </a:p>
        </p:txBody>
      </p:sp>
      <p:graphicFrame>
        <p:nvGraphicFramePr>
          <p:cNvPr id="321562" name="Object 26"/>
          <p:cNvGraphicFramePr>
            <a:graphicFrameLocks noChangeAspect="1"/>
          </p:cNvGraphicFramePr>
          <p:nvPr/>
        </p:nvGraphicFramePr>
        <p:xfrm>
          <a:off x="671513" y="5410200"/>
          <a:ext cx="6353175" cy="404813"/>
        </p:xfrm>
        <a:graphic>
          <a:graphicData uri="http://schemas.openxmlformats.org/presentationml/2006/ole">
            <p:oleObj spid="_x0000_s40962" name="Equation" r:id="rId3" imgW="2793960" imgH="177480" progId="Equation.3">
              <p:embed/>
            </p:oleObj>
          </a:graphicData>
        </a:graphic>
      </p:graphicFrame>
      <p:sp>
        <p:nvSpPr>
          <p:cNvPr id="321563" name="Line 27"/>
          <p:cNvSpPr>
            <a:spLocks noChangeShapeType="1"/>
          </p:cNvSpPr>
          <p:nvPr/>
        </p:nvSpPr>
        <p:spPr bwMode="auto">
          <a:xfrm flipH="1">
            <a:off x="8532813" y="2852738"/>
            <a:ext cx="360362" cy="2159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1564" name="Line 28"/>
          <p:cNvSpPr>
            <a:spLocks noChangeShapeType="1"/>
          </p:cNvSpPr>
          <p:nvPr/>
        </p:nvSpPr>
        <p:spPr bwMode="auto">
          <a:xfrm flipH="1">
            <a:off x="8532813" y="3429000"/>
            <a:ext cx="360362" cy="2159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vicam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bvicamtheme</Template>
  <TotalTime>431</TotalTime>
  <Words>7469</Words>
  <Application>Microsoft Office PowerPoint</Application>
  <PresentationFormat>On-screen Show (4:3)</PresentationFormat>
  <Paragraphs>1546</Paragraphs>
  <Slides>133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bvicamtheme</vt:lpstr>
      <vt:lpstr>Clip</vt:lpstr>
      <vt:lpstr>Document</vt:lpstr>
      <vt:lpstr>Equation</vt:lpstr>
      <vt:lpstr>Worksheet</vt:lpstr>
      <vt:lpstr>Unit 1  Introduction to DBMS</vt:lpstr>
      <vt:lpstr>Common Terms</vt:lpstr>
      <vt:lpstr>Data Abstraction</vt:lpstr>
      <vt:lpstr>Classification of DBMS</vt:lpstr>
      <vt:lpstr>Entity-Relationship Model</vt:lpstr>
      <vt:lpstr>E/R Model (Cont.)</vt:lpstr>
      <vt:lpstr>Relational Model</vt:lpstr>
      <vt:lpstr>Sample Relational Database</vt:lpstr>
      <vt:lpstr>Schemas and Instances</vt:lpstr>
      <vt:lpstr>DBMS Languages</vt:lpstr>
      <vt:lpstr>Data Definition Language (DDL)</vt:lpstr>
      <vt:lpstr>Data Manipulation Language (DML)</vt:lpstr>
      <vt:lpstr>SQL (Structured Query Language)</vt:lpstr>
      <vt:lpstr>DBMS Interface </vt:lpstr>
      <vt:lpstr>People Involved with DBMS</vt:lpstr>
      <vt:lpstr>Database-design process </vt:lpstr>
      <vt:lpstr>Database-Design Process</vt:lpstr>
      <vt:lpstr>Database-Design Tools</vt:lpstr>
      <vt:lpstr>Entity/Relationship (E/R) Model</vt:lpstr>
      <vt:lpstr>Entities and Entity Sets</vt:lpstr>
      <vt:lpstr>Attributes</vt:lpstr>
      <vt:lpstr>Relationships</vt:lpstr>
      <vt:lpstr>ER Diagram</vt:lpstr>
      <vt:lpstr>Key Constraints on Entity Sets</vt:lpstr>
      <vt:lpstr>Domain Constraints on Entity Sets</vt:lpstr>
      <vt:lpstr>Cardinality Constraints</vt:lpstr>
      <vt:lpstr>Many-to-many Relationship</vt:lpstr>
      <vt:lpstr>Many-to-One Relationship</vt:lpstr>
      <vt:lpstr>Many-to-One Relationship (cont)</vt:lpstr>
      <vt:lpstr>One-to-one Relationship</vt:lpstr>
      <vt:lpstr>Participation Constraints</vt:lpstr>
      <vt:lpstr>Example</vt:lpstr>
      <vt:lpstr>Weak Entity Sets</vt:lpstr>
      <vt:lpstr>Weak Entity Sets (cont’)</vt:lpstr>
      <vt:lpstr>Multiway Relationships </vt:lpstr>
      <vt:lpstr>Cardinality Constraints over Multiway Relationships</vt:lpstr>
      <vt:lpstr>Cardinality Constraints over Multiway Relationships</vt:lpstr>
      <vt:lpstr>Cardinality Constraints over Multiway Relationships</vt:lpstr>
      <vt:lpstr>Slide 39</vt:lpstr>
      <vt:lpstr>Slide 40</vt:lpstr>
      <vt:lpstr>Multiway Relationships</vt:lpstr>
      <vt:lpstr>Slide 42</vt:lpstr>
      <vt:lpstr>Slide 43</vt:lpstr>
      <vt:lpstr>Weak Entity Sets</vt:lpstr>
      <vt:lpstr>Referential integrity constraints</vt:lpstr>
      <vt:lpstr>Subclass/Superclass Relationships</vt:lpstr>
      <vt:lpstr>Superclass/Subclass relationships (cont)</vt:lpstr>
      <vt:lpstr>Superclass/Subclass Lattice</vt:lpstr>
      <vt:lpstr>Multiple Inheritance</vt:lpstr>
      <vt:lpstr>Review of ER Model</vt:lpstr>
      <vt:lpstr>E/R Design Cycle</vt:lpstr>
      <vt:lpstr>Schema Design Issues</vt:lpstr>
      <vt:lpstr>E/R Design Principles</vt:lpstr>
      <vt:lpstr>Case Study 1</vt:lpstr>
      <vt:lpstr>Design 1: bad</vt:lpstr>
      <vt:lpstr>Design 2: good</vt:lpstr>
      <vt:lpstr>Database-Design Process</vt:lpstr>
      <vt:lpstr>Schema Normalization</vt:lpstr>
      <vt:lpstr>Redundancy and Anomalies</vt:lpstr>
      <vt:lpstr>Functional Dependencies</vt:lpstr>
      <vt:lpstr>Example</vt:lpstr>
      <vt:lpstr>FD Sets</vt:lpstr>
      <vt:lpstr>Trivial Dependencies</vt:lpstr>
      <vt:lpstr>Closure of FD Set</vt:lpstr>
      <vt:lpstr>Armstrong’s Axims: Inferring All FDs</vt:lpstr>
      <vt:lpstr>More Rules Derived from AAs</vt:lpstr>
      <vt:lpstr>“Superkey” Revisited</vt:lpstr>
      <vt:lpstr>Representing FDs in ER?</vt:lpstr>
      <vt:lpstr>Find candidate keys</vt:lpstr>
      <vt:lpstr>Slide 70</vt:lpstr>
      <vt:lpstr>Outline</vt:lpstr>
      <vt:lpstr>Union , Intersection , Difference -</vt:lpstr>
      <vt:lpstr>Selection s</vt:lpstr>
      <vt:lpstr>Projection </vt:lpstr>
      <vt:lpstr>Cartesian Product: </vt:lpstr>
      <vt:lpstr>Join</vt:lpstr>
      <vt:lpstr>Theta-Join</vt:lpstr>
      <vt:lpstr>Theta-Join</vt:lpstr>
      <vt:lpstr>Equi-Join</vt:lpstr>
      <vt:lpstr>Natural-Join</vt:lpstr>
      <vt:lpstr>Slide 81</vt:lpstr>
      <vt:lpstr>Outer Joins</vt:lpstr>
      <vt:lpstr>Left Outer Join</vt:lpstr>
      <vt:lpstr>Right Outer Join </vt:lpstr>
      <vt:lpstr>Full Outer Join </vt:lpstr>
      <vt:lpstr>Combining Different Operations</vt:lpstr>
      <vt:lpstr>Example 1</vt:lpstr>
      <vt:lpstr>Example 1(cont)</vt:lpstr>
      <vt:lpstr>Slide 89</vt:lpstr>
      <vt:lpstr>The Normalization Process</vt:lpstr>
      <vt:lpstr>The Normalization Process</vt:lpstr>
      <vt:lpstr>The Normalization Process</vt:lpstr>
      <vt:lpstr>The Normalization Process</vt:lpstr>
      <vt:lpstr>Relational Database Design</vt:lpstr>
      <vt:lpstr>Normalization</vt:lpstr>
      <vt:lpstr>Relationship of Normal Forms</vt:lpstr>
      <vt:lpstr>Unnormalized Relations</vt:lpstr>
      <vt:lpstr>Unnormalized Relation</vt:lpstr>
      <vt:lpstr>Slide 99</vt:lpstr>
      <vt:lpstr>First Normal Form</vt:lpstr>
      <vt:lpstr>First Normal Form</vt:lpstr>
      <vt:lpstr>First Normal Form</vt:lpstr>
      <vt:lpstr>First Normal Form</vt:lpstr>
      <vt:lpstr>First Normal Form</vt:lpstr>
      <vt:lpstr>First Normal Form</vt:lpstr>
      <vt:lpstr>Partial Dependencies</vt:lpstr>
      <vt:lpstr>Partial Dependencies</vt:lpstr>
      <vt:lpstr>Second Normal Form</vt:lpstr>
      <vt:lpstr>Transitive Dependencies</vt:lpstr>
      <vt:lpstr>Transitive Dependencies</vt:lpstr>
      <vt:lpstr>Third Normal Form</vt:lpstr>
      <vt:lpstr>Third Normal Form</vt:lpstr>
      <vt:lpstr>Conversion to Third Normal Form</vt:lpstr>
      <vt:lpstr>Data Anomalies in Third Normal Form</vt:lpstr>
      <vt:lpstr>Slide 115</vt:lpstr>
      <vt:lpstr>Slide 116</vt:lpstr>
      <vt:lpstr>Slide 117</vt:lpstr>
      <vt:lpstr>Slide 118</vt:lpstr>
      <vt:lpstr>Slide 119</vt:lpstr>
      <vt:lpstr>Slide 120</vt:lpstr>
      <vt:lpstr>Lossless Join Decomposition</vt:lpstr>
      <vt:lpstr>Slide 122</vt:lpstr>
      <vt:lpstr>Slide 123</vt:lpstr>
      <vt:lpstr>Slide 124</vt:lpstr>
      <vt:lpstr>Dependency Preservation</vt:lpstr>
      <vt:lpstr>BCNF VS 3NF</vt:lpstr>
      <vt:lpstr>MULTIVALUED DEPENDENCIES</vt:lpstr>
      <vt:lpstr>Slide 128</vt:lpstr>
      <vt:lpstr>Fourth Normal Form</vt:lpstr>
      <vt:lpstr>Join Dependency</vt:lpstr>
      <vt:lpstr>Fifth Normal Form</vt:lpstr>
      <vt:lpstr>Questions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vaibhav</dc:creator>
  <cp:lastModifiedBy>pc1</cp:lastModifiedBy>
  <cp:revision>56</cp:revision>
  <dcterms:created xsi:type="dcterms:W3CDTF">2013-08-02T04:41:30Z</dcterms:created>
  <dcterms:modified xsi:type="dcterms:W3CDTF">2014-08-12T08:24:15Z</dcterms:modified>
</cp:coreProperties>
</file>