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4"/>
  </p:notesMasterIdLst>
  <p:sldIdLst>
    <p:sldId id="256" r:id="rId2"/>
    <p:sldId id="303" r:id="rId3"/>
    <p:sldId id="304" r:id="rId4"/>
    <p:sldId id="306" r:id="rId5"/>
    <p:sldId id="307" r:id="rId6"/>
    <p:sldId id="308" r:id="rId7"/>
    <p:sldId id="309" r:id="rId8"/>
    <p:sldId id="310" r:id="rId9"/>
    <p:sldId id="311" r:id="rId10"/>
    <p:sldId id="305" r:id="rId11"/>
    <p:sldId id="312" r:id="rId12"/>
    <p:sldId id="313" r:id="rId13"/>
    <p:sldId id="292" r:id="rId14"/>
    <p:sldId id="293" r:id="rId15"/>
    <p:sldId id="298" r:id="rId16"/>
    <p:sldId id="294" r:id="rId17"/>
    <p:sldId id="295" r:id="rId18"/>
    <p:sldId id="296" r:id="rId19"/>
    <p:sldId id="297" r:id="rId20"/>
    <p:sldId id="283" r:id="rId21"/>
    <p:sldId id="284" r:id="rId22"/>
    <p:sldId id="285" r:id="rId23"/>
    <p:sldId id="286" r:id="rId24"/>
    <p:sldId id="287" r:id="rId25"/>
    <p:sldId id="288" r:id="rId26"/>
    <p:sldId id="257" r:id="rId27"/>
    <p:sldId id="262" r:id="rId28"/>
    <p:sldId id="299" r:id="rId29"/>
    <p:sldId id="300" r:id="rId30"/>
    <p:sldId id="263" r:id="rId31"/>
    <p:sldId id="264" r:id="rId32"/>
    <p:sldId id="302" r:id="rId33"/>
    <p:sldId id="258" r:id="rId34"/>
    <p:sldId id="259" r:id="rId35"/>
    <p:sldId id="260" r:id="rId36"/>
    <p:sldId id="265" r:id="rId37"/>
    <p:sldId id="267" r:id="rId38"/>
    <p:sldId id="266" r:id="rId39"/>
    <p:sldId id="268" r:id="rId40"/>
    <p:sldId id="269" r:id="rId41"/>
    <p:sldId id="270" r:id="rId42"/>
    <p:sldId id="271"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DE785"/>
    <a:srgbClr val="FF0066"/>
    <a:srgbClr val="D2F494"/>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75" d="100"/>
          <a:sy n="75" d="100"/>
        </p:scale>
        <p:origin x="-366" y="3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258D64-B6EC-4BA3-A148-E90C1AD078F1}" type="datetimeFigureOut">
              <a:rPr lang="en-US" smtClean="0"/>
              <a:pPr/>
              <a:t>10/14/2014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D46B2B3-595E-4EF9-A02F-00380276EBE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46B2B3-595E-4EF9-A02F-00380276EBED}"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72275" y="274638"/>
            <a:ext cx="2176463" cy="5961062"/>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42888" y="274638"/>
            <a:ext cx="6376987" cy="59610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242888" y="1014413"/>
            <a:ext cx="4276725" cy="52212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72013" y="1014413"/>
            <a:ext cx="4276725" cy="52212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body" idx="1"/>
          </p:nvPr>
        </p:nvSpPr>
        <p:spPr bwMode="auto">
          <a:xfrm>
            <a:off x="242888" y="1014413"/>
            <a:ext cx="8705850" cy="5221287"/>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a:p>
            <a:pPr lvl="4"/>
            <a:r>
              <a:rPr lang="en-GB" smtClean="0"/>
              <a:t>Eighth Outline Level</a:t>
            </a:r>
          </a:p>
          <a:p>
            <a:pPr lvl="4"/>
            <a:r>
              <a:rPr lang="en-GB" smtClean="0"/>
              <a:t>Ninth Outline Level</a:t>
            </a:r>
          </a:p>
        </p:txBody>
      </p:sp>
      <p:pic>
        <p:nvPicPr>
          <p:cNvPr id="1027" name="Picture 2"/>
          <p:cNvPicPr>
            <a:picLocks noChangeAspect="1" noChangeArrowheads="1"/>
          </p:cNvPicPr>
          <p:nvPr/>
        </p:nvPicPr>
        <p:blipFill>
          <a:blip r:embed="rId13"/>
          <a:srcRect/>
          <a:stretch>
            <a:fillRect/>
          </a:stretch>
        </p:blipFill>
        <p:spPr bwMode="auto">
          <a:xfrm>
            <a:off x="0" y="0"/>
            <a:ext cx="1465263" cy="644525"/>
          </a:xfrm>
          <a:prstGeom prst="rect">
            <a:avLst/>
          </a:prstGeom>
          <a:noFill/>
          <a:ln w="9525">
            <a:noFill/>
            <a:round/>
            <a:headEnd/>
            <a:tailEnd/>
          </a:ln>
        </p:spPr>
      </p:pic>
      <p:grpSp>
        <p:nvGrpSpPr>
          <p:cNvPr id="9" name="Group 3"/>
          <p:cNvGrpSpPr>
            <a:grpSpLocks/>
          </p:cNvGrpSpPr>
          <p:nvPr/>
        </p:nvGrpSpPr>
        <p:grpSpPr bwMode="auto">
          <a:xfrm>
            <a:off x="0" y="6513513"/>
            <a:ext cx="9140825" cy="341312"/>
            <a:chOff x="0" y="4103"/>
            <a:chExt cx="5758" cy="215"/>
          </a:xfrm>
        </p:grpSpPr>
        <p:sp>
          <p:nvSpPr>
            <p:cNvPr id="2" name="Rectangle 4"/>
            <p:cNvSpPr>
              <a:spLocks noChangeArrowheads="1"/>
            </p:cNvSpPr>
            <p:nvPr/>
          </p:nvSpPr>
          <p:spPr bwMode="auto">
            <a:xfrm>
              <a:off x="0" y="4103"/>
              <a:ext cx="5759" cy="216"/>
            </a:xfrm>
            <a:prstGeom prst="rect">
              <a:avLst/>
            </a:prstGeom>
            <a:solidFill>
              <a:srgbClr val="000099"/>
            </a:solidFill>
            <a:ln w="9360">
              <a:solidFill>
                <a:srgbClr val="000000"/>
              </a:solidFill>
              <a:miter lim="800000"/>
              <a:headEnd/>
              <a:tailEnd/>
            </a:ln>
            <a:effectLst/>
          </p:spPr>
          <p:txBody>
            <a:bodyPr wrap="none" anchor="ctr"/>
            <a:lstStyle/>
            <a:p>
              <a:pPr>
                <a:defRPr/>
              </a:pPr>
              <a:endParaRPr lang="en-US"/>
            </a:p>
          </p:txBody>
        </p:sp>
        <p:sp>
          <p:nvSpPr>
            <p:cNvPr id="1029" name="Text Box 5"/>
            <p:cNvSpPr txBox="1">
              <a:spLocks noChangeArrowheads="1"/>
            </p:cNvSpPr>
            <p:nvPr/>
          </p:nvSpPr>
          <p:spPr bwMode="auto">
            <a:xfrm>
              <a:off x="50" y="4115"/>
              <a:ext cx="5289" cy="165"/>
            </a:xfrm>
            <a:prstGeom prst="rect">
              <a:avLst/>
            </a:prstGeom>
            <a:noFill/>
            <a:ln w="9525">
              <a:noFill/>
              <a:round/>
              <a:headEnd/>
              <a:tailEnd/>
            </a:ln>
            <a:effectLst/>
          </p:spPr>
          <p:txBody>
            <a:bodyPr lIns="90000" tIns="46800" rIns="90000" bIns="46800">
              <a:spAutoFit/>
            </a:bodyPr>
            <a:lstStyle/>
            <a:p>
              <a:pPr>
                <a:spcBef>
                  <a:spcPts val="688"/>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100" b="1">
                  <a:solidFill>
                    <a:srgbClr val="FFFFFF"/>
                  </a:solidFill>
                  <a:latin typeface="Arial" charset="0"/>
                </a:rPr>
                <a:t>© Bharati Vidyapeeth’s Institute of Computer Applications and Management, New Delhi-63.  </a:t>
              </a:r>
            </a:p>
          </p:txBody>
        </p:sp>
        <p:sp>
          <p:nvSpPr>
            <p:cNvPr id="1030" name="Text Box 6"/>
            <p:cNvSpPr txBox="1">
              <a:spLocks noChangeArrowheads="1"/>
            </p:cNvSpPr>
            <p:nvPr/>
          </p:nvSpPr>
          <p:spPr bwMode="auto">
            <a:xfrm>
              <a:off x="5440" y="4139"/>
              <a:ext cx="299" cy="140"/>
            </a:xfrm>
            <a:prstGeom prst="rect">
              <a:avLst/>
            </a:prstGeom>
            <a:noFill/>
            <a:ln w="9525">
              <a:noFill/>
              <a:round/>
              <a:headEnd/>
              <a:tailEnd/>
            </a:ln>
            <a:effectLst/>
          </p:spPr>
          <p:txBody>
            <a:bodyPr lIns="90000" tIns="46800" rIns="90000" bIns="46800" anchor="ctr"/>
            <a:lstStyle/>
            <a:p>
              <a:pPr algn="ctr">
                <a:spcBef>
                  <a:spcPts val="688"/>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100" b="1">
                  <a:solidFill>
                    <a:srgbClr val="000099"/>
                  </a:solidFill>
                  <a:latin typeface="Arial" charset="0"/>
                </a:rPr>
                <a:t> </a:t>
              </a:r>
              <a:fld id="{01E901CE-2CF9-411D-ADC6-2140AF86BAB1}" type="slidenum">
                <a:rPr lang="en-US" sz="1100" b="1">
                  <a:solidFill>
                    <a:srgbClr val="FFFFFF"/>
                  </a:solidFill>
                  <a:latin typeface="Arial" charset="0"/>
                </a:rPr>
                <a:pPr algn="ctr">
                  <a:spcBef>
                    <a:spcPts val="688"/>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t>‹#›</a:t>
              </a:fld>
              <a:endParaRPr lang="en-US" sz="1100" b="1">
                <a:solidFill>
                  <a:srgbClr val="FFFFFF"/>
                </a:solidFill>
                <a:latin typeface="Arial" charset="0"/>
              </a:endParaRPr>
            </a:p>
          </p:txBody>
        </p:sp>
      </p:grpSp>
      <p:sp>
        <p:nvSpPr>
          <p:cNvPr id="1031" name="Text Box 7"/>
          <p:cNvSpPr txBox="1">
            <a:spLocks noChangeArrowheads="1"/>
          </p:cNvSpPr>
          <p:nvPr/>
        </p:nvSpPr>
        <p:spPr bwMode="auto">
          <a:xfrm>
            <a:off x="1506538" y="142875"/>
            <a:ext cx="7413625" cy="457200"/>
          </a:xfrm>
          <a:prstGeom prst="rect">
            <a:avLst/>
          </a:prstGeom>
          <a:noFill/>
          <a:ln w="9525">
            <a:noFill/>
            <a:round/>
            <a:headEnd/>
            <a:tailEnd/>
          </a:ln>
          <a:effectLst/>
        </p:spPr>
        <p:txBody>
          <a:bodyPr wrap="none" anchor="ctr"/>
          <a:lstStyle/>
          <a:p>
            <a:pPr>
              <a:defRPr/>
            </a:pPr>
            <a:endParaRPr lang="en-US"/>
          </a:p>
        </p:txBody>
      </p:sp>
      <p:sp>
        <p:nvSpPr>
          <p:cNvPr id="1032" name="Rectangle 8"/>
          <p:cNvSpPr>
            <a:spLocks noChangeArrowheads="1"/>
          </p:cNvSpPr>
          <p:nvPr/>
        </p:nvSpPr>
        <p:spPr bwMode="auto">
          <a:xfrm>
            <a:off x="0" y="693738"/>
            <a:ext cx="9144000" cy="144462"/>
          </a:xfrm>
          <a:prstGeom prst="rect">
            <a:avLst/>
          </a:prstGeom>
          <a:solidFill>
            <a:srgbClr val="000099"/>
          </a:solidFill>
          <a:ln w="9525">
            <a:noFill/>
            <a:round/>
            <a:headEnd/>
            <a:tailEnd/>
          </a:ln>
          <a:effectLst/>
        </p:spPr>
        <p:txBody>
          <a:bodyPr wrap="none" anchor="ctr"/>
          <a:lstStyle/>
          <a:p>
            <a:pPr>
              <a:defRPr/>
            </a:pPr>
            <a:endParaRPr lang="en-US"/>
          </a:p>
        </p:txBody>
      </p:sp>
      <p:sp>
        <p:nvSpPr>
          <p:cNvPr id="1033" name="Rectangle 9"/>
          <p:cNvSpPr>
            <a:spLocks noChangeArrowheads="1"/>
          </p:cNvSpPr>
          <p:nvPr/>
        </p:nvSpPr>
        <p:spPr bwMode="auto">
          <a:xfrm>
            <a:off x="0" y="841375"/>
            <a:ext cx="9144000" cy="42863"/>
          </a:xfrm>
          <a:prstGeom prst="rect">
            <a:avLst/>
          </a:prstGeom>
          <a:solidFill>
            <a:srgbClr val="FF0000"/>
          </a:solidFill>
          <a:ln w="9525">
            <a:noFill/>
            <a:round/>
            <a:headEnd/>
            <a:tailEnd/>
          </a:ln>
          <a:effectLst/>
        </p:spPr>
        <p:txBody>
          <a:bodyPr wrap="none" anchor="ctr"/>
          <a:lstStyle/>
          <a:p>
            <a:pPr>
              <a:defRPr/>
            </a:pPr>
            <a:endParaRPr lang="en-US"/>
          </a:p>
        </p:txBody>
      </p:sp>
      <p:sp>
        <p:nvSpPr>
          <p:cNvPr id="1034" name="Rectangle 10"/>
          <p:cNvSpPr>
            <a:spLocks noChangeArrowheads="1"/>
          </p:cNvSpPr>
          <p:nvPr/>
        </p:nvSpPr>
        <p:spPr bwMode="auto">
          <a:xfrm>
            <a:off x="1495425" y="0"/>
            <a:ext cx="7648575" cy="696913"/>
          </a:xfrm>
          <a:prstGeom prst="rect">
            <a:avLst/>
          </a:prstGeom>
          <a:solidFill>
            <a:srgbClr val="000099"/>
          </a:solidFill>
          <a:ln w="9525">
            <a:noFill/>
            <a:round/>
            <a:headEnd/>
            <a:tailEnd/>
          </a:ln>
          <a:effectLst/>
        </p:spPr>
        <p:txBody>
          <a:bodyPr wrap="none" anchor="ctr"/>
          <a:lstStyle/>
          <a:p>
            <a:pPr>
              <a:defRPr/>
            </a:pPr>
            <a:endParaRPr lang="en-US"/>
          </a:p>
        </p:txBody>
      </p:sp>
      <p:pic>
        <p:nvPicPr>
          <p:cNvPr id="3" name="Picture 11"/>
          <p:cNvPicPr>
            <a:picLocks noChangeAspect="1" noChangeArrowheads="1"/>
          </p:cNvPicPr>
          <p:nvPr/>
        </p:nvPicPr>
        <p:blipFill>
          <a:blip r:embed="rId13"/>
          <a:srcRect/>
          <a:stretch>
            <a:fillRect/>
          </a:stretch>
        </p:blipFill>
        <p:spPr bwMode="auto">
          <a:xfrm>
            <a:off x="0" y="0"/>
            <a:ext cx="1465263" cy="644525"/>
          </a:xfrm>
          <a:prstGeom prst="rect">
            <a:avLst/>
          </a:prstGeom>
          <a:noFill/>
          <a:ln w="9525">
            <a:noFill/>
            <a:round/>
            <a:headEnd/>
            <a:tailEnd/>
          </a:ln>
        </p:spPr>
      </p:pic>
      <p:sp>
        <p:nvSpPr>
          <p:cNvPr id="1036" name="Rectangle 12"/>
          <p:cNvSpPr>
            <a:spLocks noChangeArrowheads="1"/>
          </p:cNvSpPr>
          <p:nvPr/>
        </p:nvSpPr>
        <p:spPr bwMode="auto">
          <a:xfrm>
            <a:off x="1495425" y="0"/>
            <a:ext cx="7648575" cy="696913"/>
          </a:xfrm>
          <a:prstGeom prst="rect">
            <a:avLst/>
          </a:prstGeom>
          <a:solidFill>
            <a:srgbClr val="000099"/>
          </a:solidFill>
          <a:ln w="9525">
            <a:noFill/>
            <a:round/>
            <a:headEnd/>
            <a:tailEnd/>
          </a:ln>
          <a:effectLst/>
        </p:spPr>
        <p:txBody>
          <a:bodyPr wrap="none" anchor="ctr"/>
          <a:lstStyle/>
          <a:p>
            <a:pPr>
              <a:defRPr/>
            </a:pPr>
            <a:endParaRPr lang="en-US"/>
          </a:p>
        </p:txBody>
      </p:sp>
      <p:sp>
        <p:nvSpPr>
          <p:cNvPr id="1037" name="Rectangle 13"/>
          <p:cNvSpPr>
            <a:spLocks noChangeArrowheads="1"/>
          </p:cNvSpPr>
          <p:nvPr/>
        </p:nvSpPr>
        <p:spPr bwMode="auto">
          <a:xfrm>
            <a:off x="0" y="693738"/>
            <a:ext cx="9144000" cy="144462"/>
          </a:xfrm>
          <a:prstGeom prst="rect">
            <a:avLst/>
          </a:prstGeom>
          <a:solidFill>
            <a:srgbClr val="000099"/>
          </a:solidFill>
          <a:ln w="9525">
            <a:noFill/>
            <a:round/>
            <a:headEnd/>
            <a:tailEnd/>
          </a:ln>
          <a:effectLst/>
        </p:spPr>
        <p:txBody>
          <a:bodyPr wrap="none" anchor="ctr"/>
          <a:lstStyle/>
          <a:p>
            <a:pPr>
              <a:defRPr/>
            </a:pPr>
            <a:endParaRPr lang="en-US"/>
          </a:p>
        </p:txBody>
      </p:sp>
      <p:pic>
        <p:nvPicPr>
          <p:cNvPr id="4" name="Picture 14"/>
          <p:cNvPicPr>
            <a:picLocks noChangeAspect="1" noChangeArrowheads="1"/>
          </p:cNvPicPr>
          <p:nvPr/>
        </p:nvPicPr>
        <p:blipFill>
          <a:blip r:embed="rId13"/>
          <a:srcRect/>
          <a:stretch>
            <a:fillRect/>
          </a:stretch>
        </p:blipFill>
        <p:spPr bwMode="auto">
          <a:xfrm>
            <a:off x="0" y="0"/>
            <a:ext cx="1465263" cy="644525"/>
          </a:xfrm>
          <a:prstGeom prst="rect">
            <a:avLst/>
          </a:prstGeom>
          <a:noFill/>
          <a:ln w="9525">
            <a:noFill/>
            <a:round/>
            <a:headEnd/>
            <a:tailEnd/>
          </a:ln>
        </p:spPr>
      </p:pic>
      <p:sp>
        <p:nvSpPr>
          <p:cNvPr id="1039" name="Rectangle 15"/>
          <p:cNvSpPr>
            <a:spLocks noChangeArrowheads="1"/>
          </p:cNvSpPr>
          <p:nvPr/>
        </p:nvSpPr>
        <p:spPr bwMode="auto">
          <a:xfrm>
            <a:off x="0" y="693738"/>
            <a:ext cx="9144000" cy="144462"/>
          </a:xfrm>
          <a:prstGeom prst="rect">
            <a:avLst/>
          </a:prstGeom>
          <a:solidFill>
            <a:srgbClr val="000099"/>
          </a:solidFill>
          <a:ln w="9525">
            <a:noFill/>
            <a:round/>
            <a:headEnd/>
            <a:tailEnd/>
          </a:ln>
          <a:effectLst/>
        </p:spPr>
        <p:txBody>
          <a:bodyPr wrap="none" anchor="ctr"/>
          <a:lstStyle/>
          <a:p>
            <a:pPr>
              <a:defRPr/>
            </a:pPr>
            <a:endParaRPr lang="en-US"/>
          </a:p>
        </p:txBody>
      </p:sp>
      <p:pic>
        <p:nvPicPr>
          <p:cNvPr id="1038" name="Picture 16"/>
          <p:cNvPicPr>
            <a:picLocks noChangeAspect="1" noChangeArrowheads="1"/>
          </p:cNvPicPr>
          <p:nvPr/>
        </p:nvPicPr>
        <p:blipFill>
          <a:blip r:embed="rId13"/>
          <a:srcRect/>
          <a:stretch>
            <a:fillRect/>
          </a:stretch>
        </p:blipFill>
        <p:spPr bwMode="auto">
          <a:xfrm>
            <a:off x="0" y="0"/>
            <a:ext cx="1465263" cy="644525"/>
          </a:xfrm>
          <a:prstGeom prst="rect">
            <a:avLst/>
          </a:prstGeom>
          <a:noFill/>
          <a:ln w="9525">
            <a:noFill/>
            <a:round/>
            <a:headEnd/>
            <a:tailEnd/>
          </a:ln>
        </p:spPr>
      </p:pic>
      <p:sp>
        <p:nvSpPr>
          <p:cNvPr id="1041" name="Rectangle 17"/>
          <p:cNvSpPr>
            <a:spLocks noChangeArrowheads="1"/>
          </p:cNvSpPr>
          <p:nvPr/>
        </p:nvSpPr>
        <p:spPr bwMode="auto">
          <a:xfrm>
            <a:off x="0" y="693738"/>
            <a:ext cx="9144000" cy="144462"/>
          </a:xfrm>
          <a:prstGeom prst="rect">
            <a:avLst/>
          </a:prstGeom>
          <a:solidFill>
            <a:srgbClr val="000099"/>
          </a:solidFill>
          <a:ln w="9525">
            <a:noFill/>
            <a:round/>
            <a:headEnd/>
            <a:tailEnd/>
          </a:ln>
          <a:effectLst/>
        </p:spPr>
        <p:txBody>
          <a:bodyPr wrap="none" anchor="ctr"/>
          <a:lstStyle/>
          <a:p>
            <a:pPr>
              <a:defRPr/>
            </a:pPr>
            <a:endParaRPr lang="en-US"/>
          </a:p>
        </p:txBody>
      </p:sp>
      <p:pic>
        <p:nvPicPr>
          <p:cNvPr id="1040" name="Picture 18"/>
          <p:cNvPicPr>
            <a:picLocks noChangeAspect="1" noChangeArrowheads="1"/>
          </p:cNvPicPr>
          <p:nvPr/>
        </p:nvPicPr>
        <p:blipFill>
          <a:blip r:embed="rId13"/>
          <a:srcRect/>
          <a:stretch>
            <a:fillRect/>
          </a:stretch>
        </p:blipFill>
        <p:spPr bwMode="auto">
          <a:xfrm>
            <a:off x="0" y="0"/>
            <a:ext cx="1465263" cy="644525"/>
          </a:xfrm>
          <a:prstGeom prst="rect">
            <a:avLst/>
          </a:prstGeom>
          <a:noFill/>
          <a:ln w="9525">
            <a:noFill/>
            <a:round/>
            <a:headEnd/>
            <a:tailEnd/>
          </a:ln>
        </p:spPr>
      </p:pic>
      <p:pic>
        <p:nvPicPr>
          <p:cNvPr id="5" name="Picture 19"/>
          <p:cNvPicPr>
            <a:picLocks noChangeAspect="1" noChangeArrowheads="1"/>
          </p:cNvPicPr>
          <p:nvPr/>
        </p:nvPicPr>
        <p:blipFill>
          <a:blip r:embed="rId13"/>
          <a:srcRect/>
          <a:stretch>
            <a:fillRect/>
          </a:stretch>
        </p:blipFill>
        <p:spPr bwMode="auto">
          <a:xfrm>
            <a:off x="0" y="0"/>
            <a:ext cx="1465263" cy="644525"/>
          </a:xfrm>
          <a:prstGeom prst="rect">
            <a:avLst/>
          </a:prstGeom>
          <a:noFill/>
          <a:ln w="9525">
            <a:noFill/>
            <a:round/>
            <a:headEnd/>
            <a:tailEnd/>
          </a:ln>
        </p:spPr>
      </p:pic>
      <p:grpSp>
        <p:nvGrpSpPr>
          <p:cNvPr id="10" name="Group 20"/>
          <p:cNvGrpSpPr>
            <a:grpSpLocks/>
          </p:cNvGrpSpPr>
          <p:nvPr/>
        </p:nvGrpSpPr>
        <p:grpSpPr bwMode="auto">
          <a:xfrm>
            <a:off x="0" y="6513513"/>
            <a:ext cx="9140825" cy="341312"/>
            <a:chOff x="0" y="4103"/>
            <a:chExt cx="5758" cy="215"/>
          </a:xfrm>
        </p:grpSpPr>
        <p:sp>
          <p:nvSpPr>
            <p:cNvPr id="1045" name="Rectangle 21"/>
            <p:cNvSpPr>
              <a:spLocks noChangeArrowheads="1"/>
            </p:cNvSpPr>
            <p:nvPr/>
          </p:nvSpPr>
          <p:spPr bwMode="auto">
            <a:xfrm>
              <a:off x="0" y="4103"/>
              <a:ext cx="5759" cy="216"/>
            </a:xfrm>
            <a:prstGeom prst="rect">
              <a:avLst/>
            </a:prstGeom>
            <a:solidFill>
              <a:srgbClr val="000099"/>
            </a:solidFill>
            <a:ln w="9360">
              <a:solidFill>
                <a:srgbClr val="000000"/>
              </a:solidFill>
              <a:miter lim="800000"/>
              <a:headEnd/>
              <a:tailEnd/>
            </a:ln>
            <a:effectLst/>
          </p:spPr>
          <p:txBody>
            <a:bodyPr wrap="none" anchor="ctr"/>
            <a:lstStyle/>
            <a:p>
              <a:pPr>
                <a:defRPr/>
              </a:pPr>
              <a:endParaRPr lang="en-US"/>
            </a:p>
          </p:txBody>
        </p:sp>
        <p:sp>
          <p:nvSpPr>
            <p:cNvPr id="1046" name="Text Box 22"/>
            <p:cNvSpPr txBox="1">
              <a:spLocks noChangeArrowheads="1"/>
            </p:cNvSpPr>
            <p:nvPr/>
          </p:nvSpPr>
          <p:spPr bwMode="auto">
            <a:xfrm>
              <a:off x="50" y="4115"/>
              <a:ext cx="5289" cy="165"/>
            </a:xfrm>
            <a:prstGeom prst="rect">
              <a:avLst/>
            </a:prstGeom>
            <a:noFill/>
            <a:ln w="9525">
              <a:noFill/>
              <a:round/>
              <a:headEnd/>
              <a:tailEnd/>
            </a:ln>
            <a:effectLst/>
          </p:spPr>
          <p:txBody>
            <a:bodyPr lIns="90000" tIns="46800" rIns="90000" bIns="46800">
              <a:spAutoFit/>
            </a:bodyPr>
            <a:lstStyle/>
            <a:p>
              <a:pPr>
                <a:spcBef>
                  <a:spcPts val="688"/>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100" b="1">
                  <a:solidFill>
                    <a:srgbClr val="FFFFFF"/>
                  </a:solidFill>
                  <a:latin typeface="Arial" charset="0"/>
                </a:rPr>
                <a:t>© Bharati Vidyapeeth’s Institute of Computer Applications and Management, New Delhi-63.  </a:t>
              </a:r>
            </a:p>
          </p:txBody>
        </p:sp>
        <p:sp>
          <p:nvSpPr>
            <p:cNvPr id="6" name="Text Box 23"/>
            <p:cNvSpPr txBox="1">
              <a:spLocks noChangeArrowheads="1"/>
            </p:cNvSpPr>
            <p:nvPr/>
          </p:nvSpPr>
          <p:spPr bwMode="auto">
            <a:xfrm>
              <a:off x="5440" y="4139"/>
              <a:ext cx="299" cy="140"/>
            </a:xfrm>
            <a:prstGeom prst="rect">
              <a:avLst/>
            </a:prstGeom>
            <a:noFill/>
            <a:ln w="9525">
              <a:noFill/>
              <a:round/>
              <a:headEnd/>
              <a:tailEnd/>
            </a:ln>
            <a:effectLst/>
          </p:spPr>
          <p:txBody>
            <a:bodyPr lIns="90000" tIns="46800" rIns="90000" bIns="46800" anchor="ctr"/>
            <a:lstStyle/>
            <a:p>
              <a:pPr algn="ctr">
                <a:spcBef>
                  <a:spcPts val="688"/>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100" b="1">
                  <a:solidFill>
                    <a:srgbClr val="000099"/>
                  </a:solidFill>
                  <a:latin typeface="Arial" charset="0"/>
                </a:rPr>
                <a:t> </a:t>
              </a:r>
              <a:fld id="{D58E754A-AE78-4BD2-A302-DA70BD334D55}" type="slidenum">
                <a:rPr lang="en-US" sz="1100" b="1">
                  <a:solidFill>
                    <a:srgbClr val="FFFFFF"/>
                  </a:solidFill>
                  <a:latin typeface="Arial" charset="0"/>
                </a:rPr>
                <a:pPr algn="ctr">
                  <a:spcBef>
                    <a:spcPts val="688"/>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t>‹#›</a:t>
              </a:fld>
              <a:endParaRPr lang="en-US" sz="1100" b="1">
                <a:solidFill>
                  <a:srgbClr val="FFFFFF"/>
                </a:solidFill>
                <a:latin typeface="Arial" charset="0"/>
              </a:endParaRPr>
            </a:p>
          </p:txBody>
        </p:sp>
      </p:grpSp>
      <p:sp>
        <p:nvSpPr>
          <p:cNvPr id="1048" name="Text Box 24"/>
          <p:cNvSpPr txBox="1">
            <a:spLocks noChangeArrowheads="1"/>
          </p:cNvSpPr>
          <p:nvPr/>
        </p:nvSpPr>
        <p:spPr bwMode="auto">
          <a:xfrm>
            <a:off x="1506538" y="142875"/>
            <a:ext cx="7413625" cy="457200"/>
          </a:xfrm>
          <a:prstGeom prst="rect">
            <a:avLst/>
          </a:prstGeom>
          <a:noFill/>
          <a:ln w="9525">
            <a:noFill/>
            <a:round/>
            <a:headEnd/>
            <a:tailEnd/>
          </a:ln>
          <a:effectLst/>
        </p:spPr>
        <p:txBody>
          <a:bodyPr wrap="none" anchor="ctr"/>
          <a:lstStyle/>
          <a:p>
            <a:pPr>
              <a:defRPr/>
            </a:pPr>
            <a:endParaRPr lang="en-US"/>
          </a:p>
        </p:txBody>
      </p:sp>
      <p:sp>
        <p:nvSpPr>
          <p:cNvPr id="1049" name="Rectangle 25"/>
          <p:cNvSpPr>
            <a:spLocks noChangeArrowheads="1"/>
          </p:cNvSpPr>
          <p:nvPr/>
        </p:nvSpPr>
        <p:spPr bwMode="auto">
          <a:xfrm>
            <a:off x="0" y="693738"/>
            <a:ext cx="9144000" cy="144462"/>
          </a:xfrm>
          <a:prstGeom prst="rect">
            <a:avLst/>
          </a:prstGeom>
          <a:solidFill>
            <a:srgbClr val="000099"/>
          </a:solidFill>
          <a:ln w="9525">
            <a:noFill/>
            <a:round/>
            <a:headEnd/>
            <a:tailEnd/>
          </a:ln>
          <a:effectLst/>
        </p:spPr>
        <p:txBody>
          <a:bodyPr wrap="none" anchor="ctr"/>
          <a:lstStyle/>
          <a:p>
            <a:pPr>
              <a:defRPr/>
            </a:pPr>
            <a:endParaRPr lang="en-US"/>
          </a:p>
        </p:txBody>
      </p:sp>
      <p:sp>
        <p:nvSpPr>
          <p:cNvPr id="1050" name="Rectangle 26"/>
          <p:cNvSpPr>
            <a:spLocks noChangeArrowheads="1"/>
          </p:cNvSpPr>
          <p:nvPr/>
        </p:nvSpPr>
        <p:spPr bwMode="auto">
          <a:xfrm>
            <a:off x="0" y="841375"/>
            <a:ext cx="9144000" cy="42863"/>
          </a:xfrm>
          <a:prstGeom prst="rect">
            <a:avLst/>
          </a:prstGeom>
          <a:solidFill>
            <a:srgbClr val="FF0000"/>
          </a:solidFill>
          <a:ln w="9525">
            <a:noFill/>
            <a:round/>
            <a:headEnd/>
            <a:tailEnd/>
          </a:ln>
          <a:effectLst/>
        </p:spPr>
        <p:txBody>
          <a:bodyPr wrap="none" anchor="ctr"/>
          <a:lstStyle/>
          <a:p>
            <a:pPr>
              <a:defRPr/>
            </a:pPr>
            <a:endParaRPr lang="en-US"/>
          </a:p>
        </p:txBody>
      </p:sp>
      <p:sp>
        <p:nvSpPr>
          <p:cNvPr id="1051" name="Rectangle 27"/>
          <p:cNvSpPr>
            <a:spLocks noChangeArrowheads="1"/>
          </p:cNvSpPr>
          <p:nvPr/>
        </p:nvSpPr>
        <p:spPr bwMode="auto">
          <a:xfrm>
            <a:off x="1495425" y="0"/>
            <a:ext cx="7648575" cy="696913"/>
          </a:xfrm>
          <a:prstGeom prst="rect">
            <a:avLst/>
          </a:prstGeom>
          <a:solidFill>
            <a:srgbClr val="000099"/>
          </a:solidFill>
          <a:ln w="9525">
            <a:noFill/>
            <a:round/>
            <a:headEnd/>
            <a:tailEnd/>
          </a:ln>
          <a:effectLst/>
        </p:spPr>
        <p:txBody>
          <a:bodyPr wrap="none" anchor="ctr"/>
          <a:lstStyle/>
          <a:p>
            <a:pPr>
              <a:defRPr/>
            </a:pPr>
            <a:endParaRPr lang="en-US"/>
          </a:p>
        </p:txBody>
      </p:sp>
      <p:pic>
        <p:nvPicPr>
          <p:cNvPr id="1047" name="Picture 28"/>
          <p:cNvPicPr>
            <a:picLocks noChangeAspect="1" noChangeArrowheads="1"/>
          </p:cNvPicPr>
          <p:nvPr/>
        </p:nvPicPr>
        <p:blipFill>
          <a:blip r:embed="rId13"/>
          <a:srcRect/>
          <a:stretch>
            <a:fillRect/>
          </a:stretch>
        </p:blipFill>
        <p:spPr bwMode="auto">
          <a:xfrm>
            <a:off x="0" y="0"/>
            <a:ext cx="1465263" cy="644525"/>
          </a:xfrm>
          <a:prstGeom prst="rect">
            <a:avLst/>
          </a:prstGeom>
          <a:noFill/>
          <a:ln w="9525">
            <a:noFill/>
            <a:round/>
            <a:headEnd/>
            <a:tailEnd/>
          </a:ln>
        </p:spPr>
      </p:pic>
      <p:sp>
        <p:nvSpPr>
          <p:cNvPr id="1053" name="Rectangle 29"/>
          <p:cNvSpPr>
            <a:spLocks noChangeArrowheads="1"/>
          </p:cNvSpPr>
          <p:nvPr/>
        </p:nvSpPr>
        <p:spPr bwMode="auto">
          <a:xfrm>
            <a:off x="1495425" y="0"/>
            <a:ext cx="7648575" cy="696913"/>
          </a:xfrm>
          <a:prstGeom prst="rect">
            <a:avLst/>
          </a:prstGeom>
          <a:solidFill>
            <a:srgbClr val="000099"/>
          </a:solidFill>
          <a:ln w="9525">
            <a:noFill/>
            <a:round/>
            <a:headEnd/>
            <a:tailEnd/>
          </a:ln>
          <a:effectLst/>
        </p:spPr>
        <p:txBody>
          <a:bodyPr wrap="none" anchor="ctr"/>
          <a:lstStyle/>
          <a:p>
            <a:pPr>
              <a:defRPr/>
            </a:pPr>
            <a:endParaRPr lang="en-US"/>
          </a:p>
        </p:txBody>
      </p:sp>
      <p:sp>
        <p:nvSpPr>
          <p:cNvPr id="1054" name="Rectangle 30"/>
          <p:cNvSpPr>
            <a:spLocks noChangeArrowheads="1"/>
          </p:cNvSpPr>
          <p:nvPr/>
        </p:nvSpPr>
        <p:spPr bwMode="auto">
          <a:xfrm>
            <a:off x="0" y="693738"/>
            <a:ext cx="9144000" cy="144462"/>
          </a:xfrm>
          <a:prstGeom prst="rect">
            <a:avLst/>
          </a:prstGeom>
          <a:solidFill>
            <a:srgbClr val="000099"/>
          </a:solidFill>
          <a:ln w="9525">
            <a:noFill/>
            <a:round/>
            <a:headEnd/>
            <a:tailEnd/>
          </a:ln>
          <a:effectLst/>
        </p:spPr>
        <p:txBody>
          <a:bodyPr wrap="none" anchor="ctr"/>
          <a:lstStyle/>
          <a:p>
            <a:pPr>
              <a:defRPr/>
            </a:pPr>
            <a:endParaRPr lang="en-US"/>
          </a:p>
        </p:txBody>
      </p:sp>
      <p:pic>
        <p:nvPicPr>
          <p:cNvPr id="7" name="Picture 31"/>
          <p:cNvPicPr>
            <a:picLocks noChangeAspect="1" noChangeArrowheads="1"/>
          </p:cNvPicPr>
          <p:nvPr/>
        </p:nvPicPr>
        <p:blipFill>
          <a:blip r:embed="rId13"/>
          <a:srcRect/>
          <a:stretch>
            <a:fillRect/>
          </a:stretch>
        </p:blipFill>
        <p:spPr bwMode="auto">
          <a:xfrm>
            <a:off x="0" y="0"/>
            <a:ext cx="1465263" cy="644525"/>
          </a:xfrm>
          <a:prstGeom prst="rect">
            <a:avLst/>
          </a:prstGeom>
          <a:noFill/>
          <a:ln w="9525">
            <a:noFill/>
            <a:round/>
            <a:headEnd/>
            <a:tailEnd/>
          </a:ln>
        </p:spPr>
      </p:pic>
      <p:sp>
        <p:nvSpPr>
          <p:cNvPr id="1056" name="Rectangle 32"/>
          <p:cNvSpPr>
            <a:spLocks noChangeArrowheads="1"/>
          </p:cNvSpPr>
          <p:nvPr/>
        </p:nvSpPr>
        <p:spPr bwMode="auto">
          <a:xfrm>
            <a:off x="0" y="693738"/>
            <a:ext cx="9144000" cy="144462"/>
          </a:xfrm>
          <a:prstGeom prst="rect">
            <a:avLst/>
          </a:prstGeom>
          <a:solidFill>
            <a:srgbClr val="000099"/>
          </a:solidFill>
          <a:ln w="9525">
            <a:noFill/>
            <a:round/>
            <a:headEnd/>
            <a:tailEnd/>
          </a:ln>
          <a:effectLst/>
        </p:spPr>
        <p:txBody>
          <a:bodyPr wrap="none" anchor="ctr"/>
          <a:lstStyle/>
          <a:p>
            <a:pPr>
              <a:defRPr/>
            </a:pPr>
            <a:endParaRPr lang="en-US"/>
          </a:p>
        </p:txBody>
      </p:sp>
      <p:pic>
        <p:nvPicPr>
          <p:cNvPr id="1052" name="Picture 33"/>
          <p:cNvPicPr>
            <a:picLocks noChangeAspect="1" noChangeArrowheads="1"/>
          </p:cNvPicPr>
          <p:nvPr/>
        </p:nvPicPr>
        <p:blipFill>
          <a:blip r:embed="rId13"/>
          <a:srcRect/>
          <a:stretch>
            <a:fillRect/>
          </a:stretch>
        </p:blipFill>
        <p:spPr bwMode="auto">
          <a:xfrm>
            <a:off x="0" y="0"/>
            <a:ext cx="1465263" cy="644525"/>
          </a:xfrm>
          <a:prstGeom prst="rect">
            <a:avLst/>
          </a:prstGeom>
          <a:noFill/>
          <a:ln w="9525">
            <a:noFill/>
            <a:round/>
            <a:headEnd/>
            <a:tailEnd/>
          </a:ln>
        </p:spPr>
      </p:pic>
      <p:sp>
        <p:nvSpPr>
          <p:cNvPr id="1058" name="Rectangle 34"/>
          <p:cNvSpPr>
            <a:spLocks noChangeArrowheads="1"/>
          </p:cNvSpPr>
          <p:nvPr/>
        </p:nvSpPr>
        <p:spPr bwMode="auto">
          <a:xfrm>
            <a:off x="0" y="693738"/>
            <a:ext cx="9144000" cy="144462"/>
          </a:xfrm>
          <a:prstGeom prst="rect">
            <a:avLst/>
          </a:prstGeom>
          <a:solidFill>
            <a:srgbClr val="000099"/>
          </a:solidFill>
          <a:ln w="9525">
            <a:noFill/>
            <a:round/>
            <a:headEnd/>
            <a:tailEnd/>
          </a:ln>
          <a:effectLst/>
        </p:spPr>
        <p:txBody>
          <a:bodyPr wrap="none" anchor="ctr"/>
          <a:lstStyle/>
          <a:p>
            <a:pPr>
              <a:defRPr/>
            </a:pPr>
            <a:endParaRPr lang="en-US"/>
          </a:p>
        </p:txBody>
      </p:sp>
      <p:pic>
        <p:nvPicPr>
          <p:cNvPr id="8" name="Picture 35"/>
          <p:cNvPicPr>
            <a:picLocks noChangeAspect="1" noChangeArrowheads="1"/>
          </p:cNvPicPr>
          <p:nvPr/>
        </p:nvPicPr>
        <p:blipFill>
          <a:blip r:embed="rId13"/>
          <a:srcRect/>
          <a:stretch>
            <a:fillRect/>
          </a:stretch>
        </p:blipFill>
        <p:spPr bwMode="auto">
          <a:xfrm>
            <a:off x="0" y="0"/>
            <a:ext cx="1465263" cy="644525"/>
          </a:xfrm>
          <a:prstGeom prst="rect">
            <a:avLst/>
          </a:prstGeom>
          <a:noFill/>
          <a:ln w="9525">
            <a:noFill/>
            <a:round/>
            <a:headEnd/>
            <a:tailEnd/>
          </a:ln>
        </p:spPr>
      </p:pic>
      <p:grpSp>
        <p:nvGrpSpPr>
          <p:cNvPr id="11" name="Group 36"/>
          <p:cNvGrpSpPr>
            <a:grpSpLocks/>
          </p:cNvGrpSpPr>
          <p:nvPr/>
        </p:nvGrpSpPr>
        <p:grpSpPr bwMode="auto">
          <a:xfrm>
            <a:off x="-36513" y="6540500"/>
            <a:ext cx="9140826" cy="341313"/>
            <a:chOff x="-23" y="4120"/>
            <a:chExt cx="5758" cy="215"/>
          </a:xfrm>
        </p:grpSpPr>
        <p:sp>
          <p:nvSpPr>
            <p:cNvPr id="1061" name="Rectangle 37"/>
            <p:cNvSpPr>
              <a:spLocks noChangeArrowheads="1"/>
            </p:cNvSpPr>
            <p:nvPr/>
          </p:nvSpPr>
          <p:spPr bwMode="auto">
            <a:xfrm>
              <a:off x="-23" y="4120"/>
              <a:ext cx="5759" cy="216"/>
            </a:xfrm>
            <a:prstGeom prst="rect">
              <a:avLst/>
            </a:prstGeom>
            <a:solidFill>
              <a:srgbClr val="000099"/>
            </a:solidFill>
            <a:ln w="9360">
              <a:solidFill>
                <a:srgbClr val="000000"/>
              </a:solidFill>
              <a:miter lim="800000"/>
              <a:headEnd/>
              <a:tailEnd/>
            </a:ln>
            <a:effectLst/>
          </p:spPr>
          <p:txBody>
            <a:bodyPr wrap="none" anchor="ctr"/>
            <a:lstStyle/>
            <a:p>
              <a:pPr>
                <a:defRPr/>
              </a:pPr>
              <a:endParaRPr lang="en-US"/>
            </a:p>
          </p:txBody>
        </p:sp>
        <p:sp>
          <p:nvSpPr>
            <p:cNvPr id="1062" name="Text Box 38"/>
            <p:cNvSpPr txBox="1">
              <a:spLocks noChangeArrowheads="1"/>
            </p:cNvSpPr>
            <p:nvPr/>
          </p:nvSpPr>
          <p:spPr bwMode="auto">
            <a:xfrm>
              <a:off x="27" y="4132"/>
              <a:ext cx="5289" cy="174"/>
            </a:xfrm>
            <a:prstGeom prst="rect">
              <a:avLst/>
            </a:prstGeom>
            <a:noFill/>
            <a:ln w="9525">
              <a:noFill/>
              <a:round/>
              <a:headEnd/>
              <a:tailEnd/>
            </a:ln>
            <a:effectLst/>
          </p:spPr>
          <p:txBody>
            <a:bodyPr lIns="90000" tIns="46800" rIns="90000" bIns="46800">
              <a:spAutoFit/>
            </a:bodyPr>
            <a:lstStyle/>
            <a:p>
              <a:pPr>
                <a:spcBef>
                  <a:spcPts val="688"/>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200" b="1">
                  <a:solidFill>
                    <a:srgbClr val="FFFFFF"/>
                  </a:solidFill>
                  <a:latin typeface="Arial" charset="0"/>
                </a:rPr>
                <a:t>© </a:t>
              </a:r>
              <a:r>
                <a:rPr lang="en-US" sz="1100" b="1">
                  <a:solidFill>
                    <a:srgbClr val="FFFFFF"/>
                  </a:solidFill>
                  <a:latin typeface="Arial" charset="0"/>
                </a:rPr>
                <a:t>Bharati Vidyapeeth’s Institute of Computer Applications and Management, New Delhi-63 </a:t>
              </a:r>
            </a:p>
          </p:txBody>
        </p:sp>
        <p:sp>
          <p:nvSpPr>
            <p:cNvPr id="1063" name="Text Box 39"/>
            <p:cNvSpPr txBox="1">
              <a:spLocks noChangeArrowheads="1"/>
            </p:cNvSpPr>
            <p:nvPr/>
          </p:nvSpPr>
          <p:spPr bwMode="auto">
            <a:xfrm>
              <a:off x="5417" y="4156"/>
              <a:ext cx="299" cy="140"/>
            </a:xfrm>
            <a:prstGeom prst="rect">
              <a:avLst/>
            </a:prstGeom>
            <a:noFill/>
            <a:ln w="9525">
              <a:noFill/>
              <a:round/>
              <a:headEnd/>
              <a:tailEnd/>
            </a:ln>
            <a:effectLst/>
          </p:spPr>
          <p:txBody>
            <a:bodyPr lIns="90000" tIns="46800" rIns="90000" bIns="46800" anchor="ctr"/>
            <a:lstStyle/>
            <a:p>
              <a:pPr algn="ctr">
                <a:spcBef>
                  <a:spcPts val="7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200" b="1">
                  <a:solidFill>
                    <a:srgbClr val="000099"/>
                  </a:solidFill>
                  <a:latin typeface="Arial" charset="0"/>
                </a:rPr>
                <a:t> </a:t>
              </a:r>
              <a:fld id="{3C45EBA7-E83C-4357-9164-B9B983CDB397}" type="slidenum">
                <a:rPr lang="en-US" sz="1200" b="1">
                  <a:solidFill>
                    <a:srgbClr val="FFFFFF"/>
                  </a:solidFill>
                  <a:latin typeface="Arial" charset="0"/>
                </a:rPr>
                <a:pPr algn="ctr">
                  <a:spcBef>
                    <a:spcPts val="7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t>‹#›</a:t>
              </a:fld>
              <a:endParaRPr lang="en-US" sz="1200" b="1">
                <a:solidFill>
                  <a:srgbClr val="FFFFFF"/>
                </a:solidFill>
                <a:latin typeface="Arial" charset="0"/>
              </a:endParaRPr>
            </a:p>
          </p:txBody>
        </p:sp>
      </p:grpSp>
      <p:grpSp>
        <p:nvGrpSpPr>
          <p:cNvPr id="12" name="Group 40"/>
          <p:cNvGrpSpPr>
            <a:grpSpLocks/>
          </p:cNvGrpSpPr>
          <p:nvPr/>
        </p:nvGrpSpPr>
        <p:grpSpPr bwMode="auto">
          <a:xfrm>
            <a:off x="-36513" y="6540500"/>
            <a:ext cx="9140826" cy="341313"/>
            <a:chOff x="-23" y="4120"/>
            <a:chExt cx="5758" cy="215"/>
          </a:xfrm>
        </p:grpSpPr>
        <p:sp>
          <p:nvSpPr>
            <p:cNvPr id="1065" name="Rectangle 41"/>
            <p:cNvSpPr>
              <a:spLocks noChangeArrowheads="1"/>
            </p:cNvSpPr>
            <p:nvPr/>
          </p:nvSpPr>
          <p:spPr bwMode="auto">
            <a:xfrm>
              <a:off x="-23" y="4120"/>
              <a:ext cx="5759" cy="216"/>
            </a:xfrm>
            <a:prstGeom prst="rect">
              <a:avLst/>
            </a:prstGeom>
            <a:solidFill>
              <a:srgbClr val="000099"/>
            </a:solidFill>
            <a:ln w="9360">
              <a:solidFill>
                <a:srgbClr val="000000"/>
              </a:solidFill>
              <a:miter lim="800000"/>
              <a:headEnd/>
              <a:tailEnd/>
            </a:ln>
            <a:effectLst/>
          </p:spPr>
          <p:txBody>
            <a:bodyPr wrap="none" anchor="ctr"/>
            <a:lstStyle/>
            <a:p>
              <a:pPr>
                <a:defRPr/>
              </a:pPr>
              <a:endParaRPr lang="en-US"/>
            </a:p>
          </p:txBody>
        </p:sp>
        <p:sp>
          <p:nvSpPr>
            <p:cNvPr id="1066" name="Text Box 42"/>
            <p:cNvSpPr txBox="1">
              <a:spLocks noChangeArrowheads="1"/>
            </p:cNvSpPr>
            <p:nvPr/>
          </p:nvSpPr>
          <p:spPr bwMode="auto">
            <a:xfrm>
              <a:off x="27" y="4132"/>
              <a:ext cx="5289" cy="174"/>
            </a:xfrm>
            <a:prstGeom prst="rect">
              <a:avLst/>
            </a:prstGeom>
            <a:noFill/>
            <a:ln w="9525">
              <a:noFill/>
              <a:round/>
              <a:headEnd/>
              <a:tailEnd/>
            </a:ln>
            <a:effectLst/>
          </p:spPr>
          <p:txBody>
            <a:bodyPr lIns="90000" tIns="46800" rIns="90000" bIns="46800">
              <a:spAutoFit/>
            </a:bodyPr>
            <a:lstStyle/>
            <a:p>
              <a:pPr>
                <a:spcBef>
                  <a:spcPts val="688"/>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200" b="1">
                  <a:solidFill>
                    <a:srgbClr val="FFFFFF"/>
                  </a:solidFill>
                  <a:latin typeface="Arial" charset="0"/>
                </a:rPr>
                <a:t>© </a:t>
              </a:r>
              <a:r>
                <a:rPr lang="en-US" sz="1100" b="1">
                  <a:solidFill>
                    <a:srgbClr val="FFFFFF"/>
                  </a:solidFill>
                  <a:latin typeface="Arial" charset="0"/>
                </a:rPr>
                <a:t>Bharati Vidyapeeth’s Institute of Computer Applications and Management, New Delhi-63 </a:t>
              </a:r>
            </a:p>
          </p:txBody>
        </p:sp>
        <p:sp>
          <p:nvSpPr>
            <p:cNvPr id="1067" name="Text Box 43"/>
            <p:cNvSpPr txBox="1">
              <a:spLocks noChangeArrowheads="1"/>
            </p:cNvSpPr>
            <p:nvPr/>
          </p:nvSpPr>
          <p:spPr bwMode="auto">
            <a:xfrm>
              <a:off x="5417" y="4156"/>
              <a:ext cx="299" cy="140"/>
            </a:xfrm>
            <a:prstGeom prst="rect">
              <a:avLst/>
            </a:prstGeom>
            <a:noFill/>
            <a:ln w="9525">
              <a:noFill/>
              <a:round/>
              <a:headEnd/>
              <a:tailEnd/>
            </a:ln>
            <a:effectLst/>
          </p:spPr>
          <p:txBody>
            <a:bodyPr lIns="90000" tIns="46800" rIns="90000" bIns="46800" anchor="ctr"/>
            <a:lstStyle/>
            <a:p>
              <a:pPr algn="ctr">
                <a:spcBef>
                  <a:spcPts val="7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200" b="1">
                  <a:solidFill>
                    <a:srgbClr val="000099"/>
                  </a:solidFill>
                  <a:latin typeface="Arial" charset="0"/>
                </a:rPr>
                <a:t> </a:t>
              </a:r>
              <a:fld id="{14A032F5-B5EA-4CA7-A393-5152E10B56D2}" type="slidenum">
                <a:rPr lang="en-US" sz="1200" b="1">
                  <a:solidFill>
                    <a:srgbClr val="FFFFFF"/>
                  </a:solidFill>
                  <a:latin typeface="Arial" charset="0"/>
                </a:rPr>
                <a:pPr algn="ctr">
                  <a:spcBef>
                    <a:spcPts val="7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t>‹#›</a:t>
              </a:fld>
              <a:endParaRPr lang="en-US" sz="1200" b="1">
                <a:solidFill>
                  <a:srgbClr val="FFFFFF"/>
                </a:solidFill>
                <a:latin typeface="Arial" charset="0"/>
              </a:endParaRPr>
            </a:p>
          </p:txBody>
        </p:sp>
      </p:grpSp>
      <p:grpSp>
        <p:nvGrpSpPr>
          <p:cNvPr id="13" name="Group 44"/>
          <p:cNvGrpSpPr>
            <a:grpSpLocks/>
          </p:cNvGrpSpPr>
          <p:nvPr/>
        </p:nvGrpSpPr>
        <p:grpSpPr bwMode="auto">
          <a:xfrm>
            <a:off x="-36513" y="6489693"/>
            <a:ext cx="9142414" cy="393700"/>
            <a:chOff x="-23" y="4088"/>
            <a:chExt cx="5759" cy="248"/>
          </a:xfrm>
        </p:grpSpPr>
        <p:sp>
          <p:nvSpPr>
            <p:cNvPr id="1069" name="Rectangle 45"/>
            <p:cNvSpPr>
              <a:spLocks noChangeArrowheads="1"/>
            </p:cNvSpPr>
            <p:nvPr/>
          </p:nvSpPr>
          <p:spPr bwMode="auto">
            <a:xfrm>
              <a:off x="-23" y="4088"/>
              <a:ext cx="5759" cy="248"/>
            </a:xfrm>
            <a:prstGeom prst="rect">
              <a:avLst/>
            </a:prstGeom>
            <a:solidFill>
              <a:srgbClr val="000099"/>
            </a:solidFill>
            <a:ln w="9360">
              <a:solidFill>
                <a:srgbClr val="000000"/>
              </a:solidFill>
              <a:miter lim="800000"/>
              <a:headEnd/>
              <a:tailEnd/>
            </a:ln>
            <a:effectLst/>
          </p:spPr>
          <p:txBody>
            <a:bodyPr wrap="none" anchor="ctr"/>
            <a:lstStyle/>
            <a:p>
              <a:pPr>
                <a:defRPr/>
              </a:pPr>
              <a:endParaRPr lang="en-US"/>
            </a:p>
          </p:txBody>
        </p:sp>
        <p:sp>
          <p:nvSpPr>
            <p:cNvPr id="1070" name="Text Box 46"/>
            <p:cNvSpPr txBox="1">
              <a:spLocks noChangeArrowheads="1"/>
            </p:cNvSpPr>
            <p:nvPr/>
          </p:nvSpPr>
          <p:spPr bwMode="auto">
            <a:xfrm>
              <a:off x="27" y="4107"/>
              <a:ext cx="5460" cy="176"/>
            </a:xfrm>
            <a:prstGeom prst="rect">
              <a:avLst/>
            </a:prstGeom>
            <a:noFill/>
            <a:ln w="9525">
              <a:noFill/>
              <a:round/>
              <a:headEnd/>
              <a:tailEnd/>
            </a:ln>
            <a:effectLst/>
          </p:spPr>
          <p:txBody>
            <a:bodyPr lIns="90000" tIns="46800" rIns="90000" bIns="46800">
              <a:spAutoFit/>
            </a:bodyPr>
            <a:lstStyle/>
            <a:p>
              <a:pPr>
                <a:spcBef>
                  <a:spcPts val="688"/>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200" b="1" dirty="0">
                  <a:solidFill>
                    <a:srgbClr val="FFFFFF"/>
                  </a:solidFill>
                  <a:latin typeface="Arial" charset="0"/>
                </a:rPr>
                <a:t>© </a:t>
              </a:r>
              <a:r>
                <a:rPr lang="en-US" sz="1100" b="1" dirty="0" err="1">
                  <a:solidFill>
                    <a:srgbClr val="FFFFFF"/>
                  </a:solidFill>
                  <a:latin typeface="Arial" charset="0"/>
                </a:rPr>
                <a:t>Bharati</a:t>
              </a:r>
              <a:r>
                <a:rPr lang="en-US" sz="1100" b="1" dirty="0">
                  <a:solidFill>
                    <a:srgbClr val="FFFFFF"/>
                  </a:solidFill>
                  <a:latin typeface="Arial" charset="0"/>
                </a:rPr>
                <a:t> </a:t>
              </a:r>
              <a:r>
                <a:rPr lang="en-US" sz="1100" b="1" dirty="0" err="1">
                  <a:solidFill>
                    <a:srgbClr val="FFFFFF"/>
                  </a:solidFill>
                  <a:latin typeface="Arial" charset="0"/>
                </a:rPr>
                <a:t>Vidyapeeth’s</a:t>
              </a:r>
              <a:r>
                <a:rPr lang="en-US" sz="1100" b="1" dirty="0">
                  <a:solidFill>
                    <a:srgbClr val="FFFFFF"/>
                  </a:solidFill>
                  <a:latin typeface="Arial" charset="0"/>
                </a:rPr>
                <a:t> Institute of Computer Applications and Management, New Delhi-63,By </a:t>
              </a:r>
              <a:r>
                <a:rPr lang="en-US" sz="1100" b="1" dirty="0" err="1" smtClean="0">
                  <a:solidFill>
                    <a:srgbClr val="FFFFFF"/>
                  </a:solidFill>
                  <a:latin typeface="Arial" charset="0"/>
                </a:rPr>
                <a:t>Imran</a:t>
              </a:r>
              <a:r>
                <a:rPr lang="en-US" sz="1100" b="1" baseline="0" dirty="0" smtClean="0">
                  <a:solidFill>
                    <a:srgbClr val="FFFFFF"/>
                  </a:solidFill>
                  <a:latin typeface="Arial" charset="0"/>
                </a:rPr>
                <a:t> Khan</a:t>
              </a:r>
              <a:r>
                <a:rPr lang="en-US" sz="1100" b="1" dirty="0" smtClean="0">
                  <a:solidFill>
                    <a:srgbClr val="FFFFFF"/>
                  </a:solidFill>
                  <a:latin typeface="Arial" charset="0"/>
                </a:rPr>
                <a:t>, </a:t>
              </a:r>
              <a:r>
                <a:rPr lang="en-US" sz="1100" b="1" dirty="0">
                  <a:solidFill>
                    <a:srgbClr val="FFFFFF"/>
                  </a:solidFill>
                  <a:latin typeface="Arial" charset="0"/>
                </a:rPr>
                <a:t>Asst. Professor</a:t>
              </a:r>
            </a:p>
          </p:txBody>
        </p:sp>
        <p:sp>
          <p:nvSpPr>
            <p:cNvPr id="1071" name="Text Box 47"/>
            <p:cNvSpPr txBox="1">
              <a:spLocks noChangeArrowheads="1"/>
            </p:cNvSpPr>
            <p:nvPr/>
          </p:nvSpPr>
          <p:spPr bwMode="auto">
            <a:xfrm>
              <a:off x="5405" y="4133"/>
              <a:ext cx="299" cy="107"/>
            </a:xfrm>
            <a:prstGeom prst="rect">
              <a:avLst/>
            </a:prstGeom>
            <a:noFill/>
            <a:ln w="9525">
              <a:noFill/>
              <a:round/>
              <a:headEnd/>
              <a:tailEnd/>
            </a:ln>
            <a:effectLst/>
          </p:spPr>
          <p:txBody>
            <a:bodyPr lIns="90000" tIns="46800" rIns="90000" bIns="46800" anchor="ctr"/>
            <a:lstStyle/>
            <a:p>
              <a:pPr algn="ctr">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200" b="1">
                  <a:solidFill>
                    <a:srgbClr val="FFFFFF"/>
                  </a:solidFill>
                  <a:latin typeface="Arial" charset="0"/>
                </a:rPr>
                <a:t> </a:t>
              </a:r>
              <a:r>
                <a:rPr lang="en-US" sz="800" b="1">
                  <a:solidFill>
                    <a:srgbClr val="FFFFFF"/>
                  </a:solidFill>
                  <a:latin typeface="Arial" charset="0"/>
                </a:rPr>
                <a:t>U2.</a:t>
              </a:r>
              <a:fld id="{CB179A0C-0D2B-489A-8355-406945DB6FD6}" type="slidenum">
                <a:rPr lang="en-US" sz="800" b="1">
                  <a:solidFill>
                    <a:srgbClr val="FFFFFF"/>
                  </a:solidFill>
                  <a:latin typeface="Arial" charset="0"/>
                </a:rPr>
                <a:pPr algn="ctr">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t>‹#›</a:t>
              </a:fld>
              <a:endParaRPr lang="en-US" sz="800" b="1">
                <a:solidFill>
                  <a:srgbClr val="FFFFFF"/>
                </a:solidFill>
                <a:latin typeface="Arial" charset="0"/>
              </a:endParaRPr>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mj-lt"/>
          <a:ea typeface="+mj-ea"/>
          <a:cs typeface="+mj-cs"/>
        </a:defRPr>
      </a:lvl1pPr>
      <a:lvl2pPr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Times New Roman" pitchFamily="16" charset="0"/>
          <a:ea typeface="DejaVu Sans" charset="0"/>
          <a:cs typeface="DejaVu Sans" charset="0"/>
        </a:defRPr>
      </a:lvl2pPr>
      <a:lvl3pPr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Times New Roman" pitchFamily="16" charset="0"/>
          <a:ea typeface="DejaVu Sans" charset="0"/>
          <a:cs typeface="DejaVu Sans" charset="0"/>
        </a:defRPr>
      </a:lvl3pPr>
      <a:lvl4pPr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Times New Roman" pitchFamily="16" charset="0"/>
          <a:ea typeface="DejaVu Sans" charset="0"/>
          <a:cs typeface="DejaVu Sans" charset="0"/>
        </a:defRPr>
      </a:lvl4pPr>
      <a:lvl5pPr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Times New Roman" pitchFamily="16" charset="0"/>
          <a:ea typeface="DejaVu Sans" charset="0"/>
          <a:cs typeface="DejaVu Sans" charset="0"/>
        </a:defRPr>
      </a:lvl5pPr>
      <a:lvl6pPr marL="2514600" indent="-22860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Times New Roman" pitchFamily="16" charset="0"/>
          <a:ea typeface="DejaVu Sans" charset="0"/>
          <a:cs typeface="DejaVu Sans" charset="0"/>
        </a:defRPr>
      </a:lvl6pPr>
      <a:lvl7pPr marL="2971800" indent="-22860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Times New Roman" pitchFamily="16" charset="0"/>
          <a:ea typeface="DejaVu Sans" charset="0"/>
          <a:cs typeface="DejaVu Sans" charset="0"/>
        </a:defRPr>
      </a:lvl7pPr>
      <a:lvl8pPr marL="3429000" indent="-22860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Times New Roman" pitchFamily="16" charset="0"/>
          <a:ea typeface="DejaVu Sans" charset="0"/>
          <a:cs typeface="DejaVu Sans" charset="0"/>
        </a:defRPr>
      </a:lvl8pPr>
      <a:lvl9pPr marL="3886200" indent="-22860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Times New Roman" pitchFamily="16" charset="0"/>
          <a:ea typeface="DejaVu Sans" charset="0"/>
          <a:cs typeface="DejaVu Sans" charset="0"/>
        </a:defRPr>
      </a:lvl9pPr>
    </p:titleStyle>
    <p:bodyStyle>
      <a:lvl1pPr marL="342900" indent="-342900" algn="l" defTabSz="457200" rtl="0" eaLnBrk="1" fontAlgn="base" hangingPunct="1">
        <a:spcBef>
          <a:spcPts val="700"/>
        </a:spcBef>
        <a:spcAft>
          <a:spcPct val="0"/>
        </a:spcAft>
        <a:buClr>
          <a:srgbClr val="000000"/>
        </a:buClr>
        <a:buSzPct val="100000"/>
        <a:buFont typeface="Times New Roman" pitchFamily="16" charset="0"/>
        <a:buChar char="•"/>
        <a:defRPr sz="2800">
          <a:solidFill>
            <a:srgbClr val="000000"/>
          </a:solidFill>
          <a:latin typeface="+mn-lt"/>
          <a:ea typeface="+mn-ea"/>
          <a:cs typeface="+mn-cs"/>
        </a:defRPr>
      </a:lvl1pPr>
      <a:lvl2pPr marL="742950" indent="-285750" algn="l" defTabSz="457200" rtl="0" eaLnBrk="1" fontAlgn="base" hangingPunct="1">
        <a:spcBef>
          <a:spcPts val="600"/>
        </a:spcBef>
        <a:spcAft>
          <a:spcPct val="0"/>
        </a:spcAft>
        <a:buClr>
          <a:srgbClr val="000000"/>
        </a:buClr>
        <a:buSzPct val="100000"/>
        <a:buFont typeface="Times New Roman" pitchFamily="16" charset="0"/>
        <a:buChar char="–"/>
        <a:defRPr sz="2400">
          <a:solidFill>
            <a:srgbClr val="000000"/>
          </a:solidFill>
          <a:latin typeface="+mn-lt"/>
          <a:cs typeface="+mn-cs"/>
        </a:defRPr>
      </a:lvl2pPr>
      <a:lvl3pPr marL="1143000" indent="-228600" algn="l" defTabSz="457200" rtl="0" eaLnBrk="1" fontAlgn="base" hangingPunct="1">
        <a:spcBef>
          <a:spcPts val="550"/>
        </a:spcBef>
        <a:spcAft>
          <a:spcPct val="0"/>
        </a:spcAft>
        <a:buClr>
          <a:srgbClr val="000000"/>
        </a:buClr>
        <a:buSzPct val="100000"/>
        <a:buFont typeface="Times New Roman" pitchFamily="16" charset="0"/>
        <a:buChar char="•"/>
        <a:defRPr sz="2200">
          <a:solidFill>
            <a:srgbClr val="993300"/>
          </a:solidFill>
          <a:latin typeface="+mn-lt"/>
          <a:cs typeface="+mn-cs"/>
        </a:defRPr>
      </a:lvl3pPr>
      <a:lvl4pPr marL="1600200" indent="-228600" algn="l" defTabSz="457200" rtl="0" eaLnBrk="1" fontAlgn="base" hangingPunct="1">
        <a:spcBef>
          <a:spcPts val="525"/>
        </a:spcBef>
        <a:spcAft>
          <a:spcPct val="0"/>
        </a:spcAft>
        <a:buClr>
          <a:srgbClr val="000000"/>
        </a:buClr>
        <a:buSzPct val="100000"/>
        <a:buFont typeface="Times New Roman" pitchFamily="16" charset="0"/>
        <a:buChar char="–"/>
        <a:defRPr sz="2100">
          <a:solidFill>
            <a:srgbClr val="000099"/>
          </a:solidFill>
          <a:latin typeface="+mn-lt"/>
          <a:cs typeface="+mn-cs"/>
        </a:defRPr>
      </a:lvl4pPr>
      <a:lvl5pPr marL="2057400" indent="-228600" algn="l" defTabSz="457200" rtl="0" eaLnBrk="1" fontAlgn="base" hangingPunct="1">
        <a:spcBef>
          <a:spcPts val="400"/>
        </a:spcBef>
        <a:spcAft>
          <a:spcPct val="0"/>
        </a:spcAft>
        <a:buClr>
          <a:srgbClr val="000000"/>
        </a:buClr>
        <a:buSzPct val="100000"/>
        <a:buFont typeface="Times New Roman" pitchFamily="16" charset="0"/>
        <a:buChar char="»"/>
        <a:defRPr sz="1600">
          <a:solidFill>
            <a:srgbClr val="000000"/>
          </a:solidFill>
          <a:latin typeface="+mn-lt"/>
          <a:cs typeface="+mn-cs"/>
        </a:defRPr>
      </a:lvl5pPr>
      <a:lvl6pPr marL="25146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6pPr>
      <a:lvl7pPr marL="29718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7pPr>
      <a:lvl8pPr marL="34290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8pPr>
      <a:lvl9pPr marL="38862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905000"/>
            <a:ext cx="7772400" cy="1470025"/>
          </a:xfrm>
        </p:spPr>
        <p:txBody>
          <a:bodyPr/>
          <a:lstStyle/>
          <a:p>
            <a:r>
              <a:rPr lang="en-US" b="1" dirty="0" smtClean="0"/>
              <a:t>Unit 3</a:t>
            </a:r>
            <a:br>
              <a:rPr lang="en-US" b="1" dirty="0" smtClean="0"/>
            </a:br>
            <a:r>
              <a:rPr lang="en-US" b="1" dirty="0" smtClean="0"/>
              <a:t/>
            </a:r>
            <a:br>
              <a:rPr lang="en-US" b="1" dirty="0" smtClean="0"/>
            </a:br>
            <a:r>
              <a:rPr lang="en-US" b="1" dirty="0" smtClean="0"/>
              <a:t>SQL Server and Oracle</a:t>
            </a:r>
            <a:endParaRPr lang="en-US"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sz="1800" b="1" dirty="0" smtClean="0"/>
              <a:t>Program global area (PGA)</a:t>
            </a:r>
          </a:p>
          <a:p>
            <a:r>
              <a:rPr lang="en-US" sz="1800" dirty="0" smtClean="0"/>
              <a:t>A PGA is a </a:t>
            </a:r>
            <a:r>
              <a:rPr lang="en-US" sz="1800" dirty="0" err="1" smtClean="0"/>
              <a:t>nonshared</a:t>
            </a:r>
            <a:r>
              <a:rPr lang="en-US" sz="1800" dirty="0" smtClean="0"/>
              <a:t> memory region that contains data and control information exclusively for use by an Oracle process. The PGA is created by Oracle Database when an Oracle process is started.</a:t>
            </a:r>
          </a:p>
          <a:p>
            <a:r>
              <a:rPr lang="en-US" sz="1800" dirty="0" smtClean="0"/>
              <a:t>One PGA exists for each </a:t>
            </a:r>
            <a:r>
              <a:rPr lang="en-US" sz="1800" dirty="0" smtClean="0">
                <a:solidFill>
                  <a:schemeClr val="tx1"/>
                </a:solidFill>
              </a:rPr>
              <a:t>server process </a:t>
            </a:r>
            <a:r>
              <a:rPr lang="en-US" sz="1800" dirty="0" smtClean="0"/>
              <a:t>and background process. The collection of individual PGAs is the total instance PGA, or instance PGA.</a:t>
            </a:r>
          </a:p>
          <a:p>
            <a:endParaRPr lang="en-US" sz="1800" dirty="0">
              <a:latin typeface="+mj-lt"/>
            </a:endParaRPr>
          </a:p>
        </p:txBody>
      </p:sp>
      <p:sp>
        <p:nvSpPr>
          <p:cNvPr id="4" name="Title 1"/>
          <p:cNvSpPr txBox="1">
            <a:spLocks/>
          </p:cNvSpPr>
          <p:nvPr/>
        </p:nvSpPr>
        <p:spPr>
          <a:xfrm>
            <a:off x="609600" y="0"/>
            <a:ext cx="8229600" cy="1143000"/>
          </a:xfrm>
          <a:prstGeom prst="rect">
            <a:avLst/>
          </a:prstGeom>
        </p:spPr>
        <p:txBody>
          <a:bodyPr/>
          <a:lstStyle/>
          <a:p>
            <a:pPr marL="0" marR="0" lvl="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r>
              <a:rPr kumimoji="0" lang="en-US" sz="3200" b="1" i="0" u="none" strike="noStrike" kern="0" cap="none" spc="0" normalizeH="0" baseline="0" noProof="0" dirty="0" smtClean="0">
                <a:ln>
                  <a:noFill/>
                </a:ln>
                <a:solidFill>
                  <a:srgbClr val="92D050"/>
                </a:solidFill>
                <a:effectLst/>
                <a:uLnTx/>
                <a:uFillTx/>
                <a:latin typeface="+mj-lt"/>
                <a:ea typeface="+mj-ea"/>
                <a:cs typeface="+mj-cs"/>
              </a:rPr>
              <a:t>Oracle 11g Memory Management</a:t>
            </a:r>
            <a:endParaRPr kumimoji="0" lang="en-US" sz="3200" b="1" i="0" u="none" strike="noStrike" kern="0" cap="none" spc="0" normalizeH="0" baseline="0" noProof="0" dirty="0">
              <a:ln>
                <a:noFill/>
              </a:ln>
              <a:solidFill>
                <a:srgbClr val="92D050"/>
              </a:solidFill>
              <a:effectLst/>
              <a:uLnTx/>
              <a:uFillTx/>
              <a:latin typeface="+mj-lt"/>
              <a:ea typeface="+mj-ea"/>
              <a:cs typeface="+mj-cs"/>
            </a:endParaRPr>
          </a:p>
        </p:txBody>
      </p:sp>
      <p:sp>
        <p:nvSpPr>
          <p:cNvPr id="34817"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Unicode MS" pitchFamily="34" charset="-128"/>
              </a:rPr>
              <a:t>SQL&gt; STARTUP ORACLE instance started. Total System Global Area 368283648 bytes Fixed Size 1300440 bytes Variable Size 343935016 bytes Database Buffers 16777216 bytes Redo Buffers 6270976 bytes Database mounted. Database opened.</a:t>
            </a:r>
            <a:r>
              <a:rPr kumimoji="0" lang="en-US" sz="1100" b="0" i="0" u="none" strike="noStrike" cap="none" normalizeH="0" baseline="0" smtClean="0">
                <a:ln>
                  <a:noFill/>
                </a:ln>
                <a:solidFill>
                  <a:schemeClr val="tx1"/>
                </a:solidFill>
                <a:effectLst/>
                <a:latin typeface="Arial" pitchFamily="34" charset="0"/>
              </a:rPr>
              <a:t> </a:t>
            </a:r>
            <a:endParaRPr kumimoji="0" lang="en-US" sz="1800" b="0" i="0" u="none" strike="noStrike" cap="none" normalizeH="0" baseline="0" smtClean="0">
              <a:ln>
                <a:noFill/>
              </a:ln>
              <a:solidFill>
                <a:schemeClr val="tx1"/>
              </a:solidFill>
              <a:effectLst/>
              <a:latin typeface="Arial" pitchFamily="34" charset="0"/>
            </a:endParaRPr>
          </a:p>
        </p:txBody>
      </p:sp>
      <p:sp>
        <p:nvSpPr>
          <p:cNvPr id="34818"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Unicode MS" pitchFamily="34" charset="-128"/>
              </a:rPr>
              <a:t>SQL&gt; STARTUP ORACLE instance started. Total System Global Area 368283648 bytes Fixed Size 1300440 bytes Variable Size 343935016 bytes Database Buffers 16777216 bytes Redo Buffers 6270976 bytes Database mounted. Database opened.</a:t>
            </a:r>
            <a:r>
              <a:rPr kumimoji="0" lang="en-US" sz="1100" b="0" i="0" u="none" strike="noStrike" cap="none" normalizeH="0" baseline="0" smtClean="0">
                <a:ln>
                  <a:noFill/>
                </a:ln>
                <a:solidFill>
                  <a:schemeClr val="tx1"/>
                </a:solidFill>
                <a:effectLst/>
                <a:latin typeface="Arial" pitchFamily="34" charset="0"/>
              </a:rPr>
              <a:t> </a:t>
            </a:r>
            <a:endParaRPr kumimoji="0" lang="en-US" sz="1800" b="0" i="0" u="none" strike="noStrike" cap="none" normalizeH="0" baseline="0" smtClean="0">
              <a:ln>
                <a:noFill/>
              </a:ln>
              <a:solidFill>
                <a:schemeClr val="tx1"/>
              </a:solidFill>
              <a:effectLst/>
              <a:latin typeface="Arial"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b="1" dirty="0" smtClean="0"/>
              <a:t>Physical Storage Structures</a:t>
            </a:r>
          </a:p>
          <a:p>
            <a:r>
              <a:rPr lang="en-US" sz="2000" dirty="0" smtClean="0"/>
              <a:t>Data files and temp files</a:t>
            </a:r>
          </a:p>
          <a:p>
            <a:pPr>
              <a:buNone/>
            </a:pPr>
            <a:r>
              <a:rPr lang="en-US" sz="2000" dirty="0" smtClean="0"/>
              <a:t>      A data file is a physical file on disk that was created by Oracle Database and contains data structures such as tables and indexes. A temp file is a data file that belongs to a temporary </a:t>
            </a:r>
            <a:r>
              <a:rPr lang="en-US" sz="2000" dirty="0" err="1" smtClean="0"/>
              <a:t>tablespace</a:t>
            </a:r>
            <a:r>
              <a:rPr lang="en-US" sz="2000" dirty="0" smtClean="0"/>
              <a:t>. The data is written to these files in an Oracle proprietary format that cannot be read by other programs.</a:t>
            </a:r>
          </a:p>
          <a:p>
            <a:r>
              <a:rPr lang="en-US" sz="2000" dirty="0" smtClean="0"/>
              <a:t>Control files</a:t>
            </a:r>
          </a:p>
          <a:p>
            <a:pPr>
              <a:buNone/>
            </a:pPr>
            <a:r>
              <a:rPr lang="en-US" sz="2000" dirty="0" smtClean="0"/>
              <a:t>      A control file is a root file that tracks the physical components of the database.</a:t>
            </a:r>
          </a:p>
          <a:p>
            <a:r>
              <a:rPr lang="en-US" sz="2000" dirty="0" smtClean="0"/>
              <a:t>Online redo log files</a:t>
            </a:r>
          </a:p>
          <a:p>
            <a:pPr>
              <a:buNone/>
            </a:pPr>
            <a:r>
              <a:rPr lang="en-US" sz="2000" dirty="0" smtClean="0"/>
              <a:t>    The online redo log is a set of files containing records of changes made to data.</a:t>
            </a:r>
          </a:p>
          <a:p>
            <a:pPr>
              <a:buNone/>
            </a:pPr>
            <a:endParaRPr lang="en-US" sz="2000" dirty="0" smtClean="0"/>
          </a:p>
          <a:p>
            <a:endParaRPr 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smtClean="0"/>
              <a:t>Logical Storage Structures</a:t>
            </a:r>
          </a:p>
          <a:p>
            <a:r>
              <a:rPr lang="en-US" sz="2000" dirty="0" smtClean="0"/>
              <a:t>At the finest level of granularity, Oracle Database stores data in data blocks. One logical data block corresponds to a specific number of bytes of physical disk space</a:t>
            </a:r>
          </a:p>
          <a:p>
            <a:r>
              <a:rPr lang="en-US" sz="2000" dirty="0" smtClean="0"/>
              <a:t>An extent is a set of logically contiguous data blocks allocated for storing a specific type of information.</a:t>
            </a:r>
          </a:p>
          <a:p>
            <a:r>
              <a:rPr lang="en-US" sz="2000" dirty="0" smtClean="0"/>
              <a:t>A segment is a set of extents allocated for a specific database object, such as a table.</a:t>
            </a:r>
          </a:p>
          <a:p>
            <a:r>
              <a:rPr lang="en-US" sz="2000" dirty="0" smtClean="0"/>
              <a:t>Each segment belongs to one and only one </a:t>
            </a:r>
            <a:r>
              <a:rPr lang="en-US" sz="2000" dirty="0" err="1" smtClean="0"/>
              <a:t>tablespace</a:t>
            </a:r>
            <a:r>
              <a:rPr lang="en-US" sz="2000" dirty="0" smtClean="0"/>
              <a:t>.</a:t>
            </a:r>
            <a:endParaRPr lang="en-US" sz="2000" b="1" dirty="0" smtClean="0"/>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000" b="1" dirty="0" smtClean="0">
                <a:latin typeface="+mj-lt"/>
              </a:rPr>
              <a:t>What is Tuning? </a:t>
            </a:r>
          </a:p>
          <a:p>
            <a:pPr>
              <a:buNone/>
            </a:pPr>
            <a:r>
              <a:rPr lang="en-US" sz="2000" dirty="0" smtClean="0">
                <a:latin typeface="+mj-lt"/>
              </a:rPr>
              <a:t>	SQL Tuning is the process of ensuring that the SQL statements that an application will issue run in fastest possible time.</a:t>
            </a:r>
          </a:p>
          <a:p>
            <a:pPr>
              <a:buNone/>
            </a:pPr>
            <a:endParaRPr lang="en-US" sz="2000" dirty="0" smtClean="0">
              <a:latin typeface="+mj-lt"/>
            </a:endParaRPr>
          </a:p>
          <a:p>
            <a:pPr>
              <a:buNone/>
            </a:pPr>
            <a:r>
              <a:rPr lang="en-US" sz="2000" b="1" dirty="0" smtClean="0">
                <a:latin typeface="+mj-lt"/>
              </a:rPr>
              <a:t>SQL tuning involves three basic steps:</a:t>
            </a:r>
          </a:p>
          <a:p>
            <a:r>
              <a:rPr lang="en-US" sz="2000" dirty="0" smtClean="0">
                <a:latin typeface="+mj-lt"/>
              </a:rPr>
              <a:t>Identifying high load or top SQL statements that are responsible for a large share of the application workload and system resources.</a:t>
            </a:r>
          </a:p>
          <a:p>
            <a:r>
              <a:rPr lang="en-US" sz="2000" dirty="0" smtClean="0">
                <a:latin typeface="+mj-lt"/>
              </a:rPr>
              <a:t>Verifying that the execution plans produced by the query optimizer for these statements perform reasonably.</a:t>
            </a:r>
          </a:p>
          <a:p>
            <a:r>
              <a:rPr lang="en-US" sz="2000" dirty="0" smtClean="0">
                <a:latin typeface="+mj-lt"/>
              </a:rPr>
              <a:t>Implementing corrective actions to generate better execution plans for poorly performing SQL statements.</a:t>
            </a:r>
          </a:p>
          <a:p>
            <a:pPr>
              <a:buNone/>
            </a:pPr>
            <a:endParaRPr lang="en-US" sz="2000" dirty="0" smtClean="0">
              <a:latin typeface="+mj-lt"/>
            </a:endParaRPr>
          </a:p>
          <a:p>
            <a:pPr>
              <a:buNone/>
            </a:pPr>
            <a:r>
              <a:rPr lang="en-US" sz="2000" dirty="0" smtClean="0">
                <a:latin typeface="+mj-lt"/>
              </a:rPr>
              <a:t>These three steps are repeated until the system performance reaches a satisfactory level or no more statements can be tuned.</a:t>
            </a:r>
          </a:p>
          <a:p>
            <a:pPr>
              <a:buNone/>
            </a:pPr>
            <a:endParaRPr lang="en-US" sz="2000" dirty="0">
              <a:latin typeface="+mj-lt"/>
            </a:endParaRPr>
          </a:p>
        </p:txBody>
      </p:sp>
      <p:sp>
        <p:nvSpPr>
          <p:cNvPr id="4" name="Title 1"/>
          <p:cNvSpPr txBox="1">
            <a:spLocks/>
          </p:cNvSpPr>
          <p:nvPr/>
        </p:nvSpPr>
        <p:spPr>
          <a:xfrm>
            <a:off x="381000" y="0"/>
            <a:ext cx="8229600" cy="1143000"/>
          </a:xfrm>
          <a:prstGeom prst="rect">
            <a:avLst/>
          </a:prstGeom>
        </p:spPr>
        <p:txBody>
          <a:bodyPr/>
          <a:lstStyle/>
          <a:p>
            <a:pPr marL="0" marR="0" lvl="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r>
              <a:rPr kumimoji="0" lang="en-US" sz="3200" b="1" i="0" u="none" strike="noStrike" kern="0" cap="none" spc="0" normalizeH="0" baseline="0" noProof="0" dirty="0" smtClean="0">
                <a:ln>
                  <a:noFill/>
                </a:ln>
                <a:solidFill>
                  <a:srgbClr val="92D050"/>
                </a:solidFill>
                <a:effectLst/>
                <a:uLnTx/>
                <a:uFillTx/>
                <a:latin typeface="+mj-lt"/>
                <a:ea typeface="+mj-ea"/>
                <a:cs typeface="+mj-cs"/>
              </a:rPr>
              <a:t>Oracle Server</a:t>
            </a:r>
            <a:r>
              <a:rPr kumimoji="0" lang="en-US" sz="3200" b="1" i="0" u="none" strike="noStrike" kern="0" cap="none" spc="0" normalizeH="0" noProof="0" dirty="0" smtClean="0">
                <a:ln>
                  <a:noFill/>
                </a:ln>
                <a:solidFill>
                  <a:srgbClr val="92D050"/>
                </a:solidFill>
                <a:effectLst/>
                <a:uLnTx/>
                <a:uFillTx/>
                <a:latin typeface="+mj-lt"/>
                <a:ea typeface="+mj-ea"/>
                <a:cs typeface="+mj-cs"/>
              </a:rPr>
              <a:t> Tuning</a:t>
            </a:r>
            <a:endParaRPr kumimoji="0" lang="en-US" sz="3200" b="1" i="0" u="none" strike="noStrike" kern="0" cap="none" spc="0" normalizeH="0" baseline="0" noProof="0" dirty="0">
              <a:ln>
                <a:noFill/>
              </a:ln>
              <a:solidFill>
                <a:srgbClr val="92D050"/>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066800"/>
            <a:ext cx="8763000" cy="5221287"/>
          </a:xfrm>
        </p:spPr>
        <p:txBody>
          <a:bodyPr/>
          <a:lstStyle/>
          <a:p>
            <a:r>
              <a:rPr lang="en-US" sz="1800" dirty="0" smtClean="0">
                <a:latin typeface="+mj-lt"/>
              </a:rPr>
              <a:t>The objective of tuning a system is either to reduce the response time for end users of the system, or to reduce the resources used to process the same work. This can be done by :</a:t>
            </a:r>
          </a:p>
          <a:p>
            <a:pPr lvl="1"/>
            <a:r>
              <a:rPr lang="en-US" sz="1800" dirty="0" smtClean="0">
                <a:latin typeface="+mj-lt"/>
              </a:rPr>
              <a:t>Reducing the workload</a:t>
            </a:r>
          </a:p>
          <a:p>
            <a:pPr lvl="2"/>
            <a:r>
              <a:rPr lang="en-US" sz="1400" dirty="0" smtClean="0"/>
              <a:t>SQL tuning commonly involves finding more efficient ways to process the same workload. It is possible to change the execution plan of the statement without altering the functionality to reduce the resource consumption.</a:t>
            </a:r>
          </a:p>
          <a:p>
            <a:pPr lvl="2"/>
            <a:r>
              <a:rPr lang="en-US" sz="1400" dirty="0" smtClean="0"/>
              <a:t>Resource usage can be reduced by using indexes or b-tree indexes for removing unnecessary full table scan</a:t>
            </a:r>
          </a:p>
          <a:p>
            <a:pPr lvl="1"/>
            <a:r>
              <a:rPr lang="en-US" sz="1800" dirty="0" smtClean="0">
                <a:latin typeface="+mj-lt"/>
              </a:rPr>
              <a:t>Balancing the workload</a:t>
            </a:r>
          </a:p>
          <a:p>
            <a:pPr lvl="2"/>
            <a:r>
              <a:rPr lang="en-US" sz="1400" dirty="0" smtClean="0"/>
              <a:t>Systems often tend to have peak usage in the daytime when real users are connected to the system, and low usage in the nighttime. If noncritical reports and batch jobs can be scheduled to run in the nighttime and their concurrency during day time reduced, then it frees up resources for the more critical programs in the day.</a:t>
            </a:r>
            <a:endParaRPr lang="en-US" sz="1400" dirty="0" smtClean="0">
              <a:latin typeface="+mj-lt"/>
            </a:endParaRPr>
          </a:p>
          <a:p>
            <a:pPr lvl="1"/>
            <a:r>
              <a:rPr lang="en-US" sz="1800" dirty="0" smtClean="0">
                <a:latin typeface="+mj-lt"/>
              </a:rPr>
              <a:t>Parallelize the workload</a:t>
            </a:r>
          </a:p>
          <a:p>
            <a:pPr lvl="2"/>
            <a:r>
              <a:rPr lang="en-US" sz="1400" dirty="0" smtClean="0"/>
              <a:t>Queries that access large amounts of data (typical data warehouse queries) often can be parallelized. This is extremely useful for reducing the response time in low concurrency data warehouse. However, for OLTP environments, which tend to be high concurrency, this can adversely impact other users by increasing the overall resource usage of the program.</a:t>
            </a:r>
            <a:endParaRPr lang="en-US" sz="1400" dirty="0" smtClean="0">
              <a:latin typeface="+mj-lt"/>
            </a:endParaRPr>
          </a:p>
          <a:p>
            <a:pPr>
              <a:buNone/>
            </a:pPr>
            <a:endParaRPr lang="en-US" sz="1600" dirty="0">
              <a:latin typeface="+mj-lt"/>
            </a:endParaRPr>
          </a:p>
        </p:txBody>
      </p:sp>
      <p:sp>
        <p:nvSpPr>
          <p:cNvPr id="4" name="Title 1"/>
          <p:cNvSpPr txBox="1">
            <a:spLocks/>
          </p:cNvSpPr>
          <p:nvPr/>
        </p:nvSpPr>
        <p:spPr>
          <a:xfrm>
            <a:off x="381000" y="0"/>
            <a:ext cx="8229600" cy="1143000"/>
          </a:xfrm>
          <a:prstGeom prst="rect">
            <a:avLst/>
          </a:prstGeom>
        </p:spPr>
        <p:txBody>
          <a:bodyPr/>
          <a:lstStyle/>
          <a:p>
            <a:pPr marL="0" marR="0" lvl="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r>
              <a:rPr lang="en-US" sz="3200" b="1" kern="0" dirty="0" smtClean="0">
                <a:solidFill>
                  <a:srgbClr val="92D050"/>
                </a:solidFill>
                <a:latin typeface="+mj-lt"/>
                <a:ea typeface="+mj-ea"/>
                <a:cs typeface="+mj-cs"/>
              </a:rPr>
              <a:t>SQL</a:t>
            </a:r>
            <a:r>
              <a:rPr kumimoji="0" lang="en-US" sz="3200" b="1" i="0" u="none" strike="noStrike" kern="0" cap="none" spc="0" normalizeH="0" noProof="0" dirty="0" smtClean="0">
                <a:ln>
                  <a:noFill/>
                </a:ln>
                <a:solidFill>
                  <a:srgbClr val="92D050"/>
                </a:solidFill>
                <a:effectLst/>
                <a:uLnTx/>
                <a:uFillTx/>
                <a:latin typeface="+mj-lt"/>
                <a:ea typeface="+mj-ea"/>
                <a:cs typeface="+mj-cs"/>
              </a:rPr>
              <a:t> Tuning Goals</a:t>
            </a:r>
            <a:endParaRPr kumimoji="0" lang="en-US" sz="3200" b="1" i="0" u="none" strike="noStrike" kern="0" cap="none" spc="0" normalizeH="0" baseline="0" noProof="0" dirty="0">
              <a:ln>
                <a:noFill/>
              </a:ln>
              <a:solidFill>
                <a:srgbClr val="92D050"/>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z="1400" dirty="0" smtClean="0">
                <a:latin typeface="+mj-lt"/>
              </a:rPr>
              <a:t>Parallel execution dramatically reduces response time for data-intensive operations on large databases typically associated with data warehouses Simply expressed, parallelism is the idea of breaking down a task so that, instead of one process doing all of the work in a query, many processes do part of the work at the same time. </a:t>
            </a:r>
          </a:p>
          <a:p>
            <a:r>
              <a:rPr lang="en-US" sz="1400" b="1" i="1" dirty="0" smtClean="0">
                <a:latin typeface="+mj-lt"/>
              </a:rPr>
              <a:t>An example of this is when four processes handle four different quarters in a year instead of one process handling all four quarters by itself.</a:t>
            </a:r>
            <a:r>
              <a:rPr lang="en-US" sz="1400" dirty="0" smtClean="0">
                <a:latin typeface="+mj-lt"/>
              </a:rPr>
              <a:t> </a:t>
            </a:r>
          </a:p>
          <a:p>
            <a:endParaRPr lang="en-US" sz="1400" dirty="0" smtClean="0">
              <a:latin typeface="+mj-lt"/>
            </a:endParaRPr>
          </a:p>
          <a:p>
            <a:r>
              <a:rPr lang="en-US" sz="1400" dirty="0" smtClean="0">
                <a:latin typeface="+mj-lt"/>
              </a:rPr>
              <a:t>The improvement in performance can be quite high. In this case, each quarter will be </a:t>
            </a:r>
            <a:r>
              <a:rPr lang="en-US" sz="1400" dirty="0" smtClean="0">
                <a:solidFill>
                  <a:schemeClr val="tx1"/>
                </a:solidFill>
                <a:latin typeface="+mj-lt"/>
              </a:rPr>
              <a:t>a partition, </a:t>
            </a:r>
            <a:r>
              <a:rPr lang="en-US" sz="1400" dirty="0" smtClean="0">
                <a:latin typeface="+mj-lt"/>
              </a:rPr>
              <a:t>a smaller and more manageable unit of an index or table. Parallel execution improves processing for:</a:t>
            </a:r>
          </a:p>
          <a:p>
            <a:pPr lvl="2"/>
            <a:r>
              <a:rPr lang="en-US" sz="1400" dirty="0" smtClean="0">
                <a:latin typeface="+mj-lt"/>
              </a:rPr>
              <a:t>Queries requiring large table scans, joins, or partitioned index scans</a:t>
            </a:r>
          </a:p>
          <a:p>
            <a:pPr lvl="2"/>
            <a:r>
              <a:rPr lang="en-US" sz="1400" dirty="0" smtClean="0">
                <a:latin typeface="+mj-lt"/>
              </a:rPr>
              <a:t>Creation of large indexes</a:t>
            </a:r>
          </a:p>
          <a:p>
            <a:pPr lvl="2"/>
            <a:r>
              <a:rPr lang="en-US" sz="1400" dirty="0" smtClean="0">
                <a:latin typeface="+mj-lt"/>
              </a:rPr>
              <a:t>Creation of large tables (including materialized views)</a:t>
            </a:r>
          </a:p>
          <a:p>
            <a:pPr lvl="2"/>
            <a:r>
              <a:rPr lang="en-US" sz="1400" dirty="0" smtClean="0">
                <a:latin typeface="+mj-lt"/>
              </a:rPr>
              <a:t>Bulk inserts, updates, merges, and deletes</a:t>
            </a:r>
          </a:p>
          <a:p>
            <a:r>
              <a:rPr lang="en-US" sz="1400" dirty="0" smtClean="0">
                <a:latin typeface="+mj-lt"/>
              </a:rPr>
              <a:t>You can also use parallel execution to access object types within an Oracle database. For example, you can use parallel execution to access large objects (LOBs).</a:t>
            </a:r>
          </a:p>
          <a:p>
            <a:endParaRPr lang="en-US" sz="1400" dirty="0" smtClean="0">
              <a:latin typeface="+mj-lt"/>
            </a:endParaRPr>
          </a:p>
          <a:p>
            <a:r>
              <a:rPr lang="en-US" sz="1400" dirty="0" smtClean="0">
                <a:latin typeface="+mj-lt"/>
              </a:rPr>
              <a:t>Parallel execution benefits systems with all of the following characteristics:</a:t>
            </a:r>
          </a:p>
          <a:p>
            <a:pPr lvl="2"/>
            <a:r>
              <a:rPr lang="en-US" sz="1400" dirty="0" smtClean="0">
                <a:latin typeface="+mj-lt"/>
              </a:rPr>
              <a:t>Symmetric multiprocessors (SMPs), clusters, or massively parallel systems</a:t>
            </a:r>
          </a:p>
          <a:p>
            <a:pPr lvl="2"/>
            <a:r>
              <a:rPr lang="en-US" sz="1400" dirty="0" smtClean="0">
                <a:latin typeface="+mj-lt"/>
              </a:rPr>
              <a:t>Sufficient I/O bandwidth</a:t>
            </a:r>
          </a:p>
          <a:p>
            <a:pPr lvl="2"/>
            <a:r>
              <a:rPr lang="en-US" sz="1400" dirty="0" smtClean="0">
                <a:latin typeface="+mj-lt"/>
              </a:rPr>
              <a:t>Sufficient memory to support additional memory-intensive processes, such as sorts, hashing, and I/O buffers</a:t>
            </a:r>
          </a:p>
          <a:p>
            <a:endParaRPr lang="en-US" sz="1400" dirty="0">
              <a:latin typeface="+mj-lt"/>
            </a:endParaRPr>
          </a:p>
        </p:txBody>
      </p:sp>
      <p:sp>
        <p:nvSpPr>
          <p:cNvPr id="4" name="Title 1"/>
          <p:cNvSpPr txBox="1">
            <a:spLocks/>
          </p:cNvSpPr>
          <p:nvPr/>
        </p:nvSpPr>
        <p:spPr>
          <a:xfrm>
            <a:off x="381000" y="0"/>
            <a:ext cx="8229600" cy="1143000"/>
          </a:xfrm>
          <a:prstGeom prst="rect">
            <a:avLst/>
          </a:prstGeom>
        </p:spPr>
        <p:txBody>
          <a:bodyPr/>
          <a:lstStyle/>
          <a:p>
            <a:pPr marL="0" marR="0" lvl="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r>
              <a:rPr lang="en-US" sz="3200" b="1" kern="0" dirty="0" smtClean="0">
                <a:solidFill>
                  <a:srgbClr val="92D050"/>
                </a:solidFill>
                <a:latin typeface="+mj-lt"/>
                <a:ea typeface="+mj-ea"/>
                <a:cs typeface="+mj-cs"/>
              </a:rPr>
              <a:t>Parallelize the workload</a:t>
            </a:r>
            <a:endParaRPr kumimoji="0" lang="en-US" sz="3200" b="1" i="0" u="none" strike="noStrike" kern="0" cap="none" spc="0" normalizeH="0" baseline="0" noProof="0" dirty="0">
              <a:ln>
                <a:noFill/>
              </a:ln>
              <a:solidFill>
                <a:srgbClr val="92D050"/>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2888" y="1014413"/>
            <a:ext cx="8367712" cy="5221287"/>
          </a:xfrm>
        </p:spPr>
        <p:txBody>
          <a:bodyPr/>
          <a:lstStyle/>
          <a:p>
            <a:pPr algn="just"/>
            <a:r>
              <a:rPr lang="en-US" sz="2400" dirty="0" smtClean="0">
                <a:latin typeface="+mj-lt"/>
              </a:rPr>
              <a:t>To execute any SQL statement Oracle has to derive an ‘execution plan’ . The execution plan of a query is a description of how Oracle will implement the retrieval of data to satisfy a given SQL statement. It is nothing but a tree which contains the order of steps and relationship between them.</a:t>
            </a:r>
          </a:p>
          <a:p>
            <a:pPr algn="just"/>
            <a:endParaRPr lang="en-US" sz="2400" dirty="0" smtClean="0">
              <a:latin typeface="+mj-lt"/>
            </a:endParaRPr>
          </a:p>
          <a:p>
            <a:pPr algn="just"/>
            <a:r>
              <a:rPr lang="en-US" sz="2400" dirty="0" smtClean="0">
                <a:latin typeface="+mj-lt"/>
              </a:rPr>
              <a:t>The basic rules of execution plan tree is below:</a:t>
            </a:r>
          </a:p>
          <a:p>
            <a:pPr>
              <a:buNone/>
            </a:pPr>
            <a:r>
              <a:rPr lang="en-US" sz="2400" dirty="0" smtClean="0">
                <a:latin typeface="+mj-lt"/>
              </a:rPr>
              <a:t>	1. An execution plan will contain a root, which has no parents</a:t>
            </a:r>
            <a:br>
              <a:rPr lang="en-US" sz="2400" dirty="0" smtClean="0">
                <a:latin typeface="+mj-lt"/>
              </a:rPr>
            </a:br>
            <a:r>
              <a:rPr lang="en-US" sz="2400" dirty="0" smtClean="0">
                <a:latin typeface="+mj-lt"/>
              </a:rPr>
              <a:t>2. A parent can have one or more children, and its ID will be less than the child(s) ID</a:t>
            </a:r>
            <a:br>
              <a:rPr lang="en-US" sz="2400" dirty="0" smtClean="0">
                <a:latin typeface="+mj-lt"/>
              </a:rPr>
            </a:br>
            <a:r>
              <a:rPr lang="en-US" sz="2400" dirty="0" smtClean="0">
                <a:latin typeface="+mj-lt"/>
              </a:rPr>
              <a:t>3. A child can have only one parent, it is indented to the right; in case of many child, it will have the same indentation.</a:t>
            </a:r>
          </a:p>
          <a:p>
            <a:pPr algn="just">
              <a:buNone/>
            </a:pPr>
            <a:endParaRPr lang="en-US" sz="2400" dirty="0">
              <a:latin typeface="+mj-lt"/>
            </a:endParaRPr>
          </a:p>
        </p:txBody>
      </p:sp>
      <p:sp>
        <p:nvSpPr>
          <p:cNvPr id="4" name="Title 1"/>
          <p:cNvSpPr txBox="1">
            <a:spLocks noGrp="1"/>
          </p:cNvSpPr>
          <p:nvPr>
            <p:ph type="title"/>
          </p:nvPr>
        </p:nvSpPr>
        <p:spPr>
          <a:xfrm>
            <a:off x="914400" y="0"/>
            <a:ext cx="8229600" cy="1143000"/>
          </a:xfrm>
          <a:prstGeom prst="rect">
            <a:avLst/>
          </a:prstGeom>
        </p:spPr>
        <p:txBody>
          <a:bodyPr/>
          <a:lstStyle/>
          <a:p>
            <a:pPr marL="0" marR="0" lvl="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r>
              <a:rPr lang="en-US" sz="3200" b="1" kern="0" dirty="0" smtClean="0">
                <a:solidFill>
                  <a:srgbClr val="92D050"/>
                </a:solidFill>
                <a:latin typeface="+mj-lt"/>
                <a:ea typeface="+mj-ea"/>
                <a:cs typeface="+mj-cs"/>
              </a:rPr>
              <a:t>How to read an Oracle execution plan</a:t>
            </a:r>
            <a:endParaRPr kumimoji="0" lang="en-US" sz="3200" b="1" i="0" u="none" strike="noStrike" kern="0" cap="none" spc="0" normalizeH="0" baseline="0" noProof="0" dirty="0">
              <a:ln>
                <a:noFill/>
              </a:ln>
              <a:solidFill>
                <a:srgbClr val="92D050"/>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sz="1800" dirty="0" smtClean="0">
                <a:latin typeface="+mj-lt"/>
              </a:rPr>
              <a:t>The following is a sample execution plan.</a:t>
            </a:r>
          </a:p>
          <a:p>
            <a:pPr>
              <a:buNone/>
            </a:pPr>
            <a:r>
              <a:rPr lang="en-US" sz="1800" dirty="0" smtClean="0">
                <a:latin typeface="+mj-lt"/>
              </a:rPr>
              <a:t>	</a:t>
            </a:r>
            <a:endParaRPr lang="en-US" sz="1200" dirty="0" smtClean="0">
              <a:latin typeface="+mj-lt"/>
            </a:endParaRPr>
          </a:p>
        </p:txBody>
      </p:sp>
      <p:pic>
        <p:nvPicPr>
          <p:cNvPr id="4" name="Picture 3" descr="plan2.bmp"/>
          <p:cNvPicPr>
            <a:picLocks noChangeAspect="1"/>
          </p:cNvPicPr>
          <p:nvPr/>
        </p:nvPicPr>
        <p:blipFill>
          <a:blip r:embed="rId2"/>
          <a:stretch>
            <a:fillRect/>
          </a:stretch>
        </p:blipFill>
        <p:spPr>
          <a:xfrm>
            <a:off x="555914" y="1752600"/>
            <a:ext cx="7749886" cy="4419600"/>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lan1.bmp"/>
          <p:cNvPicPr>
            <a:picLocks noChangeAspect="1"/>
          </p:cNvPicPr>
          <p:nvPr/>
        </p:nvPicPr>
        <p:blipFill>
          <a:blip r:embed="rId2"/>
          <a:stretch>
            <a:fillRect/>
          </a:stretch>
        </p:blipFill>
        <p:spPr>
          <a:xfrm>
            <a:off x="457200" y="2362200"/>
            <a:ext cx="3429000" cy="3864428"/>
          </a:xfrm>
          <a:prstGeom prst="rect">
            <a:avLst/>
          </a:prstGeom>
        </p:spPr>
      </p:pic>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sz="1800" dirty="0" smtClean="0">
                <a:latin typeface="+mj-lt"/>
              </a:rPr>
              <a:t>Below is the graphical representation of the execution plan. If you read the tree; In order to perform Operation 1, you need to perform Operation 2 and 4. Operation 2 comes first; In order to perform 2, you need to perform its Child Operation 3. In order to perform Operation 4, you need to perform Operation 2</a:t>
            </a:r>
          </a:p>
          <a:p>
            <a:pPr>
              <a:buNone/>
            </a:pPr>
            <a:r>
              <a:rPr lang="en-US" sz="1800" dirty="0" smtClean="0">
                <a:latin typeface="+mj-lt"/>
              </a:rPr>
              <a:t>     									</a:t>
            </a:r>
            <a:r>
              <a:rPr lang="en-US" sz="1800" b="1" i="1" dirty="0" smtClean="0">
                <a:latin typeface="+mj-lt"/>
              </a:rPr>
              <a:t>Operation 3 </a:t>
            </a:r>
            <a:r>
              <a:rPr lang="en-US" sz="1800" dirty="0" smtClean="0">
                <a:latin typeface="+mj-lt"/>
              </a:rPr>
              <a:t>accesses DEPT table using INDEX </a:t>
            </a:r>
          </a:p>
          <a:p>
            <a:pPr>
              <a:buNone/>
            </a:pPr>
            <a:r>
              <a:rPr lang="en-US" sz="1800" dirty="0" smtClean="0">
                <a:latin typeface="+mj-lt"/>
              </a:rPr>
              <a:t>									UNIQUE SCAN and passes the ROWID to </a:t>
            </a:r>
          </a:p>
          <a:p>
            <a:pPr>
              <a:buNone/>
            </a:pPr>
            <a:r>
              <a:rPr lang="en-US" sz="1800" dirty="0" smtClean="0">
                <a:latin typeface="+mj-lt"/>
              </a:rPr>
              <a:t>									Operation 2.</a:t>
            </a:r>
          </a:p>
          <a:p>
            <a:pPr>
              <a:buNone/>
            </a:pPr>
            <a:r>
              <a:rPr lang="en-US" sz="1800" dirty="0" smtClean="0">
                <a:latin typeface="+mj-lt"/>
              </a:rPr>
              <a:t>									</a:t>
            </a:r>
            <a:r>
              <a:rPr lang="en-US" sz="1800" b="1" i="1" dirty="0" smtClean="0">
                <a:latin typeface="+mj-lt"/>
              </a:rPr>
              <a:t>Operation 2 </a:t>
            </a:r>
            <a:r>
              <a:rPr lang="en-US" sz="1800" dirty="0" smtClean="0">
                <a:latin typeface="+mj-lt"/>
              </a:rPr>
              <a:t>returns all the rows from DEPT table to </a:t>
            </a:r>
          </a:p>
          <a:p>
            <a:pPr>
              <a:buNone/>
            </a:pPr>
            <a:r>
              <a:rPr lang="en-US" sz="1800" dirty="0" smtClean="0">
                <a:latin typeface="+mj-lt"/>
              </a:rPr>
              <a:t>									Operation 1.</a:t>
            </a:r>
          </a:p>
          <a:p>
            <a:pPr>
              <a:buNone/>
            </a:pPr>
            <a:r>
              <a:rPr lang="en-US" sz="1800" dirty="0" smtClean="0">
                <a:latin typeface="+mj-lt"/>
              </a:rPr>
              <a:t>									</a:t>
            </a:r>
            <a:r>
              <a:rPr lang="en-US" sz="1800" b="1" i="1" dirty="0" smtClean="0">
                <a:latin typeface="+mj-lt"/>
              </a:rPr>
              <a:t>Operation 1</a:t>
            </a:r>
            <a:r>
              <a:rPr lang="en-US" sz="1800" dirty="0" smtClean="0">
                <a:latin typeface="+mj-lt"/>
              </a:rPr>
              <a:t> performs Operation 4 for each row </a:t>
            </a:r>
          </a:p>
          <a:p>
            <a:pPr>
              <a:buNone/>
            </a:pPr>
            <a:r>
              <a:rPr lang="en-US" sz="1800" dirty="0" smtClean="0">
                <a:latin typeface="+mj-lt"/>
              </a:rPr>
              <a:t>									returned by Operation 2.</a:t>
            </a:r>
          </a:p>
          <a:p>
            <a:pPr>
              <a:buNone/>
            </a:pPr>
            <a:r>
              <a:rPr lang="en-US" sz="1800" dirty="0" smtClean="0">
                <a:latin typeface="+mj-lt"/>
              </a:rPr>
              <a:t>									</a:t>
            </a:r>
            <a:r>
              <a:rPr lang="en-US" sz="1800" b="1" i="1" dirty="0" smtClean="0">
                <a:latin typeface="+mj-lt"/>
              </a:rPr>
              <a:t>Operation 4</a:t>
            </a:r>
            <a:r>
              <a:rPr lang="en-US" sz="1800" dirty="0" smtClean="0">
                <a:latin typeface="+mj-lt"/>
              </a:rPr>
              <a:t> performs a full table scan (TABLE </a:t>
            </a:r>
          </a:p>
          <a:p>
            <a:pPr>
              <a:buNone/>
            </a:pPr>
            <a:r>
              <a:rPr lang="en-US" sz="1800" dirty="0" smtClean="0">
                <a:latin typeface="+mj-lt"/>
              </a:rPr>
              <a:t>									ACCESS FULL) scan and applies the filter </a:t>
            </a:r>
          </a:p>
          <a:p>
            <a:pPr>
              <a:buNone/>
            </a:pPr>
            <a:r>
              <a:rPr lang="en-US" sz="1800" dirty="0" smtClean="0">
                <a:latin typeface="+mj-lt"/>
              </a:rPr>
              <a:t>									E.DEPTNO=10 and returns the rows to Operation 1</a:t>
            </a:r>
          </a:p>
          <a:p>
            <a:pPr>
              <a:buNone/>
            </a:pPr>
            <a:r>
              <a:rPr lang="en-US" sz="1800" dirty="0" smtClean="0">
                <a:latin typeface="+mj-lt"/>
              </a:rPr>
              <a:t>									Operation 1 returns the final results to Operation 0</a:t>
            </a:r>
          </a:p>
          <a:p>
            <a:pPr>
              <a:buNone/>
            </a:pPr>
            <a:endParaRPr lang="en-US" sz="1800" dirty="0">
              <a:latin typeface="+mj-lt"/>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sz="1600" b="1" dirty="0" smtClean="0">
                <a:latin typeface="+mj-lt"/>
              </a:rPr>
              <a:t>1)</a:t>
            </a:r>
            <a:r>
              <a:rPr lang="en-US" sz="1600" dirty="0" smtClean="0">
                <a:latin typeface="+mj-lt"/>
              </a:rPr>
              <a:t> The </a:t>
            </a:r>
            <a:r>
              <a:rPr lang="en-US" sz="1600" dirty="0" err="1" smtClean="0">
                <a:latin typeface="+mj-lt"/>
              </a:rPr>
              <a:t>sql</a:t>
            </a:r>
            <a:r>
              <a:rPr lang="en-US" sz="1600" dirty="0" smtClean="0">
                <a:latin typeface="+mj-lt"/>
              </a:rPr>
              <a:t> query becomes faster if you use the actual columns names in SELECT statement instead of than '*'. </a:t>
            </a:r>
          </a:p>
          <a:p>
            <a:pPr>
              <a:buNone/>
            </a:pPr>
            <a:r>
              <a:rPr lang="en-US" sz="1600" b="1" dirty="0" smtClean="0">
                <a:latin typeface="+mj-lt"/>
              </a:rPr>
              <a:t>		For Example:</a:t>
            </a:r>
            <a:r>
              <a:rPr lang="en-US" sz="1600" dirty="0" smtClean="0">
                <a:latin typeface="+mj-lt"/>
              </a:rPr>
              <a:t> Write the query as </a:t>
            </a:r>
          </a:p>
          <a:p>
            <a:pPr>
              <a:buNone/>
            </a:pPr>
            <a:r>
              <a:rPr lang="en-US" sz="1600" dirty="0" smtClean="0">
                <a:latin typeface="+mj-lt"/>
              </a:rPr>
              <a:t>					SELECT id, </a:t>
            </a:r>
            <a:r>
              <a:rPr lang="en-US" sz="1600" dirty="0" err="1" smtClean="0">
                <a:latin typeface="+mj-lt"/>
              </a:rPr>
              <a:t>first_name</a:t>
            </a:r>
            <a:r>
              <a:rPr lang="en-US" sz="1600" dirty="0" smtClean="0">
                <a:latin typeface="+mj-lt"/>
              </a:rPr>
              <a:t>, </a:t>
            </a:r>
            <a:r>
              <a:rPr lang="en-US" sz="1600" dirty="0" err="1" smtClean="0">
                <a:latin typeface="+mj-lt"/>
              </a:rPr>
              <a:t>last_name</a:t>
            </a:r>
            <a:r>
              <a:rPr lang="en-US" sz="1600" dirty="0" smtClean="0">
                <a:latin typeface="+mj-lt"/>
              </a:rPr>
              <a:t>, age, subject FROM </a:t>
            </a:r>
            <a:r>
              <a:rPr lang="en-US" sz="1600" dirty="0" err="1" smtClean="0">
                <a:latin typeface="+mj-lt"/>
              </a:rPr>
              <a:t>student_details</a:t>
            </a:r>
            <a:r>
              <a:rPr lang="en-US" sz="1600" dirty="0" smtClean="0">
                <a:latin typeface="+mj-lt"/>
              </a:rPr>
              <a:t>; </a:t>
            </a:r>
          </a:p>
          <a:p>
            <a:pPr>
              <a:buNone/>
            </a:pPr>
            <a:r>
              <a:rPr lang="en-US" sz="1600" dirty="0" smtClean="0">
                <a:latin typeface="+mj-lt"/>
              </a:rPr>
              <a:t>		Instead of:</a:t>
            </a:r>
          </a:p>
          <a:p>
            <a:pPr>
              <a:buNone/>
            </a:pPr>
            <a:r>
              <a:rPr lang="en-US" sz="1600" dirty="0" smtClean="0">
                <a:latin typeface="+mj-lt"/>
              </a:rPr>
              <a:t>					SELECT * FROM </a:t>
            </a:r>
            <a:r>
              <a:rPr lang="en-US" sz="1600" dirty="0" err="1" smtClean="0">
                <a:latin typeface="+mj-lt"/>
              </a:rPr>
              <a:t>student_details</a:t>
            </a:r>
            <a:r>
              <a:rPr lang="en-US" sz="1600" dirty="0" smtClean="0">
                <a:latin typeface="+mj-lt"/>
              </a:rPr>
              <a:t>; </a:t>
            </a:r>
          </a:p>
          <a:p>
            <a:pPr>
              <a:buNone/>
            </a:pPr>
            <a:r>
              <a:rPr lang="en-US" sz="1600" dirty="0" smtClean="0">
                <a:latin typeface="+mj-lt"/>
              </a:rPr>
              <a:t>			</a:t>
            </a:r>
          </a:p>
          <a:p>
            <a:pPr>
              <a:buNone/>
            </a:pPr>
            <a:r>
              <a:rPr lang="en-US" sz="1600" b="1" dirty="0" smtClean="0">
                <a:latin typeface="+mj-lt"/>
              </a:rPr>
              <a:t>2) </a:t>
            </a:r>
            <a:r>
              <a:rPr lang="en-US" sz="1600" dirty="0" smtClean="0">
                <a:latin typeface="+mj-lt"/>
              </a:rPr>
              <a:t>HAVING clause is used to filter the rows after all the rows are selected. It is just like a filter. Do not use HAVING clause for any other purposes. </a:t>
            </a:r>
          </a:p>
          <a:p>
            <a:pPr>
              <a:buNone/>
            </a:pPr>
            <a:r>
              <a:rPr lang="en-US" sz="1600" b="1" dirty="0" smtClean="0">
                <a:latin typeface="+mj-lt"/>
              </a:rPr>
              <a:t>	For Example: </a:t>
            </a:r>
            <a:r>
              <a:rPr lang="en-US" sz="1600" dirty="0" smtClean="0">
                <a:latin typeface="+mj-lt"/>
              </a:rPr>
              <a:t>Write the query as </a:t>
            </a:r>
          </a:p>
          <a:p>
            <a:pPr>
              <a:buNone/>
            </a:pPr>
            <a:r>
              <a:rPr lang="en-US" sz="1600" dirty="0" smtClean="0">
                <a:latin typeface="+mj-lt"/>
              </a:rPr>
              <a:t>					SELECT subject, count(subject) </a:t>
            </a:r>
            <a:br>
              <a:rPr lang="en-US" sz="1600" dirty="0" smtClean="0">
                <a:latin typeface="+mj-lt"/>
              </a:rPr>
            </a:br>
            <a:r>
              <a:rPr lang="en-US" sz="1600" dirty="0" smtClean="0">
                <a:latin typeface="+mj-lt"/>
              </a:rPr>
              <a:t>					FROM </a:t>
            </a:r>
            <a:r>
              <a:rPr lang="en-US" sz="1600" dirty="0" err="1" smtClean="0">
                <a:latin typeface="+mj-lt"/>
              </a:rPr>
              <a:t>student_details</a:t>
            </a:r>
            <a:r>
              <a:rPr lang="en-US" sz="1600" dirty="0" smtClean="0">
                <a:latin typeface="+mj-lt"/>
              </a:rPr>
              <a:t> </a:t>
            </a:r>
            <a:br>
              <a:rPr lang="en-US" sz="1600" dirty="0" smtClean="0">
                <a:latin typeface="+mj-lt"/>
              </a:rPr>
            </a:br>
            <a:r>
              <a:rPr lang="en-US" sz="1600" dirty="0" smtClean="0">
                <a:latin typeface="+mj-lt"/>
              </a:rPr>
              <a:t>					WHERE subject != 'Science‘ AND subject != '</a:t>
            </a:r>
            <a:r>
              <a:rPr lang="en-US" sz="1600" dirty="0" err="1" smtClean="0">
                <a:latin typeface="+mj-lt"/>
              </a:rPr>
              <a:t>Maths</a:t>
            </a:r>
            <a:r>
              <a:rPr lang="en-US" sz="1600" dirty="0" smtClean="0">
                <a:latin typeface="+mj-lt"/>
              </a:rPr>
              <a:t>' </a:t>
            </a:r>
            <a:br>
              <a:rPr lang="en-US" sz="1600" dirty="0" smtClean="0">
                <a:latin typeface="+mj-lt"/>
              </a:rPr>
            </a:br>
            <a:r>
              <a:rPr lang="en-US" sz="1600" dirty="0" smtClean="0">
                <a:latin typeface="+mj-lt"/>
              </a:rPr>
              <a:t>					GROUP BY subject; </a:t>
            </a:r>
          </a:p>
          <a:p>
            <a:pPr>
              <a:buNone/>
            </a:pPr>
            <a:r>
              <a:rPr lang="en-US" sz="1600" dirty="0" smtClean="0">
                <a:latin typeface="+mj-lt"/>
              </a:rPr>
              <a:t>	Instead of:</a:t>
            </a:r>
          </a:p>
          <a:p>
            <a:pPr>
              <a:buNone/>
            </a:pPr>
            <a:r>
              <a:rPr lang="en-US" sz="1600" dirty="0" smtClean="0">
                <a:latin typeface="+mj-lt"/>
              </a:rPr>
              <a:t>				SELECT subject, count(subject) </a:t>
            </a:r>
            <a:br>
              <a:rPr lang="en-US" sz="1600" dirty="0" smtClean="0">
                <a:latin typeface="+mj-lt"/>
              </a:rPr>
            </a:br>
            <a:r>
              <a:rPr lang="en-US" sz="1600" dirty="0" smtClean="0">
                <a:latin typeface="+mj-lt"/>
              </a:rPr>
              <a:t>			FROM </a:t>
            </a:r>
            <a:r>
              <a:rPr lang="en-US" sz="1600" dirty="0" err="1" smtClean="0">
                <a:latin typeface="+mj-lt"/>
              </a:rPr>
              <a:t>student_details</a:t>
            </a:r>
            <a:r>
              <a:rPr lang="en-US" sz="1600" dirty="0" smtClean="0">
                <a:latin typeface="+mj-lt"/>
              </a:rPr>
              <a:t> </a:t>
            </a:r>
            <a:br>
              <a:rPr lang="en-US" sz="1600" dirty="0" smtClean="0">
                <a:latin typeface="+mj-lt"/>
              </a:rPr>
            </a:br>
            <a:r>
              <a:rPr lang="en-US" sz="1600" dirty="0" smtClean="0">
                <a:latin typeface="+mj-lt"/>
              </a:rPr>
              <a:t>			GROUP BY subject HAVING subject!= 'Vancouver' AND subject!= 'Toronto'; </a:t>
            </a:r>
          </a:p>
          <a:p>
            <a:pPr>
              <a:buNone/>
            </a:pPr>
            <a:endParaRPr lang="en-US" sz="1600" dirty="0">
              <a:latin typeface="+mj-lt"/>
            </a:endParaRPr>
          </a:p>
        </p:txBody>
      </p:sp>
      <p:sp>
        <p:nvSpPr>
          <p:cNvPr id="4" name="Title 1"/>
          <p:cNvSpPr txBox="1">
            <a:spLocks/>
          </p:cNvSpPr>
          <p:nvPr/>
        </p:nvSpPr>
        <p:spPr>
          <a:xfrm>
            <a:off x="1371600" y="152400"/>
            <a:ext cx="7772400" cy="1143000"/>
          </a:xfrm>
          <a:prstGeom prst="rect">
            <a:avLst/>
          </a:prstGeom>
        </p:spPr>
        <p:txBody>
          <a:bodyPr/>
          <a:lstStyle/>
          <a:p>
            <a:pPr marL="0" marR="0" lvl="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r>
              <a:rPr lang="en-US" sz="2800" b="1" kern="0" dirty="0" smtClean="0">
                <a:solidFill>
                  <a:srgbClr val="92D050"/>
                </a:solidFill>
                <a:latin typeface="+mj-lt"/>
                <a:ea typeface="+mj-ea"/>
                <a:cs typeface="+mj-cs"/>
              </a:rPr>
              <a:t>SQL Tuning/SQL Optimization Techniques</a:t>
            </a:r>
            <a:endParaRPr kumimoji="0" lang="en-US" sz="2800" b="1" i="0" u="none" strike="noStrike" kern="0" cap="none" spc="0" normalizeH="0" baseline="0" noProof="0" dirty="0">
              <a:ln>
                <a:noFill/>
              </a:ln>
              <a:solidFill>
                <a:srgbClr val="92D050"/>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7200" y="0"/>
            <a:ext cx="8229600" cy="1143000"/>
          </a:xfrm>
          <a:prstGeom prst="rect">
            <a:avLst/>
          </a:prstGeom>
        </p:spPr>
        <p:txBody>
          <a:bodyPr/>
          <a:lstStyle/>
          <a:p>
            <a:pPr marL="0" marR="0" lvl="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r>
              <a:rPr kumimoji="0" lang="en-US" sz="3200" b="1" i="0" u="none" strike="noStrike" kern="0" cap="none" spc="0" normalizeH="0" baseline="0" noProof="0" dirty="0" smtClean="0">
                <a:ln>
                  <a:noFill/>
                </a:ln>
                <a:solidFill>
                  <a:srgbClr val="92D050"/>
                </a:solidFill>
                <a:effectLst/>
                <a:uLnTx/>
                <a:uFillTx/>
                <a:latin typeface="+mj-lt"/>
                <a:ea typeface="+mj-ea"/>
                <a:cs typeface="+mj-cs"/>
              </a:rPr>
              <a:t>           </a:t>
            </a:r>
            <a:r>
              <a:rPr kumimoji="0" lang="en-US" sz="3200" b="1" i="0" u="none" strike="noStrike" kern="0" cap="none" spc="0" normalizeH="0" baseline="0" noProof="0" dirty="0" smtClean="0">
                <a:ln>
                  <a:noFill/>
                </a:ln>
                <a:solidFill>
                  <a:schemeClr val="bg1"/>
                </a:solidFill>
                <a:effectLst/>
                <a:uLnTx/>
                <a:uFillTx/>
                <a:latin typeface="+mj-lt"/>
                <a:ea typeface="+mj-ea"/>
                <a:cs typeface="+mj-cs"/>
              </a:rPr>
              <a:t>Oracle Database Memory Architecture</a:t>
            </a:r>
            <a:endParaRPr kumimoji="0" lang="en-US" sz="3200" b="1" i="0" u="none" strike="noStrike" kern="0" cap="none" spc="0" normalizeH="0" baseline="0" noProof="0" dirty="0">
              <a:ln>
                <a:noFill/>
              </a:ln>
              <a:solidFill>
                <a:schemeClr val="bg1"/>
              </a:solidFill>
              <a:effectLst/>
              <a:uLnTx/>
              <a:uFillTx/>
              <a:latin typeface="+mj-lt"/>
              <a:ea typeface="+mj-ea"/>
              <a:cs typeface="+mj-cs"/>
            </a:endParaRPr>
          </a:p>
        </p:txBody>
      </p:sp>
      <p:pic>
        <p:nvPicPr>
          <p:cNvPr id="4098" name="Picture 2" descr="Description of Figure 14-1 follows"/>
          <p:cNvPicPr>
            <a:picLocks noChangeAspect="1" noChangeArrowheads="1"/>
          </p:cNvPicPr>
          <p:nvPr/>
        </p:nvPicPr>
        <p:blipFill>
          <a:blip r:embed="rId2"/>
          <a:srcRect/>
          <a:stretch>
            <a:fillRect/>
          </a:stretch>
        </p:blipFill>
        <p:spPr bwMode="auto">
          <a:xfrm>
            <a:off x="0" y="914401"/>
            <a:ext cx="9144000" cy="5486400"/>
          </a:xfrm>
          <a:prstGeom prst="rect">
            <a:avLst/>
          </a:prstGeom>
          <a:noFill/>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636713"/>
            <a:ext cx="8705850" cy="5221287"/>
          </a:xfrm>
        </p:spPr>
        <p:txBody>
          <a:bodyPr/>
          <a:lstStyle/>
          <a:p>
            <a:pPr>
              <a:buNone/>
            </a:pPr>
            <a:r>
              <a:rPr lang="en-US" sz="1600" dirty="0" smtClean="0">
                <a:latin typeface="+mj-lt"/>
              </a:rPr>
              <a:t> </a:t>
            </a:r>
            <a:r>
              <a:rPr lang="en-US" sz="1600" b="1" dirty="0" smtClean="0">
                <a:latin typeface="+mj-lt"/>
              </a:rPr>
              <a:t>3) </a:t>
            </a:r>
            <a:r>
              <a:rPr lang="en-US" sz="1600" dirty="0" smtClean="0">
                <a:latin typeface="+mj-lt"/>
              </a:rPr>
              <a:t>Sometimes you may have more than one </a:t>
            </a:r>
            <a:r>
              <a:rPr lang="en-US" sz="1600" dirty="0" err="1" smtClean="0">
                <a:latin typeface="+mj-lt"/>
              </a:rPr>
              <a:t>subqueries</a:t>
            </a:r>
            <a:r>
              <a:rPr lang="en-US" sz="1600" dirty="0" smtClean="0">
                <a:latin typeface="+mj-lt"/>
              </a:rPr>
              <a:t> in your main query. Try to minimize the number of </a:t>
            </a:r>
            <a:r>
              <a:rPr lang="en-US" sz="1600" dirty="0" err="1" smtClean="0">
                <a:latin typeface="+mj-lt"/>
              </a:rPr>
              <a:t>subquery</a:t>
            </a:r>
            <a:r>
              <a:rPr lang="en-US" sz="1600" dirty="0" smtClean="0">
                <a:latin typeface="+mj-lt"/>
              </a:rPr>
              <a:t> block in your query. </a:t>
            </a:r>
            <a:br>
              <a:rPr lang="en-US" sz="1600" dirty="0" smtClean="0">
                <a:latin typeface="+mj-lt"/>
              </a:rPr>
            </a:br>
            <a:r>
              <a:rPr lang="en-US" sz="1600" dirty="0" smtClean="0">
                <a:latin typeface="+mj-lt"/>
              </a:rPr>
              <a:t>		</a:t>
            </a:r>
            <a:r>
              <a:rPr lang="en-US" sz="1600" b="1" dirty="0" smtClean="0">
                <a:latin typeface="+mj-lt"/>
              </a:rPr>
              <a:t>For Example: </a:t>
            </a:r>
            <a:r>
              <a:rPr lang="en-US" sz="1600" dirty="0" smtClean="0">
                <a:latin typeface="+mj-lt"/>
              </a:rPr>
              <a:t>Write the query as </a:t>
            </a:r>
          </a:p>
          <a:p>
            <a:pPr>
              <a:buNone/>
            </a:pPr>
            <a:r>
              <a:rPr lang="en-US" sz="1600" dirty="0" smtClean="0">
                <a:latin typeface="+mj-lt"/>
              </a:rPr>
              <a:t>				SELECT name </a:t>
            </a:r>
            <a:br>
              <a:rPr lang="en-US" sz="1600" dirty="0" smtClean="0">
                <a:latin typeface="+mj-lt"/>
              </a:rPr>
            </a:br>
            <a:r>
              <a:rPr lang="en-US" sz="1600" dirty="0" smtClean="0">
                <a:latin typeface="+mj-lt"/>
              </a:rPr>
              <a:t>				FROM employee </a:t>
            </a:r>
            <a:br>
              <a:rPr lang="en-US" sz="1600" dirty="0" smtClean="0">
                <a:latin typeface="+mj-lt"/>
              </a:rPr>
            </a:br>
            <a:r>
              <a:rPr lang="en-US" sz="1600" dirty="0" smtClean="0">
                <a:latin typeface="+mj-lt"/>
              </a:rPr>
              <a:t>				WHERE (salary, age ) = (SELECT MAX (salary), MAX (age) </a:t>
            </a:r>
            <a:br>
              <a:rPr lang="en-US" sz="1600" dirty="0" smtClean="0">
                <a:latin typeface="+mj-lt"/>
              </a:rPr>
            </a:br>
            <a:r>
              <a:rPr lang="en-US" sz="1600" dirty="0" smtClean="0">
                <a:latin typeface="+mj-lt"/>
              </a:rPr>
              <a:t>				FROM </a:t>
            </a:r>
            <a:r>
              <a:rPr lang="en-US" sz="1600" dirty="0" err="1" smtClean="0">
                <a:latin typeface="+mj-lt"/>
              </a:rPr>
              <a:t>employee_details</a:t>
            </a:r>
            <a:r>
              <a:rPr lang="en-US" sz="1600" dirty="0" smtClean="0">
                <a:latin typeface="+mj-lt"/>
              </a:rPr>
              <a:t>) </a:t>
            </a:r>
            <a:br>
              <a:rPr lang="en-US" sz="1600" dirty="0" smtClean="0">
                <a:latin typeface="+mj-lt"/>
              </a:rPr>
            </a:br>
            <a:r>
              <a:rPr lang="en-US" sz="1600" dirty="0" smtClean="0">
                <a:latin typeface="+mj-lt"/>
              </a:rPr>
              <a:t>				AND dept = 'Electronics'; </a:t>
            </a:r>
            <a:br>
              <a:rPr lang="en-US" sz="1600" dirty="0" smtClean="0">
                <a:latin typeface="+mj-lt"/>
              </a:rPr>
            </a:br>
            <a:endParaRPr lang="en-US" sz="1600" dirty="0" smtClean="0">
              <a:latin typeface="+mj-lt"/>
            </a:endParaRPr>
          </a:p>
          <a:p>
            <a:pPr>
              <a:buNone/>
            </a:pPr>
            <a:r>
              <a:rPr lang="en-US" sz="1600" dirty="0" smtClean="0">
                <a:latin typeface="+mj-lt"/>
              </a:rPr>
              <a:t>		Instead of: </a:t>
            </a:r>
          </a:p>
          <a:p>
            <a:pPr>
              <a:buNone/>
            </a:pPr>
            <a:r>
              <a:rPr lang="en-US" sz="1600" dirty="0" smtClean="0">
                <a:latin typeface="+mj-lt"/>
              </a:rPr>
              <a:t>				SELECT name </a:t>
            </a:r>
            <a:br>
              <a:rPr lang="en-US" sz="1600" dirty="0" smtClean="0">
                <a:latin typeface="+mj-lt"/>
              </a:rPr>
            </a:br>
            <a:r>
              <a:rPr lang="en-US" sz="1600" dirty="0" smtClean="0">
                <a:latin typeface="+mj-lt"/>
              </a:rPr>
              <a:t>				FROM employee</a:t>
            </a:r>
            <a:br>
              <a:rPr lang="en-US" sz="1600" dirty="0" smtClean="0">
                <a:latin typeface="+mj-lt"/>
              </a:rPr>
            </a:br>
            <a:r>
              <a:rPr lang="en-US" sz="1600" dirty="0" smtClean="0">
                <a:latin typeface="+mj-lt"/>
              </a:rPr>
              <a:t>				WHERE salary = (SELECT MAX(salary) FROM </a:t>
            </a:r>
            <a:r>
              <a:rPr lang="en-US" sz="1600" dirty="0" err="1" smtClean="0">
                <a:latin typeface="+mj-lt"/>
              </a:rPr>
              <a:t>employee_details</a:t>
            </a:r>
            <a:r>
              <a:rPr lang="en-US" sz="1600" dirty="0" smtClean="0">
                <a:latin typeface="+mj-lt"/>
              </a:rPr>
              <a:t>) </a:t>
            </a:r>
            <a:br>
              <a:rPr lang="en-US" sz="1600" dirty="0" smtClean="0">
                <a:latin typeface="+mj-lt"/>
              </a:rPr>
            </a:br>
            <a:r>
              <a:rPr lang="en-US" sz="1600" dirty="0" smtClean="0">
                <a:latin typeface="+mj-lt"/>
              </a:rPr>
              <a:t>				AND age = (SELECT MAX(age) FROM </a:t>
            </a:r>
            <a:r>
              <a:rPr lang="en-US" sz="1600" dirty="0" err="1" smtClean="0">
                <a:latin typeface="+mj-lt"/>
              </a:rPr>
              <a:t>employee_details</a:t>
            </a:r>
            <a:r>
              <a:rPr lang="en-US" sz="1600" dirty="0" smtClean="0">
                <a:latin typeface="+mj-lt"/>
              </a:rPr>
              <a:t>) </a:t>
            </a:r>
            <a:br>
              <a:rPr lang="en-US" sz="1600" dirty="0" smtClean="0">
                <a:latin typeface="+mj-lt"/>
              </a:rPr>
            </a:br>
            <a:r>
              <a:rPr lang="en-US" sz="1600" dirty="0" smtClean="0">
                <a:latin typeface="+mj-lt"/>
              </a:rPr>
              <a:t>				AND </a:t>
            </a:r>
            <a:r>
              <a:rPr lang="en-US" sz="1600" dirty="0" err="1" smtClean="0">
                <a:latin typeface="+mj-lt"/>
              </a:rPr>
              <a:t>emp_dept</a:t>
            </a:r>
            <a:r>
              <a:rPr lang="en-US" sz="1600" dirty="0" smtClean="0">
                <a:latin typeface="+mj-lt"/>
              </a:rPr>
              <a:t> = 'Electronics'; </a:t>
            </a:r>
          </a:p>
          <a:p>
            <a:pPr>
              <a:buNone/>
            </a:pPr>
            <a:endParaRPr lang="en-US" sz="1600" dirty="0">
              <a:latin typeface="+mj-lt"/>
            </a:endParaRPr>
          </a:p>
        </p:txBody>
      </p:sp>
      <p:sp>
        <p:nvSpPr>
          <p:cNvPr id="4" name="Title 1"/>
          <p:cNvSpPr txBox="1">
            <a:spLocks/>
          </p:cNvSpPr>
          <p:nvPr/>
        </p:nvSpPr>
        <p:spPr>
          <a:xfrm>
            <a:off x="1371600" y="152400"/>
            <a:ext cx="7772400" cy="1143000"/>
          </a:xfrm>
          <a:prstGeom prst="rect">
            <a:avLst/>
          </a:prstGeom>
        </p:spPr>
        <p:txBody>
          <a:bodyPr/>
          <a:lstStyle/>
          <a:p>
            <a:pPr marL="0" marR="0" lvl="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r>
              <a:rPr lang="en-US" sz="2800" b="1" kern="0" dirty="0" smtClean="0">
                <a:solidFill>
                  <a:srgbClr val="92D050"/>
                </a:solidFill>
                <a:latin typeface="+mj-lt"/>
                <a:ea typeface="+mj-ea"/>
                <a:cs typeface="+mj-cs"/>
              </a:rPr>
              <a:t>SQL Tuning/SQL Optimization Techniques</a:t>
            </a:r>
            <a:endParaRPr kumimoji="0" lang="en-US" sz="2800" b="1" i="0" u="none" strike="noStrike" kern="0" cap="none" spc="0" normalizeH="0" baseline="0" noProof="0" dirty="0">
              <a:ln>
                <a:noFill/>
              </a:ln>
              <a:solidFill>
                <a:srgbClr val="92D050"/>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228600" y="1295400"/>
            <a:ext cx="8705850" cy="5221287"/>
          </a:xfrm>
        </p:spPr>
        <p:txBody>
          <a:bodyPr/>
          <a:lstStyle/>
          <a:p>
            <a:pPr>
              <a:buNone/>
            </a:pPr>
            <a:r>
              <a:rPr lang="en-US" sz="1600" b="1" dirty="0" smtClean="0">
                <a:latin typeface="+mj-lt"/>
              </a:rPr>
              <a:t>5)</a:t>
            </a:r>
            <a:r>
              <a:rPr lang="en-US" sz="1600" dirty="0" smtClean="0">
                <a:latin typeface="+mj-lt"/>
              </a:rPr>
              <a:t> Use EXISTS instead of DISTINCT when using joins which involves tables having one-to-many relationship. </a:t>
            </a:r>
            <a:br>
              <a:rPr lang="en-US" sz="1600" dirty="0" smtClean="0">
                <a:latin typeface="+mj-lt"/>
              </a:rPr>
            </a:br>
            <a:endParaRPr lang="en-US" sz="1600" dirty="0" smtClean="0">
              <a:latin typeface="+mj-lt"/>
            </a:endParaRPr>
          </a:p>
          <a:p>
            <a:pPr>
              <a:buNone/>
            </a:pPr>
            <a:r>
              <a:rPr lang="en-US" sz="1600" b="1" dirty="0" smtClean="0">
                <a:latin typeface="+mj-lt"/>
              </a:rPr>
              <a:t>		For Example: </a:t>
            </a:r>
            <a:r>
              <a:rPr lang="en-US" sz="1600" dirty="0" smtClean="0">
                <a:latin typeface="+mj-lt"/>
              </a:rPr>
              <a:t>Write the query as </a:t>
            </a:r>
          </a:p>
          <a:p>
            <a:pPr>
              <a:buNone/>
            </a:pPr>
            <a:r>
              <a:rPr lang="en-US" sz="1600" dirty="0" smtClean="0">
                <a:latin typeface="+mj-lt"/>
              </a:rPr>
              <a:t>					SELECT </a:t>
            </a:r>
            <a:r>
              <a:rPr lang="en-US" sz="1600" dirty="0" err="1" smtClean="0">
                <a:latin typeface="+mj-lt"/>
              </a:rPr>
              <a:t>d.dept_id</a:t>
            </a:r>
            <a:r>
              <a:rPr lang="en-US" sz="1600" dirty="0" smtClean="0">
                <a:latin typeface="+mj-lt"/>
              </a:rPr>
              <a:t>, </a:t>
            </a:r>
            <a:r>
              <a:rPr lang="en-US" sz="1600" dirty="0" err="1" smtClean="0">
                <a:latin typeface="+mj-lt"/>
              </a:rPr>
              <a:t>d.dept</a:t>
            </a:r>
            <a:r>
              <a:rPr lang="en-US" sz="1600" dirty="0" smtClean="0">
                <a:latin typeface="+mj-lt"/>
              </a:rPr>
              <a:t> </a:t>
            </a:r>
            <a:br>
              <a:rPr lang="en-US" sz="1600" dirty="0" smtClean="0">
                <a:latin typeface="+mj-lt"/>
              </a:rPr>
            </a:br>
            <a:r>
              <a:rPr lang="en-US" sz="1600" dirty="0" smtClean="0">
                <a:latin typeface="+mj-lt"/>
              </a:rPr>
              <a:t>				FROM dept d </a:t>
            </a:r>
            <a:br>
              <a:rPr lang="en-US" sz="1600" dirty="0" smtClean="0">
                <a:latin typeface="+mj-lt"/>
              </a:rPr>
            </a:br>
            <a:r>
              <a:rPr lang="en-US" sz="1600" dirty="0" smtClean="0">
                <a:latin typeface="+mj-lt"/>
              </a:rPr>
              <a:t>				WHERE EXISTS ( SELECT 'X' FROM employee e WHERE </a:t>
            </a:r>
            <a:r>
              <a:rPr lang="en-US" sz="1600" dirty="0" err="1" smtClean="0">
                <a:latin typeface="+mj-lt"/>
              </a:rPr>
              <a:t>e.dept</a:t>
            </a:r>
            <a:r>
              <a:rPr lang="en-US" sz="1600" dirty="0" smtClean="0">
                <a:latin typeface="+mj-lt"/>
              </a:rPr>
              <a:t> = </a:t>
            </a:r>
            <a:r>
              <a:rPr lang="en-US" sz="1600" dirty="0" err="1" smtClean="0">
                <a:latin typeface="+mj-lt"/>
              </a:rPr>
              <a:t>d.dept</a:t>
            </a:r>
            <a:r>
              <a:rPr lang="en-US" sz="1600" dirty="0" smtClean="0">
                <a:latin typeface="+mj-lt"/>
              </a:rPr>
              <a:t>); </a:t>
            </a:r>
          </a:p>
          <a:p>
            <a:pPr>
              <a:buNone/>
            </a:pPr>
            <a:r>
              <a:rPr lang="en-US" sz="1600" dirty="0" smtClean="0">
                <a:latin typeface="+mj-lt"/>
              </a:rPr>
              <a:t>		Instead of:</a:t>
            </a:r>
          </a:p>
          <a:p>
            <a:pPr>
              <a:buNone/>
            </a:pPr>
            <a:r>
              <a:rPr lang="en-US" sz="1600" dirty="0" smtClean="0">
                <a:latin typeface="+mj-lt"/>
              </a:rPr>
              <a:t>				SELECT DISTINCT </a:t>
            </a:r>
            <a:r>
              <a:rPr lang="en-US" sz="1600" dirty="0" err="1" smtClean="0">
                <a:latin typeface="+mj-lt"/>
              </a:rPr>
              <a:t>d.dept_id</a:t>
            </a:r>
            <a:r>
              <a:rPr lang="en-US" sz="1600" dirty="0" smtClean="0">
                <a:latin typeface="+mj-lt"/>
              </a:rPr>
              <a:t>, </a:t>
            </a:r>
            <a:r>
              <a:rPr lang="en-US" sz="1600" dirty="0" err="1" smtClean="0">
                <a:latin typeface="+mj-lt"/>
              </a:rPr>
              <a:t>d.dept</a:t>
            </a:r>
            <a:r>
              <a:rPr lang="en-US" sz="1600" dirty="0" smtClean="0">
                <a:latin typeface="+mj-lt"/>
              </a:rPr>
              <a:t> </a:t>
            </a:r>
            <a:br>
              <a:rPr lang="en-US" sz="1600" dirty="0" smtClean="0">
                <a:latin typeface="+mj-lt"/>
              </a:rPr>
            </a:br>
            <a:r>
              <a:rPr lang="en-US" sz="1600" dirty="0" smtClean="0">
                <a:latin typeface="+mj-lt"/>
              </a:rPr>
              <a:t>				FROM dept </a:t>
            </a:r>
            <a:r>
              <a:rPr lang="en-US" sz="1600" dirty="0" err="1" smtClean="0">
                <a:latin typeface="+mj-lt"/>
              </a:rPr>
              <a:t>d,employee</a:t>
            </a:r>
            <a:r>
              <a:rPr lang="en-US" sz="1600" dirty="0" smtClean="0">
                <a:latin typeface="+mj-lt"/>
              </a:rPr>
              <a:t> e </a:t>
            </a:r>
            <a:br>
              <a:rPr lang="en-US" sz="1600" dirty="0" smtClean="0">
                <a:latin typeface="+mj-lt"/>
              </a:rPr>
            </a:br>
            <a:r>
              <a:rPr lang="en-US" sz="1600" dirty="0" smtClean="0">
                <a:latin typeface="+mj-lt"/>
              </a:rPr>
              <a:t>				WHERE </a:t>
            </a:r>
            <a:r>
              <a:rPr lang="en-US" sz="1600" dirty="0" err="1" smtClean="0">
                <a:latin typeface="+mj-lt"/>
              </a:rPr>
              <a:t>e.dept</a:t>
            </a:r>
            <a:r>
              <a:rPr lang="en-US" sz="1600" dirty="0" smtClean="0">
                <a:latin typeface="+mj-lt"/>
              </a:rPr>
              <a:t> = </a:t>
            </a:r>
            <a:r>
              <a:rPr lang="en-US" sz="1600" dirty="0" err="1" smtClean="0">
                <a:latin typeface="+mj-lt"/>
              </a:rPr>
              <a:t>d.dept</a:t>
            </a:r>
            <a:r>
              <a:rPr lang="en-US" sz="1600" dirty="0" smtClean="0">
                <a:latin typeface="+mj-lt"/>
              </a:rPr>
              <a:t>; </a:t>
            </a:r>
          </a:p>
          <a:p>
            <a:pPr>
              <a:buNone/>
            </a:pPr>
            <a:endParaRPr lang="en-US" sz="1600" dirty="0">
              <a:latin typeface="+mj-lt"/>
            </a:endParaRPr>
          </a:p>
        </p:txBody>
      </p:sp>
      <p:sp>
        <p:nvSpPr>
          <p:cNvPr id="4" name="Title 1"/>
          <p:cNvSpPr txBox="1">
            <a:spLocks/>
          </p:cNvSpPr>
          <p:nvPr/>
        </p:nvSpPr>
        <p:spPr>
          <a:xfrm>
            <a:off x="1371600" y="152400"/>
            <a:ext cx="7772400" cy="1143000"/>
          </a:xfrm>
          <a:prstGeom prst="rect">
            <a:avLst/>
          </a:prstGeom>
        </p:spPr>
        <p:txBody>
          <a:bodyPr/>
          <a:lstStyle/>
          <a:p>
            <a:pPr marL="0" marR="0" lvl="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r>
              <a:rPr lang="en-US" sz="2800" b="1" kern="0" dirty="0" smtClean="0">
                <a:solidFill>
                  <a:srgbClr val="92D050"/>
                </a:solidFill>
                <a:latin typeface="+mj-lt"/>
                <a:ea typeface="+mj-ea"/>
                <a:cs typeface="+mj-cs"/>
              </a:rPr>
              <a:t>SQL Tuning/SQL Optimization Techniques</a:t>
            </a:r>
            <a:endParaRPr kumimoji="0" lang="en-US" sz="2800" b="1" i="0" u="none" strike="noStrike" kern="0" cap="none" spc="0" normalizeH="0" baseline="0" noProof="0" dirty="0">
              <a:ln>
                <a:noFill/>
              </a:ln>
              <a:solidFill>
                <a:srgbClr val="92D050"/>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Title 1"/>
          <p:cNvSpPr txBox="1">
            <a:spLocks/>
          </p:cNvSpPr>
          <p:nvPr/>
        </p:nvSpPr>
        <p:spPr>
          <a:xfrm>
            <a:off x="914400" y="0"/>
            <a:ext cx="8229600" cy="1143000"/>
          </a:xfrm>
          <a:prstGeom prst="rect">
            <a:avLst/>
          </a:prstGeom>
        </p:spPr>
        <p:txBody>
          <a:bodyPr/>
          <a:lstStyle/>
          <a:p>
            <a:pPr marL="0" marR="0" lvl="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r>
              <a:rPr kumimoji="0" lang="en-US" sz="3200" b="1" i="0" u="none" strike="noStrike" kern="0" cap="none" spc="0" normalizeH="0" baseline="0" noProof="0" dirty="0" smtClean="0">
                <a:ln>
                  <a:noFill/>
                </a:ln>
                <a:solidFill>
                  <a:srgbClr val="92D050"/>
                </a:solidFill>
                <a:effectLst/>
                <a:uLnTx/>
                <a:uFillTx/>
                <a:latin typeface="+mj-lt"/>
                <a:ea typeface="+mj-ea"/>
                <a:cs typeface="+mj-cs"/>
              </a:rPr>
              <a:t>Scope of Oracle Tuning</a:t>
            </a:r>
            <a:endParaRPr kumimoji="0" lang="en-US" sz="3200" b="1" i="0" u="none" strike="noStrike" kern="0" cap="none" spc="0" normalizeH="0" baseline="0" noProof="0" dirty="0">
              <a:ln>
                <a:noFill/>
              </a:ln>
              <a:solidFill>
                <a:srgbClr val="92D050"/>
              </a:solidFill>
              <a:effectLst/>
              <a:uLnTx/>
              <a:uFillTx/>
              <a:latin typeface="+mj-lt"/>
              <a:ea typeface="+mj-ea"/>
              <a:cs typeface="+mj-cs"/>
            </a:endParaRPr>
          </a:p>
        </p:txBody>
      </p:sp>
      <p:pic>
        <p:nvPicPr>
          <p:cNvPr id="1027" name="Picture 3"/>
          <p:cNvPicPr>
            <a:picLocks noChangeAspect="1" noChangeArrowheads="1"/>
          </p:cNvPicPr>
          <p:nvPr/>
        </p:nvPicPr>
        <p:blipFill>
          <a:blip r:embed="rId2"/>
          <a:srcRect/>
          <a:stretch>
            <a:fillRect/>
          </a:stretch>
        </p:blipFill>
        <p:spPr bwMode="auto">
          <a:xfrm>
            <a:off x="1295400" y="1447799"/>
            <a:ext cx="5638800" cy="415884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990600"/>
            <a:ext cx="8443912" cy="5221287"/>
          </a:xfrm>
        </p:spPr>
        <p:txBody>
          <a:bodyPr/>
          <a:lstStyle/>
          <a:p>
            <a:r>
              <a:rPr lang="en-US" sz="1600" b="1" u="sng" dirty="0" smtClean="0">
                <a:latin typeface="+mj-lt"/>
              </a:rPr>
              <a:t>Server and Network tuning : </a:t>
            </a:r>
          </a:p>
          <a:p>
            <a:pPr lvl="2" algn="just"/>
            <a:r>
              <a:rPr lang="en-US" sz="1600" dirty="0" smtClean="0">
                <a:latin typeface="+mj-lt"/>
              </a:rPr>
              <a:t>If there is a problem with the Oracle server, such as an overloaded CPU, excessive memory swapping or a disk I/O bottleneck, no amount of tuning is going to improve the performance. Hence the first thing is the server and network environment examination.</a:t>
            </a:r>
          </a:p>
          <a:p>
            <a:pPr algn="just"/>
            <a:r>
              <a:rPr lang="en-US" sz="1600" b="1" u="sng" dirty="0" smtClean="0">
                <a:latin typeface="+mj-lt"/>
              </a:rPr>
              <a:t>Instance tuning :</a:t>
            </a:r>
          </a:p>
          <a:p>
            <a:pPr lvl="2" algn="just"/>
            <a:r>
              <a:rPr lang="en-US" sz="1600" dirty="0" smtClean="0">
                <a:latin typeface="+mj-lt"/>
              </a:rPr>
              <a:t>Oracle initialization parameters must be reviewed to ensure that the database has been properly configured, looking for resources shortage in </a:t>
            </a:r>
            <a:r>
              <a:rPr lang="en-US" sz="1600" dirty="0" err="1" smtClean="0">
                <a:latin typeface="+mj-lt"/>
              </a:rPr>
              <a:t>db_block_bufers</a:t>
            </a:r>
            <a:r>
              <a:rPr lang="en-US" sz="1600" dirty="0" smtClean="0">
                <a:latin typeface="+mj-lt"/>
              </a:rPr>
              <a:t>, </a:t>
            </a:r>
            <a:r>
              <a:rPr lang="en-US" sz="1600" dirty="0" err="1" smtClean="0">
                <a:latin typeface="+mj-lt"/>
              </a:rPr>
              <a:t>shared_pool_size</a:t>
            </a:r>
            <a:r>
              <a:rPr lang="en-US" sz="1600" dirty="0" smtClean="0">
                <a:latin typeface="+mj-lt"/>
              </a:rPr>
              <a:t> and </a:t>
            </a:r>
            <a:r>
              <a:rPr lang="en-US" sz="1600" dirty="0" err="1" smtClean="0">
                <a:latin typeface="+mj-lt"/>
              </a:rPr>
              <a:t>short_area_size</a:t>
            </a:r>
            <a:r>
              <a:rPr lang="en-US" sz="1600" dirty="0" smtClean="0">
                <a:latin typeface="+mj-lt"/>
              </a:rPr>
              <a:t>.</a:t>
            </a:r>
          </a:p>
          <a:p>
            <a:pPr algn="just"/>
            <a:r>
              <a:rPr lang="en-US" sz="1600" b="1" u="sng" dirty="0" smtClean="0">
                <a:latin typeface="+mj-lt"/>
              </a:rPr>
              <a:t>Object tuning :</a:t>
            </a:r>
          </a:p>
          <a:p>
            <a:pPr lvl="2" algn="just"/>
            <a:r>
              <a:rPr lang="en-US" sz="1600" dirty="0" smtClean="0">
                <a:latin typeface="+mj-lt"/>
              </a:rPr>
              <a:t>Setting of Oracle tables and indexes. At this phase we look at the settings that govern the </a:t>
            </a:r>
            <a:r>
              <a:rPr lang="en-US" sz="1600" dirty="0" err="1" smtClean="0">
                <a:latin typeface="+mj-lt"/>
              </a:rPr>
              <a:t>behaviour</a:t>
            </a:r>
            <a:r>
              <a:rPr lang="en-US" sz="1600" dirty="0" smtClean="0">
                <a:latin typeface="+mj-lt"/>
              </a:rPr>
              <a:t> of the table and determine how well the settings accommodate the needs of the individual data base.</a:t>
            </a:r>
          </a:p>
          <a:p>
            <a:pPr algn="just"/>
            <a:r>
              <a:rPr lang="en-US" sz="1600" b="1" u="sng" dirty="0" smtClean="0">
                <a:latin typeface="+mj-lt"/>
              </a:rPr>
              <a:t>SQL tuning :</a:t>
            </a:r>
          </a:p>
          <a:p>
            <a:pPr lvl="2" algn="just"/>
            <a:r>
              <a:rPr lang="en-US" sz="1600" dirty="0" smtClean="0">
                <a:latin typeface="+mj-lt"/>
              </a:rPr>
              <a:t>This is the most time consuming tuning operation because there can be many thousands of individual SQL statements that access the Oracle database . At a high level, we identify the most common SQL  statements , tune each of them very carefully reviewing the execution plan for the SQL and adjust the SQL plan using Oracle hints.</a:t>
            </a:r>
          </a:p>
          <a:p>
            <a:pPr lvl="2">
              <a:buNone/>
            </a:pPr>
            <a:endParaRPr lang="en-US" sz="2000" dirty="0" smtClean="0">
              <a:latin typeface="+mj-lt"/>
            </a:endParaRPr>
          </a:p>
        </p:txBody>
      </p:sp>
      <p:sp>
        <p:nvSpPr>
          <p:cNvPr id="4" name="Title 1"/>
          <p:cNvSpPr txBox="1">
            <a:spLocks noGrp="1"/>
          </p:cNvSpPr>
          <p:nvPr>
            <p:ph type="title"/>
          </p:nvPr>
        </p:nvSpPr>
        <p:spPr>
          <a:xfrm>
            <a:off x="457200" y="0"/>
            <a:ext cx="8229600" cy="1143000"/>
          </a:xfrm>
          <a:prstGeom prst="rect">
            <a:avLst/>
          </a:prstGeom>
        </p:spPr>
        <p:txBody>
          <a:bodyPr/>
          <a:lstStyle/>
          <a:p>
            <a:r>
              <a:rPr lang="en-US" sz="3200" b="1" dirty="0" smtClean="0">
                <a:solidFill>
                  <a:srgbClr val="BDE785"/>
                </a:solidFill>
              </a:rPr>
              <a:t>Four part tuning approach</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smtClean="0"/>
          </a:p>
          <a:p>
            <a:pPr>
              <a:buNone/>
            </a:pPr>
            <a:r>
              <a:rPr lang="en-US" dirty="0" smtClean="0">
                <a:latin typeface="+mj-lt"/>
              </a:rPr>
              <a:t>	</a:t>
            </a:r>
            <a:r>
              <a:rPr lang="en-US" sz="2400" dirty="0" smtClean="0">
                <a:latin typeface="+mj-lt"/>
              </a:rPr>
              <a:t>Because the manual tuning process poses many challenges to the application developer, the SQL tuning process has been automated by the automatic SQL tuning manageability features.</a:t>
            </a:r>
            <a:endParaRPr lang="en-US" dirty="0" smtClean="0">
              <a:latin typeface="+mj-lt"/>
            </a:endParaRPr>
          </a:p>
          <a:p>
            <a:endParaRPr lang="en-US" dirty="0" smtClean="0"/>
          </a:p>
          <a:p>
            <a:pPr lvl="2"/>
            <a:r>
              <a:rPr lang="en-US" dirty="0" smtClean="0"/>
              <a:t>ADDM (Automatic Database Diagnostic Monitor)</a:t>
            </a:r>
          </a:p>
          <a:p>
            <a:pPr lvl="2"/>
            <a:r>
              <a:rPr lang="en-US" dirty="0" smtClean="0"/>
              <a:t>SQL Tuning Advisor</a:t>
            </a:r>
          </a:p>
          <a:p>
            <a:pPr lvl="2"/>
            <a:r>
              <a:rPr lang="en-US" dirty="0" smtClean="0"/>
              <a:t>SQL Tuning Sets</a:t>
            </a:r>
          </a:p>
          <a:p>
            <a:pPr lvl="2"/>
            <a:r>
              <a:rPr lang="en-US" dirty="0" smtClean="0"/>
              <a:t>SQL Access Advisor</a:t>
            </a:r>
            <a:endParaRPr lang="en-US" dirty="0"/>
          </a:p>
        </p:txBody>
      </p:sp>
      <p:sp>
        <p:nvSpPr>
          <p:cNvPr id="4" name="Title 1"/>
          <p:cNvSpPr txBox="1">
            <a:spLocks/>
          </p:cNvSpPr>
          <p:nvPr/>
        </p:nvSpPr>
        <p:spPr>
          <a:xfrm>
            <a:off x="457200" y="0"/>
            <a:ext cx="8229600" cy="1143000"/>
          </a:xfrm>
          <a:prstGeom prst="rect">
            <a:avLst/>
          </a:prstGeom>
        </p:spPr>
        <p:txBody>
          <a:bodyPr/>
          <a:lstStyle/>
          <a:p>
            <a:pPr marL="0" marR="0" lvl="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r>
              <a:rPr kumimoji="0" lang="en-US" sz="3200" b="1" i="0" u="none" strike="noStrike" kern="0" cap="none" spc="0" normalizeH="0" baseline="0" noProof="0" dirty="0" smtClean="0">
                <a:ln>
                  <a:noFill/>
                </a:ln>
                <a:solidFill>
                  <a:srgbClr val="92D050"/>
                </a:solidFill>
                <a:effectLst/>
                <a:uLnTx/>
                <a:uFillTx/>
                <a:latin typeface="+mj-lt"/>
                <a:ea typeface="+mj-ea"/>
                <a:cs typeface="+mj-cs"/>
              </a:rPr>
              <a:t>Some tools for Oracle Tuning</a:t>
            </a:r>
            <a:endParaRPr kumimoji="0" lang="en-US" sz="3200" b="1" i="0" u="none" strike="noStrike" kern="0" cap="none" spc="0" normalizeH="0" baseline="0" noProof="0" dirty="0">
              <a:ln>
                <a:noFill/>
              </a:ln>
              <a:solidFill>
                <a:srgbClr val="92D050"/>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228600" y="1219200"/>
            <a:ext cx="8458200" cy="5221287"/>
          </a:xfrm>
        </p:spPr>
        <p:txBody>
          <a:bodyPr/>
          <a:lstStyle/>
          <a:p>
            <a:r>
              <a:rPr lang="en-US" sz="2000" dirty="0" smtClean="0">
                <a:latin typeface="+mj-lt"/>
              </a:rPr>
              <a:t>SQL functions rarely perform well. They cause the query to go single threaded. Therefore, to reuse code, use stored procedures and views instead of functions. Functions have huge drawbacks in the database tier.</a:t>
            </a:r>
          </a:p>
          <a:p>
            <a:r>
              <a:rPr lang="en-US" sz="2000" dirty="0" smtClean="0">
                <a:latin typeface="+mj-lt"/>
              </a:rPr>
              <a:t>Tuning memory with memory advisor.</a:t>
            </a:r>
          </a:p>
          <a:p>
            <a:r>
              <a:rPr lang="en-US" sz="2000" dirty="0" smtClean="0">
                <a:latin typeface="+mj-lt"/>
              </a:rPr>
              <a:t>Monitor poor and good indexes.</a:t>
            </a:r>
          </a:p>
          <a:p>
            <a:r>
              <a:rPr lang="en-US" sz="2000" dirty="0" smtClean="0">
                <a:latin typeface="+mj-lt"/>
              </a:rPr>
              <a:t>Monitor sub query usage and coding techniques.</a:t>
            </a:r>
          </a:p>
          <a:p>
            <a:r>
              <a:rPr lang="en-US" sz="2000" dirty="0" smtClean="0">
                <a:latin typeface="+mj-lt"/>
              </a:rPr>
              <a:t>Selecting appropriate back up strategies.</a:t>
            </a:r>
          </a:p>
          <a:p>
            <a:r>
              <a:rPr lang="en-US" sz="2000" dirty="0" smtClean="0">
                <a:latin typeface="+mj-lt"/>
              </a:rPr>
              <a:t>Reducing I/O with multiple buffer pools.</a:t>
            </a:r>
          </a:p>
          <a:p>
            <a:r>
              <a:rPr lang="en-US" sz="2000" dirty="0" smtClean="0">
                <a:latin typeface="+mj-lt"/>
              </a:rPr>
              <a:t>Enabling total memory management with AMM (Automatic memory Management).</a:t>
            </a:r>
          </a:p>
          <a:p>
            <a:r>
              <a:rPr lang="en-US" sz="2000" dirty="0" smtClean="0">
                <a:latin typeface="+mj-lt"/>
              </a:rPr>
              <a:t>Performing root cause analysis with ADDM (Automatic Database Diagnostic Monitor).</a:t>
            </a:r>
          </a:p>
          <a:p>
            <a:r>
              <a:rPr lang="en-US" sz="2000" dirty="0" smtClean="0">
                <a:latin typeface="+mj-lt"/>
              </a:rPr>
              <a:t>Tuning the buffer cache with buffer cache advisor.</a:t>
            </a:r>
            <a:endParaRPr lang="en-US" sz="2000" dirty="0">
              <a:latin typeface="+mj-lt"/>
            </a:endParaRPr>
          </a:p>
        </p:txBody>
      </p:sp>
      <p:sp>
        <p:nvSpPr>
          <p:cNvPr id="4" name="Title 1"/>
          <p:cNvSpPr txBox="1">
            <a:spLocks/>
          </p:cNvSpPr>
          <p:nvPr/>
        </p:nvSpPr>
        <p:spPr>
          <a:xfrm>
            <a:off x="914400" y="0"/>
            <a:ext cx="8229600" cy="1143000"/>
          </a:xfrm>
          <a:prstGeom prst="rect">
            <a:avLst/>
          </a:prstGeom>
        </p:spPr>
        <p:txBody>
          <a:bodyPr/>
          <a:lstStyle/>
          <a:p>
            <a:pPr marL="0" marR="0" lvl="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r>
              <a:rPr kumimoji="0" lang="en-US" sz="3200" b="1" i="0" u="none" strike="noStrike" kern="0" cap="none" spc="0" normalizeH="0" baseline="0" noProof="0" dirty="0" smtClean="0">
                <a:ln>
                  <a:noFill/>
                </a:ln>
                <a:solidFill>
                  <a:srgbClr val="92D050"/>
                </a:solidFill>
                <a:effectLst/>
                <a:uLnTx/>
                <a:uFillTx/>
                <a:latin typeface="+mj-lt"/>
                <a:ea typeface="+mj-ea"/>
                <a:cs typeface="+mj-cs"/>
              </a:rPr>
              <a:t>Tips on Oracle performance Tuning</a:t>
            </a:r>
            <a:endParaRPr kumimoji="0" lang="en-US" sz="3200" b="1" i="0" u="none" strike="noStrike" kern="0" cap="none" spc="0" normalizeH="0" baseline="0" noProof="0" dirty="0">
              <a:ln>
                <a:noFill/>
              </a:ln>
              <a:solidFill>
                <a:srgbClr val="92D050"/>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b="1" dirty="0" smtClean="0">
                <a:solidFill>
                  <a:srgbClr val="D2F494"/>
                </a:solidFill>
              </a:rPr>
              <a:t>SQL Server</a:t>
            </a:r>
            <a:endParaRPr lang="en-US" b="1" dirty="0">
              <a:solidFill>
                <a:srgbClr val="D2F494"/>
              </a:solidFill>
            </a:endParaRPr>
          </a:p>
        </p:txBody>
      </p:sp>
      <p:sp>
        <p:nvSpPr>
          <p:cNvPr id="3" name="Content Placeholder 2"/>
          <p:cNvSpPr>
            <a:spLocks noGrp="1"/>
          </p:cNvSpPr>
          <p:nvPr>
            <p:ph idx="1"/>
          </p:nvPr>
        </p:nvSpPr>
        <p:spPr>
          <a:xfrm>
            <a:off x="228600" y="2057400"/>
            <a:ext cx="8720138" cy="4178300"/>
          </a:xfrm>
        </p:spPr>
        <p:txBody>
          <a:bodyPr/>
          <a:lstStyle/>
          <a:p>
            <a:r>
              <a:rPr lang="en-US" sz="2400" dirty="0" smtClean="0"/>
              <a:t>Like all database systems, the SQL Server performs extremely complex tasks like memory management, optimum CPU utilization, query optimization, execution planning etc. at a lightning fast speed. </a:t>
            </a:r>
            <a:endParaRPr lang="en-US" sz="24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smtClean="0">
                <a:solidFill>
                  <a:srgbClr val="92D050"/>
                </a:solidFill>
              </a:rPr>
              <a:t>Functions of SQL Server</a:t>
            </a:r>
            <a:endParaRPr lang="en-US" sz="3600" b="1" dirty="0">
              <a:solidFill>
                <a:srgbClr val="92D050"/>
              </a:solidFill>
            </a:endParaRPr>
          </a:p>
        </p:txBody>
      </p:sp>
      <p:sp>
        <p:nvSpPr>
          <p:cNvPr id="3" name="Content Placeholder 2"/>
          <p:cNvSpPr>
            <a:spLocks noGrp="1"/>
          </p:cNvSpPr>
          <p:nvPr>
            <p:ph idx="1"/>
          </p:nvPr>
        </p:nvSpPr>
        <p:spPr>
          <a:xfrm>
            <a:off x="228600" y="990600"/>
            <a:ext cx="8705850" cy="5221287"/>
          </a:xfrm>
        </p:spPr>
        <p:txBody>
          <a:bodyPr/>
          <a:lstStyle/>
          <a:p>
            <a:r>
              <a:rPr lang="en-US" sz="2000" dirty="0" smtClean="0">
                <a:latin typeface="+mj-lt"/>
              </a:rPr>
              <a:t>Databases</a:t>
            </a:r>
          </a:p>
          <a:p>
            <a:pPr lvl="1"/>
            <a:r>
              <a:rPr lang="en-US" sz="1600" dirty="0" smtClean="0">
                <a:latin typeface="+mj-lt"/>
              </a:rPr>
              <a:t>Every SQL server has 2 types of files</a:t>
            </a:r>
          </a:p>
          <a:p>
            <a:pPr lvl="2"/>
            <a:r>
              <a:rPr lang="en-US" sz="1400" dirty="0" smtClean="0">
                <a:latin typeface="+mj-lt"/>
              </a:rPr>
              <a:t>Data files (tables/indexes/views/procedures)</a:t>
            </a:r>
          </a:p>
          <a:p>
            <a:pPr lvl="3"/>
            <a:r>
              <a:rPr lang="en-US" sz="1300" dirty="0" smtClean="0">
                <a:latin typeface="+mj-lt"/>
              </a:rPr>
              <a:t>Every data </a:t>
            </a:r>
            <a:r>
              <a:rPr lang="en-US" sz="1300" dirty="0" err="1" smtClean="0">
                <a:latin typeface="+mj-lt"/>
              </a:rPr>
              <a:t>dile</a:t>
            </a:r>
            <a:r>
              <a:rPr lang="en-US" sz="1300" dirty="0" smtClean="0">
                <a:latin typeface="+mj-lt"/>
              </a:rPr>
              <a:t> can be further classifies as Primary or </a:t>
            </a:r>
            <a:r>
              <a:rPr lang="en-US" sz="1300" dirty="0" err="1" smtClean="0">
                <a:latin typeface="+mj-lt"/>
              </a:rPr>
              <a:t>Srcondary</a:t>
            </a:r>
            <a:endParaRPr lang="en-US" sz="1300" dirty="0" smtClean="0">
              <a:latin typeface="+mj-lt"/>
            </a:endParaRPr>
          </a:p>
          <a:p>
            <a:pPr lvl="3"/>
            <a:r>
              <a:rPr lang="en-US" sz="1300" dirty="0" smtClean="0">
                <a:latin typeface="+mj-lt"/>
              </a:rPr>
              <a:t>Primary files have extension .</a:t>
            </a:r>
            <a:r>
              <a:rPr lang="en-US" sz="1300" dirty="0" err="1" smtClean="0">
                <a:latin typeface="+mj-lt"/>
              </a:rPr>
              <a:t>mdf</a:t>
            </a:r>
            <a:r>
              <a:rPr lang="en-US" sz="1300" dirty="0" smtClean="0">
                <a:latin typeface="+mj-lt"/>
              </a:rPr>
              <a:t> and secondary file have .</a:t>
            </a:r>
            <a:r>
              <a:rPr lang="en-US" sz="1300" dirty="0" err="1" smtClean="0">
                <a:latin typeface="+mj-lt"/>
              </a:rPr>
              <a:t>ndf</a:t>
            </a:r>
            <a:r>
              <a:rPr lang="en-US" sz="1300" dirty="0" smtClean="0">
                <a:latin typeface="+mj-lt"/>
              </a:rPr>
              <a:t>.</a:t>
            </a:r>
            <a:endParaRPr lang="en-US" sz="1600" dirty="0" smtClean="0">
              <a:latin typeface="+mj-lt"/>
            </a:endParaRPr>
          </a:p>
          <a:p>
            <a:pPr lvl="2"/>
            <a:r>
              <a:rPr lang="en-US" sz="1400" dirty="0" smtClean="0">
                <a:latin typeface="+mj-lt"/>
              </a:rPr>
              <a:t>Log files (contain recovery information) – Extension is .</a:t>
            </a:r>
            <a:r>
              <a:rPr lang="en-US" sz="1400" dirty="0" err="1" smtClean="0">
                <a:latin typeface="+mj-lt"/>
              </a:rPr>
              <a:t>ldf</a:t>
            </a:r>
            <a:endParaRPr lang="en-US" sz="1400" dirty="0" smtClean="0">
              <a:latin typeface="+mj-lt"/>
            </a:endParaRPr>
          </a:p>
          <a:p>
            <a:r>
              <a:rPr lang="en-US" sz="2000" dirty="0" smtClean="0">
                <a:latin typeface="+mj-lt"/>
              </a:rPr>
              <a:t>Database Files and File Groups</a:t>
            </a:r>
          </a:p>
          <a:p>
            <a:pPr lvl="1"/>
            <a:r>
              <a:rPr lang="en-US" sz="1600" dirty="0" smtClean="0">
                <a:latin typeface="+mj-lt"/>
              </a:rPr>
              <a:t>A file group may contain data files and the properties of all data files can </a:t>
            </a:r>
            <a:r>
              <a:rPr lang="en-US" sz="1600" dirty="0" err="1" smtClean="0">
                <a:latin typeface="+mj-lt"/>
              </a:rPr>
              <a:t>br</a:t>
            </a:r>
            <a:r>
              <a:rPr lang="en-US" sz="1600" dirty="0" smtClean="0">
                <a:latin typeface="+mj-lt"/>
              </a:rPr>
              <a:t> simultaneously managed with a file group.</a:t>
            </a:r>
          </a:p>
          <a:p>
            <a:pPr lvl="1"/>
            <a:r>
              <a:rPr lang="en-US" sz="1600" dirty="0" smtClean="0">
                <a:latin typeface="+mj-lt"/>
              </a:rPr>
              <a:t>Every database has a primary file group. There are 2 types of file groups:</a:t>
            </a:r>
          </a:p>
          <a:p>
            <a:pPr lvl="2"/>
            <a:r>
              <a:rPr lang="en-US" sz="1400" dirty="0" smtClean="0">
                <a:latin typeface="+mj-lt"/>
              </a:rPr>
              <a:t>Primary FG : it is the default file group.</a:t>
            </a:r>
          </a:p>
          <a:p>
            <a:pPr lvl="2"/>
            <a:r>
              <a:rPr lang="en-US" sz="1400" dirty="0" smtClean="0">
                <a:latin typeface="+mj-lt"/>
              </a:rPr>
              <a:t>Secondary FG</a:t>
            </a:r>
          </a:p>
          <a:p>
            <a:r>
              <a:rPr lang="en-US" sz="1800" dirty="0" smtClean="0">
                <a:latin typeface="+mj-lt"/>
              </a:rPr>
              <a:t>Transaction Logs</a:t>
            </a:r>
          </a:p>
          <a:p>
            <a:r>
              <a:rPr lang="en-US" sz="1800" dirty="0" smtClean="0">
                <a:latin typeface="+mj-lt"/>
              </a:rPr>
              <a:t>Backup and Recovery</a:t>
            </a:r>
          </a:p>
          <a:p>
            <a:r>
              <a:rPr lang="en-US" sz="1800" dirty="0" smtClean="0">
                <a:latin typeface="+mj-lt"/>
              </a:rPr>
              <a:t>Microsoft Clusters</a:t>
            </a:r>
          </a:p>
          <a:p>
            <a:r>
              <a:rPr lang="en-US" sz="1800" dirty="0" smtClean="0">
                <a:latin typeface="+mj-lt"/>
              </a:rPr>
              <a:t>Protocols</a:t>
            </a:r>
          </a:p>
          <a:p>
            <a:r>
              <a:rPr lang="en-US" sz="1800" dirty="0" smtClean="0">
                <a:latin typeface="+mj-lt"/>
              </a:rPr>
              <a:t>Disaster Recovery</a:t>
            </a:r>
            <a:endParaRPr lang="en-US" sz="2000" dirty="0">
              <a:latin typeface="+mj-lt"/>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
            </a:r>
            <a:endParaRPr lang="en-US" dirty="0"/>
          </a:p>
        </p:txBody>
      </p:sp>
      <p:sp>
        <p:nvSpPr>
          <p:cNvPr id="3" name="Content Placeholder 2"/>
          <p:cNvSpPr>
            <a:spLocks noGrp="1"/>
          </p:cNvSpPr>
          <p:nvPr>
            <p:ph idx="1"/>
          </p:nvPr>
        </p:nvSpPr>
        <p:spPr>
          <a:xfrm>
            <a:off x="242888" y="1014413"/>
            <a:ext cx="8705850" cy="1957387"/>
          </a:xfrm>
        </p:spPr>
        <p:txBody>
          <a:bodyPr/>
          <a:lstStyle/>
          <a:p>
            <a:r>
              <a:rPr lang="en-US" sz="2000" dirty="0" smtClean="0">
                <a:latin typeface="+mj-lt"/>
              </a:rPr>
              <a:t>A Microsoft SQL Server Cluster is nothing more than a collection of two or more physical servers with identical access to shared storage that provides the disk resources required to store the database files.  </a:t>
            </a:r>
          </a:p>
          <a:p>
            <a:r>
              <a:rPr lang="en-US" sz="2000" dirty="0" smtClean="0">
                <a:latin typeface="+mj-lt"/>
              </a:rPr>
              <a:t>These servers are referred to as "nodes".</a:t>
            </a:r>
          </a:p>
          <a:p>
            <a:endParaRPr lang="en-US" sz="2000" dirty="0" smtClean="0">
              <a:latin typeface="+mj-lt"/>
            </a:endParaRPr>
          </a:p>
          <a:p>
            <a:r>
              <a:rPr lang="en-US" sz="2000" dirty="0" smtClean="0">
                <a:latin typeface="+mj-lt"/>
              </a:rPr>
              <a:t>Advantages of Clusters:</a:t>
            </a:r>
          </a:p>
          <a:p>
            <a:pPr lvl="1"/>
            <a:endParaRPr lang="en-US" sz="1600" dirty="0" smtClean="0">
              <a:latin typeface="+mj-lt"/>
            </a:endParaRPr>
          </a:p>
          <a:p>
            <a:pPr lvl="1"/>
            <a:r>
              <a:rPr lang="en-US" sz="1600" dirty="0" smtClean="0">
                <a:latin typeface="+mj-lt"/>
              </a:rPr>
              <a:t>High Availability of Resources</a:t>
            </a:r>
          </a:p>
          <a:p>
            <a:pPr lvl="1"/>
            <a:r>
              <a:rPr lang="en-US" sz="1600" dirty="0" smtClean="0">
                <a:latin typeface="+mj-lt"/>
              </a:rPr>
              <a:t>Centralized Administration</a:t>
            </a:r>
          </a:p>
          <a:p>
            <a:pPr lvl="1"/>
            <a:r>
              <a:rPr lang="en-US" sz="1600" dirty="0" smtClean="0">
                <a:latin typeface="+mj-lt"/>
              </a:rPr>
              <a:t>Scalable, but Affordable</a:t>
            </a:r>
          </a:p>
          <a:p>
            <a:endParaRPr lang="en-US" sz="2000" dirty="0" smtClean="0">
              <a:latin typeface="+mj-lt"/>
            </a:endParaRPr>
          </a:p>
          <a:p>
            <a:endParaRPr lang="en-US" sz="2000" dirty="0" smtClean="0">
              <a:latin typeface="+mj-lt"/>
            </a:endParaRPr>
          </a:p>
          <a:p>
            <a:endParaRPr lang="en-US" sz="2000" dirty="0">
              <a:latin typeface="+mj-lt"/>
            </a:endParaRPr>
          </a:p>
        </p:txBody>
      </p:sp>
      <p:sp>
        <p:nvSpPr>
          <p:cNvPr id="4" name="Title 1"/>
          <p:cNvSpPr txBox="1">
            <a:spLocks/>
          </p:cNvSpPr>
          <p:nvPr/>
        </p:nvSpPr>
        <p:spPr>
          <a:xfrm>
            <a:off x="609600" y="228600"/>
            <a:ext cx="8229600" cy="1143000"/>
          </a:xfrm>
          <a:prstGeom prst="rect">
            <a:avLst/>
          </a:prstGeom>
        </p:spPr>
        <p:txBody>
          <a:bodyPr/>
          <a:lstStyle/>
          <a:p>
            <a:pPr marL="0" marR="0" lvl="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r>
              <a:rPr kumimoji="0" lang="en-US" sz="3600" b="1" i="0" u="none" strike="noStrike" kern="0" cap="none" spc="0" normalizeH="0" baseline="0" noProof="0" dirty="0" smtClean="0">
                <a:ln>
                  <a:noFill/>
                </a:ln>
                <a:solidFill>
                  <a:srgbClr val="92D050"/>
                </a:solidFill>
                <a:effectLst/>
                <a:uLnTx/>
                <a:uFillTx/>
                <a:latin typeface="+mj-lt"/>
                <a:ea typeface="+mj-ea"/>
                <a:cs typeface="+mj-cs"/>
              </a:rPr>
              <a:t>Microsoft</a:t>
            </a:r>
            <a:r>
              <a:rPr kumimoji="0" lang="en-US" sz="3600" b="1" i="0" u="none" strike="noStrike" kern="0" cap="none" spc="0" normalizeH="0" noProof="0" dirty="0" smtClean="0">
                <a:ln>
                  <a:noFill/>
                </a:ln>
                <a:solidFill>
                  <a:srgbClr val="92D050"/>
                </a:solidFill>
                <a:effectLst/>
                <a:uLnTx/>
                <a:uFillTx/>
                <a:latin typeface="+mj-lt"/>
                <a:ea typeface="+mj-ea"/>
                <a:cs typeface="+mj-cs"/>
              </a:rPr>
              <a:t> Clusters</a:t>
            </a:r>
            <a:endParaRPr kumimoji="0" lang="en-US" sz="3600" b="1" i="0" u="none" strike="noStrike" kern="0" cap="none" spc="0" normalizeH="0" baseline="0" noProof="0" dirty="0">
              <a:ln>
                <a:noFill/>
              </a:ln>
              <a:solidFill>
                <a:srgbClr val="92D050"/>
              </a:solidFill>
              <a:effectLst/>
              <a:uLnTx/>
              <a:uFillTx/>
              <a:latin typeface="+mj-lt"/>
              <a:ea typeface="+mj-ea"/>
              <a:cs typeface="+mj-cs"/>
            </a:endParaRPr>
          </a:p>
        </p:txBody>
      </p:sp>
      <p:pic>
        <p:nvPicPr>
          <p:cNvPr id="1026" name="Picture 2" descr="Cc723240.xcla_a09(en-us,TechNet.10).gif"/>
          <p:cNvPicPr>
            <a:picLocks noChangeAspect="1" noChangeArrowheads="1"/>
          </p:cNvPicPr>
          <p:nvPr/>
        </p:nvPicPr>
        <p:blipFill>
          <a:blip r:embed="rId2"/>
          <a:srcRect/>
          <a:stretch>
            <a:fillRect/>
          </a:stretch>
        </p:blipFill>
        <p:spPr bwMode="auto">
          <a:xfrm>
            <a:off x="3733800" y="2667000"/>
            <a:ext cx="5158794" cy="3352800"/>
          </a:xfrm>
          <a:prstGeom prst="rect">
            <a:avLst/>
          </a:prstGeom>
          <a:noFill/>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8130" name="Picture 2" descr="Cc723240.xcla_a02(en-us,TechNet.10).gif"/>
          <p:cNvPicPr>
            <a:picLocks noChangeAspect="1" noChangeArrowheads="1"/>
          </p:cNvPicPr>
          <p:nvPr/>
        </p:nvPicPr>
        <p:blipFill>
          <a:blip r:embed="rId2"/>
          <a:srcRect/>
          <a:stretch>
            <a:fillRect/>
          </a:stretch>
        </p:blipFill>
        <p:spPr bwMode="auto">
          <a:xfrm>
            <a:off x="5029200" y="1066800"/>
            <a:ext cx="3495675" cy="4495800"/>
          </a:xfrm>
          <a:prstGeom prst="rect">
            <a:avLst/>
          </a:prstGeom>
          <a:noFill/>
        </p:spPr>
      </p:pic>
      <p:sp>
        <p:nvSpPr>
          <p:cNvPr id="5" name="Rectangle 4"/>
          <p:cNvSpPr/>
          <p:nvPr/>
        </p:nvSpPr>
        <p:spPr>
          <a:xfrm>
            <a:off x="533400" y="1143000"/>
            <a:ext cx="4191000" cy="3416320"/>
          </a:xfrm>
          <a:prstGeom prst="rect">
            <a:avLst/>
          </a:prstGeom>
        </p:spPr>
        <p:txBody>
          <a:bodyPr wrap="square">
            <a:spAutoFit/>
          </a:bodyPr>
          <a:lstStyle/>
          <a:p>
            <a:pPr algn="just"/>
            <a:r>
              <a:rPr lang="en-US" dirty="0" smtClean="0"/>
              <a:t>When a SQL Server instance is installed on the cluster, system and user databases are required to be on the shared storage. That allows the cluster to move the SQL instance to any server (or “node”) in the cluster whenever you request, or if one of the nodes is having a problem.  There is only one copy of the data, but the network name and SQL Server service for the instance can be made active from any cluster node.</a:t>
            </a:r>
            <a:endParaRPr lang="en-US" dirty="0"/>
          </a:p>
        </p:txBody>
      </p:sp>
      <p:sp>
        <p:nvSpPr>
          <p:cNvPr id="6" name="Title 1"/>
          <p:cNvSpPr txBox="1">
            <a:spLocks/>
          </p:cNvSpPr>
          <p:nvPr/>
        </p:nvSpPr>
        <p:spPr>
          <a:xfrm>
            <a:off x="609600" y="228600"/>
            <a:ext cx="8229600" cy="1143000"/>
          </a:xfrm>
          <a:prstGeom prst="rect">
            <a:avLst/>
          </a:prstGeom>
        </p:spPr>
        <p:txBody>
          <a:bodyPr/>
          <a:lstStyle/>
          <a:p>
            <a:pPr marL="0" marR="0" lvl="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r>
              <a:rPr kumimoji="0" lang="en-US" sz="3600" b="1" i="0" u="none" strike="noStrike" kern="0" cap="none" spc="0" normalizeH="0" baseline="0" noProof="0" dirty="0" smtClean="0">
                <a:ln>
                  <a:noFill/>
                </a:ln>
                <a:solidFill>
                  <a:srgbClr val="92D050"/>
                </a:solidFill>
                <a:effectLst/>
                <a:uLnTx/>
                <a:uFillTx/>
                <a:latin typeface="+mj-lt"/>
                <a:ea typeface="+mj-ea"/>
                <a:cs typeface="+mj-cs"/>
              </a:rPr>
              <a:t>Microsoft</a:t>
            </a:r>
            <a:r>
              <a:rPr kumimoji="0" lang="en-US" sz="3600" b="1" i="0" u="none" strike="noStrike" kern="0" cap="none" spc="0" normalizeH="0" noProof="0" dirty="0" smtClean="0">
                <a:ln>
                  <a:noFill/>
                </a:ln>
                <a:solidFill>
                  <a:srgbClr val="92D050"/>
                </a:solidFill>
                <a:effectLst/>
                <a:uLnTx/>
                <a:uFillTx/>
                <a:latin typeface="+mj-lt"/>
                <a:ea typeface="+mj-ea"/>
                <a:cs typeface="+mj-cs"/>
              </a:rPr>
              <a:t> Clusters</a:t>
            </a:r>
            <a:endParaRPr kumimoji="0" lang="en-US" sz="3600" b="1" i="0" u="none" strike="noStrike" kern="0" cap="none" spc="0" normalizeH="0" baseline="0" noProof="0" dirty="0">
              <a:ln>
                <a:noFill/>
              </a:ln>
              <a:solidFill>
                <a:srgbClr val="92D050"/>
              </a:solidFill>
              <a:effectLst/>
              <a:uLnTx/>
              <a:uFillTx/>
              <a:latin typeface="+mj-lt"/>
              <a:ea typeface="+mj-ea"/>
              <a:cs typeface="+mj-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810000"/>
            <a:ext cx="9144000" cy="2667000"/>
          </a:xfrm>
        </p:spPr>
        <p:txBody>
          <a:bodyPr/>
          <a:lstStyle/>
          <a:p>
            <a:pPr algn="l"/>
            <a:r>
              <a:rPr lang="en-US" sz="2000" dirty="0" smtClean="0"/>
              <a:t>-The SGA is a group of shared memory structures, known as SGA components, that contain data and control information for one Oracle Database instance.</a:t>
            </a:r>
            <a:br>
              <a:rPr lang="en-US" sz="2000" dirty="0" smtClean="0"/>
            </a:br>
            <a:r>
              <a:rPr lang="en-US" sz="2000" dirty="0" smtClean="0"/>
              <a:t/>
            </a:r>
            <a:br>
              <a:rPr lang="en-US" sz="2000" dirty="0" smtClean="0"/>
            </a:br>
            <a:r>
              <a:rPr lang="en-US" sz="2000" dirty="0" smtClean="0"/>
              <a:t>-The SGA is shared by all server and background processes. </a:t>
            </a:r>
            <a:br>
              <a:rPr lang="en-US" sz="2000" dirty="0" smtClean="0"/>
            </a:br>
            <a:r>
              <a:rPr lang="en-US" sz="2000" dirty="0" smtClean="0"/>
              <a:t/>
            </a:r>
            <a:br>
              <a:rPr lang="en-US" sz="2000" dirty="0" smtClean="0"/>
            </a:br>
            <a:r>
              <a:rPr lang="en-US" sz="2000" dirty="0" smtClean="0"/>
              <a:t>-Examples of data stored in the SGA include cached data blocks and shared SQL areas.</a:t>
            </a:r>
            <a:endParaRPr lang="en-US" sz="2000" dirty="0"/>
          </a:p>
        </p:txBody>
      </p:sp>
      <p:sp>
        <p:nvSpPr>
          <p:cNvPr id="6" name="Title 1"/>
          <p:cNvSpPr txBox="1">
            <a:spLocks/>
          </p:cNvSpPr>
          <p:nvPr/>
        </p:nvSpPr>
        <p:spPr>
          <a:xfrm>
            <a:off x="609600" y="0"/>
            <a:ext cx="8229600" cy="1143000"/>
          </a:xfrm>
          <a:prstGeom prst="rect">
            <a:avLst/>
          </a:prstGeom>
        </p:spPr>
        <p:txBody>
          <a:bodyPr/>
          <a:lstStyle/>
          <a:p>
            <a:pPr marL="0" marR="0" lvl="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r>
              <a:rPr kumimoji="0" lang="en-US" sz="3200" b="1" i="0" u="none" strike="noStrike" kern="0" cap="none" spc="0" normalizeH="0" baseline="0" noProof="0" dirty="0" smtClean="0">
                <a:ln>
                  <a:noFill/>
                </a:ln>
                <a:solidFill>
                  <a:srgbClr val="92D050"/>
                </a:solidFill>
                <a:effectLst/>
                <a:uLnTx/>
                <a:uFillTx/>
                <a:latin typeface="+mj-lt"/>
                <a:ea typeface="+mj-ea"/>
                <a:cs typeface="+mj-cs"/>
              </a:rPr>
              <a:t>Oracle 11g Memory Management</a:t>
            </a:r>
            <a:endParaRPr kumimoji="0" lang="en-US" sz="3200" b="1" i="0" u="none" strike="noStrike" kern="0" cap="none" spc="0" normalizeH="0" baseline="0" noProof="0" dirty="0">
              <a:ln>
                <a:noFill/>
              </a:ln>
              <a:solidFill>
                <a:srgbClr val="92D050"/>
              </a:solidFill>
              <a:effectLst/>
              <a:uLnTx/>
              <a:uFillTx/>
              <a:latin typeface="+mj-lt"/>
              <a:ea typeface="+mj-ea"/>
              <a:cs typeface="+mj-cs"/>
            </a:endParaRPr>
          </a:p>
        </p:txBody>
      </p:sp>
      <p:pic>
        <p:nvPicPr>
          <p:cNvPr id="3074" name="Picture 2" descr="http://www.datadisk.co.uk/images/oracle/SGA_gif.gif"/>
          <p:cNvPicPr>
            <a:picLocks noChangeAspect="1" noChangeArrowheads="1"/>
          </p:cNvPicPr>
          <p:nvPr/>
        </p:nvPicPr>
        <p:blipFill>
          <a:blip r:embed="rId2"/>
          <a:srcRect/>
          <a:stretch>
            <a:fillRect/>
          </a:stretch>
        </p:blipFill>
        <p:spPr bwMode="auto">
          <a:xfrm>
            <a:off x="0" y="990600"/>
            <a:ext cx="9144000" cy="2895600"/>
          </a:xfrm>
          <a:prstGeom prst="rect">
            <a:avLst/>
          </a:prstGeom>
          <a:noFill/>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smtClean="0">
                <a:solidFill>
                  <a:srgbClr val="92D050"/>
                </a:solidFill>
              </a:rPr>
              <a:t>Database Server</a:t>
            </a:r>
            <a:endParaRPr lang="en-US" sz="3600" b="1" dirty="0">
              <a:solidFill>
                <a:srgbClr val="92D050"/>
              </a:solidFill>
            </a:endParaRPr>
          </a:p>
        </p:txBody>
      </p:sp>
      <p:sp>
        <p:nvSpPr>
          <p:cNvPr id="3" name="Content Placeholder 2"/>
          <p:cNvSpPr>
            <a:spLocks noGrp="1"/>
          </p:cNvSpPr>
          <p:nvPr>
            <p:ph idx="1"/>
          </p:nvPr>
        </p:nvSpPr>
        <p:spPr>
          <a:xfrm>
            <a:off x="381000" y="1219200"/>
            <a:ext cx="7986712" cy="5221287"/>
          </a:xfrm>
        </p:spPr>
        <p:txBody>
          <a:bodyPr/>
          <a:lstStyle/>
          <a:p>
            <a:pPr algn="just">
              <a:buFontTx/>
              <a:buChar char="•"/>
            </a:pPr>
            <a:r>
              <a:rPr lang="en-US" sz="2400" dirty="0" smtClean="0"/>
              <a:t>Database server is the computer where SQL Server service is running</a:t>
            </a:r>
          </a:p>
          <a:p>
            <a:pPr algn="just">
              <a:buFontTx/>
              <a:buChar char="•"/>
            </a:pPr>
            <a:r>
              <a:rPr lang="en-US" sz="2400" dirty="0" smtClean="0"/>
              <a:t>SQL Server runs as a processes in NT</a:t>
            </a:r>
          </a:p>
          <a:p>
            <a:pPr algn="just">
              <a:buFontTx/>
              <a:buChar char="•"/>
            </a:pPr>
            <a:r>
              <a:rPr lang="en-US" sz="2400" dirty="0" smtClean="0"/>
              <a:t>More than one SQL Server can run on a single computer</a:t>
            </a:r>
          </a:p>
          <a:p>
            <a:pPr lvl="1" algn="just">
              <a:buFontTx/>
              <a:buChar char="•"/>
            </a:pPr>
            <a:r>
              <a:rPr lang="en-US" sz="2000" dirty="0" smtClean="0"/>
              <a:t>This is possible only with version SQL Server 2000 and not with version SQL Server 7.0</a:t>
            </a:r>
          </a:p>
          <a:p>
            <a:pPr algn="just">
              <a:buFontTx/>
              <a:buChar char="•"/>
            </a:pPr>
            <a:r>
              <a:rPr lang="en-US" sz="2400" dirty="0" smtClean="0"/>
              <a:t>SQL Server is a Relational Database Management System</a:t>
            </a:r>
          </a:p>
          <a:p>
            <a:pPr algn="just">
              <a:buFontTx/>
              <a:buChar char="•"/>
            </a:pPr>
            <a:r>
              <a:rPr lang="en-US" sz="2400" dirty="0" smtClean="0"/>
              <a:t>All the database are accessed and managed through the Server</a:t>
            </a:r>
            <a:endParaRPr lang="en-US" sz="2400"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solidFill>
                  <a:srgbClr val="92D050"/>
                </a:solidFill>
              </a:rPr>
              <a:t>SQL Server Client tools</a:t>
            </a:r>
            <a:endParaRPr lang="en-US" sz="3200" b="1" dirty="0">
              <a:solidFill>
                <a:srgbClr val="92D050"/>
              </a:solidFill>
            </a:endParaRPr>
          </a:p>
        </p:txBody>
      </p:sp>
      <p:sp>
        <p:nvSpPr>
          <p:cNvPr id="3" name="Content Placeholder 2"/>
          <p:cNvSpPr>
            <a:spLocks noGrp="1"/>
          </p:cNvSpPr>
          <p:nvPr>
            <p:ph idx="1"/>
          </p:nvPr>
        </p:nvSpPr>
        <p:spPr>
          <a:xfrm>
            <a:off x="228600" y="990600"/>
            <a:ext cx="8477250" cy="5221287"/>
          </a:xfrm>
        </p:spPr>
        <p:txBody>
          <a:bodyPr/>
          <a:lstStyle/>
          <a:p>
            <a:pPr>
              <a:buFontTx/>
              <a:buChar char="•"/>
            </a:pPr>
            <a:r>
              <a:rPr lang="en-US" sz="1600" b="1" dirty="0" smtClean="0"/>
              <a:t>SQL Enterprise Manager</a:t>
            </a:r>
          </a:p>
          <a:p>
            <a:pPr lvl="1">
              <a:buFontTx/>
              <a:buChar char="•"/>
            </a:pPr>
            <a:r>
              <a:rPr lang="en-US" sz="1200" b="1" dirty="0" smtClean="0"/>
              <a:t>It is the primary administrative tool and provides a Microsoft management Console user interface that allows user to:</a:t>
            </a:r>
          </a:p>
          <a:p>
            <a:pPr lvl="1">
              <a:buFontTx/>
              <a:buChar char="•"/>
            </a:pPr>
            <a:r>
              <a:rPr lang="en-US" sz="1200" b="1" dirty="0" smtClean="0"/>
              <a:t>Administer database objects, users and permissions in each registered server.</a:t>
            </a:r>
          </a:p>
          <a:p>
            <a:pPr lvl="1">
              <a:buFontTx/>
              <a:buChar char="•"/>
            </a:pPr>
            <a:r>
              <a:rPr lang="en-US" sz="1200" b="1" dirty="0" smtClean="0"/>
              <a:t>Defines group of servers running SQL server</a:t>
            </a:r>
          </a:p>
          <a:p>
            <a:pPr lvl="1">
              <a:buFontTx/>
              <a:buChar char="•"/>
            </a:pPr>
            <a:r>
              <a:rPr lang="en-US" sz="1200" b="1" dirty="0" smtClean="0"/>
              <a:t>Design and execute SQL statement, batches and scripts interactively by invoking SQL query analyzer.</a:t>
            </a:r>
          </a:p>
          <a:p>
            <a:pPr>
              <a:buFontTx/>
              <a:buChar char="•"/>
            </a:pPr>
            <a:r>
              <a:rPr lang="en-US" sz="1600" b="1" dirty="0" smtClean="0"/>
              <a:t>SQL Query Analyzer</a:t>
            </a:r>
          </a:p>
          <a:p>
            <a:pPr lvl="1">
              <a:buFontTx/>
              <a:buChar char="•"/>
            </a:pPr>
            <a:r>
              <a:rPr lang="en-US" sz="1200" b="1" dirty="0" smtClean="0"/>
              <a:t>It can be started from SQL enterprise manager by using its tool menu.</a:t>
            </a:r>
          </a:p>
          <a:p>
            <a:pPr lvl="1">
              <a:buFontTx/>
              <a:buChar char="•"/>
            </a:pPr>
            <a:r>
              <a:rPr lang="en-US" sz="1200" b="1" dirty="0" smtClean="0"/>
              <a:t>Users can interactively design and execute queries.</a:t>
            </a:r>
          </a:p>
          <a:p>
            <a:pPr lvl="1">
              <a:buFontTx/>
              <a:buChar char="•"/>
            </a:pPr>
            <a:r>
              <a:rPr lang="en-US" sz="1200" b="1" dirty="0" smtClean="0"/>
              <a:t>Query designer is a GUI toll for designing queries used in specific objects</a:t>
            </a:r>
            <a:r>
              <a:rPr lang="en-US" sz="1400" b="1" dirty="0" smtClean="0"/>
              <a:t>.</a:t>
            </a:r>
          </a:p>
          <a:p>
            <a:pPr>
              <a:buFontTx/>
              <a:buChar char="•"/>
            </a:pPr>
            <a:r>
              <a:rPr lang="en-US" sz="1600" b="1" dirty="0" smtClean="0"/>
              <a:t>Service Manager</a:t>
            </a:r>
          </a:p>
          <a:p>
            <a:pPr lvl="1">
              <a:buFontTx/>
              <a:buChar char="•"/>
            </a:pPr>
            <a:r>
              <a:rPr lang="en-US" sz="1200" b="1" dirty="0" smtClean="0"/>
              <a:t>It is used to start, stop and pause SQL server components. These components run as services as separate executable programs.</a:t>
            </a:r>
          </a:p>
          <a:p>
            <a:pPr lvl="1">
              <a:buFontTx/>
              <a:buChar char="•"/>
            </a:pPr>
            <a:r>
              <a:rPr lang="en-US" sz="1200" b="1" dirty="0" smtClean="0"/>
              <a:t>There is one SQL server service for each instance of SQL server running on computer.</a:t>
            </a:r>
          </a:p>
          <a:p>
            <a:pPr lvl="1">
              <a:buFontTx/>
              <a:buChar char="•"/>
            </a:pPr>
            <a:r>
              <a:rPr lang="en-US" sz="1200" b="1" dirty="0" smtClean="0"/>
              <a:t>It is a small taskbar application which when minimized, appears in the area of taskbar clock o n the right of the taskbar.</a:t>
            </a:r>
          </a:p>
          <a:p>
            <a:pPr>
              <a:buFontTx/>
              <a:buChar char="•"/>
            </a:pPr>
            <a:r>
              <a:rPr lang="en-US" sz="1600" b="1" dirty="0" smtClean="0"/>
              <a:t>Server  &amp; Client Network Utility</a:t>
            </a:r>
          </a:p>
          <a:p>
            <a:pPr lvl="1">
              <a:buFontTx/>
              <a:buChar char="•"/>
            </a:pPr>
            <a:r>
              <a:rPr lang="en-US" sz="1200" b="1" dirty="0" smtClean="0"/>
              <a:t>Enable and Disable Network Protocol</a:t>
            </a:r>
          </a:p>
          <a:p>
            <a:pPr>
              <a:buFontTx/>
              <a:buChar char="•"/>
            </a:pPr>
            <a:r>
              <a:rPr lang="en-US" sz="1600" b="1" dirty="0" smtClean="0"/>
              <a:t>Index Tuning Wizard</a:t>
            </a:r>
          </a:p>
          <a:p>
            <a:pPr>
              <a:buFontTx/>
              <a:buChar char="•"/>
            </a:pPr>
            <a:r>
              <a:rPr lang="en-US" sz="1600" b="1" dirty="0" smtClean="0"/>
              <a:t>Data Transformation Services</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228600" y="914400"/>
            <a:ext cx="8705850" cy="5221287"/>
          </a:xfrm>
        </p:spPr>
        <p:txBody>
          <a:bodyPr/>
          <a:lstStyle/>
          <a:p>
            <a:pPr>
              <a:buFontTx/>
              <a:buChar char="•"/>
            </a:pPr>
            <a:r>
              <a:rPr lang="en-US" sz="1600" b="1" dirty="0" smtClean="0"/>
              <a:t>Performance Monitor</a:t>
            </a:r>
          </a:p>
          <a:p>
            <a:pPr lvl="1">
              <a:buFontTx/>
              <a:buChar char="•"/>
            </a:pPr>
            <a:r>
              <a:rPr lang="en-US" sz="1400" b="1" dirty="0" smtClean="0"/>
              <a:t>Monitoring helps in :</a:t>
            </a:r>
          </a:p>
          <a:p>
            <a:pPr lvl="1">
              <a:buFontTx/>
              <a:buChar char="•"/>
            </a:pPr>
            <a:r>
              <a:rPr lang="en-US" sz="1400" b="1" dirty="0" smtClean="0"/>
              <a:t>Determining whether performance improvements can be made.</a:t>
            </a:r>
          </a:p>
          <a:p>
            <a:pPr lvl="1">
              <a:buFontTx/>
              <a:buChar char="•"/>
            </a:pPr>
            <a:r>
              <a:rPr lang="en-US" sz="1400" b="1" dirty="0" smtClean="0"/>
              <a:t>Determining user activity to find out what queries user are issuing and who is connected to SQL server.</a:t>
            </a:r>
          </a:p>
          <a:p>
            <a:pPr lvl="1">
              <a:buFontTx/>
              <a:buChar char="•"/>
            </a:pPr>
            <a:r>
              <a:rPr lang="en-US" sz="1400" b="1" dirty="0" smtClean="0"/>
              <a:t>Troubleshooting problems</a:t>
            </a:r>
          </a:p>
          <a:p>
            <a:pPr lvl="1">
              <a:buFontTx/>
              <a:buChar char="•"/>
            </a:pPr>
            <a:r>
              <a:rPr lang="en-US" sz="1400" b="1" dirty="0" smtClean="0"/>
              <a:t>Testing applications</a:t>
            </a:r>
          </a:p>
          <a:p>
            <a:pPr>
              <a:buFontTx/>
              <a:buChar char="•"/>
            </a:pPr>
            <a:r>
              <a:rPr lang="en-US" sz="1600" b="1" dirty="0" smtClean="0"/>
              <a:t>SQL Profiler</a:t>
            </a:r>
          </a:p>
          <a:p>
            <a:pPr>
              <a:spcBef>
                <a:spcPts val="0"/>
              </a:spcBef>
            </a:pPr>
            <a:endParaRPr lang="en-US" sz="500" dirty="0" smtClean="0">
              <a:latin typeface="+mj-lt"/>
            </a:endParaRPr>
          </a:p>
          <a:p>
            <a:pPr>
              <a:spcBef>
                <a:spcPts val="0"/>
              </a:spcBef>
            </a:pPr>
            <a:r>
              <a:rPr lang="en-US" sz="1400" b="1" dirty="0" smtClean="0">
                <a:latin typeface="+mj-lt"/>
              </a:rPr>
              <a:t>SQL Profiler is a tool that captures SQL Server events from the server and saves those events in what's known as a trace file. You can then analyze or use the trace file to troubleshoot logic or performance problems. You can use this utility to monitor several areas of server activity, such as:</a:t>
            </a:r>
            <a:br>
              <a:rPr lang="en-US" sz="1400" b="1" dirty="0" smtClean="0">
                <a:latin typeface="+mj-lt"/>
              </a:rPr>
            </a:br>
            <a:r>
              <a:rPr lang="en-US" sz="1400" b="1" dirty="0" smtClean="0">
                <a:latin typeface="+mj-lt"/>
              </a:rPr>
              <a:t>	</a:t>
            </a:r>
            <a:r>
              <a:rPr lang="en-US" sz="1600" b="1" dirty="0" smtClean="0">
                <a:latin typeface="+mj-lt"/>
              </a:rPr>
              <a:t>      </a:t>
            </a:r>
            <a:r>
              <a:rPr lang="en-US" sz="1400" b="1" dirty="0" smtClean="0">
                <a:latin typeface="+mj-lt"/>
              </a:rPr>
              <a:t>Analyzing and debugging SQL statements and stored procedures.</a:t>
            </a:r>
          </a:p>
          <a:p>
            <a:pPr lvl="1">
              <a:spcBef>
                <a:spcPts val="0"/>
              </a:spcBef>
            </a:pPr>
            <a:r>
              <a:rPr lang="en-US" sz="1400" b="1" dirty="0" smtClean="0">
                <a:latin typeface="+mj-lt"/>
              </a:rPr>
              <a:t>Monitoring slow performance.</a:t>
            </a:r>
          </a:p>
          <a:p>
            <a:pPr lvl="1">
              <a:spcBef>
                <a:spcPts val="0"/>
              </a:spcBef>
            </a:pPr>
            <a:r>
              <a:rPr lang="en-US" sz="1400" b="1" dirty="0" smtClean="0">
                <a:latin typeface="+mj-lt"/>
              </a:rPr>
              <a:t>General debugging and troubleshooting.</a:t>
            </a:r>
          </a:p>
          <a:p>
            <a:pPr lvl="1">
              <a:spcBef>
                <a:spcPts val="0"/>
              </a:spcBef>
            </a:pPr>
            <a:r>
              <a:rPr lang="en-US" sz="1400" b="1" dirty="0" smtClean="0">
                <a:latin typeface="+mj-lt"/>
              </a:rPr>
              <a:t>Fine-tuning indexes.</a:t>
            </a:r>
            <a:endParaRPr lang="en-US" sz="900" b="1" dirty="0" smtClean="0">
              <a:latin typeface="+mj-lt"/>
            </a:endParaRPr>
          </a:p>
          <a:p>
            <a:pPr>
              <a:spcBef>
                <a:spcPts val="0"/>
              </a:spcBef>
            </a:pPr>
            <a:r>
              <a:rPr lang="en-US" sz="1400" b="1" dirty="0" smtClean="0">
                <a:latin typeface="+mj-lt"/>
              </a:rPr>
              <a:t>An event is an action generated within an instance of SQL Server Database Engine. Examples of these are:</a:t>
            </a:r>
          </a:p>
          <a:p>
            <a:pPr>
              <a:spcBef>
                <a:spcPts val="0"/>
              </a:spcBef>
            </a:pPr>
            <a:r>
              <a:rPr lang="en-US" sz="1400" b="1" dirty="0" smtClean="0">
                <a:latin typeface="+mj-lt"/>
              </a:rPr>
              <a:t>Login connections, failures, and disconnections.</a:t>
            </a:r>
          </a:p>
          <a:p>
            <a:pPr>
              <a:spcBef>
                <a:spcPts val="0"/>
              </a:spcBef>
            </a:pPr>
            <a:r>
              <a:rPr lang="en-US" sz="1400" b="1" dirty="0" smtClean="0">
                <a:latin typeface="+mj-lt"/>
              </a:rPr>
              <a:t>SQL SELECT, INSERT, UPDATE, and DELETE statements.</a:t>
            </a:r>
          </a:p>
          <a:p>
            <a:pPr>
              <a:spcBef>
                <a:spcPts val="0"/>
              </a:spcBef>
            </a:pPr>
            <a:r>
              <a:rPr lang="en-US" sz="1400" b="1" dirty="0" smtClean="0">
                <a:latin typeface="+mj-lt"/>
              </a:rPr>
              <a:t>The start or end of a stored procedure.</a:t>
            </a:r>
          </a:p>
          <a:p>
            <a:pPr>
              <a:spcBef>
                <a:spcPts val="0"/>
              </a:spcBef>
            </a:pPr>
            <a:r>
              <a:rPr lang="en-US" sz="1400" b="1" dirty="0" smtClean="0">
                <a:latin typeface="+mj-lt"/>
              </a:rPr>
              <a:t>A lock acquired or released on a database object.</a:t>
            </a:r>
          </a:p>
          <a:p>
            <a:pPr>
              <a:spcBef>
                <a:spcPts val="0"/>
              </a:spcBef>
            </a:pPr>
            <a:r>
              <a:rPr lang="en-US" sz="1400" b="1" dirty="0" smtClean="0">
                <a:latin typeface="+mj-lt"/>
              </a:rPr>
              <a:t>An opened cursor.</a:t>
            </a:r>
          </a:p>
          <a:p>
            <a:pPr>
              <a:spcBef>
                <a:spcPts val="0"/>
              </a:spcBef>
            </a:pPr>
            <a:r>
              <a:rPr lang="en-US" sz="1400" b="1" dirty="0" smtClean="0">
                <a:latin typeface="+mj-lt"/>
              </a:rPr>
              <a:t>Security permission checks.</a:t>
            </a:r>
            <a:endParaRPr lang="en-US" sz="4000" b="1" dirty="0" smtClean="0">
              <a:latin typeface="+mj-lt"/>
            </a:endParaRPr>
          </a:p>
          <a:p>
            <a:pPr lvl="1">
              <a:spcBef>
                <a:spcPts val="0"/>
              </a:spcBef>
              <a:buFontTx/>
              <a:buChar char="•"/>
            </a:pPr>
            <a:endParaRPr lang="en-US" sz="1400" b="1" dirty="0" smtClean="0"/>
          </a:p>
          <a:p>
            <a:endParaRPr lang="en-US" dirty="0"/>
          </a:p>
        </p:txBody>
      </p:sp>
      <p:sp>
        <p:nvSpPr>
          <p:cNvPr id="4" name="Title 1"/>
          <p:cNvSpPr txBox="1">
            <a:spLocks/>
          </p:cNvSpPr>
          <p:nvPr/>
        </p:nvSpPr>
        <p:spPr>
          <a:xfrm>
            <a:off x="609600" y="152400"/>
            <a:ext cx="8229600" cy="1143000"/>
          </a:xfrm>
          <a:prstGeom prst="rect">
            <a:avLst/>
          </a:prstGeom>
        </p:spPr>
        <p:txBody>
          <a:bodyPr/>
          <a:lstStyle/>
          <a:p>
            <a:pPr marL="0" marR="0" lvl="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r>
              <a:rPr kumimoji="0" lang="en-US" sz="3200" b="1" i="0" u="none" strike="noStrike" kern="0" cap="none" spc="0" normalizeH="0" baseline="0" noProof="0" smtClean="0">
                <a:ln>
                  <a:noFill/>
                </a:ln>
                <a:solidFill>
                  <a:srgbClr val="92D050"/>
                </a:solidFill>
                <a:effectLst/>
                <a:uLnTx/>
                <a:uFillTx/>
                <a:latin typeface="+mj-lt"/>
                <a:ea typeface="+mj-ea"/>
                <a:cs typeface="+mj-cs"/>
              </a:rPr>
              <a:t>SQL Server Client tools</a:t>
            </a:r>
            <a:endParaRPr kumimoji="0" lang="en-US" sz="3200" b="1" i="0" u="none" strike="noStrike" kern="0" cap="none" spc="0" normalizeH="0" baseline="0" noProof="0" dirty="0">
              <a:ln>
                <a:noFill/>
              </a:ln>
              <a:solidFill>
                <a:srgbClr val="92D050"/>
              </a:solidFill>
              <a:effectLst/>
              <a:uLnTx/>
              <a:uFillTx/>
              <a:latin typeface="+mj-lt"/>
              <a:ea typeface="+mj-ea"/>
              <a:cs typeface="+mj-cs"/>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ql server architecture"/>
          <p:cNvPicPr>
            <a:picLocks noChangeAspect="1" noChangeArrowheads="1"/>
          </p:cNvPicPr>
          <p:nvPr/>
        </p:nvPicPr>
        <p:blipFill>
          <a:blip r:embed="rId2"/>
          <a:srcRect/>
          <a:stretch>
            <a:fillRect/>
          </a:stretch>
        </p:blipFill>
        <p:spPr bwMode="auto">
          <a:xfrm>
            <a:off x="838200" y="914400"/>
            <a:ext cx="6908010" cy="5410200"/>
          </a:xfrm>
          <a:prstGeom prst="rect">
            <a:avLst/>
          </a:prstGeom>
          <a:noFill/>
        </p:spPr>
      </p:pic>
      <p:sp>
        <p:nvSpPr>
          <p:cNvPr id="3" name="Title 1"/>
          <p:cNvSpPr>
            <a:spLocks noGrp="1"/>
          </p:cNvSpPr>
          <p:nvPr>
            <p:ph type="title"/>
          </p:nvPr>
        </p:nvSpPr>
        <p:spPr>
          <a:xfrm>
            <a:off x="457200" y="0"/>
            <a:ext cx="8229600" cy="1143000"/>
          </a:xfrm>
        </p:spPr>
        <p:txBody>
          <a:bodyPr/>
          <a:lstStyle/>
          <a:p>
            <a:r>
              <a:rPr lang="en-US" sz="4000" b="1" dirty="0" smtClean="0">
                <a:solidFill>
                  <a:srgbClr val="D2F494"/>
                </a:solidFill>
              </a:rPr>
              <a:t>SQL Server Architecture</a:t>
            </a:r>
            <a:endParaRPr lang="en-US" sz="4000" b="1" dirty="0">
              <a:solidFill>
                <a:srgbClr val="D2F494"/>
              </a:solidFill>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38150" y="1447800"/>
            <a:ext cx="8172450" cy="5221287"/>
          </a:xfrm>
        </p:spPr>
        <p:txBody>
          <a:bodyPr/>
          <a:lstStyle/>
          <a:p>
            <a:pPr>
              <a:buNone/>
            </a:pPr>
            <a:r>
              <a:rPr lang="en-US" sz="2400" dirty="0" smtClean="0"/>
              <a:t>There are 3 important items here:</a:t>
            </a:r>
          </a:p>
          <a:p>
            <a:pPr>
              <a:buNone/>
            </a:pPr>
            <a:endParaRPr lang="en-US" sz="2400" dirty="0" smtClean="0"/>
          </a:p>
          <a:p>
            <a:r>
              <a:rPr lang="en-US" sz="2400" b="1" i="1" dirty="0" smtClean="0"/>
              <a:t>Database Engine</a:t>
            </a:r>
            <a:r>
              <a:rPr lang="en-US" sz="2400" i="1" dirty="0" smtClean="0"/>
              <a:t>:</a:t>
            </a:r>
            <a:r>
              <a:rPr lang="en-US" sz="2400" dirty="0" smtClean="0"/>
              <a:t> Performs the storage and query processing tasks</a:t>
            </a:r>
          </a:p>
          <a:p>
            <a:r>
              <a:rPr lang="en-US" sz="2400" b="1" i="1" dirty="0" smtClean="0"/>
              <a:t>SQL Operating System</a:t>
            </a:r>
            <a:r>
              <a:rPr lang="en-US" sz="2400" i="1" dirty="0" smtClean="0"/>
              <a:t>:</a:t>
            </a:r>
            <a:r>
              <a:rPr lang="en-US" sz="2400" dirty="0" smtClean="0"/>
              <a:t> Works on I/O and other higher level management tasks</a:t>
            </a:r>
          </a:p>
          <a:p>
            <a:r>
              <a:rPr lang="en-US" sz="2400" b="1" i="1" dirty="0" smtClean="0"/>
              <a:t>Interfaces</a:t>
            </a:r>
            <a:r>
              <a:rPr lang="en-US" sz="2400" i="1" dirty="0" smtClean="0"/>
              <a:t>:</a:t>
            </a:r>
            <a:r>
              <a:rPr lang="en-US" sz="2400" dirty="0" smtClean="0"/>
              <a:t> The External Protocols and SQL Operating System API connect the dots</a:t>
            </a:r>
          </a:p>
          <a:p>
            <a:endParaRPr lang="en-US" sz="2400" dirty="0"/>
          </a:p>
        </p:txBody>
      </p:sp>
      <p:sp>
        <p:nvSpPr>
          <p:cNvPr id="4" name="Title 1"/>
          <p:cNvSpPr txBox="1">
            <a:spLocks/>
          </p:cNvSpPr>
          <p:nvPr/>
        </p:nvSpPr>
        <p:spPr>
          <a:xfrm>
            <a:off x="457200" y="0"/>
            <a:ext cx="8229600" cy="1143000"/>
          </a:xfrm>
          <a:prstGeom prst="rect">
            <a:avLst/>
          </a:prstGeom>
        </p:spPr>
        <p:txBody>
          <a:bodyPr/>
          <a:lstStyle/>
          <a:p>
            <a:pPr marL="0" marR="0" lvl="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r>
              <a:rPr kumimoji="0" lang="en-US" sz="4000" b="1" i="0" u="none" strike="noStrike" kern="0" cap="none" spc="0" normalizeH="0" baseline="0" noProof="0" smtClean="0">
                <a:ln>
                  <a:noFill/>
                </a:ln>
                <a:solidFill>
                  <a:srgbClr val="D2F494"/>
                </a:solidFill>
                <a:effectLst/>
                <a:uLnTx/>
                <a:uFillTx/>
                <a:latin typeface="+mj-lt"/>
                <a:ea typeface="+mj-ea"/>
                <a:cs typeface="+mj-cs"/>
              </a:rPr>
              <a:t>SQL Server Architecture</a:t>
            </a:r>
            <a:endParaRPr kumimoji="0" lang="en-US" sz="4000" b="1" i="0" u="none" strike="noStrike" kern="0" cap="none" spc="0" normalizeH="0" baseline="0" noProof="0" dirty="0">
              <a:ln>
                <a:noFill/>
              </a:ln>
              <a:solidFill>
                <a:srgbClr val="D2F494"/>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685800" y="1295400"/>
            <a:ext cx="7758112" cy="5221287"/>
          </a:xfrm>
        </p:spPr>
        <p:txBody>
          <a:bodyPr/>
          <a:lstStyle/>
          <a:p>
            <a:pPr algn="just">
              <a:buNone/>
            </a:pPr>
            <a:r>
              <a:rPr lang="en-US" sz="2400" dirty="0" smtClean="0"/>
              <a:t>    The Database engine is the heart of Microsoft SQL Server. Think of it as the engine of a motorcycle, it is the part where the real stuff happens. It contains 2 major components:</a:t>
            </a:r>
          </a:p>
          <a:p>
            <a:pPr algn="just"/>
            <a:endParaRPr lang="en-US" sz="2400" dirty="0" smtClean="0"/>
          </a:p>
          <a:p>
            <a:pPr algn="just"/>
            <a:r>
              <a:rPr lang="en-US" sz="2400" b="1" i="1" dirty="0" smtClean="0"/>
              <a:t>Query processor</a:t>
            </a:r>
            <a:r>
              <a:rPr lang="en-US" sz="2400" i="1" dirty="0" smtClean="0"/>
              <a:t>:</a:t>
            </a:r>
            <a:r>
              <a:rPr lang="en-US" sz="2400" dirty="0" smtClean="0"/>
              <a:t> Parses, optimizes and executes the query</a:t>
            </a:r>
          </a:p>
          <a:p>
            <a:pPr algn="just"/>
            <a:r>
              <a:rPr lang="en-US" sz="2400" b="1" i="1" dirty="0" smtClean="0"/>
              <a:t>Storage engine</a:t>
            </a:r>
            <a:r>
              <a:rPr lang="en-US" sz="2400" i="1" dirty="0" smtClean="0"/>
              <a:t>:</a:t>
            </a:r>
            <a:r>
              <a:rPr lang="en-US" sz="2400" dirty="0" smtClean="0"/>
              <a:t> Manages buffer and access methods</a:t>
            </a:r>
          </a:p>
          <a:p>
            <a:endParaRPr lang="en-US" dirty="0"/>
          </a:p>
        </p:txBody>
      </p:sp>
      <p:sp>
        <p:nvSpPr>
          <p:cNvPr id="4" name="Title 1"/>
          <p:cNvSpPr txBox="1">
            <a:spLocks/>
          </p:cNvSpPr>
          <p:nvPr/>
        </p:nvSpPr>
        <p:spPr>
          <a:xfrm>
            <a:off x="457200" y="0"/>
            <a:ext cx="8229600" cy="1143000"/>
          </a:xfrm>
          <a:prstGeom prst="rect">
            <a:avLst/>
          </a:prstGeom>
        </p:spPr>
        <p:txBody>
          <a:bodyPr/>
          <a:lstStyle/>
          <a:p>
            <a:pPr marL="0" marR="0" lvl="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r>
              <a:rPr kumimoji="0" lang="en-US" sz="4000" b="1" i="0" u="none" strike="noStrike" kern="0" cap="none" spc="0" normalizeH="0" baseline="0" noProof="0" smtClean="0">
                <a:ln>
                  <a:noFill/>
                </a:ln>
                <a:solidFill>
                  <a:srgbClr val="D2F494"/>
                </a:solidFill>
                <a:effectLst/>
                <a:uLnTx/>
                <a:uFillTx/>
                <a:latin typeface="+mj-lt"/>
                <a:ea typeface="+mj-ea"/>
                <a:cs typeface="+mj-cs"/>
              </a:rPr>
              <a:t>SQL Server Architecture</a:t>
            </a:r>
            <a:endParaRPr kumimoji="0" lang="en-US" sz="4000" b="1" i="0" u="none" strike="noStrike" kern="0" cap="none" spc="0" normalizeH="0" baseline="0" noProof="0" dirty="0">
              <a:ln>
                <a:noFill/>
              </a:ln>
              <a:solidFill>
                <a:srgbClr val="D2F494"/>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sz="3600" b="1" dirty="0" smtClean="0">
                <a:solidFill>
                  <a:srgbClr val="92D050"/>
                </a:solidFill>
              </a:rPr>
              <a:t>SQL Server </a:t>
            </a:r>
            <a:r>
              <a:rPr lang="en-US" sz="3600" b="1" dirty="0" err="1" smtClean="0">
                <a:solidFill>
                  <a:srgbClr val="92D050"/>
                </a:solidFill>
              </a:rPr>
              <a:t>vs</a:t>
            </a:r>
            <a:r>
              <a:rPr lang="en-US" sz="3600" b="1" dirty="0" smtClean="0">
                <a:solidFill>
                  <a:srgbClr val="92D050"/>
                </a:solidFill>
              </a:rPr>
              <a:t> Oracle</a:t>
            </a:r>
            <a:endParaRPr lang="en-US" sz="3600" b="1" dirty="0">
              <a:solidFill>
                <a:srgbClr val="92D050"/>
              </a:solidFill>
            </a:endParaRPr>
          </a:p>
        </p:txBody>
      </p:sp>
      <p:sp>
        <p:nvSpPr>
          <p:cNvPr id="3" name="Content Placeholder 2"/>
          <p:cNvSpPr>
            <a:spLocks noGrp="1"/>
          </p:cNvSpPr>
          <p:nvPr>
            <p:ph idx="1"/>
          </p:nvPr>
        </p:nvSpPr>
        <p:spPr>
          <a:xfrm>
            <a:off x="242888" y="1014413"/>
            <a:ext cx="8367712" cy="5221287"/>
          </a:xfrm>
        </p:spPr>
        <p:txBody>
          <a:bodyPr/>
          <a:lstStyle/>
          <a:p>
            <a:endParaRPr lang="en-US" dirty="0" smtClean="0"/>
          </a:p>
          <a:p>
            <a:pPr algn="just">
              <a:buNone/>
            </a:pPr>
            <a:r>
              <a:rPr lang="en-US" sz="2000" b="1" dirty="0" smtClean="0"/>
              <a:t>Performance</a:t>
            </a:r>
          </a:p>
          <a:p>
            <a:pPr algn="just">
              <a:buNone/>
            </a:pPr>
            <a:endParaRPr lang="en-US" sz="2000" dirty="0" smtClean="0"/>
          </a:p>
          <a:p>
            <a:pPr algn="just"/>
            <a:r>
              <a:rPr lang="en-US" sz="2000" dirty="0" err="1" smtClean="0"/>
              <a:t>Sql</a:t>
            </a:r>
            <a:r>
              <a:rPr lang="en-US" sz="2000" dirty="0" smtClean="0"/>
              <a:t> Server is quite simple and easy to administer, and it works just fine for databases that are less than a few hundred gigabytes. Yet once the database grows beyond that, performance degradation starts to occur.</a:t>
            </a:r>
          </a:p>
          <a:p>
            <a:pPr algn="just"/>
            <a:endParaRPr lang="en-US" sz="2000" dirty="0" smtClean="0"/>
          </a:p>
          <a:p>
            <a:pPr algn="just"/>
            <a:r>
              <a:rPr lang="en-US" sz="2000" dirty="0" smtClean="0"/>
              <a:t>Oracle offers hundreds of database-level tuning options and features to improve performance. One example is a feature called Real Application Clusters (or RAC). This feature allows multiple servers to operate concurrently on the same database, thereby giving more processing power to the company's application.</a:t>
            </a:r>
            <a:endParaRPr lang="en-US" sz="2000"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242888" y="1014413"/>
            <a:ext cx="7758112" cy="5221287"/>
          </a:xfrm>
        </p:spPr>
        <p:txBody>
          <a:bodyPr/>
          <a:lstStyle/>
          <a:p>
            <a:pPr>
              <a:buNone/>
            </a:pPr>
            <a:endParaRPr lang="en-US" b="1" dirty="0" smtClean="0"/>
          </a:p>
          <a:p>
            <a:pPr algn="just">
              <a:buNone/>
            </a:pPr>
            <a:r>
              <a:rPr lang="en-US" sz="2000" b="1" dirty="0" smtClean="0"/>
              <a:t>Choice of OS Platform</a:t>
            </a:r>
          </a:p>
          <a:p>
            <a:pPr algn="just">
              <a:buNone/>
            </a:pPr>
            <a:endParaRPr lang="en-US" sz="2000" dirty="0" smtClean="0"/>
          </a:p>
          <a:p>
            <a:pPr algn="just"/>
            <a:r>
              <a:rPr lang="en-US" sz="2000" dirty="0" err="1" smtClean="0"/>
              <a:t>Sql</a:t>
            </a:r>
            <a:r>
              <a:rPr lang="en-US" sz="2000" dirty="0" smtClean="0"/>
              <a:t> Server is limited to the Microsoft Windows operating system and will not work on any flavor of Unix operating systems.</a:t>
            </a:r>
          </a:p>
          <a:p>
            <a:pPr algn="just"/>
            <a:endParaRPr lang="en-US" sz="2000" dirty="0" smtClean="0"/>
          </a:p>
          <a:p>
            <a:pPr algn="just"/>
            <a:r>
              <a:rPr lang="en-US" sz="2000" dirty="0" smtClean="0"/>
              <a:t>Oracle, on the other hand, can work on Microsoft Windows, or any flavor of Unix operating systems, making it a true enterprise solution.</a:t>
            </a:r>
            <a:endParaRPr lang="en-US" sz="2000" dirty="0"/>
          </a:p>
        </p:txBody>
      </p:sp>
      <p:sp>
        <p:nvSpPr>
          <p:cNvPr id="4" name="Title 1"/>
          <p:cNvSpPr txBox="1">
            <a:spLocks/>
          </p:cNvSpPr>
          <p:nvPr/>
        </p:nvSpPr>
        <p:spPr>
          <a:xfrm>
            <a:off x="457200" y="152400"/>
            <a:ext cx="8229600" cy="1143000"/>
          </a:xfrm>
          <a:prstGeom prst="rect">
            <a:avLst/>
          </a:prstGeom>
        </p:spPr>
        <p:txBody>
          <a:bodyPr/>
          <a:lstStyle/>
          <a:p>
            <a:pPr marL="0" marR="0" lvl="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r>
              <a:rPr kumimoji="0" lang="en-US" sz="3600" b="1" i="0" u="none" strike="noStrike" kern="0" cap="none" spc="0" normalizeH="0" baseline="0" noProof="0" smtClean="0">
                <a:ln>
                  <a:noFill/>
                </a:ln>
                <a:solidFill>
                  <a:srgbClr val="92D050"/>
                </a:solidFill>
                <a:effectLst/>
                <a:uLnTx/>
                <a:uFillTx/>
                <a:latin typeface="+mj-lt"/>
                <a:ea typeface="+mj-ea"/>
                <a:cs typeface="+mj-cs"/>
              </a:rPr>
              <a:t>SQL Server vs Oracle</a:t>
            </a:r>
            <a:endParaRPr kumimoji="0" lang="en-US" sz="3600" b="1" i="0" u="none" strike="noStrike" kern="0" cap="none" spc="0" normalizeH="0" baseline="0" noProof="0" dirty="0">
              <a:ln>
                <a:noFill/>
              </a:ln>
              <a:solidFill>
                <a:srgbClr val="92D050"/>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242888" y="1014413"/>
            <a:ext cx="8062912" cy="5221287"/>
          </a:xfrm>
        </p:spPr>
        <p:txBody>
          <a:bodyPr/>
          <a:lstStyle/>
          <a:p>
            <a:pPr algn="just">
              <a:buNone/>
            </a:pPr>
            <a:endParaRPr lang="en-US" b="1" dirty="0" smtClean="0"/>
          </a:p>
          <a:p>
            <a:pPr algn="just">
              <a:buNone/>
            </a:pPr>
            <a:r>
              <a:rPr lang="en-US" sz="2000" b="1" dirty="0" smtClean="0"/>
              <a:t>Scalability</a:t>
            </a:r>
          </a:p>
          <a:p>
            <a:pPr algn="just">
              <a:buNone/>
            </a:pPr>
            <a:endParaRPr lang="en-US" sz="2000" dirty="0" smtClean="0"/>
          </a:p>
          <a:p>
            <a:pPr algn="just"/>
            <a:r>
              <a:rPr lang="en-US" sz="2000" dirty="0" err="1" smtClean="0"/>
              <a:t>Sql</a:t>
            </a:r>
            <a:r>
              <a:rPr lang="en-US" sz="2000" dirty="0" smtClean="0"/>
              <a:t> Server only supports vertical scalability. The only way to scale a system built on </a:t>
            </a:r>
            <a:r>
              <a:rPr lang="en-US" sz="2000" dirty="0" err="1" smtClean="0"/>
              <a:t>sql</a:t>
            </a:r>
            <a:r>
              <a:rPr lang="en-US" sz="2000" dirty="0" smtClean="0"/>
              <a:t> server technology is to add more memory and CPU to the single server hosting the database.</a:t>
            </a:r>
          </a:p>
          <a:p>
            <a:pPr algn="just"/>
            <a:endParaRPr lang="en-US" sz="2000" dirty="0" smtClean="0"/>
          </a:p>
          <a:p>
            <a:pPr algn="just"/>
            <a:r>
              <a:rPr lang="en-US" sz="2000" dirty="0" smtClean="0"/>
              <a:t>Like </a:t>
            </a:r>
            <a:r>
              <a:rPr lang="en-US" sz="2000" dirty="0" err="1" smtClean="0"/>
              <a:t>Sql</a:t>
            </a:r>
            <a:r>
              <a:rPr lang="en-US" sz="2000" dirty="0" smtClean="0"/>
              <a:t> Server, one could scale a system built on Oracle by adding more memory and CPU to the single server hosting the database.</a:t>
            </a:r>
            <a:endParaRPr lang="en-US" sz="2000" dirty="0"/>
          </a:p>
        </p:txBody>
      </p:sp>
      <p:sp>
        <p:nvSpPr>
          <p:cNvPr id="4" name="Title 1"/>
          <p:cNvSpPr txBox="1">
            <a:spLocks/>
          </p:cNvSpPr>
          <p:nvPr/>
        </p:nvSpPr>
        <p:spPr>
          <a:xfrm>
            <a:off x="457200" y="152400"/>
            <a:ext cx="8229600" cy="1143000"/>
          </a:xfrm>
          <a:prstGeom prst="rect">
            <a:avLst/>
          </a:prstGeom>
        </p:spPr>
        <p:txBody>
          <a:bodyPr/>
          <a:lstStyle/>
          <a:p>
            <a:pPr marL="0" marR="0" lvl="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r>
              <a:rPr kumimoji="0" lang="en-US" sz="3600" b="1" i="0" u="none" strike="noStrike" kern="0" cap="none" spc="0" normalizeH="0" baseline="0" noProof="0" smtClean="0">
                <a:ln>
                  <a:noFill/>
                </a:ln>
                <a:solidFill>
                  <a:srgbClr val="92D050"/>
                </a:solidFill>
                <a:effectLst/>
                <a:uLnTx/>
                <a:uFillTx/>
                <a:latin typeface="+mj-lt"/>
                <a:ea typeface="+mj-ea"/>
                <a:cs typeface="+mj-cs"/>
              </a:rPr>
              <a:t>SQL Server vs Oracle</a:t>
            </a:r>
            <a:endParaRPr kumimoji="0" lang="en-US" sz="3600" b="1" i="0" u="none" strike="noStrike" kern="0" cap="none" spc="0" normalizeH="0" baseline="0" noProof="0" dirty="0">
              <a:ln>
                <a:noFill/>
              </a:ln>
              <a:solidFill>
                <a:srgbClr val="92D050"/>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242888" y="1014413"/>
            <a:ext cx="7681912" cy="5221287"/>
          </a:xfrm>
        </p:spPr>
        <p:txBody>
          <a:bodyPr/>
          <a:lstStyle/>
          <a:p>
            <a:pPr algn="just">
              <a:buNone/>
            </a:pPr>
            <a:endParaRPr lang="en-US" sz="2400" dirty="0" smtClean="0"/>
          </a:p>
          <a:p>
            <a:pPr algn="just">
              <a:buNone/>
            </a:pPr>
            <a:r>
              <a:rPr lang="en-US" sz="2400" dirty="0" smtClean="0"/>
              <a:t>   In SQL Server, no range partitioning of large tables and indexes. In Oracle, a large 100 GB table can be seamlessly partitioned at the database level into range partitions. </a:t>
            </a:r>
          </a:p>
          <a:p>
            <a:pPr algn="just">
              <a:buNone/>
            </a:pPr>
            <a:r>
              <a:rPr lang="en-US" sz="2400" dirty="0" smtClean="0"/>
              <a:t>    For example, an invoice table can be partitioned into monthly partitions. Such partitioned tables and partitioned indexes give performance and maintenance benefits and are transparent to the application</a:t>
            </a:r>
            <a:endParaRPr lang="en-US" sz="2400" dirty="0"/>
          </a:p>
        </p:txBody>
      </p:sp>
      <p:sp>
        <p:nvSpPr>
          <p:cNvPr id="4" name="Title 1"/>
          <p:cNvSpPr txBox="1">
            <a:spLocks/>
          </p:cNvSpPr>
          <p:nvPr/>
        </p:nvSpPr>
        <p:spPr>
          <a:xfrm>
            <a:off x="457200" y="152400"/>
            <a:ext cx="8229600" cy="1143000"/>
          </a:xfrm>
          <a:prstGeom prst="rect">
            <a:avLst/>
          </a:prstGeom>
        </p:spPr>
        <p:txBody>
          <a:bodyPr/>
          <a:lstStyle/>
          <a:p>
            <a:pPr marL="0" marR="0" lvl="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r>
              <a:rPr kumimoji="0" lang="en-US" sz="3600" b="1" i="0" u="none" strike="noStrike" kern="0" cap="none" spc="0" normalizeH="0" baseline="0" noProof="0" smtClean="0">
                <a:ln>
                  <a:noFill/>
                </a:ln>
                <a:solidFill>
                  <a:srgbClr val="92D050"/>
                </a:solidFill>
                <a:effectLst/>
                <a:uLnTx/>
                <a:uFillTx/>
                <a:latin typeface="+mj-lt"/>
                <a:ea typeface="+mj-ea"/>
                <a:cs typeface="+mj-cs"/>
              </a:rPr>
              <a:t>SQL Server vs Oracle</a:t>
            </a:r>
            <a:endParaRPr kumimoji="0" lang="en-US" sz="3600" b="1" i="0" u="none" strike="noStrike" kern="0" cap="none" spc="0" normalizeH="0" baseline="0" noProof="0" dirty="0">
              <a:ln>
                <a:noFill/>
              </a:ln>
              <a:solidFill>
                <a:srgbClr val="92D050"/>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1143000"/>
          </a:xfrm>
        </p:spPr>
        <p:txBody>
          <a:bodyPr/>
          <a:lstStyle/>
          <a:p>
            <a:endParaRPr lang="en-US" dirty="0"/>
          </a:p>
        </p:txBody>
      </p:sp>
      <p:sp>
        <p:nvSpPr>
          <p:cNvPr id="3" name="Content Placeholder 2"/>
          <p:cNvSpPr>
            <a:spLocks noGrp="1"/>
          </p:cNvSpPr>
          <p:nvPr>
            <p:ph idx="1"/>
          </p:nvPr>
        </p:nvSpPr>
        <p:spPr/>
        <p:txBody>
          <a:bodyPr/>
          <a:lstStyle/>
          <a:p>
            <a:r>
              <a:rPr lang="en-US" dirty="0" smtClean="0"/>
              <a:t>SQL&gt; STARTUP </a:t>
            </a:r>
          </a:p>
          <a:p>
            <a:pPr>
              <a:buNone/>
            </a:pPr>
            <a:r>
              <a:rPr lang="en-US" dirty="0" smtClean="0"/>
              <a:t>ORACLE instance started. </a:t>
            </a:r>
          </a:p>
          <a:p>
            <a:pPr>
              <a:buNone/>
            </a:pPr>
            <a:r>
              <a:rPr lang="en-US" dirty="0" smtClean="0"/>
              <a:t>Total System Global Area 368283648 bytes</a:t>
            </a:r>
          </a:p>
          <a:p>
            <a:pPr>
              <a:buNone/>
            </a:pPr>
            <a:r>
              <a:rPr lang="en-US" dirty="0" smtClean="0"/>
              <a:t> Fixed Size 1300440 bytes </a:t>
            </a:r>
          </a:p>
          <a:p>
            <a:pPr>
              <a:buNone/>
            </a:pPr>
            <a:r>
              <a:rPr lang="en-US" dirty="0" smtClean="0"/>
              <a:t>Variable Size 343935016 bytes </a:t>
            </a:r>
          </a:p>
          <a:p>
            <a:pPr>
              <a:buNone/>
            </a:pPr>
            <a:r>
              <a:rPr lang="en-US" dirty="0" smtClean="0"/>
              <a:t>Database Buffers 16777216 bytes </a:t>
            </a:r>
          </a:p>
          <a:p>
            <a:pPr>
              <a:buNone/>
            </a:pPr>
            <a:r>
              <a:rPr lang="en-US" dirty="0" smtClean="0"/>
              <a:t>Redo Buffers 6270976 bytes </a:t>
            </a:r>
          </a:p>
          <a:p>
            <a:pPr>
              <a:buNone/>
            </a:pPr>
            <a:r>
              <a:rPr lang="en-US" dirty="0" smtClean="0"/>
              <a:t>Database mounted. </a:t>
            </a:r>
          </a:p>
          <a:p>
            <a:pPr>
              <a:buNone/>
            </a:pPr>
            <a:r>
              <a:rPr lang="en-US" dirty="0" smtClean="0"/>
              <a:t>Database opened.</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242888" y="1014413"/>
            <a:ext cx="8291512" cy="5221287"/>
          </a:xfrm>
        </p:spPr>
        <p:txBody>
          <a:bodyPr/>
          <a:lstStyle/>
          <a:p>
            <a:pPr algn="just">
              <a:buNone/>
            </a:pPr>
            <a:endParaRPr lang="nn-NO" b="1" dirty="0" smtClean="0"/>
          </a:p>
          <a:p>
            <a:pPr algn="just">
              <a:buNone/>
            </a:pPr>
            <a:r>
              <a:rPr lang="nn-NO" sz="2000" b="1" dirty="0" smtClean="0"/>
              <a:t>Microsoft SQL Server User-Defined Data Types</a:t>
            </a:r>
          </a:p>
          <a:p>
            <a:pPr algn="just"/>
            <a:endParaRPr lang="en-US" sz="2000" dirty="0" smtClean="0"/>
          </a:p>
          <a:p>
            <a:pPr algn="just"/>
            <a:r>
              <a:rPr lang="en-US" sz="2000" dirty="0" smtClean="0"/>
              <a:t>This Microsoft SQL Server T-SQL-specific enhancement to SQL allows users to define and name their own data types to supplement the system data types. </a:t>
            </a:r>
          </a:p>
          <a:p>
            <a:pPr algn="just">
              <a:buNone/>
            </a:pPr>
            <a:endParaRPr lang="en-US" sz="2000" dirty="0" smtClean="0"/>
          </a:p>
          <a:p>
            <a:pPr algn="just">
              <a:buNone/>
            </a:pPr>
            <a:r>
              <a:rPr lang="en-US" sz="2000" dirty="0" smtClean="0"/>
              <a:t>Note:</a:t>
            </a:r>
          </a:p>
          <a:p>
            <a:pPr algn="just"/>
            <a:r>
              <a:rPr lang="en-US" sz="2000" dirty="0" smtClean="0"/>
              <a:t>User-defined data types make the data definition language code and procedural SQL code less portable across different database servers</a:t>
            </a:r>
            <a:r>
              <a:rPr lang="en-US" dirty="0" smtClean="0"/>
              <a:t>.</a:t>
            </a:r>
            <a:endParaRPr lang="en-US" dirty="0"/>
          </a:p>
        </p:txBody>
      </p:sp>
      <p:sp>
        <p:nvSpPr>
          <p:cNvPr id="4" name="Title 1"/>
          <p:cNvSpPr txBox="1">
            <a:spLocks/>
          </p:cNvSpPr>
          <p:nvPr/>
        </p:nvSpPr>
        <p:spPr>
          <a:xfrm>
            <a:off x="457200" y="152400"/>
            <a:ext cx="8229600" cy="1143000"/>
          </a:xfrm>
          <a:prstGeom prst="rect">
            <a:avLst/>
          </a:prstGeom>
        </p:spPr>
        <p:txBody>
          <a:bodyPr/>
          <a:lstStyle/>
          <a:p>
            <a:pPr marL="0" marR="0" lvl="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r>
              <a:rPr kumimoji="0" lang="en-US" sz="3600" b="1" i="0" u="none" strike="noStrike" kern="0" cap="none" spc="0" normalizeH="0" baseline="0" noProof="0" smtClean="0">
                <a:ln>
                  <a:noFill/>
                </a:ln>
                <a:solidFill>
                  <a:srgbClr val="92D050"/>
                </a:solidFill>
                <a:effectLst/>
                <a:uLnTx/>
                <a:uFillTx/>
                <a:latin typeface="+mj-lt"/>
                <a:ea typeface="+mj-ea"/>
                <a:cs typeface="+mj-cs"/>
              </a:rPr>
              <a:t>SQL Server vs Oracle</a:t>
            </a:r>
            <a:endParaRPr kumimoji="0" lang="en-US" sz="3600" b="1" i="0" u="none" strike="noStrike" kern="0" cap="none" spc="0" normalizeH="0" baseline="0" noProof="0" dirty="0">
              <a:ln>
                <a:noFill/>
              </a:ln>
              <a:solidFill>
                <a:srgbClr val="92D050"/>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228600" y="990601"/>
          <a:ext cx="8229600" cy="5348997"/>
        </p:xfrm>
        <a:graphic>
          <a:graphicData uri="http://schemas.openxmlformats.org/drawingml/2006/table">
            <a:tbl>
              <a:tblPr/>
              <a:tblGrid>
                <a:gridCol w="1524001"/>
                <a:gridCol w="4953000"/>
                <a:gridCol w="1752599"/>
              </a:tblGrid>
              <a:tr h="313921">
                <a:tc>
                  <a:txBody>
                    <a:bodyPr/>
                    <a:lstStyle/>
                    <a:p>
                      <a:pPr marL="0" marR="0" algn="ctr">
                        <a:lnSpc>
                          <a:spcPct val="115000"/>
                        </a:lnSpc>
                        <a:spcBef>
                          <a:spcPts val="0"/>
                        </a:spcBef>
                        <a:spcAft>
                          <a:spcPts val="0"/>
                        </a:spcAft>
                      </a:pPr>
                      <a:r>
                        <a:rPr lang="en-US" sz="1800" b="1" dirty="0" smtClean="0">
                          <a:latin typeface="Times New Roman"/>
                          <a:ea typeface="Times New Roman"/>
                          <a:cs typeface="Times New Roman"/>
                        </a:rPr>
                        <a:t>SQL </a:t>
                      </a:r>
                      <a:r>
                        <a:rPr lang="en-US" sz="1800" b="1" dirty="0">
                          <a:latin typeface="Times New Roman"/>
                          <a:ea typeface="Times New Roman"/>
                          <a:cs typeface="Times New Roman"/>
                        </a:rPr>
                        <a:t>Server</a:t>
                      </a:r>
                      <a:endParaRPr lang="en-US" sz="1800" dirty="0">
                        <a:latin typeface="Calibri"/>
                        <a:ea typeface="Calibri"/>
                        <a:cs typeface="Times New Roman"/>
                      </a:endParaRPr>
                    </a:p>
                  </a:txBody>
                  <a:tcPr marL="9688" marR="9688" marT="9688" marB="9688" anchor="b">
                    <a:lnL>
                      <a:noFill/>
                    </a:lnL>
                    <a:lnR>
                      <a:noFill/>
                    </a:lnR>
                    <a:lnT>
                      <a:noFill/>
                    </a:lnT>
                    <a:lnB>
                      <a:noFill/>
                    </a:lnB>
                  </a:tcPr>
                </a:tc>
                <a:tc>
                  <a:txBody>
                    <a:bodyPr/>
                    <a:lstStyle/>
                    <a:p>
                      <a:pPr marL="0" marR="0" algn="ctr">
                        <a:lnSpc>
                          <a:spcPct val="115000"/>
                        </a:lnSpc>
                        <a:spcBef>
                          <a:spcPts val="0"/>
                        </a:spcBef>
                        <a:spcAft>
                          <a:spcPts val="0"/>
                        </a:spcAft>
                      </a:pPr>
                      <a:r>
                        <a:rPr lang="en-US" sz="1800" b="1">
                          <a:latin typeface="Times New Roman"/>
                          <a:ea typeface="Times New Roman"/>
                          <a:cs typeface="Times New Roman"/>
                        </a:rPr>
                        <a:t>Description</a:t>
                      </a:r>
                      <a:endParaRPr lang="en-US" sz="1800">
                        <a:latin typeface="Calibri"/>
                        <a:ea typeface="Calibri"/>
                        <a:cs typeface="Times New Roman"/>
                      </a:endParaRPr>
                    </a:p>
                  </a:txBody>
                  <a:tcPr marL="9688" marR="9688" marT="9688" marB="9688" anchor="b">
                    <a:lnL>
                      <a:noFill/>
                    </a:lnL>
                    <a:lnR>
                      <a:noFill/>
                    </a:lnR>
                    <a:lnT>
                      <a:noFill/>
                    </a:lnT>
                    <a:lnB>
                      <a:noFill/>
                    </a:lnB>
                  </a:tcPr>
                </a:tc>
                <a:tc>
                  <a:txBody>
                    <a:bodyPr/>
                    <a:lstStyle/>
                    <a:p>
                      <a:pPr marL="0" marR="0" algn="ctr">
                        <a:lnSpc>
                          <a:spcPct val="115000"/>
                        </a:lnSpc>
                        <a:spcBef>
                          <a:spcPts val="0"/>
                        </a:spcBef>
                        <a:spcAft>
                          <a:spcPts val="0"/>
                        </a:spcAft>
                      </a:pPr>
                      <a:r>
                        <a:rPr lang="en-US" sz="1800" b="1" dirty="0">
                          <a:latin typeface="Times New Roman"/>
                          <a:ea typeface="Times New Roman"/>
                          <a:cs typeface="Times New Roman"/>
                        </a:rPr>
                        <a:t>Oracle</a:t>
                      </a:r>
                      <a:endParaRPr lang="en-US" sz="1800" dirty="0">
                        <a:latin typeface="Calibri"/>
                        <a:ea typeface="Calibri"/>
                        <a:cs typeface="Times New Roman"/>
                      </a:endParaRPr>
                    </a:p>
                  </a:txBody>
                  <a:tcPr marL="9688" marR="9688" marT="9688" marB="9688" anchor="b">
                    <a:lnL>
                      <a:noFill/>
                    </a:lnL>
                    <a:lnR>
                      <a:noFill/>
                    </a:lnR>
                    <a:lnT>
                      <a:noFill/>
                    </a:lnT>
                    <a:lnB>
                      <a:noFill/>
                    </a:lnB>
                  </a:tcPr>
                </a:tc>
              </a:tr>
              <a:tr h="267095">
                <a:tc>
                  <a:txBody>
                    <a:bodyPr/>
                    <a:lstStyle/>
                    <a:p>
                      <a:pPr marL="0" marR="0">
                        <a:lnSpc>
                          <a:spcPct val="115000"/>
                        </a:lnSpc>
                        <a:spcBef>
                          <a:spcPts val="0"/>
                        </a:spcBef>
                        <a:spcAft>
                          <a:spcPts val="1000"/>
                        </a:spcAft>
                      </a:pPr>
                      <a:r>
                        <a:rPr lang="en-US" sz="1400" dirty="0">
                          <a:latin typeface="Times New Roman"/>
                          <a:ea typeface="Times New Roman"/>
                          <a:cs typeface="Times New Roman"/>
                        </a:rPr>
                        <a:t>INTEGER</a:t>
                      </a:r>
                      <a:endParaRPr lang="en-US" sz="1400" dirty="0">
                        <a:latin typeface="Calibri"/>
                        <a:ea typeface="Calibri"/>
                        <a:cs typeface="Times New Roman"/>
                      </a:endParaRPr>
                    </a:p>
                  </a:txBody>
                  <a:tcPr marL="9688" marR="9688" marT="9688" marB="9688">
                    <a:lnL>
                      <a:noFill/>
                    </a:lnL>
                    <a:lnR>
                      <a:noFill/>
                    </a:lnR>
                    <a:lnT>
                      <a:noFill/>
                    </a:lnT>
                    <a:lnB>
                      <a:noFill/>
                    </a:lnB>
                  </a:tcPr>
                </a:tc>
                <a:tc>
                  <a:txBody>
                    <a:bodyPr/>
                    <a:lstStyle/>
                    <a:p>
                      <a:pPr marL="0" marR="0" algn="just">
                        <a:lnSpc>
                          <a:spcPct val="115000"/>
                        </a:lnSpc>
                        <a:spcBef>
                          <a:spcPts val="0"/>
                        </a:spcBef>
                        <a:spcAft>
                          <a:spcPts val="1000"/>
                        </a:spcAft>
                      </a:pPr>
                      <a:r>
                        <a:rPr lang="en-US" sz="1400" dirty="0">
                          <a:latin typeface="Times New Roman"/>
                          <a:ea typeface="Times New Roman"/>
                          <a:cs typeface="Times New Roman"/>
                        </a:rPr>
                        <a:t>Four-byte integer, 31 bits, and a sign. May be abbreviated as "INT" </a:t>
                      </a:r>
                      <a:endParaRPr lang="en-US" sz="1400" dirty="0">
                        <a:latin typeface="Calibri"/>
                        <a:ea typeface="Calibri"/>
                        <a:cs typeface="Times New Roman"/>
                      </a:endParaRPr>
                    </a:p>
                  </a:txBody>
                  <a:tcPr marL="9688" marR="9688" marT="9688" marB="9688">
                    <a:lnL>
                      <a:noFill/>
                    </a:lnL>
                    <a:lnR>
                      <a:noFill/>
                    </a:lnR>
                    <a:lnT>
                      <a:noFill/>
                    </a:lnT>
                    <a:lnB>
                      <a:noFill/>
                    </a:lnB>
                  </a:tcPr>
                </a:tc>
                <a:tc>
                  <a:txBody>
                    <a:bodyPr/>
                    <a:lstStyle/>
                    <a:p>
                      <a:pPr marL="0" marR="0" algn="r">
                        <a:lnSpc>
                          <a:spcPct val="115000"/>
                        </a:lnSpc>
                        <a:spcBef>
                          <a:spcPts val="0"/>
                        </a:spcBef>
                        <a:spcAft>
                          <a:spcPts val="1000"/>
                        </a:spcAft>
                      </a:pPr>
                      <a:r>
                        <a:rPr lang="en-US" sz="1400" dirty="0">
                          <a:latin typeface="Times New Roman"/>
                          <a:ea typeface="Times New Roman"/>
                          <a:cs typeface="Times New Roman"/>
                        </a:rPr>
                        <a:t>NUMBER(10)</a:t>
                      </a:r>
                      <a:endParaRPr lang="en-US" sz="1400" dirty="0">
                        <a:latin typeface="Calibri"/>
                        <a:ea typeface="Calibri"/>
                        <a:cs typeface="Times New Roman"/>
                      </a:endParaRPr>
                    </a:p>
                  </a:txBody>
                  <a:tcPr marL="9688" marR="9688" marT="9688" marB="9688">
                    <a:lnL>
                      <a:noFill/>
                    </a:lnL>
                    <a:lnR>
                      <a:noFill/>
                    </a:lnR>
                    <a:lnT>
                      <a:noFill/>
                    </a:lnT>
                    <a:lnB>
                      <a:noFill/>
                    </a:lnB>
                  </a:tcPr>
                </a:tc>
              </a:tr>
              <a:tr h="248198">
                <a:tc>
                  <a:txBody>
                    <a:bodyPr/>
                    <a:lstStyle/>
                    <a:p>
                      <a:pPr marL="0" marR="0">
                        <a:lnSpc>
                          <a:spcPct val="115000"/>
                        </a:lnSpc>
                        <a:spcBef>
                          <a:spcPts val="0"/>
                        </a:spcBef>
                        <a:spcAft>
                          <a:spcPts val="1000"/>
                        </a:spcAft>
                      </a:pPr>
                      <a:r>
                        <a:rPr lang="en-US" sz="1400">
                          <a:latin typeface="Times New Roman"/>
                          <a:ea typeface="Times New Roman"/>
                          <a:cs typeface="Times New Roman"/>
                        </a:rPr>
                        <a:t>SMALLINT</a:t>
                      </a:r>
                      <a:endParaRPr lang="en-US" sz="1400">
                        <a:latin typeface="Calibri"/>
                        <a:ea typeface="Calibri"/>
                        <a:cs typeface="Times New Roman"/>
                      </a:endParaRPr>
                    </a:p>
                  </a:txBody>
                  <a:tcPr marL="9688" marR="9688" marT="9688" marB="9688">
                    <a:lnL>
                      <a:noFill/>
                    </a:lnL>
                    <a:lnR>
                      <a:noFill/>
                    </a:lnR>
                    <a:lnT>
                      <a:noFill/>
                    </a:lnT>
                    <a:lnB>
                      <a:noFill/>
                    </a:lnB>
                  </a:tcPr>
                </a:tc>
                <a:tc>
                  <a:txBody>
                    <a:bodyPr/>
                    <a:lstStyle/>
                    <a:p>
                      <a:pPr marL="0" marR="0" algn="just">
                        <a:lnSpc>
                          <a:spcPct val="115000"/>
                        </a:lnSpc>
                        <a:spcBef>
                          <a:spcPts val="0"/>
                        </a:spcBef>
                        <a:spcAft>
                          <a:spcPts val="1000"/>
                        </a:spcAft>
                      </a:pPr>
                      <a:r>
                        <a:rPr lang="en-US" sz="1400" dirty="0">
                          <a:latin typeface="Times New Roman"/>
                          <a:ea typeface="Times New Roman"/>
                          <a:cs typeface="Times New Roman"/>
                        </a:rPr>
                        <a:t>Two-byte integer, 15 bits, and a sign.</a:t>
                      </a:r>
                      <a:endParaRPr lang="en-US" sz="1400" dirty="0">
                        <a:latin typeface="Calibri"/>
                        <a:ea typeface="Calibri"/>
                        <a:cs typeface="Times New Roman"/>
                      </a:endParaRPr>
                    </a:p>
                  </a:txBody>
                  <a:tcPr marL="9688" marR="9688" marT="9688" marB="9688">
                    <a:lnL>
                      <a:noFill/>
                    </a:lnL>
                    <a:lnR>
                      <a:noFill/>
                    </a:lnR>
                    <a:lnT>
                      <a:noFill/>
                    </a:lnT>
                    <a:lnB>
                      <a:noFill/>
                    </a:lnB>
                  </a:tcPr>
                </a:tc>
                <a:tc>
                  <a:txBody>
                    <a:bodyPr/>
                    <a:lstStyle/>
                    <a:p>
                      <a:pPr marL="0" marR="0" algn="r">
                        <a:lnSpc>
                          <a:spcPct val="115000"/>
                        </a:lnSpc>
                        <a:spcBef>
                          <a:spcPts val="0"/>
                        </a:spcBef>
                        <a:spcAft>
                          <a:spcPts val="1000"/>
                        </a:spcAft>
                      </a:pPr>
                      <a:r>
                        <a:rPr lang="en-US" sz="1400" dirty="0">
                          <a:latin typeface="Times New Roman"/>
                          <a:ea typeface="Times New Roman"/>
                          <a:cs typeface="Times New Roman"/>
                        </a:rPr>
                        <a:t>NUMBER(6)</a:t>
                      </a:r>
                      <a:endParaRPr lang="en-US" sz="1400" dirty="0">
                        <a:latin typeface="Calibri"/>
                        <a:ea typeface="Calibri"/>
                        <a:cs typeface="Times New Roman"/>
                      </a:endParaRPr>
                    </a:p>
                  </a:txBody>
                  <a:tcPr marL="9688" marR="9688" marT="9688" marB="9688">
                    <a:lnL>
                      <a:noFill/>
                    </a:lnL>
                    <a:lnR>
                      <a:noFill/>
                    </a:lnR>
                    <a:lnT>
                      <a:noFill/>
                    </a:lnT>
                    <a:lnB>
                      <a:noFill/>
                    </a:lnB>
                  </a:tcPr>
                </a:tc>
              </a:tr>
              <a:tr h="478230">
                <a:tc>
                  <a:txBody>
                    <a:bodyPr/>
                    <a:lstStyle/>
                    <a:p>
                      <a:pPr marL="0" marR="0">
                        <a:lnSpc>
                          <a:spcPct val="115000"/>
                        </a:lnSpc>
                        <a:spcBef>
                          <a:spcPts val="0"/>
                        </a:spcBef>
                        <a:spcAft>
                          <a:spcPts val="1000"/>
                        </a:spcAft>
                      </a:pPr>
                      <a:r>
                        <a:rPr lang="en-US" sz="1400" dirty="0">
                          <a:latin typeface="Times New Roman"/>
                          <a:ea typeface="Times New Roman"/>
                          <a:cs typeface="Times New Roman"/>
                        </a:rPr>
                        <a:t>REAL</a:t>
                      </a:r>
                      <a:endParaRPr lang="en-US" sz="1400" dirty="0">
                        <a:latin typeface="Calibri"/>
                        <a:ea typeface="Calibri"/>
                        <a:cs typeface="Times New Roman"/>
                      </a:endParaRPr>
                    </a:p>
                  </a:txBody>
                  <a:tcPr marL="9688" marR="9688" marT="9688" marB="9688">
                    <a:lnL>
                      <a:noFill/>
                    </a:lnL>
                    <a:lnR>
                      <a:noFill/>
                    </a:lnR>
                    <a:lnT>
                      <a:noFill/>
                    </a:lnT>
                    <a:lnB>
                      <a:noFill/>
                    </a:lnB>
                  </a:tcPr>
                </a:tc>
                <a:tc>
                  <a:txBody>
                    <a:bodyPr/>
                    <a:lstStyle/>
                    <a:p>
                      <a:pPr marL="0" marR="0" algn="just">
                        <a:lnSpc>
                          <a:spcPct val="115000"/>
                        </a:lnSpc>
                        <a:spcBef>
                          <a:spcPts val="0"/>
                        </a:spcBef>
                        <a:spcAft>
                          <a:spcPts val="1000"/>
                        </a:spcAft>
                      </a:pPr>
                      <a:r>
                        <a:rPr lang="en-US" sz="1400" dirty="0">
                          <a:latin typeface="Times New Roman"/>
                          <a:ea typeface="Times New Roman"/>
                          <a:cs typeface="Times New Roman"/>
                        </a:rPr>
                        <a:t>Floating point number. Storage is four bytes and has a binary precision of 24 bits, a 7-digit precision.</a:t>
                      </a:r>
                      <a:endParaRPr lang="en-US" sz="1400" dirty="0">
                        <a:latin typeface="Calibri"/>
                        <a:ea typeface="Calibri"/>
                        <a:cs typeface="Times New Roman"/>
                      </a:endParaRPr>
                    </a:p>
                  </a:txBody>
                  <a:tcPr marL="9688" marR="9688" marT="9688" marB="9688">
                    <a:lnL>
                      <a:noFill/>
                    </a:lnL>
                    <a:lnR>
                      <a:noFill/>
                    </a:lnR>
                    <a:lnT>
                      <a:noFill/>
                    </a:lnT>
                    <a:lnB>
                      <a:noFill/>
                    </a:lnB>
                  </a:tcPr>
                </a:tc>
                <a:tc>
                  <a:txBody>
                    <a:bodyPr/>
                    <a:lstStyle/>
                    <a:p>
                      <a:pPr marL="0" marR="0" algn="r">
                        <a:lnSpc>
                          <a:spcPct val="115000"/>
                        </a:lnSpc>
                        <a:spcBef>
                          <a:spcPts val="0"/>
                        </a:spcBef>
                        <a:spcAft>
                          <a:spcPts val="1000"/>
                        </a:spcAft>
                      </a:pPr>
                      <a:r>
                        <a:rPr lang="en-US" sz="1400" dirty="0">
                          <a:latin typeface="Times New Roman"/>
                          <a:ea typeface="Times New Roman"/>
                          <a:cs typeface="Times New Roman"/>
                        </a:rPr>
                        <a:t>FLOAT</a:t>
                      </a:r>
                      <a:endParaRPr lang="en-US" sz="1400" dirty="0">
                        <a:latin typeface="Calibri"/>
                        <a:ea typeface="Calibri"/>
                        <a:cs typeface="Times New Roman"/>
                      </a:endParaRPr>
                    </a:p>
                  </a:txBody>
                  <a:tcPr marL="9688" marR="9688" marT="9688" marB="9688">
                    <a:lnL>
                      <a:noFill/>
                    </a:lnL>
                    <a:lnR>
                      <a:noFill/>
                    </a:lnR>
                    <a:lnT>
                      <a:noFill/>
                    </a:lnT>
                    <a:lnB>
                      <a:noFill/>
                    </a:lnB>
                  </a:tcPr>
                </a:tc>
              </a:tr>
              <a:tr h="267095">
                <a:tc>
                  <a:txBody>
                    <a:bodyPr/>
                    <a:lstStyle/>
                    <a:p>
                      <a:pPr marL="0" marR="0">
                        <a:lnSpc>
                          <a:spcPct val="115000"/>
                        </a:lnSpc>
                        <a:spcBef>
                          <a:spcPts val="0"/>
                        </a:spcBef>
                        <a:spcAft>
                          <a:spcPts val="1000"/>
                        </a:spcAft>
                      </a:pPr>
                      <a:r>
                        <a:rPr lang="en-US" sz="1400">
                          <a:latin typeface="Times New Roman"/>
                          <a:ea typeface="Times New Roman"/>
                          <a:cs typeface="Times New Roman"/>
                        </a:rPr>
                        <a:t>FLOAT</a:t>
                      </a:r>
                      <a:endParaRPr lang="en-US" sz="1400">
                        <a:latin typeface="Calibri"/>
                        <a:ea typeface="Calibri"/>
                        <a:cs typeface="Times New Roman"/>
                      </a:endParaRPr>
                    </a:p>
                  </a:txBody>
                  <a:tcPr marL="9688" marR="9688" marT="9688" marB="9688">
                    <a:lnL>
                      <a:noFill/>
                    </a:lnL>
                    <a:lnR>
                      <a:noFill/>
                    </a:lnR>
                    <a:lnT>
                      <a:noFill/>
                    </a:lnT>
                    <a:lnB>
                      <a:noFill/>
                    </a:lnB>
                  </a:tcPr>
                </a:tc>
                <a:tc>
                  <a:txBody>
                    <a:bodyPr/>
                    <a:lstStyle/>
                    <a:p>
                      <a:pPr marL="0" marR="0" algn="just">
                        <a:lnSpc>
                          <a:spcPct val="115000"/>
                        </a:lnSpc>
                        <a:spcBef>
                          <a:spcPts val="0"/>
                        </a:spcBef>
                        <a:spcAft>
                          <a:spcPts val="1000"/>
                        </a:spcAft>
                      </a:pPr>
                      <a:r>
                        <a:rPr lang="en-US" sz="1400" dirty="0">
                          <a:latin typeface="Times New Roman"/>
                          <a:ea typeface="Times New Roman"/>
                          <a:cs typeface="Times New Roman"/>
                        </a:rPr>
                        <a:t>A floating point number. This column has 15-digit precision.</a:t>
                      </a:r>
                      <a:endParaRPr lang="en-US" sz="1400" dirty="0">
                        <a:latin typeface="Calibri"/>
                        <a:ea typeface="Calibri"/>
                        <a:cs typeface="Times New Roman"/>
                      </a:endParaRPr>
                    </a:p>
                  </a:txBody>
                  <a:tcPr marL="9688" marR="9688" marT="9688" marB="9688">
                    <a:lnL>
                      <a:noFill/>
                    </a:lnL>
                    <a:lnR>
                      <a:noFill/>
                    </a:lnR>
                    <a:lnT>
                      <a:noFill/>
                    </a:lnT>
                    <a:lnB>
                      <a:noFill/>
                    </a:lnB>
                  </a:tcPr>
                </a:tc>
                <a:tc>
                  <a:txBody>
                    <a:bodyPr/>
                    <a:lstStyle/>
                    <a:p>
                      <a:pPr marL="0" marR="0" algn="r">
                        <a:lnSpc>
                          <a:spcPct val="115000"/>
                        </a:lnSpc>
                        <a:spcBef>
                          <a:spcPts val="0"/>
                        </a:spcBef>
                        <a:spcAft>
                          <a:spcPts val="1000"/>
                        </a:spcAft>
                      </a:pPr>
                      <a:r>
                        <a:rPr lang="en-US" sz="1400" dirty="0">
                          <a:latin typeface="Times New Roman"/>
                          <a:ea typeface="Times New Roman"/>
                          <a:cs typeface="Times New Roman"/>
                        </a:rPr>
                        <a:t>FLOAT</a:t>
                      </a:r>
                      <a:endParaRPr lang="en-US" sz="1400" dirty="0">
                        <a:latin typeface="Calibri"/>
                        <a:ea typeface="Calibri"/>
                        <a:cs typeface="Times New Roman"/>
                      </a:endParaRPr>
                    </a:p>
                  </a:txBody>
                  <a:tcPr marL="9688" marR="9688" marT="9688" marB="9688">
                    <a:lnL>
                      <a:noFill/>
                    </a:lnL>
                    <a:lnR>
                      <a:noFill/>
                    </a:lnR>
                    <a:lnT>
                      <a:noFill/>
                    </a:lnT>
                    <a:lnB>
                      <a:noFill/>
                    </a:lnB>
                  </a:tcPr>
                </a:tc>
              </a:tr>
              <a:tr h="478230">
                <a:tc>
                  <a:txBody>
                    <a:bodyPr/>
                    <a:lstStyle/>
                    <a:p>
                      <a:pPr marL="0" marR="0">
                        <a:lnSpc>
                          <a:spcPct val="115000"/>
                        </a:lnSpc>
                        <a:spcBef>
                          <a:spcPts val="0"/>
                        </a:spcBef>
                        <a:spcAft>
                          <a:spcPts val="1000"/>
                        </a:spcAft>
                      </a:pPr>
                      <a:r>
                        <a:rPr lang="en-US" sz="1400">
                          <a:latin typeface="Times New Roman"/>
                          <a:ea typeface="Times New Roman"/>
                          <a:cs typeface="Times New Roman"/>
                        </a:rPr>
                        <a:t>DATETIME</a:t>
                      </a:r>
                      <a:endParaRPr lang="en-US" sz="1400">
                        <a:latin typeface="Calibri"/>
                        <a:ea typeface="Calibri"/>
                        <a:cs typeface="Times New Roman"/>
                      </a:endParaRPr>
                    </a:p>
                  </a:txBody>
                  <a:tcPr marL="9688" marR="9688" marT="9688" marB="9688">
                    <a:lnL>
                      <a:noFill/>
                    </a:lnL>
                    <a:lnR>
                      <a:noFill/>
                    </a:lnR>
                    <a:lnT>
                      <a:noFill/>
                    </a:lnT>
                    <a:lnB>
                      <a:noFill/>
                    </a:lnB>
                  </a:tcPr>
                </a:tc>
                <a:tc>
                  <a:txBody>
                    <a:bodyPr/>
                    <a:lstStyle/>
                    <a:p>
                      <a:pPr marL="0" marR="0" algn="just">
                        <a:lnSpc>
                          <a:spcPct val="115000"/>
                        </a:lnSpc>
                        <a:spcBef>
                          <a:spcPts val="0"/>
                        </a:spcBef>
                        <a:spcAft>
                          <a:spcPts val="1000"/>
                        </a:spcAft>
                      </a:pPr>
                      <a:r>
                        <a:rPr lang="en-US" sz="1400" dirty="0">
                          <a:latin typeface="Times New Roman"/>
                          <a:ea typeface="Times New Roman"/>
                          <a:cs typeface="Times New Roman"/>
                        </a:rPr>
                        <a:t>Date and time are stored as two 4-byte integers.  DATETIME have a default value of 1/1/1900.</a:t>
                      </a:r>
                      <a:endParaRPr lang="en-US" sz="1400" dirty="0">
                        <a:latin typeface="Calibri"/>
                        <a:ea typeface="Calibri"/>
                        <a:cs typeface="Times New Roman"/>
                      </a:endParaRPr>
                    </a:p>
                  </a:txBody>
                  <a:tcPr marL="9688" marR="9688" marT="9688" marB="9688">
                    <a:lnL>
                      <a:noFill/>
                    </a:lnL>
                    <a:lnR>
                      <a:noFill/>
                    </a:lnR>
                    <a:lnT>
                      <a:noFill/>
                    </a:lnT>
                    <a:lnB>
                      <a:noFill/>
                    </a:lnB>
                  </a:tcPr>
                </a:tc>
                <a:tc>
                  <a:txBody>
                    <a:bodyPr/>
                    <a:lstStyle/>
                    <a:p>
                      <a:pPr marL="0" marR="0" algn="r">
                        <a:lnSpc>
                          <a:spcPct val="115000"/>
                        </a:lnSpc>
                        <a:spcBef>
                          <a:spcPts val="0"/>
                        </a:spcBef>
                        <a:spcAft>
                          <a:spcPts val="1000"/>
                        </a:spcAft>
                      </a:pPr>
                      <a:r>
                        <a:rPr lang="en-US" sz="1400" dirty="0">
                          <a:latin typeface="Times New Roman"/>
                          <a:ea typeface="Times New Roman"/>
                          <a:cs typeface="Times New Roman"/>
                        </a:rPr>
                        <a:t>DATE</a:t>
                      </a:r>
                      <a:endParaRPr lang="en-US" sz="1400" dirty="0">
                        <a:latin typeface="Calibri"/>
                        <a:ea typeface="Calibri"/>
                        <a:cs typeface="Times New Roman"/>
                      </a:endParaRPr>
                    </a:p>
                  </a:txBody>
                  <a:tcPr marL="9688" marR="9688" marT="9688" marB="9688">
                    <a:lnL>
                      <a:noFill/>
                    </a:lnL>
                    <a:lnR>
                      <a:noFill/>
                    </a:lnR>
                    <a:lnT>
                      <a:noFill/>
                    </a:lnT>
                    <a:lnB>
                      <a:noFill/>
                    </a:lnB>
                  </a:tcPr>
                </a:tc>
              </a:tr>
              <a:tr h="708262">
                <a:tc>
                  <a:txBody>
                    <a:bodyPr/>
                    <a:lstStyle/>
                    <a:p>
                      <a:pPr marL="0" marR="0">
                        <a:lnSpc>
                          <a:spcPct val="115000"/>
                        </a:lnSpc>
                        <a:spcBef>
                          <a:spcPts val="0"/>
                        </a:spcBef>
                        <a:spcAft>
                          <a:spcPts val="1000"/>
                        </a:spcAft>
                      </a:pPr>
                      <a:r>
                        <a:rPr lang="en-US" sz="1400">
                          <a:latin typeface="Times New Roman"/>
                          <a:ea typeface="Times New Roman"/>
                          <a:cs typeface="Times New Roman"/>
                        </a:rPr>
                        <a:t>BIT</a:t>
                      </a:r>
                      <a:endParaRPr lang="en-US" sz="1400">
                        <a:latin typeface="Calibri"/>
                        <a:ea typeface="Calibri"/>
                        <a:cs typeface="Times New Roman"/>
                      </a:endParaRPr>
                    </a:p>
                  </a:txBody>
                  <a:tcPr marL="9688" marR="9688" marT="9688" marB="9688">
                    <a:lnL>
                      <a:noFill/>
                    </a:lnL>
                    <a:lnR>
                      <a:noFill/>
                    </a:lnR>
                    <a:lnT>
                      <a:noFill/>
                    </a:lnT>
                    <a:lnB>
                      <a:noFill/>
                    </a:lnB>
                  </a:tcPr>
                </a:tc>
                <a:tc>
                  <a:txBody>
                    <a:bodyPr/>
                    <a:lstStyle/>
                    <a:p>
                      <a:pPr marL="0" marR="0" algn="just">
                        <a:lnSpc>
                          <a:spcPct val="115000"/>
                        </a:lnSpc>
                        <a:spcBef>
                          <a:spcPts val="0"/>
                        </a:spcBef>
                        <a:spcAft>
                          <a:spcPts val="1000"/>
                        </a:spcAft>
                      </a:pPr>
                      <a:r>
                        <a:rPr lang="en-US" sz="1400" dirty="0">
                          <a:latin typeface="Times New Roman"/>
                          <a:ea typeface="Times New Roman"/>
                          <a:cs typeface="Times New Roman"/>
                        </a:rPr>
                        <a:t>A Boolean 0 or 1 stored as one bit of a byte. Bit data cannot be NULL, except for Microsoft SQL Server 7.0, where null is allowed by the BIT data type.</a:t>
                      </a:r>
                      <a:endParaRPr lang="en-US" sz="1400" dirty="0">
                        <a:latin typeface="Calibri"/>
                        <a:ea typeface="Calibri"/>
                        <a:cs typeface="Times New Roman"/>
                      </a:endParaRPr>
                    </a:p>
                  </a:txBody>
                  <a:tcPr marL="9688" marR="9688" marT="9688" marB="9688">
                    <a:lnL>
                      <a:noFill/>
                    </a:lnL>
                    <a:lnR>
                      <a:noFill/>
                    </a:lnR>
                    <a:lnT>
                      <a:noFill/>
                    </a:lnT>
                    <a:lnB>
                      <a:noFill/>
                    </a:lnB>
                  </a:tcPr>
                </a:tc>
                <a:tc>
                  <a:txBody>
                    <a:bodyPr/>
                    <a:lstStyle/>
                    <a:p>
                      <a:pPr marL="0" marR="0" algn="r">
                        <a:lnSpc>
                          <a:spcPct val="115000"/>
                        </a:lnSpc>
                        <a:spcBef>
                          <a:spcPts val="0"/>
                        </a:spcBef>
                        <a:spcAft>
                          <a:spcPts val="1000"/>
                        </a:spcAft>
                      </a:pPr>
                      <a:r>
                        <a:rPr lang="en-US" sz="1400" dirty="0">
                          <a:latin typeface="Times New Roman"/>
                          <a:ea typeface="Times New Roman"/>
                          <a:cs typeface="Times New Roman"/>
                        </a:rPr>
                        <a:t>NUMBER(1)</a:t>
                      </a:r>
                      <a:endParaRPr lang="en-US" sz="1400" dirty="0">
                        <a:latin typeface="Calibri"/>
                        <a:ea typeface="Calibri"/>
                        <a:cs typeface="Times New Roman"/>
                      </a:endParaRPr>
                    </a:p>
                  </a:txBody>
                  <a:tcPr marL="9688" marR="9688" marT="9688" marB="9688">
                    <a:lnL>
                      <a:noFill/>
                    </a:lnL>
                    <a:lnR>
                      <a:noFill/>
                    </a:lnR>
                    <a:lnT>
                      <a:noFill/>
                    </a:lnT>
                    <a:lnB>
                      <a:noFill/>
                    </a:lnB>
                  </a:tcPr>
                </a:tc>
              </a:tr>
              <a:tr h="708262">
                <a:tc>
                  <a:txBody>
                    <a:bodyPr/>
                    <a:lstStyle/>
                    <a:p>
                      <a:pPr marL="0" marR="0">
                        <a:lnSpc>
                          <a:spcPct val="115000"/>
                        </a:lnSpc>
                        <a:spcBef>
                          <a:spcPts val="0"/>
                        </a:spcBef>
                        <a:spcAft>
                          <a:spcPts val="1000"/>
                        </a:spcAft>
                      </a:pPr>
                      <a:r>
                        <a:rPr lang="en-US" sz="1400">
                          <a:latin typeface="Times New Roman"/>
                          <a:ea typeface="Times New Roman"/>
                          <a:cs typeface="Times New Roman"/>
                        </a:rPr>
                        <a:t>CHAR(n)</a:t>
                      </a:r>
                      <a:endParaRPr lang="en-US" sz="1400">
                        <a:latin typeface="Calibri"/>
                        <a:ea typeface="Calibri"/>
                        <a:cs typeface="Times New Roman"/>
                      </a:endParaRPr>
                    </a:p>
                  </a:txBody>
                  <a:tcPr marL="9688" marR="9688" marT="9688" marB="9688">
                    <a:lnL>
                      <a:noFill/>
                    </a:lnL>
                    <a:lnR>
                      <a:noFill/>
                    </a:lnR>
                    <a:lnT>
                      <a:noFill/>
                    </a:lnT>
                    <a:lnB>
                      <a:noFill/>
                    </a:lnB>
                  </a:tcPr>
                </a:tc>
                <a:tc>
                  <a:txBody>
                    <a:bodyPr/>
                    <a:lstStyle/>
                    <a:p>
                      <a:pPr marL="0" marR="0" algn="just">
                        <a:lnSpc>
                          <a:spcPct val="115000"/>
                        </a:lnSpc>
                        <a:spcBef>
                          <a:spcPts val="0"/>
                        </a:spcBef>
                        <a:spcAft>
                          <a:spcPts val="1000"/>
                        </a:spcAft>
                      </a:pPr>
                      <a:r>
                        <a:rPr lang="en-US" sz="1400" dirty="0">
                          <a:latin typeface="Times New Roman"/>
                          <a:ea typeface="Times New Roman"/>
                          <a:cs typeface="Times New Roman"/>
                        </a:rPr>
                        <a:t>Fixed-length string of exactly n 8-bit characters, blank padded. Synonym for CHARACTER. 0 &lt; n &lt; 256 for Microsoft SQL Server. 0 &lt; n &lt; 8000 for Microsoft SQL Server 7.0.</a:t>
                      </a:r>
                      <a:endParaRPr lang="en-US" sz="1400" dirty="0">
                        <a:latin typeface="Calibri"/>
                        <a:ea typeface="Calibri"/>
                        <a:cs typeface="Times New Roman"/>
                      </a:endParaRPr>
                    </a:p>
                  </a:txBody>
                  <a:tcPr marL="9688" marR="9688" marT="9688" marB="9688">
                    <a:lnL>
                      <a:noFill/>
                    </a:lnL>
                    <a:lnR>
                      <a:noFill/>
                    </a:lnR>
                    <a:lnT>
                      <a:noFill/>
                    </a:lnT>
                    <a:lnB>
                      <a:noFill/>
                    </a:lnB>
                  </a:tcPr>
                </a:tc>
                <a:tc>
                  <a:txBody>
                    <a:bodyPr/>
                    <a:lstStyle/>
                    <a:p>
                      <a:pPr marL="0" marR="0" algn="r">
                        <a:lnSpc>
                          <a:spcPct val="115000"/>
                        </a:lnSpc>
                        <a:spcBef>
                          <a:spcPts val="0"/>
                        </a:spcBef>
                        <a:spcAft>
                          <a:spcPts val="1000"/>
                        </a:spcAft>
                      </a:pPr>
                      <a:r>
                        <a:rPr lang="en-US" sz="1400" dirty="0">
                          <a:latin typeface="Times New Roman"/>
                          <a:ea typeface="Times New Roman"/>
                          <a:cs typeface="Times New Roman"/>
                        </a:rPr>
                        <a:t>CHAR(n)</a:t>
                      </a:r>
                      <a:endParaRPr lang="en-US" sz="1400" dirty="0">
                        <a:latin typeface="Calibri"/>
                        <a:ea typeface="Calibri"/>
                        <a:cs typeface="Times New Roman"/>
                      </a:endParaRPr>
                    </a:p>
                  </a:txBody>
                  <a:tcPr marL="9688" marR="9688" marT="9688" marB="9688">
                    <a:lnL>
                      <a:noFill/>
                    </a:lnL>
                    <a:lnR>
                      <a:noFill/>
                    </a:lnR>
                    <a:lnT>
                      <a:noFill/>
                    </a:lnT>
                    <a:lnB>
                      <a:noFill/>
                    </a:lnB>
                  </a:tcPr>
                </a:tc>
              </a:tr>
              <a:tr h="478230">
                <a:tc>
                  <a:txBody>
                    <a:bodyPr/>
                    <a:lstStyle/>
                    <a:p>
                      <a:pPr marL="0" marR="0">
                        <a:lnSpc>
                          <a:spcPct val="115000"/>
                        </a:lnSpc>
                        <a:spcBef>
                          <a:spcPts val="0"/>
                        </a:spcBef>
                        <a:spcAft>
                          <a:spcPts val="1000"/>
                        </a:spcAft>
                      </a:pPr>
                      <a:r>
                        <a:rPr lang="en-US" sz="1400">
                          <a:latin typeface="Times New Roman"/>
                          <a:ea typeface="Times New Roman"/>
                          <a:cs typeface="Times New Roman"/>
                        </a:rPr>
                        <a:t>VARCHAR(n)</a:t>
                      </a:r>
                      <a:endParaRPr lang="en-US" sz="1400">
                        <a:latin typeface="Calibri"/>
                        <a:ea typeface="Calibri"/>
                        <a:cs typeface="Times New Roman"/>
                      </a:endParaRPr>
                    </a:p>
                  </a:txBody>
                  <a:tcPr marL="9688" marR="9688" marT="9688" marB="9688">
                    <a:lnL>
                      <a:noFill/>
                    </a:lnL>
                    <a:lnR>
                      <a:noFill/>
                    </a:lnR>
                    <a:lnT>
                      <a:noFill/>
                    </a:lnT>
                    <a:lnB>
                      <a:noFill/>
                    </a:lnB>
                  </a:tcPr>
                </a:tc>
                <a:tc>
                  <a:txBody>
                    <a:bodyPr/>
                    <a:lstStyle/>
                    <a:p>
                      <a:pPr marL="0" marR="0" algn="just">
                        <a:lnSpc>
                          <a:spcPct val="115000"/>
                        </a:lnSpc>
                        <a:spcBef>
                          <a:spcPts val="0"/>
                        </a:spcBef>
                        <a:spcAft>
                          <a:spcPts val="1000"/>
                        </a:spcAft>
                      </a:pPr>
                      <a:r>
                        <a:rPr lang="en-US" sz="1400" dirty="0">
                          <a:latin typeface="Times New Roman"/>
                          <a:ea typeface="Times New Roman"/>
                          <a:cs typeface="Times New Roman"/>
                        </a:rPr>
                        <a:t>Varying-length character string. 0 &lt; n &lt; 256 for Microsoft SQL Server. 0 &lt; n &lt; 8000 for Microsoft SQL Server 7.0.</a:t>
                      </a:r>
                      <a:endParaRPr lang="en-US" sz="1400" dirty="0">
                        <a:latin typeface="Calibri"/>
                        <a:ea typeface="Calibri"/>
                        <a:cs typeface="Times New Roman"/>
                      </a:endParaRPr>
                    </a:p>
                  </a:txBody>
                  <a:tcPr marL="9688" marR="9688" marT="9688" marB="9688">
                    <a:lnL>
                      <a:noFill/>
                    </a:lnL>
                    <a:lnR>
                      <a:noFill/>
                    </a:lnR>
                    <a:lnT>
                      <a:noFill/>
                    </a:lnT>
                    <a:lnB>
                      <a:noFill/>
                    </a:lnB>
                  </a:tcPr>
                </a:tc>
                <a:tc>
                  <a:txBody>
                    <a:bodyPr/>
                    <a:lstStyle/>
                    <a:p>
                      <a:pPr marL="0" marR="0" algn="r">
                        <a:lnSpc>
                          <a:spcPct val="115000"/>
                        </a:lnSpc>
                        <a:spcBef>
                          <a:spcPts val="0"/>
                        </a:spcBef>
                        <a:spcAft>
                          <a:spcPts val="1000"/>
                        </a:spcAft>
                      </a:pPr>
                      <a:r>
                        <a:rPr lang="en-US" sz="1400" dirty="0">
                          <a:latin typeface="Times New Roman"/>
                          <a:ea typeface="Times New Roman"/>
                          <a:cs typeface="Times New Roman"/>
                        </a:rPr>
                        <a:t>VARCHAR2(n)</a:t>
                      </a:r>
                      <a:endParaRPr lang="en-US" sz="1400" dirty="0">
                        <a:latin typeface="Calibri"/>
                        <a:ea typeface="Calibri"/>
                        <a:cs typeface="Times New Roman"/>
                      </a:endParaRPr>
                    </a:p>
                  </a:txBody>
                  <a:tcPr marL="9688" marR="9688" marT="9688" marB="9688">
                    <a:lnL>
                      <a:noFill/>
                    </a:lnL>
                    <a:lnR>
                      <a:noFill/>
                    </a:lnR>
                    <a:lnT>
                      <a:noFill/>
                    </a:lnT>
                    <a:lnB>
                      <a:noFill/>
                    </a:lnB>
                  </a:tcPr>
                </a:tc>
              </a:tr>
              <a:tr h="478230">
                <a:tc>
                  <a:txBody>
                    <a:bodyPr/>
                    <a:lstStyle/>
                    <a:p>
                      <a:pPr marL="0" marR="0">
                        <a:lnSpc>
                          <a:spcPct val="115000"/>
                        </a:lnSpc>
                        <a:spcBef>
                          <a:spcPts val="0"/>
                        </a:spcBef>
                        <a:spcAft>
                          <a:spcPts val="1000"/>
                        </a:spcAft>
                      </a:pPr>
                      <a:r>
                        <a:rPr lang="en-US" sz="1400">
                          <a:latin typeface="Times New Roman"/>
                          <a:ea typeface="Times New Roman"/>
                          <a:cs typeface="Times New Roman"/>
                        </a:rPr>
                        <a:t>TEXT</a:t>
                      </a:r>
                      <a:endParaRPr lang="en-US" sz="1400">
                        <a:latin typeface="Calibri"/>
                        <a:ea typeface="Calibri"/>
                        <a:cs typeface="Times New Roman"/>
                      </a:endParaRPr>
                    </a:p>
                  </a:txBody>
                  <a:tcPr marL="9688" marR="9688" marT="9688" marB="9688">
                    <a:lnL>
                      <a:noFill/>
                    </a:lnL>
                    <a:lnR>
                      <a:noFill/>
                    </a:lnR>
                    <a:lnT>
                      <a:noFill/>
                    </a:lnT>
                    <a:lnB>
                      <a:noFill/>
                    </a:lnB>
                  </a:tcPr>
                </a:tc>
                <a:tc>
                  <a:txBody>
                    <a:bodyPr/>
                    <a:lstStyle/>
                    <a:p>
                      <a:pPr marL="0" marR="0" algn="just">
                        <a:lnSpc>
                          <a:spcPct val="115000"/>
                        </a:lnSpc>
                        <a:spcBef>
                          <a:spcPts val="0"/>
                        </a:spcBef>
                        <a:spcAft>
                          <a:spcPts val="1000"/>
                        </a:spcAft>
                      </a:pPr>
                      <a:r>
                        <a:rPr lang="en-US" sz="1400" dirty="0">
                          <a:latin typeface="Times New Roman"/>
                          <a:ea typeface="Times New Roman"/>
                          <a:cs typeface="Times New Roman"/>
                        </a:rPr>
                        <a:t>Character string of 8-bit bytes allocated in increments of 2k pages. "TEXT" is stored as a linked-list of 2024-byte pages, blank padded. </a:t>
                      </a:r>
                      <a:endParaRPr lang="en-US" sz="1400" dirty="0">
                        <a:latin typeface="Calibri"/>
                        <a:ea typeface="Calibri"/>
                        <a:cs typeface="Times New Roman"/>
                      </a:endParaRPr>
                    </a:p>
                  </a:txBody>
                  <a:tcPr marL="9688" marR="9688" marT="9688" marB="9688">
                    <a:lnL>
                      <a:noFill/>
                    </a:lnL>
                    <a:lnR>
                      <a:noFill/>
                    </a:lnR>
                    <a:lnT>
                      <a:noFill/>
                    </a:lnT>
                    <a:lnB>
                      <a:noFill/>
                    </a:lnB>
                  </a:tcPr>
                </a:tc>
                <a:tc>
                  <a:txBody>
                    <a:bodyPr/>
                    <a:lstStyle/>
                    <a:p>
                      <a:pPr marL="0" marR="0" algn="r">
                        <a:lnSpc>
                          <a:spcPct val="115000"/>
                        </a:lnSpc>
                        <a:spcBef>
                          <a:spcPts val="0"/>
                        </a:spcBef>
                        <a:spcAft>
                          <a:spcPts val="1000"/>
                        </a:spcAft>
                      </a:pPr>
                      <a:r>
                        <a:rPr lang="en-US" sz="1400" dirty="0">
                          <a:latin typeface="Times New Roman"/>
                          <a:ea typeface="Times New Roman"/>
                          <a:cs typeface="Times New Roman"/>
                        </a:rPr>
                        <a:t>CLOB</a:t>
                      </a:r>
                      <a:endParaRPr lang="en-US" sz="1400" dirty="0">
                        <a:latin typeface="Calibri"/>
                        <a:ea typeface="Calibri"/>
                        <a:cs typeface="Times New Roman"/>
                      </a:endParaRPr>
                    </a:p>
                  </a:txBody>
                  <a:tcPr marL="9688" marR="9688" marT="9688" marB="9688">
                    <a:lnL>
                      <a:noFill/>
                    </a:lnL>
                    <a:lnR>
                      <a:noFill/>
                    </a:lnR>
                    <a:lnT>
                      <a:noFill/>
                    </a:lnT>
                    <a:lnB>
                      <a:noFill/>
                    </a:lnB>
                  </a:tcPr>
                </a:tc>
              </a:tr>
              <a:tr h="267095">
                <a:tc>
                  <a:txBody>
                    <a:bodyPr/>
                    <a:lstStyle/>
                    <a:p>
                      <a:pPr marL="0" marR="0">
                        <a:lnSpc>
                          <a:spcPct val="115000"/>
                        </a:lnSpc>
                        <a:spcBef>
                          <a:spcPts val="0"/>
                        </a:spcBef>
                        <a:spcAft>
                          <a:spcPts val="1000"/>
                        </a:spcAft>
                      </a:pPr>
                      <a:r>
                        <a:rPr lang="en-US" sz="1400">
                          <a:latin typeface="Times New Roman"/>
                          <a:ea typeface="Times New Roman"/>
                          <a:cs typeface="Times New Roman"/>
                        </a:rPr>
                        <a:t>IMAGE</a:t>
                      </a:r>
                      <a:endParaRPr lang="en-US" sz="1400">
                        <a:latin typeface="Calibri"/>
                        <a:ea typeface="Calibri"/>
                        <a:cs typeface="Times New Roman"/>
                      </a:endParaRPr>
                    </a:p>
                  </a:txBody>
                  <a:tcPr marL="9688" marR="9688" marT="9688" marB="9688">
                    <a:lnL>
                      <a:noFill/>
                    </a:lnL>
                    <a:lnR>
                      <a:noFill/>
                    </a:lnR>
                    <a:lnT>
                      <a:noFill/>
                    </a:lnT>
                    <a:lnB>
                      <a:noFill/>
                    </a:lnB>
                  </a:tcPr>
                </a:tc>
                <a:tc>
                  <a:txBody>
                    <a:bodyPr/>
                    <a:lstStyle/>
                    <a:p>
                      <a:pPr marL="0" marR="0" algn="just">
                        <a:lnSpc>
                          <a:spcPct val="115000"/>
                        </a:lnSpc>
                        <a:spcBef>
                          <a:spcPts val="0"/>
                        </a:spcBef>
                        <a:spcAft>
                          <a:spcPts val="1000"/>
                        </a:spcAft>
                      </a:pPr>
                      <a:r>
                        <a:rPr lang="en-US" sz="1400" dirty="0">
                          <a:latin typeface="Times New Roman"/>
                          <a:ea typeface="Times New Roman"/>
                          <a:cs typeface="Times New Roman"/>
                        </a:rPr>
                        <a:t>Binary string of 8-bit bytes. Holds up to (231-1) bytes of binary data.</a:t>
                      </a:r>
                      <a:endParaRPr lang="en-US" sz="1400" dirty="0">
                        <a:latin typeface="Calibri"/>
                        <a:ea typeface="Calibri"/>
                        <a:cs typeface="Times New Roman"/>
                      </a:endParaRPr>
                    </a:p>
                  </a:txBody>
                  <a:tcPr marL="9688" marR="9688" marT="9688" marB="9688">
                    <a:lnL>
                      <a:noFill/>
                    </a:lnL>
                    <a:lnR>
                      <a:noFill/>
                    </a:lnR>
                    <a:lnT>
                      <a:noFill/>
                    </a:lnT>
                    <a:lnB>
                      <a:noFill/>
                    </a:lnB>
                  </a:tcPr>
                </a:tc>
                <a:tc>
                  <a:txBody>
                    <a:bodyPr/>
                    <a:lstStyle/>
                    <a:p>
                      <a:pPr marL="0" marR="0" algn="r">
                        <a:lnSpc>
                          <a:spcPct val="115000"/>
                        </a:lnSpc>
                        <a:spcBef>
                          <a:spcPts val="0"/>
                        </a:spcBef>
                        <a:spcAft>
                          <a:spcPts val="1000"/>
                        </a:spcAft>
                      </a:pPr>
                      <a:r>
                        <a:rPr lang="en-US" sz="1400" dirty="0">
                          <a:latin typeface="Times New Roman"/>
                          <a:ea typeface="Times New Roman"/>
                          <a:cs typeface="Times New Roman"/>
                        </a:rPr>
                        <a:t>BLOB</a:t>
                      </a:r>
                      <a:endParaRPr lang="en-US" sz="1400" dirty="0">
                        <a:latin typeface="Calibri"/>
                        <a:ea typeface="Calibri"/>
                        <a:cs typeface="Times New Roman"/>
                      </a:endParaRPr>
                    </a:p>
                  </a:txBody>
                  <a:tcPr marL="9688" marR="9688" marT="9688" marB="9688">
                    <a:lnL>
                      <a:noFill/>
                    </a:lnL>
                    <a:lnR>
                      <a:noFill/>
                    </a:lnR>
                    <a:lnT>
                      <a:noFill/>
                    </a:lnT>
                    <a:lnB>
                      <a:noFill/>
                    </a:lnB>
                  </a:tcPr>
                </a:tc>
              </a:tr>
              <a:tr h="396776">
                <a:tc>
                  <a:txBody>
                    <a:bodyPr/>
                    <a:lstStyle/>
                    <a:p>
                      <a:pPr marL="0" marR="0">
                        <a:lnSpc>
                          <a:spcPct val="115000"/>
                        </a:lnSpc>
                        <a:spcBef>
                          <a:spcPts val="0"/>
                        </a:spcBef>
                        <a:spcAft>
                          <a:spcPts val="1000"/>
                        </a:spcAft>
                      </a:pPr>
                      <a:r>
                        <a:rPr lang="en-US" sz="1400" dirty="0">
                          <a:latin typeface="Times New Roman"/>
                          <a:ea typeface="Times New Roman"/>
                          <a:cs typeface="Times New Roman"/>
                        </a:rPr>
                        <a:t>BINARY(n)</a:t>
                      </a:r>
                      <a:endParaRPr lang="en-US" sz="1400" dirty="0">
                        <a:latin typeface="Calibri"/>
                        <a:ea typeface="Calibri"/>
                        <a:cs typeface="Times New Roman"/>
                      </a:endParaRPr>
                    </a:p>
                  </a:txBody>
                  <a:tcPr marL="9688" marR="9688" marT="9688" marB="9688">
                    <a:lnL>
                      <a:noFill/>
                    </a:lnL>
                    <a:lnR>
                      <a:noFill/>
                    </a:lnR>
                    <a:lnT>
                      <a:noFill/>
                    </a:lnT>
                    <a:lnB>
                      <a:noFill/>
                    </a:lnB>
                  </a:tcPr>
                </a:tc>
                <a:tc>
                  <a:txBody>
                    <a:bodyPr/>
                    <a:lstStyle/>
                    <a:p>
                      <a:pPr marL="0" marR="0" algn="just">
                        <a:lnSpc>
                          <a:spcPct val="115000"/>
                        </a:lnSpc>
                        <a:spcBef>
                          <a:spcPts val="0"/>
                        </a:spcBef>
                        <a:spcAft>
                          <a:spcPts val="1000"/>
                        </a:spcAft>
                      </a:pPr>
                      <a:r>
                        <a:rPr lang="en-US" sz="1400" dirty="0">
                          <a:latin typeface="Times New Roman"/>
                          <a:ea typeface="Times New Roman"/>
                          <a:cs typeface="Times New Roman"/>
                        </a:rPr>
                        <a:t>Fixed length binary string of exactly n 8-bit </a:t>
                      </a:r>
                      <a:r>
                        <a:rPr lang="en-US" sz="1400" dirty="0" smtClean="0">
                          <a:latin typeface="Times New Roman"/>
                          <a:ea typeface="Times New Roman"/>
                          <a:cs typeface="Times New Roman"/>
                        </a:rPr>
                        <a:t>bytes</a:t>
                      </a:r>
                      <a:endParaRPr lang="en-US" sz="1400" dirty="0">
                        <a:latin typeface="Calibri"/>
                        <a:ea typeface="Calibri"/>
                        <a:cs typeface="Times New Roman"/>
                      </a:endParaRPr>
                    </a:p>
                  </a:txBody>
                  <a:tcPr marL="9688" marR="9688" marT="9688" marB="9688">
                    <a:lnL>
                      <a:noFill/>
                    </a:lnL>
                    <a:lnR>
                      <a:noFill/>
                    </a:lnR>
                    <a:lnT>
                      <a:noFill/>
                    </a:lnT>
                    <a:lnB>
                      <a:noFill/>
                    </a:lnB>
                  </a:tcPr>
                </a:tc>
                <a:tc>
                  <a:txBody>
                    <a:bodyPr/>
                    <a:lstStyle/>
                    <a:p>
                      <a:pPr marL="0" marR="0" algn="r">
                        <a:lnSpc>
                          <a:spcPct val="115000"/>
                        </a:lnSpc>
                        <a:spcBef>
                          <a:spcPts val="0"/>
                        </a:spcBef>
                        <a:spcAft>
                          <a:spcPts val="1000"/>
                        </a:spcAft>
                      </a:pPr>
                      <a:r>
                        <a:rPr lang="en-US" sz="1400" dirty="0">
                          <a:latin typeface="Times New Roman"/>
                          <a:ea typeface="Times New Roman"/>
                          <a:cs typeface="Times New Roman"/>
                        </a:rPr>
                        <a:t>RAW(n)/BLOB</a:t>
                      </a:r>
                      <a:endParaRPr lang="en-US" sz="1400" dirty="0">
                        <a:latin typeface="Calibri"/>
                        <a:ea typeface="Calibri"/>
                        <a:cs typeface="Times New Roman"/>
                      </a:endParaRPr>
                    </a:p>
                  </a:txBody>
                  <a:tcPr marL="9688" marR="9688" marT="9688" marB="9688">
                    <a:lnL>
                      <a:noFill/>
                    </a:lnL>
                    <a:lnR>
                      <a:noFill/>
                    </a:lnR>
                    <a:lnT>
                      <a:noFill/>
                    </a:lnT>
                    <a:lnB>
                      <a:noFill/>
                    </a:lnB>
                  </a:tcPr>
                </a:tc>
              </a:tr>
            </a:tbl>
          </a:graphicData>
        </a:graphic>
      </p:graphicFrame>
      <p:sp>
        <p:nvSpPr>
          <p:cNvPr id="5" name="Title 1"/>
          <p:cNvSpPr>
            <a:spLocks noGrp="1"/>
          </p:cNvSpPr>
          <p:nvPr>
            <p:ph type="title"/>
          </p:nvPr>
        </p:nvSpPr>
        <p:spPr>
          <a:xfrm>
            <a:off x="457200" y="152400"/>
            <a:ext cx="8229600" cy="1143000"/>
          </a:xfrm>
        </p:spPr>
        <p:txBody>
          <a:bodyPr/>
          <a:lstStyle/>
          <a:p>
            <a:r>
              <a:rPr lang="en-US" sz="3200" b="1" dirty="0" smtClean="0">
                <a:solidFill>
                  <a:srgbClr val="92D050"/>
                </a:solidFill>
              </a:rPr>
              <a:t>SQL Server </a:t>
            </a:r>
            <a:r>
              <a:rPr lang="en-US" sz="3200" b="1" dirty="0" err="1" smtClean="0">
                <a:solidFill>
                  <a:srgbClr val="92D050"/>
                </a:solidFill>
              </a:rPr>
              <a:t>vs</a:t>
            </a:r>
            <a:r>
              <a:rPr lang="en-US" sz="3200" b="1" dirty="0" smtClean="0">
                <a:solidFill>
                  <a:srgbClr val="92D050"/>
                </a:solidFill>
              </a:rPr>
              <a:t> Oracle Data Types</a:t>
            </a:r>
            <a:endParaRPr lang="en-US" sz="3200" b="1" dirty="0">
              <a:solidFill>
                <a:srgbClr val="92D050"/>
              </a:solidFill>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smtClean="0"/>
          </a:p>
          <a:p>
            <a:pPr marL="514350" indent="-514350">
              <a:buAutoNum type="arabicPeriod"/>
            </a:pPr>
            <a:r>
              <a:rPr lang="en-US" dirty="0" smtClean="0">
                <a:latin typeface="+mj-lt"/>
              </a:rPr>
              <a:t>What are the different features of SQL server?</a:t>
            </a:r>
          </a:p>
          <a:p>
            <a:pPr marL="514350" indent="-514350">
              <a:buAutoNum type="arabicPeriod"/>
            </a:pPr>
            <a:r>
              <a:rPr lang="en-US" dirty="0" smtClean="0">
                <a:latin typeface="+mj-lt"/>
              </a:rPr>
              <a:t>What are the salient features of Oracle?</a:t>
            </a:r>
          </a:p>
          <a:p>
            <a:pPr marL="514350" indent="-514350">
              <a:buAutoNum type="arabicPeriod"/>
            </a:pPr>
            <a:r>
              <a:rPr lang="en-US" dirty="0" smtClean="0">
                <a:latin typeface="+mj-lt"/>
              </a:rPr>
              <a:t>Compare the security features of SQL server and Oracle.</a:t>
            </a:r>
          </a:p>
          <a:p>
            <a:pPr marL="514350" indent="-514350">
              <a:buAutoNum type="arabicPeriod"/>
            </a:pPr>
            <a:r>
              <a:rPr lang="en-US" dirty="0" smtClean="0">
                <a:latin typeface="+mj-lt"/>
              </a:rPr>
              <a:t>Discuss the common and distinguish features of SQL server and Oracle.</a:t>
            </a:r>
          </a:p>
          <a:p>
            <a:pPr marL="514350" indent="-514350">
              <a:buAutoNum type="arabicPeriod"/>
            </a:pPr>
            <a:r>
              <a:rPr lang="en-US" dirty="0" smtClean="0">
                <a:latin typeface="+mj-lt"/>
              </a:rPr>
              <a:t>What are the different components of a SQL server?</a:t>
            </a:r>
            <a:endParaRPr lang="en-US" dirty="0">
              <a:latin typeface="+mj-lt"/>
            </a:endParaRPr>
          </a:p>
        </p:txBody>
      </p:sp>
      <p:sp>
        <p:nvSpPr>
          <p:cNvPr id="4" name="Title 1"/>
          <p:cNvSpPr>
            <a:spLocks noGrp="1"/>
          </p:cNvSpPr>
          <p:nvPr/>
        </p:nvSpPr>
        <p:spPr>
          <a:xfrm>
            <a:off x="609600" y="152400"/>
            <a:ext cx="8229600" cy="1143000"/>
          </a:xfrm>
          <a:prstGeom prst="rect">
            <a:avLst/>
          </a:prstGeom>
        </p:spPr>
        <p:txBody>
          <a:bodyPr/>
          <a:lstStyle>
            <a:lvl1pPr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mj-lt"/>
                <a:ea typeface="+mj-ea"/>
                <a:cs typeface="+mj-cs"/>
              </a:defRPr>
            </a:lvl1pPr>
            <a:lvl2pPr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Times New Roman" pitchFamily="16" charset="0"/>
                <a:ea typeface="DejaVu Sans" charset="0"/>
                <a:cs typeface="DejaVu Sans" charset="0"/>
              </a:defRPr>
            </a:lvl2pPr>
            <a:lvl3pPr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Times New Roman" pitchFamily="16" charset="0"/>
                <a:ea typeface="DejaVu Sans" charset="0"/>
                <a:cs typeface="DejaVu Sans" charset="0"/>
              </a:defRPr>
            </a:lvl3pPr>
            <a:lvl4pPr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Times New Roman" pitchFamily="16" charset="0"/>
                <a:ea typeface="DejaVu Sans" charset="0"/>
                <a:cs typeface="DejaVu Sans" charset="0"/>
              </a:defRPr>
            </a:lvl4pPr>
            <a:lvl5pPr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Times New Roman" pitchFamily="16" charset="0"/>
                <a:ea typeface="DejaVu Sans" charset="0"/>
                <a:cs typeface="DejaVu Sans" charset="0"/>
              </a:defRPr>
            </a:lvl5pPr>
            <a:lvl6pPr marL="2514600" indent="-22860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Times New Roman" pitchFamily="16" charset="0"/>
                <a:ea typeface="DejaVu Sans" charset="0"/>
                <a:cs typeface="DejaVu Sans" charset="0"/>
              </a:defRPr>
            </a:lvl6pPr>
            <a:lvl7pPr marL="2971800" indent="-22860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Times New Roman" pitchFamily="16" charset="0"/>
                <a:ea typeface="DejaVu Sans" charset="0"/>
                <a:cs typeface="DejaVu Sans" charset="0"/>
              </a:defRPr>
            </a:lvl7pPr>
            <a:lvl8pPr marL="3429000" indent="-22860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Times New Roman" pitchFamily="16" charset="0"/>
                <a:ea typeface="DejaVu Sans" charset="0"/>
                <a:cs typeface="DejaVu Sans" charset="0"/>
              </a:defRPr>
            </a:lvl8pPr>
            <a:lvl9pPr marL="3886200" indent="-22860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Times New Roman" pitchFamily="16" charset="0"/>
                <a:ea typeface="DejaVu Sans" charset="0"/>
                <a:cs typeface="DejaVu Sans" charset="0"/>
              </a:defRPr>
            </a:lvl9pPr>
          </a:lstStyle>
          <a:p>
            <a:r>
              <a:rPr lang="en-US" b="1" dirty="0" smtClean="0">
                <a:solidFill>
                  <a:srgbClr val="92D050"/>
                </a:solidFill>
              </a:rPr>
              <a:t>Questions</a:t>
            </a:r>
            <a:endParaRPr lang="en-US" b="1" dirty="0">
              <a:solidFill>
                <a:srgbClr val="92D050"/>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0"/>
            <a:ext cx="7543800" cy="914400"/>
          </a:xfrm>
        </p:spPr>
        <p:txBody>
          <a:bodyPr/>
          <a:lstStyle/>
          <a:p>
            <a:r>
              <a:rPr lang="en-US" b="1" dirty="0" smtClean="0">
                <a:solidFill>
                  <a:srgbClr val="BDE785"/>
                </a:solidFill>
              </a:rPr>
              <a:t>Database Buffer Cache</a:t>
            </a:r>
            <a:r>
              <a:rPr lang="en-US" b="1" dirty="0" smtClean="0"/>
              <a:t/>
            </a:r>
            <a:br>
              <a:rPr lang="en-US" b="1" dirty="0" smtClean="0"/>
            </a:br>
            <a:endParaRPr lang="en-US" dirty="0"/>
          </a:p>
        </p:txBody>
      </p:sp>
      <p:sp>
        <p:nvSpPr>
          <p:cNvPr id="3" name="Content Placeholder 2"/>
          <p:cNvSpPr>
            <a:spLocks noGrp="1"/>
          </p:cNvSpPr>
          <p:nvPr>
            <p:ph idx="1"/>
          </p:nvPr>
        </p:nvSpPr>
        <p:spPr/>
        <p:txBody>
          <a:bodyPr/>
          <a:lstStyle/>
          <a:p>
            <a:r>
              <a:rPr lang="en-US" dirty="0" smtClean="0"/>
              <a:t>The database buffer cache, also called the buffer cache, is the memory area that stores copies of data blocks read from data files.</a:t>
            </a:r>
          </a:p>
          <a:p>
            <a:r>
              <a:rPr lang="en-US" dirty="0" smtClean="0"/>
              <a:t>A buffer is a main memory address in which the buffer manager temporarily caches a currently or recently used data block. </a:t>
            </a:r>
          </a:p>
          <a:p>
            <a:r>
              <a:rPr lang="en-US" dirty="0" smtClean="0"/>
              <a:t>All users concurrently connected to a database instance share access to the buffer cache.</a:t>
            </a:r>
          </a:p>
          <a:p>
            <a:r>
              <a:rPr lang="en-US" dirty="0" smtClean="0"/>
              <a:t>Three buffer states: Unused, Clean and Dirty.</a:t>
            </a:r>
          </a:p>
          <a:p>
            <a:r>
              <a:rPr lang="en-US" dirty="0" smtClean="0"/>
              <a:t>The </a:t>
            </a:r>
            <a:r>
              <a:rPr lang="en-US" dirty="0" smtClean="0">
                <a:solidFill>
                  <a:schemeClr val="tx1"/>
                </a:solidFill>
              </a:rPr>
              <a:t>database writer (DBW) </a:t>
            </a:r>
            <a:r>
              <a:rPr lang="en-US" dirty="0" smtClean="0"/>
              <a:t>process periodically writes cold, dirty buffers to disk.</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0"/>
            <a:ext cx="8001000" cy="792162"/>
          </a:xfrm>
        </p:spPr>
        <p:txBody>
          <a:bodyPr/>
          <a:lstStyle/>
          <a:p>
            <a:r>
              <a:rPr lang="en-US" b="1" dirty="0" smtClean="0">
                <a:solidFill>
                  <a:srgbClr val="BDE785"/>
                </a:solidFill>
              </a:rPr>
              <a:t>Redo Log Buffer</a:t>
            </a:r>
            <a:r>
              <a:rPr lang="en-US" b="1" dirty="0" smtClean="0"/>
              <a:t/>
            </a:r>
            <a:br>
              <a:rPr lang="en-US" b="1" dirty="0" smtClean="0"/>
            </a:br>
            <a:endParaRPr lang="en-US" dirty="0"/>
          </a:p>
        </p:txBody>
      </p:sp>
      <p:sp>
        <p:nvSpPr>
          <p:cNvPr id="3" name="Content Placeholder 2"/>
          <p:cNvSpPr>
            <a:spLocks noGrp="1"/>
          </p:cNvSpPr>
          <p:nvPr>
            <p:ph idx="1"/>
          </p:nvPr>
        </p:nvSpPr>
        <p:spPr/>
        <p:txBody>
          <a:bodyPr/>
          <a:lstStyle/>
          <a:p>
            <a:r>
              <a:rPr lang="en-US" dirty="0" smtClean="0"/>
              <a:t>The redo log buffer is a circular buffer in the SGA that stores redo entries describing changes made to the database.</a:t>
            </a:r>
          </a:p>
          <a:p>
            <a:endParaRPr lang="en-US" dirty="0" smtClean="0"/>
          </a:p>
          <a:p>
            <a:r>
              <a:rPr lang="en-US" dirty="0" smtClean="0"/>
              <a:t>Redo entries contain the information necessary to reconstruct, or redo, changes made to the database by DML or DDL operations.</a:t>
            </a:r>
          </a:p>
          <a:p>
            <a:endParaRPr lang="en-US" dirty="0" smtClean="0"/>
          </a:p>
          <a:p>
            <a:r>
              <a:rPr lang="en-US" dirty="0" smtClean="0"/>
              <a:t>Database recovery applies redo entries to data files to reconstruct lost changes.</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572000"/>
            <a:ext cx="9677400" cy="1752600"/>
          </a:xfrm>
        </p:spPr>
        <p:txBody>
          <a:bodyPr/>
          <a:lstStyle/>
          <a:p>
            <a:pPr algn="l">
              <a:buFont typeface="Arial" pitchFamily="34" charset="0"/>
              <a:buChar char="•"/>
            </a:pPr>
            <a:r>
              <a:rPr lang="en-US" sz="2800" dirty="0" smtClean="0"/>
              <a:t> Oracle Database processes copy redo entries from the user memory space to the redo log buffer in the SGA.</a:t>
            </a:r>
            <a:br>
              <a:rPr lang="en-US" sz="2800" dirty="0" smtClean="0"/>
            </a:br>
            <a:r>
              <a:rPr lang="en-US" sz="2800" dirty="0" smtClean="0"/>
              <a:t>The background process </a:t>
            </a:r>
            <a:r>
              <a:rPr lang="en-US" sz="2800" b="1" dirty="0" smtClean="0"/>
              <a:t>log writer (LGWR) </a:t>
            </a:r>
            <a:r>
              <a:rPr lang="en-US" sz="2800" dirty="0" smtClean="0"/>
              <a:t>writes the redo log buffer to the active online redo log group on disk.</a:t>
            </a:r>
            <a:br>
              <a:rPr lang="en-US" sz="2800" dirty="0" smtClean="0"/>
            </a:br>
            <a:r>
              <a:rPr lang="en-US" sz="2800" dirty="0" smtClean="0"/>
              <a:t/>
            </a:r>
            <a:br>
              <a:rPr lang="en-US" sz="2800" dirty="0" smtClean="0"/>
            </a:br>
            <a:endParaRPr lang="en-US" sz="2800" dirty="0"/>
          </a:p>
        </p:txBody>
      </p:sp>
      <p:pic>
        <p:nvPicPr>
          <p:cNvPr id="5" name="Content Placeholder 4" descr="redo.gif"/>
          <p:cNvPicPr>
            <a:picLocks noGrp="1" noChangeAspect="1"/>
          </p:cNvPicPr>
          <p:nvPr>
            <p:ph idx="1"/>
          </p:nvPr>
        </p:nvPicPr>
        <p:blipFill>
          <a:blip r:embed="rId2"/>
          <a:stretch>
            <a:fillRect/>
          </a:stretch>
        </p:blipFill>
        <p:spPr>
          <a:xfrm>
            <a:off x="0" y="914400"/>
            <a:ext cx="9144000" cy="3352800"/>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half" idx="2"/>
          </p:nvPr>
        </p:nvSpPr>
        <p:spPr>
          <a:xfrm>
            <a:off x="0" y="4495800"/>
            <a:ext cx="9144000" cy="1905000"/>
          </a:xfrm>
        </p:spPr>
        <p:txBody>
          <a:bodyPr/>
          <a:lstStyle/>
          <a:p>
            <a:pPr>
              <a:buFont typeface="Arial" pitchFamily="34" charset="0"/>
              <a:buChar char="•"/>
            </a:pPr>
            <a:r>
              <a:rPr lang="en-US" sz="2000" dirty="0" smtClean="0"/>
              <a:t>The shared pool caches various types of program data. For example, the shared pool stores parsed SQL, PL/SQL code, system parameters, and data dictionary information.</a:t>
            </a:r>
          </a:p>
          <a:p>
            <a:pPr>
              <a:buFont typeface="Arial" pitchFamily="34" charset="0"/>
              <a:buChar char="•"/>
            </a:pPr>
            <a:r>
              <a:rPr lang="en-US" sz="2000" dirty="0" smtClean="0"/>
              <a:t>The shared pool is involved in almost every operation that occurs in the database. For example, if a user executes a SQL statement, then Oracle Database accesses the shared pool.</a:t>
            </a:r>
            <a:endParaRPr lang="en-US" sz="2000" dirty="0"/>
          </a:p>
        </p:txBody>
      </p:sp>
      <p:pic>
        <p:nvPicPr>
          <p:cNvPr id="8" name="Picture Placeholder 7" descr="shared.gif"/>
          <p:cNvPicPr>
            <a:picLocks noGrp="1" noChangeAspect="1"/>
          </p:cNvPicPr>
          <p:nvPr>
            <p:ph type="pic" idx="1"/>
          </p:nvPr>
        </p:nvPicPr>
        <p:blipFill>
          <a:blip r:embed="rId2"/>
          <a:srcRect t="14359" b="14359"/>
          <a:stretch>
            <a:fillRect/>
          </a:stretch>
        </p:blipFill>
        <p:spPr>
          <a:xfrm>
            <a:off x="0" y="914400"/>
            <a:ext cx="8991600" cy="3352800"/>
          </a:xfrm>
        </p:spPr>
      </p:pic>
      <p:sp>
        <p:nvSpPr>
          <p:cNvPr id="6" name="Title 5"/>
          <p:cNvSpPr>
            <a:spLocks noGrp="1"/>
          </p:cNvSpPr>
          <p:nvPr>
            <p:ph type="title"/>
          </p:nvPr>
        </p:nvSpPr>
        <p:spPr>
          <a:xfrm>
            <a:off x="1524000" y="0"/>
            <a:ext cx="7620000" cy="762000"/>
          </a:xfrm>
        </p:spPr>
        <p:txBody>
          <a:bodyPr/>
          <a:lstStyle/>
          <a:p>
            <a:pPr algn="ctr"/>
            <a:r>
              <a:rPr lang="en-US" sz="4400" dirty="0" smtClean="0">
                <a:solidFill>
                  <a:srgbClr val="BDE785"/>
                </a:solidFill>
              </a:rPr>
              <a:t>Shared Pool</a:t>
            </a:r>
            <a:endParaRPr lang="en-US" sz="4400" dirty="0">
              <a:solidFill>
                <a:srgbClr val="BDE785"/>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6" name="Content Placeholder 5"/>
          <p:cNvSpPr>
            <a:spLocks noGrp="1"/>
          </p:cNvSpPr>
          <p:nvPr>
            <p:ph idx="1"/>
          </p:nvPr>
        </p:nvSpPr>
        <p:spPr/>
        <p:txBody>
          <a:bodyPr/>
          <a:lstStyle/>
          <a:p>
            <a:pPr>
              <a:buNone/>
            </a:pPr>
            <a:r>
              <a:rPr lang="en-US" b="1" dirty="0" smtClean="0"/>
              <a:t>Library Cache</a:t>
            </a:r>
          </a:p>
          <a:p>
            <a:r>
              <a:rPr lang="en-US" sz="2000" dirty="0" smtClean="0"/>
              <a:t>The library cache is a shared pool memory structure that stores executable SQL and PL/SQL code.</a:t>
            </a:r>
          </a:p>
          <a:p>
            <a:endParaRPr lang="en-US" sz="2000" dirty="0" smtClean="0"/>
          </a:p>
          <a:p>
            <a:r>
              <a:rPr lang="en-US" sz="2000" dirty="0" smtClean="0"/>
              <a:t>When a SQL statement is executed, the database attempts to reuse previously executed code. If a parsed representation of a SQL statement exists in the library cache and can be shared, then the database reuses the code, known as a soft parse or a library cache hit. Otherwise, the database must build a new executable version of the application code, known as a hard parse or a library cache miss.</a:t>
            </a:r>
            <a:endParaRPr lang="en-US" sz="2000" dirty="0"/>
          </a:p>
        </p:txBody>
      </p:sp>
    </p:spTree>
  </p:cSld>
  <p:clrMapOvr>
    <a:masterClrMapping/>
  </p:clrMapOvr>
</p:sld>
</file>

<file path=ppt/theme/theme1.xml><?xml version="1.0" encoding="utf-8"?>
<a:theme xmlns:a="http://schemas.openxmlformats.org/drawingml/2006/main" name="bvicam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Times New Roman"/>
        <a:ea typeface="DejaVu Sans"/>
        <a:cs typeface="DejaVu Sans"/>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2400" b="0" i="0" u="none" strike="noStrike" cap="none" normalizeH="0" baseline="0" smtClean="0">
            <a:ln>
              <a:noFill/>
            </a:ln>
            <a:solidFill>
              <a:schemeClr val="bg1"/>
            </a:solidFill>
            <a:effectLst/>
            <a:latin typeface="Times New Roman" pitchFamily="16"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2400" b="0" i="0" u="none" strike="noStrike" cap="none" normalizeH="0" baseline="0" smtClean="0">
            <a:ln>
              <a:noFill/>
            </a:ln>
            <a:solidFill>
              <a:schemeClr val="bg1"/>
            </a:solidFill>
            <a:effectLst/>
            <a:latin typeface="Times New Roman" pitchFamily="16" charset="0"/>
            <a:cs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bvicamtheme</Template>
  <TotalTime>1159</TotalTime>
  <Words>3112</Words>
  <Application>Microsoft Office PowerPoint</Application>
  <PresentationFormat>On-screen Show (4:3)</PresentationFormat>
  <Paragraphs>322</Paragraphs>
  <Slides>42</Slides>
  <Notes>1</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bvicamtheme</vt:lpstr>
      <vt:lpstr>Unit 3  SQL Server and Oracle</vt:lpstr>
      <vt:lpstr>Slide 2</vt:lpstr>
      <vt:lpstr>-The SGA is a group of shared memory structures, known as SGA components, that contain data and control information for one Oracle Database instance.  -The SGA is shared by all server and background processes.   -Examples of data stored in the SGA include cached data blocks and shared SQL areas.</vt:lpstr>
      <vt:lpstr>Slide 4</vt:lpstr>
      <vt:lpstr>Database Buffer Cache </vt:lpstr>
      <vt:lpstr>Redo Log Buffer </vt:lpstr>
      <vt:lpstr> Oracle Database processes copy redo entries from the user memory space to the redo log buffer in the SGA. The background process log writer (LGWR) writes the redo log buffer to the active online redo log group on disk.  </vt:lpstr>
      <vt:lpstr>Shared Pool</vt:lpstr>
      <vt:lpstr>Slide 9</vt:lpstr>
      <vt:lpstr>Slide 10</vt:lpstr>
      <vt:lpstr>Slide 11</vt:lpstr>
      <vt:lpstr>Slide 12</vt:lpstr>
      <vt:lpstr>Slide 13</vt:lpstr>
      <vt:lpstr>Slide 14</vt:lpstr>
      <vt:lpstr>Slide 15</vt:lpstr>
      <vt:lpstr>How to read an Oracle execution plan</vt:lpstr>
      <vt:lpstr>Slide 17</vt:lpstr>
      <vt:lpstr>Slide 18</vt:lpstr>
      <vt:lpstr>Slide 19</vt:lpstr>
      <vt:lpstr>Slide 20</vt:lpstr>
      <vt:lpstr>Slide 21</vt:lpstr>
      <vt:lpstr>Slide 22</vt:lpstr>
      <vt:lpstr>Four part tuning approach</vt:lpstr>
      <vt:lpstr>Slide 24</vt:lpstr>
      <vt:lpstr>Slide 25</vt:lpstr>
      <vt:lpstr>SQL Server</vt:lpstr>
      <vt:lpstr>Functions of SQL Server</vt:lpstr>
      <vt:lpstr>M</vt:lpstr>
      <vt:lpstr>Slide 29</vt:lpstr>
      <vt:lpstr>Database Server</vt:lpstr>
      <vt:lpstr>SQL Server Client tools</vt:lpstr>
      <vt:lpstr>Slide 32</vt:lpstr>
      <vt:lpstr>SQL Server Architecture</vt:lpstr>
      <vt:lpstr>Slide 34</vt:lpstr>
      <vt:lpstr>Slide 35</vt:lpstr>
      <vt:lpstr>SQL Server vs Oracle</vt:lpstr>
      <vt:lpstr>Slide 37</vt:lpstr>
      <vt:lpstr>Slide 38</vt:lpstr>
      <vt:lpstr>Slide 39</vt:lpstr>
      <vt:lpstr>Slide 40</vt:lpstr>
      <vt:lpstr>SQL Server vs Oracle Data Types</vt:lpstr>
      <vt:lpstr>Slide 42</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vaibhav</dc:creator>
  <cp:lastModifiedBy>pc1</cp:lastModifiedBy>
  <cp:revision>81</cp:revision>
  <dcterms:created xsi:type="dcterms:W3CDTF">2013-07-30T09:38:41Z</dcterms:created>
  <dcterms:modified xsi:type="dcterms:W3CDTF">2014-10-14T04:09:31Z</dcterms:modified>
</cp:coreProperties>
</file>