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303" r:id="rId4"/>
    <p:sldId id="304" r:id="rId5"/>
    <p:sldId id="305" r:id="rId6"/>
    <p:sldId id="299" r:id="rId7"/>
    <p:sldId id="261" r:id="rId8"/>
    <p:sldId id="272" r:id="rId9"/>
    <p:sldId id="262" r:id="rId10"/>
    <p:sldId id="300" r:id="rId11"/>
    <p:sldId id="301" r:id="rId12"/>
    <p:sldId id="302" r:id="rId13"/>
    <p:sldId id="265" r:id="rId14"/>
    <p:sldId id="266" r:id="rId15"/>
    <p:sldId id="267" r:id="rId16"/>
    <p:sldId id="268" r:id="rId17"/>
    <p:sldId id="269" r:id="rId18"/>
    <p:sldId id="270" r:id="rId19"/>
    <p:sldId id="279" r:id="rId20"/>
    <p:sldId id="280" r:id="rId21"/>
    <p:sldId id="281" r:id="rId22"/>
    <p:sldId id="282" r:id="rId23"/>
    <p:sldId id="283" r:id="rId24"/>
    <p:sldId id="284" r:id="rId25"/>
    <p:sldId id="285" r:id="rId26"/>
    <p:sldId id="287" r:id="rId27"/>
    <p:sldId id="288" r:id="rId28"/>
    <p:sldId id="271" r:id="rId29"/>
    <p:sldId id="289" r:id="rId30"/>
    <p:sldId id="290" r:id="rId31"/>
    <p:sldId id="291" r:id="rId32"/>
    <p:sldId id="292" r:id="rId33"/>
    <p:sldId id="294" r:id="rId34"/>
    <p:sldId id="295" r:id="rId35"/>
    <p:sldId id="293" r:id="rId36"/>
    <p:sldId id="296" r:id="rId37"/>
    <p:sldId id="297" r:id="rId38"/>
    <p:sldId id="29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E5A437-6576-4030-983A-6D50799B440A}" type="datetimeFigureOut">
              <a:rPr lang="en-US" smtClean="0"/>
              <a:pPr/>
              <a:t>9/22/2014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EF94BE-3C17-4938-B8DA-BD52689E342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noTextEdit="1"/>
          </p:cNvSpPr>
          <p:nvPr>
            <p:ph type="sldImg"/>
          </p:nvPr>
        </p:nvSpPr>
        <p:spPr>
          <a:xfrm>
            <a:off x="1352550" y="808038"/>
            <a:ext cx="4202113" cy="3151187"/>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noTextEdit="1"/>
          </p:cNvSpPr>
          <p:nvPr>
            <p:ph type="sldImg"/>
          </p:nvPr>
        </p:nvSpPr>
        <p:spPr>
          <a:xfrm>
            <a:off x="1352550" y="808038"/>
            <a:ext cx="4202113" cy="3151187"/>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F38F8B-882F-4FBA-AC7D-2C3C068B26C8}" type="slidenum">
              <a:rPr lang="en-US"/>
              <a:pPr/>
              <a:t>19</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05E5F-2C4D-4852-8331-FD10D6238190}" type="slidenum">
              <a:rPr lang="en-US"/>
              <a:pPr/>
              <a:t>20</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5D298-6FF5-4148-AC0D-3B0314F94006}" type="slidenum">
              <a:rPr lang="en-US"/>
              <a:pPr/>
              <a:t>21</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CBB80A-561C-4EA3-A0FB-D5C2474B0CBE}" type="slidenum">
              <a:rPr lang="en-US"/>
              <a:pPr/>
              <a:t>22</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6EE47-64BA-4AD3-91BD-6577684F4EB6}" type="slidenum">
              <a:rPr lang="en-US"/>
              <a:pPr/>
              <a:t>23</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5972D6-0E33-4456-8862-2B58D59A9AB5}" type="slidenum">
              <a:rPr lang="en-US"/>
              <a:pPr/>
              <a:t>24</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2AEACD-2416-424F-BF4D-15B7FF55DD0F}" type="slidenum">
              <a:rPr lang="en-US"/>
              <a:pPr/>
              <a:t>25</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274638"/>
            <a:ext cx="2176463" cy="59610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2888" y="274638"/>
            <a:ext cx="6376987" cy="59610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242888"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2013"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42888" y="1014413"/>
            <a:ext cx="8705850" cy="522128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pic>
        <p:nvPicPr>
          <p:cNvPr id="1027" name="Picture 2"/>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grpSp>
        <p:nvGrpSpPr>
          <p:cNvPr id="9" name="Group 3"/>
          <p:cNvGrpSpPr>
            <a:grpSpLocks/>
          </p:cNvGrpSpPr>
          <p:nvPr/>
        </p:nvGrpSpPr>
        <p:grpSpPr bwMode="auto">
          <a:xfrm>
            <a:off x="0" y="6513513"/>
            <a:ext cx="9140825" cy="341312"/>
            <a:chOff x="0" y="4103"/>
            <a:chExt cx="5758" cy="215"/>
          </a:xfrm>
        </p:grpSpPr>
        <p:sp>
          <p:nvSpPr>
            <p:cNvPr id="2" name="Rectangle 4"/>
            <p:cNvSpPr>
              <a:spLocks noChangeArrowheads="1"/>
            </p:cNvSpPr>
            <p:nvPr/>
          </p:nvSpPr>
          <p:spPr bwMode="auto">
            <a:xfrm>
              <a:off x="0" y="4103"/>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29" name="Text Box 5"/>
            <p:cNvSpPr txBox="1">
              <a:spLocks noChangeArrowheads="1"/>
            </p:cNvSpPr>
            <p:nvPr/>
          </p:nvSpPr>
          <p:spPr bwMode="auto">
            <a:xfrm>
              <a:off x="50" y="4115"/>
              <a:ext cx="5289" cy="165"/>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a:solidFill>
                    <a:srgbClr val="FFFFFF"/>
                  </a:solidFill>
                  <a:latin typeface="Arial" charset="0"/>
                </a:rPr>
                <a:t>© Bharati Vidyapeeth’s Institute of Computer Applications and Management, New Delhi-63.  </a:t>
              </a:r>
            </a:p>
          </p:txBody>
        </p:sp>
        <p:sp>
          <p:nvSpPr>
            <p:cNvPr id="1030" name="Text Box 6"/>
            <p:cNvSpPr txBox="1">
              <a:spLocks noChangeArrowheads="1"/>
            </p:cNvSpPr>
            <p:nvPr/>
          </p:nvSpPr>
          <p:spPr bwMode="auto">
            <a:xfrm>
              <a:off x="5440" y="4139"/>
              <a:ext cx="299" cy="140"/>
            </a:xfrm>
            <a:prstGeom prst="rect">
              <a:avLst/>
            </a:prstGeom>
            <a:noFill/>
            <a:ln w="9525">
              <a:noFill/>
              <a:round/>
              <a:headEnd/>
              <a:tailEnd/>
            </a:ln>
            <a:effectLst/>
          </p:spPr>
          <p:txBody>
            <a:bodyPr lIns="90000" tIns="46800" rIns="90000" bIns="46800" anchor="ctr"/>
            <a:lstStyle/>
            <a:p>
              <a:pPr algn="ct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a:solidFill>
                    <a:srgbClr val="000099"/>
                  </a:solidFill>
                  <a:latin typeface="Arial" charset="0"/>
                </a:rPr>
                <a:t> </a:t>
              </a:r>
              <a:fld id="{01E901CE-2CF9-411D-ADC6-2140AF86BAB1}" type="slidenum">
                <a:rPr lang="en-US" sz="1100" b="1">
                  <a:solidFill>
                    <a:srgbClr val="FFFFFF"/>
                  </a:solidFill>
                  <a:latin typeface="Arial" charset="0"/>
                </a:rPr>
                <a:pPr algn="ct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100" b="1">
                <a:solidFill>
                  <a:srgbClr val="FFFFFF"/>
                </a:solidFill>
                <a:latin typeface="Arial" charset="0"/>
              </a:endParaRPr>
            </a:p>
          </p:txBody>
        </p:sp>
      </p:grpSp>
      <p:sp>
        <p:nvSpPr>
          <p:cNvPr id="1031" name="Text Box 7"/>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32" name="Rectangle 8"/>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33" name="Rectangle 9"/>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34" name="Rectangle 10"/>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3" name="Picture 11"/>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36" name="Rectangle 12"/>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sp>
        <p:nvSpPr>
          <p:cNvPr id="1037" name="Rectangle 13"/>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4" name="Picture 14"/>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39" name="Rectangle 1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38" name="Picture 16"/>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41" name="Rectangle 17"/>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40" name="Picture 18"/>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pic>
        <p:nvPicPr>
          <p:cNvPr id="5" name="Picture 19"/>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grpSp>
        <p:nvGrpSpPr>
          <p:cNvPr id="10" name="Group 20"/>
          <p:cNvGrpSpPr>
            <a:grpSpLocks/>
          </p:cNvGrpSpPr>
          <p:nvPr/>
        </p:nvGrpSpPr>
        <p:grpSpPr bwMode="auto">
          <a:xfrm>
            <a:off x="0" y="6513513"/>
            <a:ext cx="9140825" cy="341312"/>
            <a:chOff x="0" y="4103"/>
            <a:chExt cx="5758" cy="215"/>
          </a:xfrm>
        </p:grpSpPr>
        <p:sp>
          <p:nvSpPr>
            <p:cNvPr id="1045" name="Rectangle 21"/>
            <p:cNvSpPr>
              <a:spLocks noChangeArrowheads="1"/>
            </p:cNvSpPr>
            <p:nvPr/>
          </p:nvSpPr>
          <p:spPr bwMode="auto">
            <a:xfrm>
              <a:off x="0" y="4103"/>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46" name="Text Box 22"/>
            <p:cNvSpPr txBox="1">
              <a:spLocks noChangeArrowheads="1"/>
            </p:cNvSpPr>
            <p:nvPr/>
          </p:nvSpPr>
          <p:spPr bwMode="auto">
            <a:xfrm>
              <a:off x="50" y="4115"/>
              <a:ext cx="5289" cy="165"/>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a:solidFill>
                    <a:srgbClr val="FFFFFF"/>
                  </a:solidFill>
                  <a:latin typeface="Arial" charset="0"/>
                </a:rPr>
                <a:t>© Bharati Vidyapeeth’s Institute of Computer Applications and Management, New Delhi-63.  </a:t>
              </a:r>
            </a:p>
          </p:txBody>
        </p:sp>
        <p:sp>
          <p:nvSpPr>
            <p:cNvPr id="6" name="Text Box 23"/>
            <p:cNvSpPr txBox="1">
              <a:spLocks noChangeArrowheads="1"/>
            </p:cNvSpPr>
            <p:nvPr/>
          </p:nvSpPr>
          <p:spPr bwMode="auto">
            <a:xfrm>
              <a:off x="5440" y="4139"/>
              <a:ext cx="299" cy="140"/>
            </a:xfrm>
            <a:prstGeom prst="rect">
              <a:avLst/>
            </a:prstGeom>
            <a:noFill/>
            <a:ln w="9525">
              <a:noFill/>
              <a:round/>
              <a:headEnd/>
              <a:tailEnd/>
            </a:ln>
            <a:effectLst/>
          </p:spPr>
          <p:txBody>
            <a:bodyPr lIns="90000" tIns="46800" rIns="90000" bIns="46800" anchor="ctr"/>
            <a:lstStyle/>
            <a:p>
              <a:pPr algn="ct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a:solidFill>
                    <a:srgbClr val="000099"/>
                  </a:solidFill>
                  <a:latin typeface="Arial" charset="0"/>
                </a:rPr>
                <a:t> </a:t>
              </a:r>
              <a:fld id="{D58E754A-AE78-4BD2-A302-DA70BD334D55}" type="slidenum">
                <a:rPr lang="en-US" sz="1100" b="1">
                  <a:solidFill>
                    <a:srgbClr val="FFFFFF"/>
                  </a:solidFill>
                  <a:latin typeface="Arial" charset="0"/>
                </a:rPr>
                <a:pPr algn="ct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100" b="1">
                <a:solidFill>
                  <a:srgbClr val="FFFFFF"/>
                </a:solidFill>
                <a:latin typeface="Arial" charset="0"/>
              </a:endParaRPr>
            </a:p>
          </p:txBody>
        </p:sp>
      </p:grpSp>
      <p:sp>
        <p:nvSpPr>
          <p:cNvPr id="1048" name="Text Box 24"/>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49" name="Rectangle 2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50" name="Rectangle 26"/>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51" name="Rectangle 27"/>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1047" name="Picture 28"/>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53" name="Rectangle 29"/>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sp>
        <p:nvSpPr>
          <p:cNvPr id="1054" name="Rectangle 30"/>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7" name="Picture 31"/>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56" name="Rectangle 32"/>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52" name="Picture 33"/>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58" name="Rectangle 34"/>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8" name="Picture 35"/>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grpSp>
        <p:nvGrpSpPr>
          <p:cNvPr id="11" name="Group 36"/>
          <p:cNvGrpSpPr>
            <a:grpSpLocks/>
          </p:cNvGrpSpPr>
          <p:nvPr/>
        </p:nvGrpSpPr>
        <p:grpSpPr bwMode="auto">
          <a:xfrm>
            <a:off x="-36513" y="6540500"/>
            <a:ext cx="9140826" cy="341313"/>
            <a:chOff x="-23" y="4120"/>
            <a:chExt cx="5758" cy="215"/>
          </a:xfrm>
        </p:grpSpPr>
        <p:sp>
          <p:nvSpPr>
            <p:cNvPr id="1061" name="Rectangle 37"/>
            <p:cNvSpPr>
              <a:spLocks noChangeArrowheads="1"/>
            </p:cNvSpPr>
            <p:nvPr/>
          </p:nvSpPr>
          <p:spPr bwMode="auto">
            <a:xfrm>
              <a:off x="-23" y="4120"/>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62" name="Text Box 38"/>
            <p:cNvSpPr txBox="1">
              <a:spLocks noChangeArrowheads="1"/>
            </p:cNvSpPr>
            <p:nvPr/>
          </p:nvSpPr>
          <p:spPr bwMode="auto">
            <a:xfrm>
              <a:off x="27" y="4132"/>
              <a:ext cx="5289" cy="174"/>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FFFFFF"/>
                  </a:solidFill>
                  <a:latin typeface="Arial" charset="0"/>
                </a:rPr>
                <a:t>© </a:t>
              </a:r>
              <a:r>
                <a:rPr lang="en-US" sz="1100" b="1">
                  <a:solidFill>
                    <a:srgbClr val="FFFFFF"/>
                  </a:solidFill>
                  <a:latin typeface="Arial" charset="0"/>
                </a:rPr>
                <a:t>Bharati Vidyapeeth’s Institute of Computer Applications and Management, New Delhi-63 </a:t>
              </a:r>
            </a:p>
          </p:txBody>
        </p:sp>
        <p:sp>
          <p:nvSpPr>
            <p:cNvPr id="1063" name="Text Box 39"/>
            <p:cNvSpPr txBox="1">
              <a:spLocks noChangeArrowheads="1"/>
            </p:cNvSpPr>
            <p:nvPr/>
          </p:nvSpPr>
          <p:spPr bwMode="auto">
            <a:xfrm>
              <a:off x="5417" y="4156"/>
              <a:ext cx="299" cy="140"/>
            </a:xfrm>
            <a:prstGeom prst="rect">
              <a:avLst/>
            </a:prstGeom>
            <a:noFill/>
            <a:ln w="9525">
              <a:noFill/>
              <a:round/>
              <a:headEnd/>
              <a:tailEnd/>
            </a:ln>
            <a:effectLst/>
          </p:spPr>
          <p:txBody>
            <a:bodyPr lIns="90000" tIns="46800" rIns="90000" bIns="46800" anchor="ctr"/>
            <a:lstStyle/>
            <a:p>
              <a:pPr algn="ct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000099"/>
                  </a:solidFill>
                  <a:latin typeface="Arial" charset="0"/>
                </a:rPr>
                <a:t> </a:t>
              </a:r>
              <a:fld id="{3C45EBA7-E83C-4357-9164-B9B983CDB397}" type="slidenum">
                <a:rPr lang="en-US" sz="1200" b="1">
                  <a:solidFill>
                    <a:srgbClr val="FFFFFF"/>
                  </a:solidFill>
                  <a:latin typeface="Arial" charset="0"/>
                </a:rPr>
                <a:pPr algn="ct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200" b="1">
                <a:solidFill>
                  <a:srgbClr val="FFFFFF"/>
                </a:solidFill>
                <a:latin typeface="Arial" charset="0"/>
              </a:endParaRPr>
            </a:p>
          </p:txBody>
        </p:sp>
      </p:grpSp>
      <p:grpSp>
        <p:nvGrpSpPr>
          <p:cNvPr id="12" name="Group 40"/>
          <p:cNvGrpSpPr>
            <a:grpSpLocks/>
          </p:cNvGrpSpPr>
          <p:nvPr/>
        </p:nvGrpSpPr>
        <p:grpSpPr bwMode="auto">
          <a:xfrm>
            <a:off x="-36513" y="6540500"/>
            <a:ext cx="9140826" cy="341313"/>
            <a:chOff x="-23" y="4120"/>
            <a:chExt cx="5758" cy="215"/>
          </a:xfrm>
        </p:grpSpPr>
        <p:sp>
          <p:nvSpPr>
            <p:cNvPr id="1065" name="Rectangle 41"/>
            <p:cNvSpPr>
              <a:spLocks noChangeArrowheads="1"/>
            </p:cNvSpPr>
            <p:nvPr/>
          </p:nvSpPr>
          <p:spPr bwMode="auto">
            <a:xfrm>
              <a:off x="-23" y="4120"/>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66" name="Text Box 42"/>
            <p:cNvSpPr txBox="1">
              <a:spLocks noChangeArrowheads="1"/>
            </p:cNvSpPr>
            <p:nvPr/>
          </p:nvSpPr>
          <p:spPr bwMode="auto">
            <a:xfrm>
              <a:off x="27" y="4132"/>
              <a:ext cx="5289" cy="174"/>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FFFFFF"/>
                  </a:solidFill>
                  <a:latin typeface="Arial" charset="0"/>
                </a:rPr>
                <a:t>© </a:t>
              </a:r>
              <a:r>
                <a:rPr lang="en-US" sz="1100" b="1">
                  <a:solidFill>
                    <a:srgbClr val="FFFFFF"/>
                  </a:solidFill>
                  <a:latin typeface="Arial" charset="0"/>
                </a:rPr>
                <a:t>Bharati Vidyapeeth’s Institute of Computer Applications and Management, New Delhi-63 </a:t>
              </a:r>
            </a:p>
          </p:txBody>
        </p:sp>
        <p:sp>
          <p:nvSpPr>
            <p:cNvPr id="1067" name="Text Box 43"/>
            <p:cNvSpPr txBox="1">
              <a:spLocks noChangeArrowheads="1"/>
            </p:cNvSpPr>
            <p:nvPr/>
          </p:nvSpPr>
          <p:spPr bwMode="auto">
            <a:xfrm>
              <a:off x="5417" y="4156"/>
              <a:ext cx="299" cy="140"/>
            </a:xfrm>
            <a:prstGeom prst="rect">
              <a:avLst/>
            </a:prstGeom>
            <a:noFill/>
            <a:ln w="9525">
              <a:noFill/>
              <a:round/>
              <a:headEnd/>
              <a:tailEnd/>
            </a:ln>
            <a:effectLst/>
          </p:spPr>
          <p:txBody>
            <a:bodyPr lIns="90000" tIns="46800" rIns="90000" bIns="46800" anchor="ctr"/>
            <a:lstStyle/>
            <a:p>
              <a:pPr algn="ct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000099"/>
                  </a:solidFill>
                  <a:latin typeface="Arial" charset="0"/>
                </a:rPr>
                <a:t> </a:t>
              </a:r>
              <a:fld id="{14A032F5-B5EA-4CA7-A393-5152E10B56D2}" type="slidenum">
                <a:rPr lang="en-US" sz="1200" b="1">
                  <a:solidFill>
                    <a:srgbClr val="FFFFFF"/>
                  </a:solidFill>
                  <a:latin typeface="Arial" charset="0"/>
                </a:rPr>
                <a:pPr algn="ct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200" b="1">
                <a:solidFill>
                  <a:srgbClr val="FFFFFF"/>
                </a:solidFill>
                <a:latin typeface="Arial" charset="0"/>
              </a:endParaRPr>
            </a:p>
          </p:txBody>
        </p:sp>
      </p:grpSp>
      <p:grpSp>
        <p:nvGrpSpPr>
          <p:cNvPr id="13" name="Group 44"/>
          <p:cNvGrpSpPr>
            <a:grpSpLocks/>
          </p:cNvGrpSpPr>
          <p:nvPr/>
        </p:nvGrpSpPr>
        <p:grpSpPr bwMode="auto">
          <a:xfrm>
            <a:off x="-36513" y="6489693"/>
            <a:ext cx="9142414" cy="393700"/>
            <a:chOff x="-23" y="4088"/>
            <a:chExt cx="5759" cy="248"/>
          </a:xfrm>
        </p:grpSpPr>
        <p:sp>
          <p:nvSpPr>
            <p:cNvPr id="1069" name="Rectangle 45"/>
            <p:cNvSpPr>
              <a:spLocks noChangeArrowheads="1"/>
            </p:cNvSpPr>
            <p:nvPr/>
          </p:nvSpPr>
          <p:spPr bwMode="auto">
            <a:xfrm>
              <a:off x="-23" y="4088"/>
              <a:ext cx="5759" cy="248"/>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70" name="Text Box 46"/>
            <p:cNvSpPr txBox="1">
              <a:spLocks noChangeArrowheads="1"/>
            </p:cNvSpPr>
            <p:nvPr/>
          </p:nvSpPr>
          <p:spPr bwMode="auto">
            <a:xfrm>
              <a:off x="27" y="4107"/>
              <a:ext cx="5460" cy="176"/>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dirty="0">
                  <a:solidFill>
                    <a:srgbClr val="FFFFFF"/>
                  </a:solidFill>
                  <a:latin typeface="Arial" charset="0"/>
                </a:rPr>
                <a:t>© </a:t>
              </a:r>
              <a:r>
                <a:rPr lang="en-US" sz="1100" b="1" dirty="0" err="1">
                  <a:solidFill>
                    <a:srgbClr val="FFFFFF"/>
                  </a:solidFill>
                  <a:latin typeface="Arial" charset="0"/>
                </a:rPr>
                <a:t>Bharati</a:t>
              </a:r>
              <a:r>
                <a:rPr lang="en-US" sz="1100" b="1" dirty="0">
                  <a:solidFill>
                    <a:srgbClr val="FFFFFF"/>
                  </a:solidFill>
                  <a:latin typeface="Arial" charset="0"/>
                </a:rPr>
                <a:t> </a:t>
              </a:r>
              <a:r>
                <a:rPr lang="en-US" sz="1100" b="1" dirty="0" err="1">
                  <a:solidFill>
                    <a:srgbClr val="FFFFFF"/>
                  </a:solidFill>
                  <a:latin typeface="Arial" charset="0"/>
                </a:rPr>
                <a:t>Vidyapeeth’s</a:t>
              </a:r>
              <a:r>
                <a:rPr lang="en-US" sz="1100" b="1" dirty="0">
                  <a:solidFill>
                    <a:srgbClr val="FFFFFF"/>
                  </a:solidFill>
                  <a:latin typeface="Arial" charset="0"/>
                </a:rPr>
                <a:t> Institute of Computer Applications and Management, New </a:t>
              </a:r>
              <a:r>
                <a:rPr lang="en-US" sz="1100" b="1" dirty="0" smtClean="0">
                  <a:solidFill>
                    <a:srgbClr val="FFFFFF"/>
                  </a:solidFill>
                  <a:latin typeface="Arial" charset="0"/>
                </a:rPr>
                <a:t>Delhi-63,</a:t>
              </a:r>
              <a:r>
                <a:rPr lang="en-US" sz="1100" b="1" baseline="0" dirty="0" smtClean="0">
                  <a:solidFill>
                    <a:srgbClr val="FFFFFF"/>
                  </a:solidFill>
                  <a:latin typeface="Arial" charset="0"/>
                </a:rPr>
                <a:t> By </a:t>
              </a:r>
              <a:r>
                <a:rPr lang="en-US" sz="1100" b="1" baseline="0" dirty="0" err="1" smtClean="0">
                  <a:solidFill>
                    <a:srgbClr val="FFFFFF"/>
                  </a:solidFill>
                  <a:latin typeface="Arial" charset="0"/>
                </a:rPr>
                <a:t>Imran</a:t>
              </a:r>
              <a:r>
                <a:rPr lang="en-US" sz="1100" b="1" baseline="0" dirty="0" smtClean="0">
                  <a:solidFill>
                    <a:srgbClr val="FFFFFF"/>
                  </a:solidFill>
                  <a:latin typeface="Arial" charset="0"/>
                </a:rPr>
                <a:t> Khan</a:t>
              </a:r>
              <a:r>
                <a:rPr lang="en-US" sz="1100" b="1" dirty="0" smtClean="0">
                  <a:solidFill>
                    <a:srgbClr val="FFFFFF"/>
                  </a:solidFill>
                  <a:latin typeface="Arial" charset="0"/>
                </a:rPr>
                <a:t> </a:t>
              </a:r>
              <a:r>
                <a:rPr lang="en-US" sz="1100" b="1" dirty="0">
                  <a:solidFill>
                    <a:srgbClr val="FFFFFF"/>
                  </a:solidFill>
                  <a:latin typeface="Arial" charset="0"/>
                </a:rPr>
                <a:t>Asst. Professor</a:t>
              </a: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p:titleStyle>
    <p:body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Unit 3</a:t>
            </a:r>
            <a:br>
              <a:rPr lang="en-US" b="1" dirty="0" smtClean="0"/>
            </a:br>
            <a:r>
              <a:rPr lang="en-US" b="1" dirty="0" smtClean="0"/>
              <a:t/>
            </a:r>
            <a:br>
              <a:rPr lang="en-US" b="1" dirty="0" smtClean="0"/>
            </a:br>
            <a:r>
              <a:rPr lang="en-US" b="1" dirty="0" smtClean="0"/>
              <a:t>Distributed Database Management Systems</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A6CF848-8ED8-40F9-8AC9-69B65BDFB1C8}" type="slidenum">
              <a:rPr lang="en-US"/>
              <a:pPr/>
              <a:t>10</a:t>
            </a:fld>
            <a:endParaRPr lang="en-US"/>
          </a:p>
        </p:txBody>
      </p:sp>
      <p:sp>
        <p:nvSpPr>
          <p:cNvPr id="13314" name="Rectangle 2"/>
          <p:cNvSpPr>
            <a:spLocks noGrp="1" noChangeArrowheads="1"/>
          </p:cNvSpPr>
          <p:nvPr>
            <p:ph type="title"/>
          </p:nvPr>
        </p:nvSpPr>
        <p:spPr>
          <a:xfrm>
            <a:off x="552450" y="76200"/>
            <a:ext cx="8077200" cy="609600"/>
          </a:xfrm>
        </p:spPr>
        <p:txBody>
          <a:bodyPr/>
          <a:lstStyle/>
          <a:p>
            <a:pPr>
              <a:lnSpc>
                <a:spcPct val="90000"/>
              </a:lnSpc>
            </a:pPr>
            <a:r>
              <a:rPr lang="en-US" sz="4000" b="1" dirty="0">
                <a:solidFill>
                  <a:srgbClr val="FFC000"/>
                </a:solidFill>
              </a:rPr>
              <a:t>Data Fragmentation</a:t>
            </a:r>
          </a:p>
        </p:txBody>
      </p:sp>
      <p:sp>
        <p:nvSpPr>
          <p:cNvPr id="13315" name="Rectangle 3"/>
          <p:cNvSpPr>
            <a:spLocks noGrp="1" noChangeArrowheads="1"/>
          </p:cNvSpPr>
          <p:nvPr>
            <p:ph type="body" idx="4294967295"/>
          </p:nvPr>
        </p:nvSpPr>
        <p:spPr>
          <a:xfrm>
            <a:off x="609600" y="1143000"/>
            <a:ext cx="7848600" cy="5181600"/>
          </a:xfrm>
        </p:spPr>
        <p:txBody>
          <a:bodyPr/>
          <a:lstStyle/>
          <a:p>
            <a:r>
              <a:rPr lang="en-US" dirty="0"/>
              <a:t>Division of relation r into fragments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n</a:t>
            </a:r>
            <a:r>
              <a:rPr lang="en-US" i="1" dirty="0"/>
              <a:t> </a:t>
            </a:r>
            <a:r>
              <a:rPr lang="en-US" dirty="0"/>
              <a:t>which contain sufficient information to reconstruct relation r.</a:t>
            </a:r>
          </a:p>
          <a:p>
            <a:r>
              <a:rPr lang="en-US" b="1" dirty="0">
                <a:solidFill>
                  <a:schemeClr val="tx2"/>
                </a:solidFill>
              </a:rPr>
              <a:t>Horizontal fragmentation</a:t>
            </a:r>
            <a:r>
              <a:rPr lang="en-US" dirty="0"/>
              <a:t>: each </a:t>
            </a:r>
            <a:r>
              <a:rPr lang="en-US" dirty="0" err="1"/>
              <a:t>tuple</a:t>
            </a:r>
            <a:r>
              <a:rPr lang="en-US" dirty="0"/>
              <a:t> of </a:t>
            </a:r>
            <a:r>
              <a:rPr lang="en-US" i="1" dirty="0"/>
              <a:t>r</a:t>
            </a:r>
            <a:r>
              <a:rPr lang="en-US" dirty="0"/>
              <a:t> is assigned to one or more fragments</a:t>
            </a:r>
          </a:p>
          <a:p>
            <a:r>
              <a:rPr lang="en-US" b="1" dirty="0">
                <a:solidFill>
                  <a:schemeClr val="tx2"/>
                </a:solidFill>
              </a:rPr>
              <a:t>Vertical fragmentation</a:t>
            </a:r>
            <a:r>
              <a:rPr lang="en-US" dirty="0"/>
              <a:t>: the schema for relation </a:t>
            </a:r>
            <a:r>
              <a:rPr lang="en-US" i="1" dirty="0"/>
              <a:t>r</a:t>
            </a:r>
            <a:r>
              <a:rPr lang="en-US" dirty="0"/>
              <a:t> is split into several smaller schemas</a:t>
            </a:r>
          </a:p>
          <a:p>
            <a:pPr lvl="1"/>
            <a:r>
              <a:rPr lang="en-US" dirty="0"/>
              <a:t>All schemas must contain a common candidate key (or </a:t>
            </a:r>
            <a:r>
              <a:rPr lang="en-US" dirty="0" err="1"/>
              <a:t>superkey</a:t>
            </a:r>
            <a:r>
              <a:rPr lang="en-US" dirty="0"/>
              <a:t>) to ensure lossless join property.</a:t>
            </a:r>
          </a:p>
          <a:p>
            <a:pPr lvl="1"/>
            <a:r>
              <a:rPr lang="en-US" dirty="0"/>
              <a:t>A special attribute, the </a:t>
            </a:r>
            <a:r>
              <a:rPr lang="en-US" dirty="0" err="1"/>
              <a:t>tuple</a:t>
            </a:r>
            <a:r>
              <a:rPr lang="en-US" dirty="0"/>
              <a:t>-id attribute may be added to each schema to serve as a candidate key.</a:t>
            </a:r>
          </a:p>
          <a:p>
            <a:r>
              <a:rPr lang="en-US" dirty="0"/>
              <a:t>Example : relation account  with following schema</a:t>
            </a:r>
          </a:p>
          <a:p>
            <a:r>
              <a:rPr lang="en-US" i="1" dirty="0"/>
              <a:t>Account-schema</a:t>
            </a:r>
            <a:r>
              <a:rPr lang="en-US" dirty="0"/>
              <a:t> = (</a:t>
            </a:r>
            <a:r>
              <a:rPr lang="en-US" i="1" dirty="0"/>
              <a:t>branch-name</a:t>
            </a:r>
            <a:r>
              <a:rPr lang="en-US" dirty="0"/>
              <a:t>, </a:t>
            </a:r>
            <a:r>
              <a:rPr lang="en-US" i="1" dirty="0"/>
              <a:t>account-number, balance</a:t>
            </a:r>
            <a:r>
              <a:rPr lang="en-US" dirty="0"/>
              <a:t>)</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28600"/>
            <a:ext cx="8915400" cy="533400"/>
          </a:xfrm>
        </p:spPr>
        <p:txBody>
          <a:bodyPr/>
          <a:lstStyle/>
          <a:p>
            <a:pPr>
              <a:lnSpc>
                <a:spcPct val="80000"/>
              </a:lnSpc>
            </a:pPr>
            <a:r>
              <a:rPr lang="en-US" sz="3200" dirty="0" smtClean="0">
                <a:solidFill>
                  <a:srgbClr val="FFC000"/>
                </a:solidFill>
              </a:rPr>
              <a:t>     Horizontal </a:t>
            </a:r>
            <a:r>
              <a:rPr lang="en-US" sz="3200" dirty="0">
                <a:solidFill>
                  <a:srgbClr val="FFC000"/>
                </a:solidFill>
              </a:rPr>
              <a:t>Fragmentation </a:t>
            </a:r>
            <a:r>
              <a:rPr lang="en-US" sz="3200" dirty="0" smtClean="0">
                <a:solidFill>
                  <a:srgbClr val="FFC000"/>
                </a:solidFill>
              </a:rPr>
              <a:t>example</a:t>
            </a:r>
            <a:endParaRPr lang="en-US" sz="4000" dirty="0">
              <a:solidFill>
                <a:srgbClr val="FFC000"/>
              </a:solidFill>
            </a:endParaRPr>
          </a:p>
        </p:txBody>
      </p:sp>
      <p:sp>
        <p:nvSpPr>
          <p:cNvPr id="15363" name="Rectangle 3"/>
          <p:cNvSpPr>
            <a:spLocks noChangeArrowheads="1"/>
          </p:cNvSpPr>
          <p:nvPr/>
        </p:nvSpPr>
        <p:spPr bwMode="auto">
          <a:xfrm>
            <a:off x="1104900" y="962025"/>
            <a:ext cx="2133600" cy="609600"/>
          </a:xfrm>
          <a:prstGeom prst="rect">
            <a:avLst/>
          </a:prstGeom>
          <a:noFill/>
          <a:ln w="9525">
            <a:solidFill>
              <a:schemeClr val="tx1"/>
            </a:solidFill>
            <a:miter lim="800000"/>
            <a:headEnd/>
            <a:tailEnd/>
          </a:ln>
          <a:effectLst/>
        </p:spPr>
        <p:txBody>
          <a:bodyPr wrap="none" anchor="ctr"/>
          <a:lstStyle/>
          <a:p>
            <a:endParaRPr lang="en-US"/>
          </a:p>
        </p:txBody>
      </p:sp>
      <p:sp>
        <p:nvSpPr>
          <p:cNvPr id="15364" name="Text Box 4"/>
          <p:cNvSpPr txBox="1">
            <a:spLocks noChangeArrowheads="1"/>
          </p:cNvSpPr>
          <p:nvPr/>
        </p:nvSpPr>
        <p:spPr bwMode="auto">
          <a:xfrm>
            <a:off x="1276350" y="1106488"/>
            <a:ext cx="1676400" cy="396875"/>
          </a:xfrm>
          <a:prstGeom prst="rect">
            <a:avLst/>
          </a:prstGeom>
          <a:noFill/>
          <a:ln w="9525">
            <a:noFill/>
            <a:miter lim="800000"/>
            <a:headEnd/>
            <a:tailEnd/>
          </a:ln>
          <a:effectLst/>
        </p:spPr>
        <p:txBody>
          <a:bodyPr wrap="none">
            <a:spAutoFit/>
          </a:bodyPr>
          <a:lstStyle/>
          <a:p>
            <a:r>
              <a:rPr lang="en-US" sz="2000" i="1">
                <a:latin typeface="Helvetica" pitchFamily="34" charset="0"/>
              </a:rPr>
              <a:t>branch-name</a:t>
            </a:r>
            <a:endParaRPr lang="en-US" sz="2000">
              <a:latin typeface="Helvetica" pitchFamily="34" charset="0"/>
            </a:endParaRPr>
          </a:p>
        </p:txBody>
      </p:sp>
      <p:sp>
        <p:nvSpPr>
          <p:cNvPr id="15365" name="Rectangle 5"/>
          <p:cNvSpPr>
            <a:spLocks noChangeArrowheads="1"/>
          </p:cNvSpPr>
          <p:nvPr/>
        </p:nvSpPr>
        <p:spPr bwMode="auto">
          <a:xfrm>
            <a:off x="3238500" y="962025"/>
            <a:ext cx="2133600" cy="609600"/>
          </a:xfrm>
          <a:prstGeom prst="rect">
            <a:avLst/>
          </a:prstGeom>
          <a:noFill/>
          <a:ln w="9525">
            <a:solidFill>
              <a:schemeClr val="tx1"/>
            </a:solidFill>
            <a:miter lim="800000"/>
            <a:headEnd/>
            <a:tailEnd/>
          </a:ln>
          <a:effectLst/>
        </p:spPr>
        <p:txBody>
          <a:bodyPr wrap="none" anchor="ctr"/>
          <a:lstStyle/>
          <a:p>
            <a:endParaRPr lang="en-US"/>
          </a:p>
        </p:txBody>
      </p:sp>
      <p:sp>
        <p:nvSpPr>
          <p:cNvPr id="15366" name="Text Box 6"/>
          <p:cNvSpPr txBox="1">
            <a:spLocks noChangeArrowheads="1"/>
          </p:cNvSpPr>
          <p:nvPr/>
        </p:nvSpPr>
        <p:spPr bwMode="auto">
          <a:xfrm>
            <a:off x="3409950" y="1106488"/>
            <a:ext cx="2014538" cy="396875"/>
          </a:xfrm>
          <a:prstGeom prst="rect">
            <a:avLst/>
          </a:prstGeom>
          <a:noFill/>
          <a:ln w="9525">
            <a:noFill/>
            <a:miter lim="800000"/>
            <a:headEnd/>
            <a:tailEnd/>
          </a:ln>
          <a:effectLst/>
        </p:spPr>
        <p:txBody>
          <a:bodyPr wrap="none">
            <a:spAutoFit/>
          </a:bodyPr>
          <a:lstStyle/>
          <a:p>
            <a:r>
              <a:rPr lang="en-US" sz="2000" i="1">
                <a:latin typeface="Helvetica" pitchFamily="34" charset="0"/>
              </a:rPr>
              <a:t>account-number</a:t>
            </a:r>
            <a:endParaRPr lang="en-US" sz="2000">
              <a:latin typeface="Helvetica" pitchFamily="34" charset="0"/>
            </a:endParaRPr>
          </a:p>
        </p:txBody>
      </p:sp>
      <p:sp>
        <p:nvSpPr>
          <p:cNvPr id="15367" name="Rectangle 7"/>
          <p:cNvSpPr>
            <a:spLocks noChangeArrowheads="1"/>
          </p:cNvSpPr>
          <p:nvPr/>
        </p:nvSpPr>
        <p:spPr bwMode="auto">
          <a:xfrm>
            <a:off x="5372100" y="962025"/>
            <a:ext cx="2133600" cy="609600"/>
          </a:xfrm>
          <a:prstGeom prst="rect">
            <a:avLst/>
          </a:prstGeom>
          <a:noFill/>
          <a:ln w="9525">
            <a:solidFill>
              <a:schemeClr val="tx1"/>
            </a:solidFill>
            <a:miter lim="800000"/>
            <a:headEnd/>
            <a:tailEnd/>
          </a:ln>
          <a:effectLst/>
        </p:spPr>
        <p:txBody>
          <a:bodyPr wrap="none" anchor="ctr"/>
          <a:lstStyle/>
          <a:p>
            <a:endParaRPr lang="en-US"/>
          </a:p>
        </p:txBody>
      </p:sp>
      <p:sp>
        <p:nvSpPr>
          <p:cNvPr id="15368" name="Text Box 8"/>
          <p:cNvSpPr txBox="1">
            <a:spLocks noChangeArrowheads="1"/>
          </p:cNvSpPr>
          <p:nvPr/>
        </p:nvSpPr>
        <p:spPr bwMode="auto">
          <a:xfrm>
            <a:off x="5834063" y="1106488"/>
            <a:ext cx="1074737" cy="396875"/>
          </a:xfrm>
          <a:prstGeom prst="rect">
            <a:avLst/>
          </a:prstGeom>
          <a:noFill/>
          <a:ln w="9525">
            <a:noFill/>
            <a:miter lim="800000"/>
            <a:headEnd/>
            <a:tailEnd/>
          </a:ln>
          <a:effectLst/>
        </p:spPr>
        <p:txBody>
          <a:bodyPr wrap="none">
            <a:spAutoFit/>
          </a:bodyPr>
          <a:lstStyle/>
          <a:p>
            <a:r>
              <a:rPr lang="en-US" sz="2000" i="1">
                <a:latin typeface="Helvetica" pitchFamily="34" charset="0"/>
              </a:rPr>
              <a:t>balance</a:t>
            </a:r>
            <a:endParaRPr lang="en-US" sz="2000">
              <a:latin typeface="Helvetica" pitchFamily="34" charset="0"/>
            </a:endParaRPr>
          </a:p>
        </p:txBody>
      </p:sp>
      <p:sp>
        <p:nvSpPr>
          <p:cNvPr id="15369" name="Rectangle 9"/>
          <p:cNvSpPr>
            <a:spLocks noChangeArrowheads="1"/>
          </p:cNvSpPr>
          <p:nvPr/>
        </p:nvSpPr>
        <p:spPr bwMode="auto">
          <a:xfrm>
            <a:off x="1104900" y="1647825"/>
            <a:ext cx="2133600" cy="1143000"/>
          </a:xfrm>
          <a:prstGeom prst="rect">
            <a:avLst/>
          </a:prstGeom>
          <a:noFill/>
          <a:ln w="9525">
            <a:solidFill>
              <a:schemeClr val="tx1"/>
            </a:solidFill>
            <a:miter lim="800000"/>
            <a:headEnd/>
            <a:tailEnd/>
          </a:ln>
          <a:effectLst/>
        </p:spPr>
        <p:txBody>
          <a:bodyPr wrap="none" anchor="ctr"/>
          <a:lstStyle/>
          <a:p>
            <a:endParaRPr lang="en-US"/>
          </a:p>
        </p:txBody>
      </p:sp>
      <p:sp>
        <p:nvSpPr>
          <p:cNvPr id="15370" name="Text Box 10"/>
          <p:cNvSpPr txBox="1">
            <a:spLocks noChangeArrowheads="1"/>
          </p:cNvSpPr>
          <p:nvPr/>
        </p:nvSpPr>
        <p:spPr bwMode="auto">
          <a:xfrm>
            <a:off x="1133475" y="1668463"/>
            <a:ext cx="1006475" cy="1006475"/>
          </a:xfrm>
          <a:prstGeom prst="rect">
            <a:avLst/>
          </a:prstGeom>
          <a:noFill/>
          <a:ln w="9525">
            <a:noFill/>
            <a:miter lim="800000"/>
            <a:headEnd/>
            <a:tailEnd/>
          </a:ln>
          <a:effectLst/>
        </p:spPr>
        <p:txBody>
          <a:bodyPr wrap="none">
            <a:spAutoFit/>
          </a:bodyPr>
          <a:lstStyle/>
          <a:p>
            <a:r>
              <a:rPr lang="en-US" sz="2000" dirty="0">
                <a:latin typeface="Helvetica" pitchFamily="34" charset="0"/>
              </a:rPr>
              <a:t>Hillside</a:t>
            </a:r>
          </a:p>
          <a:p>
            <a:r>
              <a:rPr lang="en-US" sz="2000" dirty="0">
                <a:latin typeface="Helvetica" pitchFamily="34" charset="0"/>
              </a:rPr>
              <a:t>Hillside</a:t>
            </a:r>
          </a:p>
          <a:p>
            <a:r>
              <a:rPr lang="en-US" sz="2000" dirty="0">
                <a:latin typeface="Helvetica" pitchFamily="34" charset="0"/>
              </a:rPr>
              <a:t>Hillside</a:t>
            </a:r>
          </a:p>
        </p:txBody>
      </p:sp>
      <p:sp>
        <p:nvSpPr>
          <p:cNvPr id="15371" name="Rectangle 11"/>
          <p:cNvSpPr>
            <a:spLocks noChangeArrowheads="1"/>
          </p:cNvSpPr>
          <p:nvPr/>
        </p:nvSpPr>
        <p:spPr bwMode="auto">
          <a:xfrm>
            <a:off x="3238500" y="1647825"/>
            <a:ext cx="2133600" cy="1143000"/>
          </a:xfrm>
          <a:prstGeom prst="rect">
            <a:avLst/>
          </a:prstGeom>
          <a:noFill/>
          <a:ln w="9525">
            <a:solidFill>
              <a:schemeClr val="tx1"/>
            </a:solidFill>
            <a:miter lim="800000"/>
            <a:headEnd/>
            <a:tailEnd/>
          </a:ln>
          <a:effectLst/>
        </p:spPr>
        <p:txBody>
          <a:bodyPr wrap="none" anchor="ctr"/>
          <a:lstStyle/>
          <a:p>
            <a:endParaRPr lang="en-US"/>
          </a:p>
        </p:txBody>
      </p:sp>
      <p:sp>
        <p:nvSpPr>
          <p:cNvPr id="15372" name="Text Box 12"/>
          <p:cNvSpPr txBox="1">
            <a:spLocks noChangeArrowheads="1"/>
          </p:cNvSpPr>
          <p:nvPr/>
        </p:nvSpPr>
        <p:spPr bwMode="auto">
          <a:xfrm>
            <a:off x="3657600" y="1674813"/>
            <a:ext cx="862013" cy="1006475"/>
          </a:xfrm>
          <a:prstGeom prst="rect">
            <a:avLst/>
          </a:prstGeom>
          <a:noFill/>
          <a:ln w="9525">
            <a:noFill/>
            <a:miter lim="800000"/>
            <a:headEnd/>
            <a:tailEnd/>
          </a:ln>
          <a:effectLst/>
        </p:spPr>
        <p:txBody>
          <a:bodyPr wrap="none">
            <a:spAutoFit/>
          </a:bodyPr>
          <a:lstStyle/>
          <a:p>
            <a:r>
              <a:rPr lang="en-US" sz="2000">
                <a:latin typeface="Helvetica" pitchFamily="34" charset="0"/>
              </a:rPr>
              <a:t>A-305</a:t>
            </a:r>
          </a:p>
          <a:p>
            <a:r>
              <a:rPr lang="en-US" sz="2000">
                <a:latin typeface="Helvetica" pitchFamily="34" charset="0"/>
              </a:rPr>
              <a:t>A-226</a:t>
            </a:r>
          </a:p>
          <a:p>
            <a:r>
              <a:rPr lang="en-US" sz="2000">
                <a:latin typeface="Helvetica" pitchFamily="34" charset="0"/>
              </a:rPr>
              <a:t>A-155</a:t>
            </a:r>
          </a:p>
        </p:txBody>
      </p:sp>
      <p:sp>
        <p:nvSpPr>
          <p:cNvPr id="15373" name="Rectangle 13"/>
          <p:cNvSpPr>
            <a:spLocks noChangeArrowheads="1"/>
          </p:cNvSpPr>
          <p:nvPr/>
        </p:nvSpPr>
        <p:spPr bwMode="auto">
          <a:xfrm>
            <a:off x="5372100" y="1647825"/>
            <a:ext cx="2133600" cy="1143000"/>
          </a:xfrm>
          <a:prstGeom prst="rect">
            <a:avLst/>
          </a:prstGeom>
          <a:noFill/>
          <a:ln w="9525">
            <a:solidFill>
              <a:schemeClr val="tx1"/>
            </a:solidFill>
            <a:miter lim="800000"/>
            <a:headEnd/>
            <a:tailEnd/>
          </a:ln>
          <a:effectLst/>
        </p:spPr>
        <p:txBody>
          <a:bodyPr wrap="none" anchor="ctr"/>
          <a:lstStyle/>
          <a:p>
            <a:endParaRPr lang="en-US"/>
          </a:p>
        </p:txBody>
      </p:sp>
      <p:sp>
        <p:nvSpPr>
          <p:cNvPr id="15374" name="Text Box 14"/>
          <p:cNvSpPr txBox="1">
            <a:spLocks noChangeArrowheads="1"/>
          </p:cNvSpPr>
          <p:nvPr/>
        </p:nvSpPr>
        <p:spPr bwMode="auto">
          <a:xfrm>
            <a:off x="6102350" y="1693863"/>
            <a:ext cx="608013" cy="1006475"/>
          </a:xfrm>
          <a:prstGeom prst="rect">
            <a:avLst/>
          </a:prstGeom>
          <a:noFill/>
          <a:ln w="9525">
            <a:noFill/>
            <a:miter lim="800000"/>
            <a:headEnd/>
            <a:tailEnd/>
          </a:ln>
          <a:effectLst/>
        </p:spPr>
        <p:txBody>
          <a:bodyPr wrap="none">
            <a:spAutoFit/>
          </a:bodyPr>
          <a:lstStyle/>
          <a:p>
            <a:r>
              <a:rPr lang="en-US" sz="2000">
                <a:latin typeface="Helvetica" pitchFamily="34" charset="0"/>
              </a:rPr>
              <a:t>500</a:t>
            </a:r>
          </a:p>
          <a:p>
            <a:r>
              <a:rPr lang="en-US" sz="2000">
                <a:latin typeface="Helvetica" pitchFamily="34" charset="0"/>
              </a:rPr>
              <a:t>336</a:t>
            </a:r>
          </a:p>
          <a:p>
            <a:r>
              <a:rPr lang="en-US" sz="2000">
                <a:latin typeface="Helvetica" pitchFamily="34" charset="0"/>
              </a:rPr>
              <a:t>62</a:t>
            </a:r>
          </a:p>
        </p:txBody>
      </p:sp>
      <p:sp>
        <p:nvSpPr>
          <p:cNvPr id="15375" name="Text Box 15"/>
          <p:cNvSpPr txBox="1">
            <a:spLocks noChangeArrowheads="1"/>
          </p:cNvSpPr>
          <p:nvPr/>
        </p:nvSpPr>
        <p:spPr bwMode="auto">
          <a:xfrm>
            <a:off x="2292350" y="2863850"/>
            <a:ext cx="4230688" cy="396875"/>
          </a:xfrm>
          <a:prstGeom prst="rect">
            <a:avLst/>
          </a:prstGeom>
          <a:noFill/>
          <a:ln w="9525">
            <a:noFill/>
            <a:miter lim="800000"/>
            <a:headEnd/>
            <a:tailEnd/>
          </a:ln>
          <a:effectLst/>
        </p:spPr>
        <p:txBody>
          <a:bodyPr wrap="none">
            <a:spAutoFit/>
          </a:bodyPr>
          <a:lstStyle/>
          <a:p>
            <a:r>
              <a:rPr lang="en-US" sz="2000" i="1">
                <a:latin typeface="Helvetica" pitchFamily="34" charset="0"/>
              </a:rPr>
              <a:t>account</a:t>
            </a:r>
            <a:r>
              <a:rPr lang="en-US" sz="2000" i="1" baseline="-25000">
                <a:latin typeface="Helvetica" pitchFamily="34" charset="0"/>
              </a:rPr>
              <a:t>1</a:t>
            </a:r>
            <a:r>
              <a:rPr lang="en-US" sz="2000" i="1">
                <a:latin typeface="Helvetica" pitchFamily="34" charset="0"/>
              </a:rPr>
              <a:t>=</a:t>
            </a:r>
            <a:r>
              <a:rPr lang="en-US" sz="2000" i="1">
                <a:latin typeface="Helvetica" pitchFamily="34" charset="0"/>
                <a:sym typeface="Symbol" pitchFamily="18" charset="2"/>
              </a:rPr>
              <a:t></a:t>
            </a:r>
            <a:r>
              <a:rPr lang="en-US" sz="2000" i="1" baseline="-25000">
                <a:latin typeface="Helvetica" pitchFamily="34" charset="0"/>
                <a:sym typeface="Symbol" pitchFamily="18" charset="2"/>
              </a:rPr>
              <a:t>branch-name=“Hillside”</a:t>
            </a:r>
            <a:r>
              <a:rPr lang="en-US" sz="2000" i="1">
                <a:latin typeface="Helvetica" pitchFamily="34" charset="0"/>
                <a:sym typeface="Symbol" pitchFamily="18" charset="2"/>
              </a:rPr>
              <a:t>(account)</a:t>
            </a:r>
            <a:endParaRPr lang="en-US" sz="2000">
              <a:latin typeface="Helvetica" pitchFamily="34" charset="0"/>
            </a:endParaRPr>
          </a:p>
        </p:txBody>
      </p:sp>
      <p:sp>
        <p:nvSpPr>
          <p:cNvPr id="15376" name="Rectangle 16"/>
          <p:cNvSpPr>
            <a:spLocks noChangeArrowheads="1"/>
          </p:cNvSpPr>
          <p:nvPr/>
        </p:nvSpPr>
        <p:spPr bwMode="auto">
          <a:xfrm>
            <a:off x="1066800" y="3505200"/>
            <a:ext cx="2133600" cy="609600"/>
          </a:xfrm>
          <a:prstGeom prst="rect">
            <a:avLst/>
          </a:prstGeom>
          <a:noFill/>
          <a:ln w="9525">
            <a:solidFill>
              <a:schemeClr val="tx1"/>
            </a:solidFill>
            <a:miter lim="800000"/>
            <a:headEnd/>
            <a:tailEnd/>
          </a:ln>
          <a:effectLst/>
        </p:spPr>
        <p:txBody>
          <a:bodyPr wrap="none" anchor="ctr"/>
          <a:lstStyle/>
          <a:p>
            <a:endParaRPr lang="en-US"/>
          </a:p>
        </p:txBody>
      </p:sp>
      <p:sp>
        <p:nvSpPr>
          <p:cNvPr id="15377" name="Text Box 17"/>
          <p:cNvSpPr txBox="1">
            <a:spLocks noChangeArrowheads="1"/>
          </p:cNvSpPr>
          <p:nvPr/>
        </p:nvSpPr>
        <p:spPr bwMode="auto">
          <a:xfrm>
            <a:off x="1238250" y="3649663"/>
            <a:ext cx="1679575" cy="396875"/>
          </a:xfrm>
          <a:prstGeom prst="rect">
            <a:avLst/>
          </a:prstGeom>
          <a:noFill/>
          <a:ln w="9525">
            <a:noFill/>
            <a:miter lim="800000"/>
            <a:headEnd/>
            <a:tailEnd/>
          </a:ln>
          <a:effectLst/>
        </p:spPr>
        <p:txBody>
          <a:bodyPr wrap="none">
            <a:spAutoFit/>
          </a:bodyPr>
          <a:lstStyle/>
          <a:p>
            <a:r>
              <a:rPr lang="en-US" sz="2000" i="1">
                <a:latin typeface="Helvetica" pitchFamily="34" charset="0"/>
              </a:rPr>
              <a:t>branch-name</a:t>
            </a:r>
            <a:endParaRPr lang="en-US" sz="2000">
              <a:latin typeface="Helvetica" pitchFamily="34" charset="0"/>
            </a:endParaRPr>
          </a:p>
        </p:txBody>
      </p:sp>
      <p:sp>
        <p:nvSpPr>
          <p:cNvPr id="15378" name="Rectangle 18"/>
          <p:cNvSpPr>
            <a:spLocks noChangeArrowheads="1"/>
          </p:cNvSpPr>
          <p:nvPr/>
        </p:nvSpPr>
        <p:spPr bwMode="auto">
          <a:xfrm>
            <a:off x="3200400" y="3505200"/>
            <a:ext cx="2133600" cy="609600"/>
          </a:xfrm>
          <a:prstGeom prst="rect">
            <a:avLst/>
          </a:prstGeom>
          <a:noFill/>
          <a:ln w="9525">
            <a:solidFill>
              <a:schemeClr val="tx1"/>
            </a:solidFill>
            <a:miter lim="800000"/>
            <a:headEnd/>
            <a:tailEnd/>
          </a:ln>
          <a:effectLst/>
        </p:spPr>
        <p:txBody>
          <a:bodyPr wrap="none" anchor="ctr"/>
          <a:lstStyle/>
          <a:p>
            <a:endParaRPr lang="en-US"/>
          </a:p>
        </p:txBody>
      </p:sp>
      <p:sp>
        <p:nvSpPr>
          <p:cNvPr id="15379" name="Text Box 19"/>
          <p:cNvSpPr txBox="1">
            <a:spLocks noChangeArrowheads="1"/>
          </p:cNvSpPr>
          <p:nvPr/>
        </p:nvSpPr>
        <p:spPr bwMode="auto">
          <a:xfrm>
            <a:off x="3167063" y="3649663"/>
            <a:ext cx="2017712" cy="396875"/>
          </a:xfrm>
          <a:prstGeom prst="rect">
            <a:avLst/>
          </a:prstGeom>
          <a:noFill/>
          <a:ln w="9525">
            <a:noFill/>
            <a:miter lim="800000"/>
            <a:headEnd/>
            <a:tailEnd/>
          </a:ln>
          <a:effectLst/>
        </p:spPr>
        <p:txBody>
          <a:bodyPr wrap="none">
            <a:spAutoFit/>
          </a:bodyPr>
          <a:lstStyle/>
          <a:p>
            <a:r>
              <a:rPr lang="en-US" sz="2000" i="1">
                <a:latin typeface="Helvetica" pitchFamily="34" charset="0"/>
              </a:rPr>
              <a:t>account-number</a:t>
            </a:r>
            <a:endParaRPr lang="en-US" sz="2000">
              <a:latin typeface="Helvetica" pitchFamily="34" charset="0"/>
            </a:endParaRPr>
          </a:p>
        </p:txBody>
      </p:sp>
      <p:sp>
        <p:nvSpPr>
          <p:cNvPr id="15380" name="Rectangle 20"/>
          <p:cNvSpPr>
            <a:spLocks noChangeArrowheads="1"/>
          </p:cNvSpPr>
          <p:nvPr/>
        </p:nvSpPr>
        <p:spPr bwMode="auto">
          <a:xfrm>
            <a:off x="5334000" y="3505200"/>
            <a:ext cx="2133600" cy="609600"/>
          </a:xfrm>
          <a:prstGeom prst="rect">
            <a:avLst/>
          </a:prstGeom>
          <a:noFill/>
          <a:ln w="9525">
            <a:solidFill>
              <a:schemeClr val="tx1"/>
            </a:solidFill>
            <a:miter lim="800000"/>
            <a:headEnd/>
            <a:tailEnd/>
          </a:ln>
          <a:effectLst/>
        </p:spPr>
        <p:txBody>
          <a:bodyPr wrap="none" anchor="ctr"/>
          <a:lstStyle/>
          <a:p>
            <a:endParaRPr lang="en-US"/>
          </a:p>
        </p:txBody>
      </p:sp>
      <p:sp>
        <p:nvSpPr>
          <p:cNvPr id="15381" name="Text Box 21"/>
          <p:cNvSpPr txBox="1">
            <a:spLocks noChangeArrowheads="1"/>
          </p:cNvSpPr>
          <p:nvPr/>
        </p:nvSpPr>
        <p:spPr bwMode="auto">
          <a:xfrm>
            <a:off x="5795963" y="3649663"/>
            <a:ext cx="1074737" cy="396875"/>
          </a:xfrm>
          <a:prstGeom prst="rect">
            <a:avLst/>
          </a:prstGeom>
          <a:noFill/>
          <a:ln w="9525">
            <a:noFill/>
            <a:miter lim="800000"/>
            <a:headEnd/>
            <a:tailEnd/>
          </a:ln>
          <a:effectLst/>
        </p:spPr>
        <p:txBody>
          <a:bodyPr wrap="none">
            <a:spAutoFit/>
          </a:bodyPr>
          <a:lstStyle/>
          <a:p>
            <a:r>
              <a:rPr lang="en-US" sz="2000" i="1">
                <a:latin typeface="Helvetica" pitchFamily="34" charset="0"/>
              </a:rPr>
              <a:t>balance</a:t>
            </a:r>
            <a:endParaRPr lang="en-US" sz="2000">
              <a:latin typeface="Helvetica" pitchFamily="34" charset="0"/>
            </a:endParaRPr>
          </a:p>
        </p:txBody>
      </p:sp>
      <p:sp>
        <p:nvSpPr>
          <p:cNvPr id="15382" name="Rectangle 22"/>
          <p:cNvSpPr>
            <a:spLocks noChangeArrowheads="1"/>
          </p:cNvSpPr>
          <p:nvPr/>
        </p:nvSpPr>
        <p:spPr bwMode="auto">
          <a:xfrm>
            <a:off x="1066800" y="4191000"/>
            <a:ext cx="2133600" cy="1524000"/>
          </a:xfrm>
          <a:prstGeom prst="rect">
            <a:avLst/>
          </a:prstGeom>
          <a:noFill/>
          <a:ln w="9525">
            <a:solidFill>
              <a:schemeClr val="tx1"/>
            </a:solidFill>
            <a:miter lim="800000"/>
            <a:headEnd/>
            <a:tailEnd/>
          </a:ln>
          <a:effectLst/>
        </p:spPr>
        <p:txBody>
          <a:bodyPr wrap="none" anchor="ctr"/>
          <a:lstStyle/>
          <a:p>
            <a:endParaRPr lang="en-US"/>
          </a:p>
        </p:txBody>
      </p:sp>
      <p:sp>
        <p:nvSpPr>
          <p:cNvPr id="15383" name="Text Box 23"/>
          <p:cNvSpPr txBox="1">
            <a:spLocks noChangeArrowheads="1"/>
          </p:cNvSpPr>
          <p:nvPr/>
        </p:nvSpPr>
        <p:spPr bwMode="auto">
          <a:xfrm>
            <a:off x="1095375" y="4211638"/>
            <a:ext cx="1387475" cy="1311275"/>
          </a:xfrm>
          <a:prstGeom prst="rect">
            <a:avLst/>
          </a:prstGeom>
          <a:noFill/>
          <a:ln w="9525">
            <a:noFill/>
            <a:miter lim="800000"/>
            <a:headEnd/>
            <a:tailEnd/>
          </a:ln>
          <a:effectLst/>
        </p:spPr>
        <p:txBody>
          <a:bodyPr wrap="none">
            <a:spAutoFit/>
          </a:bodyPr>
          <a:lstStyle/>
          <a:p>
            <a:r>
              <a:rPr lang="en-US" sz="2000">
                <a:latin typeface="Helvetica" pitchFamily="34" charset="0"/>
              </a:rPr>
              <a:t>Valleyview</a:t>
            </a:r>
          </a:p>
          <a:p>
            <a:r>
              <a:rPr lang="en-US" sz="2000">
                <a:latin typeface="Helvetica" pitchFamily="34" charset="0"/>
              </a:rPr>
              <a:t>Valleyview</a:t>
            </a:r>
          </a:p>
          <a:p>
            <a:r>
              <a:rPr lang="en-US" sz="2000">
                <a:latin typeface="Helvetica" pitchFamily="34" charset="0"/>
              </a:rPr>
              <a:t>Valleyview</a:t>
            </a:r>
          </a:p>
          <a:p>
            <a:r>
              <a:rPr lang="en-US" sz="2000">
                <a:latin typeface="Helvetica" pitchFamily="34" charset="0"/>
              </a:rPr>
              <a:t>Valleyview</a:t>
            </a:r>
          </a:p>
        </p:txBody>
      </p:sp>
      <p:sp>
        <p:nvSpPr>
          <p:cNvPr id="15384" name="Rectangle 24"/>
          <p:cNvSpPr>
            <a:spLocks noChangeArrowheads="1"/>
          </p:cNvSpPr>
          <p:nvPr/>
        </p:nvSpPr>
        <p:spPr bwMode="auto">
          <a:xfrm>
            <a:off x="3200400" y="4191000"/>
            <a:ext cx="2133600" cy="1524000"/>
          </a:xfrm>
          <a:prstGeom prst="rect">
            <a:avLst/>
          </a:prstGeom>
          <a:noFill/>
          <a:ln w="9525">
            <a:solidFill>
              <a:schemeClr val="tx1"/>
            </a:solidFill>
            <a:miter lim="800000"/>
            <a:headEnd/>
            <a:tailEnd/>
          </a:ln>
          <a:effectLst/>
        </p:spPr>
        <p:txBody>
          <a:bodyPr wrap="none" anchor="ctr"/>
          <a:lstStyle/>
          <a:p>
            <a:endParaRPr lang="en-US"/>
          </a:p>
        </p:txBody>
      </p:sp>
      <p:sp>
        <p:nvSpPr>
          <p:cNvPr id="15385" name="Text Box 25"/>
          <p:cNvSpPr txBox="1">
            <a:spLocks noChangeArrowheads="1"/>
          </p:cNvSpPr>
          <p:nvPr/>
        </p:nvSpPr>
        <p:spPr bwMode="auto">
          <a:xfrm>
            <a:off x="3619500" y="4217988"/>
            <a:ext cx="862013" cy="1311275"/>
          </a:xfrm>
          <a:prstGeom prst="rect">
            <a:avLst/>
          </a:prstGeom>
          <a:noFill/>
          <a:ln w="9525">
            <a:noFill/>
            <a:miter lim="800000"/>
            <a:headEnd/>
            <a:tailEnd/>
          </a:ln>
          <a:effectLst/>
        </p:spPr>
        <p:txBody>
          <a:bodyPr wrap="none">
            <a:spAutoFit/>
          </a:bodyPr>
          <a:lstStyle/>
          <a:p>
            <a:r>
              <a:rPr lang="en-US" sz="2000">
                <a:latin typeface="Helvetica" pitchFamily="34" charset="0"/>
              </a:rPr>
              <a:t>A-177</a:t>
            </a:r>
          </a:p>
          <a:p>
            <a:r>
              <a:rPr lang="en-US" sz="2000">
                <a:latin typeface="Helvetica" pitchFamily="34" charset="0"/>
              </a:rPr>
              <a:t>A-402</a:t>
            </a:r>
          </a:p>
          <a:p>
            <a:r>
              <a:rPr lang="en-US" sz="2000">
                <a:latin typeface="Helvetica" pitchFamily="34" charset="0"/>
              </a:rPr>
              <a:t>A-408</a:t>
            </a:r>
          </a:p>
          <a:p>
            <a:r>
              <a:rPr lang="en-US" sz="2000">
                <a:latin typeface="Helvetica" pitchFamily="34" charset="0"/>
              </a:rPr>
              <a:t>A-639</a:t>
            </a:r>
          </a:p>
        </p:txBody>
      </p:sp>
      <p:sp>
        <p:nvSpPr>
          <p:cNvPr id="15386" name="Rectangle 26"/>
          <p:cNvSpPr>
            <a:spLocks noChangeArrowheads="1"/>
          </p:cNvSpPr>
          <p:nvPr/>
        </p:nvSpPr>
        <p:spPr bwMode="auto">
          <a:xfrm>
            <a:off x="5334000" y="4191000"/>
            <a:ext cx="2133600" cy="1524000"/>
          </a:xfrm>
          <a:prstGeom prst="rect">
            <a:avLst/>
          </a:prstGeom>
          <a:noFill/>
          <a:ln w="9525">
            <a:solidFill>
              <a:schemeClr val="tx1"/>
            </a:solidFill>
            <a:miter lim="800000"/>
            <a:headEnd/>
            <a:tailEnd/>
          </a:ln>
          <a:effectLst/>
        </p:spPr>
        <p:txBody>
          <a:bodyPr wrap="none" anchor="ctr"/>
          <a:lstStyle/>
          <a:p>
            <a:endParaRPr lang="en-US"/>
          </a:p>
        </p:txBody>
      </p:sp>
      <p:sp>
        <p:nvSpPr>
          <p:cNvPr id="15387" name="Text Box 27"/>
          <p:cNvSpPr txBox="1">
            <a:spLocks noChangeArrowheads="1"/>
          </p:cNvSpPr>
          <p:nvPr/>
        </p:nvSpPr>
        <p:spPr bwMode="auto">
          <a:xfrm>
            <a:off x="6092825" y="4237038"/>
            <a:ext cx="890588" cy="1311275"/>
          </a:xfrm>
          <a:prstGeom prst="rect">
            <a:avLst/>
          </a:prstGeom>
          <a:noFill/>
          <a:ln w="9525">
            <a:noFill/>
            <a:miter lim="800000"/>
            <a:headEnd/>
            <a:tailEnd/>
          </a:ln>
          <a:effectLst/>
        </p:spPr>
        <p:txBody>
          <a:bodyPr wrap="none">
            <a:spAutoFit/>
          </a:bodyPr>
          <a:lstStyle/>
          <a:p>
            <a:pPr algn="ctr"/>
            <a:r>
              <a:rPr lang="en-US" sz="2000">
                <a:latin typeface="Helvetica" pitchFamily="34" charset="0"/>
              </a:rPr>
              <a:t>205</a:t>
            </a:r>
          </a:p>
          <a:p>
            <a:pPr algn="ctr"/>
            <a:r>
              <a:rPr lang="en-US" sz="2000">
                <a:latin typeface="Helvetica" pitchFamily="34" charset="0"/>
              </a:rPr>
              <a:t>10000</a:t>
            </a:r>
          </a:p>
          <a:p>
            <a:pPr algn="ctr"/>
            <a:r>
              <a:rPr lang="en-US" sz="2000">
                <a:latin typeface="Helvetica" pitchFamily="34" charset="0"/>
              </a:rPr>
              <a:t>1123</a:t>
            </a:r>
          </a:p>
          <a:p>
            <a:pPr algn="ctr"/>
            <a:r>
              <a:rPr lang="en-US" sz="2000">
                <a:latin typeface="Helvetica" pitchFamily="34" charset="0"/>
              </a:rPr>
              <a:t>750</a:t>
            </a:r>
          </a:p>
        </p:txBody>
      </p:sp>
      <p:sp>
        <p:nvSpPr>
          <p:cNvPr id="15388" name="Text Box 28"/>
          <p:cNvSpPr txBox="1">
            <a:spLocks noChangeArrowheads="1"/>
          </p:cNvSpPr>
          <p:nvPr/>
        </p:nvSpPr>
        <p:spPr bwMode="auto">
          <a:xfrm>
            <a:off x="2143125" y="5756275"/>
            <a:ext cx="4478338" cy="701675"/>
          </a:xfrm>
          <a:prstGeom prst="rect">
            <a:avLst/>
          </a:prstGeom>
          <a:noFill/>
          <a:ln w="9525">
            <a:noFill/>
            <a:miter lim="800000"/>
            <a:headEnd/>
            <a:tailEnd/>
          </a:ln>
          <a:effectLst/>
        </p:spPr>
        <p:txBody>
          <a:bodyPr wrap="none">
            <a:spAutoFit/>
          </a:bodyPr>
          <a:lstStyle/>
          <a:p>
            <a:r>
              <a:rPr lang="en-US" sz="2000" i="1">
                <a:latin typeface="Helvetica" pitchFamily="34" charset="0"/>
              </a:rPr>
              <a:t>account</a:t>
            </a:r>
            <a:r>
              <a:rPr lang="en-US" sz="2000" i="1" baseline="-25000">
                <a:latin typeface="Helvetica" pitchFamily="34" charset="0"/>
              </a:rPr>
              <a:t>2</a:t>
            </a:r>
            <a:r>
              <a:rPr lang="en-US" sz="2000" i="1">
                <a:latin typeface="Helvetica" pitchFamily="34" charset="0"/>
              </a:rPr>
              <a:t>=</a:t>
            </a:r>
            <a:r>
              <a:rPr lang="en-US" sz="2000" i="1">
                <a:latin typeface="Helvetica" pitchFamily="34" charset="0"/>
                <a:sym typeface="Symbol" pitchFamily="18" charset="2"/>
              </a:rPr>
              <a:t></a:t>
            </a:r>
            <a:r>
              <a:rPr lang="en-US" sz="2000" i="1" baseline="-25000">
                <a:latin typeface="Helvetica" pitchFamily="34" charset="0"/>
                <a:sym typeface="Symbol" pitchFamily="18" charset="2"/>
              </a:rPr>
              <a:t>branch-name=“Valleyview”</a:t>
            </a:r>
            <a:r>
              <a:rPr lang="en-US" sz="2000" i="1">
                <a:latin typeface="Helvetica" pitchFamily="34" charset="0"/>
                <a:sym typeface="Symbol" pitchFamily="18" charset="2"/>
              </a:rPr>
              <a:t>(account)</a:t>
            </a:r>
            <a:endParaRPr lang="en-US" sz="2000">
              <a:latin typeface="Helvetica" pitchFamily="34" charset="0"/>
            </a:endParaRPr>
          </a:p>
          <a:p>
            <a:endParaRPr lang="en-US" sz="2000">
              <a:latin typeface="Helvetic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3"/>
          <p:cNvSpPr>
            <a:spLocks noGrp="1"/>
          </p:cNvSpPr>
          <p:nvPr>
            <p:ph type="sldNum" sz="quarter" idx="4294967295"/>
          </p:nvPr>
        </p:nvSpPr>
        <p:spPr>
          <a:xfrm>
            <a:off x="6553200" y="6248400"/>
            <a:ext cx="1905000" cy="457200"/>
          </a:xfrm>
          <a:prstGeom prst="rect">
            <a:avLst/>
          </a:prstGeom>
        </p:spPr>
        <p:txBody>
          <a:bodyPr/>
          <a:lstStyle/>
          <a:p>
            <a:fld id="{24B880AD-F14F-4A0C-9320-BC49550FDC11}" type="slidenum">
              <a:rPr lang="en-US"/>
              <a:pPr/>
              <a:t>12</a:t>
            </a:fld>
            <a:endParaRPr lang="en-US"/>
          </a:p>
        </p:txBody>
      </p:sp>
      <p:sp>
        <p:nvSpPr>
          <p:cNvPr id="14338" name="Rectangle 2"/>
          <p:cNvSpPr>
            <a:spLocks noGrp="1" noChangeArrowheads="1"/>
          </p:cNvSpPr>
          <p:nvPr>
            <p:ph type="title"/>
          </p:nvPr>
        </p:nvSpPr>
        <p:spPr>
          <a:xfrm>
            <a:off x="942975" y="228600"/>
            <a:ext cx="8201025" cy="533400"/>
          </a:xfrm>
        </p:spPr>
        <p:txBody>
          <a:bodyPr/>
          <a:lstStyle/>
          <a:p>
            <a:pPr>
              <a:lnSpc>
                <a:spcPct val="90000"/>
              </a:lnSpc>
            </a:pPr>
            <a:r>
              <a:rPr lang="en-US" sz="3200" dirty="0">
                <a:solidFill>
                  <a:srgbClr val="FFC000"/>
                </a:solidFill>
              </a:rPr>
              <a:t>Vertical Fragmentation </a:t>
            </a:r>
            <a:r>
              <a:rPr lang="en-US" sz="3200" dirty="0" smtClean="0">
                <a:solidFill>
                  <a:srgbClr val="FFC000"/>
                </a:solidFill>
              </a:rPr>
              <a:t>example</a:t>
            </a:r>
            <a:endParaRPr lang="en-US" sz="3200" dirty="0">
              <a:solidFill>
                <a:srgbClr val="FFC000"/>
              </a:solidFill>
            </a:endParaRPr>
          </a:p>
        </p:txBody>
      </p:sp>
      <p:sp>
        <p:nvSpPr>
          <p:cNvPr id="14339" name="Rectangle 3"/>
          <p:cNvSpPr>
            <a:spLocks noChangeArrowheads="1"/>
          </p:cNvSpPr>
          <p:nvPr/>
        </p:nvSpPr>
        <p:spPr bwMode="auto">
          <a:xfrm>
            <a:off x="1247775" y="773113"/>
            <a:ext cx="2133600" cy="457200"/>
          </a:xfrm>
          <a:prstGeom prst="rect">
            <a:avLst/>
          </a:prstGeom>
          <a:noFill/>
          <a:ln w="9525">
            <a:solidFill>
              <a:schemeClr val="tx1"/>
            </a:solidFill>
            <a:miter lim="800000"/>
            <a:headEnd/>
            <a:tailEnd/>
          </a:ln>
          <a:effectLst/>
        </p:spPr>
        <p:txBody>
          <a:bodyPr wrap="none" anchor="ctr"/>
          <a:lstStyle/>
          <a:p>
            <a:endParaRPr lang="en-US"/>
          </a:p>
        </p:txBody>
      </p:sp>
      <p:sp>
        <p:nvSpPr>
          <p:cNvPr id="14340" name="Text Box 4"/>
          <p:cNvSpPr txBox="1">
            <a:spLocks noChangeArrowheads="1"/>
          </p:cNvSpPr>
          <p:nvPr/>
        </p:nvSpPr>
        <p:spPr bwMode="auto">
          <a:xfrm>
            <a:off x="1419225" y="760413"/>
            <a:ext cx="1676400" cy="396875"/>
          </a:xfrm>
          <a:prstGeom prst="rect">
            <a:avLst/>
          </a:prstGeom>
          <a:noFill/>
          <a:ln w="9525">
            <a:noFill/>
            <a:miter lim="800000"/>
            <a:headEnd/>
            <a:tailEnd/>
          </a:ln>
          <a:effectLst/>
        </p:spPr>
        <p:txBody>
          <a:bodyPr wrap="none">
            <a:spAutoFit/>
          </a:bodyPr>
          <a:lstStyle/>
          <a:p>
            <a:r>
              <a:rPr lang="en-US" sz="2000" i="1">
                <a:latin typeface="Helvetica" pitchFamily="34" charset="0"/>
              </a:rPr>
              <a:t>branch-name</a:t>
            </a:r>
            <a:endParaRPr lang="en-US" sz="2000">
              <a:latin typeface="Helvetica" pitchFamily="34" charset="0"/>
            </a:endParaRPr>
          </a:p>
        </p:txBody>
      </p:sp>
      <p:sp>
        <p:nvSpPr>
          <p:cNvPr id="14341" name="Text Box 5"/>
          <p:cNvSpPr txBox="1">
            <a:spLocks noChangeArrowheads="1"/>
          </p:cNvSpPr>
          <p:nvPr/>
        </p:nvSpPr>
        <p:spPr bwMode="auto">
          <a:xfrm>
            <a:off x="3413125" y="784225"/>
            <a:ext cx="1939925" cy="396875"/>
          </a:xfrm>
          <a:prstGeom prst="rect">
            <a:avLst/>
          </a:prstGeom>
          <a:noFill/>
          <a:ln w="9525">
            <a:noFill/>
            <a:miter lim="800000"/>
            <a:headEnd/>
            <a:tailEnd/>
          </a:ln>
          <a:effectLst/>
        </p:spPr>
        <p:txBody>
          <a:bodyPr wrap="none">
            <a:spAutoFit/>
          </a:bodyPr>
          <a:lstStyle/>
          <a:p>
            <a:r>
              <a:rPr lang="en-US" sz="2000" i="1">
                <a:latin typeface="Helvetica" pitchFamily="34" charset="0"/>
              </a:rPr>
              <a:t>customer-name</a:t>
            </a:r>
            <a:endParaRPr lang="en-US" sz="2000">
              <a:latin typeface="Helvetica" pitchFamily="34" charset="0"/>
            </a:endParaRPr>
          </a:p>
        </p:txBody>
      </p:sp>
      <p:sp>
        <p:nvSpPr>
          <p:cNvPr id="14342" name="Rectangle 6"/>
          <p:cNvSpPr>
            <a:spLocks noChangeArrowheads="1"/>
          </p:cNvSpPr>
          <p:nvPr/>
        </p:nvSpPr>
        <p:spPr bwMode="auto">
          <a:xfrm>
            <a:off x="5514975" y="773113"/>
            <a:ext cx="2133600" cy="457200"/>
          </a:xfrm>
          <a:prstGeom prst="rect">
            <a:avLst/>
          </a:prstGeom>
          <a:noFill/>
          <a:ln w="9525">
            <a:solidFill>
              <a:schemeClr val="tx1"/>
            </a:solidFill>
            <a:miter lim="800000"/>
            <a:headEnd/>
            <a:tailEnd/>
          </a:ln>
          <a:effectLst/>
        </p:spPr>
        <p:txBody>
          <a:bodyPr wrap="none" anchor="ctr"/>
          <a:lstStyle/>
          <a:p>
            <a:endParaRPr lang="en-US"/>
          </a:p>
        </p:txBody>
      </p:sp>
      <p:sp>
        <p:nvSpPr>
          <p:cNvPr id="14343" name="Text Box 7"/>
          <p:cNvSpPr txBox="1">
            <a:spLocks noChangeArrowheads="1"/>
          </p:cNvSpPr>
          <p:nvPr/>
        </p:nvSpPr>
        <p:spPr bwMode="auto">
          <a:xfrm>
            <a:off x="5976938" y="755650"/>
            <a:ext cx="1017587" cy="396875"/>
          </a:xfrm>
          <a:prstGeom prst="rect">
            <a:avLst/>
          </a:prstGeom>
          <a:noFill/>
          <a:ln w="9525">
            <a:noFill/>
            <a:miter lim="800000"/>
            <a:headEnd/>
            <a:tailEnd/>
          </a:ln>
          <a:effectLst/>
        </p:spPr>
        <p:txBody>
          <a:bodyPr wrap="none">
            <a:spAutoFit/>
          </a:bodyPr>
          <a:lstStyle/>
          <a:p>
            <a:r>
              <a:rPr lang="en-US" sz="2000" i="1">
                <a:latin typeface="Helvetica" pitchFamily="34" charset="0"/>
              </a:rPr>
              <a:t>tuple-id</a:t>
            </a:r>
            <a:endParaRPr lang="en-US" sz="2000">
              <a:latin typeface="Helvetica" pitchFamily="34" charset="0"/>
            </a:endParaRPr>
          </a:p>
        </p:txBody>
      </p:sp>
      <p:sp>
        <p:nvSpPr>
          <p:cNvPr id="14344" name="Rectangle 8"/>
          <p:cNvSpPr>
            <a:spLocks noChangeArrowheads="1"/>
          </p:cNvSpPr>
          <p:nvPr/>
        </p:nvSpPr>
        <p:spPr bwMode="auto">
          <a:xfrm>
            <a:off x="1247775" y="1252538"/>
            <a:ext cx="2133600" cy="1984375"/>
          </a:xfrm>
          <a:prstGeom prst="rect">
            <a:avLst/>
          </a:prstGeom>
          <a:noFill/>
          <a:ln w="9525">
            <a:solidFill>
              <a:schemeClr val="tx1"/>
            </a:solidFill>
            <a:miter lim="800000"/>
            <a:headEnd/>
            <a:tailEnd/>
          </a:ln>
          <a:effectLst/>
        </p:spPr>
        <p:txBody>
          <a:bodyPr wrap="none" anchor="ctr"/>
          <a:lstStyle/>
          <a:p>
            <a:endParaRPr lang="en-US"/>
          </a:p>
        </p:txBody>
      </p:sp>
      <p:sp>
        <p:nvSpPr>
          <p:cNvPr id="14345" name="Text Box 9"/>
          <p:cNvSpPr txBox="1">
            <a:spLocks noChangeArrowheads="1"/>
          </p:cNvSpPr>
          <p:nvPr/>
        </p:nvSpPr>
        <p:spPr bwMode="auto">
          <a:xfrm>
            <a:off x="1276350" y="1273175"/>
            <a:ext cx="1384300" cy="2044700"/>
          </a:xfrm>
          <a:prstGeom prst="rect">
            <a:avLst/>
          </a:prstGeom>
          <a:noFill/>
          <a:ln w="9525">
            <a:noFill/>
            <a:miter lim="800000"/>
            <a:headEnd/>
            <a:tailEnd/>
          </a:ln>
          <a:effectLst/>
        </p:spPr>
        <p:txBody>
          <a:bodyPr wrap="none">
            <a:spAutoFit/>
          </a:bodyPr>
          <a:lstStyle/>
          <a:p>
            <a:r>
              <a:rPr lang="en-US" sz="2000">
                <a:latin typeface="Helvetica" pitchFamily="34" charset="0"/>
              </a:rPr>
              <a:t>Hillside</a:t>
            </a:r>
          </a:p>
          <a:p>
            <a:pPr>
              <a:lnSpc>
                <a:spcPct val="90000"/>
              </a:lnSpc>
            </a:pPr>
            <a:r>
              <a:rPr lang="en-US" sz="2000">
                <a:latin typeface="Helvetica" pitchFamily="34" charset="0"/>
              </a:rPr>
              <a:t>Hillside</a:t>
            </a:r>
          </a:p>
          <a:p>
            <a:pPr>
              <a:lnSpc>
                <a:spcPct val="90000"/>
              </a:lnSpc>
            </a:pPr>
            <a:r>
              <a:rPr lang="en-US" sz="2000">
                <a:latin typeface="Helvetica" pitchFamily="34" charset="0"/>
              </a:rPr>
              <a:t>Valleyview</a:t>
            </a:r>
          </a:p>
          <a:p>
            <a:pPr>
              <a:lnSpc>
                <a:spcPct val="90000"/>
              </a:lnSpc>
            </a:pPr>
            <a:r>
              <a:rPr lang="en-US" sz="2000">
                <a:latin typeface="Helvetica" pitchFamily="34" charset="0"/>
              </a:rPr>
              <a:t>Valleyview</a:t>
            </a:r>
          </a:p>
          <a:p>
            <a:pPr>
              <a:lnSpc>
                <a:spcPct val="90000"/>
              </a:lnSpc>
            </a:pPr>
            <a:r>
              <a:rPr lang="en-US" sz="2000">
                <a:latin typeface="Helvetica" pitchFamily="34" charset="0"/>
              </a:rPr>
              <a:t>Hillside</a:t>
            </a:r>
          </a:p>
          <a:p>
            <a:pPr>
              <a:lnSpc>
                <a:spcPct val="90000"/>
              </a:lnSpc>
            </a:pPr>
            <a:r>
              <a:rPr lang="en-US" sz="2000">
                <a:latin typeface="Helvetica" pitchFamily="34" charset="0"/>
              </a:rPr>
              <a:t>Valleyview</a:t>
            </a:r>
          </a:p>
          <a:p>
            <a:pPr>
              <a:lnSpc>
                <a:spcPct val="90000"/>
              </a:lnSpc>
            </a:pPr>
            <a:r>
              <a:rPr lang="en-US" sz="2000">
                <a:latin typeface="Helvetica" pitchFamily="34" charset="0"/>
              </a:rPr>
              <a:t>Valleyview</a:t>
            </a:r>
          </a:p>
        </p:txBody>
      </p:sp>
      <p:sp>
        <p:nvSpPr>
          <p:cNvPr id="14346" name="Rectangle 10"/>
          <p:cNvSpPr>
            <a:spLocks noChangeArrowheads="1"/>
          </p:cNvSpPr>
          <p:nvPr/>
        </p:nvSpPr>
        <p:spPr bwMode="auto">
          <a:xfrm>
            <a:off x="3381375" y="1255713"/>
            <a:ext cx="2133600" cy="1981200"/>
          </a:xfrm>
          <a:prstGeom prst="rect">
            <a:avLst/>
          </a:prstGeom>
          <a:noFill/>
          <a:ln w="9525">
            <a:solidFill>
              <a:schemeClr val="tx1"/>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800475" y="1249363"/>
            <a:ext cx="1139825" cy="2044700"/>
          </a:xfrm>
          <a:prstGeom prst="rect">
            <a:avLst/>
          </a:prstGeom>
          <a:noFill/>
          <a:ln w="9525">
            <a:noFill/>
            <a:miter lim="800000"/>
            <a:headEnd/>
            <a:tailEnd/>
          </a:ln>
          <a:effectLst/>
        </p:spPr>
        <p:txBody>
          <a:bodyPr wrap="none">
            <a:spAutoFit/>
          </a:bodyPr>
          <a:lstStyle/>
          <a:p>
            <a:r>
              <a:rPr lang="en-US" sz="2000">
                <a:latin typeface="Helvetica" pitchFamily="34" charset="0"/>
              </a:rPr>
              <a:t>Lowman</a:t>
            </a:r>
          </a:p>
          <a:p>
            <a:pPr>
              <a:lnSpc>
                <a:spcPct val="90000"/>
              </a:lnSpc>
            </a:pPr>
            <a:r>
              <a:rPr lang="en-US" sz="2000">
                <a:latin typeface="Helvetica" pitchFamily="34" charset="0"/>
              </a:rPr>
              <a:t>Camp</a:t>
            </a:r>
          </a:p>
          <a:p>
            <a:pPr>
              <a:lnSpc>
                <a:spcPct val="90000"/>
              </a:lnSpc>
            </a:pPr>
            <a:r>
              <a:rPr lang="en-US" sz="2000">
                <a:latin typeface="Helvetica" pitchFamily="34" charset="0"/>
              </a:rPr>
              <a:t>Camp</a:t>
            </a:r>
          </a:p>
          <a:p>
            <a:pPr>
              <a:lnSpc>
                <a:spcPct val="90000"/>
              </a:lnSpc>
            </a:pPr>
            <a:r>
              <a:rPr lang="en-US" sz="2000">
                <a:latin typeface="Helvetica" pitchFamily="34" charset="0"/>
              </a:rPr>
              <a:t>Kahn</a:t>
            </a:r>
          </a:p>
          <a:p>
            <a:pPr>
              <a:lnSpc>
                <a:spcPct val="90000"/>
              </a:lnSpc>
            </a:pPr>
            <a:r>
              <a:rPr lang="en-US" sz="2000">
                <a:latin typeface="Helvetica" pitchFamily="34" charset="0"/>
              </a:rPr>
              <a:t>Kahn</a:t>
            </a:r>
          </a:p>
          <a:p>
            <a:pPr>
              <a:lnSpc>
                <a:spcPct val="90000"/>
              </a:lnSpc>
            </a:pPr>
            <a:r>
              <a:rPr lang="en-US" sz="2000">
                <a:latin typeface="Helvetica" pitchFamily="34" charset="0"/>
              </a:rPr>
              <a:t>Kahn</a:t>
            </a:r>
          </a:p>
          <a:p>
            <a:pPr>
              <a:lnSpc>
                <a:spcPct val="90000"/>
              </a:lnSpc>
            </a:pPr>
            <a:r>
              <a:rPr lang="en-US" sz="2000">
                <a:latin typeface="Helvetica" pitchFamily="34" charset="0"/>
              </a:rPr>
              <a:t>Green</a:t>
            </a:r>
          </a:p>
        </p:txBody>
      </p:sp>
      <p:sp>
        <p:nvSpPr>
          <p:cNvPr id="14348" name="Rectangle 12"/>
          <p:cNvSpPr>
            <a:spLocks noChangeArrowheads="1"/>
          </p:cNvSpPr>
          <p:nvPr/>
        </p:nvSpPr>
        <p:spPr bwMode="auto">
          <a:xfrm>
            <a:off x="5514975" y="1252538"/>
            <a:ext cx="2133600" cy="1984375"/>
          </a:xfrm>
          <a:prstGeom prst="rect">
            <a:avLst/>
          </a:prstGeom>
          <a:noFill/>
          <a:ln w="9525">
            <a:solidFill>
              <a:schemeClr val="tx1"/>
            </a:solidFill>
            <a:miter lim="800000"/>
            <a:headEnd/>
            <a:tailEnd/>
          </a:ln>
          <a:effectLst/>
        </p:spPr>
        <p:txBody>
          <a:bodyPr wrap="none" anchor="ctr"/>
          <a:lstStyle/>
          <a:p>
            <a:endParaRPr lang="en-US"/>
          </a:p>
        </p:txBody>
      </p:sp>
      <p:sp>
        <p:nvSpPr>
          <p:cNvPr id="14349" name="Text Box 13"/>
          <p:cNvSpPr txBox="1">
            <a:spLocks noChangeArrowheads="1"/>
          </p:cNvSpPr>
          <p:nvPr/>
        </p:nvSpPr>
        <p:spPr bwMode="auto">
          <a:xfrm>
            <a:off x="6245225" y="1765300"/>
            <a:ext cx="184150" cy="396875"/>
          </a:xfrm>
          <a:prstGeom prst="rect">
            <a:avLst/>
          </a:prstGeom>
          <a:noFill/>
          <a:ln w="9525">
            <a:noFill/>
            <a:miter lim="800000"/>
            <a:headEnd/>
            <a:tailEnd/>
          </a:ln>
          <a:effectLst/>
        </p:spPr>
        <p:txBody>
          <a:bodyPr wrap="none">
            <a:spAutoFit/>
          </a:bodyPr>
          <a:lstStyle/>
          <a:p>
            <a:endParaRPr lang="en-US" sz="2000">
              <a:latin typeface="Helvetica" pitchFamily="34" charset="0"/>
            </a:endParaRPr>
          </a:p>
        </p:txBody>
      </p:sp>
      <p:sp>
        <p:nvSpPr>
          <p:cNvPr id="14350" name="Rectangle 14"/>
          <p:cNvSpPr>
            <a:spLocks noChangeArrowheads="1"/>
          </p:cNvSpPr>
          <p:nvPr/>
        </p:nvSpPr>
        <p:spPr bwMode="auto">
          <a:xfrm>
            <a:off x="3390900" y="773113"/>
            <a:ext cx="2133600" cy="457200"/>
          </a:xfrm>
          <a:prstGeom prst="rect">
            <a:avLst/>
          </a:prstGeom>
          <a:noFill/>
          <a:ln w="9525">
            <a:solidFill>
              <a:schemeClr val="tx1"/>
            </a:solidFill>
            <a:miter lim="800000"/>
            <a:headEnd/>
            <a:tailEnd/>
          </a:ln>
          <a:effectLst/>
        </p:spPr>
        <p:txBody>
          <a:bodyPr wrap="none" anchor="ctr"/>
          <a:lstStyle/>
          <a:p>
            <a:endParaRPr lang="en-US"/>
          </a:p>
        </p:txBody>
      </p:sp>
      <p:sp>
        <p:nvSpPr>
          <p:cNvPr id="14351" name="Text Box 15"/>
          <p:cNvSpPr txBox="1">
            <a:spLocks noChangeArrowheads="1"/>
          </p:cNvSpPr>
          <p:nvPr/>
        </p:nvSpPr>
        <p:spPr bwMode="auto">
          <a:xfrm>
            <a:off x="531813" y="3265488"/>
            <a:ext cx="6043612" cy="396875"/>
          </a:xfrm>
          <a:prstGeom prst="rect">
            <a:avLst/>
          </a:prstGeom>
          <a:noFill/>
          <a:ln w="9525">
            <a:noFill/>
            <a:miter lim="800000"/>
            <a:headEnd/>
            <a:tailEnd/>
          </a:ln>
          <a:effectLst/>
        </p:spPr>
        <p:txBody>
          <a:bodyPr wrap="none">
            <a:spAutoFit/>
          </a:bodyPr>
          <a:lstStyle/>
          <a:p>
            <a:r>
              <a:rPr lang="en-US" sz="2000" i="1">
                <a:latin typeface="Helvetica" pitchFamily="34" charset="0"/>
              </a:rPr>
              <a:t>deposit</a:t>
            </a:r>
            <a:r>
              <a:rPr lang="en-US" sz="2000" i="1" baseline="-25000">
                <a:latin typeface="Helvetica" pitchFamily="34" charset="0"/>
              </a:rPr>
              <a:t>1</a:t>
            </a:r>
            <a:r>
              <a:rPr lang="en-US" sz="2000" i="1">
                <a:latin typeface="Helvetica" pitchFamily="34" charset="0"/>
              </a:rPr>
              <a:t>=</a:t>
            </a:r>
            <a:r>
              <a:rPr lang="en-US" sz="2000" i="1">
                <a:latin typeface="Helvetica" pitchFamily="34" charset="0"/>
                <a:sym typeface="Symbol" pitchFamily="18" charset="2"/>
              </a:rPr>
              <a:t></a:t>
            </a:r>
            <a:r>
              <a:rPr lang="en-US" sz="2000" i="1" baseline="-25000">
                <a:latin typeface="Helvetica" pitchFamily="34" charset="0"/>
                <a:sym typeface="Symbol" pitchFamily="18" charset="2"/>
              </a:rPr>
              <a:t>branch-name, customer-name, tuple-id</a:t>
            </a:r>
            <a:r>
              <a:rPr lang="en-US" sz="2000" i="1">
                <a:latin typeface="Helvetica" pitchFamily="34" charset="0"/>
                <a:sym typeface="Symbol" pitchFamily="18" charset="2"/>
              </a:rPr>
              <a:t>(employee-info)</a:t>
            </a:r>
            <a:endParaRPr lang="en-US" sz="2000">
              <a:latin typeface="Helvetica" pitchFamily="34" charset="0"/>
            </a:endParaRPr>
          </a:p>
        </p:txBody>
      </p:sp>
      <p:sp>
        <p:nvSpPr>
          <p:cNvPr id="14353" name="Text Box 17"/>
          <p:cNvSpPr txBox="1">
            <a:spLocks noChangeArrowheads="1"/>
          </p:cNvSpPr>
          <p:nvPr/>
        </p:nvSpPr>
        <p:spPr bwMode="auto">
          <a:xfrm>
            <a:off x="6527800" y="1255713"/>
            <a:ext cx="325438" cy="2044700"/>
          </a:xfrm>
          <a:prstGeom prst="rect">
            <a:avLst/>
          </a:prstGeom>
          <a:noFill/>
          <a:ln w="9525">
            <a:noFill/>
            <a:miter lim="800000"/>
            <a:headEnd/>
            <a:tailEnd/>
          </a:ln>
          <a:effectLst/>
        </p:spPr>
        <p:txBody>
          <a:bodyPr wrap="none">
            <a:spAutoFit/>
          </a:bodyPr>
          <a:lstStyle/>
          <a:p>
            <a:r>
              <a:rPr lang="en-US" sz="2000">
                <a:latin typeface="Helvetica" pitchFamily="34" charset="0"/>
              </a:rPr>
              <a:t>1</a:t>
            </a:r>
          </a:p>
          <a:p>
            <a:pPr>
              <a:lnSpc>
                <a:spcPct val="90000"/>
              </a:lnSpc>
            </a:pPr>
            <a:r>
              <a:rPr lang="en-US" sz="2000">
                <a:latin typeface="Helvetica" pitchFamily="34" charset="0"/>
              </a:rPr>
              <a:t>2</a:t>
            </a:r>
          </a:p>
          <a:p>
            <a:pPr>
              <a:lnSpc>
                <a:spcPct val="90000"/>
              </a:lnSpc>
            </a:pPr>
            <a:r>
              <a:rPr lang="en-US" sz="2000">
                <a:latin typeface="Helvetica" pitchFamily="34" charset="0"/>
              </a:rPr>
              <a:t>3</a:t>
            </a:r>
          </a:p>
          <a:p>
            <a:pPr>
              <a:lnSpc>
                <a:spcPct val="90000"/>
              </a:lnSpc>
            </a:pPr>
            <a:r>
              <a:rPr lang="en-US" sz="2000">
                <a:latin typeface="Helvetica" pitchFamily="34" charset="0"/>
              </a:rPr>
              <a:t>4</a:t>
            </a:r>
          </a:p>
          <a:p>
            <a:pPr>
              <a:lnSpc>
                <a:spcPct val="90000"/>
              </a:lnSpc>
            </a:pPr>
            <a:r>
              <a:rPr lang="en-US" sz="2000">
                <a:latin typeface="Helvetica" pitchFamily="34" charset="0"/>
              </a:rPr>
              <a:t>5</a:t>
            </a:r>
          </a:p>
          <a:p>
            <a:pPr>
              <a:lnSpc>
                <a:spcPct val="90000"/>
              </a:lnSpc>
            </a:pPr>
            <a:r>
              <a:rPr lang="en-US" sz="2000">
                <a:latin typeface="Helvetica" pitchFamily="34" charset="0"/>
              </a:rPr>
              <a:t>6</a:t>
            </a:r>
          </a:p>
          <a:p>
            <a:pPr>
              <a:lnSpc>
                <a:spcPct val="90000"/>
              </a:lnSpc>
            </a:pPr>
            <a:r>
              <a:rPr lang="en-US" sz="2000">
                <a:latin typeface="Helvetica" pitchFamily="34" charset="0"/>
              </a:rPr>
              <a:t>7</a:t>
            </a:r>
          </a:p>
        </p:txBody>
      </p:sp>
      <p:sp>
        <p:nvSpPr>
          <p:cNvPr id="14354" name="Rectangle 18"/>
          <p:cNvSpPr>
            <a:spLocks noChangeArrowheads="1"/>
          </p:cNvSpPr>
          <p:nvPr/>
        </p:nvSpPr>
        <p:spPr bwMode="auto">
          <a:xfrm>
            <a:off x="1190625" y="3740150"/>
            <a:ext cx="2133600" cy="457200"/>
          </a:xfrm>
          <a:prstGeom prst="rect">
            <a:avLst/>
          </a:prstGeom>
          <a:noFill/>
          <a:ln w="9525">
            <a:solidFill>
              <a:schemeClr val="tx1"/>
            </a:solidFill>
            <a:miter lim="800000"/>
            <a:headEnd/>
            <a:tailEnd/>
          </a:ln>
          <a:effectLst/>
        </p:spPr>
        <p:txBody>
          <a:bodyPr wrap="none" anchor="ctr"/>
          <a:lstStyle/>
          <a:p>
            <a:endParaRPr lang="en-US"/>
          </a:p>
        </p:txBody>
      </p:sp>
      <p:sp>
        <p:nvSpPr>
          <p:cNvPr id="14355" name="Text Box 19"/>
          <p:cNvSpPr txBox="1">
            <a:spLocks noChangeArrowheads="1"/>
          </p:cNvSpPr>
          <p:nvPr/>
        </p:nvSpPr>
        <p:spPr bwMode="auto">
          <a:xfrm>
            <a:off x="1362075" y="3751263"/>
            <a:ext cx="2000250" cy="396875"/>
          </a:xfrm>
          <a:prstGeom prst="rect">
            <a:avLst/>
          </a:prstGeom>
          <a:noFill/>
          <a:ln w="9525">
            <a:noFill/>
            <a:miter lim="800000"/>
            <a:headEnd/>
            <a:tailEnd/>
          </a:ln>
          <a:effectLst/>
        </p:spPr>
        <p:txBody>
          <a:bodyPr wrap="none">
            <a:spAutoFit/>
          </a:bodyPr>
          <a:lstStyle/>
          <a:p>
            <a:r>
              <a:rPr lang="en-US" sz="2000" i="1">
                <a:latin typeface="Helvetica" pitchFamily="34" charset="0"/>
              </a:rPr>
              <a:t>account number</a:t>
            </a:r>
            <a:endParaRPr lang="en-US" sz="2000">
              <a:latin typeface="Helvetica" pitchFamily="34" charset="0"/>
            </a:endParaRPr>
          </a:p>
        </p:txBody>
      </p:sp>
      <p:sp>
        <p:nvSpPr>
          <p:cNvPr id="14356" name="Text Box 20"/>
          <p:cNvSpPr txBox="1">
            <a:spLocks noChangeArrowheads="1"/>
          </p:cNvSpPr>
          <p:nvPr/>
        </p:nvSpPr>
        <p:spPr bwMode="auto">
          <a:xfrm>
            <a:off x="3810000" y="3779838"/>
            <a:ext cx="1074738" cy="396875"/>
          </a:xfrm>
          <a:prstGeom prst="rect">
            <a:avLst/>
          </a:prstGeom>
          <a:noFill/>
          <a:ln w="9525">
            <a:noFill/>
            <a:miter lim="800000"/>
            <a:headEnd/>
            <a:tailEnd/>
          </a:ln>
          <a:effectLst/>
        </p:spPr>
        <p:txBody>
          <a:bodyPr wrap="none">
            <a:spAutoFit/>
          </a:bodyPr>
          <a:lstStyle/>
          <a:p>
            <a:pPr algn="ctr"/>
            <a:r>
              <a:rPr lang="en-US" sz="2000" i="1">
                <a:latin typeface="Helvetica" pitchFamily="34" charset="0"/>
              </a:rPr>
              <a:t>balance</a:t>
            </a:r>
            <a:endParaRPr lang="en-US" sz="2000">
              <a:latin typeface="Helvetica" pitchFamily="34" charset="0"/>
            </a:endParaRPr>
          </a:p>
        </p:txBody>
      </p:sp>
      <p:sp>
        <p:nvSpPr>
          <p:cNvPr id="14357" name="Rectangle 21"/>
          <p:cNvSpPr>
            <a:spLocks noChangeArrowheads="1"/>
          </p:cNvSpPr>
          <p:nvPr/>
        </p:nvSpPr>
        <p:spPr bwMode="auto">
          <a:xfrm>
            <a:off x="5457825" y="3740150"/>
            <a:ext cx="2133600" cy="457200"/>
          </a:xfrm>
          <a:prstGeom prst="rect">
            <a:avLst/>
          </a:prstGeom>
          <a:noFill/>
          <a:ln w="9525">
            <a:solidFill>
              <a:schemeClr val="tx1"/>
            </a:solidFill>
            <a:miter lim="800000"/>
            <a:headEnd/>
            <a:tailEnd/>
          </a:ln>
          <a:effectLst/>
        </p:spPr>
        <p:txBody>
          <a:bodyPr wrap="none" anchor="ctr"/>
          <a:lstStyle/>
          <a:p>
            <a:endParaRPr lang="en-US"/>
          </a:p>
        </p:txBody>
      </p:sp>
      <p:sp>
        <p:nvSpPr>
          <p:cNvPr id="14358" name="Text Box 22"/>
          <p:cNvSpPr txBox="1">
            <a:spLocks noChangeArrowheads="1"/>
          </p:cNvSpPr>
          <p:nvPr/>
        </p:nvSpPr>
        <p:spPr bwMode="auto">
          <a:xfrm>
            <a:off x="5919788" y="3751263"/>
            <a:ext cx="1017587" cy="396875"/>
          </a:xfrm>
          <a:prstGeom prst="rect">
            <a:avLst/>
          </a:prstGeom>
          <a:noFill/>
          <a:ln w="9525">
            <a:noFill/>
            <a:miter lim="800000"/>
            <a:headEnd/>
            <a:tailEnd/>
          </a:ln>
          <a:effectLst/>
        </p:spPr>
        <p:txBody>
          <a:bodyPr wrap="none">
            <a:spAutoFit/>
          </a:bodyPr>
          <a:lstStyle/>
          <a:p>
            <a:r>
              <a:rPr lang="en-US" sz="2000" i="1">
                <a:latin typeface="Helvetica" pitchFamily="34" charset="0"/>
              </a:rPr>
              <a:t>tuple-id</a:t>
            </a:r>
            <a:endParaRPr lang="en-US" sz="2000">
              <a:latin typeface="Helvetica" pitchFamily="34" charset="0"/>
            </a:endParaRPr>
          </a:p>
        </p:txBody>
      </p:sp>
      <p:sp>
        <p:nvSpPr>
          <p:cNvPr id="14359" name="Rectangle 23"/>
          <p:cNvSpPr>
            <a:spLocks noChangeArrowheads="1"/>
          </p:cNvSpPr>
          <p:nvPr/>
        </p:nvSpPr>
        <p:spPr bwMode="auto">
          <a:xfrm>
            <a:off x="1190625" y="4241800"/>
            <a:ext cx="2133600" cy="2052638"/>
          </a:xfrm>
          <a:prstGeom prst="rect">
            <a:avLst/>
          </a:prstGeom>
          <a:noFill/>
          <a:ln w="9525">
            <a:solidFill>
              <a:schemeClr val="tx1"/>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3324225" y="4235450"/>
            <a:ext cx="2133600" cy="2049463"/>
          </a:xfrm>
          <a:prstGeom prst="rect">
            <a:avLst/>
          </a:prstGeom>
          <a:noFill/>
          <a:ln w="9525">
            <a:solidFill>
              <a:schemeClr val="tx1"/>
            </a:solidFill>
            <a:miter lim="800000"/>
            <a:headEnd/>
            <a:tailEnd/>
          </a:ln>
          <a:effectLst/>
        </p:spPr>
        <p:txBody>
          <a:bodyPr wrap="none" anchor="ctr"/>
          <a:lstStyle/>
          <a:p>
            <a:endParaRPr lang="en-US"/>
          </a:p>
        </p:txBody>
      </p:sp>
      <p:sp>
        <p:nvSpPr>
          <p:cNvPr id="14362" name="Text Box 26"/>
          <p:cNvSpPr txBox="1">
            <a:spLocks noChangeArrowheads="1"/>
          </p:cNvSpPr>
          <p:nvPr/>
        </p:nvSpPr>
        <p:spPr bwMode="auto">
          <a:xfrm>
            <a:off x="3743325" y="4241800"/>
            <a:ext cx="890588" cy="2074863"/>
          </a:xfrm>
          <a:prstGeom prst="rect">
            <a:avLst/>
          </a:prstGeom>
          <a:noFill/>
          <a:ln w="9525">
            <a:noFill/>
            <a:miter lim="800000"/>
            <a:headEnd/>
            <a:tailEnd/>
          </a:ln>
          <a:effectLst/>
        </p:spPr>
        <p:txBody>
          <a:bodyPr wrap="none">
            <a:spAutoFit/>
          </a:bodyPr>
          <a:lstStyle/>
          <a:p>
            <a:pPr>
              <a:lnSpc>
                <a:spcPct val="110000"/>
              </a:lnSpc>
            </a:pPr>
            <a:r>
              <a:rPr lang="en-US" sz="2000">
                <a:latin typeface="Helvetica" pitchFamily="34" charset="0"/>
              </a:rPr>
              <a:t>500</a:t>
            </a:r>
          </a:p>
          <a:p>
            <a:pPr>
              <a:lnSpc>
                <a:spcPct val="80000"/>
              </a:lnSpc>
            </a:pPr>
            <a:r>
              <a:rPr lang="en-US" sz="2000">
                <a:latin typeface="Helvetica" pitchFamily="34" charset="0"/>
              </a:rPr>
              <a:t>336</a:t>
            </a:r>
          </a:p>
          <a:p>
            <a:pPr>
              <a:lnSpc>
                <a:spcPct val="90000"/>
              </a:lnSpc>
            </a:pPr>
            <a:r>
              <a:rPr lang="en-US" sz="2000">
                <a:latin typeface="Helvetica" pitchFamily="34" charset="0"/>
              </a:rPr>
              <a:t>205</a:t>
            </a:r>
          </a:p>
          <a:p>
            <a:pPr>
              <a:lnSpc>
                <a:spcPct val="90000"/>
              </a:lnSpc>
            </a:pPr>
            <a:r>
              <a:rPr lang="en-US" sz="2000">
                <a:latin typeface="Helvetica" pitchFamily="34" charset="0"/>
              </a:rPr>
              <a:t>10000</a:t>
            </a:r>
          </a:p>
          <a:p>
            <a:pPr>
              <a:lnSpc>
                <a:spcPct val="90000"/>
              </a:lnSpc>
            </a:pPr>
            <a:r>
              <a:rPr lang="en-US" sz="2000">
                <a:latin typeface="Helvetica" pitchFamily="34" charset="0"/>
              </a:rPr>
              <a:t>62</a:t>
            </a:r>
          </a:p>
          <a:p>
            <a:r>
              <a:rPr lang="en-US" sz="2000">
                <a:latin typeface="Helvetica" pitchFamily="34" charset="0"/>
              </a:rPr>
              <a:t>1123</a:t>
            </a:r>
          </a:p>
          <a:p>
            <a:pPr>
              <a:lnSpc>
                <a:spcPct val="90000"/>
              </a:lnSpc>
            </a:pPr>
            <a:r>
              <a:rPr lang="en-US" sz="2000">
                <a:latin typeface="Helvetica" pitchFamily="34" charset="0"/>
              </a:rPr>
              <a:t>750</a:t>
            </a:r>
          </a:p>
        </p:txBody>
      </p:sp>
      <p:sp>
        <p:nvSpPr>
          <p:cNvPr id="14363" name="Rectangle 27"/>
          <p:cNvSpPr>
            <a:spLocks noChangeArrowheads="1"/>
          </p:cNvSpPr>
          <p:nvPr/>
        </p:nvSpPr>
        <p:spPr bwMode="auto">
          <a:xfrm>
            <a:off x="5457825" y="4244975"/>
            <a:ext cx="2133600" cy="2046288"/>
          </a:xfrm>
          <a:prstGeom prst="rect">
            <a:avLst/>
          </a:prstGeom>
          <a:noFill/>
          <a:ln w="9525">
            <a:solidFill>
              <a:schemeClr val="tx1"/>
            </a:solidFill>
            <a:miter lim="800000"/>
            <a:headEnd/>
            <a:tailEnd/>
          </a:ln>
          <a:effectLst/>
        </p:spPr>
        <p:txBody>
          <a:bodyPr wrap="none" anchor="ctr"/>
          <a:lstStyle/>
          <a:p>
            <a:endParaRPr lang="en-US"/>
          </a:p>
        </p:txBody>
      </p:sp>
      <p:sp>
        <p:nvSpPr>
          <p:cNvPr id="14364" name="Rectangle 28"/>
          <p:cNvSpPr>
            <a:spLocks noChangeArrowheads="1"/>
          </p:cNvSpPr>
          <p:nvPr/>
        </p:nvSpPr>
        <p:spPr bwMode="auto">
          <a:xfrm>
            <a:off x="3324225" y="3740150"/>
            <a:ext cx="2114550" cy="457200"/>
          </a:xfrm>
          <a:prstGeom prst="rect">
            <a:avLst/>
          </a:prstGeom>
          <a:noFill/>
          <a:ln w="9525">
            <a:solidFill>
              <a:schemeClr val="tx1"/>
            </a:solidFill>
            <a:miter lim="800000"/>
            <a:headEnd/>
            <a:tailEnd/>
          </a:ln>
          <a:effectLst/>
        </p:spPr>
        <p:txBody>
          <a:bodyPr wrap="none" anchor="ctr"/>
          <a:lstStyle/>
          <a:p>
            <a:endParaRPr lang="en-US"/>
          </a:p>
        </p:txBody>
      </p:sp>
      <p:sp>
        <p:nvSpPr>
          <p:cNvPr id="14366" name="Text Box 30"/>
          <p:cNvSpPr txBox="1">
            <a:spLocks noChangeArrowheads="1"/>
          </p:cNvSpPr>
          <p:nvPr/>
        </p:nvSpPr>
        <p:spPr bwMode="auto">
          <a:xfrm>
            <a:off x="6470650" y="4287838"/>
            <a:ext cx="325438" cy="2044700"/>
          </a:xfrm>
          <a:prstGeom prst="rect">
            <a:avLst/>
          </a:prstGeom>
          <a:noFill/>
          <a:ln w="9525">
            <a:noFill/>
            <a:miter lim="800000"/>
            <a:headEnd/>
            <a:tailEnd/>
          </a:ln>
          <a:effectLst/>
        </p:spPr>
        <p:txBody>
          <a:bodyPr wrap="none">
            <a:spAutoFit/>
          </a:bodyPr>
          <a:lstStyle/>
          <a:p>
            <a:r>
              <a:rPr lang="en-US" sz="2000">
                <a:latin typeface="Helvetica" pitchFamily="34" charset="0"/>
              </a:rPr>
              <a:t>1</a:t>
            </a:r>
          </a:p>
          <a:p>
            <a:pPr>
              <a:lnSpc>
                <a:spcPct val="90000"/>
              </a:lnSpc>
            </a:pPr>
            <a:r>
              <a:rPr lang="en-US" sz="2000">
                <a:latin typeface="Helvetica" pitchFamily="34" charset="0"/>
              </a:rPr>
              <a:t>2</a:t>
            </a:r>
          </a:p>
          <a:p>
            <a:pPr>
              <a:lnSpc>
                <a:spcPct val="90000"/>
              </a:lnSpc>
            </a:pPr>
            <a:r>
              <a:rPr lang="en-US" sz="2000">
                <a:latin typeface="Helvetica" pitchFamily="34" charset="0"/>
              </a:rPr>
              <a:t>3</a:t>
            </a:r>
          </a:p>
          <a:p>
            <a:pPr>
              <a:lnSpc>
                <a:spcPct val="90000"/>
              </a:lnSpc>
            </a:pPr>
            <a:r>
              <a:rPr lang="en-US" sz="2000">
                <a:latin typeface="Helvetica" pitchFamily="34" charset="0"/>
              </a:rPr>
              <a:t>4</a:t>
            </a:r>
          </a:p>
          <a:p>
            <a:pPr>
              <a:lnSpc>
                <a:spcPct val="90000"/>
              </a:lnSpc>
            </a:pPr>
            <a:r>
              <a:rPr lang="en-US" sz="2000">
                <a:latin typeface="Helvetica" pitchFamily="34" charset="0"/>
              </a:rPr>
              <a:t>5</a:t>
            </a:r>
          </a:p>
          <a:p>
            <a:pPr>
              <a:lnSpc>
                <a:spcPct val="90000"/>
              </a:lnSpc>
            </a:pPr>
            <a:r>
              <a:rPr lang="en-US" sz="2000">
                <a:latin typeface="Helvetica" pitchFamily="34" charset="0"/>
              </a:rPr>
              <a:t>6</a:t>
            </a:r>
          </a:p>
          <a:p>
            <a:pPr>
              <a:lnSpc>
                <a:spcPct val="90000"/>
              </a:lnSpc>
            </a:pPr>
            <a:r>
              <a:rPr lang="en-US" sz="2000">
                <a:latin typeface="Helvetica" pitchFamily="34" charset="0"/>
              </a:rPr>
              <a:t>7</a:t>
            </a:r>
          </a:p>
        </p:txBody>
      </p:sp>
      <p:sp>
        <p:nvSpPr>
          <p:cNvPr id="14369" name="Text Box 33"/>
          <p:cNvSpPr txBox="1">
            <a:spLocks noChangeArrowheads="1"/>
          </p:cNvSpPr>
          <p:nvPr/>
        </p:nvSpPr>
        <p:spPr bwMode="auto">
          <a:xfrm>
            <a:off x="1738313" y="4278313"/>
            <a:ext cx="862012" cy="2044700"/>
          </a:xfrm>
          <a:prstGeom prst="rect">
            <a:avLst/>
          </a:prstGeom>
          <a:noFill/>
          <a:ln w="9525">
            <a:noFill/>
            <a:miter lim="800000"/>
            <a:headEnd/>
            <a:tailEnd/>
          </a:ln>
          <a:effectLst/>
        </p:spPr>
        <p:txBody>
          <a:bodyPr wrap="none">
            <a:spAutoFit/>
          </a:bodyPr>
          <a:lstStyle/>
          <a:p>
            <a:r>
              <a:rPr lang="en-US" sz="2000">
                <a:latin typeface="Helvetica" pitchFamily="34" charset="0"/>
              </a:rPr>
              <a:t>A-305</a:t>
            </a:r>
          </a:p>
          <a:p>
            <a:pPr>
              <a:lnSpc>
                <a:spcPct val="90000"/>
              </a:lnSpc>
            </a:pPr>
            <a:r>
              <a:rPr lang="en-US" sz="2000">
                <a:latin typeface="Helvetica" pitchFamily="34" charset="0"/>
              </a:rPr>
              <a:t>A-226</a:t>
            </a:r>
          </a:p>
          <a:p>
            <a:pPr>
              <a:lnSpc>
                <a:spcPct val="90000"/>
              </a:lnSpc>
            </a:pPr>
            <a:r>
              <a:rPr lang="en-US" sz="2000">
                <a:latin typeface="Helvetica" pitchFamily="34" charset="0"/>
              </a:rPr>
              <a:t>A-177</a:t>
            </a:r>
          </a:p>
          <a:p>
            <a:pPr>
              <a:lnSpc>
                <a:spcPct val="90000"/>
              </a:lnSpc>
            </a:pPr>
            <a:r>
              <a:rPr lang="en-US" sz="2000">
                <a:latin typeface="Helvetica" pitchFamily="34" charset="0"/>
              </a:rPr>
              <a:t>A-402</a:t>
            </a:r>
          </a:p>
          <a:p>
            <a:pPr>
              <a:lnSpc>
                <a:spcPct val="90000"/>
              </a:lnSpc>
            </a:pPr>
            <a:r>
              <a:rPr lang="en-US" sz="2000">
                <a:latin typeface="Helvetica" pitchFamily="34" charset="0"/>
              </a:rPr>
              <a:t>A-155</a:t>
            </a:r>
          </a:p>
          <a:p>
            <a:pPr>
              <a:lnSpc>
                <a:spcPct val="90000"/>
              </a:lnSpc>
            </a:pPr>
            <a:r>
              <a:rPr lang="en-US" sz="2000">
                <a:latin typeface="Helvetica" pitchFamily="34" charset="0"/>
              </a:rPr>
              <a:t>A-408</a:t>
            </a:r>
          </a:p>
          <a:p>
            <a:pPr>
              <a:lnSpc>
                <a:spcPct val="90000"/>
              </a:lnSpc>
            </a:pPr>
            <a:r>
              <a:rPr lang="en-US" sz="2000">
                <a:latin typeface="Helvetica" pitchFamily="34" charset="0"/>
              </a:rPr>
              <a:t>A-639</a:t>
            </a:r>
          </a:p>
        </p:txBody>
      </p:sp>
      <p:sp>
        <p:nvSpPr>
          <p:cNvPr id="14371" name="Text Box 35"/>
          <p:cNvSpPr txBox="1">
            <a:spLocks noChangeArrowheads="1"/>
          </p:cNvSpPr>
          <p:nvPr/>
        </p:nvSpPr>
        <p:spPr bwMode="auto">
          <a:xfrm>
            <a:off x="723900" y="6246813"/>
            <a:ext cx="5699125" cy="396875"/>
          </a:xfrm>
          <a:prstGeom prst="rect">
            <a:avLst/>
          </a:prstGeom>
          <a:noFill/>
          <a:ln w="9525">
            <a:noFill/>
            <a:miter lim="800000"/>
            <a:headEnd/>
            <a:tailEnd/>
          </a:ln>
          <a:effectLst/>
        </p:spPr>
        <p:txBody>
          <a:bodyPr wrap="none">
            <a:spAutoFit/>
          </a:bodyPr>
          <a:lstStyle/>
          <a:p>
            <a:r>
              <a:rPr lang="en-US" sz="2000" i="1">
                <a:latin typeface="Helvetica" pitchFamily="34" charset="0"/>
              </a:rPr>
              <a:t>deposit</a:t>
            </a:r>
            <a:r>
              <a:rPr lang="en-US" sz="2000" i="1" baseline="-25000">
                <a:latin typeface="Helvetica" pitchFamily="34" charset="0"/>
              </a:rPr>
              <a:t>2</a:t>
            </a:r>
            <a:r>
              <a:rPr lang="en-US" sz="2000" i="1">
                <a:latin typeface="Helvetica" pitchFamily="34" charset="0"/>
              </a:rPr>
              <a:t>=</a:t>
            </a:r>
            <a:r>
              <a:rPr lang="en-US" sz="2000" i="1">
                <a:latin typeface="Helvetica" pitchFamily="34" charset="0"/>
                <a:sym typeface="Symbol" pitchFamily="18" charset="2"/>
              </a:rPr>
              <a:t></a:t>
            </a:r>
            <a:r>
              <a:rPr lang="en-US" sz="2000" i="1" baseline="-25000">
                <a:latin typeface="Helvetica" pitchFamily="34" charset="0"/>
                <a:sym typeface="Symbol" pitchFamily="18" charset="2"/>
              </a:rPr>
              <a:t>account-number, balance, tuple-id</a:t>
            </a:r>
            <a:r>
              <a:rPr lang="en-US" sz="2000" i="1">
                <a:latin typeface="Helvetica" pitchFamily="34" charset="0"/>
                <a:sym typeface="Symbol" pitchFamily="18" charset="2"/>
              </a:rPr>
              <a:t>(employee-info)</a:t>
            </a:r>
            <a:endParaRPr lang="en-US" sz="2000">
              <a:latin typeface="Helvetic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r>
              <a:rPr lang="en-US" b="1" i="1" dirty="0" smtClean="0"/>
              <a:t>Data transparency </a:t>
            </a:r>
            <a:r>
              <a:rPr lang="en-US" dirty="0" smtClean="0"/>
              <a:t>means the user of DBMS should not be required to know where the data are physically located and how the data can be accessed at the specific site.</a:t>
            </a:r>
          </a:p>
          <a:p>
            <a:endParaRPr lang="en-US" dirty="0" smtClean="0"/>
          </a:p>
          <a:p>
            <a:r>
              <a:rPr lang="en-US" dirty="0" smtClean="0"/>
              <a:t>It can take 3 forms</a:t>
            </a:r>
          </a:p>
          <a:p>
            <a:pPr lvl="1"/>
            <a:r>
              <a:rPr lang="en-US" dirty="0" smtClean="0"/>
              <a:t>Fragmentation transparency</a:t>
            </a:r>
          </a:p>
          <a:p>
            <a:pPr lvl="1"/>
            <a:r>
              <a:rPr lang="en-US" dirty="0" smtClean="0"/>
              <a:t>Replication transparency</a:t>
            </a:r>
          </a:p>
          <a:p>
            <a:pPr lvl="1"/>
            <a:r>
              <a:rPr lang="en-US" dirty="0" smtClean="0"/>
              <a:t>Location transparency</a:t>
            </a:r>
            <a:endParaRPr lang="en-US" dirty="0"/>
          </a:p>
        </p:txBody>
      </p:sp>
      <p:sp>
        <p:nvSpPr>
          <p:cNvPr id="4" name="Title 1"/>
          <p:cNvSpPr txBox="1">
            <a:spLocks/>
          </p:cNvSpPr>
          <p:nvPr/>
        </p:nvSpPr>
        <p:spPr>
          <a:xfrm>
            <a:off x="685800" y="1524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000" b="1" i="0" u="none" strike="noStrike" kern="0" cap="none" spc="0" normalizeH="0" baseline="0" noProof="0" dirty="0" smtClean="0">
                <a:ln>
                  <a:noFill/>
                </a:ln>
                <a:solidFill>
                  <a:srgbClr val="FFC000"/>
                </a:solidFill>
                <a:effectLst/>
                <a:uLnTx/>
                <a:uFillTx/>
                <a:latin typeface="+mj-lt"/>
                <a:ea typeface="+mj-ea"/>
                <a:cs typeface="+mj-cs"/>
              </a:rPr>
              <a:t>Transparency</a:t>
            </a:r>
            <a:endParaRPr kumimoji="0" lang="en-US" sz="40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8229600" cy="1143000"/>
          </a:xfrm>
        </p:spPr>
        <p:txBody>
          <a:bodyPr/>
          <a:lstStyle/>
          <a:p>
            <a:endParaRPr lang="en-US" dirty="0"/>
          </a:p>
        </p:txBody>
      </p:sp>
      <p:sp>
        <p:nvSpPr>
          <p:cNvPr id="4" name="Title 1"/>
          <p:cNvSpPr txBox="1">
            <a:spLocks/>
          </p:cNvSpPr>
          <p:nvPr/>
        </p:nvSpPr>
        <p:spPr>
          <a:xfrm>
            <a:off x="1219200" y="2286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2800" b="1" i="0" u="none" strike="noStrike" kern="0" cap="none" spc="0" normalizeH="0" baseline="0" noProof="0" dirty="0" smtClean="0">
                <a:ln>
                  <a:noFill/>
                </a:ln>
                <a:solidFill>
                  <a:srgbClr val="FFC000"/>
                </a:solidFill>
                <a:effectLst/>
                <a:uLnTx/>
                <a:uFillTx/>
                <a:latin typeface="+mj-lt"/>
                <a:ea typeface="+mj-ea"/>
                <a:cs typeface="+mj-cs"/>
              </a:rPr>
              <a:t>Reference Architecture of Distributed Databases</a:t>
            </a:r>
            <a:endParaRPr kumimoji="0" lang="en-US" sz="2800" b="1" i="0" u="none" strike="noStrike" kern="0" cap="none" spc="0" normalizeH="0" baseline="0" noProof="0" dirty="0">
              <a:ln>
                <a:noFill/>
              </a:ln>
              <a:solidFill>
                <a:srgbClr val="FFC000"/>
              </a:solidFill>
              <a:effectLst/>
              <a:uLnTx/>
              <a:uFillTx/>
              <a:latin typeface="+mj-lt"/>
              <a:ea typeface="+mj-ea"/>
              <a:cs typeface="+mj-cs"/>
            </a:endParaRPr>
          </a:p>
        </p:txBody>
      </p:sp>
      <p:sp>
        <p:nvSpPr>
          <p:cNvPr id="5" name="Rectangle 4"/>
          <p:cNvSpPr/>
          <p:nvPr/>
        </p:nvSpPr>
        <p:spPr bwMode="auto">
          <a:xfrm>
            <a:off x="3048000" y="914400"/>
            <a:ext cx="2514600"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effectLst/>
                <a:latin typeface="Times New Roman" pitchFamily="16" charset="0"/>
                <a:cs typeface="Arial" charset="0"/>
              </a:rPr>
              <a:t>   Global Schema</a:t>
            </a:r>
          </a:p>
        </p:txBody>
      </p:sp>
      <p:sp>
        <p:nvSpPr>
          <p:cNvPr id="6" name="Rectangle 5"/>
          <p:cNvSpPr/>
          <p:nvPr/>
        </p:nvSpPr>
        <p:spPr bwMode="auto">
          <a:xfrm>
            <a:off x="3048000" y="1524000"/>
            <a:ext cx="2514600"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b="0" i="0" u="none" strike="noStrike" cap="none" normalizeH="0" baseline="0" dirty="0" smtClean="0">
                <a:ln>
                  <a:noFill/>
                </a:ln>
                <a:effectLst/>
                <a:latin typeface="Times New Roman" pitchFamily="16" charset="0"/>
                <a:cs typeface="Arial" charset="0"/>
              </a:rPr>
              <a:t>Fragmentation Schema</a:t>
            </a:r>
          </a:p>
        </p:txBody>
      </p:sp>
      <p:sp>
        <p:nvSpPr>
          <p:cNvPr id="7" name="Rectangle 6"/>
          <p:cNvSpPr/>
          <p:nvPr/>
        </p:nvSpPr>
        <p:spPr bwMode="auto">
          <a:xfrm>
            <a:off x="3048000" y="2133600"/>
            <a:ext cx="2590800"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effectLst/>
                <a:latin typeface="Times New Roman" pitchFamily="16" charset="0"/>
                <a:cs typeface="Arial" charset="0"/>
              </a:rPr>
              <a:t>Allocation Schema</a:t>
            </a:r>
          </a:p>
        </p:txBody>
      </p:sp>
      <p:sp>
        <p:nvSpPr>
          <p:cNvPr id="9" name="Rectangle 8"/>
          <p:cNvSpPr/>
          <p:nvPr/>
        </p:nvSpPr>
        <p:spPr bwMode="auto">
          <a:xfrm>
            <a:off x="1981200" y="2971800"/>
            <a:ext cx="1981200" cy="762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effectLst/>
                <a:latin typeface="Times New Roman" pitchFamily="16" charset="0"/>
                <a:cs typeface="Arial" charset="0"/>
              </a:rPr>
              <a:t>Local mapping Schema1</a:t>
            </a:r>
          </a:p>
        </p:txBody>
      </p:sp>
      <p:sp>
        <p:nvSpPr>
          <p:cNvPr id="11" name="Rectangle 10"/>
          <p:cNvSpPr/>
          <p:nvPr/>
        </p:nvSpPr>
        <p:spPr bwMode="auto">
          <a:xfrm>
            <a:off x="1905000" y="4114800"/>
            <a:ext cx="2057400" cy="609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effectLst/>
                <a:latin typeface="Times New Roman" pitchFamily="16" charset="0"/>
                <a:cs typeface="Arial" charset="0"/>
              </a:rPr>
              <a:t>DBMS of site1</a:t>
            </a:r>
          </a:p>
        </p:txBody>
      </p:sp>
      <p:sp>
        <p:nvSpPr>
          <p:cNvPr id="12" name="Rectangle 11"/>
          <p:cNvSpPr/>
          <p:nvPr/>
        </p:nvSpPr>
        <p:spPr bwMode="auto">
          <a:xfrm>
            <a:off x="4953000" y="2971800"/>
            <a:ext cx="1981200" cy="762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fontAlgn="base">
              <a:spcBef>
                <a:spcPct val="0"/>
              </a:spcBef>
              <a:spcAft>
                <a:spcPct val="0"/>
              </a:spcAft>
              <a:buClr>
                <a:srgbClr val="000000"/>
              </a:buClr>
              <a:buSzPct val="100000"/>
            </a:pPr>
            <a:r>
              <a:rPr kumimoji="0" lang="en-US" sz="2000" b="0" i="0" u="none" strike="noStrike" cap="none" normalizeH="0" baseline="0" dirty="0" smtClean="0">
                <a:ln>
                  <a:noFill/>
                </a:ln>
                <a:effectLst/>
                <a:latin typeface="Times New Roman" pitchFamily="16" charset="0"/>
                <a:cs typeface="Arial" charset="0"/>
              </a:rPr>
              <a:t>Local mapping Schema</a:t>
            </a:r>
            <a:r>
              <a:rPr kumimoji="0" lang="en-US" sz="2000" b="0" i="0" u="none" strike="noStrike" cap="none" normalizeH="0" dirty="0" smtClean="0">
                <a:ln>
                  <a:noFill/>
                </a:ln>
                <a:effectLst/>
                <a:latin typeface="Times New Roman" pitchFamily="16" charset="0"/>
                <a:cs typeface="Arial" charset="0"/>
              </a:rPr>
              <a:t> N</a:t>
            </a:r>
            <a:endParaRPr kumimoji="0" lang="en-US" sz="2000" b="0" i="0" u="none" strike="noStrike" cap="none" normalizeH="0" baseline="0" dirty="0" smtClean="0">
              <a:ln>
                <a:noFill/>
              </a:ln>
              <a:effectLst/>
              <a:latin typeface="Times New Roman" pitchFamily="16" charset="0"/>
              <a:cs typeface="Arial" charset="0"/>
            </a:endParaRPr>
          </a:p>
        </p:txBody>
      </p:sp>
      <p:sp>
        <p:nvSpPr>
          <p:cNvPr id="13" name="Rectangle 12"/>
          <p:cNvSpPr/>
          <p:nvPr/>
        </p:nvSpPr>
        <p:spPr bwMode="auto">
          <a:xfrm>
            <a:off x="5029200" y="4114800"/>
            <a:ext cx="2057400" cy="609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fontAlgn="base">
              <a:spcBef>
                <a:spcPct val="0"/>
              </a:spcBef>
              <a:spcAft>
                <a:spcPct val="0"/>
              </a:spcAft>
              <a:buClr>
                <a:srgbClr val="000000"/>
              </a:buClr>
              <a:buSzPct val="100000"/>
            </a:pPr>
            <a:r>
              <a:rPr kumimoji="0" lang="en-US" sz="2400" b="0" i="0" u="none" strike="noStrike" cap="none" normalizeH="0" baseline="0" dirty="0" smtClean="0">
                <a:ln>
                  <a:noFill/>
                </a:ln>
                <a:effectLst/>
                <a:latin typeface="Times New Roman" pitchFamily="16" charset="0"/>
                <a:cs typeface="Arial" charset="0"/>
              </a:rPr>
              <a:t>DBMS of site2</a:t>
            </a:r>
          </a:p>
        </p:txBody>
      </p:sp>
      <p:sp>
        <p:nvSpPr>
          <p:cNvPr id="14" name="Flowchart: Magnetic Disk 13"/>
          <p:cNvSpPr/>
          <p:nvPr/>
        </p:nvSpPr>
        <p:spPr bwMode="auto">
          <a:xfrm>
            <a:off x="2057400" y="5334000"/>
            <a:ext cx="1752600" cy="990600"/>
          </a:xfrm>
          <a:prstGeom prst="flowChartMagneticDisk">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b="0" i="0" u="none" strike="noStrike" cap="none" normalizeH="0" baseline="0" dirty="0" smtClean="0">
                <a:ln>
                  <a:noFill/>
                </a:ln>
                <a:effectLst/>
                <a:latin typeface="Times New Roman" pitchFamily="16" charset="0"/>
                <a:cs typeface="Arial" charset="0"/>
              </a:rPr>
              <a:t>Local database at site1</a:t>
            </a:r>
          </a:p>
        </p:txBody>
      </p:sp>
      <p:sp>
        <p:nvSpPr>
          <p:cNvPr id="15" name="Flowchart: Magnetic Disk 14"/>
          <p:cNvSpPr/>
          <p:nvPr/>
        </p:nvSpPr>
        <p:spPr bwMode="auto">
          <a:xfrm>
            <a:off x="5181600" y="5334000"/>
            <a:ext cx="1752600" cy="990600"/>
          </a:xfrm>
          <a:prstGeom prst="flowChartMagneticDisk">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fontAlgn="base">
              <a:spcBef>
                <a:spcPct val="0"/>
              </a:spcBef>
              <a:spcAft>
                <a:spcPct val="0"/>
              </a:spcAft>
              <a:buClr>
                <a:srgbClr val="000000"/>
              </a:buClr>
              <a:buSzPct val="100000"/>
            </a:pPr>
            <a:r>
              <a:rPr kumimoji="0" lang="en-US" b="0" i="0" u="none" strike="noStrike" cap="none" normalizeH="0" baseline="0" dirty="0" smtClean="0">
                <a:ln>
                  <a:noFill/>
                </a:ln>
                <a:effectLst/>
                <a:latin typeface="Times New Roman" pitchFamily="16" charset="0"/>
                <a:cs typeface="Arial" charset="0"/>
              </a:rPr>
              <a:t>Local database at site</a:t>
            </a:r>
            <a:r>
              <a:rPr kumimoji="0" lang="en-US" b="0" i="0" u="none" strike="noStrike" cap="none" normalizeH="0" dirty="0" smtClean="0">
                <a:ln>
                  <a:noFill/>
                </a:ln>
                <a:effectLst/>
                <a:latin typeface="Times New Roman" pitchFamily="16" charset="0"/>
                <a:cs typeface="Arial" charset="0"/>
              </a:rPr>
              <a:t> N</a:t>
            </a:r>
            <a:endParaRPr kumimoji="0" lang="en-US" b="0" i="0" u="none" strike="noStrike" cap="none" normalizeH="0" baseline="0" dirty="0" smtClean="0">
              <a:ln>
                <a:noFill/>
              </a:ln>
              <a:effectLst/>
              <a:latin typeface="Times New Roman" pitchFamily="16" charset="0"/>
              <a:cs typeface="Arial" charset="0"/>
            </a:endParaRPr>
          </a:p>
        </p:txBody>
      </p:sp>
      <p:cxnSp>
        <p:nvCxnSpPr>
          <p:cNvPr id="17" name="Straight Connector 16"/>
          <p:cNvCxnSpPr>
            <a:stCxn id="5" idx="2"/>
            <a:endCxn id="6" idx="0"/>
          </p:cNvCxnSpPr>
          <p:nvPr/>
        </p:nvCxnSpPr>
        <p:spPr bwMode="auto">
          <a:xfrm rot="5400000">
            <a:off x="4191000" y="14097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a:off x="4153694" y="2018506"/>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9" name="Straight Connector 18"/>
          <p:cNvCxnSpPr>
            <a:endCxn id="11" idx="0"/>
          </p:cNvCxnSpPr>
          <p:nvPr/>
        </p:nvCxnSpPr>
        <p:spPr bwMode="auto">
          <a:xfrm rot="16200000" flipH="1">
            <a:off x="2724944" y="3906044"/>
            <a:ext cx="381000" cy="36512"/>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0" name="Straight Connector 19"/>
          <p:cNvCxnSpPr>
            <a:stCxn id="12" idx="2"/>
          </p:cNvCxnSpPr>
          <p:nvPr/>
        </p:nvCxnSpPr>
        <p:spPr bwMode="auto">
          <a:xfrm rot="5400000">
            <a:off x="5752306" y="3924300"/>
            <a:ext cx="381794" cy="79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3" name="Straight Connector 22"/>
          <p:cNvCxnSpPr>
            <a:endCxn id="14" idx="1"/>
          </p:cNvCxnSpPr>
          <p:nvPr/>
        </p:nvCxnSpPr>
        <p:spPr bwMode="auto">
          <a:xfrm rot="16200000" flipH="1">
            <a:off x="2610644" y="5010944"/>
            <a:ext cx="609600" cy="36512"/>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rot="16200000" flipH="1">
            <a:off x="5657056" y="5010944"/>
            <a:ext cx="609600" cy="36512"/>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4572000" y="2514600"/>
            <a:ext cx="1143000" cy="457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rot="10800000" flipV="1">
            <a:off x="3124200" y="2514600"/>
            <a:ext cx="1066800" cy="45720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7" name="Left Brace 36"/>
          <p:cNvSpPr/>
          <p:nvPr/>
        </p:nvSpPr>
        <p:spPr bwMode="auto">
          <a:xfrm>
            <a:off x="1447800" y="914400"/>
            <a:ext cx="533400" cy="1752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cs typeface="Arial" charset="0"/>
            </a:endParaRPr>
          </a:p>
        </p:txBody>
      </p:sp>
      <p:sp>
        <p:nvSpPr>
          <p:cNvPr id="38" name="TextBox 37"/>
          <p:cNvSpPr txBox="1"/>
          <p:nvPr/>
        </p:nvSpPr>
        <p:spPr>
          <a:xfrm>
            <a:off x="304800" y="1524000"/>
            <a:ext cx="1219200" cy="738664"/>
          </a:xfrm>
          <a:prstGeom prst="rect">
            <a:avLst/>
          </a:prstGeom>
          <a:noFill/>
        </p:spPr>
        <p:txBody>
          <a:bodyPr wrap="square" rtlCol="0">
            <a:spAutoFit/>
          </a:bodyPr>
          <a:lstStyle/>
          <a:p>
            <a:r>
              <a:rPr lang="en-US" sz="1400" dirty="0" smtClean="0"/>
              <a:t>Site independent schemas</a:t>
            </a:r>
            <a:endParaRPr lang="en-US" sz="1400" dirty="0"/>
          </a:p>
        </p:txBody>
      </p:sp>
      <p:sp>
        <p:nvSpPr>
          <p:cNvPr id="39" name="Left Brace 38"/>
          <p:cNvSpPr/>
          <p:nvPr/>
        </p:nvSpPr>
        <p:spPr bwMode="auto">
          <a:xfrm>
            <a:off x="1447800" y="3124200"/>
            <a:ext cx="304800" cy="2895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cs typeface="Arial" charset="0"/>
            </a:endParaRPr>
          </a:p>
        </p:txBody>
      </p:sp>
      <p:sp>
        <p:nvSpPr>
          <p:cNvPr id="40" name="TextBox 39"/>
          <p:cNvSpPr txBox="1"/>
          <p:nvPr/>
        </p:nvSpPr>
        <p:spPr>
          <a:xfrm>
            <a:off x="152400" y="3886200"/>
            <a:ext cx="1524000" cy="1077218"/>
          </a:xfrm>
          <a:prstGeom prst="rect">
            <a:avLst/>
          </a:prstGeom>
          <a:noFill/>
        </p:spPr>
        <p:txBody>
          <a:bodyPr wrap="square" rtlCol="0">
            <a:spAutoFit/>
          </a:bodyPr>
          <a:lstStyle/>
          <a:p>
            <a:r>
              <a:rPr lang="en-US" sz="1600" dirty="0" smtClean="0"/>
              <a:t>Local schemas may be </a:t>
            </a:r>
            <a:r>
              <a:rPr lang="en-US" sz="1600" dirty="0" err="1" smtClean="0"/>
              <a:t>hetrogeneous</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 Objectives of this architecture are : </a:t>
            </a:r>
          </a:p>
          <a:p>
            <a:endParaRPr lang="en-US" dirty="0" smtClean="0"/>
          </a:p>
          <a:p>
            <a:pPr lvl="1"/>
            <a:r>
              <a:rPr lang="en-US" dirty="0" smtClean="0"/>
              <a:t> Separation of data fragmentation and allocation</a:t>
            </a:r>
          </a:p>
          <a:p>
            <a:pPr lvl="1"/>
            <a:r>
              <a:rPr lang="en-US" dirty="0" smtClean="0"/>
              <a:t>Control of redundancy</a:t>
            </a:r>
          </a:p>
          <a:p>
            <a:pPr lvl="1"/>
            <a:r>
              <a:rPr lang="en-US" dirty="0" smtClean="0"/>
              <a:t>Independence from local DBMS </a:t>
            </a:r>
            <a:r>
              <a:rPr lang="en-US" dirty="0" smtClean="0"/>
              <a:t>(heterogeneity)</a:t>
            </a:r>
            <a:endParaRPr lang="en-US" dirty="0"/>
          </a:p>
        </p:txBody>
      </p:sp>
      <p:sp>
        <p:nvSpPr>
          <p:cNvPr id="4" name="Title 1"/>
          <p:cNvSpPr txBox="1">
            <a:spLocks/>
          </p:cNvSpPr>
          <p:nvPr/>
        </p:nvSpPr>
        <p:spPr>
          <a:xfrm>
            <a:off x="1219200" y="2286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2800" b="1" i="0" u="none" strike="noStrike" kern="0" cap="none" spc="0" normalizeH="0" baseline="0" noProof="0" dirty="0" smtClean="0">
                <a:ln>
                  <a:noFill/>
                </a:ln>
                <a:solidFill>
                  <a:srgbClr val="FFC000"/>
                </a:solidFill>
                <a:effectLst/>
                <a:uLnTx/>
                <a:uFillTx/>
                <a:latin typeface="+mj-lt"/>
                <a:ea typeface="+mj-ea"/>
                <a:cs typeface="+mj-cs"/>
              </a:rPr>
              <a:t>Reference Architecture </a:t>
            </a:r>
            <a:r>
              <a:rPr kumimoji="0" lang="en-US" sz="2800" b="1" i="0" u="none" strike="noStrike" kern="0" cap="none" spc="0" normalizeH="0" baseline="0" noProof="0" dirty="0" smtClean="0">
                <a:ln>
                  <a:noFill/>
                </a:ln>
                <a:solidFill>
                  <a:srgbClr val="FFC000"/>
                </a:solidFill>
                <a:effectLst/>
                <a:uLnTx/>
                <a:uFillTx/>
                <a:latin typeface="+mj-lt"/>
                <a:ea typeface="+mj-ea"/>
                <a:cs typeface="+mj-cs"/>
              </a:rPr>
              <a:t>cont….</a:t>
            </a:r>
            <a:endParaRPr kumimoji="0" lang="en-US" sz="28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smtClean="0"/>
              <a:t>There are 2 allocation strategies: </a:t>
            </a:r>
          </a:p>
          <a:p>
            <a:pPr lvl="1"/>
            <a:r>
              <a:rPr lang="en-US" dirty="0" smtClean="0"/>
              <a:t> </a:t>
            </a:r>
            <a:r>
              <a:rPr lang="en-US" b="1" i="1" dirty="0" smtClean="0"/>
              <a:t>Non redundant </a:t>
            </a:r>
            <a:r>
              <a:rPr lang="en-US" dirty="0" smtClean="0"/>
              <a:t>: In this type of allocation, a ‘best-fit’ approach is used. A measure is associated with each possible allocation and the site with the best measure is selected.</a:t>
            </a:r>
          </a:p>
          <a:p>
            <a:pPr lvl="1"/>
            <a:endParaRPr lang="en-US" dirty="0" smtClean="0"/>
          </a:p>
          <a:p>
            <a:pPr lvl="1"/>
            <a:r>
              <a:rPr lang="en-US" b="1" i="1" dirty="0" smtClean="0"/>
              <a:t>Redundant</a:t>
            </a:r>
            <a:r>
              <a:rPr lang="en-US" dirty="0" smtClean="0"/>
              <a:t> : This type of allocation introduces complexity in the DBMS design because :</a:t>
            </a:r>
          </a:p>
          <a:p>
            <a:pPr lvl="2"/>
            <a:r>
              <a:rPr lang="en-US" dirty="0" smtClean="0"/>
              <a:t>The degree of replication becomes a problem</a:t>
            </a:r>
          </a:p>
          <a:p>
            <a:pPr lvl="2"/>
            <a:r>
              <a:rPr lang="en-US" dirty="0" smtClean="0"/>
              <a:t>Modeling read only applications is complicated because the application can access fragments among several alternative sites.</a:t>
            </a:r>
          </a:p>
          <a:p>
            <a:pPr>
              <a:buNone/>
            </a:pPr>
            <a:endParaRPr lang="en-US" dirty="0" smtClean="0"/>
          </a:p>
          <a:p>
            <a:pPr>
              <a:buNone/>
            </a:pPr>
            <a:r>
              <a:rPr lang="en-US" dirty="0" smtClean="0"/>
              <a:t>	</a:t>
            </a:r>
            <a:endParaRPr lang="en-US" dirty="0"/>
          </a:p>
        </p:txBody>
      </p:sp>
      <p:sp>
        <p:nvSpPr>
          <p:cNvPr id="4" name="Title 1"/>
          <p:cNvSpPr txBox="1">
            <a:spLocks/>
          </p:cNvSpPr>
          <p:nvPr/>
        </p:nvSpPr>
        <p:spPr>
          <a:xfrm>
            <a:off x="1219200" y="2286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600" b="1" i="0" u="none" strike="noStrike" kern="0" cap="none" spc="0" normalizeH="0" baseline="0" noProof="0" dirty="0" smtClean="0">
                <a:ln>
                  <a:noFill/>
                </a:ln>
                <a:solidFill>
                  <a:srgbClr val="FFC000"/>
                </a:solidFill>
                <a:effectLst/>
                <a:uLnTx/>
                <a:uFillTx/>
                <a:latin typeface="+mj-lt"/>
                <a:ea typeface="+mj-ea"/>
                <a:cs typeface="+mj-cs"/>
              </a:rPr>
              <a:t>Allocation of fragments</a:t>
            </a:r>
            <a:endParaRPr kumimoji="0" lang="en-US" sz="36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38150" y="990600"/>
            <a:ext cx="8705850" cy="5221287"/>
          </a:xfrm>
        </p:spPr>
        <p:txBody>
          <a:bodyPr/>
          <a:lstStyle/>
          <a:p>
            <a:pPr>
              <a:buNone/>
            </a:pPr>
            <a:r>
              <a:rPr lang="en-US" sz="2400" dirty="0" smtClean="0"/>
              <a:t>     </a:t>
            </a:r>
            <a:r>
              <a:rPr lang="en-US" sz="2000" b="1" u="sng" dirty="0" smtClean="0"/>
              <a:t>Classification on the basis of lifetime:</a:t>
            </a:r>
            <a:endParaRPr lang="en-US" sz="2400" b="1" u="sng" dirty="0" smtClean="0"/>
          </a:p>
          <a:p>
            <a:pPr lvl="1"/>
            <a:r>
              <a:rPr lang="en-US" sz="2000" dirty="0" smtClean="0"/>
              <a:t>Short duration</a:t>
            </a:r>
          </a:p>
          <a:p>
            <a:pPr lvl="1"/>
            <a:r>
              <a:rPr lang="en-US" sz="2000" dirty="0" smtClean="0"/>
              <a:t>Long duration</a:t>
            </a:r>
          </a:p>
          <a:p>
            <a:pPr lvl="1">
              <a:buNone/>
            </a:pPr>
            <a:endParaRPr lang="en-US" sz="2000" dirty="0" smtClean="0"/>
          </a:p>
          <a:p>
            <a:pPr lvl="1">
              <a:buNone/>
            </a:pPr>
            <a:r>
              <a:rPr lang="en-US" sz="2000" b="1" u="sng" dirty="0" smtClean="0"/>
              <a:t>Classification on the basis of read/write state</a:t>
            </a:r>
            <a:r>
              <a:rPr lang="en-US" sz="2000" dirty="0" smtClean="0"/>
              <a:t>ments</a:t>
            </a:r>
          </a:p>
          <a:p>
            <a:pPr lvl="1">
              <a:buFontTx/>
              <a:buChar char="-"/>
            </a:pPr>
            <a:r>
              <a:rPr lang="en-US" sz="2000" dirty="0" smtClean="0"/>
              <a:t>General transactions</a:t>
            </a:r>
          </a:p>
          <a:p>
            <a:pPr lvl="1">
              <a:buFontTx/>
              <a:buChar char="-"/>
            </a:pPr>
            <a:r>
              <a:rPr lang="en-US" sz="2000" dirty="0" smtClean="0"/>
              <a:t>Restricted (Read before write) transactions</a:t>
            </a:r>
          </a:p>
          <a:p>
            <a:pPr lvl="1">
              <a:buFontTx/>
              <a:buChar char="-"/>
            </a:pPr>
            <a:endParaRPr lang="en-US" sz="2000" dirty="0" smtClean="0"/>
          </a:p>
          <a:p>
            <a:pPr lvl="1">
              <a:buNone/>
            </a:pPr>
            <a:r>
              <a:rPr lang="en-US" sz="2000" b="1" u="sng" dirty="0" smtClean="0"/>
              <a:t>Classification on the basis of structure of transacti</a:t>
            </a:r>
            <a:r>
              <a:rPr lang="en-US" sz="2000" dirty="0" smtClean="0"/>
              <a:t>ons</a:t>
            </a:r>
          </a:p>
          <a:p>
            <a:pPr lvl="1">
              <a:buFontTx/>
              <a:buChar char="-"/>
            </a:pPr>
            <a:r>
              <a:rPr lang="en-US" sz="2000" dirty="0" smtClean="0"/>
              <a:t>Flat transactions</a:t>
            </a:r>
          </a:p>
          <a:p>
            <a:pPr lvl="1">
              <a:buFontTx/>
              <a:buChar char="-"/>
            </a:pPr>
            <a:r>
              <a:rPr lang="en-US" sz="2000" dirty="0" smtClean="0"/>
              <a:t>Nested Transactions</a:t>
            </a:r>
          </a:p>
          <a:p>
            <a:pPr lvl="1">
              <a:buFontTx/>
              <a:buChar char="-"/>
            </a:pPr>
            <a:r>
              <a:rPr lang="en-US" sz="2000" dirty="0" smtClean="0"/>
              <a:t>Workflows</a:t>
            </a:r>
          </a:p>
          <a:p>
            <a:pPr lvl="1">
              <a:buNone/>
            </a:pPr>
            <a:endParaRPr lang="en-US" sz="2000" dirty="0" smtClean="0"/>
          </a:p>
        </p:txBody>
      </p:sp>
      <p:sp>
        <p:nvSpPr>
          <p:cNvPr id="4" name="Title 1"/>
          <p:cNvSpPr txBox="1">
            <a:spLocks/>
          </p:cNvSpPr>
          <p:nvPr/>
        </p:nvSpPr>
        <p:spPr>
          <a:xfrm>
            <a:off x="838200" y="228600"/>
            <a:ext cx="8610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2400" b="1" i="0" u="none" strike="noStrike" kern="0" cap="none" spc="0" normalizeH="0" baseline="0" noProof="0" dirty="0" smtClean="0">
                <a:ln>
                  <a:noFill/>
                </a:ln>
                <a:solidFill>
                  <a:srgbClr val="FFC000"/>
                </a:solidFill>
                <a:effectLst/>
                <a:uLnTx/>
                <a:uFillTx/>
                <a:latin typeface="+mj-lt"/>
                <a:ea typeface="+mj-ea"/>
                <a:cs typeface="+mj-cs"/>
              </a:rPr>
              <a:t>Classification of transactions</a:t>
            </a:r>
            <a:r>
              <a:rPr kumimoji="0" lang="en-US" sz="2400" b="1" i="0" u="none" strike="noStrike" kern="0" cap="none" spc="0" normalizeH="0" noProof="0" dirty="0" smtClean="0">
                <a:ln>
                  <a:noFill/>
                </a:ln>
                <a:solidFill>
                  <a:srgbClr val="FFC000"/>
                </a:solidFill>
                <a:effectLst/>
                <a:uLnTx/>
                <a:uFillTx/>
                <a:latin typeface="+mj-lt"/>
                <a:ea typeface="+mj-ea"/>
                <a:cs typeface="+mj-cs"/>
              </a:rPr>
              <a:t> in distributed databases</a:t>
            </a:r>
            <a:endParaRPr kumimoji="0" lang="en-US" sz="24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sz="3600" b="1" dirty="0" smtClean="0">
                <a:solidFill>
                  <a:srgbClr val="FFC000"/>
                </a:solidFill>
              </a:rPr>
              <a:t>Client/Server Systems</a:t>
            </a:r>
            <a:endParaRPr lang="en-US" sz="3600" b="1" dirty="0">
              <a:solidFill>
                <a:srgbClr val="FFC000"/>
              </a:solidFill>
            </a:endParaRPr>
          </a:p>
        </p:txBody>
      </p:sp>
      <p:sp>
        <p:nvSpPr>
          <p:cNvPr id="3" name="Content Placeholder 2"/>
          <p:cNvSpPr>
            <a:spLocks noGrp="1"/>
          </p:cNvSpPr>
          <p:nvPr>
            <p:ph idx="1"/>
          </p:nvPr>
        </p:nvSpPr>
        <p:spPr>
          <a:xfrm>
            <a:off x="228600" y="1371600"/>
            <a:ext cx="8705850" cy="5221287"/>
          </a:xfrm>
        </p:spPr>
        <p:txBody>
          <a:bodyPr/>
          <a:lstStyle/>
          <a:p>
            <a:r>
              <a:rPr lang="en-US" dirty="0" smtClean="0"/>
              <a:t>Client/Server system links a client and server through a network.</a:t>
            </a:r>
          </a:p>
          <a:p>
            <a:endParaRPr lang="en-US" dirty="0" smtClean="0"/>
          </a:p>
          <a:p>
            <a:r>
              <a:rPr lang="en-US" dirty="0" smtClean="0"/>
              <a:t>The client/server model is based on the distribution of functions between two types of independent and autonomous processes : severs and clients.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2800" b="1" dirty="0">
                <a:solidFill>
                  <a:srgbClr val="FFC000"/>
                </a:solidFill>
              </a:rPr>
              <a:t>Client-Server Architecture</a:t>
            </a:r>
          </a:p>
        </p:txBody>
      </p:sp>
      <p:sp>
        <p:nvSpPr>
          <p:cNvPr id="101379" name="Rectangle 3"/>
          <p:cNvSpPr>
            <a:spLocks noGrp="1" noChangeArrowheads="1"/>
          </p:cNvSpPr>
          <p:nvPr>
            <p:ph type="body" idx="1"/>
          </p:nvPr>
        </p:nvSpPr>
        <p:spPr/>
        <p:txBody>
          <a:bodyPr/>
          <a:lstStyle/>
          <a:p>
            <a:r>
              <a:rPr lang="en-US" dirty="0"/>
              <a:t>Each component of a client-server system has the role of either client or server</a:t>
            </a:r>
          </a:p>
          <a:p>
            <a:endParaRPr lang="en-US" dirty="0"/>
          </a:p>
          <a:p>
            <a:pPr lvl="1"/>
            <a:r>
              <a:rPr lang="en-US" dirty="0">
                <a:solidFill>
                  <a:srgbClr val="993300"/>
                </a:solidFill>
              </a:rPr>
              <a:t>Client</a:t>
            </a:r>
            <a:r>
              <a:rPr lang="en-US" dirty="0"/>
              <a:t>: a component that makes requests</a:t>
            </a:r>
            <a:br>
              <a:rPr lang="en-US" dirty="0"/>
            </a:br>
            <a:r>
              <a:rPr lang="en-US" i="1" dirty="0">
                <a:solidFill>
                  <a:schemeClr val="accent2"/>
                </a:solidFill>
              </a:rPr>
              <a:t>clients are active initiators of transactions</a:t>
            </a:r>
          </a:p>
          <a:p>
            <a:pPr lvl="1"/>
            <a:endParaRPr lang="en-US" dirty="0"/>
          </a:p>
          <a:p>
            <a:pPr lvl="1"/>
            <a:r>
              <a:rPr lang="en-US" dirty="0">
                <a:solidFill>
                  <a:srgbClr val="993300"/>
                </a:solidFill>
              </a:rPr>
              <a:t>Server</a:t>
            </a:r>
            <a:r>
              <a:rPr lang="en-US" dirty="0"/>
              <a:t>: a component that satisfies requests</a:t>
            </a:r>
            <a:br>
              <a:rPr lang="en-US" dirty="0"/>
            </a:br>
            <a:r>
              <a:rPr lang="en-US" i="1" dirty="0">
                <a:solidFill>
                  <a:schemeClr val="accent2"/>
                </a:solidFill>
              </a:rPr>
              <a:t>servers are passive and react to client requests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1143000"/>
          </a:xfrm>
        </p:spPr>
        <p:txBody>
          <a:bodyPr/>
          <a:lstStyle/>
          <a:p>
            <a:r>
              <a:rPr lang="en-US" sz="4000" b="1" dirty="0" smtClean="0">
                <a:solidFill>
                  <a:srgbClr val="FFC000"/>
                </a:solidFill>
              </a:rPr>
              <a:t>Distributed Databases</a:t>
            </a:r>
            <a:endParaRPr lang="en-US" sz="4000" b="1" dirty="0">
              <a:solidFill>
                <a:srgbClr val="FFC000"/>
              </a:solidFill>
            </a:endParaRPr>
          </a:p>
        </p:txBody>
      </p:sp>
      <p:sp>
        <p:nvSpPr>
          <p:cNvPr id="3" name="Content Placeholder 2"/>
          <p:cNvSpPr>
            <a:spLocks noGrp="1"/>
          </p:cNvSpPr>
          <p:nvPr>
            <p:ph idx="1"/>
          </p:nvPr>
        </p:nvSpPr>
        <p:spPr>
          <a:xfrm>
            <a:off x="228600" y="1636713"/>
            <a:ext cx="8705850" cy="5221287"/>
          </a:xfrm>
        </p:spPr>
        <p:txBody>
          <a:bodyPr/>
          <a:lstStyle/>
          <a:p>
            <a:r>
              <a:rPr lang="en-US" dirty="0" smtClean="0"/>
              <a:t>A distributed database (DDB) is a collection of multiple, </a:t>
            </a:r>
            <a:r>
              <a:rPr lang="en-US" dirty="0" smtClean="0"/>
              <a:t>logically interrelated databases </a:t>
            </a:r>
            <a:r>
              <a:rPr lang="en-US" dirty="0" smtClean="0"/>
              <a:t>distributed over a </a:t>
            </a:r>
            <a:r>
              <a:rPr lang="en-US" dirty="0" smtClean="0"/>
              <a:t>computer network.</a:t>
            </a:r>
          </a:p>
          <a:p>
            <a:pPr>
              <a:buNone/>
            </a:pPr>
            <a:endParaRPr lang="en-US" dirty="0" smtClean="0"/>
          </a:p>
          <a:p>
            <a:r>
              <a:rPr lang="en-US" dirty="0" smtClean="0"/>
              <a:t>A distributed database </a:t>
            </a:r>
            <a:r>
              <a:rPr lang="en-US" dirty="0" smtClean="0"/>
              <a:t>management </a:t>
            </a:r>
            <a:r>
              <a:rPr lang="en-US" dirty="0" smtClean="0"/>
              <a:t>system (D–DBMS) is </a:t>
            </a:r>
            <a:r>
              <a:rPr lang="en-US" dirty="0" smtClean="0"/>
              <a:t>the </a:t>
            </a:r>
            <a:r>
              <a:rPr lang="en-US" dirty="0" smtClean="0"/>
              <a:t>software that </a:t>
            </a:r>
            <a:r>
              <a:rPr lang="en-US" dirty="0" smtClean="0"/>
              <a:t>manages the </a:t>
            </a:r>
            <a:r>
              <a:rPr lang="en-US" dirty="0" smtClean="0"/>
              <a:t>DDB and provides an </a:t>
            </a:r>
            <a:r>
              <a:rPr lang="en-US" dirty="0" smtClean="0"/>
              <a:t>access </a:t>
            </a:r>
            <a:r>
              <a:rPr lang="en-US" dirty="0" smtClean="0"/>
              <a:t>mechanism that makes this distribution </a:t>
            </a:r>
            <a:r>
              <a:rPr lang="en-US" dirty="0" smtClean="0"/>
              <a:t>transparent to </a:t>
            </a:r>
            <a:r>
              <a:rPr lang="en-US" dirty="0" smtClean="0"/>
              <a:t>the users. </a:t>
            </a:r>
          </a:p>
          <a:p>
            <a:endParaRPr lang="en-US" dirty="0" smtClean="0"/>
          </a:p>
          <a:p>
            <a:endParaRPr lang="en-US" dirty="0" smtClean="0"/>
          </a:p>
          <a:p>
            <a:endParaRPr lang="en-US" dirty="0" smtClean="0"/>
          </a:p>
          <a:p>
            <a:endParaRPr lang="en-US" dirty="0" smtClean="0"/>
          </a:p>
          <a:p>
            <a:r>
              <a:rPr lang="en-US" dirty="0" smtClean="0"/>
              <a:t>It consists of loosely coupled sites that share no physical components.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sz="3200" b="1" dirty="0">
                <a:solidFill>
                  <a:srgbClr val="FFC000"/>
                </a:solidFill>
              </a:rPr>
              <a:t>Centralized / Distributed</a:t>
            </a:r>
          </a:p>
        </p:txBody>
      </p:sp>
      <p:sp>
        <p:nvSpPr>
          <p:cNvPr id="140291" name="Rectangle 3"/>
          <p:cNvSpPr>
            <a:spLocks noGrp="1" noChangeArrowheads="1"/>
          </p:cNvSpPr>
          <p:nvPr>
            <p:ph type="body" idx="1"/>
          </p:nvPr>
        </p:nvSpPr>
        <p:spPr>
          <a:xfrm>
            <a:off x="228600" y="1371600"/>
            <a:ext cx="8705850" cy="5221287"/>
          </a:xfrm>
        </p:spPr>
        <p:txBody>
          <a:bodyPr/>
          <a:lstStyle/>
          <a:p>
            <a:r>
              <a:rPr lang="en-US" dirty="0"/>
              <a:t>The client-server architecture can be thought of as a median between</a:t>
            </a:r>
          </a:p>
          <a:p>
            <a:pPr lvl="1"/>
            <a:r>
              <a:rPr lang="en-US" dirty="0"/>
              <a:t>Centralized processing: computation is performed on a central platform, which is accessed using “dumb” terminals</a:t>
            </a:r>
          </a:p>
          <a:p>
            <a:pPr lvl="1"/>
            <a:r>
              <a:rPr lang="en-US" dirty="0"/>
              <a:t>Distributed processing: computation is performed on platforms located with the user</a:t>
            </a:r>
          </a:p>
        </p:txBody>
      </p:sp>
      <p:sp>
        <p:nvSpPr>
          <p:cNvPr id="140292" name="Line 4"/>
          <p:cNvSpPr>
            <a:spLocks noChangeShapeType="1"/>
          </p:cNvSpPr>
          <p:nvPr/>
        </p:nvSpPr>
        <p:spPr bwMode="auto">
          <a:xfrm>
            <a:off x="1066800" y="5410200"/>
            <a:ext cx="6324600" cy="0"/>
          </a:xfrm>
          <a:prstGeom prst="line">
            <a:avLst/>
          </a:prstGeom>
          <a:noFill/>
          <a:ln w="9525">
            <a:solidFill>
              <a:schemeClr val="tx1"/>
            </a:solidFill>
            <a:round/>
            <a:headEnd type="oval" w="med" len="med"/>
            <a:tailEnd type="oval" w="med" len="med"/>
          </a:ln>
          <a:effectLst/>
        </p:spPr>
        <p:txBody>
          <a:bodyPr/>
          <a:lstStyle/>
          <a:p>
            <a:endParaRPr lang="en-US"/>
          </a:p>
        </p:txBody>
      </p:sp>
      <p:sp>
        <p:nvSpPr>
          <p:cNvPr id="140293" name="Text Box 5"/>
          <p:cNvSpPr txBox="1">
            <a:spLocks noChangeArrowheads="1"/>
          </p:cNvSpPr>
          <p:nvPr/>
        </p:nvSpPr>
        <p:spPr bwMode="auto">
          <a:xfrm>
            <a:off x="381000" y="5751513"/>
            <a:ext cx="1339850" cy="366712"/>
          </a:xfrm>
          <a:prstGeom prst="rect">
            <a:avLst/>
          </a:prstGeom>
          <a:noFill/>
          <a:ln w="9525">
            <a:noFill/>
            <a:miter lim="800000"/>
            <a:headEnd/>
            <a:tailEnd/>
          </a:ln>
          <a:effectLst/>
        </p:spPr>
        <p:txBody>
          <a:bodyPr wrap="none">
            <a:spAutoFit/>
          </a:bodyPr>
          <a:lstStyle/>
          <a:p>
            <a:r>
              <a:rPr lang="en-US"/>
              <a:t>Centralized</a:t>
            </a:r>
          </a:p>
        </p:txBody>
      </p:sp>
      <p:sp>
        <p:nvSpPr>
          <p:cNvPr id="140294" name="Text Box 6"/>
          <p:cNvSpPr txBox="1">
            <a:spLocks noChangeArrowheads="1"/>
          </p:cNvSpPr>
          <p:nvPr/>
        </p:nvSpPr>
        <p:spPr bwMode="auto">
          <a:xfrm>
            <a:off x="6705600" y="5791200"/>
            <a:ext cx="1276350" cy="366713"/>
          </a:xfrm>
          <a:prstGeom prst="rect">
            <a:avLst/>
          </a:prstGeom>
          <a:noFill/>
          <a:ln w="9525">
            <a:noFill/>
            <a:miter lim="800000"/>
            <a:headEnd/>
            <a:tailEnd/>
          </a:ln>
          <a:effectLst/>
        </p:spPr>
        <p:txBody>
          <a:bodyPr wrap="none">
            <a:spAutoFit/>
          </a:bodyPr>
          <a:lstStyle/>
          <a:p>
            <a:r>
              <a:rPr lang="en-US"/>
              <a:t>Distributed</a:t>
            </a:r>
          </a:p>
        </p:txBody>
      </p:sp>
      <p:sp>
        <p:nvSpPr>
          <p:cNvPr id="140295" name="Text Box 7"/>
          <p:cNvSpPr txBox="1">
            <a:spLocks noChangeArrowheads="1"/>
          </p:cNvSpPr>
          <p:nvPr/>
        </p:nvSpPr>
        <p:spPr bwMode="auto">
          <a:xfrm>
            <a:off x="3352800" y="5805488"/>
            <a:ext cx="1631950" cy="366712"/>
          </a:xfrm>
          <a:prstGeom prst="rect">
            <a:avLst/>
          </a:prstGeom>
          <a:noFill/>
          <a:ln w="9525">
            <a:noFill/>
            <a:miter lim="800000"/>
            <a:headEnd/>
            <a:tailEnd/>
          </a:ln>
          <a:effectLst/>
        </p:spPr>
        <p:txBody>
          <a:bodyPr wrap="none">
            <a:spAutoFit/>
          </a:bodyPr>
          <a:lstStyle/>
          <a:p>
            <a:r>
              <a:rPr lang="en-US"/>
              <a:t>Client / Server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z="3200" b="1" dirty="0">
                <a:solidFill>
                  <a:srgbClr val="FFC000"/>
                </a:solidFill>
              </a:rPr>
              <a:t>Client-Server Architecture</a:t>
            </a:r>
          </a:p>
        </p:txBody>
      </p:sp>
      <p:sp>
        <p:nvSpPr>
          <p:cNvPr id="111619" name="Rectangle 3"/>
          <p:cNvSpPr>
            <a:spLocks noGrp="1" noChangeArrowheads="1"/>
          </p:cNvSpPr>
          <p:nvPr>
            <p:ph type="body" idx="1"/>
          </p:nvPr>
        </p:nvSpPr>
        <p:spPr/>
        <p:txBody>
          <a:bodyPr/>
          <a:lstStyle/>
          <a:p>
            <a:r>
              <a:rPr lang="en-US" sz="2400" dirty="0"/>
              <a:t>The Web is a client-server system</a:t>
            </a:r>
          </a:p>
          <a:p>
            <a:r>
              <a:rPr lang="en-US" sz="2400" dirty="0"/>
              <a:t>Web browsers act as clients, and make requests to web servers</a:t>
            </a:r>
          </a:p>
          <a:p>
            <a:r>
              <a:rPr lang="en-US" sz="2400" dirty="0"/>
              <a:t>Web servers respond to requests with requested information and/or computation</a:t>
            </a:r>
          </a:p>
        </p:txBody>
      </p:sp>
      <p:sp>
        <p:nvSpPr>
          <p:cNvPr id="111620" name="AutoShape 4"/>
          <p:cNvSpPr>
            <a:spLocks noChangeArrowheads="1"/>
          </p:cNvSpPr>
          <p:nvPr/>
        </p:nvSpPr>
        <p:spPr bwMode="auto">
          <a:xfrm>
            <a:off x="2133600" y="5029200"/>
            <a:ext cx="1066800" cy="457200"/>
          </a:xfrm>
          <a:prstGeom prst="hexagon">
            <a:avLst>
              <a:gd name="adj" fmla="val 58333"/>
              <a:gd name="vf" fmla="val 115470"/>
            </a:avLst>
          </a:prstGeom>
          <a:solidFill>
            <a:schemeClr val="accent1"/>
          </a:solidFill>
          <a:ln w="9525">
            <a:solidFill>
              <a:schemeClr val="tx1"/>
            </a:solidFill>
            <a:miter lim="800000"/>
            <a:headEnd/>
            <a:tailEnd/>
          </a:ln>
          <a:effectLst/>
        </p:spPr>
        <p:txBody>
          <a:bodyPr wrap="none" anchor="ctr"/>
          <a:lstStyle/>
          <a:p>
            <a:pPr algn="ctr"/>
            <a:r>
              <a:rPr lang="en-US"/>
              <a:t>Server</a:t>
            </a:r>
          </a:p>
        </p:txBody>
      </p:sp>
      <p:sp>
        <p:nvSpPr>
          <p:cNvPr id="111621" name="AutoShape 5"/>
          <p:cNvSpPr>
            <a:spLocks noChangeArrowheads="1"/>
          </p:cNvSpPr>
          <p:nvPr/>
        </p:nvSpPr>
        <p:spPr bwMode="auto">
          <a:xfrm>
            <a:off x="3733800" y="5867400"/>
            <a:ext cx="1066800" cy="457200"/>
          </a:xfrm>
          <a:prstGeom prst="hexagon">
            <a:avLst>
              <a:gd name="adj" fmla="val 58333"/>
              <a:gd name="vf" fmla="val 115470"/>
            </a:avLst>
          </a:prstGeom>
          <a:solidFill>
            <a:schemeClr val="accent1"/>
          </a:solidFill>
          <a:ln w="9525">
            <a:solidFill>
              <a:schemeClr val="tx1"/>
            </a:solidFill>
            <a:miter lim="800000"/>
            <a:headEnd/>
            <a:tailEnd/>
          </a:ln>
          <a:effectLst/>
        </p:spPr>
        <p:txBody>
          <a:bodyPr wrap="none" anchor="ctr"/>
          <a:lstStyle/>
          <a:p>
            <a:pPr algn="ctr"/>
            <a:r>
              <a:rPr lang="en-US" dirty="0"/>
              <a:t>Server</a:t>
            </a:r>
          </a:p>
        </p:txBody>
      </p:sp>
      <p:sp>
        <p:nvSpPr>
          <p:cNvPr id="111622" name="AutoShape 6"/>
          <p:cNvSpPr>
            <a:spLocks noChangeArrowheads="1"/>
          </p:cNvSpPr>
          <p:nvPr/>
        </p:nvSpPr>
        <p:spPr bwMode="auto">
          <a:xfrm>
            <a:off x="5181600" y="4800600"/>
            <a:ext cx="1066800" cy="457200"/>
          </a:xfrm>
          <a:prstGeom prst="hexagon">
            <a:avLst>
              <a:gd name="adj" fmla="val 58333"/>
              <a:gd name="vf" fmla="val 115470"/>
            </a:avLst>
          </a:prstGeom>
          <a:solidFill>
            <a:schemeClr val="accent1"/>
          </a:solidFill>
          <a:ln w="9525">
            <a:solidFill>
              <a:schemeClr val="tx1"/>
            </a:solidFill>
            <a:miter lim="800000"/>
            <a:headEnd/>
            <a:tailEnd/>
          </a:ln>
          <a:effectLst/>
        </p:spPr>
        <p:txBody>
          <a:bodyPr wrap="none" anchor="ctr"/>
          <a:lstStyle/>
          <a:p>
            <a:pPr algn="ctr"/>
            <a:r>
              <a:rPr lang="en-US"/>
              <a:t>Server</a:t>
            </a:r>
          </a:p>
        </p:txBody>
      </p:sp>
      <p:sp>
        <p:nvSpPr>
          <p:cNvPr id="111623" name="Oval 7"/>
          <p:cNvSpPr>
            <a:spLocks noChangeArrowheads="1"/>
          </p:cNvSpPr>
          <p:nvPr/>
        </p:nvSpPr>
        <p:spPr bwMode="auto">
          <a:xfrm>
            <a:off x="457200" y="48768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t>Client</a:t>
            </a:r>
          </a:p>
        </p:txBody>
      </p:sp>
      <p:sp>
        <p:nvSpPr>
          <p:cNvPr id="111624" name="Oval 8"/>
          <p:cNvSpPr>
            <a:spLocks noChangeArrowheads="1"/>
          </p:cNvSpPr>
          <p:nvPr/>
        </p:nvSpPr>
        <p:spPr bwMode="auto">
          <a:xfrm>
            <a:off x="1371600" y="58674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t>Client</a:t>
            </a:r>
          </a:p>
        </p:txBody>
      </p:sp>
      <p:sp>
        <p:nvSpPr>
          <p:cNvPr id="111625" name="Oval 9"/>
          <p:cNvSpPr>
            <a:spLocks noChangeArrowheads="1"/>
          </p:cNvSpPr>
          <p:nvPr/>
        </p:nvSpPr>
        <p:spPr bwMode="auto">
          <a:xfrm>
            <a:off x="3657600" y="46482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t>Client</a:t>
            </a:r>
          </a:p>
        </p:txBody>
      </p:sp>
      <p:sp>
        <p:nvSpPr>
          <p:cNvPr id="111626" name="Oval 10"/>
          <p:cNvSpPr>
            <a:spLocks noChangeArrowheads="1"/>
          </p:cNvSpPr>
          <p:nvPr/>
        </p:nvSpPr>
        <p:spPr bwMode="auto">
          <a:xfrm>
            <a:off x="6858000" y="44958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t>Client</a:t>
            </a:r>
          </a:p>
        </p:txBody>
      </p:sp>
      <p:sp>
        <p:nvSpPr>
          <p:cNvPr id="111627" name="Oval 11"/>
          <p:cNvSpPr>
            <a:spLocks noChangeArrowheads="1"/>
          </p:cNvSpPr>
          <p:nvPr/>
        </p:nvSpPr>
        <p:spPr bwMode="auto">
          <a:xfrm>
            <a:off x="6172200" y="56388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t>Client</a:t>
            </a:r>
          </a:p>
        </p:txBody>
      </p:sp>
      <p:sp>
        <p:nvSpPr>
          <p:cNvPr id="111628" name="Line 12"/>
          <p:cNvSpPr>
            <a:spLocks noChangeShapeType="1"/>
          </p:cNvSpPr>
          <p:nvPr/>
        </p:nvSpPr>
        <p:spPr bwMode="auto">
          <a:xfrm>
            <a:off x="1371600" y="5181600"/>
            <a:ext cx="762000" cy="76200"/>
          </a:xfrm>
          <a:prstGeom prst="line">
            <a:avLst/>
          </a:prstGeom>
          <a:noFill/>
          <a:ln w="9525">
            <a:solidFill>
              <a:schemeClr val="tx1"/>
            </a:solidFill>
            <a:round/>
            <a:headEnd/>
            <a:tailEnd type="triangle" w="med" len="med"/>
          </a:ln>
          <a:effectLst/>
        </p:spPr>
        <p:txBody>
          <a:bodyPr/>
          <a:lstStyle/>
          <a:p>
            <a:endParaRPr lang="en-US"/>
          </a:p>
        </p:txBody>
      </p:sp>
      <p:sp>
        <p:nvSpPr>
          <p:cNvPr id="111629" name="Line 13"/>
          <p:cNvSpPr>
            <a:spLocks noChangeShapeType="1"/>
          </p:cNvSpPr>
          <p:nvPr/>
        </p:nvSpPr>
        <p:spPr bwMode="auto">
          <a:xfrm flipV="1">
            <a:off x="2057400" y="5486400"/>
            <a:ext cx="304800" cy="457200"/>
          </a:xfrm>
          <a:prstGeom prst="line">
            <a:avLst/>
          </a:prstGeom>
          <a:noFill/>
          <a:ln w="9525">
            <a:solidFill>
              <a:schemeClr val="tx1"/>
            </a:solidFill>
            <a:round/>
            <a:headEnd/>
            <a:tailEnd type="triangle" w="med" len="med"/>
          </a:ln>
          <a:effectLst/>
        </p:spPr>
        <p:txBody>
          <a:bodyPr/>
          <a:lstStyle/>
          <a:p>
            <a:endParaRPr lang="en-US"/>
          </a:p>
        </p:txBody>
      </p:sp>
      <p:sp>
        <p:nvSpPr>
          <p:cNvPr id="111630" name="Line 14"/>
          <p:cNvSpPr>
            <a:spLocks noChangeShapeType="1"/>
          </p:cNvSpPr>
          <p:nvPr/>
        </p:nvSpPr>
        <p:spPr bwMode="auto">
          <a:xfrm>
            <a:off x="3962400" y="5181600"/>
            <a:ext cx="152400" cy="685800"/>
          </a:xfrm>
          <a:prstGeom prst="line">
            <a:avLst/>
          </a:prstGeom>
          <a:noFill/>
          <a:ln w="9525">
            <a:solidFill>
              <a:schemeClr val="tx1"/>
            </a:solidFill>
            <a:round/>
            <a:headEnd/>
            <a:tailEnd type="triangle" w="med" len="med"/>
          </a:ln>
          <a:effectLst/>
        </p:spPr>
        <p:txBody>
          <a:bodyPr/>
          <a:lstStyle/>
          <a:p>
            <a:endParaRPr lang="en-US"/>
          </a:p>
        </p:txBody>
      </p:sp>
      <p:sp>
        <p:nvSpPr>
          <p:cNvPr id="111631" name="Line 15"/>
          <p:cNvSpPr>
            <a:spLocks noChangeShapeType="1"/>
          </p:cNvSpPr>
          <p:nvPr/>
        </p:nvSpPr>
        <p:spPr bwMode="auto">
          <a:xfrm flipH="1">
            <a:off x="3124200" y="5029200"/>
            <a:ext cx="533400" cy="152400"/>
          </a:xfrm>
          <a:prstGeom prst="line">
            <a:avLst/>
          </a:prstGeom>
          <a:noFill/>
          <a:ln w="9525">
            <a:solidFill>
              <a:schemeClr val="tx1"/>
            </a:solidFill>
            <a:round/>
            <a:headEnd/>
            <a:tailEnd type="triangle" w="med" len="med"/>
          </a:ln>
          <a:effectLst/>
        </p:spPr>
        <p:txBody>
          <a:bodyPr/>
          <a:lstStyle/>
          <a:p>
            <a:endParaRPr lang="en-US"/>
          </a:p>
        </p:txBody>
      </p:sp>
      <p:sp>
        <p:nvSpPr>
          <p:cNvPr id="111632" name="Line 16"/>
          <p:cNvSpPr>
            <a:spLocks noChangeShapeType="1"/>
          </p:cNvSpPr>
          <p:nvPr/>
        </p:nvSpPr>
        <p:spPr bwMode="auto">
          <a:xfrm flipH="1">
            <a:off x="6096000" y="4876800"/>
            <a:ext cx="762000" cy="0"/>
          </a:xfrm>
          <a:prstGeom prst="line">
            <a:avLst/>
          </a:prstGeom>
          <a:noFill/>
          <a:ln w="9525">
            <a:solidFill>
              <a:schemeClr val="tx1"/>
            </a:solidFill>
            <a:round/>
            <a:headEnd/>
            <a:tailEnd type="triangle" w="med" len="med"/>
          </a:ln>
          <a:effectLst/>
        </p:spPr>
        <p:txBody>
          <a:bodyPr/>
          <a:lstStyle/>
          <a:p>
            <a:endParaRPr lang="en-US"/>
          </a:p>
        </p:txBody>
      </p:sp>
      <p:sp>
        <p:nvSpPr>
          <p:cNvPr id="111633" name="Line 17"/>
          <p:cNvSpPr>
            <a:spLocks noChangeShapeType="1"/>
          </p:cNvSpPr>
          <p:nvPr/>
        </p:nvSpPr>
        <p:spPr bwMode="auto">
          <a:xfrm flipH="1" flipV="1">
            <a:off x="6019800" y="5257800"/>
            <a:ext cx="304800" cy="457200"/>
          </a:xfrm>
          <a:prstGeom prst="line">
            <a:avLst/>
          </a:prstGeom>
          <a:noFill/>
          <a:ln w="9525">
            <a:solidFill>
              <a:schemeClr val="tx1"/>
            </a:solidFill>
            <a:round/>
            <a:headEnd/>
            <a:tailEnd type="triangle" w="med" len="med"/>
          </a:ln>
          <a:effectLst/>
        </p:spPr>
        <p:txBody>
          <a:bodyPr/>
          <a:lstStyle/>
          <a:p>
            <a:endParaRPr lang="en-US"/>
          </a:p>
        </p:txBody>
      </p:sp>
      <p:sp>
        <p:nvSpPr>
          <p:cNvPr id="111634" name="Line 18"/>
          <p:cNvSpPr>
            <a:spLocks noChangeShapeType="1"/>
          </p:cNvSpPr>
          <p:nvPr/>
        </p:nvSpPr>
        <p:spPr bwMode="auto">
          <a:xfrm flipH="1">
            <a:off x="4724400" y="5867400"/>
            <a:ext cx="1447800" cy="152400"/>
          </a:xfrm>
          <a:prstGeom prst="line">
            <a:avLst/>
          </a:prstGeom>
          <a:noFill/>
          <a:ln w="9525">
            <a:solidFill>
              <a:schemeClr val="tx1"/>
            </a:solidFill>
            <a:round/>
            <a:headEnd/>
            <a:tailEnd type="triangle" w="med" len="med"/>
          </a:ln>
          <a:effectLst/>
        </p:spPr>
        <p:txBody>
          <a:bodyPr/>
          <a:lstStyle/>
          <a:p>
            <a:endParaRPr lang="en-US"/>
          </a:p>
        </p:txBody>
      </p:sp>
      <p:sp>
        <p:nvSpPr>
          <p:cNvPr id="111635" name="Line 19"/>
          <p:cNvSpPr>
            <a:spLocks noChangeShapeType="1"/>
          </p:cNvSpPr>
          <p:nvPr/>
        </p:nvSpPr>
        <p:spPr bwMode="auto">
          <a:xfrm>
            <a:off x="7848600" y="5943600"/>
            <a:ext cx="914400" cy="0"/>
          </a:xfrm>
          <a:prstGeom prst="line">
            <a:avLst/>
          </a:prstGeom>
          <a:noFill/>
          <a:ln w="9525">
            <a:solidFill>
              <a:schemeClr val="tx1"/>
            </a:solidFill>
            <a:round/>
            <a:headEnd/>
            <a:tailEnd type="triangle" w="med" len="med"/>
          </a:ln>
          <a:effectLst/>
        </p:spPr>
        <p:txBody>
          <a:bodyPr/>
          <a:lstStyle/>
          <a:p>
            <a:endParaRPr lang="en-US"/>
          </a:p>
        </p:txBody>
      </p:sp>
      <p:sp>
        <p:nvSpPr>
          <p:cNvPr id="111636" name="Text Box 20"/>
          <p:cNvSpPr txBox="1">
            <a:spLocks noChangeArrowheads="1"/>
          </p:cNvSpPr>
          <p:nvPr/>
        </p:nvSpPr>
        <p:spPr bwMode="auto">
          <a:xfrm>
            <a:off x="7816850" y="5576888"/>
            <a:ext cx="946150" cy="366712"/>
          </a:xfrm>
          <a:prstGeom prst="rect">
            <a:avLst/>
          </a:prstGeom>
          <a:noFill/>
          <a:ln w="9525">
            <a:noFill/>
            <a:miter lim="800000"/>
            <a:headEnd/>
            <a:tailEnd/>
          </a:ln>
          <a:effectLst/>
        </p:spPr>
        <p:txBody>
          <a:bodyPr wrap="none">
            <a:spAutoFit/>
          </a:bodyPr>
          <a:lstStyle/>
          <a:p>
            <a:r>
              <a:rPr lang="en-US"/>
              <a:t>request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p:cNvPicPr>
            <a:picLocks noChangeAspect="1" noChangeArrowheads="1"/>
          </p:cNvPicPr>
          <p:nvPr/>
        </p:nvPicPr>
        <p:blipFill>
          <a:blip r:embed="rId3"/>
          <a:srcRect/>
          <a:stretch>
            <a:fillRect/>
          </a:stretch>
        </p:blipFill>
        <p:spPr bwMode="auto">
          <a:xfrm>
            <a:off x="2438400" y="3505200"/>
            <a:ext cx="5064125" cy="2743200"/>
          </a:xfrm>
          <a:prstGeom prst="rect">
            <a:avLst/>
          </a:prstGeom>
          <a:noFill/>
          <a:ln w="9525">
            <a:noFill/>
            <a:miter lim="800000"/>
            <a:headEnd/>
            <a:tailEnd/>
          </a:ln>
          <a:effectLst/>
        </p:spPr>
      </p:pic>
      <p:sp>
        <p:nvSpPr>
          <p:cNvPr id="107522" name="Rectangle 2"/>
          <p:cNvSpPr>
            <a:spLocks noGrp="1" noChangeArrowheads="1"/>
          </p:cNvSpPr>
          <p:nvPr>
            <p:ph type="title"/>
          </p:nvPr>
        </p:nvSpPr>
        <p:spPr/>
        <p:txBody>
          <a:bodyPr/>
          <a:lstStyle/>
          <a:p>
            <a:r>
              <a:rPr lang="en-US" sz="3600" b="1" dirty="0">
                <a:solidFill>
                  <a:srgbClr val="FFC000"/>
                </a:solidFill>
              </a:rPr>
              <a:t>2-Tier C-S Architecture</a:t>
            </a:r>
          </a:p>
        </p:txBody>
      </p:sp>
      <p:sp>
        <p:nvSpPr>
          <p:cNvPr id="107523" name="Rectangle 3"/>
          <p:cNvSpPr>
            <a:spLocks noGrp="1" noChangeArrowheads="1"/>
          </p:cNvSpPr>
          <p:nvPr>
            <p:ph type="body" idx="1"/>
          </p:nvPr>
        </p:nvSpPr>
        <p:spPr/>
        <p:txBody>
          <a:bodyPr/>
          <a:lstStyle/>
          <a:p>
            <a:r>
              <a:rPr lang="en-US"/>
              <a:t>Tier 1: Client platform, hosting a web browser</a:t>
            </a:r>
          </a:p>
          <a:p>
            <a:r>
              <a:rPr lang="en-US"/>
              <a:t>Tier 2: server platform, hosting all server software components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sz="3600" b="1" dirty="0">
                <a:solidFill>
                  <a:srgbClr val="FFC000"/>
                </a:solidFill>
              </a:rPr>
              <a:t>2-Tier Characteristics</a:t>
            </a:r>
          </a:p>
        </p:txBody>
      </p:sp>
      <p:sp>
        <p:nvSpPr>
          <p:cNvPr id="128003" name="Rectangle 3"/>
          <p:cNvSpPr>
            <a:spLocks noGrp="1" noChangeArrowheads="1"/>
          </p:cNvSpPr>
          <p:nvPr>
            <p:ph type="body" idx="1"/>
          </p:nvPr>
        </p:nvSpPr>
        <p:spPr>
          <a:xfrm>
            <a:off x="438150" y="1295400"/>
            <a:ext cx="8705850" cy="5221287"/>
          </a:xfrm>
        </p:spPr>
        <p:txBody>
          <a:bodyPr/>
          <a:lstStyle/>
          <a:p>
            <a:pPr>
              <a:lnSpc>
                <a:spcPct val="80000"/>
              </a:lnSpc>
            </a:pPr>
            <a:r>
              <a:rPr lang="en-US" sz="2400" dirty="0"/>
              <a:t>Advantage:</a:t>
            </a:r>
          </a:p>
          <a:p>
            <a:pPr lvl="1">
              <a:lnSpc>
                <a:spcPct val="80000"/>
              </a:lnSpc>
            </a:pPr>
            <a:r>
              <a:rPr lang="en-US" sz="2000" dirty="0"/>
              <a:t>Inexpensive (single platform</a:t>
            </a:r>
            <a:r>
              <a:rPr lang="en-US" sz="2000" dirty="0" smtClean="0"/>
              <a:t>)</a:t>
            </a:r>
          </a:p>
          <a:p>
            <a:pPr lvl="1">
              <a:lnSpc>
                <a:spcPct val="80000"/>
              </a:lnSpc>
            </a:pPr>
            <a:r>
              <a:rPr lang="en-US" sz="2000" dirty="0" smtClean="0"/>
              <a:t> Communication is faster</a:t>
            </a:r>
          </a:p>
          <a:p>
            <a:pPr lvl="1">
              <a:lnSpc>
                <a:spcPct val="80000"/>
              </a:lnSpc>
            </a:pPr>
            <a:endParaRPr lang="en-US" sz="2000" dirty="0"/>
          </a:p>
          <a:p>
            <a:pPr>
              <a:lnSpc>
                <a:spcPct val="80000"/>
              </a:lnSpc>
            </a:pPr>
            <a:r>
              <a:rPr lang="en-US" sz="2400" dirty="0"/>
              <a:t>Disadvantages</a:t>
            </a:r>
          </a:p>
          <a:p>
            <a:pPr lvl="1">
              <a:lnSpc>
                <a:spcPct val="80000"/>
              </a:lnSpc>
            </a:pPr>
            <a:r>
              <a:rPr lang="en-US" sz="2000" dirty="0"/>
              <a:t>Interdependency (coupling) of components</a:t>
            </a:r>
          </a:p>
          <a:p>
            <a:r>
              <a:rPr lang="en-US" sz="2000" dirty="0" smtClean="0"/>
              <a:t>In two tier architecture application performance will be degrade upon increasing the users.</a:t>
            </a:r>
          </a:p>
          <a:p>
            <a:r>
              <a:rPr lang="en-US" sz="2000" dirty="0" smtClean="0"/>
              <a:t>Cost-ineffective</a:t>
            </a:r>
          </a:p>
          <a:p>
            <a:pPr lvl="1">
              <a:lnSpc>
                <a:spcPct val="80000"/>
              </a:lnSpc>
            </a:pPr>
            <a:endParaRPr lang="en-US" sz="2000" dirty="0"/>
          </a:p>
          <a:p>
            <a:pPr>
              <a:lnSpc>
                <a:spcPct val="80000"/>
              </a:lnSpc>
            </a:pPr>
            <a:r>
              <a:rPr lang="en-US" sz="2400" dirty="0" smtClean="0"/>
              <a:t>Typical </a:t>
            </a:r>
            <a:r>
              <a:rPr lang="en-US" sz="2400" dirty="0"/>
              <a:t>application</a:t>
            </a:r>
          </a:p>
          <a:p>
            <a:pPr lvl="1">
              <a:lnSpc>
                <a:spcPct val="80000"/>
              </a:lnSpc>
            </a:pPr>
            <a:r>
              <a:rPr lang="en-US" sz="2000" dirty="0"/>
              <a:t>10-100 users</a:t>
            </a:r>
          </a:p>
          <a:p>
            <a:pPr lvl="1">
              <a:lnSpc>
                <a:spcPct val="80000"/>
              </a:lnSpc>
            </a:pPr>
            <a:r>
              <a:rPr lang="en-US" sz="2000" dirty="0"/>
              <a:t>Small company or organization, e.g., law office, medical practice, local non-profit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z="3600" b="1" dirty="0">
                <a:solidFill>
                  <a:srgbClr val="FFC000"/>
                </a:solidFill>
              </a:rPr>
              <a:t>3-Tier C-S Architecture</a:t>
            </a:r>
          </a:p>
        </p:txBody>
      </p:sp>
      <p:sp>
        <p:nvSpPr>
          <p:cNvPr id="113667" name="Rectangle 3"/>
          <p:cNvSpPr>
            <a:spLocks noGrp="1" noChangeArrowheads="1"/>
          </p:cNvSpPr>
          <p:nvPr>
            <p:ph type="body" idx="1"/>
          </p:nvPr>
        </p:nvSpPr>
        <p:spPr/>
        <p:txBody>
          <a:bodyPr/>
          <a:lstStyle/>
          <a:p>
            <a:r>
              <a:rPr lang="en-US" dirty="0"/>
              <a:t>Tier 3 takes over part of the server function from tier 2, typically data management</a:t>
            </a:r>
          </a:p>
        </p:txBody>
      </p:sp>
      <p:pic>
        <p:nvPicPr>
          <p:cNvPr id="113668" name="Picture 4"/>
          <p:cNvPicPr>
            <a:picLocks noChangeAspect="1" noChangeArrowheads="1"/>
          </p:cNvPicPr>
          <p:nvPr/>
        </p:nvPicPr>
        <p:blipFill>
          <a:blip r:embed="rId3"/>
          <a:srcRect/>
          <a:stretch>
            <a:fillRect/>
          </a:stretch>
        </p:blipFill>
        <p:spPr bwMode="auto">
          <a:xfrm>
            <a:off x="762000" y="3354388"/>
            <a:ext cx="7550150" cy="2284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sz="3600" b="1" dirty="0">
                <a:solidFill>
                  <a:srgbClr val="FFC000"/>
                </a:solidFill>
              </a:rPr>
              <a:t>3-Tier Characteristics</a:t>
            </a:r>
          </a:p>
        </p:txBody>
      </p:sp>
      <p:sp>
        <p:nvSpPr>
          <p:cNvPr id="130051" name="Rectangle 3"/>
          <p:cNvSpPr>
            <a:spLocks noGrp="1" noChangeArrowheads="1"/>
          </p:cNvSpPr>
          <p:nvPr>
            <p:ph type="body" idx="1"/>
          </p:nvPr>
        </p:nvSpPr>
        <p:spPr/>
        <p:txBody>
          <a:bodyPr/>
          <a:lstStyle/>
          <a:p>
            <a:pPr>
              <a:lnSpc>
                <a:spcPct val="90000"/>
              </a:lnSpc>
            </a:pPr>
            <a:r>
              <a:rPr lang="en-US" sz="1600" b="1" dirty="0"/>
              <a:t>Advantages</a:t>
            </a:r>
          </a:p>
          <a:p>
            <a:pPr lvl="1">
              <a:lnSpc>
                <a:spcPct val="90000"/>
              </a:lnSpc>
            </a:pPr>
            <a:r>
              <a:rPr lang="en-US" sz="1400" dirty="0"/>
              <a:t>Improved performance, from specialized hardware </a:t>
            </a:r>
          </a:p>
          <a:p>
            <a:pPr lvl="1">
              <a:lnSpc>
                <a:spcPct val="90000"/>
              </a:lnSpc>
            </a:pPr>
            <a:r>
              <a:rPr lang="en-US" sz="1400" dirty="0"/>
              <a:t>Decreased coupling of software components</a:t>
            </a:r>
          </a:p>
          <a:p>
            <a:pPr lvl="1">
              <a:lnSpc>
                <a:spcPct val="90000"/>
              </a:lnSpc>
            </a:pPr>
            <a:r>
              <a:rPr lang="en-US" sz="1400" dirty="0"/>
              <a:t>Improved </a:t>
            </a:r>
            <a:r>
              <a:rPr lang="en-US" sz="1400" dirty="0" smtClean="0"/>
              <a:t>scalability</a:t>
            </a:r>
          </a:p>
          <a:p>
            <a:pPr lvl="1">
              <a:lnSpc>
                <a:spcPct val="90000"/>
              </a:lnSpc>
            </a:pPr>
            <a:r>
              <a:rPr lang="en-US" sz="1400" dirty="0" smtClean="0"/>
              <a:t>Performance – Because the Presentation tier can cache requests, network utilization is minimized, and the load is reduced on the Application and Data tiers. </a:t>
            </a:r>
          </a:p>
          <a:p>
            <a:pPr lvl="1">
              <a:lnSpc>
                <a:spcPct val="90000"/>
              </a:lnSpc>
            </a:pPr>
            <a:r>
              <a:rPr lang="en-US" sz="1400" dirty="0" smtClean="0"/>
              <a:t>High degree of flexibility in deployment platform and configuration </a:t>
            </a:r>
          </a:p>
          <a:p>
            <a:pPr lvl="1">
              <a:lnSpc>
                <a:spcPct val="90000"/>
              </a:lnSpc>
            </a:pPr>
            <a:r>
              <a:rPr lang="en-US" sz="1400" dirty="0" smtClean="0"/>
              <a:t>Better Re-use </a:t>
            </a:r>
          </a:p>
          <a:p>
            <a:pPr lvl="1">
              <a:lnSpc>
                <a:spcPct val="90000"/>
              </a:lnSpc>
            </a:pPr>
            <a:r>
              <a:rPr lang="en-US" sz="1400" dirty="0" smtClean="0"/>
              <a:t>Improve Data Integrity </a:t>
            </a:r>
          </a:p>
          <a:p>
            <a:pPr lvl="1">
              <a:lnSpc>
                <a:spcPct val="90000"/>
              </a:lnSpc>
            </a:pPr>
            <a:r>
              <a:rPr lang="en-US" sz="1400" dirty="0" smtClean="0"/>
              <a:t>Improved Security – Client is not direct access to database.</a:t>
            </a:r>
          </a:p>
          <a:p>
            <a:pPr lvl="1">
              <a:lnSpc>
                <a:spcPct val="90000"/>
              </a:lnSpc>
            </a:pPr>
            <a:r>
              <a:rPr lang="en-US" sz="1400" dirty="0" smtClean="0"/>
              <a:t> Easy to maintain and modification is bit easy, won’t affect other modules In three tier architecture application performance is good.</a:t>
            </a:r>
            <a:endParaRPr lang="en-US" sz="1400" dirty="0"/>
          </a:p>
          <a:p>
            <a:pPr>
              <a:lnSpc>
                <a:spcPct val="90000"/>
              </a:lnSpc>
            </a:pPr>
            <a:endParaRPr lang="en-US" sz="1600" dirty="0" smtClean="0"/>
          </a:p>
          <a:p>
            <a:pPr>
              <a:lnSpc>
                <a:spcPct val="90000"/>
              </a:lnSpc>
            </a:pPr>
            <a:r>
              <a:rPr lang="en-US" sz="1600" b="1" dirty="0" smtClean="0"/>
              <a:t>Disadvantages</a:t>
            </a:r>
            <a:endParaRPr lang="en-US" sz="1600" b="1" dirty="0"/>
          </a:p>
          <a:p>
            <a:pPr lvl="1">
              <a:lnSpc>
                <a:spcPct val="90000"/>
              </a:lnSpc>
            </a:pPr>
            <a:r>
              <a:rPr lang="en-US" sz="1400" dirty="0" smtClean="0"/>
              <a:t>Increase complexity </a:t>
            </a:r>
            <a:r>
              <a:rPr lang="en-US" sz="1400" smtClean="0"/>
              <a:t>and cost</a:t>
            </a:r>
            <a:endParaRPr lang="en-US" sz="1400" dirty="0"/>
          </a:p>
          <a:p>
            <a:pPr>
              <a:lnSpc>
                <a:spcPct val="90000"/>
              </a:lnSpc>
            </a:pPr>
            <a:endParaRPr lang="en-US" sz="1600" dirty="0" smtClean="0"/>
          </a:p>
          <a:p>
            <a:pPr>
              <a:lnSpc>
                <a:spcPct val="90000"/>
              </a:lnSpc>
            </a:pPr>
            <a:r>
              <a:rPr lang="en-US" sz="1600" b="1" dirty="0" smtClean="0"/>
              <a:t>Typical </a:t>
            </a:r>
            <a:r>
              <a:rPr lang="en-US" sz="1600" b="1" dirty="0"/>
              <a:t>Application</a:t>
            </a:r>
          </a:p>
          <a:p>
            <a:pPr lvl="1">
              <a:lnSpc>
                <a:spcPct val="90000"/>
              </a:lnSpc>
            </a:pPr>
            <a:r>
              <a:rPr lang="en-US" sz="1400" dirty="0"/>
              <a:t>100-1000 users</a:t>
            </a:r>
          </a:p>
          <a:p>
            <a:pPr lvl="1">
              <a:lnSpc>
                <a:spcPct val="90000"/>
              </a:lnSpc>
            </a:pPr>
            <a:r>
              <a:rPr lang="en-US" sz="1400" dirty="0"/>
              <a:t>Small business or regional organization, e.g., specialty retailer, small college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76200"/>
            <a:ext cx="7759700" cy="614363"/>
          </a:xfrm>
        </p:spPr>
        <p:txBody>
          <a:bodyPr/>
          <a:lstStyle/>
          <a:p>
            <a:r>
              <a:rPr lang="en-US" altLang="en-US" sz="4000" b="1" dirty="0">
                <a:solidFill>
                  <a:srgbClr val="FFC000"/>
                </a:solidFill>
              </a:rPr>
              <a:t>Roles of client and server</a:t>
            </a:r>
          </a:p>
        </p:txBody>
      </p:sp>
      <p:sp>
        <p:nvSpPr>
          <p:cNvPr id="15363" name="Rectangle 3"/>
          <p:cNvSpPr>
            <a:spLocks noGrp="1" noChangeArrowheads="1"/>
          </p:cNvSpPr>
          <p:nvPr>
            <p:ph type="body" sz="half" idx="1"/>
          </p:nvPr>
        </p:nvSpPr>
        <p:spPr>
          <a:xfrm>
            <a:off x="152400" y="990600"/>
            <a:ext cx="3810000" cy="5562600"/>
          </a:xfrm>
        </p:spPr>
        <p:txBody>
          <a:bodyPr/>
          <a:lstStyle/>
          <a:p>
            <a:pPr>
              <a:lnSpc>
                <a:spcPct val="90000"/>
              </a:lnSpc>
            </a:pPr>
            <a:r>
              <a:rPr lang="en-US" altLang="en-US" dirty="0">
                <a:latin typeface="Helvetica" charset="0"/>
              </a:rPr>
              <a:t>Client</a:t>
            </a:r>
          </a:p>
          <a:p>
            <a:pPr lvl="1">
              <a:lnSpc>
                <a:spcPct val="90000"/>
              </a:lnSpc>
            </a:pPr>
            <a:r>
              <a:rPr lang="en-US" altLang="en-US" dirty="0">
                <a:latin typeface="Helvetica" charset="0"/>
              </a:rPr>
              <a:t>Manage the user interface</a:t>
            </a:r>
          </a:p>
          <a:p>
            <a:pPr lvl="1">
              <a:lnSpc>
                <a:spcPct val="90000"/>
              </a:lnSpc>
            </a:pPr>
            <a:r>
              <a:rPr lang="en-US" altLang="en-US" dirty="0">
                <a:latin typeface="Helvetica" charset="0"/>
              </a:rPr>
              <a:t>Enforce business rules</a:t>
            </a:r>
          </a:p>
          <a:p>
            <a:pPr lvl="1">
              <a:lnSpc>
                <a:spcPct val="90000"/>
              </a:lnSpc>
            </a:pPr>
            <a:r>
              <a:rPr lang="en-US" altLang="en-US" dirty="0">
                <a:latin typeface="Helvetica" charset="0"/>
              </a:rPr>
              <a:t>Process application logic</a:t>
            </a:r>
          </a:p>
          <a:p>
            <a:pPr lvl="1">
              <a:lnSpc>
                <a:spcPct val="90000"/>
              </a:lnSpc>
            </a:pPr>
            <a:r>
              <a:rPr lang="en-US" altLang="en-US" dirty="0">
                <a:latin typeface="Helvetica" charset="0"/>
              </a:rPr>
              <a:t>Generate database requests (SQL)</a:t>
            </a:r>
          </a:p>
          <a:p>
            <a:pPr lvl="1">
              <a:lnSpc>
                <a:spcPct val="90000"/>
              </a:lnSpc>
            </a:pPr>
            <a:r>
              <a:rPr lang="en-US" altLang="en-US" dirty="0">
                <a:latin typeface="Helvetica" charset="0"/>
              </a:rPr>
              <a:t>Transmit database requests to server</a:t>
            </a:r>
          </a:p>
          <a:p>
            <a:pPr lvl="1">
              <a:lnSpc>
                <a:spcPct val="90000"/>
              </a:lnSpc>
            </a:pPr>
            <a:r>
              <a:rPr lang="en-US" altLang="en-US" dirty="0">
                <a:latin typeface="Helvetica" charset="0"/>
              </a:rPr>
              <a:t>Receive results from server</a:t>
            </a:r>
          </a:p>
          <a:p>
            <a:pPr lvl="1">
              <a:lnSpc>
                <a:spcPct val="90000"/>
              </a:lnSpc>
            </a:pPr>
            <a:r>
              <a:rPr lang="en-US" altLang="en-US" dirty="0">
                <a:latin typeface="Helvetica" charset="0"/>
              </a:rPr>
              <a:t>Format results</a:t>
            </a:r>
          </a:p>
        </p:txBody>
      </p:sp>
      <p:sp>
        <p:nvSpPr>
          <p:cNvPr id="15364" name="Rectangle 4"/>
          <p:cNvSpPr>
            <a:spLocks noGrp="1" noChangeArrowheads="1"/>
          </p:cNvSpPr>
          <p:nvPr>
            <p:ph type="body" sz="half" idx="2"/>
          </p:nvPr>
        </p:nvSpPr>
        <p:spPr>
          <a:xfrm>
            <a:off x="3657600" y="990600"/>
            <a:ext cx="5105400" cy="5486400"/>
          </a:xfrm>
        </p:spPr>
        <p:txBody>
          <a:bodyPr/>
          <a:lstStyle/>
          <a:p>
            <a:pPr>
              <a:lnSpc>
                <a:spcPct val="90000"/>
              </a:lnSpc>
            </a:pPr>
            <a:r>
              <a:rPr lang="en-US" altLang="en-US">
                <a:latin typeface="Helvetica" charset="0"/>
              </a:rPr>
              <a:t>Server</a:t>
            </a:r>
          </a:p>
          <a:p>
            <a:pPr lvl="1">
              <a:lnSpc>
                <a:spcPct val="90000"/>
              </a:lnSpc>
            </a:pPr>
            <a:r>
              <a:rPr lang="en-US" altLang="en-US">
                <a:latin typeface="Helvetica" charset="0"/>
              </a:rPr>
              <a:t>Accept database request from clients</a:t>
            </a:r>
          </a:p>
          <a:p>
            <a:pPr lvl="1">
              <a:lnSpc>
                <a:spcPct val="90000"/>
              </a:lnSpc>
            </a:pPr>
            <a:r>
              <a:rPr lang="en-US" altLang="en-US">
                <a:latin typeface="Helvetica" charset="0"/>
              </a:rPr>
              <a:t>Process database requests</a:t>
            </a:r>
          </a:p>
          <a:p>
            <a:pPr lvl="1">
              <a:lnSpc>
                <a:spcPct val="90000"/>
              </a:lnSpc>
            </a:pPr>
            <a:r>
              <a:rPr lang="en-US" altLang="en-US">
                <a:latin typeface="Helvetica" charset="0"/>
              </a:rPr>
              <a:t>Format results and transmit to client</a:t>
            </a:r>
          </a:p>
          <a:p>
            <a:pPr lvl="1">
              <a:lnSpc>
                <a:spcPct val="90000"/>
              </a:lnSpc>
            </a:pPr>
            <a:r>
              <a:rPr lang="en-US" altLang="en-US">
                <a:latin typeface="Helvetica" charset="0"/>
              </a:rPr>
              <a:t>Enforce business rules</a:t>
            </a:r>
          </a:p>
          <a:p>
            <a:pPr lvl="1">
              <a:lnSpc>
                <a:spcPct val="90000"/>
              </a:lnSpc>
            </a:pPr>
            <a:r>
              <a:rPr lang="en-US" altLang="en-US">
                <a:latin typeface="Helvetica" charset="0"/>
              </a:rPr>
              <a:t>Perform integrity checking</a:t>
            </a:r>
          </a:p>
          <a:p>
            <a:pPr lvl="1">
              <a:lnSpc>
                <a:spcPct val="90000"/>
              </a:lnSpc>
            </a:pPr>
            <a:r>
              <a:rPr lang="en-US" altLang="en-US">
                <a:latin typeface="Helvetica" charset="0"/>
              </a:rPr>
              <a:t>Maintain database overhead data</a:t>
            </a:r>
          </a:p>
          <a:p>
            <a:pPr lvl="1">
              <a:lnSpc>
                <a:spcPct val="90000"/>
              </a:lnSpc>
            </a:pPr>
            <a:r>
              <a:rPr lang="en-US" altLang="en-US">
                <a:latin typeface="Helvetica" charset="0"/>
              </a:rPr>
              <a:t>Provide concurrent access control</a:t>
            </a:r>
          </a:p>
          <a:p>
            <a:pPr lvl="1">
              <a:lnSpc>
                <a:spcPct val="90000"/>
              </a:lnSpc>
            </a:pPr>
            <a:r>
              <a:rPr lang="en-US" altLang="en-US">
                <a:latin typeface="Helvetica" charset="0"/>
              </a:rPr>
              <a:t>Provide recovery and security services</a:t>
            </a:r>
            <a:endParaRPr lang="en-US" altLang="en-US"/>
          </a:p>
        </p:txBody>
      </p:sp>
    </p:spTree>
  </p:cSld>
  <p:clrMapOvr>
    <a:masterClrMapping/>
  </p:clrMapOvr>
  <p:transition>
    <p:cover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228600"/>
            <a:ext cx="8229600" cy="1143000"/>
          </a:xfrm>
        </p:spPr>
        <p:txBody>
          <a:bodyPr/>
          <a:lstStyle/>
          <a:p>
            <a:r>
              <a:rPr lang="en-US" altLang="en-US" sz="3600" b="1" dirty="0">
                <a:solidFill>
                  <a:srgbClr val="FFC000"/>
                </a:solidFill>
              </a:rPr>
              <a:t>Advantages &amp; disadvantages</a:t>
            </a:r>
          </a:p>
        </p:txBody>
      </p:sp>
      <p:sp>
        <p:nvSpPr>
          <p:cNvPr id="17411" name="Rectangle 3"/>
          <p:cNvSpPr>
            <a:spLocks noGrp="1" noChangeArrowheads="1"/>
          </p:cNvSpPr>
          <p:nvPr>
            <p:ph type="body" idx="1"/>
          </p:nvPr>
        </p:nvSpPr>
        <p:spPr>
          <a:xfrm>
            <a:off x="609600" y="1219200"/>
            <a:ext cx="7848600" cy="4114800"/>
          </a:xfrm>
        </p:spPr>
        <p:txBody>
          <a:bodyPr/>
          <a:lstStyle/>
          <a:p>
            <a:r>
              <a:rPr lang="en-US" altLang="en-US"/>
              <a:t>Pro</a:t>
            </a:r>
          </a:p>
          <a:p>
            <a:pPr lvl="1"/>
            <a:r>
              <a:rPr lang="en-US" altLang="en-US"/>
              <a:t>Applications use client CPUs in parallel</a:t>
            </a:r>
          </a:p>
          <a:p>
            <a:pPr lvl="2"/>
            <a:r>
              <a:rPr lang="en-US" altLang="en-US"/>
              <a:t>More powerful applications</a:t>
            </a:r>
          </a:p>
          <a:p>
            <a:pPr lvl="1"/>
            <a:r>
              <a:rPr lang="en-US" altLang="en-US"/>
              <a:t>Network traffic is reduced</a:t>
            </a:r>
          </a:p>
          <a:p>
            <a:r>
              <a:rPr lang="en-US" altLang="en-US"/>
              <a:t>Con</a:t>
            </a:r>
          </a:p>
          <a:p>
            <a:pPr lvl="1"/>
            <a:r>
              <a:rPr lang="en-US" altLang="en-US"/>
              <a:t>Concurrency control</a:t>
            </a:r>
          </a:p>
          <a:p>
            <a:pPr lvl="1"/>
            <a:r>
              <a:rPr lang="en-US" altLang="en-US"/>
              <a:t>Multiple client OS’s</a:t>
            </a:r>
          </a:p>
        </p:txBody>
      </p:sp>
    </p:spTree>
  </p:cSld>
  <p:clrMapOvr>
    <a:masterClrMapping/>
  </p:clrMapOvr>
  <p:transition>
    <p:cover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636713"/>
            <a:ext cx="8324850" cy="5221287"/>
          </a:xfrm>
        </p:spPr>
        <p:txBody>
          <a:bodyPr/>
          <a:lstStyle/>
          <a:p>
            <a:r>
              <a:rPr lang="en-US" sz="2000" dirty="0" smtClean="0">
                <a:solidFill>
                  <a:schemeClr val="tx1"/>
                </a:solidFill>
              </a:rPr>
              <a:t>A standard database access method developed by the SQL Access group in 1992.</a:t>
            </a:r>
          </a:p>
          <a:p>
            <a:r>
              <a:rPr lang="en-US" sz="2000" dirty="0" smtClean="0">
                <a:solidFill>
                  <a:schemeClr val="tx1"/>
                </a:solidFill>
              </a:rPr>
              <a:t>The goal of ODBC is to make it possible to access any data from any application, regardless of which DBMS is handling the data. </a:t>
            </a:r>
          </a:p>
          <a:p>
            <a:r>
              <a:rPr lang="en-US" sz="2000" dirty="0" smtClean="0">
                <a:solidFill>
                  <a:schemeClr val="tx1"/>
                </a:solidFill>
              </a:rPr>
              <a:t>ODBC manages this by inserting a middle layer, called a database</a:t>
            </a:r>
            <a:r>
              <a:rPr lang="en-US" sz="2000" i="1" dirty="0" smtClean="0">
                <a:solidFill>
                  <a:schemeClr val="tx1"/>
                </a:solidFill>
              </a:rPr>
              <a:t> driver</a:t>
            </a:r>
            <a:r>
              <a:rPr lang="en-US" sz="2000" dirty="0" smtClean="0">
                <a:solidFill>
                  <a:schemeClr val="tx1"/>
                </a:solidFill>
              </a:rPr>
              <a:t>, between an application and the DBMS. The purpose of this layer is to translate the application's data queries into commands that the DBMS understands. </a:t>
            </a:r>
          </a:p>
          <a:p>
            <a:r>
              <a:rPr lang="en-US" sz="2000" dirty="0" smtClean="0">
                <a:solidFill>
                  <a:schemeClr val="tx1"/>
                </a:solidFill>
              </a:rPr>
              <a:t>For this to work, both the application and the DBMS must be </a:t>
            </a:r>
            <a:r>
              <a:rPr lang="en-US" sz="2000" i="1" dirty="0" smtClean="0">
                <a:solidFill>
                  <a:schemeClr val="tx1"/>
                </a:solidFill>
              </a:rPr>
              <a:t>ODBC-compliant</a:t>
            </a:r>
            <a:r>
              <a:rPr lang="en-US" sz="2000" dirty="0" smtClean="0">
                <a:solidFill>
                  <a:schemeClr val="tx1"/>
                </a:solidFill>
              </a:rPr>
              <a:t> -- that is, the application must be capable of issuing ODBC commands and the DBMS must be capable of responding to them</a:t>
            </a:r>
            <a:endParaRPr lang="en-US" sz="2000" dirty="0">
              <a:solidFill>
                <a:schemeClr val="tx1"/>
              </a:solidFill>
            </a:endParaRPr>
          </a:p>
        </p:txBody>
      </p:sp>
      <p:sp>
        <p:nvSpPr>
          <p:cNvPr id="4" name="Rectangle 2"/>
          <p:cNvSpPr>
            <a:spLocks noGrp="1" noChangeArrowheads="1"/>
          </p:cNvSpPr>
          <p:nvPr>
            <p:ph type="title"/>
          </p:nvPr>
        </p:nvSpPr>
        <p:spPr>
          <a:xfrm>
            <a:off x="533400" y="228600"/>
            <a:ext cx="8229600" cy="1143000"/>
          </a:xfrm>
        </p:spPr>
        <p:txBody>
          <a:bodyPr/>
          <a:lstStyle/>
          <a:p>
            <a:r>
              <a:rPr lang="en-US" altLang="en-US" sz="3600" b="1" dirty="0" smtClean="0">
                <a:solidFill>
                  <a:srgbClr val="FFC000"/>
                </a:solidFill>
              </a:rPr>
              <a:t>ODBC</a:t>
            </a:r>
            <a:endParaRPr lang="en-US" altLang="en-US" sz="3600" b="1" dirty="0">
              <a:solidFill>
                <a:srgbClr val="FFC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38150" y="1981200"/>
            <a:ext cx="8705850" cy="5221287"/>
          </a:xfrm>
        </p:spPr>
        <p:txBody>
          <a:bodyPr/>
          <a:lstStyle/>
          <a:p>
            <a:pPr>
              <a:buNone/>
            </a:pPr>
            <a:r>
              <a:rPr lang="en-US" dirty="0" smtClean="0"/>
              <a:t> </a:t>
            </a:r>
            <a:r>
              <a:rPr lang="en-US" sz="2400" dirty="0" smtClean="0"/>
              <a:t>ODBC functionality is provided by three main components: </a:t>
            </a:r>
          </a:p>
          <a:p>
            <a:r>
              <a:rPr lang="en-US" sz="2400" dirty="0" smtClean="0"/>
              <a:t>the client application </a:t>
            </a:r>
          </a:p>
          <a:p>
            <a:r>
              <a:rPr lang="en-US" sz="2400" dirty="0" smtClean="0"/>
              <a:t>the ODBC Driver Manager </a:t>
            </a:r>
          </a:p>
          <a:p>
            <a:r>
              <a:rPr lang="en-US" sz="2400" dirty="0" smtClean="0"/>
              <a:t>the ODBC driver </a:t>
            </a:r>
          </a:p>
          <a:p>
            <a:endParaRPr lang="en-US" dirty="0"/>
          </a:p>
        </p:txBody>
      </p:sp>
      <p:sp>
        <p:nvSpPr>
          <p:cNvPr id="4" name="Rectangle 2"/>
          <p:cNvSpPr txBox="1">
            <a:spLocks noChangeArrowheads="1"/>
          </p:cNvSpPr>
          <p:nvPr/>
        </p:nvSpPr>
        <p:spPr>
          <a:xfrm>
            <a:off x="533400" y="2286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altLang="en-US" sz="3600" b="1" i="0" u="none" strike="noStrike" kern="0" cap="none" spc="0" normalizeH="0" baseline="0" noProof="0" smtClean="0">
                <a:ln>
                  <a:noFill/>
                </a:ln>
                <a:solidFill>
                  <a:srgbClr val="FFC000"/>
                </a:solidFill>
                <a:effectLst/>
                <a:uLnTx/>
                <a:uFillTx/>
                <a:latin typeface="+mj-lt"/>
                <a:ea typeface="+mj-ea"/>
                <a:cs typeface="+mj-cs"/>
              </a:rPr>
              <a:t>ODBC</a:t>
            </a:r>
            <a:endParaRPr kumimoji="0" lang="en-US" altLang="en-US" sz="36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solidFill>
                  <a:srgbClr val="FFC000"/>
                </a:solidFill>
              </a:rPr>
              <a:t>DDBMS</a:t>
            </a:r>
            <a:endParaRPr lang="en-US" dirty="0">
              <a:solidFill>
                <a:srgbClr val="FFC000"/>
              </a:solidFill>
            </a:endParaRPr>
          </a:p>
        </p:txBody>
      </p:sp>
      <p:pic>
        <p:nvPicPr>
          <p:cNvPr id="4" name="Content Placeholder 3" descr="D:\June\book3\Instructors Guide\artwork tiffs\Ch22-tif\DS3-Figure 22-01.tif"/>
          <p:cNvPicPr>
            <a:picLocks noGrp="1" noChangeAspect="1" noChangeArrowheads="1"/>
          </p:cNvPicPr>
          <p:nvPr>
            <p:ph idx="1"/>
          </p:nvPr>
        </p:nvPicPr>
        <p:blipFill>
          <a:blip r:embed="rId2"/>
          <a:srcRect/>
          <a:stretch>
            <a:fillRect/>
          </a:stretch>
        </p:blipFill>
        <p:spPr bwMode="auto">
          <a:xfrm>
            <a:off x="304800" y="1524000"/>
            <a:ext cx="8534400" cy="480059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229600" cy="5221287"/>
          </a:xfrm>
        </p:spPr>
        <p:txBody>
          <a:bodyPr/>
          <a:lstStyle/>
          <a:p>
            <a:r>
              <a:rPr lang="en-US" sz="2000" dirty="0" smtClean="0"/>
              <a:t>A Java API that enables Java programs to execute SQL statements. This allows Java programs to interact with any SQL-compliant database.</a:t>
            </a:r>
          </a:p>
          <a:p>
            <a:r>
              <a:rPr lang="en-US" sz="2000" dirty="0" smtClean="0"/>
              <a:t>Since nearly all relational database management systems (DBMSs) support SQL, and because Java itself runs on most platforms, JDBC makes it possible to write a single database application that can run on different platforms and interact with different DBMSs. </a:t>
            </a:r>
          </a:p>
          <a:p>
            <a:r>
              <a:rPr lang="en-US" sz="2000" dirty="0" smtClean="0"/>
              <a:t>JDBC is similar to ODBC, but is designed specifically for Java programs, whereas ODBC is language-independent. </a:t>
            </a:r>
          </a:p>
          <a:p>
            <a:r>
              <a:rPr lang="en-US" sz="2000" dirty="0" smtClean="0"/>
              <a:t>JDBC was developed by </a:t>
            </a:r>
            <a:r>
              <a:rPr lang="en-US" sz="2000" dirty="0" err="1" smtClean="0"/>
              <a:t>JavaSoft</a:t>
            </a:r>
            <a:r>
              <a:rPr lang="en-US" sz="2000" dirty="0" smtClean="0"/>
              <a:t>, a subsidiary of Sun Microsystems</a:t>
            </a:r>
          </a:p>
          <a:p>
            <a:endParaRPr lang="en-US" sz="2000" dirty="0"/>
          </a:p>
        </p:txBody>
      </p:sp>
      <p:sp>
        <p:nvSpPr>
          <p:cNvPr id="4" name="Rectangle 2"/>
          <p:cNvSpPr txBox="1">
            <a:spLocks noChangeArrowheads="1"/>
          </p:cNvSpPr>
          <p:nvPr/>
        </p:nvSpPr>
        <p:spPr>
          <a:xfrm>
            <a:off x="533400" y="2286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lang="en-US" altLang="en-US" sz="3600" b="1" kern="0" dirty="0">
                <a:solidFill>
                  <a:srgbClr val="FFC000"/>
                </a:solidFill>
                <a:latin typeface="+mj-lt"/>
                <a:ea typeface="+mj-ea"/>
                <a:cs typeface="+mj-cs"/>
              </a:rPr>
              <a:t>J</a:t>
            </a:r>
            <a:r>
              <a:rPr kumimoji="0" lang="en-US" altLang="en-US" sz="3600" b="1" i="0" u="none" strike="noStrike" kern="0" cap="none" spc="0" normalizeH="0" baseline="0" noProof="0" dirty="0" smtClean="0">
                <a:ln>
                  <a:noFill/>
                </a:ln>
                <a:solidFill>
                  <a:srgbClr val="FFC000"/>
                </a:solidFill>
                <a:effectLst/>
                <a:uLnTx/>
                <a:uFillTx/>
                <a:latin typeface="+mj-lt"/>
                <a:ea typeface="+mj-ea"/>
                <a:cs typeface="+mj-cs"/>
              </a:rPr>
              <a:t>DBC</a:t>
            </a:r>
            <a:endParaRPr kumimoji="0" lang="en-US" altLang="en-US" sz="36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38150" y="1447800"/>
            <a:ext cx="8705850" cy="5221287"/>
          </a:xfrm>
        </p:spPr>
        <p:txBody>
          <a:bodyPr/>
          <a:lstStyle/>
          <a:p>
            <a:pPr>
              <a:buNone/>
            </a:pPr>
            <a:r>
              <a:rPr lang="en-US" sz="2400" dirty="0" smtClean="0"/>
              <a:t>The JDBC library includes APIs for each of the tasks commonly associated with database usage:</a:t>
            </a:r>
          </a:p>
          <a:p>
            <a:endParaRPr lang="en-US" sz="2400" dirty="0" smtClean="0"/>
          </a:p>
          <a:p>
            <a:r>
              <a:rPr lang="en-US" sz="2400" dirty="0" smtClean="0"/>
              <a:t>Making a connection to a database</a:t>
            </a:r>
          </a:p>
          <a:p>
            <a:r>
              <a:rPr lang="en-US" sz="2400" dirty="0" smtClean="0"/>
              <a:t>Creating SQL or </a:t>
            </a:r>
            <a:r>
              <a:rPr lang="en-US" sz="2400" dirty="0" err="1" smtClean="0"/>
              <a:t>MySQL</a:t>
            </a:r>
            <a:r>
              <a:rPr lang="en-US" sz="2400" dirty="0" smtClean="0"/>
              <a:t> statements</a:t>
            </a:r>
          </a:p>
          <a:p>
            <a:r>
              <a:rPr lang="en-US" sz="2400" dirty="0" smtClean="0"/>
              <a:t>Executing that SQL or </a:t>
            </a:r>
            <a:r>
              <a:rPr lang="en-US" sz="2400" dirty="0" err="1" smtClean="0"/>
              <a:t>MySQL</a:t>
            </a:r>
            <a:r>
              <a:rPr lang="en-US" sz="2400" dirty="0" smtClean="0"/>
              <a:t> queries in the database</a:t>
            </a:r>
          </a:p>
          <a:p>
            <a:r>
              <a:rPr lang="en-US" sz="2400" dirty="0" smtClean="0"/>
              <a:t>Viewing &amp; Modifying the resulting records</a:t>
            </a:r>
          </a:p>
          <a:p>
            <a:endParaRPr lang="en-US" dirty="0"/>
          </a:p>
        </p:txBody>
      </p:sp>
      <p:sp>
        <p:nvSpPr>
          <p:cNvPr id="5" name="Rectangle 2"/>
          <p:cNvSpPr txBox="1">
            <a:spLocks noChangeArrowheads="1"/>
          </p:cNvSpPr>
          <p:nvPr/>
        </p:nvSpPr>
        <p:spPr>
          <a:xfrm>
            <a:off x="533400" y="2286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lang="en-US" altLang="en-US" sz="3600" b="1" kern="0" dirty="0" smtClean="0">
                <a:solidFill>
                  <a:srgbClr val="FFC000"/>
                </a:solidFill>
                <a:latin typeface="+mj-lt"/>
                <a:ea typeface="+mj-ea"/>
                <a:cs typeface="+mj-cs"/>
              </a:rPr>
              <a:t>Using J</a:t>
            </a:r>
            <a:r>
              <a:rPr kumimoji="0" lang="en-US" altLang="en-US" sz="3600" b="1" i="0" u="none" strike="noStrike" kern="0" cap="none" spc="0" normalizeH="0" baseline="0" noProof="0" dirty="0" smtClean="0">
                <a:ln>
                  <a:noFill/>
                </a:ln>
                <a:solidFill>
                  <a:srgbClr val="FFC000"/>
                </a:solidFill>
                <a:effectLst/>
                <a:uLnTx/>
                <a:uFillTx/>
                <a:latin typeface="+mj-lt"/>
                <a:ea typeface="+mj-ea"/>
                <a:cs typeface="+mj-cs"/>
              </a:rPr>
              <a:t>DBC</a:t>
            </a:r>
            <a:endParaRPr kumimoji="0" lang="en-US" altLang="en-US" sz="36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2400" dirty="0" smtClean="0"/>
          </a:p>
          <a:p>
            <a:pPr>
              <a:buNone/>
            </a:pPr>
            <a:r>
              <a:rPr lang="en-US" sz="2400" dirty="0" smtClean="0"/>
              <a:t>DBC is a specification that provides a complete set of interfaces that allows for portable access to an underlying database. Java can be used to write different types of executables, such as:</a:t>
            </a:r>
          </a:p>
          <a:p>
            <a:pPr>
              <a:buNone/>
            </a:pPr>
            <a:endParaRPr lang="en-US" sz="2400" dirty="0" smtClean="0"/>
          </a:p>
          <a:p>
            <a:r>
              <a:rPr lang="en-US" sz="2400" dirty="0" smtClean="0"/>
              <a:t>Java Applications</a:t>
            </a:r>
          </a:p>
          <a:p>
            <a:r>
              <a:rPr lang="en-US" sz="2400" dirty="0" smtClean="0"/>
              <a:t>Java Applets</a:t>
            </a:r>
          </a:p>
          <a:p>
            <a:r>
              <a:rPr lang="en-US" sz="2400" dirty="0" smtClean="0"/>
              <a:t>Java </a:t>
            </a:r>
            <a:r>
              <a:rPr lang="en-US" sz="2400" dirty="0" err="1" smtClean="0"/>
              <a:t>Servlets</a:t>
            </a:r>
            <a:endParaRPr lang="en-US" sz="2400" dirty="0" smtClean="0"/>
          </a:p>
          <a:p>
            <a:r>
              <a:rPr lang="en-US" sz="2400" dirty="0" smtClean="0"/>
              <a:t>Java </a:t>
            </a:r>
            <a:r>
              <a:rPr lang="en-US" sz="2400" dirty="0" err="1" smtClean="0"/>
              <a:t>ServerPages</a:t>
            </a:r>
            <a:r>
              <a:rPr lang="en-US" sz="2400" dirty="0" smtClean="0"/>
              <a:t> (JSPs)</a:t>
            </a:r>
          </a:p>
          <a:p>
            <a:r>
              <a:rPr lang="en-US" sz="2400" dirty="0" smtClean="0"/>
              <a:t>Enterprise JavaBeans (EJBs)</a:t>
            </a:r>
          </a:p>
          <a:p>
            <a:endParaRPr lang="en-US" dirty="0"/>
          </a:p>
        </p:txBody>
      </p:sp>
      <p:sp>
        <p:nvSpPr>
          <p:cNvPr id="5" name="Rectangle 2"/>
          <p:cNvSpPr txBox="1">
            <a:spLocks noChangeArrowheads="1"/>
          </p:cNvSpPr>
          <p:nvPr/>
        </p:nvSpPr>
        <p:spPr>
          <a:xfrm>
            <a:off x="533400" y="2286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lang="en-US" altLang="en-US" sz="3600" b="1" kern="0" dirty="0">
                <a:solidFill>
                  <a:srgbClr val="FFC000"/>
                </a:solidFill>
                <a:latin typeface="+mj-lt"/>
                <a:ea typeface="+mj-ea"/>
                <a:cs typeface="+mj-cs"/>
              </a:rPr>
              <a:t>J</a:t>
            </a:r>
            <a:r>
              <a:rPr kumimoji="0" lang="en-US" altLang="en-US" sz="3600" b="1" i="0" u="none" strike="noStrike" kern="0" cap="none" spc="0" normalizeH="0" baseline="0" noProof="0" dirty="0" smtClean="0">
                <a:ln>
                  <a:noFill/>
                </a:ln>
                <a:solidFill>
                  <a:srgbClr val="FFC000"/>
                </a:solidFill>
                <a:effectLst/>
                <a:uLnTx/>
                <a:uFillTx/>
                <a:latin typeface="+mj-lt"/>
                <a:ea typeface="+mj-ea"/>
                <a:cs typeface="+mj-cs"/>
              </a:rPr>
              <a:t>DBC</a:t>
            </a:r>
            <a:endParaRPr kumimoji="0" lang="en-US" altLang="en-US" sz="36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sz="1800" dirty="0" smtClean="0"/>
              <a:t>The JDBC API provides the following interfaces and classes:</a:t>
            </a:r>
          </a:p>
          <a:p>
            <a:pPr>
              <a:buNone/>
            </a:pPr>
            <a:endParaRPr lang="en-US" sz="1800" dirty="0" smtClean="0"/>
          </a:p>
          <a:p>
            <a:r>
              <a:rPr lang="en-US" sz="1800" b="1" dirty="0" err="1" smtClean="0"/>
              <a:t>DriverManager</a:t>
            </a:r>
            <a:r>
              <a:rPr lang="en-US" sz="1800" b="1" dirty="0" smtClean="0"/>
              <a:t>:</a:t>
            </a:r>
            <a:r>
              <a:rPr lang="en-US" sz="1800" dirty="0" smtClean="0"/>
              <a:t> This class manages a list of database drivers. Matches connection requests from the java application with the proper database driver using communication </a:t>
            </a:r>
            <a:r>
              <a:rPr lang="en-US" sz="1800" dirty="0" err="1" smtClean="0"/>
              <a:t>subprotocol</a:t>
            </a:r>
            <a:r>
              <a:rPr lang="en-US" sz="1800" dirty="0" smtClean="0"/>
              <a:t>. The first driver that recognizes a certain </a:t>
            </a:r>
            <a:r>
              <a:rPr lang="en-US" sz="1800" dirty="0" err="1" smtClean="0"/>
              <a:t>subprotocol</a:t>
            </a:r>
            <a:r>
              <a:rPr lang="en-US" sz="1800" dirty="0" smtClean="0"/>
              <a:t> under JDBC will be used to establish a database Connection.</a:t>
            </a:r>
          </a:p>
          <a:p>
            <a:endParaRPr lang="en-US" sz="1800" dirty="0" smtClean="0"/>
          </a:p>
          <a:p>
            <a:r>
              <a:rPr lang="en-US" sz="1800" b="1" dirty="0" smtClean="0"/>
              <a:t>Driver:</a:t>
            </a:r>
            <a:r>
              <a:rPr lang="en-US" sz="1800" dirty="0" smtClean="0"/>
              <a:t> This interface handles the communications with the database server. You will interact directly with Driver objects very rarely. Instead, you use </a:t>
            </a:r>
            <a:r>
              <a:rPr lang="en-US" sz="1800" dirty="0" err="1" smtClean="0"/>
              <a:t>DriverManager</a:t>
            </a:r>
            <a:r>
              <a:rPr lang="en-US" sz="1800" dirty="0" smtClean="0"/>
              <a:t> objects, which manages objects of this type. It also abstracts the details associated with working with Driver objects</a:t>
            </a:r>
          </a:p>
          <a:p>
            <a:endParaRPr lang="en-US" sz="1800" dirty="0" smtClean="0"/>
          </a:p>
          <a:p>
            <a:r>
              <a:rPr lang="en-US" sz="1800" b="1" dirty="0" smtClean="0"/>
              <a:t>Connection :</a:t>
            </a:r>
            <a:r>
              <a:rPr lang="en-US" sz="1800" dirty="0" smtClean="0"/>
              <a:t> This interface with all methods for contacting a database. The connection object represents communication context, i.e., all communication with database is through connection object only.</a:t>
            </a:r>
          </a:p>
          <a:p>
            <a:endParaRPr lang="en-US" sz="1600" dirty="0" smtClean="0"/>
          </a:p>
        </p:txBody>
      </p:sp>
      <p:sp>
        <p:nvSpPr>
          <p:cNvPr id="4" name="Rectangle 2"/>
          <p:cNvSpPr txBox="1">
            <a:spLocks noChangeArrowheads="1"/>
          </p:cNvSpPr>
          <p:nvPr/>
        </p:nvSpPr>
        <p:spPr>
          <a:xfrm>
            <a:off x="533400" y="3048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lang="en-US" altLang="en-US" sz="3600" b="1" kern="0" dirty="0" smtClean="0">
                <a:solidFill>
                  <a:srgbClr val="FFC000"/>
                </a:solidFill>
                <a:latin typeface="+mj-lt"/>
                <a:ea typeface="+mj-ea"/>
                <a:cs typeface="+mj-cs"/>
              </a:rPr>
              <a:t>Components of J</a:t>
            </a:r>
            <a:r>
              <a:rPr kumimoji="0" lang="en-US" altLang="en-US" sz="3600" b="1" i="0" u="none" strike="noStrike" kern="0" cap="none" spc="0" normalizeH="0" baseline="0" noProof="0" dirty="0" smtClean="0">
                <a:ln>
                  <a:noFill/>
                </a:ln>
                <a:solidFill>
                  <a:srgbClr val="FFC000"/>
                </a:solidFill>
                <a:effectLst/>
                <a:uLnTx/>
                <a:uFillTx/>
                <a:latin typeface="+mj-lt"/>
                <a:ea typeface="+mj-ea"/>
                <a:cs typeface="+mj-cs"/>
              </a:rPr>
              <a:t>DBC</a:t>
            </a:r>
            <a:endParaRPr kumimoji="0" lang="en-US" altLang="en-US" sz="36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38150" y="1143000"/>
            <a:ext cx="8324850" cy="5221287"/>
          </a:xfrm>
        </p:spPr>
        <p:txBody>
          <a:bodyPr/>
          <a:lstStyle/>
          <a:p>
            <a:r>
              <a:rPr lang="en-US" sz="2400" b="1" dirty="0" smtClean="0"/>
              <a:t>Statement :</a:t>
            </a:r>
            <a:r>
              <a:rPr lang="en-US" sz="2400" dirty="0" smtClean="0"/>
              <a:t> You use objects created from this interface to submit the SQL statements to the database. Some derived interfaces accept parameters in addition to executing stored procedures.</a:t>
            </a:r>
          </a:p>
          <a:p>
            <a:endParaRPr lang="en-US" sz="2400" dirty="0" smtClean="0"/>
          </a:p>
          <a:p>
            <a:r>
              <a:rPr lang="en-US" sz="2400" b="1" dirty="0" err="1" smtClean="0"/>
              <a:t>ResultSet</a:t>
            </a:r>
            <a:r>
              <a:rPr lang="en-US" sz="2400" b="1" dirty="0" smtClean="0"/>
              <a:t>:</a:t>
            </a:r>
            <a:r>
              <a:rPr lang="en-US" sz="2400" dirty="0" smtClean="0"/>
              <a:t> These objects hold data retrieved from a database after you execute an SQL query using Statement objects. It acts as an </a:t>
            </a:r>
            <a:r>
              <a:rPr lang="en-US" sz="2400" dirty="0" err="1" smtClean="0"/>
              <a:t>iterator</a:t>
            </a:r>
            <a:r>
              <a:rPr lang="en-US" sz="2400" dirty="0" smtClean="0"/>
              <a:t> to allow you to move through its data.</a:t>
            </a:r>
          </a:p>
          <a:p>
            <a:endParaRPr lang="en-US" sz="2400" dirty="0" smtClean="0"/>
          </a:p>
          <a:p>
            <a:r>
              <a:rPr lang="en-US" sz="2400" b="1" dirty="0" err="1" smtClean="0"/>
              <a:t>SQLException</a:t>
            </a:r>
            <a:r>
              <a:rPr lang="en-US" sz="2400" b="1" dirty="0" smtClean="0"/>
              <a:t>:</a:t>
            </a:r>
            <a:r>
              <a:rPr lang="en-US" sz="2400" dirty="0" smtClean="0"/>
              <a:t> This class handles any errors that occur in a database application.</a:t>
            </a:r>
          </a:p>
          <a:p>
            <a:endParaRPr lang="en-US" dirty="0" smtClean="0"/>
          </a:p>
          <a:p>
            <a:endParaRPr lang="en-US" dirty="0"/>
          </a:p>
        </p:txBody>
      </p:sp>
      <p:sp>
        <p:nvSpPr>
          <p:cNvPr id="4" name="Rectangle 2"/>
          <p:cNvSpPr txBox="1">
            <a:spLocks noChangeArrowheads="1"/>
          </p:cNvSpPr>
          <p:nvPr/>
        </p:nvSpPr>
        <p:spPr>
          <a:xfrm>
            <a:off x="6096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lang="en-US" altLang="en-US" sz="3600" b="1" kern="0" dirty="0" smtClean="0">
                <a:solidFill>
                  <a:srgbClr val="FFC000"/>
                </a:solidFill>
                <a:latin typeface="+mj-lt"/>
                <a:ea typeface="+mj-ea"/>
                <a:cs typeface="+mj-cs"/>
              </a:rPr>
              <a:t>Components of J</a:t>
            </a:r>
            <a:r>
              <a:rPr kumimoji="0" lang="en-US" altLang="en-US" sz="3600" b="1" i="0" u="none" strike="noStrike" kern="0" cap="none" spc="0" normalizeH="0" baseline="0" noProof="0" dirty="0" smtClean="0">
                <a:ln>
                  <a:noFill/>
                </a:ln>
                <a:solidFill>
                  <a:srgbClr val="FFC000"/>
                </a:solidFill>
                <a:effectLst/>
                <a:uLnTx/>
                <a:uFillTx/>
                <a:latin typeface="+mj-lt"/>
                <a:ea typeface="+mj-ea"/>
                <a:cs typeface="+mj-cs"/>
              </a:rPr>
              <a:t>DBC</a:t>
            </a:r>
            <a:endParaRPr kumimoji="0" lang="en-US" altLang="en-US" sz="36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7346" name="Picture 2" descr="JDBC Architecture"/>
          <p:cNvPicPr>
            <a:picLocks noChangeAspect="1" noChangeArrowheads="1"/>
          </p:cNvPicPr>
          <p:nvPr/>
        </p:nvPicPr>
        <p:blipFill>
          <a:blip r:embed="rId2"/>
          <a:srcRect/>
          <a:stretch>
            <a:fillRect/>
          </a:stretch>
        </p:blipFill>
        <p:spPr bwMode="auto">
          <a:xfrm>
            <a:off x="2209800" y="1219200"/>
            <a:ext cx="5575608" cy="4572000"/>
          </a:xfrm>
          <a:prstGeom prst="rect">
            <a:avLst/>
          </a:prstGeom>
          <a:noFill/>
        </p:spPr>
      </p:pic>
      <p:sp>
        <p:nvSpPr>
          <p:cNvPr id="5" name="Rectangle 2"/>
          <p:cNvSpPr txBox="1">
            <a:spLocks noChangeArrowheads="1"/>
          </p:cNvSpPr>
          <p:nvPr/>
        </p:nvSpPr>
        <p:spPr>
          <a:xfrm>
            <a:off x="609600" y="1524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lang="en-US" altLang="en-US" sz="3600" b="1" kern="0" dirty="0" smtClean="0">
                <a:solidFill>
                  <a:srgbClr val="FFC000"/>
                </a:solidFill>
                <a:latin typeface="+mj-lt"/>
                <a:ea typeface="+mj-ea"/>
                <a:cs typeface="+mj-cs"/>
              </a:rPr>
              <a:t>Components of J</a:t>
            </a:r>
            <a:r>
              <a:rPr kumimoji="0" lang="en-US" altLang="en-US" sz="3600" b="1" i="0" u="none" strike="noStrike" kern="0" cap="none" spc="0" normalizeH="0" baseline="0" noProof="0" dirty="0" smtClean="0">
                <a:ln>
                  <a:noFill/>
                </a:ln>
                <a:solidFill>
                  <a:srgbClr val="FFC000"/>
                </a:solidFill>
                <a:effectLst/>
                <a:uLnTx/>
                <a:uFillTx/>
                <a:latin typeface="+mj-lt"/>
                <a:ea typeface="+mj-ea"/>
                <a:cs typeface="+mj-cs"/>
              </a:rPr>
              <a:t>DBC</a:t>
            </a:r>
            <a:endParaRPr kumimoji="0" lang="en-US" altLang="en-US" sz="36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42888" y="1014413"/>
            <a:ext cx="8443912" cy="5221287"/>
          </a:xfrm>
        </p:spPr>
        <p:txBody>
          <a:bodyPr/>
          <a:lstStyle/>
          <a:p>
            <a:endParaRPr lang="en-US" sz="2000" b="1" i="1" dirty="0" smtClean="0"/>
          </a:p>
          <a:p>
            <a:pPr algn="just"/>
            <a:r>
              <a:rPr lang="en-US" sz="2000" b="1" i="1" dirty="0" smtClean="0"/>
              <a:t>A</a:t>
            </a:r>
            <a:r>
              <a:rPr lang="en-US" sz="2000" i="1" dirty="0" smtClean="0"/>
              <a:t>ctiveX </a:t>
            </a:r>
            <a:r>
              <a:rPr lang="en-US" sz="2000" b="1" i="1" dirty="0" smtClean="0"/>
              <a:t>D</a:t>
            </a:r>
            <a:r>
              <a:rPr lang="en-US" sz="2000" i="1" dirty="0" smtClean="0"/>
              <a:t>ata </a:t>
            </a:r>
            <a:r>
              <a:rPr lang="en-US" sz="2000" b="1" i="1" dirty="0" smtClean="0"/>
              <a:t>O</a:t>
            </a:r>
            <a:r>
              <a:rPr lang="en-US" sz="2000" i="1" dirty="0" smtClean="0"/>
              <a:t>bjects,</a:t>
            </a:r>
            <a:r>
              <a:rPr lang="en-US" sz="2000" dirty="0" smtClean="0"/>
              <a:t> Microsoft's newest high-level interface for data objects. ADO is designed to eventually replace </a:t>
            </a:r>
            <a:r>
              <a:rPr lang="en-US" sz="2000" i="1" dirty="0" smtClean="0"/>
              <a:t>Data Access Objects (DAO)</a:t>
            </a:r>
            <a:r>
              <a:rPr lang="en-US" sz="2000" dirty="0" smtClean="0"/>
              <a:t> and </a:t>
            </a:r>
            <a:r>
              <a:rPr lang="en-US" sz="2000" i="1" dirty="0" smtClean="0"/>
              <a:t>Remote Data Objects (RDO).</a:t>
            </a:r>
            <a:r>
              <a:rPr lang="en-US" sz="2000" dirty="0" smtClean="0"/>
              <a:t> Unlike RDO and DAO, which are designed only for accessing relational databases, ADO is more general and can be used to access all sorts of different types of data, including web pages, spreadsheets, and other types of documents.</a:t>
            </a:r>
          </a:p>
          <a:p>
            <a:pPr algn="just">
              <a:buNone/>
            </a:pPr>
            <a:r>
              <a:rPr lang="en-US" sz="2000" dirty="0" smtClean="0"/>
              <a:t> </a:t>
            </a:r>
          </a:p>
          <a:p>
            <a:pPr algn="just"/>
            <a:r>
              <a:rPr lang="en-US" sz="2000" dirty="0" smtClean="0"/>
              <a:t>Together with OLE DB and ODBC, ADO is one of the main components of Microsoft's </a:t>
            </a:r>
            <a:r>
              <a:rPr lang="en-US" sz="2000" i="1" dirty="0" smtClean="0"/>
              <a:t>Universal Data Access (UDA)</a:t>
            </a:r>
            <a:r>
              <a:rPr lang="en-US" sz="2000" dirty="0" smtClean="0"/>
              <a:t> specification, which is designed to provide a consistent way of accessing data regardless of how the data are structured. </a:t>
            </a:r>
          </a:p>
          <a:p>
            <a:endParaRPr lang="en-US" sz="2000" dirty="0"/>
          </a:p>
        </p:txBody>
      </p:sp>
      <p:sp>
        <p:nvSpPr>
          <p:cNvPr id="4" name="Rectangle 2"/>
          <p:cNvSpPr txBox="1">
            <a:spLocks noChangeArrowheads="1"/>
          </p:cNvSpPr>
          <p:nvPr/>
        </p:nvSpPr>
        <p:spPr>
          <a:xfrm>
            <a:off x="533400" y="2286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altLang="en-US" sz="3600" b="1" i="0" u="none" strike="noStrike" kern="0" cap="none" spc="0" normalizeH="0" baseline="0" noProof="0" dirty="0" smtClean="0">
                <a:ln>
                  <a:noFill/>
                </a:ln>
                <a:solidFill>
                  <a:srgbClr val="FFC000"/>
                </a:solidFill>
                <a:effectLst/>
                <a:uLnTx/>
                <a:uFillTx/>
                <a:latin typeface="+mj-lt"/>
                <a:ea typeface="+mj-ea"/>
                <a:cs typeface="+mj-cs"/>
              </a:rPr>
              <a:t>ADO</a:t>
            </a:r>
            <a:endParaRPr kumimoji="0" lang="en-US" altLang="en-US" sz="36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b="1" dirty="0" smtClean="0">
                <a:solidFill>
                  <a:srgbClr val="FFC000"/>
                </a:solidFill>
              </a:rPr>
              <a:t>Using ADO</a:t>
            </a:r>
            <a:endParaRPr lang="en-US" sz="4000" b="1" dirty="0">
              <a:solidFill>
                <a:srgbClr val="FFC000"/>
              </a:solidFill>
            </a:endParaRPr>
          </a:p>
        </p:txBody>
      </p:sp>
      <p:sp>
        <p:nvSpPr>
          <p:cNvPr id="3" name="Content Placeholder 2"/>
          <p:cNvSpPr>
            <a:spLocks noGrp="1"/>
          </p:cNvSpPr>
          <p:nvPr>
            <p:ph idx="1"/>
          </p:nvPr>
        </p:nvSpPr>
        <p:spPr>
          <a:xfrm>
            <a:off x="242888" y="1014413"/>
            <a:ext cx="8367712" cy="5221287"/>
          </a:xfrm>
        </p:spPr>
        <p:txBody>
          <a:bodyPr/>
          <a:lstStyle/>
          <a:p>
            <a:pPr algn="just">
              <a:buNone/>
            </a:pPr>
            <a:r>
              <a:rPr lang="en-US" sz="1600" dirty="0" smtClean="0"/>
              <a:t>      The ADO object model is actually quite simple -- there are only six total objects: The </a:t>
            </a:r>
            <a:r>
              <a:rPr lang="en-US" sz="1600" b="1" dirty="0" smtClean="0"/>
              <a:t>Connection</a:t>
            </a:r>
            <a:r>
              <a:rPr lang="en-US" sz="1600" dirty="0" smtClean="0"/>
              <a:t> object sets up a link between your program and the data source. This object contains all of the necessary configuration information and acts as a gateway for all of the other ADO objects. The Connection object is mandatory -- all implementations of ADO must support it. </a:t>
            </a:r>
          </a:p>
          <a:p>
            <a:pPr algn="just">
              <a:buNone/>
            </a:pPr>
            <a:endParaRPr lang="en-US" sz="1600" dirty="0" smtClean="0"/>
          </a:p>
          <a:p>
            <a:pPr algn="just"/>
            <a:r>
              <a:rPr lang="en-US" sz="1600" dirty="0" smtClean="0"/>
              <a:t>Each Connection object may have an associated collection of </a:t>
            </a:r>
            <a:r>
              <a:rPr lang="en-US" sz="1600" b="1" dirty="0" smtClean="0"/>
              <a:t>Error</a:t>
            </a:r>
            <a:r>
              <a:rPr lang="en-US" sz="1600" dirty="0" smtClean="0"/>
              <a:t> objects. ADO utilizes this collection when the connection returns more than one error message at a time. This collection is optional.</a:t>
            </a:r>
          </a:p>
          <a:p>
            <a:pPr algn="just"/>
            <a:r>
              <a:rPr lang="en-US" sz="1600" dirty="0" smtClean="0"/>
              <a:t>The </a:t>
            </a:r>
            <a:r>
              <a:rPr lang="en-US" sz="1600" b="1" dirty="0" smtClean="0"/>
              <a:t>Command</a:t>
            </a:r>
            <a:r>
              <a:rPr lang="en-US" sz="1600" dirty="0" smtClean="0"/>
              <a:t> object represents a SQL statement or stored procedure that software executes against the </a:t>
            </a:r>
            <a:r>
              <a:rPr lang="en-US" sz="1600" dirty="0" err="1" smtClean="0"/>
              <a:t>datasource</a:t>
            </a:r>
            <a:r>
              <a:rPr lang="en-US" sz="1600" dirty="0" smtClean="0"/>
              <a:t>. Use of Command objects is optional -- data can be extracted directly from a Connection object, if desired. </a:t>
            </a:r>
          </a:p>
          <a:p>
            <a:pPr algn="just"/>
            <a:r>
              <a:rPr lang="en-US" sz="1600" dirty="0" smtClean="0"/>
              <a:t>Command objects may have an associated collection of </a:t>
            </a:r>
            <a:r>
              <a:rPr lang="en-US" sz="1600" b="1" dirty="0" smtClean="0"/>
              <a:t>Parameter</a:t>
            </a:r>
            <a:r>
              <a:rPr lang="en-US" sz="1600" dirty="0" smtClean="0"/>
              <a:t> objects that provide additional information to the data source when executing the command. The Parameter collection is optional. </a:t>
            </a:r>
          </a:p>
          <a:p>
            <a:pPr algn="just"/>
            <a:r>
              <a:rPr lang="en-US" sz="1600" dirty="0" smtClean="0"/>
              <a:t>Each command execution results in a </a:t>
            </a:r>
            <a:r>
              <a:rPr lang="en-US" sz="1600" b="1" dirty="0" err="1" smtClean="0"/>
              <a:t>Recordset</a:t>
            </a:r>
            <a:r>
              <a:rPr lang="en-US" sz="1600" dirty="0" smtClean="0"/>
              <a:t> containing the results of the query. This object is a mandatory part of ADO. </a:t>
            </a:r>
          </a:p>
          <a:p>
            <a:pPr algn="just"/>
            <a:r>
              <a:rPr lang="en-US" sz="1600" dirty="0" smtClean="0"/>
              <a:t>Each </a:t>
            </a:r>
            <a:r>
              <a:rPr lang="en-US" sz="1600" dirty="0" err="1" smtClean="0"/>
              <a:t>Recordset</a:t>
            </a:r>
            <a:r>
              <a:rPr lang="en-US" sz="1600" dirty="0" smtClean="0"/>
              <a:t> object is composed of a number of </a:t>
            </a:r>
            <a:r>
              <a:rPr lang="en-US" sz="1600" b="1" dirty="0" smtClean="0"/>
              <a:t>Field</a:t>
            </a:r>
            <a:r>
              <a:rPr lang="en-US" sz="1600" dirty="0" smtClean="0"/>
              <a:t> objects that represent individual columns in the </a:t>
            </a:r>
            <a:r>
              <a:rPr lang="en-US" sz="1600" dirty="0" err="1" smtClean="0"/>
              <a:t>Recordset</a:t>
            </a:r>
            <a:r>
              <a:rPr lang="en-US" sz="1600" dirty="0" smtClean="0"/>
              <a:t>. This object is a mandatory feature of ADO. </a:t>
            </a:r>
          </a:p>
          <a:p>
            <a:pPr algn="just"/>
            <a:endParaRPr lang="en-US"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smtClean="0">
                <a:solidFill>
                  <a:srgbClr val="FFC000"/>
                </a:solidFill>
              </a:rPr>
              <a:t>Questions</a:t>
            </a:r>
            <a:endParaRPr lang="en-US" b="1" dirty="0">
              <a:solidFill>
                <a:srgbClr val="FFC000"/>
              </a:solidFill>
            </a:endParaRPr>
          </a:p>
        </p:txBody>
      </p:sp>
      <p:sp>
        <p:nvSpPr>
          <p:cNvPr id="3" name="Content Placeholder 2"/>
          <p:cNvSpPr>
            <a:spLocks noGrp="1"/>
          </p:cNvSpPr>
          <p:nvPr>
            <p:ph idx="1"/>
          </p:nvPr>
        </p:nvSpPr>
        <p:spPr/>
        <p:txBody>
          <a:bodyPr/>
          <a:lstStyle/>
          <a:p>
            <a:pPr>
              <a:buNone/>
            </a:pPr>
            <a:endParaRPr lang="en-US" dirty="0" smtClean="0"/>
          </a:p>
          <a:p>
            <a:pPr marL="514350" indent="-514350">
              <a:buAutoNum type="arabicPeriod"/>
            </a:pPr>
            <a:r>
              <a:rPr lang="en-US" sz="2400" dirty="0" smtClean="0">
                <a:latin typeface="+mj-lt"/>
              </a:rPr>
              <a:t>What is the difference between centralized and distributed environment?</a:t>
            </a:r>
          </a:p>
          <a:p>
            <a:pPr marL="514350" indent="-514350">
              <a:buAutoNum type="arabicPeriod"/>
            </a:pPr>
            <a:r>
              <a:rPr lang="en-US" sz="2400" dirty="0" smtClean="0">
                <a:latin typeface="+mj-lt"/>
              </a:rPr>
              <a:t>State the advantages </a:t>
            </a:r>
            <a:r>
              <a:rPr lang="en-US" sz="2400" dirty="0" err="1" smtClean="0">
                <a:latin typeface="+mj-lt"/>
              </a:rPr>
              <a:t>nad</a:t>
            </a:r>
            <a:r>
              <a:rPr lang="en-US" sz="2400" dirty="0" smtClean="0">
                <a:latin typeface="+mj-lt"/>
              </a:rPr>
              <a:t> disadvantages of distributed systems.</a:t>
            </a:r>
          </a:p>
          <a:p>
            <a:pPr marL="514350" indent="-514350">
              <a:buAutoNum type="arabicPeriod"/>
            </a:pPr>
            <a:r>
              <a:rPr lang="en-US" sz="2400" dirty="0" smtClean="0">
                <a:latin typeface="+mj-lt"/>
              </a:rPr>
              <a:t>Explain the general architecture if Distributed systems.</a:t>
            </a:r>
          </a:p>
          <a:p>
            <a:pPr marL="514350" indent="-514350">
              <a:buAutoNum type="arabicPeriod"/>
            </a:pPr>
            <a:r>
              <a:rPr lang="en-US" sz="2400" dirty="0" smtClean="0">
                <a:latin typeface="+mj-lt"/>
              </a:rPr>
              <a:t>What are different allocation schemes in distributed databases?</a:t>
            </a:r>
          </a:p>
          <a:p>
            <a:pPr marL="514350" indent="-514350">
              <a:buAutoNum type="arabicPeriod"/>
            </a:pPr>
            <a:r>
              <a:rPr lang="en-US" sz="2400" dirty="0" smtClean="0">
                <a:latin typeface="+mj-lt"/>
              </a:rPr>
              <a:t>What is fragmentation? Explain the different types of Fragmentation.</a:t>
            </a:r>
          </a:p>
          <a:p>
            <a:pPr marL="514350" indent="-514350">
              <a:buAutoNum type="arabicPeriod"/>
            </a:pPr>
            <a:r>
              <a:rPr lang="en-US" sz="2400" dirty="0" smtClean="0">
                <a:latin typeface="+mj-lt"/>
              </a:rPr>
              <a:t>Discuss the services provided by ODBC and JDBC tools.</a:t>
            </a:r>
            <a:endParaRPr lang="en-US" sz="2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527050" y="0"/>
            <a:ext cx="8616950" cy="838200"/>
          </a:xfrm>
          <a:noFill/>
          <a:ln/>
        </p:spPr>
        <p:txBody>
          <a:bodyPr/>
          <a:lstStyle/>
          <a:p>
            <a:r>
              <a:rPr lang="en-US" dirty="0" smtClean="0">
                <a:solidFill>
                  <a:srgbClr val="FFC000"/>
                </a:solidFill>
              </a:rPr>
              <a:t>      Distributed </a:t>
            </a:r>
            <a:r>
              <a:rPr lang="en-US" dirty="0">
                <a:solidFill>
                  <a:srgbClr val="FFC000"/>
                </a:solidFill>
              </a:rPr>
              <a:t>Database - User View</a:t>
            </a:r>
          </a:p>
        </p:txBody>
      </p:sp>
      <p:sp>
        <p:nvSpPr>
          <p:cNvPr id="93187" name="Line 3"/>
          <p:cNvSpPr>
            <a:spLocks noChangeShapeType="1"/>
          </p:cNvSpPr>
          <p:nvPr/>
        </p:nvSpPr>
        <p:spPr bwMode="auto">
          <a:xfrm>
            <a:off x="2130425" y="2557463"/>
            <a:ext cx="730250" cy="752475"/>
          </a:xfrm>
          <a:prstGeom prst="line">
            <a:avLst/>
          </a:prstGeom>
          <a:noFill/>
          <a:ln w="25400">
            <a:solidFill>
              <a:schemeClr val="tx1"/>
            </a:solidFill>
            <a:round/>
            <a:headEnd/>
            <a:tailEnd/>
          </a:ln>
          <a:effectLst/>
        </p:spPr>
        <p:txBody>
          <a:bodyPr wrap="none" anchor="ctr"/>
          <a:lstStyle/>
          <a:p>
            <a:endParaRPr lang="en-US"/>
          </a:p>
        </p:txBody>
      </p:sp>
      <p:sp>
        <p:nvSpPr>
          <p:cNvPr id="93188" name="Line 4"/>
          <p:cNvSpPr>
            <a:spLocks noChangeShapeType="1"/>
          </p:cNvSpPr>
          <p:nvPr/>
        </p:nvSpPr>
        <p:spPr bwMode="auto">
          <a:xfrm>
            <a:off x="4699000" y="2187575"/>
            <a:ext cx="0" cy="665163"/>
          </a:xfrm>
          <a:prstGeom prst="line">
            <a:avLst/>
          </a:prstGeom>
          <a:noFill/>
          <a:ln w="25400">
            <a:solidFill>
              <a:schemeClr val="tx1"/>
            </a:solidFill>
            <a:round/>
            <a:headEnd/>
            <a:tailEnd/>
          </a:ln>
          <a:effectLst/>
        </p:spPr>
        <p:txBody>
          <a:bodyPr wrap="none" anchor="ctr"/>
          <a:lstStyle/>
          <a:p>
            <a:endParaRPr lang="en-US"/>
          </a:p>
        </p:txBody>
      </p:sp>
      <p:sp>
        <p:nvSpPr>
          <p:cNvPr id="93189" name="Line 5"/>
          <p:cNvSpPr>
            <a:spLocks noChangeShapeType="1"/>
          </p:cNvSpPr>
          <p:nvPr/>
        </p:nvSpPr>
        <p:spPr bwMode="auto">
          <a:xfrm flipH="1">
            <a:off x="6696075" y="2441575"/>
            <a:ext cx="501650" cy="838200"/>
          </a:xfrm>
          <a:prstGeom prst="line">
            <a:avLst/>
          </a:prstGeom>
          <a:noFill/>
          <a:ln w="25400">
            <a:solidFill>
              <a:schemeClr val="tx1"/>
            </a:solidFill>
            <a:round/>
            <a:headEnd/>
            <a:tailEnd/>
          </a:ln>
          <a:effectLst/>
        </p:spPr>
        <p:txBody>
          <a:bodyPr wrap="none" anchor="ctr"/>
          <a:lstStyle/>
          <a:p>
            <a:endParaRPr lang="en-US"/>
          </a:p>
        </p:txBody>
      </p:sp>
      <p:sp>
        <p:nvSpPr>
          <p:cNvPr id="93190" name="Line 6"/>
          <p:cNvSpPr>
            <a:spLocks noChangeShapeType="1"/>
          </p:cNvSpPr>
          <p:nvPr/>
        </p:nvSpPr>
        <p:spPr bwMode="auto">
          <a:xfrm flipH="1" flipV="1">
            <a:off x="6802438" y="4965700"/>
            <a:ext cx="585787" cy="690563"/>
          </a:xfrm>
          <a:prstGeom prst="line">
            <a:avLst/>
          </a:prstGeom>
          <a:noFill/>
          <a:ln w="25400">
            <a:solidFill>
              <a:schemeClr val="tx1"/>
            </a:solidFill>
            <a:round/>
            <a:headEnd/>
            <a:tailEnd/>
          </a:ln>
          <a:effectLst/>
        </p:spPr>
        <p:txBody>
          <a:bodyPr wrap="none" anchor="ctr"/>
          <a:lstStyle/>
          <a:p>
            <a:endParaRPr lang="en-US"/>
          </a:p>
        </p:txBody>
      </p:sp>
      <p:sp>
        <p:nvSpPr>
          <p:cNvPr id="93191" name="Line 7"/>
          <p:cNvSpPr>
            <a:spLocks noChangeShapeType="1"/>
          </p:cNvSpPr>
          <p:nvPr/>
        </p:nvSpPr>
        <p:spPr bwMode="auto">
          <a:xfrm flipV="1">
            <a:off x="4919663" y="5445125"/>
            <a:ext cx="0" cy="260350"/>
          </a:xfrm>
          <a:prstGeom prst="line">
            <a:avLst/>
          </a:prstGeom>
          <a:noFill/>
          <a:ln w="25400">
            <a:solidFill>
              <a:schemeClr val="tx1"/>
            </a:solidFill>
            <a:round/>
            <a:headEnd/>
            <a:tailEnd/>
          </a:ln>
          <a:effectLst/>
        </p:spPr>
        <p:txBody>
          <a:bodyPr wrap="none" anchor="ctr"/>
          <a:lstStyle/>
          <a:p>
            <a:endParaRPr lang="en-US"/>
          </a:p>
        </p:txBody>
      </p:sp>
      <p:sp>
        <p:nvSpPr>
          <p:cNvPr id="93192" name="Oval 8"/>
          <p:cNvSpPr>
            <a:spLocks noChangeArrowheads="1"/>
          </p:cNvSpPr>
          <p:nvPr/>
        </p:nvSpPr>
        <p:spPr bwMode="auto">
          <a:xfrm>
            <a:off x="2306638" y="2878138"/>
            <a:ext cx="5089525" cy="2554287"/>
          </a:xfrm>
          <a:prstGeom prst="ellipse">
            <a:avLst/>
          </a:prstGeom>
          <a:noFill/>
          <a:ln w="50800">
            <a:solidFill>
              <a:schemeClr val="tx1"/>
            </a:solidFill>
            <a:round/>
            <a:headEnd/>
            <a:tailEnd/>
          </a:ln>
          <a:effectLst/>
        </p:spPr>
        <p:txBody>
          <a:bodyPr wrap="none" anchor="ctr"/>
          <a:lstStyle/>
          <a:p>
            <a:endParaRPr lang="en-US"/>
          </a:p>
        </p:txBody>
      </p:sp>
      <p:sp>
        <p:nvSpPr>
          <p:cNvPr id="93193" name="Oval 9"/>
          <p:cNvSpPr>
            <a:spLocks noChangeArrowheads="1"/>
          </p:cNvSpPr>
          <p:nvPr/>
        </p:nvSpPr>
        <p:spPr bwMode="auto">
          <a:xfrm>
            <a:off x="3194050" y="3395663"/>
            <a:ext cx="214313" cy="217487"/>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3194" name="Oval 10"/>
          <p:cNvSpPr>
            <a:spLocks noChangeArrowheads="1"/>
          </p:cNvSpPr>
          <p:nvPr/>
        </p:nvSpPr>
        <p:spPr bwMode="auto">
          <a:xfrm>
            <a:off x="6294438" y="4162425"/>
            <a:ext cx="214312" cy="217488"/>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3195" name="Oval 11"/>
          <p:cNvSpPr>
            <a:spLocks noChangeArrowheads="1"/>
          </p:cNvSpPr>
          <p:nvPr/>
        </p:nvSpPr>
        <p:spPr bwMode="auto">
          <a:xfrm>
            <a:off x="5689600" y="3395663"/>
            <a:ext cx="214313" cy="217487"/>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3196" name="Oval 12"/>
          <p:cNvSpPr>
            <a:spLocks noChangeArrowheads="1"/>
          </p:cNvSpPr>
          <p:nvPr/>
        </p:nvSpPr>
        <p:spPr bwMode="auto">
          <a:xfrm>
            <a:off x="2816225" y="4008438"/>
            <a:ext cx="214313" cy="217487"/>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3197" name="Oval 13"/>
          <p:cNvSpPr>
            <a:spLocks noChangeArrowheads="1"/>
          </p:cNvSpPr>
          <p:nvPr/>
        </p:nvSpPr>
        <p:spPr bwMode="auto">
          <a:xfrm>
            <a:off x="4479925" y="3165475"/>
            <a:ext cx="212725" cy="217488"/>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3198" name="Oval 14"/>
          <p:cNvSpPr>
            <a:spLocks noChangeArrowheads="1"/>
          </p:cNvSpPr>
          <p:nvPr/>
        </p:nvSpPr>
        <p:spPr bwMode="auto">
          <a:xfrm>
            <a:off x="5613400" y="5005388"/>
            <a:ext cx="214313" cy="215900"/>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3199" name="Oval 15"/>
          <p:cNvSpPr>
            <a:spLocks noChangeArrowheads="1"/>
          </p:cNvSpPr>
          <p:nvPr/>
        </p:nvSpPr>
        <p:spPr bwMode="auto">
          <a:xfrm>
            <a:off x="2816225" y="4392613"/>
            <a:ext cx="214313" cy="215900"/>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3200" name="Oval 16"/>
          <p:cNvSpPr>
            <a:spLocks noChangeArrowheads="1"/>
          </p:cNvSpPr>
          <p:nvPr/>
        </p:nvSpPr>
        <p:spPr bwMode="auto">
          <a:xfrm>
            <a:off x="3497263" y="4851400"/>
            <a:ext cx="214312" cy="217488"/>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3201" name="Oval 17"/>
          <p:cNvSpPr>
            <a:spLocks noChangeArrowheads="1"/>
          </p:cNvSpPr>
          <p:nvPr/>
        </p:nvSpPr>
        <p:spPr bwMode="auto">
          <a:xfrm>
            <a:off x="4933950" y="3471863"/>
            <a:ext cx="212725" cy="217487"/>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3202" name="Oval 18"/>
          <p:cNvSpPr>
            <a:spLocks noChangeArrowheads="1"/>
          </p:cNvSpPr>
          <p:nvPr/>
        </p:nvSpPr>
        <p:spPr bwMode="auto">
          <a:xfrm>
            <a:off x="6218238" y="3471863"/>
            <a:ext cx="214312" cy="217487"/>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3203" name="Oval 19"/>
          <p:cNvSpPr>
            <a:spLocks noChangeArrowheads="1"/>
          </p:cNvSpPr>
          <p:nvPr/>
        </p:nvSpPr>
        <p:spPr bwMode="auto">
          <a:xfrm>
            <a:off x="3724275" y="3625850"/>
            <a:ext cx="212725" cy="215900"/>
          </a:xfrm>
          <a:prstGeom prst="ellipse">
            <a:avLst/>
          </a:prstGeom>
          <a:solidFill>
            <a:srgbClr val="00DFCA"/>
          </a:solidFill>
          <a:ln w="12700">
            <a:solidFill>
              <a:srgbClr val="00DFCA"/>
            </a:solidFill>
            <a:round/>
            <a:headEnd/>
            <a:tailEnd/>
          </a:ln>
          <a:effectLst/>
        </p:spPr>
        <p:txBody>
          <a:bodyPr wrap="none" anchor="ctr"/>
          <a:lstStyle/>
          <a:p>
            <a:endParaRPr lang="en-US"/>
          </a:p>
        </p:txBody>
      </p:sp>
      <p:sp>
        <p:nvSpPr>
          <p:cNvPr id="93204" name="Oval 20"/>
          <p:cNvSpPr>
            <a:spLocks noChangeArrowheads="1"/>
          </p:cNvSpPr>
          <p:nvPr/>
        </p:nvSpPr>
        <p:spPr bwMode="auto">
          <a:xfrm>
            <a:off x="5010150" y="4162425"/>
            <a:ext cx="212725" cy="217488"/>
          </a:xfrm>
          <a:prstGeom prst="ellipse">
            <a:avLst/>
          </a:prstGeom>
          <a:solidFill>
            <a:srgbClr val="00DFCA"/>
          </a:solidFill>
          <a:ln w="12700">
            <a:solidFill>
              <a:srgbClr val="00DFCA"/>
            </a:solidFill>
            <a:round/>
            <a:headEnd/>
            <a:tailEnd/>
          </a:ln>
          <a:effectLst/>
        </p:spPr>
        <p:txBody>
          <a:bodyPr wrap="none" anchor="ctr"/>
          <a:lstStyle/>
          <a:p>
            <a:endParaRPr lang="en-US"/>
          </a:p>
        </p:txBody>
      </p:sp>
      <p:sp>
        <p:nvSpPr>
          <p:cNvPr id="93205" name="Oval 21"/>
          <p:cNvSpPr>
            <a:spLocks noChangeArrowheads="1"/>
          </p:cNvSpPr>
          <p:nvPr/>
        </p:nvSpPr>
        <p:spPr bwMode="auto">
          <a:xfrm>
            <a:off x="5084763" y="5005388"/>
            <a:ext cx="214312" cy="215900"/>
          </a:xfrm>
          <a:prstGeom prst="ellipse">
            <a:avLst/>
          </a:prstGeom>
          <a:solidFill>
            <a:srgbClr val="00DFCA"/>
          </a:solidFill>
          <a:ln w="12700">
            <a:solidFill>
              <a:srgbClr val="00DFCA"/>
            </a:solidFill>
            <a:round/>
            <a:headEnd/>
            <a:tailEnd/>
          </a:ln>
          <a:effectLst/>
        </p:spPr>
        <p:txBody>
          <a:bodyPr wrap="none" anchor="ctr"/>
          <a:lstStyle/>
          <a:p>
            <a:endParaRPr lang="en-US"/>
          </a:p>
        </p:txBody>
      </p:sp>
      <p:sp>
        <p:nvSpPr>
          <p:cNvPr id="93206" name="Oval 22"/>
          <p:cNvSpPr>
            <a:spLocks noChangeArrowheads="1"/>
          </p:cNvSpPr>
          <p:nvPr/>
        </p:nvSpPr>
        <p:spPr bwMode="auto">
          <a:xfrm>
            <a:off x="3497263" y="3317875"/>
            <a:ext cx="214312" cy="217488"/>
          </a:xfrm>
          <a:prstGeom prst="ellipse">
            <a:avLst/>
          </a:prstGeom>
          <a:solidFill>
            <a:srgbClr val="00DFCA"/>
          </a:solidFill>
          <a:ln w="12700">
            <a:solidFill>
              <a:srgbClr val="00DFCA"/>
            </a:solidFill>
            <a:round/>
            <a:headEnd/>
            <a:tailEnd/>
          </a:ln>
          <a:effectLst/>
        </p:spPr>
        <p:txBody>
          <a:bodyPr wrap="none" anchor="ctr"/>
          <a:lstStyle/>
          <a:p>
            <a:endParaRPr lang="en-US"/>
          </a:p>
        </p:txBody>
      </p:sp>
      <p:sp>
        <p:nvSpPr>
          <p:cNvPr id="93207" name="Oval 23"/>
          <p:cNvSpPr>
            <a:spLocks noChangeArrowheads="1"/>
          </p:cNvSpPr>
          <p:nvPr/>
        </p:nvSpPr>
        <p:spPr bwMode="auto">
          <a:xfrm>
            <a:off x="5916613" y="5005388"/>
            <a:ext cx="214312" cy="215900"/>
          </a:xfrm>
          <a:prstGeom prst="ellipse">
            <a:avLst/>
          </a:prstGeom>
          <a:solidFill>
            <a:srgbClr val="00DFCA"/>
          </a:solidFill>
          <a:ln w="12700">
            <a:solidFill>
              <a:srgbClr val="00DFCA"/>
            </a:solidFill>
            <a:round/>
            <a:headEnd/>
            <a:tailEnd/>
          </a:ln>
          <a:effectLst/>
        </p:spPr>
        <p:txBody>
          <a:bodyPr wrap="none" anchor="ctr"/>
          <a:lstStyle/>
          <a:p>
            <a:endParaRPr lang="en-US"/>
          </a:p>
        </p:txBody>
      </p:sp>
      <p:sp>
        <p:nvSpPr>
          <p:cNvPr id="93208" name="Oval 24"/>
          <p:cNvSpPr>
            <a:spLocks noChangeArrowheads="1"/>
          </p:cNvSpPr>
          <p:nvPr/>
        </p:nvSpPr>
        <p:spPr bwMode="auto">
          <a:xfrm>
            <a:off x="5916613" y="3702050"/>
            <a:ext cx="214312" cy="215900"/>
          </a:xfrm>
          <a:prstGeom prst="ellipse">
            <a:avLst/>
          </a:prstGeom>
          <a:solidFill>
            <a:srgbClr val="00DFCA"/>
          </a:solidFill>
          <a:ln w="12700">
            <a:solidFill>
              <a:srgbClr val="00DFCA"/>
            </a:solidFill>
            <a:round/>
            <a:headEnd/>
            <a:tailEnd/>
          </a:ln>
          <a:effectLst/>
        </p:spPr>
        <p:txBody>
          <a:bodyPr wrap="none" anchor="ctr"/>
          <a:lstStyle/>
          <a:p>
            <a:endParaRPr lang="en-US"/>
          </a:p>
        </p:txBody>
      </p:sp>
      <p:sp>
        <p:nvSpPr>
          <p:cNvPr id="93209" name="Oval 25"/>
          <p:cNvSpPr>
            <a:spLocks noChangeArrowheads="1"/>
          </p:cNvSpPr>
          <p:nvPr/>
        </p:nvSpPr>
        <p:spPr bwMode="auto">
          <a:xfrm>
            <a:off x="3798888" y="4851400"/>
            <a:ext cx="214312" cy="217488"/>
          </a:xfrm>
          <a:prstGeom prst="ellipse">
            <a:avLst/>
          </a:prstGeom>
          <a:solidFill>
            <a:srgbClr val="00DFCA"/>
          </a:solidFill>
          <a:ln w="12700">
            <a:solidFill>
              <a:srgbClr val="00DFCA"/>
            </a:solidFill>
            <a:round/>
            <a:headEnd/>
            <a:tailEnd/>
          </a:ln>
          <a:effectLst/>
        </p:spPr>
        <p:txBody>
          <a:bodyPr wrap="none" anchor="ctr"/>
          <a:lstStyle/>
          <a:p>
            <a:endParaRPr lang="en-US"/>
          </a:p>
        </p:txBody>
      </p:sp>
      <p:sp>
        <p:nvSpPr>
          <p:cNvPr id="93210" name="Oval 26"/>
          <p:cNvSpPr>
            <a:spLocks noChangeArrowheads="1"/>
          </p:cNvSpPr>
          <p:nvPr/>
        </p:nvSpPr>
        <p:spPr bwMode="auto">
          <a:xfrm>
            <a:off x="5010150" y="3089275"/>
            <a:ext cx="212725" cy="215900"/>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3211" name="Oval 27"/>
          <p:cNvSpPr>
            <a:spLocks noChangeArrowheads="1"/>
          </p:cNvSpPr>
          <p:nvPr/>
        </p:nvSpPr>
        <p:spPr bwMode="auto">
          <a:xfrm>
            <a:off x="6521450" y="4545013"/>
            <a:ext cx="214313" cy="217487"/>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3212" name="Oval 28"/>
          <p:cNvSpPr>
            <a:spLocks noChangeArrowheads="1"/>
          </p:cNvSpPr>
          <p:nvPr/>
        </p:nvSpPr>
        <p:spPr bwMode="auto">
          <a:xfrm>
            <a:off x="3949700" y="4238625"/>
            <a:ext cx="215900" cy="217488"/>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3213" name="Oval 29"/>
          <p:cNvSpPr>
            <a:spLocks noChangeArrowheads="1"/>
          </p:cNvSpPr>
          <p:nvPr/>
        </p:nvSpPr>
        <p:spPr bwMode="auto">
          <a:xfrm>
            <a:off x="3346450" y="3702050"/>
            <a:ext cx="212725" cy="215900"/>
          </a:xfrm>
          <a:prstGeom prst="ellipse">
            <a:avLst/>
          </a:prstGeom>
          <a:solidFill>
            <a:srgbClr val="FF5008"/>
          </a:solidFill>
          <a:ln w="12700">
            <a:solidFill>
              <a:srgbClr val="FF5008"/>
            </a:solidFill>
            <a:round/>
            <a:headEnd/>
            <a:tailEnd/>
          </a:ln>
          <a:effectLst/>
        </p:spPr>
        <p:txBody>
          <a:bodyPr wrap="none" anchor="ctr"/>
          <a:lstStyle/>
          <a:p>
            <a:endParaRPr lang="en-US"/>
          </a:p>
        </p:txBody>
      </p:sp>
      <p:sp>
        <p:nvSpPr>
          <p:cNvPr id="93214" name="Oval 30"/>
          <p:cNvSpPr>
            <a:spLocks noChangeArrowheads="1"/>
          </p:cNvSpPr>
          <p:nvPr/>
        </p:nvSpPr>
        <p:spPr bwMode="auto">
          <a:xfrm>
            <a:off x="5235575" y="3854450"/>
            <a:ext cx="214313" cy="217488"/>
          </a:xfrm>
          <a:prstGeom prst="ellipse">
            <a:avLst/>
          </a:prstGeom>
          <a:solidFill>
            <a:srgbClr val="FF5008"/>
          </a:solidFill>
          <a:ln w="12700">
            <a:solidFill>
              <a:srgbClr val="FF5008"/>
            </a:solidFill>
            <a:round/>
            <a:headEnd/>
            <a:tailEnd/>
          </a:ln>
          <a:effectLst/>
        </p:spPr>
        <p:txBody>
          <a:bodyPr wrap="none" anchor="ctr"/>
          <a:lstStyle/>
          <a:p>
            <a:endParaRPr lang="en-US"/>
          </a:p>
        </p:txBody>
      </p:sp>
      <p:sp>
        <p:nvSpPr>
          <p:cNvPr id="93215" name="Oval 31"/>
          <p:cNvSpPr>
            <a:spLocks noChangeArrowheads="1"/>
          </p:cNvSpPr>
          <p:nvPr/>
        </p:nvSpPr>
        <p:spPr bwMode="auto">
          <a:xfrm>
            <a:off x="3270250" y="4697413"/>
            <a:ext cx="214313" cy="219075"/>
          </a:xfrm>
          <a:prstGeom prst="ellipse">
            <a:avLst/>
          </a:prstGeom>
          <a:solidFill>
            <a:srgbClr val="FF5008"/>
          </a:solidFill>
          <a:ln w="12700">
            <a:solidFill>
              <a:srgbClr val="FF5008"/>
            </a:solidFill>
            <a:round/>
            <a:headEnd/>
            <a:tailEnd/>
          </a:ln>
          <a:effectLst/>
        </p:spPr>
        <p:txBody>
          <a:bodyPr wrap="none" anchor="ctr"/>
          <a:lstStyle/>
          <a:p>
            <a:endParaRPr lang="en-US"/>
          </a:p>
        </p:txBody>
      </p:sp>
      <p:sp>
        <p:nvSpPr>
          <p:cNvPr id="93216" name="Oval 32"/>
          <p:cNvSpPr>
            <a:spLocks noChangeArrowheads="1"/>
          </p:cNvSpPr>
          <p:nvPr/>
        </p:nvSpPr>
        <p:spPr bwMode="auto">
          <a:xfrm>
            <a:off x="5537200" y="4545013"/>
            <a:ext cx="215900" cy="217487"/>
          </a:xfrm>
          <a:prstGeom prst="ellipse">
            <a:avLst/>
          </a:prstGeom>
          <a:solidFill>
            <a:srgbClr val="FF5008"/>
          </a:solidFill>
          <a:ln w="12700">
            <a:solidFill>
              <a:srgbClr val="FF5008"/>
            </a:solidFill>
            <a:round/>
            <a:headEnd/>
            <a:tailEnd/>
          </a:ln>
          <a:effectLst/>
        </p:spPr>
        <p:txBody>
          <a:bodyPr wrap="none" anchor="ctr"/>
          <a:lstStyle/>
          <a:p>
            <a:endParaRPr lang="en-US"/>
          </a:p>
        </p:txBody>
      </p:sp>
      <p:sp>
        <p:nvSpPr>
          <p:cNvPr id="93217" name="Oval 33"/>
          <p:cNvSpPr>
            <a:spLocks noChangeArrowheads="1"/>
          </p:cNvSpPr>
          <p:nvPr/>
        </p:nvSpPr>
        <p:spPr bwMode="auto">
          <a:xfrm>
            <a:off x="6596063" y="4238625"/>
            <a:ext cx="214312" cy="217488"/>
          </a:xfrm>
          <a:prstGeom prst="ellipse">
            <a:avLst/>
          </a:prstGeom>
          <a:solidFill>
            <a:srgbClr val="FF5008"/>
          </a:solidFill>
          <a:ln w="12700">
            <a:solidFill>
              <a:srgbClr val="FF5008"/>
            </a:solidFill>
            <a:round/>
            <a:headEnd/>
            <a:tailEnd/>
          </a:ln>
          <a:effectLst/>
        </p:spPr>
        <p:txBody>
          <a:bodyPr wrap="none" anchor="ctr"/>
          <a:lstStyle/>
          <a:p>
            <a:endParaRPr lang="en-US"/>
          </a:p>
        </p:txBody>
      </p:sp>
      <p:sp>
        <p:nvSpPr>
          <p:cNvPr id="93218" name="Oval 34"/>
          <p:cNvSpPr>
            <a:spLocks noChangeArrowheads="1"/>
          </p:cNvSpPr>
          <p:nvPr/>
        </p:nvSpPr>
        <p:spPr bwMode="auto">
          <a:xfrm>
            <a:off x="5991225" y="3317875"/>
            <a:ext cx="214313" cy="217488"/>
          </a:xfrm>
          <a:prstGeom prst="ellipse">
            <a:avLst/>
          </a:prstGeom>
          <a:solidFill>
            <a:srgbClr val="FF5008"/>
          </a:solidFill>
          <a:ln w="12700">
            <a:solidFill>
              <a:srgbClr val="FF5008"/>
            </a:solidFill>
            <a:round/>
            <a:headEnd/>
            <a:tailEnd/>
          </a:ln>
          <a:effectLst/>
        </p:spPr>
        <p:txBody>
          <a:bodyPr wrap="none" anchor="ctr"/>
          <a:lstStyle/>
          <a:p>
            <a:endParaRPr lang="en-US"/>
          </a:p>
        </p:txBody>
      </p:sp>
      <p:sp>
        <p:nvSpPr>
          <p:cNvPr id="93219" name="Oval 35"/>
          <p:cNvSpPr>
            <a:spLocks noChangeArrowheads="1"/>
          </p:cNvSpPr>
          <p:nvPr/>
        </p:nvSpPr>
        <p:spPr bwMode="auto">
          <a:xfrm>
            <a:off x="4556125" y="3548063"/>
            <a:ext cx="212725" cy="219075"/>
          </a:xfrm>
          <a:prstGeom prst="ellipse">
            <a:avLst/>
          </a:prstGeom>
          <a:solidFill>
            <a:srgbClr val="FF5008"/>
          </a:solidFill>
          <a:ln w="12700">
            <a:solidFill>
              <a:srgbClr val="FF5008"/>
            </a:solidFill>
            <a:round/>
            <a:headEnd/>
            <a:tailEnd/>
          </a:ln>
          <a:effectLst/>
        </p:spPr>
        <p:txBody>
          <a:bodyPr wrap="none" anchor="ctr"/>
          <a:lstStyle/>
          <a:p>
            <a:endParaRPr lang="en-US"/>
          </a:p>
        </p:txBody>
      </p:sp>
      <p:sp>
        <p:nvSpPr>
          <p:cNvPr id="93220" name="Oval 36"/>
          <p:cNvSpPr>
            <a:spLocks noChangeArrowheads="1"/>
          </p:cNvSpPr>
          <p:nvPr/>
        </p:nvSpPr>
        <p:spPr bwMode="auto">
          <a:xfrm>
            <a:off x="3648075" y="4621213"/>
            <a:ext cx="214313" cy="217487"/>
          </a:xfrm>
          <a:prstGeom prst="ellipse">
            <a:avLst/>
          </a:prstGeom>
          <a:solidFill>
            <a:srgbClr val="FF5008"/>
          </a:solidFill>
          <a:ln w="12700">
            <a:solidFill>
              <a:srgbClr val="FF5008"/>
            </a:solidFill>
            <a:round/>
            <a:headEnd/>
            <a:tailEnd/>
          </a:ln>
          <a:effectLst/>
        </p:spPr>
        <p:txBody>
          <a:bodyPr wrap="none" anchor="ctr"/>
          <a:lstStyle/>
          <a:p>
            <a:endParaRPr lang="en-US"/>
          </a:p>
        </p:txBody>
      </p:sp>
      <p:sp>
        <p:nvSpPr>
          <p:cNvPr id="93221" name="Oval 37"/>
          <p:cNvSpPr>
            <a:spLocks noChangeArrowheads="1"/>
          </p:cNvSpPr>
          <p:nvPr/>
        </p:nvSpPr>
        <p:spPr bwMode="auto">
          <a:xfrm>
            <a:off x="2514600" y="4238625"/>
            <a:ext cx="214313" cy="217488"/>
          </a:xfrm>
          <a:prstGeom prst="ellipse">
            <a:avLst/>
          </a:prstGeom>
          <a:solidFill>
            <a:srgbClr val="FF5008"/>
          </a:solidFill>
          <a:ln w="12700">
            <a:solidFill>
              <a:srgbClr val="FF5008"/>
            </a:solidFill>
            <a:round/>
            <a:headEnd/>
            <a:tailEnd/>
          </a:ln>
          <a:effectLst/>
        </p:spPr>
        <p:txBody>
          <a:bodyPr wrap="none" anchor="ctr"/>
          <a:lstStyle/>
          <a:p>
            <a:endParaRPr lang="en-US"/>
          </a:p>
        </p:txBody>
      </p:sp>
      <p:sp>
        <p:nvSpPr>
          <p:cNvPr id="93222" name="Oval 38"/>
          <p:cNvSpPr>
            <a:spLocks noChangeArrowheads="1"/>
          </p:cNvSpPr>
          <p:nvPr/>
        </p:nvSpPr>
        <p:spPr bwMode="auto">
          <a:xfrm>
            <a:off x="4178300" y="3241675"/>
            <a:ext cx="212725" cy="217488"/>
          </a:xfrm>
          <a:prstGeom prst="ellipse">
            <a:avLst/>
          </a:prstGeom>
          <a:solidFill>
            <a:srgbClr val="FC0128"/>
          </a:solidFill>
          <a:ln w="12700">
            <a:solidFill>
              <a:srgbClr val="FC0128"/>
            </a:solidFill>
            <a:round/>
            <a:headEnd/>
            <a:tailEnd/>
          </a:ln>
          <a:effectLst/>
        </p:spPr>
        <p:txBody>
          <a:bodyPr wrap="none" anchor="ctr"/>
          <a:lstStyle/>
          <a:p>
            <a:endParaRPr lang="en-US"/>
          </a:p>
        </p:txBody>
      </p:sp>
      <p:sp>
        <p:nvSpPr>
          <p:cNvPr id="93223" name="Oval 39"/>
          <p:cNvSpPr>
            <a:spLocks noChangeArrowheads="1"/>
          </p:cNvSpPr>
          <p:nvPr/>
        </p:nvSpPr>
        <p:spPr bwMode="auto">
          <a:xfrm>
            <a:off x="3497263" y="4238625"/>
            <a:ext cx="214312" cy="217488"/>
          </a:xfrm>
          <a:prstGeom prst="ellipse">
            <a:avLst/>
          </a:prstGeom>
          <a:solidFill>
            <a:srgbClr val="FC0128"/>
          </a:solidFill>
          <a:ln w="12700">
            <a:solidFill>
              <a:srgbClr val="FC0128"/>
            </a:solidFill>
            <a:round/>
            <a:headEnd/>
            <a:tailEnd/>
          </a:ln>
          <a:effectLst/>
        </p:spPr>
        <p:txBody>
          <a:bodyPr wrap="none" anchor="ctr"/>
          <a:lstStyle/>
          <a:p>
            <a:endParaRPr lang="en-US"/>
          </a:p>
        </p:txBody>
      </p:sp>
      <p:sp>
        <p:nvSpPr>
          <p:cNvPr id="93224" name="Oval 40"/>
          <p:cNvSpPr>
            <a:spLocks noChangeArrowheads="1"/>
          </p:cNvSpPr>
          <p:nvPr/>
        </p:nvSpPr>
        <p:spPr bwMode="auto">
          <a:xfrm>
            <a:off x="4403725" y="4697413"/>
            <a:ext cx="214313" cy="219075"/>
          </a:xfrm>
          <a:prstGeom prst="ellipse">
            <a:avLst/>
          </a:prstGeom>
          <a:solidFill>
            <a:srgbClr val="FC0128"/>
          </a:solidFill>
          <a:ln w="12700">
            <a:solidFill>
              <a:srgbClr val="FC0128"/>
            </a:solidFill>
            <a:round/>
            <a:headEnd/>
            <a:tailEnd/>
          </a:ln>
          <a:effectLst/>
        </p:spPr>
        <p:txBody>
          <a:bodyPr wrap="none" anchor="ctr"/>
          <a:lstStyle/>
          <a:p>
            <a:endParaRPr lang="en-US"/>
          </a:p>
        </p:txBody>
      </p:sp>
      <p:sp>
        <p:nvSpPr>
          <p:cNvPr id="93225" name="Oval 41"/>
          <p:cNvSpPr>
            <a:spLocks noChangeArrowheads="1"/>
          </p:cNvSpPr>
          <p:nvPr/>
        </p:nvSpPr>
        <p:spPr bwMode="auto">
          <a:xfrm>
            <a:off x="4630738" y="4162425"/>
            <a:ext cx="214312" cy="217488"/>
          </a:xfrm>
          <a:prstGeom prst="ellipse">
            <a:avLst/>
          </a:prstGeom>
          <a:solidFill>
            <a:srgbClr val="FF5008"/>
          </a:solidFill>
          <a:ln w="12700">
            <a:solidFill>
              <a:srgbClr val="FF5008"/>
            </a:solidFill>
            <a:round/>
            <a:headEnd/>
            <a:tailEnd/>
          </a:ln>
          <a:effectLst/>
        </p:spPr>
        <p:txBody>
          <a:bodyPr wrap="none" anchor="ctr"/>
          <a:lstStyle/>
          <a:p>
            <a:endParaRPr lang="en-US"/>
          </a:p>
        </p:txBody>
      </p:sp>
      <p:sp>
        <p:nvSpPr>
          <p:cNvPr id="93226" name="Oval 42"/>
          <p:cNvSpPr>
            <a:spLocks noChangeArrowheads="1"/>
          </p:cNvSpPr>
          <p:nvPr/>
        </p:nvSpPr>
        <p:spPr bwMode="auto">
          <a:xfrm>
            <a:off x="5311775" y="4775200"/>
            <a:ext cx="212725" cy="217488"/>
          </a:xfrm>
          <a:prstGeom prst="ellipse">
            <a:avLst/>
          </a:prstGeom>
          <a:solidFill>
            <a:srgbClr val="FC0128"/>
          </a:solidFill>
          <a:ln w="12700">
            <a:solidFill>
              <a:srgbClr val="FC0128"/>
            </a:solidFill>
            <a:round/>
            <a:headEnd/>
            <a:tailEnd/>
          </a:ln>
          <a:effectLst/>
        </p:spPr>
        <p:txBody>
          <a:bodyPr wrap="none" anchor="ctr"/>
          <a:lstStyle/>
          <a:p>
            <a:endParaRPr lang="en-US"/>
          </a:p>
        </p:txBody>
      </p:sp>
      <p:sp>
        <p:nvSpPr>
          <p:cNvPr id="93227" name="Oval 43"/>
          <p:cNvSpPr>
            <a:spLocks noChangeArrowheads="1"/>
          </p:cNvSpPr>
          <p:nvPr/>
        </p:nvSpPr>
        <p:spPr bwMode="auto">
          <a:xfrm>
            <a:off x="5387975" y="3395663"/>
            <a:ext cx="212725" cy="217487"/>
          </a:xfrm>
          <a:prstGeom prst="ellipse">
            <a:avLst/>
          </a:prstGeom>
          <a:solidFill>
            <a:srgbClr val="FC0128"/>
          </a:solidFill>
          <a:ln w="12700">
            <a:solidFill>
              <a:srgbClr val="FC0128"/>
            </a:solidFill>
            <a:round/>
            <a:headEnd/>
            <a:tailEnd/>
          </a:ln>
          <a:effectLst/>
        </p:spPr>
        <p:txBody>
          <a:bodyPr wrap="none" anchor="ctr"/>
          <a:lstStyle/>
          <a:p>
            <a:endParaRPr lang="en-US"/>
          </a:p>
        </p:txBody>
      </p:sp>
      <p:sp>
        <p:nvSpPr>
          <p:cNvPr id="93228" name="Oval 44"/>
          <p:cNvSpPr>
            <a:spLocks noChangeArrowheads="1"/>
          </p:cNvSpPr>
          <p:nvPr/>
        </p:nvSpPr>
        <p:spPr bwMode="auto">
          <a:xfrm>
            <a:off x="6596063" y="3779838"/>
            <a:ext cx="214312" cy="215900"/>
          </a:xfrm>
          <a:prstGeom prst="ellipse">
            <a:avLst/>
          </a:prstGeom>
          <a:solidFill>
            <a:srgbClr val="FC0128"/>
          </a:solidFill>
          <a:ln w="12700">
            <a:solidFill>
              <a:srgbClr val="FC0128"/>
            </a:solidFill>
            <a:round/>
            <a:headEnd/>
            <a:tailEnd/>
          </a:ln>
          <a:effectLst/>
        </p:spPr>
        <p:txBody>
          <a:bodyPr wrap="none" anchor="ctr"/>
          <a:lstStyle/>
          <a:p>
            <a:endParaRPr lang="en-US"/>
          </a:p>
        </p:txBody>
      </p:sp>
      <p:sp>
        <p:nvSpPr>
          <p:cNvPr id="93229" name="Oval 45"/>
          <p:cNvSpPr>
            <a:spLocks noChangeArrowheads="1"/>
          </p:cNvSpPr>
          <p:nvPr/>
        </p:nvSpPr>
        <p:spPr bwMode="auto">
          <a:xfrm>
            <a:off x="6899275" y="4392613"/>
            <a:ext cx="214313" cy="215900"/>
          </a:xfrm>
          <a:prstGeom prst="ellipse">
            <a:avLst/>
          </a:prstGeom>
          <a:solidFill>
            <a:srgbClr val="FC0128"/>
          </a:solidFill>
          <a:ln w="12700">
            <a:solidFill>
              <a:srgbClr val="FC0128"/>
            </a:solidFill>
            <a:round/>
            <a:headEnd/>
            <a:tailEnd/>
          </a:ln>
          <a:effectLst/>
        </p:spPr>
        <p:txBody>
          <a:bodyPr wrap="none" anchor="ctr"/>
          <a:lstStyle/>
          <a:p>
            <a:endParaRPr lang="en-US"/>
          </a:p>
        </p:txBody>
      </p:sp>
      <p:sp>
        <p:nvSpPr>
          <p:cNvPr id="93230" name="Oval 46"/>
          <p:cNvSpPr>
            <a:spLocks noChangeArrowheads="1"/>
          </p:cNvSpPr>
          <p:nvPr/>
        </p:nvSpPr>
        <p:spPr bwMode="auto">
          <a:xfrm>
            <a:off x="3875088" y="3089275"/>
            <a:ext cx="214312" cy="215900"/>
          </a:xfrm>
          <a:prstGeom prst="ellipse">
            <a:avLst/>
          </a:prstGeom>
          <a:solidFill>
            <a:srgbClr val="438E00"/>
          </a:solidFill>
          <a:ln w="12700">
            <a:solidFill>
              <a:srgbClr val="438E00"/>
            </a:solidFill>
            <a:round/>
            <a:headEnd/>
            <a:tailEnd/>
          </a:ln>
          <a:effectLst/>
        </p:spPr>
        <p:txBody>
          <a:bodyPr wrap="none" anchor="ctr"/>
          <a:lstStyle/>
          <a:p>
            <a:endParaRPr lang="en-US"/>
          </a:p>
        </p:txBody>
      </p:sp>
      <p:sp>
        <p:nvSpPr>
          <p:cNvPr id="93231" name="Oval 47"/>
          <p:cNvSpPr>
            <a:spLocks noChangeArrowheads="1"/>
          </p:cNvSpPr>
          <p:nvPr/>
        </p:nvSpPr>
        <p:spPr bwMode="auto">
          <a:xfrm>
            <a:off x="3119438" y="4238625"/>
            <a:ext cx="214312" cy="217488"/>
          </a:xfrm>
          <a:prstGeom prst="ellipse">
            <a:avLst/>
          </a:prstGeom>
          <a:solidFill>
            <a:srgbClr val="438E00"/>
          </a:solidFill>
          <a:ln w="12700">
            <a:solidFill>
              <a:srgbClr val="438E00"/>
            </a:solidFill>
            <a:round/>
            <a:headEnd/>
            <a:tailEnd/>
          </a:ln>
          <a:effectLst/>
        </p:spPr>
        <p:txBody>
          <a:bodyPr wrap="none" anchor="ctr"/>
          <a:lstStyle/>
          <a:p>
            <a:endParaRPr lang="en-US"/>
          </a:p>
        </p:txBody>
      </p:sp>
      <p:sp>
        <p:nvSpPr>
          <p:cNvPr id="93232" name="Oval 48"/>
          <p:cNvSpPr>
            <a:spLocks noChangeArrowheads="1"/>
          </p:cNvSpPr>
          <p:nvPr/>
        </p:nvSpPr>
        <p:spPr bwMode="auto">
          <a:xfrm>
            <a:off x="2816225" y="3625850"/>
            <a:ext cx="214313" cy="215900"/>
          </a:xfrm>
          <a:prstGeom prst="ellipse">
            <a:avLst/>
          </a:prstGeom>
          <a:solidFill>
            <a:srgbClr val="438E00"/>
          </a:solidFill>
          <a:ln w="12700">
            <a:solidFill>
              <a:srgbClr val="438E00"/>
            </a:solidFill>
            <a:round/>
            <a:headEnd/>
            <a:tailEnd/>
          </a:ln>
          <a:effectLst/>
        </p:spPr>
        <p:txBody>
          <a:bodyPr wrap="none" anchor="ctr"/>
          <a:lstStyle/>
          <a:p>
            <a:endParaRPr lang="en-US"/>
          </a:p>
        </p:txBody>
      </p:sp>
      <p:sp>
        <p:nvSpPr>
          <p:cNvPr id="93233" name="Oval 49"/>
          <p:cNvSpPr>
            <a:spLocks noChangeArrowheads="1"/>
          </p:cNvSpPr>
          <p:nvPr/>
        </p:nvSpPr>
        <p:spPr bwMode="auto">
          <a:xfrm>
            <a:off x="6067425" y="4545013"/>
            <a:ext cx="214313" cy="217487"/>
          </a:xfrm>
          <a:prstGeom prst="ellipse">
            <a:avLst/>
          </a:prstGeom>
          <a:solidFill>
            <a:srgbClr val="438E00"/>
          </a:solidFill>
          <a:ln w="12700">
            <a:solidFill>
              <a:srgbClr val="438E00"/>
            </a:solidFill>
            <a:round/>
            <a:headEnd/>
            <a:tailEnd/>
          </a:ln>
          <a:effectLst/>
        </p:spPr>
        <p:txBody>
          <a:bodyPr wrap="none" anchor="ctr"/>
          <a:lstStyle/>
          <a:p>
            <a:endParaRPr lang="en-US"/>
          </a:p>
        </p:txBody>
      </p:sp>
      <p:sp>
        <p:nvSpPr>
          <p:cNvPr id="93234" name="Oval 50"/>
          <p:cNvSpPr>
            <a:spLocks noChangeArrowheads="1"/>
          </p:cNvSpPr>
          <p:nvPr/>
        </p:nvSpPr>
        <p:spPr bwMode="auto">
          <a:xfrm>
            <a:off x="5613400" y="4238625"/>
            <a:ext cx="214313" cy="217488"/>
          </a:xfrm>
          <a:prstGeom prst="ellipse">
            <a:avLst/>
          </a:prstGeom>
          <a:solidFill>
            <a:srgbClr val="438E00"/>
          </a:solidFill>
          <a:ln w="12700">
            <a:solidFill>
              <a:srgbClr val="438E00"/>
            </a:solidFill>
            <a:round/>
            <a:headEnd/>
            <a:tailEnd/>
          </a:ln>
          <a:effectLst/>
        </p:spPr>
        <p:txBody>
          <a:bodyPr wrap="none" anchor="ctr"/>
          <a:lstStyle/>
          <a:p>
            <a:endParaRPr lang="en-US"/>
          </a:p>
        </p:txBody>
      </p:sp>
      <p:sp>
        <p:nvSpPr>
          <p:cNvPr id="93235" name="Oval 51"/>
          <p:cNvSpPr>
            <a:spLocks noChangeArrowheads="1"/>
          </p:cNvSpPr>
          <p:nvPr/>
        </p:nvSpPr>
        <p:spPr bwMode="auto">
          <a:xfrm>
            <a:off x="4102100" y="3930650"/>
            <a:ext cx="212725" cy="219075"/>
          </a:xfrm>
          <a:prstGeom prst="ellipse">
            <a:avLst/>
          </a:prstGeom>
          <a:solidFill>
            <a:srgbClr val="438E00"/>
          </a:solidFill>
          <a:ln w="12700">
            <a:solidFill>
              <a:srgbClr val="438E00"/>
            </a:solidFill>
            <a:round/>
            <a:headEnd/>
            <a:tailEnd/>
          </a:ln>
          <a:effectLst/>
        </p:spPr>
        <p:txBody>
          <a:bodyPr wrap="none" anchor="ctr"/>
          <a:lstStyle/>
          <a:p>
            <a:endParaRPr lang="en-US"/>
          </a:p>
        </p:txBody>
      </p:sp>
      <p:sp>
        <p:nvSpPr>
          <p:cNvPr id="93236" name="Oval 52"/>
          <p:cNvSpPr>
            <a:spLocks noChangeArrowheads="1"/>
          </p:cNvSpPr>
          <p:nvPr/>
        </p:nvSpPr>
        <p:spPr bwMode="auto">
          <a:xfrm>
            <a:off x="4556125" y="5081588"/>
            <a:ext cx="212725" cy="217487"/>
          </a:xfrm>
          <a:prstGeom prst="ellipse">
            <a:avLst/>
          </a:prstGeom>
          <a:solidFill>
            <a:srgbClr val="438E00"/>
          </a:solidFill>
          <a:ln w="12700">
            <a:solidFill>
              <a:srgbClr val="438E00"/>
            </a:solidFill>
            <a:round/>
            <a:headEnd/>
            <a:tailEnd/>
          </a:ln>
          <a:effectLst/>
        </p:spPr>
        <p:txBody>
          <a:bodyPr wrap="none" anchor="ctr"/>
          <a:lstStyle/>
          <a:p>
            <a:endParaRPr lang="en-US"/>
          </a:p>
        </p:txBody>
      </p:sp>
      <p:sp>
        <p:nvSpPr>
          <p:cNvPr id="93237" name="Oval 53"/>
          <p:cNvSpPr>
            <a:spLocks noChangeArrowheads="1"/>
          </p:cNvSpPr>
          <p:nvPr/>
        </p:nvSpPr>
        <p:spPr bwMode="auto">
          <a:xfrm>
            <a:off x="4252913" y="4314825"/>
            <a:ext cx="214312" cy="217488"/>
          </a:xfrm>
          <a:prstGeom prst="ellipse">
            <a:avLst/>
          </a:prstGeom>
          <a:solidFill>
            <a:srgbClr val="438E00"/>
          </a:solidFill>
          <a:ln w="12700">
            <a:solidFill>
              <a:srgbClr val="438E00"/>
            </a:solidFill>
            <a:round/>
            <a:headEnd/>
            <a:tailEnd/>
          </a:ln>
          <a:effectLst/>
        </p:spPr>
        <p:txBody>
          <a:bodyPr wrap="none" anchor="ctr"/>
          <a:lstStyle/>
          <a:p>
            <a:endParaRPr lang="en-US"/>
          </a:p>
        </p:txBody>
      </p:sp>
      <p:sp>
        <p:nvSpPr>
          <p:cNvPr id="93238" name="Oval 54"/>
          <p:cNvSpPr>
            <a:spLocks noChangeArrowheads="1"/>
          </p:cNvSpPr>
          <p:nvPr/>
        </p:nvSpPr>
        <p:spPr bwMode="auto">
          <a:xfrm>
            <a:off x="6973888" y="4008438"/>
            <a:ext cx="214312" cy="217487"/>
          </a:xfrm>
          <a:prstGeom prst="ellipse">
            <a:avLst/>
          </a:prstGeom>
          <a:solidFill>
            <a:srgbClr val="438E00"/>
          </a:solidFill>
          <a:ln w="12700">
            <a:solidFill>
              <a:srgbClr val="438E00"/>
            </a:solidFill>
            <a:round/>
            <a:headEnd/>
            <a:tailEnd/>
          </a:ln>
          <a:effectLst/>
        </p:spPr>
        <p:txBody>
          <a:bodyPr wrap="none" anchor="ctr"/>
          <a:lstStyle/>
          <a:p>
            <a:endParaRPr lang="en-US"/>
          </a:p>
        </p:txBody>
      </p:sp>
      <p:sp>
        <p:nvSpPr>
          <p:cNvPr id="93239" name="Oval 55"/>
          <p:cNvSpPr>
            <a:spLocks noChangeArrowheads="1"/>
          </p:cNvSpPr>
          <p:nvPr/>
        </p:nvSpPr>
        <p:spPr bwMode="auto">
          <a:xfrm>
            <a:off x="4933950" y="4621213"/>
            <a:ext cx="212725" cy="217487"/>
          </a:xfrm>
          <a:prstGeom prst="ellipse">
            <a:avLst/>
          </a:prstGeom>
          <a:solidFill>
            <a:srgbClr val="438E00"/>
          </a:solidFill>
          <a:ln w="12700">
            <a:solidFill>
              <a:srgbClr val="438E00"/>
            </a:solidFill>
            <a:round/>
            <a:headEnd/>
            <a:tailEnd/>
          </a:ln>
          <a:effectLst/>
        </p:spPr>
        <p:txBody>
          <a:bodyPr wrap="none" anchor="ctr"/>
          <a:lstStyle/>
          <a:p>
            <a:endParaRPr lang="en-US"/>
          </a:p>
        </p:txBody>
      </p:sp>
      <p:sp>
        <p:nvSpPr>
          <p:cNvPr id="93240" name="Oval 56"/>
          <p:cNvSpPr>
            <a:spLocks noChangeArrowheads="1"/>
          </p:cNvSpPr>
          <p:nvPr/>
        </p:nvSpPr>
        <p:spPr bwMode="auto">
          <a:xfrm>
            <a:off x="4102100" y="5005388"/>
            <a:ext cx="212725" cy="215900"/>
          </a:xfrm>
          <a:prstGeom prst="ellipse">
            <a:avLst/>
          </a:prstGeom>
          <a:solidFill>
            <a:srgbClr val="438E00"/>
          </a:solidFill>
          <a:ln w="12700">
            <a:solidFill>
              <a:srgbClr val="438E00"/>
            </a:solidFill>
            <a:round/>
            <a:headEnd/>
            <a:tailEnd/>
          </a:ln>
          <a:effectLst/>
        </p:spPr>
        <p:txBody>
          <a:bodyPr wrap="none" anchor="ctr"/>
          <a:lstStyle/>
          <a:p>
            <a:endParaRPr lang="en-US"/>
          </a:p>
        </p:txBody>
      </p:sp>
      <p:sp>
        <p:nvSpPr>
          <p:cNvPr id="93241" name="Oval 57"/>
          <p:cNvSpPr>
            <a:spLocks noChangeArrowheads="1"/>
          </p:cNvSpPr>
          <p:nvPr/>
        </p:nvSpPr>
        <p:spPr bwMode="auto">
          <a:xfrm>
            <a:off x="2514600" y="3854450"/>
            <a:ext cx="214313" cy="217488"/>
          </a:xfrm>
          <a:prstGeom prst="ellipse">
            <a:avLst/>
          </a:prstGeom>
          <a:solidFill>
            <a:srgbClr val="FAFD00"/>
          </a:solidFill>
          <a:ln w="12700">
            <a:solidFill>
              <a:srgbClr val="FAFD00"/>
            </a:solidFill>
            <a:round/>
            <a:headEnd/>
            <a:tailEnd/>
          </a:ln>
          <a:effectLst/>
        </p:spPr>
        <p:txBody>
          <a:bodyPr wrap="none" anchor="ctr"/>
          <a:lstStyle/>
          <a:p>
            <a:endParaRPr lang="en-US"/>
          </a:p>
        </p:txBody>
      </p:sp>
      <p:sp>
        <p:nvSpPr>
          <p:cNvPr id="93242" name="Oval 58"/>
          <p:cNvSpPr>
            <a:spLocks noChangeArrowheads="1"/>
          </p:cNvSpPr>
          <p:nvPr/>
        </p:nvSpPr>
        <p:spPr bwMode="auto">
          <a:xfrm>
            <a:off x="3724275" y="3930650"/>
            <a:ext cx="212725" cy="219075"/>
          </a:xfrm>
          <a:prstGeom prst="ellipse">
            <a:avLst/>
          </a:prstGeom>
          <a:solidFill>
            <a:srgbClr val="FAFD00"/>
          </a:solidFill>
          <a:ln w="12700">
            <a:solidFill>
              <a:srgbClr val="FAFD00"/>
            </a:solidFill>
            <a:round/>
            <a:headEnd/>
            <a:tailEnd/>
          </a:ln>
          <a:effectLst/>
        </p:spPr>
        <p:txBody>
          <a:bodyPr wrap="none" anchor="ctr"/>
          <a:lstStyle/>
          <a:p>
            <a:endParaRPr lang="en-US"/>
          </a:p>
        </p:txBody>
      </p:sp>
      <p:sp>
        <p:nvSpPr>
          <p:cNvPr id="93243" name="Oval 59"/>
          <p:cNvSpPr>
            <a:spLocks noChangeArrowheads="1"/>
          </p:cNvSpPr>
          <p:nvPr/>
        </p:nvSpPr>
        <p:spPr bwMode="auto">
          <a:xfrm>
            <a:off x="4102100" y="3548063"/>
            <a:ext cx="212725" cy="219075"/>
          </a:xfrm>
          <a:prstGeom prst="ellipse">
            <a:avLst/>
          </a:prstGeom>
          <a:solidFill>
            <a:srgbClr val="FAFD00"/>
          </a:solidFill>
          <a:ln w="12700">
            <a:solidFill>
              <a:srgbClr val="FAFD00"/>
            </a:solidFill>
            <a:round/>
            <a:headEnd/>
            <a:tailEnd/>
          </a:ln>
          <a:effectLst/>
        </p:spPr>
        <p:txBody>
          <a:bodyPr wrap="none" anchor="ctr"/>
          <a:lstStyle/>
          <a:p>
            <a:endParaRPr lang="en-US"/>
          </a:p>
        </p:txBody>
      </p:sp>
      <p:sp>
        <p:nvSpPr>
          <p:cNvPr id="93244" name="Oval 60"/>
          <p:cNvSpPr>
            <a:spLocks noChangeArrowheads="1"/>
          </p:cNvSpPr>
          <p:nvPr/>
        </p:nvSpPr>
        <p:spPr bwMode="auto">
          <a:xfrm>
            <a:off x="5840413" y="4697413"/>
            <a:ext cx="214312" cy="219075"/>
          </a:xfrm>
          <a:prstGeom prst="ellipse">
            <a:avLst/>
          </a:prstGeom>
          <a:solidFill>
            <a:srgbClr val="FAFD00"/>
          </a:solidFill>
          <a:ln w="12700">
            <a:solidFill>
              <a:srgbClr val="FAFD00"/>
            </a:solidFill>
            <a:round/>
            <a:headEnd/>
            <a:tailEnd/>
          </a:ln>
          <a:effectLst/>
        </p:spPr>
        <p:txBody>
          <a:bodyPr wrap="none" anchor="ctr"/>
          <a:lstStyle/>
          <a:p>
            <a:endParaRPr lang="en-US"/>
          </a:p>
        </p:txBody>
      </p:sp>
      <p:sp>
        <p:nvSpPr>
          <p:cNvPr id="93245" name="Oval 61" descr="90%"/>
          <p:cNvSpPr>
            <a:spLocks noChangeArrowheads="1"/>
          </p:cNvSpPr>
          <p:nvPr/>
        </p:nvSpPr>
        <p:spPr bwMode="auto">
          <a:xfrm>
            <a:off x="4705350" y="2935288"/>
            <a:ext cx="215900" cy="217487"/>
          </a:xfrm>
          <a:prstGeom prst="ellipse">
            <a:avLst/>
          </a:prstGeom>
          <a:pattFill prst="pct90">
            <a:fgClr>
              <a:srgbClr val="FAFD00"/>
            </a:fgClr>
            <a:bgClr>
              <a:schemeClr val="bg1"/>
            </a:bgClr>
          </a:pattFill>
          <a:ln w="12700">
            <a:solidFill>
              <a:srgbClr val="FAFD00"/>
            </a:solidFill>
            <a:round/>
            <a:headEnd/>
            <a:tailEnd/>
          </a:ln>
          <a:effectLst/>
        </p:spPr>
        <p:txBody>
          <a:bodyPr wrap="none" anchor="ctr"/>
          <a:lstStyle/>
          <a:p>
            <a:endParaRPr lang="en-US"/>
          </a:p>
        </p:txBody>
      </p:sp>
      <p:sp>
        <p:nvSpPr>
          <p:cNvPr id="93246" name="Oval 62"/>
          <p:cNvSpPr>
            <a:spLocks noChangeArrowheads="1"/>
          </p:cNvSpPr>
          <p:nvPr/>
        </p:nvSpPr>
        <p:spPr bwMode="auto">
          <a:xfrm>
            <a:off x="6596063" y="3471863"/>
            <a:ext cx="214312" cy="217487"/>
          </a:xfrm>
          <a:prstGeom prst="ellipse">
            <a:avLst/>
          </a:prstGeom>
          <a:solidFill>
            <a:srgbClr val="FAFD00"/>
          </a:solidFill>
          <a:ln w="12700">
            <a:solidFill>
              <a:srgbClr val="FAFD00"/>
            </a:solidFill>
            <a:round/>
            <a:headEnd/>
            <a:tailEnd/>
          </a:ln>
          <a:effectLst/>
        </p:spPr>
        <p:txBody>
          <a:bodyPr wrap="none" anchor="ctr"/>
          <a:lstStyle/>
          <a:p>
            <a:endParaRPr lang="en-US"/>
          </a:p>
        </p:txBody>
      </p:sp>
      <p:sp>
        <p:nvSpPr>
          <p:cNvPr id="93247" name="Oval 63"/>
          <p:cNvSpPr>
            <a:spLocks noChangeArrowheads="1"/>
          </p:cNvSpPr>
          <p:nvPr/>
        </p:nvSpPr>
        <p:spPr bwMode="auto">
          <a:xfrm>
            <a:off x="4933950" y="3779838"/>
            <a:ext cx="212725" cy="215900"/>
          </a:xfrm>
          <a:prstGeom prst="ellipse">
            <a:avLst/>
          </a:prstGeom>
          <a:solidFill>
            <a:srgbClr val="FAFD00"/>
          </a:solidFill>
          <a:ln w="12700">
            <a:solidFill>
              <a:srgbClr val="FAFD00"/>
            </a:solidFill>
            <a:round/>
            <a:headEnd/>
            <a:tailEnd/>
          </a:ln>
          <a:effectLst/>
        </p:spPr>
        <p:txBody>
          <a:bodyPr wrap="none" anchor="ctr"/>
          <a:lstStyle/>
          <a:p>
            <a:endParaRPr lang="en-US"/>
          </a:p>
        </p:txBody>
      </p:sp>
      <p:sp>
        <p:nvSpPr>
          <p:cNvPr id="93248" name="Oval 64"/>
          <p:cNvSpPr>
            <a:spLocks noChangeArrowheads="1"/>
          </p:cNvSpPr>
          <p:nvPr/>
        </p:nvSpPr>
        <p:spPr bwMode="auto">
          <a:xfrm>
            <a:off x="5916613" y="4084638"/>
            <a:ext cx="214312" cy="217487"/>
          </a:xfrm>
          <a:prstGeom prst="ellipse">
            <a:avLst/>
          </a:prstGeom>
          <a:solidFill>
            <a:srgbClr val="FAFD00"/>
          </a:solidFill>
          <a:ln w="12700">
            <a:solidFill>
              <a:srgbClr val="FAFD00"/>
            </a:solidFill>
            <a:round/>
            <a:headEnd/>
            <a:tailEnd/>
          </a:ln>
          <a:effectLst/>
        </p:spPr>
        <p:txBody>
          <a:bodyPr wrap="none" anchor="ctr"/>
          <a:lstStyle/>
          <a:p>
            <a:endParaRPr lang="en-US"/>
          </a:p>
        </p:txBody>
      </p:sp>
      <p:sp>
        <p:nvSpPr>
          <p:cNvPr id="93249" name="Oval 65"/>
          <p:cNvSpPr>
            <a:spLocks noChangeArrowheads="1"/>
          </p:cNvSpPr>
          <p:nvPr/>
        </p:nvSpPr>
        <p:spPr bwMode="auto">
          <a:xfrm>
            <a:off x="5613400" y="3165475"/>
            <a:ext cx="214313" cy="217488"/>
          </a:xfrm>
          <a:prstGeom prst="ellipse">
            <a:avLst/>
          </a:prstGeom>
          <a:solidFill>
            <a:srgbClr val="FAFD00"/>
          </a:solidFill>
          <a:ln w="12700">
            <a:solidFill>
              <a:srgbClr val="FAFD00"/>
            </a:solidFill>
            <a:round/>
            <a:headEnd/>
            <a:tailEnd/>
          </a:ln>
          <a:effectLst/>
        </p:spPr>
        <p:txBody>
          <a:bodyPr wrap="none" anchor="ctr"/>
          <a:lstStyle/>
          <a:p>
            <a:endParaRPr lang="en-US"/>
          </a:p>
        </p:txBody>
      </p:sp>
      <p:sp>
        <p:nvSpPr>
          <p:cNvPr id="93250" name="Oval 66"/>
          <p:cNvSpPr>
            <a:spLocks noChangeArrowheads="1"/>
          </p:cNvSpPr>
          <p:nvPr/>
        </p:nvSpPr>
        <p:spPr bwMode="auto">
          <a:xfrm>
            <a:off x="5537200" y="3854450"/>
            <a:ext cx="215900" cy="217488"/>
          </a:xfrm>
          <a:prstGeom prst="ellipse">
            <a:avLst/>
          </a:prstGeom>
          <a:solidFill>
            <a:srgbClr val="DC0081"/>
          </a:solidFill>
          <a:ln w="12700">
            <a:solidFill>
              <a:srgbClr val="DC0081"/>
            </a:solidFill>
            <a:round/>
            <a:headEnd/>
            <a:tailEnd/>
          </a:ln>
          <a:effectLst/>
        </p:spPr>
        <p:txBody>
          <a:bodyPr wrap="none" anchor="ctr"/>
          <a:lstStyle/>
          <a:p>
            <a:endParaRPr lang="en-US"/>
          </a:p>
        </p:txBody>
      </p:sp>
      <p:sp>
        <p:nvSpPr>
          <p:cNvPr id="93251" name="Oval 67"/>
          <p:cNvSpPr>
            <a:spLocks noChangeArrowheads="1"/>
          </p:cNvSpPr>
          <p:nvPr/>
        </p:nvSpPr>
        <p:spPr bwMode="auto">
          <a:xfrm>
            <a:off x="2967038" y="4697413"/>
            <a:ext cx="214312" cy="219075"/>
          </a:xfrm>
          <a:prstGeom prst="ellipse">
            <a:avLst/>
          </a:prstGeom>
          <a:solidFill>
            <a:srgbClr val="DC0081"/>
          </a:solidFill>
          <a:ln w="12700">
            <a:solidFill>
              <a:srgbClr val="DC0081"/>
            </a:solidFill>
            <a:round/>
            <a:headEnd/>
            <a:tailEnd/>
          </a:ln>
          <a:effectLst/>
        </p:spPr>
        <p:txBody>
          <a:bodyPr wrap="none" anchor="ctr"/>
          <a:lstStyle/>
          <a:p>
            <a:endParaRPr lang="en-US"/>
          </a:p>
        </p:txBody>
      </p:sp>
      <p:sp>
        <p:nvSpPr>
          <p:cNvPr id="93252" name="Oval 68"/>
          <p:cNvSpPr>
            <a:spLocks noChangeArrowheads="1"/>
          </p:cNvSpPr>
          <p:nvPr/>
        </p:nvSpPr>
        <p:spPr bwMode="auto">
          <a:xfrm>
            <a:off x="4705350" y="4851400"/>
            <a:ext cx="215900" cy="217488"/>
          </a:xfrm>
          <a:prstGeom prst="ellipse">
            <a:avLst/>
          </a:prstGeom>
          <a:solidFill>
            <a:srgbClr val="DC0081"/>
          </a:solidFill>
          <a:ln w="12700">
            <a:solidFill>
              <a:srgbClr val="DC0081"/>
            </a:solidFill>
            <a:round/>
            <a:headEnd/>
            <a:tailEnd/>
          </a:ln>
          <a:effectLst/>
        </p:spPr>
        <p:txBody>
          <a:bodyPr wrap="none" anchor="ctr"/>
          <a:lstStyle/>
          <a:p>
            <a:endParaRPr lang="en-US"/>
          </a:p>
        </p:txBody>
      </p:sp>
      <p:sp>
        <p:nvSpPr>
          <p:cNvPr id="93253" name="Oval 69"/>
          <p:cNvSpPr>
            <a:spLocks noChangeArrowheads="1"/>
          </p:cNvSpPr>
          <p:nvPr/>
        </p:nvSpPr>
        <p:spPr bwMode="auto">
          <a:xfrm>
            <a:off x="4403725" y="3854450"/>
            <a:ext cx="214313" cy="217488"/>
          </a:xfrm>
          <a:prstGeom prst="ellipse">
            <a:avLst/>
          </a:prstGeom>
          <a:solidFill>
            <a:srgbClr val="DC0081"/>
          </a:solidFill>
          <a:ln w="12700">
            <a:solidFill>
              <a:srgbClr val="DC0081"/>
            </a:solidFill>
            <a:round/>
            <a:headEnd/>
            <a:tailEnd/>
          </a:ln>
          <a:effectLst/>
        </p:spPr>
        <p:txBody>
          <a:bodyPr wrap="none" anchor="ctr"/>
          <a:lstStyle/>
          <a:p>
            <a:endParaRPr lang="en-US"/>
          </a:p>
        </p:txBody>
      </p:sp>
      <p:sp>
        <p:nvSpPr>
          <p:cNvPr id="93254" name="Oval 70"/>
          <p:cNvSpPr>
            <a:spLocks noChangeArrowheads="1"/>
          </p:cNvSpPr>
          <p:nvPr/>
        </p:nvSpPr>
        <p:spPr bwMode="auto">
          <a:xfrm>
            <a:off x="6218238" y="3854450"/>
            <a:ext cx="214312" cy="217488"/>
          </a:xfrm>
          <a:prstGeom prst="ellipse">
            <a:avLst/>
          </a:prstGeom>
          <a:solidFill>
            <a:srgbClr val="DC0081"/>
          </a:solidFill>
          <a:ln w="12700">
            <a:solidFill>
              <a:srgbClr val="DC0081"/>
            </a:solidFill>
            <a:round/>
            <a:headEnd/>
            <a:tailEnd/>
          </a:ln>
          <a:effectLst/>
        </p:spPr>
        <p:txBody>
          <a:bodyPr wrap="none" anchor="ctr"/>
          <a:lstStyle/>
          <a:p>
            <a:endParaRPr lang="en-US"/>
          </a:p>
        </p:txBody>
      </p:sp>
      <p:sp>
        <p:nvSpPr>
          <p:cNvPr id="93255" name="Oval 71"/>
          <p:cNvSpPr>
            <a:spLocks noChangeArrowheads="1"/>
          </p:cNvSpPr>
          <p:nvPr/>
        </p:nvSpPr>
        <p:spPr bwMode="auto">
          <a:xfrm>
            <a:off x="5235575" y="4392613"/>
            <a:ext cx="214313" cy="215900"/>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3256" name="Oval 72"/>
          <p:cNvSpPr>
            <a:spLocks noChangeArrowheads="1"/>
          </p:cNvSpPr>
          <p:nvPr/>
        </p:nvSpPr>
        <p:spPr bwMode="auto">
          <a:xfrm>
            <a:off x="4630738" y="4468813"/>
            <a:ext cx="214312" cy="215900"/>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3257" name="Line 73"/>
          <p:cNvSpPr>
            <a:spLocks noChangeShapeType="1"/>
          </p:cNvSpPr>
          <p:nvPr/>
        </p:nvSpPr>
        <p:spPr bwMode="auto">
          <a:xfrm flipV="1">
            <a:off x="2293938" y="4922838"/>
            <a:ext cx="503237" cy="534987"/>
          </a:xfrm>
          <a:prstGeom prst="line">
            <a:avLst/>
          </a:prstGeom>
          <a:noFill/>
          <a:ln w="25400">
            <a:solidFill>
              <a:schemeClr val="tx1"/>
            </a:solidFill>
            <a:round/>
            <a:headEnd/>
            <a:tailEnd/>
          </a:ln>
          <a:effectLst/>
        </p:spPr>
        <p:txBody>
          <a:bodyPr wrap="none" anchor="ctr"/>
          <a:lstStyle/>
          <a:p>
            <a:endParaRPr lang="en-US"/>
          </a:p>
        </p:txBody>
      </p:sp>
      <p:sp>
        <p:nvSpPr>
          <p:cNvPr id="93258" name="Rectangle 74"/>
          <p:cNvSpPr>
            <a:spLocks noChangeArrowheads="1"/>
          </p:cNvSpPr>
          <p:nvPr/>
        </p:nvSpPr>
        <p:spPr bwMode="auto">
          <a:xfrm>
            <a:off x="3492500" y="4002088"/>
            <a:ext cx="2679700" cy="315912"/>
          </a:xfrm>
          <a:prstGeom prst="rect">
            <a:avLst/>
          </a:prstGeom>
          <a:solidFill>
            <a:schemeClr val="bg1"/>
          </a:solidFill>
          <a:ln w="12700">
            <a:noFill/>
            <a:miter lim="800000"/>
            <a:headEnd/>
            <a:tailEnd/>
          </a:ln>
          <a:effectLst/>
        </p:spPr>
        <p:txBody>
          <a:bodyPr wrap="none" lIns="69850" tIns="28575" rIns="69850" bIns="28575">
            <a:spAutoFit/>
          </a:bodyPr>
          <a:lstStyle/>
          <a:p>
            <a:pPr defTabSz="1006475">
              <a:lnSpc>
                <a:spcPct val="85000"/>
              </a:lnSpc>
            </a:pPr>
            <a:r>
              <a:rPr lang="en-US" sz="2000" b="1"/>
              <a:t>Distributed Database</a:t>
            </a:r>
          </a:p>
        </p:txBody>
      </p:sp>
      <p:pic>
        <p:nvPicPr>
          <p:cNvPr id="93259" name="Picture 75"/>
          <p:cNvPicPr>
            <a:picLocks noChangeArrowheads="1"/>
          </p:cNvPicPr>
          <p:nvPr/>
        </p:nvPicPr>
        <p:blipFill>
          <a:blip r:embed="rId3"/>
          <a:srcRect/>
          <a:stretch>
            <a:fillRect/>
          </a:stretch>
        </p:blipFill>
        <p:spPr bwMode="auto">
          <a:xfrm>
            <a:off x="1390650" y="1774825"/>
            <a:ext cx="1090613" cy="866775"/>
          </a:xfrm>
          <a:prstGeom prst="rect">
            <a:avLst/>
          </a:prstGeom>
          <a:noFill/>
          <a:ln w="12700">
            <a:noFill/>
            <a:miter lim="800000"/>
            <a:headEnd/>
            <a:tailEnd/>
          </a:ln>
          <a:effectLst/>
        </p:spPr>
      </p:pic>
      <p:pic>
        <p:nvPicPr>
          <p:cNvPr id="93260" name="Picture 76"/>
          <p:cNvPicPr>
            <a:picLocks noChangeArrowheads="1"/>
          </p:cNvPicPr>
          <p:nvPr/>
        </p:nvPicPr>
        <p:blipFill>
          <a:blip r:embed="rId3"/>
          <a:srcRect/>
          <a:stretch>
            <a:fillRect/>
          </a:stretch>
        </p:blipFill>
        <p:spPr bwMode="auto">
          <a:xfrm>
            <a:off x="4394200" y="5603875"/>
            <a:ext cx="1090613" cy="866775"/>
          </a:xfrm>
          <a:prstGeom prst="rect">
            <a:avLst/>
          </a:prstGeom>
          <a:noFill/>
          <a:ln w="12700">
            <a:noFill/>
            <a:miter lim="800000"/>
            <a:headEnd/>
            <a:tailEnd/>
          </a:ln>
          <a:effectLst/>
        </p:spPr>
      </p:pic>
      <p:pic>
        <p:nvPicPr>
          <p:cNvPr id="93261" name="Picture 77"/>
          <p:cNvPicPr>
            <a:picLocks noChangeArrowheads="1"/>
          </p:cNvPicPr>
          <p:nvPr/>
        </p:nvPicPr>
        <p:blipFill>
          <a:blip r:embed="rId4"/>
          <a:srcRect/>
          <a:stretch>
            <a:fillRect/>
          </a:stretch>
        </p:blipFill>
        <p:spPr bwMode="auto">
          <a:xfrm>
            <a:off x="4098925" y="1468438"/>
            <a:ext cx="1268413" cy="914400"/>
          </a:xfrm>
          <a:prstGeom prst="rect">
            <a:avLst/>
          </a:prstGeom>
          <a:noFill/>
          <a:ln w="12700">
            <a:noFill/>
            <a:miter lim="800000"/>
            <a:headEnd/>
            <a:tailEnd/>
          </a:ln>
          <a:effectLst/>
        </p:spPr>
      </p:pic>
      <p:pic>
        <p:nvPicPr>
          <p:cNvPr id="93262" name="Picture 78"/>
          <p:cNvPicPr>
            <a:picLocks noChangeArrowheads="1"/>
          </p:cNvPicPr>
          <p:nvPr/>
        </p:nvPicPr>
        <p:blipFill>
          <a:blip r:embed="rId4"/>
          <a:srcRect/>
          <a:stretch>
            <a:fillRect/>
          </a:stretch>
        </p:blipFill>
        <p:spPr bwMode="auto">
          <a:xfrm>
            <a:off x="6899275" y="5456238"/>
            <a:ext cx="1268413" cy="914400"/>
          </a:xfrm>
          <a:prstGeom prst="rect">
            <a:avLst/>
          </a:prstGeom>
          <a:noFill/>
          <a:ln w="12700">
            <a:noFill/>
            <a:miter lim="800000"/>
            <a:headEnd/>
            <a:tailEnd/>
          </a:ln>
          <a:effectLst/>
        </p:spPr>
      </p:pic>
      <p:grpSp>
        <p:nvGrpSpPr>
          <p:cNvPr id="2" name="Group 79"/>
          <p:cNvGrpSpPr>
            <a:grpSpLocks/>
          </p:cNvGrpSpPr>
          <p:nvPr/>
        </p:nvGrpSpPr>
        <p:grpSpPr bwMode="auto">
          <a:xfrm>
            <a:off x="6805613" y="1711325"/>
            <a:ext cx="946150" cy="749300"/>
            <a:chOff x="4287" y="1078"/>
            <a:chExt cx="596" cy="472"/>
          </a:xfrm>
        </p:grpSpPr>
        <p:grpSp>
          <p:nvGrpSpPr>
            <p:cNvPr id="3" name="Group 80"/>
            <p:cNvGrpSpPr>
              <a:grpSpLocks/>
            </p:cNvGrpSpPr>
            <p:nvPr/>
          </p:nvGrpSpPr>
          <p:grpSpPr bwMode="auto">
            <a:xfrm>
              <a:off x="4287" y="1472"/>
              <a:ext cx="596" cy="78"/>
              <a:chOff x="4287" y="1472"/>
              <a:chExt cx="596" cy="78"/>
            </a:xfrm>
          </p:grpSpPr>
          <p:sp>
            <p:nvSpPr>
              <p:cNvPr id="93265" name="Rectangle 81"/>
              <p:cNvSpPr>
                <a:spLocks noChangeArrowheads="1"/>
              </p:cNvSpPr>
              <p:nvPr/>
            </p:nvSpPr>
            <p:spPr bwMode="auto">
              <a:xfrm>
                <a:off x="4292" y="1542"/>
                <a:ext cx="586" cy="8"/>
              </a:xfrm>
              <a:prstGeom prst="rect">
                <a:avLst/>
              </a:prstGeom>
              <a:solidFill>
                <a:srgbClr val="C0C0C0"/>
              </a:solidFill>
              <a:ln w="12700">
                <a:solidFill>
                  <a:srgbClr val="000000"/>
                </a:solidFill>
                <a:miter lim="800000"/>
                <a:headEnd/>
                <a:tailEnd/>
              </a:ln>
              <a:effectLst/>
            </p:spPr>
            <p:txBody>
              <a:bodyPr wrap="none" anchor="ctr"/>
              <a:lstStyle/>
              <a:p>
                <a:endParaRPr lang="en-US"/>
              </a:p>
            </p:txBody>
          </p:sp>
          <p:sp>
            <p:nvSpPr>
              <p:cNvPr id="93266" name="Freeform 82"/>
              <p:cNvSpPr>
                <a:spLocks/>
              </p:cNvSpPr>
              <p:nvPr/>
            </p:nvSpPr>
            <p:spPr bwMode="auto">
              <a:xfrm>
                <a:off x="4287" y="1472"/>
                <a:ext cx="596" cy="67"/>
              </a:xfrm>
              <a:custGeom>
                <a:avLst/>
                <a:gdLst/>
                <a:ahLst/>
                <a:cxnLst>
                  <a:cxn ang="0">
                    <a:pos x="0" y="66"/>
                  </a:cxn>
                  <a:cxn ang="0">
                    <a:pos x="595" y="66"/>
                  </a:cxn>
                  <a:cxn ang="0">
                    <a:pos x="561" y="0"/>
                  </a:cxn>
                  <a:cxn ang="0">
                    <a:pos x="43" y="0"/>
                  </a:cxn>
                  <a:cxn ang="0">
                    <a:pos x="0" y="66"/>
                  </a:cxn>
                </a:cxnLst>
                <a:rect l="0" t="0" r="r" b="b"/>
                <a:pathLst>
                  <a:path w="596" h="67">
                    <a:moveTo>
                      <a:pt x="0" y="66"/>
                    </a:moveTo>
                    <a:lnTo>
                      <a:pt x="595" y="66"/>
                    </a:lnTo>
                    <a:lnTo>
                      <a:pt x="561" y="0"/>
                    </a:lnTo>
                    <a:lnTo>
                      <a:pt x="43" y="0"/>
                    </a:lnTo>
                    <a:lnTo>
                      <a:pt x="0" y="66"/>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93267" name="Freeform 83"/>
              <p:cNvSpPr>
                <a:spLocks/>
              </p:cNvSpPr>
              <p:nvPr/>
            </p:nvSpPr>
            <p:spPr bwMode="auto">
              <a:xfrm>
                <a:off x="4305" y="1479"/>
                <a:ext cx="558" cy="53"/>
              </a:xfrm>
              <a:custGeom>
                <a:avLst/>
                <a:gdLst/>
                <a:ahLst/>
                <a:cxnLst>
                  <a:cxn ang="0">
                    <a:pos x="32" y="0"/>
                  </a:cxn>
                  <a:cxn ang="0">
                    <a:pos x="0" y="52"/>
                  </a:cxn>
                  <a:cxn ang="0">
                    <a:pos x="557" y="52"/>
                  </a:cxn>
                  <a:cxn ang="0">
                    <a:pos x="532" y="0"/>
                  </a:cxn>
                </a:cxnLst>
                <a:rect l="0" t="0" r="r" b="b"/>
                <a:pathLst>
                  <a:path w="558" h="53">
                    <a:moveTo>
                      <a:pt x="32" y="0"/>
                    </a:moveTo>
                    <a:lnTo>
                      <a:pt x="0" y="52"/>
                    </a:lnTo>
                    <a:lnTo>
                      <a:pt x="557" y="52"/>
                    </a:lnTo>
                    <a:lnTo>
                      <a:pt x="532"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4" name="Group 84"/>
            <p:cNvGrpSpPr>
              <a:grpSpLocks/>
            </p:cNvGrpSpPr>
            <p:nvPr/>
          </p:nvGrpSpPr>
          <p:grpSpPr bwMode="auto">
            <a:xfrm>
              <a:off x="4353" y="1479"/>
              <a:ext cx="469" cy="14"/>
              <a:chOff x="4353" y="1479"/>
              <a:chExt cx="469" cy="14"/>
            </a:xfrm>
          </p:grpSpPr>
          <p:sp>
            <p:nvSpPr>
              <p:cNvPr id="93269" name="Freeform 85"/>
              <p:cNvSpPr>
                <a:spLocks/>
              </p:cNvSpPr>
              <p:nvPr/>
            </p:nvSpPr>
            <p:spPr bwMode="auto">
              <a:xfrm>
                <a:off x="4353" y="1479"/>
                <a:ext cx="19" cy="10"/>
              </a:xfrm>
              <a:custGeom>
                <a:avLst/>
                <a:gdLst/>
                <a:ahLst/>
                <a:cxnLst>
                  <a:cxn ang="0">
                    <a:pos x="5" y="0"/>
                  </a:cxn>
                  <a:cxn ang="0">
                    <a:pos x="18" y="0"/>
                  </a:cxn>
                  <a:cxn ang="0">
                    <a:pos x="14" y="9"/>
                  </a:cxn>
                  <a:cxn ang="0">
                    <a:pos x="0" y="9"/>
                  </a:cxn>
                  <a:cxn ang="0">
                    <a:pos x="5" y="0"/>
                  </a:cxn>
                </a:cxnLst>
                <a:rect l="0" t="0" r="r" b="b"/>
                <a:pathLst>
                  <a:path w="19" h="10">
                    <a:moveTo>
                      <a:pt x="5" y="0"/>
                    </a:moveTo>
                    <a:lnTo>
                      <a:pt x="18" y="0"/>
                    </a:lnTo>
                    <a:lnTo>
                      <a:pt x="14" y="9"/>
                    </a:lnTo>
                    <a:lnTo>
                      <a:pt x="0" y="9"/>
                    </a:lnTo>
                    <a:lnTo>
                      <a:pt x="5" y="0"/>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n-US"/>
              </a:p>
            </p:txBody>
          </p:sp>
          <p:sp>
            <p:nvSpPr>
              <p:cNvPr id="93270" name="Freeform 86"/>
              <p:cNvSpPr>
                <a:spLocks/>
              </p:cNvSpPr>
              <p:nvPr/>
            </p:nvSpPr>
            <p:spPr bwMode="auto">
              <a:xfrm>
                <a:off x="4398" y="1479"/>
                <a:ext cx="75" cy="9"/>
              </a:xfrm>
              <a:custGeom>
                <a:avLst/>
                <a:gdLst/>
                <a:ahLst/>
                <a:cxnLst>
                  <a:cxn ang="0">
                    <a:pos x="3" y="0"/>
                  </a:cxn>
                  <a:cxn ang="0">
                    <a:pos x="74" y="0"/>
                  </a:cxn>
                  <a:cxn ang="0">
                    <a:pos x="71" y="8"/>
                  </a:cxn>
                  <a:cxn ang="0">
                    <a:pos x="0" y="8"/>
                  </a:cxn>
                  <a:cxn ang="0">
                    <a:pos x="3" y="0"/>
                  </a:cxn>
                </a:cxnLst>
                <a:rect l="0" t="0" r="r" b="b"/>
                <a:pathLst>
                  <a:path w="75" h="9">
                    <a:moveTo>
                      <a:pt x="3" y="0"/>
                    </a:moveTo>
                    <a:lnTo>
                      <a:pt x="74" y="0"/>
                    </a:lnTo>
                    <a:lnTo>
                      <a:pt x="71" y="8"/>
                    </a:lnTo>
                    <a:lnTo>
                      <a:pt x="0" y="8"/>
                    </a:lnTo>
                    <a:lnTo>
                      <a:pt x="3" y="0"/>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n-US"/>
              </a:p>
            </p:txBody>
          </p:sp>
          <p:sp>
            <p:nvSpPr>
              <p:cNvPr id="93271" name="Freeform 87"/>
              <p:cNvSpPr>
                <a:spLocks/>
              </p:cNvSpPr>
              <p:nvPr/>
            </p:nvSpPr>
            <p:spPr bwMode="auto">
              <a:xfrm>
                <a:off x="4493" y="1479"/>
                <a:ext cx="72" cy="10"/>
              </a:xfrm>
              <a:custGeom>
                <a:avLst/>
                <a:gdLst/>
                <a:ahLst/>
                <a:cxnLst>
                  <a:cxn ang="0">
                    <a:pos x="2" y="0"/>
                  </a:cxn>
                  <a:cxn ang="0">
                    <a:pos x="71" y="0"/>
                  </a:cxn>
                  <a:cxn ang="0">
                    <a:pos x="71" y="9"/>
                  </a:cxn>
                  <a:cxn ang="0">
                    <a:pos x="0" y="9"/>
                  </a:cxn>
                  <a:cxn ang="0">
                    <a:pos x="2" y="0"/>
                  </a:cxn>
                </a:cxnLst>
                <a:rect l="0" t="0" r="r" b="b"/>
                <a:pathLst>
                  <a:path w="72" h="10">
                    <a:moveTo>
                      <a:pt x="2" y="0"/>
                    </a:moveTo>
                    <a:lnTo>
                      <a:pt x="71" y="0"/>
                    </a:lnTo>
                    <a:lnTo>
                      <a:pt x="71" y="9"/>
                    </a:lnTo>
                    <a:lnTo>
                      <a:pt x="0" y="9"/>
                    </a:lnTo>
                    <a:lnTo>
                      <a:pt x="2" y="0"/>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n-US"/>
              </a:p>
            </p:txBody>
          </p:sp>
          <p:sp>
            <p:nvSpPr>
              <p:cNvPr id="93272" name="Freeform 88"/>
              <p:cNvSpPr>
                <a:spLocks/>
              </p:cNvSpPr>
              <p:nvPr/>
            </p:nvSpPr>
            <p:spPr bwMode="auto">
              <a:xfrm>
                <a:off x="4578" y="1479"/>
                <a:ext cx="72" cy="10"/>
              </a:xfrm>
              <a:custGeom>
                <a:avLst/>
                <a:gdLst/>
                <a:ahLst/>
                <a:cxnLst>
                  <a:cxn ang="0">
                    <a:pos x="0" y="0"/>
                  </a:cxn>
                  <a:cxn ang="0">
                    <a:pos x="71" y="0"/>
                  </a:cxn>
                  <a:cxn ang="0">
                    <a:pos x="71" y="9"/>
                  </a:cxn>
                  <a:cxn ang="0">
                    <a:pos x="0" y="9"/>
                  </a:cxn>
                  <a:cxn ang="0">
                    <a:pos x="0" y="0"/>
                  </a:cxn>
                </a:cxnLst>
                <a:rect l="0" t="0" r="r" b="b"/>
                <a:pathLst>
                  <a:path w="72" h="10">
                    <a:moveTo>
                      <a:pt x="0" y="0"/>
                    </a:moveTo>
                    <a:lnTo>
                      <a:pt x="71" y="0"/>
                    </a:lnTo>
                    <a:lnTo>
                      <a:pt x="71" y="9"/>
                    </a:lnTo>
                    <a:lnTo>
                      <a:pt x="0" y="9"/>
                    </a:lnTo>
                    <a:lnTo>
                      <a:pt x="0" y="0"/>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n-US"/>
              </a:p>
            </p:txBody>
          </p:sp>
          <p:sp>
            <p:nvSpPr>
              <p:cNvPr id="93273" name="Freeform 89"/>
              <p:cNvSpPr>
                <a:spLocks/>
              </p:cNvSpPr>
              <p:nvPr/>
            </p:nvSpPr>
            <p:spPr bwMode="auto">
              <a:xfrm>
                <a:off x="4665" y="1479"/>
                <a:ext cx="64" cy="11"/>
              </a:xfrm>
              <a:custGeom>
                <a:avLst/>
                <a:gdLst/>
                <a:ahLst/>
                <a:cxnLst>
                  <a:cxn ang="0">
                    <a:pos x="0" y="0"/>
                  </a:cxn>
                  <a:cxn ang="0">
                    <a:pos x="61" y="0"/>
                  </a:cxn>
                  <a:cxn ang="0">
                    <a:pos x="63" y="10"/>
                  </a:cxn>
                  <a:cxn ang="0">
                    <a:pos x="0" y="10"/>
                  </a:cxn>
                  <a:cxn ang="0">
                    <a:pos x="0" y="0"/>
                  </a:cxn>
                </a:cxnLst>
                <a:rect l="0" t="0" r="r" b="b"/>
                <a:pathLst>
                  <a:path w="64" h="11">
                    <a:moveTo>
                      <a:pt x="0" y="0"/>
                    </a:moveTo>
                    <a:lnTo>
                      <a:pt x="61" y="0"/>
                    </a:lnTo>
                    <a:lnTo>
                      <a:pt x="63" y="10"/>
                    </a:lnTo>
                    <a:lnTo>
                      <a:pt x="0" y="10"/>
                    </a:lnTo>
                    <a:lnTo>
                      <a:pt x="0" y="0"/>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n-US"/>
              </a:p>
            </p:txBody>
          </p:sp>
          <p:sp>
            <p:nvSpPr>
              <p:cNvPr id="93274" name="Freeform 90"/>
              <p:cNvSpPr>
                <a:spLocks/>
              </p:cNvSpPr>
              <p:nvPr/>
            </p:nvSpPr>
            <p:spPr bwMode="auto">
              <a:xfrm>
                <a:off x="4743" y="1484"/>
                <a:ext cx="79" cy="9"/>
              </a:xfrm>
              <a:custGeom>
                <a:avLst/>
                <a:gdLst/>
                <a:ahLst/>
                <a:cxnLst>
                  <a:cxn ang="0">
                    <a:pos x="0" y="0"/>
                  </a:cxn>
                  <a:cxn ang="0">
                    <a:pos x="71" y="0"/>
                  </a:cxn>
                  <a:cxn ang="0">
                    <a:pos x="78" y="8"/>
                  </a:cxn>
                  <a:cxn ang="0">
                    <a:pos x="3" y="8"/>
                  </a:cxn>
                  <a:cxn ang="0">
                    <a:pos x="0" y="0"/>
                  </a:cxn>
                </a:cxnLst>
                <a:rect l="0" t="0" r="r" b="b"/>
                <a:pathLst>
                  <a:path w="79" h="9">
                    <a:moveTo>
                      <a:pt x="0" y="0"/>
                    </a:moveTo>
                    <a:lnTo>
                      <a:pt x="71" y="0"/>
                    </a:lnTo>
                    <a:lnTo>
                      <a:pt x="78" y="8"/>
                    </a:lnTo>
                    <a:lnTo>
                      <a:pt x="3" y="8"/>
                    </a:lnTo>
                    <a:lnTo>
                      <a:pt x="0" y="0"/>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5" name="Group 91"/>
            <p:cNvGrpSpPr>
              <a:grpSpLocks/>
            </p:cNvGrpSpPr>
            <p:nvPr/>
          </p:nvGrpSpPr>
          <p:grpSpPr bwMode="auto">
            <a:xfrm>
              <a:off x="4335" y="1496"/>
              <a:ext cx="494" cy="28"/>
              <a:chOff x="4335" y="1496"/>
              <a:chExt cx="494" cy="28"/>
            </a:xfrm>
          </p:grpSpPr>
          <p:grpSp>
            <p:nvGrpSpPr>
              <p:cNvPr id="6" name="Group 92"/>
              <p:cNvGrpSpPr>
                <a:grpSpLocks/>
              </p:cNvGrpSpPr>
              <p:nvPr/>
            </p:nvGrpSpPr>
            <p:grpSpPr bwMode="auto">
              <a:xfrm>
                <a:off x="4377" y="1497"/>
                <a:ext cx="245" cy="25"/>
                <a:chOff x="4377" y="1497"/>
                <a:chExt cx="245" cy="25"/>
              </a:xfrm>
            </p:grpSpPr>
            <p:sp>
              <p:nvSpPr>
                <p:cNvPr id="93277" name="Freeform 93"/>
                <p:cNvSpPr>
                  <a:spLocks/>
                </p:cNvSpPr>
                <p:nvPr/>
              </p:nvSpPr>
              <p:spPr bwMode="auto">
                <a:xfrm>
                  <a:off x="4377" y="1497"/>
                  <a:ext cx="231" cy="1"/>
                </a:xfrm>
                <a:custGeom>
                  <a:avLst/>
                  <a:gdLst/>
                  <a:ahLst/>
                  <a:cxnLst>
                    <a:cxn ang="0">
                      <a:pos x="0" y="0"/>
                    </a:cxn>
                    <a:cxn ang="0">
                      <a:pos x="230" y="0"/>
                    </a:cxn>
                  </a:cxnLst>
                  <a:rect l="0" t="0" r="r" b="b"/>
                  <a:pathLst>
                    <a:path w="231" h="1">
                      <a:moveTo>
                        <a:pt x="0" y="0"/>
                      </a:moveTo>
                      <a:lnTo>
                        <a:pt x="23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278" name="Freeform 94"/>
                <p:cNvSpPr>
                  <a:spLocks/>
                </p:cNvSpPr>
                <p:nvPr/>
              </p:nvSpPr>
              <p:spPr bwMode="auto">
                <a:xfrm>
                  <a:off x="4386" y="1505"/>
                  <a:ext cx="236" cy="1"/>
                </a:xfrm>
                <a:custGeom>
                  <a:avLst/>
                  <a:gdLst/>
                  <a:ahLst/>
                  <a:cxnLst>
                    <a:cxn ang="0">
                      <a:pos x="0" y="0"/>
                    </a:cxn>
                    <a:cxn ang="0">
                      <a:pos x="235" y="0"/>
                    </a:cxn>
                  </a:cxnLst>
                  <a:rect l="0" t="0" r="r" b="b"/>
                  <a:pathLst>
                    <a:path w="236" h="1">
                      <a:moveTo>
                        <a:pt x="0" y="0"/>
                      </a:moveTo>
                      <a:lnTo>
                        <a:pt x="235"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279" name="Freeform 95"/>
                <p:cNvSpPr>
                  <a:spLocks/>
                </p:cNvSpPr>
                <p:nvPr/>
              </p:nvSpPr>
              <p:spPr bwMode="auto">
                <a:xfrm>
                  <a:off x="4390" y="1512"/>
                  <a:ext cx="205" cy="1"/>
                </a:xfrm>
                <a:custGeom>
                  <a:avLst/>
                  <a:gdLst/>
                  <a:ahLst/>
                  <a:cxnLst>
                    <a:cxn ang="0">
                      <a:pos x="0" y="0"/>
                    </a:cxn>
                    <a:cxn ang="0">
                      <a:pos x="204" y="0"/>
                    </a:cxn>
                  </a:cxnLst>
                  <a:rect l="0" t="0" r="r" b="b"/>
                  <a:pathLst>
                    <a:path w="205" h="1">
                      <a:moveTo>
                        <a:pt x="0" y="0"/>
                      </a:moveTo>
                      <a:lnTo>
                        <a:pt x="204"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280" name="Freeform 96"/>
                <p:cNvSpPr>
                  <a:spLocks/>
                </p:cNvSpPr>
                <p:nvPr/>
              </p:nvSpPr>
              <p:spPr bwMode="auto">
                <a:xfrm>
                  <a:off x="4394" y="1521"/>
                  <a:ext cx="29" cy="1"/>
                </a:xfrm>
                <a:custGeom>
                  <a:avLst/>
                  <a:gdLst/>
                  <a:ahLst/>
                  <a:cxnLst>
                    <a:cxn ang="0">
                      <a:pos x="0" y="0"/>
                    </a:cxn>
                    <a:cxn ang="0">
                      <a:pos x="28" y="0"/>
                    </a:cxn>
                  </a:cxnLst>
                  <a:rect l="0" t="0" r="r" b="b"/>
                  <a:pathLst>
                    <a:path w="29" h="1">
                      <a:moveTo>
                        <a:pt x="0" y="0"/>
                      </a:moveTo>
                      <a:lnTo>
                        <a:pt x="28"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7" name="Group 97"/>
              <p:cNvGrpSpPr>
                <a:grpSpLocks/>
              </p:cNvGrpSpPr>
              <p:nvPr/>
            </p:nvGrpSpPr>
            <p:grpSpPr bwMode="auto">
              <a:xfrm>
                <a:off x="4335" y="1501"/>
                <a:ext cx="41" cy="16"/>
                <a:chOff x="4335" y="1501"/>
                <a:chExt cx="41" cy="16"/>
              </a:xfrm>
            </p:grpSpPr>
            <p:sp>
              <p:nvSpPr>
                <p:cNvPr id="93282" name="Freeform 98"/>
                <p:cNvSpPr>
                  <a:spLocks/>
                </p:cNvSpPr>
                <p:nvPr/>
              </p:nvSpPr>
              <p:spPr bwMode="auto">
                <a:xfrm>
                  <a:off x="4345" y="1501"/>
                  <a:ext cx="24" cy="1"/>
                </a:xfrm>
                <a:custGeom>
                  <a:avLst/>
                  <a:gdLst/>
                  <a:ahLst/>
                  <a:cxnLst>
                    <a:cxn ang="0">
                      <a:pos x="0" y="0"/>
                    </a:cxn>
                    <a:cxn ang="0">
                      <a:pos x="23" y="0"/>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283" name="Freeform 99"/>
                <p:cNvSpPr>
                  <a:spLocks/>
                </p:cNvSpPr>
                <p:nvPr/>
              </p:nvSpPr>
              <p:spPr bwMode="auto">
                <a:xfrm>
                  <a:off x="4341" y="1508"/>
                  <a:ext cx="23" cy="1"/>
                </a:xfrm>
                <a:custGeom>
                  <a:avLst/>
                  <a:gdLst/>
                  <a:ahLst/>
                  <a:cxnLst>
                    <a:cxn ang="0">
                      <a:pos x="0" y="0"/>
                    </a:cxn>
                    <a:cxn ang="0">
                      <a:pos x="22" y="0"/>
                    </a:cxn>
                  </a:cxnLst>
                  <a:rect l="0" t="0" r="r" b="b"/>
                  <a:pathLst>
                    <a:path w="23" h="1">
                      <a:moveTo>
                        <a:pt x="0" y="0"/>
                      </a:moveTo>
                      <a:lnTo>
                        <a:pt x="22"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284" name="Freeform 100"/>
                <p:cNvSpPr>
                  <a:spLocks/>
                </p:cNvSpPr>
                <p:nvPr/>
              </p:nvSpPr>
              <p:spPr bwMode="auto">
                <a:xfrm>
                  <a:off x="4335" y="1516"/>
                  <a:ext cx="41" cy="1"/>
                </a:xfrm>
                <a:custGeom>
                  <a:avLst/>
                  <a:gdLst/>
                  <a:ahLst/>
                  <a:cxnLst>
                    <a:cxn ang="0">
                      <a:pos x="0" y="0"/>
                    </a:cxn>
                    <a:cxn ang="0">
                      <a:pos x="40" y="0"/>
                    </a:cxn>
                  </a:cxnLst>
                  <a:rect l="0" t="0" r="r" b="b"/>
                  <a:pathLst>
                    <a:path w="41" h="1">
                      <a:moveTo>
                        <a:pt x="0" y="0"/>
                      </a:moveTo>
                      <a:lnTo>
                        <a:pt x="4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8" name="Group 101"/>
              <p:cNvGrpSpPr>
                <a:grpSpLocks/>
              </p:cNvGrpSpPr>
              <p:nvPr/>
            </p:nvGrpSpPr>
            <p:grpSpPr bwMode="auto">
              <a:xfrm>
                <a:off x="4430" y="1496"/>
                <a:ext cx="224" cy="26"/>
                <a:chOff x="4430" y="1496"/>
                <a:chExt cx="224" cy="26"/>
              </a:xfrm>
            </p:grpSpPr>
            <p:sp>
              <p:nvSpPr>
                <p:cNvPr id="93286" name="Freeform 102"/>
                <p:cNvSpPr>
                  <a:spLocks/>
                </p:cNvSpPr>
                <p:nvPr/>
              </p:nvSpPr>
              <p:spPr bwMode="auto">
                <a:xfrm>
                  <a:off x="4430" y="1521"/>
                  <a:ext cx="139" cy="1"/>
                </a:xfrm>
                <a:custGeom>
                  <a:avLst/>
                  <a:gdLst/>
                  <a:ahLst/>
                  <a:cxnLst>
                    <a:cxn ang="0">
                      <a:pos x="0" y="0"/>
                    </a:cxn>
                    <a:cxn ang="0">
                      <a:pos x="138" y="0"/>
                    </a:cxn>
                  </a:cxnLst>
                  <a:rect l="0" t="0" r="r" b="b"/>
                  <a:pathLst>
                    <a:path w="139" h="1">
                      <a:moveTo>
                        <a:pt x="0" y="0"/>
                      </a:moveTo>
                      <a:lnTo>
                        <a:pt x="138"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287" name="Freeform 103"/>
                <p:cNvSpPr>
                  <a:spLocks/>
                </p:cNvSpPr>
                <p:nvPr/>
              </p:nvSpPr>
              <p:spPr bwMode="auto">
                <a:xfrm>
                  <a:off x="4619" y="1496"/>
                  <a:ext cx="33" cy="1"/>
                </a:xfrm>
                <a:custGeom>
                  <a:avLst/>
                  <a:gdLst/>
                  <a:ahLst/>
                  <a:cxnLst>
                    <a:cxn ang="0">
                      <a:pos x="0" y="0"/>
                    </a:cxn>
                    <a:cxn ang="0">
                      <a:pos x="32" y="0"/>
                    </a:cxn>
                  </a:cxnLst>
                  <a:rect l="0" t="0" r="r" b="b"/>
                  <a:pathLst>
                    <a:path w="33" h="1">
                      <a:moveTo>
                        <a:pt x="0" y="0"/>
                      </a:moveTo>
                      <a:lnTo>
                        <a:pt x="32"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288" name="Freeform 104"/>
                <p:cNvSpPr>
                  <a:spLocks/>
                </p:cNvSpPr>
                <p:nvPr/>
              </p:nvSpPr>
              <p:spPr bwMode="auto">
                <a:xfrm>
                  <a:off x="4628" y="1505"/>
                  <a:ext cx="26" cy="1"/>
                </a:xfrm>
                <a:custGeom>
                  <a:avLst/>
                  <a:gdLst/>
                  <a:ahLst/>
                  <a:cxnLst>
                    <a:cxn ang="0">
                      <a:pos x="0" y="0"/>
                    </a:cxn>
                    <a:cxn ang="0">
                      <a:pos x="25" y="0"/>
                    </a:cxn>
                  </a:cxnLst>
                  <a:rect l="0" t="0" r="r" b="b"/>
                  <a:pathLst>
                    <a:path w="26" h="1">
                      <a:moveTo>
                        <a:pt x="0" y="0"/>
                      </a:moveTo>
                      <a:lnTo>
                        <a:pt x="25"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289" name="Freeform 105"/>
                <p:cNvSpPr>
                  <a:spLocks/>
                </p:cNvSpPr>
                <p:nvPr/>
              </p:nvSpPr>
              <p:spPr bwMode="auto">
                <a:xfrm>
                  <a:off x="4610" y="1513"/>
                  <a:ext cx="44" cy="1"/>
                </a:xfrm>
                <a:custGeom>
                  <a:avLst/>
                  <a:gdLst/>
                  <a:ahLst/>
                  <a:cxnLst>
                    <a:cxn ang="0">
                      <a:pos x="0" y="0"/>
                    </a:cxn>
                    <a:cxn ang="0">
                      <a:pos x="43" y="0"/>
                    </a:cxn>
                  </a:cxnLst>
                  <a:rect l="0" t="0" r="r" b="b"/>
                  <a:pathLst>
                    <a:path w="44" h="1">
                      <a:moveTo>
                        <a:pt x="0" y="0"/>
                      </a:moveTo>
                      <a:lnTo>
                        <a:pt x="43"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290" name="Freeform 106"/>
                <p:cNvSpPr>
                  <a:spLocks/>
                </p:cNvSpPr>
                <p:nvPr/>
              </p:nvSpPr>
              <p:spPr bwMode="auto">
                <a:xfrm>
                  <a:off x="4574" y="1521"/>
                  <a:ext cx="24" cy="1"/>
                </a:xfrm>
                <a:custGeom>
                  <a:avLst/>
                  <a:gdLst/>
                  <a:ahLst/>
                  <a:cxnLst>
                    <a:cxn ang="0">
                      <a:pos x="0" y="0"/>
                    </a:cxn>
                    <a:cxn ang="0">
                      <a:pos x="23" y="0"/>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291" name="Freeform 107"/>
                <p:cNvSpPr>
                  <a:spLocks/>
                </p:cNvSpPr>
                <p:nvPr/>
              </p:nvSpPr>
              <p:spPr bwMode="auto">
                <a:xfrm>
                  <a:off x="4603" y="1521"/>
                  <a:ext cx="49" cy="1"/>
                </a:xfrm>
                <a:custGeom>
                  <a:avLst/>
                  <a:gdLst/>
                  <a:ahLst/>
                  <a:cxnLst>
                    <a:cxn ang="0">
                      <a:pos x="0" y="0"/>
                    </a:cxn>
                    <a:cxn ang="0">
                      <a:pos x="48" y="0"/>
                    </a:cxn>
                  </a:cxnLst>
                  <a:rect l="0" t="0" r="r" b="b"/>
                  <a:pathLst>
                    <a:path w="49" h="1">
                      <a:moveTo>
                        <a:pt x="0" y="0"/>
                      </a:moveTo>
                      <a:lnTo>
                        <a:pt x="48"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9" name="Group 108"/>
              <p:cNvGrpSpPr>
                <a:grpSpLocks/>
              </p:cNvGrpSpPr>
              <p:nvPr/>
            </p:nvGrpSpPr>
            <p:grpSpPr bwMode="auto">
              <a:xfrm>
                <a:off x="4663" y="1501"/>
                <a:ext cx="71" cy="21"/>
                <a:chOff x="4663" y="1501"/>
                <a:chExt cx="71" cy="21"/>
              </a:xfrm>
            </p:grpSpPr>
            <p:sp>
              <p:nvSpPr>
                <p:cNvPr id="93293" name="Freeform 109"/>
                <p:cNvSpPr>
                  <a:spLocks/>
                </p:cNvSpPr>
                <p:nvPr/>
              </p:nvSpPr>
              <p:spPr bwMode="auto">
                <a:xfrm>
                  <a:off x="4663" y="1501"/>
                  <a:ext cx="67" cy="1"/>
                </a:xfrm>
                <a:custGeom>
                  <a:avLst/>
                  <a:gdLst/>
                  <a:ahLst/>
                  <a:cxnLst>
                    <a:cxn ang="0">
                      <a:pos x="0" y="0"/>
                    </a:cxn>
                    <a:cxn ang="0">
                      <a:pos x="66" y="0"/>
                    </a:cxn>
                  </a:cxnLst>
                  <a:rect l="0" t="0" r="r" b="b"/>
                  <a:pathLst>
                    <a:path w="67" h="1">
                      <a:moveTo>
                        <a:pt x="0" y="0"/>
                      </a:moveTo>
                      <a:lnTo>
                        <a:pt x="66"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294" name="Freeform 110"/>
                <p:cNvSpPr>
                  <a:spLocks/>
                </p:cNvSpPr>
                <p:nvPr/>
              </p:nvSpPr>
              <p:spPr bwMode="auto">
                <a:xfrm>
                  <a:off x="4673" y="1509"/>
                  <a:ext cx="58" cy="1"/>
                </a:xfrm>
                <a:custGeom>
                  <a:avLst/>
                  <a:gdLst/>
                  <a:ahLst/>
                  <a:cxnLst>
                    <a:cxn ang="0">
                      <a:pos x="0" y="0"/>
                    </a:cxn>
                    <a:cxn ang="0">
                      <a:pos x="57" y="0"/>
                    </a:cxn>
                  </a:cxnLst>
                  <a:rect l="0" t="0" r="r" b="b"/>
                  <a:pathLst>
                    <a:path w="58" h="1">
                      <a:moveTo>
                        <a:pt x="0" y="0"/>
                      </a:moveTo>
                      <a:lnTo>
                        <a:pt x="57"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295" name="Freeform 111"/>
                <p:cNvSpPr>
                  <a:spLocks/>
                </p:cNvSpPr>
                <p:nvPr/>
              </p:nvSpPr>
              <p:spPr bwMode="auto">
                <a:xfrm>
                  <a:off x="4673" y="1521"/>
                  <a:ext cx="61" cy="1"/>
                </a:xfrm>
                <a:custGeom>
                  <a:avLst/>
                  <a:gdLst/>
                  <a:ahLst/>
                  <a:cxnLst>
                    <a:cxn ang="0">
                      <a:pos x="0" y="0"/>
                    </a:cxn>
                    <a:cxn ang="0">
                      <a:pos x="60" y="0"/>
                    </a:cxn>
                  </a:cxnLst>
                  <a:rect l="0" t="0" r="r" b="b"/>
                  <a:pathLst>
                    <a:path w="61" h="1">
                      <a:moveTo>
                        <a:pt x="0" y="0"/>
                      </a:moveTo>
                      <a:lnTo>
                        <a:pt x="6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10" name="Group 112"/>
              <p:cNvGrpSpPr>
                <a:grpSpLocks/>
              </p:cNvGrpSpPr>
              <p:nvPr/>
            </p:nvGrpSpPr>
            <p:grpSpPr bwMode="auto">
              <a:xfrm>
                <a:off x="4745" y="1501"/>
                <a:ext cx="84" cy="23"/>
                <a:chOff x="4745" y="1501"/>
                <a:chExt cx="84" cy="23"/>
              </a:xfrm>
            </p:grpSpPr>
            <p:sp>
              <p:nvSpPr>
                <p:cNvPr id="93297" name="Freeform 113"/>
                <p:cNvSpPr>
                  <a:spLocks/>
                </p:cNvSpPr>
                <p:nvPr/>
              </p:nvSpPr>
              <p:spPr bwMode="auto">
                <a:xfrm>
                  <a:off x="4751" y="1501"/>
                  <a:ext cx="63" cy="1"/>
                </a:xfrm>
                <a:custGeom>
                  <a:avLst/>
                  <a:gdLst/>
                  <a:ahLst/>
                  <a:cxnLst>
                    <a:cxn ang="0">
                      <a:pos x="0" y="0"/>
                    </a:cxn>
                    <a:cxn ang="0">
                      <a:pos x="62" y="0"/>
                    </a:cxn>
                  </a:cxnLst>
                  <a:rect l="0" t="0" r="r" b="b"/>
                  <a:pathLst>
                    <a:path w="63" h="1">
                      <a:moveTo>
                        <a:pt x="0" y="0"/>
                      </a:moveTo>
                      <a:lnTo>
                        <a:pt x="62"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298" name="Freeform 114"/>
                <p:cNvSpPr>
                  <a:spLocks/>
                </p:cNvSpPr>
                <p:nvPr/>
              </p:nvSpPr>
              <p:spPr bwMode="auto">
                <a:xfrm>
                  <a:off x="4745" y="1509"/>
                  <a:ext cx="52" cy="1"/>
                </a:xfrm>
                <a:custGeom>
                  <a:avLst/>
                  <a:gdLst/>
                  <a:ahLst/>
                  <a:cxnLst>
                    <a:cxn ang="0">
                      <a:pos x="0" y="0"/>
                    </a:cxn>
                    <a:cxn ang="0">
                      <a:pos x="51" y="0"/>
                    </a:cxn>
                  </a:cxnLst>
                  <a:rect l="0" t="0" r="r" b="b"/>
                  <a:pathLst>
                    <a:path w="52" h="1">
                      <a:moveTo>
                        <a:pt x="0" y="0"/>
                      </a:moveTo>
                      <a:lnTo>
                        <a:pt x="51"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299" name="Freeform 115"/>
                <p:cNvSpPr>
                  <a:spLocks/>
                </p:cNvSpPr>
                <p:nvPr/>
              </p:nvSpPr>
              <p:spPr bwMode="auto">
                <a:xfrm>
                  <a:off x="4751" y="1516"/>
                  <a:ext cx="48" cy="1"/>
                </a:xfrm>
                <a:custGeom>
                  <a:avLst/>
                  <a:gdLst/>
                  <a:ahLst/>
                  <a:cxnLst>
                    <a:cxn ang="0">
                      <a:pos x="0" y="0"/>
                    </a:cxn>
                    <a:cxn ang="0">
                      <a:pos x="47" y="0"/>
                    </a:cxn>
                  </a:cxnLst>
                  <a:rect l="0" t="0" r="r" b="b"/>
                  <a:pathLst>
                    <a:path w="48" h="1">
                      <a:moveTo>
                        <a:pt x="0" y="0"/>
                      </a:moveTo>
                      <a:lnTo>
                        <a:pt x="47"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00" name="Freeform 116"/>
                <p:cNvSpPr>
                  <a:spLocks/>
                </p:cNvSpPr>
                <p:nvPr/>
              </p:nvSpPr>
              <p:spPr bwMode="auto">
                <a:xfrm>
                  <a:off x="4749" y="1523"/>
                  <a:ext cx="60" cy="1"/>
                </a:xfrm>
                <a:custGeom>
                  <a:avLst/>
                  <a:gdLst/>
                  <a:ahLst/>
                  <a:cxnLst>
                    <a:cxn ang="0">
                      <a:pos x="0" y="0"/>
                    </a:cxn>
                    <a:cxn ang="0">
                      <a:pos x="59" y="0"/>
                    </a:cxn>
                  </a:cxnLst>
                  <a:rect l="0" t="0" r="r" b="b"/>
                  <a:pathLst>
                    <a:path w="60" h="1">
                      <a:moveTo>
                        <a:pt x="0" y="0"/>
                      </a:moveTo>
                      <a:lnTo>
                        <a:pt x="59"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01" name="Freeform 117"/>
                <p:cNvSpPr>
                  <a:spLocks/>
                </p:cNvSpPr>
                <p:nvPr/>
              </p:nvSpPr>
              <p:spPr bwMode="auto">
                <a:xfrm>
                  <a:off x="4806" y="1509"/>
                  <a:ext cx="17" cy="1"/>
                </a:xfrm>
                <a:custGeom>
                  <a:avLst/>
                  <a:gdLst/>
                  <a:ahLst/>
                  <a:cxnLst>
                    <a:cxn ang="0">
                      <a:pos x="0" y="0"/>
                    </a:cxn>
                    <a:cxn ang="0">
                      <a:pos x="16" y="0"/>
                    </a:cxn>
                  </a:cxnLst>
                  <a:rect l="0" t="0" r="r" b="b"/>
                  <a:pathLst>
                    <a:path w="17" h="1">
                      <a:moveTo>
                        <a:pt x="0" y="0"/>
                      </a:moveTo>
                      <a:lnTo>
                        <a:pt x="16"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02" name="Freeform 118"/>
                <p:cNvSpPr>
                  <a:spLocks/>
                </p:cNvSpPr>
                <p:nvPr/>
              </p:nvSpPr>
              <p:spPr bwMode="auto">
                <a:xfrm>
                  <a:off x="4812" y="1519"/>
                  <a:ext cx="17" cy="1"/>
                </a:xfrm>
                <a:custGeom>
                  <a:avLst/>
                  <a:gdLst/>
                  <a:ahLst/>
                  <a:cxnLst>
                    <a:cxn ang="0">
                      <a:pos x="0" y="0"/>
                    </a:cxn>
                    <a:cxn ang="0">
                      <a:pos x="16" y="0"/>
                    </a:cxn>
                  </a:cxnLst>
                  <a:rect l="0" t="0" r="r" b="b"/>
                  <a:pathLst>
                    <a:path w="17" h="1">
                      <a:moveTo>
                        <a:pt x="0" y="0"/>
                      </a:moveTo>
                      <a:lnTo>
                        <a:pt x="16"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sp>
          <p:nvSpPr>
            <p:cNvPr id="93303" name="Freeform 119"/>
            <p:cNvSpPr>
              <a:spLocks/>
            </p:cNvSpPr>
            <p:nvPr/>
          </p:nvSpPr>
          <p:spPr bwMode="auto">
            <a:xfrm>
              <a:off x="4329" y="1078"/>
              <a:ext cx="512" cy="389"/>
            </a:xfrm>
            <a:custGeom>
              <a:avLst/>
              <a:gdLst/>
              <a:ahLst/>
              <a:cxnLst>
                <a:cxn ang="0">
                  <a:pos x="0" y="19"/>
                </a:cxn>
                <a:cxn ang="0">
                  <a:pos x="0" y="365"/>
                </a:cxn>
                <a:cxn ang="0">
                  <a:pos x="0" y="368"/>
                </a:cxn>
                <a:cxn ang="0">
                  <a:pos x="1" y="371"/>
                </a:cxn>
                <a:cxn ang="0">
                  <a:pos x="2" y="373"/>
                </a:cxn>
                <a:cxn ang="0">
                  <a:pos x="3" y="375"/>
                </a:cxn>
                <a:cxn ang="0">
                  <a:pos x="5" y="377"/>
                </a:cxn>
                <a:cxn ang="0">
                  <a:pos x="7" y="378"/>
                </a:cxn>
                <a:cxn ang="0">
                  <a:pos x="9" y="379"/>
                </a:cxn>
                <a:cxn ang="0">
                  <a:pos x="11" y="380"/>
                </a:cxn>
                <a:cxn ang="0">
                  <a:pos x="120" y="386"/>
                </a:cxn>
                <a:cxn ang="0">
                  <a:pos x="255" y="388"/>
                </a:cxn>
                <a:cxn ang="0">
                  <a:pos x="381" y="386"/>
                </a:cxn>
                <a:cxn ang="0">
                  <a:pos x="498" y="380"/>
                </a:cxn>
                <a:cxn ang="0">
                  <a:pos x="502" y="379"/>
                </a:cxn>
                <a:cxn ang="0">
                  <a:pos x="505" y="378"/>
                </a:cxn>
                <a:cxn ang="0">
                  <a:pos x="508" y="376"/>
                </a:cxn>
                <a:cxn ang="0">
                  <a:pos x="510" y="373"/>
                </a:cxn>
                <a:cxn ang="0">
                  <a:pos x="511" y="369"/>
                </a:cxn>
                <a:cxn ang="0">
                  <a:pos x="511" y="366"/>
                </a:cxn>
                <a:cxn ang="0">
                  <a:pos x="511" y="363"/>
                </a:cxn>
                <a:cxn ang="0">
                  <a:pos x="511" y="19"/>
                </a:cxn>
                <a:cxn ang="0">
                  <a:pos x="511" y="16"/>
                </a:cxn>
                <a:cxn ang="0">
                  <a:pos x="509" y="12"/>
                </a:cxn>
                <a:cxn ang="0">
                  <a:pos x="507" y="9"/>
                </a:cxn>
                <a:cxn ang="0">
                  <a:pos x="504" y="7"/>
                </a:cxn>
                <a:cxn ang="0">
                  <a:pos x="500" y="6"/>
                </a:cxn>
                <a:cxn ang="0">
                  <a:pos x="497" y="6"/>
                </a:cxn>
                <a:cxn ang="0">
                  <a:pos x="378" y="1"/>
                </a:cxn>
                <a:cxn ang="0">
                  <a:pos x="255" y="0"/>
                </a:cxn>
                <a:cxn ang="0">
                  <a:pos x="132" y="2"/>
                </a:cxn>
                <a:cxn ang="0">
                  <a:pos x="16" y="6"/>
                </a:cxn>
                <a:cxn ang="0">
                  <a:pos x="13" y="6"/>
                </a:cxn>
                <a:cxn ang="0">
                  <a:pos x="10" y="6"/>
                </a:cxn>
                <a:cxn ang="0">
                  <a:pos x="7" y="7"/>
                </a:cxn>
                <a:cxn ang="0">
                  <a:pos x="4" y="9"/>
                </a:cxn>
                <a:cxn ang="0">
                  <a:pos x="3" y="11"/>
                </a:cxn>
                <a:cxn ang="0">
                  <a:pos x="1" y="14"/>
                </a:cxn>
                <a:cxn ang="0">
                  <a:pos x="0" y="16"/>
                </a:cxn>
                <a:cxn ang="0">
                  <a:pos x="0" y="19"/>
                </a:cxn>
              </a:cxnLst>
              <a:rect l="0" t="0" r="r" b="b"/>
              <a:pathLst>
                <a:path w="512" h="389">
                  <a:moveTo>
                    <a:pt x="0" y="19"/>
                  </a:moveTo>
                  <a:lnTo>
                    <a:pt x="0" y="365"/>
                  </a:lnTo>
                  <a:lnTo>
                    <a:pt x="0" y="368"/>
                  </a:lnTo>
                  <a:lnTo>
                    <a:pt x="1" y="371"/>
                  </a:lnTo>
                  <a:lnTo>
                    <a:pt x="2" y="373"/>
                  </a:lnTo>
                  <a:lnTo>
                    <a:pt x="3" y="375"/>
                  </a:lnTo>
                  <a:lnTo>
                    <a:pt x="5" y="377"/>
                  </a:lnTo>
                  <a:lnTo>
                    <a:pt x="7" y="378"/>
                  </a:lnTo>
                  <a:lnTo>
                    <a:pt x="9" y="379"/>
                  </a:lnTo>
                  <a:lnTo>
                    <a:pt x="11" y="380"/>
                  </a:lnTo>
                  <a:lnTo>
                    <a:pt x="120" y="386"/>
                  </a:lnTo>
                  <a:lnTo>
                    <a:pt x="255" y="388"/>
                  </a:lnTo>
                  <a:lnTo>
                    <a:pt x="381" y="386"/>
                  </a:lnTo>
                  <a:lnTo>
                    <a:pt x="498" y="380"/>
                  </a:lnTo>
                  <a:lnTo>
                    <a:pt x="502" y="379"/>
                  </a:lnTo>
                  <a:lnTo>
                    <a:pt x="505" y="378"/>
                  </a:lnTo>
                  <a:lnTo>
                    <a:pt x="508" y="376"/>
                  </a:lnTo>
                  <a:lnTo>
                    <a:pt x="510" y="373"/>
                  </a:lnTo>
                  <a:lnTo>
                    <a:pt x="511" y="369"/>
                  </a:lnTo>
                  <a:lnTo>
                    <a:pt x="511" y="366"/>
                  </a:lnTo>
                  <a:lnTo>
                    <a:pt x="511" y="363"/>
                  </a:lnTo>
                  <a:lnTo>
                    <a:pt x="511" y="19"/>
                  </a:lnTo>
                  <a:lnTo>
                    <a:pt x="511" y="16"/>
                  </a:lnTo>
                  <a:lnTo>
                    <a:pt x="509" y="12"/>
                  </a:lnTo>
                  <a:lnTo>
                    <a:pt x="507" y="9"/>
                  </a:lnTo>
                  <a:lnTo>
                    <a:pt x="504" y="7"/>
                  </a:lnTo>
                  <a:lnTo>
                    <a:pt x="500" y="6"/>
                  </a:lnTo>
                  <a:lnTo>
                    <a:pt x="497" y="6"/>
                  </a:lnTo>
                  <a:lnTo>
                    <a:pt x="378" y="1"/>
                  </a:lnTo>
                  <a:lnTo>
                    <a:pt x="255" y="0"/>
                  </a:lnTo>
                  <a:lnTo>
                    <a:pt x="132" y="2"/>
                  </a:lnTo>
                  <a:lnTo>
                    <a:pt x="16" y="6"/>
                  </a:lnTo>
                  <a:lnTo>
                    <a:pt x="13" y="6"/>
                  </a:lnTo>
                  <a:lnTo>
                    <a:pt x="10" y="6"/>
                  </a:lnTo>
                  <a:lnTo>
                    <a:pt x="7" y="7"/>
                  </a:lnTo>
                  <a:lnTo>
                    <a:pt x="4" y="9"/>
                  </a:lnTo>
                  <a:lnTo>
                    <a:pt x="3" y="11"/>
                  </a:lnTo>
                  <a:lnTo>
                    <a:pt x="1" y="14"/>
                  </a:lnTo>
                  <a:lnTo>
                    <a:pt x="0" y="16"/>
                  </a:lnTo>
                  <a:lnTo>
                    <a:pt x="0" y="19"/>
                  </a:lnTo>
                </a:path>
              </a:pathLst>
            </a:custGeom>
            <a:solidFill>
              <a:srgbClr val="DFD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11" name="Group 120"/>
            <p:cNvGrpSpPr>
              <a:grpSpLocks/>
            </p:cNvGrpSpPr>
            <p:nvPr/>
          </p:nvGrpSpPr>
          <p:grpSpPr bwMode="auto">
            <a:xfrm>
              <a:off x="4379" y="1119"/>
              <a:ext cx="412" cy="305"/>
              <a:chOff x="4379" y="1119"/>
              <a:chExt cx="412" cy="305"/>
            </a:xfrm>
          </p:grpSpPr>
          <p:sp>
            <p:nvSpPr>
              <p:cNvPr id="93305" name="Freeform 121"/>
              <p:cNvSpPr>
                <a:spLocks/>
              </p:cNvSpPr>
              <p:nvPr/>
            </p:nvSpPr>
            <p:spPr bwMode="auto">
              <a:xfrm>
                <a:off x="4379" y="1119"/>
                <a:ext cx="412" cy="305"/>
              </a:xfrm>
              <a:custGeom>
                <a:avLst/>
                <a:gdLst/>
                <a:ahLst/>
                <a:cxnLst>
                  <a:cxn ang="0">
                    <a:pos x="0" y="15"/>
                  </a:cxn>
                  <a:cxn ang="0">
                    <a:pos x="0" y="286"/>
                  </a:cxn>
                  <a:cxn ang="0">
                    <a:pos x="0" y="288"/>
                  </a:cxn>
                  <a:cxn ang="0">
                    <a:pos x="1" y="290"/>
                  </a:cxn>
                  <a:cxn ang="0">
                    <a:pos x="2" y="292"/>
                  </a:cxn>
                  <a:cxn ang="0">
                    <a:pos x="3" y="294"/>
                  </a:cxn>
                  <a:cxn ang="0">
                    <a:pos x="4" y="295"/>
                  </a:cxn>
                  <a:cxn ang="0">
                    <a:pos x="6" y="296"/>
                  </a:cxn>
                  <a:cxn ang="0">
                    <a:pos x="7" y="297"/>
                  </a:cxn>
                  <a:cxn ang="0">
                    <a:pos x="9" y="297"/>
                  </a:cxn>
                  <a:cxn ang="0">
                    <a:pos x="97" y="302"/>
                  </a:cxn>
                  <a:cxn ang="0">
                    <a:pos x="205" y="304"/>
                  </a:cxn>
                  <a:cxn ang="0">
                    <a:pos x="307" y="302"/>
                  </a:cxn>
                  <a:cxn ang="0">
                    <a:pos x="400" y="297"/>
                  </a:cxn>
                  <a:cxn ang="0">
                    <a:pos x="403" y="297"/>
                  </a:cxn>
                  <a:cxn ang="0">
                    <a:pos x="406" y="296"/>
                  </a:cxn>
                  <a:cxn ang="0">
                    <a:pos x="408" y="294"/>
                  </a:cxn>
                  <a:cxn ang="0">
                    <a:pos x="410" y="292"/>
                  </a:cxn>
                  <a:cxn ang="0">
                    <a:pos x="411" y="289"/>
                  </a:cxn>
                  <a:cxn ang="0">
                    <a:pos x="411" y="287"/>
                  </a:cxn>
                  <a:cxn ang="0">
                    <a:pos x="411" y="284"/>
                  </a:cxn>
                  <a:cxn ang="0">
                    <a:pos x="411" y="15"/>
                  </a:cxn>
                  <a:cxn ang="0">
                    <a:pos x="411" y="12"/>
                  </a:cxn>
                  <a:cxn ang="0">
                    <a:pos x="410" y="9"/>
                  </a:cxn>
                  <a:cxn ang="0">
                    <a:pos x="408" y="7"/>
                  </a:cxn>
                  <a:cxn ang="0">
                    <a:pos x="405" y="6"/>
                  </a:cxn>
                  <a:cxn ang="0">
                    <a:pos x="402" y="5"/>
                  </a:cxn>
                  <a:cxn ang="0">
                    <a:pos x="399" y="5"/>
                  </a:cxn>
                  <a:cxn ang="0">
                    <a:pos x="304" y="1"/>
                  </a:cxn>
                  <a:cxn ang="0">
                    <a:pos x="205" y="0"/>
                  </a:cxn>
                  <a:cxn ang="0">
                    <a:pos x="106" y="2"/>
                  </a:cxn>
                  <a:cxn ang="0">
                    <a:pos x="13" y="5"/>
                  </a:cxn>
                  <a:cxn ang="0">
                    <a:pos x="10" y="5"/>
                  </a:cxn>
                  <a:cxn ang="0">
                    <a:pos x="8" y="5"/>
                  </a:cxn>
                  <a:cxn ang="0">
                    <a:pos x="6" y="6"/>
                  </a:cxn>
                  <a:cxn ang="0">
                    <a:pos x="4" y="7"/>
                  </a:cxn>
                  <a:cxn ang="0">
                    <a:pos x="2" y="9"/>
                  </a:cxn>
                  <a:cxn ang="0">
                    <a:pos x="1" y="11"/>
                  </a:cxn>
                  <a:cxn ang="0">
                    <a:pos x="0" y="13"/>
                  </a:cxn>
                  <a:cxn ang="0">
                    <a:pos x="0" y="15"/>
                  </a:cxn>
                </a:cxnLst>
                <a:rect l="0" t="0" r="r" b="b"/>
                <a:pathLst>
                  <a:path w="412" h="305">
                    <a:moveTo>
                      <a:pt x="0" y="15"/>
                    </a:moveTo>
                    <a:lnTo>
                      <a:pt x="0" y="286"/>
                    </a:lnTo>
                    <a:lnTo>
                      <a:pt x="0" y="288"/>
                    </a:lnTo>
                    <a:lnTo>
                      <a:pt x="1" y="290"/>
                    </a:lnTo>
                    <a:lnTo>
                      <a:pt x="2" y="292"/>
                    </a:lnTo>
                    <a:lnTo>
                      <a:pt x="3" y="294"/>
                    </a:lnTo>
                    <a:lnTo>
                      <a:pt x="4" y="295"/>
                    </a:lnTo>
                    <a:lnTo>
                      <a:pt x="6" y="296"/>
                    </a:lnTo>
                    <a:lnTo>
                      <a:pt x="7" y="297"/>
                    </a:lnTo>
                    <a:lnTo>
                      <a:pt x="9" y="297"/>
                    </a:lnTo>
                    <a:lnTo>
                      <a:pt x="97" y="302"/>
                    </a:lnTo>
                    <a:lnTo>
                      <a:pt x="205" y="304"/>
                    </a:lnTo>
                    <a:lnTo>
                      <a:pt x="307" y="302"/>
                    </a:lnTo>
                    <a:lnTo>
                      <a:pt x="400" y="297"/>
                    </a:lnTo>
                    <a:lnTo>
                      <a:pt x="403" y="297"/>
                    </a:lnTo>
                    <a:lnTo>
                      <a:pt x="406" y="296"/>
                    </a:lnTo>
                    <a:lnTo>
                      <a:pt x="408" y="294"/>
                    </a:lnTo>
                    <a:lnTo>
                      <a:pt x="410" y="292"/>
                    </a:lnTo>
                    <a:lnTo>
                      <a:pt x="411" y="289"/>
                    </a:lnTo>
                    <a:lnTo>
                      <a:pt x="411" y="287"/>
                    </a:lnTo>
                    <a:lnTo>
                      <a:pt x="411" y="284"/>
                    </a:lnTo>
                    <a:lnTo>
                      <a:pt x="411" y="15"/>
                    </a:lnTo>
                    <a:lnTo>
                      <a:pt x="411" y="12"/>
                    </a:lnTo>
                    <a:lnTo>
                      <a:pt x="410" y="9"/>
                    </a:lnTo>
                    <a:lnTo>
                      <a:pt x="408" y="7"/>
                    </a:lnTo>
                    <a:lnTo>
                      <a:pt x="405" y="6"/>
                    </a:lnTo>
                    <a:lnTo>
                      <a:pt x="402" y="5"/>
                    </a:lnTo>
                    <a:lnTo>
                      <a:pt x="399" y="5"/>
                    </a:lnTo>
                    <a:lnTo>
                      <a:pt x="304" y="1"/>
                    </a:lnTo>
                    <a:lnTo>
                      <a:pt x="205" y="0"/>
                    </a:lnTo>
                    <a:lnTo>
                      <a:pt x="106" y="2"/>
                    </a:lnTo>
                    <a:lnTo>
                      <a:pt x="13" y="5"/>
                    </a:lnTo>
                    <a:lnTo>
                      <a:pt x="10" y="5"/>
                    </a:lnTo>
                    <a:lnTo>
                      <a:pt x="8" y="5"/>
                    </a:lnTo>
                    <a:lnTo>
                      <a:pt x="6" y="6"/>
                    </a:lnTo>
                    <a:lnTo>
                      <a:pt x="4" y="7"/>
                    </a:lnTo>
                    <a:lnTo>
                      <a:pt x="2" y="9"/>
                    </a:lnTo>
                    <a:lnTo>
                      <a:pt x="1" y="11"/>
                    </a:lnTo>
                    <a:lnTo>
                      <a:pt x="0" y="13"/>
                    </a:lnTo>
                    <a:lnTo>
                      <a:pt x="0" y="15"/>
                    </a:lnTo>
                  </a:path>
                </a:pathLst>
              </a:custGeom>
              <a:solidFill>
                <a:srgbClr val="00DFCA"/>
              </a:solidFill>
              <a:ln w="12700" cap="rnd" cmpd="sng">
                <a:solidFill>
                  <a:srgbClr val="000000"/>
                </a:solidFill>
                <a:prstDash val="solid"/>
                <a:round/>
                <a:headEnd type="none" w="med" len="med"/>
                <a:tailEnd type="none" w="med" len="med"/>
              </a:ln>
              <a:effectLst/>
            </p:spPr>
            <p:txBody>
              <a:bodyPr/>
              <a:lstStyle/>
              <a:p>
                <a:endParaRPr lang="en-US"/>
              </a:p>
            </p:txBody>
          </p:sp>
          <p:sp>
            <p:nvSpPr>
              <p:cNvPr id="93306" name="Freeform 122"/>
              <p:cNvSpPr>
                <a:spLocks/>
              </p:cNvSpPr>
              <p:nvPr/>
            </p:nvSpPr>
            <p:spPr bwMode="auto">
              <a:xfrm>
                <a:off x="4380" y="1271"/>
                <a:ext cx="411" cy="153"/>
              </a:xfrm>
              <a:custGeom>
                <a:avLst/>
                <a:gdLst/>
                <a:ahLst/>
                <a:cxnLst>
                  <a:cxn ang="0">
                    <a:pos x="0" y="140"/>
                  </a:cxn>
                  <a:cxn ang="0">
                    <a:pos x="1" y="142"/>
                  </a:cxn>
                  <a:cxn ang="0">
                    <a:pos x="3" y="143"/>
                  </a:cxn>
                  <a:cxn ang="0">
                    <a:pos x="4" y="144"/>
                  </a:cxn>
                  <a:cxn ang="0">
                    <a:pos x="6" y="145"/>
                  </a:cxn>
                  <a:cxn ang="0">
                    <a:pos x="7" y="145"/>
                  </a:cxn>
                  <a:cxn ang="0">
                    <a:pos x="96" y="150"/>
                  </a:cxn>
                  <a:cxn ang="0">
                    <a:pos x="205" y="152"/>
                  </a:cxn>
                  <a:cxn ang="0">
                    <a:pos x="306" y="150"/>
                  </a:cxn>
                  <a:cxn ang="0">
                    <a:pos x="400" y="145"/>
                  </a:cxn>
                  <a:cxn ang="0">
                    <a:pos x="403" y="145"/>
                  </a:cxn>
                  <a:cxn ang="0">
                    <a:pos x="406" y="144"/>
                  </a:cxn>
                  <a:cxn ang="0">
                    <a:pos x="409" y="142"/>
                  </a:cxn>
                  <a:cxn ang="0">
                    <a:pos x="410" y="140"/>
                  </a:cxn>
                  <a:cxn ang="0">
                    <a:pos x="205" y="0"/>
                  </a:cxn>
                  <a:cxn ang="0">
                    <a:pos x="0" y="140"/>
                  </a:cxn>
                </a:cxnLst>
                <a:rect l="0" t="0" r="r" b="b"/>
                <a:pathLst>
                  <a:path w="411" h="153">
                    <a:moveTo>
                      <a:pt x="0" y="140"/>
                    </a:moveTo>
                    <a:lnTo>
                      <a:pt x="1" y="142"/>
                    </a:lnTo>
                    <a:lnTo>
                      <a:pt x="3" y="143"/>
                    </a:lnTo>
                    <a:lnTo>
                      <a:pt x="4" y="144"/>
                    </a:lnTo>
                    <a:lnTo>
                      <a:pt x="6" y="145"/>
                    </a:lnTo>
                    <a:lnTo>
                      <a:pt x="7" y="145"/>
                    </a:lnTo>
                    <a:lnTo>
                      <a:pt x="96" y="150"/>
                    </a:lnTo>
                    <a:lnTo>
                      <a:pt x="205" y="152"/>
                    </a:lnTo>
                    <a:lnTo>
                      <a:pt x="306" y="150"/>
                    </a:lnTo>
                    <a:lnTo>
                      <a:pt x="400" y="145"/>
                    </a:lnTo>
                    <a:lnTo>
                      <a:pt x="403" y="145"/>
                    </a:lnTo>
                    <a:lnTo>
                      <a:pt x="406" y="144"/>
                    </a:lnTo>
                    <a:lnTo>
                      <a:pt x="409" y="142"/>
                    </a:lnTo>
                    <a:lnTo>
                      <a:pt x="410" y="140"/>
                    </a:lnTo>
                    <a:lnTo>
                      <a:pt x="205" y="0"/>
                    </a:lnTo>
                    <a:lnTo>
                      <a:pt x="0" y="140"/>
                    </a:lnTo>
                  </a:path>
                </a:pathLst>
              </a:custGeom>
              <a:solidFill>
                <a:srgbClr val="00DFCA"/>
              </a:solidFill>
              <a:ln w="12700" cap="rnd" cmpd="sng">
                <a:solidFill>
                  <a:srgbClr val="000000"/>
                </a:solidFill>
                <a:prstDash val="solid"/>
                <a:round/>
                <a:headEnd type="none" w="med" len="med"/>
                <a:tailEnd type="none" w="med" len="med"/>
              </a:ln>
              <a:effectLst/>
            </p:spPr>
            <p:txBody>
              <a:bodyPr/>
              <a:lstStyle/>
              <a:p>
                <a:endParaRPr lang="en-US"/>
              </a:p>
            </p:txBody>
          </p:sp>
          <p:sp>
            <p:nvSpPr>
              <p:cNvPr id="93307" name="Freeform 123"/>
              <p:cNvSpPr>
                <a:spLocks/>
              </p:cNvSpPr>
              <p:nvPr/>
            </p:nvSpPr>
            <p:spPr bwMode="auto">
              <a:xfrm>
                <a:off x="4381" y="1119"/>
                <a:ext cx="407" cy="153"/>
              </a:xfrm>
              <a:custGeom>
                <a:avLst/>
                <a:gdLst/>
                <a:ahLst/>
                <a:cxnLst>
                  <a:cxn ang="0">
                    <a:pos x="204" y="152"/>
                  </a:cxn>
                  <a:cxn ang="0">
                    <a:pos x="406" y="7"/>
                  </a:cxn>
                  <a:cxn ang="0">
                    <a:pos x="403" y="5"/>
                  </a:cxn>
                  <a:cxn ang="0">
                    <a:pos x="401" y="5"/>
                  </a:cxn>
                  <a:cxn ang="0">
                    <a:pos x="398" y="5"/>
                  </a:cxn>
                  <a:cxn ang="0">
                    <a:pos x="302" y="1"/>
                  </a:cxn>
                  <a:cxn ang="0">
                    <a:pos x="204" y="0"/>
                  </a:cxn>
                  <a:cxn ang="0">
                    <a:pos x="104" y="2"/>
                  </a:cxn>
                  <a:cxn ang="0">
                    <a:pos x="10" y="5"/>
                  </a:cxn>
                  <a:cxn ang="0">
                    <a:pos x="8" y="5"/>
                  </a:cxn>
                  <a:cxn ang="0">
                    <a:pos x="6" y="5"/>
                  </a:cxn>
                  <a:cxn ang="0">
                    <a:pos x="4" y="6"/>
                  </a:cxn>
                  <a:cxn ang="0">
                    <a:pos x="1" y="7"/>
                  </a:cxn>
                  <a:cxn ang="0">
                    <a:pos x="0" y="9"/>
                  </a:cxn>
                  <a:cxn ang="0">
                    <a:pos x="204" y="152"/>
                  </a:cxn>
                </a:cxnLst>
                <a:rect l="0" t="0" r="r" b="b"/>
                <a:pathLst>
                  <a:path w="407" h="153">
                    <a:moveTo>
                      <a:pt x="204" y="152"/>
                    </a:moveTo>
                    <a:lnTo>
                      <a:pt x="406" y="7"/>
                    </a:lnTo>
                    <a:lnTo>
                      <a:pt x="403" y="5"/>
                    </a:lnTo>
                    <a:lnTo>
                      <a:pt x="401" y="5"/>
                    </a:lnTo>
                    <a:lnTo>
                      <a:pt x="398" y="5"/>
                    </a:lnTo>
                    <a:lnTo>
                      <a:pt x="302" y="1"/>
                    </a:lnTo>
                    <a:lnTo>
                      <a:pt x="204" y="0"/>
                    </a:lnTo>
                    <a:lnTo>
                      <a:pt x="104" y="2"/>
                    </a:lnTo>
                    <a:lnTo>
                      <a:pt x="10" y="5"/>
                    </a:lnTo>
                    <a:lnTo>
                      <a:pt x="8" y="5"/>
                    </a:lnTo>
                    <a:lnTo>
                      <a:pt x="6" y="5"/>
                    </a:lnTo>
                    <a:lnTo>
                      <a:pt x="4" y="6"/>
                    </a:lnTo>
                    <a:lnTo>
                      <a:pt x="1" y="7"/>
                    </a:lnTo>
                    <a:lnTo>
                      <a:pt x="0" y="9"/>
                    </a:lnTo>
                    <a:lnTo>
                      <a:pt x="204" y="152"/>
                    </a:lnTo>
                  </a:path>
                </a:pathLst>
              </a:custGeom>
              <a:solidFill>
                <a:srgbClr val="00DFCA"/>
              </a:solidFill>
              <a:ln w="12700" cap="rnd" cmpd="sng">
                <a:solidFill>
                  <a:srgbClr val="000000"/>
                </a:solidFill>
                <a:prstDash val="solid"/>
                <a:round/>
                <a:headEnd type="none" w="med" len="med"/>
                <a:tailEnd type="none" w="med" len="med"/>
              </a:ln>
              <a:effectLst/>
            </p:spPr>
            <p:txBody>
              <a:bodyPr/>
              <a:lstStyle/>
              <a:p>
                <a:endParaRPr lang="en-US"/>
              </a:p>
            </p:txBody>
          </p:sp>
          <p:sp>
            <p:nvSpPr>
              <p:cNvPr id="93308" name="Freeform 124"/>
              <p:cNvSpPr>
                <a:spLocks/>
              </p:cNvSpPr>
              <p:nvPr/>
            </p:nvSpPr>
            <p:spPr bwMode="auto">
              <a:xfrm>
                <a:off x="4392" y="1129"/>
                <a:ext cx="386" cy="284"/>
              </a:xfrm>
              <a:custGeom>
                <a:avLst/>
                <a:gdLst/>
                <a:ahLst/>
                <a:cxnLst>
                  <a:cxn ang="0">
                    <a:pos x="0" y="14"/>
                  </a:cxn>
                  <a:cxn ang="0">
                    <a:pos x="0" y="266"/>
                  </a:cxn>
                  <a:cxn ang="0">
                    <a:pos x="0" y="269"/>
                  </a:cxn>
                  <a:cxn ang="0">
                    <a:pos x="1" y="271"/>
                  </a:cxn>
                  <a:cxn ang="0">
                    <a:pos x="1" y="272"/>
                  </a:cxn>
                  <a:cxn ang="0">
                    <a:pos x="3" y="274"/>
                  </a:cxn>
                  <a:cxn ang="0">
                    <a:pos x="4" y="275"/>
                  </a:cxn>
                  <a:cxn ang="0">
                    <a:pos x="5" y="276"/>
                  </a:cxn>
                  <a:cxn ang="0">
                    <a:pos x="7" y="277"/>
                  </a:cxn>
                  <a:cxn ang="0">
                    <a:pos x="8" y="277"/>
                  </a:cxn>
                  <a:cxn ang="0">
                    <a:pos x="91" y="282"/>
                  </a:cxn>
                  <a:cxn ang="0">
                    <a:pos x="192" y="283"/>
                  </a:cxn>
                  <a:cxn ang="0">
                    <a:pos x="287" y="282"/>
                  </a:cxn>
                  <a:cxn ang="0">
                    <a:pos x="375" y="277"/>
                  </a:cxn>
                  <a:cxn ang="0">
                    <a:pos x="378" y="277"/>
                  </a:cxn>
                  <a:cxn ang="0">
                    <a:pos x="381" y="276"/>
                  </a:cxn>
                  <a:cxn ang="0">
                    <a:pos x="382" y="274"/>
                  </a:cxn>
                  <a:cxn ang="0">
                    <a:pos x="384" y="272"/>
                  </a:cxn>
                  <a:cxn ang="0">
                    <a:pos x="385" y="269"/>
                  </a:cxn>
                  <a:cxn ang="0">
                    <a:pos x="385" y="267"/>
                  </a:cxn>
                  <a:cxn ang="0">
                    <a:pos x="385" y="265"/>
                  </a:cxn>
                  <a:cxn ang="0">
                    <a:pos x="385" y="14"/>
                  </a:cxn>
                  <a:cxn ang="0">
                    <a:pos x="385" y="11"/>
                  </a:cxn>
                  <a:cxn ang="0">
                    <a:pos x="384" y="9"/>
                  </a:cxn>
                  <a:cxn ang="0">
                    <a:pos x="382" y="7"/>
                  </a:cxn>
                  <a:cxn ang="0">
                    <a:pos x="379" y="5"/>
                  </a:cxn>
                  <a:cxn ang="0">
                    <a:pos x="377" y="4"/>
                  </a:cxn>
                  <a:cxn ang="0">
                    <a:pos x="374" y="4"/>
                  </a:cxn>
                  <a:cxn ang="0">
                    <a:pos x="285" y="1"/>
                  </a:cxn>
                  <a:cxn ang="0">
                    <a:pos x="192" y="0"/>
                  </a:cxn>
                  <a:cxn ang="0">
                    <a:pos x="99" y="1"/>
                  </a:cxn>
                  <a:cxn ang="0">
                    <a:pos x="12" y="4"/>
                  </a:cxn>
                  <a:cxn ang="0">
                    <a:pos x="10" y="4"/>
                  </a:cxn>
                  <a:cxn ang="0">
                    <a:pos x="7" y="5"/>
                  </a:cxn>
                  <a:cxn ang="0">
                    <a:pos x="6" y="6"/>
                  </a:cxn>
                  <a:cxn ang="0">
                    <a:pos x="3" y="7"/>
                  </a:cxn>
                  <a:cxn ang="0">
                    <a:pos x="2" y="8"/>
                  </a:cxn>
                  <a:cxn ang="0">
                    <a:pos x="1" y="10"/>
                  </a:cxn>
                  <a:cxn ang="0">
                    <a:pos x="0" y="12"/>
                  </a:cxn>
                  <a:cxn ang="0">
                    <a:pos x="0" y="14"/>
                  </a:cxn>
                </a:cxnLst>
                <a:rect l="0" t="0" r="r" b="b"/>
                <a:pathLst>
                  <a:path w="386" h="284">
                    <a:moveTo>
                      <a:pt x="0" y="14"/>
                    </a:moveTo>
                    <a:lnTo>
                      <a:pt x="0" y="266"/>
                    </a:lnTo>
                    <a:lnTo>
                      <a:pt x="0" y="269"/>
                    </a:lnTo>
                    <a:lnTo>
                      <a:pt x="1" y="271"/>
                    </a:lnTo>
                    <a:lnTo>
                      <a:pt x="1" y="272"/>
                    </a:lnTo>
                    <a:lnTo>
                      <a:pt x="3" y="274"/>
                    </a:lnTo>
                    <a:lnTo>
                      <a:pt x="4" y="275"/>
                    </a:lnTo>
                    <a:lnTo>
                      <a:pt x="5" y="276"/>
                    </a:lnTo>
                    <a:lnTo>
                      <a:pt x="7" y="277"/>
                    </a:lnTo>
                    <a:lnTo>
                      <a:pt x="8" y="277"/>
                    </a:lnTo>
                    <a:lnTo>
                      <a:pt x="91" y="282"/>
                    </a:lnTo>
                    <a:lnTo>
                      <a:pt x="192" y="283"/>
                    </a:lnTo>
                    <a:lnTo>
                      <a:pt x="287" y="282"/>
                    </a:lnTo>
                    <a:lnTo>
                      <a:pt x="375" y="277"/>
                    </a:lnTo>
                    <a:lnTo>
                      <a:pt x="378" y="277"/>
                    </a:lnTo>
                    <a:lnTo>
                      <a:pt x="381" y="276"/>
                    </a:lnTo>
                    <a:lnTo>
                      <a:pt x="382" y="274"/>
                    </a:lnTo>
                    <a:lnTo>
                      <a:pt x="384" y="272"/>
                    </a:lnTo>
                    <a:lnTo>
                      <a:pt x="385" y="269"/>
                    </a:lnTo>
                    <a:lnTo>
                      <a:pt x="385" y="267"/>
                    </a:lnTo>
                    <a:lnTo>
                      <a:pt x="385" y="265"/>
                    </a:lnTo>
                    <a:lnTo>
                      <a:pt x="385" y="14"/>
                    </a:lnTo>
                    <a:lnTo>
                      <a:pt x="385" y="11"/>
                    </a:lnTo>
                    <a:lnTo>
                      <a:pt x="384" y="9"/>
                    </a:lnTo>
                    <a:lnTo>
                      <a:pt x="382" y="7"/>
                    </a:lnTo>
                    <a:lnTo>
                      <a:pt x="379" y="5"/>
                    </a:lnTo>
                    <a:lnTo>
                      <a:pt x="377" y="4"/>
                    </a:lnTo>
                    <a:lnTo>
                      <a:pt x="374" y="4"/>
                    </a:lnTo>
                    <a:lnTo>
                      <a:pt x="285" y="1"/>
                    </a:lnTo>
                    <a:lnTo>
                      <a:pt x="192" y="0"/>
                    </a:lnTo>
                    <a:lnTo>
                      <a:pt x="99" y="1"/>
                    </a:lnTo>
                    <a:lnTo>
                      <a:pt x="12" y="4"/>
                    </a:lnTo>
                    <a:lnTo>
                      <a:pt x="10" y="4"/>
                    </a:lnTo>
                    <a:lnTo>
                      <a:pt x="7" y="5"/>
                    </a:lnTo>
                    <a:lnTo>
                      <a:pt x="6" y="6"/>
                    </a:lnTo>
                    <a:lnTo>
                      <a:pt x="3" y="7"/>
                    </a:lnTo>
                    <a:lnTo>
                      <a:pt x="2" y="8"/>
                    </a:lnTo>
                    <a:lnTo>
                      <a:pt x="1" y="10"/>
                    </a:lnTo>
                    <a:lnTo>
                      <a:pt x="0" y="12"/>
                    </a:lnTo>
                    <a:lnTo>
                      <a:pt x="0" y="14"/>
                    </a:lnTo>
                  </a:path>
                </a:pathLst>
              </a:custGeom>
              <a:solidFill>
                <a:srgbClr val="00DFCA"/>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3309" name="Freeform 125"/>
            <p:cNvSpPr>
              <a:spLocks/>
            </p:cNvSpPr>
            <p:nvPr/>
          </p:nvSpPr>
          <p:spPr bwMode="auto">
            <a:xfrm>
              <a:off x="4753" y="1437"/>
              <a:ext cx="18" cy="7"/>
            </a:xfrm>
            <a:custGeom>
              <a:avLst/>
              <a:gdLst/>
              <a:ahLst/>
              <a:cxnLst>
                <a:cxn ang="0">
                  <a:pos x="0" y="0"/>
                </a:cxn>
                <a:cxn ang="0">
                  <a:pos x="17" y="0"/>
                </a:cxn>
                <a:cxn ang="0">
                  <a:pos x="17" y="6"/>
                </a:cxn>
                <a:cxn ang="0">
                  <a:pos x="0" y="6"/>
                </a:cxn>
                <a:cxn ang="0">
                  <a:pos x="0" y="0"/>
                </a:cxn>
              </a:cxnLst>
              <a:rect l="0" t="0" r="r" b="b"/>
              <a:pathLst>
                <a:path w="18" h="7">
                  <a:moveTo>
                    <a:pt x="0" y="0"/>
                  </a:moveTo>
                  <a:lnTo>
                    <a:pt x="17" y="0"/>
                  </a:lnTo>
                  <a:lnTo>
                    <a:pt x="17" y="6"/>
                  </a:lnTo>
                  <a:lnTo>
                    <a:pt x="0" y="6"/>
                  </a:lnTo>
                  <a:lnTo>
                    <a:pt x="0" y="0"/>
                  </a:lnTo>
                </a:path>
              </a:pathLst>
            </a:custGeom>
            <a:solidFill>
              <a:srgbClr val="00FF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2" name="Group 126"/>
          <p:cNvGrpSpPr>
            <a:grpSpLocks/>
          </p:cNvGrpSpPr>
          <p:nvPr/>
        </p:nvGrpSpPr>
        <p:grpSpPr bwMode="auto">
          <a:xfrm>
            <a:off x="1471613" y="5438775"/>
            <a:ext cx="946150" cy="749300"/>
            <a:chOff x="927" y="3426"/>
            <a:chExt cx="596" cy="472"/>
          </a:xfrm>
        </p:grpSpPr>
        <p:grpSp>
          <p:nvGrpSpPr>
            <p:cNvPr id="13" name="Group 127"/>
            <p:cNvGrpSpPr>
              <a:grpSpLocks/>
            </p:cNvGrpSpPr>
            <p:nvPr/>
          </p:nvGrpSpPr>
          <p:grpSpPr bwMode="auto">
            <a:xfrm>
              <a:off x="927" y="3820"/>
              <a:ext cx="596" cy="78"/>
              <a:chOff x="927" y="3820"/>
              <a:chExt cx="596" cy="78"/>
            </a:xfrm>
          </p:grpSpPr>
          <p:sp>
            <p:nvSpPr>
              <p:cNvPr id="93312" name="Rectangle 128"/>
              <p:cNvSpPr>
                <a:spLocks noChangeArrowheads="1"/>
              </p:cNvSpPr>
              <p:nvPr/>
            </p:nvSpPr>
            <p:spPr bwMode="auto">
              <a:xfrm>
                <a:off x="932" y="3890"/>
                <a:ext cx="586" cy="8"/>
              </a:xfrm>
              <a:prstGeom prst="rect">
                <a:avLst/>
              </a:prstGeom>
              <a:solidFill>
                <a:srgbClr val="C0C0C0"/>
              </a:solidFill>
              <a:ln w="12700">
                <a:solidFill>
                  <a:srgbClr val="000000"/>
                </a:solidFill>
                <a:miter lim="800000"/>
                <a:headEnd/>
                <a:tailEnd/>
              </a:ln>
              <a:effectLst/>
            </p:spPr>
            <p:txBody>
              <a:bodyPr wrap="none" anchor="ctr"/>
              <a:lstStyle/>
              <a:p>
                <a:endParaRPr lang="en-US"/>
              </a:p>
            </p:txBody>
          </p:sp>
          <p:sp>
            <p:nvSpPr>
              <p:cNvPr id="93313" name="Freeform 129"/>
              <p:cNvSpPr>
                <a:spLocks/>
              </p:cNvSpPr>
              <p:nvPr/>
            </p:nvSpPr>
            <p:spPr bwMode="auto">
              <a:xfrm>
                <a:off x="927" y="3820"/>
                <a:ext cx="596" cy="67"/>
              </a:xfrm>
              <a:custGeom>
                <a:avLst/>
                <a:gdLst/>
                <a:ahLst/>
                <a:cxnLst>
                  <a:cxn ang="0">
                    <a:pos x="0" y="66"/>
                  </a:cxn>
                  <a:cxn ang="0">
                    <a:pos x="595" y="66"/>
                  </a:cxn>
                  <a:cxn ang="0">
                    <a:pos x="561" y="0"/>
                  </a:cxn>
                  <a:cxn ang="0">
                    <a:pos x="43" y="0"/>
                  </a:cxn>
                  <a:cxn ang="0">
                    <a:pos x="0" y="66"/>
                  </a:cxn>
                </a:cxnLst>
                <a:rect l="0" t="0" r="r" b="b"/>
                <a:pathLst>
                  <a:path w="596" h="67">
                    <a:moveTo>
                      <a:pt x="0" y="66"/>
                    </a:moveTo>
                    <a:lnTo>
                      <a:pt x="595" y="66"/>
                    </a:lnTo>
                    <a:lnTo>
                      <a:pt x="561" y="0"/>
                    </a:lnTo>
                    <a:lnTo>
                      <a:pt x="43" y="0"/>
                    </a:lnTo>
                    <a:lnTo>
                      <a:pt x="0" y="66"/>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93314" name="Freeform 130"/>
              <p:cNvSpPr>
                <a:spLocks/>
              </p:cNvSpPr>
              <p:nvPr/>
            </p:nvSpPr>
            <p:spPr bwMode="auto">
              <a:xfrm>
                <a:off x="945" y="3827"/>
                <a:ext cx="558" cy="53"/>
              </a:xfrm>
              <a:custGeom>
                <a:avLst/>
                <a:gdLst/>
                <a:ahLst/>
                <a:cxnLst>
                  <a:cxn ang="0">
                    <a:pos x="32" y="0"/>
                  </a:cxn>
                  <a:cxn ang="0">
                    <a:pos x="0" y="52"/>
                  </a:cxn>
                  <a:cxn ang="0">
                    <a:pos x="557" y="52"/>
                  </a:cxn>
                  <a:cxn ang="0">
                    <a:pos x="532" y="0"/>
                  </a:cxn>
                </a:cxnLst>
                <a:rect l="0" t="0" r="r" b="b"/>
                <a:pathLst>
                  <a:path w="558" h="53">
                    <a:moveTo>
                      <a:pt x="32" y="0"/>
                    </a:moveTo>
                    <a:lnTo>
                      <a:pt x="0" y="52"/>
                    </a:lnTo>
                    <a:lnTo>
                      <a:pt x="557" y="52"/>
                    </a:lnTo>
                    <a:lnTo>
                      <a:pt x="532"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14" name="Group 131"/>
            <p:cNvGrpSpPr>
              <a:grpSpLocks/>
            </p:cNvGrpSpPr>
            <p:nvPr/>
          </p:nvGrpSpPr>
          <p:grpSpPr bwMode="auto">
            <a:xfrm>
              <a:off x="993" y="3827"/>
              <a:ext cx="469" cy="14"/>
              <a:chOff x="993" y="3827"/>
              <a:chExt cx="469" cy="14"/>
            </a:xfrm>
          </p:grpSpPr>
          <p:sp>
            <p:nvSpPr>
              <p:cNvPr id="93316" name="Freeform 132"/>
              <p:cNvSpPr>
                <a:spLocks/>
              </p:cNvSpPr>
              <p:nvPr/>
            </p:nvSpPr>
            <p:spPr bwMode="auto">
              <a:xfrm>
                <a:off x="993" y="3827"/>
                <a:ext cx="19" cy="10"/>
              </a:xfrm>
              <a:custGeom>
                <a:avLst/>
                <a:gdLst/>
                <a:ahLst/>
                <a:cxnLst>
                  <a:cxn ang="0">
                    <a:pos x="5" y="0"/>
                  </a:cxn>
                  <a:cxn ang="0">
                    <a:pos x="18" y="0"/>
                  </a:cxn>
                  <a:cxn ang="0">
                    <a:pos x="14" y="9"/>
                  </a:cxn>
                  <a:cxn ang="0">
                    <a:pos x="0" y="9"/>
                  </a:cxn>
                  <a:cxn ang="0">
                    <a:pos x="5" y="0"/>
                  </a:cxn>
                </a:cxnLst>
                <a:rect l="0" t="0" r="r" b="b"/>
                <a:pathLst>
                  <a:path w="19" h="10">
                    <a:moveTo>
                      <a:pt x="5" y="0"/>
                    </a:moveTo>
                    <a:lnTo>
                      <a:pt x="18" y="0"/>
                    </a:lnTo>
                    <a:lnTo>
                      <a:pt x="14" y="9"/>
                    </a:lnTo>
                    <a:lnTo>
                      <a:pt x="0" y="9"/>
                    </a:lnTo>
                    <a:lnTo>
                      <a:pt x="5" y="0"/>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n-US"/>
              </a:p>
            </p:txBody>
          </p:sp>
          <p:sp>
            <p:nvSpPr>
              <p:cNvPr id="93317" name="Freeform 133"/>
              <p:cNvSpPr>
                <a:spLocks/>
              </p:cNvSpPr>
              <p:nvPr/>
            </p:nvSpPr>
            <p:spPr bwMode="auto">
              <a:xfrm>
                <a:off x="1038" y="3827"/>
                <a:ext cx="75" cy="9"/>
              </a:xfrm>
              <a:custGeom>
                <a:avLst/>
                <a:gdLst/>
                <a:ahLst/>
                <a:cxnLst>
                  <a:cxn ang="0">
                    <a:pos x="3" y="0"/>
                  </a:cxn>
                  <a:cxn ang="0">
                    <a:pos x="74" y="0"/>
                  </a:cxn>
                  <a:cxn ang="0">
                    <a:pos x="71" y="8"/>
                  </a:cxn>
                  <a:cxn ang="0">
                    <a:pos x="0" y="8"/>
                  </a:cxn>
                  <a:cxn ang="0">
                    <a:pos x="3" y="0"/>
                  </a:cxn>
                </a:cxnLst>
                <a:rect l="0" t="0" r="r" b="b"/>
                <a:pathLst>
                  <a:path w="75" h="9">
                    <a:moveTo>
                      <a:pt x="3" y="0"/>
                    </a:moveTo>
                    <a:lnTo>
                      <a:pt x="74" y="0"/>
                    </a:lnTo>
                    <a:lnTo>
                      <a:pt x="71" y="8"/>
                    </a:lnTo>
                    <a:lnTo>
                      <a:pt x="0" y="8"/>
                    </a:lnTo>
                    <a:lnTo>
                      <a:pt x="3" y="0"/>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n-US"/>
              </a:p>
            </p:txBody>
          </p:sp>
          <p:sp>
            <p:nvSpPr>
              <p:cNvPr id="93318" name="Freeform 134"/>
              <p:cNvSpPr>
                <a:spLocks/>
              </p:cNvSpPr>
              <p:nvPr/>
            </p:nvSpPr>
            <p:spPr bwMode="auto">
              <a:xfrm>
                <a:off x="1133" y="3827"/>
                <a:ext cx="72" cy="10"/>
              </a:xfrm>
              <a:custGeom>
                <a:avLst/>
                <a:gdLst/>
                <a:ahLst/>
                <a:cxnLst>
                  <a:cxn ang="0">
                    <a:pos x="2" y="0"/>
                  </a:cxn>
                  <a:cxn ang="0">
                    <a:pos x="71" y="0"/>
                  </a:cxn>
                  <a:cxn ang="0">
                    <a:pos x="71" y="9"/>
                  </a:cxn>
                  <a:cxn ang="0">
                    <a:pos x="0" y="9"/>
                  </a:cxn>
                  <a:cxn ang="0">
                    <a:pos x="2" y="0"/>
                  </a:cxn>
                </a:cxnLst>
                <a:rect l="0" t="0" r="r" b="b"/>
                <a:pathLst>
                  <a:path w="72" h="10">
                    <a:moveTo>
                      <a:pt x="2" y="0"/>
                    </a:moveTo>
                    <a:lnTo>
                      <a:pt x="71" y="0"/>
                    </a:lnTo>
                    <a:lnTo>
                      <a:pt x="71" y="9"/>
                    </a:lnTo>
                    <a:lnTo>
                      <a:pt x="0" y="9"/>
                    </a:lnTo>
                    <a:lnTo>
                      <a:pt x="2" y="0"/>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n-US"/>
              </a:p>
            </p:txBody>
          </p:sp>
          <p:sp>
            <p:nvSpPr>
              <p:cNvPr id="93319" name="Freeform 135"/>
              <p:cNvSpPr>
                <a:spLocks/>
              </p:cNvSpPr>
              <p:nvPr/>
            </p:nvSpPr>
            <p:spPr bwMode="auto">
              <a:xfrm>
                <a:off x="1218" y="3827"/>
                <a:ext cx="72" cy="10"/>
              </a:xfrm>
              <a:custGeom>
                <a:avLst/>
                <a:gdLst/>
                <a:ahLst/>
                <a:cxnLst>
                  <a:cxn ang="0">
                    <a:pos x="0" y="0"/>
                  </a:cxn>
                  <a:cxn ang="0">
                    <a:pos x="71" y="0"/>
                  </a:cxn>
                  <a:cxn ang="0">
                    <a:pos x="71" y="9"/>
                  </a:cxn>
                  <a:cxn ang="0">
                    <a:pos x="0" y="9"/>
                  </a:cxn>
                  <a:cxn ang="0">
                    <a:pos x="0" y="0"/>
                  </a:cxn>
                </a:cxnLst>
                <a:rect l="0" t="0" r="r" b="b"/>
                <a:pathLst>
                  <a:path w="72" h="10">
                    <a:moveTo>
                      <a:pt x="0" y="0"/>
                    </a:moveTo>
                    <a:lnTo>
                      <a:pt x="71" y="0"/>
                    </a:lnTo>
                    <a:lnTo>
                      <a:pt x="71" y="9"/>
                    </a:lnTo>
                    <a:lnTo>
                      <a:pt x="0" y="9"/>
                    </a:lnTo>
                    <a:lnTo>
                      <a:pt x="0" y="0"/>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n-US"/>
              </a:p>
            </p:txBody>
          </p:sp>
          <p:sp>
            <p:nvSpPr>
              <p:cNvPr id="93320" name="Freeform 136"/>
              <p:cNvSpPr>
                <a:spLocks/>
              </p:cNvSpPr>
              <p:nvPr/>
            </p:nvSpPr>
            <p:spPr bwMode="auto">
              <a:xfrm>
                <a:off x="1305" y="3827"/>
                <a:ext cx="64" cy="11"/>
              </a:xfrm>
              <a:custGeom>
                <a:avLst/>
                <a:gdLst/>
                <a:ahLst/>
                <a:cxnLst>
                  <a:cxn ang="0">
                    <a:pos x="0" y="0"/>
                  </a:cxn>
                  <a:cxn ang="0">
                    <a:pos x="61" y="0"/>
                  </a:cxn>
                  <a:cxn ang="0">
                    <a:pos x="63" y="10"/>
                  </a:cxn>
                  <a:cxn ang="0">
                    <a:pos x="0" y="10"/>
                  </a:cxn>
                  <a:cxn ang="0">
                    <a:pos x="0" y="0"/>
                  </a:cxn>
                </a:cxnLst>
                <a:rect l="0" t="0" r="r" b="b"/>
                <a:pathLst>
                  <a:path w="64" h="11">
                    <a:moveTo>
                      <a:pt x="0" y="0"/>
                    </a:moveTo>
                    <a:lnTo>
                      <a:pt x="61" y="0"/>
                    </a:lnTo>
                    <a:lnTo>
                      <a:pt x="63" y="10"/>
                    </a:lnTo>
                    <a:lnTo>
                      <a:pt x="0" y="10"/>
                    </a:lnTo>
                    <a:lnTo>
                      <a:pt x="0" y="0"/>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n-US"/>
              </a:p>
            </p:txBody>
          </p:sp>
          <p:sp>
            <p:nvSpPr>
              <p:cNvPr id="93321" name="Freeform 137"/>
              <p:cNvSpPr>
                <a:spLocks/>
              </p:cNvSpPr>
              <p:nvPr/>
            </p:nvSpPr>
            <p:spPr bwMode="auto">
              <a:xfrm>
                <a:off x="1383" y="3832"/>
                <a:ext cx="79" cy="9"/>
              </a:xfrm>
              <a:custGeom>
                <a:avLst/>
                <a:gdLst/>
                <a:ahLst/>
                <a:cxnLst>
                  <a:cxn ang="0">
                    <a:pos x="0" y="0"/>
                  </a:cxn>
                  <a:cxn ang="0">
                    <a:pos x="71" y="0"/>
                  </a:cxn>
                  <a:cxn ang="0">
                    <a:pos x="78" y="8"/>
                  </a:cxn>
                  <a:cxn ang="0">
                    <a:pos x="3" y="8"/>
                  </a:cxn>
                  <a:cxn ang="0">
                    <a:pos x="0" y="0"/>
                  </a:cxn>
                </a:cxnLst>
                <a:rect l="0" t="0" r="r" b="b"/>
                <a:pathLst>
                  <a:path w="79" h="9">
                    <a:moveTo>
                      <a:pt x="0" y="0"/>
                    </a:moveTo>
                    <a:lnTo>
                      <a:pt x="71" y="0"/>
                    </a:lnTo>
                    <a:lnTo>
                      <a:pt x="78" y="8"/>
                    </a:lnTo>
                    <a:lnTo>
                      <a:pt x="3" y="8"/>
                    </a:lnTo>
                    <a:lnTo>
                      <a:pt x="0" y="0"/>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5" name="Group 138"/>
            <p:cNvGrpSpPr>
              <a:grpSpLocks/>
            </p:cNvGrpSpPr>
            <p:nvPr/>
          </p:nvGrpSpPr>
          <p:grpSpPr bwMode="auto">
            <a:xfrm>
              <a:off x="975" y="3844"/>
              <a:ext cx="494" cy="28"/>
              <a:chOff x="975" y="3844"/>
              <a:chExt cx="494" cy="28"/>
            </a:xfrm>
          </p:grpSpPr>
          <p:grpSp>
            <p:nvGrpSpPr>
              <p:cNvPr id="16" name="Group 139"/>
              <p:cNvGrpSpPr>
                <a:grpSpLocks/>
              </p:cNvGrpSpPr>
              <p:nvPr/>
            </p:nvGrpSpPr>
            <p:grpSpPr bwMode="auto">
              <a:xfrm>
                <a:off x="1017" y="3845"/>
                <a:ext cx="245" cy="25"/>
                <a:chOff x="1017" y="3845"/>
                <a:chExt cx="245" cy="25"/>
              </a:xfrm>
            </p:grpSpPr>
            <p:sp>
              <p:nvSpPr>
                <p:cNvPr id="93324" name="Freeform 140"/>
                <p:cNvSpPr>
                  <a:spLocks/>
                </p:cNvSpPr>
                <p:nvPr/>
              </p:nvSpPr>
              <p:spPr bwMode="auto">
                <a:xfrm>
                  <a:off x="1017" y="3845"/>
                  <a:ext cx="231" cy="1"/>
                </a:xfrm>
                <a:custGeom>
                  <a:avLst/>
                  <a:gdLst/>
                  <a:ahLst/>
                  <a:cxnLst>
                    <a:cxn ang="0">
                      <a:pos x="0" y="0"/>
                    </a:cxn>
                    <a:cxn ang="0">
                      <a:pos x="230" y="0"/>
                    </a:cxn>
                  </a:cxnLst>
                  <a:rect l="0" t="0" r="r" b="b"/>
                  <a:pathLst>
                    <a:path w="231" h="1">
                      <a:moveTo>
                        <a:pt x="0" y="0"/>
                      </a:moveTo>
                      <a:lnTo>
                        <a:pt x="23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25" name="Freeform 141"/>
                <p:cNvSpPr>
                  <a:spLocks/>
                </p:cNvSpPr>
                <p:nvPr/>
              </p:nvSpPr>
              <p:spPr bwMode="auto">
                <a:xfrm>
                  <a:off x="1026" y="3853"/>
                  <a:ext cx="236" cy="1"/>
                </a:xfrm>
                <a:custGeom>
                  <a:avLst/>
                  <a:gdLst/>
                  <a:ahLst/>
                  <a:cxnLst>
                    <a:cxn ang="0">
                      <a:pos x="0" y="0"/>
                    </a:cxn>
                    <a:cxn ang="0">
                      <a:pos x="235" y="0"/>
                    </a:cxn>
                  </a:cxnLst>
                  <a:rect l="0" t="0" r="r" b="b"/>
                  <a:pathLst>
                    <a:path w="236" h="1">
                      <a:moveTo>
                        <a:pt x="0" y="0"/>
                      </a:moveTo>
                      <a:lnTo>
                        <a:pt x="235"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26" name="Freeform 142"/>
                <p:cNvSpPr>
                  <a:spLocks/>
                </p:cNvSpPr>
                <p:nvPr/>
              </p:nvSpPr>
              <p:spPr bwMode="auto">
                <a:xfrm>
                  <a:off x="1030" y="3860"/>
                  <a:ext cx="205" cy="1"/>
                </a:xfrm>
                <a:custGeom>
                  <a:avLst/>
                  <a:gdLst/>
                  <a:ahLst/>
                  <a:cxnLst>
                    <a:cxn ang="0">
                      <a:pos x="0" y="0"/>
                    </a:cxn>
                    <a:cxn ang="0">
                      <a:pos x="204" y="0"/>
                    </a:cxn>
                  </a:cxnLst>
                  <a:rect l="0" t="0" r="r" b="b"/>
                  <a:pathLst>
                    <a:path w="205" h="1">
                      <a:moveTo>
                        <a:pt x="0" y="0"/>
                      </a:moveTo>
                      <a:lnTo>
                        <a:pt x="204"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27" name="Freeform 143"/>
                <p:cNvSpPr>
                  <a:spLocks/>
                </p:cNvSpPr>
                <p:nvPr/>
              </p:nvSpPr>
              <p:spPr bwMode="auto">
                <a:xfrm>
                  <a:off x="1034" y="3869"/>
                  <a:ext cx="29" cy="1"/>
                </a:xfrm>
                <a:custGeom>
                  <a:avLst/>
                  <a:gdLst/>
                  <a:ahLst/>
                  <a:cxnLst>
                    <a:cxn ang="0">
                      <a:pos x="0" y="0"/>
                    </a:cxn>
                    <a:cxn ang="0">
                      <a:pos x="28" y="0"/>
                    </a:cxn>
                  </a:cxnLst>
                  <a:rect l="0" t="0" r="r" b="b"/>
                  <a:pathLst>
                    <a:path w="29" h="1">
                      <a:moveTo>
                        <a:pt x="0" y="0"/>
                      </a:moveTo>
                      <a:lnTo>
                        <a:pt x="28"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17" name="Group 144"/>
              <p:cNvGrpSpPr>
                <a:grpSpLocks/>
              </p:cNvGrpSpPr>
              <p:nvPr/>
            </p:nvGrpSpPr>
            <p:grpSpPr bwMode="auto">
              <a:xfrm>
                <a:off x="975" y="3849"/>
                <a:ext cx="41" cy="16"/>
                <a:chOff x="975" y="3849"/>
                <a:chExt cx="41" cy="16"/>
              </a:xfrm>
            </p:grpSpPr>
            <p:sp>
              <p:nvSpPr>
                <p:cNvPr id="93329" name="Freeform 145"/>
                <p:cNvSpPr>
                  <a:spLocks/>
                </p:cNvSpPr>
                <p:nvPr/>
              </p:nvSpPr>
              <p:spPr bwMode="auto">
                <a:xfrm>
                  <a:off x="985" y="3849"/>
                  <a:ext cx="24" cy="1"/>
                </a:xfrm>
                <a:custGeom>
                  <a:avLst/>
                  <a:gdLst/>
                  <a:ahLst/>
                  <a:cxnLst>
                    <a:cxn ang="0">
                      <a:pos x="0" y="0"/>
                    </a:cxn>
                    <a:cxn ang="0">
                      <a:pos x="23" y="0"/>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30" name="Freeform 146"/>
                <p:cNvSpPr>
                  <a:spLocks/>
                </p:cNvSpPr>
                <p:nvPr/>
              </p:nvSpPr>
              <p:spPr bwMode="auto">
                <a:xfrm>
                  <a:off x="981" y="3856"/>
                  <a:ext cx="23" cy="1"/>
                </a:xfrm>
                <a:custGeom>
                  <a:avLst/>
                  <a:gdLst/>
                  <a:ahLst/>
                  <a:cxnLst>
                    <a:cxn ang="0">
                      <a:pos x="0" y="0"/>
                    </a:cxn>
                    <a:cxn ang="0">
                      <a:pos x="22" y="0"/>
                    </a:cxn>
                  </a:cxnLst>
                  <a:rect l="0" t="0" r="r" b="b"/>
                  <a:pathLst>
                    <a:path w="23" h="1">
                      <a:moveTo>
                        <a:pt x="0" y="0"/>
                      </a:moveTo>
                      <a:lnTo>
                        <a:pt x="22"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31" name="Freeform 147"/>
                <p:cNvSpPr>
                  <a:spLocks/>
                </p:cNvSpPr>
                <p:nvPr/>
              </p:nvSpPr>
              <p:spPr bwMode="auto">
                <a:xfrm>
                  <a:off x="975" y="3864"/>
                  <a:ext cx="41" cy="1"/>
                </a:xfrm>
                <a:custGeom>
                  <a:avLst/>
                  <a:gdLst/>
                  <a:ahLst/>
                  <a:cxnLst>
                    <a:cxn ang="0">
                      <a:pos x="0" y="0"/>
                    </a:cxn>
                    <a:cxn ang="0">
                      <a:pos x="40" y="0"/>
                    </a:cxn>
                  </a:cxnLst>
                  <a:rect l="0" t="0" r="r" b="b"/>
                  <a:pathLst>
                    <a:path w="41" h="1">
                      <a:moveTo>
                        <a:pt x="0" y="0"/>
                      </a:moveTo>
                      <a:lnTo>
                        <a:pt x="4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18" name="Group 148"/>
              <p:cNvGrpSpPr>
                <a:grpSpLocks/>
              </p:cNvGrpSpPr>
              <p:nvPr/>
            </p:nvGrpSpPr>
            <p:grpSpPr bwMode="auto">
              <a:xfrm>
                <a:off x="1070" y="3844"/>
                <a:ext cx="224" cy="26"/>
                <a:chOff x="1070" y="3844"/>
                <a:chExt cx="224" cy="26"/>
              </a:xfrm>
            </p:grpSpPr>
            <p:sp>
              <p:nvSpPr>
                <p:cNvPr id="93333" name="Freeform 149"/>
                <p:cNvSpPr>
                  <a:spLocks/>
                </p:cNvSpPr>
                <p:nvPr/>
              </p:nvSpPr>
              <p:spPr bwMode="auto">
                <a:xfrm>
                  <a:off x="1070" y="3869"/>
                  <a:ext cx="139" cy="1"/>
                </a:xfrm>
                <a:custGeom>
                  <a:avLst/>
                  <a:gdLst/>
                  <a:ahLst/>
                  <a:cxnLst>
                    <a:cxn ang="0">
                      <a:pos x="0" y="0"/>
                    </a:cxn>
                    <a:cxn ang="0">
                      <a:pos x="138" y="0"/>
                    </a:cxn>
                  </a:cxnLst>
                  <a:rect l="0" t="0" r="r" b="b"/>
                  <a:pathLst>
                    <a:path w="139" h="1">
                      <a:moveTo>
                        <a:pt x="0" y="0"/>
                      </a:moveTo>
                      <a:lnTo>
                        <a:pt x="138"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34" name="Freeform 150"/>
                <p:cNvSpPr>
                  <a:spLocks/>
                </p:cNvSpPr>
                <p:nvPr/>
              </p:nvSpPr>
              <p:spPr bwMode="auto">
                <a:xfrm>
                  <a:off x="1259" y="3844"/>
                  <a:ext cx="33" cy="1"/>
                </a:xfrm>
                <a:custGeom>
                  <a:avLst/>
                  <a:gdLst/>
                  <a:ahLst/>
                  <a:cxnLst>
                    <a:cxn ang="0">
                      <a:pos x="0" y="0"/>
                    </a:cxn>
                    <a:cxn ang="0">
                      <a:pos x="32" y="0"/>
                    </a:cxn>
                  </a:cxnLst>
                  <a:rect l="0" t="0" r="r" b="b"/>
                  <a:pathLst>
                    <a:path w="33" h="1">
                      <a:moveTo>
                        <a:pt x="0" y="0"/>
                      </a:moveTo>
                      <a:lnTo>
                        <a:pt x="32"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35" name="Freeform 151"/>
                <p:cNvSpPr>
                  <a:spLocks/>
                </p:cNvSpPr>
                <p:nvPr/>
              </p:nvSpPr>
              <p:spPr bwMode="auto">
                <a:xfrm>
                  <a:off x="1268" y="3853"/>
                  <a:ext cx="26" cy="1"/>
                </a:xfrm>
                <a:custGeom>
                  <a:avLst/>
                  <a:gdLst/>
                  <a:ahLst/>
                  <a:cxnLst>
                    <a:cxn ang="0">
                      <a:pos x="0" y="0"/>
                    </a:cxn>
                    <a:cxn ang="0">
                      <a:pos x="25" y="0"/>
                    </a:cxn>
                  </a:cxnLst>
                  <a:rect l="0" t="0" r="r" b="b"/>
                  <a:pathLst>
                    <a:path w="26" h="1">
                      <a:moveTo>
                        <a:pt x="0" y="0"/>
                      </a:moveTo>
                      <a:lnTo>
                        <a:pt x="25"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36" name="Freeform 152"/>
                <p:cNvSpPr>
                  <a:spLocks/>
                </p:cNvSpPr>
                <p:nvPr/>
              </p:nvSpPr>
              <p:spPr bwMode="auto">
                <a:xfrm>
                  <a:off x="1250" y="3861"/>
                  <a:ext cx="44" cy="1"/>
                </a:xfrm>
                <a:custGeom>
                  <a:avLst/>
                  <a:gdLst/>
                  <a:ahLst/>
                  <a:cxnLst>
                    <a:cxn ang="0">
                      <a:pos x="0" y="0"/>
                    </a:cxn>
                    <a:cxn ang="0">
                      <a:pos x="43" y="0"/>
                    </a:cxn>
                  </a:cxnLst>
                  <a:rect l="0" t="0" r="r" b="b"/>
                  <a:pathLst>
                    <a:path w="44" h="1">
                      <a:moveTo>
                        <a:pt x="0" y="0"/>
                      </a:moveTo>
                      <a:lnTo>
                        <a:pt x="43"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37" name="Freeform 153"/>
                <p:cNvSpPr>
                  <a:spLocks/>
                </p:cNvSpPr>
                <p:nvPr/>
              </p:nvSpPr>
              <p:spPr bwMode="auto">
                <a:xfrm>
                  <a:off x="1214" y="3869"/>
                  <a:ext cx="24" cy="1"/>
                </a:xfrm>
                <a:custGeom>
                  <a:avLst/>
                  <a:gdLst/>
                  <a:ahLst/>
                  <a:cxnLst>
                    <a:cxn ang="0">
                      <a:pos x="0" y="0"/>
                    </a:cxn>
                    <a:cxn ang="0">
                      <a:pos x="23" y="0"/>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38" name="Freeform 154"/>
                <p:cNvSpPr>
                  <a:spLocks/>
                </p:cNvSpPr>
                <p:nvPr/>
              </p:nvSpPr>
              <p:spPr bwMode="auto">
                <a:xfrm>
                  <a:off x="1243" y="3869"/>
                  <a:ext cx="49" cy="1"/>
                </a:xfrm>
                <a:custGeom>
                  <a:avLst/>
                  <a:gdLst/>
                  <a:ahLst/>
                  <a:cxnLst>
                    <a:cxn ang="0">
                      <a:pos x="0" y="0"/>
                    </a:cxn>
                    <a:cxn ang="0">
                      <a:pos x="48" y="0"/>
                    </a:cxn>
                  </a:cxnLst>
                  <a:rect l="0" t="0" r="r" b="b"/>
                  <a:pathLst>
                    <a:path w="49" h="1">
                      <a:moveTo>
                        <a:pt x="0" y="0"/>
                      </a:moveTo>
                      <a:lnTo>
                        <a:pt x="48"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19" name="Group 155"/>
              <p:cNvGrpSpPr>
                <a:grpSpLocks/>
              </p:cNvGrpSpPr>
              <p:nvPr/>
            </p:nvGrpSpPr>
            <p:grpSpPr bwMode="auto">
              <a:xfrm>
                <a:off x="1303" y="3849"/>
                <a:ext cx="71" cy="21"/>
                <a:chOff x="1303" y="3849"/>
                <a:chExt cx="71" cy="21"/>
              </a:xfrm>
            </p:grpSpPr>
            <p:sp>
              <p:nvSpPr>
                <p:cNvPr id="93340" name="Freeform 156"/>
                <p:cNvSpPr>
                  <a:spLocks/>
                </p:cNvSpPr>
                <p:nvPr/>
              </p:nvSpPr>
              <p:spPr bwMode="auto">
                <a:xfrm>
                  <a:off x="1303" y="3849"/>
                  <a:ext cx="67" cy="1"/>
                </a:xfrm>
                <a:custGeom>
                  <a:avLst/>
                  <a:gdLst/>
                  <a:ahLst/>
                  <a:cxnLst>
                    <a:cxn ang="0">
                      <a:pos x="0" y="0"/>
                    </a:cxn>
                    <a:cxn ang="0">
                      <a:pos x="66" y="0"/>
                    </a:cxn>
                  </a:cxnLst>
                  <a:rect l="0" t="0" r="r" b="b"/>
                  <a:pathLst>
                    <a:path w="67" h="1">
                      <a:moveTo>
                        <a:pt x="0" y="0"/>
                      </a:moveTo>
                      <a:lnTo>
                        <a:pt x="66"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41" name="Freeform 157"/>
                <p:cNvSpPr>
                  <a:spLocks/>
                </p:cNvSpPr>
                <p:nvPr/>
              </p:nvSpPr>
              <p:spPr bwMode="auto">
                <a:xfrm>
                  <a:off x="1313" y="3857"/>
                  <a:ext cx="58" cy="1"/>
                </a:xfrm>
                <a:custGeom>
                  <a:avLst/>
                  <a:gdLst/>
                  <a:ahLst/>
                  <a:cxnLst>
                    <a:cxn ang="0">
                      <a:pos x="0" y="0"/>
                    </a:cxn>
                    <a:cxn ang="0">
                      <a:pos x="57" y="0"/>
                    </a:cxn>
                  </a:cxnLst>
                  <a:rect l="0" t="0" r="r" b="b"/>
                  <a:pathLst>
                    <a:path w="58" h="1">
                      <a:moveTo>
                        <a:pt x="0" y="0"/>
                      </a:moveTo>
                      <a:lnTo>
                        <a:pt x="57"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42" name="Freeform 158"/>
                <p:cNvSpPr>
                  <a:spLocks/>
                </p:cNvSpPr>
                <p:nvPr/>
              </p:nvSpPr>
              <p:spPr bwMode="auto">
                <a:xfrm>
                  <a:off x="1313" y="3869"/>
                  <a:ext cx="61" cy="1"/>
                </a:xfrm>
                <a:custGeom>
                  <a:avLst/>
                  <a:gdLst/>
                  <a:ahLst/>
                  <a:cxnLst>
                    <a:cxn ang="0">
                      <a:pos x="0" y="0"/>
                    </a:cxn>
                    <a:cxn ang="0">
                      <a:pos x="60" y="0"/>
                    </a:cxn>
                  </a:cxnLst>
                  <a:rect l="0" t="0" r="r" b="b"/>
                  <a:pathLst>
                    <a:path w="61" h="1">
                      <a:moveTo>
                        <a:pt x="0" y="0"/>
                      </a:moveTo>
                      <a:lnTo>
                        <a:pt x="6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20" name="Group 159"/>
              <p:cNvGrpSpPr>
                <a:grpSpLocks/>
              </p:cNvGrpSpPr>
              <p:nvPr/>
            </p:nvGrpSpPr>
            <p:grpSpPr bwMode="auto">
              <a:xfrm>
                <a:off x="1385" y="3849"/>
                <a:ext cx="84" cy="23"/>
                <a:chOff x="1385" y="3849"/>
                <a:chExt cx="84" cy="23"/>
              </a:xfrm>
            </p:grpSpPr>
            <p:sp>
              <p:nvSpPr>
                <p:cNvPr id="93344" name="Freeform 160"/>
                <p:cNvSpPr>
                  <a:spLocks/>
                </p:cNvSpPr>
                <p:nvPr/>
              </p:nvSpPr>
              <p:spPr bwMode="auto">
                <a:xfrm>
                  <a:off x="1391" y="3849"/>
                  <a:ext cx="63" cy="1"/>
                </a:xfrm>
                <a:custGeom>
                  <a:avLst/>
                  <a:gdLst/>
                  <a:ahLst/>
                  <a:cxnLst>
                    <a:cxn ang="0">
                      <a:pos x="0" y="0"/>
                    </a:cxn>
                    <a:cxn ang="0">
                      <a:pos x="62" y="0"/>
                    </a:cxn>
                  </a:cxnLst>
                  <a:rect l="0" t="0" r="r" b="b"/>
                  <a:pathLst>
                    <a:path w="63" h="1">
                      <a:moveTo>
                        <a:pt x="0" y="0"/>
                      </a:moveTo>
                      <a:lnTo>
                        <a:pt x="62"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45" name="Freeform 161"/>
                <p:cNvSpPr>
                  <a:spLocks/>
                </p:cNvSpPr>
                <p:nvPr/>
              </p:nvSpPr>
              <p:spPr bwMode="auto">
                <a:xfrm>
                  <a:off x="1385" y="3857"/>
                  <a:ext cx="52" cy="1"/>
                </a:xfrm>
                <a:custGeom>
                  <a:avLst/>
                  <a:gdLst/>
                  <a:ahLst/>
                  <a:cxnLst>
                    <a:cxn ang="0">
                      <a:pos x="0" y="0"/>
                    </a:cxn>
                    <a:cxn ang="0">
                      <a:pos x="51" y="0"/>
                    </a:cxn>
                  </a:cxnLst>
                  <a:rect l="0" t="0" r="r" b="b"/>
                  <a:pathLst>
                    <a:path w="52" h="1">
                      <a:moveTo>
                        <a:pt x="0" y="0"/>
                      </a:moveTo>
                      <a:lnTo>
                        <a:pt x="51"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46" name="Freeform 162"/>
                <p:cNvSpPr>
                  <a:spLocks/>
                </p:cNvSpPr>
                <p:nvPr/>
              </p:nvSpPr>
              <p:spPr bwMode="auto">
                <a:xfrm>
                  <a:off x="1391" y="3864"/>
                  <a:ext cx="48" cy="1"/>
                </a:xfrm>
                <a:custGeom>
                  <a:avLst/>
                  <a:gdLst/>
                  <a:ahLst/>
                  <a:cxnLst>
                    <a:cxn ang="0">
                      <a:pos x="0" y="0"/>
                    </a:cxn>
                    <a:cxn ang="0">
                      <a:pos x="47" y="0"/>
                    </a:cxn>
                  </a:cxnLst>
                  <a:rect l="0" t="0" r="r" b="b"/>
                  <a:pathLst>
                    <a:path w="48" h="1">
                      <a:moveTo>
                        <a:pt x="0" y="0"/>
                      </a:moveTo>
                      <a:lnTo>
                        <a:pt x="47"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47" name="Freeform 163"/>
                <p:cNvSpPr>
                  <a:spLocks/>
                </p:cNvSpPr>
                <p:nvPr/>
              </p:nvSpPr>
              <p:spPr bwMode="auto">
                <a:xfrm>
                  <a:off x="1389" y="3871"/>
                  <a:ext cx="60" cy="1"/>
                </a:xfrm>
                <a:custGeom>
                  <a:avLst/>
                  <a:gdLst/>
                  <a:ahLst/>
                  <a:cxnLst>
                    <a:cxn ang="0">
                      <a:pos x="0" y="0"/>
                    </a:cxn>
                    <a:cxn ang="0">
                      <a:pos x="59" y="0"/>
                    </a:cxn>
                  </a:cxnLst>
                  <a:rect l="0" t="0" r="r" b="b"/>
                  <a:pathLst>
                    <a:path w="60" h="1">
                      <a:moveTo>
                        <a:pt x="0" y="0"/>
                      </a:moveTo>
                      <a:lnTo>
                        <a:pt x="59"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48" name="Freeform 164"/>
                <p:cNvSpPr>
                  <a:spLocks/>
                </p:cNvSpPr>
                <p:nvPr/>
              </p:nvSpPr>
              <p:spPr bwMode="auto">
                <a:xfrm>
                  <a:off x="1446" y="3857"/>
                  <a:ext cx="17" cy="1"/>
                </a:xfrm>
                <a:custGeom>
                  <a:avLst/>
                  <a:gdLst/>
                  <a:ahLst/>
                  <a:cxnLst>
                    <a:cxn ang="0">
                      <a:pos x="0" y="0"/>
                    </a:cxn>
                    <a:cxn ang="0">
                      <a:pos x="16" y="0"/>
                    </a:cxn>
                  </a:cxnLst>
                  <a:rect l="0" t="0" r="r" b="b"/>
                  <a:pathLst>
                    <a:path w="17" h="1">
                      <a:moveTo>
                        <a:pt x="0" y="0"/>
                      </a:moveTo>
                      <a:lnTo>
                        <a:pt x="16"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349" name="Freeform 165"/>
                <p:cNvSpPr>
                  <a:spLocks/>
                </p:cNvSpPr>
                <p:nvPr/>
              </p:nvSpPr>
              <p:spPr bwMode="auto">
                <a:xfrm>
                  <a:off x="1452" y="3867"/>
                  <a:ext cx="17" cy="1"/>
                </a:xfrm>
                <a:custGeom>
                  <a:avLst/>
                  <a:gdLst/>
                  <a:ahLst/>
                  <a:cxnLst>
                    <a:cxn ang="0">
                      <a:pos x="0" y="0"/>
                    </a:cxn>
                    <a:cxn ang="0">
                      <a:pos x="16" y="0"/>
                    </a:cxn>
                  </a:cxnLst>
                  <a:rect l="0" t="0" r="r" b="b"/>
                  <a:pathLst>
                    <a:path w="17" h="1">
                      <a:moveTo>
                        <a:pt x="0" y="0"/>
                      </a:moveTo>
                      <a:lnTo>
                        <a:pt x="16"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sp>
          <p:nvSpPr>
            <p:cNvPr id="93350" name="Freeform 166"/>
            <p:cNvSpPr>
              <a:spLocks/>
            </p:cNvSpPr>
            <p:nvPr/>
          </p:nvSpPr>
          <p:spPr bwMode="auto">
            <a:xfrm>
              <a:off x="969" y="3426"/>
              <a:ext cx="512" cy="389"/>
            </a:xfrm>
            <a:custGeom>
              <a:avLst/>
              <a:gdLst/>
              <a:ahLst/>
              <a:cxnLst>
                <a:cxn ang="0">
                  <a:pos x="0" y="19"/>
                </a:cxn>
                <a:cxn ang="0">
                  <a:pos x="0" y="365"/>
                </a:cxn>
                <a:cxn ang="0">
                  <a:pos x="0" y="368"/>
                </a:cxn>
                <a:cxn ang="0">
                  <a:pos x="1" y="371"/>
                </a:cxn>
                <a:cxn ang="0">
                  <a:pos x="2" y="373"/>
                </a:cxn>
                <a:cxn ang="0">
                  <a:pos x="3" y="375"/>
                </a:cxn>
                <a:cxn ang="0">
                  <a:pos x="5" y="377"/>
                </a:cxn>
                <a:cxn ang="0">
                  <a:pos x="7" y="378"/>
                </a:cxn>
                <a:cxn ang="0">
                  <a:pos x="9" y="379"/>
                </a:cxn>
                <a:cxn ang="0">
                  <a:pos x="11" y="380"/>
                </a:cxn>
                <a:cxn ang="0">
                  <a:pos x="120" y="386"/>
                </a:cxn>
                <a:cxn ang="0">
                  <a:pos x="255" y="388"/>
                </a:cxn>
                <a:cxn ang="0">
                  <a:pos x="381" y="386"/>
                </a:cxn>
                <a:cxn ang="0">
                  <a:pos x="498" y="380"/>
                </a:cxn>
                <a:cxn ang="0">
                  <a:pos x="502" y="379"/>
                </a:cxn>
                <a:cxn ang="0">
                  <a:pos x="505" y="378"/>
                </a:cxn>
                <a:cxn ang="0">
                  <a:pos x="508" y="376"/>
                </a:cxn>
                <a:cxn ang="0">
                  <a:pos x="510" y="373"/>
                </a:cxn>
                <a:cxn ang="0">
                  <a:pos x="511" y="369"/>
                </a:cxn>
                <a:cxn ang="0">
                  <a:pos x="511" y="366"/>
                </a:cxn>
                <a:cxn ang="0">
                  <a:pos x="511" y="363"/>
                </a:cxn>
                <a:cxn ang="0">
                  <a:pos x="511" y="19"/>
                </a:cxn>
                <a:cxn ang="0">
                  <a:pos x="511" y="16"/>
                </a:cxn>
                <a:cxn ang="0">
                  <a:pos x="509" y="12"/>
                </a:cxn>
                <a:cxn ang="0">
                  <a:pos x="507" y="9"/>
                </a:cxn>
                <a:cxn ang="0">
                  <a:pos x="504" y="7"/>
                </a:cxn>
                <a:cxn ang="0">
                  <a:pos x="500" y="6"/>
                </a:cxn>
                <a:cxn ang="0">
                  <a:pos x="497" y="6"/>
                </a:cxn>
                <a:cxn ang="0">
                  <a:pos x="378" y="1"/>
                </a:cxn>
                <a:cxn ang="0">
                  <a:pos x="255" y="0"/>
                </a:cxn>
                <a:cxn ang="0">
                  <a:pos x="132" y="2"/>
                </a:cxn>
                <a:cxn ang="0">
                  <a:pos x="16" y="6"/>
                </a:cxn>
                <a:cxn ang="0">
                  <a:pos x="13" y="6"/>
                </a:cxn>
                <a:cxn ang="0">
                  <a:pos x="10" y="6"/>
                </a:cxn>
                <a:cxn ang="0">
                  <a:pos x="7" y="7"/>
                </a:cxn>
                <a:cxn ang="0">
                  <a:pos x="4" y="9"/>
                </a:cxn>
                <a:cxn ang="0">
                  <a:pos x="3" y="11"/>
                </a:cxn>
                <a:cxn ang="0">
                  <a:pos x="1" y="14"/>
                </a:cxn>
                <a:cxn ang="0">
                  <a:pos x="0" y="16"/>
                </a:cxn>
                <a:cxn ang="0">
                  <a:pos x="0" y="19"/>
                </a:cxn>
              </a:cxnLst>
              <a:rect l="0" t="0" r="r" b="b"/>
              <a:pathLst>
                <a:path w="512" h="389">
                  <a:moveTo>
                    <a:pt x="0" y="19"/>
                  </a:moveTo>
                  <a:lnTo>
                    <a:pt x="0" y="365"/>
                  </a:lnTo>
                  <a:lnTo>
                    <a:pt x="0" y="368"/>
                  </a:lnTo>
                  <a:lnTo>
                    <a:pt x="1" y="371"/>
                  </a:lnTo>
                  <a:lnTo>
                    <a:pt x="2" y="373"/>
                  </a:lnTo>
                  <a:lnTo>
                    <a:pt x="3" y="375"/>
                  </a:lnTo>
                  <a:lnTo>
                    <a:pt x="5" y="377"/>
                  </a:lnTo>
                  <a:lnTo>
                    <a:pt x="7" y="378"/>
                  </a:lnTo>
                  <a:lnTo>
                    <a:pt x="9" y="379"/>
                  </a:lnTo>
                  <a:lnTo>
                    <a:pt x="11" y="380"/>
                  </a:lnTo>
                  <a:lnTo>
                    <a:pt x="120" y="386"/>
                  </a:lnTo>
                  <a:lnTo>
                    <a:pt x="255" y="388"/>
                  </a:lnTo>
                  <a:lnTo>
                    <a:pt x="381" y="386"/>
                  </a:lnTo>
                  <a:lnTo>
                    <a:pt x="498" y="380"/>
                  </a:lnTo>
                  <a:lnTo>
                    <a:pt x="502" y="379"/>
                  </a:lnTo>
                  <a:lnTo>
                    <a:pt x="505" y="378"/>
                  </a:lnTo>
                  <a:lnTo>
                    <a:pt x="508" y="376"/>
                  </a:lnTo>
                  <a:lnTo>
                    <a:pt x="510" y="373"/>
                  </a:lnTo>
                  <a:lnTo>
                    <a:pt x="511" y="369"/>
                  </a:lnTo>
                  <a:lnTo>
                    <a:pt x="511" y="366"/>
                  </a:lnTo>
                  <a:lnTo>
                    <a:pt x="511" y="363"/>
                  </a:lnTo>
                  <a:lnTo>
                    <a:pt x="511" y="19"/>
                  </a:lnTo>
                  <a:lnTo>
                    <a:pt x="511" y="16"/>
                  </a:lnTo>
                  <a:lnTo>
                    <a:pt x="509" y="12"/>
                  </a:lnTo>
                  <a:lnTo>
                    <a:pt x="507" y="9"/>
                  </a:lnTo>
                  <a:lnTo>
                    <a:pt x="504" y="7"/>
                  </a:lnTo>
                  <a:lnTo>
                    <a:pt x="500" y="6"/>
                  </a:lnTo>
                  <a:lnTo>
                    <a:pt x="497" y="6"/>
                  </a:lnTo>
                  <a:lnTo>
                    <a:pt x="378" y="1"/>
                  </a:lnTo>
                  <a:lnTo>
                    <a:pt x="255" y="0"/>
                  </a:lnTo>
                  <a:lnTo>
                    <a:pt x="132" y="2"/>
                  </a:lnTo>
                  <a:lnTo>
                    <a:pt x="16" y="6"/>
                  </a:lnTo>
                  <a:lnTo>
                    <a:pt x="13" y="6"/>
                  </a:lnTo>
                  <a:lnTo>
                    <a:pt x="10" y="6"/>
                  </a:lnTo>
                  <a:lnTo>
                    <a:pt x="7" y="7"/>
                  </a:lnTo>
                  <a:lnTo>
                    <a:pt x="4" y="9"/>
                  </a:lnTo>
                  <a:lnTo>
                    <a:pt x="3" y="11"/>
                  </a:lnTo>
                  <a:lnTo>
                    <a:pt x="1" y="14"/>
                  </a:lnTo>
                  <a:lnTo>
                    <a:pt x="0" y="16"/>
                  </a:lnTo>
                  <a:lnTo>
                    <a:pt x="0" y="19"/>
                  </a:lnTo>
                </a:path>
              </a:pathLst>
            </a:custGeom>
            <a:solidFill>
              <a:srgbClr val="DFD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21" name="Group 167"/>
            <p:cNvGrpSpPr>
              <a:grpSpLocks/>
            </p:cNvGrpSpPr>
            <p:nvPr/>
          </p:nvGrpSpPr>
          <p:grpSpPr bwMode="auto">
            <a:xfrm>
              <a:off x="1019" y="3467"/>
              <a:ext cx="412" cy="305"/>
              <a:chOff x="1019" y="3467"/>
              <a:chExt cx="412" cy="305"/>
            </a:xfrm>
          </p:grpSpPr>
          <p:sp>
            <p:nvSpPr>
              <p:cNvPr id="93352" name="Freeform 168"/>
              <p:cNvSpPr>
                <a:spLocks/>
              </p:cNvSpPr>
              <p:nvPr/>
            </p:nvSpPr>
            <p:spPr bwMode="auto">
              <a:xfrm>
                <a:off x="1019" y="3467"/>
                <a:ext cx="412" cy="305"/>
              </a:xfrm>
              <a:custGeom>
                <a:avLst/>
                <a:gdLst/>
                <a:ahLst/>
                <a:cxnLst>
                  <a:cxn ang="0">
                    <a:pos x="0" y="15"/>
                  </a:cxn>
                  <a:cxn ang="0">
                    <a:pos x="0" y="286"/>
                  </a:cxn>
                  <a:cxn ang="0">
                    <a:pos x="0" y="288"/>
                  </a:cxn>
                  <a:cxn ang="0">
                    <a:pos x="1" y="290"/>
                  </a:cxn>
                  <a:cxn ang="0">
                    <a:pos x="2" y="292"/>
                  </a:cxn>
                  <a:cxn ang="0">
                    <a:pos x="3" y="294"/>
                  </a:cxn>
                  <a:cxn ang="0">
                    <a:pos x="4" y="295"/>
                  </a:cxn>
                  <a:cxn ang="0">
                    <a:pos x="6" y="296"/>
                  </a:cxn>
                  <a:cxn ang="0">
                    <a:pos x="7" y="297"/>
                  </a:cxn>
                  <a:cxn ang="0">
                    <a:pos x="9" y="297"/>
                  </a:cxn>
                  <a:cxn ang="0">
                    <a:pos x="97" y="302"/>
                  </a:cxn>
                  <a:cxn ang="0">
                    <a:pos x="205" y="304"/>
                  </a:cxn>
                  <a:cxn ang="0">
                    <a:pos x="307" y="302"/>
                  </a:cxn>
                  <a:cxn ang="0">
                    <a:pos x="400" y="297"/>
                  </a:cxn>
                  <a:cxn ang="0">
                    <a:pos x="403" y="297"/>
                  </a:cxn>
                  <a:cxn ang="0">
                    <a:pos x="406" y="296"/>
                  </a:cxn>
                  <a:cxn ang="0">
                    <a:pos x="408" y="294"/>
                  </a:cxn>
                  <a:cxn ang="0">
                    <a:pos x="410" y="292"/>
                  </a:cxn>
                  <a:cxn ang="0">
                    <a:pos x="411" y="289"/>
                  </a:cxn>
                  <a:cxn ang="0">
                    <a:pos x="411" y="287"/>
                  </a:cxn>
                  <a:cxn ang="0">
                    <a:pos x="411" y="284"/>
                  </a:cxn>
                  <a:cxn ang="0">
                    <a:pos x="411" y="15"/>
                  </a:cxn>
                  <a:cxn ang="0">
                    <a:pos x="411" y="12"/>
                  </a:cxn>
                  <a:cxn ang="0">
                    <a:pos x="410" y="9"/>
                  </a:cxn>
                  <a:cxn ang="0">
                    <a:pos x="408" y="7"/>
                  </a:cxn>
                  <a:cxn ang="0">
                    <a:pos x="405" y="6"/>
                  </a:cxn>
                  <a:cxn ang="0">
                    <a:pos x="402" y="5"/>
                  </a:cxn>
                  <a:cxn ang="0">
                    <a:pos x="399" y="5"/>
                  </a:cxn>
                  <a:cxn ang="0">
                    <a:pos x="304" y="1"/>
                  </a:cxn>
                  <a:cxn ang="0">
                    <a:pos x="205" y="0"/>
                  </a:cxn>
                  <a:cxn ang="0">
                    <a:pos x="106" y="2"/>
                  </a:cxn>
                  <a:cxn ang="0">
                    <a:pos x="13" y="5"/>
                  </a:cxn>
                  <a:cxn ang="0">
                    <a:pos x="10" y="5"/>
                  </a:cxn>
                  <a:cxn ang="0">
                    <a:pos x="8" y="5"/>
                  </a:cxn>
                  <a:cxn ang="0">
                    <a:pos x="6" y="6"/>
                  </a:cxn>
                  <a:cxn ang="0">
                    <a:pos x="4" y="7"/>
                  </a:cxn>
                  <a:cxn ang="0">
                    <a:pos x="2" y="9"/>
                  </a:cxn>
                  <a:cxn ang="0">
                    <a:pos x="1" y="11"/>
                  </a:cxn>
                  <a:cxn ang="0">
                    <a:pos x="0" y="13"/>
                  </a:cxn>
                  <a:cxn ang="0">
                    <a:pos x="0" y="15"/>
                  </a:cxn>
                </a:cxnLst>
                <a:rect l="0" t="0" r="r" b="b"/>
                <a:pathLst>
                  <a:path w="412" h="305">
                    <a:moveTo>
                      <a:pt x="0" y="15"/>
                    </a:moveTo>
                    <a:lnTo>
                      <a:pt x="0" y="286"/>
                    </a:lnTo>
                    <a:lnTo>
                      <a:pt x="0" y="288"/>
                    </a:lnTo>
                    <a:lnTo>
                      <a:pt x="1" y="290"/>
                    </a:lnTo>
                    <a:lnTo>
                      <a:pt x="2" y="292"/>
                    </a:lnTo>
                    <a:lnTo>
                      <a:pt x="3" y="294"/>
                    </a:lnTo>
                    <a:lnTo>
                      <a:pt x="4" y="295"/>
                    </a:lnTo>
                    <a:lnTo>
                      <a:pt x="6" y="296"/>
                    </a:lnTo>
                    <a:lnTo>
                      <a:pt x="7" y="297"/>
                    </a:lnTo>
                    <a:lnTo>
                      <a:pt x="9" y="297"/>
                    </a:lnTo>
                    <a:lnTo>
                      <a:pt x="97" y="302"/>
                    </a:lnTo>
                    <a:lnTo>
                      <a:pt x="205" y="304"/>
                    </a:lnTo>
                    <a:lnTo>
                      <a:pt x="307" y="302"/>
                    </a:lnTo>
                    <a:lnTo>
                      <a:pt x="400" y="297"/>
                    </a:lnTo>
                    <a:lnTo>
                      <a:pt x="403" y="297"/>
                    </a:lnTo>
                    <a:lnTo>
                      <a:pt x="406" y="296"/>
                    </a:lnTo>
                    <a:lnTo>
                      <a:pt x="408" y="294"/>
                    </a:lnTo>
                    <a:lnTo>
                      <a:pt x="410" y="292"/>
                    </a:lnTo>
                    <a:lnTo>
                      <a:pt x="411" y="289"/>
                    </a:lnTo>
                    <a:lnTo>
                      <a:pt x="411" y="287"/>
                    </a:lnTo>
                    <a:lnTo>
                      <a:pt x="411" y="284"/>
                    </a:lnTo>
                    <a:lnTo>
                      <a:pt x="411" y="15"/>
                    </a:lnTo>
                    <a:lnTo>
                      <a:pt x="411" y="12"/>
                    </a:lnTo>
                    <a:lnTo>
                      <a:pt x="410" y="9"/>
                    </a:lnTo>
                    <a:lnTo>
                      <a:pt x="408" y="7"/>
                    </a:lnTo>
                    <a:lnTo>
                      <a:pt x="405" y="6"/>
                    </a:lnTo>
                    <a:lnTo>
                      <a:pt x="402" y="5"/>
                    </a:lnTo>
                    <a:lnTo>
                      <a:pt x="399" y="5"/>
                    </a:lnTo>
                    <a:lnTo>
                      <a:pt x="304" y="1"/>
                    </a:lnTo>
                    <a:lnTo>
                      <a:pt x="205" y="0"/>
                    </a:lnTo>
                    <a:lnTo>
                      <a:pt x="106" y="2"/>
                    </a:lnTo>
                    <a:lnTo>
                      <a:pt x="13" y="5"/>
                    </a:lnTo>
                    <a:lnTo>
                      <a:pt x="10" y="5"/>
                    </a:lnTo>
                    <a:lnTo>
                      <a:pt x="8" y="5"/>
                    </a:lnTo>
                    <a:lnTo>
                      <a:pt x="6" y="6"/>
                    </a:lnTo>
                    <a:lnTo>
                      <a:pt x="4" y="7"/>
                    </a:lnTo>
                    <a:lnTo>
                      <a:pt x="2" y="9"/>
                    </a:lnTo>
                    <a:lnTo>
                      <a:pt x="1" y="11"/>
                    </a:lnTo>
                    <a:lnTo>
                      <a:pt x="0" y="13"/>
                    </a:lnTo>
                    <a:lnTo>
                      <a:pt x="0" y="15"/>
                    </a:lnTo>
                  </a:path>
                </a:pathLst>
              </a:custGeom>
              <a:solidFill>
                <a:srgbClr val="00DFCA"/>
              </a:solidFill>
              <a:ln w="12700" cap="rnd" cmpd="sng">
                <a:solidFill>
                  <a:srgbClr val="000000"/>
                </a:solidFill>
                <a:prstDash val="solid"/>
                <a:round/>
                <a:headEnd type="none" w="med" len="med"/>
                <a:tailEnd type="none" w="med" len="med"/>
              </a:ln>
              <a:effectLst/>
            </p:spPr>
            <p:txBody>
              <a:bodyPr/>
              <a:lstStyle/>
              <a:p>
                <a:endParaRPr lang="en-US"/>
              </a:p>
            </p:txBody>
          </p:sp>
          <p:sp>
            <p:nvSpPr>
              <p:cNvPr id="93353" name="Freeform 169"/>
              <p:cNvSpPr>
                <a:spLocks/>
              </p:cNvSpPr>
              <p:nvPr/>
            </p:nvSpPr>
            <p:spPr bwMode="auto">
              <a:xfrm>
                <a:off x="1020" y="3619"/>
                <a:ext cx="411" cy="153"/>
              </a:xfrm>
              <a:custGeom>
                <a:avLst/>
                <a:gdLst/>
                <a:ahLst/>
                <a:cxnLst>
                  <a:cxn ang="0">
                    <a:pos x="0" y="140"/>
                  </a:cxn>
                  <a:cxn ang="0">
                    <a:pos x="1" y="142"/>
                  </a:cxn>
                  <a:cxn ang="0">
                    <a:pos x="3" y="143"/>
                  </a:cxn>
                  <a:cxn ang="0">
                    <a:pos x="4" y="144"/>
                  </a:cxn>
                  <a:cxn ang="0">
                    <a:pos x="6" y="145"/>
                  </a:cxn>
                  <a:cxn ang="0">
                    <a:pos x="7" y="145"/>
                  </a:cxn>
                  <a:cxn ang="0">
                    <a:pos x="96" y="150"/>
                  </a:cxn>
                  <a:cxn ang="0">
                    <a:pos x="205" y="152"/>
                  </a:cxn>
                  <a:cxn ang="0">
                    <a:pos x="306" y="150"/>
                  </a:cxn>
                  <a:cxn ang="0">
                    <a:pos x="400" y="145"/>
                  </a:cxn>
                  <a:cxn ang="0">
                    <a:pos x="403" y="145"/>
                  </a:cxn>
                  <a:cxn ang="0">
                    <a:pos x="406" y="144"/>
                  </a:cxn>
                  <a:cxn ang="0">
                    <a:pos x="409" y="142"/>
                  </a:cxn>
                  <a:cxn ang="0">
                    <a:pos x="410" y="140"/>
                  </a:cxn>
                  <a:cxn ang="0">
                    <a:pos x="205" y="0"/>
                  </a:cxn>
                  <a:cxn ang="0">
                    <a:pos x="0" y="140"/>
                  </a:cxn>
                </a:cxnLst>
                <a:rect l="0" t="0" r="r" b="b"/>
                <a:pathLst>
                  <a:path w="411" h="153">
                    <a:moveTo>
                      <a:pt x="0" y="140"/>
                    </a:moveTo>
                    <a:lnTo>
                      <a:pt x="1" y="142"/>
                    </a:lnTo>
                    <a:lnTo>
                      <a:pt x="3" y="143"/>
                    </a:lnTo>
                    <a:lnTo>
                      <a:pt x="4" y="144"/>
                    </a:lnTo>
                    <a:lnTo>
                      <a:pt x="6" y="145"/>
                    </a:lnTo>
                    <a:lnTo>
                      <a:pt x="7" y="145"/>
                    </a:lnTo>
                    <a:lnTo>
                      <a:pt x="96" y="150"/>
                    </a:lnTo>
                    <a:lnTo>
                      <a:pt x="205" y="152"/>
                    </a:lnTo>
                    <a:lnTo>
                      <a:pt x="306" y="150"/>
                    </a:lnTo>
                    <a:lnTo>
                      <a:pt x="400" y="145"/>
                    </a:lnTo>
                    <a:lnTo>
                      <a:pt x="403" y="145"/>
                    </a:lnTo>
                    <a:lnTo>
                      <a:pt x="406" y="144"/>
                    </a:lnTo>
                    <a:lnTo>
                      <a:pt x="409" y="142"/>
                    </a:lnTo>
                    <a:lnTo>
                      <a:pt x="410" y="140"/>
                    </a:lnTo>
                    <a:lnTo>
                      <a:pt x="205" y="0"/>
                    </a:lnTo>
                    <a:lnTo>
                      <a:pt x="0" y="140"/>
                    </a:lnTo>
                  </a:path>
                </a:pathLst>
              </a:custGeom>
              <a:solidFill>
                <a:srgbClr val="00DFCA"/>
              </a:solidFill>
              <a:ln w="12700" cap="rnd" cmpd="sng">
                <a:solidFill>
                  <a:srgbClr val="000000"/>
                </a:solidFill>
                <a:prstDash val="solid"/>
                <a:round/>
                <a:headEnd type="none" w="med" len="med"/>
                <a:tailEnd type="none" w="med" len="med"/>
              </a:ln>
              <a:effectLst/>
            </p:spPr>
            <p:txBody>
              <a:bodyPr/>
              <a:lstStyle/>
              <a:p>
                <a:endParaRPr lang="en-US"/>
              </a:p>
            </p:txBody>
          </p:sp>
          <p:sp>
            <p:nvSpPr>
              <p:cNvPr id="93354" name="Freeform 170"/>
              <p:cNvSpPr>
                <a:spLocks/>
              </p:cNvSpPr>
              <p:nvPr/>
            </p:nvSpPr>
            <p:spPr bwMode="auto">
              <a:xfrm>
                <a:off x="1021" y="3467"/>
                <a:ext cx="407" cy="153"/>
              </a:xfrm>
              <a:custGeom>
                <a:avLst/>
                <a:gdLst/>
                <a:ahLst/>
                <a:cxnLst>
                  <a:cxn ang="0">
                    <a:pos x="204" y="152"/>
                  </a:cxn>
                  <a:cxn ang="0">
                    <a:pos x="406" y="7"/>
                  </a:cxn>
                  <a:cxn ang="0">
                    <a:pos x="403" y="5"/>
                  </a:cxn>
                  <a:cxn ang="0">
                    <a:pos x="401" y="5"/>
                  </a:cxn>
                  <a:cxn ang="0">
                    <a:pos x="398" y="5"/>
                  </a:cxn>
                  <a:cxn ang="0">
                    <a:pos x="302" y="1"/>
                  </a:cxn>
                  <a:cxn ang="0">
                    <a:pos x="204" y="0"/>
                  </a:cxn>
                  <a:cxn ang="0">
                    <a:pos x="104" y="2"/>
                  </a:cxn>
                  <a:cxn ang="0">
                    <a:pos x="10" y="5"/>
                  </a:cxn>
                  <a:cxn ang="0">
                    <a:pos x="8" y="5"/>
                  </a:cxn>
                  <a:cxn ang="0">
                    <a:pos x="6" y="5"/>
                  </a:cxn>
                  <a:cxn ang="0">
                    <a:pos x="4" y="6"/>
                  </a:cxn>
                  <a:cxn ang="0">
                    <a:pos x="1" y="7"/>
                  </a:cxn>
                  <a:cxn ang="0">
                    <a:pos x="0" y="9"/>
                  </a:cxn>
                  <a:cxn ang="0">
                    <a:pos x="204" y="152"/>
                  </a:cxn>
                </a:cxnLst>
                <a:rect l="0" t="0" r="r" b="b"/>
                <a:pathLst>
                  <a:path w="407" h="153">
                    <a:moveTo>
                      <a:pt x="204" y="152"/>
                    </a:moveTo>
                    <a:lnTo>
                      <a:pt x="406" y="7"/>
                    </a:lnTo>
                    <a:lnTo>
                      <a:pt x="403" y="5"/>
                    </a:lnTo>
                    <a:lnTo>
                      <a:pt x="401" y="5"/>
                    </a:lnTo>
                    <a:lnTo>
                      <a:pt x="398" y="5"/>
                    </a:lnTo>
                    <a:lnTo>
                      <a:pt x="302" y="1"/>
                    </a:lnTo>
                    <a:lnTo>
                      <a:pt x="204" y="0"/>
                    </a:lnTo>
                    <a:lnTo>
                      <a:pt x="104" y="2"/>
                    </a:lnTo>
                    <a:lnTo>
                      <a:pt x="10" y="5"/>
                    </a:lnTo>
                    <a:lnTo>
                      <a:pt x="8" y="5"/>
                    </a:lnTo>
                    <a:lnTo>
                      <a:pt x="6" y="5"/>
                    </a:lnTo>
                    <a:lnTo>
                      <a:pt x="4" y="6"/>
                    </a:lnTo>
                    <a:lnTo>
                      <a:pt x="1" y="7"/>
                    </a:lnTo>
                    <a:lnTo>
                      <a:pt x="0" y="9"/>
                    </a:lnTo>
                    <a:lnTo>
                      <a:pt x="204" y="152"/>
                    </a:lnTo>
                  </a:path>
                </a:pathLst>
              </a:custGeom>
              <a:solidFill>
                <a:srgbClr val="00DFCA"/>
              </a:solidFill>
              <a:ln w="12700" cap="rnd" cmpd="sng">
                <a:solidFill>
                  <a:srgbClr val="000000"/>
                </a:solidFill>
                <a:prstDash val="solid"/>
                <a:round/>
                <a:headEnd type="none" w="med" len="med"/>
                <a:tailEnd type="none" w="med" len="med"/>
              </a:ln>
              <a:effectLst/>
            </p:spPr>
            <p:txBody>
              <a:bodyPr/>
              <a:lstStyle/>
              <a:p>
                <a:endParaRPr lang="en-US"/>
              </a:p>
            </p:txBody>
          </p:sp>
          <p:sp>
            <p:nvSpPr>
              <p:cNvPr id="93355" name="Freeform 171"/>
              <p:cNvSpPr>
                <a:spLocks/>
              </p:cNvSpPr>
              <p:nvPr/>
            </p:nvSpPr>
            <p:spPr bwMode="auto">
              <a:xfrm>
                <a:off x="1032" y="3477"/>
                <a:ext cx="386" cy="284"/>
              </a:xfrm>
              <a:custGeom>
                <a:avLst/>
                <a:gdLst/>
                <a:ahLst/>
                <a:cxnLst>
                  <a:cxn ang="0">
                    <a:pos x="0" y="14"/>
                  </a:cxn>
                  <a:cxn ang="0">
                    <a:pos x="0" y="266"/>
                  </a:cxn>
                  <a:cxn ang="0">
                    <a:pos x="0" y="269"/>
                  </a:cxn>
                  <a:cxn ang="0">
                    <a:pos x="1" y="271"/>
                  </a:cxn>
                  <a:cxn ang="0">
                    <a:pos x="1" y="272"/>
                  </a:cxn>
                  <a:cxn ang="0">
                    <a:pos x="3" y="274"/>
                  </a:cxn>
                  <a:cxn ang="0">
                    <a:pos x="4" y="275"/>
                  </a:cxn>
                  <a:cxn ang="0">
                    <a:pos x="5" y="276"/>
                  </a:cxn>
                  <a:cxn ang="0">
                    <a:pos x="7" y="277"/>
                  </a:cxn>
                  <a:cxn ang="0">
                    <a:pos x="8" y="277"/>
                  </a:cxn>
                  <a:cxn ang="0">
                    <a:pos x="91" y="282"/>
                  </a:cxn>
                  <a:cxn ang="0">
                    <a:pos x="192" y="283"/>
                  </a:cxn>
                  <a:cxn ang="0">
                    <a:pos x="287" y="282"/>
                  </a:cxn>
                  <a:cxn ang="0">
                    <a:pos x="375" y="277"/>
                  </a:cxn>
                  <a:cxn ang="0">
                    <a:pos x="378" y="277"/>
                  </a:cxn>
                  <a:cxn ang="0">
                    <a:pos x="381" y="276"/>
                  </a:cxn>
                  <a:cxn ang="0">
                    <a:pos x="382" y="274"/>
                  </a:cxn>
                  <a:cxn ang="0">
                    <a:pos x="384" y="272"/>
                  </a:cxn>
                  <a:cxn ang="0">
                    <a:pos x="385" y="269"/>
                  </a:cxn>
                  <a:cxn ang="0">
                    <a:pos x="385" y="267"/>
                  </a:cxn>
                  <a:cxn ang="0">
                    <a:pos x="385" y="265"/>
                  </a:cxn>
                  <a:cxn ang="0">
                    <a:pos x="385" y="14"/>
                  </a:cxn>
                  <a:cxn ang="0">
                    <a:pos x="385" y="11"/>
                  </a:cxn>
                  <a:cxn ang="0">
                    <a:pos x="384" y="9"/>
                  </a:cxn>
                  <a:cxn ang="0">
                    <a:pos x="382" y="7"/>
                  </a:cxn>
                  <a:cxn ang="0">
                    <a:pos x="379" y="5"/>
                  </a:cxn>
                  <a:cxn ang="0">
                    <a:pos x="377" y="4"/>
                  </a:cxn>
                  <a:cxn ang="0">
                    <a:pos x="374" y="4"/>
                  </a:cxn>
                  <a:cxn ang="0">
                    <a:pos x="285" y="1"/>
                  </a:cxn>
                  <a:cxn ang="0">
                    <a:pos x="192" y="0"/>
                  </a:cxn>
                  <a:cxn ang="0">
                    <a:pos x="99" y="1"/>
                  </a:cxn>
                  <a:cxn ang="0">
                    <a:pos x="12" y="4"/>
                  </a:cxn>
                  <a:cxn ang="0">
                    <a:pos x="10" y="4"/>
                  </a:cxn>
                  <a:cxn ang="0">
                    <a:pos x="7" y="5"/>
                  </a:cxn>
                  <a:cxn ang="0">
                    <a:pos x="6" y="6"/>
                  </a:cxn>
                  <a:cxn ang="0">
                    <a:pos x="3" y="7"/>
                  </a:cxn>
                  <a:cxn ang="0">
                    <a:pos x="2" y="8"/>
                  </a:cxn>
                  <a:cxn ang="0">
                    <a:pos x="1" y="10"/>
                  </a:cxn>
                  <a:cxn ang="0">
                    <a:pos x="0" y="12"/>
                  </a:cxn>
                  <a:cxn ang="0">
                    <a:pos x="0" y="14"/>
                  </a:cxn>
                </a:cxnLst>
                <a:rect l="0" t="0" r="r" b="b"/>
                <a:pathLst>
                  <a:path w="386" h="284">
                    <a:moveTo>
                      <a:pt x="0" y="14"/>
                    </a:moveTo>
                    <a:lnTo>
                      <a:pt x="0" y="266"/>
                    </a:lnTo>
                    <a:lnTo>
                      <a:pt x="0" y="269"/>
                    </a:lnTo>
                    <a:lnTo>
                      <a:pt x="1" y="271"/>
                    </a:lnTo>
                    <a:lnTo>
                      <a:pt x="1" y="272"/>
                    </a:lnTo>
                    <a:lnTo>
                      <a:pt x="3" y="274"/>
                    </a:lnTo>
                    <a:lnTo>
                      <a:pt x="4" y="275"/>
                    </a:lnTo>
                    <a:lnTo>
                      <a:pt x="5" y="276"/>
                    </a:lnTo>
                    <a:lnTo>
                      <a:pt x="7" y="277"/>
                    </a:lnTo>
                    <a:lnTo>
                      <a:pt x="8" y="277"/>
                    </a:lnTo>
                    <a:lnTo>
                      <a:pt x="91" y="282"/>
                    </a:lnTo>
                    <a:lnTo>
                      <a:pt x="192" y="283"/>
                    </a:lnTo>
                    <a:lnTo>
                      <a:pt x="287" y="282"/>
                    </a:lnTo>
                    <a:lnTo>
                      <a:pt x="375" y="277"/>
                    </a:lnTo>
                    <a:lnTo>
                      <a:pt x="378" y="277"/>
                    </a:lnTo>
                    <a:lnTo>
                      <a:pt x="381" y="276"/>
                    </a:lnTo>
                    <a:lnTo>
                      <a:pt x="382" y="274"/>
                    </a:lnTo>
                    <a:lnTo>
                      <a:pt x="384" y="272"/>
                    </a:lnTo>
                    <a:lnTo>
                      <a:pt x="385" y="269"/>
                    </a:lnTo>
                    <a:lnTo>
                      <a:pt x="385" y="267"/>
                    </a:lnTo>
                    <a:lnTo>
                      <a:pt x="385" y="265"/>
                    </a:lnTo>
                    <a:lnTo>
                      <a:pt x="385" y="14"/>
                    </a:lnTo>
                    <a:lnTo>
                      <a:pt x="385" y="11"/>
                    </a:lnTo>
                    <a:lnTo>
                      <a:pt x="384" y="9"/>
                    </a:lnTo>
                    <a:lnTo>
                      <a:pt x="382" y="7"/>
                    </a:lnTo>
                    <a:lnTo>
                      <a:pt x="379" y="5"/>
                    </a:lnTo>
                    <a:lnTo>
                      <a:pt x="377" y="4"/>
                    </a:lnTo>
                    <a:lnTo>
                      <a:pt x="374" y="4"/>
                    </a:lnTo>
                    <a:lnTo>
                      <a:pt x="285" y="1"/>
                    </a:lnTo>
                    <a:lnTo>
                      <a:pt x="192" y="0"/>
                    </a:lnTo>
                    <a:lnTo>
                      <a:pt x="99" y="1"/>
                    </a:lnTo>
                    <a:lnTo>
                      <a:pt x="12" y="4"/>
                    </a:lnTo>
                    <a:lnTo>
                      <a:pt x="10" y="4"/>
                    </a:lnTo>
                    <a:lnTo>
                      <a:pt x="7" y="5"/>
                    </a:lnTo>
                    <a:lnTo>
                      <a:pt x="6" y="6"/>
                    </a:lnTo>
                    <a:lnTo>
                      <a:pt x="3" y="7"/>
                    </a:lnTo>
                    <a:lnTo>
                      <a:pt x="2" y="8"/>
                    </a:lnTo>
                    <a:lnTo>
                      <a:pt x="1" y="10"/>
                    </a:lnTo>
                    <a:lnTo>
                      <a:pt x="0" y="12"/>
                    </a:lnTo>
                    <a:lnTo>
                      <a:pt x="0" y="14"/>
                    </a:lnTo>
                  </a:path>
                </a:pathLst>
              </a:custGeom>
              <a:solidFill>
                <a:srgbClr val="00DFCA"/>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3356" name="Freeform 172"/>
            <p:cNvSpPr>
              <a:spLocks/>
            </p:cNvSpPr>
            <p:nvPr/>
          </p:nvSpPr>
          <p:spPr bwMode="auto">
            <a:xfrm>
              <a:off x="1393" y="3785"/>
              <a:ext cx="18" cy="7"/>
            </a:xfrm>
            <a:custGeom>
              <a:avLst/>
              <a:gdLst/>
              <a:ahLst/>
              <a:cxnLst>
                <a:cxn ang="0">
                  <a:pos x="0" y="0"/>
                </a:cxn>
                <a:cxn ang="0">
                  <a:pos x="17" y="0"/>
                </a:cxn>
                <a:cxn ang="0">
                  <a:pos x="17" y="6"/>
                </a:cxn>
                <a:cxn ang="0">
                  <a:pos x="0" y="6"/>
                </a:cxn>
                <a:cxn ang="0">
                  <a:pos x="0" y="0"/>
                </a:cxn>
              </a:cxnLst>
              <a:rect l="0" t="0" r="r" b="b"/>
              <a:pathLst>
                <a:path w="18" h="7">
                  <a:moveTo>
                    <a:pt x="0" y="0"/>
                  </a:moveTo>
                  <a:lnTo>
                    <a:pt x="17" y="0"/>
                  </a:lnTo>
                  <a:lnTo>
                    <a:pt x="17" y="6"/>
                  </a:lnTo>
                  <a:lnTo>
                    <a:pt x="0" y="6"/>
                  </a:lnTo>
                  <a:lnTo>
                    <a:pt x="0" y="0"/>
                  </a:lnTo>
                </a:path>
              </a:pathLst>
            </a:custGeom>
            <a:solidFill>
              <a:srgbClr val="00FF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Line 2"/>
          <p:cNvSpPr>
            <a:spLocks noChangeShapeType="1"/>
          </p:cNvSpPr>
          <p:nvPr/>
        </p:nvSpPr>
        <p:spPr bwMode="auto">
          <a:xfrm>
            <a:off x="3028950" y="2419350"/>
            <a:ext cx="604838" cy="600075"/>
          </a:xfrm>
          <a:prstGeom prst="line">
            <a:avLst/>
          </a:prstGeom>
          <a:noFill/>
          <a:ln w="38100" cmpd="dbl">
            <a:solidFill>
              <a:schemeClr val="tx1"/>
            </a:solidFill>
            <a:round/>
            <a:headEnd/>
            <a:tailEnd/>
          </a:ln>
          <a:effectLst/>
        </p:spPr>
        <p:txBody>
          <a:bodyPr wrap="none" anchor="ctr"/>
          <a:lstStyle/>
          <a:p>
            <a:endParaRPr lang="en-US"/>
          </a:p>
        </p:txBody>
      </p:sp>
      <p:sp>
        <p:nvSpPr>
          <p:cNvPr id="95235" name="Line 3"/>
          <p:cNvSpPr>
            <a:spLocks noChangeShapeType="1"/>
          </p:cNvSpPr>
          <p:nvPr/>
        </p:nvSpPr>
        <p:spPr bwMode="auto">
          <a:xfrm flipV="1">
            <a:off x="6003925" y="2806700"/>
            <a:ext cx="504825" cy="412750"/>
          </a:xfrm>
          <a:prstGeom prst="line">
            <a:avLst/>
          </a:prstGeom>
          <a:noFill/>
          <a:ln w="38100" cmpd="dbl">
            <a:solidFill>
              <a:schemeClr val="tx1"/>
            </a:solidFill>
            <a:round/>
            <a:headEnd/>
            <a:tailEnd/>
          </a:ln>
          <a:effectLst/>
        </p:spPr>
        <p:txBody>
          <a:bodyPr wrap="none" anchor="ctr"/>
          <a:lstStyle/>
          <a:p>
            <a:endParaRPr lang="en-US"/>
          </a:p>
        </p:txBody>
      </p:sp>
      <p:sp>
        <p:nvSpPr>
          <p:cNvPr id="95236" name="Line 4"/>
          <p:cNvSpPr>
            <a:spLocks noChangeShapeType="1"/>
          </p:cNvSpPr>
          <p:nvPr/>
        </p:nvSpPr>
        <p:spPr bwMode="auto">
          <a:xfrm>
            <a:off x="5121275" y="4408488"/>
            <a:ext cx="257175" cy="436562"/>
          </a:xfrm>
          <a:prstGeom prst="line">
            <a:avLst/>
          </a:prstGeom>
          <a:noFill/>
          <a:ln w="38100" cmpd="dbl">
            <a:solidFill>
              <a:schemeClr val="tx1"/>
            </a:solidFill>
            <a:round/>
            <a:headEnd/>
            <a:tailEnd/>
          </a:ln>
          <a:effectLst/>
        </p:spPr>
        <p:txBody>
          <a:bodyPr wrap="none" anchor="ctr"/>
          <a:lstStyle/>
          <a:p>
            <a:endParaRPr lang="en-US"/>
          </a:p>
        </p:txBody>
      </p:sp>
      <p:sp>
        <p:nvSpPr>
          <p:cNvPr id="95237" name="Line 5"/>
          <p:cNvSpPr>
            <a:spLocks noChangeShapeType="1"/>
          </p:cNvSpPr>
          <p:nvPr/>
        </p:nvSpPr>
        <p:spPr bwMode="auto">
          <a:xfrm flipV="1">
            <a:off x="2533650" y="4006850"/>
            <a:ext cx="831850" cy="615950"/>
          </a:xfrm>
          <a:prstGeom prst="line">
            <a:avLst/>
          </a:prstGeom>
          <a:noFill/>
          <a:ln w="38100" cmpd="dbl">
            <a:solidFill>
              <a:schemeClr val="tx1"/>
            </a:solidFill>
            <a:round/>
            <a:headEnd/>
            <a:tailEnd/>
          </a:ln>
          <a:effectLst/>
        </p:spPr>
        <p:txBody>
          <a:bodyPr wrap="none" anchor="ctr"/>
          <a:lstStyle/>
          <a:p>
            <a:endParaRPr lang="en-US"/>
          </a:p>
        </p:txBody>
      </p:sp>
      <p:sp>
        <p:nvSpPr>
          <p:cNvPr id="95238" name="Rectangle 6"/>
          <p:cNvSpPr>
            <a:spLocks noGrp="1" noChangeArrowheads="1"/>
          </p:cNvSpPr>
          <p:nvPr>
            <p:ph type="title"/>
          </p:nvPr>
        </p:nvSpPr>
        <p:spPr>
          <a:xfrm>
            <a:off x="304800" y="0"/>
            <a:ext cx="8616950" cy="504825"/>
          </a:xfrm>
          <a:noFill/>
          <a:ln/>
        </p:spPr>
        <p:txBody>
          <a:bodyPr/>
          <a:lstStyle/>
          <a:p>
            <a:r>
              <a:rPr lang="en-US" dirty="0" smtClean="0">
                <a:solidFill>
                  <a:srgbClr val="FFC000"/>
                </a:solidFill>
              </a:rPr>
              <a:t>      Distributed </a:t>
            </a:r>
            <a:r>
              <a:rPr lang="en-US" dirty="0">
                <a:solidFill>
                  <a:srgbClr val="FFC000"/>
                </a:solidFill>
              </a:rPr>
              <a:t>DBMS - Reality</a:t>
            </a:r>
          </a:p>
        </p:txBody>
      </p:sp>
      <p:sp>
        <p:nvSpPr>
          <p:cNvPr id="95239" name="Oval 7"/>
          <p:cNvSpPr>
            <a:spLocks noChangeArrowheads="1"/>
          </p:cNvSpPr>
          <p:nvPr/>
        </p:nvSpPr>
        <p:spPr bwMode="auto">
          <a:xfrm>
            <a:off x="3213100" y="2814638"/>
            <a:ext cx="2967038" cy="1589087"/>
          </a:xfrm>
          <a:prstGeom prst="ellipse">
            <a:avLst/>
          </a:prstGeom>
          <a:solidFill>
            <a:srgbClr val="00DFCA"/>
          </a:solidFill>
          <a:ln w="50800">
            <a:solidFill>
              <a:srgbClr val="00DFCA"/>
            </a:solidFill>
            <a:round/>
            <a:headEnd/>
            <a:tailEnd/>
          </a:ln>
          <a:effectLst/>
        </p:spPr>
        <p:txBody>
          <a:bodyPr wrap="none" anchor="ctr"/>
          <a:lstStyle/>
          <a:p>
            <a:endParaRPr lang="en-US"/>
          </a:p>
        </p:txBody>
      </p:sp>
      <p:sp>
        <p:nvSpPr>
          <p:cNvPr id="95240" name="Rectangle 8"/>
          <p:cNvSpPr>
            <a:spLocks noChangeArrowheads="1"/>
          </p:cNvSpPr>
          <p:nvPr/>
        </p:nvSpPr>
        <p:spPr bwMode="auto">
          <a:xfrm>
            <a:off x="3716338" y="3362325"/>
            <a:ext cx="2058987" cy="574675"/>
          </a:xfrm>
          <a:prstGeom prst="rect">
            <a:avLst/>
          </a:prstGeom>
          <a:noFill/>
          <a:ln w="12700">
            <a:noFill/>
            <a:miter lim="800000"/>
            <a:headEnd/>
            <a:tailEnd/>
          </a:ln>
          <a:effectLst/>
        </p:spPr>
        <p:txBody>
          <a:bodyPr wrap="none" lIns="69850" tIns="28575" rIns="69850" bIns="28575">
            <a:spAutoFit/>
          </a:bodyPr>
          <a:lstStyle/>
          <a:p>
            <a:pPr algn="ctr" defTabSz="1006475">
              <a:lnSpc>
                <a:spcPct val="85000"/>
              </a:lnSpc>
            </a:pPr>
            <a:r>
              <a:rPr lang="en-US" sz="2000" b="1"/>
              <a:t>Communication</a:t>
            </a:r>
          </a:p>
          <a:p>
            <a:pPr algn="ctr" defTabSz="1006475">
              <a:lnSpc>
                <a:spcPct val="85000"/>
              </a:lnSpc>
            </a:pPr>
            <a:r>
              <a:rPr lang="en-US" sz="2000" b="1"/>
              <a:t>Subsystem</a:t>
            </a:r>
          </a:p>
        </p:txBody>
      </p:sp>
      <p:sp>
        <p:nvSpPr>
          <p:cNvPr id="95241" name="Oval 9"/>
          <p:cNvSpPr>
            <a:spLocks noChangeArrowheads="1"/>
          </p:cNvSpPr>
          <p:nvPr/>
        </p:nvSpPr>
        <p:spPr bwMode="auto">
          <a:xfrm>
            <a:off x="260350" y="3011488"/>
            <a:ext cx="1076325" cy="246062"/>
          </a:xfrm>
          <a:prstGeom prst="ellipse">
            <a:avLst/>
          </a:prstGeom>
          <a:noFill/>
          <a:ln w="12700">
            <a:solidFill>
              <a:schemeClr val="tx1"/>
            </a:solidFill>
            <a:round/>
            <a:headEnd/>
            <a:tailEnd/>
          </a:ln>
          <a:effectLst/>
        </p:spPr>
        <p:txBody>
          <a:bodyPr wrap="none" anchor="ctr"/>
          <a:lstStyle/>
          <a:p>
            <a:endParaRPr lang="en-US"/>
          </a:p>
        </p:txBody>
      </p:sp>
      <p:sp>
        <p:nvSpPr>
          <p:cNvPr id="95242" name="Oval 10"/>
          <p:cNvSpPr>
            <a:spLocks noChangeArrowheads="1"/>
          </p:cNvSpPr>
          <p:nvPr/>
        </p:nvSpPr>
        <p:spPr bwMode="auto">
          <a:xfrm>
            <a:off x="260350" y="3989388"/>
            <a:ext cx="1076325" cy="247650"/>
          </a:xfrm>
          <a:prstGeom prst="ellipse">
            <a:avLst/>
          </a:prstGeom>
          <a:noFill/>
          <a:ln w="12700">
            <a:solidFill>
              <a:schemeClr val="tx1"/>
            </a:solidFill>
            <a:round/>
            <a:headEnd/>
            <a:tailEnd/>
          </a:ln>
          <a:effectLst/>
        </p:spPr>
        <p:txBody>
          <a:bodyPr wrap="none" anchor="ctr"/>
          <a:lstStyle/>
          <a:p>
            <a:endParaRPr lang="en-US"/>
          </a:p>
        </p:txBody>
      </p:sp>
      <p:sp>
        <p:nvSpPr>
          <p:cNvPr id="95243" name="Line 11"/>
          <p:cNvSpPr>
            <a:spLocks noChangeShapeType="1"/>
          </p:cNvSpPr>
          <p:nvPr/>
        </p:nvSpPr>
        <p:spPr bwMode="auto">
          <a:xfrm>
            <a:off x="254000" y="3140075"/>
            <a:ext cx="0" cy="938213"/>
          </a:xfrm>
          <a:prstGeom prst="line">
            <a:avLst/>
          </a:prstGeom>
          <a:noFill/>
          <a:ln w="12700">
            <a:solidFill>
              <a:schemeClr val="tx1"/>
            </a:solidFill>
            <a:round/>
            <a:headEnd/>
            <a:tailEnd/>
          </a:ln>
          <a:effectLst/>
        </p:spPr>
        <p:txBody>
          <a:bodyPr wrap="none" anchor="ctr"/>
          <a:lstStyle/>
          <a:p>
            <a:endParaRPr lang="en-US"/>
          </a:p>
        </p:txBody>
      </p:sp>
      <p:sp>
        <p:nvSpPr>
          <p:cNvPr id="95244" name="Line 12"/>
          <p:cNvSpPr>
            <a:spLocks noChangeShapeType="1"/>
          </p:cNvSpPr>
          <p:nvPr/>
        </p:nvSpPr>
        <p:spPr bwMode="auto">
          <a:xfrm>
            <a:off x="1343025" y="3170238"/>
            <a:ext cx="0" cy="936625"/>
          </a:xfrm>
          <a:prstGeom prst="line">
            <a:avLst/>
          </a:prstGeom>
          <a:noFill/>
          <a:ln w="12700">
            <a:solidFill>
              <a:schemeClr val="tx1"/>
            </a:solidFill>
            <a:round/>
            <a:headEnd/>
            <a:tailEnd/>
          </a:ln>
          <a:effectLst/>
        </p:spPr>
        <p:txBody>
          <a:bodyPr wrap="none" anchor="ctr"/>
          <a:lstStyle/>
          <a:p>
            <a:endParaRPr lang="en-US"/>
          </a:p>
        </p:txBody>
      </p:sp>
      <p:sp>
        <p:nvSpPr>
          <p:cNvPr id="95245" name="Oval 13"/>
          <p:cNvSpPr>
            <a:spLocks noChangeArrowheads="1"/>
          </p:cNvSpPr>
          <p:nvPr/>
        </p:nvSpPr>
        <p:spPr bwMode="auto">
          <a:xfrm>
            <a:off x="6253163" y="5227638"/>
            <a:ext cx="1077912" cy="246062"/>
          </a:xfrm>
          <a:prstGeom prst="ellipse">
            <a:avLst/>
          </a:prstGeom>
          <a:noFill/>
          <a:ln w="12700">
            <a:solidFill>
              <a:schemeClr val="tx1"/>
            </a:solidFill>
            <a:round/>
            <a:headEnd/>
            <a:tailEnd/>
          </a:ln>
          <a:effectLst/>
        </p:spPr>
        <p:txBody>
          <a:bodyPr wrap="none" anchor="ctr"/>
          <a:lstStyle/>
          <a:p>
            <a:endParaRPr lang="en-US"/>
          </a:p>
        </p:txBody>
      </p:sp>
      <p:sp>
        <p:nvSpPr>
          <p:cNvPr id="95246" name="Oval 14"/>
          <p:cNvSpPr>
            <a:spLocks noChangeArrowheads="1"/>
          </p:cNvSpPr>
          <p:nvPr/>
        </p:nvSpPr>
        <p:spPr bwMode="auto">
          <a:xfrm>
            <a:off x="6253163" y="6207125"/>
            <a:ext cx="1077912" cy="246063"/>
          </a:xfrm>
          <a:prstGeom prst="ellipse">
            <a:avLst/>
          </a:prstGeom>
          <a:noFill/>
          <a:ln w="12700">
            <a:solidFill>
              <a:schemeClr val="tx1"/>
            </a:solidFill>
            <a:round/>
            <a:headEnd/>
            <a:tailEnd/>
          </a:ln>
          <a:effectLst/>
        </p:spPr>
        <p:txBody>
          <a:bodyPr wrap="none" anchor="ctr"/>
          <a:lstStyle/>
          <a:p>
            <a:endParaRPr lang="en-US"/>
          </a:p>
        </p:txBody>
      </p:sp>
      <p:sp>
        <p:nvSpPr>
          <p:cNvPr id="95247" name="Line 15"/>
          <p:cNvSpPr>
            <a:spLocks noChangeShapeType="1"/>
          </p:cNvSpPr>
          <p:nvPr/>
        </p:nvSpPr>
        <p:spPr bwMode="auto">
          <a:xfrm>
            <a:off x="6246813" y="5357813"/>
            <a:ext cx="0" cy="936625"/>
          </a:xfrm>
          <a:prstGeom prst="line">
            <a:avLst/>
          </a:prstGeom>
          <a:noFill/>
          <a:ln w="12700">
            <a:solidFill>
              <a:schemeClr val="tx1"/>
            </a:solidFill>
            <a:round/>
            <a:headEnd/>
            <a:tailEnd/>
          </a:ln>
          <a:effectLst/>
        </p:spPr>
        <p:txBody>
          <a:bodyPr wrap="none" anchor="ctr"/>
          <a:lstStyle/>
          <a:p>
            <a:endParaRPr lang="en-US"/>
          </a:p>
        </p:txBody>
      </p:sp>
      <p:sp>
        <p:nvSpPr>
          <p:cNvPr id="95248" name="Line 16"/>
          <p:cNvSpPr>
            <a:spLocks noChangeShapeType="1"/>
          </p:cNvSpPr>
          <p:nvPr/>
        </p:nvSpPr>
        <p:spPr bwMode="auto">
          <a:xfrm>
            <a:off x="7337425" y="5386388"/>
            <a:ext cx="0" cy="936625"/>
          </a:xfrm>
          <a:prstGeom prst="line">
            <a:avLst/>
          </a:prstGeom>
          <a:noFill/>
          <a:ln w="12700">
            <a:solidFill>
              <a:schemeClr val="tx1"/>
            </a:solidFill>
            <a:round/>
            <a:headEnd/>
            <a:tailEnd/>
          </a:ln>
          <a:effectLst/>
        </p:spPr>
        <p:txBody>
          <a:bodyPr wrap="none" anchor="ctr"/>
          <a:lstStyle/>
          <a:p>
            <a:endParaRPr lang="en-US"/>
          </a:p>
        </p:txBody>
      </p:sp>
      <p:sp>
        <p:nvSpPr>
          <p:cNvPr id="95249" name="Rectangle 17"/>
          <p:cNvSpPr>
            <a:spLocks noChangeArrowheads="1"/>
          </p:cNvSpPr>
          <p:nvPr/>
        </p:nvSpPr>
        <p:spPr bwMode="auto">
          <a:xfrm>
            <a:off x="1782763" y="3255963"/>
            <a:ext cx="1063625" cy="765175"/>
          </a:xfrm>
          <a:prstGeom prst="rect">
            <a:avLst/>
          </a:prstGeom>
          <a:solidFill>
            <a:srgbClr val="FF5008"/>
          </a:solidFill>
          <a:ln w="12700">
            <a:solidFill>
              <a:schemeClr val="tx1"/>
            </a:solidFill>
            <a:miter lim="800000"/>
            <a:headEnd/>
            <a:tailEnd/>
          </a:ln>
          <a:effectLst>
            <a:outerShdw dist="107763" dir="2700000" algn="ctr" rotWithShape="0">
              <a:schemeClr val="accent1"/>
            </a:outerShdw>
          </a:effectLst>
        </p:spPr>
        <p:txBody>
          <a:bodyPr wrap="none" anchor="ctr"/>
          <a:lstStyle/>
          <a:p>
            <a:endParaRPr lang="en-US"/>
          </a:p>
        </p:txBody>
      </p:sp>
      <p:sp>
        <p:nvSpPr>
          <p:cNvPr id="95250" name="Line 18"/>
          <p:cNvSpPr>
            <a:spLocks noChangeShapeType="1"/>
          </p:cNvSpPr>
          <p:nvPr/>
        </p:nvSpPr>
        <p:spPr bwMode="auto">
          <a:xfrm flipH="1">
            <a:off x="2867025" y="3595688"/>
            <a:ext cx="311150" cy="0"/>
          </a:xfrm>
          <a:prstGeom prst="line">
            <a:avLst/>
          </a:prstGeom>
          <a:noFill/>
          <a:ln w="12700">
            <a:solidFill>
              <a:schemeClr val="tx1"/>
            </a:solidFill>
            <a:round/>
            <a:headEnd/>
            <a:tailEnd/>
          </a:ln>
          <a:effectLst/>
        </p:spPr>
        <p:txBody>
          <a:bodyPr wrap="none" anchor="ctr"/>
          <a:lstStyle/>
          <a:p>
            <a:endParaRPr lang="en-US"/>
          </a:p>
        </p:txBody>
      </p:sp>
      <p:sp>
        <p:nvSpPr>
          <p:cNvPr id="95251" name="Line 19"/>
          <p:cNvSpPr>
            <a:spLocks noChangeShapeType="1"/>
          </p:cNvSpPr>
          <p:nvPr/>
        </p:nvSpPr>
        <p:spPr bwMode="auto">
          <a:xfrm flipH="1">
            <a:off x="1343025" y="3609975"/>
            <a:ext cx="419100" cy="0"/>
          </a:xfrm>
          <a:prstGeom prst="line">
            <a:avLst/>
          </a:prstGeom>
          <a:noFill/>
          <a:ln w="12700">
            <a:solidFill>
              <a:schemeClr val="tx1"/>
            </a:solidFill>
            <a:round/>
            <a:headEnd/>
            <a:tailEnd/>
          </a:ln>
          <a:effectLst/>
        </p:spPr>
        <p:txBody>
          <a:bodyPr wrap="none" anchor="ctr"/>
          <a:lstStyle/>
          <a:p>
            <a:endParaRPr lang="en-US"/>
          </a:p>
        </p:txBody>
      </p:sp>
      <p:sp>
        <p:nvSpPr>
          <p:cNvPr id="95252" name="Oval 20"/>
          <p:cNvSpPr>
            <a:spLocks noChangeArrowheads="1"/>
          </p:cNvSpPr>
          <p:nvPr/>
        </p:nvSpPr>
        <p:spPr bwMode="auto">
          <a:xfrm>
            <a:off x="727075" y="3405188"/>
            <a:ext cx="200025" cy="207962"/>
          </a:xfrm>
          <a:prstGeom prst="ellipse">
            <a:avLst/>
          </a:prstGeom>
          <a:solidFill>
            <a:srgbClr val="FAFD00"/>
          </a:solidFill>
          <a:ln w="50800">
            <a:solidFill>
              <a:srgbClr val="FAFD00"/>
            </a:solidFill>
            <a:round/>
            <a:headEnd/>
            <a:tailEnd/>
          </a:ln>
          <a:effectLst/>
        </p:spPr>
        <p:txBody>
          <a:bodyPr wrap="none" anchor="ctr"/>
          <a:lstStyle/>
          <a:p>
            <a:endParaRPr lang="en-US"/>
          </a:p>
        </p:txBody>
      </p:sp>
      <p:sp>
        <p:nvSpPr>
          <p:cNvPr id="95253" name="Oval 21"/>
          <p:cNvSpPr>
            <a:spLocks noChangeArrowheads="1"/>
          </p:cNvSpPr>
          <p:nvPr/>
        </p:nvSpPr>
        <p:spPr bwMode="auto">
          <a:xfrm>
            <a:off x="349250" y="3806825"/>
            <a:ext cx="200025" cy="209550"/>
          </a:xfrm>
          <a:prstGeom prst="ellipse">
            <a:avLst/>
          </a:prstGeom>
          <a:solidFill>
            <a:srgbClr val="FAFD00"/>
          </a:solidFill>
          <a:ln w="50800">
            <a:solidFill>
              <a:srgbClr val="FAFD00"/>
            </a:solidFill>
            <a:round/>
            <a:headEnd/>
            <a:tailEnd/>
          </a:ln>
          <a:effectLst/>
        </p:spPr>
        <p:txBody>
          <a:bodyPr wrap="none" anchor="ctr"/>
          <a:lstStyle/>
          <a:p>
            <a:endParaRPr lang="en-US"/>
          </a:p>
        </p:txBody>
      </p:sp>
      <p:sp>
        <p:nvSpPr>
          <p:cNvPr id="95254" name="Oval 22"/>
          <p:cNvSpPr>
            <a:spLocks noChangeArrowheads="1"/>
          </p:cNvSpPr>
          <p:nvPr/>
        </p:nvSpPr>
        <p:spPr bwMode="auto">
          <a:xfrm>
            <a:off x="944563" y="3602038"/>
            <a:ext cx="239712" cy="246062"/>
          </a:xfrm>
          <a:prstGeom prst="ellipse">
            <a:avLst/>
          </a:prstGeom>
          <a:solidFill>
            <a:srgbClr val="438E00"/>
          </a:solidFill>
          <a:ln w="12700">
            <a:solidFill>
              <a:srgbClr val="438E00"/>
            </a:solidFill>
            <a:round/>
            <a:headEnd/>
            <a:tailEnd/>
          </a:ln>
          <a:effectLst/>
        </p:spPr>
        <p:txBody>
          <a:bodyPr wrap="none" anchor="ctr"/>
          <a:lstStyle/>
          <a:p>
            <a:endParaRPr lang="en-US"/>
          </a:p>
        </p:txBody>
      </p:sp>
      <p:sp>
        <p:nvSpPr>
          <p:cNvPr id="95255" name="Oval 23"/>
          <p:cNvSpPr>
            <a:spLocks noChangeArrowheads="1"/>
          </p:cNvSpPr>
          <p:nvPr/>
        </p:nvSpPr>
        <p:spPr bwMode="auto">
          <a:xfrm>
            <a:off x="1042988" y="3255963"/>
            <a:ext cx="238125" cy="246062"/>
          </a:xfrm>
          <a:prstGeom prst="ellipse">
            <a:avLst/>
          </a:prstGeom>
          <a:solidFill>
            <a:srgbClr val="438E00"/>
          </a:solidFill>
          <a:ln w="12700">
            <a:solidFill>
              <a:srgbClr val="438E00"/>
            </a:solidFill>
            <a:round/>
            <a:headEnd/>
            <a:tailEnd/>
          </a:ln>
          <a:effectLst/>
        </p:spPr>
        <p:txBody>
          <a:bodyPr wrap="none" anchor="ctr"/>
          <a:lstStyle/>
          <a:p>
            <a:endParaRPr lang="en-US"/>
          </a:p>
        </p:txBody>
      </p:sp>
      <p:sp>
        <p:nvSpPr>
          <p:cNvPr id="95256" name="Oval 24"/>
          <p:cNvSpPr>
            <a:spLocks noChangeArrowheads="1"/>
          </p:cNvSpPr>
          <p:nvPr/>
        </p:nvSpPr>
        <p:spPr bwMode="auto">
          <a:xfrm>
            <a:off x="665163" y="3832225"/>
            <a:ext cx="239712" cy="246063"/>
          </a:xfrm>
          <a:prstGeom prst="ellipse">
            <a:avLst/>
          </a:prstGeom>
          <a:solidFill>
            <a:srgbClr val="00DFCA"/>
          </a:solidFill>
          <a:ln w="12700">
            <a:solidFill>
              <a:srgbClr val="00DFCA"/>
            </a:solidFill>
            <a:round/>
            <a:headEnd/>
            <a:tailEnd/>
          </a:ln>
          <a:effectLst/>
        </p:spPr>
        <p:txBody>
          <a:bodyPr wrap="none" anchor="ctr"/>
          <a:lstStyle/>
          <a:p>
            <a:endParaRPr lang="en-US"/>
          </a:p>
        </p:txBody>
      </p:sp>
      <p:sp>
        <p:nvSpPr>
          <p:cNvPr id="95257" name="Oval 25"/>
          <p:cNvSpPr>
            <a:spLocks noChangeArrowheads="1"/>
          </p:cNvSpPr>
          <p:nvPr/>
        </p:nvSpPr>
        <p:spPr bwMode="auto">
          <a:xfrm>
            <a:off x="330200" y="3355975"/>
            <a:ext cx="238125" cy="247650"/>
          </a:xfrm>
          <a:prstGeom prst="ellipse">
            <a:avLst/>
          </a:prstGeom>
          <a:solidFill>
            <a:srgbClr val="DC0081"/>
          </a:solidFill>
          <a:ln w="12700">
            <a:solidFill>
              <a:srgbClr val="DC0081"/>
            </a:solidFill>
            <a:round/>
            <a:headEnd/>
            <a:tailEnd/>
          </a:ln>
          <a:effectLst/>
        </p:spPr>
        <p:txBody>
          <a:bodyPr wrap="none" anchor="ctr"/>
          <a:lstStyle/>
          <a:p>
            <a:endParaRPr lang="en-US"/>
          </a:p>
        </p:txBody>
      </p:sp>
      <p:sp>
        <p:nvSpPr>
          <p:cNvPr id="95258" name="Oval 26"/>
          <p:cNvSpPr>
            <a:spLocks noChangeArrowheads="1"/>
          </p:cNvSpPr>
          <p:nvPr/>
        </p:nvSpPr>
        <p:spPr bwMode="auto">
          <a:xfrm>
            <a:off x="1028700" y="3903663"/>
            <a:ext cx="238125" cy="246062"/>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5259" name="Rectangle 27"/>
          <p:cNvSpPr>
            <a:spLocks noChangeArrowheads="1"/>
          </p:cNvSpPr>
          <p:nvPr/>
        </p:nvSpPr>
        <p:spPr bwMode="auto">
          <a:xfrm>
            <a:off x="2443163" y="1689100"/>
            <a:ext cx="1063625" cy="765175"/>
          </a:xfrm>
          <a:prstGeom prst="rect">
            <a:avLst/>
          </a:prstGeom>
          <a:solidFill>
            <a:srgbClr val="FF5008"/>
          </a:solidFill>
          <a:ln w="12700">
            <a:solidFill>
              <a:schemeClr val="tx1"/>
            </a:solidFill>
            <a:miter lim="800000"/>
            <a:headEnd/>
            <a:tailEnd/>
          </a:ln>
          <a:effectLst>
            <a:outerShdw dist="107763" dir="2700000" algn="ctr" rotWithShape="0">
              <a:schemeClr val="accent1"/>
            </a:outerShdw>
          </a:effectLst>
        </p:spPr>
        <p:txBody>
          <a:bodyPr wrap="none" anchor="ctr"/>
          <a:lstStyle/>
          <a:p>
            <a:endParaRPr lang="en-US"/>
          </a:p>
        </p:txBody>
      </p:sp>
      <p:sp>
        <p:nvSpPr>
          <p:cNvPr id="95260" name="Line 28"/>
          <p:cNvSpPr>
            <a:spLocks noChangeShapeType="1"/>
          </p:cNvSpPr>
          <p:nvPr/>
        </p:nvSpPr>
        <p:spPr bwMode="auto">
          <a:xfrm>
            <a:off x="2206625" y="2043113"/>
            <a:ext cx="238125" cy="0"/>
          </a:xfrm>
          <a:prstGeom prst="line">
            <a:avLst/>
          </a:prstGeom>
          <a:noFill/>
          <a:ln w="12700">
            <a:solidFill>
              <a:schemeClr val="tx1"/>
            </a:solidFill>
            <a:round/>
            <a:headEnd/>
            <a:tailEnd/>
          </a:ln>
          <a:effectLst/>
        </p:spPr>
        <p:txBody>
          <a:bodyPr wrap="none" anchor="ctr"/>
          <a:lstStyle/>
          <a:p>
            <a:endParaRPr lang="en-US"/>
          </a:p>
        </p:txBody>
      </p:sp>
      <p:grpSp>
        <p:nvGrpSpPr>
          <p:cNvPr id="2" name="Group 29"/>
          <p:cNvGrpSpPr>
            <a:grpSpLocks/>
          </p:cNvGrpSpPr>
          <p:nvPr/>
        </p:nvGrpSpPr>
        <p:grpSpPr bwMode="auto">
          <a:xfrm>
            <a:off x="1109663" y="1373188"/>
            <a:ext cx="1090612" cy="1225550"/>
            <a:chOff x="699" y="865"/>
            <a:chExt cx="687" cy="772"/>
          </a:xfrm>
        </p:grpSpPr>
        <p:sp>
          <p:nvSpPr>
            <p:cNvPr id="95262" name="Oval 30"/>
            <p:cNvSpPr>
              <a:spLocks noChangeArrowheads="1"/>
            </p:cNvSpPr>
            <p:nvPr/>
          </p:nvSpPr>
          <p:spPr bwMode="auto">
            <a:xfrm>
              <a:off x="703" y="865"/>
              <a:ext cx="679" cy="155"/>
            </a:xfrm>
            <a:prstGeom prst="ellipse">
              <a:avLst/>
            </a:prstGeom>
            <a:noFill/>
            <a:ln w="12700">
              <a:solidFill>
                <a:schemeClr val="tx1"/>
              </a:solidFill>
              <a:round/>
              <a:headEnd/>
              <a:tailEnd/>
            </a:ln>
            <a:effectLst/>
          </p:spPr>
          <p:txBody>
            <a:bodyPr wrap="none" anchor="ctr"/>
            <a:lstStyle/>
            <a:p>
              <a:endParaRPr lang="en-US"/>
            </a:p>
          </p:txBody>
        </p:sp>
        <p:sp>
          <p:nvSpPr>
            <p:cNvPr id="95263" name="Oval 31"/>
            <p:cNvSpPr>
              <a:spLocks noChangeArrowheads="1"/>
            </p:cNvSpPr>
            <p:nvPr/>
          </p:nvSpPr>
          <p:spPr bwMode="auto">
            <a:xfrm>
              <a:off x="703" y="1481"/>
              <a:ext cx="679" cy="156"/>
            </a:xfrm>
            <a:prstGeom prst="ellipse">
              <a:avLst/>
            </a:prstGeom>
            <a:noFill/>
            <a:ln w="12700">
              <a:solidFill>
                <a:schemeClr val="tx1"/>
              </a:solidFill>
              <a:round/>
              <a:headEnd/>
              <a:tailEnd/>
            </a:ln>
            <a:effectLst/>
          </p:spPr>
          <p:txBody>
            <a:bodyPr wrap="none" anchor="ctr"/>
            <a:lstStyle/>
            <a:p>
              <a:endParaRPr lang="en-US"/>
            </a:p>
          </p:txBody>
        </p:sp>
        <p:sp>
          <p:nvSpPr>
            <p:cNvPr id="95264" name="Line 32"/>
            <p:cNvSpPr>
              <a:spLocks noChangeShapeType="1"/>
            </p:cNvSpPr>
            <p:nvPr/>
          </p:nvSpPr>
          <p:spPr bwMode="auto">
            <a:xfrm>
              <a:off x="699" y="946"/>
              <a:ext cx="0" cy="591"/>
            </a:xfrm>
            <a:prstGeom prst="line">
              <a:avLst/>
            </a:prstGeom>
            <a:noFill/>
            <a:ln w="12700">
              <a:solidFill>
                <a:schemeClr val="tx1"/>
              </a:solidFill>
              <a:round/>
              <a:headEnd/>
              <a:tailEnd/>
            </a:ln>
            <a:effectLst/>
          </p:spPr>
          <p:txBody>
            <a:bodyPr wrap="none" anchor="ctr"/>
            <a:lstStyle/>
            <a:p>
              <a:endParaRPr lang="en-US"/>
            </a:p>
          </p:txBody>
        </p:sp>
        <p:sp>
          <p:nvSpPr>
            <p:cNvPr id="95265" name="Line 33"/>
            <p:cNvSpPr>
              <a:spLocks noChangeShapeType="1"/>
            </p:cNvSpPr>
            <p:nvPr/>
          </p:nvSpPr>
          <p:spPr bwMode="auto">
            <a:xfrm>
              <a:off x="1386" y="965"/>
              <a:ext cx="0" cy="590"/>
            </a:xfrm>
            <a:prstGeom prst="line">
              <a:avLst/>
            </a:prstGeom>
            <a:noFill/>
            <a:ln w="12700">
              <a:solidFill>
                <a:schemeClr val="tx1"/>
              </a:solidFill>
              <a:round/>
              <a:headEnd/>
              <a:tailEnd/>
            </a:ln>
            <a:effectLst/>
          </p:spPr>
          <p:txBody>
            <a:bodyPr wrap="none" anchor="ctr"/>
            <a:lstStyle/>
            <a:p>
              <a:endParaRPr lang="en-US"/>
            </a:p>
          </p:txBody>
        </p:sp>
        <p:sp>
          <p:nvSpPr>
            <p:cNvPr id="95266" name="Oval 34"/>
            <p:cNvSpPr>
              <a:spLocks noChangeArrowheads="1"/>
            </p:cNvSpPr>
            <p:nvPr/>
          </p:nvSpPr>
          <p:spPr bwMode="auto">
            <a:xfrm>
              <a:off x="1014" y="1457"/>
              <a:ext cx="127" cy="131"/>
            </a:xfrm>
            <a:prstGeom prst="ellipse">
              <a:avLst/>
            </a:prstGeom>
            <a:solidFill>
              <a:srgbClr val="FAFD00"/>
            </a:solidFill>
            <a:ln w="50800">
              <a:solidFill>
                <a:srgbClr val="FAFD00"/>
              </a:solidFill>
              <a:round/>
              <a:headEnd/>
              <a:tailEnd/>
            </a:ln>
            <a:effectLst/>
          </p:spPr>
          <p:txBody>
            <a:bodyPr wrap="none" anchor="ctr"/>
            <a:lstStyle/>
            <a:p>
              <a:endParaRPr lang="en-US"/>
            </a:p>
          </p:txBody>
        </p:sp>
        <p:sp>
          <p:nvSpPr>
            <p:cNvPr id="95267" name="Oval 35"/>
            <p:cNvSpPr>
              <a:spLocks noChangeArrowheads="1"/>
            </p:cNvSpPr>
            <p:nvPr/>
          </p:nvSpPr>
          <p:spPr bwMode="auto">
            <a:xfrm>
              <a:off x="1041" y="1094"/>
              <a:ext cx="126" cy="132"/>
            </a:xfrm>
            <a:prstGeom prst="ellipse">
              <a:avLst/>
            </a:prstGeom>
            <a:solidFill>
              <a:srgbClr val="FAFD00"/>
            </a:solidFill>
            <a:ln w="50800">
              <a:solidFill>
                <a:srgbClr val="FAFD00"/>
              </a:solidFill>
              <a:round/>
              <a:headEnd/>
              <a:tailEnd/>
            </a:ln>
            <a:effectLst/>
          </p:spPr>
          <p:txBody>
            <a:bodyPr wrap="none" anchor="ctr"/>
            <a:lstStyle/>
            <a:p>
              <a:endParaRPr lang="en-US"/>
            </a:p>
          </p:txBody>
        </p:sp>
        <p:sp>
          <p:nvSpPr>
            <p:cNvPr id="95268" name="Oval 36"/>
            <p:cNvSpPr>
              <a:spLocks noChangeArrowheads="1"/>
            </p:cNvSpPr>
            <p:nvPr/>
          </p:nvSpPr>
          <p:spPr bwMode="auto">
            <a:xfrm>
              <a:off x="730" y="1237"/>
              <a:ext cx="150" cy="155"/>
            </a:xfrm>
            <a:prstGeom prst="ellipse">
              <a:avLst/>
            </a:prstGeom>
            <a:solidFill>
              <a:srgbClr val="438E00"/>
            </a:solidFill>
            <a:ln w="12700">
              <a:solidFill>
                <a:srgbClr val="438E00"/>
              </a:solidFill>
              <a:round/>
              <a:headEnd/>
              <a:tailEnd/>
            </a:ln>
            <a:effectLst/>
          </p:spPr>
          <p:txBody>
            <a:bodyPr wrap="none" anchor="ctr"/>
            <a:lstStyle/>
            <a:p>
              <a:endParaRPr lang="en-US"/>
            </a:p>
          </p:txBody>
        </p:sp>
        <p:sp>
          <p:nvSpPr>
            <p:cNvPr id="95269" name="Oval 37"/>
            <p:cNvSpPr>
              <a:spLocks noChangeArrowheads="1"/>
            </p:cNvSpPr>
            <p:nvPr/>
          </p:nvSpPr>
          <p:spPr bwMode="auto">
            <a:xfrm>
              <a:off x="1187" y="1436"/>
              <a:ext cx="151" cy="155"/>
            </a:xfrm>
            <a:prstGeom prst="ellipse">
              <a:avLst/>
            </a:prstGeom>
            <a:solidFill>
              <a:srgbClr val="00DFCA"/>
            </a:solidFill>
            <a:ln w="12700">
              <a:solidFill>
                <a:srgbClr val="00DFCA"/>
              </a:solidFill>
              <a:round/>
              <a:headEnd/>
              <a:tailEnd/>
            </a:ln>
            <a:effectLst/>
          </p:spPr>
          <p:txBody>
            <a:bodyPr wrap="none" anchor="ctr"/>
            <a:lstStyle/>
            <a:p>
              <a:endParaRPr lang="en-US"/>
            </a:p>
          </p:txBody>
        </p:sp>
        <p:sp>
          <p:nvSpPr>
            <p:cNvPr id="95270" name="Oval 38"/>
            <p:cNvSpPr>
              <a:spLocks noChangeArrowheads="1"/>
            </p:cNvSpPr>
            <p:nvPr/>
          </p:nvSpPr>
          <p:spPr bwMode="auto">
            <a:xfrm>
              <a:off x="818" y="1055"/>
              <a:ext cx="150" cy="155"/>
            </a:xfrm>
            <a:prstGeom prst="ellipse">
              <a:avLst/>
            </a:prstGeom>
            <a:solidFill>
              <a:srgbClr val="00DFCA"/>
            </a:solidFill>
            <a:ln w="12700">
              <a:solidFill>
                <a:srgbClr val="00DFCA"/>
              </a:solidFill>
              <a:round/>
              <a:headEnd/>
              <a:tailEnd/>
            </a:ln>
            <a:effectLst/>
          </p:spPr>
          <p:txBody>
            <a:bodyPr wrap="none" anchor="ctr"/>
            <a:lstStyle/>
            <a:p>
              <a:endParaRPr lang="en-US"/>
            </a:p>
          </p:txBody>
        </p:sp>
        <p:sp>
          <p:nvSpPr>
            <p:cNvPr id="95271" name="Oval 39"/>
            <p:cNvSpPr>
              <a:spLocks noChangeArrowheads="1"/>
            </p:cNvSpPr>
            <p:nvPr/>
          </p:nvSpPr>
          <p:spPr bwMode="auto">
            <a:xfrm>
              <a:off x="1178" y="1255"/>
              <a:ext cx="151" cy="155"/>
            </a:xfrm>
            <a:prstGeom prst="ellipse">
              <a:avLst/>
            </a:prstGeom>
            <a:solidFill>
              <a:srgbClr val="FC0128"/>
            </a:solidFill>
            <a:ln w="12700">
              <a:solidFill>
                <a:srgbClr val="FC0128"/>
              </a:solidFill>
              <a:round/>
              <a:headEnd/>
              <a:tailEnd/>
            </a:ln>
            <a:effectLst/>
          </p:spPr>
          <p:txBody>
            <a:bodyPr wrap="none" anchor="ctr"/>
            <a:lstStyle/>
            <a:p>
              <a:endParaRPr lang="en-US"/>
            </a:p>
          </p:txBody>
        </p:sp>
        <p:sp>
          <p:nvSpPr>
            <p:cNvPr id="95272" name="Oval 40"/>
            <p:cNvSpPr>
              <a:spLocks noChangeArrowheads="1"/>
            </p:cNvSpPr>
            <p:nvPr/>
          </p:nvSpPr>
          <p:spPr bwMode="auto">
            <a:xfrm>
              <a:off x="1214" y="1064"/>
              <a:ext cx="150" cy="155"/>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5273" name="Oval 41"/>
            <p:cNvSpPr>
              <a:spLocks noChangeArrowheads="1"/>
            </p:cNvSpPr>
            <p:nvPr/>
          </p:nvSpPr>
          <p:spPr bwMode="auto">
            <a:xfrm>
              <a:off x="809" y="1445"/>
              <a:ext cx="150" cy="155"/>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5274" name="Oval 42"/>
            <p:cNvSpPr>
              <a:spLocks noChangeArrowheads="1"/>
            </p:cNvSpPr>
            <p:nvPr/>
          </p:nvSpPr>
          <p:spPr bwMode="auto">
            <a:xfrm>
              <a:off x="976" y="1255"/>
              <a:ext cx="150" cy="155"/>
            </a:xfrm>
            <a:prstGeom prst="ellipse">
              <a:avLst/>
            </a:prstGeom>
            <a:solidFill>
              <a:srgbClr val="FF5008"/>
            </a:solidFill>
            <a:ln w="12700">
              <a:solidFill>
                <a:srgbClr val="FF5008"/>
              </a:solidFill>
              <a:round/>
              <a:headEnd/>
              <a:tailEnd/>
            </a:ln>
            <a:effectLst/>
          </p:spPr>
          <p:txBody>
            <a:bodyPr wrap="none" anchor="ctr"/>
            <a:lstStyle/>
            <a:p>
              <a:endParaRPr lang="en-US"/>
            </a:p>
          </p:txBody>
        </p:sp>
      </p:grpSp>
      <p:sp>
        <p:nvSpPr>
          <p:cNvPr id="95275" name="AutoShape 43"/>
          <p:cNvSpPr>
            <a:spLocks noChangeArrowheads="1"/>
          </p:cNvSpPr>
          <p:nvPr/>
        </p:nvSpPr>
        <p:spPr bwMode="auto">
          <a:xfrm>
            <a:off x="3959225" y="1338263"/>
            <a:ext cx="1162050" cy="592137"/>
          </a:xfrm>
          <a:prstGeom prst="roundRect">
            <a:avLst>
              <a:gd name="adj" fmla="val 12495"/>
            </a:avLst>
          </a:prstGeom>
          <a:noFill/>
          <a:ln w="12700">
            <a:solidFill>
              <a:schemeClr val="tx1"/>
            </a:solidFill>
            <a:round/>
            <a:headEnd/>
            <a:tailEnd/>
          </a:ln>
          <a:effectLst/>
        </p:spPr>
        <p:txBody>
          <a:bodyPr wrap="none" anchor="ctr"/>
          <a:lstStyle/>
          <a:p>
            <a:endParaRPr lang="en-US"/>
          </a:p>
        </p:txBody>
      </p:sp>
      <p:sp>
        <p:nvSpPr>
          <p:cNvPr id="95276" name="Rectangle 44"/>
          <p:cNvSpPr>
            <a:spLocks noChangeArrowheads="1"/>
          </p:cNvSpPr>
          <p:nvPr/>
        </p:nvSpPr>
        <p:spPr bwMode="auto">
          <a:xfrm>
            <a:off x="4151313" y="1360488"/>
            <a:ext cx="762000" cy="552450"/>
          </a:xfrm>
          <a:prstGeom prst="rect">
            <a:avLst/>
          </a:prstGeom>
          <a:noFill/>
          <a:ln w="50800">
            <a:noFill/>
            <a:miter lim="800000"/>
            <a:headEnd/>
            <a:tailEnd/>
          </a:ln>
          <a:effectLst/>
        </p:spPr>
        <p:txBody>
          <a:bodyPr wrap="none" lIns="69850" tIns="28575" rIns="69850" bIns="28575">
            <a:spAutoFit/>
          </a:bodyPr>
          <a:lstStyle/>
          <a:p>
            <a:pPr algn="ctr" defTabSz="1006475">
              <a:lnSpc>
                <a:spcPct val="90000"/>
              </a:lnSpc>
            </a:pPr>
            <a:r>
              <a:rPr lang="en-US" sz="1800"/>
              <a:t>User</a:t>
            </a:r>
          </a:p>
          <a:p>
            <a:pPr algn="ctr" defTabSz="1006475">
              <a:lnSpc>
                <a:spcPct val="90000"/>
              </a:lnSpc>
            </a:pPr>
            <a:r>
              <a:rPr lang="en-US" sz="1800"/>
              <a:t>Query</a:t>
            </a:r>
          </a:p>
        </p:txBody>
      </p:sp>
      <p:sp>
        <p:nvSpPr>
          <p:cNvPr id="95277" name="Rectangle 45"/>
          <p:cNvSpPr>
            <a:spLocks noChangeArrowheads="1"/>
          </p:cNvSpPr>
          <p:nvPr/>
        </p:nvSpPr>
        <p:spPr bwMode="auto">
          <a:xfrm>
            <a:off x="1763713" y="3362325"/>
            <a:ext cx="1104900" cy="552450"/>
          </a:xfrm>
          <a:prstGeom prst="rect">
            <a:avLst/>
          </a:prstGeom>
          <a:noFill/>
          <a:ln w="12700">
            <a:noFill/>
            <a:miter lim="800000"/>
            <a:headEnd/>
            <a:tailEnd/>
          </a:ln>
          <a:effectLst/>
        </p:spPr>
        <p:txBody>
          <a:bodyPr wrap="none" lIns="69850" tIns="28575" rIns="69850" bIns="28575">
            <a:spAutoFit/>
          </a:bodyPr>
          <a:lstStyle/>
          <a:p>
            <a:pPr algn="ctr" defTabSz="1006475">
              <a:lnSpc>
                <a:spcPct val="90000"/>
              </a:lnSpc>
            </a:pPr>
            <a:r>
              <a:rPr lang="en-US" sz="1800" b="1"/>
              <a:t>DBMS</a:t>
            </a:r>
          </a:p>
          <a:p>
            <a:pPr algn="ctr" defTabSz="1006475">
              <a:lnSpc>
                <a:spcPct val="90000"/>
              </a:lnSpc>
            </a:pPr>
            <a:r>
              <a:rPr lang="en-US" sz="1800" b="1"/>
              <a:t>Software</a:t>
            </a:r>
          </a:p>
        </p:txBody>
      </p:sp>
      <p:sp>
        <p:nvSpPr>
          <p:cNvPr id="95278" name="Rectangle 46"/>
          <p:cNvSpPr>
            <a:spLocks noChangeArrowheads="1"/>
          </p:cNvSpPr>
          <p:nvPr/>
        </p:nvSpPr>
        <p:spPr bwMode="auto">
          <a:xfrm>
            <a:off x="2424113" y="1795463"/>
            <a:ext cx="1104900" cy="552450"/>
          </a:xfrm>
          <a:prstGeom prst="rect">
            <a:avLst/>
          </a:prstGeom>
          <a:noFill/>
          <a:ln w="12700">
            <a:noFill/>
            <a:miter lim="800000"/>
            <a:headEnd/>
            <a:tailEnd/>
          </a:ln>
          <a:effectLst/>
        </p:spPr>
        <p:txBody>
          <a:bodyPr wrap="none" lIns="69850" tIns="28575" rIns="69850" bIns="28575">
            <a:spAutoFit/>
          </a:bodyPr>
          <a:lstStyle/>
          <a:p>
            <a:pPr algn="ctr" defTabSz="1006475">
              <a:lnSpc>
                <a:spcPct val="90000"/>
              </a:lnSpc>
            </a:pPr>
            <a:r>
              <a:rPr lang="en-US" sz="1800" b="1"/>
              <a:t>DBMS</a:t>
            </a:r>
          </a:p>
          <a:p>
            <a:pPr algn="ctr" defTabSz="1006475">
              <a:lnSpc>
                <a:spcPct val="90000"/>
              </a:lnSpc>
            </a:pPr>
            <a:r>
              <a:rPr lang="en-US" sz="1800" b="1"/>
              <a:t>Software</a:t>
            </a:r>
          </a:p>
        </p:txBody>
      </p:sp>
      <p:sp>
        <p:nvSpPr>
          <p:cNvPr id="95279" name="AutoShape 47"/>
          <p:cNvSpPr>
            <a:spLocks noChangeArrowheads="1"/>
          </p:cNvSpPr>
          <p:nvPr/>
        </p:nvSpPr>
        <p:spPr bwMode="auto">
          <a:xfrm>
            <a:off x="3937000" y="2162175"/>
            <a:ext cx="1160463" cy="592138"/>
          </a:xfrm>
          <a:prstGeom prst="roundRect">
            <a:avLst>
              <a:gd name="adj" fmla="val 12495"/>
            </a:avLst>
          </a:prstGeom>
          <a:noFill/>
          <a:ln w="12700">
            <a:solidFill>
              <a:schemeClr val="tx1"/>
            </a:solidFill>
            <a:round/>
            <a:headEnd/>
            <a:tailEnd/>
          </a:ln>
          <a:effectLst/>
        </p:spPr>
        <p:txBody>
          <a:bodyPr wrap="none" anchor="ctr"/>
          <a:lstStyle/>
          <a:p>
            <a:endParaRPr lang="en-US"/>
          </a:p>
        </p:txBody>
      </p:sp>
      <p:sp>
        <p:nvSpPr>
          <p:cNvPr id="95280" name="Rectangle 48"/>
          <p:cNvSpPr>
            <a:spLocks noChangeArrowheads="1"/>
          </p:cNvSpPr>
          <p:nvPr/>
        </p:nvSpPr>
        <p:spPr bwMode="auto">
          <a:xfrm>
            <a:off x="3890963" y="2185988"/>
            <a:ext cx="1257300" cy="552450"/>
          </a:xfrm>
          <a:prstGeom prst="rect">
            <a:avLst/>
          </a:prstGeom>
          <a:noFill/>
          <a:ln w="50800">
            <a:noFill/>
            <a:miter lim="800000"/>
            <a:headEnd/>
            <a:tailEnd/>
          </a:ln>
          <a:effectLst/>
        </p:spPr>
        <p:txBody>
          <a:bodyPr wrap="none" lIns="69850" tIns="28575" rIns="69850" bIns="28575">
            <a:spAutoFit/>
          </a:bodyPr>
          <a:lstStyle/>
          <a:p>
            <a:pPr algn="ctr" defTabSz="1006475">
              <a:lnSpc>
                <a:spcPct val="90000"/>
              </a:lnSpc>
            </a:pPr>
            <a:r>
              <a:rPr lang="en-US" sz="1800"/>
              <a:t>User</a:t>
            </a:r>
          </a:p>
          <a:p>
            <a:pPr algn="ctr" defTabSz="1006475">
              <a:lnSpc>
                <a:spcPct val="90000"/>
              </a:lnSpc>
            </a:pPr>
            <a:r>
              <a:rPr lang="en-US" sz="1800"/>
              <a:t>Application</a:t>
            </a:r>
          </a:p>
        </p:txBody>
      </p:sp>
      <p:sp>
        <p:nvSpPr>
          <p:cNvPr id="95281" name="Line 49"/>
          <p:cNvSpPr>
            <a:spLocks noChangeShapeType="1"/>
          </p:cNvSpPr>
          <p:nvPr/>
        </p:nvSpPr>
        <p:spPr bwMode="auto">
          <a:xfrm>
            <a:off x="3519488" y="2270125"/>
            <a:ext cx="393700" cy="196850"/>
          </a:xfrm>
          <a:prstGeom prst="line">
            <a:avLst/>
          </a:prstGeom>
          <a:noFill/>
          <a:ln w="12700">
            <a:solidFill>
              <a:schemeClr val="tx1"/>
            </a:solidFill>
            <a:round/>
            <a:headEnd/>
            <a:tailEnd/>
          </a:ln>
          <a:effectLst/>
        </p:spPr>
        <p:txBody>
          <a:bodyPr wrap="none" anchor="ctr"/>
          <a:lstStyle/>
          <a:p>
            <a:endParaRPr lang="en-US"/>
          </a:p>
        </p:txBody>
      </p:sp>
      <p:sp>
        <p:nvSpPr>
          <p:cNvPr id="95282" name="Line 50"/>
          <p:cNvSpPr>
            <a:spLocks noChangeShapeType="1"/>
          </p:cNvSpPr>
          <p:nvPr/>
        </p:nvSpPr>
        <p:spPr bwMode="auto">
          <a:xfrm flipV="1">
            <a:off x="3519488" y="1651000"/>
            <a:ext cx="414337" cy="276225"/>
          </a:xfrm>
          <a:prstGeom prst="line">
            <a:avLst/>
          </a:prstGeom>
          <a:noFill/>
          <a:ln w="12700">
            <a:solidFill>
              <a:schemeClr val="tx1"/>
            </a:solidFill>
            <a:round/>
            <a:headEnd/>
            <a:tailEnd/>
          </a:ln>
          <a:effectLst/>
        </p:spPr>
        <p:txBody>
          <a:bodyPr wrap="none" anchor="ctr"/>
          <a:lstStyle/>
          <a:p>
            <a:endParaRPr lang="en-US"/>
          </a:p>
        </p:txBody>
      </p:sp>
      <p:sp>
        <p:nvSpPr>
          <p:cNvPr id="95283" name="Rectangle 51"/>
          <p:cNvSpPr>
            <a:spLocks noChangeArrowheads="1"/>
          </p:cNvSpPr>
          <p:nvPr/>
        </p:nvSpPr>
        <p:spPr bwMode="auto">
          <a:xfrm>
            <a:off x="4884738" y="4795838"/>
            <a:ext cx="1062037" cy="765175"/>
          </a:xfrm>
          <a:prstGeom prst="rect">
            <a:avLst/>
          </a:prstGeom>
          <a:solidFill>
            <a:srgbClr val="FF5008"/>
          </a:solidFill>
          <a:ln w="12700">
            <a:solidFill>
              <a:schemeClr val="tx1"/>
            </a:solidFill>
            <a:miter lim="800000"/>
            <a:headEnd/>
            <a:tailEnd/>
          </a:ln>
          <a:effectLst>
            <a:outerShdw dist="107763" dir="2700000" algn="ctr" rotWithShape="0">
              <a:schemeClr val="accent1"/>
            </a:outerShdw>
          </a:effectLst>
        </p:spPr>
        <p:txBody>
          <a:bodyPr wrap="none" anchor="ctr"/>
          <a:lstStyle/>
          <a:p>
            <a:endParaRPr lang="en-US"/>
          </a:p>
        </p:txBody>
      </p:sp>
      <p:sp>
        <p:nvSpPr>
          <p:cNvPr id="95284" name="Rectangle 52"/>
          <p:cNvSpPr>
            <a:spLocks noChangeArrowheads="1"/>
          </p:cNvSpPr>
          <p:nvPr/>
        </p:nvSpPr>
        <p:spPr bwMode="auto">
          <a:xfrm>
            <a:off x="4864100" y="4902200"/>
            <a:ext cx="1104900" cy="552450"/>
          </a:xfrm>
          <a:prstGeom prst="rect">
            <a:avLst/>
          </a:prstGeom>
          <a:noFill/>
          <a:ln w="12700">
            <a:noFill/>
            <a:miter lim="800000"/>
            <a:headEnd/>
            <a:tailEnd/>
          </a:ln>
          <a:effectLst/>
        </p:spPr>
        <p:txBody>
          <a:bodyPr wrap="none" lIns="69850" tIns="28575" rIns="69850" bIns="28575">
            <a:spAutoFit/>
          </a:bodyPr>
          <a:lstStyle/>
          <a:p>
            <a:pPr algn="ctr" defTabSz="1006475">
              <a:lnSpc>
                <a:spcPct val="90000"/>
              </a:lnSpc>
            </a:pPr>
            <a:r>
              <a:rPr lang="en-US" sz="1800" b="1"/>
              <a:t>DBMS</a:t>
            </a:r>
          </a:p>
          <a:p>
            <a:pPr algn="ctr" defTabSz="1006475">
              <a:lnSpc>
                <a:spcPct val="90000"/>
              </a:lnSpc>
            </a:pPr>
            <a:r>
              <a:rPr lang="en-US" sz="1800" b="1"/>
              <a:t>Software</a:t>
            </a:r>
          </a:p>
        </p:txBody>
      </p:sp>
      <p:sp>
        <p:nvSpPr>
          <p:cNvPr id="95285" name="Oval 53"/>
          <p:cNvSpPr>
            <a:spLocks noChangeArrowheads="1"/>
          </p:cNvSpPr>
          <p:nvPr/>
        </p:nvSpPr>
        <p:spPr bwMode="auto">
          <a:xfrm>
            <a:off x="6686550" y="5545138"/>
            <a:ext cx="238125" cy="246062"/>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5286" name="Oval 54"/>
          <p:cNvSpPr>
            <a:spLocks noChangeArrowheads="1"/>
          </p:cNvSpPr>
          <p:nvPr/>
        </p:nvSpPr>
        <p:spPr bwMode="auto">
          <a:xfrm>
            <a:off x="6826250" y="6162675"/>
            <a:ext cx="238125" cy="247650"/>
          </a:xfrm>
          <a:prstGeom prst="ellipse">
            <a:avLst/>
          </a:prstGeom>
          <a:solidFill>
            <a:srgbClr val="438E00"/>
          </a:solidFill>
          <a:ln w="12700">
            <a:solidFill>
              <a:srgbClr val="438E00"/>
            </a:solidFill>
            <a:round/>
            <a:headEnd/>
            <a:tailEnd/>
          </a:ln>
          <a:effectLst/>
        </p:spPr>
        <p:txBody>
          <a:bodyPr wrap="none" anchor="ctr"/>
          <a:lstStyle/>
          <a:p>
            <a:endParaRPr lang="en-US"/>
          </a:p>
        </p:txBody>
      </p:sp>
      <p:sp>
        <p:nvSpPr>
          <p:cNvPr id="95287" name="Oval 55"/>
          <p:cNvSpPr>
            <a:spLocks noChangeArrowheads="1"/>
          </p:cNvSpPr>
          <p:nvPr/>
        </p:nvSpPr>
        <p:spPr bwMode="auto">
          <a:xfrm>
            <a:off x="6308725" y="5500688"/>
            <a:ext cx="239713" cy="247650"/>
          </a:xfrm>
          <a:prstGeom prst="ellipse">
            <a:avLst/>
          </a:prstGeom>
          <a:solidFill>
            <a:srgbClr val="FC0128"/>
          </a:solidFill>
          <a:ln w="12700">
            <a:solidFill>
              <a:srgbClr val="FC0128"/>
            </a:solidFill>
            <a:round/>
            <a:headEnd/>
            <a:tailEnd/>
          </a:ln>
          <a:effectLst/>
        </p:spPr>
        <p:txBody>
          <a:bodyPr wrap="none" anchor="ctr"/>
          <a:lstStyle/>
          <a:p>
            <a:endParaRPr lang="en-US"/>
          </a:p>
        </p:txBody>
      </p:sp>
      <p:sp>
        <p:nvSpPr>
          <p:cNvPr id="95288" name="Oval 56"/>
          <p:cNvSpPr>
            <a:spLocks noChangeArrowheads="1"/>
          </p:cNvSpPr>
          <p:nvPr/>
        </p:nvSpPr>
        <p:spPr bwMode="auto">
          <a:xfrm>
            <a:off x="7077075" y="5903913"/>
            <a:ext cx="239713" cy="246062"/>
          </a:xfrm>
          <a:prstGeom prst="ellipse">
            <a:avLst/>
          </a:prstGeom>
          <a:solidFill>
            <a:srgbClr val="FC0128"/>
          </a:solidFill>
          <a:ln w="12700">
            <a:solidFill>
              <a:srgbClr val="FC0128"/>
            </a:solidFill>
            <a:round/>
            <a:headEnd/>
            <a:tailEnd/>
          </a:ln>
          <a:effectLst/>
        </p:spPr>
        <p:txBody>
          <a:bodyPr wrap="none" anchor="ctr"/>
          <a:lstStyle/>
          <a:p>
            <a:endParaRPr lang="en-US"/>
          </a:p>
        </p:txBody>
      </p:sp>
      <p:sp>
        <p:nvSpPr>
          <p:cNvPr id="95289" name="Oval 57"/>
          <p:cNvSpPr>
            <a:spLocks noChangeArrowheads="1"/>
          </p:cNvSpPr>
          <p:nvPr/>
        </p:nvSpPr>
        <p:spPr bwMode="auto">
          <a:xfrm>
            <a:off x="6700838" y="5889625"/>
            <a:ext cx="238125" cy="246063"/>
          </a:xfrm>
          <a:prstGeom prst="ellipse">
            <a:avLst/>
          </a:prstGeom>
          <a:solidFill>
            <a:srgbClr val="DC0081"/>
          </a:solidFill>
          <a:ln w="12700">
            <a:solidFill>
              <a:srgbClr val="DC0081"/>
            </a:solidFill>
            <a:round/>
            <a:headEnd/>
            <a:tailEnd/>
          </a:ln>
          <a:effectLst/>
        </p:spPr>
        <p:txBody>
          <a:bodyPr wrap="none" anchor="ctr"/>
          <a:lstStyle/>
          <a:p>
            <a:endParaRPr lang="en-US"/>
          </a:p>
        </p:txBody>
      </p:sp>
      <p:sp>
        <p:nvSpPr>
          <p:cNvPr id="95290" name="Oval 58"/>
          <p:cNvSpPr>
            <a:spLocks noChangeArrowheads="1"/>
          </p:cNvSpPr>
          <p:nvPr/>
        </p:nvSpPr>
        <p:spPr bwMode="auto">
          <a:xfrm>
            <a:off x="6407150" y="6105525"/>
            <a:ext cx="238125" cy="246063"/>
          </a:xfrm>
          <a:prstGeom prst="ellipse">
            <a:avLst/>
          </a:prstGeom>
          <a:solidFill>
            <a:srgbClr val="FF5008"/>
          </a:solidFill>
          <a:ln w="12700">
            <a:solidFill>
              <a:srgbClr val="FF5008"/>
            </a:solidFill>
            <a:round/>
            <a:headEnd/>
            <a:tailEnd/>
          </a:ln>
          <a:effectLst/>
        </p:spPr>
        <p:txBody>
          <a:bodyPr wrap="none" anchor="ctr"/>
          <a:lstStyle/>
          <a:p>
            <a:endParaRPr lang="en-US"/>
          </a:p>
        </p:txBody>
      </p:sp>
      <p:sp>
        <p:nvSpPr>
          <p:cNvPr id="95291" name="Oval 59"/>
          <p:cNvSpPr>
            <a:spLocks noChangeArrowheads="1"/>
          </p:cNvSpPr>
          <p:nvPr/>
        </p:nvSpPr>
        <p:spPr bwMode="auto">
          <a:xfrm>
            <a:off x="7013575" y="5564188"/>
            <a:ext cx="200025" cy="207962"/>
          </a:xfrm>
          <a:prstGeom prst="ellipse">
            <a:avLst/>
          </a:prstGeom>
          <a:solidFill>
            <a:srgbClr val="FAFD00"/>
          </a:solidFill>
          <a:ln w="50800">
            <a:solidFill>
              <a:srgbClr val="FAFD00"/>
            </a:solidFill>
            <a:round/>
            <a:headEnd/>
            <a:tailEnd/>
          </a:ln>
          <a:effectLst/>
        </p:spPr>
        <p:txBody>
          <a:bodyPr wrap="none" anchor="ctr"/>
          <a:lstStyle/>
          <a:p>
            <a:endParaRPr lang="en-US"/>
          </a:p>
        </p:txBody>
      </p:sp>
      <p:sp>
        <p:nvSpPr>
          <p:cNvPr id="95292" name="Oval 60"/>
          <p:cNvSpPr>
            <a:spLocks noChangeArrowheads="1"/>
          </p:cNvSpPr>
          <p:nvPr/>
        </p:nvSpPr>
        <p:spPr bwMode="auto">
          <a:xfrm>
            <a:off x="6342063" y="5822950"/>
            <a:ext cx="201612" cy="207963"/>
          </a:xfrm>
          <a:prstGeom prst="ellipse">
            <a:avLst/>
          </a:prstGeom>
          <a:solidFill>
            <a:srgbClr val="FAFD00"/>
          </a:solidFill>
          <a:ln w="50800">
            <a:solidFill>
              <a:srgbClr val="FAFD00"/>
            </a:solidFill>
            <a:round/>
            <a:headEnd/>
            <a:tailEnd/>
          </a:ln>
          <a:effectLst/>
        </p:spPr>
        <p:txBody>
          <a:bodyPr wrap="none" anchor="ctr"/>
          <a:lstStyle/>
          <a:p>
            <a:endParaRPr lang="en-US"/>
          </a:p>
        </p:txBody>
      </p:sp>
      <p:sp>
        <p:nvSpPr>
          <p:cNvPr id="95293" name="AutoShape 61"/>
          <p:cNvSpPr>
            <a:spLocks noChangeArrowheads="1"/>
          </p:cNvSpPr>
          <p:nvPr/>
        </p:nvSpPr>
        <p:spPr bwMode="auto">
          <a:xfrm>
            <a:off x="6308725" y="4435475"/>
            <a:ext cx="1162050" cy="592138"/>
          </a:xfrm>
          <a:prstGeom prst="roundRect">
            <a:avLst>
              <a:gd name="adj" fmla="val 12495"/>
            </a:avLst>
          </a:prstGeom>
          <a:noFill/>
          <a:ln w="12700">
            <a:solidFill>
              <a:schemeClr val="tx1"/>
            </a:solidFill>
            <a:round/>
            <a:headEnd/>
            <a:tailEnd/>
          </a:ln>
          <a:effectLst/>
        </p:spPr>
        <p:txBody>
          <a:bodyPr wrap="none" anchor="ctr"/>
          <a:lstStyle/>
          <a:p>
            <a:endParaRPr lang="en-US"/>
          </a:p>
        </p:txBody>
      </p:sp>
      <p:sp>
        <p:nvSpPr>
          <p:cNvPr id="95294" name="Rectangle 62"/>
          <p:cNvSpPr>
            <a:spLocks noChangeArrowheads="1"/>
          </p:cNvSpPr>
          <p:nvPr/>
        </p:nvSpPr>
        <p:spPr bwMode="auto">
          <a:xfrm>
            <a:off x="6261100" y="4459288"/>
            <a:ext cx="1257300" cy="552450"/>
          </a:xfrm>
          <a:prstGeom prst="rect">
            <a:avLst/>
          </a:prstGeom>
          <a:noFill/>
          <a:ln w="50800">
            <a:noFill/>
            <a:miter lim="800000"/>
            <a:headEnd/>
            <a:tailEnd/>
          </a:ln>
          <a:effectLst/>
        </p:spPr>
        <p:txBody>
          <a:bodyPr wrap="none" lIns="69850" tIns="28575" rIns="69850" bIns="28575">
            <a:spAutoFit/>
          </a:bodyPr>
          <a:lstStyle/>
          <a:p>
            <a:pPr algn="ctr" defTabSz="1006475">
              <a:lnSpc>
                <a:spcPct val="90000"/>
              </a:lnSpc>
            </a:pPr>
            <a:r>
              <a:rPr lang="en-US" sz="1800"/>
              <a:t>User</a:t>
            </a:r>
          </a:p>
          <a:p>
            <a:pPr algn="ctr" defTabSz="1006475">
              <a:lnSpc>
                <a:spcPct val="90000"/>
              </a:lnSpc>
            </a:pPr>
            <a:r>
              <a:rPr lang="en-US" sz="1800"/>
              <a:t>Application</a:t>
            </a:r>
          </a:p>
        </p:txBody>
      </p:sp>
      <p:sp>
        <p:nvSpPr>
          <p:cNvPr id="95295" name="Line 63"/>
          <p:cNvSpPr>
            <a:spLocks noChangeShapeType="1"/>
          </p:cNvSpPr>
          <p:nvPr/>
        </p:nvSpPr>
        <p:spPr bwMode="auto">
          <a:xfrm>
            <a:off x="5638800" y="5573713"/>
            <a:ext cx="601663" cy="590550"/>
          </a:xfrm>
          <a:prstGeom prst="line">
            <a:avLst/>
          </a:prstGeom>
          <a:noFill/>
          <a:ln w="12700">
            <a:solidFill>
              <a:schemeClr val="tx1"/>
            </a:solidFill>
            <a:round/>
            <a:headEnd/>
            <a:tailEnd/>
          </a:ln>
          <a:effectLst/>
        </p:spPr>
        <p:txBody>
          <a:bodyPr wrap="none" anchor="ctr"/>
          <a:lstStyle/>
          <a:p>
            <a:endParaRPr lang="en-US"/>
          </a:p>
        </p:txBody>
      </p:sp>
      <p:sp>
        <p:nvSpPr>
          <p:cNvPr id="95296" name="Line 64"/>
          <p:cNvSpPr>
            <a:spLocks noChangeShapeType="1"/>
          </p:cNvSpPr>
          <p:nvPr/>
        </p:nvSpPr>
        <p:spPr bwMode="auto">
          <a:xfrm flipH="1">
            <a:off x="5953125" y="4738688"/>
            <a:ext cx="349250" cy="376237"/>
          </a:xfrm>
          <a:prstGeom prst="line">
            <a:avLst/>
          </a:prstGeom>
          <a:noFill/>
          <a:ln w="12700">
            <a:solidFill>
              <a:schemeClr val="tx1"/>
            </a:solidFill>
            <a:round/>
            <a:headEnd/>
            <a:tailEnd/>
          </a:ln>
          <a:effectLst/>
        </p:spPr>
        <p:txBody>
          <a:bodyPr wrap="none" anchor="ctr"/>
          <a:lstStyle/>
          <a:p>
            <a:endParaRPr lang="en-US"/>
          </a:p>
        </p:txBody>
      </p:sp>
      <p:sp>
        <p:nvSpPr>
          <p:cNvPr id="95297" name="AutoShape 65"/>
          <p:cNvSpPr>
            <a:spLocks noChangeArrowheads="1"/>
          </p:cNvSpPr>
          <p:nvPr/>
        </p:nvSpPr>
        <p:spPr bwMode="auto">
          <a:xfrm>
            <a:off x="3417888" y="4637088"/>
            <a:ext cx="1160462" cy="592137"/>
          </a:xfrm>
          <a:prstGeom prst="roundRect">
            <a:avLst>
              <a:gd name="adj" fmla="val 12495"/>
            </a:avLst>
          </a:prstGeom>
          <a:noFill/>
          <a:ln w="12700">
            <a:solidFill>
              <a:schemeClr val="tx1"/>
            </a:solidFill>
            <a:round/>
            <a:headEnd/>
            <a:tailEnd/>
          </a:ln>
          <a:effectLst/>
        </p:spPr>
        <p:txBody>
          <a:bodyPr wrap="none" anchor="ctr"/>
          <a:lstStyle/>
          <a:p>
            <a:endParaRPr lang="en-US"/>
          </a:p>
        </p:txBody>
      </p:sp>
      <p:sp>
        <p:nvSpPr>
          <p:cNvPr id="95298" name="Rectangle 66"/>
          <p:cNvSpPr>
            <a:spLocks noChangeArrowheads="1"/>
          </p:cNvSpPr>
          <p:nvPr/>
        </p:nvSpPr>
        <p:spPr bwMode="auto">
          <a:xfrm>
            <a:off x="3609975" y="4660900"/>
            <a:ext cx="762000" cy="552450"/>
          </a:xfrm>
          <a:prstGeom prst="rect">
            <a:avLst/>
          </a:prstGeom>
          <a:noFill/>
          <a:ln w="50800">
            <a:noFill/>
            <a:miter lim="800000"/>
            <a:headEnd/>
            <a:tailEnd/>
          </a:ln>
          <a:effectLst/>
        </p:spPr>
        <p:txBody>
          <a:bodyPr wrap="none" lIns="69850" tIns="28575" rIns="69850" bIns="28575">
            <a:spAutoFit/>
          </a:bodyPr>
          <a:lstStyle/>
          <a:p>
            <a:pPr algn="ctr" defTabSz="1006475">
              <a:lnSpc>
                <a:spcPct val="90000"/>
              </a:lnSpc>
            </a:pPr>
            <a:r>
              <a:rPr lang="en-US" sz="1800"/>
              <a:t>User</a:t>
            </a:r>
          </a:p>
          <a:p>
            <a:pPr algn="ctr" defTabSz="1006475">
              <a:lnSpc>
                <a:spcPct val="90000"/>
              </a:lnSpc>
            </a:pPr>
            <a:r>
              <a:rPr lang="en-US" sz="1800"/>
              <a:t>Query</a:t>
            </a:r>
          </a:p>
        </p:txBody>
      </p:sp>
      <p:sp>
        <p:nvSpPr>
          <p:cNvPr id="95299" name="Line 67"/>
          <p:cNvSpPr>
            <a:spLocks noChangeShapeType="1"/>
          </p:cNvSpPr>
          <p:nvPr/>
        </p:nvSpPr>
        <p:spPr bwMode="auto">
          <a:xfrm>
            <a:off x="4591050" y="4767263"/>
            <a:ext cx="280988" cy="390525"/>
          </a:xfrm>
          <a:prstGeom prst="line">
            <a:avLst/>
          </a:prstGeom>
          <a:noFill/>
          <a:ln w="12700">
            <a:solidFill>
              <a:schemeClr val="tx1"/>
            </a:solidFill>
            <a:round/>
            <a:headEnd/>
            <a:tailEnd/>
          </a:ln>
          <a:effectLst/>
        </p:spPr>
        <p:txBody>
          <a:bodyPr wrap="none" anchor="ctr"/>
          <a:lstStyle/>
          <a:p>
            <a:endParaRPr lang="en-US"/>
          </a:p>
        </p:txBody>
      </p:sp>
      <p:sp>
        <p:nvSpPr>
          <p:cNvPr id="95300" name="Rectangle 68"/>
          <p:cNvSpPr>
            <a:spLocks noChangeArrowheads="1"/>
          </p:cNvSpPr>
          <p:nvPr/>
        </p:nvSpPr>
        <p:spPr bwMode="auto">
          <a:xfrm>
            <a:off x="1992313" y="4537075"/>
            <a:ext cx="1063625" cy="763588"/>
          </a:xfrm>
          <a:prstGeom prst="rect">
            <a:avLst/>
          </a:prstGeom>
          <a:solidFill>
            <a:srgbClr val="FF5008"/>
          </a:solidFill>
          <a:ln w="12700">
            <a:solidFill>
              <a:schemeClr val="tx1"/>
            </a:solidFill>
            <a:miter lim="800000"/>
            <a:headEnd/>
            <a:tailEnd/>
          </a:ln>
          <a:effectLst>
            <a:outerShdw dist="107763" dir="2700000" algn="ctr" rotWithShape="0">
              <a:schemeClr val="accent1"/>
            </a:outerShdw>
          </a:effectLst>
        </p:spPr>
        <p:txBody>
          <a:bodyPr wrap="none" anchor="ctr"/>
          <a:lstStyle/>
          <a:p>
            <a:endParaRPr lang="en-US"/>
          </a:p>
        </p:txBody>
      </p:sp>
      <p:sp>
        <p:nvSpPr>
          <p:cNvPr id="95301" name="Rectangle 69"/>
          <p:cNvSpPr>
            <a:spLocks noChangeArrowheads="1"/>
          </p:cNvSpPr>
          <p:nvPr/>
        </p:nvSpPr>
        <p:spPr bwMode="auto">
          <a:xfrm>
            <a:off x="1973263" y="4641850"/>
            <a:ext cx="1104900" cy="552450"/>
          </a:xfrm>
          <a:prstGeom prst="rect">
            <a:avLst/>
          </a:prstGeom>
          <a:noFill/>
          <a:ln w="12700">
            <a:noFill/>
            <a:miter lim="800000"/>
            <a:headEnd/>
            <a:tailEnd/>
          </a:ln>
          <a:effectLst/>
        </p:spPr>
        <p:txBody>
          <a:bodyPr wrap="none" lIns="69850" tIns="28575" rIns="69850" bIns="28575">
            <a:spAutoFit/>
          </a:bodyPr>
          <a:lstStyle/>
          <a:p>
            <a:pPr algn="ctr" defTabSz="1006475">
              <a:lnSpc>
                <a:spcPct val="90000"/>
              </a:lnSpc>
            </a:pPr>
            <a:r>
              <a:rPr lang="en-US" sz="1800" b="1"/>
              <a:t>DBMS</a:t>
            </a:r>
          </a:p>
          <a:p>
            <a:pPr algn="ctr" defTabSz="1006475">
              <a:lnSpc>
                <a:spcPct val="90000"/>
              </a:lnSpc>
            </a:pPr>
            <a:r>
              <a:rPr lang="en-US" sz="1800" b="1"/>
              <a:t>Software</a:t>
            </a:r>
          </a:p>
        </p:txBody>
      </p:sp>
      <p:sp>
        <p:nvSpPr>
          <p:cNvPr id="95302" name="AutoShape 70"/>
          <p:cNvSpPr>
            <a:spLocks noChangeArrowheads="1"/>
          </p:cNvSpPr>
          <p:nvPr/>
        </p:nvSpPr>
        <p:spPr bwMode="auto">
          <a:xfrm>
            <a:off x="1252538" y="5889625"/>
            <a:ext cx="1160462" cy="592138"/>
          </a:xfrm>
          <a:prstGeom prst="roundRect">
            <a:avLst>
              <a:gd name="adj" fmla="val 12495"/>
            </a:avLst>
          </a:prstGeom>
          <a:noFill/>
          <a:ln w="12700">
            <a:solidFill>
              <a:schemeClr val="tx1"/>
            </a:solidFill>
            <a:round/>
            <a:headEnd/>
            <a:tailEnd/>
          </a:ln>
          <a:effectLst/>
        </p:spPr>
        <p:txBody>
          <a:bodyPr wrap="none" anchor="ctr"/>
          <a:lstStyle/>
          <a:p>
            <a:endParaRPr lang="en-US"/>
          </a:p>
        </p:txBody>
      </p:sp>
      <p:sp>
        <p:nvSpPr>
          <p:cNvPr id="95303" name="Rectangle 71"/>
          <p:cNvSpPr>
            <a:spLocks noChangeArrowheads="1"/>
          </p:cNvSpPr>
          <p:nvPr/>
        </p:nvSpPr>
        <p:spPr bwMode="auto">
          <a:xfrm>
            <a:off x="1444625" y="5913438"/>
            <a:ext cx="762000" cy="552450"/>
          </a:xfrm>
          <a:prstGeom prst="rect">
            <a:avLst/>
          </a:prstGeom>
          <a:noFill/>
          <a:ln w="50800">
            <a:noFill/>
            <a:miter lim="800000"/>
            <a:headEnd/>
            <a:tailEnd/>
          </a:ln>
          <a:effectLst/>
        </p:spPr>
        <p:txBody>
          <a:bodyPr wrap="none" lIns="69850" tIns="28575" rIns="69850" bIns="28575">
            <a:spAutoFit/>
          </a:bodyPr>
          <a:lstStyle/>
          <a:p>
            <a:pPr algn="ctr" defTabSz="1006475">
              <a:lnSpc>
                <a:spcPct val="90000"/>
              </a:lnSpc>
            </a:pPr>
            <a:r>
              <a:rPr lang="en-US" sz="1800"/>
              <a:t>User</a:t>
            </a:r>
          </a:p>
          <a:p>
            <a:pPr algn="ctr" defTabSz="1006475">
              <a:lnSpc>
                <a:spcPct val="90000"/>
              </a:lnSpc>
            </a:pPr>
            <a:r>
              <a:rPr lang="en-US" sz="1800"/>
              <a:t>Query</a:t>
            </a:r>
          </a:p>
        </p:txBody>
      </p:sp>
      <p:sp>
        <p:nvSpPr>
          <p:cNvPr id="95304" name="Line 72"/>
          <p:cNvSpPr>
            <a:spLocks noChangeShapeType="1"/>
          </p:cNvSpPr>
          <p:nvPr/>
        </p:nvSpPr>
        <p:spPr bwMode="auto">
          <a:xfrm flipH="1">
            <a:off x="1762125" y="5313363"/>
            <a:ext cx="615950" cy="563562"/>
          </a:xfrm>
          <a:prstGeom prst="line">
            <a:avLst/>
          </a:prstGeom>
          <a:noFill/>
          <a:ln w="12700">
            <a:solidFill>
              <a:schemeClr val="tx1"/>
            </a:solidFill>
            <a:round/>
            <a:headEnd/>
            <a:tailEnd/>
          </a:ln>
          <a:effectLst/>
        </p:spPr>
        <p:txBody>
          <a:bodyPr wrap="none" anchor="ctr"/>
          <a:lstStyle/>
          <a:p>
            <a:endParaRPr lang="en-US"/>
          </a:p>
        </p:txBody>
      </p:sp>
      <p:sp>
        <p:nvSpPr>
          <p:cNvPr id="95305" name="Oval 73"/>
          <p:cNvSpPr>
            <a:spLocks noChangeArrowheads="1"/>
          </p:cNvSpPr>
          <p:nvPr/>
        </p:nvSpPr>
        <p:spPr bwMode="auto">
          <a:xfrm>
            <a:off x="7832725" y="1485900"/>
            <a:ext cx="1076325" cy="246063"/>
          </a:xfrm>
          <a:prstGeom prst="ellipse">
            <a:avLst/>
          </a:prstGeom>
          <a:noFill/>
          <a:ln w="12700">
            <a:solidFill>
              <a:schemeClr val="tx1"/>
            </a:solidFill>
            <a:round/>
            <a:headEnd/>
            <a:tailEnd/>
          </a:ln>
          <a:effectLst/>
        </p:spPr>
        <p:txBody>
          <a:bodyPr wrap="none" anchor="ctr"/>
          <a:lstStyle/>
          <a:p>
            <a:endParaRPr lang="en-US"/>
          </a:p>
        </p:txBody>
      </p:sp>
      <p:sp>
        <p:nvSpPr>
          <p:cNvPr id="95306" name="Oval 74"/>
          <p:cNvSpPr>
            <a:spLocks noChangeArrowheads="1"/>
          </p:cNvSpPr>
          <p:nvPr/>
        </p:nvSpPr>
        <p:spPr bwMode="auto">
          <a:xfrm>
            <a:off x="7832725" y="2463800"/>
            <a:ext cx="1076325" cy="246063"/>
          </a:xfrm>
          <a:prstGeom prst="ellipse">
            <a:avLst/>
          </a:prstGeom>
          <a:noFill/>
          <a:ln w="12700">
            <a:solidFill>
              <a:schemeClr val="tx1"/>
            </a:solidFill>
            <a:round/>
            <a:headEnd/>
            <a:tailEnd/>
          </a:ln>
          <a:effectLst/>
        </p:spPr>
        <p:txBody>
          <a:bodyPr wrap="none" anchor="ctr"/>
          <a:lstStyle/>
          <a:p>
            <a:endParaRPr lang="en-US"/>
          </a:p>
        </p:txBody>
      </p:sp>
      <p:sp>
        <p:nvSpPr>
          <p:cNvPr id="95307" name="Line 75"/>
          <p:cNvSpPr>
            <a:spLocks noChangeShapeType="1"/>
          </p:cNvSpPr>
          <p:nvPr/>
        </p:nvSpPr>
        <p:spPr bwMode="auto">
          <a:xfrm>
            <a:off x="7826375" y="1614488"/>
            <a:ext cx="0" cy="938212"/>
          </a:xfrm>
          <a:prstGeom prst="line">
            <a:avLst/>
          </a:prstGeom>
          <a:noFill/>
          <a:ln w="12700">
            <a:solidFill>
              <a:schemeClr val="tx1"/>
            </a:solidFill>
            <a:round/>
            <a:headEnd/>
            <a:tailEnd/>
          </a:ln>
          <a:effectLst/>
        </p:spPr>
        <p:txBody>
          <a:bodyPr wrap="none" anchor="ctr"/>
          <a:lstStyle/>
          <a:p>
            <a:endParaRPr lang="en-US"/>
          </a:p>
        </p:txBody>
      </p:sp>
      <p:sp>
        <p:nvSpPr>
          <p:cNvPr id="95308" name="Line 76"/>
          <p:cNvSpPr>
            <a:spLocks noChangeShapeType="1"/>
          </p:cNvSpPr>
          <p:nvPr/>
        </p:nvSpPr>
        <p:spPr bwMode="auto">
          <a:xfrm>
            <a:off x="8915400" y="1643063"/>
            <a:ext cx="0" cy="938212"/>
          </a:xfrm>
          <a:prstGeom prst="line">
            <a:avLst/>
          </a:prstGeom>
          <a:noFill/>
          <a:ln w="12700">
            <a:solidFill>
              <a:schemeClr val="tx1"/>
            </a:solidFill>
            <a:round/>
            <a:headEnd/>
            <a:tailEnd/>
          </a:ln>
          <a:effectLst/>
        </p:spPr>
        <p:txBody>
          <a:bodyPr wrap="none" anchor="ctr"/>
          <a:lstStyle/>
          <a:p>
            <a:endParaRPr lang="en-US"/>
          </a:p>
        </p:txBody>
      </p:sp>
      <p:sp>
        <p:nvSpPr>
          <p:cNvPr id="95309" name="Rectangle 77"/>
          <p:cNvSpPr>
            <a:spLocks noChangeArrowheads="1"/>
          </p:cNvSpPr>
          <p:nvPr/>
        </p:nvSpPr>
        <p:spPr bwMode="auto">
          <a:xfrm>
            <a:off x="6477000" y="2463800"/>
            <a:ext cx="1063625" cy="765175"/>
          </a:xfrm>
          <a:prstGeom prst="rect">
            <a:avLst/>
          </a:prstGeom>
          <a:solidFill>
            <a:srgbClr val="FF5008"/>
          </a:solidFill>
          <a:ln w="12700">
            <a:solidFill>
              <a:schemeClr val="tx1"/>
            </a:solidFill>
            <a:miter lim="800000"/>
            <a:headEnd/>
            <a:tailEnd/>
          </a:ln>
          <a:effectLst>
            <a:outerShdw dist="107763" dir="2700000" algn="ctr" rotWithShape="0">
              <a:schemeClr val="accent1"/>
            </a:outerShdw>
          </a:effectLst>
        </p:spPr>
        <p:txBody>
          <a:bodyPr wrap="none" anchor="ctr"/>
          <a:lstStyle/>
          <a:p>
            <a:endParaRPr lang="en-US"/>
          </a:p>
        </p:txBody>
      </p:sp>
      <p:sp>
        <p:nvSpPr>
          <p:cNvPr id="95310" name="Rectangle 78"/>
          <p:cNvSpPr>
            <a:spLocks noChangeArrowheads="1"/>
          </p:cNvSpPr>
          <p:nvPr/>
        </p:nvSpPr>
        <p:spPr bwMode="auto">
          <a:xfrm>
            <a:off x="6457950" y="2570163"/>
            <a:ext cx="1104900" cy="552450"/>
          </a:xfrm>
          <a:prstGeom prst="rect">
            <a:avLst/>
          </a:prstGeom>
          <a:noFill/>
          <a:ln w="12700">
            <a:noFill/>
            <a:miter lim="800000"/>
            <a:headEnd/>
            <a:tailEnd/>
          </a:ln>
          <a:effectLst/>
        </p:spPr>
        <p:txBody>
          <a:bodyPr wrap="none" lIns="69850" tIns="28575" rIns="69850" bIns="28575">
            <a:spAutoFit/>
          </a:bodyPr>
          <a:lstStyle/>
          <a:p>
            <a:pPr algn="ctr" defTabSz="1006475">
              <a:lnSpc>
                <a:spcPct val="90000"/>
              </a:lnSpc>
            </a:pPr>
            <a:r>
              <a:rPr lang="en-US" sz="1800" b="1"/>
              <a:t>DBMS</a:t>
            </a:r>
          </a:p>
          <a:p>
            <a:pPr algn="ctr" defTabSz="1006475">
              <a:lnSpc>
                <a:spcPct val="90000"/>
              </a:lnSpc>
            </a:pPr>
            <a:r>
              <a:rPr lang="en-US" sz="1800" b="1"/>
              <a:t>Software</a:t>
            </a:r>
          </a:p>
        </p:txBody>
      </p:sp>
      <p:sp>
        <p:nvSpPr>
          <p:cNvPr id="95311" name="Oval 79"/>
          <p:cNvSpPr>
            <a:spLocks noChangeArrowheads="1"/>
          </p:cNvSpPr>
          <p:nvPr/>
        </p:nvSpPr>
        <p:spPr bwMode="auto">
          <a:xfrm>
            <a:off x="8242300" y="2425700"/>
            <a:ext cx="200025" cy="207963"/>
          </a:xfrm>
          <a:prstGeom prst="ellipse">
            <a:avLst/>
          </a:prstGeom>
          <a:solidFill>
            <a:srgbClr val="FAFD00"/>
          </a:solidFill>
          <a:ln w="50800">
            <a:solidFill>
              <a:srgbClr val="FAFD00"/>
            </a:solidFill>
            <a:round/>
            <a:headEnd/>
            <a:tailEnd/>
          </a:ln>
          <a:effectLst/>
        </p:spPr>
        <p:txBody>
          <a:bodyPr wrap="none" anchor="ctr"/>
          <a:lstStyle/>
          <a:p>
            <a:endParaRPr lang="en-US"/>
          </a:p>
        </p:txBody>
      </p:sp>
      <p:sp>
        <p:nvSpPr>
          <p:cNvPr id="95312" name="Oval 80"/>
          <p:cNvSpPr>
            <a:spLocks noChangeArrowheads="1"/>
          </p:cNvSpPr>
          <p:nvPr/>
        </p:nvSpPr>
        <p:spPr bwMode="auto">
          <a:xfrm>
            <a:off x="8558213" y="2406650"/>
            <a:ext cx="239712" cy="246063"/>
          </a:xfrm>
          <a:prstGeom prst="ellipse">
            <a:avLst/>
          </a:prstGeom>
          <a:solidFill>
            <a:srgbClr val="438E00"/>
          </a:solidFill>
          <a:ln w="12700">
            <a:solidFill>
              <a:srgbClr val="438E00"/>
            </a:solidFill>
            <a:round/>
            <a:headEnd/>
            <a:tailEnd/>
          </a:ln>
          <a:effectLst/>
        </p:spPr>
        <p:txBody>
          <a:bodyPr wrap="none" anchor="ctr"/>
          <a:lstStyle/>
          <a:p>
            <a:endParaRPr lang="en-US"/>
          </a:p>
        </p:txBody>
      </p:sp>
      <p:sp>
        <p:nvSpPr>
          <p:cNvPr id="95313" name="Oval 81"/>
          <p:cNvSpPr>
            <a:spLocks noChangeArrowheads="1"/>
          </p:cNvSpPr>
          <p:nvPr/>
        </p:nvSpPr>
        <p:spPr bwMode="auto">
          <a:xfrm>
            <a:off x="8661400" y="1979613"/>
            <a:ext cx="200025" cy="207962"/>
          </a:xfrm>
          <a:prstGeom prst="ellipse">
            <a:avLst/>
          </a:prstGeom>
          <a:solidFill>
            <a:srgbClr val="FAFD00"/>
          </a:solidFill>
          <a:ln w="50800">
            <a:solidFill>
              <a:srgbClr val="FAFD00"/>
            </a:solidFill>
            <a:round/>
            <a:headEnd/>
            <a:tailEnd/>
          </a:ln>
          <a:effectLst/>
        </p:spPr>
        <p:txBody>
          <a:bodyPr wrap="none" anchor="ctr"/>
          <a:lstStyle/>
          <a:p>
            <a:endParaRPr lang="en-US"/>
          </a:p>
        </p:txBody>
      </p:sp>
      <p:sp>
        <p:nvSpPr>
          <p:cNvPr id="95314" name="Oval 82"/>
          <p:cNvSpPr>
            <a:spLocks noChangeArrowheads="1"/>
          </p:cNvSpPr>
          <p:nvPr/>
        </p:nvSpPr>
        <p:spPr bwMode="auto">
          <a:xfrm>
            <a:off x="7972425" y="2233613"/>
            <a:ext cx="238125" cy="246062"/>
          </a:xfrm>
          <a:prstGeom prst="ellipse">
            <a:avLst/>
          </a:prstGeom>
          <a:solidFill>
            <a:srgbClr val="00DFCA"/>
          </a:solidFill>
          <a:ln w="12700">
            <a:solidFill>
              <a:srgbClr val="00DFCA"/>
            </a:solidFill>
            <a:round/>
            <a:headEnd/>
            <a:tailEnd/>
          </a:ln>
          <a:effectLst/>
        </p:spPr>
        <p:txBody>
          <a:bodyPr wrap="none" anchor="ctr"/>
          <a:lstStyle/>
          <a:p>
            <a:endParaRPr lang="en-US"/>
          </a:p>
        </p:txBody>
      </p:sp>
      <p:sp>
        <p:nvSpPr>
          <p:cNvPr id="95315" name="Oval 83"/>
          <p:cNvSpPr>
            <a:spLocks noChangeArrowheads="1"/>
          </p:cNvSpPr>
          <p:nvPr/>
        </p:nvSpPr>
        <p:spPr bwMode="auto">
          <a:xfrm>
            <a:off x="8391525" y="2147888"/>
            <a:ext cx="238125" cy="246062"/>
          </a:xfrm>
          <a:prstGeom prst="ellipse">
            <a:avLst/>
          </a:prstGeom>
          <a:solidFill>
            <a:srgbClr val="00DFCA"/>
          </a:solidFill>
          <a:ln w="12700">
            <a:solidFill>
              <a:srgbClr val="00DFCA"/>
            </a:solidFill>
            <a:round/>
            <a:headEnd/>
            <a:tailEnd/>
          </a:ln>
          <a:effectLst/>
        </p:spPr>
        <p:txBody>
          <a:bodyPr wrap="none" anchor="ctr"/>
          <a:lstStyle/>
          <a:p>
            <a:endParaRPr lang="en-US"/>
          </a:p>
        </p:txBody>
      </p:sp>
      <p:sp>
        <p:nvSpPr>
          <p:cNvPr id="95316" name="Oval 84"/>
          <p:cNvSpPr>
            <a:spLocks noChangeArrowheads="1"/>
          </p:cNvSpPr>
          <p:nvPr/>
        </p:nvSpPr>
        <p:spPr bwMode="auto">
          <a:xfrm>
            <a:off x="8167688" y="1931988"/>
            <a:ext cx="238125" cy="246062"/>
          </a:xfrm>
          <a:prstGeom prst="ellipse">
            <a:avLst/>
          </a:prstGeom>
          <a:solidFill>
            <a:srgbClr val="FC0128"/>
          </a:solidFill>
          <a:ln w="12700">
            <a:solidFill>
              <a:srgbClr val="FC0128"/>
            </a:solidFill>
            <a:round/>
            <a:headEnd/>
            <a:tailEnd/>
          </a:ln>
          <a:effectLst/>
        </p:spPr>
        <p:txBody>
          <a:bodyPr wrap="none" anchor="ctr"/>
          <a:lstStyle/>
          <a:p>
            <a:endParaRPr lang="en-US"/>
          </a:p>
        </p:txBody>
      </p:sp>
      <p:sp>
        <p:nvSpPr>
          <p:cNvPr id="95317" name="Oval 85"/>
          <p:cNvSpPr>
            <a:spLocks noChangeArrowheads="1"/>
          </p:cNvSpPr>
          <p:nvPr/>
        </p:nvSpPr>
        <p:spPr bwMode="auto">
          <a:xfrm>
            <a:off x="7888288" y="1874838"/>
            <a:ext cx="238125" cy="246062"/>
          </a:xfrm>
          <a:prstGeom prst="ellipse">
            <a:avLst/>
          </a:prstGeom>
          <a:solidFill>
            <a:srgbClr val="DC0081"/>
          </a:solidFill>
          <a:ln w="12700">
            <a:solidFill>
              <a:srgbClr val="DC0081"/>
            </a:solidFill>
            <a:round/>
            <a:headEnd/>
            <a:tailEnd/>
          </a:ln>
          <a:effectLst/>
        </p:spPr>
        <p:txBody>
          <a:bodyPr wrap="none" anchor="ctr"/>
          <a:lstStyle/>
          <a:p>
            <a:endParaRPr lang="en-US"/>
          </a:p>
        </p:txBody>
      </p:sp>
      <p:sp>
        <p:nvSpPr>
          <p:cNvPr id="95318" name="Oval 86"/>
          <p:cNvSpPr>
            <a:spLocks noChangeArrowheads="1"/>
          </p:cNvSpPr>
          <p:nvPr/>
        </p:nvSpPr>
        <p:spPr bwMode="auto">
          <a:xfrm>
            <a:off x="8418513" y="1758950"/>
            <a:ext cx="239712" cy="246063"/>
          </a:xfrm>
          <a:prstGeom prst="ellipse">
            <a:avLst/>
          </a:prstGeom>
          <a:solidFill>
            <a:srgbClr val="8901F3"/>
          </a:solidFill>
          <a:ln w="12700">
            <a:solidFill>
              <a:srgbClr val="8901F3"/>
            </a:solidFill>
            <a:round/>
            <a:headEnd/>
            <a:tailEnd/>
          </a:ln>
          <a:effectLst/>
        </p:spPr>
        <p:txBody>
          <a:bodyPr wrap="none" anchor="ctr"/>
          <a:lstStyle/>
          <a:p>
            <a:endParaRPr lang="en-US"/>
          </a:p>
        </p:txBody>
      </p:sp>
      <p:sp>
        <p:nvSpPr>
          <p:cNvPr id="95319" name="Line 87"/>
          <p:cNvSpPr>
            <a:spLocks noChangeShapeType="1"/>
          </p:cNvSpPr>
          <p:nvPr/>
        </p:nvSpPr>
        <p:spPr bwMode="auto">
          <a:xfrm flipV="1">
            <a:off x="7231063" y="2084388"/>
            <a:ext cx="588962" cy="373062"/>
          </a:xfrm>
          <a:prstGeom prst="line">
            <a:avLst/>
          </a:prstGeom>
          <a:noFill/>
          <a:ln w="12700">
            <a:solidFill>
              <a:schemeClr val="tx1"/>
            </a:solidFill>
            <a:round/>
            <a:headEnd/>
            <a:tailEnd/>
          </a:ln>
          <a:effectLst/>
        </p:spPr>
        <p:txBody>
          <a:bodyPr wrap="none" anchor="ct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868362"/>
          </a:xfrm>
        </p:spPr>
        <p:txBody>
          <a:bodyPr/>
          <a:lstStyle/>
          <a:p>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38150" y="381000"/>
            <a:ext cx="8705850" cy="6096000"/>
          </a:xfrm>
        </p:spPr>
        <p:txBody>
          <a:bodyPr/>
          <a:lstStyle/>
          <a:p>
            <a:pPr>
              <a:lnSpc>
                <a:spcPct val="90000"/>
              </a:lnSpc>
            </a:pPr>
            <a:endParaRPr lang="en-US" dirty="0" smtClean="0"/>
          </a:p>
          <a:p>
            <a:pPr>
              <a:lnSpc>
                <a:spcPct val="90000"/>
              </a:lnSpc>
            </a:pPr>
            <a:r>
              <a:rPr lang="en-US" dirty="0" smtClean="0"/>
              <a:t>In </a:t>
            </a:r>
            <a:r>
              <a:rPr lang="en-US" dirty="0" smtClean="0"/>
              <a:t>a homogeneous distributed database</a:t>
            </a:r>
          </a:p>
          <a:p>
            <a:pPr lvl="1">
              <a:lnSpc>
                <a:spcPct val="90000"/>
              </a:lnSpc>
            </a:pPr>
            <a:r>
              <a:rPr lang="en-US" dirty="0" smtClean="0"/>
              <a:t>All sites have identical software </a:t>
            </a:r>
          </a:p>
          <a:p>
            <a:pPr lvl="1">
              <a:lnSpc>
                <a:spcPct val="90000"/>
              </a:lnSpc>
            </a:pPr>
            <a:r>
              <a:rPr lang="en-US" dirty="0" smtClean="0"/>
              <a:t>Are aware of each other and agree to cooperate in processing user requests.</a:t>
            </a:r>
          </a:p>
          <a:p>
            <a:pPr lvl="1">
              <a:lnSpc>
                <a:spcPct val="90000"/>
              </a:lnSpc>
            </a:pPr>
            <a:r>
              <a:rPr lang="en-US" dirty="0" smtClean="0"/>
              <a:t>Each site surrenders part of its autonomy in terms of right to change schemas or software</a:t>
            </a:r>
          </a:p>
          <a:p>
            <a:pPr lvl="1">
              <a:lnSpc>
                <a:spcPct val="90000"/>
              </a:lnSpc>
            </a:pPr>
            <a:r>
              <a:rPr lang="en-US" dirty="0" smtClean="0"/>
              <a:t>Appears to user as a single system</a:t>
            </a:r>
          </a:p>
          <a:p>
            <a:pPr>
              <a:lnSpc>
                <a:spcPct val="90000"/>
              </a:lnSpc>
            </a:pPr>
            <a:r>
              <a:rPr lang="en-US" dirty="0" smtClean="0"/>
              <a:t>In a heterogeneous distributed database</a:t>
            </a:r>
          </a:p>
          <a:p>
            <a:pPr lvl="1">
              <a:lnSpc>
                <a:spcPct val="90000"/>
              </a:lnSpc>
            </a:pPr>
            <a:r>
              <a:rPr lang="en-US" dirty="0" smtClean="0"/>
              <a:t>Different sites may use different schemas and software</a:t>
            </a:r>
          </a:p>
          <a:p>
            <a:pPr lvl="2">
              <a:lnSpc>
                <a:spcPct val="90000"/>
              </a:lnSpc>
            </a:pPr>
            <a:r>
              <a:rPr lang="en-US" dirty="0" smtClean="0"/>
              <a:t>Difference in schema is a major problem for query processing</a:t>
            </a:r>
          </a:p>
          <a:p>
            <a:pPr lvl="2">
              <a:lnSpc>
                <a:spcPct val="90000"/>
              </a:lnSpc>
            </a:pPr>
            <a:r>
              <a:rPr lang="en-US" dirty="0" smtClean="0"/>
              <a:t>Difference in </a:t>
            </a:r>
            <a:r>
              <a:rPr lang="en-US" dirty="0" err="1" smtClean="0"/>
              <a:t>softwrae</a:t>
            </a:r>
            <a:r>
              <a:rPr lang="en-US" dirty="0" smtClean="0"/>
              <a:t> is a major problem for transaction processing</a:t>
            </a:r>
          </a:p>
          <a:p>
            <a:pPr lvl="1">
              <a:lnSpc>
                <a:spcPct val="90000"/>
              </a:lnSpc>
            </a:pPr>
            <a:r>
              <a:rPr lang="en-US" dirty="0" smtClean="0"/>
              <a:t>Sites may not be aware of each other and may provide only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14400" y="1014413"/>
            <a:ext cx="8034338" cy="5221287"/>
          </a:xfrm>
        </p:spPr>
        <p:txBody>
          <a:bodyPr/>
          <a:lstStyle/>
          <a:p>
            <a:endParaRPr lang="en-US" dirty="0" smtClean="0"/>
          </a:p>
          <a:p>
            <a:r>
              <a:rPr lang="en-US" dirty="0" smtClean="0"/>
              <a:t>Interconnection of existing databases</a:t>
            </a:r>
          </a:p>
          <a:p>
            <a:r>
              <a:rPr lang="en-US" dirty="0" smtClean="0"/>
              <a:t>Incremental growth</a:t>
            </a:r>
          </a:p>
          <a:p>
            <a:r>
              <a:rPr lang="en-US" dirty="0" smtClean="0"/>
              <a:t>Reduced communication overhead</a:t>
            </a:r>
          </a:p>
          <a:p>
            <a:r>
              <a:rPr lang="en-US" dirty="0" smtClean="0"/>
              <a:t>Performance considerations</a:t>
            </a:r>
          </a:p>
          <a:p>
            <a:r>
              <a:rPr lang="en-US" dirty="0" smtClean="0"/>
              <a:t>Reliability and availability</a:t>
            </a:r>
          </a:p>
          <a:p>
            <a:r>
              <a:rPr lang="en-US" dirty="0" smtClean="0"/>
              <a:t>Organizational reasons</a:t>
            </a:r>
            <a:endParaRPr lang="en-US" dirty="0"/>
          </a:p>
        </p:txBody>
      </p:sp>
      <p:sp>
        <p:nvSpPr>
          <p:cNvPr id="4" name="Title 1"/>
          <p:cNvSpPr txBox="1">
            <a:spLocks/>
          </p:cNvSpPr>
          <p:nvPr/>
        </p:nvSpPr>
        <p:spPr>
          <a:xfrm>
            <a:off x="685800" y="1524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000" b="1" i="0" u="none" strike="noStrike" kern="0" cap="none" spc="0" normalizeH="0" baseline="0" noProof="0" dirty="0" smtClean="0">
                <a:ln>
                  <a:noFill/>
                </a:ln>
                <a:solidFill>
                  <a:srgbClr val="FFC000"/>
                </a:solidFill>
                <a:effectLst/>
                <a:uLnTx/>
                <a:uFillTx/>
                <a:latin typeface="+mj-lt"/>
                <a:ea typeface="+mj-ea"/>
                <a:cs typeface="+mj-cs"/>
              </a:rPr>
              <a:t>Why Distributed Databases?</a:t>
            </a:r>
            <a:endParaRPr kumimoji="0" lang="en-US" sz="40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0" y="1014413"/>
            <a:ext cx="7424738" cy="5221287"/>
          </a:xfrm>
        </p:spPr>
        <p:txBody>
          <a:bodyPr/>
          <a:lstStyle/>
          <a:p>
            <a:endParaRPr lang="en-US" dirty="0" smtClean="0"/>
          </a:p>
          <a:p>
            <a:r>
              <a:rPr lang="en-US" dirty="0" smtClean="0"/>
              <a:t>Complexity </a:t>
            </a:r>
          </a:p>
          <a:p>
            <a:r>
              <a:rPr lang="en-US" dirty="0" smtClean="0"/>
              <a:t>Cost</a:t>
            </a:r>
          </a:p>
          <a:p>
            <a:r>
              <a:rPr lang="en-US" dirty="0" smtClean="0"/>
              <a:t>Distribution of control</a:t>
            </a:r>
          </a:p>
          <a:p>
            <a:r>
              <a:rPr lang="en-US" dirty="0" smtClean="0"/>
              <a:t>Security</a:t>
            </a:r>
          </a:p>
          <a:p>
            <a:r>
              <a:rPr lang="en-US" dirty="0" smtClean="0"/>
              <a:t>Lack of standards</a:t>
            </a:r>
          </a:p>
          <a:p>
            <a:r>
              <a:rPr lang="en-US" dirty="0" smtClean="0"/>
              <a:t>Difficult to change</a:t>
            </a:r>
            <a:endParaRPr lang="en-US" dirty="0"/>
          </a:p>
        </p:txBody>
      </p:sp>
      <p:sp>
        <p:nvSpPr>
          <p:cNvPr id="4" name="Title 1"/>
          <p:cNvSpPr txBox="1">
            <a:spLocks/>
          </p:cNvSpPr>
          <p:nvPr/>
        </p:nvSpPr>
        <p:spPr>
          <a:xfrm>
            <a:off x="11430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200" b="1" i="0" u="none" strike="noStrike" kern="0" cap="none" spc="0" normalizeH="0" baseline="0" noProof="0" dirty="0" smtClean="0">
                <a:ln>
                  <a:noFill/>
                </a:ln>
                <a:solidFill>
                  <a:srgbClr val="FFC000"/>
                </a:solidFill>
                <a:effectLst/>
                <a:uLnTx/>
                <a:uFillTx/>
                <a:latin typeface="+mj-lt"/>
                <a:ea typeface="+mj-ea"/>
                <a:cs typeface="+mj-cs"/>
              </a:rPr>
              <a:t>Disadvantages of Distributed </a:t>
            </a:r>
            <a:r>
              <a:rPr kumimoji="0" lang="en-US" sz="3600" b="1" i="0" u="none" strike="noStrike" kern="0" cap="none" spc="0" normalizeH="0" baseline="0" noProof="0" dirty="0" smtClean="0">
                <a:ln>
                  <a:noFill/>
                </a:ln>
                <a:solidFill>
                  <a:srgbClr val="FFC000"/>
                </a:solidFill>
                <a:effectLst/>
                <a:uLnTx/>
                <a:uFillTx/>
                <a:latin typeface="+mj-lt"/>
                <a:ea typeface="+mj-ea"/>
                <a:cs typeface="+mj-cs"/>
              </a:rPr>
              <a:t>D</a:t>
            </a:r>
            <a:r>
              <a:rPr kumimoji="0" lang="en-US" sz="3200" b="1" i="0" u="none" strike="noStrike" kern="0" cap="none" spc="0" normalizeH="0" baseline="0" noProof="0" dirty="0" smtClean="0">
                <a:ln>
                  <a:noFill/>
                </a:ln>
                <a:solidFill>
                  <a:srgbClr val="FFC000"/>
                </a:solidFill>
                <a:effectLst/>
                <a:uLnTx/>
                <a:uFillTx/>
                <a:latin typeface="+mj-lt"/>
                <a:ea typeface="+mj-ea"/>
                <a:cs typeface="+mj-cs"/>
              </a:rPr>
              <a:t>atabases</a:t>
            </a:r>
            <a:endParaRPr kumimoji="0" lang="en-US" sz="40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42888" y="1014413"/>
            <a:ext cx="8139112" cy="5221287"/>
          </a:xfrm>
        </p:spPr>
        <p:txBody>
          <a:bodyPr/>
          <a:lstStyle/>
          <a:p>
            <a:pPr>
              <a:buNone/>
            </a:pPr>
            <a:endParaRPr lang="en-US" dirty="0" smtClean="0"/>
          </a:p>
          <a:p>
            <a:pPr>
              <a:buNone/>
            </a:pPr>
            <a:r>
              <a:rPr lang="en-US" dirty="0" smtClean="0"/>
              <a:t> </a:t>
            </a:r>
            <a:r>
              <a:rPr lang="en-US" sz="2400" dirty="0" smtClean="0"/>
              <a:t>There are 2 </a:t>
            </a:r>
            <a:r>
              <a:rPr lang="en-US" sz="2400" dirty="0" smtClean="0"/>
              <a:t>important </a:t>
            </a:r>
            <a:r>
              <a:rPr lang="en-US" sz="2400" dirty="0" smtClean="0"/>
              <a:t>forms of distributed data</a:t>
            </a:r>
          </a:p>
          <a:p>
            <a:pPr>
              <a:buNone/>
            </a:pPr>
            <a:r>
              <a:rPr lang="en-US" sz="2400" dirty="0" smtClean="0"/>
              <a:t> 1. </a:t>
            </a:r>
            <a:r>
              <a:rPr lang="en-US" sz="2400" b="1" dirty="0" smtClean="0"/>
              <a:t>Data Fragmentation</a:t>
            </a:r>
            <a:r>
              <a:rPr lang="en-US" sz="2400" dirty="0" smtClean="0"/>
              <a:t>: The decomposition of global relations into fragments is called data fragmentation.</a:t>
            </a:r>
          </a:p>
          <a:p>
            <a:pPr>
              <a:buNone/>
            </a:pPr>
            <a:endParaRPr lang="en-US" sz="2400" dirty="0" smtClean="0"/>
          </a:p>
          <a:p>
            <a:pPr>
              <a:buNone/>
            </a:pPr>
            <a:r>
              <a:rPr lang="en-US" sz="2400" dirty="0" smtClean="0"/>
              <a:t> 2. </a:t>
            </a:r>
            <a:r>
              <a:rPr lang="en-US" sz="2400" b="1" dirty="0" smtClean="0"/>
              <a:t>Replicated Data </a:t>
            </a:r>
            <a:r>
              <a:rPr lang="en-US" sz="2400" dirty="0" smtClean="0"/>
              <a:t>: Storing copies of data at multiple sites.</a:t>
            </a:r>
            <a:endParaRPr lang="en-US" sz="2400" dirty="0"/>
          </a:p>
        </p:txBody>
      </p:sp>
      <p:sp>
        <p:nvSpPr>
          <p:cNvPr id="4" name="Title 1"/>
          <p:cNvSpPr txBox="1">
            <a:spLocks/>
          </p:cNvSpPr>
          <p:nvPr/>
        </p:nvSpPr>
        <p:spPr>
          <a:xfrm>
            <a:off x="685800" y="1524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000" b="1" i="0" u="none" strike="noStrike" kern="0" cap="none" spc="0" normalizeH="0" baseline="0" noProof="0" dirty="0" smtClean="0">
                <a:ln>
                  <a:noFill/>
                </a:ln>
                <a:solidFill>
                  <a:srgbClr val="FFC000"/>
                </a:solidFill>
                <a:effectLst/>
                <a:uLnTx/>
                <a:uFillTx/>
                <a:latin typeface="+mj-lt"/>
                <a:ea typeface="+mj-ea"/>
                <a:cs typeface="+mj-cs"/>
              </a:rPr>
              <a:t>Data Distribution in DDBMS</a:t>
            </a:r>
            <a:endParaRPr kumimoji="0" lang="en-US" sz="40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bvicam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ejaVu Sans"/>
        <a:cs typeface="DejaVu Sans"/>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bvicamtheme</Template>
  <TotalTime>515</TotalTime>
  <Words>2152</Words>
  <Application>Microsoft Office PowerPoint</Application>
  <PresentationFormat>On-screen Show (4:3)</PresentationFormat>
  <Paragraphs>376</Paragraphs>
  <Slides>38</Slides>
  <Notes>9</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bvicamtheme</vt:lpstr>
      <vt:lpstr>Unit 3  Distributed Database Management Systems</vt:lpstr>
      <vt:lpstr>Distributed Databases</vt:lpstr>
      <vt:lpstr>DDBMS</vt:lpstr>
      <vt:lpstr>      Distributed Database - User View</vt:lpstr>
      <vt:lpstr>      Distributed DBMS - Reality</vt:lpstr>
      <vt:lpstr>  </vt:lpstr>
      <vt:lpstr>Slide 7</vt:lpstr>
      <vt:lpstr>Slide 8</vt:lpstr>
      <vt:lpstr>Slide 9</vt:lpstr>
      <vt:lpstr>Data Fragmentation</vt:lpstr>
      <vt:lpstr>     Horizontal Fragmentation example</vt:lpstr>
      <vt:lpstr>Vertical Fragmentation example</vt:lpstr>
      <vt:lpstr>Slide 13</vt:lpstr>
      <vt:lpstr>Slide 14</vt:lpstr>
      <vt:lpstr>Slide 15</vt:lpstr>
      <vt:lpstr>Slide 16</vt:lpstr>
      <vt:lpstr>Slide 17</vt:lpstr>
      <vt:lpstr>Client/Server Systems</vt:lpstr>
      <vt:lpstr>Client-Server Architecture</vt:lpstr>
      <vt:lpstr>Centralized / Distributed</vt:lpstr>
      <vt:lpstr>Client-Server Architecture</vt:lpstr>
      <vt:lpstr>2-Tier C-S Architecture</vt:lpstr>
      <vt:lpstr>2-Tier Characteristics</vt:lpstr>
      <vt:lpstr>3-Tier C-S Architecture</vt:lpstr>
      <vt:lpstr>3-Tier Characteristics</vt:lpstr>
      <vt:lpstr>Roles of client and server</vt:lpstr>
      <vt:lpstr>Advantages &amp; disadvantages</vt:lpstr>
      <vt:lpstr>ODBC</vt:lpstr>
      <vt:lpstr>Slide 29</vt:lpstr>
      <vt:lpstr>Slide 30</vt:lpstr>
      <vt:lpstr>Slide 31</vt:lpstr>
      <vt:lpstr>Slide 32</vt:lpstr>
      <vt:lpstr>Slide 33</vt:lpstr>
      <vt:lpstr>Slide 34</vt:lpstr>
      <vt:lpstr>Slide 35</vt:lpstr>
      <vt:lpstr>Slide 36</vt:lpstr>
      <vt:lpstr>Using ADO</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vaibhav</dc:creator>
  <cp:lastModifiedBy>pc1</cp:lastModifiedBy>
  <cp:revision>72</cp:revision>
  <dcterms:created xsi:type="dcterms:W3CDTF">2013-07-30T05:54:06Z</dcterms:created>
  <dcterms:modified xsi:type="dcterms:W3CDTF">2014-09-22T09:11:39Z</dcterms:modified>
</cp:coreProperties>
</file>