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364" r:id="rId4"/>
    <p:sldId id="258" r:id="rId5"/>
    <p:sldId id="362" r:id="rId6"/>
    <p:sldId id="363" r:id="rId7"/>
    <p:sldId id="390" r:id="rId8"/>
    <p:sldId id="391" r:id="rId9"/>
    <p:sldId id="392" r:id="rId10"/>
    <p:sldId id="393"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2"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 id="407" r:id="rId41"/>
    <p:sldId id="408" r:id="rId42"/>
    <p:sldId id="411" r:id="rId43"/>
    <p:sldId id="412" r:id="rId44"/>
    <p:sldId id="413" r:id="rId45"/>
    <p:sldId id="260" r:id="rId46"/>
    <p:sldId id="263" r:id="rId47"/>
    <p:sldId id="264" r:id="rId48"/>
    <p:sldId id="332" r:id="rId49"/>
    <p:sldId id="333" r:id="rId50"/>
    <p:sldId id="334" r:id="rId51"/>
    <p:sldId id="335" r:id="rId52"/>
    <p:sldId id="336" r:id="rId53"/>
    <p:sldId id="265" r:id="rId54"/>
    <p:sldId id="338" r:id="rId55"/>
    <p:sldId id="337" r:id="rId56"/>
    <p:sldId id="414" r:id="rId57"/>
    <p:sldId id="415" r:id="rId58"/>
    <p:sldId id="292" r:id="rId59"/>
    <p:sldId id="416" r:id="rId60"/>
    <p:sldId id="417" r:id="rId61"/>
    <p:sldId id="304" r:id="rId62"/>
    <p:sldId id="418" r:id="rId63"/>
    <p:sldId id="299" r:id="rId64"/>
    <p:sldId id="297" r:id="rId65"/>
    <p:sldId id="305" r:id="rId66"/>
    <p:sldId id="306" r:id="rId67"/>
    <p:sldId id="307" r:id="rId68"/>
    <p:sldId id="308" r:id="rId69"/>
    <p:sldId id="309" r:id="rId70"/>
    <p:sldId id="310" r:id="rId71"/>
    <p:sldId id="311" r:id="rId72"/>
    <p:sldId id="312" r:id="rId73"/>
    <p:sldId id="313" r:id="rId74"/>
    <p:sldId id="314" r:id="rId75"/>
    <p:sldId id="323" r:id="rId76"/>
    <p:sldId id="419" r:id="rId77"/>
    <p:sldId id="324" r:id="rId78"/>
    <p:sldId id="325" r:id="rId79"/>
    <p:sldId id="326" r:id="rId80"/>
    <p:sldId id="327" r:id="rId81"/>
    <p:sldId id="329" r:id="rId82"/>
    <p:sldId id="33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A2F1D-B8F6-46EC-B7D0-0B4D1D4BA631}" type="datetimeFigureOut">
              <a:rPr lang="en-US" smtClean="0"/>
              <a:pPr/>
              <a:t>9/4/2014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BA3E0-2AF0-47DB-B302-2A2F2357BC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837E9-AE80-48C6-814D-0E18392A1FA9}" type="slidenum">
              <a:rPr lang="en-US"/>
              <a:pPr/>
              <a:t>7</a:t>
            </a:fld>
            <a:endParaRPr lang="en-US"/>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BC97A5DE-385C-4C45-B1A7-22EC7B714F4E}" type="slidenum">
              <a:rPr lang="en-US"/>
              <a:pPr/>
              <a:t>25</a:t>
            </a:fld>
            <a:endParaRPr 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0FB662FC-6976-4B07-96A7-DEC5687001E3}" type="slidenum">
              <a:rPr lang="en-US"/>
              <a:pPr/>
              <a:t>26</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FD32D02B-8B17-4880-AE53-D693DDB240D8}" type="slidenum">
              <a:rPr lang="en-US"/>
              <a:pPr/>
              <a:t>27</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AD946-BDC9-4B7A-92F5-3311668F22B5}" type="slidenum">
              <a:rPr lang="en-AU"/>
              <a:pPr/>
              <a:t>67</a:t>
            </a:fld>
            <a:endParaRPr lang="en-AU"/>
          </a:p>
        </p:txBody>
      </p:sp>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91433" tIns="45716" rIns="91433" bIns="45716"/>
          <a:lstStyle/>
          <a:p>
            <a:r>
              <a:rPr lang="en-US"/>
              <a:t>We need subject oriented and multidimensional data amodel fro data warehouse which facilitates online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A1752-7882-4E02-A5C7-5DEE863414E9}" type="slidenum">
              <a:rPr lang="en-US"/>
              <a:pPr/>
              <a:t>8</a:t>
            </a:fld>
            <a:endParaRPr 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81E37-DDB7-4382-BB6E-9CD4172B0116}" type="slidenum">
              <a:rPr lang="en-US"/>
              <a:pPr/>
              <a:t>9</a:t>
            </a:fld>
            <a:endParaRPr lang="en-US"/>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B59615-D875-4106-9C78-397B87442080}" type="slidenum">
              <a:rPr lang="en-US"/>
              <a:pPr/>
              <a:t>10</a:t>
            </a:fld>
            <a:endParaRPr 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2F7F59B4-4471-4BD4-A09E-9ECE0FA71C1B}" type="slidenum">
              <a:rPr lang="en-US"/>
              <a:pPr/>
              <a:t>15</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026E87A1-6254-4E4C-85FA-24E2B1CB23B1}" type="slidenum">
              <a:rPr lang="en-US"/>
              <a:pPr/>
              <a:t>16</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15CE64AC-4F7C-46B2-A155-94BBA33B4113}" type="slidenum">
              <a:rPr lang="en-US"/>
              <a:pPr/>
              <a:t>17</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BA3E0-2AF0-47DB-B302-2A2F2357BCD5}"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5FD6D744-DBF7-4266-A40A-AB79F227C12D}" type="slidenum">
              <a:rPr lang="en-US"/>
              <a:pPr/>
              <a:t>24</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AU"/>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AU"/>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781E3FA8-FF30-420C-A9B8-2B433200A6AE}" type="slidenum">
              <a:rPr lang="en-AU"/>
              <a:pPr/>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064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1238" y="11064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a:prstGeom prst="rect">
            <a:avLst/>
          </a:prstGeom>
        </p:spPr>
        <p:txBody>
          <a:bodyPr/>
          <a:lstStyle>
            <a:lvl1pPr>
              <a:defRPr/>
            </a:lvl1pPr>
          </a:lstStyle>
          <a:p>
            <a:fld id="{2EF4F068-4C4F-4FB0-B456-F599CDD963D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064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21238" y="1106488"/>
            <a:ext cx="3754437"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21238" y="3633788"/>
            <a:ext cx="3754437"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553200" y="6248400"/>
            <a:ext cx="1905000" cy="457200"/>
          </a:xfrm>
          <a:prstGeom prst="rect">
            <a:avLst/>
          </a:prstGeom>
        </p:spPr>
        <p:txBody>
          <a:bodyPr/>
          <a:lstStyle>
            <a:lvl1pPr>
              <a:defRPr/>
            </a:lvl1pPr>
          </a:lstStyle>
          <a:p>
            <a:fld id="{CB915058-3C7D-43EB-AEC2-CEEA7835AB1B}"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43000"/>
            <a:ext cx="8991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3657600"/>
            <a:ext cx="8991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a:prstGeom prst="rect">
            <a:avLst/>
          </a:prstGeo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76400"/>
            <a:ext cx="4013200" cy="4419600"/>
          </a:xfrm>
        </p:spPr>
        <p:txBody>
          <a:bodyPr/>
          <a:lstStyle/>
          <a:p>
            <a:endParaRPr lang="en-US"/>
          </a:p>
        </p:txBody>
      </p:sp>
      <p:sp>
        <p:nvSpPr>
          <p:cNvPr id="4" name="Text Placeholder 3"/>
          <p:cNvSpPr>
            <a:spLocks noGrp="1"/>
          </p:cNvSpPr>
          <p:nvPr>
            <p:ph type="body" sz="half" idx="2"/>
          </p:nvPr>
        </p:nvSpPr>
        <p:spPr>
          <a:xfrm>
            <a:off x="4622800" y="1676400"/>
            <a:ext cx="4013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2935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6731000" y="6229350"/>
            <a:ext cx="1905000" cy="457200"/>
          </a:xfrm>
          <a:prstGeom prst="rect">
            <a:avLst/>
          </a:prstGeom>
        </p:spPr>
        <p:txBody>
          <a:bodyPr/>
          <a:lstStyle>
            <a:lvl1pPr>
              <a:defRPr/>
            </a:lvl1pPr>
          </a:lstStyle>
          <a:p>
            <a:fld id="{0273F064-27A5-4AEB-97D9-F08F6E60BD8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grpSp>
        <p:nvGrpSpPr>
          <p:cNvPr id="9" name="Group 3"/>
          <p:cNvGrpSpPr>
            <a:grpSpLocks/>
          </p:cNvGrpSpPr>
          <p:nvPr/>
        </p:nvGrpSpPr>
        <p:grpSpPr bwMode="auto">
          <a:xfrm>
            <a:off x="0" y="6513513"/>
            <a:ext cx="9140825" cy="341312"/>
            <a:chOff x="0" y="4103"/>
            <a:chExt cx="5758" cy="215"/>
          </a:xfrm>
        </p:grpSpPr>
        <p:sp>
          <p:nvSpPr>
            <p:cNvPr id="2" name="Rectangle 4"/>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29" name="Text Box 5"/>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1030" name="Text Box 6"/>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01E901CE-2CF9-411D-ADC6-2140AF86BAB1}"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p:nvGrpSpPr>
        <p:grpSpPr bwMode="auto">
          <a:xfrm>
            <a:off x="0" y="6513513"/>
            <a:ext cx="9140825" cy="341312"/>
            <a:chOff x="0" y="4103"/>
            <a:chExt cx="5758" cy="215"/>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6" name="Text Box 23"/>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D58E754A-AE78-4BD2-A302-DA70BD334D55}"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53" name="Rectangle 29"/>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8"/>
          <a:srcRect/>
          <a:stretch>
            <a:fillRect/>
          </a:stretch>
        </p:blipFill>
        <p:spPr bwMode="auto">
          <a:xfrm>
            <a:off x="0" y="0"/>
            <a:ext cx="1465263" cy="644525"/>
          </a:xfrm>
          <a:prstGeom prst="rect">
            <a:avLst/>
          </a:prstGeom>
          <a:noFill/>
          <a:ln w="9525">
            <a:noFill/>
            <a:round/>
            <a:headEnd/>
            <a:tailEnd/>
          </a:ln>
        </p:spPr>
      </p:pic>
      <p:grpSp>
        <p:nvGrpSpPr>
          <p:cNvPr id="11" name="Group 36"/>
          <p:cNvGrpSpPr>
            <a:grpSpLocks/>
          </p:cNvGrpSpPr>
          <p:nvPr/>
        </p:nvGrpSpPr>
        <p:grpSpPr bwMode="auto">
          <a:xfrm>
            <a:off x="-36513" y="6540500"/>
            <a:ext cx="9140826" cy="341313"/>
            <a:chOff x="-23" y="4120"/>
            <a:chExt cx="5758" cy="215"/>
          </a:xfrm>
        </p:grpSpPr>
        <p:sp>
          <p:nvSpPr>
            <p:cNvPr id="1061" name="Rectangle 37"/>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2" name="Text Box 38"/>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3" name="Text Box 39"/>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3C45EBA7-E83C-4357-9164-B9B983CDB397}"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2" name="Group 40"/>
          <p:cNvGrpSpPr>
            <a:grpSpLocks/>
          </p:cNvGrpSpPr>
          <p:nvPr/>
        </p:nvGrpSpPr>
        <p:grpSpPr bwMode="auto">
          <a:xfrm>
            <a:off x="-36513" y="6540500"/>
            <a:ext cx="9140826" cy="341313"/>
            <a:chOff x="-23" y="4120"/>
            <a:chExt cx="5758" cy="215"/>
          </a:xfrm>
        </p:grpSpPr>
        <p:sp>
          <p:nvSpPr>
            <p:cNvPr id="1065" name="Rectangle 41"/>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6" name="Text Box 42"/>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7" name="Text Box 43"/>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14A032F5-B5EA-4CA7-A393-5152E10B56D2}"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3" name="Group 44"/>
          <p:cNvGrpSpPr>
            <a:grpSpLocks/>
          </p:cNvGrpSpPr>
          <p:nvPr/>
        </p:nvGrpSpPr>
        <p:grpSpPr bwMode="auto">
          <a:xfrm>
            <a:off x="-36513" y="6489693"/>
            <a:ext cx="9142414" cy="393700"/>
            <a:chOff x="-23" y="4088"/>
            <a:chExt cx="5759" cy="248"/>
          </a:xfrm>
        </p:grpSpPr>
        <p:sp>
          <p:nvSpPr>
            <p:cNvPr id="1069" name="Rectangle 45"/>
            <p:cNvSpPr>
              <a:spLocks noChangeArrowheads="1"/>
            </p:cNvSpPr>
            <p:nvPr/>
          </p:nvSpPr>
          <p:spPr bwMode="auto">
            <a:xfrm>
              <a:off x="-23" y="4088"/>
              <a:ext cx="5759" cy="248"/>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70" name="Text Box 46"/>
            <p:cNvSpPr txBox="1">
              <a:spLocks noChangeArrowheads="1"/>
            </p:cNvSpPr>
            <p:nvPr/>
          </p:nvSpPr>
          <p:spPr bwMode="auto">
            <a:xfrm>
              <a:off x="27" y="4107"/>
              <a:ext cx="5460" cy="176"/>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Delhi-63</a:t>
              </a:r>
              <a:r>
                <a:rPr lang="en-US" sz="1100" b="1" dirty="0" smtClean="0">
                  <a:solidFill>
                    <a:srgbClr val="FFFFFF"/>
                  </a:solidFill>
                  <a:latin typeface="Arial" charset="0"/>
                </a:rPr>
                <a:t>, By </a:t>
              </a:r>
              <a:r>
                <a:rPr lang="en-US" sz="1100" b="1" dirty="0" err="1" smtClean="0">
                  <a:solidFill>
                    <a:srgbClr val="FFFFFF"/>
                  </a:solidFill>
                  <a:latin typeface="Arial" charset="0"/>
                </a:rPr>
                <a:t>Imran</a:t>
              </a:r>
              <a:r>
                <a:rPr lang="en-US" sz="1100" b="1" baseline="0" dirty="0" smtClean="0">
                  <a:solidFill>
                    <a:srgbClr val="FFFFFF"/>
                  </a:solidFill>
                  <a:latin typeface="Arial" charset="0"/>
                </a:rPr>
                <a:t> Khan</a:t>
              </a:r>
              <a:r>
                <a:rPr lang="en-US" sz="1100" b="1" dirty="0" smtClean="0">
                  <a:solidFill>
                    <a:srgbClr val="FFFFFF"/>
                  </a:solidFill>
                  <a:latin typeface="Arial" charset="0"/>
                </a:rPr>
                <a:t>, </a:t>
              </a:r>
              <a:r>
                <a:rPr lang="en-US" sz="1100" b="1" dirty="0">
                  <a:solidFill>
                    <a:srgbClr val="FFFFFF"/>
                  </a:solidFill>
                  <a:latin typeface="Arial" charset="0"/>
                </a:rPr>
                <a:t>Asst. Professor</a:t>
              </a:r>
            </a:p>
          </p:txBody>
        </p:sp>
        <p:sp>
          <p:nvSpPr>
            <p:cNvPr id="1071" name="Text Box 47"/>
            <p:cNvSpPr txBox="1">
              <a:spLocks noChangeArrowheads="1"/>
            </p:cNvSpPr>
            <p:nvPr/>
          </p:nvSpPr>
          <p:spPr bwMode="auto">
            <a:xfrm>
              <a:off x="5405" y="4133"/>
              <a:ext cx="299" cy="107"/>
            </a:xfrm>
            <a:prstGeom prst="rect">
              <a:avLst/>
            </a:prstGeom>
            <a:noFill/>
            <a:ln w="9525">
              <a:noFill/>
              <a:round/>
              <a:headEnd/>
              <a:tailEnd/>
            </a:ln>
            <a:effectLst/>
          </p:spPr>
          <p:txBody>
            <a:bodyPr lIns="90000" tIns="46800" rIns="90000" bIns="46800" anchor="ctr"/>
            <a:lstStyle/>
            <a:p>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800" b="1">
                  <a:solidFill>
                    <a:srgbClr val="FFFFFF"/>
                  </a:solidFill>
                  <a:latin typeface="Arial" charset="0"/>
                </a:rPr>
                <a:t>U2.</a:t>
              </a:r>
              <a:fld id="{CB179A0C-0D2B-489A-8355-406945DB6FD6}" type="slidenum">
                <a:rPr lang="en-US" sz="800" b="1">
                  <a:solidFill>
                    <a:srgbClr val="FFFFFF"/>
                  </a:solidFill>
                  <a:latin typeface="Arial" charset="0"/>
                </a:rPr>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800" b="1">
                <a:solidFill>
                  <a:srgbClr val="FFFFFF"/>
                </a:solidFill>
                <a:latin typeface="Arial"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 id="2147483677" r:id="rId15"/>
    <p:sldLayoutId id="2147483678" r:id="rId16"/>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b="1" dirty="0" smtClean="0"/>
              <a:t>Unit 2</a:t>
            </a:r>
            <a:endParaRPr lang="en-US" b="1" dirty="0"/>
          </a:p>
        </p:txBody>
      </p:sp>
      <p:sp>
        <p:nvSpPr>
          <p:cNvPr id="3" name="Subtitle 2"/>
          <p:cNvSpPr>
            <a:spLocks noGrp="1"/>
          </p:cNvSpPr>
          <p:nvPr>
            <p:ph type="subTitle" idx="1"/>
          </p:nvPr>
        </p:nvSpPr>
        <p:spPr>
          <a:xfrm>
            <a:off x="990600" y="2209800"/>
            <a:ext cx="6400800" cy="3352800"/>
          </a:xfrm>
        </p:spPr>
        <p:txBody>
          <a:bodyPr/>
          <a:lstStyle/>
          <a:p>
            <a:pPr algn="l"/>
            <a:r>
              <a:rPr lang="en-US" b="1" dirty="0" smtClean="0"/>
              <a:t>Contents </a:t>
            </a:r>
          </a:p>
          <a:p>
            <a:pPr algn="l"/>
            <a:endParaRPr lang="en-US" b="1" dirty="0" smtClean="0"/>
          </a:p>
          <a:p>
            <a:pPr algn="l">
              <a:buFont typeface="Arial" pitchFamily="34" charset="0"/>
              <a:buChar char="•"/>
            </a:pPr>
            <a:r>
              <a:rPr lang="en-US" dirty="0" smtClean="0"/>
              <a:t> Transaction Management</a:t>
            </a:r>
          </a:p>
          <a:p>
            <a:pPr algn="l">
              <a:buFont typeface="Arial" pitchFamily="34" charset="0"/>
              <a:buChar char="•"/>
            </a:pPr>
            <a:r>
              <a:rPr lang="en-US" dirty="0" smtClean="0"/>
              <a:t> Concurrency Control</a:t>
            </a:r>
          </a:p>
          <a:p>
            <a:pPr algn="l">
              <a:buFont typeface="Arial" pitchFamily="34" charset="0"/>
              <a:buChar char="•"/>
            </a:pPr>
            <a:r>
              <a:rPr lang="en-US" dirty="0" smtClean="0"/>
              <a:t> Recovery Management</a:t>
            </a:r>
          </a:p>
          <a:p>
            <a:pPr algn="l">
              <a:buFont typeface="Arial" pitchFamily="34" charset="0"/>
              <a:buChar char="•"/>
            </a:pPr>
            <a:r>
              <a:rPr lang="en-US" dirty="0" smtClean="0"/>
              <a:t> Data Warehouse and OLAP</a:t>
            </a:r>
          </a:p>
          <a:p>
            <a:pPr algn="l">
              <a:buFont typeface="Arial" pitchFamily="34" charset="0"/>
              <a:buChar char="•"/>
            </a:pPr>
            <a:r>
              <a:rPr lang="en-US" dirty="0" smtClean="0"/>
              <a:t> Data Mining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dirty="0" smtClean="0">
                <a:solidFill>
                  <a:srgbClr val="FFFF00"/>
                </a:solidFill>
              </a:rPr>
              <a:t>Transaction Log Example</a:t>
            </a:r>
            <a:endParaRPr lang="en-US" dirty="0">
              <a:solidFill>
                <a:srgbClr val="FFFF00"/>
              </a:solidFill>
            </a:endParaRPr>
          </a:p>
        </p:txBody>
      </p:sp>
      <p:pic>
        <p:nvPicPr>
          <p:cNvPr id="742411" name="Picture 11" descr="Tbl09-01"/>
          <p:cNvPicPr>
            <a:picLocks noGrp="1" noChangeAspect="1" noChangeArrowheads="1"/>
          </p:cNvPicPr>
          <p:nvPr>
            <p:ph sz="half" idx="1"/>
          </p:nvPr>
        </p:nvPicPr>
        <p:blipFill>
          <a:blip r:embed="rId3"/>
          <a:srcRect/>
          <a:stretch>
            <a:fillRect/>
          </a:stretch>
        </p:blipFill>
        <p:spPr>
          <a:xfrm>
            <a:off x="803275" y="1676400"/>
            <a:ext cx="8061325" cy="4191000"/>
          </a:xfr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05850" cy="5221287"/>
          </a:xfrm>
        </p:spPr>
        <p:txBody>
          <a:bodyPr/>
          <a:lstStyle/>
          <a:p>
            <a:r>
              <a:rPr lang="en-US" sz="2000" b="1" dirty="0" smtClean="0"/>
              <a:t>Multiple transactions are allowed to run concurrently in the system.  Advantages are:</a:t>
            </a:r>
          </a:p>
          <a:p>
            <a:pPr lvl="1"/>
            <a:r>
              <a:rPr lang="en-US" sz="1800" b="1" dirty="0" smtClean="0"/>
              <a:t>increased processor and disk utilization, leading to better transaction </a:t>
            </a:r>
            <a:r>
              <a:rPr lang="en-US" sz="1800" b="1" i="1" dirty="0" smtClean="0"/>
              <a:t>throughput</a:t>
            </a:r>
          </a:p>
          <a:p>
            <a:pPr lvl="2"/>
            <a:r>
              <a:rPr lang="en-US" sz="1800" b="1" dirty="0" smtClean="0"/>
              <a:t>E.g. one transaction can be using the CPU while another is reading from or writing to the disk</a:t>
            </a:r>
          </a:p>
          <a:p>
            <a:pPr lvl="1"/>
            <a:r>
              <a:rPr lang="en-US" sz="1800" b="1" dirty="0" smtClean="0"/>
              <a:t>reduced average response time for transactions: short transactions need not wait behind long ones.</a:t>
            </a:r>
          </a:p>
          <a:p>
            <a:pPr lvl="1"/>
            <a:endParaRPr lang="en-US" sz="1800" b="1" dirty="0" smtClean="0"/>
          </a:p>
          <a:p>
            <a:r>
              <a:rPr lang="en-US" sz="2000" b="1" dirty="0" smtClean="0">
                <a:solidFill>
                  <a:schemeClr val="tx2"/>
                </a:solidFill>
              </a:rPr>
              <a:t>Concurrency control schemes</a:t>
            </a:r>
            <a:r>
              <a:rPr lang="en-US" sz="2000" b="1" i="1" dirty="0" smtClean="0"/>
              <a:t> </a:t>
            </a:r>
            <a:r>
              <a:rPr lang="en-US" sz="2000" b="1" dirty="0" smtClean="0"/>
              <a:t>– mechanisms  to achieve isolation</a:t>
            </a:r>
          </a:p>
          <a:p>
            <a:pPr lvl="1"/>
            <a:r>
              <a:rPr lang="en-US" sz="1800" b="1" dirty="0" smtClean="0"/>
              <a:t> that is, to control the interaction among the concurrent transactions in order to prevent them from destroying the consistency of the database</a:t>
            </a:r>
            <a:endParaRPr lang="en-US" sz="1800" b="1" dirty="0"/>
          </a:p>
        </p:txBody>
      </p:sp>
      <p:sp>
        <p:nvSpPr>
          <p:cNvPr id="4" name="Rectangle 3"/>
          <p:cNvSpPr/>
          <p:nvPr/>
        </p:nvSpPr>
        <p:spPr>
          <a:xfrm>
            <a:off x="2514600" y="0"/>
            <a:ext cx="4528163" cy="646331"/>
          </a:xfrm>
          <a:prstGeom prst="rect">
            <a:avLst/>
          </a:prstGeom>
        </p:spPr>
        <p:txBody>
          <a:bodyPr wrap="none">
            <a:spAutoFit/>
          </a:bodyPr>
          <a:lstStyle/>
          <a:p>
            <a:r>
              <a:rPr lang="en-US" sz="3600" b="1" dirty="0" smtClean="0">
                <a:solidFill>
                  <a:srgbClr val="FFFF00"/>
                </a:solidFill>
                <a:latin typeface="+mj-lt"/>
              </a:rPr>
              <a:t>Concurrency Control</a:t>
            </a:r>
            <a:r>
              <a:rPr lang="en-US" sz="3600" b="1" dirty="0" smtClean="0">
                <a:solidFill>
                  <a:schemeClr val="accent1">
                    <a:lumMod val="40000"/>
                    <a:lumOff val="60000"/>
                  </a:schemeClr>
                </a:solidFill>
                <a:latin typeface="+mj-lt"/>
              </a:rPr>
              <a:t> </a:t>
            </a:r>
            <a:endParaRPr lang="en-US" sz="36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443912" cy="5221287"/>
          </a:xfrm>
        </p:spPr>
        <p:txBody>
          <a:bodyPr/>
          <a:lstStyle/>
          <a:p>
            <a:pPr algn="just"/>
            <a:r>
              <a:rPr lang="en-US" sz="2000" b="1" dirty="0" smtClean="0">
                <a:solidFill>
                  <a:schemeClr val="tx2"/>
                </a:solidFill>
              </a:rPr>
              <a:t>Schedule</a:t>
            </a:r>
            <a:r>
              <a:rPr lang="en-US" sz="2000" dirty="0" smtClean="0">
                <a:solidFill>
                  <a:schemeClr val="tx2"/>
                </a:solidFill>
              </a:rPr>
              <a:t> </a:t>
            </a:r>
            <a:r>
              <a:rPr lang="en-US" sz="2000" dirty="0" smtClean="0"/>
              <a:t>– a sequences of instructions that specify the chronological order in which instructions of concurrent transactions are executed</a:t>
            </a:r>
          </a:p>
          <a:p>
            <a:pPr lvl="1" algn="just"/>
            <a:r>
              <a:rPr lang="en-US" sz="1800" dirty="0" smtClean="0"/>
              <a:t>a schedule for a set of transactions must consist of all instructions of those transactions</a:t>
            </a:r>
          </a:p>
          <a:p>
            <a:pPr lvl="1" algn="just"/>
            <a:r>
              <a:rPr lang="en-US" sz="1800" dirty="0" smtClean="0"/>
              <a:t>must preserve the order in which the instructions appear in each individual transaction.</a:t>
            </a:r>
          </a:p>
          <a:p>
            <a:pPr lvl="1" algn="just"/>
            <a:endParaRPr lang="en-US" sz="1800" dirty="0" smtClean="0"/>
          </a:p>
          <a:p>
            <a:pPr algn="just"/>
            <a:r>
              <a:rPr lang="en-US" sz="2000" dirty="0" smtClean="0"/>
              <a:t>A transaction that successfully completes its execution will have a commit instructions as the last statement </a:t>
            </a:r>
          </a:p>
          <a:p>
            <a:pPr lvl="1" algn="just"/>
            <a:r>
              <a:rPr lang="en-US" sz="1800" dirty="0" smtClean="0"/>
              <a:t>by default transaction assumed to execute commit instruction as its last step</a:t>
            </a:r>
          </a:p>
          <a:p>
            <a:pPr algn="just"/>
            <a:endParaRPr lang="en-US" sz="2000" dirty="0" smtClean="0"/>
          </a:p>
          <a:p>
            <a:pPr algn="just"/>
            <a:r>
              <a:rPr lang="en-US" sz="2000" dirty="0" smtClean="0"/>
              <a:t>A transaction that fails to successfully complete its execution will have an abort instruction as the last statement </a:t>
            </a:r>
          </a:p>
          <a:p>
            <a:endParaRPr lang="en-US" sz="2000" dirty="0"/>
          </a:p>
        </p:txBody>
      </p:sp>
      <p:sp>
        <p:nvSpPr>
          <p:cNvPr id="4" name="Rectangle 3"/>
          <p:cNvSpPr/>
          <p:nvPr/>
        </p:nvSpPr>
        <p:spPr>
          <a:xfrm>
            <a:off x="3276600" y="152400"/>
            <a:ext cx="2133918" cy="646331"/>
          </a:xfrm>
          <a:prstGeom prst="rect">
            <a:avLst/>
          </a:prstGeom>
        </p:spPr>
        <p:txBody>
          <a:bodyPr wrap="none">
            <a:spAutoFit/>
          </a:bodyPr>
          <a:lstStyle/>
          <a:p>
            <a:r>
              <a:rPr lang="en-US" sz="3600" b="1" dirty="0" smtClean="0">
                <a:solidFill>
                  <a:srgbClr val="FFFF00"/>
                </a:solidFill>
                <a:latin typeface="+mj-lt"/>
              </a:rPr>
              <a:t>Schedules</a:t>
            </a:r>
            <a:endParaRPr lang="en-US" sz="3600" dirty="0">
              <a:solidFill>
                <a:srgbClr val="FFFF00"/>
              </a:solidFill>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33400" y="990600"/>
            <a:ext cx="7262813" cy="11858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tab pos="1947863" algn="l"/>
                <a:tab pos="2684463" algn="l"/>
                <a:tab pos="3594100" algn="l"/>
                <a:tab pos="4286250" algn="l"/>
              </a:tabLst>
              <a:defRPr/>
            </a:pPr>
            <a:r>
              <a:rPr kumimoji="0" lang="en-US" b="1" i="0" u="none" strike="noStrike" kern="0" cap="none" spc="0" normalizeH="0" baseline="0" noProof="0" dirty="0" smtClean="0">
                <a:ln>
                  <a:noFill/>
                </a:ln>
                <a:solidFill>
                  <a:srgbClr val="000000"/>
                </a:solidFill>
                <a:effectLst/>
                <a:uLnTx/>
                <a:uFillTx/>
                <a:latin typeface="+mn-lt"/>
                <a:ea typeface="+mn-ea"/>
                <a:cs typeface="+mn-cs"/>
              </a:rPr>
              <a:t>Let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1</a:t>
            </a:r>
            <a:r>
              <a:rPr kumimoji="0" lang="en-US" b="1" i="0" u="none" strike="noStrike" kern="0" cap="none" spc="0" normalizeH="0" baseline="0" noProof="0" dirty="0" smtClean="0">
                <a:ln>
                  <a:noFill/>
                </a:ln>
                <a:solidFill>
                  <a:srgbClr val="000000"/>
                </a:solidFill>
                <a:effectLst/>
                <a:uLnTx/>
                <a:uFillTx/>
                <a:latin typeface="+mn-lt"/>
                <a:ea typeface="+mn-ea"/>
                <a:cs typeface="+mn-cs"/>
              </a:rPr>
              <a:t> transfer $50 from </a:t>
            </a:r>
            <a:r>
              <a:rPr kumimoji="0" lang="en-US" b="1" i="1"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rgbClr val="000000"/>
                </a:solidFill>
                <a:effectLst/>
                <a:uLnTx/>
                <a:uFillTx/>
                <a:latin typeface="+mn-lt"/>
                <a:ea typeface="+mn-ea"/>
                <a:cs typeface="+mn-cs"/>
              </a:rPr>
              <a:t>to </a:t>
            </a:r>
            <a:r>
              <a:rPr kumimoji="0" lang="en-US" b="1" i="1" u="none" strike="noStrike" kern="0" cap="none" spc="0" normalizeH="0" baseline="0" noProof="0" dirty="0" smtClean="0">
                <a:ln>
                  <a:noFill/>
                </a:ln>
                <a:solidFill>
                  <a:srgbClr val="000000"/>
                </a:solidFill>
                <a:effectLst/>
                <a:uLnTx/>
                <a:uFillTx/>
                <a:latin typeface="+mn-lt"/>
                <a:ea typeface="+mn-ea"/>
                <a:cs typeface="+mn-cs"/>
              </a:rPr>
              <a:t>B</a:t>
            </a:r>
            <a:r>
              <a:rPr kumimoji="0" lang="en-US" b="1" i="0" u="none" strike="noStrike" kern="0" cap="none" spc="0" normalizeH="0" baseline="0" noProof="0" dirty="0" smtClean="0">
                <a:ln>
                  <a:noFill/>
                </a:ln>
                <a:solidFill>
                  <a:srgbClr val="000000"/>
                </a:solidFill>
                <a:effectLst/>
                <a:uLnTx/>
                <a:uFillTx/>
                <a:latin typeface="+mn-lt"/>
                <a:ea typeface="+mn-ea"/>
                <a:cs typeface="+mn-cs"/>
              </a:rPr>
              <a:t>, and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2</a:t>
            </a:r>
            <a:r>
              <a:rPr kumimoji="0" lang="en-US" b="1" i="0" u="none" strike="noStrike" kern="0" cap="none" spc="0" normalizeH="0" baseline="0" noProof="0" dirty="0" smtClean="0">
                <a:ln>
                  <a:noFill/>
                </a:ln>
                <a:solidFill>
                  <a:srgbClr val="000000"/>
                </a:solidFill>
                <a:effectLst/>
                <a:uLnTx/>
                <a:uFillTx/>
                <a:latin typeface="+mn-lt"/>
                <a:ea typeface="+mn-ea"/>
                <a:cs typeface="+mn-cs"/>
              </a:rPr>
              <a:t> transfer 10% of the balance from </a:t>
            </a:r>
            <a:r>
              <a:rPr kumimoji="0" lang="en-US" b="1" i="1"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rgbClr val="000000"/>
                </a:solidFill>
                <a:effectLst/>
                <a:uLnTx/>
                <a:uFillTx/>
                <a:latin typeface="+mn-lt"/>
                <a:ea typeface="+mn-ea"/>
                <a:cs typeface="+mn-cs"/>
              </a:rPr>
              <a:t>to </a:t>
            </a:r>
            <a:r>
              <a:rPr kumimoji="0" lang="en-US" b="1" i="1" u="none" strike="noStrike" kern="0" cap="none" spc="0" normalizeH="0" baseline="0" noProof="0" dirty="0" smtClean="0">
                <a:ln>
                  <a:noFill/>
                </a:ln>
                <a:solidFill>
                  <a:srgbClr val="000000"/>
                </a:solidFill>
                <a:effectLst/>
                <a:uLnTx/>
                <a:uFillTx/>
                <a:latin typeface="+mn-lt"/>
                <a:ea typeface="+mn-ea"/>
                <a:cs typeface="+mn-cs"/>
              </a:rPr>
              <a:t>B.</a:t>
            </a:r>
            <a:r>
              <a:rPr kumimoji="0" lang="en-US" b="1"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tab pos="1947863" algn="l"/>
                <a:tab pos="2684463" algn="l"/>
                <a:tab pos="3594100" algn="l"/>
                <a:tab pos="4286250" algn="l"/>
              </a:tabLst>
              <a:defRPr/>
            </a:pPr>
            <a:r>
              <a:rPr kumimoji="0" lang="en-US" b="1" i="0"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chemeClr val="tx2"/>
                </a:solidFill>
                <a:effectLst/>
                <a:uLnTx/>
                <a:uFillTx/>
                <a:latin typeface="+mn-lt"/>
                <a:ea typeface="+mn-ea"/>
                <a:cs typeface="+mn-cs"/>
              </a:rPr>
              <a:t>serial</a:t>
            </a:r>
            <a:r>
              <a:rPr kumimoji="0" lang="en-US" b="1" i="0" u="none" strike="noStrike" kern="0" cap="none" spc="0" normalizeH="0" baseline="0" noProof="0" dirty="0" smtClean="0">
                <a:ln>
                  <a:noFill/>
                </a:ln>
                <a:solidFill>
                  <a:srgbClr val="000000"/>
                </a:solidFill>
                <a:effectLst/>
                <a:uLnTx/>
                <a:uFillTx/>
                <a:latin typeface="+mn-lt"/>
                <a:ea typeface="+mn-ea"/>
                <a:cs typeface="+mn-cs"/>
              </a:rPr>
              <a:t> schedule in which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1</a:t>
            </a:r>
            <a:r>
              <a:rPr kumimoji="0" lang="en-US" b="1" i="0" u="none" strike="noStrike" kern="0" cap="none" spc="0" normalizeH="0" baseline="0" noProof="0" dirty="0" smtClean="0">
                <a:ln>
                  <a:noFill/>
                </a:ln>
                <a:solidFill>
                  <a:srgbClr val="000000"/>
                </a:solidFill>
                <a:effectLst/>
                <a:uLnTx/>
                <a:uFillTx/>
                <a:latin typeface="+mn-lt"/>
                <a:ea typeface="+mn-ea"/>
                <a:cs typeface="+mn-cs"/>
              </a:rPr>
              <a:t> is followed by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2</a:t>
            </a:r>
            <a:r>
              <a:rPr kumimoji="0" lang="en-US" sz="2400" b="1" i="0" u="none" strike="noStrike" kern="0" cap="none" spc="0" normalizeH="0" baseline="0" noProof="0" dirty="0" smtClean="0">
                <a:ln>
                  <a:noFill/>
                </a:ln>
                <a:solidFill>
                  <a:srgbClr val="000000"/>
                </a:solidFill>
                <a:effectLst/>
                <a:uLnTx/>
                <a:uFillTx/>
                <a:latin typeface="+mn-lt"/>
                <a:ea typeface="+mn-ea"/>
                <a:cs typeface="+mn-cs"/>
              </a:rPr>
              <a:t> </a:t>
            </a:r>
            <a:r>
              <a:rPr kumimoji="0" lang="en-US" b="1"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Monotype Sorts" charset="2"/>
              <a:buNone/>
              <a:tabLst>
                <a:tab pos="1947863" algn="l"/>
                <a:tab pos="2684463" algn="l"/>
                <a:tab pos="3594100" algn="l"/>
                <a:tab pos="4286250" algn="l"/>
              </a:tabLst>
              <a:defRPr/>
            </a:pPr>
            <a:r>
              <a:rPr kumimoji="0" lang="en-US" sz="1200" b="1" i="0" u="none" strike="noStrike" kern="0" cap="none" spc="0" normalizeH="0" baseline="0" noProof="0" dirty="0" smtClean="0">
                <a:ln>
                  <a:noFill/>
                </a:ln>
                <a:solidFill>
                  <a:srgbClr val="000000"/>
                </a:solidFill>
                <a:effectLst/>
                <a:uLnTx/>
                <a:uFillTx/>
                <a:latin typeface="+mn-lt"/>
                <a:ea typeface="+mn-ea"/>
                <a:cs typeface="+mn-cs"/>
              </a:rPr>
              <a:t>		</a:t>
            </a:r>
            <a:endParaRPr kumimoji="0" lang="en-US" sz="1200" b="1" i="0" u="none" strike="noStrike" kern="0" cap="none" spc="0" normalizeH="0" baseline="0" noProof="0" dirty="0">
              <a:ln>
                <a:noFill/>
              </a:ln>
              <a:solidFill>
                <a:srgbClr val="000000"/>
              </a:solidFill>
              <a:effectLst/>
              <a:uLnTx/>
              <a:uFillTx/>
              <a:latin typeface="+mn-lt"/>
              <a:ea typeface="+mn-ea"/>
              <a:cs typeface="+mn-cs"/>
            </a:endParaRPr>
          </a:p>
        </p:txBody>
      </p:sp>
      <p:pic>
        <p:nvPicPr>
          <p:cNvPr id="5" name="Picture 8"/>
          <p:cNvPicPr>
            <a:picLocks noChangeAspect="1" noChangeArrowheads="1"/>
          </p:cNvPicPr>
          <p:nvPr/>
        </p:nvPicPr>
        <p:blipFill>
          <a:blip r:embed="rId2"/>
          <a:srcRect l="20474" t="557" r="20265" b="557"/>
          <a:stretch>
            <a:fillRect/>
          </a:stretch>
        </p:blipFill>
        <p:spPr bwMode="auto">
          <a:xfrm>
            <a:off x="4953000" y="1905000"/>
            <a:ext cx="3495675" cy="4375150"/>
          </a:xfrm>
          <a:prstGeom prst="rect">
            <a:avLst/>
          </a:prstGeom>
          <a:noFill/>
          <a:ln w="57150" cmpd="thinThick">
            <a:solidFill>
              <a:schemeClr val="tx2"/>
            </a:solidFill>
            <a:miter lim="800000"/>
            <a:headEnd/>
            <a:tailEnd/>
          </a:ln>
          <a:effectLst/>
        </p:spPr>
      </p:pic>
      <p:sp>
        <p:nvSpPr>
          <p:cNvPr id="6" name="Rectangle 5"/>
          <p:cNvSpPr/>
          <p:nvPr/>
        </p:nvSpPr>
        <p:spPr>
          <a:xfrm>
            <a:off x="3276600" y="152400"/>
            <a:ext cx="2300630" cy="646331"/>
          </a:xfrm>
          <a:prstGeom prst="rect">
            <a:avLst/>
          </a:prstGeom>
        </p:spPr>
        <p:txBody>
          <a:bodyPr wrap="none">
            <a:spAutoFit/>
          </a:bodyPr>
          <a:lstStyle/>
          <a:p>
            <a:r>
              <a:rPr lang="en-US" sz="3600" b="1" dirty="0" smtClean="0">
                <a:solidFill>
                  <a:srgbClr val="FFFF00"/>
                </a:solidFill>
                <a:latin typeface="+mj-lt"/>
              </a:rPr>
              <a:t>Schedule 1</a:t>
            </a:r>
            <a:endParaRPr lang="en-US" sz="3600" dirty="0">
              <a:solidFill>
                <a:srgbClr val="FFFF00"/>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l="20331" t="603" r="20784" b="903"/>
          <a:stretch>
            <a:fillRect/>
          </a:stretch>
        </p:blipFill>
        <p:spPr bwMode="auto">
          <a:xfrm>
            <a:off x="2317750" y="1738313"/>
            <a:ext cx="3883025" cy="4271962"/>
          </a:xfrm>
          <a:prstGeom prst="rect">
            <a:avLst/>
          </a:prstGeom>
          <a:noFill/>
          <a:ln w="38100" cmpd="dbl">
            <a:solidFill>
              <a:schemeClr val="tx2"/>
            </a:solidFill>
            <a:round/>
            <a:headEnd/>
            <a:tailEnd/>
          </a:ln>
        </p:spPr>
      </p:pic>
      <p:sp>
        <p:nvSpPr>
          <p:cNvPr id="5" name="Text Box 5"/>
          <p:cNvSpPr txBox="1">
            <a:spLocks noChangeArrowheads="1"/>
          </p:cNvSpPr>
          <p:nvPr/>
        </p:nvSpPr>
        <p:spPr bwMode="auto">
          <a:xfrm>
            <a:off x="741363" y="1089025"/>
            <a:ext cx="7880350" cy="396875"/>
          </a:xfrm>
          <a:prstGeom prst="rect">
            <a:avLst/>
          </a:prstGeom>
          <a:noFill/>
          <a:ln w="9525">
            <a:noFill/>
            <a:miter lim="800000"/>
            <a:headEnd/>
            <a:tailEnd/>
          </a:ln>
          <a:effectLst/>
        </p:spPr>
        <p:txBody>
          <a:bodyPr>
            <a:spAutoFit/>
          </a:bodyPr>
          <a:lstStyle/>
          <a:p>
            <a:pPr>
              <a:spcBef>
                <a:spcPct val="50000"/>
              </a:spcBef>
              <a:buFontTx/>
              <a:buChar char="•"/>
            </a:pPr>
            <a:r>
              <a:rPr lang="en-US" sz="2000" b="1">
                <a:latin typeface="Helvetica" pitchFamily="34" charset="0"/>
              </a:rPr>
              <a:t> A serial schedule where </a:t>
            </a:r>
            <a:r>
              <a:rPr lang="en-US" sz="2000" b="1" i="1">
                <a:latin typeface="Helvetica" pitchFamily="34" charset="0"/>
              </a:rPr>
              <a:t>T</a:t>
            </a:r>
            <a:r>
              <a:rPr lang="en-US" sz="2000" b="1" i="1" baseline="-25000">
                <a:latin typeface="Helvetica" pitchFamily="34" charset="0"/>
              </a:rPr>
              <a:t>2</a:t>
            </a:r>
            <a:r>
              <a:rPr lang="en-US" sz="2000" b="1">
                <a:latin typeface="Helvetica" pitchFamily="34" charset="0"/>
              </a:rPr>
              <a:t> is followed by </a:t>
            </a:r>
            <a:r>
              <a:rPr kumimoji="1" lang="en-US" sz="2000" b="1" i="1">
                <a:latin typeface="Helvetica" pitchFamily="34" charset="0"/>
              </a:rPr>
              <a:t>T</a:t>
            </a:r>
            <a:r>
              <a:rPr kumimoji="1" lang="en-US" sz="2000" b="1" baseline="-25000">
                <a:latin typeface="Helvetica" pitchFamily="34" charset="0"/>
              </a:rPr>
              <a:t>1</a:t>
            </a:r>
          </a:p>
        </p:txBody>
      </p:sp>
      <p:sp>
        <p:nvSpPr>
          <p:cNvPr id="6" name="Rectangle 5"/>
          <p:cNvSpPr/>
          <p:nvPr/>
        </p:nvSpPr>
        <p:spPr>
          <a:xfrm>
            <a:off x="3276600" y="152400"/>
            <a:ext cx="2300630" cy="646331"/>
          </a:xfrm>
          <a:prstGeom prst="rect">
            <a:avLst/>
          </a:prstGeom>
        </p:spPr>
        <p:txBody>
          <a:bodyPr wrap="none">
            <a:spAutoFit/>
          </a:bodyPr>
          <a:lstStyle/>
          <a:p>
            <a:r>
              <a:rPr lang="en-US" sz="3600" b="1" dirty="0" smtClean="0">
                <a:solidFill>
                  <a:srgbClr val="FFFF00"/>
                </a:solidFill>
                <a:latin typeface="+mj-lt"/>
              </a:rPr>
              <a:t>Schedule 2</a:t>
            </a:r>
            <a:endParaRPr lang="en-US" sz="3600" dirty="0">
              <a:solidFill>
                <a:srgbClr val="FFFF00"/>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819400" y="152400"/>
            <a:ext cx="4114800" cy="762000"/>
          </a:xfrm>
        </p:spPr>
        <p:txBody>
          <a:bodyPr/>
          <a:lstStyle/>
          <a:p>
            <a:r>
              <a:rPr lang="en-US" sz="3600" b="1" dirty="0">
                <a:solidFill>
                  <a:srgbClr val="FFFF00"/>
                </a:solidFill>
              </a:rPr>
              <a:t>Schedule 3</a:t>
            </a:r>
          </a:p>
        </p:txBody>
      </p:sp>
      <p:sp>
        <p:nvSpPr>
          <p:cNvPr id="392196" name="Rectangle 4"/>
          <p:cNvSpPr>
            <a:spLocks noGrp="1" noChangeArrowheads="1"/>
          </p:cNvSpPr>
          <p:nvPr>
            <p:ph type="body" idx="1"/>
          </p:nvPr>
        </p:nvSpPr>
        <p:spPr>
          <a:xfrm>
            <a:off x="609600" y="1106488"/>
            <a:ext cx="8077200" cy="1054100"/>
          </a:xfrm>
          <a:noFill/>
          <a:ln/>
        </p:spPr>
        <p:txBody>
          <a:bodyPr/>
          <a:lstStyle/>
          <a:p>
            <a:pPr>
              <a:lnSpc>
                <a:spcPct val="90000"/>
              </a:lnSpc>
              <a:tabLst>
                <a:tab pos="1947863" algn="l"/>
                <a:tab pos="2684463" algn="l"/>
                <a:tab pos="3594100" algn="l"/>
                <a:tab pos="4286250" algn="l"/>
              </a:tabLst>
            </a:pPr>
            <a:r>
              <a:rPr lang="en-US" sz="2000" b="1" dirty="0"/>
              <a:t>Let </a:t>
            </a:r>
            <a:r>
              <a:rPr lang="en-US" sz="2000" b="1" i="1" dirty="0"/>
              <a:t>T</a:t>
            </a:r>
            <a:r>
              <a:rPr lang="en-US" sz="2000" b="1" baseline="-25000" dirty="0"/>
              <a:t>1</a:t>
            </a:r>
            <a:r>
              <a:rPr lang="en-US" sz="2000" b="1" dirty="0"/>
              <a:t> and </a:t>
            </a:r>
            <a:r>
              <a:rPr lang="en-US" sz="2000" b="1" i="1" dirty="0"/>
              <a:t>T</a:t>
            </a:r>
            <a:r>
              <a:rPr lang="en-US" sz="2000" b="1" baseline="-25000" dirty="0"/>
              <a:t>2</a:t>
            </a:r>
            <a:r>
              <a:rPr lang="en-US" sz="2000" b="1" dirty="0"/>
              <a:t> be the transactions defined previously</a:t>
            </a:r>
            <a:r>
              <a:rPr lang="en-US" sz="2000" b="1" i="1" dirty="0"/>
              <a:t>.</a:t>
            </a:r>
            <a:r>
              <a:rPr lang="en-US" sz="2000" b="1" dirty="0"/>
              <a:t>  The following schedule is not a serial schedule, but it is </a:t>
            </a:r>
            <a:r>
              <a:rPr lang="en-US" sz="2000" b="1" i="1" dirty="0">
                <a:solidFill>
                  <a:schemeClr val="tx2"/>
                </a:solidFill>
              </a:rPr>
              <a:t>equivalent</a:t>
            </a:r>
            <a:r>
              <a:rPr lang="en-US" sz="2000" b="1" dirty="0"/>
              <a:t> to Schedule 1.</a:t>
            </a:r>
          </a:p>
          <a:p>
            <a:pPr>
              <a:lnSpc>
                <a:spcPct val="90000"/>
              </a:lnSpc>
              <a:buFont typeface="Monotype Sorts" charset="2"/>
              <a:buNone/>
              <a:tabLst>
                <a:tab pos="1947863" algn="l"/>
                <a:tab pos="2684463" algn="l"/>
                <a:tab pos="3594100" algn="l"/>
                <a:tab pos="4286250" algn="l"/>
              </a:tabLst>
            </a:pPr>
            <a:r>
              <a:rPr lang="en-US" sz="2000" b="1" dirty="0"/>
              <a:t>		</a:t>
            </a:r>
            <a:endParaRPr lang="en-US" sz="2000" b="1" i="1" dirty="0"/>
          </a:p>
        </p:txBody>
      </p:sp>
      <p:sp>
        <p:nvSpPr>
          <p:cNvPr id="392199" name="Rectangle 7"/>
          <p:cNvSpPr>
            <a:spLocks noChangeArrowheads="1"/>
          </p:cNvSpPr>
          <p:nvPr/>
        </p:nvSpPr>
        <p:spPr bwMode="auto">
          <a:xfrm>
            <a:off x="1000125" y="6018213"/>
            <a:ext cx="6724650" cy="390525"/>
          </a:xfrm>
          <a:prstGeom prst="rect">
            <a:avLst/>
          </a:prstGeom>
          <a:noFill/>
          <a:ln w="9525">
            <a:noFill/>
            <a:miter lim="800000"/>
            <a:headEnd/>
            <a:tailEnd/>
          </a:ln>
          <a:effectLst/>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b="1"/>
              <a:t>In Schedules 1, 2 and 3, the sum A + B is preserved.</a:t>
            </a:r>
          </a:p>
        </p:txBody>
      </p:sp>
      <p:pic>
        <p:nvPicPr>
          <p:cNvPr id="392200" name="Picture 8"/>
          <p:cNvPicPr>
            <a:picLocks noChangeAspect="1" noChangeArrowheads="1"/>
          </p:cNvPicPr>
          <p:nvPr/>
        </p:nvPicPr>
        <p:blipFill>
          <a:blip r:embed="rId3"/>
          <a:srcRect l="21800" t="4266" r="23801" b="5333"/>
          <a:stretch>
            <a:fillRect/>
          </a:stretch>
        </p:blipFill>
        <p:spPr bwMode="auto">
          <a:xfrm>
            <a:off x="5029200" y="1905000"/>
            <a:ext cx="3146425" cy="392112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2667000" y="152400"/>
            <a:ext cx="3962400" cy="838200"/>
          </a:xfrm>
        </p:spPr>
        <p:txBody>
          <a:bodyPr/>
          <a:lstStyle/>
          <a:p>
            <a:r>
              <a:rPr lang="en-US" sz="3600" b="1" dirty="0">
                <a:solidFill>
                  <a:srgbClr val="FFFF00"/>
                </a:solidFill>
              </a:rPr>
              <a:t>Schedule 4</a:t>
            </a:r>
          </a:p>
        </p:txBody>
      </p:sp>
      <p:sp>
        <p:nvSpPr>
          <p:cNvPr id="393220" name="Rectangle 4"/>
          <p:cNvSpPr>
            <a:spLocks noGrp="1" noChangeArrowheads="1"/>
          </p:cNvSpPr>
          <p:nvPr>
            <p:ph type="body" idx="1"/>
          </p:nvPr>
        </p:nvSpPr>
        <p:spPr>
          <a:xfrm>
            <a:off x="533400" y="990600"/>
            <a:ext cx="8229600" cy="1185862"/>
          </a:xfrm>
          <a:noFill/>
          <a:ln/>
        </p:spPr>
        <p:txBody>
          <a:bodyPr/>
          <a:lstStyle/>
          <a:p>
            <a:pPr>
              <a:tabLst>
                <a:tab pos="1947863" algn="l"/>
                <a:tab pos="2684463" algn="l"/>
                <a:tab pos="3594100" algn="l"/>
                <a:tab pos="4286250" algn="l"/>
              </a:tabLst>
            </a:pPr>
            <a:r>
              <a:rPr lang="en-US" sz="2400" b="1" dirty="0"/>
              <a:t>The following concurrent schedule does not preserve the value of (</a:t>
            </a:r>
            <a:r>
              <a:rPr lang="en-US" sz="2400" b="1" i="1" dirty="0"/>
              <a:t>A </a:t>
            </a:r>
            <a:r>
              <a:rPr lang="en-US" sz="2400" b="1" dirty="0"/>
              <a:t>+ </a:t>
            </a:r>
            <a:r>
              <a:rPr lang="en-US" sz="2400" b="1" i="1" dirty="0"/>
              <a:t>B</a:t>
            </a:r>
            <a:r>
              <a:rPr lang="en-US" sz="2400" b="1" dirty="0"/>
              <a:t> </a:t>
            </a:r>
            <a:r>
              <a:rPr lang="en-US" sz="2400" b="1" i="1" dirty="0"/>
              <a:t>)</a:t>
            </a:r>
            <a:r>
              <a:rPr lang="en-US" sz="2400" b="1" dirty="0"/>
              <a:t>.			</a:t>
            </a:r>
            <a:endParaRPr lang="en-US" sz="2400" b="1" i="1" dirty="0"/>
          </a:p>
        </p:txBody>
      </p:sp>
      <p:pic>
        <p:nvPicPr>
          <p:cNvPr id="393226" name="Picture 10"/>
          <p:cNvPicPr>
            <a:picLocks noChangeAspect="1" noChangeArrowheads="1"/>
          </p:cNvPicPr>
          <p:nvPr/>
        </p:nvPicPr>
        <p:blipFill>
          <a:blip r:embed="rId3"/>
          <a:srcRect l="20291" t="531" r="20293" b="531"/>
          <a:stretch>
            <a:fillRect/>
          </a:stretch>
        </p:blipFill>
        <p:spPr bwMode="auto">
          <a:xfrm>
            <a:off x="2884488" y="1854200"/>
            <a:ext cx="3513137" cy="438785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533400" y="0"/>
            <a:ext cx="8229600" cy="1143000"/>
          </a:xfrm>
        </p:spPr>
        <p:txBody>
          <a:bodyPr/>
          <a:lstStyle/>
          <a:p>
            <a:r>
              <a:rPr lang="en-US" b="1" dirty="0" err="1">
                <a:solidFill>
                  <a:srgbClr val="FFFF00"/>
                </a:solidFill>
              </a:rPr>
              <a:t>Serializability</a:t>
            </a:r>
            <a:endParaRPr lang="en-US" b="1" dirty="0">
              <a:solidFill>
                <a:srgbClr val="FFFF00"/>
              </a:solidFill>
            </a:endParaRPr>
          </a:p>
        </p:txBody>
      </p:sp>
      <p:sp>
        <p:nvSpPr>
          <p:cNvPr id="394243" name="Rectangle 3"/>
          <p:cNvSpPr>
            <a:spLocks noGrp="1" noChangeArrowheads="1"/>
          </p:cNvSpPr>
          <p:nvPr>
            <p:ph type="body" idx="1"/>
          </p:nvPr>
        </p:nvSpPr>
        <p:spPr>
          <a:xfrm>
            <a:off x="533400" y="1106488"/>
            <a:ext cx="8229600" cy="5011737"/>
          </a:xfrm>
        </p:spPr>
        <p:txBody>
          <a:bodyPr/>
          <a:lstStyle/>
          <a:p>
            <a:r>
              <a:rPr lang="en-US" sz="2400" dirty="0"/>
              <a:t>Basic Assumption – Each transaction preserves database consistency.</a:t>
            </a:r>
          </a:p>
          <a:p>
            <a:r>
              <a:rPr lang="en-US" sz="2400" dirty="0"/>
              <a:t>Thus serial execution of a set of transactions preserves database consistency.</a:t>
            </a:r>
          </a:p>
          <a:p>
            <a:r>
              <a:rPr lang="en-US" sz="2400" dirty="0"/>
              <a:t>A (possibly concurrent) schedule is </a:t>
            </a:r>
            <a:r>
              <a:rPr lang="en-US" sz="2400" dirty="0" err="1"/>
              <a:t>serializable</a:t>
            </a:r>
            <a:r>
              <a:rPr lang="en-US" sz="2400" dirty="0"/>
              <a:t> if it is equivalent to a serial schedule.  Different forms of schedule equivalence give rise to the notions of</a:t>
            </a:r>
            <a:r>
              <a:rPr lang="en-US" sz="2400" dirty="0" smtClean="0"/>
              <a:t>:</a:t>
            </a:r>
          </a:p>
          <a:p>
            <a:endParaRPr lang="en-US" sz="2400" dirty="0"/>
          </a:p>
          <a:p>
            <a:pPr lvl="1">
              <a:buFont typeface="Monotype Sorts" charset="2"/>
              <a:buNone/>
            </a:pPr>
            <a:r>
              <a:rPr lang="en-US" sz="2000" dirty="0"/>
              <a:t>1.	</a:t>
            </a:r>
            <a:r>
              <a:rPr lang="en-US" sz="2000" dirty="0">
                <a:solidFill>
                  <a:schemeClr val="tx2"/>
                </a:solidFill>
              </a:rPr>
              <a:t>conflict </a:t>
            </a:r>
            <a:r>
              <a:rPr lang="en-US" sz="2000" dirty="0" err="1">
                <a:solidFill>
                  <a:schemeClr val="tx2"/>
                </a:solidFill>
              </a:rPr>
              <a:t>serializability</a:t>
            </a:r>
            <a:endParaRPr lang="en-US" sz="2000" dirty="0">
              <a:solidFill>
                <a:schemeClr val="tx2"/>
              </a:solidFill>
            </a:endParaRPr>
          </a:p>
          <a:p>
            <a:pPr lvl="1">
              <a:buFont typeface="Monotype Sorts" charset="2"/>
              <a:buNone/>
            </a:pPr>
            <a:r>
              <a:rPr lang="en-US" sz="2000" dirty="0"/>
              <a:t>2.	</a:t>
            </a:r>
            <a:r>
              <a:rPr lang="en-US" sz="2000" dirty="0">
                <a:solidFill>
                  <a:schemeClr val="tx2"/>
                </a:solidFill>
              </a:rPr>
              <a:t>view </a:t>
            </a:r>
            <a:r>
              <a:rPr lang="en-US" sz="2000" dirty="0" err="1" smtClean="0">
                <a:solidFill>
                  <a:schemeClr val="tx2"/>
                </a:solidFill>
              </a:rPr>
              <a:t>serializability</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914400" y="0"/>
            <a:ext cx="8229600" cy="762000"/>
          </a:xfrm>
        </p:spPr>
        <p:txBody>
          <a:bodyPr/>
          <a:lstStyle/>
          <a:p>
            <a:r>
              <a:rPr lang="en-US" sz="3200" b="1" dirty="0" smtClean="0">
                <a:solidFill>
                  <a:srgbClr val="FFFF00"/>
                </a:solidFill>
              </a:rPr>
              <a:t>   Problems with Concurrent Transaction</a:t>
            </a:r>
            <a:endParaRPr lang="en-US" sz="3200" b="1" dirty="0">
              <a:solidFill>
                <a:srgbClr val="FFFF00"/>
              </a:solidFill>
            </a:endParaRPr>
          </a:p>
        </p:txBody>
      </p:sp>
      <p:sp>
        <p:nvSpPr>
          <p:cNvPr id="541699" name="Rectangle 3"/>
          <p:cNvSpPr>
            <a:spLocks noGrp="1" noChangeArrowheads="1"/>
          </p:cNvSpPr>
          <p:nvPr>
            <p:ph type="body" idx="1"/>
          </p:nvPr>
        </p:nvSpPr>
        <p:spPr>
          <a:xfrm>
            <a:off x="609600" y="838200"/>
            <a:ext cx="8305800" cy="5638800"/>
          </a:xfrm>
        </p:spPr>
        <p:txBody>
          <a:bodyPr/>
          <a:lstStyle/>
          <a:p>
            <a:endParaRPr lang="en-US" sz="2000" dirty="0" smtClean="0"/>
          </a:p>
          <a:p>
            <a:r>
              <a:rPr lang="en-US" sz="2000" b="1" dirty="0" smtClean="0"/>
              <a:t>Transaction </a:t>
            </a:r>
            <a:r>
              <a:rPr lang="en-US" sz="2000" b="1" dirty="0" err="1" smtClean="0"/>
              <a:t>Serializability</a:t>
            </a:r>
            <a:endParaRPr lang="en-US" sz="2000" b="1" dirty="0"/>
          </a:p>
          <a:p>
            <a:pPr lvl="1"/>
            <a:r>
              <a:rPr lang="en-US" sz="1800" dirty="0"/>
              <a:t>The effect on a database of any number of transactions executing in parallel must be the same as if they were executed one after another</a:t>
            </a:r>
          </a:p>
          <a:p>
            <a:pPr lvl="1"/>
            <a:endParaRPr lang="en-US" sz="1800" dirty="0"/>
          </a:p>
          <a:p>
            <a:pPr lvl="1"/>
            <a:endParaRPr lang="en-US" sz="1800" dirty="0"/>
          </a:p>
          <a:p>
            <a:pPr lvl="1"/>
            <a:endParaRPr lang="en-US" sz="1800" dirty="0"/>
          </a:p>
          <a:p>
            <a:pPr lvl="1"/>
            <a:endParaRPr lang="en-US" sz="1800" dirty="0"/>
          </a:p>
          <a:p>
            <a:endParaRPr lang="en-US" sz="1200" dirty="0"/>
          </a:p>
          <a:p>
            <a:endParaRPr lang="en-US" sz="2000" dirty="0" smtClean="0"/>
          </a:p>
          <a:p>
            <a:r>
              <a:rPr lang="en-US" sz="2000" dirty="0" smtClean="0"/>
              <a:t>Problems </a:t>
            </a:r>
            <a:r>
              <a:rPr lang="en-US" sz="2000" dirty="0"/>
              <a:t>due to the Concurrent Execution of Transactions</a:t>
            </a:r>
          </a:p>
          <a:p>
            <a:pPr lvl="1"/>
            <a:r>
              <a:rPr lang="en-US" sz="1800" dirty="0"/>
              <a:t>The Lost Update Problem</a:t>
            </a:r>
          </a:p>
          <a:p>
            <a:pPr lvl="1"/>
            <a:r>
              <a:rPr lang="en-US" sz="1800" dirty="0"/>
              <a:t>The Incorrect Summary or Unrepeatable Read Problem</a:t>
            </a:r>
          </a:p>
          <a:p>
            <a:pPr lvl="1"/>
            <a:r>
              <a:rPr lang="en-US" sz="1800" dirty="0"/>
              <a:t>The Temporary Update (Dirty Read) Problem</a:t>
            </a:r>
          </a:p>
        </p:txBody>
      </p:sp>
      <p:sp>
        <p:nvSpPr>
          <p:cNvPr id="541700" name="Rectangle 4" descr="Light vertical"/>
          <p:cNvSpPr>
            <a:spLocks noChangeArrowheads="1"/>
          </p:cNvSpPr>
          <p:nvPr/>
        </p:nvSpPr>
        <p:spPr bwMode="auto">
          <a:xfrm>
            <a:off x="914400" y="2667000"/>
            <a:ext cx="762000" cy="1447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1" name="Rectangle 5" descr="Light horizontal"/>
          <p:cNvSpPr>
            <a:spLocks noChangeArrowheads="1"/>
          </p:cNvSpPr>
          <p:nvPr/>
        </p:nvSpPr>
        <p:spPr bwMode="auto">
          <a:xfrm>
            <a:off x="1752600" y="2667000"/>
            <a:ext cx="762000" cy="14478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2" name="Rectangle 6" descr="Light vertical"/>
          <p:cNvSpPr>
            <a:spLocks noChangeArrowheads="1"/>
          </p:cNvSpPr>
          <p:nvPr/>
        </p:nvSpPr>
        <p:spPr bwMode="auto">
          <a:xfrm>
            <a:off x="4038600" y="2667000"/>
            <a:ext cx="762000" cy="685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3" name="Rectangle 7" descr="Light horizontal"/>
          <p:cNvSpPr>
            <a:spLocks noChangeArrowheads="1"/>
          </p:cNvSpPr>
          <p:nvPr/>
        </p:nvSpPr>
        <p:spPr bwMode="auto">
          <a:xfrm>
            <a:off x="4038600" y="3352800"/>
            <a:ext cx="762000" cy="7620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4" name="Rectangle 8" descr="Light vertical"/>
          <p:cNvSpPr>
            <a:spLocks noChangeArrowheads="1"/>
          </p:cNvSpPr>
          <p:nvPr/>
        </p:nvSpPr>
        <p:spPr bwMode="auto">
          <a:xfrm>
            <a:off x="5715000" y="26670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5" name="Rectangle 9" descr="Light horizontal"/>
          <p:cNvSpPr>
            <a:spLocks noChangeArrowheads="1"/>
          </p:cNvSpPr>
          <p:nvPr/>
        </p:nvSpPr>
        <p:spPr bwMode="auto">
          <a:xfrm>
            <a:off x="5715000" y="35052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6" name="Rectangle 10" descr="Light horizontal"/>
          <p:cNvSpPr>
            <a:spLocks noChangeArrowheads="1"/>
          </p:cNvSpPr>
          <p:nvPr/>
        </p:nvSpPr>
        <p:spPr bwMode="auto">
          <a:xfrm>
            <a:off x="5715000" y="29718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7" name="Rectangle 11" descr="Light vertical"/>
          <p:cNvSpPr>
            <a:spLocks noChangeArrowheads="1"/>
          </p:cNvSpPr>
          <p:nvPr/>
        </p:nvSpPr>
        <p:spPr bwMode="auto">
          <a:xfrm>
            <a:off x="5715000" y="32004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8" name="Rectangle 12" descr="Light vertical"/>
          <p:cNvSpPr>
            <a:spLocks noChangeArrowheads="1"/>
          </p:cNvSpPr>
          <p:nvPr/>
        </p:nvSpPr>
        <p:spPr bwMode="auto">
          <a:xfrm>
            <a:off x="5715000" y="3733800"/>
            <a:ext cx="762000" cy="3810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9" name="Text Box 13"/>
          <p:cNvSpPr txBox="1">
            <a:spLocks noChangeArrowheads="1"/>
          </p:cNvSpPr>
          <p:nvPr/>
        </p:nvSpPr>
        <p:spPr bwMode="auto">
          <a:xfrm>
            <a:off x="5089525" y="2755900"/>
            <a:ext cx="490538" cy="762000"/>
          </a:xfrm>
          <a:prstGeom prst="rect">
            <a:avLst/>
          </a:prstGeom>
          <a:noFill/>
          <a:ln w="12700">
            <a:noFill/>
            <a:miter lim="800000"/>
            <a:headEnd/>
            <a:tailEnd/>
          </a:ln>
          <a:effectLst/>
        </p:spPr>
        <p:txBody>
          <a:bodyPr wrap="none">
            <a:spAutoFit/>
          </a:bodyPr>
          <a:lstStyle/>
          <a:p>
            <a:r>
              <a:rPr lang="en-US" sz="4400" b="1">
                <a:latin typeface="Times New Roman" pitchFamily="18" charset="0"/>
                <a:sym typeface="Symbol" pitchFamily="18" charset="2"/>
              </a:rPr>
              <a:t></a:t>
            </a:r>
            <a:endParaRPr lang="en-US" sz="2400" b="1">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title"/>
          </p:nvPr>
        </p:nvSpPr>
        <p:spPr>
          <a:xfrm>
            <a:off x="762000" y="0"/>
            <a:ext cx="8229600" cy="1143000"/>
          </a:xfrm>
        </p:spPr>
        <p:txBody>
          <a:bodyPr/>
          <a:lstStyle/>
          <a:p>
            <a:r>
              <a:rPr lang="en-US" sz="3600" b="1" dirty="0">
                <a:solidFill>
                  <a:srgbClr val="FFFF00"/>
                </a:solidFill>
              </a:rPr>
              <a:t>The Lost Update  Problem</a:t>
            </a:r>
          </a:p>
        </p:txBody>
      </p:sp>
      <p:graphicFrame>
        <p:nvGraphicFramePr>
          <p:cNvPr id="552968" name="Object 8"/>
          <p:cNvGraphicFramePr>
            <a:graphicFrameLocks noChangeAspect="1"/>
          </p:cNvGraphicFramePr>
          <p:nvPr>
            <p:ph idx="1"/>
          </p:nvPr>
        </p:nvGraphicFramePr>
        <p:xfrm>
          <a:off x="5334000" y="2362200"/>
          <a:ext cx="3446620" cy="2036763"/>
        </p:xfrm>
        <a:graphic>
          <a:graphicData uri="http://schemas.openxmlformats.org/presentationml/2006/ole">
            <p:oleObj spid="_x0000_s48130" name="Document" r:id="rId3" imgW="6120418" imgH="3616698" progId="Word.Document.8">
              <p:embed/>
            </p:oleObj>
          </a:graphicData>
        </a:graphic>
      </p:graphicFrame>
      <p:sp>
        <p:nvSpPr>
          <p:cNvPr id="552970" name="Rectangle 10"/>
          <p:cNvSpPr>
            <a:spLocks noChangeArrowheads="1"/>
          </p:cNvSpPr>
          <p:nvPr/>
        </p:nvSpPr>
        <p:spPr bwMode="auto">
          <a:xfrm>
            <a:off x="423863" y="979488"/>
            <a:ext cx="8567737" cy="1077218"/>
          </a:xfrm>
          <a:prstGeom prst="rect">
            <a:avLst/>
          </a:prstGeom>
          <a:noFill/>
          <a:ln w="9525">
            <a:noFill/>
            <a:miter lim="800000"/>
            <a:headEnd/>
            <a:tailEnd/>
          </a:ln>
          <a:effectLst/>
        </p:spPr>
        <p:txBody>
          <a:bodyPr wrap="square">
            <a:spAutoFit/>
          </a:bodyPr>
          <a:lstStyle/>
          <a:p>
            <a:pPr eaLnBrk="1" hangingPunct="1">
              <a:spcBef>
                <a:spcPct val="20000"/>
              </a:spcBef>
              <a:buClr>
                <a:srgbClr val="FFFF00"/>
              </a:buClr>
              <a:buSzPct val="80000"/>
              <a:buFont typeface="Arial" pitchFamily="34" charset="0"/>
              <a:buChar char="•"/>
            </a:pPr>
            <a:r>
              <a:rPr lang="en-US" sz="2000" b="1" dirty="0">
                <a:latin typeface="Helvetica" pitchFamily="34" charset="0"/>
              </a:rPr>
              <a:t>Two transactions accessing the same database item have their </a:t>
            </a:r>
          </a:p>
          <a:p>
            <a:pPr eaLnBrk="1" hangingPunct="1">
              <a:spcBef>
                <a:spcPct val="20000"/>
              </a:spcBef>
              <a:buClr>
                <a:srgbClr val="FFFF00"/>
              </a:buClr>
              <a:buSzPct val="80000"/>
              <a:buFont typeface="Arial" pitchFamily="34" charset="0"/>
              <a:buChar char="•"/>
            </a:pPr>
            <a:r>
              <a:rPr lang="en-US" sz="2000" b="1" dirty="0">
                <a:latin typeface="Helvetica" pitchFamily="34" charset="0"/>
              </a:rPr>
              <a:t>    operations interleaved in a way that makes the database item </a:t>
            </a:r>
            <a:r>
              <a:rPr lang="en-US" sz="2000" b="1" dirty="0" smtClean="0">
                <a:latin typeface="Helvetica" pitchFamily="34" charset="0"/>
              </a:rPr>
              <a:t>    incorrect</a:t>
            </a:r>
            <a:endParaRPr lang="en-US" sz="2000" b="1" dirty="0">
              <a:latin typeface="Helvetica" pitchFamily="34" charset="0"/>
            </a:endParaRPr>
          </a:p>
        </p:txBody>
      </p:sp>
      <p:pic>
        <p:nvPicPr>
          <p:cNvPr id="7" name="Picture 9" descr="Tbl09-03"/>
          <p:cNvPicPr>
            <a:picLocks noChangeAspect="1" noChangeArrowheads="1"/>
          </p:cNvPicPr>
          <p:nvPr/>
        </p:nvPicPr>
        <p:blipFill>
          <a:blip r:embed="rId4"/>
          <a:srcRect/>
          <a:stretch>
            <a:fillRect/>
          </a:stretch>
        </p:blipFill>
        <p:spPr bwMode="auto">
          <a:xfrm>
            <a:off x="228600" y="2362200"/>
            <a:ext cx="8915400" cy="3833812"/>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US" sz="4000" b="1" dirty="0" smtClean="0">
                <a:solidFill>
                  <a:srgbClr val="FFFF00"/>
                </a:solidFill>
              </a:rPr>
              <a:t>Transaction Management</a:t>
            </a:r>
            <a:endParaRPr lang="en-US" sz="4000" b="1" dirty="0">
              <a:solidFill>
                <a:srgbClr val="FFFF00"/>
              </a:solidFill>
            </a:endParaRPr>
          </a:p>
        </p:txBody>
      </p:sp>
      <p:sp>
        <p:nvSpPr>
          <p:cNvPr id="3" name="Content Placeholder 2"/>
          <p:cNvSpPr>
            <a:spLocks noGrp="1"/>
          </p:cNvSpPr>
          <p:nvPr>
            <p:ph idx="1"/>
          </p:nvPr>
        </p:nvSpPr>
        <p:spPr/>
        <p:txBody>
          <a:bodyPr/>
          <a:lstStyle/>
          <a:p>
            <a:r>
              <a:rPr lang="en-US" sz="2000" dirty="0" smtClean="0"/>
              <a:t>A </a:t>
            </a:r>
            <a:r>
              <a:rPr lang="en-US" sz="2000" dirty="0" smtClean="0">
                <a:solidFill>
                  <a:schemeClr val="tx2"/>
                </a:solidFill>
              </a:rPr>
              <a:t>transaction</a:t>
            </a:r>
            <a:r>
              <a:rPr lang="en-US" sz="2000" i="1" dirty="0" smtClean="0"/>
              <a:t> </a:t>
            </a:r>
            <a:r>
              <a:rPr lang="en-US" sz="2000" dirty="0" smtClean="0"/>
              <a:t>is a </a:t>
            </a:r>
            <a:r>
              <a:rPr lang="en-US" sz="2000" i="1" dirty="0" smtClean="0"/>
              <a:t>logical unit </a:t>
            </a:r>
            <a:r>
              <a:rPr lang="en-US" sz="2000" dirty="0" smtClean="0"/>
              <a:t>of database processing .</a:t>
            </a:r>
          </a:p>
          <a:p>
            <a:endParaRPr lang="en-US" sz="2000" dirty="0" smtClean="0"/>
          </a:p>
          <a:p>
            <a:r>
              <a:rPr lang="en-US" sz="2000" dirty="0" smtClean="0"/>
              <a:t>E.g. transaction to transfer $50 from account A to account B:</a:t>
            </a:r>
          </a:p>
          <a:p>
            <a:pPr lvl="1">
              <a:buFont typeface="Monotype Sorts" charset="2"/>
              <a:buNone/>
            </a:pPr>
            <a:r>
              <a:rPr lang="en-US" sz="1200" dirty="0" smtClean="0"/>
              <a:t>1.	</a:t>
            </a:r>
            <a:r>
              <a:rPr lang="en-US" sz="1600" dirty="0" smtClean="0"/>
              <a:t>read(</a:t>
            </a:r>
            <a:r>
              <a:rPr lang="en-US" sz="1600" i="1" dirty="0" smtClean="0"/>
              <a:t>A</a:t>
            </a:r>
            <a:r>
              <a:rPr lang="en-US" sz="1600" dirty="0" smtClean="0"/>
              <a:t>)</a:t>
            </a:r>
          </a:p>
          <a:p>
            <a:pPr lvl="1">
              <a:buFont typeface="Monotype Sorts" charset="2"/>
              <a:buNone/>
            </a:pPr>
            <a:r>
              <a:rPr lang="en-US" sz="1600" dirty="0" smtClean="0"/>
              <a:t>2.	</a:t>
            </a:r>
            <a:r>
              <a:rPr lang="en-US" sz="1600" i="1" dirty="0" smtClean="0"/>
              <a:t>A</a:t>
            </a:r>
            <a:r>
              <a:rPr lang="en-US" sz="1600" dirty="0" smtClean="0"/>
              <a:t> := </a:t>
            </a:r>
            <a:r>
              <a:rPr lang="en-US" sz="1600" i="1" dirty="0" smtClean="0"/>
              <a:t>A – </a:t>
            </a:r>
            <a:r>
              <a:rPr lang="en-US" sz="1600" dirty="0" smtClean="0"/>
              <a:t>50</a:t>
            </a:r>
          </a:p>
          <a:p>
            <a:pPr lvl="1">
              <a:buFont typeface="Monotype Sorts" charset="2"/>
              <a:buNone/>
            </a:pPr>
            <a:r>
              <a:rPr lang="en-US" sz="1600" dirty="0" smtClean="0"/>
              <a:t>3.	write(</a:t>
            </a:r>
            <a:r>
              <a:rPr lang="en-US" sz="1600" i="1" dirty="0" smtClean="0"/>
              <a:t>A</a:t>
            </a:r>
            <a:r>
              <a:rPr lang="en-US" sz="1600" dirty="0" smtClean="0"/>
              <a:t>)</a:t>
            </a:r>
          </a:p>
          <a:p>
            <a:pPr lvl="1">
              <a:buFont typeface="Monotype Sorts" charset="2"/>
              <a:buNone/>
            </a:pPr>
            <a:r>
              <a:rPr lang="en-US" sz="1600" dirty="0" smtClean="0"/>
              <a:t>4.	read(</a:t>
            </a:r>
            <a:r>
              <a:rPr lang="en-US" sz="1600" i="1" dirty="0" smtClean="0"/>
              <a:t>B</a:t>
            </a:r>
            <a:r>
              <a:rPr lang="en-US" sz="1600" dirty="0" smtClean="0"/>
              <a:t>)</a:t>
            </a:r>
          </a:p>
          <a:p>
            <a:pPr lvl="1">
              <a:buFont typeface="Monotype Sorts" charset="2"/>
              <a:buNone/>
            </a:pPr>
            <a:r>
              <a:rPr lang="en-US" sz="1600" dirty="0" smtClean="0"/>
              <a:t>5.	</a:t>
            </a:r>
            <a:r>
              <a:rPr lang="en-US" sz="1600" i="1" dirty="0" smtClean="0"/>
              <a:t>B</a:t>
            </a:r>
            <a:r>
              <a:rPr lang="en-US" sz="1600" dirty="0" smtClean="0"/>
              <a:t> := </a:t>
            </a:r>
            <a:r>
              <a:rPr lang="en-US" sz="1600" i="1" dirty="0" smtClean="0"/>
              <a:t>B + </a:t>
            </a:r>
            <a:r>
              <a:rPr lang="en-US" sz="1600" dirty="0" smtClean="0"/>
              <a:t>50</a:t>
            </a:r>
          </a:p>
          <a:p>
            <a:pPr marL="800100" lvl="1" indent="-342900">
              <a:buFont typeface="Monotype Sorts" charset="2"/>
              <a:buAutoNum type="arabicPeriod" startAt="6"/>
            </a:pPr>
            <a:r>
              <a:rPr lang="en-US" sz="1600" dirty="0" smtClean="0"/>
              <a:t>write(</a:t>
            </a:r>
            <a:r>
              <a:rPr lang="en-US" sz="1600" i="1" dirty="0" smtClean="0"/>
              <a:t>B)</a:t>
            </a:r>
          </a:p>
          <a:p>
            <a:pPr marL="914400" lvl="1" indent="-457200">
              <a:buFont typeface="Monotype Sorts" charset="2"/>
              <a:buAutoNum type="arabicPeriod" startAt="6"/>
            </a:pPr>
            <a:endParaRPr lang="en-US" sz="1800" dirty="0" smtClean="0"/>
          </a:p>
          <a:p>
            <a:r>
              <a:rPr lang="en-US" sz="2000" dirty="0" smtClean="0"/>
              <a:t>Goal of transaction: ensure all the objects managed by a server remain in a consistent state when accessed by multiple transactions and in the presence of server crashes.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type="title"/>
          </p:nvPr>
        </p:nvSpPr>
        <p:spPr>
          <a:xfrm>
            <a:off x="1143000" y="0"/>
            <a:ext cx="8553450" cy="685800"/>
          </a:xfrm>
        </p:spPr>
        <p:txBody>
          <a:bodyPr/>
          <a:lstStyle/>
          <a:p>
            <a:pPr algn="l"/>
            <a:r>
              <a:rPr lang="en-US" sz="2400" b="1" dirty="0">
                <a:solidFill>
                  <a:schemeClr val="accent1">
                    <a:lumMod val="40000"/>
                    <a:lumOff val="60000"/>
                  </a:schemeClr>
                </a:solidFill>
              </a:rPr>
              <a:t>     </a:t>
            </a:r>
            <a:r>
              <a:rPr lang="en-US" sz="2400" b="1" dirty="0">
                <a:solidFill>
                  <a:srgbClr val="FFFF00"/>
                </a:solidFill>
              </a:rPr>
              <a:t>The Incorrect Summary or Unrepeatable Read Problem</a:t>
            </a:r>
          </a:p>
        </p:txBody>
      </p:sp>
      <p:sp>
        <p:nvSpPr>
          <p:cNvPr id="556036" name="Rectangle 4"/>
          <p:cNvSpPr>
            <a:spLocks noGrp="1" noChangeArrowheads="1"/>
          </p:cNvSpPr>
          <p:nvPr>
            <p:ph type="body" sz="half" idx="1"/>
          </p:nvPr>
        </p:nvSpPr>
        <p:spPr>
          <a:xfrm>
            <a:off x="533400" y="990600"/>
            <a:ext cx="8305800" cy="862012"/>
          </a:xfrm>
        </p:spPr>
        <p:txBody>
          <a:bodyPr/>
          <a:lstStyle/>
          <a:p>
            <a:r>
              <a:rPr lang="en-US" sz="1400" b="1" dirty="0"/>
              <a:t>One transaction is calculating an aggregate summary function on a number of records while other transactions are updating some of these records.</a:t>
            </a:r>
          </a:p>
          <a:p>
            <a:r>
              <a:rPr lang="en-US" sz="1400" b="1" dirty="0"/>
              <a:t>The aggregate function may calculate some values before they are updated and others after.</a:t>
            </a:r>
          </a:p>
        </p:txBody>
      </p:sp>
      <p:sp>
        <p:nvSpPr>
          <p:cNvPr id="6" name="Content Placeholder 5"/>
          <p:cNvSpPr>
            <a:spLocks noGrp="1"/>
          </p:cNvSpPr>
          <p:nvPr>
            <p:ph sz="half" idx="2"/>
          </p:nvPr>
        </p:nvSpPr>
        <p:spPr/>
        <p:txBody>
          <a:bodyPr/>
          <a:lstStyle/>
          <a:p>
            <a:endParaRPr lang="en-US" dirty="0"/>
          </a:p>
        </p:txBody>
      </p:sp>
      <p:pic>
        <p:nvPicPr>
          <p:cNvPr id="7" name="Picture 3" descr="Tbl09-06"/>
          <p:cNvPicPr>
            <a:picLocks noChangeAspect="1" noChangeArrowheads="1"/>
          </p:cNvPicPr>
          <p:nvPr/>
        </p:nvPicPr>
        <p:blipFill>
          <a:blip r:embed="rId3"/>
          <a:srcRect/>
          <a:stretch>
            <a:fillRect/>
          </a:stretch>
        </p:blipFill>
        <p:spPr bwMode="auto">
          <a:xfrm>
            <a:off x="304800" y="2362200"/>
            <a:ext cx="8610600" cy="3952484"/>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title"/>
          </p:nvPr>
        </p:nvSpPr>
        <p:spPr>
          <a:xfrm>
            <a:off x="914400" y="152400"/>
            <a:ext cx="8534400" cy="533400"/>
          </a:xfrm>
        </p:spPr>
        <p:txBody>
          <a:bodyPr/>
          <a:lstStyle/>
          <a:p>
            <a:r>
              <a:rPr lang="en-US" sz="2800" b="1" dirty="0">
                <a:solidFill>
                  <a:srgbClr val="FFFF00"/>
                </a:solidFill>
              </a:rPr>
              <a:t>Dirty Read or The Temporary Update Problem</a:t>
            </a:r>
          </a:p>
        </p:txBody>
      </p:sp>
      <p:sp>
        <p:nvSpPr>
          <p:cNvPr id="558090" name="Rectangle 10"/>
          <p:cNvSpPr>
            <a:spLocks noChangeArrowheads="1"/>
          </p:cNvSpPr>
          <p:nvPr/>
        </p:nvSpPr>
        <p:spPr bwMode="auto">
          <a:xfrm>
            <a:off x="452437" y="1219200"/>
            <a:ext cx="8234363" cy="1107996"/>
          </a:xfrm>
          <a:prstGeom prst="rect">
            <a:avLst/>
          </a:prstGeom>
          <a:noFill/>
          <a:ln w="9525">
            <a:noFill/>
            <a:miter lim="800000"/>
            <a:headEnd/>
            <a:tailEnd/>
          </a:ln>
          <a:effectLst/>
        </p:spPr>
        <p:txBody>
          <a:bodyPr wrap="square">
            <a:spAutoFit/>
          </a:bodyPr>
          <a:lstStyle/>
          <a:p>
            <a:pPr eaLnBrk="1" hangingPunct="1">
              <a:spcBef>
                <a:spcPct val="20000"/>
              </a:spcBef>
              <a:buSzPct val="80000"/>
              <a:buFont typeface="Wingdings" pitchFamily="2" charset="2"/>
              <a:buChar char="§"/>
            </a:pPr>
            <a:r>
              <a:rPr lang="en-US" sz="2200" b="1" dirty="0" smtClean="0">
                <a:latin typeface="Helvetica" pitchFamily="34" charset="0"/>
              </a:rPr>
              <a:t> One </a:t>
            </a:r>
            <a:r>
              <a:rPr lang="en-US" sz="2200" b="1" dirty="0">
                <a:latin typeface="Helvetica" pitchFamily="34" charset="0"/>
              </a:rPr>
              <a:t>transaction updates a database item and then the transaction fails. The updated item is accessed by another transaction before it is changed back to its original value</a:t>
            </a:r>
          </a:p>
        </p:txBody>
      </p:sp>
      <p:sp>
        <p:nvSpPr>
          <p:cNvPr id="558243" name="Rectangle 163"/>
          <p:cNvSpPr>
            <a:spLocks noChangeArrowheads="1"/>
          </p:cNvSpPr>
          <p:nvPr/>
        </p:nvSpPr>
        <p:spPr bwMode="auto">
          <a:xfrm>
            <a:off x="0" y="5316538"/>
            <a:ext cx="9144000" cy="0"/>
          </a:xfrm>
          <a:prstGeom prst="rect">
            <a:avLst/>
          </a:prstGeom>
          <a:noFill/>
          <a:ln w="9525">
            <a:noFill/>
            <a:miter lim="800000"/>
            <a:headEnd/>
            <a:tailEnd/>
          </a:ln>
          <a:effectLst/>
        </p:spPr>
        <p:txBody>
          <a:bodyPr wrap="none" anchor="ctr">
            <a:spAutoFit/>
          </a:bodyPr>
          <a:lstStyle/>
          <a:p>
            <a:endParaRPr lang="en-US" sz="2400">
              <a:latin typeface="Times New Roman" pitchFamily="18" charset="0"/>
            </a:endParaRPr>
          </a:p>
        </p:txBody>
      </p:sp>
      <p:sp>
        <p:nvSpPr>
          <p:cNvPr id="558250" name="Rectangle 170"/>
          <p:cNvSpPr>
            <a:spLocks noChangeArrowheads="1"/>
          </p:cNvSpPr>
          <p:nvPr/>
        </p:nvSpPr>
        <p:spPr bwMode="auto">
          <a:xfrm>
            <a:off x="228600" y="5867400"/>
            <a:ext cx="8763000" cy="581025"/>
          </a:xfrm>
          <a:prstGeom prst="rect">
            <a:avLst/>
          </a:prstGeom>
          <a:noFill/>
          <a:ln w="9525">
            <a:noFill/>
            <a:miter lim="800000"/>
            <a:headEnd/>
            <a:tailEnd/>
          </a:ln>
          <a:effectLst/>
        </p:spPr>
        <p:txBody>
          <a:bodyPr wrap="square">
            <a:spAutoFit/>
          </a:bodyPr>
          <a:lstStyle/>
          <a:p>
            <a:pPr>
              <a:buFont typeface="Arial" pitchFamily="34" charset="0"/>
              <a:buChar char="•"/>
            </a:pPr>
            <a:r>
              <a:rPr lang="en-US" sz="1600" b="1" dirty="0" smtClean="0">
                <a:latin typeface="Helvetica" pitchFamily="34" charset="0"/>
              </a:rPr>
              <a:t>  transaction </a:t>
            </a:r>
            <a:r>
              <a:rPr lang="en-US" sz="1600" b="1" dirty="0">
                <a:latin typeface="Helvetica" pitchFamily="34" charset="0"/>
              </a:rPr>
              <a:t>T1 fails and must change the value of X back to its old value</a:t>
            </a:r>
          </a:p>
          <a:p>
            <a:pPr>
              <a:buFont typeface="Arial" pitchFamily="34" charset="0"/>
              <a:buChar char="•"/>
            </a:pPr>
            <a:r>
              <a:rPr lang="en-US" sz="1600" b="1" dirty="0" smtClean="0">
                <a:latin typeface="Helvetica" pitchFamily="34" charset="0"/>
              </a:rPr>
              <a:t>  meanwhile </a:t>
            </a:r>
            <a:r>
              <a:rPr lang="en-US" sz="1600" b="1" dirty="0">
                <a:latin typeface="Helvetica" pitchFamily="34" charset="0"/>
              </a:rPr>
              <a:t>T2 has read the “temporary” incorrect value of X</a:t>
            </a:r>
          </a:p>
        </p:txBody>
      </p:sp>
      <p:pic>
        <p:nvPicPr>
          <p:cNvPr id="7" name="Picture 11" descr="Tbl09-05"/>
          <p:cNvPicPr>
            <a:picLocks noGrp="1" noChangeAspect="1" noChangeArrowheads="1"/>
          </p:cNvPicPr>
          <p:nvPr>
            <p:ph sz="half" idx="1"/>
          </p:nvPr>
        </p:nvPicPr>
        <p:blipFill>
          <a:blip r:embed="rId2"/>
          <a:srcRect/>
          <a:stretch>
            <a:fillRect/>
          </a:stretch>
        </p:blipFill>
        <p:spPr>
          <a:xfrm>
            <a:off x="381000" y="2743200"/>
            <a:ext cx="8382000" cy="2991053"/>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2" name="Rectangle 6"/>
          <p:cNvSpPr>
            <a:spLocks noChangeArrowheads="1"/>
          </p:cNvSpPr>
          <p:nvPr/>
        </p:nvSpPr>
        <p:spPr bwMode="auto">
          <a:xfrm>
            <a:off x="4800600" y="1066800"/>
            <a:ext cx="2362200" cy="381000"/>
          </a:xfrm>
          <a:prstGeom prst="rect">
            <a:avLst/>
          </a:prstGeom>
          <a:noFill/>
          <a:ln w="12700">
            <a:noFill/>
            <a:miter lim="800000"/>
            <a:headEnd/>
            <a:tailEnd/>
          </a:ln>
          <a:effectLst/>
        </p:spPr>
        <p:txBody>
          <a:bodyPr lIns="90488" tIns="44450" rIns="90488" bIns="44450"/>
          <a:lstStyle/>
          <a:p>
            <a:r>
              <a:rPr lang="en-US" sz="2400">
                <a:latin typeface="Times New Roman" pitchFamily="18" charset="0"/>
              </a:rPr>
              <a:t>Schedule B</a:t>
            </a:r>
          </a:p>
        </p:txBody>
      </p:sp>
      <p:sp>
        <p:nvSpPr>
          <p:cNvPr id="577543" name="Rectangle 7"/>
          <p:cNvSpPr>
            <a:spLocks noGrp="1" noChangeArrowheads="1"/>
          </p:cNvSpPr>
          <p:nvPr>
            <p:ph type="title"/>
          </p:nvPr>
        </p:nvSpPr>
        <p:spPr/>
        <p:txBody>
          <a:bodyPr/>
          <a:lstStyle/>
          <a:p>
            <a:r>
              <a:rPr lang="en-US" sz="3600" b="1" dirty="0">
                <a:solidFill>
                  <a:schemeClr val="accent1">
                    <a:lumMod val="40000"/>
                    <a:lumOff val="60000"/>
                  </a:schemeClr>
                </a:solidFill>
              </a:rPr>
              <a:t>Example of Serial Schedules</a:t>
            </a:r>
          </a:p>
        </p:txBody>
      </p:sp>
      <p:sp>
        <p:nvSpPr>
          <p:cNvPr id="577544" name="Rectangle 8"/>
          <p:cNvSpPr>
            <a:spLocks noGrp="1" noChangeArrowheads="1"/>
          </p:cNvSpPr>
          <p:nvPr>
            <p:ph type="body" sz="half" idx="1"/>
          </p:nvPr>
        </p:nvSpPr>
        <p:spPr>
          <a:xfrm>
            <a:off x="685800" y="1219200"/>
            <a:ext cx="3754438" cy="4903787"/>
          </a:xfrm>
        </p:spPr>
        <p:txBody>
          <a:bodyPr/>
          <a:lstStyle/>
          <a:p>
            <a:r>
              <a:rPr lang="en-US" sz="1800" b="1" dirty="0"/>
              <a:t>Schedule A</a:t>
            </a:r>
          </a:p>
        </p:txBody>
      </p:sp>
      <p:graphicFrame>
        <p:nvGraphicFramePr>
          <p:cNvPr id="577823" name="Group 287"/>
          <p:cNvGraphicFramePr>
            <a:graphicFrameLocks noGrp="1"/>
          </p:cNvGraphicFramePr>
          <p:nvPr>
            <p:ph sz="quarter" idx="2"/>
          </p:nvPr>
        </p:nvGraphicFramePr>
        <p:xfrm>
          <a:off x="195263" y="1649413"/>
          <a:ext cx="3754437" cy="4572000"/>
        </p:xfrm>
        <a:graphic>
          <a:graphicData uri="http://schemas.openxmlformats.org/drawingml/2006/table">
            <a:tbl>
              <a:tblPr/>
              <a:tblGrid>
                <a:gridCol w="1822450"/>
                <a:gridCol w="1931987"/>
              </a:tblGrid>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619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619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7824" name="Group 288"/>
          <p:cNvGraphicFramePr>
            <a:graphicFrameLocks noGrp="1"/>
          </p:cNvGraphicFramePr>
          <p:nvPr>
            <p:ph sz="quarter" idx="3"/>
          </p:nvPr>
        </p:nvGraphicFramePr>
        <p:xfrm>
          <a:off x="4476750" y="1673225"/>
          <a:ext cx="4219575" cy="4495804"/>
        </p:xfrm>
        <a:graphic>
          <a:graphicData uri="http://schemas.openxmlformats.org/drawingml/2006/table">
            <a:tbl>
              <a:tblPr/>
              <a:tblGrid>
                <a:gridCol w="2076450"/>
                <a:gridCol w="2143125"/>
              </a:tblGrid>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508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6" name="Rectangle 6"/>
          <p:cNvSpPr>
            <a:spLocks noGrp="1" noChangeArrowheads="1"/>
          </p:cNvSpPr>
          <p:nvPr>
            <p:ph type="title"/>
          </p:nvPr>
        </p:nvSpPr>
        <p:spPr/>
        <p:txBody>
          <a:bodyPr/>
          <a:lstStyle/>
          <a:p>
            <a:r>
              <a:rPr lang="en-US" sz="3200" b="1" dirty="0">
                <a:solidFill>
                  <a:schemeClr val="accent1">
                    <a:lumMod val="40000"/>
                    <a:lumOff val="60000"/>
                  </a:schemeClr>
                </a:solidFill>
              </a:rPr>
              <a:t>Example of Non-serial Schedules</a:t>
            </a:r>
          </a:p>
        </p:txBody>
      </p:sp>
      <p:sp>
        <p:nvSpPr>
          <p:cNvPr id="578567" name="Rectangle 7"/>
          <p:cNvSpPr>
            <a:spLocks noGrp="1" noChangeArrowheads="1"/>
          </p:cNvSpPr>
          <p:nvPr>
            <p:ph type="body" sz="half" idx="1"/>
          </p:nvPr>
        </p:nvSpPr>
        <p:spPr>
          <a:xfrm>
            <a:off x="762000" y="1066800"/>
            <a:ext cx="3754438" cy="252412"/>
          </a:xfrm>
        </p:spPr>
        <p:txBody>
          <a:bodyPr/>
          <a:lstStyle/>
          <a:p>
            <a:pPr>
              <a:lnSpc>
                <a:spcPct val="80000"/>
              </a:lnSpc>
            </a:pPr>
            <a:r>
              <a:rPr lang="en-US" sz="2400" b="1" dirty="0"/>
              <a:t>Schedule C</a:t>
            </a:r>
          </a:p>
        </p:txBody>
      </p:sp>
      <p:graphicFrame>
        <p:nvGraphicFramePr>
          <p:cNvPr id="578758" name="Group 198"/>
          <p:cNvGraphicFramePr>
            <a:graphicFrameLocks noGrp="1"/>
          </p:cNvGraphicFramePr>
          <p:nvPr>
            <p:ph sz="quarter" idx="2"/>
          </p:nvPr>
        </p:nvGraphicFramePr>
        <p:xfrm>
          <a:off x="539750" y="1404938"/>
          <a:ext cx="3754438" cy="3962400"/>
        </p:xfrm>
        <a:graphic>
          <a:graphicData uri="http://schemas.openxmlformats.org/drawingml/2006/table">
            <a:tbl>
              <a:tblPr/>
              <a:tblGrid>
                <a:gridCol w="1955800"/>
                <a:gridCol w="1798638"/>
              </a:tblGrid>
              <a:tr h="1555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T1:</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Times New Roman" pitchFamily="18" charset="0"/>
                          <a:cs typeface="Arial" charset="0"/>
                        </a:rPr>
                        <a:t>read_item</a:t>
                      </a: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(X);</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Times New Roman" pitchFamily="18" charset="0"/>
                          <a:cs typeface="Arial" charset="0"/>
                        </a:rPr>
                        <a:t>read_item</a:t>
                      </a: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(Y);</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8568" name="Rectangle 8"/>
          <p:cNvSpPr>
            <a:spLocks noChangeArrowheads="1"/>
          </p:cNvSpPr>
          <p:nvPr/>
        </p:nvSpPr>
        <p:spPr bwMode="auto">
          <a:xfrm>
            <a:off x="5334000" y="914400"/>
            <a:ext cx="2514600" cy="609600"/>
          </a:xfrm>
          <a:prstGeom prst="rect">
            <a:avLst/>
          </a:prstGeom>
          <a:noFill/>
          <a:ln w="12700">
            <a:noFill/>
            <a:miter lim="800000"/>
            <a:headEnd/>
            <a:tailEnd/>
          </a:ln>
          <a:effectLst/>
        </p:spPr>
        <p:txBody>
          <a:bodyPr lIns="90488" tIns="44450" rIns="90488" bIns="44450"/>
          <a:lstStyle/>
          <a:p>
            <a:r>
              <a:rPr lang="en-US" sz="2400" b="1" dirty="0">
                <a:latin typeface="Times New Roman" pitchFamily="18" charset="0"/>
              </a:rPr>
              <a:t>Schedule D</a:t>
            </a:r>
          </a:p>
        </p:txBody>
      </p:sp>
      <p:sp>
        <p:nvSpPr>
          <p:cNvPr id="578569" name="Text Box 9"/>
          <p:cNvSpPr txBox="1">
            <a:spLocks noChangeArrowheads="1"/>
          </p:cNvSpPr>
          <p:nvPr/>
        </p:nvSpPr>
        <p:spPr bwMode="auto">
          <a:xfrm>
            <a:off x="533400" y="5638800"/>
            <a:ext cx="8177212" cy="646331"/>
          </a:xfrm>
          <a:prstGeom prst="rect">
            <a:avLst/>
          </a:prstGeom>
          <a:noFill/>
          <a:ln w="12700">
            <a:solidFill>
              <a:schemeClr val="tx1"/>
            </a:solidFill>
            <a:miter lim="800000"/>
            <a:headEnd/>
            <a:tailEnd/>
          </a:ln>
          <a:effectLst/>
        </p:spPr>
        <p:txBody>
          <a:bodyPr>
            <a:spAutoFit/>
          </a:bodyPr>
          <a:lstStyle/>
          <a:p>
            <a:r>
              <a:rPr lang="en-US" dirty="0"/>
              <a:t>We have to figure out whether a schedule is equivalent to a serial schedule</a:t>
            </a:r>
          </a:p>
          <a:p>
            <a:r>
              <a:rPr lang="en-US" dirty="0"/>
              <a:t>i.e. the reads and writes are in the right order</a:t>
            </a:r>
          </a:p>
        </p:txBody>
      </p:sp>
      <p:graphicFrame>
        <p:nvGraphicFramePr>
          <p:cNvPr id="578759" name="Group 199"/>
          <p:cNvGraphicFramePr>
            <a:graphicFrameLocks noGrp="1"/>
          </p:cNvGraphicFramePr>
          <p:nvPr>
            <p:ph sz="quarter" idx="3"/>
          </p:nvPr>
        </p:nvGraphicFramePr>
        <p:xfrm>
          <a:off x="4568825" y="1393825"/>
          <a:ext cx="4391025" cy="3962400"/>
        </p:xfrm>
        <a:graphic>
          <a:graphicData uri="http://schemas.openxmlformats.org/drawingml/2006/table">
            <a:tbl>
              <a:tblPr/>
              <a:tblGrid>
                <a:gridCol w="2320925"/>
                <a:gridCol w="2070100"/>
              </a:tblGrid>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365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6538">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65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914400" y="152400"/>
            <a:ext cx="8229600" cy="1143000"/>
          </a:xfrm>
        </p:spPr>
        <p:txBody>
          <a:bodyPr/>
          <a:lstStyle/>
          <a:p>
            <a:r>
              <a:rPr lang="en-US" sz="4000" b="1" dirty="0">
                <a:solidFill>
                  <a:schemeClr val="accent1">
                    <a:lumMod val="40000"/>
                    <a:lumOff val="60000"/>
                  </a:schemeClr>
                </a:solidFill>
              </a:rPr>
              <a:t>Conflicting Instructions </a:t>
            </a:r>
          </a:p>
        </p:txBody>
      </p:sp>
      <p:sp>
        <p:nvSpPr>
          <p:cNvPr id="395267" name="Rectangle 3"/>
          <p:cNvSpPr>
            <a:spLocks noGrp="1" noChangeArrowheads="1"/>
          </p:cNvSpPr>
          <p:nvPr>
            <p:ph type="body" idx="1"/>
          </p:nvPr>
        </p:nvSpPr>
        <p:spPr>
          <a:xfrm>
            <a:off x="457200" y="1295400"/>
            <a:ext cx="8193088" cy="5091112"/>
          </a:xfrm>
        </p:spPr>
        <p:txBody>
          <a:bodyPr/>
          <a:lstStyle/>
          <a:p>
            <a:r>
              <a:rPr lang="en-US" sz="2000" dirty="0"/>
              <a:t>Instructions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dirty="0"/>
              <a:t> of transactions </a:t>
            </a:r>
            <a:r>
              <a:rPr lang="en-US" sz="2000" i="1" dirty="0"/>
              <a:t>T</a:t>
            </a:r>
            <a:r>
              <a:rPr lang="en-US" sz="2000" i="1" baseline="-25000" dirty="0"/>
              <a:t>i</a:t>
            </a:r>
            <a:r>
              <a:rPr lang="en-US" sz="2000" dirty="0"/>
              <a:t> and </a:t>
            </a:r>
            <a:r>
              <a:rPr lang="en-US" sz="2000" i="1" dirty="0" err="1"/>
              <a:t>T</a:t>
            </a:r>
            <a:r>
              <a:rPr lang="en-US" sz="2000" i="1" baseline="-25000" dirty="0" err="1"/>
              <a:t>j</a:t>
            </a:r>
            <a:r>
              <a:rPr lang="en-US" sz="2000" dirty="0"/>
              <a:t> respectively, </a:t>
            </a:r>
            <a:r>
              <a:rPr lang="en-US" sz="2000" dirty="0">
                <a:solidFill>
                  <a:schemeClr val="tx2"/>
                </a:solidFill>
              </a:rPr>
              <a:t>conflict</a:t>
            </a:r>
            <a:r>
              <a:rPr lang="en-US" sz="2000" dirty="0"/>
              <a:t> if and only if there exists some item </a:t>
            </a:r>
            <a:r>
              <a:rPr lang="en-US" sz="2000" i="1" dirty="0"/>
              <a:t>Q</a:t>
            </a:r>
            <a:r>
              <a:rPr lang="en-US" sz="2000" dirty="0"/>
              <a:t> accessed by both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dirty="0"/>
              <a:t>, and at least one of these instructions wrote </a:t>
            </a:r>
            <a:r>
              <a:rPr lang="en-US" sz="2000" i="1" dirty="0"/>
              <a:t>Q</a:t>
            </a:r>
            <a:r>
              <a:rPr lang="en-US" sz="2000" i="1" dirty="0" smtClean="0"/>
              <a:t>.</a:t>
            </a:r>
          </a:p>
          <a:p>
            <a:endParaRPr lang="en-US" sz="2000" dirty="0"/>
          </a:p>
          <a:p>
            <a:pPr>
              <a:buFont typeface="Monotype Sorts" charset="2"/>
              <a:buNone/>
            </a:pPr>
            <a:r>
              <a:rPr lang="en-US" sz="2000" dirty="0"/>
              <a:t>	   1. </a:t>
            </a:r>
            <a:r>
              <a:rPr lang="en-US" sz="2000" i="1" dirty="0" err="1"/>
              <a:t>l</a:t>
            </a:r>
            <a:r>
              <a:rPr lang="en-US" sz="2000" i="1" baseline="-25000" dirty="0" err="1"/>
              <a:t>i</a:t>
            </a:r>
            <a:r>
              <a:rPr lang="en-US" sz="2000" dirty="0"/>
              <a:t> = read(</a:t>
            </a:r>
            <a:r>
              <a:rPr lang="en-US" sz="2000" i="1" dirty="0"/>
              <a:t>Q), </a:t>
            </a:r>
            <a:r>
              <a:rPr lang="en-US" sz="2000" i="1" dirty="0" err="1"/>
              <a:t>l</a:t>
            </a:r>
            <a:r>
              <a:rPr lang="en-US" sz="2000" i="1" baseline="-25000" dirty="0" err="1"/>
              <a:t>j</a:t>
            </a:r>
            <a:r>
              <a:rPr lang="en-US" sz="2000" i="1" dirty="0"/>
              <a:t> = </a:t>
            </a:r>
            <a:r>
              <a:rPr lang="en-US" sz="2000" dirty="0"/>
              <a:t>read(</a:t>
            </a:r>
            <a:r>
              <a:rPr lang="en-US" sz="2000" i="1" dirty="0"/>
              <a:t>Q</a:t>
            </a:r>
            <a:r>
              <a:rPr lang="en-US" sz="2000" dirty="0"/>
              <a:t>).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i="1" dirty="0"/>
              <a:t> </a:t>
            </a:r>
            <a:r>
              <a:rPr lang="en-US" sz="2000" dirty="0"/>
              <a:t>don’t conflict.</a:t>
            </a:r>
            <a:br>
              <a:rPr lang="en-US" sz="2000" dirty="0"/>
            </a:br>
            <a:r>
              <a:rPr lang="en-US" sz="2000" dirty="0"/>
              <a:t>   2. </a:t>
            </a:r>
            <a:r>
              <a:rPr lang="en-US" sz="2000" i="1" dirty="0" err="1"/>
              <a:t>l</a:t>
            </a:r>
            <a:r>
              <a:rPr lang="en-US" sz="2000" i="1" baseline="-25000" dirty="0" err="1"/>
              <a:t>i</a:t>
            </a:r>
            <a:r>
              <a:rPr lang="en-US" sz="2000" dirty="0"/>
              <a:t> = read(</a:t>
            </a:r>
            <a:r>
              <a:rPr lang="en-US" sz="2000" i="1" dirty="0"/>
              <a:t>Q),  </a:t>
            </a:r>
            <a:r>
              <a:rPr lang="en-US" sz="2000" i="1" dirty="0" err="1"/>
              <a:t>l</a:t>
            </a:r>
            <a:r>
              <a:rPr lang="en-US" sz="2000" i="1" baseline="-25000" dirty="0" err="1"/>
              <a:t>j</a:t>
            </a:r>
            <a:r>
              <a:rPr lang="en-US" sz="2000" i="1" dirty="0"/>
              <a:t> = </a:t>
            </a:r>
            <a:r>
              <a:rPr lang="en-US" sz="2000" dirty="0"/>
              <a:t>write(</a:t>
            </a:r>
            <a:r>
              <a:rPr lang="en-US" sz="2000" i="1" dirty="0"/>
              <a:t>Q</a:t>
            </a:r>
            <a:r>
              <a:rPr lang="en-US" sz="2000" dirty="0"/>
              <a:t>).  They conflict.</a:t>
            </a:r>
            <a:br>
              <a:rPr lang="en-US" sz="2000" dirty="0"/>
            </a:br>
            <a:r>
              <a:rPr lang="en-US" sz="2000" dirty="0"/>
              <a:t>   3. </a:t>
            </a:r>
            <a:r>
              <a:rPr lang="en-US" sz="2000" i="1" dirty="0" err="1"/>
              <a:t>l</a:t>
            </a:r>
            <a:r>
              <a:rPr lang="en-US" sz="2000" i="1" baseline="-25000" dirty="0" err="1"/>
              <a:t>i</a:t>
            </a:r>
            <a:r>
              <a:rPr lang="en-US" sz="2000" dirty="0"/>
              <a:t> = write(</a:t>
            </a:r>
            <a:r>
              <a:rPr lang="en-US" sz="2000" i="1" dirty="0"/>
              <a:t>Q), </a:t>
            </a:r>
            <a:r>
              <a:rPr lang="en-US" sz="2000" i="1" dirty="0" err="1"/>
              <a:t>l</a:t>
            </a:r>
            <a:r>
              <a:rPr lang="en-US" sz="2000" i="1" baseline="-25000" dirty="0" err="1"/>
              <a:t>j</a:t>
            </a:r>
            <a:r>
              <a:rPr lang="en-US" sz="2000" i="1" dirty="0"/>
              <a:t> = </a:t>
            </a:r>
            <a:r>
              <a:rPr lang="en-US" sz="2000" dirty="0"/>
              <a:t>read(</a:t>
            </a:r>
            <a:r>
              <a:rPr lang="en-US" sz="2000" i="1" dirty="0"/>
              <a:t>Q</a:t>
            </a:r>
            <a:r>
              <a:rPr lang="en-US" sz="2000" dirty="0"/>
              <a:t>).   They conflict</a:t>
            </a:r>
            <a:br>
              <a:rPr lang="en-US" sz="2000" dirty="0"/>
            </a:br>
            <a:r>
              <a:rPr lang="en-US" sz="2000" dirty="0"/>
              <a:t>   4. </a:t>
            </a:r>
            <a:r>
              <a:rPr lang="en-US" sz="2000" i="1" dirty="0" err="1"/>
              <a:t>l</a:t>
            </a:r>
            <a:r>
              <a:rPr lang="en-US" sz="2000" i="1" baseline="-25000" dirty="0" err="1"/>
              <a:t>i</a:t>
            </a:r>
            <a:r>
              <a:rPr lang="en-US" sz="2000" dirty="0"/>
              <a:t> = write(</a:t>
            </a:r>
            <a:r>
              <a:rPr lang="en-US" sz="2000" i="1" dirty="0"/>
              <a:t>Q), </a:t>
            </a:r>
            <a:r>
              <a:rPr lang="en-US" sz="2000" i="1" dirty="0" err="1"/>
              <a:t>l</a:t>
            </a:r>
            <a:r>
              <a:rPr lang="en-US" sz="2000" i="1" baseline="-25000" dirty="0" err="1"/>
              <a:t>j</a:t>
            </a:r>
            <a:r>
              <a:rPr lang="en-US" sz="2000" i="1" dirty="0"/>
              <a:t> = </a:t>
            </a:r>
            <a:r>
              <a:rPr lang="en-US" sz="2000" dirty="0"/>
              <a:t>write(</a:t>
            </a:r>
            <a:r>
              <a:rPr lang="en-US" sz="2000" i="1" dirty="0"/>
              <a:t>Q</a:t>
            </a:r>
            <a:r>
              <a:rPr lang="en-US" sz="2000" dirty="0"/>
              <a:t>).  They </a:t>
            </a:r>
            <a:r>
              <a:rPr lang="en-US" sz="2000" dirty="0" smtClean="0"/>
              <a:t>conflict</a:t>
            </a:r>
          </a:p>
          <a:p>
            <a:pPr>
              <a:buFont typeface="Monotype Sorts" charset="2"/>
              <a:buNone/>
            </a:pPr>
            <a:endParaRPr lang="en-US" sz="2000" dirty="0"/>
          </a:p>
          <a:p>
            <a:r>
              <a:rPr lang="en-US" sz="2000" dirty="0"/>
              <a:t>Intuitively, a conflict between </a:t>
            </a:r>
            <a:r>
              <a:rPr lang="en-US" sz="2000" i="1" dirty="0" err="1"/>
              <a:t>l</a:t>
            </a:r>
            <a:r>
              <a:rPr lang="en-US" sz="2000" i="1" baseline="-25000" dirty="0" err="1"/>
              <a:t>i</a:t>
            </a:r>
            <a:r>
              <a:rPr lang="en-US" sz="2000" i="1" dirty="0"/>
              <a:t> </a:t>
            </a:r>
            <a:r>
              <a:rPr lang="en-US" sz="2000" dirty="0"/>
              <a:t>and </a:t>
            </a:r>
            <a:r>
              <a:rPr lang="en-US" sz="2000" i="1" dirty="0" err="1"/>
              <a:t>l</a:t>
            </a:r>
            <a:r>
              <a:rPr lang="en-US" sz="2000" i="1" baseline="-25000" dirty="0" err="1"/>
              <a:t>j</a:t>
            </a:r>
            <a:r>
              <a:rPr lang="en-US" sz="2000" dirty="0"/>
              <a:t> forces a (logical) temporal order between them.  </a:t>
            </a:r>
          </a:p>
          <a:p>
            <a:pPr lvl="1"/>
            <a:r>
              <a:rPr lang="en-US" sz="1800" dirty="0"/>
              <a:t> If </a:t>
            </a:r>
            <a:r>
              <a:rPr lang="en-US" sz="1800" i="1" dirty="0" err="1"/>
              <a:t>l</a:t>
            </a:r>
            <a:r>
              <a:rPr lang="en-US" sz="1800" i="1" baseline="-25000" dirty="0" err="1"/>
              <a:t>i</a:t>
            </a:r>
            <a:r>
              <a:rPr lang="en-US" sz="1800" dirty="0"/>
              <a:t> and </a:t>
            </a:r>
            <a:r>
              <a:rPr lang="en-US" sz="1800" i="1" dirty="0" err="1"/>
              <a:t>l</a:t>
            </a:r>
            <a:r>
              <a:rPr lang="en-US" sz="1800" i="1" baseline="-25000" dirty="0" err="1"/>
              <a:t>j</a:t>
            </a:r>
            <a:r>
              <a:rPr lang="en-US" sz="1800" dirty="0"/>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0"/>
            <a:ext cx="8229600" cy="1143000"/>
          </a:xfrm>
        </p:spPr>
        <p:txBody>
          <a:bodyPr/>
          <a:lstStyle/>
          <a:p>
            <a:r>
              <a:rPr lang="en-US" sz="4000" b="1" dirty="0">
                <a:solidFill>
                  <a:schemeClr val="accent1">
                    <a:lumMod val="40000"/>
                    <a:lumOff val="60000"/>
                  </a:schemeClr>
                </a:solidFill>
              </a:rPr>
              <a:t>Conflict </a:t>
            </a:r>
            <a:r>
              <a:rPr lang="en-US" sz="4000" b="1" dirty="0" err="1">
                <a:solidFill>
                  <a:schemeClr val="accent1">
                    <a:lumMod val="40000"/>
                    <a:lumOff val="60000"/>
                  </a:schemeClr>
                </a:solidFill>
              </a:rPr>
              <a:t>Serializability</a:t>
            </a:r>
            <a:endParaRPr lang="en-US" sz="4000" b="1" dirty="0">
              <a:solidFill>
                <a:schemeClr val="accent1">
                  <a:lumMod val="40000"/>
                  <a:lumOff val="60000"/>
                </a:schemeClr>
              </a:solidFill>
            </a:endParaRPr>
          </a:p>
        </p:txBody>
      </p:sp>
      <p:sp>
        <p:nvSpPr>
          <p:cNvPr id="396291" name="Rectangle 3"/>
          <p:cNvSpPr>
            <a:spLocks noGrp="1" noChangeArrowheads="1"/>
          </p:cNvSpPr>
          <p:nvPr>
            <p:ph type="body" idx="1"/>
          </p:nvPr>
        </p:nvSpPr>
        <p:spPr>
          <a:xfrm>
            <a:off x="304800" y="1295400"/>
            <a:ext cx="8232775" cy="4276725"/>
          </a:xfrm>
        </p:spPr>
        <p:txBody>
          <a:bodyPr/>
          <a:lstStyle/>
          <a:p>
            <a:pPr algn="just">
              <a:tabLst>
                <a:tab pos="2222500" algn="l"/>
                <a:tab pos="2568575" algn="l"/>
                <a:tab pos="3319463" algn="l"/>
                <a:tab pos="3594100" algn="l"/>
              </a:tabLst>
            </a:pPr>
            <a:r>
              <a:rPr lang="en-US" sz="2400" dirty="0"/>
              <a:t>If a schedule </a:t>
            </a:r>
            <a:r>
              <a:rPr lang="en-US" sz="2400" i="1" dirty="0"/>
              <a:t>S</a:t>
            </a:r>
            <a:r>
              <a:rPr lang="en-US" sz="2400" dirty="0"/>
              <a:t> can be transformed into a schedule </a:t>
            </a:r>
            <a:r>
              <a:rPr lang="en-US" sz="2400" i="1" dirty="0"/>
              <a:t>S´ </a:t>
            </a:r>
            <a:r>
              <a:rPr lang="en-US" sz="2400" dirty="0"/>
              <a:t>by a series of swaps of non-conflicting instructions, we say that </a:t>
            </a:r>
            <a:r>
              <a:rPr lang="en-US" sz="2400" i="1" dirty="0"/>
              <a:t>S</a:t>
            </a:r>
            <a:r>
              <a:rPr lang="en-US" sz="2400" dirty="0"/>
              <a:t> and </a:t>
            </a:r>
            <a:r>
              <a:rPr lang="en-US" sz="2400" i="1" dirty="0"/>
              <a:t>S´ </a:t>
            </a:r>
            <a:r>
              <a:rPr lang="en-US" sz="2400" dirty="0"/>
              <a:t>are </a:t>
            </a:r>
            <a:r>
              <a:rPr lang="en-US" sz="2400" dirty="0">
                <a:solidFill>
                  <a:schemeClr val="tx2"/>
                </a:solidFill>
              </a:rPr>
              <a:t>conflict equivalent</a:t>
            </a:r>
            <a:r>
              <a:rPr lang="en-US" sz="2400" i="1" dirty="0" smtClean="0"/>
              <a:t>.</a:t>
            </a:r>
          </a:p>
          <a:p>
            <a:pPr algn="just">
              <a:tabLst>
                <a:tab pos="2222500" algn="l"/>
                <a:tab pos="2568575" algn="l"/>
                <a:tab pos="3319463" algn="l"/>
                <a:tab pos="3594100" algn="l"/>
              </a:tabLst>
            </a:pPr>
            <a:endParaRPr lang="en-US" sz="2400" dirty="0"/>
          </a:p>
          <a:p>
            <a:pPr algn="just">
              <a:tabLst>
                <a:tab pos="2222500" algn="l"/>
                <a:tab pos="2568575" algn="l"/>
                <a:tab pos="3319463" algn="l"/>
                <a:tab pos="3594100" algn="l"/>
              </a:tabLst>
            </a:pPr>
            <a:r>
              <a:rPr lang="en-US" sz="2400" dirty="0"/>
              <a:t>We say that a schedule </a:t>
            </a:r>
            <a:r>
              <a:rPr lang="en-US" sz="2400" i="1" dirty="0"/>
              <a:t>S</a:t>
            </a:r>
            <a:r>
              <a:rPr lang="en-US" sz="2400" dirty="0"/>
              <a:t> is </a:t>
            </a:r>
            <a:r>
              <a:rPr lang="en-US" sz="2400" dirty="0">
                <a:solidFill>
                  <a:schemeClr val="tx2"/>
                </a:solidFill>
              </a:rPr>
              <a:t>conflict </a:t>
            </a:r>
            <a:r>
              <a:rPr lang="en-US" sz="2400" dirty="0" err="1">
                <a:solidFill>
                  <a:schemeClr val="tx2"/>
                </a:solidFill>
              </a:rPr>
              <a:t>serializable</a:t>
            </a:r>
            <a:r>
              <a:rPr lang="en-US" sz="2400" dirty="0"/>
              <a:t> if it is conflict equivalent to a serial schedule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914400" y="228600"/>
            <a:ext cx="8229600" cy="1143000"/>
          </a:xfrm>
        </p:spPr>
        <p:txBody>
          <a:bodyPr/>
          <a:lstStyle/>
          <a:p>
            <a:r>
              <a:rPr lang="en-US" sz="3600" b="1" dirty="0">
                <a:solidFill>
                  <a:srgbClr val="FFFF00"/>
                </a:solidFill>
              </a:rPr>
              <a:t>Conflict </a:t>
            </a:r>
            <a:r>
              <a:rPr lang="en-US" sz="3600" b="1" dirty="0" err="1">
                <a:solidFill>
                  <a:srgbClr val="FFFF00"/>
                </a:solidFill>
              </a:rPr>
              <a:t>Serializability</a:t>
            </a:r>
            <a:r>
              <a:rPr lang="en-US" sz="3600" b="1" dirty="0">
                <a:solidFill>
                  <a:srgbClr val="FFFF00"/>
                </a:solidFill>
              </a:rPr>
              <a:t> (Cont.)</a:t>
            </a:r>
          </a:p>
        </p:txBody>
      </p:sp>
      <p:sp>
        <p:nvSpPr>
          <p:cNvPr id="397315" name="Rectangle 3"/>
          <p:cNvSpPr>
            <a:spLocks noGrp="1" noChangeArrowheads="1"/>
          </p:cNvSpPr>
          <p:nvPr>
            <p:ph type="body" idx="1"/>
          </p:nvPr>
        </p:nvSpPr>
        <p:spPr>
          <a:xfrm>
            <a:off x="457200" y="1066800"/>
            <a:ext cx="7854950" cy="4110038"/>
          </a:xfrm>
        </p:spPr>
        <p:txBody>
          <a:bodyPr/>
          <a:lstStyle/>
          <a:p>
            <a:pPr>
              <a:tabLst>
                <a:tab pos="2063750" algn="l"/>
                <a:tab pos="2511425" algn="l"/>
                <a:tab pos="3262313" algn="l"/>
                <a:tab pos="3881438" algn="l"/>
              </a:tabLst>
            </a:pPr>
            <a:r>
              <a:rPr lang="en-US" sz="2000" b="1" dirty="0"/>
              <a:t>Schedule </a:t>
            </a:r>
            <a:r>
              <a:rPr lang="en-US" sz="2000" b="1" dirty="0" smtClean="0"/>
              <a:t>1 </a:t>
            </a:r>
            <a:r>
              <a:rPr lang="en-US" sz="2000" b="1" dirty="0"/>
              <a:t>can be transformed into Schedule </a:t>
            </a:r>
            <a:r>
              <a:rPr lang="en-US" sz="2000" b="1" dirty="0" smtClean="0"/>
              <a:t>2, </a:t>
            </a:r>
            <a:r>
              <a:rPr lang="en-US" sz="2000" b="1" dirty="0"/>
              <a:t>a serial schedule where </a:t>
            </a:r>
            <a:r>
              <a:rPr lang="en-US" sz="2000" b="1" i="1" dirty="0"/>
              <a:t>T</a:t>
            </a:r>
            <a:r>
              <a:rPr lang="en-US" sz="2000" b="1" baseline="-25000" dirty="0"/>
              <a:t>2</a:t>
            </a:r>
            <a:r>
              <a:rPr lang="en-US" sz="2000" b="1" dirty="0"/>
              <a:t> follows </a:t>
            </a:r>
            <a:r>
              <a:rPr lang="en-US" sz="2000" b="1" i="1" dirty="0"/>
              <a:t>T</a:t>
            </a:r>
            <a:r>
              <a:rPr lang="en-US" sz="2000" b="1" baseline="-25000" dirty="0"/>
              <a:t>1</a:t>
            </a:r>
            <a:r>
              <a:rPr lang="en-US" sz="2000" b="1" dirty="0"/>
              <a:t>, by series of swaps of non-conflicting instructions. </a:t>
            </a:r>
          </a:p>
          <a:p>
            <a:pPr lvl="1">
              <a:tabLst>
                <a:tab pos="2063750" algn="l"/>
                <a:tab pos="2511425" algn="l"/>
                <a:tab pos="3262313" algn="l"/>
                <a:tab pos="3881438" algn="l"/>
              </a:tabLst>
            </a:pPr>
            <a:r>
              <a:rPr lang="en-US" sz="2000" b="1" dirty="0"/>
              <a:t>Therefore Schedule 3 is conflict </a:t>
            </a:r>
            <a:r>
              <a:rPr lang="en-US" sz="2000" b="1" dirty="0" err="1"/>
              <a:t>serializable</a:t>
            </a:r>
            <a:r>
              <a:rPr lang="en-US" sz="2000" b="1" dirty="0"/>
              <a:t>.</a:t>
            </a:r>
          </a:p>
        </p:txBody>
      </p:sp>
      <p:pic>
        <p:nvPicPr>
          <p:cNvPr id="397320" name="Picture 8"/>
          <p:cNvPicPr>
            <a:picLocks noChangeAspect="1" noChangeArrowheads="1"/>
          </p:cNvPicPr>
          <p:nvPr/>
        </p:nvPicPr>
        <p:blipFill>
          <a:blip r:embed="rId3"/>
          <a:srcRect l="17239" t="299" r="17462" b="896"/>
          <a:stretch>
            <a:fillRect/>
          </a:stretch>
        </p:blipFill>
        <p:spPr bwMode="auto">
          <a:xfrm>
            <a:off x="895350" y="2695575"/>
            <a:ext cx="3003550" cy="3409950"/>
          </a:xfrm>
          <a:prstGeom prst="rect">
            <a:avLst/>
          </a:prstGeom>
          <a:noFill/>
          <a:ln w="38100" cmpd="dbl">
            <a:solidFill>
              <a:schemeClr val="tx2"/>
            </a:solidFill>
            <a:miter lim="800000"/>
            <a:headEnd/>
            <a:tailEnd/>
          </a:ln>
          <a:effectLst/>
        </p:spPr>
      </p:pic>
      <p:pic>
        <p:nvPicPr>
          <p:cNvPr id="397322" name="Picture 10"/>
          <p:cNvPicPr>
            <a:picLocks noChangeAspect="1" noChangeArrowheads="1"/>
          </p:cNvPicPr>
          <p:nvPr/>
        </p:nvPicPr>
        <p:blipFill>
          <a:blip r:embed="rId4"/>
          <a:srcRect l="17506" t="531" r="17905" b="797"/>
          <a:stretch>
            <a:fillRect/>
          </a:stretch>
        </p:blipFill>
        <p:spPr bwMode="auto">
          <a:xfrm>
            <a:off x="5141913" y="2643188"/>
            <a:ext cx="2970212" cy="3403600"/>
          </a:xfrm>
          <a:prstGeom prst="rect">
            <a:avLst/>
          </a:prstGeom>
          <a:noFill/>
          <a:ln w="38100" cmpd="dbl">
            <a:solidFill>
              <a:schemeClr val="tx2"/>
            </a:solidFill>
            <a:miter lim="800000"/>
            <a:headEnd/>
            <a:tailEnd/>
          </a:ln>
          <a:effectLst/>
        </p:spPr>
      </p:pic>
      <p:sp>
        <p:nvSpPr>
          <p:cNvPr id="397323" name="Text Box 11"/>
          <p:cNvSpPr txBox="1">
            <a:spLocks noChangeArrowheads="1"/>
          </p:cNvSpPr>
          <p:nvPr/>
        </p:nvSpPr>
        <p:spPr bwMode="auto">
          <a:xfrm>
            <a:off x="1556422" y="6138863"/>
            <a:ext cx="1539204" cy="400110"/>
          </a:xfrm>
          <a:prstGeom prst="rect">
            <a:avLst/>
          </a:prstGeom>
          <a:noFill/>
          <a:ln w="9525">
            <a:noFill/>
            <a:miter lim="800000"/>
            <a:headEnd/>
            <a:tailEnd/>
          </a:ln>
          <a:effectLst/>
        </p:spPr>
        <p:txBody>
          <a:bodyPr wrap="none">
            <a:spAutoFit/>
          </a:bodyPr>
          <a:lstStyle/>
          <a:p>
            <a:pPr algn="r"/>
            <a:r>
              <a:rPr lang="en-US" sz="2000" b="1" dirty="0">
                <a:latin typeface="Helvetica" pitchFamily="34" charset="0"/>
              </a:rPr>
              <a:t>Schedule </a:t>
            </a:r>
            <a:r>
              <a:rPr lang="en-US" sz="2000" b="1" dirty="0" smtClean="0">
                <a:latin typeface="Helvetica" pitchFamily="34" charset="0"/>
              </a:rPr>
              <a:t>1</a:t>
            </a:r>
            <a:endParaRPr lang="en-US" sz="2000" b="1" dirty="0">
              <a:latin typeface="Helvetica" pitchFamily="34" charset="0"/>
            </a:endParaRPr>
          </a:p>
        </p:txBody>
      </p:sp>
      <p:sp>
        <p:nvSpPr>
          <p:cNvPr id="397324" name="Text Box 12"/>
          <p:cNvSpPr txBox="1">
            <a:spLocks noChangeArrowheads="1"/>
          </p:cNvSpPr>
          <p:nvPr/>
        </p:nvSpPr>
        <p:spPr bwMode="auto">
          <a:xfrm>
            <a:off x="5929984" y="6096000"/>
            <a:ext cx="1539204" cy="400110"/>
          </a:xfrm>
          <a:prstGeom prst="rect">
            <a:avLst/>
          </a:prstGeom>
          <a:noFill/>
          <a:ln w="9525">
            <a:noFill/>
            <a:miter lim="800000"/>
            <a:headEnd/>
            <a:tailEnd/>
          </a:ln>
          <a:effectLst/>
        </p:spPr>
        <p:txBody>
          <a:bodyPr wrap="none">
            <a:spAutoFit/>
          </a:bodyPr>
          <a:lstStyle/>
          <a:p>
            <a:pPr algn="r"/>
            <a:r>
              <a:rPr lang="en-US" sz="2000" b="1" dirty="0">
                <a:latin typeface="Helvetica" pitchFamily="34" charset="0"/>
              </a:rPr>
              <a:t>Schedule </a:t>
            </a:r>
            <a:r>
              <a:rPr lang="en-US" sz="2000" b="1" dirty="0" smtClean="0">
                <a:latin typeface="Helvetica" pitchFamily="34" charset="0"/>
              </a:rPr>
              <a:t>2</a:t>
            </a:r>
            <a:endParaRPr lang="en-US" sz="2000" b="1" dirty="0">
              <a:latin typeface="Helvetic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457200" y="228600"/>
            <a:ext cx="8229600" cy="1143000"/>
          </a:xfrm>
        </p:spPr>
        <p:txBody>
          <a:bodyPr/>
          <a:lstStyle/>
          <a:p>
            <a:r>
              <a:rPr lang="en-US" sz="3600" b="1" dirty="0">
                <a:solidFill>
                  <a:srgbClr val="FFFF00"/>
                </a:solidFill>
              </a:rPr>
              <a:t>View </a:t>
            </a:r>
            <a:r>
              <a:rPr lang="en-US" sz="3600" b="1" dirty="0" err="1">
                <a:solidFill>
                  <a:srgbClr val="FFFF00"/>
                </a:solidFill>
              </a:rPr>
              <a:t>Serializability</a:t>
            </a:r>
            <a:endParaRPr lang="en-US" sz="3600" b="1" dirty="0">
              <a:solidFill>
                <a:srgbClr val="FFFF00"/>
              </a:solidFill>
            </a:endParaRPr>
          </a:p>
        </p:txBody>
      </p:sp>
      <p:sp>
        <p:nvSpPr>
          <p:cNvPr id="398339" name="Rectangle 3"/>
          <p:cNvSpPr>
            <a:spLocks noGrp="1" noChangeArrowheads="1"/>
          </p:cNvSpPr>
          <p:nvPr>
            <p:ph type="body" idx="1"/>
          </p:nvPr>
        </p:nvSpPr>
        <p:spPr>
          <a:xfrm>
            <a:off x="381000" y="1106488"/>
            <a:ext cx="8099425" cy="5106987"/>
          </a:xfrm>
        </p:spPr>
        <p:txBody>
          <a:bodyPr/>
          <a:lstStyle/>
          <a:p>
            <a:r>
              <a:rPr lang="en-US" sz="2000" dirty="0"/>
              <a:t>Let </a:t>
            </a:r>
            <a:r>
              <a:rPr lang="en-US" sz="2000" i="1" dirty="0"/>
              <a:t>S</a:t>
            </a:r>
            <a:r>
              <a:rPr lang="en-US" sz="2000" dirty="0"/>
              <a:t> and </a:t>
            </a:r>
            <a:r>
              <a:rPr lang="en-US" sz="2000" i="1" dirty="0"/>
              <a:t>S´</a:t>
            </a:r>
            <a:r>
              <a:rPr lang="en-US" sz="2000" dirty="0"/>
              <a:t> be two schedules with the same set of transactions.  </a:t>
            </a:r>
            <a:r>
              <a:rPr lang="en-US" sz="2000" i="1" dirty="0"/>
              <a:t>S</a:t>
            </a:r>
            <a:r>
              <a:rPr lang="en-US" sz="2000" dirty="0"/>
              <a:t> and </a:t>
            </a:r>
            <a:r>
              <a:rPr lang="en-US" sz="2000" i="1" dirty="0"/>
              <a:t>S´</a:t>
            </a:r>
            <a:r>
              <a:rPr lang="en-US" sz="2000" dirty="0"/>
              <a:t> are </a:t>
            </a:r>
            <a:r>
              <a:rPr lang="en-US" sz="2000" dirty="0">
                <a:solidFill>
                  <a:schemeClr val="tx2"/>
                </a:solidFill>
              </a:rPr>
              <a:t>view equivalent</a:t>
            </a:r>
            <a:r>
              <a:rPr lang="en-US" sz="2000" i="1" dirty="0"/>
              <a:t> </a:t>
            </a:r>
            <a:r>
              <a:rPr lang="en-US" sz="2000" dirty="0"/>
              <a:t>if the following three conditions are met, for each data item </a:t>
            </a:r>
            <a:r>
              <a:rPr lang="en-US" sz="2000" i="1" dirty="0"/>
              <a:t>Q,</a:t>
            </a:r>
            <a:r>
              <a:rPr lang="en-US" sz="2000" dirty="0"/>
              <a:t> </a:t>
            </a:r>
            <a:endParaRPr lang="en-US" sz="2000" dirty="0" smtClean="0"/>
          </a:p>
          <a:p>
            <a:endParaRPr lang="en-US" sz="2000" dirty="0"/>
          </a:p>
          <a:p>
            <a:pPr marL="800100" lvl="1" indent="-342900">
              <a:buFont typeface="Monotype Sorts" charset="2"/>
              <a:buAutoNum type="arabicPeriod"/>
            </a:pPr>
            <a:r>
              <a:rPr lang="en-US" sz="1800" dirty="0"/>
              <a:t>If in schedule S, transaction </a:t>
            </a:r>
            <a:r>
              <a:rPr lang="en-US" sz="1800" i="1" dirty="0"/>
              <a:t>T</a:t>
            </a:r>
            <a:r>
              <a:rPr lang="en-US" sz="1800" i="1" baseline="-25000" dirty="0"/>
              <a:t>i</a:t>
            </a:r>
            <a:r>
              <a:rPr lang="en-US" sz="1800" i="1" dirty="0"/>
              <a:t> </a:t>
            </a:r>
            <a:r>
              <a:rPr lang="en-US" sz="1800" dirty="0"/>
              <a:t>reads the initial value of </a:t>
            </a:r>
            <a:r>
              <a:rPr lang="en-US" sz="1800" i="1" dirty="0"/>
              <a:t>Q</a:t>
            </a:r>
            <a:r>
              <a:rPr lang="en-US" sz="1800" dirty="0"/>
              <a:t>, then in schedule </a:t>
            </a:r>
            <a:r>
              <a:rPr lang="en-US" sz="1800" i="1" dirty="0"/>
              <a:t>S’</a:t>
            </a:r>
            <a:r>
              <a:rPr lang="en-US" sz="1800" dirty="0"/>
              <a:t> also transaction </a:t>
            </a:r>
            <a:r>
              <a:rPr lang="en-US" sz="1800" i="1" dirty="0"/>
              <a:t>T</a:t>
            </a:r>
            <a:r>
              <a:rPr lang="en-US" sz="1800" i="1" baseline="-25000" dirty="0"/>
              <a:t>i</a:t>
            </a:r>
            <a:r>
              <a:rPr lang="en-US" sz="1800" i="1" dirty="0"/>
              <a:t> </a:t>
            </a:r>
            <a:r>
              <a:rPr lang="en-US" sz="1800" dirty="0"/>
              <a:t> must read the initial value of </a:t>
            </a:r>
            <a:r>
              <a:rPr lang="en-US" sz="1800" i="1" dirty="0"/>
              <a:t>Q.</a:t>
            </a:r>
          </a:p>
          <a:p>
            <a:pPr marL="800100" lvl="1" indent="-342900">
              <a:buFont typeface="Monotype Sorts" charset="2"/>
              <a:buAutoNum type="arabicPeriod"/>
            </a:pPr>
            <a:r>
              <a:rPr lang="en-US" sz="1800" dirty="0"/>
              <a:t>If in schedule S transaction </a:t>
            </a:r>
            <a:r>
              <a:rPr lang="en-US" sz="1800" i="1" dirty="0"/>
              <a:t>T</a:t>
            </a:r>
            <a:r>
              <a:rPr lang="en-US" sz="1800" i="1" baseline="-25000" dirty="0"/>
              <a:t>i</a:t>
            </a:r>
            <a:r>
              <a:rPr lang="en-US" sz="1800" i="1" dirty="0"/>
              <a:t> </a:t>
            </a:r>
            <a:r>
              <a:rPr lang="en-US" sz="1800" dirty="0"/>
              <a:t>executes read(</a:t>
            </a:r>
            <a:r>
              <a:rPr lang="en-US" sz="1800" i="1" dirty="0"/>
              <a:t>Q)</a:t>
            </a:r>
            <a:r>
              <a:rPr lang="en-US" sz="1800" dirty="0"/>
              <a:t>, and that value was produced by transaction </a:t>
            </a:r>
            <a:r>
              <a:rPr lang="en-US" sz="1800" i="1" dirty="0" err="1"/>
              <a:t>T</a:t>
            </a:r>
            <a:r>
              <a:rPr lang="en-US" sz="1800" i="1" baseline="-25000" dirty="0" err="1"/>
              <a:t>j</a:t>
            </a:r>
            <a:r>
              <a:rPr lang="en-US" sz="1800" dirty="0"/>
              <a:t> </a:t>
            </a:r>
            <a:r>
              <a:rPr lang="en-US" sz="1800" i="1" dirty="0"/>
              <a:t> </a:t>
            </a:r>
            <a:r>
              <a:rPr lang="en-US" sz="1800" dirty="0"/>
              <a:t>(if any), then in schedule </a:t>
            </a:r>
            <a:r>
              <a:rPr lang="en-US" sz="1800" i="1" dirty="0"/>
              <a:t>S’</a:t>
            </a:r>
            <a:r>
              <a:rPr lang="en-US" sz="1800" dirty="0"/>
              <a:t> also transaction </a:t>
            </a:r>
            <a:r>
              <a:rPr lang="en-US" sz="1800" i="1" dirty="0"/>
              <a:t>T</a:t>
            </a:r>
            <a:r>
              <a:rPr lang="en-US" sz="1800" i="1" baseline="-25000" dirty="0"/>
              <a:t>i</a:t>
            </a:r>
            <a:r>
              <a:rPr lang="en-US" sz="1800" dirty="0"/>
              <a:t> must read the value of </a:t>
            </a:r>
            <a:r>
              <a:rPr lang="en-US" sz="1800" i="1" dirty="0"/>
              <a:t>Q</a:t>
            </a:r>
            <a:r>
              <a:rPr lang="en-US" sz="1800" dirty="0"/>
              <a:t> that was produced by the same write(Q) operation of transaction </a:t>
            </a:r>
            <a:r>
              <a:rPr lang="en-US" sz="1800" i="1" dirty="0" err="1"/>
              <a:t>T</a:t>
            </a:r>
            <a:r>
              <a:rPr lang="en-US" sz="1800" i="1" baseline="-25000" dirty="0" err="1"/>
              <a:t>j</a:t>
            </a:r>
            <a:r>
              <a:rPr lang="en-US" sz="1800" dirty="0"/>
              <a:t> .</a:t>
            </a:r>
          </a:p>
          <a:p>
            <a:pPr marL="800100" lvl="1" indent="-342900">
              <a:buFont typeface="Monotype Sorts" charset="2"/>
              <a:buAutoNum type="arabicPeriod"/>
            </a:pPr>
            <a:r>
              <a:rPr lang="en-US" sz="1800" dirty="0"/>
              <a:t>The transaction (if any) that performs the final write(</a:t>
            </a:r>
            <a:r>
              <a:rPr lang="en-US" sz="1800" i="1" dirty="0"/>
              <a:t>Q</a:t>
            </a:r>
            <a:r>
              <a:rPr lang="en-US" sz="1800" dirty="0"/>
              <a:t>) operation in schedule </a:t>
            </a:r>
            <a:r>
              <a:rPr lang="en-US" sz="1800" i="1" dirty="0"/>
              <a:t>S </a:t>
            </a:r>
            <a:r>
              <a:rPr lang="en-US" sz="1800" dirty="0"/>
              <a:t>must also perform the final</a:t>
            </a:r>
            <a:r>
              <a:rPr lang="en-US" sz="1800" i="1" dirty="0"/>
              <a:t> </a:t>
            </a:r>
            <a:r>
              <a:rPr lang="en-US" sz="1800" dirty="0"/>
              <a:t>write(</a:t>
            </a:r>
            <a:r>
              <a:rPr lang="en-US" sz="1800" i="1" dirty="0"/>
              <a:t>Q</a:t>
            </a:r>
            <a:r>
              <a:rPr lang="en-US" sz="1800" dirty="0"/>
              <a:t>) operation in schedule </a:t>
            </a:r>
            <a:r>
              <a:rPr lang="en-US" sz="1800" i="1" dirty="0"/>
              <a:t>S</a:t>
            </a:r>
            <a:r>
              <a:rPr lang="en-US" sz="1800" i="1" dirty="0" smtClean="0"/>
              <a:t>’.</a:t>
            </a: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705850" cy="5221287"/>
          </a:xfrm>
        </p:spPr>
        <p:txBody>
          <a:bodyPr/>
          <a:lstStyle/>
          <a:p>
            <a:endParaRPr lang="en-US" dirty="0" smtClean="0"/>
          </a:p>
          <a:p>
            <a:r>
              <a:rPr lang="en-US" dirty="0" smtClean="0"/>
              <a:t>Lock Based Protocols</a:t>
            </a:r>
          </a:p>
          <a:p>
            <a:r>
              <a:rPr lang="en-US" dirty="0" smtClean="0"/>
              <a:t>Timestamp Based Protocols</a:t>
            </a:r>
          </a:p>
          <a:p>
            <a:r>
              <a:rPr lang="en-US" dirty="0" smtClean="0"/>
              <a:t>Tree (or Graph) Based Protocols</a:t>
            </a:r>
          </a:p>
          <a:p>
            <a:r>
              <a:rPr lang="en-US" dirty="0" smtClean="0"/>
              <a:t>Deadlock handling techniques</a:t>
            </a:r>
            <a:endParaRPr lang="en-US" dirty="0"/>
          </a:p>
        </p:txBody>
      </p:sp>
      <p:sp>
        <p:nvSpPr>
          <p:cNvPr id="4" name="Rectangle 2"/>
          <p:cNvSpPr>
            <a:spLocks noGrp="1" noChangeArrowheads="1"/>
          </p:cNvSpPr>
          <p:nvPr>
            <p:ph type="title"/>
          </p:nvPr>
        </p:nvSpPr>
        <p:spPr>
          <a:xfrm>
            <a:off x="1219200" y="0"/>
            <a:ext cx="8229600" cy="1143000"/>
          </a:xfrm>
        </p:spPr>
        <p:txBody>
          <a:bodyPr/>
          <a:lstStyle/>
          <a:p>
            <a:r>
              <a:rPr lang="en-US" sz="3600" b="1" dirty="0" smtClean="0">
                <a:solidFill>
                  <a:schemeClr val="accent1">
                    <a:lumMod val="40000"/>
                    <a:lumOff val="60000"/>
                  </a:schemeClr>
                </a:solidFill>
              </a:rPr>
              <a:t>Concurrency Control Mechanisms</a:t>
            </a:r>
            <a:endParaRPr lang="en-US" sz="3600" b="1" dirty="0">
              <a:solidFill>
                <a:schemeClr val="accent1">
                  <a:lumMod val="40000"/>
                  <a:lumOff val="6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400" dirty="0" smtClean="0"/>
          </a:p>
          <a:p>
            <a:r>
              <a:rPr lang="en-US" sz="2400" dirty="0" smtClean="0"/>
              <a:t>To ensure </a:t>
            </a:r>
            <a:r>
              <a:rPr lang="en-US" sz="2400" dirty="0" err="1" smtClean="0"/>
              <a:t>serializability</a:t>
            </a:r>
            <a:r>
              <a:rPr lang="en-US" sz="2400" dirty="0" smtClean="0"/>
              <a:t>, it is required that when one transaction is accessing a data item no other transaction can modify it.</a:t>
            </a:r>
          </a:p>
          <a:p>
            <a:r>
              <a:rPr lang="en-US" sz="2400" dirty="0" smtClean="0"/>
              <a:t>There are 2 ways to lock a data item:</a:t>
            </a:r>
          </a:p>
          <a:p>
            <a:pPr lvl="1"/>
            <a:r>
              <a:rPr lang="en-US" sz="2000" dirty="0" smtClean="0"/>
              <a:t>Shared lock (Read mode)</a:t>
            </a:r>
          </a:p>
          <a:p>
            <a:pPr lvl="1"/>
            <a:r>
              <a:rPr lang="en-US" sz="2000" dirty="0" smtClean="0"/>
              <a:t>Exclusive lock (Write mode)</a:t>
            </a:r>
          </a:p>
          <a:p>
            <a:pPr lvl="1">
              <a:buNone/>
            </a:pPr>
            <a:endParaRPr lang="en-US" dirty="0" smtClean="0"/>
          </a:p>
          <a:p>
            <a:pPr lvl="1">
              <a:buNone/>
            </a:pPr>
            <a:r>
              <a:rPr lang="en-US" dirty="0" smtClean="0"/>
              <a:t>Shared locks are compatible with only other shared locks and not with exclusive locks.</a:t>
            </a:r>
            <a:endParaRPr lang="en-US" dirty="0"/>
          </a:p>
        </p:txBody>
      </p:sp>
      <p:sp>
        <p:nvSpPr>
          <p:cNvPr id="5" name="Rectangle 2"/>
          <p:cNvSpPr txBox="1">
            <a:spLocks noChangeArrowheads="1"/>
          </p:cNvSpPr>
          <p:nvPr/>
        </p:nvSpPr>
        <p:spPr>
          <a:xfrm>
            <a:off x="1219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dirty="0" smtClean="0">
                <a:ln>
                  <a:noFill/>
                </a:ln>
                <a:solidFill>
                  <a:schemeClr val="accent1">
                    <a:lumMod val="40000"/>
                    <a:lumOff val="60000"/>
                  </a:schemeClr>
                </a:solidFill>
                <a:effectLst/>
                <a:uLnTx/>
                <a:uFillTx/>
                <a:latin typeface="+mj-lt"/>
                <a:ea typeface="+mj-ea"/>
                <a:cs typeface="+mj-cs"/>
              </a:rPr>
              <a:t>Locking Schemes</a:t>
            </a:r>
            <a:endParaRPr kumimoji="0" lang="en-US" sz="3600" b="1" i="0" u="none" strike="noStrike" kern="0" cap="none" spc="0" normalizeH="0" baseline="0" noProof="0" dirty="0">
              <a:ln>
                <a:noFill/>
              </a:ln>
              <a:solidFill>
                <a:schemeClr val="accent1">
                  <a:lumMod val="40000"/>
                  <a:lumOff val="60000"/>
                </a:schemeClr>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325562"/>
          </a:xfrm>
        </p:spPr>
        <p:txBody>
          <a:bodyPr/>
          <a:lstStyle/>
          <a:p>
            <a:r>
              <a:rPr lang="en-US" dirty="0" smtClean="0">
                <a:solidFill>
                  <a:srgbClr val="FFFF00"/>
                </a:solidFill>
              </a:rPr>
              <a:t> Examples of Transaction(SQL)</a:t>
            </a:r>
            <a:endParaRPr lang="en-US" dirty="0">
              <a:solidFill>
                <a:srgbClr val="FFFF00"/>
              </a:solidFill>
            </a:endParaRPr>
          </a:p>
        </p:txBody>
      </p:sp>
      <p:sp>
        <p:nvSpPr>
          <p:cNvPr id="3" name="Content Placeholder 2"/>
          <p:cNvSpPr>
            <a:spLocks noGrp="1"/>
          </p:cNvSpPr>
          <p:nvPr>
            <p:ph idx="1"/>
          </p:nvPr>
        </p:nvSpPr>
        <p:spPr>
          <a:xfrm>
            <a:off x="242888" y="1981200"/>
            <a:ext cx="8705850" cy="4254500"/>
          </a:xfrm>
        </p:spPr>
        <p:txBody>
          <a:bodyPr/>
          <a:lstStyle/>
          <a:p>
            <a:pPr>
              <a:lnSpc>
                <a:spcPct val="90000"/>
              </a:lnSpc>
              <a:spcBef>
                <a:spcPct val="35000"/>
              </a:spcBef>
              <a:buFont typeface="Arial" pitchFamily="34" charset="0"/>
              <a:buChar char="•"/>
            </a:pPr>
            <a:r>
              <a:rPr lang="en-US" dirty="0" smtClean="0"/>
              <a:t>Any action that reads from and/or writes to a database may consist of </a:t>
            </a:r>
          </a:p>
          <a:p>
            <a:pPr lvl="1">
              <a:lnSpc>
                <a:spcPct val="90000"/>
              </a:lnSpc>
              <a:spcBef>
                <a:spcPct val="35000"/>
              </a:spcBef>
              <a:buFont typeface="Arial" pitchFamily="34" charset="0"/>
              <a:buChar char="•"/>
            </a:pPr>
            <a:r>
              <a:rPr lang="en-US" dirty="0" smtClean="0"/>
              <a:t>Simple SELECT statement to generate a list of table contents </a:t>
            </a:r>
          </a:p>
          <a:p>
            <a:pPr lvl="1">
              <a:lnSpc>
                <a:spcPct val="90000"/>
              </a:lnSpc>
              <a:spcBef>
                <a:spcPct val="35000"/>
              </a:spcBef>
              <a:buFont typeface="Arial" pitchFamily="34" charset="0"/>
              <a:buChar char="•"/>
            </a:pPr>
            <a:r>
              <a:rPr lang="en-US" dirty="0" smtClean="0"/>
              <a:t>A series of related UPDATE statements to change the values of attributes in various tables</a:t>
            </a:r>
          </a:p>
          <a:p>
            <a:pPr lvl="1">
              <a:lnSpc>
                <a:spcPct val="90000"/>
              </a:lnSpc>
              <a:spcBef>
                <a:spcPct val="35000"/>
              </a:spcBef>
              <a:buFont typeface="Arial" pitchFamily="34" charset="0"/>
              <a:buChar char="•"/>
            </a:pPr>
            <a:r>
              <a:rPr lang="en-US" dirty="0" smtClean="0"/>
              <a:t>A series of INSERT statements to add rows to one or more tables</a:t>
            </a:r>
          </a:p>
          <a:p>
            <a:pPr lvl="1">
              <a:lnSpc>
                <a:spcPct val="90000"/>
              </a:lnSpc>
              <a:spcBef>
                <a:spcPct val="35000"/>
              </a:spcBef>
              <a:buFont typeface="Arial" pitchFamily="34" charset="0"/>
              <a:buChar char="•"/>
            </a:pPr>
            <a:r>
              <a:rPr lang="en-US" dirty="0" smtClean="0"/>
              <a:t>A combination of SELECT, UPDATE, and INSERT statements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b="1" dirty="0" smtClean="0">
                <a:solidFill>
                  <a:schemeClr val="accent5"/>
                </a:solidFill>
              </a:rPr>
              <a:t>Starvation</a:t>
            </a:r>
            <a:endParaRPr lang="en-US" sz="4800" b="1" dirty="0">
              <a:solidFill>
                <a:schemeClr val="accent5"/>
              </a:solidFill>
            </a:endParaRPr>
          </a:p>
        </p:txBody>
      </p:sp>
      <p:sp>
        <p:nvSpPr>
          <p:cNvPr id="3" name="Content Placeholder 2"/>
          <p:cNvSpPr>
            <a:spLocks noGrp="1"/>
          </p:cNvSpPr>
          <p:nvPr>
            <p:ph idx="1"/>
          </p:nvPr>
        </p:nvSpPr>
        <p:spPr/>
        <p:txBody>
          <a:bodyPr/>
          <a:lstStyle/>
          <a:p>
            <a:endParaRPr lang="en-US" dirty="0" smtClean="0"/>
          </a:p>
          <a:p>
            <a:r>
              <a:rPr lang="en-US" dirty="0" smtClean="0"/>
              <a:t>Starvation may occur due to 2 reasons:</a:t>
            </a:r>
          </a:p>
          <a:p>
            <a:pPr lvl="1"/>
            <a:r>
              <a:rPr lang="en-US" dirty="0" smtClean="0"/>
              <a:t> Allowing a higher priority trans to acquire lock may result in starvation of lower priority trans waiting for an x lock.</a:t>
            </a:r>
          </a:p>
          <a:p>
            <a:pPr lvl="1"/>
            <a:endParaRPr lang="en-US" dirty="0" smtClean="0"/>
          </a:p>
          <a:p>
            <a:pPr lvl="1"/>
            <a:r>
              <a:rPr lang="en-US" dirty="0" smtClean="0"/>
              <a:t>When a shared lock is acquired by a series of trans on a data item and at the same time any other trans is waiting for x-lock on it.</a:t>
            </a:r>
          </a:p>
          <a:p>
            <a:pPr lvl="1"/>
            <a:endParaRPr lang="en-US" dirty="0" smtClean="0"/>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solidFill>
                  <a:schemeClr val="accent5"/>
                </a:solidFill>
              </a:rPr>
              <a:t>Solution to Starvation</a:t>
            </a:r>
            <a:endParaRPr lang="en-US" dirty="0">
              <a:solidFill>
                <a:schemeClr val="accent5"/>
              </a:solidFill>
            </a:endParaRPr>
          </a:p>
        </p:txBody>
      </p:sp>
      <p:sp>
        <p:nvSpPr>
          <p:cNvPr id="3" name="Content Placeholder 2"/>
          <p:cNvSpPr>
            <a:spLocks noGrp="1"/>
          </p:cNvSpPr>
          <p:nvPr>
            <p:ph idx="1"/>
          </p:nvPr>
        </p:nvSpPr>
        <p:spPr/>
        <p:txBody>
          <a:bodyPr/>
          <a:lstStyle/>
          <a:p>
            <a:endParaRPr lang="en-US" dirty="0" smtClean="0"/>
          </a:p>
          <a:p>
            <a:r>
              <a:rPr lang="en-US" dirty="0" smtClean="0"/>
              <a:t>When a trans Ti requests a lock on data item Q, the concurrency ctrl manager grants the lock only when:</a:t>
            </a:r>
          </a:p>
          <a:p>
            <a:pPr lvl="1"/>
            <a:r>
              <a:rPr lang="en-US" dirty="0" smtClean="0"/>
              <a:t> There is no other trans holding a conflicting lock.</a:t>
            </a:r>
          </a:p>
          <a:p>
            <a:pPr lvl="1"/>
            <a:r>
              <a:rPr lang="en-US" dirty="0" smtClean="0"/>
              <a:t>There is no other trans which is waiting for  a lock on Q and made lock request before Ti.</a:t>
            </a:r>
          </a:p>
          <a:p>
            <a:pPr lvl="1">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accent5"/>
                </a:solidFill>
              </a:rPr>
              <a:t>2 PL</a:t>
            </a:r>
            <a:endParaRPr lang="en-US" b="1" dirty="0">
              <a:solidFill>
                <a:schemeClr val="accent5"/>
              </a:solidFill>
            </a:endParaRPr>
          </a:p>
        </p:txBody>
      </p:sp>
      <p:sp>
        <p:nvSpPr>
          <p:cNvPr id="3" name="Content Placeholder 2"/>
          <p:cNvSpPr>
            <a:spLocks noGrp="1"/>
          </p:cNvSpPr>
          <p:nvPr>
            <p:ph idx="1"/>
          </p:nvPr>
        </p:nvSpPr>
        <p:spPr>
          <a:xfrm>
            <a:off x="228600" y="762000"/>
            <a:ext cx="8705850" cy="5221287"/>
          </a:xfrm>
        </p:spPr>
        <p:txBody>
          <a:bodyPr/>
          <a:lstStyle/>
          <a:p>
            <a:r>
              <a:rPr lang="en-US" sz="2400" dirty="0" smtClean="0"/>
              <a:t>There are two phases in which a trans holds and releases a lock on a data item</a:t>
            </a:r>
            <a:r>
              <a:rPr lang="en-US" dirty="0" smtClean="0"/>
              <a:t>:</a:t>
            </a:r>
          </a:p>
          <a:p>
            <a:r>
              <a:rPr lang="en-US" sz="2400" dirty="0" smtClean="0">
                <a:latin typeface="+mj-lt"/>
              </a:rPr>
              <a:t>Phase 1: Growing Phase</a:t>
            </a:r>
          </a:p>
          <a:p>
            <a:pPr lvl="1"/>
            <a:r>
              <a:rPr lang="en-US" sz="2000" dirty="0" smtClean="0">
                <a:latin typeface="+mj-lt"/>
              </a:rPr>
              <a:t>transaction may obtain locks </a:t>
            </a:r>
          </a:p>
          <a:p>
            <a:pPr lvl="1"/>
            <a:r>
              <a:rPr lang="en-US" sz="2000" dirty="0" smtClean="0">
                <a:latin typeface="+mj-lt"/>
              </a:rPr>
              <a:t>transaction may not release locks</a:t>
            </a:r>
          </a:p>
          <a:p>
            <a:r>
              <a:rPr lang="en-US" sz="2400" dirty="0" smtClean="0">
                <a:latin typeface="+mj-lt"/>
              </a:rPr>
              <a:t>Phase 2: Shrinking Phase</a:t>
            </a:r>
          </a:p>
          <a:p>
            <a:pPr lvl="1"/>
            <a:r>
              <a:rPr lang="en-US" sz="2000" dirty="0" smtClean="0">
                <a:latin typeface="+mj-lt"/>
              </a:rPr>
              <a:t>transaction may release locks</a:t>
            </a:r>
          </a:p>
          <a:p>
            <a:pPr lvl="1"/>
            <a:r>
              <a:rPr lang="en-US" sz="2000" dirty="0" smtClean="0">
                <a:latin typeface="+mj-lt"/>
              </a:rPr>
              <a:t>transaction may not obtain locks</a:t>
            </a:r>
          </a:p>
          <a:p>
            <a:pPr lvl="1"/>
            <a:r>
              <a:rPr lang="en-US" dirty="0" smtClean="0"/>
              <a:t>Problems with 2 PL:</a:t>
            </a:r>
          </a:p>
          <a:p>
            <a:pPr lvl="2"/>
            <a:r>
              <a:rPr lang="en-US" dirty="0" smtClean="0"/>
              <a:t>It does not ensure freedom from deadlocks</a:t>
            </a:r>
          </a:p>
          <a:p>
            <a:pPr lvl="2"/>
            <a:r>
              <a:rPr lang="en-US" dirty="0" smtClean="0"/>
              <a:t>Cascading rollbacks may occur. </a:t>
            </a:r>
          </a:p>
          <a:p>
            <a:pPr lvl="3"/>
            <a:r>
              <a:rPr lang="en-US" dirty="0" smtClean="0"/>
              <a:t>Cascading rollbacks can be avoided by </a:t>
            </a:r>
          </a:p>
          <a:p>
            <a:pPr lvl="4"/>
            <a:r>
              <a:rPr lang="en-US" dirty="0" smtClean="0"/>
              <a:t>Strict 2PL</a:t>
            </a:r>
          </a:p>
          <a:p>
            <a:pPr lvl="4"/>
            <a:r>
              <a:rPr lang="en-US" dirty="0" smtClean="0"/>
              <a:t>Rigorous 2Pl</a:t>
            </a:r>
          </a:p>
          <a:p>
            <a:pPr lvl="5"/>
            <a:endParaRPr lang="en-US" dirty="0" smtClean="0"/>
          </a:p>
          <a:p>
            <a:pPr lvl="4">
              <a:buNone/>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chemeClr val="accent5"/>
                </a:solidFill>
              </a:rPr>
              <a:t>Lock Conversions</a:t>
            </a:r>
            <a:endParaRPr lang="en-US" b="1" dirty="0">
              <a:solidFill>
                <a:schemeClr val="accent5"/>
              </a:solidFill>
            </a:endParaRPr>
          </a:p>
        </p:txBody>
      </p:sp>
      <p:sp>
        <p:nvSpPr>
          <p:cNvPr id="3" name="Content Placeholder 2"/>
          <p:cNvSpPr>
            <a:spLocks noGrp="1"/>
          </p:cNvSpPr>
          <p:nvPr>
            <p:ph idx="1"/>
          </p:nvPr>
        </p:nvSpPr>
        <p:spPr/>
        <p:txBody>
          <a:bodyPr/>
          <a:lstStyle/>
          <a:p>
            <a:r>
              <a:rPr lang="en-US" sz="2400" dirty="0" smtClean="0">
                <a:latin typeface="+mj-lt"/>
              </a:rPr>
              <a:t>Two-phase locking with lock conversions:</a:t>
            </a:r>
          </a:p>
          <a:p>
            <a:pPr>
              <a:lnSpc>
                <a:spcPct val="130000"/>
              </a:lnSpc>
              <a:buFont typeface="Monotype Sorts" pitchFamily="2" charset="2"/>
              <a:buNone/>
            </a:pPr>
            <a:r>
              <a:rPr lang="en-US" sz="2400" dirty="0" smtClean="0">
                <a:latin typeface="+mj-lt"/>
              </a:rPr>
              <a:t>     –   First Phase:        </a:t>
            </a:r>
          </a:p>
          <a:p>
            <a:pPr lvl="1"/>
            <a:r>
              <a:rPr lang="en-US" sz="2000" dirty="0" smtClean="0">
                <a:latin typeface="+mj-lt"/>
              </a:rPr>
              <a:t>can acquire a </a:t>
            </a:r>
            <a:r>
              <a:rPr lang="en-US" sz="2000" b="1" dirty="0" smtClean="0">
                <a:latin typeface="+mj-lt"/>
              </a:rPr>
              <a:t>lock-S</a:t>
            </a:r>
            <a:r>
              <a:rPr lang="en-US" sz="2000" dirty="0" smtClean="0">
                <a:latin typeface="+mj-lt"/>
              </a:rPr>
              <a:t> on item</a:t>
            </a:r>
          </a:p>
          <a:p>
            <a:pPr lvl="1"/>
            <a:r>
              <a:rPr lang="en-US" sz="2000" dirty="0" smtClean="0">
                <a:latin typeface="+mj-lt"/>
              </a:rPr>
              <a:t>can acquire a </a:t>
            </a:r>
            <a:r>
              <a:rPr lang="en-US" sz="2000" b="1" dirty="0" smtClean="0">
                <a:latin typeface="+mj-lt"/>
              </a:rPr>
              <a:t>lock-X</a:t>
            </a:r>
            <a:r>
              <a:rPr lang="en-US" sz="2000" dirty="0" smtClean="0">
                <a:latin typeface="+mj-lt"/>
              </a:rPr>
              <a:t> on item</a:t>
            </a:r>
          </a:p>
          <a:p>
            <a:pPr lvl="1"/>
            <a:r>
              <a:rPr lang="en-US" sz="2000" dirty="0" smtClean="0">
                <a:latin typeface="+mj-lt"/>
              </a:rPr>
              <a:t>can convert a </a:t>
            </a:r>
            <a:r>
              <a:rPr lang="en-US" sz="2000" b="1" dirty="0" smtClean="0">
                <a:latin typeface="+mj-lt"/>
              </a:rPr>
              <a:t>lock-S</a:t>
            </a:r>
            <a:r>
              <a:rPr lang="en-US" sz="2000" dirty="0" smtClean="0">
                <a:latin typeface="+mj-lt"/>
              </a:rPr>
              <a:t> to a </a:t>
            </a:r>
            <a:r>
              <a:rPr lang="en-US" sz="2000" b="1" dirty="0" smtClean="0">
                <a:latin typeface="+mj-lt"/>
              </a:rPr>
              <a:t>lock-X</a:t>
            </a:r>
            <a:r>
              <a:rPr lang="en-US" sz="2000" dirty="0" smtClean="0">
                <a:latin typeface="+mj-lt"/>
              </a:rPr>
              <a:t> (</a:t>
            </a:r>
            <a:r>
              <a:rPr lang="en-US" sz="2000" b="1" dirty="0" smtClean="0">
                <a:latin typeface="+mj-lt"/>
              </a:rPr>
              <a:t>upgrade</a:t>
            </a:r>
            <a:r>
              <a:rPr lang="en-US" sz="2000" dirty="0" smtClean="0">
                <a:latin typeface="+mj-lt"/>
              </a:rPr>
              <a:t>)</a:t>
            </a:r>
          </a:p>
          <a:p>
            <a:pPr>
              <a:lnSpc>
                <a:spcPct val="130000"/>
              </a:lnSpc>
              <a:buFont typeface="Monotype Sorts" pitchFamily="2" charset="2"/>
              <a:buNone/>
            </a:pPr>
            <a:r>
              <a:rPr lang="en-US" sz="2400" dirty="0" smtClean="0">
                <a:latin typeface="+mj-lt"/>
              </a:rPr>
              <a:t>     –   Second Phase:</a:t>
            </a:r>
          </a:p>
          <a:p>
            <a:pPr lvl="1"/>
            <a:r>
              <a:rPr lang="en-US" sz="2000" dirty="0" smtClean="0">
                <a:latin typeface="+mj-lt"/>
              </a:rPr>
              <a:t>can release a </a:t>
            </a:r>
            <a:r>
              <a:rPr lang="en-US" sz="2000" b="1" dirty="0" smtClean="0">
                <a:latin typeface="+mj-lt"/>
              </a:rPr>
              <a:t>lock-S</a:t>
            </a:r>
            <a:endParaRPr lang="en-US" sz="2000" dirty="0" smtClean="0">
              <a:latin typeface="+mj-lt"/>
            </a:endParaRPr>
          </a:p>
          <a:p>
            <a:pPr lvl="1"/>
            <a:r>
              <a:rPr lang="en-US" sz="2000" dirty="0" smtClean="0">
                <a:latin typeface="+mj-lt"/>
              </a:rPr>
              <a:t>can release a </a:t>
            </a:r>
            <a:r>
              <a:rPr lang="en-US" sz="2000" b="1" dirty="0" smtClean="0">
                <a:latin typeface="+mj-lt"/>
              </a:rPr>
              <a:t>lock-X</a:t>
            </a:r>
            <a:endParaRPr lang="en-US" sz="2000" dirty="0" smtClean="0">
              <a:latin typeface="+mj-lt"/>
            </a:endParaRPr>
          </a:p>
          <a:p>
            <a:pPr lvl="1"/>
            <a:r>
              <a:rPr lang="en-US" sz="2000" dirty="0" smtClean="0">
                <a:latin typeface="+mj-lt"/>
              </a:rPr>
              <a:t>can convert a </a:t>
            </a:r>
            <a:r>
              <a:rPr lang="en-US" sz="2000" b="1" dirty="0" smtClean="0">
                <a:latin typeface="+mj-lt"/>
              </a:rPr>
              <a:t>lock-X</a:t>
            </a:r>
            <a:r>
              <a:rPr lang="en-US" sz="2000" dirty="0" smtClean="0">
                <a:latin typeface="+mj-lt"/>
              </a:rPr>
              <a:t> to a </a:t>
            </a:r>
            <a:r>
              <a:rPr lang="en-US" sz="2000" b="1" dirty="0" smtClean="0">
                <a:latin typeface="+mj-lt"/>
              </a:rPr>
              <a:t>lock-S</a:t>
            </a:r>
            <a:r>
              <a:rPr lang="en-US" sz="2000" dirty="0" smtClean="0">
                <a:latin typeface="+mj-lt"/>
              </a:rPr>
              <a:t> </a:t>
            </a:r>
            <a:r>
              <a:rPr lang="en-US" sz="2000" b="1" dirty="0" smtClean="0">
                <a:latin typeface="+mj-lt"/>
              </a:rPr>
              <a:t> (downgrade</a:t>
            </a:r>
            <a:r>
              <a:rPr lang="en-US" sz="2000" dirty="0" smtClean="0">
                <a:latin typeface="+mj-lt"/>
              </a:rPr>
              <a:t>)</a:t>
            </a:r>
          </a:p>
          <a:p>
            <a:pPr>
              <a:lnSpc>
                <a:spcPct val="120000"/>
              </a:lnSpc>
            </a:pPr>
            <a:r>
              <a:rPr lang="en-US" sz="2400" dirty="0" smtClean="0">
                <a:latin typeface="+mj-lt"/>
              </a:rPr>
              <a:t>This protocol assures </a:t>
            </a:r>
            <a:r>
              <a:rPr lang="en-US" sz="2400" dirty="0" err="1" smtClean="0">
                <a:latin typeface="+mj-lt"/>
              </a:rPr>
              <a:t>serializability</a:t>
            </a:r>
            <a:r>
              <a:rPr lang="en-US" sz="2400" dirty="0" smtClean="0">
                <a:latin typeface="+mj-lt"/>
              </a:rPr>
              <a:t>. But still relies on the programmer to insert the various  locking instructions.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0"/>
            <a:ext cx="8229600" cy="1143000"/>
          </a:xfrm>
        </p:spPr>
        <p:txBody>
          <a:bodyPr/>
          <a:lstStyle/>
          <a:p>
            <a:r>
              <a:rPr lang="en-US" dirty="0">
                <a:solidFill>
                  <a:schemeClr val="accent5"/>
                </a:solidFill>
              </a:rPr>
              <a:t>Timestamp-Based Protocols</a:t>
            </a:r>
          </a:p>
        </p:txBody>
      </p:sp>
      <p:sp>
        <p:nvSpPr>
          <p:cNvPr id="35843" name="Rectangle 3"/>
          <p:cNvSpPr>
            <a:spLocks noGrp="1" noChangeArrowheads="1"/>
          </p:cNvSpPr>
          <p:nvPr>
            <p:ph type="body" idx="4294967295"/>
          </p:nvPr>
        </p:nvSpPr>
        <p:spPr>
          <a:xfrm>
            <a:off x="476250" y="1114425"/>
            <a:ext cx="8362950" cy="3914775"/>
          </a:xfrm>
        </p:spPr>
        <p:txBody>
          <a:bodyPr/>
          <a:lstStyle/>
          <a:p>
            <a:pPr>
              <a:lnSpc>
                <a:spcPct val="110000"/>
              </a:lnSpc>
            </a:pPr>
            <a:r>
              <a:rPr lang="en-US" sz="2400" dirty="0">
                <a:latin typeface="+mj-lt"/>
              </a:rPr>
              <a:t>Each transaction is issued a timestamp when it enters the system. If an old transaction </a:t>
            </a:r>
            <a:r>
              <a:rPr lang="en-US" sz="2400" i="1" dirty="0">
                <a:latin typeface="+mj-lt"/>
              </a:rPr>
              <a:t>T</a:t>
            </a:r>
            <a:r>
              <a:rPr lang="en-US" sz="2400" i="1" baseline="-25000" dirty="0">
                <a:latin typeface="+mj-lt"/>
              </a:rPr>
              <a:t>i</a:t>
            </a:r>
            <a:r>
              <a:rPr lang="en-US" sz="2400" dirty="0">
                <a:latin typeface="+mj-lt"/>
              </a:rPr>
              <a:t> has time-stamp TS(</a:t>
            </a:r>
            <a:r>
              <a:rPr lang="en-US" sz="2400" i="1" dirty="0">
                <a:latin typeface="+mj-lt"/>
              </a:rPr>
              <a:t>T</a:t>
            </a:r>
            <a:r>
              <a:rPr lang="en-US" sz="2400" i="1" baseline="-25000" dirty="0">
                <a:latin typeface="+mj-lt"/>
              </a:rPr>
              <a:t>i</a:t>
            </a:r>
            <a:r>
              <a:rPr lang="en-US" sz="2400" dirty="0">
                <a:latin typeface="+mj-lt"/>
              </a:rPr>
              <a:t>), a new transaction </a:t>
            </a:r>
            <a:r>
              <a:rPr lang="en-US" sz="2400" i="1" dirty="0" err="1">
                <a:latin typeface="+mj-lt"/>
              </a:rPr>
              <a:t>T</a:t>
            </a:r>
            <a:r>
              <a:rPr lang="en-US" sz="2400" i="1" baseline="-25000" dirty="0" err="1">
                <a:latin typeface="+mj-lt"/>
              </a:rPr>
              <a:t>j</a:t>
            </a:r>
            <a:r>
              <a:rPr lang="en-US" sz="2400" dirty="0">
                <a:latin typeface="+mj-lt"/>
              </a:rPr>
              <a:t> is assigned time-stamp TS(</a:t>
            </a:r>
            <a:r>
              <a:rPr lang="en-US" sz="2400" i="1" dirty="0" err="1">
                <a:latin typeface="+mj-lt"/>
              </a:rPr>
              <a:t>T</a:t>
            </a:r>
            <a:r>
              <a:rPr lang="en-US" sz="2400" i="1" baseline="-25000" dirty="0" err="1">
                <a:latin typeface="+mj-lt"/>
              </a:rPr>
              <a:t>j</a:t>
            </a:r>
            <a:r>
              <a:rPr lang="en-US" sz="2400" dirty="0">
                <a:latin typeface="+mj-lt"/>
              </a:rPr>
              <a:t>) such that TS(</a:t>
            </a:r>
            <a:r>
              <a:rPr lang="en-US" sz="2400" i="1" dirty="0">
                <a:latin typeface="+mj-lt"/>
              </a:rPr>
              <a:t>T</a:t>
            </a:r>
            <a:r>
              <a:rPr lang="en-US" sz="2400" i="1" baseline="-25000" dirty="0">
                <a:latin typeface="+mj-lt"/>
              </a:rPr>
              <a:t>i</a:t>
            </a:r>
            <a:r>
              <a:rPr lang="en-US" sz="2400" dirty="0">
                <a:latin typeface="+mj-lt"/>
              </a:rPr>
              <a:t>) &lt;TS(</a:t>
            </a:r>
            <a:r>
              <a:rPr lang="en-US" sz="2400" i="1" dirty="0" err="1">
                <a:latin typeface="+mj-lt"/>
              </a:rPr>
              <a:t>T</a:t>
            </a:r>
            <a:r>
              <a:rPr lang="en-US" sz="2400" i="1" baseline="-25000" dirty="0" err="1">
                <a:latin typeface="+mj-lt"/>
              </a:rPr>
              <a:t>j</a:t>
            </a:r>
            <a:r>
              <a:rPr lang="en-US" sz="2400" dirty="0">
                <a:latin typeface="+mj-lt"/>
              </a:rPr>
              <a:t>). </a:t>
            </a:r>
          </a:p>
          <a:p>
            <a:pPr>
              <a:lnSpc>
                <a:spcPct val="110000"/>
              </a:lnSpc>
            </a:pPr>
            <a:r>
              <a:rPr lang="en-US" sz="2400" dirty="0">
                <a:latin typeface="+mj-lt"/>
              </a:rPr>
              <a:t>The protocol manages concurrent execution such that the time-stamps determine the </a:t>
            </a:r>
            <a:r>
              <a:rPr lang="en-US" sz="2400" dirty="0" err="1">
                <a:latin typeface="+mj-lt"/>
              </a:rPr>
              <a:t>serializability</a:t>
            </a:r>
            <a:r>
              <a:rPr lang="en-US" sz="2400" dirty="0">
                <a:latin typeface="+mj-lt"/>
              </a:rPr>
              <a:t> order.</a:t>
            </a:r>
          </a:p>
          <a:p>
            <a:pPr>
              <a:lnSpc>
                <a:spcPct val="110000"/>
              </a:lnSpc>
            </a:pPr>
            <a:r>
              <a:rPr lang="en-US" sz="2400" dirty="0">
                <a:latin typeface="+mj-lt"/>
              </a:rPr>
              <a:t>In order to assure such behavior, the protocol maintains for each data </a:t>
            </a:r>
            <a:r>
              <a:rPr lang="en-US" sz="2400" i="1" dirty="0">
                <a:latin typeface="+mj-lt"/>
              </a:rPr>
              <a:t>Q </a:t>
            </a:r>
            <a:r>
              <a:rPr lang="en-US" sz="2400" dirty="0">
                <a:latin typeface="+mj-lt"/>
              </a:rPr>
              <a:t>two timestamp values:</a:t>
            </a:r>
          </a:p>
          <a:p>
            <a:pPr lvl="1">
              <a:lnSpc>
                <a:spcPct val="110000"/>
              </a:lnSpc>
            </a:pPr>
            <a:r>
              <a:rPr lang="en-US" sz="2000" b="1" dirty="0">
                <a:latin typeface="+mj-lt"/>
              </a:rPr>
              <a:t>W-timestamp</a:t>
            </a:r>
            <a:r>
              <a:rPr lang="en-US" sz="2000" dirty="0">
                <a:latin typeface="+mj-lt"/>
              </a:rPr>
              <a:t>(</a:t>
            </a:r>
            <a:r>
              <a:rPr lang="en-US" sz="2000" i="1" dirty="0">
                <a:latin typeface="+mj-lt"/>
              </a:rPr>
              <a:t>Q</a:t>
            </a:r>
            <a:r>
              <a:rPr lang="en-US" sz="2000" dirty="0">
                <a:latin typeface="+mj-lt"/>
              </a:rPr>
              <a:t>) is the largest time-stamp of any transaction that executed </a:t>
            </a:r>
            <a:r>
              <a:rPr lang="en-US" sz="2000" b="1" dirty="0">
                <a:latin typeface="+mj-lt"/>
              </a:rPr>
              <a:t>write</a:t>
            </a:r>
            <a:r>
              <a:rPr lang="en-US" sz="2000" dirty="0">
                <a:latin typeface="+mj-lt"/>
              </a:rPr>
              <a:t>(</a:t>
            </a:r>
            <a:r>
              <a:rPr lang="en-US" sz="2000" i="1" dirty="0">
                <a:latin typeface="+mj-lt"/>
              </a:rPr>
              <a:t>Q</a:t>
            </a:r>
            <a:r>
              <a:rPr lang="en-US" sz="2000" dirty="0">
                <a:latin typeface="+mj-lt"/>
              </a:rPr>
              <a:t>) successfully.</a:t>
            </a:r>
          </a:p>
          <a:p>
            <a:pPr lvl="1">
              <a:lnSpc>
                <a:spcPct val="110000"/>
              </a:lnSpc>
            </a:pPr>
            <a:r>
              <a:rPr lang="en-US" sz="2000" b="1" dirty="0">
                <a:latin typeface="+mj-lt"/>
              </a:rPr>
              <a:t>R-timestamp</a:t>
            </a:r>
            <a:r>
              <a:rPr lang="en-US" sz="2000" dirty="0">
                <a:latin typeface="+mj-lt"/>
              </a:rPr>
              <a:t>(</a:t>
            </a:r>
            <a:r>
              <a:rPr lang="en-US" sz="2000" i="1" dirty="0">
                <a:latin typeface="+mj-lt"/>
              </a:rPr>
              <a:t>Q</a:t>
            </a:r>
            <a:r>
              <a:rPr lang="en-US" sz="2000" dirty="0">
                <a:latin typeface="+mj-lt"/>
              </a:rPr>
              <a:t>) is the largest time-stamp of any </a:t>
            </a:r>
            <a:r>
              <a:rPr lang="en-US" dirty="0">
                <a:latin typeface="+mj-lt"/>
              </a:rPr>
              <a:t>transaction that executed </a:t>
            </a:r>
            <a:r>
              <a:rPr lang="en-US" b="1" dirty="0">
                <a:latin typeface="+mj-lt"/>
              </a:rPr>
              <a:t>read</a:t>
            </a:r>
            <a:r>
              <a:rPr lang="en-US" dirty="0">
                <a:latin typeface="+mj-lt"/>
              </a:rPr>
              <a:t>(</a:t>
            </a:r>
            <a:r>
              <a:rPr lang="en-US" i="1" dirty="0">
                <a:latin typeface="+mj-lt"/>
              </a:rPr>
              <a:t>Q</a:t>
            </a:r>
            <a:r>
              <a:rPr lang="en-US" dirty="0">
                <a:latin typeface="+mj-lt"/>
              </a:rPr>
              <a:t>) successfully.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3B25813-0DB2-4462-9EDF-8866DC543B0D}" type="slidenum">
              <a:rPr lang="en-US"/>
              <a:pPr/>
              <a:t>35</a:t>
            </a:fld>
            <a:endParaRPr lang="en-US"/>
          </a:p>
        </p:txBody>
      </p:sp>
      <p:sp>
        <p:nvSpPr>
          <p:cNvPr id="37890" name="Rectangle 2"/>
          <p:cNvSpPr>
            <a:spLocks noGrp="1" noChangeArrowheads="1"/>
          </p:cNvSpPr>
          <p:nvPr>
            <p:ph type="title"/>
          </p:nvPr>
        </p:nvSpPr>
        <p:spPr>
          <a:xfrm>
            <a:off x="1066800" y="0"/>
            <a:ext cx="8077200" cy="609600"/>
          </a:xfrm>
        </p:spPr>
        <p:txBody>
          <a:bodyPr/>
          <a:lstStyle/>
          <a:p>
            <a:r>
              <a:rPr lang="en-US" dirty="0">
                <a:solidFill>
                  <a:schemeClr val="accent5"/>
                </a:solidFill>
              </a:rPr>
              <a:t>Timestamp-Based Protocols (Cont.)</a:t>
            </a:r>
          </a:p>
        </p:txBody>
      </p:sp>
      <p:sp>
        <p:nvSpPr>
          <p:cNvPr id="37891" name="Rectangle 3"/>
          <p:cNvSpPr>
            <a:spLocks noGrp="1" noChangeArrowheads="1"/>
          </p:cNvSpPr>
          <p:nvPr>
            <p:ph type="body" idx="4294967295"/>
          </p:nvPr>
        </p:nvSpPr>
        <p:spPr>
          <a:xfrm>
            <a:off x="381000" y="1219200"/>
            <a:ext cx="7848600" cy="3686175"/>
          </a:xfrm>
        </p:spPr>
        <p:txBody>
          <a:bodyPr/>
          <a:lstStyle/>
          <a:p>
            <a:r>
              <a:rPr lang="en-US" sz="2000" dirty="0">
                <a:latin typeface="+mj-lt"/>
              </a:rPr>
              <a:t>The timestamp ordering protocol ensures that any conflicting </a:t>
            </a:r>
            <a:r>
              <a:rPr lang="en-US" sz="2000" b="1" dirty="0">
                <a:latin typeface="+mj-lt"/>
              </a:rPr>
              <a:t> read</a:t>
            </a:r>
            <a:r>
              <a:rPr lang="en-US" sz="2000" dirty="0">
                <a:latin typeface="+mj-lt"/>
              </a:rPr>
              <a:t> and </a:t>
            </a:r>
            <a:r>
              <a:rPr lang="en-US" sz="2000" b="1" dirty="0">
                <a:latin typeface="+mj-lt"/>
              </a:rPr>
              <a:t>write</a:t>
            </a:r>
            <a:r>
              <a:rPr lang="en-US" sz="2000" dirty="0">
                <a:latin typeface="+mj-lt"/>
              </a:rPr>
              <a:t> operations are executed in timestamp order.</a:t>
            </a:r>
          </a:p>
          <a:p>
            <a:r>
              <a:rPr lang="en-US" sz="2000" dirty="0">
                <a:latin typeface="+mj-lt"/>
              </a:rPr>
              <a:t>Suppose a transaction T</a:t>
            </a:r>
            <a:r>
              <a:rPr lang="en-US" sz="2000" baseline="-25000" dirty="0">
                <a:latin typeface="+mj-lt"/>
              </a:rPr>
              <a:t>i</a:t>
            </a:r>
            <a:r>
              <a:rPr lang="en-US" sz="2000" dirty="0">
                <a:latin typeface="+mj-lt"/>
              </a:rPr>
              <a:t> issues a </a:t>
            </a:r>
            <a:r>
              <a:rPr lang="en-US" sz="2000" b="1" dirty="0">
                <a:latin typeface="+mj-lt"/>
              </a:rPr>
              <a:t>read</a:t>
            </a:r>
            <a:r>
              <a:rPr lang="en-US" sz="2000" dirty="0">
                <a:latin typeface="+mj-lt"/>
              </a:rPr>
              <a:t>(</a:t>
            </a:r>
            <a:r>
              <a:rPr lang="en-US" sz="2000" i="1" dirty="0">
                <a:latin typeface="+mj-lt"/>
              </a:rPr>
              <a:t>Q</a:t>
            </a:r>
            <a:r>
              <a:rPr lang="en-US" sz="2000" dirty="0">
                <a:latin typeface="+mj-lt"/>
              </a:rPr>
              <a:t>)</a:t>
            </a:r>
          </a:p>
          <a:p>
            <a:pPr>
              <a:buFont typeface="Monotype Sorts" pitchFamily="2" charset="2"/>
              <a:buNone/>
            </a:pPr>
            <a:r>
              <a:rPr lang="en-US" sz="2000" dirty="0">
                <a:latin typeface="+mj-lt"/>
              </a:rPr>
              <a:t>  1.  If TS(</a:t>
            </a:r>
            <a:r>
              <a:rPr lang="en-US" sz="2000" i="1" dirty="0">
                <a:latin typeface="+mj-lt"/>
              </a:rPr>
              <a:t>T</a:t>
            </a:r>
            <a:r>
              <a:rPr lang="en-US" sz="2000" i="1" baseline="-25000" dirty="0">
                <a:latin typeface="+mj-lt"/>
              </a:rPr>
              <a:t>i</a:t>
            </a:r>
            <a:r>
              <a:rPr lang="en-US" sz="2000" dirty="0">
                <a:latin typeface="+mj-lt"/>
              </a:rPr>
              <a:t>) </a:t>
            </a:r>
            <a:r>
              <a:rPr lang="en-US" sz="2000" dirty="0">
                <a:latin typeface="+mj-lt"/>
                <a:sym typeface="Symbol" pitchFamily="18" charset="2"/>
              </a:rPr>
              <a:t></a:t>
            </a:r>
            <a:r>
              <a:rPr lang="en-US" sz="2000" dirty="0">
                <a:latin typeface="+mj-lt"/>
              </a:rPr>
              <a:t> </a:t>
            </a:r>
            <a:r>
              <a:rPr lang="en-US" sz="2000" b="1" dirty="0">
                <a:latin typeface="+mj-lt"/>
              </a:rPr>
              <a:t>W</a:t>
            </a:r>
            <a:r>
              <a:rPr lang="en-US" sz="2000" dirty="0">
                <a:latin typeface="+mj-lt"/>
              </a:rPr>
              <a:t>-timestamp(</a:t>
            </a:r>
            <a:r>
              <a:rPr lang="en-US" sz="2000" i="1" dirty="0">
                <a:latin typeface="+mj-lt"/>
              </a:rPr>
              <a:t>Q</a:t>
            </a:r>
            <a:r>
              <a:rPr lang="en-US" sz="2000" dirty="0">
                <a:latin typeface="+mj-lt"/>
              </a:rPr>
              <a:t>), then </a:t>
            </a:r>
            <a:r>
              <a:rPr lang="en-US" sz="2000" i="1" dirty="0">
                <a:latin typeface="+mj-lt"/>
              </a:rPr>
              <a:t>T</a:t>
            </a:r>
            <a:r>
              <a:rPr lang="en-US" sz="2000" i="1" baseline="-25000" dirty="0">
                <a:latin typeface="+mj-lt"/>
              </a:rPr>
              <a:t>i</a:t>
            </a:r>
            <a:r>
              <a:rPr lang="en-US" sz="2000" dirty="0">
                <a:latin typeface="+mj-lt"/>
              </a:rPr>
              <a:t> needs to read a value of </a:t>
            </a:r>
            <a:r>
              <a:rPr lang="en-US" sz="2000" i="1" dirty="0">
                <a:latin typeface="+mj-lt"/>
              </a:rPr>
              <a:t>Q</a:t>
            </a:r>
            <a:r>
              <a:rPr lang="en-US" sz="2000" dirty="0">
                <a:latin typeface="+mj-lt"/>
              </a:rPr>
              <a:t>       </a:t>
            </a:r>
          </a:p>
          <a:p>
            <a:pPr>
              <a:buFont typeface="Monotype Sorts" pitchFamily="2" charset="2"/>
              <a:buNone/>
            </a:pPr>
            <a:r>
              <a:rPr lang="en-US" sz="2000" dirty="0">
                <a:latin typeface="+mj-lt"/>
              </a:rPr>
              <a:t>       that was already overwritten. Hence, the </a:t>
            </a:r>
            <a:r>
              <a:rPr lang="en-US" sz="2000" b="1" dirty="0">
                <a:latin typeface="+mj-lt"/>
              </a:rPr>
              <a:t>read</a:t>
            </a:r>
            <a:r>
              <a:rPr lang="en-US" sz="2000" dirty="0">
                <a:latin typeface="+mj-lt"/>
              </a:rPr>
              <a:t> operation is        </a:t>
            </a:r>
          </a:p>
          <a:p>
            <a:pPr>
              <a:buFont typeface="Monotype Sorts" pitchFamily="2" charset="2"/>
              <a:buNone/>
            </a:pPr>
            <a:r>
              <a:rPr lang="en-US" sz="2000" dirty="0">
                <a:latin typeface="+mj-lt"/>
              </a:rPr>
              <a:t>       rejected, and </a:t>
            </a:r>
            <a:r>
              <a:rPr lang="en-US" sz="2000" i="1" dirty="0">
                <a:latin typeface="+mj-lt"/>
              </a:rPr>
              <a:t>T</a:t>
            </a:r>
            <a:r>
              <a:rPr lang="en-US" sz="2000" i="1" baseline="-25000" dirty="0">
                <a:latin typeface="+mj-lt"/>
              </a:rPr>
              <a:t>i</a:t>
            </a:r>
            <a:r>
              <a:rPr lang="en-US" sz="2000" i="1" dirty="0">
                <a:latin typeface="+mj-lt"/>
              </a:rPr>
              <a:t> </a:t>
            </a:r>
            <a:r>
              <a:rPr lang="en-US" sz="2000" dirty="0">
                <a:latin typeface="+mj-lt"/>
              </a:rPr>
              <a:t> is rolled back.</a:t>
            </a:r>
          </a:p>
          <a:p>
            <a:pPr>
              <a:buFont typeface="Monotype Sorts" pitchFamily="2" charset="2"/>
              <a:buNone/>
            </a:pPr>
            <a:r>
              <a:rPr lang="en-US" sz="2000" dirty="0">
                <a:latin typeface="+mj-lt"/>
              </a:rPr>
              <a:t>  2.  If TS(</a:t>
            </a:r>
            <a:r>
              <a:rPr lang="en-US" sz="2000" i="1" dirty="0">
                <a:latin typeface="+mj-lt"/>
              </a:rPr>
              <a:t>T</a:t>
            </a:r>
            <a:r>
              <a:rPr lang="en-US" sz="2000" i="1" baseline="-25000" dirty="0">
                <a:latin typeface="+mj-lt"/>
              </a:rPr>
              <a:t>i</a:t>
            </a:r>
            <a:r>
              <a:rPr lang="en-US" sz="2000" dirty="0">
                <a:latin typeface="+mj-lt"/>
              </a:rPr>
              <a:t>)</a:t>
            </a:r>
            <a:r>
              <a:rPr lang="en-US" sz="2000" dirty="0">
                <a:latin typeface="+mj-lt"/>
                <a:sym typeface="Symbol" pitchFamily="18" charset="2"/>
              </a:rPr>
              <a:t></a:t>
            </a:r>
            <a:r>
              <a:rPr lang="en-US" sz="2000" dirty="0">
                <a:latin typeface="+mj-lt"/>
              </a:rPr>
              <a:t> </a:t>
            </a:r>
            <a:r>
              <a:rPr lang="en-US" sz="2000" b="1" dirty="0">
                <a:latin typeface="+mj-lt"/>
              </a:rPr>
              <a:t>W</a:t>
            </a:r>
            <a:r>
              <a:rPr lang="en-US" sz="2000" dirty="0">
                <a:latin typeface="+mj-lt"/>
              </a:rPr>
              <a:t>-timestamp(</a:t>
            </a:r>
            <a:r>
              <a:rPr lang="en-US" sz="2000" i="1" dirty="0">
                <a:latin typeface="+mj-lt"/>
              </a:rPr>
              <a:t>Q</a:t>
            </a:r>
            <a:r>
              <a:rPr lang="en-US" sz="2000" dirty="0">
                <a:latin typeface="+mj-lt"/>
              </a:rPr>
              <a:t>), then the </a:t>
            </a:r>
            <a:r>
              <a:rPr lang="en-US" sz="2000" b="1" dirty="0">
                <a:latin typeface="+mj-lt"/>
              </a:rPr>
              <a:t>read</a:t>
            </a:r>
            <a:r>
              <a:rPr lang="en-US" sz="2000" dirty="0">
                <a:latin typeface="+mj-lt"/>
              </a:rPr>
              <a:t> operation is </a:t>
            </a:r>
          </a:p>
          <a:p>
            <a:pPr>
              <a:buFont typeface="Monotype Sorts" pitchFamily="2" charset="2"/>
              <a:buNone/>
            </a:pPr>
            <a:r>
              <a:rPr lang="en-US" sz="2000" dirty="0">
                <a:latin typeface="+mj-lt"/>
              </a:rPr>
              <a:t>       executed, and R-timestamp(</a:t>
            </a:r>
            <a:r>
              <a:rPr lang="en-US" sz="2000" i="1" dirty="0">
                <a:latin typeface="+mj-lt"/>
              </a:rPr>
              <a:t>Q</a:t>
            </a:r>
            <a:r>
              <a:rPr lang="en-US" sz="2000" dirty="0">
                <a:latin typeface="+mj-lt"/>
              </a:rPr>
              <a:t>) is set to the maximum of R-</a:t>
            </a:r>
          </a:p>
          <a:p>
            <a:pPr>
              <a:buFont typeface="Monotype Sorts" pitchFamily="2" charset="2"/>
              <a:buNone/>
            </a:pPr>
            <a:r>
              <a:rPr lang="en-US" sz="2000" dirty="0">
                <a:latin typeface="+mj-lt"/>
              </a:rPr>
              <a:t>       timestamp(</a:t>
            </a:r>
            <a:r>
              <a:rPr lang="en-US" sz="2000" i="1" dirty="0">
                <a:latin typeface="+mj-lt"/>
              </a:rPr>
              <a:t>Q</a:t>
            </a:r>
            <a:r>
              <a:rPr lang="en-US" sz="2000" dirty="0">
                <a:latin typeface="+mj-lt"/>
              </a:rPr>
              <a:t>) and TS(</a:t>
            </a:r>
            <a:r>
              <a:rPr lang="en-US" sz="2000" i="1" dirty="0">
                <a:latin typeface="+mj-lt"/>
              </a:rPr>
              <a:t>T</a:t>
            </a:r>
            <a:r>
              <a:rPr lang="en-US" sz="2000" i="1" baseline="-25000" dirty="0">
                <a:latin typeface="+mj-lt"/>
              </a:rPr>
              <a:t>i</a:t>
            </a:r>
            <a:r>
              <a:rPr lang="en-US" sz="2000" dirty="0">
                <a:latin typeface="+mj-lt"/>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E650071-B96A-4AD2-AAD3-3B5834077F4E}" type="slidenum">
              <a:rPr lang="en-US"/>
              <a:pPr/>
              <a:t>36</a:t>
            </a:fld>
            <a:endParaRPr lang="en-US"/>
          </a:p>
        </p:txBody>
      </p:sp>
      <p:sp>
        <p:nvSpPr>
          <p:cNvPr id="39938" name="Rectangle 2"/>
          <p:cNvSpPr>
            <a:spLocks noGrp="1" noChangeArrowheads="1"/>
          </p:cNvSpPr>
          <p:nvPr>
            <p:ph type="title"/>
          </p:nvPr>
        </p:nvSpPr>
        <p:spPr>
          <a:xfrm>
            <a:off x="685800" y="0"/>
            <a:ext cx="8229600" cy="1143000"/>
          </a:xfrm>
        </p:spPr>
        <p:txBody>
          <a:bodyPr/>
          <a:lstStyle/>
          <a:p>
            <a:r>
              <a:rPr lang="en-US" dirty="0">
                <a:solidFill>
                  <a:schemeClr val="accent5"/>
                </a:solidFill>
              </a:rPr>
              <a:t>Timestamp-Based Protocols (Cont.)</a:t>
            </a:r>
          </a:p>
        </p:txBody>
      </p:sp>
      <p:sp>
        <p:nvSpPr>
          <p:cNvPr id="39939" name="Rectangle 3"/>
          <p:cNvSpPr>
            <a:spLocks noGrp="1" noChangeArrowheads="1"/>
          </p:cNvSpPr>
          <p:nvPr>
            <p:ph type="body" idx="4294967295"/>
          </p:nvPr>
        </p:nvSpPr>
        <p:spPr>
          <a:xfrm>
            <a:off x="533400" y="1219200"/>
            <a:ext cx="7848600" cy="3686175"/>
          </a:xfrm>
        </p:spPr>
        <p:txBody>
          <a:bodyPr/>
          <a:lstStyle/>
          <a:p>
            <a:r>
              <a:rPr lang="en-US" sz="2400" dirty="0">
                <a:latin typeface="+mj-lt"/>
              </a:rPr>
              <a:t>Suppose that transaction </a:t>
            </a:r>
            <a:r>
              <a:rPr lang="en-US" sz="2400" i="1" dirty="0">
                <a:latin typeface="+mj-lt"/>
              </a:rPr>
              <a:t>T</a:t>
            </a:r>
            <a:r>
              <a:rPr lang="en-US" sz="2400" i="1" baseline="-25000" dirty="0">
                <a:latin typeface="+mj-lt"/>
              </a:rPr>
              <a:t>i</a:t>
            </a:r>
            <a:r>
              <a:rPr lang="en-US" sz="2400" dirty="0">
                <a:latin typeface="+mj-lt"/>
              </a:rPr>
              <a:t> issues </a:t>
            </a:r>
            <a:r>
              <a:rPr lang="en-US" sz="2400" b="1" dirty="0">
                <a:latin typeface="+mj-lt"/>
              </a:rPr>
              <a:t>write</a:t>
            </a:r>
            <a:r>
              <a:rPr lang="en-US" sz="2400" dirty="0">
                <a:latin typeface="+mj-lt"/>
              </a:rPr>
              <a:t>(</a:t>
            </a:r>
            <a:r>
              <a:rPr lang="en-US" sz="2400" i="1" dirty="0">
                <a:latin typeface="+mj-lt"/>
              </a:rPr>
              <a:t>Q</a:t>
            </a:r>
            <a:r>
              <a:rPr lang="en-US" sz="2400" dirty="0">
                <a:latin typeface="+mj-lt"/>
              </a:rPr>
              <a:t>).</a:t>
            </a:r>
          </a:p>
          <a:p>
            <a:r>
              <a:rPr lang="en-US" sz="2400" dirty="0">
                <a:latin typeface="+mj-lt"/>
              </a:rPr>
              <a:t>If TS(</a:t>
            </a:r>
            <a:r>
              <a:rPr lang="en-US" sz="2400" i="1" dirty="0">
                <a:latin typeface="+mj-lt"/>
              </a:rPr>
              <a:t>T</a:t>
            </a:r>
            <a:r>
              <a:rPr lang="en-US" sz="2400" i="1" baseline="-25000" dirty="0">
                <a:latin typeface="+mj-lt"/>
              </a:rPr>
              <a:t>i</a:t>
            </a:r>
            <a:r>
              <a:rPr lang="en-US" sz="2400" dirty="0">
                <a:latin typeface="+mj-lt"/>
              </a:rPr>
              <a:t>) &lt; R-timestamp(</a:t>
            </a:r>
            <a:r>
              <a:rPr lang="en-US" sz="2400" i="1" dirty="0">
                <a:latin typeface="+mj-lt"/>
              </a:rPr>
              <a:t>Q</a:t>
            </a:r>
            <a:r>
              <a:rPr lang="en-US" sz="2400" dirty="0">
                <a:latin typeface="+mj-lt"/>
              </a:rPr>
              <a:t>), then the value of </a:t>
            </a:r>
            <a:r>
              <a:rPr lang="en-US" sz="2400" i="1" dirty="0">
                <a:latin typeface="+mj-lt"/>
              </a:rPr>
              <a:t>Q</a:t>
            </a:r>
            <a:r>
              <a:rPr lang="en-US" sz="2400" dirty="0">
                <a:latin typeface="+mj-lt"/>
              </a:rPr>
              <a:t> that </a:t>
            </a:r>
            <a:r>
              <a:rPr lang="en-US" sz="2400" i="1" dirty="0">
                <a:latin typeface="+mj-lt"/>
              </a:rPr>
              <a:t>T</a:t>
            </a:r>
            <a:r>
              <a:rPr lang="en-US" sz="2400" i="1" baseline="-25000" dirty="0">
                <a:latin typeface="+mj-lt"/>
              </a:rPr>
              <a:t>i</a:t>
            </a:r>
            <a:r>
              <a:rPr lang="en-US" sz="2400" dirty="0">
                <a:latin typeface="+mj-lt"/>
              </a:rPr>
              <a:t> is producing was needed previously, and the system assumed that that value would never be produced. Hence, the </a:t>
            </a:r>
            <a:r>
              <a:rPr lang="en-US" sz="2400" b="1" dirty="0">
                <a:latin typeface="+mj-lt"/>
              </a:rPr>
              <a:t>write</a:t>
            </a:r>
            <a:r>
              <a:rPr lang="en-US" sz="2400" dirty="0">
                <a:latin typeface="+mj-lt"/>
              </a:rPr>
              <a:t> operation is rejected, and </a:t>
            </a:r>
            <a:r>
              <a:rPr lang="en-US" sz="2400" i="1" dirty="0">
                <a:latin typeface="+mj-lt"/>
              </a:rPr>
              <a:t>T</a:t>
            </a:r>
            <a:r>
              <a:rPr lang="en-US" sz="2400" i="1" baseline="-25000" dirty="0">
                <a:latin typeface="+mj-lt"/>
              </a:rPr>
              <a:t>i</a:t>
            </a:r>
            <a:r>
              <a:rPr lang="en-US" sz="2400" dirty="0">
                <a:latin typeface="+mj-lt"/>
              </a:rPr>
              <a:t> is rolled back</a:t>
            </a:r>
            <a:r>
              <a:rPr lang="en-US" sz="2400" dirty="0" smtClean="0">
                <a:latin typeface="+mj-lt"/>
              </a:rPr>
              <a:t>.</a:t>
            </a:r>
          </a:p>
          <a:p>
            <a:r>
              <a:rPr lang="en-US" sz="2400" dirty="0" smtClean="0">
                <a:latin typeface="+mj-lt"/>
              </a:rPr>
              <a:t>If TS(Ti)&gt;=R-timestamp(Q) then the </a:t>
            </a:r>
            <a:r>
              <a:rPr lang="en-US" sz="2400" b="1" dirty="0" smtClean="0">
                <a:latin typeface="+mj-lt"/>
              </a:rPr>
              <a:t> write</a:t>
            </a:r>
            <a:r>
              <a:rPr lang="en-US" sz="2400" dirty="0" smtClean="0">
                <a:latin typeface="+mj-lt"/>
              </a:rPr>
              <a:t> operation is executed, and W-timestamp(</a:t>
            </a:r>
            <a:r>
              <a:rPr lang="en-US" sz="2400" i="1" dirty="0" smtClean="0">
                <a:latin typeface="+mj-lt"/>
              </a:rPr>
              <a:t>Q</a:t>
            </a:r>
            <a:r>
              <a:rPr lang="en-US" sz="2400" dirty="0" smtClean="0">
                <a:latin typeface="+mj-lt"/>
              </a:rPr>
              <a:t>) is set to TS(</a:t>
            </a:r>
            <a:r>
              <a:rPr lang="en-US" sz="2400" i="1" dirty="0" smtClean="0">
                <a:latin typeface="+mj-lt"/>
              </a:rPr>
              <a:t>T</a:t>
            </a:r>
            <a:r>
              <a:rPr lang="en-US" sz="2400" i="1" baseline="-25000" dirty="0" smtClean="0">
                <a:latin typeface="+mj-lt"/>
              </a:rPr>
              <a:t>i</a:t>
            </a:r>
            <a:r>
              <a:rPr lang="en-US" sz="2400" dirty="0" smtClean="0">
                <a:latin typeface="+mj-lt"/>
              </a:rPr>
              <a:t>).</a:t>
            </a:r>
            <a:endParaRPr lang="en-US" sz="2400" dirty="0">
              <a:latin typeface="+mj-lt"/>
            </a:endParaRPr>
          </a:p>
          <a:p>
            <a:r>
              <a:rPr lang="en-US" sz="2400" dirty="0">
                <a:latin typeface="+mj-lt"/>
              </a:rPr>
              <a:t>If TS(</a:t>
            </a:r>
            <a:r>
              <a:rPr lang="en-US" sz="2400" i="1" dirty="0">
                <a:latin typeface="+mj-lt"/>
              </a:rPr>
              <a:t>T</a:t>
            </a:r>
            <a:r>
              <a:rPr lang="en-US" sz="2400" i="1" baseline="-25000" dirty="0">
                <a:latin typeface="+mj-lt"/>
              </a:rPr>
              <a:t>i</a:t>
            </a:r>
            <a:r>
              <a:rPr lang="en-US" sz="2400" dirty="0">
                <a:latin typeface="+mj-lt"/>
              </a:rPr>
              <a:t>) &lt; W-timestamp(</a:t>
            </a:r>
            <a:r>
              <a:rPr lang="en-US" sz="2400" i="1" dirty="0">
                <a:latin typeface="+mj-lt"/>
              </a:rPr>
              <a:t>Q</a:t>
            </a:r>
            <a:r>
              <a:rPr lang="en-US" sz="2400" dirty="0">
                <a:latin typeface="+mj-lt"/>
              </a:rPr>
              <a:t>), then </a:t>
            </a:r>
            <a:r>
              <a:rPr lang="en-US" sz="2400" i="1" dirty="0">
                <a:latin typeface="+mj-lt"/>
              </a:rPr>
              <a:t>T</a:t>
            </a:r>
            <a:r>
              <a:rPr lang="en-US" sz="2400" i="1" baseline="-25000" dirty="0">
                <a:latin typeface="+mj-lt"/>
              </a:rPr>
              <a:t>i</a:t>
            </a:r>
            <a:r>
              <a:rPr lang="en-US" sz="2400" dirty="0">
                <a:latin typeface="+mj-lt"/>
              </a:rPr>
              <a:t> is attempting to write an obsolete value of </a:t>
            </a:r>
            <a:r>
              <a:rPr lang="en-US" sz="2400" i="1" dirty="0">
                <a:latin typeface="+mj-lt"/>
              </a:rPr>
              <a:t>Q</a:t>
            </a:r>
            <a:r>
              <a:rPr lang="en-US" sz="2400" dirty="0">
                <a:latin typeface="+mj-lt"/>
              </a:rPr>
              <a:t>. Hence, this </a:t>
            </a:r>
            <a:r>
              <a:rPr lang="en-US" sz="2400" b="1" dirty="0">
                <a:latin typeface="+mj-lt"/>
              </a:rPr>
              <a:t>write</a:t>
            </a:r>
            <a:r>
              <a:rPr lang="en-US" sz="2400" dirty="0">
                <a:latin typeface="+mj-lt"/>
              </a:rPr>
              <a:t> operation is rejected, and </a:t>
            </a:r>
            <a:r>
              <a:rPr lang="en-US" sz="2400" i="1" dirty="0">
                <a:latin typeface="+mj-lt"/>
              </a:rPr>
              <a:t>T</a:t>
            </a:r>
            <a:r>
              <a:rPr lang="en-US" sz="2400" i="1" baseline="-25000" dirty="0">
                <a:latin typeface="+mj-lt"/>
              </a:rPr>
              <a:t>i</a:t>
            </a:r>
            <a:r>
              <a:rPr lang="en-US" sz="2400" dirty="0">
                <a:latin typeface="+mj-lt"/>
              </a:rPr>
              <a:t> is rolled back.</a:t>
            </a:r>
          </a:p>
          <a:p>
            <a:pPr>
              <a:buNone/>
            </a:pPr>
            <a:r>
              <a:rPr lang="en-US" sz="2400" dirty="0" smtClean="0">
                <a:latin typeface="+mj-lt"/>
              </a:rPr>
              <a:t> </a:t>
            </a:r>
            <a:endParaRPr lang="en-US" sz="24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6553200" y="6248400"/>
            <a:ext cx="1905000" cy="457200"/>
          </a:xfrm>
          <a:prstGeom prst="rect">
            <a:avLst/>
          </a:prstGeom>
        </p:spPr>
        <p:txBody>
          <a:bodyPr/>
          <a:lstStyle/>
          <a:p>
            <a:fld id="{1402D1C7-4C16-4A32-B57E-DA2C7482BFAC}" type="slidenum">
              <a:rPr lang="en-US"/>
              <a:pPr/>
              <a:t>37</a:t>
            </a:fld>
            <a:endParaRPr lang="en-US"/>
          </a:p>
        </p:txBody>
      </p:sp>
      <p:sp>
        <p:nvSpPr>
          <p:cNvPr id="44034" name="Rectangle 2"/>
          <p:cNvSpPr>
            <a:spLocks noGrp="1" noChangeArrowheads="1"/>
          </p:cNvSpPr>
          <p:nvPr>
            <p:ph type="title"/>
          </p:nvPr>
        </p:nvSpPr>
        <p:spPr>
          <a:xfrm>
            <a:off x="533400" y="0"/>
            <a:ext cx="8610600" cy="609600"/>
          </a:xfrm>
        </p:spPr>
        <p:txBody>
          <a:bodyPr/>
          <a:lstStyle/>
          <a:p>
            <a:r>
              <a:rPr lang="en-US" sz="2800" dirty="0">
                <a:solidFill>
                  <a:schemeClr val="accent5"/>
                </a:solidFill>
              </a:rPr>
              <a:t>Correctness of Timestamp-Ordering Protocol</a:t>
            </a:r>
          </a:p>
        </p:txBody>
      </p:sp>
      <p:sp>
        <p:nvSpPr>
          <p:cNvPr id="44035" name="Rectangle 3"/>
          <p:cNvSpPr>
            <a:spLocks noGrp="1" noChangeArrowheads="1"/>
          </p:cNvSpPr>
          <p:nvPr>
            <p:ph type="body" idx="4294967295"/>
          </p:nvPr>
        </p:nvSpPr>
        <p:spPr>
          <a:xfrm>
            <a:off x="533400" y="900113"/>
            <a:ext cx="7886700" cy="5286375"/>
          </a:xfrm>
        </p:spPr>
        <p:txBody>
          <a:bodyPr/>
          <a:lstStyle/>
          <a:p>
            <a:r>
              <a:rPr lang="en-US" sz="2000" dirty="0"/>
              <a:t>The timestamp-ordering protocol guarantees </a:t>
            </a:r>
            <a:r>
              <a:rPr lang="en-US" sz="2000" dirty="0" err="1"/>
              <a:t>serializability</a:t>
            </a:r>
            <a:r>
              <a:rPr lang="en-US" sz="2000" dirty="0"/>
              <a:t> since all the arcs in the precedence graph are of the form:</a:t>
            </a:r>
          </a:p>
          <a:p>
            <a:pPr>
              <a:buFont typeface="Monotype Sorts" pitchFamily="2" charset="2"/>
              <a:buNone/>
            </a:pPr>
            <a:r>
              <a:rPr lang="en-US" sz="2000" dirty="0"/>
              <a:t>    </a:t>
            </a:r>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r>
              <a:rPr lang="en-US" sz="2000" dirty="0"/>
              <a:t>    Thus, there will be no cycles in the precedence graph</a:t>
            </a:r>
          </a:p>
          <a:p>
            <a:pPr>
              <a:lnSpc>
                <a:spcPct val="90000"/>
              </a:lnSpc>
            </a:pPr>
            <a:r>
              <a:rPr lang="en-US" sz="2000" dirty="0"/>
              <a:t>Timestamp protocol ensures freedom from deadlock as no transaction ever waits.  </a:t>
            </a:r>
          </a:p>
          <a:p>
            <a:pPr>
              <a:lnSpc>
                <a:spcPct val="90000"/>
              </a:lnSpc>
            </a:pPr>
            <a:r>
              <a:rPr lang="en-US" sz="2000" dirty="0"/>
              <a:t>But the schedule may not be cascade-free, and may  not even be recoverable.</a:t>
            </a:r>
          </a:p>
        </p:txBody>
      </p:sp>
      <p:sp>
        <p:nvSpPr>
          <p:cNvPr id="44036" name="Oval 4"/>
          <p:cNvSpPr>
            <a:spLocks noChangeArrowheads="1"/>
          </p:cNvSpPr>
          <p:nvPr/>
        </p:nvSpPr>
        <p:spPr bwMode="auto">
          <a:xfrm>
            <a:off x="990600" y="1752600"/>
            <a:ext cx="1752600" cy="1828800"/>
          </a:xfrm>
          <a:prstGeom prst="ellipse">
            <a:avLst/>
          </a:prstGeom>
          <a:noFill/>
          <a:ln w="9525">
            <a:solidFill>
              <a:schemeClr val="tx1"/>
            </a:solidFill>
            <a:round/>
            <a:headEnd/>
            <a:tailEnd/>
          </a:ln>
          <a:effectLst/>
        </p:spPr>
        <p:txBody>
          <a:bodyPr wrap="none" anchor="ctr"/>
          <a:lstStyle/>
          <a:p>
            <a:endParaRPr lang="en-US"/>
          </a:p>
        </p:txBody>
      </p:sp>
      <p:sp>
        <p:nvSpPr>
          <p:cNvPr id="44037" name="Oval 5"/>
          <p:cNvSpPr>
            <a:spLocks noChangeArrowheads="1"/>
          </p:cNvSpPr>
          <p:nvPr/>
        </p:nvSpPr>
        <p:spPr bwMode="auto">
          <a:xfrm>
            <a:off x="5638800" y="1752600"/>
            <a:ext cx="1752600" cy="1828800"/>
          </a:xfrm>
          <a:prstGeom prst="ellipse">
            <a:avLst/>
          </a:prstGeom>
          <a:noFill/>
          <a:ln w="9525">
            <a:solidFill>
              <a:schemeClr val="tx1"/>
            </a:solidFill>
            <a:round/>
            <a:headEnd/>
            <a:tailEnd/>
          </a:ln>
          <a:effectLst/>
        </p:spPr>
        <p:txBody>
          <a:bodyPr wrap="none" anchor="ctr"/>
          <a:lstStyle/>
          <a:p>
            <a:endParaRPr lang="en-US"/>
          </a:p>
        </p:txBody>
      </p:sp>
      <p:sp>
        <p:nvSpPr>
          <p:cNvPr id="44039" name="Text Box 7"/>
          <p:cNvSpPr txBox="1">
            <a:spLocks noChangeArrowheads="1"/>
          </p:cNvSpPr>
          <p:nvPr/>
        </p:nvSpPr>
        <p:spPr bwMode="auto">
          <a:xfrm>
            <a:off x="1270000" y="2130425"/>
            <a:ext cx="1390650" cy="915988"/>
          </a:xfrm>
          <a:prstGeom prst="rect">
            <a:avLst/>
          </a:prstGeom>
          <a:noFill/>
          <a:ln w="9525">
            <a:noFill/>
            <a:miter lim="800000"/>
            <a:headEnd/>
            <a:tailEnd/>
          </a:ln>
          <a:effectLst/>
        </p:spPr>
        <p:txBody>
          <a:bodyPr wrap="none">
            <a:spAutoFit/>
          </a:bodyPr>
          <a:lstStyle/>
          <a:p>
            <a:r>
              <a:rPr lang="en-US" sz="1800" dirty="0">
                <a:latin typeface="Helvetica" pitchFamily="34" charset="0"/>
              </a:rPr>
              <a:t>transaction</a:t>
            </a:r>
          </a:p>
          <a:p>
            <a:r>
              <a:rPr lang="en-US" sz="1800" dirty="0">
                <a:latin typeface="Helvetica" pitchFamily="34" charset="0"/>
              </a:rPr>
              <a:t>with smaller</a:t>
            </a:r>
          </a:p>
          <a:p>
            <a:r>
              <a:rPr lang="en-US" sz="1800" dirty="0">
                <a:latin typeface="Helvetica" pitchFamily="34" charset="0"/>
              </a:rPr>
              <a:t>timestamp</a:t>
            </a:r>
          </a:p>
        </p:txBody>
      </p:sp>
      <p:sp>
        <p:nvSpPr>
          <p:cNvPr id="44040" name="Text Box 8"/>
          <p:cNvSpPr txBox="1">
            <a:spLocks noChangeArrowheads="1"/>
          </p:cNvSpPr>
          <p:nvPr/>
        </p:nvSpPr>
        <p:spPr bwMode="auto">
          <a:xfrm>
            <a:off x="5919788" y="2132013"/>
            <a:ext cx="1301750" cy="915987"/>
          </a:xfrm>
          <a:prstGeom prst="rect">
            <a:avLst/>
          </a:prstGeom>
          <a:noFill/>
          <a:ln w="9525">
            <a:noFill/>
            <a:miter lim="800000"/>
            <a:headEnd/>
            <a:tailEnd/>
          </a:ln>
          <a:effectLst/>
        </p:spPr>
        <p:txBody>
          <a:bodyPr wrap="none">
            <a:spAutoFit/>
          </a:bodyPr>
          <a:lstStyle/>
          <a:p>
            <a:r>
              <a:rPr lang="en-US" sz="1800">
                <a:latin typeface="Helvetica" pitchFamily="34" charset="0"/>
              </a:rPr>
              <a:t>transaction</a:t>
            </a:r>
          </a:p>
          <a:p>
            <a:r>
              <a:rPr lang="en-US" sz="1800">
                <a:latin typeface="Helvetica" pitchFamily="34" charset="0"/>
              </a:rPr>
              <a:t>with larger</a:t>
            </a:r>
          </a:p>
          <a:p>
            <a:r>
              <a:rPr lang="en-US" sz="1800">
                <a:latin typeface="Helvetica" pitchFamily="34" charset="0"/>
              </a:rPr>
              <a:t>timestamp </a:t>
            </a:r>
          </a:p>
        </p:txBody>
      </p:sp>
      <p:sp>
        <p:nvSpPr>
          <p:cNvPr id="44041" name="Line 9"/>
          <p:cNvSpPr>
            <a:spLocks noChangeShapeType="1"/>
          </p:cNvSpPr>
          <p:nvPr/>
        </p:nvSpPr>
        <p:spPr bwMode="auto">
          <a:xfrm>
            <a:off x="2743200" y="2667000"/>
            <a:ext cx="2895600" cy="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15838900-0362-41DE-A2B7-F5A05864F903}" type="slidenum">
              <a:rPr lang="en-US"/>
              <a:pPr/>
              <a:t>38</a:t>
            </a:fld>
            <a:endParaRPr lang="en-US"/>
          </a:p>
        </p:txBody>
      </p:sp>
      <p:sp>
        <p:nvSpPr>
          <p:cNvPr id="29698" name="Rectangle 2"/>
          <p:cNvSpPr>
            <a:spLocks noGrp="1" noChangeArrowheads="1"/>
          </p:cNvSpPr>
          <p:nvPr>
            <p:ph type="title"/>
          </p:nvPr>
        </p:nvSpPr>
        <p:spPr>
          <a:xfrm>
            <a:off x="914400" y="0"/>
            <a:ext cx="8229600" cy="1143000"/>
          </a:xfrm>
        </p:spPr>
        <p:txBody>
          <a:bodyPr/>
          <a:lstStyle/>
          <a:p>
            <a:r>
              <a:rPr lang="en-US" dirty="0">
                <a:solidFill>
                  <a:schemeClr val="accent5"/>
                </a:solidFill>
              </a:rPr>
              <a:t>Graph-Based Protocols</a:t>
            </a:r>
          </a:p>
        </p:txBody>
      </p:sp>
      <p:sp>
        <p:nvSpPr>
          <p:cNvPr id="29699" name="Rectangle 3"/>
          <p:cNvSpPr>
            <a:spLocks noGrp="1" noChangeArrowheads="1"/>
          </p:cNvSpPr>
          <p:nvPr>
            <p:ph type="body" idx="4294967295"/>
          </p:nvPr>
        </p:nvSpPr>
        <p:spPr/>
        <p:txBody>
          <a:bodyPr/>
          <a:lstStyle/>
          <a:p>
            <a:r>
              <a:rPr lang="en-US" dirty="0">
                <a:latin typeface="+mj-lt"/>
              </a:rPr>
              <a:t>Graph-based protocols are an alternative to two-phase locking</a:t>
            </a:r>
          </a:p>
          <a:p>
            <a:r>
              <a:rPr lang="en-US" dirty="0">
                <a:latin typeface="+mj-lt"/>
              </a:rPr>
              <a:t>Impose a partial ordering </a:t>
            </a:r>
            <a:r>
              <a:rPr lang="en-US" dirty="0">
                <a:latin typeface="+mj-lt"/>
                <a:sym typeface="Symbol" pitchFamily="18" charset="2"/>
              </a:rPr>
              <a:t> </a:t>
            </a:r>
            <a:r>
              <a:rPr lang="en-US" dirty="0">
                <a:latin typeface="+mj-lt"/>
              </a:rPr>
              <a:t>on the set </a:t>
            </a:r>
            <a:r>
              <a:rPr lang="en-US" b="1" dirty="0">
                <a:latin typeface="+mj-lt"/>
              </a:rPr>
              <a:t>D</a:t>
            </a:r>
            <a:r>
              <a:rPr lang="en-US" dirty="0">
                <a:latin typeface="+mj-lt"/>
              </a:rPr>
              <a:t> = {</a:t>
            </a:r>
            <a:r>
              <a:rPr lang="en-US" i="1" dirty="0">
                <a:latin typeface="+mj-lt"/>
              </a:rPr>
              <a:t>d</a:t>
            </a:r>
            <a:r>
              <a:rPr lang="en-US" i="1" baseline="-25000" dirty="0">
                <a:latin typeface="+mj-lt"/>
              </a:rPr>
              <a:t>1</a:t>
            </a:r>
            <a:r>
              <a:rPr lang="en-US" i="1" dirty="0">
                <a:latin typeface="+mj-lt"/>
              </a:rPr>
              <a:t>, d</a:t>
            </a:r>
            <a:r>
              <a:rPr lang="en-US" i="1" baseline="-25000" dirty="0">
                <a:latin typeface="+mj-lt"/>
              </a:rPr>
              <a:t>2</a:t>
            </a:r>
            <a:r>
              <a:rPr lang="en-US" i="1" dirty="0">
                <a:latin typeface="+mj-lt"/>
              </a:rPr>
              <a:t> ,..., d</a:t>
            </a:r>
            <a:r>
              <a:rPr lang="en-US" i="1" baseline="-25000" dirty="0">
                <a:latin typeface="+mj-lt"/>
              </a:rPr>
              <a:t>h</a:t>
            </a:r>
            <a:r>
              <a:rPr lang="en-US" dirty="0">
                <a:latin typeface="+mj-lt"/>
              </a:rPr>
              <a:t>} of all data items.</a:t>
            </a:r>
          </a:p>
          <a:p>
            <a:pPr lvl="1"/>
            <a:r>
              <a:rPr lang="en-US" dirty="0">
                <a:latin typeface="+mj-lt"/>
              </a:rPr>
              <a:t>If </a:t>
            </a:r>
            <a:r>
              <a:rPr lang="en-US" i="1" dirty="0" err="1">
                <a:latin typeface="+mj-lt"/>
              </a:rPr>
              <a:t>d</a:t>
            </a:r>
            <a:r>
              <a:rPr lang="en-US" sz="2000" i="1" baseline="-25000" dirty="0" err="1">
                <a:latin typeface="+mj-lt"/>
              </a:rPr>
              <a:t>i</a:t>
            </a:r>
            <a:r>
              <a:rPr lang="en-US" dirty="0">
                <a:latin typeface="+mj-lt"/>
              </a:rPr>
              <a:t> </a:t>
            </a:r>
            <a:r>
              <a:rPr lang="en-US" dirty="0">
                <a:latin typeface="+mj-lt"/>
                <a:sym typeface="Symbol" pitchFamily="18" charset="2"/>
              </a:rPr>
              <a:t> </a:t>
            </a:r>
            <a:r>
              <a:rPr lang="en-US" i="1" dirty="0" err="1">
                <a:latin typeface="+mj-lt"/>
              </a:rPr>
              <a:t>d</a:t>
            </a:r>
            <a:r>
              <a:rPr lang="en-US" sz="2000" i="1" baseline="-25000" dirty="0" err="1">
                <a:latin typeface="+mj-lt"/>
              </a:rPr>
              <a:t>j</a:t>
            </a:r>
            <a:r>
              <a:rPr lang="en-US" sz="2000" i="1" baseline="-25000" dirty="0">
                <a:latin typeface="+mj-lt"/>
              </a:rPr>
              <a:t> </a:t>
            </a:r>
            <a:r>
              <a:rPr lang="en-US" dirty="0">
                <a:latin typeface="+mj-lt"/>
              </a:rPr>
              <a:t> then any transaction accessing both </a:t>
            </a:r>
            <a:r>
              <a:rPr lang="en-US" i="1" dirty="0" err="1">
                <a:latin typeface="+mj-lt"/>
              </a:rPr>
              <a:t>d</a:t>
            </a:r>
            <a:r>
              <a:rPr lang="en-US" sz="2000" i="1" baseline="-25000" dirty="0" err="1">
                <a:latin typeface="+mj-lt"/>
              </a:rPr>
              <a:t>i</a:t>
            </a:r>
            <a:r>
              <a:rPr lang="en-US" dirty="0">
                <a:latin typeface="+mj-lt"/>
              </a:rPr>
              <a:t> and </a:t>
            </a:r>
            <a:r>
              <a:rPr lang="en-US" i="1" dirty="0" err="1">
                <a:latin typeface="+mj-lt"/>
              </a:rPr>
              <a:t>d</a:t>
            </a:r>
            <a:r>
              <a:rPr lang="en-US" sz="2000" i="1" baseline="-25000" dirty="0" err="1">
                <a:latin typeface="+mj-lt"/>
              </a:rPr>
              <a:t>j</a:t>
            </a:r>
            <a:r>
              <a:rPr lang="en-US" dirty="0">
                <a:latin typeface="+mj-lt"/>
              </a:rPr>
              <a:t> must access </a:t>
            </a:r>
            <a:r>
              <a:rPr lang="en-US" dirty="0" err="1">
                <a:latin typeface="+mj-lt"/>
              </a:rPr>
              <a:t>d</a:t>
            </a:r>
            <a:r>
              <a:rPr lang="en-US" sz="2000" baseline="-25000" dirty="0" err="1">
                <a:latin typeface="+mj-lt"/>
              </a:rPr>
              <a:t>i</a:t>
            </a:r>
            <a:r>
              <a:rPr lang="en-US" dirty="0">
                <a:latin typeface="+mj-lt"/>
              </a:rPr>
              <a:t> before accessing </a:t>
            </a:r>
            <a:r>
              <a:rPr lang="en-US" i="1" dirty="0" err="1">
                <a:latin typeface="+mj-lt"/>
              </a:rPr>
              <a:t>d</a:t>
            </a:r>
            <a:r>
              <a:rPr lang="en-US" sz="2000" i="1" baseline="-25000" dirty="0" err="1">
                <a:latin typeface="+mj-lt"/>
              </a:rPr>
              <a:t>j</a:t>
            </a:r>
            <a:r>
              <a:rPr lang="en-US" dirty="0">
                <a:latin typeface="+mj-lt"/>
              </a:rPr>
              <a:t>.</a:t>
            </a:r>
          </a:p>
          <a:p>
            <a:pPr lvl="1"/>
            <a:r>
              <a:rPr lang="en-US" dirty="0">
                <a:latin typeface="+mj-lt"/>
              </a:rPr>
              <a:t>Implies that the set </a:t>
            </a:r>
            <a:r>
              <a:rPr lang="en-US" b="1" dirty="0">
                <a:latin typeface="+mj-lt"/>
              </a:rPr>
              <a:t>D</a:t>
            </a:r>
            <a:r>
              <a:rPr lang="en-US" dirty="0">
                <a:latin typeface="+mj-lt"/>
              </a:rPr>
              <a:t> may now be viewed as a directed acyclic graph, called a </a:t>
            </a:r>
            <a:r>
              <a:rPr lang="en-US" i="1" dirty="0">
                <a:latin typeface="+mj-lt"/>
              </a:rPr>
              <a:t>database graph</a:t>
            </a:r>
            <a:r>
              <a:rPr lang="en-US" dirty="0">
                <a:latin typeface="+mj-lt"/>
              </a:rPr>
              <a:t>.</a:t>
            </a:r>
          </a:p>
          <a:p>
            <a:r>
              <a:rPr lang="en-US" dirty="0">
                <a:latin typeface="+mj-lt"/>
              </a:rPr>
              <a:t>The </a:t>
            </a:r>
            <a:r>
              <a:rPr lang="en-US" i="1" dirty="0">
                <a:latin typeface="+mj-lt"/>
              </a:rPr>
              <a:t>tree-protocol</a:t>
            </a:r>
            <a:r>
              <a:rPr lang="en-US" dirty="0">
                <a:latin typeface="+mj-lt"/>
              </a:rPr>
              <a:t> is a simple kind of graph protocol.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AB7B27D5-2A7F-47E4-8BE8-3C2E4CE55B88}" type="slidenum">
              <a:rPr lang="en-US"/>
              <a:pPr/>
              <a:t>39</a:t>
            </a:fld>
            <a:endParaRPr lang="en-US"/>
          </a:p>
        </p:txBody>
      </p:sp>
      <p:sp>
        <p:nvSpPr>
          <p:cNvPr id="31746" name="Rectangle 2"/>
          <p:cNvSpPr>
            <a:spLocks noGrp="1" noChangeArrowheads="1"/>
          </p:cNvSpPr>
          <p:nvPr>
            <p:ph type="title"/>
          </p:nvPr>
        </p:nvSpPr>
        <p:spPr>
          <a:xfrm>
            <a:off x="552450" y="-76200"/>
            <a:ext cx="8077200" cy="609600"/>
          </a:xfrm>
        </p:spPr>
        <p:txBody>
          <a:bodyPr/>
          <a:lstStyle/>
          <a:p>
            <a:r>
              <a:rPr lang="en-US" dirty="0">
                <a:solidFill>
                  <a:schemeClr val="accent5"/>
                </a:solidFill>
              </a:rPr>
              <a:t>Tree Protocol</a:t>
            </a:r>
          </a:p>
        </p:txBody>
      </p:sp>
      <p:sp>
        <p:nvSpPr>
          <p:cNvPr id="31747" name="Rectangle 3"/>
          <p:cNvSpPr>
            <a:spLocks noGrp="1" noChangeArrowheads="1"/>
          </p:cNvSpPr>
          <p:nvPr>
            <p:ph type="body" idx="4294967295"/>
          </p:nvPr>
        </p:nvSpPr>
        <p:spPr>
          <a:xfrm>
            <a:off x="571500" y="4114800"/>
            <a:ext cx="7848600" cy="2085975"/>
          </a:xfrm>
        </p:spPr>
        <p:txBody>
          <a:bodyPr/>
          <a:lstStyle/>
          <a:p>
            <a:r>
              <a:rPr lang="en-US" sz="2400" dirty="0">
                <a:latin typeface="+mj-lt"/>
              </a:rPr>
              <a:t>Only exclusive locks are allowed.</a:t>
            </a:r>
          </a:p>
          <a:p>
            <a:r>
              <a:rPr lang="en-US" sz="2400" dirty="0">
                <a:latin typeface="+mj-lt"/>
              </a:rPr>
              <a:t>The first lock by </a:t>
            </a:r>
            <a:r>
              <a:rPr lang="en-US" sz="2400" i="1" dirty="0">
                <a:latin typeface="+mj-lt"/>
              </a:rPr>
              <a:t>T</a:t>
            </a:r>
            <a:r>
              <a:rPr lang="en-US" sz="2400" i="1" baseline="-25000" dirty="0">
                <a:latin typeface="+mj-lt"/>
              </a:rPr>
              <a:t>i</a:t>
            </a:r>
            <a:r>
              <a:rPr lang="en-US" sz="2400" dirty="0">
                <a:latin typeface="+mj-lt"/>
              </a:rPr>
              <a:t> may be on any data item. Subsequently, a data </a:t>
            </a:r>
            <a:r>
              <a:rPr lang="en-US" sz="2400" i="1" dirty="0">
                <a:latin typeface="+mj-lt"/>
              </a:rPr>
              <a:t>Q</a:t>
            </a:r>
            <a:r>
              <a:rPr lang="en-US" sz="2400" dirty="0">
                <a:latin typeface="+mj-lt"/>
              </a:rPr>
              <a:t> can be locked by </a:t>
            </a:r>
            <a:r>
              <a:rPr lang="en-US" sz="2400" i="1" dirty="0">
                <a:latin typeface="+mj-lt"/>
              </a:rPr>
              <a:t>T</a:t>
            </a:r>
            <a:r>
              <a:rPr lang="en-US" sz="2400" i="1" baseline="-25000" dirty="0">
                <a:latin typeface="+mj-lt"/>
              </a:rPr>
              <a:t>i</a:t>
            </a:r>
            <a:r>
              <a:rPr lang="en-US" sz="2400" dirty="0">
                <a:latin typeface="+mj-lt"/>
              </a:rPr>
              <a:t> only if the parent of </a:t>
            </a:r>
            <a:r>
              <a:rPr lang="en-US" sz="2400" i="1" dirty="0">
                <a:latin typeface="+mj-lt"/>
              </a:rPr>
              <a:t>Q</a:t>
            </a:r>
            <a:r>
              <a:rPr lang="en-US" sz="2400" dirty="0">
                <a:latin typeface="+mj-lt"/>
              </a:rPr>
              <a:t> is currently locked by </a:t>
            </a:r>
            <a:r>
              <a:rPr lang="en-US" sz="2400" i="1" dirty="0">
                <a:latin typeface="+mj-lt"/>
              </a:rPr>
              <a:t>T</a:t>
            </a:r>
            <a:r>
              <a:rPr lang="en-US" sz="2400" i="1" baseline="-25000" dirty="0">
                <a:latin typeface="+mj-lt"/>
              </a:rPr>
              <a:t>i</a:t>
            </a:r>
            <a:r>
              <a:rPr lang="en-US" sz="2400" dirty="0">
                <a:latin typeface="+mj-lt"/>
              </a:rPr>
              <a:t>.</a:t>
            </a:r>
          </a:p>
          <a:p>
            <a:r>
              <a:rPr lang="en-US" sz="2400" dirty="0">
                <a:latin typeface="+mj-lt"/>
              </a:rPr>
              <a:t>Data items may be unlocked at any time.</a:t>
            </a:r>
          </a:p>
        </p:txBody>
      </p:sp>
      <p:pic>
        <p:nvPicPr>
          <p:cNvPr id="31749" name="Picture 5"/>
          <p:cNvPicPr>
            <a:picLocks noChangeAspect="1" noChangeArrowheads="1"/>
          </p:cNvPicPr>
          <p:nvPr/>
        </p:nvPicPr>
        <p:blipFill>
          <a:blip r:embed="rId2"/>
          <a:srcRect l="16280" t="3101" r="16280" b="2325"/>
          <a:stretch>
            <a:fillRect/>
          </a:stretch>
        </p:blipFill>
        <p:spPr bwMode="auto">
          <a:xfrm>
            <a:off x="2870200" y="850900"/>
            <a:ext cx="2816225" cy="2962275"/>
          </a:xfrm>
          <a:prstGeom prst="rect">
            <a:avLst/>
          </a:prstGeom>
          <a:noFill/>
          <a:ln w="76200" cmpd="tri">
            <a:solidFill>
              <a:schemeClr val="tx2"/>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b="1" dirty="0" smtClean="0">
                <a:solidFill>
                  <a:srgbClr val="FFFF00"/>
                </a:solidFill>
              </a:rPr>
              <a:t>Transaction Properties</a:t>
            </a:r>
            <a:endParaRPr lang="en-US" sz="4000" b="1" dirty="0">
              <a:solidFill>
                <a:srgbClr val="FFFF00"/>
              </a:solidFill>
            </a:endParaRPr>
          </a:p>
        </p:txBody>
      </p:sp>
      <p:sp>
        <p:nvSpPr>
          <p:cNvPr id="3" name="Content Placeholder 2"/>
          <p:cNvSpPr>
            <a:spLocks noGrp="1"/>
          </p:cNvSpPr>
          <p:nvPr>
            <p:ph idx="1"/>
          </p:nvPr>
        </p:nvSpPr>
        <p:spPr>
          <a:xfrm>
            <a:off x="438150" y="1066800"/>
            <a:ext cx="8248650" cy="5221287"/>
          </a:xfrm>
        </p:spPr>
        <p:txBody>
          <a:bodyPr/>
          <a:lstStyle/>
          <a:p>
            <a:pPr algn="just">
              <a:buNone/>
            </a:pPr>
            <a:r>
              <a:rPr lang="en-US" sz="1800" dirty="0" smtClean="0">
                <a:latin typeface="Helvetica" pitchFamily="34" charset="0"/>
              </a:rPr>
              <a:t>A  </a:t>
            </a:r>
            <a:r>
              <a:rPr kumimoji="1" lang="en-US" sz="1800" dirty="0" smtClean="0">
                <a:solidFill>
                  <a:schemeClr val="tx2"/>
                </a:solidFill>
                <a:latin typeface="Helvetica" pitchFamily="34" charset="0"/>
              </a:rPr>
              <a:t>transaction</a:t>
            </a:r>
            <a:r>
              <a:rPr lang="en-US" sz="1800" dirty="0" smtClean="0">
                <a:latin typeface="Helvetica" pitchFamily="34" charset="0"/>
              </a:rPr>
              <a:t>  is a unit of program execution that accesses and possibly updates various data </a:t>
            </a:r>
            <a:r>
              <a:rPr lang="en-US" sz="1800" dirty="0" err="1" smtClean="0">
                <a:latin typeface="Helvetica" pitchFamily="34" charset="0"/>
              </a:rPr>
              <a:t>items.To</a:t>
            </a:r>
            <a:r>
              <a:rPr lang="en-US" sz="1800" dirty="0" smtClean="0">
                <a:latin typeface="Helvetica" pitchFamily="34" charset="0"/>
              </a:rPr>
              <a:t> preserve the integrity of data the database system must ensure:</a:t>
            </a:r>
          </a:p>
          <a:p>
            <a:pPr algn="just"/>
            <a:endParaRPr lang="en-US" sz="1800" dirty="0" smtClean="0">
              <a:latin typeface="Helvetica" pitchFamily="34" charset="0"/>
            </a:endParaRPr>
          </a:p>
          <a:p>
            <a:pPr algn="just"/>
            <a:r>
              <a:rPr lang="en-US" sz="1800" b="1" dirty="0" smtClean="0">
                <a:solidFill>
                  <a:schemeClr val="tx2"/>
                </a:solidFill>
              </a:rPr>
              <a:t>Atomicity</a:t>
            </a:r>
            <a:r>
              <a:rPr lang="en-US" sz="1800" b="1" dirty="0" smtClean="0"/>
              <a:t>.  </a:t>
            </a:r>
            <a:r>
              <a:rPr lang="en-US" sz="1800" dirty="0" smtClean="0"/>
              <a:t>Either all operations of the transaction are properly reflected in the database or none are.</a:t>
            </a:r>
          </a:p>
          <a:p>
            <a:pPr algn="just"/>
            <a:r>
              <a:rPr lang="en-US" sz="1800" b="1" dirty="0" smtClean="0">
                <a:solidFill>
                  <a:schemeClr val="tx2"/>
                </a:solidFill>
              </a:rPr>
              <a:t>Consistency</a:t>
            </a:r>
            <a:r>
              <a:rPr lang="en-US" sz="1800" b="1" dirty="0" smtClean="0"/>
              <a:t>.  </a:t>
            </a:r>
            <a:r>
              <a:rPr lang="en-US" sz="1800" dirty="0" smtClean="0"/>
              <a:t>Execution of a transaction in isolation preserves the consistency of the database.</a:t>
            </a:r>
          </a:p>
          <a:p>
            <a:pPr algn="just"/>
            <a:endParaRPr lang="en-US" sz="1800" dirty="0" smtClean="0"/>
          </a:p>
          <a:p>
            <a:pPr algn="just"/>
            <a:r>
              <a:rPr lang="en-US" sz="1800" b="1" dirty="0" smtClean="0">
                <a:solidFill>
                  <a:schemeClr val="tx2"/>
                </a:solidFill>
              </a:rPr>
              <a:t>Isolation</a:t>
            </a:r>
            <a:r>
              <a:rPr lang="en-US" sz="1800" b="1" dirty="0" smtClean="0"/>
              <a:t>.  </a:t>
            </a:r>
            <a:r>
              <a:rPr lang="en-US" sz="1800" dirty="0" smtClean="0"/>
              <a:t>Although multiple transactions may execute concurrently, each transaction must be unaware of other concurrently executing transactions.  Intermediate transaction results must be hidden from other concurrently executed transactions.  </a:t>
            </a:r>
          </a:p>
          <a:p>
            <a:pPr algn="just"/>
            <a:endParaRPr lang="en-US" sz="1800" dirty="0" smtClean="0"/>
          </a:p>
          <a:p>
            <a:pPr algn="just"/>
            <a:r>
              <a:rPr lang="en-US" sz="1800" b="1" dirty="0" smtClean="0">
                <a:solidFill>
                  <a:schemeClr val="tx2"/>
                </a:solidFill>
              </a:rPr>
              <a:t>Durability</a:t>
            </a:r>
            <a:r>
              <a:rPr lang="en-US" sz="1800" dirty="0" smtClean="0"/>
              <a:t>.  After a transaction completes successfully, the changes it has made to the database persist, even if there are system failures. </a:t>
            </a:r>
            <a:endParaRPr lang="en-US" sz="1800" i="1" dirty="0" smtClean="0"/>
          </a:p>
          <a:p>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4294967295"/>
          </p:nvPr>
        </p:nvSpPr>
        <p:spPr>
          <a:xfrm>
            <a:off x="6553200" y="6248400"/>
            <a:ext cx="1905000" cy="457200"/>
          </a:xfrm>
          <a:prstGeom prst="rect">
            <a:avLst/>
          </a:prstGeom>
        </p:spPr>
        <p:txBody>
          <a:bodyPr/>
          <a:lstStyle/>
          <a:p>
            <a:fld id="{A3A4D8A9-4BAD-4F44-B7B6-DAD3AFEA0BC0}" type="slidenum">
              <a:rPr lang="en-US"/>
              <a:pPr/>
              <a:t>40</a:t>
            </a:fld>
            <a:endParaRPr lang="en-US"/>
          </a:p>
        </p:txBody>
      </p:sp>
      <p:sp>
        <p:nvSpPr>
          <p:cNvPr id="78850" name="Rectangle 2"/>
          <p:cNvSpPr>
            <a:spLocks noGrp="1" noChangeArrowheads="1"/>
          </p:cNvSpPr>
          <p:nvPr>
            <p:ph type="title"/>
          </p:nvPr>
        </p:nvSpPr>
        <p:spPr>
          <a:xfrm>
            <a:off x="609600" y="0"/>
            <a:ext cx="8229600" cy="1143000"/>
          </a:xfrm>
        </p:spPr>
        <p:txBody>
          <a:bodyPr/>
          <a:lstStyle/>
          <a:p>
            <a:r>
              <a:rPr lang="en-US" dirty="0">
                <a:solidFill>
                  <a:schemeClr val="accent5"/>
                </a:solidFill>
              </a:rPr>
              <a:t>Deadlock Handling</a:t>
            </a:r>
          </a:p>
        </p:txBody>
      </p:sp>
      <p:sp>
        <p:nvSpPr>
          <p:cNvPr id="78851" name="Rectangle 3"/>
          <p:cNvSpPr>
            <a:spLocks noGrp="1" noChangeArrowheads="1"/>
          </p:cNvSpPr>
          <p:nvPr>
            <p:ph type="body" idx="4294967295"/>
          </p:nvPr>
        </p:nvSpPr>
        <p:spPr/>
        <p:txBody>
          <a:bodyPr/>
          <a:lstStyle/>
          <a:p>
            <a:r>
              <a:rPr lang="en-US" dirty="0"/>
              <a:t>Consider the following two transactions:</a:t>
            </a:r>
          </a:p>
          <a:p>
            <a:pPr>
              <a:buFont typeface="Monotype Sorts" pitchFamily="2" charset="2"/>
              <a:buNone/>
            </a:pPr>
            <a:r>
              <a:rPr lang="en-US" dirty="0"/>
              <a:t>             </a:t>
            </a:r>
            <a:r>
              <a:rPr lang="en-US" i="1" dirty="0"/>
              <a:t>T</a:t>
            </a:r>
            <a:r>
              <a:rPr lang="en-US" baseline="-25000" dirty="0"/>
              <a:t>1</a:t>
            </a:r>
            <a:r>
              <a:rPr lang="en-US" dirty="0"/>
              <a:t>:     write (</a:t>
            </a:r>
            <a:r>
              <a:rPr lang="en-US" i="1" dirty="0"/>
              <a:t>X</a:t>
            </a:r>
            <a:r>
              <a:rPr lang="en-US" dirty="0"/>
              <a:t>)               </a:t>
            </a:r>
            <a:r>
              <a:rPr lang="en-US" i="1" dirty="0"/>
              <a:t>T</a:t>
            </a:r>
            <a:r>
              <a:rPr lang="en-US" baseline="-25000" dirty="0"/>
              <a:t>2</a:t>
            </a:r>
            <a:r>
              <a:rPr lang="en-US" dirty="0"/>
              <a:t>:    write(</a:t>
            </a:r>
            <a:r>
              <a:rPr lang="en-US" i="1" dirty="0"/>
              <a:t>Y</a:t>
            </a:r>
            <a:r>
              <a:rPr lang="en-US" dirty="0"/>
              <a:t>)</a:t>
            </a:r>
          </a:p>
          <a:p>
            <a:pPr>
              <a:buFont typeface="Monotype Sorts" pitchFamily="2" charset="2"/>
              <a:buNone/>
            </a:pPr>
            <a:r>
              <a:rPr lang="en-US" dirty="0"/>
              <a:t>                      write(</a:t>
            </a:r>
            <a:r>
              <a:rPr lang="en-US" i="1" dirty="0"/>
              <a:t>Y</a:t>
            </a:r>
            <a:r>
              <a:rPr lang="en-US" dirty="0"/>
              <a:t>)                         write(</a:t>
            </a:r>
            <a:r>
              <a:rPr lang="en-US" i="1" dirty="0"/>
              <a:t>X</a:t>
            </a:r>
            <a:r>
              <a:rPr lang="en-US" dirty="0"/>
              <a:t>)</a:t>
            </a:r>
          </a:p>
          <a:p>
            <a:r>
              <a:rPr lang="en-US" dirty="0"/>
              <a:t>Schedule with deadlock</a:t>
            </a:r>
          </a:p>
        </p:txBody>
      </p:sp>
      <p:sp>
        <p:nvSpPr>
          <p:cNvPr id="78852" name="Line 4"/>
          <p:cNvSpPr>
            <a:spLocks noChangeShapeType="1"/>
          </p:cNvSpPr>
          <p:nvPr/>
        </p:nvSpPr>
        <p:spPr bwMode="auto">
          <a:xfrm>
            <a:off x="1524000" y="3657600"/>
            <a:ext cx="5410200" cy="0"/>
          </a:xfrm>
          <a:prstGeom prst="line">
            <a:avLst/>
          </a:prstGeom>
          <a:noFill/>
          <a:ln w="9525">
            <a:solidFill>
              <a:schemeClr val="tx1"/>
            </a:solidFill>
            <a:round/>
            <a:headEnd/>
            <a:tailEnd/>
          </a:ln>
          <a:effectLst/>
        </p:spPr>
        <p:txBody>
          <a:bodyPr wrap="none" anchor="ctr"/>
          <a:lstStyle/>
          <a:p>
            <a:endParaRPr lang="en-US"/>
          </a:p>
        </p:txBody>
      </p:sp>
      <p:sp>
        <p:nvSpPr>
          <p:cNvPr id="78854" name="Line 6"/>
          <p:cNvSpPr>
            <a:spLocks noChangeShapeType="1"/>
          </p:cNvSpPr>
          <p:nvPr/>
        </p:nvSpPr>
        <p:spPr bwMode="auto">
          <a:xfrm>
            <a:off x="1524000" y="3276600"/>
            <a:ext cx="0" cy="2590800"/>
          </a:xfrm>
          <a:prstGeom prst="line">
            <a:avLst/>
          </a:prstGeom>
          <a:noFill/>
          <a:ln w="9525">
            <a:solidFill>
              <a:schemeClr val="tx1"/>
            </a:solidFill>
            <a:round/>
            <a:headEnd/>
            <a:tailEnd/>
          </a:ln>
          <a:effectLst/>
        </p:spPr>
        <p:txBody>
          <a:bodyPr wrap="none" anchor="ctr"/>
          <a:lstStyle/>
          <a:p>
            <a:endParaRPr lang="en-US"/>
          </a:p>
        </p:txBody>
      </p:sp>
      <p:sp>
        <p:nvSpPr>
          <p:cNvPr id="78857" name="Line 9"/>
          <p:cNvSpPr>
            <a:spLocks noChangeShapeType="1"/>
          </p:cNvSpPr>
          <p:nvPr/>
        </p:nvSpPr>
        <p:spPr bwMode="auto">
          <a:xfrm>
            <a:off x="4343400" y="3276600"/>
            <a:ext cx="0" cy="2667000"/>
          </a:xfrm>
          <a:prstGeom prst="line">
            <a:avLst/>
          </a:prstGeom>
          <a:noFill/>
          <a:ln w="9525">
            <a:solidFill>
              <a:schemeClr val="tx1"/>
            </a:solidFill>
            <a:round/>
            <a:headEnd/>
            <a:tailEnd/>
          </a:ln>
          <a:effectLst/>
        </p:spPr>
        <p:txBody>
          <a:bodyPr wrap="none" anchor="ctr"/>
          <a:lstStyle/>
          <a:p>
            <a:endParaRPr lang="en-US"/>
          </a:p>
        </p:txBody>
      </p:sp>
      <p:sp>
        <p:nvSpPr>
          <p:cNvPr id="78858" name="Text Box 10"/>
          <p:cNvSpPr txBox="1">
            <a:spLocks noChangeArrowheads="1"/>
          </p:cNvSpPr>
          <p:nvPr/>
        </p:nvSpPr>
        <p:spPr bwMode="auto">
          <a:xfrm>
            <a:off x="2803525" y="3211513"/>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1</a:t>
            </a:r>
            <a:endParaRPr lang="en-US" sz="2000">
              <a:latin typeface="Helvetica" pitchFamily="34" charset="0"/>
            </a:endParaRPr>
          </a:p>
        </p:txBody>
      </p:sp>
      <p:sp>
        <p:nvSpPr>
          <p:cNvPr id="78859" name="Text Box 11"/>
          <p:cNvSpPr txBox="1">
            <a:spLocks noChangeArrowheads="1"/>
          </p:cNvSpPr>
          <p:nvPr/>
        </p:nvSpPr>
        <p:spPr bwMode="auto">
          <a:xfrm>
            <a:off x="5216525" y="3216275"/>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2</a:t>
            </a:r>
            <a:endParaRPr lang="en-US" sz="2000">
              <a:latin typeface="Helvetica" pitchFamily="34" charset="0"/>
            </a:endParaRPr>
          </a:p>
        </p:txBody>
      </p:sp>
      <p:sp>
        <p:nvSpPr>
          <p:cNvPr id="78861" name="Text Box 13"/>
          <p:cNvSpPr txBox="1">
            <a:spLocks noChangeArrowheads="1"/>
          </p:cNvSpPr>
          <p:nvPr/>
        </p:nvSpPr>
        <p:spPr bwMode="auto">
          <a:xfrm>
            <a:off x="1660525" y="3821113"/>
            <a:ext cx="1538288" cy="701675"/>
          </a:xfrm>
          <a:prstGeom prst="rect">
            <a:avLst/>
          </a:prstGeom>
          <a:noFill/>
          <a:ln w="9525">
            <a:noFill/>
            <a:miter lim="800000"/>
            <a:headEnd/>
            <a:tailEnd/>
          </a:ln>
          <a:effectLst/>
        </p:spPr>
        <p:txBody>
          <a:bodyPr wrap="none">
            <a:spAutoFit/>
          </a:bodyPr>
          <a:lstStyle/>
          <a:p>
            <a:r>
              <a:rPr lang="en-US" sz="2000" b="1">
                <a:latin typeface="Helvetica" pitchFamily="34" charset="0"/>
              </a:rPr>
              <a:t>lock-X</a:t>
            </a:r>
            <a:r>
              <a:rPr lang="en-US" sz="2000">
                <a:latin typeface="Helvetica" pitchFamily="34" charset="0"/>
              </a:rPr>
              <a:t> on </a:t>
            </a:r>
            <a:r>
              <a:rPr lang="en-US" sz="2000" i="1">
                <a:latin typeface="Helvetica" pitchFamily="34" charset="0"/>
              </a:rPr>
              <a:t>X</a:t>
            </a:r>
          </a:p>
          <a:p>
            <a:r>
              <a:rPr lang="en-US" sz="2000">
                <a:latin typeface="Helvetica" pitchFamily="34" charset="0"/>
              </a:rPr>
              <a:t>write (</a:t>
            </a:r>
            <a:r>
              <a:rPr lang="en-US" sz="2000" i="1">
                <a:latin typeface="Helvetica" pitchFamily="34" charset="0"/>
              </a:rPr>
              <a:t>X</a:t>
            </a:r>
            <a:r>
              <a:rPr lang="en-US" sz="2000">
                <a:latin typeface="Helvetica" pitchFamily="34" charset="0"/>
              </a:rPr>
              <a:t>) </a:t>
            </a:r>
          </a:p>
        </p:txBody>
      </p:sp>
      <p:sp>
        <p:nvSpPr>
          <p:cNvPr id="78862" name="Text Box 14"/>
          <p:cNvSpPr txBox="1">
            <a:spLocks noChangeArrowheads="1"/>
          </p:cNvSpPr>
          <p:nvPr/>
        </p:nvSpPr>
        <p:spPr bwMode="auto">
          <a:xfrm>
            <a:off x="4419600" y="4359275"/>
            <a:ext cx="2425700" cy="1006475"/>
          </a:xfrm>
          <a:prstGeom prst="rect">
            <a:avLst/>
          </a:prstGeom>
          <a:noFill/>
          <a:ln w="9525">
            <a:noFill/>
            <a:miter lim="800000"/>
            <a:headEnd/>
            <a:tailEnd/>
          </a:ln>
          <a:effectLst/>
        </p:spPr>
        <p:txBody>
          <a:bodyPr wrap="none">
            <a:spAutoFit/>
          </a:bodyPr>
          <a:lstStyle/>
          <a:p>
            <a:r>
              <a:rPr lang="en-US" sz="2000" b="1">
                <a:latin typeface="Helvetica" pitchFamily="34" charset="0"/>
              </a:rPr>
              <a:t>lock-X</a:t>
            </a:r>
            <a:r>
              <a:rPr lang="en-US" sz="2000">
                <a:latin typeface="Helvetica" pitchFamily="34" charset="0"/>
              </a:rPr>
              <a:t> on </a:t>
            </a:r>
            <a:r>
              <a:rPr lang="en-US" sz="2000" i="1">
                <a:latin typeface="Helvetica" pitchFamily="34" charset="0"/>
              </a:rPr>
              <a:t>Y</a:t>
            </a:r>
          </a:p>
          <a:p>
            <a:r>
              <a:rPr lang="en-US" sz="2000">
                <a:latin typeface="Helvetica" pitchFamily="34" charset="0"/>
              </a:rPr>
              <a:t>write (</a:t>
            </a:r>
            <a:r>
              <a:rPr lang="en-US" sz="2000" i="1">
                <a:latin typeface="Helvetica" pitchFamily="34" charset="0"/>
              </a:rPr>
              <a:t>X</a:t>
            </a:r>
            <a:r>
              <a:rPr lang="en-US" sz="2000">
                <a:latin typeface="Helvetica" pitchFamily="34" charset="0"/>
              </a:rPr>
              <a:t>)  </a:t>
            </a:r>
          </a:p>
          <a:p>
            <a:r>
              <a:rPr lang="en-US" sz="2000">
                <a:latin typeface="Helvetica" pitchFamily="34" charset="0"/>
              </a:rPr>
              <a:t>wait for </a:t>
            </a:r>
            <a:r>
              <a:rPr lang="en-US" sz="2000" b="1">
                <a:latin typeface="Helvetica" pitchFamily="34" charset="0"/>
              </a:rPr>
              <a:t>lock-X</a:t>
            </a:r>
            <a:r>
              <a:rPr lang="en-US" sz="2000">
                <a:latin typeface="Helvetica" pitchFamily="34" charset="0"/>
              </a:rPr>
              <a:t> on </a:t>
            </a:r>
            <a:r>
              <a:rPr lang="en-US" sz="2000" i="1">
                <a:latin typeface="Helvetica" pitchFamily="34" charset="0"/>
              </a:rPr>
              <a:t>X</a:t>
            </a:r>
            <a:endParaRPr lang="en-US" sz="2000">
              <a:latin typeface="Helvetica" pitchFamily="34" charset="0"/>
            </a:endParaRPr>
          </a:p>
        </p:txBody>
      </p:sp>
      <p:sp>
        <p:nvSpPr>
          <p:cNvPr id="78863" name="Line 15"/>
          <p:cNvSpPr>
            <a:spLocks noChangeShapeType="1"/>
          </p:cNvSpPr>
          <p:nvPr/>
        </p:nvSpPr>
        <p:spPr bwMode="auto">
          <a:xfrm>
            <a:off x="6934200" y="3314700"/>
            <a:ext cx="0" cy="2628900"/>
          </a:xfrm>
          <a:prstGeom prst="line">
            <a:avLst/>
          </a:prstGeom>
          <a:noFill/>
          <a:ln w="9525">
            <a:solidFill>
              <a:schemeClr val="tx1"/>
            </a:solidFill>
            <a:round/>
            <a:headEnd/>
            <a:tailEnd/>
          </a:ln>
          <a:effectLst/>
        </p:spPr>
        <p:txBody>
          <a:bodyPr wrap="none" anchor="ctr"/>
          <a:lstStyle/>
          <a:p>
            <a:endParaRPr lang="en-US"/>
          </a:p>
        </p:txBody>
      </p:sp>
      <p:sp>
        <p:nvSpPr>
          <p:cNvPr id="78865" name="Text Box 17"/>
          <p:cNvSpPr txBox="1">
            <a:spLocks noChangeArrowheads="1"/>
          </p:cNvSpPr>
          <p:nvPr/>
        </p:nvSpPr>
        <p:spPr bwMode="auto">
          <a:xfrm>
            <a:off x="1660525" y="5292725"/>
            <a:ext cx="2425700" cy="396875"/>
          </a:xfrm>
          <a:prstGeom prst="rect">
            <a:avLst/>
          </a:prstGeom>
          <a:noFill/>
          <a:ln w="9525">
            <a:noFill/>
            <a:miter lim="800000"/>
            <a:headEnd/>
            <a:tailEnd/>
          </a:ln>
          <a:effectLst/>
        </p:spPr>
        <p:txBody>
          <a:bodyPr wrap="none">
            <a:spAutoFit/>
          </a:bodyPr>
          <a:lstStyle/>
          <a:p>
            <a:r>
              <a:rPr lang="en-US" sz="2000">
                <a:latin typeface="Helvetica" pitchFamily="34" charset="0"/>
              </a:rPr>
              <a:t>wait for </a:t>
            </a:r>
            <a:r>
              <a:rPr lang="en-US" sz="2000" b="1">
                <a:latin typeface="Helvetica" pitchFamily="34" charset="0"/>
              </a:rPr>
              <a:t>lock-X</a:t>
            </a:r>
            <a:r>
              <a:rPr lang="en-US" sz="2000">
                <a:latin typeface="Helvetica" pitchFamily="34" charset="0"/>
              </a:rPr>
              <a:t> on </a:t>
            </a:r>
            <a:r>
              <a:rPr lang="en-US" sz="2000" i="1">
                <a:latin typeface="Helvetica" pitchFamily="34" charset="0"/>
              </a:rPr>
              <a: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EE15A4CC-52C4-426C-BDC0-A7F7D643C1CF}" type="slidenum">
              <a:rPr lang="en-US"/>
              <a:pPr/>
              <a:t>41</a:t>
            </a:fld>
            <a:endParaRPr lang="en-US"/>
          </a:p>
        </p:txBody>
      </p:sp>
      <p:sp>
        <p:nvSpPr>
          <p:cNvPr id="80898" name="Rectangle 2"/>
          <p:cNvSpPr>
            <a:spLocks noGrp="1" noChangeArrowheads="1"/>
          </p:cNvSpPr>
          <p:nvPr>
            <p:ph type="title"/>
          </p:nvPr>
        </p:nvSpPr>
        <p:spPr>
          <a:xfrm>
            <a:off x="533400" y="152400"/>
            <a:ext cx="8229600" cy="1143000"/>
          </a:xfrm>
        </p:spPr>
        <p:txBody>
          <a:bodyPr/>
          <a:lstStyle/>
          <a:p>
            <a:r>
              <a:rPr lang="en-US" dirty="0">
                <a:solidFill>
                  <a:schemeClr val="accent5"/>
                </a:solidFill>
              </a:rPr>
              <a:t>Deadlock Handling</a:t>
            </a:r>
          </a:p>
        </p:txBody>
      </p:sp>
      <p:sp>
        <p:nvSpPr>
          <p:cNvPr id="80899" name="Rectangle 3"/>
          <p:cNvSpPr>
            <a:spLocks noGrp="1" noChangeArrowheads="1"/>
          </p:cNvSpPr>
          <p:nvPr>
            <p:ph type="body" idx="4294967295"/>
          </p:nvPr>
        </p:nvSpPr>
        <p:spPr>
          <a:xfrm>
            <a:off x="457200" y="1295400"/>
            <a:ext cx="7848600" cy="3381375"/>
          </a:xfrm>
        </p:spPr>
        <p:txBody>
          <a:bodyPr/>
          <a:lstStyle/>
          <a:p>
            <a:r>
              <a:rPr lang="en-US" sz="2400" dirty="0">
                <a:latin typeface="+mj-lt"/>
              </a:rPr>
              <a:t>System is deadlocked if there is a set of transactions such that every transaction in the set is waiting for another transaction in the set.</a:t>
            </a:r>
          </a:p>
          <a:p>
            <a:r>
              <a:rPr lang="en-US" sz="2400" b="1" i="1" dirty="0">
                <a:solidFill>
                  <a:schemeClr val="tx2"/>
                </a:solidFill>
                <a:latin typeface="+mj-lt"/>
              </a:rPr>
              <a:t>Deadlock prevention</a:t>
            </a:r>
            <a:r>
              <a:rPr lang="en-US" sz="2400" dirty="0">
                <a:latin typeface="+mj-lt"/>
              </a:rPr>
              <a:t> protocols ensure that the system will </a:t>
            </a:r>
            <a:r>
              <a:rPr lang="en-US" sz="2400" i="1" dirty="0">
                <a:latin typeface="+mj-lt"/>
              </a:rPr>
              <a:t>never</a:t>
            </a:r>
            <a:r>
              <a:rPr lang="en-US" sz="2400" dirty="0">
                <a:latin typeface="+mj-lt"/>
              </a:rPr>
              <a:t> enter into a deadlock state. Some prevention strategies :</a:t>
            </a:r>
          </a:p>
          <a:p>
            <a:pPr lvl="1"/>
            <a:r>
              <a:rPr lang="en-US" sz="2000" dirty="0">
                <a:latin typeface="+mj-lt"/>
              </a:rPr>
              <a:t>Require that each transaction locks all its data items before it begins execution (</a:t>
            </a:r>
            <a:r>
              <a:rPr lang="en-US" sz="2000" dirty="0" err="1">
                <a:latin typeface="+mj-lt"/>
              </a:rPr>
              <a:t>predeclaration</a:t>
            </a:r>
            <a:r>
              <a:rPr lang="en-US" sz="2000" dirty="0">
                <a:latin typeface="+mj-lt"/>
              </a:rPr>
              <a:t>).</a:t>
            </a:r>
          </a:p>
          <a:p>
            <a:pPr lvl="1"/>
            <a:r>
              <a:rPr lang="en-US" sz="2000" dirty="0">
                <a:latin typeface="+mj-lt"/>
              </a:rPr>
              <a:t>Impose partial ordering of all data items and require that a transaction can lock data items only in the order specified by the partial order (graph-based protocol).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C7E7B955-C936-4B8D-91E3-13993F36FF43}" type="slidenum">
              <a:rPr lang="en-US"/>
              <a:pPr/>
              <a:t>42</a:t>
            </a:fld>
            <a:endParaRPr lang="en-US"/>
          </a:p>
        </p:txBody>
      </p:sp>
      <p:sp>
        <p:nvSpPr>
          <p:cNvPr id="87042" name="Rectangle 2"/>
          <p:cNvSpPr>
            <a:spLocks noGrp="1" noChangeArrowheads="1"/>
          </p:cNvSpPr>
          <p:nvPr>
            <p:ph type="title"/>
          </p:nvPr>
        </p:nvSpPr>
        <p:spPr>
          <a:xfrm>
            <a:off x="457200" y="0"/>
            <a:ext cx="8229600" cy="1143000"/>
          </a:xfrm>
        </p:spPr>
        <p:txBody>
          <a:bodyPr/>
          <a:lstStyle/>
          <a:p>
            <a:r>
              <a:rPr lang="en-US" dirty="0">
                <a:solidFill>
                  <a:schemeClr val="accent5"/>
                </a:solidFill>
              </a:rPr>
              <a:t>Deadlock Detection</a:t>
            </a:r>
          </a:p>
        </p:txBody>
      </p:sp>
      <p:sp>
        <p:nvSpPr>
          <p:cNvPr id="87043" name="Rectangle 3"/>
          <p:cNvSpPr>
            <a:spLocks noGrp="1" noChangeArrowheads="1"/>
          </p:cNvSpPr>
          <p:nvPr>
            <p:ph type="body" idx="4294967295"/>
          </p:nvPr>
        </p:nvSpPr>
        <p:spPr/>
        <p:txBody>
          <a:bodyPr/>
          <a:lstStyle/>
          <a:p>
            <a:r>
              <a:rPr lang="en-US" sz="2000" dirty="0">
                <a:latin typeface="+mj-lt"/>
              </a:rPr>
              <a:t>Deadlocks can be described as a </a:t>
            </a:r>
            <a:r>
              <a:rPr lang="en-US" sz="2000" i="1" dirty="0">
                <a:solidFill>
                  <a:schemeClr val="tx2"/>
                </a:solidFill>
                <a:latin typeface="+mj-lt"/>
              </a:rPr>
              <a:t>wait-for</a:t>
            </a:r>
            <a:r>
              <a:rPr lang="en-US" sz="2000" i="1" dirty="0">
                <a:latin typeface="+mj-lt"/>
              </a:rPr>
              <a:t> graph</a:t>
            </a:r>
            <a:r>
              <a:rPr lang="en-US" sz="2000" dirty="0">
                <a:latin typeface="+mj-lt"/>
              </a:rPr>
              <a:t>, which consists of a pair </a:t>
            </a:r>
            <a:r>
              <a:rPr lang="en-US" sz="2000" i="1" dirty="0">
                <a:latin typeface="+mj-lt"/>
              </a:rPr>
              <a:t>G</a:t>
            </a:r>
            <a:r>
              <a:rPr lang="en-US" sz="2000" dirty="0">
                <a:latin typeface="+mj-lt"/>
              </a:rPr>
              <a:t> = (</a:t>
            </a:r>
            <a:r>
              <a:rPr lang="en-US" sz="2000" i="1" dirty="0">
                <a:latin typeface="+mj-lt"/>
              </a:rPr>
              <a:t>V</a:t>
            </a:r>
            <a:r>
              <a:rPr lang="en-US" sz="2000" dirty="0">
                <a:latin typeface="+mj-lt"/>
              </a:rPr>
              <a:t>,</a:t>
            </a:r>
            <a:r>
              <a:rPr lang="en-US" sz="2000" i="1" dirty="0">
                <a:latin typeface="+mj-lt"/>
              </a:rPr>
              <a:t>E</a:t>
            </a:r>
            <a:r>
              <a:rPr lang="en-US" sz="2000" dirty="0">
                <a:latin typeface="+mj-lt"/>
              </a:rPr>
              <a:t>), </a:t>
            </a:r>
          </a:p>
          <a:p>
            <a:pPr lvl="1"/>
            <a:r>
              <a:rPr lang="en-US" sz="1800" i="1" dirty="0">
                <a:latin typeface="+mj-lt"/>
              </a:rPr>
              <a:t>V</a:t>
            </a:r>
            <a:r>
              <a:rPr lang="en-US" sz="1800" dirty="0">
                <a:latin typeface="+mj-lt"/>
              </a:rPr>
              <a:t> is a set of vertices (all the transactions in the system)</a:t>
            </a:r>
          </a:p>
          <a:p>
            <a:pPr lvl="1"/>
            <a:r>
              <a:rPr lang="en-US" sz="1800" i="1" dirty="0">
                <a:latin typeface="+mj-lt"/>
              </a:rPr>
              <a:t>E</a:t>
            </a:r>
            <a:r>
              <a:rPr lang="en-US" sz="1800" dirty="0">
                <a:latin typeface="+mj-lt"/>
              </a:rPr>
              <a:t> is a set of edges; each element is an ordered pair </a:t>
            </a:r>
            <a:r>
              <a:rPr lang="en-US" sz="1800" i="1" dirty="0">
                <a:latin typeface="+mj-lt"/>
              </a:rPr>
              <a:t>T</a:t>
            </a:r>
            <a:r>
              <a:rPr lang="en-US" sz="1800" i="1" baseline="-25000" dirty="0">
                <a:latin typeface="+mj-lt"/>
              </a:rPr>
              <a:t>i</a:t>
            </a:r>
            <a:r>
              <a:rPr lang="en-US" sz="1800" dirty="0">
                <a:latin typeface="+mj-lt"/>
              </a:rPr>
              <a:t> </a:t>
            </a:r>
            <a:r>
              <a:rPr lang="en-US" sz="1800" dirty="0">
                <a:latin typeface="+mj-lt"/>
                <a:sym typeface="Symbol" pitchFamily="18" charset="2"/>
              </a:rPr>
              <a:t></a:t>
            </a:r>
            <a:r>
              <a:rPr lang="en-US" sz="1800" i="1" dirty="0" err="1">
                <a:latin typeface="+mj-lt"/>
              </a:rPr>
              <a:t>T</a:t>
            </a:r>
            <a:r>
              <a:rPr lang="en-US" sz="1800" i="1" baseline="-25000" dirty="0" err="1">
                <a:latin typeface="+mj-lt"/>
              </a:rPr>
              <a:t>j</a:t>
            </a:r>
            <a:r>
              <a:rPr lang="en-US" sz="1800" dirty="0">
                <a:latin typeface="+mj-lt"/>
              </a:rPr>
              <a:t>.  </a:t>
            </a:r>
          </a:p>
          <a:p>
            <a:r>
              <a:rPr lang="en-US" sz="2000" dirty="0">
                <a:latin typeface="+mj-lt"/>
              </a:rPr>
              <a:t>If </a:t>
            </a:r>
            <a:r>
              <a:rPr lang="en-US" sz="2000" i="1" dirty="0">
                <a:latin typeface="+mj-lt"/>
              </a:rPr>
              <a:t>T</a:t>
            </a:r>
            <a:r>
              <a:rPr lang="en-US" sz="2000" i="1" baseline="-25000" dirty="0">
                <a:latin typeface="+mj-lt"/>
              </a:rPr>
              <a:t>i </a:t>
            </a:r>
            <a:r>
              <a:rPr lang="en-US" sz="2000" i="1" dirty="0">
                <a:latin typeface="+mj-lt"/>
                <a:sym typeface="Symbol" pitchFamily="18" charset="2"/>
              </a:rPr>
              <a:t></a:t>
            </a:r>
            <a:r>
              <a:rPr lang="en-US" sz="2000" dirty="0">
                <a:latin typeface="+mj-lt"/>
              </a:rPr>
              <a:t>  </a:t>
            </a:r>
            <a:r>
              <a:rPr lang="en-US" sz="2000" i="1" dirty="0" err="1">
                <a:latin typeface="+mj-lt"/>
              </a:rPr>
              <a:t>T</a:t>
            </a:r>
            <a:r>
              <a:rPr lang="en-US" sz="2000" i="1" baseline="-25000" dirty="0" err="1">
                <a:latin typeface="+mj-lt"/>
              </a:rPr>
              <a:t>j</a:t>
            </a:r>
            <a:r>
              <a:rPr lang="en-US" sz="2000" baseline="-25000" dirty="0">
                <a:latin typeface="+mj-lt"/>
              </a:rPr>
              <a:t> </a:t>
            </a:r>
            <a:r>
              <a:rPr lang="en-US" sz="2000" dirty="0">
                <a:latin typeface="+mj-lt"/>
              </a:rPr>
              <a:t>is in </a:t>
            </a:r>
            <a:r>
              <a:rPr lang="en-US" sz="2000" i="1" dirty="0">
                <a:latin typeface="+mj-lt"/>
              </a:rPr>
              <a:t>E</a:t>
            </a:r>
            <a:r>
              <a:rPr lang="en-US" sz="2000" dirty="0">
                <a:latin typeface="+mj-lt"/>
              </a:rPr>
              <a:t>, then there is a directed edge from </a:t>
            </a:r>
            <a:r>
              <a:rPr lang="en-US" sz="2000" i="1" dirty="0">
                <a:latin typeface="+mj-lt"/>
              </a:rPr>
              <a:t>T</a:t>
            </a:r>
            <a:r>
              <a:rPr lang="en-US" sz="2000" i="1" baseline="-25000" dirty="0">
                <a:latin typeface="+mj-lt"/>
              </a:rPr>
              <a:t>i</a:t>
            </a:r>
            <a:r>
              <a:rPr lang="en-US" sz="2000" dirty="0">
                <a:latin typeface="+mj-lt"/>
              </a:rPr>
              <a:t> to </a:t>
            </a:r>
            <a:r>
              <a:rPr lang="en-US" sz="2000" i="1" dirty="0" err="1">
                <a:latin typeface="+mj-lt"/>
              </a:rPr>
              <a:t>T</a:t>
            </a:r>
            <a:r>
              <a:rPr lang="en-US" sz="2000" i="1" baseline="-25000" dirty="0" err="1">
                <a:latin typeface="+mj-lt"/>
              </a:rPr>
              <a:t>j</a:t>
            </a:r>
            <a:r>
              <a:rPr lang="en-US" sz="2000" dirty="0">
                <a:latin typeface="+mj-lt"/>
              </a:rPr>
              <a:t>, implying that </a:t>
            </a:r>
            <a:r>
              <a:rPr lang="en-US" sz="2000" i="1" dirty="0">
                <a:latin typeface="+mj-lt"/>
              </a:rPr>
              <a:t>T</a:t>
            </a:r>
            <a:r>
              <a:rPr lang="en-US" sz="2000" i="1" baseline="-25000" dirty="0">
                <a:latin typeface="+mj-lt"/>
              </a:rPr>
              <a:t>i</a:t>
            </a:r>
            <a:r>
              <a:rPr lang="en-US" sz="2000" dirty="0">
                <a:latin typeface="+mj-lt"/>
              </a:rPr>
              <a:t> is waiting for </a:t>
            </a:r>
            <a:r>
              <a:rPr lang="en-US" sz="2000" i="1" dirty="0" err="1">
                <a:latin typeface="+mj-lt"/>
              </a:rPr>
              <a:t>T</a:t>
            </a:r>
            <a:r>
              <a:rPr lang="en-US" sz="2000" i="1" baseline="-25000" dirty="0" err="1">
                <a:latin typeface="+mj-lt"/>
              </a:rPr>
              <a:t>j</a:t>
            </a:r>
            <a:r>
              <a:rPr lang="en-US" sz="2000" dirty="0">
                <a:latin typeface="+mj-lt"/>
              </a:rPr>
              <a:t> to release a data item.</a:t>
            </a:r>
          </a:p>
          <a:p>
            <a:r>
              <a:rPr lang="en-US" sz="2000" dirty="0">
                <a:latin typeface="+mj-lt"/>
              </a:rPr>
              <a:t>When </a:t>
            </a:r>
            <a:r>
              <a:rPr lang="en-US" sz="2000" i="1" dirty="0">
                <a:latin typeface="+mj-lt"/>
              </a:rPr>
              <a:t>T</a:t>
            </a:r>
            <a:r>
              <a:rPr lang="en-US" sz="2000" i="1" baseline="-25000" dirty="0">
                <a:latin typeface="+mj-lt"/>
              </a:rPr>
              <a:t>i</a:t>
            </a:r>
            <a:r>
              <a:rPr lang="en-US" sz="2000" dirty="0">
                <a:latin typeface="+mj-lt"/>
              </a:rPr>
              <a:t> requests a data item currently being held by </a:t>
            </a:r>
            <a:r>
              <a:rPr lang="en-US" sz="2000" i="1" dirty="0" err="1">
                <a:latin typeface="+mj-lt"/>
              </a:rPr>
              <a:t>T</a:t>
            </a:r>
            <a:r>
              <a:rPr lang="en-US" sz="2000" i="1" baseline="-25000" dirty="0" err="1">
                <a:latin typeface="+mj-lt"/>
              </a:rPr>
              <a:t>j</a:t>
            </a:r>
            <a:r>
              <a:rPr lang="en-US" sz="2000" dirty="0">
                <a:latin typeface="+mj-lt"/>
              </a:rPr>
              <a:t>, then the edge </a:t>
            </a:r>
            <a:r>
              <a:rPr lang="en-US" sz="2000" i="1" dirty="0">
                <a:latin typeface="+mj-lt"/>
              </a:rPr>
              <a:t>T</a:t>
            </a:r>
            <a:r>
              <a:rPr lang="en-US" sz="2000" i="1" baseline="-25000" dirty="0">
                <a:latin typeface="+mj-lt"/>
              </a:rPr>
              <a:t>i</a:t>
            </a:r>
            <a:r>
              <a:rPr lang="en-US" sz="2000" dirty="0">
                <a:latin typeface="+mj-lt"/>
              </a:rPr>
              <a:t>  </a:t>
            </a:r>
            <a:r>
              <a:rPr lang="en-US" sz="2000" i="1" dirty="0" err="1">
                <a:latin typeface="+mj-lt"/>
              </a:rPr>
              <a:t>T</a:t>
            </a:r>
            <a:r>
              <a:rPr lang="en-US" sz="2000" i="1" baseline="-25000" dirty="0" err="1">
                <a:latin typeface="+mj-lt"/>
              </a:rPr>
              <a:t>j</a:t>
            </a:r>
            <a:r>
              <a:rPr lang="en-US" sz="2000" dirty="0">
                <a:latin typeface="+mj-lt"/>
              </a:rPr>
              <a:t> is inserted in the wait-for graph. This edge is removed only when </a:t>
            </a:r>
            <a:r>
              <a:rPr lang="en-US" sz="2000" i="1" dirty="0" err="1">
                <a:latin typeface="+mj-lt"/>
              </a:rPr>
              <a:t>T</a:t>
            </a:r>
            <a:r>
              <a:rPr lang="en-US" sz="2000" i="1" baseline="-25000" dirty="0" err="1">
                <a:latin typeface="+mj-lt"/>
              </a:rPr>
              <a:t>j</a:t>
            </a:r>
            <a:r>
              <a:rPr lang="en-US" sz="2000" dirty="0">
                <a:latin typeface="+mj-lt"/>
              </a:rPr>
              <a:t> is no longer holding a data item needed by </a:t>
            </a:r>
            <a:r>
              <a:rPr lang="en-US" sz="2000" i="1" dirty="0">
                <a:latin typeface="+mj-lt"/>
              </a:rPr>
              <a:t>T</a:t>
            </a:r>
            <a:r>
              <a:rPr lang="en-US" sz="2000" i="1" baseline="-25000" dirty="0">
                <a:latin typeface="+mj-lt"/>
              </a:rPr>
              <a:t>i</a:t>
            </a:r>
            <a:r>
              <a:rPr lang="en-US" sz="2000" dirty="0">
                <a:latin typeface="+mj-lt"/>
              </a:rPr>
              <a:t>.</a:t>
            </a:r>
          </a:p>
          <a:p>
            <a:r>
              <a:rPr lang="en-US" sz="2000" dirty="0">
                <a:latin typeface="+mj-lt"/>
              </a:rPr>
              <a:t>The system is in a deadlock state if and only if the wait-for graph has a cycle.  Must invoke a deadlock-detection algorithm periodically to look for </a:t>
            </a:r>
            <a:r>
              <a:rPr lang="en-US" sz="2000" dirty="0" smtClean="0">
                <a:latin typeface="+mj-lt"/>
              </a:rPr>
              <a:t>cycles.</a:t>
            </a:r>
            <a:endParaRPr lang="en-US" sz="2000" dirty="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553200" y="6248400"/>
            <a:ext cx="1905000" cy="457200"/>
          </a:xfrm>
          <a:prstGeom prst="rect">
            <a:avLst/>
          </a:prstGeom>
        </p:spPr>
        <p:txBody>
          <a:bodyPr/>
          <a:lstStyle/>
          <a:p>
            <a:fld id="{B252D857-7D13-4099-BB40-D7012E3389DB}" type="slidenum">
              <a:rPr lang="en-US"/>
              <a:pPr/>
              <a:t>43</a:t>
            </a:fld>
            <a:endParaRPr lang="en-US"/>
          </a:p>
        </p:txBody>
      </p:sp>
      <p:sp>
        <p:nvSpPr>
          <p:cNvPr id="89090" name="Rectangle 2"/>
          <p:cNvSpPr>
            <a:spLocks noGrp="1" noChangeArrowheads="1"/>
          </p:cNvSpPr>
          <p:nvPr>
            <p:ph type="title"/>
          </p:nvPr>
        </p:nvSpPr>
        <p:spPr>
          <a:xfrm>
            <a:off x="552450" y="0"/>
            <a:ext cx="8077200" cy="609600"/>
          </a:xfrm>
        </p:spPr>
        <p:txBody>
          <a:bodyPr/>
          <a:lstStyle/>
          <a:p>
            <a:r>
              <a:rPr lang="en-US" dirty="0">
                <a:solidFill>
                  <a:schemeClr val="accent5"/>
                </a:solidFill>
              </a:rPr>
              <a:t>Deadlock Detection (Cont.)</a:t>
            </a:r>
          </a:p>
        </p:txBody>
      </p:sp>
      <p:pic>
        <p:nvPicPr>
          <p:cNvPr id="89091" name="Picture 3"/>
          <p:cNvPicPr>
            <a:picLocks noChangeAspect="1" noChangeArrowheads="1"/>
          </p:cNvPicPr>
          <p:nvPr/>
        </p:nvPicPr>
        <p:blipFill>
          <a:blip r:embed="rId2"/>
          <a:srcRect/>
          <a:stretch>
            <a:fillRect/>
          </a:stretch>
        </p:blipFill>
        <p:spPr bwMode="auto">
          <a:xfrm>
            <a:off x="901700" y="1549400"/>
            <a:ext cx="3009900" cy="2362200"/>
          </a:xfrm>
          <a:prstGeom prst="rect">
            <a:avLst/>
          </a:prstGeom>
          <a:noFill/>
          <a:ln w="76200" cmpd="tri">
            <a:solidFill>
              <a:schemeClr val="tx2"/>
            </a:solidFill>
            <a:miter lim="800000"/>
            <a:headEnd/>
            <a:tailEnd/>
          </a:ln>
        </p:spPr>
      </p:pic>
      <p:sp>
        <p:nvSpPr>
          <p:cNvPr id="89093" name="Text Box 5"/>
          <p:cNvSpPr txBox="1">
            <a:spLocks noChangeArrowheads="1"/>
          </p:cNvSpPr>
          <p:nvPr/>
        </p:nvSpPr>
        <p:spPr bwMode="auto">
          <a:xfrm>
            <a:off x="719138" y="4625975"/>
            <a:ext cx="3937000" cy="457200"/>
          </a:xfrm>
          <a:prstGeom prst="rect">
            <a:avLst/>
          </a:prstGeom>
          <a:noFill/>
          <a:ln w="9525">
            <a:noFill/>
            <a:miter lim="800000"/>
            <a:headEnd/>
            <a:tailEnd/>
          </a:ln>
          <a:effectLst/>
        </p:spPr>
        <p:txBody>
          <a:bodyPr wrap="none">
            <a:spAutoFit/>
          </a:bodyPr>
          <a:lstStyle/>
          <a:p>
            <a:r>
              <a:rPr lang="en-US"/>
              <a:t>Wait-for graph without a cycle</a:t>
            </a:r>
          </a:p>
        </p:txBody>
      </p:sp>
      <p:sp>
        <p:nvSpPr>
          <p:cNvPr id="89094" name="Text Box 6"/>
          <p:cNvSpPr txBox="1">
            <a:spLocks noChangeArrowheads="1"/>
          </p:cNvSpPr>
          <p:nvPr/>
        </p:nvSpPr>
        <p:spPr bwMode="auto">
          <a:xfrm>
            <a:off x="5094288" y="4592638"/>
            <a:ext cx="3548062" cy="457200"/>
          </a:xfrm>
          <a:prstGeom prst="rect">
            <a:avLst/>
          </a:prstGeom>
          <a:noFill/>
          <a:ln w="9525">
            <a:noFill/>
            <a:miter lim="800000"/>
            <a:headEnd/>
            <a:tailEnd/>
          </a:ln>
          <a:effectLst/>
        </p:spPr>
        <p:txBody>
          <a:bodyPr wrap="none">
            <a:spAutoFit/>
          </a:bodyPr>
          <a:lstStyle/>
          <a:p>
            <a:r>
              <a:rPr lang="en-US"/>
              <a:t>Wait-for graph with a cycle</a:t>
            </a:r>
          </a:p>
        </p:txBody>
      </p:sp>
      <p:pic>
        <p:nvPicPr>
          <p:cNvPr id="89095" name="Picture 7"/>
          <p:cNvPicPr>
            <a:picLocks noChangeAspect="1" noChangeArrowheads="1"/>
          </p:cNvPicPr>
          <p:nvPr/>
        </p:nvPicPr>
        <p:blipFill>
          <a:blip r:embed="rId3"/>
          <a:srcRect l="11185" t="3801" r="10526" b="3510"/>
          <a:stretch>
            <a:fillRect/>
          </a:stretch>
        </p:blipFill>
        <p:spPr bwMode="auto">
          <a:xfrm>
            <a:off x="5245100" y="1295400"/>
            <a:ext cx="3289300" cy="2921000"/>
          </a:xfrm>
          <a:prstGeom prst="rect">
            <a:avLst/>
          </a:prstGeom>
          <a:noFill/>
          <a:ln w="76200" cmpd="tri">
            <a:solidFill>
              <a:schemeClr val="tx2"/>
            </a:solid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8C88870-408E-4D76-A1CE-A0FA571AA837}" type="slidenum">
              <a:rPr lang="en-US"/>
              <a:pPr/>
              <a:t>44</a:t>
            </a:fld>
            <a:endParaRPr lang="en-US"/>
          </a:p>
        </p:txBody>
      </p:sp>
      <p:sp>
        <p:nvSpPr>
          <p:cNvPr id="91138" name="Rectangle 2"/>
          <p:cNvSpPr>
            <a:spLocks noGrp="1" noChangeArrowheads="1"/>
          </p:cNvSpPr>
          <p:nvPr>
            <p:ph type="title"/>
          </p:nvPr>
        </p:nvSpPr>
        <p:spPr>
          <a:xfrm>
            <a:off x="533400" y="0"/>
            <a:ext cx="8229600" cy="1143000"/>
          </a:xfrm>
        </p:spPr>
        <p:txBody>
          <a:bodyPr/>
          <a:lstStyle/>
          <a:p>
            <a:r>
              <a:rPr lang="en-US" dirty="0">
                <a:solidFill>
                  <a:schemeClr val="accent5"/>
                </a:solidFill>
              </a:rPr>
              <a:t>Deadlock Recovery</a:t>
            </a:r>
          </a:p>
        </p:txBody>
      </p:sp>
      <p:sp>
        <p:nvSpPr>
          <p:cNvPr id="91139" name="Rectangle 3"/>
          <p:cNvSpPr>
            <a:spLocks noGrp="1" noChangeArrowheads="1"/>
          </p:cNvSpPr>
          <p:nvPr>
            <p:ph type="body" idx="4294967295"/>
          </p:nvPr>
        </p:nvSpPr>
        <p:spPr/>
        <p:txBody>
          <a:bodyPr/>
          <a:lstStyle/>
          <a:p>
            <a:r>
              <a:rPr lang="en-US" dirty="0"/>
              <a:t>When deadlock is  detected :</a:t>
            </a:r>
          </a:p>
          <a:p>
            <a:pPr lvl="1"/>
            <a:r>
              <a:rPr lang="en-US" dirty="0"/>
              <a:t>Some transaction will have to rolled back (made a victim) to break deadlock.  Select that transaction as victim that will incur minimum cost.</a:t>
            </a:r>
          </a:p>
          <a:p>
            <a:pPr lvl="1"/>
            <a:r>
              <a:rPr lang="en-US" dirty="0"/>
              <a:t>Rollback -- determine how far to roll back transaction</a:t>
            </a:r>
          </a:p>
          <a:p>
            <a:pPr lvl="2"/>
            <a:r>
              <a:rPr lang="en-US" dirty="0">
                <a:solidFill>
                  <a:schemeClr val="tx2"/>
                </a:solidFill>
              </a:rPr>
              <a:t>Total rollback</a:t>
            </a:r>
            <a:r>
              <a:rPr lang="en-US" dirty="0"/>
              <a:t>: Abort the transaction and then restart it.</a:t>
            </a:r>
          </a:p>
          <a:p>
            <a:pPr lvl="2"/>
            <a:r>
              <a:rPr lang="en-US" dirty="0"/>
              <a:t>More effective to roll back transaction only as far as necessary to break deadlock.</a:t>
            </a:r>
          </a:p>
          <a:p>
            <a:pPr lvl="1"/>
            <a:r>
              <a:rPr lang="en-US" dirty="0"/>
              <a:t>Starvation happens if same transaction is always chosen as victim. Include the number of rollbacks in the cost factor to avoid starvation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600" b="1" dirty="0" smtClean="0"/>
              <a:t>If an error or hardware/software crash occurs between the begin and end, the database will be inconsistent</a:t>
            </a:r>
          </a:p>
          <a:p>
            <a:pPr lvl="1"/>
            <a:r>
              <a:rPr lang="en-US" sz="1600" b="1" dirty="0" smtClean="0"/>
              <a:t>Computer Failure (system crash)</a:t>
            </a:r>
          </a:p>
          <a:p>
            <a:pPr lvl="1"/>
            <a:r>
              <a:rPr lang="en-US" sz="1600" b="1" dirty="0" smtClean="0"/>
              <a:t>A transaction or system error</a:t>
            </a:r>
          </a:p>
          <a:p>
            <a:pPr lvl="1"/>
            <a:r>
              <a:rPr lang="en-US" sz="1600" b="1" dirty="0" smtClean="0"/>
              <a:t>Local errors or exception conditions detected by the transaction</a:t>
            </a:r>
          </a:p>
          <a:p>
            <a:pPr lvl="1"/>
            <a:r>
              <a:rPr lang="en-US" sz="1600" b="1" dirty="0" smtClean="0"/>
              <a:t>Concurrency control enforcement</a:t>
            </a:r>
          </a:p>
          <a:p>
            <a:pPr lvl="1"/>
            <a:r>
              <a:rPr lang="en-US" sz="1600" b="1" dirty="0" smtClean="0"/>
              <a:t>Disk failure</a:t>
            </a:r>
          </a:p>
          <a:p>
            <a:pPr lvl="1"/>
            <a:r>
              <a:rPr lang="en-US" sz="1600" b="1" dirty="0" smtClean="0"/>
              <a:t>Physical problems and catastrophes</a:t>
            </a:r>
          </a:p>
          <a:p>
            <a:pPr lvl="1"/>
            <a:endParaRPr lang="en-US" sz="1600" b="1" dirty="0" smtClean="0"/>
          </a:p>
          <a:p>
            <a:r>
              <a:rPr lang="en-US" sz="1600" b="1" dirty="0" smtClean="0"/>
              <a:t>The </a:t>
            </a:r>
            <a:r>
              <a:rPr lang="en-US" sz="1600" b="1" u="sng" dirty="0" smtClean="0"/>
              <a:t>database is restored</a:t>
            </a:r>
            <a:r>
              <a:rPr lang="en-US" sz="1600" b="1" dirty="0" smtClean="0"/>
              <a:t> to some state from the past so that a correct state—close to the time of failure—can be reconstructed from the past state.</a:t>
            </a:r>
          </a:p>
          <a:p>
            <a:r>
              <a:rPr lang="en-US" sz="1600" b="1" dirty="0" smtClean="0"/>
              <a:t>A DBMS ensures that if a transaction executes some updates and then a failure occurs before the transaction reaches normal termination, then those </a:t>
            </a:r>
            <a:r>
              <a:rPr lang="en-US" sz="1600" b="1" u="sng" dirty="0" smtClean="0"/>
              <a:t>updates are undone.</a:t>
            </a:r>
          </a:p>
          <a:p>
            <a:r>
              <a:rPr lang="en-US" sz="1600" b="1" dirty="0" smtClean="0"/>
              <a:t>The statements </a:t>
            </a:r>
            <a:r>
              <a:rPr lang="en-US" sz="1600" b="1" u="sng" dirty="0" smtClean="0"/>
              <a:t>COMMIT and ROLLBACK</a:t>
            </a:r>
            <a:r>
              <a:rPr lang="en-US" sz="1600" b="1" dirty="0" smtClean="0"/>
              <a:t> (or their equivalent) ensure Transaction Atomicity</a:t>
            </a:r>
          </a:p>
          <a:p>
            <a:endParaRPr lang="en-US" dirty="0"/>
          </a:p>
        </p:txBody>
      </p:sp>
      <p:sp>
        <p:nvSpPr>
          <p:cNvPr id="4" name="Title 1"/>
          <p:cNvSpPr>
            <a:spLocks noGrp="1"/>
          </p:cNvSpPr>
          <p:nvPr>
            <p:ph type="title"/>
          </p:nvPr>
        </p:nvSpPr>
        <p:spPr>
          <a:xfrm>
            <a:off x="914400" y="228600"/>
            <a:ext cx="8229600" cy="1143000"/>
          </a:xfrm>
        </p:spPr>
        <p:txBody>
          <a:bodyPr/>
          <a:lstStyle/>
          <a:p>
            <a:r>
              <a:rPr lang="en-US" sz="3200" b="1" dirty="0" smtClean="0">
                <a:solidFill>
                  <a:schemeClr val="accent1">
                    <a:lumMod val="40000"/>
                    <a:lumOff val="60000"/>
                  </a:schemeClr>
                </a:solidFill>
              </a:rPr>
              <a:t>Transaction as a Recovery Unit</a:t>
            </a:r>
            <a:endParaRPr lang="en-US" sz="3200" b="1" dirty="0">
              <a:solidFill>
                <a:schemeClr val="accent1">
                  <a:lumMod val="40000"/>
                  <a:lumOff val="60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152400"/>
            <a:ext cx="4647426" cy="646331"/>
          </a:xfrm>
          <a:prstGeom prst="rect">
            <a:avLst/>
          </a:prstGeom>
        </p:spPr>
        <p:txBody>
          <a:bodyPr wrap="none">
            <a:spAutoFit/>
          </a:bodyPr>
          <a:lstStyle/>
          <a:p>
            <a:r>
              <a:rPr lang="en-US" sz="3600" b="1" dirty="0" smtClean="0">
                <a:solidFill>
                  <a:schemeClr val="accent1">
                    <a:lumMod val="40000"/>
                    <a:lumOff val="60000"/>
                  </a:schemeClr>
                </a:solidFill>
                <a:latin typeface="+mj-lt"/>
              </a:rPr>
              <a:t>Recovery in Databases</a:t>
            </a:r>
            <a:endParaRPr lang="en-US" sz="3600" dirty="0">
              <a:latin typeface="+mj-lt"/>
            </a:endParaRPr>
          </a:p>
        </p:txBody>
      </p:sp>
      <p:sp>
        <p:nvSpPr>
          <p:cNvPr id="5" name="Slide Number Placeholder 3"/>
          <p:cNvSpPr txBox="1">
            <a:spLocks/>
          </p:cNvSpPr>
          <p:nvPr/>
        </p:nvSpPr>
        <p:spPr>
          <a:xfrm>
            <a:off x="6553200" y="6248400"/>
            <a:ext cx="1905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AutoShape 2"/>
          <p:cNvSpPr>
            <a:spLocks noChangeArrowheads="1"/>
          </p:cNvSpPr>
          <p:nvPr/>
        </p:nvSpPr>
        <p:spPr bwMode="auto">
          <a:xfrm>
            <a:off x="5638800" y="20574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8" name="Rectangle 4"/>
          <p:cNvSpPr txBox="1">
            <a:spLocks noChangeArrowheads="1"/>
          </p:cNvSpPr>
          <p:nvPr/>
        </p:nvSpPr>
        <p:spPr bwMode="auto">
          <a:xfrm>
            <a:off x="0" y="990600"/>
            <a:ext cx="8839200" cy="54102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Mirroring</a:t>
            </a:r>
          </a:p>
          <a:p>
            <a:pPr marL="742950" marR="0" lvl="1" indent="-285750" algn="l" defTabSz="457200" rtl="0" eaLnBrk="1" fontAlgn="base" latinLnBrk="0" hangingPunct="1">
              <a:lnSpc>
                <a:spcPct val="100000"/>
              </a:lnSpc>
              <a:spcBef>
                <a:spcPts val="600"/>
              </a:spcBef>
              <a:spcAft>
                <a:spcPct val="0"/>
              </a:spcAft>
              <a:buClr>
                <a:srgbClr val="000000"/>
              </a:buClr>
              <a:buSzPct val="100000"/>
              <a:buFont typeface="Times New Roman" pitchFamily="16" charset="0"/>
              <a:buChar char="–"/>
              <a:tabLst/>
              <a:defRPr/>
            </a:pPr>
            <a:r>
              <a:rPr kumimoji="0" lang="en-US" b="1" i="0" u="none" strike="noStrike" kern="0" cap="none" spc="0" normalizeH="0" baseline="0" noProof="0" dirty="0" smtClean="0">
                <a:ln>
                  <a:noFill/>
                </a:ln>
                <a:solidFill>
                  <a:srgbClr val="000000"/>
                </a:solidFill>
                <a:effectLst/>
                <a:uLnTx/>
                <a:uFillTx/>
                <a:latin typeface="+mn-lt"/>
                <a:cs typeface="+mn-cs"/>
              </a:rPr>
              <a:t>keep two copies of the database and maintain them simultaneously</a:t>
            </a:r>
          </a:p>
          <a:p>
            <a:pPr marL="742950" marR="0" lvl="1" indent="-285750" algn="l" defTabSz="457200" rtl="0" eaLnBrk="1" fontAlgn="base" latinLnBrk="0" hangingPunct="1">
              <a:lnSpc>
                <a:spcPct val="100000"/>
              </a:lnSpc>
              <a:spcBef>
                <a:spcPts val="6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cs typeface="+mn-cs"/>
            </a:endParaRPr>
          </a:p>
          <a:p>
            <a:pPr marL="742950" marR="0" lvl="1" indent="-285750" algn="l" defTabSz="457200" rtl="0" eaLnBrk="1" fontAlgn="base" latinLnBrk="0" hangingPunct="1">
              <a:lnSpc>
                <a:spcPct val="100000"/>
              </a:lnSpc>
              <a:spcBef>
                <a:spcPts val="6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Backup</a:t>
            </a:r>
          </a:p>
          <a:p>
            <a:pPr marL="742950" marR="0" lvl="1" indent="-285750" algn="l" defTabSz="457200" rtl="0" eaLnBrk="1" fontAlgn="base" latinLnBrk="0" hangingPunct="1">
              <a:lnSpc>
                <a:spcPct val="100000"/>
              </a:lnSpc>
              <a:spcBef>
                <a:spcPts val="600"/>
              </a:spcBef>
              <a:spcAft>
                <a:spcPct val="0"/>
              </a:spcAft>
              <a:buClr>
                <a:srgbClr val="000000"/>
              </a:buClr>
              <a:buSzPct val="100000"/>
              <a:buFont typeface="Times New Roman" pitchFamily="16" charset="0"/>
              <a:buChar char="–"/>
              <a:tabLst/>
              <a:defRPr/>
            </a:pPr>
            <a:r>
              <a:rPr kumimoji="0" lang="en-US" b="1" i="0" u="none" strike="noStrike" kern="0" cap="none" spc="0" normalizeH="0" baseline="0" noProof="0" dirty="0" smtClean="0">
                <a:ln>
                  <a:noFill/>
                </a:ln>
                <a:solidFill>
                  <a:srgbClr val="000000"/>
                </a:solidFill>
                <a:effectLst/>
                <a:uLnTx/>
                <a:uFillTx/>
                <a:latin typeface="+mn-lt"/>
                <a:cs typeface="+mn-cs"/>
              </a:rPr>
              <a:t>periodically dump the complete state of the database to some form of tertiary storage</a:t>
            </a: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System Logging</a:t>
            </a:r>
          </a:p>
          <a:p>
            <a:pPr marL="742950" marR="0" lvl="1" indent="-285750" algn="l" defTabSz="457200" rtl="0" eaLnBrk="1" fontAlgn="base" latinLnBrk="0" hangingPunct="1">
              <a:lnSpc>
                <a:spcPct val="100000"/>
              </a:lnSpc>
              <a:spcBef>
                <a:spcPts val="600"/>
              </a:spcBef>
              <a:spcAft>
                <a:spcPct val="0"/>
              </a:spcAft>
              <a:buClr>
                <a:srgbClr val="000000"/>
              </a:buClr>
              <a:buSzPct val="100000"/>
              <a:buFont typeface="Times New Roman" pitchFamily="16" charset="0"/>
              <a:buChar char="–"/>
              <a:tabLst/>
              <a:defRPr/>
            </a:pPr>
            <a:r>
              <a:rPr kumimoji="0" lang="en-US" b="1" i="0" u="none" strike="noStrike" kern="0" cap="none" spc="0" normalizeH="0" baseline="0" noProof="0" dirty="0" smtClean="0">
                <a:ln>
                  <a:noFill/>
                </a:ln>
                <a:solidFill>
                  <a:srgbClr val="000000"/>
                </a:solidFill>
                <a:effectLst/>
                <a:uLnTx/>
                <a:uFillTx/>
                <a:latin typeface="+mn-lt"/>
                <a:cs typeface="+mn-cs"/>
              </a:rPr>
              <a:t>the log keeps track of all transaction operations affecting the values of database items. The log is kept on disk so that it is not affected by failures except for disk and catastrophic failures</a:t>
            </a:r>
            <a:r>
              <a:rPr kumimoji="0" lang="en-US" b="0" i="0" u="none" strike="noStrike" kern="0" cap="none" spc="0" normalizeH="0" baseline="0" noProof="0" dirty="0" smtClean="0">
                <a:ln>
                  <a:noFill/>
                </a:ln>
                <a:solidFill>
                  <a:srgbClr val="000000"/>
                </a:solidFill>
                <a:effectLst/>
                <a:uLnTx/>
                <a:uFillTx/>
                <a:latin typeface="+mn-lt"/>
                <a:cs typeface="+mn-cs"/>
              </a:rPr>
              <a:t>. </a:t>
            </a:r>
            <a:endParaRPr kumimoji="0" lang="en-US" b="0" i="0" u="none" strike="noStrike" kern="0" cap="none" spc="0" normalizeH="0" baseline="0" noProof="0" dirty="0">
              <a:ln>
                <a:noFill/>
              </a:ln>
              <a:solidFill>
                <a:srgbClr val="000000"/>
              </a:solidFill>
              <a:effectLst/>
              <a:uLnTx/>
              <a:uFillTx/>
              <a:latin typeface="+mn-lt"/>
              <a:cs typeface="+mn-cs"/>
            </a:endParaRPr>
          </a:p>
        </p:txBody>
      </p:sp>
      <p:sp>
        <p:nvSpPr>
          <p:cNvPr id="9" name="AutoShape 5"/>
          <p:cNvSpPr>
            <a:spLocks noChangeArrowheads="1"/>
          </p:cNvSpPr>
          <p:nvPr/>
        </p:nvSpPr>
        <p:spPr bwMode="auto">
          <a:xfrm>
            <a:off x="5410200" y="21336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pSp>
        <p:nvGrpSpPr>
          <p:cNvPr id="10" name="Group 6"/>
          <p:cNvGrpSpPr>
            <a:grpSpLocks/>
          </p:cNvGrpSpPr>
          <p:nvPr/>
        </p:nvGrpSpPr>
        <p:grpSpPr bwMode="auto">
          <a:xfrm>
            <a:off x="3733800" y="1981200"/>
            <a:ext cx="457200" cy="685800"/>
            <a:chOff x="2352" y="1248"/>
            <a:chExt cx="288" cy="432"/>
          </a:xfrm>
        </p:grpSpPr>
        <p:sp>
          <p:nvSpPr>
            <p:cNvPr id="11" name="Rectangle 7"/>
            <p:cNvSpPr>
              <a:spLocks noChangeArrowheads="1"/>
            </p:cNvSpPr>
            <p:nvPr/>
          </p:nvSpPr>
          <p:spPr bwMode="auto">
            <a:xfrm>
              <a:off x="2352" y="1248"/>
              <a:ext cx="288" cy="432"/>
            </a:xfrm>
            <a:prstGeom prst="rect">
              <a:avLst/>
            </a:prstGeom>
            <a:noFill/>
            <a:ln w="12700">
              <a:solidFill>
                <a:schemeClr val="tx1"/>
              </a:solidFill>
              <a:miter lim="800000"/>
              <a:headEnd/>
              <a:tailEnd/>
            </a:ln>
            <a:effectLst/>
          </p:spPr>
          <p:txBody>
            <a:bodyPr wrap="none" anchor="ctr"/>
            <a:lstStyle/>
            <a:p>
              <a:endParaRPr lang="en-US"/>
            </a:p>
          </p:txBody>
        </p:sp>
        <p:sp>
          <p:nvSpPr>
            <p:cNvPr id="12" name="Line 8"/>
            <p:cNvSpPr>
              <a:spLocks noChangeShapeType="1"/>
            </p:cNvSpPr>
            <p:nvPr/>
          </p:nvSpPr>
          <p:spPr bwMode="auto">
            <a:xfrm>
              <a:off x="2400" y="1296"/>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3" name="Line 9"/>
            <p:cNvSpPr>
              <a:spLocks noChangeShapeType="1"/>
            </p:cNvSpPr>
            <p:nvPr/>
          </p:nvSpPr>
          <p:spPr bwMode="auto">
            <a:xfrm>
              <a:off x="2400" y="1344"/>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4" name="Line 10"/>
            <p:cNvSpPr>
              <a:spLocks noChangeShapeType="1"/>
            </p:cNvSpPr>
            <p:nvPr/>
          </p:nvSpPr>
          <p:spPr bwMode="auto">
            <a:xfrm>
              <a:off x="2400" y="1392"/>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5" name="Line 11"/>
            <p:cNvSpPr>
              <a:spLocks noChangeShapeType="1"/>
            </p:cNvSpPr>
            <p:nvPr/>
          </p:nvSpPr>
          <p:spPr bwMode="auto">
            <a:xfrm>
              <a:off x="2400" y="1440"/>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6" name="Line 12"/>
            <p:cNvSpPr>
              <a:spLocks noChangeShapeType="1"/>
            </p:cNvSpPr>
            <p:nvPr/>
          </p:nvSpPr>
          <p:spPr bwMode="auto">
            <a:xfrm>
              <a:off x="2400" y="1488"/>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7" name="Line 13"/>
            <p:cNvSpPr>
              <a:spLocks noChangeShapeType="1"/>
            </p:cNvSpPr>
            <p:nvPr/>
          </p:nvSpPr>
          <p:spPr bwMode="auto">
            <a:xfrm>
              <a:off x="2400" y="1536"/>
              <a:ext cx="192" cy="0"/>
            </a:xfrm>
            <a:prstGeom prst="line">
              <a:avLst/>
            </a:prstGeom>
            <a:noFill/>
            <a:ln w="12700">
              <a:solidFill>
                <a:schemeClr val="tx1"/>
              </a:solidFill>
              <a:prstDash val="dashDot"/>
              <a:round/>
              <a:headEnd/>
              <a:tailEnd/>
            </a:ln>
            <a:effectLst/>
          </p:spPr>
          <p:txBody>
            <a:bodyPr wrap="none" anchor="ctr"/>
            <a:lstStyle/>
            <a:p>
              <a:endParaRPr lang="en-US"/>
            </a:p>
          </p:txBody>
        </p:sp>
      </p:grpSp>
      <p:sp>
        <p:nvSpPr>
          <p:cNvPr id="18" name="Line 14"/>
          <p:cNvSpPr>
            <a:spLocks noChangeShapeType="1"/>
          </p:cNvSpPr>
          <p:nvPr/>
        </p:nvSpPr>
        <p:spPr bwMode="auto">
          <a:xfrm>
            <a:off x="4191000" y="2286000"/>
            <a:ext cx="12954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 name="AutoShape 15"/>
          <p:cNvSpPr>
            <a:spLocks noChangeArrowheads="1"/>
          </p:cNvSpPr>
          <p:nvPr/>
        </p:nvSpPr>
        <p:spPr bwMode="auto">
          <a:xfrm>
            <a:off x="4648200" y="36576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20" name="AutoShape 16"/>
          <p:cNvSpPr>
            <a:spLocks noChangeArrowheads="1"/>
          </p:cNvSpPr>
          <p:nvPr/>
        </p:nvSpPr>
        <p:spPr bwMode="auto">
          <a:xfrm>
            <a:off x="6781800" y="3429000"/>
            <a:ext cx="685800" cy="685800"/>
          </a:xfrm>
          <a:prstGeom prst="flowChartMagneticTape">
            <a:avLst/>
          </a:prstGeom>
          <a:solidFill>
            <a:schemeClr val="accent1"/>
          </a:solidFill>
          <a:ln w="12700">
            <a:solidFill>
              <a:schemeClr val="tx1"/>
            </a:solidFill>
            <a:miter lim="800000"/>
            <a:headEnd/>
            <a:tailEnd/>
          </a:ln>
          <a:effectLst/>
        </p:spPr>
        <p:txBody>
          <a:bodyPr wrap="none" anchor="ctr"/>
          <a:lstStyle/>
          <a:p>
            <a:endParaRPr lang="en-US"/>
          </a:p>
        </p:txBody>
      </p:sp>
      <p:sp>
        <p:nvSpPr>
          <p:cNvPr id="21" name="Line 17"/>
          <p:cNvSpPr>
            <a:spLocks noChangeShapeType="1"/>
          </p:cNvSpPr>
          <p:nvPr/>
        </p:nvSpPr>
        <p:spPr bwMode="auto">
          <a:xfrm>
            <a:off x="5486400" y="3886200"/>
            <a:ext cx="1371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2" name="Line 28"/>
          <p:cNvSpPr>
            <a:spLocks noChangeShapeType="1"/>
          </p:cNvSpPr>
          <p:nvPr/>
        </p:nvSpPr>
        <p:spPr bwMode="auto">
          <a:xfrm>
            <a:off x="4648200" y="5486400"/>
            <a:ext cx="10668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3" name="Line 29"/>
          <p:cNvSpPr>
            <a:spLocks noChangeShapeType="1"/>
          </p:cNvSpPr>
          <p:nvPr/>
        </p:nvSpPr>
        <p:spPr bwMode="auto">
          <a:xfrm>
            <a:off x="4648200" y="5791200"/>
            <a:ext cx="114300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64" name="AutoShape 18"/>
          <p:cNvSpPr>
            <a:spLocks noChangeArrowheads="1"/>
          </p:cNvSpPr>
          <p:nvPr/>
        </p:nvSpPr>
        <p:spPr bwMode="auto">
          <a:xfrm>
            <a:off x="5867400" y="59436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pSp>
        <p:nvGrpSpPr>
          <p:cNvPr id="74" name="Group 19"/>
          <p:cNvGrpSpPr>
            <a:grpSpLocks/>
          </p:cNvGrpSpPr>
          <p:nvPr/>
        </p:nvGrpSpPr>
        <p:grpSpPr bwMode="auto">
          <a:xfrm>
            <a:off x="4114800" y="5334000"/>
            <a:ext cx="457200" cy="685800"/>
            <a:chOff x="2352" y="1248"/>
            <a:chExt cx="288" cy="432"/>
          </a:xfrm>
        </p:grpSpPr>
        <p:sp>
          <p:nvSpPr>
            <p:cNvPr id="75" name="Rectangle 20"/>
            <p:cNvSpPr>
              <a:spLocks noChangeArrowheads="1"/>
            </p:cNvSpPr>
            <p:nvPr/>
          </p:nvSpPr>
          <p:spPr bwMode="auto">
            <a:xfrm>
              <a:off x="2352" y="1248"/>
              <a:ext cx="288" cy="432"/>
            </a:xfrm>
            <a:prstGeom prst="rect">
              <a:avLst/>
            </a:prstGeom>
            <a:noFill/>
            <a:ln w="12700">
              <a:solidFill>
                <a:schemeClr val="tx1"/>
              </a:solidFill>
              <a:miter lim="800000"/>
              <a:headEnd/>
              <a:tailEnd/>
            </a:ln>
            <a:effectLst/>
          </p:spPr>
          <p:txBody>
            <a:bodyPr wrap="none" anchor="ctr"/>
            <a:lstStyle/>
            <a:p>
              <a:endParaRPr lang="en-US"/>
            </a:p>
          </p:txBody>
        </p:sp>
        <p:sp>
          <p:nvSpPr>
            <p:cNvPr id="76" name="Line 21"/>
            <p:cNvSpPr>
              <a:spLocks noChangeShapeType="1"/>
            </p:cNvSpPr>
            <p:nvPr/>
          </p:nvSpPr>
          <p:spPr bwMode="auto">
            <a:xfrm>
              <a:off x="2400" y="1296"/>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77" name="Line 22"/>
            <p:cNvSpPr>
              <a:spLocks noChangeShapeType="1"/>
            </p:cNvSpPr>
            <p:nvPr/>
          </p:nvSpPr>
          <p:spPr bwMode="auto">
            <a:xfrm>
              <a:off x="2400" y="1344"/>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78" name="Line 23"/>
            <p:cNvSpPr>
              <a:spLocks noChangeShapeType="1"/>
            </p:cNvSpPr>
            <p:nvPr/>
          </p:nvSpPr>
          <p:spPr bwMode="auto">
            <a:xfrm>
              <a:off x="2400" y="1392"/>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79" name="Line 24"/>
            <p:cNvSpPr>
              <a:spLocks noChangeShapeType="1"/>
            </p:cNvSpPr>
            <p:nvPr/>
          </p:nvSpPr>
          <p:spPr bwMode="auto">
            <a:xfrm>
              <a:off x="2400" y="1440"/>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80" name="Line 25"/>
            <p:cNvSpPr>
              <a:spLocks noChangeShapeType="1"/>
            </p:cNvSpPr>
            <p:nvPr/>
          </p:nvSpPr>
          <p:spPr bwMode="auto">
            <a:xfrm>
              <a:off x="2400" y="1488"/>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81" name="Line 26"/>
            <p:cNvSpPr>
              <a:spLocks noChangeShapeType="1"/>
            </p:cNvSpPr>
            <p:nvPr/>
          </p:nvSpPr>
          <p:spPr bwMode="auto">
            <a:xfrm>
              <a:off x="2400" y="1536"/>
              <a:ext cx="192" cy="0"/>
            </a:xfrm>
            <a:prstGeom prst="line">
              <a:avLst/>
            </a:prstGeom>
            <a:noFill/>
            <a:ln w="12700">
              <a:solidFill>
                <a:schemeClr val="tx1"/>
              </a:solidFill>
              <a:prstDash val="dashDot"/>
              <a:round/>
              <a:headEnd/>
              <a:tailEnd/>
            </a:ln>
            <a:effectLst/>
          </p:spPr>
          <p:txBody>
            <a:bodyPr wrap="none" anchor="ctr"/>
            <a:lstStyle/>
            <a:p>
              <a:endParaRPr lang="en-US"/>
            </a:p>
          </p:txBody>
        </p:sp>
      </p:grpSp>
      <p:sp>
        <p:nvSpPr>
          <p:cNvPr id="83" name="AutoShape 27"/>
          <p:cNvSpPr>
            <a:spLocks noChangeArrowheads="1"/>
          </p:cNvSpPr>
          <p:nvPr/>
        </p:nvSpPr>
        <p:spPr bwMode="auto">
          <a:xfrm>
            <a:off x="5791200" y="52578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smtClean="0"/>
          </a:p>
          <a:p>
            <a:r>
              <a:rPr lang="en-US" sz="2400" dirty="0" smtClean="0"/>
              <a:t>A transaction log is a record in a DBMS that keeps track of all the transactions of a database system that update any values in the database.</a:t>
            </a:r>
          </a:p>
          <a:p>
            <a:endParaRPr lang="en-US" sz="2400" dirty="0" smtClean="0"/>
          </a:p>
          <a:p>
            <a:r>
              <a:rPr lang="en-US" sz="2400" dirty="0" smtClean="0"/>
              <a:t>A log file contains:</a:t>
            </a:r>
          </a:p>
          <a:p>
            <a:pPr lvl="1"/>
            <a:r>
              <a:rPr lang="en-US" sz="2000" dirty="0" smtClean="0"/>
              <a:t>A Transaction begin marker</a:t>
            </a:r>
          </a:p>
          <a:p>
            <a:pPr lvl="1"/>
            <a:r>
              <a:rPr lang="en-US" sz="2000" dirty="0" smtClean="0"/>
              <a:t> Transaction Id and user Id</a:t>
            </a:r>
          </a:p>
          <a:p>
            <a:pPr lvl="1"/>
            <a:r>
              <a:rPr lang="en-US" sz="2000" dirty="0" smtClean="0"/>
              <a:t>Operation performed by the user</a:t>
            </a:r>
          </a:p>
          <a:p>
            <a:pPr lvl="1"/>
            <a:r>
              <a:rPr lang="en-US" sz="2000" dirty="0" smtClean="0"/>
              <a:t> Data items affected</a:t>
            </a:r>
          </a:p>
          <a:p>
            <a:pPr lvl="1"/>
            <a:r>
              <a:rPr lang="en-US" sz="2000" dirty="0" smtClean="0"/>
              <a:t>Before (old) values</a:t>
            </a:r>
          </a:p>
          <a:p>
            <a:pPr lvl="1"/>
            <a:r>
              <a:rPr lang="en-US" sz="2000" dirty="0" smtClean="0"/>
              <a:t>After (new) values</a:t>
            </a:r>
          </a:p>
          <a:p>
            <a:pPr lvl="1"/>
            <a:r>
              <a:rPr lang="en-US" sz="2000" dirty="0" smtClean="0"/>
              <a:t>Commit marker of the transaction</a:t>
            </a:r>
            <a:endParaRPr lang="en-US" sz="2000" dirty="0"/>
          </a:p>
        </p:txBody>
      </p:sp>
      <p:sp>
        <p:nvSpPr>
          <p:cNvPr id="4" name="Rectangle 3"/>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smtClean="0"/>
              <a:t>Following log record describes the status of the transaction when failure occurred</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Recovery will be done as follows</a:t>
            </a:r>
          </a:p>
          <a:p>
            <a:endParaRPr lang="en-US" dirty="0"/>
          </a:p>
        </p:txBody>
      </p:sp>
      <p:graphicFrame>
        <p:nvGraphicFramePr>
          <p:cNvPr id="4" name="Table 3"/>
          <p:cNvGraphicFramePr>
            <a:graphicFrameLocks noGrp="1"/>
          </p:cNvGraphicFramePr>
          <p:nvPr/>
        </p:nvGraphicFramePr>
        <p:xfrm>
          <a:off x="990600" y="1371600"/>
          <a:ext cx="7391400" cy="2021840"/>
        </p:xfrm>
        <a:graphic>
          <a:graphicData uri="http://schemas.openxmlformats.org/drawingml/2006/table">
            <a:tbl>
              <a:tblPr firstRow="1" bandRow="1">
                <a:tableStyleId>{5C22544A-7EE6-4342-B048-85BDC9FD1C3A}</a:tableStyleId>
              </a:tblPr>
              <a:tblGrid>
                <a:gridCol w="1231900"/>
                <a:gridCol w="1231900"/>
                <a:gridCol w="1231900"/>
                <a:gridCol w="1231900"/>
                <a:gridCol w="1231900"/>
                <a:gridCol w="1231900"/>
              </a:tblGrid>
              <a:tr h="370840">
                <a:tc>
                  <a:txBody>
                    <a:bodyPr/>
                    <a:lstStyle/>
                    <a:p>
                      <a:r>
                        <a:rPr lang="en-US" dirty="0" smtClean="0"/>
                        <a:t>Trans Marker</a:t>
                      </a:r>
                      <a:endParaRPr lang="en-US" dirty="0"/>
                    </a:p>
                  </a:txBody>
                  <a:tcPr/>
                </a:tc>
                <a:tc>
                  <a:txBody>
                    <a:bodyPr/>
                    <a:lstStyle/>
                    <a:p>
                      <a:r>
                        <a:rPr lang="en-US" dirty="0" smtClean="0"/>
                        <a:t>Id</a:t>
                      </a:r>
                      <a:endParaRPr lang="en-US" dirty="0"/>
                    </a:p>
                  </a:txBody>
                  <a:tcPr/>
                </a:tc>
                <a:tc>
                  <a:txBody>
                    <a:bodyPr/>
                    <a:lstStyle/>
                    <a:p>
                      <a:r>
                        <a:rPr lang="en-US" dirty="0" err="1" smtClean="0"/>
                        <a:t>Oper</a:t>
                      </a:r>
                      <a:endParaRPr lang="en-US" dirty="0"/>
                    </a:p>
                  </a:txBody>
                  <a:tcPr/>
                </a:tc>
                <a:tc>
                  <a:txBody>
                    <a:bodyPr/>
                    <a:lstStyle/>
                    <a:p>
                      <a:r>
                        <a:rPr lang="en-US" dirty="0" smtClean="0"/>
                        <a:t>Undo values</a:t>
                      </a:r>
                      <a:endParaRPr lang="en-US" dirty="0"/>
                    </a:p>
                  </a:txBody>
                  <a:tcPr/>
                </a:tc>
                <a:tc>
                  <a:txBody>
                    <a:bodyPr/>
                    <a:lstStyle/>
                    <a:p>
                      <a:r>
                        <a:rPr lang="en-US" dirty="0" smtClean="0"/>
                        <a:t>Redo values</a:t>
                      </a:r>
                      <a:endParaRPr lang="en-US" dirty="0"/>
                    </a:p>
                  </a:txBody>
                  <a:tcPr/>
                </a:tc>
                <a:tc>
                  <a:txBody>
                    <a:bodyPr/>
                    <a:lstStyle/>
                    <a:p>
                      <a:r>
                        <a:rPr lang="en-US" dirty="0" smtClean="0"/>
                        <a:t>Commit marker</a:t>
                      </a:r>
                      <a:endParaRPr lang="en-US" dirty="0"/>
                    </a:p>
                  </a:txBody>
                  <a:tcPr/>
                </a:tc>
              </a:tr>
              <a:tr h="370840">
                <a:tc>
                  <a:txBody>
                    <a:bodyPr/>
                    <a:lstStyle/>
                    <a:p>
                      <a:r>
                        <a:rPr lang="en-US" dirty="0" smtClean="0"/>
                        <a:t>Y</a:t>
                      </a:r>
                      <a:endParaRPr lang="en-US" dirty="0"/>
                    </a:p>
                  </a:txBody>
                  <a:tcPr/>
                </a:tc>
                <a:tc>
                  <a:txBody>
                    <a:bodyPr/>
                    <a:lstStyle/>
                    <a:p>
                      <a:r>
                        <a:rPr lang="en-US" dirty="0" smtClean="0"/>
                        <a:t>T1</a:t>
                      </a:r>
                      <a:endParaRPr lang="en-US" dirty="0"/>
                    </a:p>
                  </a:txBody>
                  <a:tcPr/>
                </a:tc>
                <a:tc>
                  <a:txBody>
                    <a:bodyPr/>
                    <a:lstStyle/>
                    <a:p>
                      <a:r>
                        <a:rPr lang="en-US" dirty="0" smtClean="0"/>
                        <a:t>Sub X</a:t>
                      </a:r>
                    </a:p>
                    <a:p>
                      <a:r>
                        <a:rPr lang="en-US" dirty="0" smtClean="0"/>
                        <a:t>Add Y</a:t>
                      </a:r>
                      <a:endParaRPr lang="en-US" dirty="0"/>
                    </a:p>
                  </a:txBody>
                  <a:tcPr/>
                </a:tc>
                <a:tc>
                  <a:txBody>
                    <a:bodyPr/>
                    <a:lstStyle/>
                    <a:p>
                      <a:r>
                        <a:rPr lang="en-US" dirty="0" smtClean="0"/>
                        <a:t>500</a:t>
                      </a:r>
                    </a:p>
                    <a:p>
                      <a:r>
                        <a:rPr lang="en-US" dirty="0" smtClean="0"/>
                        <a:t>800</a:t>
                      </a:r>
                      <a:endParaRPr lang="en-US" dirty="0"/>
                    </a:p>
                  </a:txBody>
                  <a:tcPr/>
                </a:tc>
                <a:tc>
                  <a:txBody>
                    <a:bodyPr/>
                    <a:lstStyle/>
                    <a:p>
                      <a:r>
                        <a:rPr lang="en-US" dirty="0" smtClean="0"/>
                        <a:t>400</a:t>
                      </a:r>
                    </a:p>
                    <a:p>
                      <a:r>
                        <a:rPr lang="en-US" dirty="0" smtClean="0"/>
                        <a:t>Not Done</a:t>
                      </a:r>
                      <a:endParaRPr lang="en-US" dirty="0"/>
                    </a:p>
                  </a:txBody>
                  <a:tcPr/>
                </a:tc>
                <a:tc>
                  <a:txBody>
                    <a:bodyPr/>
                    <a:lstStyle/>
                    <a:p>
                      <a:r>
                        <a:rPr lang="en-US" dirty="0" smtClean="0"/>
                        <a:t>N</a:t>
                      </a:r>
                      <a:endParaRPr lang="en-US" dirty="0"/>
                    </a:p>
                  </a:txBody>
                  <a:tcPr/>
                </a:tc>
              </a:tr>
              <a:tr h="370840">
                <a:tc>
                  <a:txBody>
                    <a:bodyPr/>
                    <a:lstStyle/>
                    <a:p>
                      <a:r>
                        <a:rPr lang="en-US" dirty="0" smtClean="0"/>
                        <a:t>Y</a:t>
                      </a:r>
                      <a:endParaRPr lang="en-US" dirty="0"/>
                    </a:p>
                  </a:txBody>
                  <a:tcPr/>
                </a:tc>
                <a:tc>
                  <a:txBody>
                    <a:bodyPr/>
                    <a:lstStyle/>
                    <a:p>
                      <a:r>
                        <a:rPr lang="en-US" dirty="0" smtClean="0"/>
                        <a:t>T2</a:t>
                      </a:r>
                      <a:endParaRPr lang="en-US" dirty="0"/>
                    </a:p>
                  </a:txBody>
                  <a:tcPr/>
                </a:tc>
                <a:tc>
                  <a:txBody>
                    <a:bodyPr/>
                    <a:lstStyle/>
                    <a:p>
                      <a:r>
                        <a:rPr lang="en-US" dirty="0" smtClean="0"/>
                        <a:t>Add A</a:t>
                      </a:r>
                      <a:endParaRPr lang="en-US" dirty="0"/>
                    </a:p>
                  </a:txBody>
                  <a:tcPr/>
                </a:tc>
                <a:tc>
                  <a:txBody>
                    <a:bodyPr/>
                    <a:lstStyle/>
                    <a:p>
                      <a:r>
                        <a:rPr lang="en-US" dirty="0" smtClean="0"/>
                        <a:t>1000</a:t>
                      </a:r>
                      <a:endParaRPr lang="en-US" dirty="0"/>
                    </a:p>
                  </a:txBody>
                  <a:tcPr/>
                </a:tc>
                <a:tc>
                  <a:txBody>
                    <a:bodyPr/>
                    <a:lstStyle/>
                    <a:p>
                      <a:r>
                        <a:rPr lang="en-US" dirty="0" smtClean="0"/>
                        <a:t>1200</a:t>
                      </a:r>
                      <a:endParaRPr lang="en-US" dirty="0"/>
                    </a:p>
                  </a:txBody>
                  <a:tcPr/>
                </a:tc>
                <a:tc>
                  <a:txBody>
                    <a:bodyPr/>
                    <a:lstStyle/>
                    <a:p>
                      <a:r>
                        <a:rPr lang="en-US" dirty="0" smtClean="0"/>
                        <a:t>N</a:t>
                      </a:r>
                      <a:endParaRPr lang="en-US" dirty="0"/>
                    </a:p>
                  </a:txBody>
                  <a:tcPr/>
                </a:tc>
              </a:tr>
              <a:tr h="370840">
                <a:tc>
                  <a:txBody>
                    <a:bodyPr/>
                    <a:lstStyle/>
                    <a:p>
                      <a:r>
                        <a:rPr lang="en-US" dirty="0" smtClean="0"/>
                        <a:t>Y</a:t>
                      </a:r>
                      <a:endParaRPr lang="en-US" dirty="0"/>
                    </a:p>
                  </a:txBody>
                  <a:tcPr/>
                </a:tc>
                <a:tc>
                  <a:txBody>
                    <a:bodyPr/>
                    <a:lstStyle/>
                    <a:p>
                      <a:r>
                        <a:rPr lang="en-US" dirty="0" smtClean="0"/>
                        <a:t>T3</a:t>
                      </a:r>
                      <a:endParaRPr lang="en-US" dirty="0"/>
                    </a:p>
                  </a:txBody>
                  <a:tcPr/>
                </a:tc>
                <a:tc>
                  <a:txBody>
                    <a:bodyPr/>
                    <a:lstStyle/>
                    <a:p>
                      <a:r>
                        <a:rPr lang="en-US" dirty="0" smtClean="0"/>
                        <a:t>Sub Z</a:t>
                      </a:r>
                      <a:endParaRPr lang="en-US" dirty="0"/>
                    </a:p>
                  </a:txBody>
                  <a:tcPr/>
                </a:tc>
                <a:tc>
                  <a:txBody>
                    <a:bodyPr/>
                    <a:lstStyle/>
                    <a:p>
                      <a:r>
                        <a:rPr lang="en-US" dirty="0" smtClean="0"/>
                        <a:t>900</a:t>
                      </a:r>
                      <a:endParaRPr lang="en-US" dirty="0"/>
                    </a:p>
                  </a:txBody>
                  <a:tcPr/>
                </a:tc>
                <a:tc>
                  <a:txBody>
                    <a:bodyPr/>
                    <a:lstStyle/>
                    <a:p>
                      <a:r>
                        <a:rPr lang="en-US" dirty="0" smtClean="0"/>
                        <a:t>400</a:t>
                      </a:r>
                      <a:endParaRPr lang="en-US" dirty="0"/>
                    </a:p>
                  </a:txBody>
                  <a:tcPr/>
                </a:tc>
                <a:tc>
                  <a:txBody>
                    <a:bodyPr/>
                    <a:lstStyle/>
                    <a:p>
                      <a:r>
                        <a:rPr lang="en-US" dirty="0" smtClean="0"/>
                        <a:t>Y</a:t>
                      </a:r>
                      <a:endParaRPr lang="en-US" dirty="0"/>
                    </a:p>
                  </a:txBody>
                  <a:tcPr/>
                </a:tc>
              </a:tr>
            </a:tbl>
          </a:graphicData>
        </a:graphic>
      </p:graphicFrame>
      <p:sp>
        <p:nvSpPr>
          <p:cNvPr id="5" name="Rectangle 4"/>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graphicFrame>
        <p:nvGraphicFramePr>
          <p:cNvPr id="6" name="Table 5"/>
          <p:cNvGraphicFramePr>
            <a:graphicFrameLocks noGrp="1"/>
          </p:cNvGraphicFramePr>
          <p:nvPr/>
        </p:nvGraphicFramePr>
        <p:xfrm>
          <a:off x="990600" y="4114800"/>
          <a:ext cx="7086600" cy="2123440"/>
        </p:xfrm>
        <a:graphic>
          <a:graphicData uri="http://schemas.openxmlformats.org/drawingml/2006/table">
            <a:tbl>
              <a:tblPr firstRow="1" bandRow="1">
                <a:tableStyleId>{5C22544A-7EE6-4342-B048-85BDC9FD1C3A}</a:tableStyleId>
              </a:tblPr>
              <a:tblGrid>
                <a:gridCol w="1417320"/>
                <a:gridCol w="1417320"/>
                <a:gridCol w="1417320"/>
                <a:gridCol w="1417320"/>
                <a:gridCol w="1417320"/>
              </a:tblGrid>
              <a:tr h="370840">
                <a:tc>
                  <a:txBody>
                    <a:bodyPr/>
                    <a:lstStyle/>
                    <a:p>
                      <a:r>
                        <a:rPr lang="en-US" dirty="0" smtClean="0"/>
                        <a:t>Values</a:t>
                      </a:r>
                      <a:endParaRPr lang="en-US" dirty="0"/>
                    </a:p>
                  </a:txBody>
                  <a:tcPr/>
                </a:tc>
                <a:tc>
                  <a:txBody>
                    <a:bodyPr/>
                    <a:lstStyle/>
                    <a:p>
                      <a:r>
                        <a:rPr lang="en-US" dirty="0" smtClean="0"/>
                        <a:t>Initial</a:t>
                      </a:r>
                      <a:endParaRPr lang="en-US" dirty="0"/>
                    </a:p>
                  </a:txBody>
                  <a:tcPr/>
                </a:tc>
                <a:tc>
                  <a:txBody>
                    <a:bodyPr/>
                    <a:lstStyle/>
                    <a:p>
                      <a:r>
                        <a:rPr lang="en-US" dirty="0" smtClean="0"/>
                        <a:t>Before failure</a:t>
                      </a:r>
                      <a:endParaRPr lang="en-US" dirty="0"/>
                    </a:p>
                  </a:txBody>
                  <a:tcPr/>
                </a:tc>
                <a:tc>
                  <a:txBody>
                    <a:bodyPr/>
                    <a:lstStyle/>
                    <a:p>
                      <a:r>
                        <a:rPr lang="en-US" dirty="0" err="1" smtClean="0"/>
                        <a:t>Oper</a:t>
                      </a:r>
                      <a:r>
                        <a:rPr lang="en-US" dirty="0" smtClean="0"/>
                        <a:t> required</a:t>
                      </a:r>
                      <a:endParaRPr lang="en-US" dirty="0"/>
                    </a:p>
                  </a:txBody>
                  <a:tcPr/>
                </a:tc>
                <a:tc>
                  <a:txBody>
                    <a:bodyPr/>
                    <a:lstStyle/>
                    <a:p>
                      <a:r>
                        <a:rPr lang="en-US" dirty="0" smtClean="0"/>
                        <a:t>Recovered Values</a:t>
                      </a:r>
                      <a:endParaRPr lang="en-US" dirty="0"/>
                    </a:p>
                  </a:txBody>
                  <a:tcPr/>
                </a:tc>
              </a:tr>
              <a:tr h="370840">
                <a:tc>
                  <a:txBody>
                    <a:bodyPr/>
                    <a:lstStyle/>
                    <a:p>
                      <a:r>
                        <a:rPr lang="en-US" dirty="0" smtClean="0"/>
                        <a:t>X</a:t>
                      </a:r>
                      <a:endParaRPr lang="en-US" dirty="0"/>
                    </a:p>
                  </a:txBody>
                  <a:tcPr/>
                </a:tc>
                <a:tc>
                  <a:txBody>
                    <a:bodyPr/>
                    <a:lstStyle/>
                    <a:p>
                      <a:r>
                        <a:rPr lang="en-US" dirty="0" smtClean="0"/>
                        <a:t>500</a:t>
                      </a:r>
                      <a:endParaRPr lang="en-US" dirty="0"/>
                    </a:p>
                  </a:txBody>
                  <a:tcPr/>
                </a:tc>
                <a:tc>
                  <a:txBody>
                    <a:bodyPr/>
                    <a:lstStyle/>
                    <a:p>
                      <a:r>
                        <a:rPr lang="en-US" dirty="0" smtClean="0"/>
                        <a:t>400</a:t>
                      </a:r>
                      <a:endParaRPr lang="en-US" dirty="0"/>
                    </a:p>
                  </a:txBody>
                  <a:tcPr/>
                </a:tc>
                <a:tc>
                  <a:txBody>
                    <a:bodyPr/>
                    <a:lstStyle/>
                    <a:p>
                      <a:r>
                        <a:rPr lang="en-US" dirty="0" smtClean="0"/>
                        <a:t>Undo</a:t>
                      </a:r>
                      <a:endParaRPr lang="en-US" dirty="0"/>
                    </a:p>
                  </a:txBody>
                  <a:tcPr/>
                </a:tc>
                <a:tc>
                  <a:txBody>
                    <a:bodyPr/>
                    <a:lstStyle/>
                    <a:p>
                      <a:r>
                        <a:rPr lang="en-US" dirty="0" smtClean="0"/>
                        <a:t>500</a:t>
                      </a:r>
                      <a:endParaRPr lang="en-US" dirty="0"/>
                    </a:p>
                  </a:txBody>
                  <a:tcPr/>
                </a:tc>
              </a:tr>
              <a:tr h="370840">
                <a:tc>
                  <a:txBody>
                    <a:bodyPr/>
                    <a:lstStyle/>
                    <a:p>
                      <a:r>
                        <a:rPr lang="en-US" dirty="0" smtClean="0"/>
                        <a:t>Y</a:t>
                      </a:r>
                      <a:endParaRPr lang="en-US" dirty="0"/>
                    </a:p>
                  </a:txBody>
                  <a:tcPr/>
                </a:tc>
                <a:tc>
                  <a:txBody>
                    <a:bodyPr/>
                    <a:lstStyle/>
                    <a:p>
                      <a:r>
                        <a:rPr lang="en-US" dirty="0" smtClean="0"/>
                        <a:t>800</a:t>
                      </a:r>
                      <a:endParaRPr lang="en-US" dirty="0"/>
                    </a:p>
                  </a:txBody>
                  <a:tcPr/>
                </a:tc>
                <a:tc>
                  <a:txBody>
                    <a:bodyPr/>
                    <a:lstStyle/>
                    <a:p>
                      <a:r>
                        <a:rPr lang="en-US" dirty="0" smtClean="0"/>
                        <a:t>800</a:t>
                      </a:r>
                      <a:endParaRPr lang="en-US" dirty="0"/>
                    </a:p>
                  </a:txBody>
                  <a:tcPr/>
                </a:tc>
                <a:tc>
                  <a:txBody>
                    <a:bodyPr/>
                    <a:lstStyle/>
                    <a:p>
                      <a:r>
                        <a:rPr lang="en-US" dirty="0" smtClean="0"/>
                        <a:t>Undo</a:t>
                      </a:r>
                      <a:endParaRPr lang="en-US" dirty="0"/>
                    </a:p>
                  </a:txBody>
                  <a:tcPr/>
                </a:tc>
                <a:tc>
                  <a:txBody>
                    <a:bodyPr/>
                    <a:lstStyle/>
                    <a:p>
                      <a:r>
                        <a:rPr lang="en-US" dirty="0" smtClean="0"/>
                        <a:t>800</a:t>
                      </a:r>
                      <a:endParaRPr lang="en-US" dirty="0"/>
                    </a:p>
                  </a:txBody>
                  <a:tcPr/>
                </a:tc>
              </a:tr>
              <a:tr h="370840">
                <a:tc>
                  <a:txBody>
                    <a:bodyPr/>
                    <a:lstStyle/>
                    <a:p>
                      <a:r>
                        <a:rPr lang="en-US" dirty="0" smtClean="0"/>
                        <a:t>A</a:t>
                      </a:r>
                      <a:endParaRPr lang="en-US" dirty="0"/>
                    </a:p>
                  </a:txBody>
                  <a:tcPr/>
                </a:tc>
                <a:tc>
                  <a:txBody>
                    <a:bodyPr/>
                    <a:lstStyle/>
                    <a:p>
                      <a:r>
                        <a:rPr lang="en-US" dirty="0" smtClean="0"/>
                        <a:t>1000</a:t>
                      </a:r>
                      <a:endParaRPr lang="en-US" dirty="0"/>
                    </a:p>
                  </a:txBody>
                  <a:tcPr/>
                </a:tc>
                <a:tc>
                  <a:txBody>
                    <a:bodyPr/>
                    <a:lstStyle/>
                    <a:p>
                      <a:r>
                        <a:rPr lang="en-US" dirty="0" smtClean="0"/>
                        <a:t>1200</a:t>
                      </a:r>
                      <a:endParaRPr lang="en-US" dirty="0"/>
                    </a:p>
                  </a:txBody>
                  <a:tcPr/>
                </a:tc>
                <a:tc>
                  <a:txBody>
                    <a:bodyPr/>
                    <a:lstStyle/>
                    <a:p>
                      <a:r>
                        <a:rPr lang="en-US" dirty="0" smtClean="0"/>
                        <a:t>Undo</a:t>
                      </a:r>
                      <a:endParaRPr lang="en-US" dirty="0"/>
                    </a:p>
                  </a:txBody>
                  <a:tcPr/>
                </a:tc>
                <a:tc>
                  <a:txBody>
                    <a:bodyPr/>
                    <a:lstStyle/>
                    <a:p>
                      <a:r>
                        <a:rPr lang="en-US" dirty="0" smtClean="0"/>
                        <a:t>1000</a:t>
                      </a:r>
                      <a:endParaRPr lang="en-US" dirty="0"/>
                    </a:p>
                  </a:txBody>
                  <a:tcPr/>
                </a:tc>
              </a:tr>
              <a:tr h="370840">
                <a:tc>
                  <a:txBody>
                    <a:bodyPr/>
                    <a:lstStyle/>
                    <a:p>
                      <a:r>
                        <a:rPr lang="en-US" dirty="0" smtClean="0"/>
                        <a:t>Z</a:t>
                      </a:r>
                      <a:endParaRPr lang="en-US" dirty="0"/>
                    </a:p>
                  </a:txBody>
                  <a:tcPr/>
                </a:tc>
                <a:tc>
                  <a:txBody>
                    <a:bodyPr/>
                    <a:lstStyle/>
                    <a:p>
                      <a:r>
                        <a:rPr lang="en-US" dirty="0" smtClean="0"/>
                        <a:t>900</a:t>
                      </a:r>
                      <a:endParaRPr lang="en-US" dirty="0"/>
                    </a:p>
                  </a:txBody>
                  <a:tcPr/>
                </a:tc>
                <a:tc>
                  <a:txBody>
                    <a:bodyPr/>
                    <a:lstStyle/>
                    <a:p>
                      <a:r>
                        <a:rPr lang="en-US" dirty="0" smtClean="0"/>
                        <a:t>400</a:t>
                      </a:r>
                      <a:endParaRPr lang="en-US" dirty="0"/>
                    </a:p>
                  </a:txBody>
                  <a:tcPr/>
                </a:tc>
                <a:tc>
                  <a:txBody>
                    <a:bodyPr/>
                    <a:lstStyle/>
                    <a:p>
                      <a:r>
                        <a:rPr lang="en-US" dirty="0" smtClean="0"/>
                        <a:t>Redo</a:t>
                      </a:r>
                      <a:endParaRPr lang="en-US" dirty="0"/>
                    </a:p>
                  </a:txBody>
                  <a:tcPr/>
                </a:tc>
                <a:tc>
                  <a:txBody>
                    <a:bodyPr/>
                    <a:lstStyle/>
                    <a:p>
                      <a:r>
                        <a:rPr lang="en-US" dirty="0" smtClean="0"/>
                        <a:t>400</a:t>
                      </a:r>
                      <a:endParaRPr lang="en-US"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 Undo portion is required when partial updates made by an uncommitted transaction needs to be undone.</a:t>
            </a:r>
          </a:p>
          <a:p>
            <a:r>
              <a:rPr lang="en-US" sz="2400" dirty="0" smtClean="0"/>
              <a:t> Redo portion is required when failure occurs after the transaction has finished </a:t>
            </a:r>
            <a:r>
              <a:rPr lang="en-US" sz="2400" smtClean="0"/>
              <a:t>its execution.</a:t>
            </a:r>
            <a:endParaRPr lang="en-US" sz="2400" dirty="0" smtClean="0"/>
          </a:p>
          <a:p>
            <a:pPr>
              <a:buNone/>
            </a:pPr>
            <a:endParaRPr lang="en-US" sz="2400" dirty="0" smtClean="0"/>
          </a:p>
          <a:p>
            <a:pPr>
              <a:buNone/>
            </a:pPr>
            <a:r>
              <a:rPr lang="en-US" sz="2400" dirty="0" smtClean="0"/>
              <a:t>The following graph shows the status of various transactions when failure occurred:</a:t>
            </a:r>
          </a:p>
          <a:p>
            <a:pPr>
              <a:buNone/>
            </a:pPr>
            <a:r>
              <a:rPr lang="en-US" sz="2400" dirty="0" smtClean="0"/>
              <a:t>								    T1	</a:t>
            </a:r>
          </a:p>
          <a:p>
            <a:pPr>
              <a:buNone/>
            </a:pPr>
            <a:r>
              <a:rPr lang="en-US" sz="2400" dirty="0" smtClean="0"/>
              <a:t>												T2</a:t>
            </a:r>
          </a:p>
          <a:p>
            <a:pPr>
              <a:buNone/>
            </a:pPr>
            <a:r>
              <a:rPr lang="en-US" sz="2400" dirty="0" smtClean="0"/>
              <a:t>															T3		</a:t>
            </a:r>
            <a:r>
              <a:rPr lang="en-US" sz="2000" dirty="0" smtClean="0"/>
              <a:t>Failure</a:t>
            </a:r>
            <a:endParaRPr lang="en-US" sz="2400" dirty="0" smtClean="0"/>
          </a:p>
          <a:p>
            <a:pPr>
              <a:buNone/>
            </a:pPr>
            <a:endParaRPr lang="en-US" sz="2400" dirty="0" smtClean="0"/>
          </a:p>
          <a:p>
            <a:pPr>
              <a:buNone/>
            </a:pPr>
            <a:r>
              <a:rPr lang="en-US" sz="2400" dirty="0" smtClean="0"/>
              <a:t>															T4</a:t>
            </a:r>
            <a:endParaRPr lang="en-US" sz="2400" dirty="0"/>
          </a:p>
        </p:txBody>
      </p:sp>
      <p:sp>
        <p:nvSpPr>
          <p:cNvPr id="4" name="Rectangle 3"/>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cxnSp>
        <p:nvCxnSpPr>
          <p:cNvPr id="6" name="Straight Connector 5"/>
          <p:cNvCxnSpPr/>
          <p:nvPr/>
        </p:nvCxnSpPr>
        <p:spPr bwMode="auto">
          <a:xfrm rot="5400000">
            <a:off x="6363494" y="4991100"/>
            <a:ext cx="2361406" cy="7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5257800" y="5410200"/>
            <a:ext cx="22860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3276600" y="4419600"/>
            <a:ext cx="12954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4191000" y="4953000"/>
            <a:ext cx="20574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096000" y="5791200"/>
            <a:ext cx="14478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a:off x="3162300" y="43815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5400000">
            <a:off x="5982494" y="5752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5400000">
            <a:off x="5144294" y="5371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5400000">
            <a:off x="4458494" y="43807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5400000">
            <a:off x="6134894" y="4990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077494" y="49141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2"/>
                </a:solidFill>
              </a:rPr>
              <a:t>Active</a:t>
            </a:r>
            <a:r>
              <a:rPr lang="en-US" sz="2000" dirty="0" smtClean="0">
                <a:solidFill>
                  <a:schemeClr val="tx2"/>
                </a:solidFill>
              </a:rPr>
              <a:t> </a:t>
            </a:r>
            <a:r>
              <a:rPr lang="en-US" sz="2000" dirty="0" smtClean="0"/>
              <a:t>–</a:t>
            </a:r>
            <a:r>
              <a:rPr lang="en-US" sz="2000" dirty="0" smtClean="0">
                <a:solidFill>
                  <a:schemeClr val="tx2"/>
                </a:solidFill>
              </a:rPr>
              <a:t> </a:t>
            </a:r>
            <a:r>
              <a:rPr lang="en-US" sz="2000" dirty="0" smtClean="0"/>
              <a:t>the initial state; the transaction stays in this state while it is executing</a:t>
            </a:r>
          </a:p>
          <a:p>
            <a:endParaRPr lang="en-US" sz="1200" dirty="0" smtClean="0"/>
          </a:p>
          <a:p>
            <a:r>
              <a:rPr lang="en-US" sz="2000" b="1" dirty="0" smtClean="0">
                <a:solidFill>
                  <a:schemeClr val="tx2"/>
                </a:solidFill>
              </a:rPr>
              <a:t>Partially committed </a:t>
            </a:r>
            <a:r>
              <a:rPr lang="en-US" sz="2000" dirty="0" smtClean="0"/>
              <a:t>–</a:t>
            </a:r>
            <a:r>
              <a:rPr lang="en-US" sz="2000" dirty="0" smtClean="0">
                <a:solidFill>
                  <a:schemeClr val="tx2"/>
                </a:solidFill>
              </a:rPr>
              <a:t> </a:t>
            </a:r>
            <a:r>
              <a:rPr lang="en-US" sz="2000" dirty="0" smtClean="0"/>
              <a:t>after the final statement has been executed.</a:t>
            </a:r>
          </a:p>
          <a:p>
            <a:endParaRPr lang="en-US" sz="1100" b="1" dirty="0" smtClean="0">
              <a:solidFill>
                <a:schemeClr val="tx2"/>
              </a:solidFill>
            </a:endParaRPr>
          </a:p>
          <a:p>
            <a:r>
              <a:rPr lang="en-US" sz="2000" b="1" dirty="0" smtClean="0">
                <a:solidFill>
                  <a:schemeClr val="tx2"/>
                </a:solidFill>
              </a:rPr>
              <a:t>Failed</a:t>
            </a:r>
            <a:r>
              <a:rPr lang="en-US" sz="2000" dirty="0" smtClean="0">
                <a:solidFill>
                  <a:schemeClr val="tx2"/>
                </a:solidFill>
              </a:rPr>
              <a:t> </a:t>
            </a:r>
            <a:r>
              <a:rPr lang="en-US" sz="1200" dirty="0" smtClean="0"/>
              <a:t>-- </a:t>
            </a:r>
            <a:r>
              <a:rPr lang="en-US" sz="2000" dirty="0" smtClean="0"/>
              <a:t>after the discovery that normal execution can no longer proceed.</a:t>
            </a:r>
          </a:p>
          <a:p>
            <a:endParaRPr lang="en-US" sz="1800" dirty="0" smtClean="0"/>
          </a:p>
          <a:p>
            <a:r>
              <a:rPr lang="en-US" sz="2000" b="1" dirty="0" smtClean="0">
                <a:solidFill>
                  <a:schemeClr val="tx2"/>
                </a:solidFill>
              </a:rPr>
              <a:t>Aborted</a:t>
            </a:r>
            <a:r>
              <a:rPr lang="en-US" sz="2000" dirty="0" smtClean="0">
                <a:solidFill>
                  <a:schemeClr val="tx2"/>
                </a:solidFill>
              </a:rPr>
              <a:t> </a:t>
            </a:r>
            <a:r>
              <a:rPr lang="en-US" sz="2000" dirty="0" smtClean="0"/>
              <a:t>– after the transaction has been rolled back and the database restored to its state prior to the start of the transaction.  Two options after it has been aborted:</a:t>
            </a:r>
          </a:p>
          <a:p>
            <a:pPr lvl="1"/>
            <a:r>
              <a:rPr lang="en-US" sz="1800" dirty="0" smtClean="0"/>
              <a:t>restart the transaction</a:t>
            </a:r>
          </a:p>
          <a:p>
            <a:pPr lvl="2"/>
            <a:r>
              <a:rPr lang="en-US" sz="1800" dirty="0" smtClean="0"/>
              <a:t> can be done only if no internal logical error</a:t>
            </a:r>
          </a:p>
          <a:p>
            <a:pPr lvl="1"/>
            <a:r>
              <a:rPr lang="en-US" sz="1800" dirty="0" smtClean="0"/>
              <a:t>kill the transaction</a:t>
            </a:r>
          </a:p>
          <a:p>
            <a:r>
              <a:rPr lang="en-US" sz="2000" b="1" dirty="0" smtClean="0">
                <a:solidFill>
                  <a:schemeClr val="tx2"/>
                </a:solidFill>
              </a:rPr>
              <a:t>Committed</a:t>
            </a:r>
            <a:r>
              <a:rPr lang="en-US" sz="2000" dirty="0" smtClean="0">
                <a:solidFill>
                  <a:schemeClr val="tx2"/>
                </a:solidFill>
              </a:rPr>
              <a:t> </a:t>
            </a:r>
            <a:r>
              <a:rPr lang="en-US" sz="2000" dirty="0" smtClean="0"/>
              <a:t>– after successful completion.</a:t>
            </a:r>
            <a:endParaRPr lang="en-US" sz="2000" dirty="0"/>
          </a:p>
        </p:txBody>
      </p:sp>
      <p:sp>
        <p:nvSpPr>
          <p:cNvPr id="4" name="Title 1"/>
          <p:cNvSpPr>
            <a:spLocks noGrp="1"/>
          </p:cNvSpPr>
          <p:nvPr>
            <p:ph type="title"/>
          </p:nvPr>
        </p:nvSpPr>
        <p:spPr>
          <a:xfrm>
            <a:off x="914400" y="228600"/>
            <a:ext cx="8229600" cy="1143000"/>
          </a:xfrm>
        </p:spPr>
        <p:txBody>
          <a:bodyPr/>
          <a:lstStyle/>
          <a:p>
            <a:r>
              <a:rPr lang="en-US" sz="3600" b="1" dirty="0" smtClean="0">
                <a:solidFill>
                  <a:srgbClr val="FFFF00"/>
                </a:solidFill>
              </a:rPr>
              <a:t>Transaction States</a:t>
            </a:r>
            <a:endParaRPr lang="en-US" sz="3600" b="1" dirty="0">
              <a:solidFill>
                <a:srgbClr val="FFFF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sz="3200" b="1" dirty="0" smtClean="0">
                <a:solidFill>
                  <a:schemeClr val="accent1">
                    <a:lumMod val="20000"/>
                    <a:lumOff val="80000"/>
                  </a:schemeClr>
                </a:solidFill>
              </a:rPr>
              <a:t>Other Log based recovery techniques</a:t>
            </a:r>
            <a:endParaRPr lang="en-US" sz="3200" b="1" dirty="0">
              <a:solidFill>
                <a:schemeClr val="accent1">
                  <a:lumMod val="20000"/>
                  <a:lumOff val="80000"/>
                </a:schemeClr>
              </a:solidFill>
            </a:endParaRPr>
          </a:p>
        </p:txBody>
      </p:sp>
      <p:sp>
        <p:nvSpPr>
          <p:cNvPr id="3" name="Content Placeholder 2"/>
          <p:cNvSpPr>
            <a:spLocks noGrp="1"/>
          </p:cNvSpPr>
          <p:nvPr>
            <p:ph idx="1"/>
          </p:nvPr>
        </p:nvSpPr>
        <p:spPr/>
        <p:txBody>
          <a:bodyPr/>
          <a:lstStyle/>
          <a:p>
            <a:endParaRPr lang="en-US" dirty="0" smtClean="0"/>
          </a:p>
          <a:p>
            <a:r>
              <a:rPr lang="en-US" dirty="0" smtClean="0"/>
              <a:t>Checkpoints</a:t>
            </a:r>
          </a:p>
          <a:p>
            <a:r>
              <a:rPr lang="en-US" dirty="0" smtClean="0"/>
              <a:t>Deferred Mechanisms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400" dirty="0" smtClean="0"/>
          </a:p>
          <a:p>
            <a:pPr algn="just"/>
            <a:r>
              <a:rPr lang="en-US" sz="2400" dirty="0" smtClean="0"/>
              <a:t>The simple ‘write ahead strategy’ (or log recovery) examines all records for those transactions and it redoes all those transactions that have been committed even hours earlier. So to improve this situation checkpoint mechanism is used.</a:t>
            </a:r>
          </a:p>
          <a:p>
            <a:pPr algn="just"/>
            <a:endParaRPr lang="en-US" sz="2400" dirty="0" smtClean="0"/>
          </a:p>
          <a:p>
            <a:pPr algn="just"/>
            <a:r>
              <a:rPr lang="en-US" sz="2400" dirty="0" smtClean="0"/>
              <a:t>Using this scheme, only uncommitted transactions that started before the checkpoint but did not commit, are considered or that started after the checkpoint.</a:t>
            </a:r>
            <a:endParaRPr lang="en-US" sz="2400" dirty="0"/>
          </a:p>
        </p:txBody>
      </p:sp>
      <p:sp>
        <p:nvSpPr>
          <p:cNvPr id="4" name="Rectangle 3"/>
          <p:cNvSpPr/>
          <p:nvPr/>
        </p:nvSpPr>
        <p:spPr>
          <a:xfrm>
            <a:off x="2514600" y="152400"/>
            <a:ext cx="2646878" cy="646331"/>
          </a:xfrm>
          <a:prstGeom prst="rect">
            <a:avLst/>
          </a:prstGeom>
        </p:spPr>
        <p:txBody>
          <a:bodyPr wrap="none">
            <a:spAutoFit/>
          </a:bodyPr>
          <a:lstStyle/>
          <a:p>
            <a:r>
              <a:rPr lang="en-US" sz="3600" b="1" dirty="0" smtClean="0">
                <a:solidFill>
                  <a:schemeClr val="accent1">
                    <a:lumMod val="40000"/>
                    <a:lumOff val="60000"/>
                  </a:schemeClr>
                </a:solidFill>
                <a:latin typeface="+mj-lt"/>
              </a:rPr>
              <a:t>Checkpoints</a:t>
            </a:r>
            <a:endParaRPr lang="en-US" sz="3600"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It ensures transaction atomicity by recording all database modifications in the log, but deferring the write operations until the transaction partially commits.</a:t>
            </a:r>
            <a:endParaRPr lang="en-US" dirty="0"/>
          </a:p>
        </p:txBody>
      </p:sp>
      <p:sp>
        <p:nvSpPr>
          <p:cNvPr id="4" name="Rectangle 3"/>
          <p:cNvSpPr/>
          <p:nvPr/>
        </p:nvSpPr>
        <p:spPr>
          <a:xfrm>
            <a:off x="2514600" y="152400"/>
            <a:ext cx="6101029" cy="646331"/>
          </a:xfrm>
          <a:prstGeom prst="rect">
            <a:avLst/>
          </a:prstGeom>
        </p:spPr>
        <p:txBody>
          <a:bodyPr wrap="none">
            <a:spAutoFit/>
          </a:bodyPr>
          <a:lstStyle/>
          <a:p>
            <a:r>
              <a:rPr lang="en-US" sz="3600" b="1" dirty="0" smtClean="0">
                <a:solidFill>
                  <a:schemeClr val="accent1">
                    <a:lumMod val="40000"/>
                    <a:lumOff val="60000"/>
                  </a:schemeClr>
                </a:solidFill>
                <a:latin typeface="+mj-lt"/>
              </a:rPr>
              <a:t>Deferred modification scheme</a:t>
            </a:r>
            <a:endParaRPr lang="en-US" sz="360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0"/>
            <a:ext cx="8305800" cy="5221287"/>
          </a:xfrm>
        </p:spPr>
        <p:txBody>
          <a:bodyPr/>
          <a:lstStyle/>
          <a:p>
            <a:pPr algn="just"/>
            <a:r>
              <a:rPr lang="en-US" sz="2400" dirty="0" smtClean="0"/>
              <a:t>In this scheme, a transaction that wants to update the database, first creates a complete copy (shadow copy) of the entire database. All updates are done on this new copy, leaving the original copy untouched.</a:t>
            </a:r>
          </a:p>
          <a:p>
            <a:pPr algn="just"/>
            <a:endParaRPr lang="en-US" sz="2400" dirty="0" smtClean="0"/>
          </a:p>
          <a:p>
            <a:pPr algn="just"/>
            <a:r>
              <a:rPr lang="en-US" sz="2400" dirty="0" smtClean="0"/>
              <a:t>If at any point the transaction has to be aborted, the system merely deleted the new copy, and the old copy remains in use. </a:t>
            </a:r>
            <a:endParaRPr lang="en-US" sz="2400" dirty="0"/>
          </a:p>
        </p:txBody>
      </p:sp>
      <p:sp>
        <p:nvSpPr>
          <p:cNvPr id="4" name="Rectangle 3"/>
          <p:cNvSpPr/>
          <p:nvPr/>
        </p:nvSpPr>
        <p:spPr>
          <a:xfrm>
            <a:off x="2514600" y="152400"/>
            <a:ext cx="3223959" cy="646331"/>
          </a:xfrm>
          <a:prstGeom prst="rect">
            <a:avLst/>
          </a:prstGeom>
        </p:spPr>
        <p:txBody>
          <a:bodyPr wrap="none">
            <a:spAutoFit/>
          </a:bodyPr>
          <a:lstStyle/>
          <a:p>
            <a:r>
              <a:rPr lang="en-US" sz="3600" b="1" dirty="0" smtClean="0">
                <a:solidFill>
                  <a:schemeClr val="accent1">
                    <a:lumMod val="40000"/>
                    <a:lumOff val="60000"/>
                  </a:schemeClr>
                </a:solidFill>
                <a:latin typeface="+mj-lt"/>
              </a:rPr>
              <a:t>Shadow Paging</a:t>
            </a:r>
            <a:endParaRPr lang="en-US" sz="3600" dirty="0">
              <a:latin typeface="+mj-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sz="2000" dirty="0" smtClean="0"/>
              <a:t>to be deleted</a:t>
            </a:r>
            <a:endParaRPr lang="en-US" dirty="0" smtClean="0"/>
          </a:p>
        </p:txBody>
      </p:sp>
      <p:sp>
        <p:nvSpPr>
          <p:cNvPr id="4" name="Rectangle 3"/>
          <p:cNvSpPr/>
          <p:nvPr/>
        </p:nvSpPr>
        <p:spPr>
          <a:xfrm>
            <a:off x="2514600" y="152400"/>
            <a:ext cx="3223959" cy="646331"/>
          </a:xfrm>
          <a:prstGeom prst="rect">
            <a:avLst/>
          </a:prstGeom>
        </p:spPr>
        <p:txBody>
          <a:bodyPr wrap="none">
            <a:spAutoFit/>
          </a:bodyPr>
          <a:lstStyle/>
          <a:p>
            <a:r>
              <a:rPr lang="en-US" sz="3600" b="1" dirty="0" smtClean="0">
                <a:solidFill>
                  <a:schemeClr val="accent1">
                    <a:lumMod val="40000"/>
                    <a:lumOff val="60000"/>
                  </a:schemeClr>
                </a:solidFill>
                <a:latin typeface="+mj-lt"/>
              </a:rPr>
              <a:t>Shadow Paging</a:t>
            </a:r>
            <a:endParaRPr lang="en-US" sz="3600" dirty="0">
              <a:latin typeface="+mj-lt"/>
            </a:endParaRPr>
          </a:p>
        </p:txBody>
      </p:sp>
      <p:sp>
        <p:nvSpPr>
          <p:cNvPr id="7" name="Rectangle 6"/>
          <p:cNvSpPr/>
          <p:nvPr/>
        </p:nvSpPr>
        <p:spPr bwMode="auto">
          <a:xfrm>
            <a:off x="4953000" y="3962400"/>
            <a:ext cx="2362200" cy="1524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1" i="0" u="none" strike="noStrike" cap="none" normalizeH="0" baseline="0" dirty="0" smtClean="0">
              <a:ln>
                <a:noFill/>
              </a:ln>
              <a:effectLst/>
              <a:latin typeface="Times New Roman" pitchFamily="16" charset="0"/>
              <a:cs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b="1" dirty="0" smtClean="0">
                <a:latin typeface="Times New Roman" pitchFamily="16" charset="0"/>
                <a:cs typeface="Arial" charset="0"/>
              </a:rPr>
              <a:t>       new copy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1" i="0" u="none" strike="noStrike" cap="none" normalizeH="0" baseline="0" dirty="0" smtClean="0">
                <a:ln>
                  <a:noFill/>
                </a:ln>
                <a:effectLst/>
                <a:latin typeface="Times New Roman" pitchFamily="16" charset="0"/>
                <a:cs typeface="Arial" charset="0"/>
              </a:rPr>
              <a:t>     of database</a:t>
            </a:r>
          </a:p>
        </p:txBody>
      </p:sp>
      <p:sp>
        <p:nvSpPr>
          <p:cNvPr id="10" name="Rectangle 9"/>
          <p:cNvSpPr/>
          <p:nvPr/>
        </p:nvSpPr>
        <p:spPr bwMode="auto">
          <a:xfrm>
            <a:off x="1447800" y="3886200"/>
            <a:ext cx="2362200" cy="1524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dirty="0" smtClean="0">
              <a:ln>
                <a:noFill/>
              </a:ln>
              <a:effectLst/>
              <a:latin typeface="Times New Roman" pitchFamily="16" charset="0"/>
              <a:cs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smtClean="0">
                <a:latin typeface="Times New Roman" pitchFamily="16" charset="0"/>
                <a:cs typeface="Arial" charset="0"/>
              </a:rPr>
              <a:t>	</a:t>
            </a:r>
            <a:r>
              <a:rPr lang="en-US" sz="2400" b="1" dirty="0" smtClean="0">
                <a:latin typeface="Times New Roman" pitchFamily="16" charset="0"/>
                <a:cs typeface="Arial" charset="0"/>
              </a:rPr>
              <a:t>Old copy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1" i="0" u="none" strike="noStrike" cap="none" normalizeH="0" baseline="0" dirty="0" smtClean="0">
                <a:ln>
                  <a:noFill/>
                </a:ln>
                <a:effectLst/>
                <a:latin typeface="Times New Roman" pitchFamily="16" charset="0"/>
                <a:cs typeface="Arial" charset="0"/>
              </a:rPr>
              <a:t>    of database</a:t>
            </a:r>
          </a:p>
        </p:txBody>
      </p:sp>
      <p:sp>
        <p:nvSpPr>
          <p:cNvPr id="11" name="Rectangle 10"/>
          <p:cNvSpPr/>
          <p:nvPr/>
        </p:nvSpPr>
        <p:spPr bwMode="auto">
          <a:xfrm>
            <a:off x="3886200" y="2057400"/>
            <a:ext cx="8382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cxnSp>
        <p:nvCxnSpPr>
          <p:cNvPr id="9" name="Shape 8"/>
          <p:cNvCxnSpPr>
            <a:endCxn id="7" idx="0"/>
          </p:cNvCxnSpPr>
          <p:nvPr/>
        </p:nvCxnSpPr>
        <p:spPr bwMode="auto">
          <a:xfrm>
            <a:off x="4343400" y="2362200"/>
            <a:ext cx="1790700" cy="1600200"/>
          </a:xfrm>
          <a:prstGeom prst="bentConnector2">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r>
              <a:rPr lang="en-US" dirty="0" smtClean="0"/>
              <a:t>	</a:t>
            </a:r>
            <a:r>
              <a:rPr lang="en-US" b="1" i="1" dirty="0" smtClean="0"/>
              <a:t>Advantages:</a:t>
            </a:r>
          </a:p>
          <a:p>
            <a:pPr lvl="1"/>
            <a:r>
              <a:rPr lang="en-US" dirty="0" smtClean="0"/>
              <a:t> Recovery is inexpensive</a:t>
            </a:r>
          </a:p>
          <a:p>
            <a:pPr lvl="1"/>
            <a:r>
              <a:rPr lang="en-US" dirty="0" smtClean="0"/>
              <a:t>No need of log records</a:t>
            </a:r>
          </a:p>
          <a:p>
            <a:pPr lvl="1">
              <a:buNone/>
            </a:pPr>
            <a:endParaRPr lang="en-US" dirty="0" smtClean="0"/>
          </a:p>
          <a:p>
            <a:pPr lvl="1">
              <a:buNone/>
            </a:pPr>
            <a:r>
              <a:rPr lang="en-US" sz="2800" b="1" i="1" dirty="0" smtClean="0"/>
              <a:t>Disadvantages</a:t>
            </a:r>
            <a:r>
              <a:rPr lang="en-US" sz="2800" dirty="0" smtClean="0"/>
              <a:t>:</a:t>
            </a:r>
            <a:endParaRPr lang="en-US" dirty="0" smtClean="0"/>
          </a:p>
          <a:p>
            <a:pPr lvl="1"/>
            <a:r>
              <a:rPr lang="en-US" dirty="0" smtClean="0"/>
              <a:t>Garbage collection</a:t>
            </a:r>
          </a:p>
          <a:p>
            <a:pPr lvl="1"/>
            <a:r>
              <a:rPr lang="en-US" dirty="0" smtClean="0"/>
              <a:t>Each ‘transaction commits’ require </a:t>
            </a:r>
            <a:r>
              <a:rPr lang="en-US" dirty="0" err="1" smtClean="0"/>
              <a:t>updation</a:t>
            </a:r>
            <a:r>
              <a:rPr lang="en-US" dirty="0" smtClean="0"/>
              <a:t> of shadow page table with current page table. So commit overhead increases.</a:t>
            </a:r>
          </a:p>
          <a:p>
            <a:pPr lvl="1">
              <a:buNone/>
            </a:pPr>
            <a:endParaRPr lang="en-US" dirty="0" smtClean="0"/>
          </a:p>
          <a:p>
            <a:pPr lvl="1">
              <a:buNone/>
            </a:pPr>
            <a:endParaRPr lang="en-US" dirty="0" smtClean="0"/>
          </a:p>
          <a:p>
            <a:pPr lvl="1"/>
            <a:endParaRPr lang="en-US" dirty="0" smtClean="0"/>
          </a:p>
        </p:txBody>
      </p:sp>
      <p:sp>
        <p:nvSpPr>
          <p:cNvPr id="4" name="Rectangle 3"/>
          <p:cNvSpPr/>
          <p:nvPr/>
        </p:nvSpPr>
        <p:spPr>
          <a:xfrm>
            <a:off x="2514600" y="152400"/>
            <a:ext cx="3223959" cy="646331"/>
          </a:xfrm>
          <a:prstGeom prst="rect">
            <a:avLst/>
          </a:prstGeom>
        </p:spPr>
        <p:txBody>
          <a:bodyPr wrap="none">
            <a:spAutoFit/>
          </a:bodyPr>
          <a:lstStyle/>
          <a:p>
            <a:r>
              <a:rPr lang="en-US" sz="3600" b="1" dirty="0" smtClean="0">
                <a:solidFill>
                  <a:schemeClr val="accent1">
                    <a:lumMod val="40000"/>
                    <a:lumOff val="60000"/>
                  </a:schemeClr>
                </a:solidFill>
                <a:latin typeface="+mj-lt"/>
              </a:rPr>
              <a:t>Shadow Paging</a:t>
            </a:r>
            <a:endParaRPr lang="en-US" sz="3600" dirty="0">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a:t>
            </a:r>
            <a:r>
              <a:rPr lang="en-US" dirty="0" smtClean="0"/>
              <a:t>                   </a:t>
            </a:r>
            <a:r>
              <a:rPr lang="en-US" sz="4400" b="1" dirty="0" smtClean="0">
                <a:solidFill>
                  <a:srgbClr val="FFFF00"/>
                </a:solidFill>
              </a:rPr>
              <a:t>Data </a:t>
            </a:r>
            <a:r>
              <a:rPr lang="en-US" sz="4400" b="1" dirty="0" smtClean="0">
                <a:solidFill>
                  <a:srgbClr val="FFFF00"/>
                </a:solidFill>
              </a:rPr>
              <a:t>Warehouses</a:t>
            </a:r>
            <a:endParaRPr lang="en-US" sz="4400" dirty="0">
              <a:solidFill>
                <a:srgbClr val="FFFF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22" name="Object 2"/>
          <p:cNvGraphicFramePr>
            <a:graphicFrameLocks noChangeAspect="1"/>
          </p:cNvGraphicFramePr>
          <p:nvPr/>
        </p:nvGraphicFramePr>
        <p:xfrm>
          <a:off x="3124200" y="2895600"/>
          <a:ext cx="2622550" cy="2263775"/>
        </p:xfrm>
        <a:graphic>
          <a:graphicData uri="http://schemas.openxmlformats.org/presentationml/2006/ole">
            <p:oleObj spid="_x0000_s92162" name="Clip" r:id="rId3" imgW="3946320" imgH="3970080" progId="MS_ClipArt_Gallery.2">
              <p:embed/>
            </p:oleObj>
          </a:graphicData>
        </a:graphic>
      </p:graphicFrame>
      <p:grpSp>
        <p:nvGrpSpPr>
          <p:cNvPr id="2" name="Group 3"/>
          <p:cNvGrpSpPr>
            <a:grpSpLocks/>
          </p:cNvGrpSpPr>
          <p:nvPr/>
        </p:nvGrpSpPr>
        <p:grpSpPr bwMode="auto">
          <a:xfrm>
            <a:off x="2743200" y="1295400"/>
            <a:ext cx="3124201" cy="1728788"/>
            <a:chOff x="1728" y="816"/>
            <a:chExt cx="1968" cy="1089"/>
          </a:xfrm>
        </p:grpSpPr>
        <p:sp>
          <p:nvSpPr>
            <p:cNvPr id="1105924" name="Oval 4"/>
            <p:cNvSpPr>
              <a:spLocks noChangeArrowheads="1"/>
            </p:cNvSpPr>
            <p:nvPr/>
          </p:nvSpPr>
          <p:spPr bwMode="auto">
            <a:xfrm>
              <a:off x="1728" y="816"/>
              <a:ext cx="1968" cy="878"/>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dirty="0">
                  <a:solidFill>
                    <a:schemeClr val="tx1"/>
                  </a:solidFill>
                  <a:latin typeface="Tahoma" pitchFamily="34" charset="0"/>
                </a:rPr>
                <a:t>Which are our</a:t>
              </a:r>
              <a:br>
                <a:rPr lang="en-US" sz="1800" dirty="0">
                  <a:solidFill>
                    <a:schemeClr val="tx1"/>
                  </a:solidFill>
                  <a:latin typeface="Tahoma" pitchFamily="34" charset="0"/>
                </a:rPr>
              </a:br>
              <a:r>
                <a:rPr lang="en-US" sz="1800" dirty="0">
                  <a:solidFill>
                    <a:schemeClr val="tx1"/>
                  </a:solidFill>
                  <a:latin typeface="Tahoma" pitchFamily="34" charset="0"/>
                </a:rPr>
                <a:t> lowest/highest margin </a:t>
              </a:r>
              <a:br>
                <a:rPr lang="en-US" sz="1800" dirty="0">
                  <a:solidFill>
                    <a:schemeClr val="tx1"/>
                  </a:solidFill>
                  <a:latin typeface="Tahoma" pitchFamily="34" charset="0"/>
                </a:rPr>
              </a:br>
              <a:r>
                <a:rPr lang="en-US" sz="1800" dirty="0">
                  <a:solidFill>
                    <a:schemeClr val="tx1"/>
                  </a:solidFill>
                  <a:latin typeface="Tahoma" pitchFamily="34" charset="0"/>
                </a:rPr>
                <a:t>customers ?</a:t>
              </a:r>
              <a:endParaRPr lang="en-US" sz="1400" dirty="0">
                <a:solidFill>
                  <a:schemeClr val="tx1"/>
                </a:solidFill>
              </a:endParaRPr>
            </a:p>
          </p:txBody>
        </p:sp>
        <p:sp>
          <p:nvSpPr>
            <p:cNvPr id="1105925" name="Line 5"/>
            <p:cNvSpPr>
              <a:spLocks noChangeShapeType="1"/>
            </p:cNvSpPr>
            <p:nvPr/>
          </p:nvSpPr>
          <p:spPr bwMode="auto">
            <a:xfrm>
              <a:off x="2688" y="1680"/>
              <a:ext cx="0" cy="225"/>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3" name="Group 6"/>
          <p:cNvGrpSpPr>
            <a:grpSpLocks/>
          </p:cNvGrpSpPr>
          <p:nvPr/>
        </p:nvGrpSpPr>
        <p:grpSpPr bwMode="auto">
          <a:xfrm>
            <a:off x="5486400" y="2286000"/>
            <a:ext cx="3657600" cy="1447800"/>
            <a:chOff x="3456" y="1440"/>
            <a:chExt cx="1920" cy="912"/>
          </a:xfrm>
        </p:grpSpPr>
        <p:sp>
          <p:nvSpPr>
            <p:cNvPr id="1105927" name="Oval 7"/>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dirty="0">
                  <a:solidFill>
                    <a:schemeClr val="tx1"/>
                  </a:solidFill>
                  <a:latin typeface="Tahoma" pitchFamily="34" charset="0"/>
                </a:rPr>
                <a:t>Who are my customers </a:t>
              </a:r>
              <a:br>
                <a:rPr lang="en-US" sz="1800" dirty="0">
                  <a:solidFill>
                    <a:schemeClr val="tx1"/>
                  </a:solidFill>
                  <a:latin typeface="Tahoma" pitchFamily="34" charset="0"/>
                </a:rPr>
              </a:br>
              <a:r>
                <a:rPr lang="en-US" sz="1800" dirty="0">
                  <a:solidFill>
                    <a:schemeClr val="tx1"/>
                  </a:solidFill>
                  <a:latin typeface="Tahoma" pitchFamily="34" charset="0"/>
                </a:rPr>
                <a:t>and what products </a:t>
              </a:r>
              <a:br>
                <a:rPr lang="en-US" sz="1800" dirty="0">
                  <a:solidFill>
                    <a:schemeClr val="tx1"/>
                  </a:solidFill>
                  <a:latin typeface="Tahoma" pitchFamily="34" charset="0"/>
                </a:rPr>
              </a:br>
              <a:r>
                <a:rPr lang="en-US" sz="1800" dirty="0">
                  <a:solidFill>
                    <a:schemeClr val="tx1"/>
                  </a:solidFill>
                  <a:latin typeface="Tahoma" pitchFamily="34" charset="0"/>
                </a:rPr>
                <a:t>are they buying?</a:t>
              </a:r>
              <a:endParaRPr lang="en-US" sz="1400" dirty="0">
                <a:solidFill>
                  <a:schemeClr val="tx1"/>
                </a:solidFill>
              </a:endParaRPr>
            </a:p>
          </p:txBody>
        </p:sp>
        <p:sp>
          <p:nvSpPr>
            <p:cNvPr id="1105928" name="Line 8"/>
            <p:cNvSpPr>
              <a:spLocks noChangeShapeType="1"/>
            </p:cNvSpPr>
            <p:nvPr/>
          </p:nvSpPr>
          <p:spPr bwMode="auto">
            <a:xfrm flipH="1">
              <a:off x="3456" y="2112"/>
              <a:ext cx="254" cy="96"/>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9"/>
          <p:cNvGrpSpPr>
            <a:grpSpLocks/>
          </p:cNvGrpSpPr>
          <p:nvPr/>
        </p:nvGrpSpPr>
        <p:grpSpPr bwMode="auto">
          <a:xfrm>
            <a:off x="5334000" y="4267200"/>
            <a:ext cx="3554413" cy="1239838"/>
            <a:chOff x="3360" y="2688"/>
            <a:chExt cx="2239" cy="781"/>
          </a:xfrm>
        </p:grpSpPr>
        <p:sp>
          <p:nvSpPr>
            <p:cNvPr id="1105930" name="Oval 10"/>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pitchFamily="34" charset="0"/>
                </a:rPr>
                <a:t>Which customers</a:t>
              </a:r>
              <a:br>
                <a:rPr lang="en-US" sz="1800">
                  <a:solidFill>
                    <a:schemeClr val="tx1"/>
                  </a:solidFill>
                  <a:latin typeface="Tahoma" pitchFamily="34" charset="0"/>
                </a:rPr>
              </a:br>
              <a:r>
                <a:rPr lang="en-US" sz="1800">
                  <a:solidFill>
                    <a:schemeClr val="tx1"/>
                  </a:solidFill>
                  <a:latin typeface="Tahoma" pitchFamily="34" charset="0"/>
                </a:rPr>
                <a:t> are most likely to go </a:t>
              </a:r>
              <a:br>
                <a:rPr lang="en-US" sz="1800">
                  <a:solidFill>
                    <a:schemeClr val="tx1"/>
                  </a:solidFill>
                  <a:latin typeface="Tahoma" pitchFamily="34" charset="0"/>
                </a:rPr>
              </a:br>
              <a:r>
                <a:rPr lang="en-US" sz="1800">
                  <a:solidFill>
                    <a:schemeClr val="tx1"/>
                  </a:solidFill>
                  <a:latin typeface="Tahoma" pitchFamily="34" charset="0"/>
                </a:rPr>
                <a:t>to the competition ?</a:t>
              </a:r>
              <a:r>
                <a:rPr lang="en-US" sz="1400">
                  <a:solidFill>
                    <a:schemeClr val="tx1"/>
                  </a:solidFill>
                </a:rPr>
                <a:t> </a:t>
              </a:r>
            </a:p>
          </p:txBody>
        </p:sp>
        <p:sp>
          <p:nvSpPr>
            <p:cNvPr id="1105931" name="Line 11"/>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5" name="Group 12"/>
          <p:cNvGrpSpPr>
            <a:grpSpLocks/>
          </p:cNvGrpSpPr>
          <p:nvPr/>
        </p:nvGrpSpPr>
        <p:grpSpPr bwMode="auto">
          <a:xfrm>
            <a:off x="2971800" y="5029200"/>
            <a:ext cx="2895600" cy="1600200"/>
            <a:chOff x="1968" y="3168"/>
            <a:chExt cx="1619" cy="1056"/>
          </a:xfrm>
        </p:grpSpPr>
        <p:sp>
          <p:nvSpPr>
            <p:cNvPr id="1105933" name="Oval 13"/>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dirty="0">
                  <a:solidFill>
                    <a:schemeClr val="tx1"/>
                  </a:solidFill>
                  <a:latin typeface="Tahoma" pitchFamily="34" charset="0"/>
                </a:rPr>
                <a:t>What impact will </a:t>
              </a:r>
              <a:br>
                <a:rPr lang="en-US" sz="1800" dirty="0">
                  <a:solidFill>
                    <a:schemeClr val="tx1"/>
                  </a:solidFill>
                  <a:latin typeface="Tahoma" pitchFamily="34" charset="0"/>
                </a:rPr>
              </a:br>
              <a:r>
                <a:rPr lang="en-US" sz="1800" dirty="0">
                  <a:solidFill>
                    <a:schemeClr val="tx1"/>
                  </a:solidFill>
                  <a:latin typeface="Tahoma" pitchFamily="34" charset="0"/>
                </a:rPr>
                <a:t>new products/services </a:t>
              </a:r>
            </a:p>
            <a:p>
              <a:r>
                <a:rPr lang="en-US" sz="1800" dirty="0">
                  <a:solidFill>
                    <a:schemeClr val="tx1"/>
                  </a:solidFill>
                  <a:latin typeface="Tahoma" pitchFamily="34" charset="0"/>
                </a:rPr>
                <a:t>have on revenue </a:t>
              </a:r>
              <a:br>
                <a:rPr lang="en-US" sz="1800" dirty="0">
                  <a:solidFill>
                    <a:schemeClr val="tx1"/>
                  </a:solidFill>
                  <a:latin typeface="Tahoma" pitchFamily="34" charset="0"/>
                </a:rPr>
              </a:br>
              <a:r>
                <a:rPr lang="en-US" sz="1800" dirty="0">
                  <a:solidFill>
                    <a:schemeClr val="tx1"/>
                  </a:solidFill>
                  <a:latin typeface="Tahoma" pitchFamily="34" charset="0"/>
                </a:rPr>
                <a:t>and margins?</a:t>
              </a:r>
              <a:endParaRPr lang="en-US" sz="1400" dirty="0">
                <a:solidFill>
                  <a:schemeClr val="tx1"/>
                </a:solidFill>
              </a:endParaRPr>
            </a:p>
          </p:txBody>
        </p:sp>
        <p:sp>
          <p:nvSpPr>
            <p:cNvPr id="1105934" name="Line 14"/>
            <p:cNvSpPr>
              <a:spLocks noChangeShapeType="1"/>
            </p:cNvSpPr>
            <p:nvPr/>
          </p:nvSpPr>
          <p:spPr bwMode="auto">
            <a:xfrm flipV="1">
              <a:off x="2784" y="3168"/>
              <a:ext cx="0" cy="192"/>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6" name="Group 15"/>
          <p:cNvGrpSpPr>
            <a:grpSpLocks/>
          </p:cNvGrpSpPr>
          <p:nvPr/>
        </p:nvGrpSpPr>
        <p:grpSpPr bwMode="auto">
          <a:xfrm>
            <a:off x="0" y="3886200"/>
            <a:ext cx="3810000" cy="1679575"/>
            <a:chOff x="-192" y="2592"/>
            <a:chExt cx="2275" cy="914"/>
          </a:xfrm>
        </p:grpSpPr>
        <p:sp>
          <p:nvSpPr>
            <p:cNvPr id="1105936" name="Oval 16"/>
            <p:cNvSpPr>
              <a:spLocks noChangeArrowheads="1"/>
            </p:cNvSpPr>
            <p:nvPr/>
          </p:nvSpPr>
          <p:spPr bwMode="auto">
            <a:xfrm>
              <a:off x="-192" y="2592"/>
              <a:ext cx="1920"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dirty="0">
                  <a:solidFill>
                    <a:schemeClr val="tx1"/>
                  </a:solidFill>
                  <a:latin typeface="Tahoma" pitchFamily="34" charset="0"/>
                </a:rPr>
                <a:t>What product prom-</a:t>
              </a:r>
              <a:br>
                <a:rPr lang="en-US" sz="1800" dirty="0">
                  <a:solidFill>
                    <a:schemeClr val="tx1"/>
                  </a:solidFill>
                  <a:latin typeface="Tahoma" pitchFamily="34" charset="0"/>
                </a:rPr>
              </a:br>
              <a:r>
                <a:rPr lang="en-US" sz="1800" dirty="0">
                  <a:solidFill>
                    <a:schemeClr val="tx1"/>
                  </a:solidFill>
                  <a:latin typeface="Tahoma" pitchFamily="34" charset="0"/>
                </a:rPr>
                <a:t>-</a:t>
              </a:r>
              <a:r>
                <a:rPr lang="en-US" sz="1800" dirty="0" err="1">
                  <a:solidFill>
                    <a:schemeClr val="tx1"/>
                  </a:solidFill>
                  <a:latin typeface="Tahoma" pitchFamily="34" charset="0"/>
                </a:rPr>
                <a:t>otions</a:t>
              </a:r>
              <a:r>
                <a:rPr lang="en-US" sz="1800" dirty="0">
                  <a:solidFill>
                    <a:schemeClr val="tx1"/>
                  </a:solidFill>
                  <a:latin typeface="Tahoma" pitchFamily="34" charset="0"/>
                </a:rPr>
                <a:t> have the biggest </a:t>
              </a:r>
              <a:br>
                <a:rPr lang="en-US" sz="1800" dirty="0">
                  <a:solidFill>
                    <a:schemeClr val="tx1"/>
                  </a:solidFill>
                  <a:latin typeface="Tahoma" pitchFamily="34" charset="0"/>
                </a:rPr>
              </a:br>
              <a:r>
                <a:rPr lang="en-US" sz="1800" dirty="0">
                  <a:solidFill>
                    <a:schemeClr val="tx1"/>
                  </a:solidFill>
                  <a:latin typeface="Tahoma" pitchFamily="34" charset="0"/>
                </a:rPr>
                <a:t>impact on revenue?</a:t>
              </a:r>
              <a:endParaRPr lang="en-US" sz="1400" dirty="0">
                <a:solidFill>
                  <a:schemeClr val="tx1"/>
                </a:solidFill>
              </a:endParaRPr>
            </a:p>
          </p:txBody>
        </p:sp>
        <p:sp>
          <p:nvSpPr>
            <p:cNvPr id="1105937" name="Line 17"/>
            <p:cNvSpPr>
              <a:spLocks noChangeShapeType="1"/>
            </p:cNvSpPr>
            <p:nvPr/>
          </p:nvSpPr>
          <p:spPr bwMode="auto">
            <a:xfrm>
              <a:off x="1728" y="2976"/>
              <a:ext cx="355" cy="48"/>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7" name="Group 18"/>
          <p:cNvGrpSpPr>
            <a:grpSpLocks/>
          </p:cNvGrpSpPr>
          <p:nvPr/>
        </p:nvGrpSpPr>
        <p:grpSpPr bwMode="auto">
          <a:xfrm>
            <a:off x="457200" y="2743200"/>
            <a:ext cx="2819400" cy="1196975"/>
            <a:chOff x="288" y="1728"/>
            <a:chExt cx="1776" cy="754"/>
          </a:xfrm>
        </p:grpSpPr>
        <p:sp>
          <p:nvSpPr>
            <p:cNvPr id="1105939" name="Oval 19"/>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pitchFamily="34" charset="0"/>
                </a:rPr>
                <a:t>What is the most </a:t>
              </a:r>
              <a:br>
                <a:rPr lang="en-US" sz="1800">
                  <a:solidFill>
                    <a:schemeClr val="tx1"/>
                  </a:solidFill>
                  <a:latin typeface="Tahoma" pitchFamily="34" charset="0"/>
                </a:rPr>
              </a:br>
              <a:r>
                <a:rPr lang="en-US" sz="1800">
                  <a:solidFill>
                    <a:schemeClr val="tx1"/>
                  </a:solidFill>
                  <a:latin typeface="Tahoma" pitchFamily="34" charset="0"/>
                </a:rPr>
                <a:t>effective distribution </a:t>
              </a:r>
              <a:br>
                <a:rPr lang="en-US" sz="1800">
                  <a:solidFill>
                    <a:schemeClr val="tx1"/>
                  </a:solidFill>
                  <a:latin typeface="Tahoma" pitchFamily="34" charset="0"/>
                </a:rPr>
              </a:br>
              <a:r>
                <a:rPr lang="en-US" sz="1800">
                  <a:solidFill>
                    <a:schemeClr val="tx1"/>
                  </a:solidFill>
                  <a:latin typeface="Tahoma" pitchFamily="34" charset="0"/>
                </a:rPr>
                <a:t>channel?</a:t>
              </a:r>
              <a:endParaRPr lang="en-US" sz="1400">
                <a:solidFill>
                  <a:schemeClr val="tx1"/>
                </a:solidFill>
              </a:endParaRPr>
            </a:p>
          </p:txBody>
        </p:sp>
        <p:sp>
          <p:nvSpPr>
            <p:cNvPr id="1105940" name="Line 20"/>
            <p:cNvSpPr>
              <a:spLocks noChangeShapeType="1"/>
            </p:cNvSpPr>
            <p:nvPr/>
          </p:nvSpPr>
          <p:spPr bwMode="auto">
            <a:xfrm>
              <a:off x="1824" y="2160"/>
              <a:ext cx="240" cy="48"/>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105941" name="Rectangle 21"/>
          <p:cNvSpPr>
            <a:spLocks noGrp="1" noChangeArrowheads="1"/>
          </p:cNvSpPr>
          <p:nvPr>
            <p:ph type="title"/>
          </p:nvPr>
        </p:nvSpPr>
        <p:spPr>
          <a:xfrm>
            <a:off x="457200" y="274638"/>
            <a:ext cx="8229600" cy="792162"/>
          </a:xfrm>
        </p:spPr>
        <p:txBody>
          <a:bodyPr/>
          <a:lstStyle/>
          <a:p>
            <a:r>
              <a:rPr lang="en-US" sz="4000" dirty="0" smtClean="0">
                <a:solidFill>
                  <a:srgbClr val="FFFF00"/>
                </a:solidFill>
              </a:rPr>
              <a:t>      What  </a:t>
            </a:r>
            <a:r>
              <a:rPr lang="en-US" sz="4000" dirty="0" smtClean="0">
                <a:solidFill>
                  <a:srgbClr val="FFFF00"/>
                </a:solidFill>
              </a:rPr>
              <a:t>a</a:t>
            </a:r>
            <a:r>
              <a:rPr lang="en-US" sz="4000" dirty="0" smtClean="0">
                <a:solidFill>
                  <a:srgbClr val="FFFF00"/>
                </a:solidFill>
              </a:rPr>
              <a:t> Producer wants </a:t>
            </a:r>
            <a:r>
              <a:rPr lang="en-US" sz="4000" dirty="0">
                <a:solidFill>
                  <a:srgbClr val="FFFF00"/>
                </a:solidFill>
              </a:rPr>
              <a:t>to </a:t>
            </a:r>
            <a:r>
              <a:rPr lang="en-US" sz="4000" dirty="0" smtClean="0">
                <a:solidFill>
                  <a:srgbClr val="FFFF00"/>
                </a:solidFill>
              </a:rPr>
              <a:t>know</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14413"/>
            <a:ext cx="7848600" cy="5221287"/>
          </a:xfrm>
        </p:spPr>
        <p:txBody>
          <a:bodyPr/>
          <a:lstStyle/>
          <a:p>
            <a:pPr>
              <a:buNone/>
            </a:pPr>
            <a:endParaRPr lang="en-US" dirty="0" smtClean="0"/>
          </a:p>
          <a:p>
            <a:pPr>
              <a:buNone/>
            </a:pPr>
            <a:r>
              <a:rPr lang="en-US" dirty="0" smtClean="0"/>
              <a:t>  A data warehouse is</a:t>
            </a:r>
          </a:p>
          <a:p>
            <a:pPr>
              <a:buNone/>
            </a:pPr>
            <a:r>
              <a:rPr lang="en-US" dirty="0" smtClean="0"/>
              <a:t>	-subject-oriented,</a:t>
            </a:r>
          </a:p>
          <a:p>
            <a:pPr>
              <a:buNone/>
            </a:pPr>
            <a:r>
              <a:rPr lang="en-US" dirty="0" smtClean="0"/>
              <a:t>	-integrated,</a:t>
            </a:r>
          </a:p>
          <a:p>
            <a:pPr>
              <a:buNone/>
            </a:pPr>
            <a:r>
              <a:rPr lang="en-US" dirty="0" smtClean="0"/>
              <a:t>	-time-variant,</a:t>
            </a:r>
          </a:p>
          <a:p>
            <a:pPr>
              <a:buNone/>
            </a:pPr>
            <a:r>
              <a:rPr lang="en-US" dirty="0" smtClean="0"/>
              <a:t>	-nonvolatile</a:t>
            </a:r>
          </a:p>
          <a:p>
            <a:pPr>
              <a:buNone/>
            </a:pPr>
            <a:r>
              <a:rPr lang="en-US" dirty="0" smtClean="0"/>
              <a:t>collection of data in support of management’s</a:t>
            </a:r>
          </a:p>
          <a:p>
            <a:pPr>
              <a:buNone/>
            </a:pPr>
            <a:r>
              <a:rPr lang="en-US" dirty="0" smtClean="0"/>
              <a:t>decision making process.</a:t>
            </a:r>
            <a:endParaRPr lang="en-US" dirty="0"/>
          </a:p>
        </p:txBody>
      </p:sp>
      <p:sp>
        <p:nvSpPr>
          <p:cNvPr id="4" name="Rectangle 2"/>
          <p:cNvSpPr>
            <a:spLocks noGrp="1" noChangeArrowheads="1"/>
          </p:cNvSpPr>
          <p:nvPr>
            <p:ph type="title"/>
          </p:nvPr>
        </p:nvSpPr>
        <p:spPr>
          <a:xfrm>
            <a:off x="914400" y="0"/>
            <a:ext cx="8229600" cy="1143000"/>
          </a:xfrm>
        </p:spPr>
        <p:txBody>
          <a:bodyPr/>
          <a:lstStyle/>
          <a:p>
            <a:r>
              <a:rPr lang="en-US" sz="4000" b="1" dirty="0" smtClean="0">
                <a:solidFill>
                  <a:schemeClr val="accent1">
                    <a:lumMod val="40000"/>
                    <a:lumOff val="60000"/>
                  </a:schemeClr>
                </a:solidFill>
              </a:rPr>
              <a:t>Data Warehouses</a:t>
            </a:r>
            <a:endParaRPr lang="en-US" sz="4000" b="1" dirty="0">
              <a:solidFill>
                <a:schemeClr val="accent1">
                  <a:lumMod val="40000"/>
                  <a:lumOff val="60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1"/>
          </p:nvPr>
        </p:nvSpPr>
        <p:spPr/>
        <p:txBody>
          <a:bodyPr/>
          <a:lstStyle/>
          <a:p>
            <a:fld id="{D6B65041-455A-4BBE-98CE-EB5ADC986D54}" type="slidenum">
              <a:rPr lang="en-US"/>
              <a:pPr/>
              <a:t>59</a:t>
            </a:fld>
            <a:endParaRPr lang="en-US"/>
          </a:p>
        </p:txBody>
      </p:sp>
      <p:sp>
        <p:nvSpPr>
          <p:cNvPr id="8325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8325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832516" name="Rectangle 4"/>
          <p:cNvSpPr>
            <a:spLocks noGrp="1" noChangeArrowheads="1"/>
          </p:cNvSpPr>
          <p:nvPr>
            <p:ph type="title"/>
          </p:nvPr>
        </p:nvSpPr>
        <p:spPr>
          <a:noFill/>
          <a:ln/>
        </p:spPr>
        <p:txBody>
          <a:bodyPr lIns="90488" tIns="44450" rIns="90488" bIns="44450"/>
          <a:lstStyle/>
          <a:p>
            <a:r>
              <a:rPr lang="en-US" dirty="0" smtClean="0">
                <a:solidFill>
                  <a:srgbClr val="FFFF00"/>
                </a:solidFill>
              </a:rPr>
              <a:t>      What </a:t>
            </a:r>
            <a:r>
              <a:rPr lang="en-US" dirty="0">
                <a:solidFill>
                  <a:srgbClr val="FFFF00"/>
                </a:solidFill>
              </a:rPr>
              <a:t>is Data Warehousing?</a:t>
            </a:r>
          </a:p>
        </p:txBody>
      </p:sp>
      <p:sp>
        <p:nvSpPr>
          <p:cNvPr id="832517" name="Rectangle 5"/>
          <p:cNvSpPr>
            <a:spLocks noGrp="1" noChangeArrowheads="1"/>
          </p:cNvSpPr>
          <p:nvPr>
            <p:ph type="body" sz="half" idx="2"/>
          </p:nvPr>
        </p:nvSpPr>
        <p:spPr>
          <a:xfrm>
            <a:off x="3962400" y="1828800"/>
            <a:ext cx="4724400" cy="4171950"/>
          </a:xfrm>
          <a:noFill/>
          <a:ln/>
        </p:spPr>
        <p:txBody>
          <a:bodyPr lIns="90488" tIns="44450" rIns="90488" bIns="44450"/>
          <a:lstStyle/>
          <a:p>
            <a:pPr>
              <a:buFont typeface="Monotype Sorts" pitchFamily="2" charset="2"/>
              <a:buNone/>
            </a:pPr>
            <a:r>
              <a:rPr lang="en-US" dirty="0"/>
              <a:t> 	</a:t>
            </a:r>
            <a:r>
              <a:rPr lang="en-US" sz="2800" dirty="0"/>
              <a:t>A </a:t>
            </a:r>
            <a:r>
              <a:rPr lang="en-US" sz="2800" dirty="0">
                <a:solidFill>
                  <a:schemeClr val="accent2"/>
                </a:solidFill>
              </a:rPr>
              <a:t>process</a:t>
            </a:r>
            <a:r>
              <a:rPr lang="en-US" sz="2800" dirty="0"/>
              <a:t> of transforming </a:t>
            </a:r>
            <a:r>
              <a:rPr lang="en-US" sz="2800" dirty="0">
                <a:solidFill>
                  <a:srgbClr val="FF99FF"/>
                </a:solidFill>
              </a:rPr>
              <a:t>data</a:t>
            </a:r>
            <a:r>
              <a:rPr lang="en-US" sz="2800" dirty="0"/>
              <a:t> into </a:t>
            </a:r>
            <a:r>
              <a:rPr lang="en-US" sz="2800" dirty="0">
                <a:solidFill>
                  <a:srgbClr val="FF99FF"/>
                </a:solidFill>
              </a:rPr>
              <a:t>information </a:t>
            </a:r>
            <a:r>
              <a:rPr lang="en-US" sz="2800" dirty="0"/>
              <a:t>and making it available to users in a timely enough manner to make a difference</a:t>
            </a:r>
          </a:p>
          <a:p>
            <a:pPr>
              <a:buFont typeface="Monotype Sorts" pitchFamily="2" charset="2"/>
              <a:buNone/>
            </a:pPr>
            <a:endParaRPr lang="en-US" sz="2400" dirty="0"/>
          </a:p>
        </p:txBody>
      </p:sp>
      <p:grpSp>
        <p:nvGrpSpPr>
          <p:cNvPr id="2" name="Group 6"/>
          <p:cNvGrpSpPr>
            <a:grpSpLocks/>
          </p:cNvGrpSpPr>
          <p:nvPr/>
        </p:nvGrpSpPr>
        <p:grpSpPr bwMode="auto">
          <a:xfrm>
            <a:off x="304800" y="2133600"/>
            <a:ext cx="3248025" cy="4040188"/>
            <a:chOff x="3360" y="1440"/>
            <a:chExt cx="2046" cy="2545"/>
          </a:xfrm>
        </p:grpSpPr>
        <p:graphicFrame>
          <p:nvGraphicFramePr>
            <p:cNvPr id="1135616" name="Object 0"/>
            <p:cNvGraphicFramePr>
              <a:graphicFrameLocks noChangeAspect="1"/>
            </p:cNvGraphicFramePr>
            <p:nvPr/>
          </p:nvGraphicFramePr>
          <p:xfrm>
            <a:off x="3408" y="1872"/>
            <a:ext cx="1824" cy="1795"/>
          </p:xfrm>
          <a:graphic>
            <a:graphicData uri="http://schemas.openxmlformats.org/presentationml/2006/ole">
              <p:oleObj spid="_x0000_s94210" name="Clip" r:id="rId3" imgW="894960" imgH="880200" progId="MS_ClipArt_Gallery.2">
                <p:embed/>
              </p:oleObj>
            </a:graphicData>
          </a:graphic>
        </p:graphicFrame>
        <p:sp>
          <p:nvSpPr>
            <p:cNvPr id="832520" name="Text Box 8"/>
            <p:cNvSpPr txBox="1">
              <a:spLocks noChangeArrowheads="1"/>
            </p:cNvSpPr>
            <p:nvPr/>
          </p:nvSpPr>
          <p:spPr bwMode="auto">
            <a:xfrm>
              <a:off x="3360" y="3658"/>
              <a:ext cx="579" cy="327"/>
            </a:xfrm>
            <a:prstGeom prst="rect">
              <a:avLst/>
            </a:prstGeom>
            <a:noFill/>
            <a:ln w="12700">
              <a:noFill/>
              <a:miter lim="800000"/>
              <a:headEnd/>
              <a:tailEnd/>
            </a:ln>
            <a:effectLst/>
          </p:spPr>
          <p:txBody>
            <a:bodyPr wrap="none">
              <a:spAutoFit/>
            </a:bodyPr>
            <a:lstStyle/>
            <a:p>
              <a:pPr algn="l"/>
              <a:r>
                <a:rPr lang="en-US" sz="2800">
                  <a:solidFill>
                    <a:schemeClr val="tx1"/>
                  </a:solidFill>
                  <a:latin typeface="Tahoma" pitchFamily="34" charset="0"/>
                </a:rPr>
                <a:t>Data</a:t>
              </a:r>
              <a:endParaRPr lang="en-US">
                <a:solidFill>
                  <a:schemeClr val="tx1"/>
                </a:solidFill>
              </a:endParaRPr>
            </a:p>
          </p:txBody>
        </p:sp>
        <p:sp>
          <p:nvSpPr>
            <p:cNvPr id="832521" name="Text Box 9"/>
            <p:cNvSpPr txBox="1">
              <a:spLocks noChangeArrowheads="1"/>
            </p:cNvSpPr>
            <p:nvPr/>
          </p:nvSpPr>
          <p:spPr bwMode="auto">
            <a:xfrm>
              <a:off x="4128" y="1440"/>
              <a:ext cx="1278" cy="327"/>
            </a:xfrm>
            <a:prstGeom prst="rect">
              <a:avLst/>
            </a:prstGeom>
            <a:noFill/>
            <a:ln w="12700">
              <a:noFill/>
              <a:miter lim="800000"/>
              <a:headEnd/>
              <a:tailEnd/>
            </a:ln>
            <a:effectLst/>
          </p:spPr>
          <p:txBody>
            <a:bodyPr wrap="none">
              <a:spAutoFit/>
            </a:bodyPr>
            <a:lstStyle/>
            <a:p>
              <a:pPr algn="l"/>
              <a:r>
                <a:rPr lang="en-US" sz="2800">
                  <a:solidFill>
                    <a:schemeClr val="tx1"/>
                  </a:solidFill>
                  <a:latin typeface="Tahoma" pitchFamily="34" charset="0"/>
                </a:rPr>
                <a:t>Information</a:t>
              </a:r>
              <a:endParaRPr lang="en-US">
                <a:solidFill>
                  <a:schemeClr val="tx1"/>
                </a:solidFill>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p:cNvSpPr>
          <p:nvPr/>
        </p:nvSpPr>
        <p:spPr>
          <a:xfrm>
            <a:off x="6553200" y="6248400"/>
            <a:ext cx="1905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5A4AF4-CCF9-4AAF-9F66-3580CFCB3830}"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Rectangle 2"/>
          <p:cNvSpPr>
            <a:spLocks noChangeArrowheads="1"/>
          </p:cNvSpPr>
          <p:nvPr/>
        </p:nvSpPr>
        <p:spPr bwMode="auto">
          <a:xfrm>
            <a:off x="609600" y="1752600"/>
            <a:ext cx="8108950" cy="3886200"/>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7" name="Oval 3"/>
          <p:cNvSpPr>
            <a:spLocks noChangeArrowheads="1"/>
          </p:cNvSpPr>
          <p:nvPr/>
        </p:nvSpPr>
        <p:spPr bwMode="auto">
          <a:xfrm>
            <a:off x="2041525" y="3113088"/>
            <a:ext cx="665163" cy="631825"/>
          </a:xfrm>
          <a:prstGeom prst="ellipse">
            <a:avLst/>
          </a:prstGeom>
          <a:solidFill>
            <a:srgbClr val="FFFFFF"/>
          </a:solidFill>
          <a:ln w="7938">
            <a:solidFill>
              <a:srgbClr val="000000"/>
            </a:solidFill>
            <a:round/>
            <a:headEnd/>
            <a:tailEnd/>
          </a:ln>
        </p:spPr>
        <p:txBody>
          <a:bodyPr/>
          <a:lstStyle/>
          <a:p>
            <a:endParaRPr lang="en-US"/>
          </a:p>
        </p:txBody>
      </p:sp>
      <p:sp>
        <p:nvSpPr>
          <p:cNvPr id="8" name="Oval 4"/>
          <p:cNvSpPr>
            <a:spLocks noChangeArrowheads="1"/>
          </p:cNvSpPr>
          <p:nvPr/>
        </p:nvSpPr>
        <p:spPr bwMode="auto">
          <a:xfrm>
            <a:off x="1958975" y="2855913"/>
            <a:ext cx="1117600" cy="363537"/>
          </a:xfrm>
          <a:prstGeom prst="ellipse">
            <a:avLst/>
          </a:prstGeom>
          <a:solidFill>
            <a:srgbClr val="FFFFFF"/>
          </a:solidFill>
          <a:ln w="7938">
            <a:solidFill>
              <a:srgbClr val="000000"/>
            </a:solidFill>
            <a:round/>
            <a:headEnd/>
            <a:tailEnd/>
          </a:ln>
        </p:spPr>
        <p:txBody>
          <a:bodyPr/>
          <a:lstStyle/>
          <a:p>
            <a:endParaRPr lang="en-US"/>
          </a:p>
        </p:txBody>
      </p:sp>
      <p:sp>
        <p:nvSpPr>
          <p:cNvPr id="9" name="Oval 5"/>
          <p:cNvSpPr>
            <a:spLocks noChangeArrowheads="1"/>
          </p:cNvSpPr>
          <p:nvPr/>
        </p:nvSpPr>
        <p:spPr bwMode="auto">
          <a:xfrm>
            <a:off x="4146550" y="2876550"/>
            <a:ext cx="1516063" cy="481013"/>
          </a:xfrm>
          <a:prstGeom prst="ellipse">
            <a:avLst/>
          </a:prstGeom>
          <a:solidFill>
            <a:srgbClr val="FFFFFF"/>
          </a:solidFill>
          <a:ln w="7938">
            <a:solidFill>
              <a:srgbClr val="000000"/>
            </a:solidFill>
            <a:round/>
            <a:headEnd/>
            <a:tailEnd/>
          </a:ln>
        </p:spPr>
        <p:txBody>
          <a:bodyPr/>
          <a:lstStyle/>
          <a:p>
            <a:endParaRPr lang="en-US"/>
          </a:p>
        </p:txBody>
      </p:sp>
      <p:sp>
        <p:nvSpPr>
          <p:cNvPr id="10" name="Oval 6"/>
          <p:cNvSpPr>
            <a:spLocks noChangeArrowheads="1"/>
          </p:cNvSpPr>
          <p:nvPr/>
        </p:nvSpPr>
        <p:spPr bwMode="auto">
          <a:xfrm>
            <a:off x="6515100" y="3143250"/>
            <a:ext cx="1363663" cy="452438"/>
          </a:xfrm>
          <a:prstGeom prst="ellipse">
            <a:avLst/>
          </a:prstGeom>
          <a:solidFill>
            <a:srgbClr val="FFFFFF"/>
          </a:solidFill>
          <a:ln w="7938">
            <a:solidFill>
              <a:srgbClr val="000000"/>
            </a:solidFill>
            <a:round/>
            <a:headEnd/>
            <a:tailEnd/>
          </a:ln>
        </p:spPr>
        <p:txBody>
          <a:bodyPr/>
          <a:lstStyle/>
          <a:p>
            <a:endParaRPr lang="en-US"/>
          </a:p>
        </p:txBody>
      </p:sp>
      <p:sp>
        <p:nvSpPr>
          <p:cNvPr id="11" name="Oval 7"/>
          <p:cNvSpPr>
            <a:spLocks noChangeArrowheads="1"/>
          </p:cNvSpPr>
          <p:nvPr/>
        </p:nvSpPr>
        <p:spPr bwMode="auto">
          <a:xfrm>
            <a:off x="4648200" y="4267200"/>
            <a:ext cx="1489075" cy="363538"/>
          </a:xfrm>
          <a:prstGeom prst="ellipse">
            <a:avLst/>
          </a:prstGeom>
          <a:solidFill>
            <a:srgbClr val="FFFFFF"/>
          </a:solidFill>
          <a:ln w="7938">
            <a:solidFill>
              <a:srgbClr val="000000"/>
            </a:solidFill>
            <a:round/>
            <a:headEnd/>
            <a:tailEnd/>
          </a:ln>
        </p:spPr>
        <p:txBody>
          <a:bodyPr/>
          <a:lstStyle/>
          <a:p>
            <a:endParaRPr lang="en-US"/>
          </a:p>
        </p:txBody>
      </p:sp>
      <p:sp>
        <p:nvSpPr>
          <p:cNvPr id="12" name="Oval 8"/>
          <p:cNvSpPr>
            <a:spLocks noChangeArrowheads="1"/>
          </p:cNvSpPr>
          <p:nvPr/>
        </p:nvSpPr>
        <p:spPr bwMode="auto">
          <a:xfrm>
            <a:off x="7086600" y="4114800"/>
            <a:ext cx="1363663" cy="452438"/>
          </a:xfrm>
          <a:prstGeom prst="ellipse">
            <a:avLst/>
          </a:prstGeom>
          <a:solidFill>
            <a:srgbClr val="FFFFFF"/>
          </a:solidFill>
          <a:ln w="7938">
            <a:solidFill>
              <a:srgbClr val="000000"/>
            </a:solidFill>
            <a:round/>
            <a:headEnd/>
            <a:tailEnd/>
          </a:ln>
        </p:spPr>
        <p:txBody>
          <a:bodyPr/>
          <a:lstStyle/>
          <a:p>
            <a:endParaRPr lang="en-US"/>
          </a:p>
        </p:txBody>
      </p:sp>
      <p:grpSp>
        <p:nvGrpSpPr>
          <p:cNvPr id="2" name="Group 9"/>
          <p:cNvGrpSpPr>
            <a:grpSpLocks/>
          </p:cNvGrpSpPr>
          <p:nvPr/>
        </p:nvGrpSpPr>
        <p:grpSpPr bwMode="auto">
          <a:xfrm>
            <a:off x="3041650" y="3013075"/>
            <a:ext cx="1112838" cy="79375"/>
            <a:chOff x="1195" y="1555"/>
            <a:chExt cx="411" cy="94"/>
          </a:xfrm>
        </p:grpSpPr>
        <p:sp>
          <p:nvSpPr>
            <p:cNvPr id="14" name="Freeform 10"/>
            <p:cNvSpPr>
              <a:spLocks/>
            </p:cNvSpPr>
            <p:nvPr/>
          </p:nvSpPr>
          <p:spPr bwMode="auto">
            <a:xfrm>
              <a:off x="1535"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15" name="Line 11"/>
            <p:cNvSpPr>
              <a:spLocks noChangeShapeType="1"/>
            </p:cNvSpPr>
            <p:nvPr/>
          </p:nvSpPr>
          <p:spPr bwMode="auto">
            <a:xfrm>
              <a:off x="1195" y="1602"/>
              <a:ext cx="340" cy="1"/>
            </a:xfrm>
            <a:prstGeom prst="line">
              <a:avLst/>
            </a:prstGeom>
            <a:noFill/>
            <a:ln w="7938">
              <a:solidFill>
                <a:srgbClr val="000000"/>
              </a:solidFill>
              <a:round/>
              <a:headEnd/>
              <a:tailEnd/>
            </a:ln>
          </p:spPr>
          <p:txBody>
            <a:bodyPr/>
            <a:lstStyle/>
            <a:p>
              <a:endParaRPr lang="en-US"/>
            </a:p>
          </p:txBody>
        </p:sp>
      </p:grpSp>
      <p:grpSp>
        <p:nvGrpSpPr>
          <p:cNvPr id="3" name="Group 12"/>
          <p:cNvGrpSpPr>
            <a:grpSpLocks/>
          </p:cNvGrpSpPr>
          <p:nvPr/>
        </p:nvGrpSpPr>
        <p:grpSpPr bwMode="auto">
          <a:xfrm>
            <a:off x="5640388" y="3171825"/>
            <a:ext cx="868362" cy="147638"/>
            <a:chOff x="2155" y="1742"/>
            <a:chExt cx="321" cy="176"/>
          </a:xfrm>
        </p:grpSpPr>
        <p:sp>
          <p:nvSpPr>
            <p:cNvPr id="17" name="Freeform 13"/>
            <p:cNvSpPr>
              <a:spLocks/>
            </p:cNvSpPr>
            <p:nvPr/>
          </p:nvSpPr>
          <p:spPr bwMode="auto">
            <a:xfrm>
              <a:off x="2399" y="1836"/>
              <a:ext cx="77" cy="82"/>
            </a:xfrm>
            <a:custGeom>
              <a:avLst/>
              <a:gdLst/>
              <a:ahLst/>
              <a:cxnLst>
                <a:cxn ang="0">
                  <a:pos x="77" y="82"/>
                </a:cxn>
                <a:cxn ang="0">
                  <a:pos x="0" y="82"/>
                </a:cxn>
                <a:cxn ang="0">
                  <a:pos x="5" y="47"/>
                </a:cxn>
                <a:cxn ang="0">
                  <a:pos x="10" y="0"/>
                </a:cxn>
                <a:cxn ang="0">
                  <a:pos x="77" y="82"/>
                </a:cxn>
              </a:cxnLst>
              <a:rect l="0" t="0" r="r" b="b"/>
              <a:pathLst>
                <a:path w="77" h="82">
                  <a:moveTo>
                    <a:pt x="77" y="82"/>
                  </a:moveTo>
                  <a:lnTo>
                    <a:pt x="0" y="82"/>
                  </a:lnTo>
                  <a:lnTo>
                    <a:pt x="5" y="47"/>
                  </a:lnTo>
                  <a:lnTo>
                    <a:pt x="10" y="0"/>
                  </a:lnTo>
                  <a:lnTo>
                    <a:pt x="77" y="82"/>
                  </a:lnTo>
                  <a:close/>
                </a:path>
              </a:pathLst>
            </a:custGeom>
            <a:solidFill>
              <a:srgbClr val="000000"/>
            </a:solidFill>
            <a:ln w="9525">
              <a:noFill/>
              <a:round/>
              <a:headEnd/>
              <a:tailEnd/>
            </a:ln>
          </p:spPr>
          <p:txBody>
            <a:bodyPr/>
            <a:lstStyle/>
            <a:p>
              <a:endParaRPr lang="en-US"/>
            </a:p>
          </p:txBody>
        </p:sp>
        <p:sp>
          <p:nvSpPr>
            <p:cNvPr id="18" name="Line 14"/>
            <p:cNvSpPr>
              <a:spLocks noChangeShapeType="1"/>
            </p:cNvSpPr>
            <p:nvPr/>
          </p:nvSpPr>
          <p:spPr bwMode="auto">
            <a:xfrm>
              <a:off x="2155" y="1742"/>
              <a:ext cx="249" cy="141"/>
            </a:xfrm>
            <a:prstGeom prst="line">
              <a:avLst/>
            </a:prstGeom>
            <a:noFill/>
            <a:ln w="7938">
              <a:solidFill>
                <a:srgbClr val="000000"/>
              </a:solidFill>
              <a:round/>
              <a:headEnd/>
              <a:tailEnd/>
            </a:ln>
          </p:spPr>
          <p:txBody>
            <a:bodyPr/>
            <a:lstStyle/>
            <a:p>
              <a:endParaRPr lang="en-US"/>
            </a:p>
          </p:txBody>
        </p:sp>
      </p:grpSp>
      <p:grpSp>
        <p:nvGrpSpPr>
          <p:cNvPr id="4" name="Group 15"/>
          <p:cNvGrpSpPr>
            <a:grpSpLocks/>
          </p:cNvGrpSpPr>
          <p:nvPr/>
        </p:nvGrpSpPr>
        <p:grpSpPr bwMode="auto">
          <a:xfrm>
            <a:off x="5037138" y="3349625"/>
            <a:ext cx="357187" cy="950913"/>
            <a:chOff x="1932" y="1953"/>
            <a:chExt cx="132" cy="1124"/>
          </a:xfrm>
        </p:grpSpPr>
        <p:sp>
          <p:nvSpPr>
            <p:cNvPr id="20" name="Freeform 16"/>
            <p:cNvSpPr>
              <a:spLocks/>
            </p:cNvSpPr>
            <p:nvPr/>
          </p:nvSpPr>
          <p:spPr bwMode="auto">
            <a:xfrm>
              <a:off x="2028" y="2902"/>
              <a:ext cx="36" cy="175"/>
            </a:xfrm>
            <a:custGeom>
              <a:avLst/>
              <a:gdLst/>
              <a:ahLst/>
              <a:cxnLst>
                <a:cxn ang="0">
                  <a:pos x="36" y="175"/>
                </a:cxn>
                <a:cxn ang="0">
                  <a:pos x="0" y="23"/>
                </a:cxn>
                <a:cxn ang="0">
                  <a:pos x="15" y="11"/>
                </a:cxn>
                <a:cxn ang="0">
                  <a:pos x="36" y="0"/>
                </a:cxn>
                <a:cxn ang="0">
                  <a:pos x="36" y="175"/>
                </a:cxn>
              </a:cxnLst>
              <a:rect l="0" t="0" r="r" b="b"/>
              <a:pathLst>
                <a:path w="36" h="175">
                  <a:moveTo>
                    <a:pt x="36" y="175"/>
                  </a:moveTo>
                  <a:lnTo>
                    <a:pt x="0" y="23"/>
                  </a:lnTo>
                  <a:lnTo>
                    <a:pt x="15" y="11"/>
                  </a:lnTo>
                  <a:lnTo>
                    <a:pt x="36" y="0"/>
                  </a:lnTo>
                  <a:lnTo>
                    <a:pt x="36" y="175"/>
                  </a:lnTo>
                  <a:close/>
                </a:path>
              </a:pathLst>
            </a:custGeom>
            <a:solidFill>
              <a:srgbClr val="000000"/>
            </a:solidFill>
            <a:ln w="9525">
              <a:noFill/>
              <a:round/>
              <a:headEnd/>
              <a:tailEnd/>
            </a:ln>
          </p:spPr>
          <p:txBody>
            <a:bodyPr/>
            <a:lstStyle/>
            <a:p>
              <a:endParaRPr lang="en-US"/>
            </a:p>
          </p:txBody>
        </p:sp>
        <p:sp>
          <p:nvSpPr>
            <p:cNvPr id="21" name="Line 17"/>
            <p:cNvSpPr>
              <a:spLocks noChangeShapeType="1"/>
            </p:cNvSpPr>
            <p:nvPr/>
          </p:nvSpPr>
          <p:spPr bwMode="auto">
            <a:xfrm>
              <a:off x="1932" y="1953"/>
              <a:ext cx="111" cy="960"/>
            </a:xfrm>
            <a:prstGeom prst="line">
              <a:avLst/>
            </a:prstGeom>
            <a:noFill/>
            <a:ln w="7938">
              <a:solidFill>
                <a:srgbClr val="000000"/>
              </a:solidFill>
              <a:round/>
              <a:headEnd/>
              <a:tailEnd/>
            </a:ln>
          </p:spPr>
          <p:txBody>
            <a:bodyPr/>
            <a:lstStyle/>
            <a:p>
              <a:endParaRPr lang="en-US"/>
            </a:p>
          </p:txBody>
        </p:sp>
      </p:grpSp>
      <p:grpSp>
        <p:nvGrpSpPr>
          <p:cNvPr id="13" name="Group 18"/>
          <p:cNvGrpSpPr>
            <a:grpSpLocks/>
          </p:cNvGrpSpPr>
          <p:nvPr/>
        </p:nvGrpSpPr>
        <p:grpSpPr bwMode="auto">
          <a:xfrm>
            <a:off x="2957513" y="3151188"/>
            <a:ext cx="1941512" cy="1239837"/>
            <a:chOff x="1164" y="1719"/>
            <a:chExt cx="717" cy="1464"/>
          </a:xfrm>
        </p:grpSpPr>
        <p:sp>
          <p:nvSpPr>
            <p:cNvPr id="23" name="Freeform 19"/>
            <p:cNvSpPr>
              <a:spLocks/>
            </p:cNvSpPr>
            <p:nvPr/>
          </p:nvSpPr>
          <p:spPr bwMode="auto">
            <a:xfrm>
              <a:off x="1815" y="3042"/>
              <a:ext cx="66" cy="141"/>
            </a:xfrm>
            <a:custGeom>
              <a:avLst/>
              <a:gdLst/>
              <a:ahLst/>
              <a:cxnLst>
                <a:cxn ang="0">
                  <a:pos x="66" y="141"/>
                </a:cxn>
                <a:cxn ang="0">
                  <a:pos x="0" y="59"/>
                </a:cxn>
                <a:cxn ang="0">
                  <a:pos x="10" y="35"/>
                </a:cxn>
                <a:cxn ang="0">
                  <a:pos x="25" y="0"/>
                </a:cxn>
                <a:cxn ang="0">
                  <a:pos x="66" y="141"/>
                </a:cxn>
              </a:cxnLst>
              <a:rect l="0" t="0" r="r" b="b"/>
              <a:pathLst>
                <a:path w="66" h="141">
                  <a:moveTo>
                    <a:pt x="66" y="141"/>
                  </a:moveTo>
                  <a:lnTo>
                    <a:pt x="0" y="59"/>
                  </a:lnTo>
                  <a:lnTo>
                    <a:pt x="10" y="35"/>
                  </a:lnTo>
                  <a:lnTo>
                    <a:pt x="25" y="0"/>
                  </a:lnTo>
                  <a:lnTo>
                    <a:pt x="66" y="141"/>
                  </a:lnTo>
                  <a:close/>
                </a:path>
              </a:pathLst>
            </a:custGeom>
            <a:solidFill>
              <a:srgbClr val="000000"/>
            </a:solidFill>
            <a:ln w="9525">
              <a:noFill/>
              <a:round/>
              <a:headEnd/>
              <a:tailEnd/>
            </a:ln>
          </p:spPr>
          <p:txBody>
            <a:bodyPr/>
            <a:lstStyle/>
            <a:p>
              <a:endParaRPr lang="en-US"/>
            </a:p>
          </p:txBody>
        </p:sp>
        <p:sp>
          <p:nvSpPr>
            <p:cNvPr id="24" name="Line 20"/>
            <p:cNvSpPr>
              <a:spLocks noChangeShapeType="1"/>
            </p:cNvSpPr>
            <p:nvPr/>
          </p:nvSpPr>
          <p:spPr bwMode="auto">
            <a:xfrm>
              <a:off x="1164" y="1719"/>
              <a:ext cx="661" cy="1358"/>
            </a:xfrm>
            <a:prstGeom prst="line">
              <a:avLst/>
            </a:prstGeom>
            <a:noFill/>
            <a:ln w="7938">
              <a:solidFill>
                <a:srgbClr val="000000"/>
              </a:solidFill>
              <a:round/>
              <a:headEnd/>
              <a:tailEnd/>
            </a:ln>
          </p:spPr>
          <p:txBody>
            <a:bodyPr/>
            <a:lstStyle/>
            <a:p>
              <a:endParaRPr lang="en-US"/>
            </a:p>
          </p:txBody>
        </p:sp>
      </p:grpSp>
      <p:grpSp>
        <p:nvGrpSpPr>
          <p:cNvPr id="16" name="Group 21"/>
          <p:cNvGrpSpPr>
            <a:grpSpLocks/>
          </p:cNvGrpSpPr>
          <p:nvPr/>
        </p:nvGrpSpPr>
        <p:grpSpPr bwMode="auto">
          <a:xfrm>
            <a:off x="1060450" y="3013075"/>
            <a:ext cx="866775" cy="79375"/>
            <a:chOff x="463" y="1555"/>
            <a:chExt cx="320" cy="94"/>
          </a:xfrm>
        </p:grpSpPr>
        <p:sp>
          <p:nvSpPr>
            <p:cNvPr id="26" name="Freeform 22"/>
            <p:cNvSpPr>
              <a:spLocks/>
            </p:cNvSpPr>
            <p:nvPr/>
          </p:nvSpPr>
          <p:spPr bwMode="auto">
            <a:xfrm>
              <a:off x="712"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27" name="Line 23"/>
            <p:cNvSpPr>
              <a:spLocks noChangeShapeType="1"/>
            </p:cNvSpPr>
            <p:nvPr/>
          </p:nvSpPr>
          <p:spPr bwMode="auto">
            <a:xfrm>
              <a:off x="463" y="1602"/>
              <a:ext cx="249" cy="1"/>
            </a:xfrm>
            <a:prstGeom prst="line">
              <a:avLst/>
            </a:prstGeom>
            <a:noFill/>
            <a:ln w="7938">
              <a:solidFill>
                <a:srgbClr val="000000"/>
              </a:solidFill>
              <a:round/>
              <a:headEnd/>
              <a:tailEnd/>
            </a:ln>
          </p:spPr>
          <p:txBody>
            <a:bodyPr/>
            <a:lstStyle/>
            <a:p>
              <a:endParaRPr lang="en-US"/>
            </a:p>
          </p:txBody>
        </p:sp>
      </p:grpSp>
      <p:grpSp>
        <p:nvGrpSpPr>
          <p:cNvPr id="19" name="Group 24"/>
          <p:cNvGrpSpPr>
            <a:grpSpLocks/>
          </p:cNvGrpSpPr>
          <p:nvPr/>
        </p:nvGrpSpPr>
        <p:grpSpPr bwMode="auto">
          <a:xfrm flipV="1">
            <a:off x="6172200" y="4343400"/>
            <a:ext cx="914400" cy="76200"/>
            <a:chOff x="2338" y="3393"/>
            <a:chExt cx="321" cy="117"/>
          </a:xfrm>
        </p:grpSpPr>
        <p:sp>
          <p:nvSpPr>
            <p:cNvPr id="29" name="Freeform 25"/>
            <p:cNvSpPr>
              <a:spLocks/>
            </p:cNvSpPr>
            <p:nvPr/>
          </p:nvSpPr>
          <p:spPr bwMode="auto">
            <a:xfrm>
              <a:off x="2587" y="3440"/>
              <a:ext cx="72" cy="70"/>
            </a:xfrm>
            <a:custGeom>
              <a:avLst/>
              <a:gdLst/>
              <a:ahLst/>
              <a:cxnLst>
                <a:cxn ang="0">
                  <a:pos x="72" y="59"/>
                </a:cxn>
                <a:cxn ang="0">
                  <a:pos x="0" y="70"/>
                </a:cxn>
                <a:cxn ang="0">
                  <a:pos x="0" y="35"/>
                </a:cxn>
                <a:cxn ang="0">
                  <a:pos x="5" y="0"/>
                </a:cxn>
                <a:cxn ang="0">
                  <a:pos x="72" y="59"/>
                </a:cxn>
              </a:cxnLst>
              <a:rect l="0" t="0" r="r" b="b"/>
              <a:pathLst>
                <a:path w="72" h="70">
                  <a:moveTo>
                    <a:pt x="72" y="59"/>
                  </a:moveTo>
                  <a:lnTo>
                    <a:pt x="0" y="70"/>
                  </a:lnTo>
                  <a:lnTo>
                    <a:pt x="0" y="35"/>
                  </a:lnTo>
                  <a:lnTo>
                    <a:pt x="5" y="0"/>
                  </a:lnTo>
                  <a:lnTo>
                    <a:pt x="72" y="59"/>
                  </a:lnTo>
                  <a:close/>
                </a:path>
              </a:pathLst>
            </a:custGeom>
            <a:solidFill>
              <a:srgbClr val="000000"/>
            </a:solidFill>
            <a:ln w="9525">
              <a:noFill/>
              <a:round/>
              <a:headEnd/>
              <a:tailEnd/>
            </a:ln>
          </p:spPr>
          <p:txBody>
            <a:bodyPr/>
            <a:lstStyle/>
            <a:p>
              <a:endParaRPr lang="en-US"/>
            </a:p>
          </p:txBody>
        </p:sp>
        <p:sp>
          <p:nvSpPr>
            <p:cNvPr id="30" name="Line 26"/>
            <p:cNvSpPr>
              <a:spLocks noChangeShapeType="1"/>
            </p:cNvSpPr>
            <p:nvPr/>
          </p:nvSpPr>
          <p:spPr bwMode="auto">
            <a:xfrm>
              <a:off x="2338" y="3393"/>
              <a:ext cx="249" cy="82"/>
            </a:xfrm>
            <a:prstGeom prst="line">
              <a:avLst/>
            </a:prstGeom>
            <a:noFill/>
            <a:ln w="7938">
              <a:solidFill>
                <a:srgbClr val="000000"/>
              </a:solidFill>
              <a:round/>
              <a:headEnd/>
              <a:tailEnd/>
            </a:ln>
          </p:spPr>
          <p:txBody>
            <a:bodyPr/>
            <a:lstStyle/>
            <a:p>
              <a:endParaRPr lang="en-US"/>
            </a:p>
          </p:txBody>
        </p:sp>
      </p:grpSp>
      <p:sp>
        <p:nvSpPr>
          <p:cNvPr id="31" name="Rectangle 30"/>
          <p:cNvSpPr>
            <a:spLocks noChangeArrowheads="1"/>
          </p:cNvSpPr>
          <p:nvPr/>
        </p:nvSpPr>
        <p:spPr bwMode="auto">
          <a:xfrm>
            <a:off x="2160588" y="2933700"/>
            <a:ext cx="5016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active</a:t>
            </a:r>
            <a:endParaRPr lang="en-US" sz="1400" b="1"/>
          </a:p>
        </p:txBody>
      </p:sp>
      <p:sp>
        <p:nvSpPr>
          <p:cNvPr id="32" name="Rectangle 31"/>
          <p:cNvSpPr>
            <a:spLocks noChangeArrowheads="1"/>
          </p:cNvSpPr>
          <p:nvPr/>
        </p:nvSpPr>
        <p:spPr bwMode="auto">
          <a:xfrm>
            <a:off x="4362450" y="2894013"/>
            <a:ext cx="7286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partially </a:t>
            </a:r>
            <a:endParaRPr lang="en-US" sz="1400" b="1"/>
          </a:p>
        </p:txBody>
      </p:sp>
      <p:sp>
        <p:nvSpPr>
          <p:cNvPr id="33" name="Rectangle 32"/>
          <p:cNvSpPr>
            <a:spLocks noChangeArrowheads="1"/>
          </p:cNvSpPr>
          <p:nvPr/>
        </p:nvSpPr>
        <p:spPr bwMode="auto">
          <a:xfrm>
            <a:off x="4362450" y="3082925"/>
            <a:ext cx="896938"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committed</a:t>
            </a:r>
            <a:endParaRPr lang="en-US" sz="1400" b="1"/>
          </a:p>
        </p:txBody>
      </p:sp>
      <p:sp>
        <p:nvSpPr>
          <p:cNvPr id="34" name="Rectangle 33"/>
          <p:cNvSpPr>
            <a:spLocks noChangeArrowheads="1"/>
          </p:cNvSpPr>
          <p:nvPr/>
        </p:nvSpPr>
        <p:spPr bwMode="auto">
          <a:xfrm>
            <a:off x="6645275" y="3251200"/>
            <a:ext cx="896938"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committed</a:t>
            </a:r>
            <a:endParaRPr lang="en-US" sz="1400" b="1"/>
          </a:p>
        </p:txBody>
      </p:sp>
      <p:sp>
        <p:nvSpPr>
          <p:cNvPr id="35" name="Rectangle 34"/>
          <p:cNvSpPr>
            <a:spLocks noChangeArrowheads="1"/>
          </p:cNvSpPr>
          <p:nvPr/>
        </p:nvSpPr>
        <p:spPr bwMode="auto">
          <a:xfrm>
            <a:off x="5145088" y="4360863"/>
            <a:ext cx="461962" cy="212725"/>
          </a:xfrm>
          <a:prstGeom prst="rect">
            <a:avLst/>
          </a:prstGeom>
          <a:noFill/>
          <a:ln w="9525">
            <a:noFill/>
            <a:miter lim="800000"/>
            <a:headEnd/>
            <a:tailEnd/>
          </a:ln>
        </p:spPr>
        <p:txBody>
          <a:bodyPr wrap="none" lIns="0" tIns="0" rIns="0" bIns="0">
            <a:spAutoFit/>
          </a:bodyPr>
          <a:lstStyle/>
          <a:p>
            <a:r>
              <a:rPr lang="en-US" sz="1400" b="1">
                <a:solidFill>
                  <a:srgbClr val="000000"/>
                </a:solidFill>
              </a:rPr>
              <a:t>failed</a:t>
            </a:r>
            <a:endParaRPr lang="en-US" sz="1400" b="1"/>
          </a:p>
        </p:txBody>
      </p:sp>
      <p:sp>
        <p:nvSpPr>
          <p:cNvPr id="36" name="Rectangle 35"/>
          <p:cNvSpPr>
            <a:spLocks noChangeArrowheads="1"/>
          </p:cNvSpPr>
          <p:nvPr/>
        </p:nvSpPr>
        <p:spPr bwMode="auto">
          <a:xfrm>
            <a:off x="7315200" y="4267200"/>
            <a:ext cx="9064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terminated</a:t>
            </a:r>
            <a:endParaRPr lang="en-US" sz="1400" b="1"/>
          </a:p>
        </p:txBody>
      </p:sp>
      <p:sp>
        <p:nvSpPr>
          <p:cNvPr id="37" name="Rectangle 36"/>
          <p:cNvSpPr>
            <a:spLocks noChangeArrowheads="1"/>
          </p:cNvSpPr>
          <p:nvPr/>
        </p:nvSpPr>
        <p:spPr bwMode="auto">
          <a:xfrm>
            <a:off x="990600" y="2478088"/>
            <a:ext cx="5635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BEGIN</a:t>
            </a:r>
            <a:endParaRPr lang="en-US" sz="1400" b="1"/>
          </a:p>
        </p:txBody>
      </p:sp>
      <p:sp>
        <p:nvSpPr>
          <p:cNvPr id="38" name="Rectangle 37"/>
          <p:cNvSpPr>
            <a:spLocks noChangeArrowheads="1"/>
          </p:cNvSpPr>
          <p:nvPr/>
        </p:nvSpPr>
        <p:spPr bwMode="auto">
          <a:xfrm>
            <a:off x="1609725" y="2438400"/>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39" name="Rectangle 38"/>
          <p:cNvSpPr>
            <a:spLocks noChangeArrowheads="1"/>
          </p:cNvSpPr>
          <p:nvPr/>
        </p:nvSpPr>
        <p:spPr bwMode="auto">
          <a:xfrm>
            <a:off x="990600" y="2705100"/>
            <a:ext cx="12938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TRANSACTION</a:t>
            </a:r>
            <a:endParaRPr lang="en-US" sz="1400" b="1"/>
          </a:p>
        </p:txBody>
      </p:sp>
      <p:sp>
        <p:nvSpPr>
          <p:cNvPr id="40" name="Rectangle 39"/>
          <p:cNvSpPr>
            <a:spLocks noChangeArrowheads="1"/>
          </p:cNvSpPr>
          <p:nvPr/>
        </p:nvSpPr>
        <p:spPr bwMode="auto">
          <a:xfrm>
            <a:off x="1789113" y="3786188"/>
            <a:ext cx="5048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READ</a:t>
            </a:r>
            <a:endParaRPr lang="en-US" sz="1400" b="1"/>
          </a:p>
        </p:txBody>
      </p:sp>
      <p:sp>
        <p:nvSpPr>
          <p:cNvPr id="41" name="Rectangle 40"/>
          <p:cNvSpPr>
            <a:spLocks noChangeArrowheads="1"/>
          </p:cNvSpPr>
          <p:nvPr/>
        </p:nvSpPr>
        <p:spPr bwMode="auto">
          <a:xfrm>
            <a:off x="2284413" y="3746500"/>
            <a:ext cx="984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42" name="Rectangle 41"/>
          <p:cNvSpPr>
            <a:spLocks noChangeArrowheads="1"/>
          </p:cNvSpPr>
          <p:nvPr/>
        </p:nvSpPr>
        <p:spPr bwMode="auto">
          <a:xfrm>
            <a:off x="2449513" y="3786188"/>
            <a:ext cx="57308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WRITE</a:t>
            </a:r>
            <a:endParaRPr lang="en-US" sz="1400" b="1"/>
          </a:p>
        </p:txBody>
      </p:sp>
      <p:sp>
        <p:nvSpPr>
          <p:cNvPr id="43" name="Rectangle 42"/>
          <p:cNvSpPr>
            <a:spLocks noChangeArrowheads="1"/>
          </p:cNvSpPr>
          <p:nvPr/>
        </p:nvSpPr>
        <p:spPr bwMode="auto">
          <a:xfrm>
            <a:off x="3151188" y="2517775"/>
            <a:ext cx="37623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END</a:t>
            </a:r>
            <a:endParaRPr lang="en-US" sz="1400" b="1"/>
          </a:p>
        </p:txBody>
      </p:sp>
      <p:sp>
        <p:nvSpPr>
          <p:cNvPr id="44" name="Rectangle 43"/>
          <p:cNvSpPr>
            <a:spLocks noChangeArrowheads="1"/>
          </p:cNvSpPr>
          <p:nvPr/>
        </p:nvSpPr>
        <p:spPr bwMode="auto">
          <a:xfrm>
            <a:off x="3536950" y="2478088"/>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45" name="Rectangle 44"/>
          <p:cNvSpPr>
            <a:spLocks noChangeArrowheads="1"/>
          </p:cNvSpPr>
          <p:nvPr/>
        </p:nvSpPr>
        <p:spPr bwMode="auto">
          <a:xfrm>
            <a:off x="3151188" y="2746375"/>
            <a:ext cx="1293812"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rPr>
              <a:t>TRANSACTION</a:t>
            </a:r>
            <a:endParaRPr lang="en-US" sz="1400" b="1" dirty="0"/>
          </a:p>
        </p:txBody>
      </p:sp>
      <p:sp>
        <p:nvSpPr>
          <p:cNvPr id="46" name="Rectangle 45"/>
          <p:cNvSpPr>
            <a:spLocks noChangeArrowheads="1"/>
          </p:cNvSpPr>
          <p:nvPr/>
        </p:nvSpPr>
        <p:spPr bwMode="auto">
          <a:xfrm>
            <a:off x="3935413" y="3665538"/>
            <a:ext cx="9969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ROLLBACK</a:t>
            </a:r>
            <a:endParaRPr lang="en-US" sz="1400" b="1"/>
          </a:p>
        </p:txBody>
      </p:sp>
      <p:sp>
        <p:nvSpPr>
          <p:cNvPr id="47" name="Rectangle 46"/>
          <p:cNvSpPr>
            <a:spLocks noChangeArrowheads="1"/>
          </p:cNvSpPr>
          <p:nvPr/>
        </p:nvSpPr>
        <p:spPr bwMode="auto">
          <a:xfrm>
            <a:off x="5256213" y="3646488"/>
            <a:ext cx="9969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ROLLBACK</a:t>
            </a:r>
            <a:endParaRPr lang="en-US" sz="1400" b="1"/>
          </a:p>
        </p:txBody>
      </p:sp>
      <p:sp>
        <p:nvSpPr>
          <p:cNvPr id="48" name="Rectangle 47"/>
          <p:cNvSpPr>
            <a:spLocks noChangeArrowheads="1"/>
          </p:cNvSpPr>
          <p:nvPr/>
        </p:nvSpPr>
        <p:spPr bwMode="auto">
          <a:xfrm>
            <a:off x="5862638" y="3022600"/>
            <a:ext cx="71913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a:t>
            </a:r>
            <a:endParaRPr lang="en-US" sz="1400" b="1"/>
          </a:p>
        </p:txBody>
      </p:sp>
      <p:grpSp>
        <p:nvGrpSpPr>
          <p:cNvPr id="22" name="Group 48"/>
          <p:cNvGrpSpPr>
            <a:grpSpLocks/>
          </p:cNvGrpSpPr>
          <p:nvPr/>
        </p:nvGrpSpPr>
        <p:grpSpPr bwMode="auto">
          <a:xfrm>
            <a:off x="2022475" y="3171825"/>
            <a:ext cx="138113" cy="138113"/>
            <a:chOff x="818" y="1742"/>
            <a:chExt cx="51" cy="164"/>
          </a:xfrm>
        </p:grpSpPr>
        <p:sp>
          <p:nvSpPr>
            <p:cNvPr id="50" name="Freeform 49"/>
            <p:cNvSpPr>
              <a:spLocks/>
            </p:cNvSpPr>
            <p:nvPr/>
          </p:nvSpPr>
          <p:spPr bwMode="auto">
            <a:xfrm>
              <a:off x="818" y="1742"/>
              <a:ext cx="51" cy="164"/>
            </a:xfrm>
            <a:custGeom>
              <a:avLst/>
              <a:gdLst/>
              <a:ahLst/>
              <a:cxnLst>
                <a:cxn ang="0">
                  <a:pos x="51" y="0"/>
                </a:cxn>
                <a:cxn ang="0">
                  <a:pos x="31" y="164"/>
                </a:cxn>
                <a:cxn ang="0">
                  <a:pos x="16" y="141"/>
                </a:cxn>
                <a:cxn ang="0">
                  <a:pos x="0" y="129"/>
                </a:cxn>
                <a:cxn ang="0">
                  <a:pos x="51" y="0"/>
                </a:cxn>
              </a:cxnLst>
              <a:rect l="0" t="0" r="r" b="b"/>
              <a:pathLst>
                <a:path w="51" h="164">
                  <a:moveTo>
                    <a:pt x="51" y="0"/>
                  </a:moveTo>
                  <a:lnTo>
                    <a:pt x="31" y="164"/>
                  </a:lnTo>
                  <a:lnTo>
                    <a:pt x="16" y="141"/>
                  </a:lnTo>
                  <a:lnTo>
                    <a:pt x="0" y="129"/>
                  </a:lnTo>
                  <a:lnTo>
                    <a:pt x="51" y="0"/>
                  </a:lnTo>
                  <a:close/>
                </a:path>
              </a:pathLst>
            </a:custGeom>
            <a:solidFill>
              <a:srgbClr val="000000"/>
            </a:solidFill>
            <a:ln w="9525">
              <a:noFill/>
              <a:round/>
              <a:headEnd/>
              <a:tailEnd/>
            </a:ln>
          </p:spPr>
          <p:txBody>
            <a:bodyPr/>
            <a:lstStyle/>
            <a:p>
              <a:endParaRPr lang="en-US"/>
            </a:p>
          </p:txBody>
        </p:sp>
        <p:sp>
          <p:nvSpPr>
            <p:cNvPr id="51" name="Line 50"/>
            <p:cNvSpPr>
              <a:spLocks noChangeShapeType="1"/>
            </p:cNvSpPr>
            <p:nvPr/>
          </p:nvSpPr>
          <p:spPr bwMode="auto">
            <a:xfrm flipH="1">
              <a:off x="834" y="1871"/>
              <a:ext cx="5" cy="12"/>
            </a:xfrm>
            <a:prstGeom prst="line">
              <a:avLst/>
            </a:prstGeom>
            <a:noFill/>
            <a:ln w="7938">
              <a:solidFill>
                <a:srgbClr val="000000"/>
              </a:solidFill>
              <a:round/>
              <a:headEnd/>
              <a:tailEnd/>
            </a:ln>
          </p:spPr>
          <p:txBody>
            <a:bodyPr/>
            <a:lstStyle/>
            <a:p>
              <a:endParaRPr lang="en-US"/>
            </a:p>
          </p:txBody>
        </p:sp>
      </p:grpSp>
      <p:sp>
        <p:nvSpPr>
          <p:cNvPr id="54" name="Line 53"/>
          <p:cNvSpPr>
            <a:spLocks noChangeShapeType="1"/>
          </p:cNvSpPr>
          <p:nvPr/>
        </p:nvSpPr>
        <p:spPr bwMode="auto">
          <a:xfrm>
            <a:off x="6934200" y="2362200"/>
            <a:ext cx="228600" cy="76200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56" name="Line 55"/>
          <p:cNvSpPr>
            <a:spLocks noChangeShapeType="1"/>
          </p:cNvSpPr>
          <p:nvPr/>
        </p:nvSpPr>
        <p:spPr bwMode="auto">
          <a:xfrm flipV="1">
            <a:off x="3124200" y="3962400"/>
            <a:ext cx="685800" cy="99060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57" name="Rectangle 56"/>
          <p:cNvSpPr/>
          <p:nvPr/>
        </p:nvSpPr>
        <p:spPr>
          <a:xfrm>
            <a:off x="2514600" y="152400"/>
            <a:ext cx="5690404" cy="646331"/>
          </a:xfrm>
          <a:prstGeom prst="rect">
            <a:avLst/>
          </a:prstGeom>
        </p:spPr>
        <p:txBody>
          <a:bodyPr wrap="none">
            <a:spAutoFit/>
          </a:bodyPr>
          <a:lstStyle/>
          <a:p>
            <a:r>
              <a:rPr lang="en-US" sz="3600" b="1" dirty="0" smtClean="0">
                <a:solidFill>
                  <a:srgbClr val="FFFF00"/>
                </a:solidFill>
                <a:latin typeface="+mj-lt"/>
              </a:rPr>
              <a:t>Transaction States Diagram</a:t>
            </a:r>
            <a:endParaRPr lang="en-US" sz="3600" dirty="0">
              <a:solidFill>
                <a:srgbClr val="FFFF00"/>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4294967295"/>
          </p:nvPr>
        </p:nvSpPr>
        <p:spPr>
          <a:xfrm>
            <a:off x="6731000" y="6229350"/>
            <a:ext cx="1905000" cy="457200"/>
          </a:xfrm>
          <a:prstGeom prst="rect">
            <a:avLst/>
          </a:prstGeom>
        </p:spPr>
        <p:txBody>
          <a:bodyPr/>
          <a:lstStyle/>
          <a:p>
            <a:fld id="{58F928BD-39CD-4694-A247-A2F16D25187B}" type="slidenum">
              <a:rPr lang="en-US"/>
              <a:pPr/>
              <a:t>60</a:t>
            </a:fld>
            <a:endParaRPr lang="en-US"/>
          </a:p>
        </p:txBody>
      </p:sp>
      <p:sp>
        <p:nvSpPr>
          <p:cNvPr id="897026" name="Rectangle 2"/>
          <p:cNvSpPr>
            <a:spLocks noGrp="1" noChangeArrowheads="1"/>
          </p:cNvSpPr>
          <p:nvPr>
            <p:ph type="title"/>
          </p:nvPr>
        </p:nvSpPr>
        <p:spPr/>
        <p:txBody>
          <a:bodyPr/>
          <a:lstStyle/>
          <a:p>
            <a:r>
              <a:rPr lang="en-US" dirty="0" smtClean="0">
                <a:solidFill>
                  <a:srgbClr val="FFFF00"/>
                </a:solidFill>
              </a:rPr>
              <a:t>     Data </a:t>
            </a:r>
            <a:r>
              <a:rPr lang="en-US" dirty="0">
                <a:solidFill>
                  <a:srgbClr val="FFFF00"/>
                </a:solidFill>
              </a:rPr>
              <a:t>Warehouse Architecture</a:t>
            </a:r>
          </a:p>
        </p:txBody>
      </p:sp>
      <p:grpSp>
        <p:nvGrpSpPr>
          <p:cNvPr id="2" name="Group 3"/>
          <p:cNvGrpSpPr>
            <a:grpSpLocks/>
          </p:cNvGrpSpPr>
          <p:nvPr/>
        </p:nvGrpSpPr>
        <p:grpSpPr bwMode="auto">
          <a:xfrm>
            <a:off x="2057400" y="2057400"/>
            <a:ext cx="4114800" cy="2971800"/>
            <a:chOff x="1404" y="1296"/>
            <a:chExt cx="2807" cy="1872"/>
          </a:xfrm>
        </p:grpSpPr>
        <p:sp>
          <p:nvSpPr>
            <p:cNvPr id="897028" name="Rectangle 4"/>
            <p:cNvSpPr>
              <a:spLocks noChangeArrowheads="1"/>
            </p:cNvSpPr>
            <p:nvPr/>
          </p:nvSpPr>
          <p:spPr bwMode="auto">
            <a:xfrm>
              <a:off x="2235" y="1296"/>
              <a:ext cx="1976" cy="1872"/>
            </a:xfrm>
            <a:prstGeom prst="rect">
              <a:avLst/>
            </a:prstGeom>
            <a:gradFill rotWithShape="0">
              <a:gsLst>
                <a:gs pos="0">
                  <a:srgbClr val="008000"/>
                </a:gs>
                <a:gs pos="100000">
                  <a:srgbClr val="008000">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endParaRPr lang="en-US"/>
            </a:p>
          </p:txBody>
        </p:sp>
        <p:sp>
          <p:nvSpPr>
            <p:cNvPr id="897029" name="Rectangle 5"/>
            <p:cNvSpPr>
              <a:spLocks noChangeArrowheads="1"/>
            </p:cNvSpPr>
            <p:nvPr/>
          </p:nvSpPr>
          <p:spPr bwMode="auto">
            <a:xfrm>
              <a:off x="2415" y="2160"/>
              <a:ext cx="1526" cy="768"/>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r>
                <a:rPr lang="en-US" sz="2000">
                  <a:solidFill>
                    <a:schemeClr val="tx1"/>
                  </a:solidFill>
                  <a:latin typeface="Arial" charset="0"/>
                </a:rPr>
                <a:t>Data Warehouse </a:t>
              </a:r>
              <a:br>
                <a:rPr lang="en-US" sz="2000">
                  <a:solidFill>
                    <a:schemeClr val="tx1"/>
                  </a:solidFill>
                  <a:latin typeface="Arial" charset="0"/>
                </a:rPr>
              </a:br>
              <a:r>
                <a:rPr lang="en-US" sz="2000">
                  <a:solidFill>
                    <a:schemeClr val="tx1"/>
                  </a:solidFill>
                  <a:latin typeface="Arial" charset="0"/>
                </a:rPr>
                <a:t>Engine</a:t>
              </a:r>
            </a:p>
          </p:txBody>
        </p:sp>
        <p:sp>
          <p:nvSpPr>
            <p:cNvPr id="897030" name="Rectangle 6"/>
            <p:cNvSpPr>
              <a:spLocks noChangeArrowheads="1"/>
            </p:cNvSpPr>
            <p:nvPr/>
          </p:nvSpPr>
          <p:spPr bwMode="auto">
            <a:xfrm>
              <a:off x="2415" y="1488"/>
              <a:ext cx="1526" cy="384"/>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r>
                <a:rPr lang="en-US" sz="1800">
                  <a:solidFill>
                    <a:schemeClr val="tx1"/>
                  </a:solidFill>
                  <a:latin typeface="Arial" charset="0"/>
                </a:rPr>
                <a:t>Optimized Loader</a:t>
              </a:r>
              <a:endParaRPr lang="en-US" sz="2000">
                <a:solidFill>
                  <a:schemeClr val="tx1"/>
                </a:solidFill>
                <a:latin typeface="Arial" charset="0"/>
              </a:endParaRPr>
            </a:p>
          </p:txBody>
        </p:sp>
        <p:sp>
          <p:nvSpPr>
            <p:cNvPr id="897031" name="AutoShape 7"/>
            <p:cNvSpPr>
              <a:spLocks noChangeArrowheads="1"/>
            </p:cNvSpPr>
            <p:nvPr/>
          </p:nvSpPr>
          <p:spPr bwMode="auto">
            <a:xfrm>
              <a:off x="1404" y="1488"/>
              <a:ext cx="1091" cy="1056"/>
            </a:xfrm>
            <a:prstGeom prst="rightArrow">
              <a:avLst>
                <a:gd name="adj1" fmla="val 68361"/>
                <a:gd name="adj2" fmla="val 32903"/>
              </a:avLst>
            </a:prstGeom>
            <a:gradFill rotWithShape="0">
              <a:gsLst>
                <a:gs pos="0">
                  <a:srgbClr val="33CCCC">
                    <a:gamma/>
                    <a:shade val="46275"/>
                    <a:invGamma/>
                  </a:srgbClr>
                </a:gs>
                <a:gs pos="50000">
                  <a:srgbClr val="33CCCC"/>
                </a:gs>
                <a:gs pos="100000">
                  <a:srgbClr val="33CCCC">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r>
                <a:rPr lang="en-US" sz="2000">
                  <a:solidFill>
                    <a:schemeClr val="tx1"/>
                  </a:solidFill>
                  <a:latin typeface="Arial" charset="0"/>
                </a:rPr>
                <a:t>Extraction</a:t>
              </a:r>
              <a:br>
                <a:rPr lang="en-US" sz="2000">
                  <a:solidFill>
                    <a:schemeClr val="tx1"/>
                  </a:solidFill>
                  <a:latin typeface="Arial" charset="0"/>
                </a:rPr>
              </a:br>
              <a:r>
                <a:rPr lang="en-US" sz="2000">
                  <a:solidFill>
                    <a:schemeClr val="tx1"/>
                  </a:solidFill>
                  <a:latin typeface="Arial" charset="0"/>
                </a:rPr>
                <a:t>Cleansing</a:t>
              </a:r>
            </a:p>
          </p:txBody>
        </p:sp>
      </p:grpSp>
      <p:grpSp>
        <p:nvGrpSpPr>
          <p:cNvPr id="3" name="Group 8"/>
          <p:cNvGrpSpPr>
            <a:grpSpLocks/>
          </p:cNvGrpSpPr>
          <p:nvPr/>
        </p:nvGrpSpPr>
        <p:grpSpPr bwMode="auto">
          <a:xfrm>
            <a:off x="6096000" y="1676400"/>
            <a:ext cx="2819400" cy="4779963"/>
            <a:chOff x="4159" y="1056"/>
            <a:chExt cx="1923" cy="3011"/>
          </a:xfrm>
        </p:grpSpPr>
        <p:graphicFrame>
          <p:nvGraphicFramePr>
            <p:cNvPr id="897033" name="Object 9"/>
            <p:cNvGraphicFramePr>
              <a:graphicFrameLocks noChangeAspect="1"/>
            </p:cNvGraphicFramePr>
            <p:nvPr/>
          </p:nvGraphicFramePr>
          <p:xfrm>
            <a:off x="5438" y="3312"/>
            <a:ext cx="644" cy="755"/>
          </p:xfrm>
          <a:graphic>
            <a:graphicData uri="http://schemas.openxmlformats.org/presentationml/2006/ole">
              <p:oleObj spid="_x0000_s96258" name="Clip" r:id="rId3" imgW="1868400" imgH="2189880" progId="MS_ClipArt_Gallery.2">
                <p:embed/>
              </p:oleObj>
            </a:graphicData>
          </a:graphic>
        </p:graphicFrame>
        <p:graphicFrame>
          <p:nvGraphicFramePr>
            <p:cNvPr id="897034" name="Object 10"/>
            <p:cNvGraphicFramePr>
              <a:graphicFrameLocks noChangeAspect="1"/>
            </p:cNvGraphicFramePr>
            <p:nvPr/>
          </p:nvGraphicFramePr>
          <p:xfrm>
            <a:off x="5261" y="1056"/>
            <a:ext cx="780" cy="816"/>
          </p:xfrm>
          <a:graphic>
            <a:graphicData uri="http://schemas.openxmlformats.org/presentationml/2006/ole">
              <p:oleObj spid="_x0000_s96259" name="Clip" r:id="rId4" imgW="2501280" imgH="2615760" progId="MS_ClipArt_Gallery.2">
                <p:embed/>
              </p:oleObj>
            </a:graphicData>
          </a:graphic>
        </p:graphicFrame>
        <p:sp>
          <p:nvSpPr>
            <p:cNvPr id="897035" name="Rectangle 11"/>
            <p:cNvSpPr>
              <a:spLocks noChangeArrowheads="1"/>
            </p:cNvSpPr>
            <p:nvPr/>
          </p:nvSpPr>
          <p:spPr bwMode="auto">
            <a:xfrm>
              <a:off x="5302" y="2064"/>
              <a:ext cx="728" cy="720"/>
            </a:xfrm>
            <a:prstGeom prst="rect">
              <a:avLst/>
            </a:prstGeom>
            <a:solidFill>
              <a:schemeClr val="tx1"/>
            </a:solidFill>
            <a:ln w="12700" cap="sq">
              <a:solidFill>
                <a:schemeClr val="tx1"/>
              </a:solidFill>
              <a:miter lim="800000"/>
              <a:headEnd type="none" w="sm" len="sm"/>
              <a:tailEnd type="none" w="sm" len="sm"/>
            </a:ln>
            <a:effectLst/>
          </p:spPr>
          <p:txBody>
            <a:bodyPr wrap="none" anchor="ctr"/>
            <a:lstStyle/>
            <a:p>
              <a:endParaRPr lang="en-US"/>
            </a:p>
          </p:txBody>
        </p:sp>
        <p:sp>
          <p:nvSpPr>
            <p:cNvPr id="897036" name="Rectangle 12"/>
            <p:cNvSpPr>
              <a:spLocks noChangeArrowheads="1"/>
            </p:cNvSpPr>
            <p:nvPr/>
          </p:nvSpPr>
          <p:spPr bwMode="auto">
            <a:xfrm>
              <a:off x="5406" y="2160"/>
              <a:ext cx="520"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7" name="Rectangle 13"/>
            <p:cNvSpPr>
              <a:spLocks noChangeArrowheads="1"/>
            </p:cNvSpPr>
            <p:nvPr/>
          </p:nvSpPr>
          <p:spPr bwMode="auto">
            <a:xfrm>
              <a:off x="5406" y="2592"/>
              <a:ext cx="520" cy="9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8" name="Rectangle 14"/>
            <p:cNvSpPr>
              <a:spLocks noChangeArrowheads="1"/>
            </p:cNvSpPr>
            <p:nvPr/>
          </p:nvSpPr>
          <p:spPr bwMode="auto">
            <a:xfrm>
              <a:off x="5406" y="2304"/>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39" name="Rectangle 15"/>
            <p:cNvSpPr>
              <a:spLocks noChangeArrowheads="1"/>
            </p:cNvSpPr>
            <p:nvPr/>
          </p:nvSpPr>
          <p:spPr bwMode="auto">
            <a:xfrm>
              <a:off x="5406" y="2400"/>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0" name="Rectangle 16"/>
            <p:cNvSpPr>
              <a:spLocks noChangeArrowheads="1"/>
            </p:cNvSpPr>
            <p:nvPr/>
          </p:nvSpPr>
          <p:spPr bwMode="auto">
            <a:xfrm>
              <a:off x="5406" y="2496"/>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1" name="Rectangle 17"/>
            <p:cNvSpPr>
              <a:spLocks noChangeArrowheads="1"/>
            </p:cNvSpPr>
            <p:nvPr/>
          </p:nvSpPr>
          <p:spPr bwMode="auto">
            <a:xfrm>
              <a:off x="5666" y="2304"/>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2" name="Rectangle 18"/>
            <p:cNvSpPr>
              <a:spLocks noChangeArrowheads="1"/>
            </p:cNvSpPr>
            <p:nvPr/>
          </p:nvSpPr>
          <p:spPr bwMode="auto">
            <a:xfrm>
              <a:off x="5666" y="2400"/>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3" name="Rectangle 19"/>
            <p:cNvSpPr>
              <a:spLocks noChangeArrowheads="1"/>
            </p:cNvSpPr>
            <p:nvPr/>
          </p:nvSpPr>
          <p:spPr bwMode="auto">
            <a:xfrm>
              <a:off x="5666" y="2496"/>
              <a:ext cx="208" cy="48"/>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897044" name="AutoShape 20"/>
            <p:cNvSpPr>
              <a:spLocks noChangeArrowheads="1"/>
            </p:cNvSpPr>
            <p:nvPr/>
          </p:nvSpPr>
          <p:spPr bwMode="auto">
            <a:xfrm>
              <a:off x="4159" y="2208"/>
              <a:ext cx="1091" cy="1056"/>
            </a:xfrm>
            <a:prstGeom prst="rightArrow">
              <a:avLst>
                <a:gd name="adj1" fmla="val 68361"/>
                <a:gd name="adj2" fmla="val 32903"/>
              </a:avLst>
            </a:prstGeom>
            <a:gradFill rotWithShape="0">
              <a:gsLst>
                <a:gs pos="0">
                  <a:srgbClr val="33CCCC">
                    <a:gamma/>
                    <a:shade val="46275"/>
                    <a:invGamma/>
                  </a:srgbClr>
                </a:gs>
                <a:gs pos="50000">
                  <a:srgbClr val="33CCCC"/>
                </a:gs>
                <a:gs pos="100000">
                  <a:srgbClr val="33CCCC">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r>
                <a:rPr lang="en-US" sz="2000">
                  <a:solidFill>
                    <a:schemeClr val="tx1"/>
                  </a:solidFill>
                  <a:latin typeface="Arial" charset="0"/>
                </a:rPr>
                <a:t>Analyze</a:t>
              </a:r>
              <a:br>
                <a:rPr lang="en-US" sz="2000">
                  <a:solidFill>
                    <a:schemeClr val="tx1"/>
                  </a:solidFill>
                  <a:latin typeface="Arial" charset="0"/>
                </a:rPr>
              </a:br>
              <a:r>
                <a:rPr lang="en-US" sz="2000">
                  <a:solidFill>
                    <a:schemeClr val="tx1"/>
                  </a:solidFill>
                  <a:latin typeface="Arial" charset="0"/>
                </a:rPr>
                <a:t>Query</a:t>
              </a:r>
            </a:p>
          </p:txBody>
        </p:sp>
      </p:grpSp>
      <p:grpSp>
        <p:nvGrpSpPr>
          <p:cNvPr id="4" name="Group 21"/>
          <p:cNvGrpSpPr>
            <a:grpSpLocks/>
          </p:cNvGrpSpPr>
          <p:nvPr/>
        </p:nvGrpSpPr>
        <p:grpSpPr bwMode="auto">
          <a:xfrm>
            <a:off x="2286000" y="3810000"/>
            <a:ext cx="5105400" cy="2514600"/>
            <a:chOff x="1560" y="2400"/>
            <a:chExt cx="3482" cy="1584"/>
          </a:xfrm>
        </p:grpSpPr>
        <p:sp>
          <p:nvSpPr>
            <p:cNvPr id="897046" name="Rectangle 22"/>
            <p:cNvSpPr>
              <a:spLocks noChangeArrowheads="1"/>
            </p:cNvSpPr>
            <p:nvPr/>
          </p:nvSpPr>
          <p:spPr bwMode="auto">
            <a:xfrm>
              <a:off x="1560" y="3696"/>
              <a:ext cx="3482" cy="288"/>
            </a:xfrm>
            <a:prstGeom prst="rect">
              <a:avLst/>
            </a:prstGeom>
            <a:gradFill rotWithShape="0">
              <a:gsLst>
                <a:gs pos="0">
                  <a:schemeClr val="accent2">
                    <a:gamma/>
                    <a:shade val="46275"/>
                    <a:invGamma/>
                  </a:schemeClr>
                </a:gs>
                <a:gs pos="100000">
                  <a:schemeClr val="accent2"/>
                </a:gs>
              </a:gsLst>
              <a:lin ang="5400000" scaled="1"/>
            </a:gradFill>
            <a:ln w="12700" cap="sq">
              <a:solidFill>
                <a:schemeClr val="tx1"/>
              </a:solidFill>
              <a:miter lim="800000"/>
              <a:headEnd type="none" w="sm" len="sm"/>
              <a:tailEnd type="none" w="sm" len="sm"/>
            </a:ln>
            <a:effectLst/>
          </p:spPr>
          <p:txBody>
            <a:bodyPr wrap="none" anchor="ctr"/>
            <a:lstStyle/>
            <a:p>
              <a:r>
                <a:rPr lang="en-US" sz="1800" dirty="0">
                  <a:solidFill>
                    <a:srgbClr val="FFFF00"/>
                  </a:solidFill>
                  <a:latin typeface="Arial" charset="0"/>
                </a:rPr>
                <a:t>Metadata Repository</a:t>
              </a:r>
              <a:endParaRPr lang="en-US" sz="2000" dirty="0">
                <a:solidFill>
                  <a:srgbClr val="FFFF00"/>
                </a:solidFill>
                <a:latin typeface="Arial" charset="0"/>
              </a:endParaRPr>
            </a:p>
          </p:txBody>
        </p:sp>
        <p:sp>
          <p:nvSpPr>
            <p:cNvPr id="897047" name="Line 23"/>
            <p:cNvSpPr>
              <a:spLocks noChangeShapeType="1"/>
            </p:cNvSpPr>
            <p:nvPr/>
          </p:nvSpPr>
          <p:spPr bwMode="auto">
            <a:xfrm>
              <a:off x="1767" y="2400"/>
              <a:ext cx="0" cy="1296"/>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sp>
          <p:nvSpPr>
            <p:cNvPr id="897048" name="Line 24"/>
            <p:cNvSpPr>
              <a:spLocks noChangeShapeType="1"/>
            </p:cNvSpPr>
            <p:nvPr/>
          </p:nvSpPr>
          <p:spPr bwMode="auto">
            <a:xfrm>
              <a:off x="3275" y="3216"/>
              <a:ext cx="0" cy="480"/>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sp>
          <p:nvSpPr>
            <p:cNvPr id="897049" name="Line 25"/>
            <p:cNvSpPr>
              <a:spLocks noChangeShapeType="1"/>
            </p:cNvSpPr>
            <p:nvPr/>
          </p:nvSpPr>
          <p:spPr bwMode="auto">
            <a:xfrm>
              <a:off x="4627" y="3120"/>
              <a:ext cx="0" cy="624"/>
            </a:xfrm>
            <a:prstGeom prst="line">
              <a:avLst/>
            </a:prstGeom>
            <a:noFill/>
            <a:ln w="76200" cap="sq">
              <a:solidFill>
                <a:schemeClr val="tx1"/>
              </a:solidFill>
              <a:round/>
              <a:headEnd type="triangle" w="sm" len="sm"/>
              <a:tailEnd type="triangle" w="sm" len="sm"/>
            </a:ln>
            <a:effectLst/>
          </p:spPr>
          <p:txBody>
            <a:bodyPr wrap="none" anchor="ctr"/>
            <a:lstStyle/>
            <a:p>
              <a:endParaRPr lang="en-US"/>
            </a:p>
          </p:txBody>
        </p:sp>
      </p:grpSp>
      <p:grpSp>
        <p:nvGrpSpPr>
          <p:cNvPr id="5" name="Group 26"/>
          <p:cNvGrpSpPr>
            <a:grpSpLocks/>
          </p:cNvGrpSpPr>
          <p:nvPr/>
        </p:nvGrpSpPr>
        <p:grpSpPr bwMode="auto">
          <a:xfrm>
            <a:off x="228600" y="1524000"/>
            <a:ext cx="1166813" cy="4848225"/>
            <a:chOff x="144" y="1056"/>
            <a:chExt cx="735" cy="3054"/>
          </a:xfrm>
        </p:grpSpPr>
        <p:sp>
          <p:nvSpPr>
            <p:cNvPr id="897051" name="AutoShape 27"/>
            <p:cNvSpPr>
              <a:spLocks noChangeArrowheads="1"/>
            </p:cNvSpPr>
            <p:nvPr/>
          </p:nvSpPr>
          <p:spPr bwMode="auto">
            <a:xfrm>
              <a:off x="144" y="1056"/>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sz="1800" dirty="0">
                  <a:solidFill>
                    <a:srgbClr val="FFFF00"/>
                  </a:solidFill>
                  <a:latin typeface="Arial" charset="0"/>
                </a:rPr>
                <a:t>Relational</a:t>
              </a:r>
              <a:br>
                <a:rPr lang="en-US" sz="1800" dirty="0">
                  <a:solidFill>
                    <a:srgbClr val="FFFF00"/>
                  </a:solidFill>
                  <a:latin typeface="Arial" charset="0"/>
                </a:rPr>
              </a:br>
              <a:r>
                <a:rPr lang="en-US" sz="1800" dirty="0">
                  <a:solidFill>
                    <a:srgbClr val="FFFF00"/>
                  </a:solidFill>
                  <a:latin typeface="Arial" charset="0"/>
                </a:rPr>
                <a:t>Databases</a:t>
              </a:r>
            </a:p>
          </p:txBody>
        </p:sp>
        <p:sp>
          <p:nvSpPr>
            <p:cNvPr id="897052" name="AutoShape 28"/>
            <p:cNvSpPr>
              <a:spLocks noChangeArrowheads="1"/>
            </p:cNvSpPr>
            <p:nvPr/>
          </p:nvSpPr>
          <p:spPr bwMode="auto">
            <a:xfrm>
              <a:off x="144" y="3456"/>
              <a:ext cx="735" cy="654"/>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sz="1800" dirty="0">
                  <a:solidFill>
                    <a:srgbClr val="FFFF00"/>
                  </a:solidFill>
                  <a:latin typeface="Arial" charset="0"/>
                </a:rPr>
                <a:t>Legacy</a:t>
              </a:r>
              <a:br>
                <a:rPr lang="en-US" sz="1800" dirty="0">
                  <a:solidFill>
                    <a:srgbClr val="FFFF00"/>
                  </a:solidFill>
                  <a:latin typeface="Arial" charset="0"/>
                </a:rPr>
              </a:br>
              <a:r>
                <a:rPr lang="en-US" sz="1800" dirty="0">
                  <a:solidFill>
                    <a:srgbClr val="FFFF00"/>
                  </a:solidFill>
                  <a:latin typeface="Arial" charset="0"/>
                </a:rPr>
                <a:t>Data</a:t>
              </a:r>
            </a:p>
          </p:txBody>
        </p:sp>
        <p:sp>
          <p:nvSpPr>
            <p:cNvPr id="897053" name="AutoShape 29"/>
            <p:cNvSpPr>
              <a:spLocks noChangeArrowheads="1"/>
            </p:cNvSpPr>
            <p:nvPr/>
          </p:nvSpPr>
          <p:spPr bwMode="auto">
            <a:xfrm>
              <a:off x="144" y="2688"/>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sz="1800" dirty="0">
                  <a:solidFill>
                    <a:srgbClr val="FFFF00"/>
                  </a:solidFill>
                  <a:latin typeface="Arial" charset="0"/>
                </a:rPr>
                <a:t>Purchased </a:t>
              </a:r>
              <a:br>
                <a:rPr lang="en-US" sz="1800" dirty="0">
                  <a:solidFill>
                    <a:srgbClr val="FFFF00"/>
                  </a:solidFill>
                  <a:latin typeface="Arial" charset="0"/>
                </a:rPr>
              </a:br>
              <a:r>
                <a:rPr lang="en-US" sz="1800" dirty="0">
                  <a:solidFill>
                    <a:srgbClr val="FFFF00"/>
                  </a:solidFill>
                  <a:latin typeface="Arial" charset="0"/>
                </a:rPr>
                <a:t>Data</a:t>
              </a:r>
              <a:endParaRPr lang="en-US" sz="2000" dirty="0">
                <a:solidFill>
                  <a:srgbClr val="FFFF00"/>
                </a:solidFill>
                <a:latin typeface="Arial" charset="0"/>
              </a:endParaRPr>
            </a:p>
          </p:txBody>
        </p:sp>
        <p:sp>
          <p:nvSpPr>
            <p:cNvPr id="897054" name="AutoShape 30"/>
            <p:cNvSpPr>
              <a:spLocks noChangeArrowheads="1"/>
            </p:cNvSpPr>
            <p:nvPr/>
          </p:nvSpPr>
          <p:spPr bwMode="auto">
            <a:xfrm>
              <a:off x="144" y="1824"/>
              <a:ext cx="735" cy="655"/>
            </a:xfrm>
            <a:prstGeom prst="can">
              <a:avLst>
                <a:gd name="adj" fmla="val 25000"/>
              </a:avLst>
            </a:prstGeom>
            <a:gradFill rotWithShape="0">
              <a:gsLst>
                <a:gs pos="0">
                  <a:srgbClr val="3366FF">
                    <a:gamma/>
                    <a:shade val="46275"/>
                    <a:invGamma/>
                  </a:srgbClr>
                </a:gs>
                <a:gs pos="100000">
                  <a:srgbClr val="3366FF"/>
                </a:gs>
              </a:gsLst>
              <a:lin ang="5400000" scaled="1"/>
            </a:gradFill>
            <a:ln w="12700" cap="sq">
              <a:solidFill>
                <a:schemeClr val="tx1"/>
              </a:solidFill>
              <a:round/>
              <a:headEnd type="none" w="sm" len="sm"/>
              <a:tailEnd type="none" w="sm" len="sm"/>
            </a:ln>
            <a:effectLst/>
          </p:spPr>
          <p:txBody>
            <a:bodyPr wrap="none" anchor="ctr"/>
            <a:lstStyle/>
            <a:p>
              <a:r>
                <a:rPr lang="en-US" sz="1800" dirty="0">
                  <a:solidFill>
                    <a:srgbClr val="FFFF00"/>
                  </a:solidFill>
                  <a:latin typeface="Arial" charset="0"/>
                </a:rPr>
                <a:t>ERP</a:t>
              </a:r>
            </a:p>
            <a:p>
              <a:r>
                <a:rPr lang="en-US" sz="1800" dirty="0">
                  <a:solidFill>
                    <a:srgbClr val="FFFF00"/>
                  </a:solidFill>
                  <a:latin typeface="Arial" charset="0"/>
                </a:rPr>
                <a:t>Systems</a:t>
              </a:r>
              <a:endParaRPr lang="en-US" sz="2000" dirty="0">
                <a:solidFill>
                  <a:srgbClr val="FFFF00"/>
                </a:solidFill>
                <a:latin typeface="Arial" charset="0"/>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36713"/>
            <a:ext cx="8705850" cy="5221287"/>
          </a:xfrm>
        </p:spPr>
        <p:txBody>
          <a:bodyPr/>
          <a:lstStyle/>
          <a:p>
            <a:r>
              <a:rPr lang="en-US" dirty="0" smtClean="0"/>
              <a:t>Summarized</a:t>
            </a:r>
          </a:p>
          <a:p>
            <a:r>
              <a:rPr lang="en-US" dirty="0" smtClean="0"/>
              <a:t>Large Volume of data</a:t>
            </a:r>
          </a:p>
          <a:p>
            <a:r>
              <a:rPr lang="en-US" dirty="0" err="1" smtClean="0"/>
              <a:t>Unnormalized</a:t>
            </a:r>
            <a:endParaRPr lang="en-US" dirty="0" smtClean="0"/>
          </a:p>
          <a:p>
            <a:r>
              <a:rPr lang="en-US" dirty="0" smtClean="0"/>
              <a:t>Metadata</a:t>
            </a:r>
          </a:p>
          <a:p>
            <a:r>
              <a:rPr lang="en-US" dirty="0" smtClean="0"/>
              <a:t>Data Sources</a:t>
            </a:r>
            <a:endParaRPr lang="en-US" dirty="0"/>
          </a:p>
        </p:txBody>
      </p:sp>
      <p:sp>
        <p:nvSpPr>
          <p:cNvPr id="4" name="Rectangle 2"/>
          <p:cNvSpPr>
            <a:spLocks noGrp="1" noChangeArrowheads="1"/>
          </p:cNvSpPr>
          <p:nvPr>
            <p:ph type="title"/>
          </p:nvPr>
        </p:nvSpPr>
        <p:spPr>
          <a:xfrm>
            <a:off x="914400" y="0"/>
            <a:ext cx="8229600" cy="1143000"/>
          </a:xfrm>
        </p:spPr>
        <p:txBody>
          <a:bodyPr/>
          <a:lstStyle/>
          <a:p>
            <a:r>
              <a:rPr lang="en-US" sz="3200" b="1" dirty="0" smtClean="0">
                <a:solidFill>
                  <a:schemeClr val="accent1">
                    <a:lumMod val="40000"/>
                    <a:lumOff val="60000"/>
                  </a:schemeClr>
                </a:solidFill>
              </a:rPr>
              <a:t>Characteristics of Data Warehouses</a:t>
            </a:r>
            <a:endParaRPr lang="en-US" sz="3200" b="1" dirty="0">
              <a:solidFill>
                <a:schemeClr val="accent1">
                  <a:lumMod val="40000"/>
                  <a:lumOff val="60000"/>
                </a:schemeClr>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5655AE68-BA3C-423F-A406-2A3D58695A88}" type="slidenum">
              <a:rPr lang="en-US"/>
              <a:pPr/>
              <a:t>62</a:t>
            </a:fld>
            <a:endParaRPr lang="en-US"/>
          </a:p>
        </p:txBody>
      </p:sp>
      <p:sp>
        <p:nvSpPr>
          <p:cNvPr id="10926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0926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092612" name="Rectangle 4"/>
          <p:cNvSpPr>
            <a:spLocks noGrp="1" noChangeArrowheads="1"/>
          </p:cNvSpPr>
          <p:nvPr>
            <p:ph type="title"/>
          </p:nvPr>
        </p:nvSpPr>
        <p:spPr>
          <a:xfrm>
            <a:off x="762000" y="0"/>
            <a:ext cx="7772400" cy="990600"/>
          </a:xfrm>
          <a:noFill/>
          <a:ln/>
        </p:spPr>
        <p:txBody>
          <a:bodyPr lIns="90488" tIns="44450" rIns="90488" bIns="44450" anchor="ctr"/>
          <a:lstStyle/>
          <a:p>
            <a:r>
              <a:rPr lang="en-US" dirty="0">
                <a:solidFill>
                  <a:srgbClr val="FFFF00"/>
                </a:solidFill>
              </a:rPr>
              <a:t>Application Areas</a:t>
            </a:r>
          </a:p>
        </p:txBody>
      </p:sp>
      <p:sp>
        <p:nvSpPr>
          <p:cNvPr id="1092613" name="Rectangle 5"/>
          <p:cNvSpPr>
            <a:spLocks noChangeArrowheads="1"/>
          </p:cNvSpPr>
          <p:nvPr/>
        </p:nvSpPr>
        <p:spPr bwMode="auto">
          <a:xfrm>
            <a:off x="792163" y="1974850"/>
            <a:ext cx="1538287" cy="427038"/>
          </a:xfrm>
          <a:prstGeom prst="rect">
            <a:avLst/>
          </a:prstGeom>
          <a:noFill/>
          <a:ln w="9525">
            <a:noFill/>
            <a:miter lim="800000"/>
            <a:headEnd/>
            <a:tailEnd/>
          </a:ln>
        </p:spPr>
        <p:txBody>
          <a:bodyPr wrap="none" lIns="0" tIns="0" rIns="0" bIns="0">
            <a:spAutoFit/>
          </a:bodyPr>
          <a:lstStyle/>
          <a:p>
            <a:pPr algn="l"/>
            <a:r>
              <a:rPr lang="en-US" sz="2800" b="1" u="sng">
                <a:solidFill>
                  <a:schemeClr val="hlink"/>
                </a:solidFill>
                <a:latin typeface="Tahoma" pitchFamily="34" charset="0"/>
              </a:rPr>
              <a:t>Industry</a:t>
            </a:r>
            <a:endParaRPr lang="en-US" u="sng">
              <a:solidFill>
                <a:schemeClr val="hlink"/>
              </a:solidFill>
              <a:latin typeface="Tahoma" pitchFamily="34" charset="0"/>
            </a:endParaRPr>
          </a:p>
        </p:txBody>
      </p:sp>
      <p:sp>
        <p:nvSpPr>
          <p:cNvPr id="1092614" name="Rectangle 6"/>
          <p:cNvSpPr>
            <a:spLocks noChangeArrowheads="1"/>
          </p:cNvSpPr>
          <p:nvPr/>
        </p:nvSpPr>
        <p:spPr bwMode="auto">
          <a:xfrm>
            <a:off x="4656138" y="1974850"/>
            <a:ext cx="2008187" cy="427038"/>
          </a:xfrm>
          <a:prstGeom prst="rect">
            <a:avLst/>
          </a:prstGeom>
          <a:noFill/>
          <a:ln w="9525">
            <a:noFill/>
            <a:miter lim="800000"/>
            <a:headEnd/>
            <a:tailEnd/>
          </a:ln>
        </p:spPr>
        <p:txBody>
          <a:bodyPr wrap="none" lIns="0" tIns="0" rIns="0" bIns="0">
            <a:spAutoFit/>
          </a:bodyPr>
          <a:lstStyle/>
          <a:p>
            <a:pPr algn="l"/>
            <a:r>
              <a:rPr lang="en-US" sz="2800" b="1" u="sng">
                <a:solidFill>
                  <a:schemeClr val="hlink"/>
                </a:solidFill>
                <a:latin typeface="Tahoma" pitchFamily="34" charset="0"/>
              </a:rPr>
              <a:t>Application</a:t>
            </a:r>
            <a:endParaRPr lang="en-US" u="sng">
              <a:solidFill>
                <a:schemeClr val="hlink"/>
              </a:solidFill>
              <a:latin typeface="Tahoma" pitchFamily="34" charset="0"/>
            </a:endParaRPr>
          </a:p>
        </p:txBody>
      </p:sp>
      <p:sp>
        <p:nvSpPr>
          <p:cNvPr id="1092615" name="Rectangle 7"/>
          <p:cNvSpPr>
            <a:spLocks noChangeArrowheads="1"/>
          </p:cNvSpPr>
          <p:nvPr/>
        </p:nvSpPr>
        <p:spPr bwMode="auto">
          <a:xfrm>
            <a:off x="8609013" y="1960563"/>
            <a:ext cx="7937" cy="415925"/>
          </a:xfrm>
          <a:prstGeom prst="rect">
            <a:avLst/>
          </a:prstGeom>
          <a:solidFill>
            <a:srgbClr val="000000"/>
          </a:solidFill>
          <a:ln w="9525">
            <a:noFill/>
            <a:miter lim="800000"/>
            <a:headEnd/>
            <a:tailEnd/>
          </a:ln>
        </p:spPr>
        <p:txBody>
          <a:bodyPr/>
          <a:lstStyle/>
          <a:p>
            <a:endParaRPr lang="en-US"/>
          </a:p>
        </p:txBody>
      </p:sp>
      <p:sp>
        <p:nvSpPr>
          <p:cNvPr id="1092616" name="Rectangle 8"/>
          <p:cNvSpPr>
            <a:spLocks noChangeArrowheads="1"/>
          </p:cNvSpPr>
          <p:nvPr/>
        </p:nvSpPr>
        <p:spPr bwMode="auto">
          <a:xfrm>
            <a:off x="792163" y="2446338"/>
            <a:ext cx="1201737"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Finance</a:t>
            </a:r>
            <a:endParaRPr lang="en-US">
              <a:solidFill>
                <a:schemeClr val="tx1"/>
              </a:solidFill>
              <a:latin typeface="Tahoma" pitchFamily="34" charset="0"/>
            </a:endParaRPr>
          </a:p>
        </p:txBody>
      </p:sp>
      <p:sp>
        <p:nvSpPr>
          <p:cNvPr id="1092617" name="Rectangle 9"/>
          <p:cNvSpPr>
            <a:spLocks noChangeArrowheads="1"/>
          </p:cNvSpPr>
          <p:nvPr/>
        </p:nvSpPr>
        <p:spPr bwMode="auto">
          <a:xfrm>
            <a:off x="4656138" y="2446338"/>
            <a:ext cx="3132137"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Credit Card Analysis</a:t>
            </a:r>
            <a:endParaRPr lang="en-US">
              <a:solidFill>
                <a:schemeClr val="tx1"/>
              </a:solidFill>
              <a:latin typeface="Tahoma" pitchFamily="34" charset="0"/>
            </a:endParaRPr>
          </a:p>
        </p:txBody>
      </p:sp>
      <p:sp>
        <p:nvSpPr>
          <p:cNvPr id="1092618" name="Rectangle 10"/>
          <p:cNvSpPr>
            <a:spLocks noChangeArrowheads="1"/>
          </p:cNvSpPr>
          <p:nvPr/>
        </p:nvSpPr>
        <p:spPr bwMode="auto">
          <a:xfrm>
            <a:off x="8609013" y="2430463"/>
            <a:ext cx="7937" cy="415925"/>
          </a:xfrm>
          <a:prstGeom prst="rect">
            <a:avLst/>
          </a:prstGeom>
          <a:solidFill>
            <a:srgbClr val="000000"/>
          </a:solidFill>
          <a:ln w="9525">
            <a:noFill/>
            <a:miter lim="800000"/>
            <a:headEnd/>
            <a:tailEnd/>
          </a:ln>
        </p:spPr>
        <p:txBody>
          <a:bodyPr/>
          <a:lstStyle/>
          <a:p>
            <a:endParaRPr lang="en-US"/>
          </a:p>
        </p:txBody>
      </p:sp>
      <p:sp>
        <p:nvSpPr>
          <p:cNvPr id="1092619" name="Rectangle 11"/>
          <p:cNvSpPr>
            <a:spLocks noChangeArrowheads="1"/>
          </p:cNvSpPr>
          <p:nvPr/>
        </p:nvSpPr>
        <p:spPr bwMode="auto">
          <a:xfrm>
            <a:off x="792163" y="2917825"/>
            <a:ext cx="1554162"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Insurance</a:t>
            </a:r>
            <a:endParaRPr lang="en-US">
              <a:solidFill>
                <a:schemeClr val="tx1"/>
              </a:solidFill>
              <a:latin typeface="Tahoma" pitchFamily="34" charset="0"/>
            </a:endParaRPr>
          </a:p>
        </p:txBody>
      </p:sp>
      <p:sp>
        <p:nvSpPr>
          <p:cNvPr id="1092620" name="Rectangle 12"/>
          <p:cNvSpPr>
            <a:spLocks noChangeArrowheads="1"/>
          </p:cNvSpPr>
          <p:nvPr/>
        </p:nvSpPr>
        <p:spPr bwMode="auto">
          <a:xfrm>
            <a:off x="4656138" y="2917825"/>
            <a:ext cx="3503612"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Claims, Fraud Analysis</a:t>
            </a:r>
            <a:endParaRPr lang="en-US">
              <a:solidFill>
                <a:schemeClr val="tx1"/>
              </a:solidFill>
              <a:latin typeface="Tahoma" pitchFamily="34" charset="0"/>
            </a:endParaRPr>
          </a:p>
        </p:txBody>
      </p:sp>
      <p:sp>
        <p:nvSpPr>
          <p:cNvPr id="1092621" name="Rectangle 13"/>
          <p:cNvSpPr>
            <a:spLocks noChangeArrowheads="1"/>
          </p:cNvSpPr>
          <p:nvPr/>
        </p:nvSpPr>
        <p:spPr bwMode="auto">
          <a:xfrm>
            <a:off x="8609013" y="2901950"/>
            <a:ext cx="7937" cy="414338"/>
          </a:xfrm>
          <a:prstGeom prst="rect">
            <a:avLst/>
          </a:prstGeom>
          <a:solidFill>
            <a:srgbClr val="000000"/>
          </a:solidFill>
          <a:ln w="9525">
            <a:noFill/>
            <a:miter lim="800000"/>
            <a:headEnd/>
            <a:tailEnd/>
          </a:ln>
        </p:spPr>
        <p:txBody>
          <a:bodyPr/>
          <a:lstStyle/>
          <a:p>
            <a:endParaRPr lang="en-US"/>
          </a:p>
        </p:txBody>
      </p:sp>
      <p:sp>
        <p:nvSpPr>
          <p:cNvPr id="1092622" name="Rectangle 14"/>
          <p:cNvSpPr>
            <a:spLocks noChangeArrowheads="1"/>
          </p:cNvSpPr>
          <p:nvPr/>
        </p:nvSpPr>
        <p:spPr bwMode="auto">
          <a:xfrm>
            <a:off x="792163" y="3389313"/>
            <a:ext cx="3038475"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Telecommunication</a:t>
            </a:r>
            <a:endParaRPr lang="en-US">
              <a:solidFill>
                <a:schemeClr val="tx1"/>
              </a:solidFill>
              <a:latin typeface="Tahoma" pitchFamily="34" charset="0"/>
            </a:endParaRPr>
          </a:p>
        </p:txBody>
      </p:sp>
      <p:sp>
        <p:nvSpPr>
          <p:cNvPr id="1092623" name="Rectangle 15"/>
          <p:cNvSpPr>
            <a:spLocks noChangeArrowheads="1"/>
          </p:cNvSpPr>
          <p:nvPr/>
        </p:nvSpPr>
        <p:spPr bwMode="auto">
          <a:xfrm>
            <a:off x="4656138" y="3389313"/>
            <a:ext cx="3014662"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Call record analysis</a:t>
            </a:r>
            <a:endParaRPr lang="en-US">
              <a:solidFill>
                <a:schemeClr val="tx1"/>
              </a:solidFill>
              <a:latin typeface="Tahoma" pitchFamily="34" charset="0"/>
            </a:endParaRPr>
          </a:p>
        </p:txBody>
      </p:sp>
      <p:sp>
        <p:nvSpPr>
          <p:cNvPr id="1092624" name="Rectangle 16"/>
          <p:cNvSpPr>
            <a:spLocks noChangeArrowheads="1"/>
          </p:cNvSpPr>
          <p:nvPr/>
        </p:nvSpPr>
        <p:spPr bwMode="auto">
          <a:xfrm>
            <a:off x="8609013" y="3373438"/>
            <a:ext cx="7937" cy="414337"/>
          </a:xfrm>
          <a:prstGeom prst="rect">
            <a:avLst/>
          </a:prstGeom>
          <a:solidFill>
            <a:srgbClr val="000000"/>
          </a:solidFill>
          <a:ln w="9525">
            <a:noFill/>
            <a:miter lim="800000"/>
            <a:headEnd/>
            <a:tailEnd/>
          </a:ln>
        </p:spPr>
        <p:txBody>
          <a:bodyPr/>
          <a:lstStyle/>
          <a:p>
            <a:endParaRPr lang="en-US"/>
          </a:p>
        </p:txBody>
      </p:sp>
      <p:sp>
        <p:nvSpPr>
          <p:cNvPr id="1092625" name="Rectangle 17"/>
          <p:cNvSpPr>
            <a:spLocks noChangeArrowheads="1"/>
          </p:cNvSpPr>
          <p:nvPr/>
        </p:nvSpPr>
        <p:spPr bwMode="auto">
          <a:xfrm>
            <a:off x="792163" y="3859213"/>
            <a:ext cx="1519237"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Transport</a:t>
            </a:r>
            <a:endParaRPr lang="en-US">
              <a:solidFill>
                <a:schemeClr val="tx1"/>
              </a:solidFill>
              <a:latin typeface="Tahoma" pitchFamily="34" charset="0"/>
            </a:endParaRPr>
          </a:p>
        </p:txBody>
      </p:sp>
      <p:sp>
        <p:nvSpPr>
          <p:cNvPr id="1092626" name="Rectangle 18"/>
          <p:cNvSpPr>
            <a:spLocks noChangeArrowheads="1"/>
          </p:cNvSpPr>
          <p:nvPr/>
        </p:nvSpPr>
        <p:spPr bwMode="auto">
          <a:xfrm>
            <a:off x="4656138" y="3859213"/>
            <a:ext cx="3498850"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Logistics management</a:t>
            </a:r>
            <a:endParaRPr lang="en-US">
              <a:solidFill>
                <a:schemeClr val="tx1"/>
              </a:solidFill>
              <a:latin typeface="Tahoma" pitchFamily="34" charset="0"/>
            </a:endParaRPr>
          </a:p>
        </p:txBody>
      </p:sp>
      <p:sp>
        <p:nvSpPr>
          <p:cNvPr id="1092627" name="Rectangle 19"/>
          <p:cNvSpPr>
            <a:spLocks noChangeArrowheads="1"/>
          </p:cNvSpPr>
          <p:nvPr/>
        </p:nvSpPr>
        <p:spPr bwMode="auto">
          <a:xfrm>
            <a:off x="8609013" y="3844925"/>
            <a:ext cx="7937" cy="414338"/>
          </a:xfrm>
          <a:prstGeom prst="rect">
            <a:avLst/>
          </a:prstGeom>
          <a:solidFill>
            <a:srgbClr val="000000"/>
          </a:solidFill>
          <a:ln w="9525">
            <a:noFill/>
            <a:miter lim="800000"/>
            <a:headEnd/>
            <a:tailEnd/>
          </a:ln>
        </p:spPr>
        <p:txBody>
          <a:bodyPr/>
          <a:lstStyle/>
          <a:p>
            <a:endParaRPr lang="en-US"/>
          </a:p>
        </p:txBody>
      </p:sp>
      <p:sp>
        <p:nvSpPr>
          <p:cNvPr id="1092628" name="Rectangle 20"/>
          <p:cNvSpPr>
            <a:spLocks noChangeArrowheads="1"/>
          </p:cNvSpPr>
          <p:nvPr/>
        </p:nvSpPr>
        <p:spPr bwMode="auto">
          <a:xfrm>
            <a:off x="792163" y="4330700"/>
            <a:ext cx="2628900"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Consumer goods</a:t>
            </a:r>
            <a:endParaRPr lang="en-US">
              <a:solidFill>
                <a:schemeClr val="tx1"/>
              </a:solidFill>
              <a:latin typeface="Tahoma" pitchFamily="34" charset="0"/>
            </a:endParaRPr>
          </a:p>
        </p:txBody>
      </p:sp>
      <p:sp>
        <p:nvSpPr>
          <p:cNvPr id="1092629" name="Rectangle 21"/>
          <p:cNvSpPr>
            <a:spLocks noChangeArrowheads="1"/>
          </p:cNvSpPr>
          <p:nvPr/>
        </p:nvSpPr>
        <p:spPr bwMode="auto">
          <a:xfrm>
            <a:off x="4656138" y="4330700"/>
            <a:ext cx="2944812"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promotion analysis</a:t>
            </a:r>
            <a:endParaRPr lang="en-US">
              <a:solidFill>
                <a:schemeClr val="tx1"/>
              </a:solidFill>
              <a:latin typeface="Tahoma" pitchFamily="34" charset="0"/>
            </a:endParaRPr>
          </a:p>
        </p:txBody>
      </p:sp>
      <p:sp>
        <p:nvSpPr>
          <p:cNvPr id="1092630" name="Rectangle 22"/>
          <p:cNvSpPr>
            <a:spLocks noChangeArrowheads="1"/>
          </p:cNvSpPr>
          <p:nvPr/>
        </p:nvSpPr>
        <p:spPr bwMode="auto">
          <a:xfrm>
            <a:off x="8609013" y="4314825"/>
            <a:ext cx="7937" cy="415925"/>
          </a:xfrm>
          <a:prstGeom prst="rect">
            <a:avLst/>
          </a:prstGeom>
          <a:solidFill>
            <a:srgbClr val="000000"/>
          </a:solidFill>
          <a:ln w="9525">
            <a:noFill/>
            <a:miter lim="800000"/>
            <a:headEnd/>
            <a:tailEnd/>
          </a:ln>
        </p:spPr>
        <p:txBody>
          <a:bodyPr/>
          <a:lstStyle/>
          <a:p>
            <a:endParaRPr lang="en-US"/>
          </a:p>
        </p:txBody>
      </p:sp>
      <p:sp>
        <p:nvSpPr>
          <p:cNvPr id="1092631" name="Rectangle 23"/>
          <p:cNvSpPr>
            <a:spLocks noChangeArrowheads="1"/>
          </p:cNvSpPr>
          <p:nvPr/>
        </p:nvSpPr>
        <p:spPr bwMode="auto">
          <a:xfrm>
            <a:off x="792163" y="4802188"/>
            <a:ext cx="3530600"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Data Service providers</a:t>
            </a:r>
            <a:endParaRPr lang="en-US">
              <a:solidFill>
                <a:schemeClr val="tx1"/>
              </a:solidFill>
              <a:latin typeface="Tahoma" pitchFamily="34" charset="0"/>
            </a:endParaRPr>
          </a:p>
        </p:txBody>
      </p:sp>
      <p:sp>
        <p:nvSpPr>
          <p:cNvPr id="1092632" name="Rectangle 24"/>
          <p:cNvSpPr>
            <a:spLocks noChangeArrowheads="1"/>
          </p:cNvSpPr>
          <p:nvPr/>
        </p:nvSpPr>
        <p:spPr bwMode="auto">
          <a:xfrm>
            <a:off x="4656138" y="4802188"/>
            <a:ext cx="2744787" cy="427037"/>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Value added data</a:t>
            </a:r>
            <a:endParaRPr lang="en-US">
              <a:solidFill>
                <a:schemeClr val="tx1"/>
              </a:solidFill>
              <a:latin typeface="Tahoma" pitchFamily="34" charset="0"/>
            </a:endParaRPr>
          </a:p>
        </p:txBody>
      </p:sp>
      <p:sp>
        <p:nvSpPr>
          <p:cNvPr id="1092633" name="Rectangle 25"/>
          <p:cNvSpPr>
            <a:spLocks noChangeArrowheads="1"/>
          </p:cNvSpPr>
          <p:nvPr/>
        </p:nvSpPr>
        <p:spPr bwMode="auto">
          <a:xfrm>
            <a:off x="8609013" y="4786313"/>
            <a:ext cx="7937" cy="415925"/>
          </a:xfrm>
          <a:prstGeom prst="rect">
            <a:avLst/>
          </a:prstGeom>
          <a:solidFill>
            <a:srgbClr val="000000"/>
          </a:solidFill>
          <a:ln w="9525">
            <a:noFill/>
            <a:miter lim="800000"/>
            <a:headEnd/>
            <a:tailEnd/>
          </a:ln>
        </p:spPr>
        <p:txBody>
          <a:bodyPr/>
          <a:lstStyle/>
          <a:p>
            <a:endParaRPr lang="en-US"/>
          </a:p>
        </p:txBody>
      </p:sp>
      <p:sp>
        <p:nvSpPr>
          <p:cNvPr id="1092634" name="Rectangle 26"/>
          <p:cNvSpPr>
            <a:spLocks noChangeArrowheads="1"/>
          </p:cNvSpPr>
          <p:nvPr/>
        </p:nvSpPr>
        <p:spPr bwMode="auto">
          <a:xfrm>
            <a:off x="792163" y="5273675"/>
            <a:ext cx="1141412"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Utilities</a:t>
            </a:r>
            <a:endParaRPr lang="en-US">
              <a:solidFill>
                <a:schemeClr val="tx1"/>
              </a:solidFill>
              <a:latin typeface="Tahoma" pitchFamily="34" charset="0"/>
            </a:endParaRPr>
          </a:p>
        </p:txBody>
      </p:sp>
      <p:sp>
        <p:nvSpPr>
          <p:cNvPr id="1092635" name="Rectangle 27"/>
          <p:cNvSpPr>
            <a:spLocks noChangeArrowheads="1"/>
          </p:cNvSpPr>
          <p:nvPr/>
        </p:nvSpPr>
        <p:spPr bwMode="auto">
          <a:xfrm>
            <a:off x="4656138" y="5273675"/>
            <a:ext cx="3349625" cy="427038"/>
          </a:xfrm>
          <a:prstGeom prst="rect">
            <a:avLst/>
          </a:prstGeom>
          <a:noFill/>
          <a:ln w="9525">
            <a:noFill/>
            <a:miter lim="800000"/>
            <a:headEnd/>
            <a:tailEnd/>
          </a:ln>
        </p:spPr>
        <p:txBody>
          <a:bodyPr wrap="none" lIns="0" tIns="0" rIns="0" bIns="0">
            <a:spAutoFit/>
          </a:bodyPr>
          <a:lstStyle/>
          <a:p>
            <a:pPr algn="l"/>
            <a:r>
              <a:rPr lang="en-US" sz="2800">
                <a:solidFill>
                  <a:schemeClr val="tx1"/>
                </a:solidFill>
                <a:latin typeface="Tahoma" pitchFamily="34" charset="0"/>
              </a:rPr>
              <a:t>Power usage analysis</a:t>
            </a:r>
            <a:endParaRPr lang="en-US">
              <a:solidFill>
                <a:schemeClr val="tx1"/>
              </a:solidFill>
              <a:latin typeface="Tahoma" pitchFamily="34" charset="0"/>
            </a:endParaRPr>
          </a:p>
        </p:txBody>
      </p:sp>
      <p:sp>
        <p:nvSpPr>
          <p:cNvPr id="1092636" name="Rectangle 28"/>
          <p:cNvSpPr>
            <a:spLocks noChangeArrowheads="1"/>
          </p:cNvSpPr>
          <p:nvPr/>
        </p:nvSpPr>
        <p:spPr bwMode="auto">
          <a:xfrm>
            <a:off x="8609013" y="5257800"/>
            <a:ext cx="7937" cy="414338"/>
          </a:xfrm>
          <a:prstGeom prst="rect">
            <a:avLst/>
          </a:prstGeom>
          <a:solidFill>
            <a:srgbClr val="000000"/>
          </a:solidFill>
          <a:ln w="9525">
            <a:noFill/>
            <a:miter lim="800000"/>
            <a:headEnd/>
            <a:tailEnd/>
          </a:ln>
        </p:spPr>
        <p:txBody>
          <a:bodyPr/>
          <a:lstStyle/>
          <a:p>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3" name="Rectangle 41"/>
          <p:cNvSpPr>
            <a:spLocks noGrp="1" noChangeArrowheads="1"/>
          </p:cNvSpPr>
          <p:nvPr>
            <p:ph type="title"/>
          </p:nvPr>
        </p:nvSpPr>
        <p:spPr>
          <a:xfrm>
            <a:off x="1143000" y="0"/>
            <a:ext cx="8221662" cy="881063"/>
          </a:xfrm>
          <a:noFill/>
          <a:ln/>
        </p:spPr>
        <p:txBody>
          <a:bodyPr lIns="92075" tIns="46038" rIns="92075" bIns="46038" anchor="t"/>
          <a:lstStyle/>
          <a:p>
            <a:r>
              <a:rPr lang="en-US" sz="3200" b="1" dirty="0">
                <a:solidFill>
                  <a:schemeClr val="accent1">
                    <a:lumMod val="40000"/>
                    <a:lumOff val="60000"/>
                  </a:schemeClr>
                </a:solidFill>
              </a:rPr>
              <a:t>Analyzing Data from Operational Systems</a:t>
            </a:r>
          </a:p>
        </p:txBody>
      </p:sp>
      <p:sp>
        <p:nvSpPr>
          <p:cNvPr id="13354" name="Rectangle 42"/>
          <p:cNvSpPr>
            <a:spLocks noGrp="1" noChangeArrowheads="1"/>
          </p:cNvSpPr>
          <p:nvPr>
            <p:ph type="body" idx="1"/>
          </p:nvPr>
        </p:nvSpPr>
        <p:spPr>
          <a:xfrm>
            <a:off x="1282700" y="1641475"/>
            <a:ext cx="7610475" cy="2574925"/>
          </a:xfrm>
          <a:noFill/>
          <a:ln/>
        </p:spPr>
        <p:txBody>
          <a:bodyPr lIns="92075" tIns="46038" rIns="92075" bIns="46038">
            <a:spAutoFit/>
          </a:bodyPr>
          <a:lstStyle/>
          <a:p>
            <a:r>
              <a:rPr lang="en-US" sz="2400"/>
              <a:t>Data structures are complex</a:t>
            </a:r>
          </a:p>
          <a:p>
            <a:r>
              <a:rPr lang="en-US" sz="2400"/>
              <a:t>Systems are designed for high performance and throughput</a:t>
            </a:r>
          </a:p>
          <a:p>
            <a:r>
              <a:rPr lang="en-US" sz="2400"/>
              <a:t>Data is not meaningfully represented</a:t>
            </a:r>
          </a:p>
          <a:p>
            <a:r>
              <a:rPr lang="en-US" sz="2400"/>
              <a:t>Data is dispersed</a:t>
            </a:r>
          </a:p>
          <a:p>
            <a:r>
              <a:rPr lang="en-US" sz="2400"/>
              <a:t>TPS systems unsuitable for intensive queries</a:t>
            </a:r>
          </a:p>
        </p:txBody>
      </p:sp>
      <p:sp>
        <p:nvSpPr>
          <p:cNvPr id="13355" name="Rectangle 43"/>
          <p:cNvSpPr>
            <a:spLocks noChangeArrowheads="1"/>
          </p:cNvSpPr>
          <p:nvPr/>
        </p:nvSpPr>
        <p:spPr bwMode="auto">
          <a:xfrm>
            <a:off x="2360613" y="5883275"/>
            <a:ext cx="2305050" cy="366713"/>
          </a:xfrm>
          <a:prstGeom prst="rect">
            <a:avLst/>
          </a:prstGeom>
          <a:noFill/>
          <a:ln w="9525">
            <a:noFill/>
            <a:miter lim="800000"/>
            <a:headEnd/>
            <a:tailEnd/>
          </a:ln>
          <a:effectLst/>
        </p:spPr>
        <p:txBody>
          <a:bodyPr wrap="none" lIns="92075" tIns="46038" rIns="92075" bIns="46038">
            <a:spAutoFit/>
          </a:bodyPr>
          <a:lstStyle/>
          <a:p>
            <a:pPr algn="ctr" defTabSz="822325" eaLnBrk="0" hangingPunct="0">
              <a:spcBef>
                <a:spcPct val="50000"/>
              </a:spcBef>
            </a:pPr>
            <a:r>
              <a:rPr lang="en-US" b="1">
                <a:solidFill>
                  <a:schemeClr val="accent2"/>
                </a:solidFill>
                <a:effectLst>
                  <a:outerShdw blurRad="38100" dist="38100" dir="2700000" algn="tl">
                    <a:srgbClr val="C0C0C0"/>
                  </a:outerShdw>
                </a:effectLst>
              </a:rPr>
              <a:t>Operational reports</a:t>
            </a:r>
          </a:p>
        </p:txBody>
      </p:sp>
      <p:grpSp>
        <p:nvGrpSpPr>
          <p:cNvPr id="2" name="Group 44"/>
          <p:cNvGrpSpPr>
            <a:grpSpLocks/>
          </p:cNvGrpSpPr>
          <p:nvPr/>
        </p:nvGrpSpPr>
        <p:grpSpPr bwMode="auto">
          <a:xfrm>
            <a:off x="5616575" y="4494213"/>
            <a:ext cx="315913" cy="481012"/>
            <a:chOff x="3567" y="2781"/>
            <a:chExt cx="199" cy="303"/>
          </a:xfrm>
        </p:grpSpPr>
        <p:sp>
          <p:nvSpPr>
            <p:cNvPr id="13357" name="Freeform 45"/>
            <p:cNvSpPr>
              <a:spLocks/>
            </p:cNvSpPr>
            <p:nvPr/>
          </p:nvSpPr>
          <p:spPr bwMode="auto">
            <a:xfrm>
              <a:off x="3567" y="2781"/>
              <a:ext cx="199" cy="231"/>
            </a:xfrm>
            <a:custGeom>
              <a:avLst/>
              <a:gdLst/>
              <a:ahLst/>
              <a:cxnLst>
                <a:cxn ang="0">
                  <a:pos x="197" y="83"/>
                </a:cxn>
                <a:cxn ang="0">
                  <a:pos x="193" y="67"/>
                </a:cxn>
                <a:cxn ang="0">
                  <a:pos x="187" y="53"/>
                </a:cxn>
                <a:cxn ang="0">
                  <a:pos x="177" y="41"/>
                </a:cxn>
                <a:cxn ang="0">
                  <a:pos x="169" y="33"/>
                </a:cxn>
                <a:cxn ang="0">
                  <a:pos x="166" y="30"/>
                </a:cxn>
                <a:cxn ang="0">
                  <a:pos x="162" y="26"/>
                </a:cxn>
                <a:cxn ang="0">
                  <a:pos x="159" y="24"/>
                </a:cxn>
                <a:cxn ang="0">
                  <a:pos x="152" y="18"/>
                </a:cxn>
                <a:cxn ang="0">
                  <a:pos x="136" y="9"/>
                </a:cxn>
                <a:cxn ang="0">
                  <a:pos x="119" y="3"/>
                </a:cxn>
                <a:cxn ang="0">
                  <a:pos x="100" y="0"/>
                </a:cxn>
                <a:cxn ang="0">
                  <a:pos x="82" y="0"/>
                </a:cxn>
                <a:cxn ang="0">
                  <a:pos x="64" y="3"/>
                </a:cxn>
                <a:cxn ang="0">
                  <a:pos x="48" y="9"/>
                </a:cxn>
                <a:cxn ang="0">
                  <a:pos x="33" y="17"/>
                </a:cxn>
                <a:cxn ang="0">
                  <a:pos x="20" y="28"/>
                </a:cxn>
                <a:cxn ang="0">
                  <a:pos x="10" y="41"/>
                </a:cxn>
                <a:cxn ang="0">
                  <a:pos x="4" y="55"/>
                </a:cxn>
                <a:cxn ang="0">
                  <a:pos x="0" y="71"/>
                </a:cxn>
                <a:cxn ang="0">
                  <a:pos x="0" y="84"/>
                </a:cxn>
                <a:cxn ang="0">
                  <a:pos x="53" y="96"/>
                </a:cxn>
                <a:cxn ang="0">
                  <a:pos x="59" y="91"/>
                </a:cxn>
                <a:cxn ang="0">
                  <a:pos x="63" y="75"/>
                </a:cxn>
                <a:cxn ang="0">
                  <a:pos x="73" y="62"/>
                </a:cxn>
                <a:cxn ang="0">
                  <a:pos x="88" y="53"/>
                </a:cxn>
                <a:cxn ang="0">
                  <a:pos x="106" y="50"/>
                </a:cxn>
                <a:cxn ang="0">
                  <a:pos x="112" y="50"/>
                </a:cxn>
                <a:cxn ang="0">
                  <a:pos x="118" y="51"/>
                </a:cxn>
                <a:cxn ang="0">
                  <a:pos x="124" y="52"/>
                </a:cxn>
                <a:cxn ang="0">
                  <a:pos x="129" y="55"/>
                </a:cxn>
                <a:cxn ang="0">
                  <a:pos x="133" y="60"/>
                </a:cxn>
                <a:cxn ang="0">
                  <a:pos x="135" y="66"/>
                </a:cxn>
                <a:cxn ang="0">
                  <a:pos x="137" y="72"/>
                </a:cxn>
                <a:cxn ang="0">
                  <a:pos x="138" y="78"/>
                </a:cxn>
                <a:cxn ang="0">
                  <a:pos x="136" y="90"/>
                </a:cxn>
                <a:cxn ang="0">
                  <a:pos x="131" y="100"/>
                </a:cxn>
                <a:cxn ang="0">
                  <a:pos x="123" y="109"/>
                </a:cxn>
                <a:cxn ang="0">
                  <a:pos x="112" y="115"/>
                </a:cxn>
                <a:cxn ang="0">
                  <a:pos x="102" y="120"/>
                </a:cxn>
                <a:cxn ang="0">
                  <a:pos x="85" y="134"/>
                </a:cxn>
                <a:cxn ang="0">
                  <a:pos x="72" y="150"/>
                </a:cxn>
                <a:cxn ang="0">
                  <a:pos x="64" y="168"/>
                </a:cxn>
                <a:cxn ang="0">
                  <a:pos x="61" y="217"/>
                </a:cxn>
                <a:cxn ang="0">
                  <a:pos x="83" y="230"/>
                </a:cxn>
                <a:cxn ang="0">
                  <a:pos x="122" y="230"/>
                </a:cxn>
                <a:cxn ang="0">
                  <a:pos x="123" y="187"/>
                </a:cxn>
                <a:cxn ang="0">
                  <a:pos x="127" y="177"/>
                </a:cxn>
                <a:cxn ang="0">
                  <a:pos x="134" y="169"/>
                </a:cxn>
                <a:cxn ang="0">
                  <a:pos x="143" y="163"/>
                </a:cxn>
                <a:cxn ang="0">
                  <a:pos x="149" y="160"/>
                </a:cxn>
                <a:cxn ang="0">
                  <a:pos x="160" y="154"/>
                </a:cxn>
                <a:cxn ang="0">
                  <a:pos x="178" y="139"/>
                </a:cxn>
                <a:cxn ang="0">
                  <a:pos x="190" y="121"/>
                </a:cxn>
                <a:cxn ang="0">
                  <a:pos x="196" y="101"/>
                </a:cxn>
              </a:cxnLst>
              <a:rect l="0" t="0" r="r" b="b"/>
              <a:pathLst>
                <a:path w="199" h="231">
                  <a:moveTo>
                    <a:pt x="198" y="91"/>
                  </a:moveTo>
                  <a:lnTo>
                    <a:pt x="197" y="83"/>
                  </a:lnTo>
                  <a:lnTo>
                    <a:pt x="195" y="75"/>
                  </a:lnTo>
                  <a:lnTo>
                    <a:pt x="193" y="67"/>
                  </a:lnTo>
                  <a:lnTo>
                    <a:pt x="191" y="60"/>
                  </a:lnTo>
                  <a:lnTo>
                    <a:pt x="187" y="53"/>
                  </a:lnTo>
                  <a:lnTo>
                    <a:pt x="182" y="47"/>
                  </a:lnTo>
                  <a:lnTo>
                    <a:pt x="177" y="41"/>
                  </a:lnTo>
                  <a:lnTo>
                    <a:pt x="171" y="35"/>
                  </a:lnTo>
                  <a:lnTo>
                    <a:pt x="169" y="33"/>
                  </a:lnTo>
                  <a:lnTo>
                    <a:pt x="167" y="32"/>
                  </a:lnTo>
                  <a:lnTo>
                    <a:pt x="166" y="30"/>
                  </a:lnTo>
                  <a:lnTo>
                    <a:pt x="164" y="28"/>
                  </a:lnTo>
                  <a:lnTo>
                    <a:pt x="162" y="26"/>
                  </a:lnTo>
                  <a:lnTo>
                    <a:pt x="161" y="25"/>
                  </a:lnTo>
                  <a:lnTo>
                    <a:pt x="159" y="24"/>
                  </a:lnTo>
                  <a:lnTo>
                    <a:pt x="159" y="23"/>
                  </a:lnTo>
                  <a:lnTo>
                    <a:pt x="152" y="18"/>
                  </a:lnTo>
                  <a:lnTo>
                    <a:pt x="144" y="13"/>
                  </a:lnTo>
                  <a:lnTo>
                    <a:pt x="136" y="9"/>
                  </a:lnTo>
                  <a:lnTo>
                    <a:pt x="127" y="6"/>
                  </a:lnTo>
                  <a:lnTo>
                    <a:pt x="119" y="3"/>
                  </a:lnTo>
                  <a:lnTo>
                    <a:pt x="109" y="1"/>
                  </a:lnTo>
                  <a:lnTo>
                    <a:pt x="100" y="0"/>
                  </a:lnTo>
                  <a:lnTo>
                    <a:pt x="90" y="0"/>
                  </a:lnTo>
                  <a:lnTo>
                    <a:pt x="82" y="0"/>
                  </a:lnTo>
                  <a:lnTo>
                    <a:pt x="73" y="1"/>
                  </a:lnTo>
                  <a:lnTo>
                    <a:pt x="64" y="3"/>
                  </a:lnTo>
                  <a:lnTo>
                    <a:pt x="56" y="5"/>
                  </a:lnTo>
                  <a:lnTo>
                    <a:pt x="48" y="9"/>
                  </a:lnTo>
                  <a:lnTo>
                    <a:pt x="40" y="13"/>
                  </a:lnTo>
                  <a:lnTo>
                    <a:pt x="33" y="17"/>
                  </a:lnTo>
                  <a:lnTo>
                    <a:pt x="26" y="23"/>
                  </a:lnTo>
                  <a:lnTo>
                    <a:pt x="20" y="28"/>
                  </a:lnTo>
                  <a:lnTo>
                    <a:pt x="15" y="35"/>
                  </a:lnTo>
                  <a:lnTo>
                    <a:pt x="10" y="41"/>
                  </a:lnTo>
                  <a:lnTo>
                    <a:pt x="6" y="48"/>
                  </a:lnTo>
                  <a:lnTo>
                    <a:pt x="4" y="55"/>
                  </a:lnTo>
                  <a:lnTo>
                    <a:pt x="1" y="63"/>
                  </a:lnTo>
                  <a:lnTo>
                    <a:pt x="0" y="71"/>
                  </a:lnTo>
                  <a:lnTo>
                    <a:pt x="0" y="78"/>
                  </a:lnTo>
                  <a:lnTo>
                    <a:pt x="0" y="84"/>
                  </a:lnTo>
                  <a:lnTo>
                    <a:pt x="15" y="96"/>
                  </a:lnTo>
                  <a:lnTo>
                    <a:pt x="53" y="96"/>
                  </a:lnTo>
                  <a:lnTo>
                    <a:pt x="59" y="96"/>
                  </a:lnTo>
                  <a:lnTo>
                    <a:pt x="59" y="91"/>
                  </a:lnTo>
                  <a:lnTo>
                    <a:pt x="60" y="82"/>
                  </a:lnTo>
                  <a:lnTo>
                    <a:pt x="63" y="75"/>
                  </a:lnTo>
                  <a:lnTo>
                    <a:pt x="67" y="67"/>
                  </a:lnTo>
                  <a:lnTo>
                    <a:pt x="73" y="62"/>
                  </a:lnTo>
                  <a:lnTo>
                    <a:pt x="80" y="57"/>
                  </a:lnTo>
                  <a:lnTo>
                    <a:pt x="88" y="53"/>
                  </a:lnTo>
                  <a:lnTo>
                    <a:pt x="97" y="50"/>
                  </a:lnTo>
                  <a:lnTo>
                    <a:pt x="106" y="50"/>
                  </a:lnTo>
                  <a:lnTo>
                    <a:pt x="109" y="50"/>
                  </a:lnTo>
                  <a:lnTo>
                    <a:pt x="112" y="50"/>
                  </a:lnTo>
                  <a:lnTo>
                    <a:pt x="115" y="50"/>
                  </a:lnTo>
                  <a:lnTo>
                    <a:pt x="118" y="51"/>
                  </a:lnTo>
                  <a:lnTo>
                    <a:pt x="121" y="52"/>
                  </a:lnTo>
                  <a:lnTo>
                    <a:pt x="124" y="52"/>
                  </a:lnTo>
                  <a:lnTo>
                    <a:pt x="126" y="53"/>
                  </a:lnTo>
                  <a:lnTo>
                    <a:pt x="129" y="55"/>
                  </a:lnTo>
                  <a:lnTo>
                    <a:pt x="131" y="57"/>
                  </a:lnTo>
                  <a:lnTo>
                    <a:pt x="133" y="60"/>
                  </a:lnTo>
                  <a:lnTo>
                    <a:pt x="134" y="63"/>
                  </a:lnTo>
                  <a:lnTo>
                    <a:pt x="135" y="66"/>
                  </a:lnTo>
                  <a:lnTo>
                    <a:pt x="136" y="69"/>
                  </a:lnTo>
                  <a:lnTo>
                    <a:pt x="137" y="72"/>
                  </a:lnTo>
                  <a:lnTo>
                    <a:pt x="138" y="75"/>
                  </a:lnTo>
                  <a:lnTo>
                    <a:pt x="138" y="78"/>
                  </a:lnTo>
                  <a:lnTo>
                    <a:pt x="137" y="84"/>
                  </a:lnTo>
                  <a:lnTo>
                    <a:pt x="136" y="90"/>
                  </a:lnTo>
                  <a:lnTo>
                    <a:pt x="134" y="95"/>
                  </a:lnTo>
                  <a:lnTo>
                    <a:pt x="131" y="100"/>
                  </a:lnTo>
                  <a:lnTo>
                    <a:pt x="127" y="105"/>
                  </a:lnTo>
                  <a:lnTo>
                    <a:pt x="123" y="109"/>
                  </a:lnTo>
                  <a:lnTo>
                    <a:pt x="118" y="112"/>
                  </a:lnTo>
                  <a:lnTo>
                    <a:pt x="112" y="115"/>
                  </a:lnTo>
                  <a:lnTo>
                    <a:pt x="112" y="115"/>
                  </a:lnTo>
                  <a:lnTo>
                    <a:pt x="102" y="120"/>
                  </a:lnTo>
                  <a:lnTo>
                    <a:pt x="92" y="126"/>
                  </a:lnTo>
                  <a:lnTo>
                    <a:pt x="85" y="134"/>
                  </a:lnTo>
                  <a:lnTo>
                    <a:pt x="77" y="141"/>
                  </a:lnTo>
                  <a:lnTo>
                    <a:pt x="72" y="150"/>
                  </a:lnTo>
                  <a:lnTo>
                    <a:pt x="67" y="159"/>
                  </a:lnTo>
                  <a:lnTo>
                    <a:pt x="64" y="168"/>
                  </a:lnTo>
                  <a:lnTo>
                    <a:pt x="62" y="178"/>
                  </a:lnTo>
                  <a:lnTo>
                    <a:pt x="61" y="217"/>
                  </a:lnTo>
                  <a:lnTo>
                    <a:pt x="77" y="230"/>
                  </a:lnTo>
                  <a:lnTo>
                    <a:pt x="83" y="230"/>
                  </a:lnTo>
                  <a:lnTo>
                    <a:pt x="116" y="230"/>
                  </a:lnTo>
                  <a:lnTo>
                    <a:pt x="122" y="230"/>
                  </a:lnTo>
                  <a:lnTo>
                    <a:pt x="122" y="192"/>
                  </a:lnTo>
                  <a:lnTo>
                    <a:pt x="123" y="187"/>
                  </a:lnTo>
                  <a:lnTo>
                    <a:pt x="125" y="182"/>
                  </a:lnTo>
                  <a:lnTo>
                    <a:pt x="127" y="177"/>
                  </a:lnTo>
                  <a:lnTo>
                    <a:pt x="131" y="173"/>
                  </a:lnTo>
                  <a:lnTo>
                    <a:pt x="134" y="169"/>
                  </a:lnTo>
                  <a:lnTo>
                    <a:pt x="138" y="166"/>
                  </a:lnTo>
                  <a:lnTo>
                    <a:pt x="143" y="163"/>
                  </a:lnTo>
                  <a:lnTo>
                    <a:pt x="148" y="161"/>
                  </a:lnTo>
                  <a:lnTo>
                    <a:pt x="149" y="160"/>
                  </a:lnTo>
                  <a:lnTo>
                    <a:pt x="150" y="160"/>
                  </a:lnTo>
                  <a:lnTo>
                    <a:pt x="160" y="154"/>
                  </a:lnTo>
                  <a:lnTo>
                    <a:pt x="170" y="147"/>
                  </a:lnTo>
                  <a:lnTo>
                    <a:pt x="178" y="139"/>
                  </a:lnTo>
                  <a:lnTo>
                    <a:pt x="185" y="131"/>
                  </a:lnTo>
                  <a:lnTo>
                    <a:pt x="190" y="121"/>
                  </a:lnTo>
                  <a:lnTo>
                    <a:pt x="194" y="111"/>
                  </a:lnTo>
                  <a:lnTo>
                    <a:pt x="196" y="101"/>
                  </a:lnTo>
                  <a:lnTo>
                    <a:pt x="198" y="91"/>
                  </a:lnTo>
                </a:path>
              </a:pathLst>
            </a:custGeom>
            <a:solidFill>
              <a:srgbClr val="000000"/>
            </a:solidFill>
            <a:ln w="9525" cap="rnd">
              <a:noFill/>
              <a:round/>
              <a:headEnd/>
              <a:tailEnd/>
            </a:ln>
            <a:effectLst/>
          </p:spPr>
          <p:txBody>
            <a:bodyPr/>
            <a:lstStyle/>
            <a:p>
              <a:endParaRPr lang="en-US"/>
            </a:p>
          </p:txBody>
        </p:sp>
        <p:sp>
          <p:nvSpPr>
            <p:cNvPr id="13358" name="Freeform 46"/>
            <p:cNvSpPr>
              <a:spLocks/>
            </p:cNvSpPr>
            <p:nvPr/>
          </p:nvSpPr>
          <p:spPr bwMode="auto">
            <a:xfrm>
              <a:off x="3618" y="3011"/>
              <a:ext cx="86" cy="73"/>
            </a:xfrm>
            <a:custGeom>
              <a:avLst/>
              <a:gdLst/>
              <a:ahLst/>
              <a:cxnLst>
                <a:cxn ang="0">
                  <a:pos x="66" y="13"/>
                </a:cxn>
                <a:cxn ang="0">
                  <a:pos x="62" y="10"/>
                </a:cxn>
                <a:cxn ang="0">
                  <a:pos x="57" y="7"/>
                </a:cxn>
                <a:cxn ang="0">
                  <a:pos x="54" y="4"/>
                </a:cxn>
                <a:cxn ang="0">
                  <a:pos x="50" y="3"/>
                </a:cxn>
                <a:cxn ang="0">
                  <a:pos x="46" y="1"/>
                </a:cxn>
                <a:cxn ang="0">
                  <a:pos x="43" y="0"/>
                </a:cxn>
                <a:cxn ang="0">
                  <a:pos x="39" y="0"/>
                </a:cxn>
                <a:cxn ang="0">
                  <a:pos x="34" y="0"/>
                </a:cxn>
                <a:cxn ang="0">
                  <a:pos x="27" y="0"/>
                </a:cxn>
                <a:cxn ang="0">
                  <a:pos x="21" y="2"/>
                </a:cxn>
                <a:cxn ang="0">
                  <a:pos x="15" y="5"/>
                </a:cxn>
                <a:cxn ang="0">
                  <a:pos x="10" y="9"/>
                </a:cxn>
                <a:cxn ang="0">
                  <a:pos x="6" y="13"/>
                </a:cxn>
                <a:cxn ang="0">
                  <a:pos x="3" y="18"/>
                </a:cxn>
                <a:cxn ang="0">
                  <a:pos x="1" y="23"/>
                </a:cxn>
                <a:cxn ang="0">
                  <a:pos x="0" y="30"/>
                </a:cxn>
                <a:cxn ang="0">
                  <a:pos x="0" y="34"/>
                </a:cxn>
                <a:cxn ang="0">
                  <a:pos x="1" y="38"/>
                </a:cxn>
                <a:cxn ang="0">
                  <a:pos x="2" y="41"/>
                </a:cxn>
                <a:cxn ang="0">
                  <a:pos x="4" y="45"/>
                </a:cxn>
                <a:cxn ang="0">
                  <a:pos x="7" y="48"/>
                </a:cxn>
                <a:cxn ang="0">
                  <a:pos x="10" y="51"/>
                </a:cxn>
                <a:cxn ang="0">
                  <a:pos x="14" y="55"/>
                </a:cxn>
                <a:cxn ang="0">
                  <a:pos x="19" y="58"/>
                </a:cxn>
                <a:cxn ang="0">
                  <a:pos x="23" y="62"/>
                </a:cxn>
                <a:cxn ang="0">
                  <a:pos x="27" y="65"/>
                </a:cxn>
                <a:cxn ang="0">
                  <a:pos x="31" y="67"/>
                </a:cxn>
                <a:cxn ang="0">
                  <a:pos x="34" y="69"/>
                </a:cxn>
                <a:cxn ang="0">
                  <a:pos x="38" y="70"/>
                </a:cxn>
                <a:cxn ang="0">
                  <a:pos x="42" y="71"/>
                </a:cxn>
                <a:cxn ang="0">
                  <a:pos x="45" y="71"/>
                </a:cxn>
                <a:cxn ang="0">
                  <a:pos x="50" y="72"/>
                </a:cxn>
                <a:cxn ang="0">
                  <a:pos x="57" y="71"/>
                </a:cxn>
                <a:cxn ang="0">
                  <a:pos x="64" y="69"/>
                </a:cxn>
                <a:cxn ang="0">
                  <a:pos x="69" y="66"/>
                </a:cxn>
                <a:cxn ang="0">
                  <a:pos x="75" y="63"/>
                </a:cxn>
                <a:cxn ang="0">
                  <a:pos x="79" y="58"/>
                </a:cxn>
                <a:cxn ang="0">
                  <a:pos x="82" y="53"/>
                </a:cxn>
                <a:cxn ang="0">
                  <a:pos x="84" y="48"/>
                </a:cxn>
                <a:cxn ang="0">
                  <a:pos x="85" y="41"/>
                </a:cxn>
                <a:cxn ang="0">
                  <a:pos x="84" y="37"/>
                </a:cxn>
                <a:cxn ang="0">
                  <a:pos x="83" y="33"/>
                </a:cxn>
                <a:cxn ang="0">
                  <a:pos x="81" y="30"/>
                </a:cxn>
                <a:cxn ang="0">
                  <a:pos x="79" y="26"/>
                </a:cxn>
                <a:cxn ang="0">
                  <a:pos x="77" y="23"/>
                </a:cxn>
                <a:cxn ang="0">
                  <a:pos x="74" y="20"/>
                </a:cxn>
                <a:cxn ang="0">
                  <a:pos x="70" y="17"/>
                </a:cxn>
                <a:cxn ang="0">
                  <a:pos x="66" y="13"/>
                </a:cxn>
              </a:cxnLst>
              <a:rect l="0" t="0" r="r" b="b"/>
              <a:pathLst>
                <a:path w="86" h="73">
                  <a:moveTo>
                    <a:pt x="66" y="13"/>
                  </a:moveTo>
                  <a:lnTo>
                    <a:pt x="62" y="10"/>
                  </a:lnTo>
                  <a:lnTo>
                    <a:pt x="57" y="7"/>
                  </a:lnTo>
                  <a:lnTo>
                    <a:pt x="54" y="4"/>
                  </a:lnTo>
                  <a:lnTo>
                    <a:pt x="50" y="3"/>
                  </a:lnTo>
                  <a:lnTo>
                    <a:pt x="46" y="1"/>
                  </a:lnTo>
                  <a:lnTo>
                    <a:pt x="43" y="0"/>
                  </a:lnTo>
                  <a:lnTo>
                    <a:pt x="39" y="0"/>
                  </a:lnTo>
                  <a:lnTo>
                    <a:pt x="34" y="0"/>
                  </a:lnTo>
                  <a:lnTo>
                    <a:pt x="27" y="0"/>
                  </a:lnTo>
                  <a:lnTo>
                    <a:pt x="21" y="2"/>
                  </a:lnTo>
                  <a:lnTo>
                    <a:pt x="15" y="5"/>
                  </a:lnTo>
                  <a:lnTo>
                    <a:pt x="10" y="9"/>
                  </a:lnTo>
                  <a:lnTo>
                    <a:pt x="6" y="13"/>
                  </a:lnTo>
                  <a:lnTo>
                    <a:pt x="3" y="18"/>
                  </a:lnTo>
                  <a:lnTo>
                    <a:pt x="1" y="23"/>
                  </a:lnTo>
                  <a:lnTo>
                    <a:pt x="0" y="30"/>
                  </a:lnTo>
                  <a:lnTo>
                    <a:pt x="0" y="34"/>
                  </a:lnTo>
                  <a:lnTo>
                    <a:pt x="1" y="38"/>
                  </a:lnTo>
                  <a:lnTo>
                    <a:pt x="2" y="41"/>
                  </a:lnTo>
                  <a:lnTo>
                    <a:pt x="4" y="45"/>
                  </a:lnTo>
                  <a:lnTo>
                    <a:pt x="7" y="48"/>
                  </a:lnTo>
                  <a:lnTo>
                    <a:pt x="10" y="51"/>
                  </a:lnTo>
                  <a:lnTo>
                    <a:pt x="14" y="55"/>
                  </a:lnTo>
                  <a:lnTo>
                    <a:pt x="19" y="58"/>
                  </a:lnTo>
                  <a:lnTo>
                    <a:pt x="23" y="62"/>
                  </a:lnTo>
                  <a:lnTo>
                    <a:pt x="27" y="65"/>
                  </a:lnTo>
                  <a:lnTo>
                    <a:pt x="31" y="67"/>
                  </a:lnTo>
                  <a:lnTo>
                    <a:pt x="34" y="69"/>
                  </a:lnTo>
                  <a:lnTo>
                    <a:pt x="38" y="70"/>
                  </a:lnTo>
                  <a:lnTo>
                    <a:pt x="42" y="71"/>
                  </a:lnTo>
                  <a:lnTo>
                    <a:pt x="45" y="71"/>
                  </a:lnTo>
                  <a:lnTo>
                    <a:pt x="50" y="72"/>
                  </a:lnTo>
                  <a:lnTo>
                    <a:pt x="57" y="71"/>
                  </a:lnTo>
                  <a:lnTo>
                    <a:pt x="64" y="69"/>
                  </a:lnTo>
                  <a:lnTo>
                    <a:pt x="69" y="66"/>
                  </a:lnTo>
                  <a:lnTo>
                    <a:pt x="75" y="63"/>
                  </a:lnTo>
                  <a:lnTo>
                    <a:pt x="79" y="58"/>
                  </a:lnTo>
                  <a:lnTo>
                    <a:pt x="82" y="53"/>
                  </a:lnTo>
                  <a:lnTo>
                    <a:pt x="84" y="48"/>
                  </a:lnTo>
                  <a:lnTo>
                    <a:pt x="85" y="41"/>
                  </a:lnTo>
                  <a:lnTo>
                    <a:pt x="84" y="37"/>
                  </a:lnTo>
                  <a:lnTo>
                    <a:pt x="83" y="33"/>
                  </a:lnTo>
                  <a:lnTo>
                    <a:pt x="81" y="30"/>
                  </a:lnTo>
                  <a:lnTo>
                    <a:pt x="79" y="26"/>
                  </a:lnTo>
                  <a:lnTo>
                    <a:pt x="77" y="23"/>
                  </a:lnTo>
                  <a:lnTo>
                    <a:pt x="74" y="20"/>
                  </a:lnTo>
                  <a:lnTo>
                    <a:pt x="70" y="17"/>
                  </a:lnTo>
                  <a:lnTo>
                    <a:pt x="66" y="13"/>
                  </a:lnTo>
                </a:path>
              </a:pathLst>
            </a:custGeom>
            <a:solidFill>
              <a:srgbClr val="000000"/>
            </a:solidFill>
            <a:ln w="9525" cap="rnd">
              <a:noFill/>
              <a:round/>
              <a:headEnd/>
              <a:tailEnd/>
            </a:ln>
            <a:effectLst/>
          </p:spPr>
          <p:txBody>
            <a:bodyPr/>
            <a:lstStyle/>
            <a:p>
              <a:endParaRPr lang="en-US"/>
            </a:p>
          </p:txBody>
        </p:sp>
        <p:sp>
          <p:nvSpPr>
            <p:cNvPr id="13359" name="Freeform 47"/>
            <p:cNvSpPr>
              <a:spLocks/>
            </p:cNvSpPr>
            <p:nvPr/>
          </p:nvSpPr>
          <p:spPr bwMode="auto">
            <a:xfrm>
              <a:off x="3582" y="2793"/>
              <a:ext cx="184" cy="219"/>
            </a:xfrm>
            <a:custGeom>
              <a:avLst/>
              <a:gdLst/>
              <a:ahLst/>
              <a:cxnLst>
                <a:cxn ang="0">
                  <a:pos x="181" y="90"/>
                </a:cxn>
                <a:cxn ang="0">
                  <a:pos x="175" y="110"/>
                </a:cxn>
                <a:cxn ang="0">
                  <a:pos x="163" y="128"/>
                </a:cxn>
                <a:cxn ang="0">
                  <a:pos x="145" y="143"/>
                </a:cxn>
                <a:cxn ang="0">
                  <a:pos x="136" y="147"/>
                </a:cxn>
                <a:cxn ang="0">
                  <a:pos x="134" y="149"/>
                </a:cxn>
                <a:cxn ang="0">
                  <a:pos x="128" y="151"/>
                </a:cxn>
                <a:cxn ang="0">
                  <a:pos x="119" y="158"/>
                </a:cxn>
                <a:cxn ang="0">
                  <a:pos x="112" y="166"/>
                </a:cxn>
                <a:cxn ang="0">
                  <a:pos x="108" y="175"/>
                </a:cxn>
                <a:cxn ang="0">
                  <a:pos x="107" y="218"/>
                </a:cxn>
                <a:cxn ang="0">
                  <a:pos x="68" y="218"/>
                </a:cxn>
                <a:cxn ang="0">
                  <a:pos x="62" y="179"/>
                </a:cxn>
                <a:cxn ang="0">
                  <a:pos x="68" y="159"/>
                </a:cxn>
                <a:cxn ang="0">
                  <a:pos x="78" y="141"/>
                </a:cxn>
                <a:cxn ang="0">
                  <a:pos x="93" y="127"/>
                </a:cxn>
                <a:cxn ang="0">
                  <a:pos x="112" y="116"/>
                </a:cxn>
                <a:cxn ang="0">
                  <a:pos x="118" y="112"/>
                </a:cxn>
                <a:cxn ang="0">
                  <a:pos x="127" y="105"/>
                </a:cxn>
                <a:cxn ang="0">
                  <a:pos x="134" y="95"/>
                </a:cxn>
                <a:cxn ang="0">
                  <a:pos x="138" y="84"/>
                </a:cxn>
                <a:cxn ang="0">
                  <a:pos x="138" y="75"/>
                </a:cxn>
                <a:cxn ang="0">
                  <a:pos x="136" y="67"/>
                </a:cxn>
                <a:cxn ang="0">
                  <a:pos x="133" y="59"/>
                </a:cxn>
                <a:cxn ang="0">
                  <a:pos x="128" y="53"/>
                </a:cxn>
                <a:cxn ang="0">
                  <a:pos x="121" y="47"/>
                </a:cxn>
                <a:cxn ang="0">
                  <a:pos x="113" y="43"/>
                </a:cxn>
                <a:cxn ang="0">
                  <a:pos x="105" y="39"/>
                </a:cxn>
                <a:cxn ang="0">
                  <a:pos x="95" y="38"/>
                </a:cxn>
                <a:cxn ang="0">
                  <a:pos x="81" y="38"/>
                </a:cxn>
                <a:cxn ang="0">
                  <a:pos x="65" y="45"/>
                </a:cxn>
                <a:cxn ang="0">
                  <a:pos x="52" y="56"/>
                </a:cxn>
                <a:cxn ang="0">
                  <a:pos x="45" y="70"/>
                </a:cxn>
                <a:cxn ang="0">
                  <a:pos x="44" y="84"/>
                </a:cxn>
                <a:cxn ang="0">
                  <a:pos x="6" y="84"/>
                </a:cxn>
                <a:cxn ang="0">
                  <a:pos x="0" y="79"/>
                </a:cxn>
                <a:cxn ang="0">
                  <a:pos x="1" y="63"/>
                </a:cxn>
                <a:cxn ang="0">
                  <a:pos x="6" y="48"/>
                </a:cxn>
                <a:cxn ang="0">
                  <a:pos x="15" y="35"/>
                </a:cxn>
                <a:cxn ang="0">
                  <a:pos x="26" y="23"/>
                </a:cxn>
                <a:cxn ang="0">
                  <a:pos x="40" y="13"/>
                </a:cxn>
                <a:cxn ang="0">
                  <a:pos x="56" y="5"/>
                </a:cxn>
                <a:cxn ang="0">
                  <a:pos x="73" y="1"/>
                </a:cxn>
                <a:cxn ang="0">
                  <a:pos x="91" y="0"/>
                </a:cxn>
                <a:cxn ang="0">
                  <a:pos x="109" y="1"/>
                </a:cxn>
                <a:cxn ang="0">
                  <a:pos x="126" y="5"/>
                </a:cxn>
                <a:cxn ang="0">
                  <a:pos x="142" y="13"/>
                </a:cxn>
                <a:cxn ang="0">
                  <a:pos x="156" y="23"/>
                </a:cxn>
                <a:cxn ang="0">
                  <a:pos x="167" y="35"/>
                </a:cxn>
                <a:cxn ang="0">
                  <a:pos x="176" y="48"/>
                </a:cxn>
                <a:cxn ang="0">
                  <a:pos x="180" y="63"/>
                </a:cxn>
                <a:cxn ang="0">
                  <a:pos x="183" y="79"/>
                </a:cxn>
              </a:cxnLst>
              <a:rect l="0" t="0" r="r" b="b"/>
              <a:pathLst>
                <a:path w="184" h="219">
                  <a:moveTo>
                    <a:pt x="183" y="79"/>
                  </a:moveTo>
                  <a:lnTo>
                    <a:pt x="181" y="90"/>
                  </a:lnTo>
                  <a:lnTo>
                    <a:pt x="179" y="100"/>
                  </a:lnTo>
                  <a:lnTo>
                    <a:pt x="175" y="110"/>
                  </a:lnTo>
                  <a:lnTo>
                    <a:pt x="169" y="119"/>
                  </a:lnTo>
                  <a:lnTo>
                    <a:pt x="163" y="128"/>
                  </a:lnTo>
                  <a:lnTo>
                    <a:pt x="154" y="136"/>
                  </a:lnTo>
                  <a:lnTo>
                    <a:pt x="145" y="143"/>
                  </a:lnTo>
                  <a:lnTo>
                    <a:pt x="134" y="149"/>
                  </a:lnTo>
                  <a:lnTo>
                    <a:pt x="136" y="147"/>
                  </a:lnTo>
                  <a:lnTo>
                    <a:pt x="135" y="148"/>
                  </a:lnTo>
                  <a:lnTo>
                    <a:pt x="134" y="149"/>
                  </a:lnTo>
                  <a:lnTo>
                    <a:pt x="133" y="149"/>
                  </a:lnTo>
                  <a:lnTo>
                    <a:pt x="128" y="151"/>
                  </a:lnTo>
                  <a:lnTo>
                    <a:pt x="123" y="155"/>
                  </a:lnTo>
                  <a:lnTo>
                    <a:pt x="119" y="158"/>
                  </a:lnTo>
                  <a:lnTo>
                    <a:pt x="115" y="162"/>
                  </a:lnTo>
                  <a:lnTo>
                    <a:pt x="112" y="166"/>
                  </a:lnTo>
                  <a:lnTo>
                    <a:pt x="110" y="170"/>
                  </a:lnTo>
                  <a:lnTo>
                    <a:pt x="108" y="175"/>
                  </a:lnTo>
                  <a:lnTo>
                    <a:pt x="106" y="180"/>
                  </a:lnTo>
                  <a:lnTo>
                    <a:pt x="107" y="218"/>
                  </a:lnTo>
                  <a:lnTo>
                    <a:pt x="101" y="218"/>
                  </a:lnTo>
                  <a:lnTo>
                    <a:pt x="68" y="218"/>
                  </a:lnTo>
                  <a:lnTo>
                    <a:pt x="61" y="218"/>
                  </a:lnTo>
                  <a:lnTo>
                    <a:pt x="62" y="179"/>
                  </a:lnTo>
                  <a:lnTo>
                    <a:pt x="65" y="169"/>
                  </a:lnTo>
                  <a:lnTo>
                    <a:pt x="68" y="159"/>
                  </a:lnTo>
                  <a:lnTo>
                    <a:pt x="72" y="150"/>
                  </a:lnTo>
                  <a:lnTo>
                    <a:pt x="78" y="141"/>
                  </a:lnTo>
                  <a:lnTo>
                    <a:pt x="85" y="134"/>
                  </a:lnTo>
                  <a:lnTo>
                    <a:pt x="93" y="127"/>
                  </a:lnTo>
                  <a:lnTo>
                    <a:pt x="102" y="121"/>
                  </a:lnTo>
                  <a:lnTo>
                    <a:pt x="112" y="116"/>
                  </a:lnTo>
                  <a:lnTo>
                    <a:pt x="112" y="115"/>
                  </a:lnTo>
                  <a:lnTo>
                    <a:pt x="118" y="112"/>
                  </a:lnTo>
                  <a:lnTo>
                    <a:pt x="123" y="109"/>
                  </a:lnTo>
                  <a:lnTo>
                    <a:pt x="127" y="105"/>
                  </a:lnTo>
                  <a:lnTo>
                    <a:pt x="132" y="100"/>
                  </a:lnTo>
                  <a:lnTo>
                    <a:pt x="134" y="95"/>
                  </a:lnTo>
                  <a:lnTo>
                    <a:pt x="137" y="90"/>
                  </a:lnTo>
                  <a:lnTo>
                    <a:pt x="138" y="84"/>
                  </a:lnTo>
                  <a:lnTo>
                    <a:pt x="138" y="79"/>
                  </a:lnTo>
                  <a:lnTo>
                    <a:pt x="138" y="75"/>
                  </a:lnTo>
                  <a:lnTo>
                    <a:pt x="137" y="71"/>
                  </a:lnTo>
                  <a:lnTo>
                    <a:pt x="136" y="67"/>
                  </a:lnTo>
                  <a:lnTo>
                    <a:pt x="135" y="63"/>
                  </a:lnTo>
                  <a:lnTo>
                    <a:pt x="133" y="59"/>
                  </a:lnTo>
                  <a:lnTo>
                    <a:pt x="131" y="56"/>
                  </a:lnTo>
                  <a:lnTo>
                    <a:pt x="128" y="53"/>
                  </a:lnTo>
                  <a:lnTo>
                    <a:pt x="125" y="50"/>
                  </a:lnTo>
                  <a:lnTo>
                    <a:pt x="121" y="47"/>
                  </a:lnTo>
                  <a:lnTo>
                    <a:pt x="117" y="44"/>
                  </a:lnTo>
                  <a:lnTo>
                    <a:pt x="113" y="43"/>
                  </a:lnTo>
                  <a:lnTo>
                    <a:pt x="109" y="41"/>
                  </a:lnTo>
                  <a:lnTo>
                    <a:pt x="105" y="39"/>
                  </a:lnTo>
                  <a:lnTo>
                    <a:pt x="100" y="38"/>
                  </a:lnTo>
                  <a:lnTo>
                    <a:pt x="95" y="38"/>
                  </a:lnTo>
                  <a:lnTo>
                    <a:pt x="91" y="38"/>
                  </a:lnTo>
                  <a:lnTo>
                    <a:pt x="81" y="38"/>
                  </a:lnTo>
                  <a:lnTo>
                    <a:pt x="72" y="41"/>
                  </a:lnTo>
                  <a:lnTo>
                    <a:pt x="65" y="45"/>
                  </a:lnTo>
                  <a:lnTo>
                    <a:pt x="58" y="50"/>
                  </a:lnTo>
                  <a:lnTo>
                    <a:pt x="52" y="56"/>
                  </a:lnTo>
                  <a:lnTo>
                    <a:pt x="47" y="63"/>
                  </a:lnTo>
                  <a:lnTo>
                    <a:pt x="45" y="70"/>
                  </a:lnTo>
                  <a:lnTo>
                    <a:pt x="44" y="79"/>
                  </a:lnTo>
                  <a:lnTo>
                    <a:pt x="44" y="84"/>
                  </a:lnTo>
                  <a:lnTo>
                    <a:pt x="37" y="84"/>
                  </a:lnTo>
                  <a:lnTo>
                    <a:pt x="6" y="84"/>
                  </a:lnTo>
                  <a:lnTo>
                    <a:pt x="0" y="84"/>
                  </a:lnTo>
                  <a:lnTo>
                    <a:pt x="0" y="79"/>
                  </a:lnTo>
                  <a:lnTo>
                    <a:pt x="0" y="71"/>
                  </a:lnTo>
                  <a:lnTo>
                    <a:pt x="1" y="63"/>
                  </a:lnTo>
                  <a:lnTo>
                    <a:pt x="4" y="56"/>
                  </a:lnTo>
                  <a:lnTo>
                    <a:pt x="6" y="48"/>
                  </a:lnTo>
                  <a:lnTo>
                    <a:pt x="11" y="42"/>
                  </a:lnTo>
                  <a:lnTo>
                    <a:pt x="15" y="35"/>
                  </a:lnTo>
                  <a:lnTo>
                    <a:pt x="20" y="29"/>
                  </a:lnTo>
                  <a:lnTo>
                    <a:pt x="26" y="23"/>
                  </a:lnTo>
                  <a:lnTo>
                    <a:pt x="33" y="18"/>
                  </a:lnTo>
                  <a:lnTo>
                    <a:pt x="40" y="13"/>
                  </a:lnTo>
                  <a:lnTo>
                    <a:pt x="48" y="9"/>
                  </a:lnTo>
                  <a:lnTo>
                    <a:pt x="56" y="5"/>
                  </a:lnTo>
                  <a:lnTo>
                    <a:pt x="65" y="3"/>
                  </a:lnTo>
                  <a:lnTo>
                    <a:pt x="73" y="1"/>
                  </a:lnTo>
                  <a:lnTo>
                    <a:pt x="82" y="0"/>
                  </a:lnTo>
                  <a:lnTo>
                    <a:pt x="91" y="0"/>
                  </a:lnTo>
                  <a:lnTo>
                    <a:pt x="100" y="0"/>
                  </a:lnTo>
                  <a:lnTo>
                    <a:pt x="109" y="1"/>
                  </a:lnTo>
                  <a:lnTo>
                    <a:pt x="117" y="3"/>
                  </a:lnTo>
                  <a:lnTo>
                    <a:pt x="126" y="5"/>
                  </a:lnTo>
                  <a:lnTo>
                    <a:pt x="134" y="9"/>
                  </a:lnTo>
                  <a:lnTo>
                    <a:pt x="142" y="13"/>
                  </a:lnTo>
                  <a:lnTo>
                    <a:pt x="149" y="18"/>
                  </a:lnTo>
                  <a:lnTo>
                    <a:pt x="156" y="23"/>
                  </a:lnTo>
                  <a:lnTo>
                    <a:pt x="162" y="29"/>
                  </a:lnTo>
                  <a:lnTo>
                    <a:pt x="167" y="35"/>
                  </a:lnTo>
                  <a:lnTo>
                    <a:pt x="171" y="42"/>
                  </a:lnTo>
                  <a:lnTo>
                    <a:pt x="176" y="48"/>
                  </a:lnTo>
                  <a:lnTo>
                    <a:pt x="178" y="56"/>
                  </a:lnTo>
                  <a:lnTo>
                    <a:pt x="180" y="63"/>
                  </a:lnTo>
                  <a:lnTo>
                    <a:pt x="182" y="71"/>
                  </a:lnTo>
                  <a:lnTo>
                    <a:pt x="183" y="79"/>
                  </a:lnTo>
                </a:path>
              </a:pathLst>
            </a:custGeom>
            <a:solidFill>
              <a:srgbClr val="66CCFF"/>
            </a:solidFill>
            <a:ln w="9525" cap="rnd">
              <a:noFill/>
              <a:round/>
              <a:headEnd/>
              <a:tailEnd/>
            </a:ln>
            <a:effectLst/>
          </p:spPr>
          <p:txBody>
            <a:bodyPr/>
            <a:lstStyle/>
            <a:p>
              <a:endParaRPr lang="en-US"/>
            </a:p>
          </p:txBody>
        </p:sp>
        <p:sp>
          <p:nvSpPr>
            <p:cNvPr id="13360" name="Freeform 48"/>
            <p:cNvSpPr>
              <a:spLocks/>
            </p:cNvSpPr>
            <p:nvPr/>
          </p:nvSpPr>
          <p:spPr bwMode="auto">
            <a:xfrm>
              <a:off x="3634" y="3023"/>
              <a:ext cx="70" cy="61"/>
            </a:xfrm>
            <a:custGeom>
              <a:avLst/>
              <a:gdLst/>
              <a:ahLst/>
              <a:cxnLst>
                <a:cxn ang="0">
                  <a:pos x="34" y="60"/>
                </a:cxn>
                <a:cxn ang="0">
                  <a:pos x="41" y="59"/>
                </a:cxn>
                <a:cxn ang="0">
                  <a:pos x="48" y="57"/>
                </a:cxn>
                <a:cxn ang="0">
                  <a:pos x="53" y="55"/>
                </a:cxn>
                <a:cxn ang="0">
                  <a:pos x="59" y="51"/>
                </a:cxn>
                <a:cxn ang="0">
                  <a:pos x="63" y="46"/>
                </a:cxn>
                <a:cxn ang="0">
                  <a:pos x="66" y="41"/>
                </a:cxn>
                <a:cxn ang="0">
                  <a:pos x="68" y="35"/>
                </a:cxn>
                <a:cxn ang="0">
                  <a:pos x="69" y="30"/>
                </a:cxn>
                <a:cxn ang="0">
                  <a:pos x="68" y="24"/>
                </a:cxn>
                <a:cxn ang="0">
                  <a:pos x="66" y="18"/>
                </a:cxn>
                <a:cxn ang="0">
                  <a:pos x="63" y="13"/>
                </a:cxn>
                <a:cxn ang="0">
                  <a:pos x="59" y="8"/>
                </a:cxn>
                <a:cxn ang="0">
                  <a:pos x="53" y="5"/>
                </a:cxn>
                <a:cxn ang="0">
                  <a:pos x="48" y="2"/>
                </a:cxn>
                <a:cxn ang="0">
                  <a:pos x="41" y="0"/>
                </a:cxn>
                <a:cxn ang="0">
                  <a:pos x="34" y="0"/>
                </a:cxn>
                <a:cxn ang="0">
                  <a:pos x="27" y="0"/>
                </a:cxn>
                <a:cxn ang="0">
                  <a:pos x="20" y="2"/>
                </a:cxn>
                <a:cxn ang="0">
                  <a:pos x="15" y="5"/>
                </a:cxn>
                <a:cxn ang="0">
                  <a:pos x="9" y="8"/>
                </a:cxn>
                <a:cxn ang="0">
                  <a:pos x="5" y="13"/>
                </a:cxn>
                <a:cxn ang="0">
                  <a:pos x="2" y="18"/>
                </a:cxn>
                <a:cxn ang="0">
                  <a:pos x="0" y="24"/>
                </a:cxn>
                <a:cxn ang="0">
                  <a:pos x="0" y="30"/>
                </a:cxn>
                <a:cxn ang="0">
                  <a:pos x="0" y="35"/>
                </a:cxn>
                <a:cxn ang="0">
                  <a:pos x="2" y="41"/>
                </a:cxn>
                <a:cxn ang="0">
                  <a:pos x="5" y="46"/>
                </a:cxn>
                <a:cxn ang="0">
                  <a:pos x="9" y="51"/>
                </a:cxn>
                <a:cxn ang="0">
                  <a:pos x="15" y="55"/>
                </a:cxn>
                <a:cxn ang="0">
                  <a:pos x="20" y="57"/>
                </a:cxn>
                <a:cxn ang="0">
                  <a:pos x="27" y="59"/>
                </a:cxn>
                <a:cxn ang="0">
                  <a:pos x="34" y="60"/>
                </a:cxn>
              </a:cxnLst>
              <a:rect l="0" t="0" r="r" b="b"/>
              <a:pathLst>
                <a:path w="70" h="61">
                  <a:moveTo>
                    <a:pt x="34" y="60"/>
                  </a:moveTo>
                  <a:lnTo>
                    <a:pt x="41" y="59"/>
                  </a:lnTo>
                  <a:lnTo>
                    <a:pt x="48" y="57"/>
                  </a:lnTo>
                  <a:lnTo>
                    <a:pt x="53" y="55"/>
                  </a:lnTo>
                  <a:lnTo>
                    <a:pt x="59" y="51"/>
                  </a:lnTo>
                  <a:lnTo>
                    <a:pt x="63" y="46"/>
                  </a:lnTo>
                  <a:lnTo>
                    <a:pt x="66" y="41"/>
                  </a:lnTo>
                  <a:lnTo>
                    <a:pt x="68" y="35"/>
                  </a:lnTo>
                  <a:lnTo>
                    <a:pt x="69" y="30"/>
                  </a:lnTo>
                  <a:lnTo>
                    <a:pt x="68" y="24"/>
                  </a:lnTo>
                  <a:lnTo>
                    <a:pt x="66" y="18"/>
                  </a:lnTo>
                  <a:lnTo>
                    <a:pt x="63" y="13"/>
                  </a:lnTo>
                  <a:lnTo>
                    <a:pt x="59" y="8"/>
                  </a:lnTo>
                  <a:lnTo>
                    <a:pt x="53" y="5"/>
                  </a:lnTo>
                  <a:lnTo>
                    <a:pt x="48" y="2"/>
                  </a:lnTo>
                  <a:lnTo>
                    <a:pt x="41" y="0"/>
                  </a:lnTo>
                  <a:lnTo>
                    <a:pt x="34" y="0"/>
                  </a:lnTo>
                  <a:lnTo>
                    <a:pt x="27" y="0"/>
                  </a:lnTo>
                  <a:lnTo>
                    <a:pt x="20" y="2"/>
                  </a:lnTo>
                  <a:lnTo>
                    <a:pt x="15" y="5"/>
                  </a:lnTo>
                  <a:lnTo>
                    <a:pt x="9" y="8"/>
                  </a:lnTo>
                  <a:lnTo>
                    <a:pt x="5" y="13"/>
                  </a:lnTo>
                  <a:lnTo>
                    <a:pt x="2" y="18"/>
                  </a:lnTo>
                  <a:lnTo>
                    <a:pt x="0" y="24"/>
                  </a:lnTo>
                  <a:lnTo>
                    <a:pt x="0" y="30"/>
                  </a:lnTo>
                  <a:lnTo>
                    <a:pt x="0" y="35"/>
                  </a:lnTo>
                  <a:lnTo>
                    <a:pt x="2" y="41"/>
                  </a:lnTo>
                  <a:lnTo>
                    <a:pt x="5" y="46"/>
                  </a:lnTo>
                  <a:lnTo>
                    <a:pt x="9" y="51"/>
                  </a:lnTo>
                  <a:lnTo>
                    <a:pt x="15" y="55"/>
                  </a:lnTo>
                  <a:lnTo>
                    <a:pt x="20" y="57"/>
                  </a:lnTo>
                  <a:lnTo>
                    <a:pt x="27" y="59"/>
                  </a:lnTo>
                  <a:lnTo>
                    <a:pt x="34" y="60"/>
                  </a:lnTo>
                </a:path>
              </a:pathLst>
            </a:custGeom>
            <a:solidFill>
              <a:srgbClr val="66CCFF"/>
            </a:solidFill>
            <a:ln w="9525" cap="rnd">
              <a:noFill/>
              <a:round/>
              <a:headEnd/>
              <a:tailEnd/>
            </a:ln>
            <a:effectLst/>
          </p:spPr>
          <p:txBody>
            <a:bodyPr/>
            <a:lstStyle/>
            <a:p>
              <a:endParaRPr lang="en-US"/>
            </a:p>
          </p:txBody>
        </p:sp>
      </p:grpSp>
      <p:grpSp>
        <p:nvGrpSpPr>
          <p:cNvPr id="3" name="Group 49"/>
          <p:cNvGrpSpPr>
            <a:grpSpLocks/>
          </p:cNvGrpSpPr>
          <p:nvPr/>
        </p:nvGrpSpPr>
        <p:grpSpPr bwMode="auto">
          <a:xfrm>
            <a:off x="6094413" y="4576763"/>
            <a:ext cx="315912" cy="481012"/>
            <a:chOff x="3868" y="2833"/>
            <a:chExt cx="199" cy="303"/>
          </a:xfrm>
        </p:grpSpPr>
        <p:sp>
          <p:nvSpPr>
            <p:cNvPr id="13362" name="Freeform 50"/>
            <p:cNvSpPr>
              <a:spLocks/>
            </p:cNvSpPr>
            <p:nvPr/>
          </p:nvSpPr>
          <p:spPr bwMode="auto">
            <a:xfrm>
              <a:off x="3868" y="2833"/>
              <a:ext cx="199" cy="231"/>
            </a:xfrm>
            <a:custGeom>
              <a:avLst/>
              <a:gdLst/>
              <a:ahLst/>
              <a:cxnLst>
                <a:cxn ang="0">
                  <a:pos x="197" y="83"/>
                </a:cxn>
                <a:cxn ang="0">
                  <a:pos x="193" y="67"/>
                </a:cxn>
                <a:cxn ang="0">
                  <a:pos x="187" y="53"/>
                </a:cxn>
                <a:cxn ang="0">
                  <a:pos x="177" y="41"/>
                </a:cxn>
                <a:cxn ang="0">
                  <a:pos x="169" y="33"/>
                </a:cxn>
                <a:cxn ang="0">
                  <a:pos x="166" y="30"/>
                </a:cxn>
                <a:cxn ang="0">
                  <a:pos x="162" y="26"/>
                </a:cxn>
                <a:cxn ang="0">
                  <a:pos x="159" y="24"/>
                </a:cxn>
                <a:cxn ang="0">
                  <a:pos x="152" y="18"/>
                </a:cxn>
                <a:cxn ang="0">
                  <a:pos x="136" y="9"/>
                </a:cxn>
                <a:cxn ang="0">
                  <a:pos x="119" y="3"/>
                </a:cxn>
                <a:cxn ang="0">
                  <a:pos x="100" y="0"/>
                </a:cxn>
                <a:cxn ang="0">
                  <a:pos x="82" y="0"/>
                </a:cxn>
                <a:cxn ang="0">
                  <a:pos x="64" y="3"/>
                </a:cxn>
                <a:cxn ang="0">
                  <a:pos x="48" y="9"/>
                </a:cxn>
                <a:cxn ang="0">
                  <a:pos x="33" y="17"/>
                </a:cxn>
                <a:cxn ang="0">
                  <a:pos x="20" y="28"/>
                </a:cxn>
                <a:cxn ang="0">
                  <a:pos x="10" y="41"/>
                </a:cxn>
                <a:cxn ang="0">
                  <a:pos x="4" y="55"/>
                </a:cxn>
                <a:cxn ang="0">
                  <a:pos x="0" y="71"/>
                </a:cxn>
                <a:cxn ang="0">
                  <a:pos x="0" y="84"/>
                </a:cxn>
                <a:cxn ang="0">
                  <a:pos x="53" y="96"/>
                </a:cxn>
                <a:cxn ang="0">
                  <a:pos x="59" y="91"/>
                </a:cxn>
                <a:cxn ang="0">
                  <a:pos x="63" y="75"/>
                </a:cxn>
                <a:cxn ang="0">
                  <a:pos x="73" y="62"/>
                </a:cxn>
                <a:cxn ang="0">
                  <a:pos x="88" y="53"/>
                </a:cxn>
                <a:cxn ang="0">
                  <a:pos x="106" y="50"/>
                </a:cxn>
                <a:cxn ang="0">
                  <a:pos x="112" y="50"/>
                </a:cxn>
                <a:cxn ang="0">
                  <a:pos x="118" y="51"/>
                </a:cxn>
                <a:cxn ang="0">
                  <a:pos x="124" y="52"/>
                </a:cxn>
                <a:cxn ang="0">
                  <a:pos x="129" y="55"/>
                </a:cxn>
                <a:cxn ang="0">
                  <a:pos x="133" y="60"/>
                </a:cxn>
                <a:cxn ang="0">
                  <a:pos x="135" y="66"/>
                </a:cxn>
                <a:cxn ang="0">
                  <a:pos x="137" y="72"/>
                </a:cxn>
                <a:cxn ang="0">
                  <a:pos x="138" y="78"/>
                </a:cxn>
                <a:cxn ang="0">
                  <a:pos x="136" y="90"/>
                </a:cxn>
                <a:cxn ang="0">
                  <a:pos x="131" y="100"/>
                </a:cxn>
                <a:cxn ang="0">
                  <a:pos x="123" y="109"/>
                </a:cxn>
                <a:cxn ang="0">
                  <a:pos x="112" y="115"/>
                </a:cxn>
                <a:cxn ang="0">
                  <a:pos x="102" y="120"/>
                </a:cxn>
                <a:cxn ang="0">
                  <a:pos x="85" y="134"/>
                </a:cxn>
                <a:cxn ang="0">
                  <a:pos x="72" y="150"/>
                </a:cxn>
                <a:cxn ang="0">
                  <a:pos x="64" y="168"/>
                </a:cxn>
                <a:cxn ang="0">
                  <a:pos x="61" y="217"/>
                </a:cxn>
                <a:cxn ang="0">
                  <a:pos x="83" y="230"/>
                </a:cxn>
                <a:cxn ang="0">
                  <a:pos x="122" y="230"/>
                </a:cxn>
                <a:cxn ang="0">
                  <a:pos x="123" y="187"/>
                </a:cxn>
                <a:cxn ang="0">
                  <a:pos x="127" y="177"/>
                </a:cxn>
                <a:cxn ang="0">
                  <a:pos x="134" y="169"/>
                </a:cxn>
                <a:cxn ang="0">
                  <a:pos x="143" y="163"/>
                </a:cxn>
                <a:cxn ang="0">
                  <a:pos x="149" y="160"/>
                </a:cxn>
                <a:cxn ang="0">
                  <a:pos x="160" y="154"/>
                </a:cxn>
                <a:cxn ang="0">
                  <a:pos x="178" y="139"/>
                </a:cxn>
                <a:cxn ang="0">
                  <a:pos x="190" y="121"/>
                </a:cxn>
                <a:cxn ang="0">
                  <a:pos x="196" y="101"/>
                </a:cxn>
              </a:cxnLst>
              <a:rect l="0" t="0" r="r" b="b"/>
              <a:pathLst>
                <a:path w="199" h="231">
                  <a:moveTo>
                    <a:pt x="198" y="91"/>
                  </a:moveTo>
                  <a:lnTo>
                    <a:pt x="197" y="83"/>
                  </a:lnTo>
                  <a:lnTo>
                    <a:pt x="195" y="75"/>
                  </a:lnTo>
                  <a:lnTo>
                    <a:pt x="193" y="67"/>
                  </a:lnTo>
                  <a:lnTo>
                    <a:pt x="191" y="60"/>
                  </a:lnTo>
                  <a:lnTo>
                    <a:pt x="187" y="53"/>
                  </a:lnTo>
                  <a:lnTo>
                    <a:pt x="182" y="47"/>
                  </a:lnTo>
                  <a:lnTo>
                    <a:pt x="177" y="41"/>
                  </a:lnTo>
                  <a:lnTo>
                    <a:pt x="171" y="35"/>
                  </a:lnTo>
                  <a:lnTo>
                    <a:pt x="169" y="33"/>
                  </a:lnTo>
                  <a:lnTo>
                    <a:pt x="167" y="32"/>
                  </a:lnTo>
                  <a:lnTo>
                    <a:pt x="166" y="30"/>
                  </a:lnTo>
                  <a:lnTo>
                    <a:pt x="164" y="28"/>
                  </a:lnTo>
                  <a:lnTo>
                    <a:pt x="162" y="26"/>
                  </a:lnTo>
                  <a:lnTo>
                    <a:pt x="161" y="25"/>
                  </a:lnTo>
                  <a:lnTo>
                    <a:pt x="159" y="24"/>
                  </a:lnTo>
                  <a:lnTo>
                    <a:pt x="159" y="23"/>
                  </a:lnTo>
                  <a:lnTo>
                    <a:pt x="152" y="18"/>
                  </a:lnTo>
                  <a:lnTo>
                    <a:pt x="144" y="13"/>
                  </a:lnTo>
                  <a:lnTo>
                    <a:pt x="136" y="9"/>
                  </a:lnTo>
                  <a:lnTo>
                    <a:pt x="127" y="6"/>
                  </a:lnTo>
                  <a:lnTo>
                    <a:pt x="119" y="3"/>
                  </a:lnTo>
                  <a:lnTo>
                    <a:pt x="109" y="1"/>
                  </a:lnTo>
                  <a:lnTo>
                    <a:pt x="100" y="0"/>
                  </a:lnTo>
                  <a:lnTo>
                    <a:pt x="90" y="0"/>
                  </a:lnTo>
                  <a:lnTo>
                    <a:pt x="82" y="0"/>
                  </a:lnTo>
                  <a:lnTo>
                    <a:pt x="73" y="1"/>
                  </a:lnTo>
                  <a:lnTo>
                    <a:pt x="64" y="3"/>
                  </a:lnTo>
                  <a:lnTo>
                    <a:pt x="56" y="5"/>
                  </a:lnTo>
                  <a:lnTo>
                    <a:pt x="48" y="9"/>
                  </a:lnTo>
                  <a:lnTo>
                    <a:pt x="40" y="13"/>
                  </a:lnTo>
                  <a:lnTo>
                    <a:pt x="33" y="17"/>
                  </a:lnTo>
                  <a:lnTo>
                    <a:pt x="26" y="23"/>
                  </a:lnTo>
                  <a:lnTo>
                    <a:pt x="20" y="28"/>
                  </a:lnTo>
                  <a:lnTo>
                    <a:pt x="15" y="35"/>
                  </a:lnTo>
                  <a:lnTo>
                    <a:pt x="10" y="41"/>
                  </a:lnTo>
                  <a:lnTo>
                    <a:pt x="6" y="48"/>
                  </a:lnTo>
                  <a:lnTo>
                    <a:pt x="4" y="55"/>
                  </a:lnTo>
                  <a:lnTo>
                    <a:pt x="1" y="63"/>
                  </a:lnTo>
                  <a:lnTo>
                    <a:pt x="0" y="71"/>
                  </a:lnTo>
                  <a:lnTo>
                    <a:pt x="0" y="78"/>
                  </a:lnTo>
                  <a:lnTo>
                    <a:pt x="0" y="84"/>
                  </a:lnTo>
                  <a:lnTo>
                    <a:pt x="15" y="96"/>
                  </a:lnTo>
                  <a:lnTo>
                    <a:pt x="53" y="96"/>
                  </a:lnTo>
                  <a:lnTo>
                    <a:pt x="59" y="96"/>
                  </a:lnTo>
                  <a:lnTo>
                    <a:pt x="59" y="91"/>
                  </a:lnTo>
                  <a:lnTo>
                    <a:pt x="60" y="82"/>
                  </a:lnTo>
                  <a:lnTo>
                    <a:pt x="63" y="75"/>
                  </a:lnTo>
                  <a:lnTo>
                    <a:pt x="67" y="67"/>
                  </a:lnTo>
                  <a:lnTo>
                    <a:pt x="73" y="62"/>
                  </a:lnTo>
                  <a:lnTo>
                    <a:pt x="80" y="57"/>
                  </a:lnTo>
                  <a:lnTo>
                    <a:pt x="88" y="53"/>
                  </a:lnTo>
                  <a:lnTo>
                    <a:pt x="97" y="50"/>
                  </a:lnTo>
                  <a:lnTo>
                    <a:pt x="106" y="50"/>
                  </a:lnTo>
                  <a:lnTo>
                    <a:pt x="109" y="50"/>
                  </a:lnTo>
                  <a:lnTo>
                    <a:pt x="112" y="50"/>
                  </a:lnTo>
                  <a:lnTo>
                    <a:pt x="115" y="50"/>
                  </a:lnTo>
                  <a:lnTo>
                    <a:pt x="118" y="51"/>
                  </a:lnTo>
                  <a:lnTo>
                    <a:pt x="121" y="52"/>
                  </a:lnTo>
                  <a:lnTo>
                    <a:pt x="124" y="52"/>
                  </a:lnTo>
                  <a:lnTo>
                    <a:pt x="126" y="53"/>
                  </a:lnTo>
                  <a:lnTo>
                    <a:pt x="129" y="55"/>
                  </a:lnTo>
                  <a:lnTo>
                    <a:pt x="131" y="57"/>
                  </a:lnTo>
                  <a:lnTo>
                    <a:pt x="133" y="60"/>
                  </a:lnTo>
                  <a:lnTo>
                    <a:pt x="134" y="63"/>
                  </a:lnTo>
                  <a:lnTo>
                    <a:pt x="135" y="66"/>
                  </a:lnTo>
                  <a:lnTo>
                    <a:pt x="136" y="69"/>
                  </a:lnTo>
                  <a:lnTo>
                    <a:pt x="137" y="72"/>
                  </a:lnTo>
                  <a:lnTo>
                    <a:pt x="138" y="75"/>
                  </a:lnTo>
                  <a:lnTo>
                    <a:pt x="138" y="78"/>
                  </a:lnTo>
                  <a:lnTo>
                    <a:pt x="137" y="84"/>
                  </a:lnTo>
                  <a:lnTo>
                    <a:pt x="136" y="90"/>
                  </a:lnTo>
                  <a:lnTo>
                    <a:pt x="134" y="95"/>
                  </a:lnTo>
                  <a:lnTo>
                    <a:pt x="131" y="100"/>
                  </a:lnTo>
                  <a:lnTo>
                    <a:pt x="127" y="105"/>
                  </a:lnTo>
                  <a:lnTo>
                    <a:pt x="123" y="109"/>
                  </a:lnTo>
                  <a:lnTo>
                    <a:pt x="118" y="112"/>
                  </a:lnTo>
                  <a:lnTo>
                    <a:pt x="112" y="115"/>
                  </a:lnTo>
                  <a:lnTo>
                    <a:pt x="112" y="115"/>
                  </a:lnTo>
                  <a:lnTo>
                    <a:pt x="102" y="120"/>
                  </a:lnTo>
                  <a:lnTo>
                    <a:pt x="92" y="126"/>
                  </a:lnTo>
                  <a:lnTo>
                    <a:pt x="85" y="134"/>
                  </a:lnTo>
                  <a:lnTo>
                    <a:pt x="77" y="141"/>
                  </a:lnTo>
                  <a:lnTo>
                    <a:pt x="72" y="150"/>
                  </a:lnTo>
                  <a:lnTo>
                    <a:pt x="67" y="159"/>
                  </a:lnTo>
                  <a:lnTo>
                    <a:pt x="64" y="168"/>
                  </a:lnTo>
                  <a:lnTo>
                    <a:pt x="62" y="178"/>
                  </a:lnTo>
                  <a:lnTo>
                    <a:pt x="61" y="217"/>
                  </a:lnTo>
                  <a:lnTo>
                    <a:pt x="77" y="230"/>
                  </a:lnTo>
                  <a:lnTo>
                    <a:pt x="83" y="230"/>
                  </a:lnTo>
                  <a:lnTo>
                    <a:pt x="116" y="230"/>
                  </a:lnTo>
                  <a:lnTo>
                    <a:pt x="122" y="230"/>
                  </a:lnTo>
                  <a:lnTo>
                    <a:pt x="122" y="192"/>
                  </a:lnTo>
                  <a:lnTo>
                    <a:pt x="123" y="187"/>
                  </a:lnTo>
                  <a:lnTo>
                    <a:pt x="125" y="182"/>
                  </a:lnTo>
                  <a:lnTo>
                    <a:pt x="127" y="177"/>
                  </a:lnTo>
                  <a:lnTo>
                    <a:pt x="131" y="173"/>
                  </a:lnTo>
                  <a:lnTo>
                    <a:pt x="134" y="169"/>
                  </a:lnTo>
                  <a:lnTo>
                    <a:pt x="138" y="166"/>
                  </a:lnTo>
                  <a:lnTo>
                    <a:pt x="143" y="163"/>
                  </a:lnTo>
                  <a:lnTo>
                    <a:pt x="148" y="161"/>
                  </a:lnTo>
                  <a:lnTo>
                    <a:pt x="149" y="160"/>
                  </a:lnTo>
                  <a:lnTo>
                    <a:pt x="150" y="160"/>
                  </a:lnTo>
                  <a:lnTo>
                    <a:pt x="160" y="154"/>
                  </a:lnTo>
                  <a:lnTo>
                    <a:pt x="170" y="147"/>
                  </a:lnTo>
                  <a:lnTo>
                    <a:pt x="178" y="139"/>
                  </a:lnTo>
                  <a:lnTo>
                    <a:pt x="185" y="131"/>
                  </a:lnTo>
                  <a:lnTo>
                    <a:pt x="190" y="121"/>
                  </a:lnTo>
                  <a:lnTo>
                    <a:pt x="194" y="111"/>
                  </a:lnTo>
                  <a:lnTo>
                    <a:pt x="196" y="101"/>
                  </a:lnTo>
                  <a:lnTo>
                    <a:pt x="198" y="91"/>
                  </a:lnTo>
                </a:path>
              </a:pathLst>
            </a:custGeom>
            <a:solidFill>
              <a:srgbClr val="000000"/>
            </a:solidFill>
            <a:ln w="9525" cap="rnd">
              <a:noFill/>
              <a:round/>
              <a:headEnd/>
              <a:tailEnd/>
            </a:ln>
            <a:effectLst/>
          </p:spPr>
          <p:txBody>
            <a:bodyPr/>
            <a:lstStyle/>
            <a:p>
              <a:endParaRPr lang="en-US"/>
            </a:p>
          </p:txBody>
        </p:sp>
        <p:sp>
          <p:nvSpPr>
            <p:cNvPr id="13363" name="Freeform 51"/>
            <p:cNvSpPr>
              <a:spLocks/>
            </p:cNvSpPr>
            <p:nvPr/>
          </p:nvSpPr>
          <p:spPr bwMode="auto">
            <a:xfrm>
              <a:off x="3919" y="3063"/>
              <a:ext cx="86" cy="73"/>
            </a:xfrm>
            <a:custGeom>
              <a:avLst/>
              <a:gdLst/>
              <a:ahLst/>
              <a:cxnLst>
                <a:cxn ang="0">
                  <a:pos x="66" y="13"/>
                </a:cxn>
                <a:cxn ang="0">
                  <a:pos x="62" y="10"/>
                </a:cxn>
                <a:cxn ang="0">
                  <a:pos x="57" y="7"/>
                </a:cxn>
                <a:cxn ang="0">
                  <a:pos x="54" y="4"/>
                </a:cxn>
                <a:cxn ang="0">
                  <a:pos x="50" y="3"/>
                </a:cxn>
                <a:cxn ang="0">
                  <a:pos x="46" y="1"/>
                </a:cxn>
                <a:cxn ang="0">
                  <a:pos x="43" y="0"/>
                </a:cxn>
                <a:cxn ang="0">
                  <a:pos x="39" y="0"/>
                </a:cxn>
                <a:cxn ang="0">
                  <a:pos x="34" y="0"/>
                </a:cxn>
                <a:cxn ang="0">
                  <a:pos x="27" y="0"/>
                </a:cxn>
                <a:cxn ang="0">
                  <a:pos x="21" y="2"/>
                </a:cxn>
                <a:cxn ang="0">
                  <a:pos x="15" y="5"/>
                </a:cxn>
                <a:cxn ang="0">
                  <a:pos x="10" y="9"/>
                </a:cxn>
                <a:cxn ang="0">
                  <a:pos x="6" y="13"/>
                </a:cxn>
                <a:cxn ang="0">
                  <a:pos x="3" y="18"/>
                </a:cxn>
                <a:cxn ang="0">
                  <a:pos x="1" y="23"/>
                </a:cxn>
                <a:cxn ang="0">
                  <a:pos x="0" y="30"/>
                </a:cxn>
                <a:cxn ang="0">
                  <a:pos x="0" y="34"/>
                </a:cxn>
                <a:cxn ang="0">
                  <a:pos x="1" y="38"/>
                </a:cxn>
                <a:cxn ang="0">
                  <a:pos x="2" y="41"/>
                </a:cxn>
                <a:cxn ang="0">
                  <a:pos x="4" y="45"/>
                </a:cxn>
                <a:cxn ang="0">
                  <a:pos x="7" y="48"/>
                </a:cxn>
                <a:cxn ang="0">
                  <a:pos x="10" y="51"/>
                </a:cxn>
                <a:cxn ang="0">
                  <a:pos x="14" y="55"/>
                </a:cxn>
                <a:cxn ang="0">
                  <a:pos x="19" y="58"/>
                </a:cxn>
                <a:cxn ang="0">
                  <a:pos x="23" y="62"/>
                </a:cxn>
                <a:cxn ang="0">
                  <a:pos x="27" y="65"/>
                </a:cxn>
                <a:cxn ang="0">
                  <a:pos x="31" y="67"/>
                </a:cxn>
                <a:cxn ang="0">
                  <a:pos x="34" y="69"/>
                </a:cxn>
                <a:cxn ang="0">
                  <a:pos x="38" y="70"/>
                </a:cxn>
                <a:cxn ang="0">
                  <a:pos x="42" y="71"/>
                </a:cxn>
                <a:cxn ang="0">
                  <a:pos x="45" y="71"/>
                </a:cxn>
                <a:cxn ang="0">
                  <a:pos x="50" y="72"/>
                </a:cxn>
                <a:cxn ang="0">
                  <a:pos x="57" y="71"/>
                </a:cxn>
                <a:cxn ang="0">
                  <a:pos x="64" y="69"/>
                </a:cxn>
                <a:cxn ang="0">
                  <a:pos x="69" y="66"/>
                </a:cxn>
                <a:cxn ang="0">
                  <a:pos x="75" y="63"/>
                </a:cxn>
                <a:cxn ang="0">
                  <a:pos x="79" y="58"/>
                </a:cxn>
                <a:cxn ang="0">
                  <a:pos x="82" y="53"/>
                </a:cxn>
                <a:cxn ang="0">
                  <a:pos x="84" y="48"/>
                </a:cxn>
                <a:cxn ang="0">
                  <a:pos x="85" y="41"/>
                </a:cxn>
                <a:cxn ang="0">
                  <a:pos x="84" y="37"/>
                </a:cxn>
                <a:cxn ang="0">
                  <a:pos x="83" y="33"/>
                </a:cxn>
                <a:cxn ang="0">
                  <a:pos x="81" y="30"/>
                </a:cxn>
                <a:cxn ang="0">
                  <a:pos x="79" y="26"/>
                </a:cxn>
                <a:cxn ang="0">
                  <a:pos x="77" y="23"/>
                </a:cxn>
                <a:cxn ang="0">
                  <a:pos x="74" y="20"/>
                </a:cxn>
                <a:cxn ang="0">
                  <a:pos x="70" y="17"/>
                </a:cxn>
                <a:cxn ang="0">
                  <a:pos x="66" y="13"/>
                </a:cxn>
              </a:cxnLst>
              <a:rect l="0" t="0" r="r" b="b"/>
              <a:pathLst>
                <a:path w="86" h="73">
                  <a:moveTo>
                    <a:pt x="66" y="13"/>
                  </a:moveTo>
                  <a:lnTo>
                    <a:pt x="62" y="10"/>
                  </a:lnTo>
                  <a:lnTo>
                    <a:pt x="57" y="7"/>
                  </a:lnTo>
                  <a:lnTo>
                    <a:pt x="54" y="4"/>
                  </a:lnTo>
                  <a:lnTo>
                    <a:pt x="50" y="3"/>
                  </a:lnTo>
                  <a:lnTo>
                    <a:pt x="46" y="1"/>
                  </a:lnTo>
                  <a:lnTo>
                    <a:pt x="43" y="0"/>
                  </a:lnTo>
                  <a:lnTo>
                    <a:pt x="39" y="0"/>
                  </a:lnTo>
                  <a:lnTo>
                    <a:pt x="34" y="0"/>
                  </a:lnTo>
                  <a:lnTo>
                    <a:pt x="27" y="0"/>
                  </a:lnTo>
                  <a:lnTo>
                    <a:pt x="21" y="2"/>
                  </a:lnTo>
                  <a:lnTo>
                    <a:pt x="15" y="5"/>
                  </a:lnTo>
                  <a:lnTo>
                    <a:pt x="10" y="9"/>
                  </a:lnTo>
                  <a:lnTo>
                    <a:pt x="6" y="13"/>
                  </a:lnTo>
                  <a:lnTo>
                    <a:pt x="3" y="18"/>
                  </a:lnTo>
                  <a:lnTo>
                    <a:pt x="1" y="23"/>
                  </a:lnTo>
                  <a:lnTo>
                    <a:pt x="0" y="30"/>
                  </a:lnTo>
                  <a:lnTo>
                    <a:pt x="0" y="34"/>
                  </a:lnTo>
                  <a:lnTo>
                    <a:pt x="1" y="38"/>
                  </a:lnTo>
                  <a:lnTo>
                    <a:pt x="2" y="41"/>
                  </a:lnTo>
                  <a:lnTo>
                    <a:pt x="4" y="45"/>
                  </a:lnTo>
                  <a:lnTo>
                    <a:pt x="7" y="48"/>
                  </a:lnTo>
                  <a:lnTo>
                    <a:pt x="10" y="51"/>
                  </a:lnTo>
                  <a:lnTo>
                    <a:pt x="14" y="55"/>
                  </a:lnTo>
                  <a:lnTo>
                    <a:pt x="19" y="58"/>
                  </a:lnTo>
                  <a:lnTo>
                    <a:pt x="23" y="62"/>
                  </a:lnTo>
                  <a:lnTo>
                    <a:pt x="27" y="65"/>
                  </a:lnTo>
                  <a:lnTo>
                    <a:pt x="31" y="67"/>
                  </a:lnTo>
                  <a:lnTo>
                    <a:pt x="34" y="69"/>
                  </a:lnTo>
                  <a:lnTo>
                    <a:pt x="38" y="70"/>
                  </a:lnTo>
                  <a:lnTo>
                    <a:pt x="42" y="71"/>
                  </a:lnTo>
                  <a:lnTo>
                    <a:pt x="45" y="71"/>
                  </a:lnTo>
                  <a:lnTo>
                    <a:pt x="50" y="72"/>
                  </a:lnTo>
                  <a:lnTo>
                    <a:pt x="57" y="71"/>
                  </a:lnTo>
                  <a:lnTo>
                    <a:pt x="64" y="69"/>
                  </a:lnTo>
                  <a:lnTo>
                    <a:pt x="69" y="66"/>
                  </a:lnTo>
                  <a:lnTo>
                    <a:pt x="75" y="63"/>
                  </a:lnTo>
                  <a:lnTo>
                    <a:pt x="79" y="58"/>
                  </a:lnTo>
                  <a:lnTo>
                    <a:pt x="82" y="53"/>
                  </a:lnTo>
                  <a:lnTo>
                    <a:pt x="84" y="48"/>
                  </a:lnTo>
                  <a:lnTo>
                    <a:pt x="85" y="41"/>
                  </a:lnTo>
                  <a:lnTo>
                    <a:pt x="84" y="37"/>
                  </a:lnTo>
                  <a:lnTo>
                    <a:pt x="83" y="33"/>
                  </a:lnTo>
                  <a:lnTo>
                    <a:pt x="81" y="30"/>
                  </a:lnTo>
                  <a:lnTo>
                    <a:pt x="79" y="26"/>
                  </a:lnTo>
                  <a:lnTo>
                    <a:pt x="77" y="23"/>
                  </a:lnTo>
                  <a:lnTo>
                    <a:pt x="74" y="20"/>
                  </a:lnTo>
                  <a:lnTo>
                    <a:pt x="70" y="17"/>
                  </a:lnTo>
                  <a:lnTo>
                    <a:pt x="66" y="13"/>
                  </a:lnTo>
                </a:path>
              </a:pathLst>
            </a:custGeom>
            <a:solidFill>
              <a:srgbClr val="000000"/>
            </a:solidFill>
            <a:ln w="9525" cap="rnd">
              <a:noFill/>
              <a:round/>
              <a:headEnd/>
              <a:tailEnd/>
            </a:ln>
            <a:effectLst/>
          </p:spPr>
          <p:txBody>
            <a:bodyPr/>
            <a:lstStyle/>
            <a:p>
              <a:endParaRPr lang="en-US"/>
            </a:p>
          </p:txBody>
        </p:sp>
        <p:sp>
          <p:nvSpPr>
            <p:cNvPr id="13364" name="Freeform 52"/>
            <p:cNvSpPr>
              <a:spLocks/>
            </p:cNvSpPr>
            <p:nvPr/>
          </p:nvSpPr>
          <p:spPr bwMode="auto">
            <a:xfrm>
              <a:off x="3883" y="2845"/>
              <a:ext cx="184" cy="219"/>
            </a:xfrm>
            <a:custGeom>
              <a:avLst/>
              <a:gdLst/>
              <a:ahLst/>
              <a:cxnLst>
                <a:cxn ang="0">
                  <a:pos x="181" y="90"/>
                </a:cxn>
                <a:cxn ang="0">
                  <a:pos x="175" y="110"/>
                </a:cxn>
                <a:cxn ang="0">
                  <a:pos x="163" y="128"/>
                </a:cxn>
                <a:cxn ang="0">
                  <a:pos x="145" y="143"/>
                </a:cxn>
                <a:cxn ang="0">
                  <a:pos x="136" y="147"/>
                </a:cxn>
                <a:cxn ang="0">
                  <a:pos x="134" y="149"/>
                </a:cxn>
                <a:cxn ang="0">
                  <a:pos x="128" y="151"/>
                </a:cxn>
                <a:cxn ang="0">
                  <a:pos x="119" y="158"/>
                </a:cxn>
                <a:cxn ang="0">
                  <a:pos x="112" y="166"/>
                </a:cxn>
                <a:cxn ang="0">
                  <a:pos x="108" y="175"/>
                </a:cxn>
                <a:cxn ang="0">
                  <a:pos x="107" y="218"/>
                </a:cxn>
                <a:cxn ang="0">
                  <a:pos x="68" y="218"/>
                </a:cxn>
                <a:cxn ang="0">
                  <a:pos x="62" y="179"/>
                </a:cxn>
                <a:cxn ang="0">
                  <a:pos x="68" y="159"/>
                </a:cxn>
                <a:cxn ang="0">
                  <a:pos x="78" y="141"/>
                </a:cxn>
                <a:cxn ang="0">
                  <a:pos x="93" y="127"/>
                </a:cxn>
                <a:cxn ang="0">
                  <a:pos x="112" y="116"/>
                </a:cxn>
                <a:cxn ang="0">
                  <a:pos x="118" y="112"/>
                </a:cxn>
                <a:cxn ang="0">
                  <a:pos x="127" y="105"/>
                </a:cxn>
                <a:cxn ang="0">
                  <a:pos x="134" y="95"/>
                </a:cxn>
                <a:cxn ang="0">
                  <a:pos x="138" y="84"/>
                </a:cxn>
                <a:cxn ang="0">
                  <a:pos x="138" y="75"/>
                </a:cxn>
                <a:cxn ang="0">
                  <a:pos x="136" y="67"/>
                </a:cxn>
                <a:cxn ang="0">
                  <a:pos x="133" y="59"/>
                </a:cxn>
                <a:cxn ang="0">
                  <a:pos x="128" y="53"/>
                </a:cxn>
                <a:cxn ang="0">
                  <a:pos x="121" y="47"/>
                </a:cxn>
                <a:cxn ang="0">
                  <a:pos x="113" y="43"/>
                </a:cxn>
                <a:cxn ang="0">
                  <a:pos x="105" y="39"/>
                </a:cxn>
                <a:cxn ang="0">
                  <a:pos x="95" y="38"/>
                </a:cxn>
                <a:cxn ang="0">
                  <a:pos x="81" y="38"/>
                </a:cxn>
                <a:cxn ang="0">
                  <a:pos x="65" y="45"/>
                </a:cxn>
                <a:cxn ang="0">
                  <a:pos x="52" y="56"/>
                </a:cxn>
                <a:cxn ang="0">
                  <a:pos x="45" y="70"/>
                </a:cxn>
                <a:cxn ang="0">
                  <a:pos x="44" y="84"/>
                </a:cxn>
                <a:cxn ang="0">
                  <a:pos x="6" y="84"/>
                </a:cxn>
                <a:cxn ang="0">
                  <a:pos x="0" y="79"/>
                </a:cxn>
                <a:cxn ang="0">
                  <a:pos x="1" y="63"/>
                </a:cxn>
                <a:cxn ang="0">
                  <a:pos x="6" y="48"/>
                </a:cxn>
                <a:cxn ang="0">
                  <a:pos x="15" y="35"/>
                </a:cxn>
                <a:cxn ang="0">
                  <a:pos x="26" y="23"/>
                </a:cxn>
                <a:cxn ang="0">
                  <a:pos x="40" y="13"/>
                </a:cxn>
                <a:cxn ang="0">
                  <a:pos x="56" y="5"/>
                </a:cxn>
                <a:cxn ang="0">
                  <a:pos x="73" y="1"/>
                </a:cxn>
                <a:cxn ang="0">
                  <a:pos x="91" y="0"/>
                </a:cxn>
                <a:cxn ang="0">
                  <a:pos x="109" y="1"/>
                </a:cxn>
                <a:cxn ang="0">
                  <a:pos x="126" y="5"/>
                </a:cxn>
                <a:cxn ang="0">
                  <a:pos x="142" y="13"/>
                </a:cxn>
                <a:cxn ang="0">
                  <a:pos x="156" y="23"/>
                </a:cxn>
                <a:cxn ang="0">
                  <a:pos x="167" y="35"/>
                </a:cxn>
                <a:cxn ang="0">
                  <a:pos x="176" y="48"/>
                </a:cxn>
                <a:cxn ang="0">
                  <a:pos x="180" y="63"/>
                </a:cxn>
                <a:cxn ang="0">
                  <a:pos x="183" y="79"/>
                </a:cxn>
              </a:cxnLst>
              <a:rect l="0" t="0" r="r" b="b"/>
              <a:pathLst>
                <a:path w="184" h="219">
                  <a:moveTo>
                    <a:pt x="183" y="79"/>
                  </a:moveTo>
                  <a:lnTo>
                    <a:pt x="181" y="90"/>
                  </a:lnTo>
                  <a:lnTo>
                    <a:pt x="179" y="100"/>
                  </a:lnTo>
                  <a:lnTo>
                    <a:pt x="175" y="110"/>
                  </a:lnTo>
                  <a:lnTo>
                    <a:pt x="169" y="119"/>
                  </a:lnTo>
                  <a:lnTo>
                    <a:pt x="163" y="128"/>
                  </a:lnTo>
                  <a:lnTo>
                    <a:pt x="154" y="136"/>
                  </a:lnTo>
                  <a:lnTo>
                    <a:pt x="145" y="143"/>
                  </a:lnTo>
                  <a:lnTo>
                    <a:pt x="134" y="149"/>
                  </a:lnTo>
                  <a:lnTo>
                    <a:pt x="136" y="147"/>
                  </a:lnTo>
                  <a:lnTo>
                    <a:pt x="135" y="148"/>
                  </a:lnTo>
                  <a:lnTo>
                    <a:pt x="134" y="149"/>
                  </a:lnTo>
                  <a:lnTo>
                    <a:pt x="133" y="149"/>
                  </a:lnTo>
                  <a:lnTo>
                    <a:pt x="128" y="151"/>
                  </a:lnTo>
                  <a:lnTo>
                    <a:pt x="123" y="155"/>
                  </a:lnTo>
                  <a:lnTo>
                    <a:pt x="119" y="158"/>
                  </a:lnTo>
                  <a:lnTo>
                    <a:pt x="115" y="162"/>
                  </a:lnTo>
                  <a:lnTo>
                    <a:pt x="112" y="166"/>
                  </a:lnTo>
                  <a:lnTo>
                    <a:pt x="110" y="170"/>
                  </a:lnTo>
                  <a:lnTo>
                    <a:pt x="108" y="175"/>
                  </a:lnTo>
                  <a:lnTo>
                    <a:pt x="106" y="180"/>
                  </a:lnTo>
                  <a:lnTo>
                    <a:pt x="107" y="218"/>
                  </a:lnTo>
                  <a:lnTo>
                    <a:pt x="101" y="218"/>
                  </a:lnTo>
                  <a:lnTo>
                    <a:pt x="68" y="218"/>
                  </a:lnTo>
                  <a:lnTo>
                    <a:pt x="61" y="218"/>
                  </a:lnTo>
                  <a:lnTo>
                    <a:pt x="62" y="179"/>
                  </a:lnTo>
                  <a:lnTo>
                    <a:pt x="65" y="169"/>
                  </a:lnTo>
                  <a:lnTo>
                    <a:pt x="68" y="159"/>
                  </a:lnTo>
                  <a:lnTo>
                    <a:pt x="72" y="150"/>
                  </a:lnTo>
                  <a:lnTo>
                    <a:pt x="78" y="141"/>
                  </a:lnTo>
                  <a:lnTo>
                    <a:pt x="85" y="134"/>
                  </a:lnTo>
                  <a:lnTo>
                    <a:pt x="93" y="127"/>
                  </a:lnTo>
                  <a:lnTo>
                    <a:pt x="102" y="121"/>
                  </a:lnTo>
                  <a:lnTo>
                    <a:pt x="112" y="116"/>
                  </a:lnTo>
                  <a:lnTo>
                    <a:pt x="112" y="115"/>
                  </a:lnTo>
                  <a:lnTo>
                    <a:pt x="118" y="112"/>
                  </a:lnTo>
                  <a:lnTo>
                    <a:pt x="123" y="109"/>
                  </a:lnTo>
                  <a:lnTo>
                    <a:pt x="127" y="105"/>
                  </a:lnTo>
                  <a:lnTo>
                    <a:pt x="132" y="100"/>
                  </a:lnTo>
                  <a:lnTo>
                    <a:pt x="134" y="95"/>
                  </a:lnTo>
                  <a:lnTo>
                    <a:pt x="137" y="90"/>
                  </a:lnTo>
                  <a:lnTo>
                    <a:pt x="138" y="84"/>
                  </a:lnTo>
                  <a:lnTo>
                    <a:pt x="138" y="79"/>
                  </a:lnTo>
                  <a:lnTo>
                    <a:pt x="138" y="75"/>
                  </a:lnTo>
                  <a:lnTo>
                    <a:pt x="137" y="71"/>
                  </a:lnTo>
                  <a:lnTo>
                    <a:pt x="136" y="67"/>
                  </a:lnTo>
                  <a:lnTo>
                    <a:pt x="135" y="63"/>
                  </a:lnTo>
                  <a:lnTo>
                    <a:pt x="133" y="59"/>
                  </a:lnTo>
                  <a:lnTo>
                    <a:pt x="131" y="56"/>
                  </a:lnTo>
                  <a:lnTo>
                    <a:pt x="128" y="53"/>
                  </a:lnTo>
                  <a:lnTo>
                    <a:pt x="125" y="50"/>
                  </a:lnTo>
                  <a:lnTo>
                    <a:pt x="121" y="47"/>
                  </a:lnTo>
                  <a:lnTo>
                    <a:pt x="117" y="44"/>
                  </a:lnTo>
                  <a:lnTo>
                    <a:pt x="113" y="43"/>
                  </a:lnTo>
                  <a:lnTo>
                    <a:pt x="109" y="41"/>
                  </a:lnTo>
                  <a:lnTo>
                    <a:pt x="105" y="39"/>
                  </a:lnTo>
                  <a:lnTo>
                    <a:pt x="100" y="38"/>
                  </a:lnTo>
                  <a:lnTo>
                    <a:pt x="95" y="38"/>
                  </a:lnTo>
                  <a:lnTo>
                    <a:pt x="91" y="38"/>
                  </a:lnTo>
                  <a:lnTo>
                    <a:pt x="81" y="38"/>
                  </a:lnTo>
                  <a:lnTo>
                    <a:pt x="72" y="41"/>
                  </a:lnTo>
                  <a:lnTo>
                    <a:pt x="65" y="45"/>
                  </a:lnTo>
                  <a:lnTo>
                    <a:pt x="58" y="50"/>
                  </a:lnTo>
                  <a:lnTo>
                    <a:pt x="52" y="56"/>
                  </a:lnTo>
                  <a:lnTo>
                    <a:pt x="47" y="63"/>
                  </a:lnTo>
                  <a:lnTo>
                    <a:pt x="45" y="70"/>
                  </a:lnTo>
                  <a:lnTo>
                    <a:pt x="44" y="79"/>
                  </a:lnTo>
                  <a:lnTo>
                    <a:pt x="44" y="84"/>
                  </a:lnTo>
                  <a:lnTo>
                    <a:pt x="37" y="84"/>
                  </a:lnTo>
                  <a:lnTo>
                    <a:pt x="6" y="84"/>
                  </a:lnTo>
                  <a:lnTo>
                    <a:pt x="0" y="84"/>
                  </a:lnTo>
                  <a:lnTo>
                    <a:pt x="0" y="79"/>
                  </a:lnTo>
                  <a:lnTo>
                    <a:pt x="0" y="71"/>
                  </a:lnTo>
                  <a:lnTo>
                    <a:pt x="1" y="63"/>
                  </a:lnTo>
                  <a:lnTo>
                    <a:pt x="4" y="56"/>
                  </a:lnTo>
                  <a:lnTo>
                    <a:pt x="6" y="48"/>
                  </a:lnTo>
                  <a:lnTo>
                    <a:pt x="11" y="42"/>
                  </a:lnTo>
                  <a:lnTo>
                    <a:pt x="15" y="35"/>
                  </a:lnTo>
                  <a:lnTo>
                    <a:pt x="20" y="29"/>
                  </a:lnTo>
                  <a:lnTo>
                    <a:pt x="26" y="23"/>
                  </a:lnTo>
                  <a:lnTo>
                    <a:pt x="33" y="18"/>
                  </a:lnTo>
                  <a:lnTo>
                    <a:pt x="40" y="13"/>
                  </a:lnTo>
                  <a:lnTo>
                    <a:pt x="48" y="9"/>
                  </a:lnTo>
                  <a:lnTo>
                    <a:pt x="56" y="5"/>
                  </a:lnTo>
                  <a:lnTo>
                    <a:pt x="65" y="3"/>
                  </a:lnTo>
                  <a:lnTo>
                    <a:pt x="73" y="1"/>
                  </a:lnTo>
                  <a:lnTo>
                    <a:pt x="82" y="0"/>
                  </a:lnTo>
                  <a:lnTo>
                    <a:pt x="91" y="0"/>
                  </a:lnTo>
                  <a:lnTo>
                    <a:pt x="100" y="0"/>
                  </a:lnTo>
                  <a:lnTo>
                    <a:pt x="109" y="1"/>
                  </a:lnTo>
                  <a:lnTo>
                    <a:pt x="117" y="3"/>
                  </a:lnTo>
                  <a:lnTo>
                    <a:pt x="126" y="5"/>
                  </a:lnTo>
                  <a:lnTo>
                    <a:pt x="134" y="9"/>
                  </a:lnTo>
                  <a:lnTo>
                    <a:pt x="142" y="13"/>
                  </a:lnTo>
                  <a:lnTo>
                    <a:pt x="149" y="18"/>
                  </a:lnTo>
                  <a:lnTo>
                    <a:pt x="156" y="23"/>
                  </a:lnTo>
                  <a:lnTo>
                    <a:pt x="162" y="29"/>
                  </a:lnTo>
                  <a:lnTo>
                    <a:pt x="167" y="35"/>
                  </a:lnTo>
                  <a:lnTo>
                    <a:pt x="171" y="42"/>
                  </a:lnTo>
                  <a:lnTo>
                    <a:pt x="176" y="48"/>
                  </a:lnTo>
                  <a:lnTo>
                    <a:pt x="178" y="56"/>
                  </a:lnTo>
                  <a:lnTo>
                    <a:pt x="180" y="63"/>
                  </a:lnTo>
                  <a:lnTo>
                    <a:pt x="182" y="71"/>
                  </a:lnTo>
                  <a:lnTo>
                    <a:pt x="183" y="79"/>
                  </a:lnTo>
                </a:path>
              </a:pathLst>
            </a:custGeom>
            <a:solidFill>
              <a:srgbClr val="66CCFF"/>
            </a:solidFill>
            <a:ln w="9525" cap="rnd">
              <a:noFill/>
              <a:round/>
              <a:headEnd/>
              <a:tailEnd/>
            </a:ln>
            <a:effectLst/>
          </p:spPr>
          <p:txBody>
            <a:bodyPr/>
            <a:lstStyle/>
            <a:p>
              <a:endParaRPr lang="en-US"/>
            </a:p>
          </p:txBody>
        </p:sp>
        <p:sp>
          <p:nvSpPr>
            <p:cNvPr id="13365" name="Freeform 53"/>
            <p:cNvSpPr>
              <a:spLocks/>
            </p:cNvSpPr>
            <p:nvPr/>
          </p:nvSpPr>
          <p:spPr bwMode="auto">
            <a:xfrm>
              <a:off x="3935" y="3075"/>
              <a:ext cx="70" cy="61"/>
            </a:xfrm>
            <a:custGeom>
              <a:avLst/>
              <a:gdLst/>
              <a:ahLst/>
              <a:cxnLst>
                <a:cxn ang="0">
                  <a:pos x="34" y="60"/>
                </a:cxn>
                <a:cxn ang="0">
                  <a:pos x="41" y="59"/>
                </a:cxn>
                <a:cxn ang="0">
                  <a:pos x="48" y="57"/>
                </a:cxn>
                <a:cxn ang="0">
                  <a:pos x="53" y="55"/>
                </a:cxn>
                <a:cxn ang="0">
                  <a:pos x="59" y="51"/>
                </a:cxn>
                <a:cxn ang="0">
                  <a:pos x="63" y="46"/>
                </a:cxn>
                <a:cxn ang="0">
                  <a:pos x="66" y="41"/>
                </a:cxn>
                <a:cxn ang="0">
                  <a:pos x="68" y="35"/>
                </a:cxn>
                <a:cxn ang="0">
                  <a:pos x="69" y="30"/>
                </a:cxn>
                <a:cxn ang="0">
                  <a:pos x="68" y="24"/>
                </a:cxn>
                <a:cxn ang="0">
                  <a:pos x="66" y="18"/>
                </a:cxn>
                <a:cxn ang="0">
                  <a:pos x="63" y="13"/>
                </a:cxn>
                <a:cxn ang="0">
                  <a:pos x="59" y="8"/>
                </a:cxn>
                <a:cxn ang="0">
                  <a:pos x="53" y="5"/>
                </a:cxn>
                <a:cxn ang="0">
                  <a:pos x="48" y="2"/>
                </a:cxn>
                <a:cxn ang="0">
                  <a:pos x="41" y="0"/>
                </a:cxn>
                <a:cxn ang="0">
                  <a:pos x="34" y="0"/>
                </a:cxn>
                <a:cxn ang="0">
                  <a:pos x="27" y="0"/>
                </a:cxn>
                <a:cxn ang="0">
                  <a:pos x="20" y="2"/>
                </a:cxn>
                <a:cxn ang="0">
                  <a:pos x="15" y="5"/>
                </a:cxn>
                <a:cxn ang="0">
                  <a:pos x="9" y="8"/>
                </a:cxn>
                <a:cxn ang="0">
                  <a:pos x="5" y="13"/>
                </a:cxn>
                <a:cxn ang="0">
                  <a:pos x="2" y="18"/>
                </a:cxn>
                <a:cxn ang="0">
                  <a:pos x="0" y="24"/>
                </a:cxn>
                <a:cxn ang="0">
                  <a:pos x="0" y="30"/>
                </a:cxn>
                <a:cxn ang="0">
                  <a:pos x="0" y="35"/>
                </a:cxn>
                <a:cxn ang="0">
                  <a:pos x="2" y="41"/>
                </a:cxn>
                <a:cxn ang="0">
                  <a:pos x="5" y="46"/>
                </a:cxn>
                <a:cxn ang="0">
                  <a:pos x="9" y="51"/>
                </a:cxn>
                <a:cxn ang="0">
                  <a:pos x="15" y="55"/>
                </a:cxn>
                <a:cxn ang="0">
                  <a:pos x="20" y="57"/>
                </a:cxn>
                <a:cxn ang="0">
                  <a:pos x="27" y="59"/>
                </a:cxn>
                <a:cxn ang="0">
                  <a:pos x="34" y="60"/>
                </a:cxn>
              </a:cxnLst>
              <a:rect l="0" t="0" r="r" b="b"/>
              <a:pathLst>
                <a:path w="70" h="61">
                  <a:moveTo>
                    <a:pt x="34" y="60"/>
                  </a:moveTo>
                  <a:lnTo>
                    <a:pt x="41" y="59"/>
                  </a:lnTo>
                  <a:lnTo>
                    <a:pt x="48" y="57"/>
                  </a:lnTo>
                  <a:lnTo>
                    <a:pt x="53" y="55"/>
                  </a:lnTo>
                  <a:lnTo>
                    <a:pt x="59" y="51"/>
                  </a:lnTo>
                  <a:lnTo>
                    <a:pt x="63" y="46"/>
                  </a:lnTo>
                  <a:lnTo>
                    <a:pt x="66" y="41"/>
                  </a:lnTo>
                  <a:lnTo>
                    <a:pt x="68" y="35"/>
                  </a:lnTo>
                  <a:lnTo>
                    <a:pt x="69" y="30"/>
                  </a:lnTo>
                  <a:lnTo>
                    <a:pt x="68" y="24"/>
                  </a:lnTo>
                  <a:lnTo>
                    <a:pt x="66" y="18"/>
                  </a:lnTo>
                  <a:lnTo>
                    <a:pt x="63" y="13"/>
                  </a:lnTo>
                  <a:lnTo>
                    <a:pt x="59" y="8"/>
                  </a:lnTo>
                  <a:lnTo>
                    <a:pt x="53" y="5"/>
                  </a:lnTo>
                  <a:lnTo>
                    <a:pt x="48" y="2"/>
                  </a:lnTo>
                  <a:lnTo>
                    <a:pt x="41" y="0"/>
                  </a:lnTo>
                  <a:lnTo>
                    <a:pt x="34" y="0"/>
                  </a:lnTo>
                  <a:lnTo>
                    <a:pt x="27" y="0"/>
                  </a:lnTo>
                  <a:lnTo>
                    <a:pt x="20" y="2"/>
                  </a:lnTo>
                  <a:lnTo>
                    <a:pt x="15" y="5"/>
                  </a:lnTo>
                  <a:lnTo>
                    <a:pt x="9" y="8"/>
                  </a:lnTo>
                  <a:lnTo>
                    <a:pt x="5" y="13"/>
                  </a:lnTo>
                  <a:lnTo>
                    <a:pt x="2" y="18"/>
                  </a:lnTo>
                  <a:lnTo>
                    <a:pt x="0" y="24"/>
                  </a:lnTo>
                  <a:lnTo>
                    <a:pt x="0" y="30"/>
                  </a:lnTo>
                  <a:lnTo>
                    <a:pt x="0" y="35"/>
                  </a:lnTo>
                  <a:lnTo>
                    <a:pt x="2" y="41"/>
                  </a:lnTo>
                  <a:lnTo>
                    <a:pt x="5" y="46"/>
                  </a:lnTo>
                  <a:lnTo>
                    <a:pt x="9" y="51"/>
                  </a:lnTo>
                  <a:lnTo>
                    <a:pt x="15" y="55"/>
                  </a:lnTo>
                  <a:lnTo>
                    <a:pt x="20" y="57"/>
                  </a:lnTo>
                  <a:lnTo>
                    <a:pt x="27" y="59"/>
                  </a:lnTo>
                  <a:lnTo>
                    <a:pt x="34" y="60"/>
                  </a:lnTo>
                </a:path>
              </a:pathLst>
            </a:custGeom>
            <a:solidFill>
              <a:srgbClr val="66CCFF"/>
            </a:solidFill>
            <a:ln w="9525" cap="rnd">
              <a:noFill/>
              <a:round/>
              <a:headEnd/>
              <a:tailEnd/>
            </a:ln>
            <a:effectLst/>
          </p:spPr>
          <p:txBody>
            <a:bodyPr/>
            <a:lstStyle/>
            <a:p>
              <a:endParaRPr lang="en-US"/>
            </a:p>
          </p:txBody>
        </p:sp>
      </p:grpSp>
      <p:grpSp>
        <p:nvGrpSpPr>
          <p:cNvPr id="4" name="Group 54"/>
          <p:cNvGrpSpPr>
            <a:grpSpLocks/>
          </p:cNvGrpSpPr>
          <p:nvPr/>
        </p:nvGrpSpPr>
        <p:grpSpPr bwMode="auto">
          <a:xfrm>
            <a:off x="1716088" y="5427663"/>
            <a:ext cx="447675" cy="885825"/>
            <a:chOff x="1110" y="3369"/>
            <a:chExt cx="282" cy="558"/>
          </a:xfrm>
        </p:grpSpPr>
        <p:sp>
          <p:nvSpPr>
            <p:cNvPr id="13367" name="Freeform 55"/>
            <p:cNvSpPr>
              <a:spLocks/>
            </p:cNvSpPr>
            <p:nvPr/>
          </p:nvSpPr>
          <p:spPr bwMode="auto">
            <a:xfrm>
              <a:off x="1110" y="3369"/>
              <a:ext cx="240" cy="532"/>
            </a:xfrm>
            <a:custGeom>
              <a:avLst/>
              <a:gdLst/>
              <a:ahLst/>
              <a:cxnLst>
                <a:cxn ang="0">
                  <a:pos x="239" y="454"/>
                </a:cxn>
                <a:cxn ang="0">
                  <a:pos x="239" y="0"/>
                </a:cxn>
                <a:cxn ang="0">
                  <a:pos x="0" y="75"/>
                </a:cxn>
                <a:cxn ang="0">
                  <a:pos x="0" y="531"/>
                </a:cxn>
                <a:cxn ang="0">
                  <a:pos x="239" y="454"/>
                </a:cxn>
              </a:cxnLst>
              <a:rect l="0" t="0" r="r" b="b"/>
              <a:pathLst>
                <a:path w="240" h="532">
                  <a:moveTo>
                    <a:pt x="239" y="454"/>
                  </a:moveTo>
                  <a:lnTo>
                    <a:pt x="239" y="0"/>
                  </a:lnTo>
                  <a:lnTo>
                    <a:pt x="0" y="75"/>
                  </a:lnTo>
                  <a:lnTo>
                    <a:pt x="0" y="531"/>
                  </a:lnTo>
                  <a:lnTo>
                    <a:pt x="239" y="454"/>
                  </a:lnTo>
                </a:path>
              </a:pathLst>
            </a:custGeom>
            <a:solidFill>
              <a:srgbClr val="000000"/>
            </a:solidFill>
            <a:ln w="9525" cap="rnd">
              <a:noFill/>
              <a:round/>
              <a:headEnd/>
              <a:tailEnd/>
            </a:ln>
            <a:effectLst/>
          </p:spPr>
          <p:txBody>
            <a:bodyPr/>
            <a:lstStyle/>
            <a:p>
              <a:endParaRPr lang="en-US"/>
            </a:p>
          </p:txBody>
        </p:sp>
        <p:sp>
          <p:nvSpPr>
            <p:cNvPr id="13368" name="Freeform 56"/>
            <p:cNvSpPr>
              <a:spLocks/>
            </p:cNvSpPr>
            <p:nvPr/>
          </p:nvSpPr>
          <p:spPr bwMode="auto">
            <a:xfrm>
              <a:off x="1132" y="3382"/>
              <a:ext cx="240" cy="532"/>
            </a:xfrm>
            <a:custGeom>
              <a:avLst/>
              <a:gdLst/>
              <a:ahLst/>
              <a:cxnLst>
                <a:cxn ang="0">
                  <a:pos x="239" y="455"/>
                </a:cxn>
                <a:cxn ang="0">
                  <a:pos x="239" y="0"/>
                </a:cxn>
                <a:cxn ang="0">
                  <a:pos x="0" y="75"/>
                </a:cxn>
                <a:cxn ang="0">
                  <a:pos x="0" y="531"/>
                </a:cxn>
                <a:cxn ang="0">
                  <a:pos x="239" y="455"/>
                </a:cxn>
              </a:cxnLst>
              <a:rect l="0" t="0" r="r" b="b"/>
              <a:pathLst>
                <a:path w="240" h="532">
                  <a:moveTo>
                    <a:pt x="239" y="455"/>
                  </a:moveTo>
                  <a:lnTo>
                    <a:pt x="239" y="0"/>
                  </a:lnTo>
                  <a:lnTo>
                    <a:pt x="0" y="75"/>
                  </a:lnTo>
                  <a:lnTo>
                    <a:pt x="0" y="531"/>
                  </a:lnTo>
                  <a:lnTo>
                    <a:pt x="239" y="455"/>
                  </a:lnTo>
                </a:path>
              </a:pathLst>
            </a:custGeom>
            <a:solidFill>
              <a:srgbClr val="777777"/>
            </a:solidFill>
            <a:ln w="9525" cap="rnd">
              <a:noFill/>
              <a:round/>
              <a:headEnd/>
              <a:tailEnd/>
            </a:ln>
            <a:effectLst/>
          </p:spPr>
          <p:txBody>
            <a:bodyPr/>
            <a:lstStyle/>
            <a:p>
              <a:endParaRPr lang="en-US"/>
            </a:p>
          </p:txBody>
        </p:sp>
        <p:grpSp>
          <p:nvGrpSpPr>
            <p:cNvPr id="5" name="Group 57"/>
            <p:cNvGrpSpPr>
              <a:grpSpLocks/>
            </p:cNvGrpSpPr>
            <p:nvPr/>
          </p:nvGrpSpPr>
          <p:grpSpPr bwMode="auto">
            <a:xfrm>
              <a:off x="1152" y="3395"/>
              <a:ext cx="240" cy="532"/>
              <a:chOff x="1152" y="3395"/>
              <a:chExt cx="240" cy="532"/>
            </a:xfrm>
          </p:grpSpPr>
          <p:sp>
            <p:nvSpPr>
              <p:cNvPr id="13370" name="Freeform 58"/>
              <p:cNvSpPr>
                <a:spLocks/>
              </p:cNvSpPr>
              <p:nvPr/>
            </p:nvSpPr>
            <p:spPr bwMode="auto">
              <a:xfrm>
                <a:off x="1152" y="3395"/>
                <a:ext cx="240" cy="532"/>
              </a:xfrm>
              <a:custGeom>
                <a:avLst/>
                <a:gdLst/>
                <a:ahLst/>
                <a:cxnLst>
                  <a:cxn ang="0">
                    <a:pos x="239" y="454"/>
                  </a:cxn>
                  <a:cxn ang="0">
                    <a:pos x="239" y="0"/>
                  </a:cxn>
                  <a:cxn ang="0">
                    <a:pos x="0" y="75"/>
                  </a:cxn>
                  <a:cxn ang="0">
                    <a:pos x="0" y="531"/>
                  </a:cxn>
                  <a:cxn ang="0">
                    <a:pos x="239" y="454"/>
                  </a:cxn>
                </a:cxnLst>
                <a:rect l="0" t="0" r="r" b="b"/>
                <a:pathLst>
                  <a:path w="240" h="532">
                    <a:moveTo>
                      <a:pt x="239" y="454"/>
                    </a:moveTo>
                    <a:lnTo>
                      <a:pt x="239" y="0"/>
                    </a:lnTo>
                    <a:lnTo>
                      <a:pt x="0" y="75"/>
                    </a:lnTo>
                    <a:lnTo>
                      <a:pt x="0" y="531"/>
                    </a:lnTo>
                    <a:lnTo>
                      <a:pt x="239" y="454"/>
                    </a:lnTo>
                  </a:path>
                </a:pathLst>
              </a:custGeom>
              <a:solidFill>
                <a:srgbClr val="B2B2B2"/>
              </a:solidFill>
              <a:ln w="9525" cap="rnd">
                <a:noFill/>
                <a:round/>
                <a:headEnd/>
                <a:tailEnd/>
              </a:ln>
              <a:effectLst/>
            </p:spPr>
            <p:txBody>
              <a:bodyPr/>
              <a:lstStyle/>
              <a:p>
                <a:endParaRPr lang="en-US"/>
              </a:p>
            </p:txBody>
          </p:sp>
          <p:sp>
            <p:nvSpPr>
              <p:cNvPr id="13371" name="Freeform 59"/>
              <p:cNvSpPr>
                <a:spLocks/>
              </p:cNvSpPr>
              <p:nvPr/>
            </p:nvSpPr>
            <p:spPr bwMode="auto">
              <a:xfrm>
                <a:off x="1167" y="3416"/>
                <a:ext cx="211" cy="489"/>
              </a:xfrm>
              <a:custGeom>
                <a:avLst/>
                <a:gdLst/>
                <a:ahLst/>
                <a:cxnLst>
                  <a:cxn ang="0">
                    <a:pos x="210" y="423"/>
                  </a:cxn>
                  <a:cxn ang="0">
                    <a:pos x="210" y="0"/>
                  </a:cxn>
                  <a:cxn ang="0">
                    <a:pos x="0" y="64"/>
                  </a:cxn>
                  <a:cxn ang="0">
                    <a:pos x="0" y="488"/>
                  </a:cxn>
                  <a:cxn ang="0">
                    <a:pos x="210" y="423"/>
                  </a:cxn>
                </a:cxnLst>
                <a:rect l="0" t="0" r="r" b="b"/>
                <a:pathLst>
                  <a:path w="211" h="489">
                    <a:moveTo>
                      <a:pt x="210" y="423"/>
                    </a:moveTo>
                    <a:lnTo>
                      <a:pt x="210" y="0"/>
                    </a:lnTo>
                    <a:lnTo>
                      <a:pt x="0" y="64"/>
                    </a:lnTo>
                    <a:lnTo>
                      <a:pt x="0" y="488"/>
                    </a:lnTo>
                    <a:lnTo>
                      <a:pt x="210" y="423"/>
                    </a:lnTo>
                  </a:path>
                </a:pathLst>
              </a:custGeom>
              <a:solidFill>
                <a:srgbClr val="EAEAEA"/>
              </a:solidFill>
              <a:ln w="9525" cap="rnd">
                <a:noFill/>
                <a:round/>
                <a:headEnd/>
                <a:tailEnd/>
              </a:ln>
              <a:effectLst/>
            </p:spPr>
            <p:txBody>
              <a:bodyPr/>
              <a:lstStyle/>
              <a:p>
                <a:endParaRPr lang="en-US"/>
              </a:p>
            </p:txBody>
          </p:sp>
          <p:sp>
            <p:nvSpPr>
              <p:cNvPr id="13372" name="Freeform 60"/>
              <p:cNvSpPr>
                <a:spLocks/>
              </p:cNvSpPr>
              <p:nvPr/>
            </p:nvSpPr>
            <p:spPr bwMode="auto">
              <a:xfrm>
                <a:off x="1185" y="3495"/>
                <a:ext cx="72" cy="44"/>
              </a:xfrm>
              <a:custGeom>
                <a:avLst/>
                <a:gdLst/>
                <a:ahLst/>
                <a:cxnLst>
                  <a:cxn ang="0">
                    <a:pos x="71" y="21"/>
                  </a:cxn>
                  <a:cxn ang="0">
                    <a:pos x="71" y="0"/>
                  </a:cxn>
                  <a:cxn ang="0">
                    <a:pos x="0" y="22"/>
                  </a:cxn>
                  <a:cxn ang="0">
                    <a:pos x="0" y="43"/>
                  </a:cxn>
                  <a:cxn ang="0">
                    <a:pos x="71" y="21"/>
                  </a:cxn>
                </a:cxnLst>
                <a:rect l="0" t="0" r="r" b="b"/>
                <a:pathLst>
                  <a:path w="72" h="44">
                    <a:moveTo>
                      <a:pt x="71" y="21"/>
                    </a:moveTo>
                    <a:lnTo>
                      <a:pt x="71" y="0"/>
                    </a:lnTo>
                    <a:lnTo>
                      <a:pt x="0" y="22"/>
                    </a:lnTo>
                    <a:lnTo>
                      <a:pt x="0" y="43"/>
                    </a:lnTo>
                    <a:lnTo>
                      <a:pt x="71" y="21"/>
                    </a:lnTo>
                  </a:path>
                </a:pathLst>
              </a:custGeom>
              <a:solidFill>
                <a:srgbClr val="B2B2B2"/>
              </a:solidFill>
              <a:ln w="9525" cap="rnd">
                <a:noFill/>
                <a:round/>
                <a:headEnd/>
                <a:tailEnd/>
              </a:ln>
              <a:effectLst/>
            </p:spPr>
            <p:txBody>
              <a:bodyPr/>
              <a:lstStyle/>
              <a:p>
                <a:endParaRPr lang="en-US"/>
              </a:p>
            </p:txBody>
          </p:sp>
          <p:sp>
            <p:nvSpPr>
              <p:cNvPr id="13373" name="Freeform 61"/>
              <p:cNvSpPr>
                <a:spLocks/>
              </p:cNvSpPr>
              <p:nvPr/>
            </p:nvSpPr>
            <p:spPr bwMode="auto">
              <a:xfrm>
                <a:off x="1185" y="3549"/>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74" name="Freeform 62"/>
              <p:cNvSpPr>
                <a:spLocks/>
              </p:cNvSpPr>
              <p:nvPr/>
            </p:nvSpPr>
            <p:spPr bwMode="auto">
              <a:xfrm>
                <a:off x="1185" y="3603"/>
                <a:ext cx="72" cy="44"/>
              </a:xfrm>
              <a:custGeom>
                <a:avLst/>
                <a:gdLst/>
                <a:ahLst/>
                <a:cxnLst>
                  <a:cxn ang="0">
                    <a:pos x="71" y="21"/>
                  </a:cxn>
                  <a:cxn ang="0">
                    <a:pos x="71" y="0"/>
                  </a:cxn>
                  <a:cxn ang="0">
                    <a:pos x="0" y="22"/>
                  </a:cxn>
                  <a:cxn ang="0">
                    <a:pos x="0" y="43"/>
                  </a:cxn>
                  <a:cxn ang="0">
                    <a:pos x="71" y="21"/>
                  </a:cxn>
                </a:cxnLst>
                <a:rect l="0" t="0" r="r" b="b"/>
                <a:pathLst>
                  <a:path w="72" h="44">
                    <a:moveTo>
                      <a:pt x="71" y="21"/>
                    </a:moveTo>
                    <a:lnTo>
                      <a:pt x="71" y="0"/>
                    </a:lnTo>
                    <a:lnTo>
                      <a:pt x="0" y="22"/>
                    </a:lnTo>
                    <a:lnTo>
                      <a:pt x="0" y="43"/>
                    </a:lnTo>
                    <a:lnTo>
                      <a:pt x="71" y="21"/>
                    </a:lnTo>
                  </a:path>
                </a:pathLst>
              </a:custGeom>
              <a:solidFill>
                <a:srgbClr val="B2B2B2"/>
              </a:solidFill>
              <a:ln w="9525" cap="rnd">
                <a:noFill/>
                <a:round/>
                <a:headEnd/>
                <a:tailEnd/>
              </a:ln>
              <a:effectLst/>
            </p:spPr>
            <p:txBody>
              <a:bodyPr/>
              <a:lstStyle/>
              <a:p>
                <a:endParaRPr lang="en-US"/>
              </a:p>
            </p:txBody>
          </p:sp>
          <p:sp>
            <p:nvSpPr>
              <p:cNvPr id="13375" name="Freeform 63"/>
              <p:cNvSpPr>
                <a:spLocks/>
              </p:cNvSpPr>
              <p:nvPr/>
            </p:nvSpPr>
            <p:spPr bwMode="auto">
              <a:xfrm>
                <a:off x="1185" y="3657"/>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76" name="Freeform 64"/>
              <p:cNvSpPr>
                <a:spLocks/>
              </p:cNvSpPr>
              <p:nvPr/>
            </p:nvSpPr>
            <p:spPr bwMode="auto">
              <a:xfrm>
                <a:off x="1185" y="3711"/>
                <a:ext cx="72" cy="44"/>
              </a:xfrm>
              <a:custGeom>
                <a:avLst/>
                <a:gdLst/>
                <a:ahLst/>
                <a:cxnLst>
                  <a:cxn ang="0">
                    <a:pos x="71" y="20"/>
                  </a:cxn>
                  <a:cxn ang="0">
                    <a:pos x="71" y="0"/>
                  </a:cxn>
                  <a:cxn ang="0">
                    <a:pos x="0" y="22"/>
                  </a:cxn>
                  <a:cxn ang="0">
                    <a:pos x="0" y="43"/>
                  </a:cxn>
                  <a:cxn ang="0">
                    <a:pos x="71" y="20"/>
                  </a:cxn>
                </a:cxnLst>
                <a:rect l="0" t="0" r="r" b="b"/>
                <a:pathLst>
                  <a:path w="72" h="44">
                    <a:moveTo>
                      <a:pt x="71" y="20"/>
                    </a:moveTo>
                    <a:lnTo>
                      <a:pt x="71" y="0"/>
                    </a:lnTo>
                    <a:lnTo>
                      <a:pt x="0" y="22"/>
                    </a:lnTo>
                    <a:lnTo>
                      <a:pt x="0" y="43"/>
                    </a:lnTo>
                    <a:lnTo>
                      <a:pt x="71" y="20"/>
                    </a:lnTo>
                  </a:path>
                </a:pathLst>
              </a:custGeom>
              <a:solidFill>
                <a:srgbClr val="B2B2B2"/>
              </a:solidFill>
              <a:ln w="9525" cap="rnd">
                <a:noFill/>
                <a:round/>
                <a:headEnd/>
                <a:tailEnd/>
              </a:ln>
              <a:effectLst/>
            </p:spPr>
            <p:txBody>
              <a:bodyPr/>
              <a:lstStyle/>
              <a:p>
                <a:endParaRPr lang="en-US"/>
              </a:p>
            </p:txBody>
          </p:sp>
          <p:sp>
            <p:nvSpPr>
              <p:cNvPr id="13377" name="Freeform 65"/>
              <p:cNvSpPr>
                <a:spLocks/>
              </p:cNvSpPr>
              <p:nvPr/>
            </p:nvSpPr>
            <p:spPr bwMode="auto">
              <a:xfrm>
                <a:off x="1185" y="3764"/>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78" name="Freeform 66"/>
              <p:cNvSpPr>
                <a:spLocks/>
              </p:cNvSpPr>
              <p:nvPr/>
            </p:nvSpPr>
            <p:spPr bwMode="auto">
              <a:xfrm>
                <a:off x="1185" y="3819"/>
                <a:ext cx="72" cy="44"/>
              </a:xfrm>
              <a:custGeom>
                <a:avLst/>
                <a:gdLst/>
                <a:ahLst/>
                <a:cxnLst>
                  <a:cxn ang="0">
                    <a:pos x="71" y="20"/>
                  </a:cxn>
                  <a:cxn ang="0">
                    <a:pos x="71" y="0"/>
                  </a:cxn>
                  <a:cxn ang="0">
                    <a:pos x="0" y="21"/>
                  </a:cxn>
                  <a:cxn ang="0">
                    <a:pos x="0" y="43"/>
                  </a:cxn>
                  <a:cxn ang="0">
                    <a:pos x="71" y="20"/>
                  </a:cxn>
                </a:cxnLst>
                <a:rect l="0" t="0" r="r" b="b"/>
                <a:pathLst>
                  <a:path w="72" h="44">
                    <a:moveTo>
                      <a:pt x="71" y="20"/>
                    </a:moveTo>
                    <a:lnTo>
                      <a:pt x="71" y="0"/>
                    </a:lnTo>
                    <a:lnTo>
                      <a:pt x="0" y="21"/>
                    </a:lnTo>
                    <a:lnTo>
                      <a:pt x="0" y="43"/>
                    </a:lnTo>
                    <a:lnTo>
                      <a:pt x="71" y="20"/>
                    </a:lnTo>
                  </a:path>
                </a:pathLst>
              </a:custGeom>
              <a:solidFill>
                <a:srgbClr val="B2B2B2"/>
              </a:solidFill>
              <a:ln w="9525" cap="rnd">
                <a:noFill/>
                <a:round/>
                <a:headEnd/>
                <a:tailEnd/>
              </a:ln>
              <a:effectLst/>
            </p:spPr>
            <p:txBody>
              <a:bodyPr/>
              <a:lstStyle/>
              <a:p>
                <a:endParaRPr lang="en-US"/>
              </a:p>
            </p:txBody>
          </p:sp>
          <p:sp>
            <p:nvSpPr>
              <p:cNvPr id="13379" name="Freeform 67"/>
              <p:cNvSpPr>
                <a:spLocks/>
              </p:cNvSpPr>
              <p:nvPr/>
            </p:nvSpPr>
            <p:spPr bwMode="auto">
              <a:xfrm>
                <a:off x="1285" y="3461"/>
                <a:ext cx="72" cy="44"/>
              </a:xfrm>
              <a:custGeom>
                <a:avLst/>
                <a:gdLst/>
                <a:ahLst/>
                <a:cxnLst>
                  <a:cxn ang="0">
                    <a:pos x="71" y="20"/>
                  </a:cxn>
                  <a:cxn ang="0">
                    <a:pos x="71" y="0"/>
                  </a:cxn>
                  <a:cxn ang="0">
                    <a:pos x="0" y="21"/>
                  </a:cxn>
                  <a:cxn ang="0">
                    <a:pos x="0" y="43"/>
                  </a:cxn>
                  <a:cxn ang="0">
                    <a:pos x="71" y="20"/>
                  </a:cxn>
                </a:cxnLst>
                <a:rect l="0" t="0" r="r" b="b"/>
                <a:pathLst>
                  <a:path w="72" h="44">
                    <a:moveTo>
                      <a:pt x="71" y="20"/>
                    </a:moveTo>
                    <a:lnTo>
                      <a:pt x="71" y="0"/>
                    </a:lnTo>
                    <a:lnTo>
                      <a:pt x="0" y="21"/>
                    </a:lnTo>
                    <a:lnTo>
                      <a:pt x="0" y="43"/>
                    </a:lnTo>
                    <a:lnTo>
                      <a:pt x="71" y="20"/>
                    </a:lnTo>
                  </a:path>
                </a:pathLst>
              </a:custGeom>
              <a:solidFill>
                <a:srgbClr val="B2B2B2"/>
              </a:solidFill>
              <a:ln w="9525" cap="rnd">
                <a:noFill/>
                <a:round/>
                <a:headEnd/>
                <a:tailEnd/>
              </a:ln>
              <a:effectLst/>
            </p:spPr>
            <p:txBody>
              <a:bodyPr/>
              <a:lstStyle/>
              <a:p>
                <a:endParaRPr lang="en-US"/>
              </a:p>
            </p:txBody>
          </p:sp>
          <p:sp>
            <p:nvSpPr>
              <p:cNvPr id="13380" name="Freeform 68"/>
              <p:cNvSpPr>
                <a:spLocks/>
              </p:cNvSpPr>
              <p:nvPr/>
            </p:nvSpPr>
            <p:spPr bwMode="auto">
              <a:xfrm>
                <a:off x="1285" y="3514"/>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81" name="Freeform 69"/>
              <p:cNvSpPr>
                <a:spLocks/>
              </p:cNvSpPr>
              <p:nvPr/>
            </p:nvSpPr>
            <p:spPr bwMode="auto">
              <a:xfrm>
                <a:off x="1285" y="3569"/>
                <a:ext cx="72" cy="44"/>
              </a:xfrm>
              <a:custGeom>
                <a:avLst/>
                <a:gdLst/>
                <a:ahLst/>
                <a:cxnLst>
                  <a:cxn ang="0">
                    <a:pos x="71" y="20"/>
                  </a:cxn>
                  <a:cxn ang="0">
                    <a:pos x="71" y="0"/>
                  </a:cxn>
                  <a:cxn ang="0">
                    <a:pos x="0" y="21"/>
                  </a:cxn>
                  <a:cxn ang="0">
                    <a:pos x="0" y="43"/>
                  </a:cxn>
                  <a:cxn ang="0">
                    <a:pos x="71" y="20"/>
                  </a:cxn>
                </a:cxnLst>
                <a:rect l="0" t="0" r="r" b="b"/>
                <a:pathLst>
                  <a:path w="72" h="44">
                    <a:moveTo>
                      <a:pt x="71" y="20"/>
                    </a:moveTo>
                    <a:lnTo>
                      <a:pt x="71" y="0"/>
                    </a:lnTo>
                    <a:lnTo>
                      <a:pt x="0" y="21"/>
                    </a:lnTo>
                    <a:lnTo>
                      <a:pt x="0" y="43"/>
                    </a:lnTo>
                    <a:lnTo>
                      <a:pt x="71" y="20"/>
                    </a:lnTo>
                  </a:path>
                </a:pathLst>
              </a:custGeom>
              <a:solidFill>
                <a:srgbClr val="B2B2B2"/>
              </a:solidFill>
              <a:ln w="9525" cap="rnd">
                <a:noFill/>
                <a:round/>
                <a:headEnd/>
                <a:tailEnd/>
              </a:ln>
              <a:effectLst/>
            </p:spPr>
            <p:txBody>
              <a:bodyPr/>
              <a:lstStyle/>
              <a:p>
                <a:endParaRPr lang="en-US"/>
              </a:p>
            </p:txBody>
          </p:sp>
          <p:sp>
            <p:nvSpPr>
              <p:cNvPr id="13382" name="Freeform 70"/>
              <p:cNvSpPr>
                <a:spLocks/>
              </p:cNvSpPr>
              <p:nvPr/>
            </p:nvSpPr>
            <p:spPr bwMode="auto">
              <a:xfrm>
                <a:off x="1285" y="3622"/>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83" name="Freeform 71"/>
              <p:cNvSpPr>
                <a:spLocks/>
              </p:cNvSpPr>
              <p:nvPr/>
            </p:nvSpPr>
            <p:spPr bwMode="auto">
              <a:xfrm>
                <a:off x="1285" y="3676"/>
                <a:ext cx="72" cy="44"/>
              </a:xfrm>
              <a:custGeom>
                <a:avLst/>
                <a:gdLst/>
                <a:ahLst/>
                <a:cxnLst>
                  <a:cxn ang="0">
                    <a:pos x="71" y="21"/>
                  </a:cxn>
                  <a:cxn ang="0">
                    <a:pos x="71" y="0"/>
                  </a:cxn>
                  <a:cxn ang="0">
                    <a:pos x="0" y="22"/>
                  </a:cxn>
                  <a:cxn ang="0">
                    <a:pos x="0" y="43"/>
                  </a:cxn>
                  <a:cxn ang="0">
                    <a:pos x="71" y="21"/>
                  </a:cxn>
                </a:cxnLst>
                <a:rect l="0" t="0" r="r" b="b"/>
                <a:pathLst>
                  <a:path w="72" h="44">
                    <a:moveTo>
                      <a:pt x="71" y="21"/>
                    </a:moveTo>
                    <a:lnTo>
                      <a:pt x="71" y="0"/>
                    </a:lnTo>
                    <a:lnTo>
                      <a:pt x="0" y="22"/>
                    </a:lnTo>
                    <a:lnTo>
                      <a:pt x="0" y="43"/>
                    </a:lnTo>
                    <a:lnTo>
                      <a:pt x="71" y="21"/>
                    </a:lnTo>
                  </a:path>
                </a:pathLst>
              </a:custGeom>
              <a:solidFill>
                <a:srgbClr val="B2B2B2"/>
              </a:solidFill>
              <a:ln w="9525" cap="rnd">
                <a:noFill/>
                <a:round/>
                <a:headEnd/>
                <a:tailEnd/>
              </a:ln>
              <a:effectLst/>
            </p:spPr>
            <p:txBody>
              <a:bodyPr/>
              <a:lstStyle/>
              <a:p>
                <a:endParaRPr lang="en-US"/>
              </a:p>
            </p:txBody>
          </p:sp>
          <p:sp>
            <p:nvSpPr>
              <p:cNvPr id="13384" name="Freeform 72"/>
              <p:cNvSpPr>
                <a:spLocks/>
              </p:cNvSpPr>
              <p:nvPr/>
            </p:nvSpPr>
            <p:spPr bwMode="auto">
              <a:xfrm>
                <a:off x="1285" y="3730"/>
                <a:ext cx="72" cy="45"/>
              </a:xfrm>
              <a:custGeom>
                <a:avLst/>
                <a:gdLst/>
                <a:ahLst/>
                <a:cxnLst>
                  <a:cxn ang="0">
                    <a:pos x="71" y="21"/>
                  </a:cxn>
                  <a:cxn ang="0">
                    <a:pos x="71" y="0"/>
                  </a:cxn>
                  <a:cxn ang="0">
                    <a:pos x="0" y="22"/>
                  </a:cxn>
                  <a:cxn ang="0">
                    <a:pos x="0" y="44"/>
                  </a:cxn>
                  <a:cxn ang="0">
                    <a:pos x="71" y="21"/>
                  </a:cxn>
                </a:cxnLst>
                <a:rect l="0" t="0" r="r" b="b"/>
                <a:pathLst>
                  <a:path w="72" h="45">
                    <a:moveTo>
                      <a:pt x="71" y="21"/>
                    </a:moveTo>
                    <a:lnTo>
                      <a:pt x="71" y="0"/>
                    </a:lnTo>
                    <a:lnTo>
                      <a:pt x="0" y="22"/>
                    </a:lnTo>
                    <a:lnTo>
                      <a:pt x="0" y="44"/>
                    </a:lnTo>
                    <a:lnTo>
                      <a:pt x="71" y="21"/>
                    </a:lnTo>
                  </a:path>
                </a:pathLst>
              </a:custGeom>
              <a:solidFill>
                <a:srgbClr val="B2B2B2"/>
              </a:solidFill>
              <a:ln w="9525" cap="rnd">
                <a:noFill/>
                <a:round/>
                <a:headEnd/>
                <a:tailEnd/>
              </a:ln>
              <a:effectLst/>
            </p:spPr>
            <p:txBody>
              <a:bodyPr/>
              <a:lstStyle/>
              <a:p>
                <a:endParaRPr lang="en-US"/>
              </a:p>
            </p:txBody>
          </p:sp>
          <p:sp>
            <p:nvSpPr>
              <p:cNvPr id="13385" name="Freeform 73"/>
              <p:cNvSpPr>
                <a:spLocks/>
              </p:cNvSpPr>
              <p:nvPr/>
            </p:nvSpPr>
            <p:spPr bwMode="auto">
              <a:xfrm>
                <a:off x="1285" y="3784"/>
                <a:ext cx="72" cy="44"/>
              </a:xfrm>
              <a:custGeom>
                <a:avLst/>
                <a:gdLst/>
                <a:ahLst/>
                <a:cxnLst>
                  <a:cxn ang="0">
                    <a:pos x="71" y="21"/>
                  </a:cxn>
                  <a:cxn ang="0">
                    <a:pos x="71" y="0"/>
                  </a:cxn>
                  <a:cxn ang="0">
                    <a:pos x="0" y="22"/>
                  </a:cxn>
                  <a:cxn ang="0">
                    <a:pos x="0" y="43"/>
                  </a:cxn>
                  <a:cxn ang="0">
                    <a:pos x="71" y="21"/>
                  </a:cxn>
                </a:cxnLst>
                <a:rect l="0" t="0" r="r" b="b"/>
                <a:pathLst>
                  <a:path w="72" h="44">
                    <a:moveTo>
                      <a:pt x="71" y="21"/>
                    </a:moveTo>
                    <a:lnTo>
                      <a:pt x="71" y="0"/>
                    </a:lnTo>
                    <a:lnTo>
                      <a:pt x="0" y="22"/>
                    </a:lnTo>
                    <a:lnTo>
                      <a:pt x="0" y="43"/>
                    </a:lnTo>
                    <a:lnTo>
                      <a:pt x="71" y="21"/>
                    </a:lnTo>
                  </a:path>
                </a:pathLst>
              </a:custGeom>
              <a:solidFill>
                <a:srgbClr val="B2B2B2"/>
              </a:solidFill>
              <a:ln w="9525" cap="rnd">
                <a:noFill/>
                <a:round/>
                <a:headEnd/>
                <a:tailEnd/>
              </a:ln>
              <a:effectLst/>
            </p:spPr>
            <p:txBody>
              <a:bodyPr/>
              <a:lstStyle/>
              <a:p>
                <a:endParaRPr lang="en-US"/>
              </a:p>
            </p:txBody>
          </p:sp>
        </p:grpSp>
      </p:grpSp>
      <p:sp>
        <p:nvSpPr>
          <p:cNvPr id="13386" name="Freeform 74"/>
          <p:cNvSpPr>
            <a:spLocks/>
          </p:cNvSpPr>
          <p:nvPr/>
        </p:nvSpPr>
        <p:spPr bwMode="auto">
          <a:xfrm>
            <a:off x="2849563" y="5526088"/>
            <a:ext cx="2325687" cy="307975"/>
          </a:xfrm>
          <a:custGeom>
            <a:avLst/>
            <a:gdLst/>
            <a:ahLst/>
            <a:cxnLst>
              <a:cxn ang="0">
                <a:pos x="0" y="0"/>
              </a:cxn>
              <a:cxn ang="0">
                <a:pos x="0" y="193"/>
              </a:cxn>
              <a:cxn ang="0">
                <a:pos x="1464" y="193"/>
              </a:cxn>
            </a:cxnLst>
            <a:rect l="0" t="0" r="r" b="b"/>
            <a:pathLst>
              <a:path w="1465" h="194">
                <a:moveTo>
                  <a:pt x="0" y="0"/>
                </a:moveTo>
                <a:lnTo>
                  <a:pt x="0" y="193"/>
                </a:lnTo>
                <a:lnTo>
                  <a:pt x="1464" y="193"/>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endParaRPr lang="en-US"/>
          </a:p>
        </p:txBody>
      </p:sp>
      <p:pic>
        <p:nvPicPr>
          <p:cNvPr id="13387" name="Picture 75"/>
          <p:cNvPicPr>
            <a:picLocks noChangeArrowheads="1"/>
          </p:cNvPicPr>
          <p:nvPr/>
        </p:nvPicPr>
        <p:blipFill>
          <a:blip r:embed="rId2"/>
          <a:srcRect/>
          <a:stretch>
            <a:fillRect/>
          </a:stretch>
        </p:blipFill>
        <p:spPr bwMode="auto">
          <a:xfrm>
            <a:off x="2311400" y="4575175"/>
            <a:ext cx="627063" cy="1103313"/>
          </a:xfrm>
          <a:prstGeom prst="rect">
            <a:avLst/>
          </a:prstGeom>
          <a:noFill/>
          <a:ln w="9525">
            <a:noFill/>
            <a:miter lim="800000"/>
            <a:headEnd/>
            <a:tailEnd/>
          </a:ln>
          <a:effectLst/>
        </p:spPr>
      </p:pic>
      <p:sp>
        <p:nvSpPr>
          <p:cNvPr id="13388" name="Rectangle 76"/>
          <p:cNvSpPr>
            <a:spLocks noChangeArrowheads="1"/>
          </p:cNvSpPr>
          <p:nvPr/>
        </p:nvSpPr>
        <p:spPr bwMode="auto">
          <a:xfrm>
            <a:off x="3030538" y="4829175"/>
            <a:ext cx="1390650" cy="641350"/>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chemeClr val="accent2"/>
                </a:solidFill>
                <a:effectLst>
                  <a:outerShdw blurRad="38100" dist="38100" dir="2700000" algn="tl">
                    <a:srgbClr val="C0C0C0"/>
                  </a:outerShdw>
                </a:effectLst>
              </a:rPr>
              <a:t>Production</a:t>
            </a:r>
            <a:br>
              <a:rPr lang="en-US" b="1">
                <a:solidFill>
                  <a:schemeClr val="accent2"/>
                </a:solidFill>
                <a:effectLst>
                  <a:outerShdw blurRad="38100" dist="38100" dir="2700000" algn="tl">
                    <a:srgbClr val="C0C0C0"/>
                  </a:outerShdw>
                </a:effectLst>
              </a:rPr>
            </a:br>
            <a:r>
              <a:rPr lang="en-US" b="1">
                <a:solidFill>
                  <a:schemeClr val="accent2"/>
                </a:solidFill>
                <a:effectLst>
                  <a:outerShdw blurRad="38100" dist="38100" dir="2700000" algn="tl">
                    <a:srgbClr val="C0C0C0"/>
                  </a:outerShdw>
                </a:effectLst>
              </a:rPr>
              <a:t>platforms</a:t>
            </a:r>
          </a:p>
        </p:txBody>
      </p:sp>
      <p:pic>
        <p:nvPicPr>
          <p:cNvPr id="13389" name="Picture 77"/>
          <p:cNvPicPr>
            <a:picLocks noChangeArrowheads="1"/>
          </p:cNvPicPr>
          <p:nvPr/>
        </p:nvPicPr>
        <p:blipFill>
          <a:blip r:embed="rId3"/>
          <a:srcRect/>
          <a:stretch>
            <a:fillRect/>
          </a:stretch>
        </p:blipFill>
        <p:spPr bwMode="auto">
          <a:xfrm>
            <a:off x="5257800" y="5029200"/>
            <a:ext cx="1282700" cy="1266825"/>
          </a:xfrm>
          <a:prstGeom prst="rect">
            <a:avLst/>
          </a:prstGeom>
          <a:noFill/>
          <a:ln w="9525">
            <a:noFill/>
            <a:miter lim="800000"/>
            <a:headEnd/>
            <a:tailEnd/>
          </a:ln>
          <a:effectLst/>
        </p:spPr>
      </p:pic>
      <p:sp>
        <p:nvSpPr>
          <p:cNvPr id="13390" name="Text Box 78"/>
          <p:cNvSpPr txBox="1">
            <a:spLocks noChangeArrowheads="1"/>
          </p:cNvSpPr>
          <p:nvPr/>
        </p:nvSpPr>
        <p:spPr bwMode="auto">
          <a:xfrm>
            <a:off x="158750" y="2341563"/>
            <a:ext cx="717550" cy="366712"/>
          </a:xfrm>
          <a:prstGeom prst="rect">
            <a:avLst/>
          </a:prstGeom>
          <a:noFill/>
          <a:ln w="9525">
            <a:noFill/>
            <a:miter lim="800000"/>
            <a:headEnd/>
            <a:tailEnd/>
          </a:ln>
          <a:effectLst/>
        </p:spPr>
        <p:txBody>
          <a:bodyPr wrap="none">
            <a:spAutoFit/>
          </a:bodyPr>
          <a:lstStyle/>
          <a:p>
            <a:r>
              <a:rPr lang="en-IE"/>
              <a:t>ERP </a:t>
            </a:r>
            <a:endParaRPr lang="en-US"/>
          </a:p>
        </p:txBody>
      </p:sp>
      <p:sp>
        <p:nvSpPr>
          <p:cNvPr id="13391" name="AutoShape 79"/>
          <p:cNvSpPr>
            <a:spLocks/>
          </p:cNvSpPr>
          <p:nvPr/>
        </p:nvSpPr>
        <p:spPr bwMode="auto">
          <a:xfrm flipH="1">
            <a:off x="898525" y="1701800"/>
            <a:ext cx="360363" cy="1655763"/>
          </a:xfrm>
          <a:prstGeom prst="rightBrace">
            <a:avLst>
              <a:gd name="adj1" fmla="val 38289"/>
              <a:gd name="adj2" fmla="val 50000"/>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lstStyle/>
          <a:p>
            <a:r>
              <a:rPr lang="en-US" sz="3600" b="1" dirty="0" smtClean="0">
                <a:solidFill>
                  <a:schemeClr val="accent1">
                    <a:lumMod val="40000"/>
                    <a:lumOff val="60000"/>
                  </a:schemeClr>
                </a:solidFill>
              </a:rPr>
              <a:t>Data Warehouse Components</a:t>
            </a:r>
            <a:endParaRPr lang="en-US" sz="3600" b="1" dirty="0">
              <a:solidFill>
                <a:schemeClr val="accent1">
                  <a:lumMod val="40000"/>
                  <a:lumOff val="60000"/>
                </a:schemeClr>
              </a:solidFill>
            </a:endParaRPr>
          </a:p>
        </p:txBody>
      </p:sp>
      <p:sp>
        <p:nvSpPr>
          <p:cNvPr id="3" name="Content Placeholder 2"/>
          <p:cNvSpPr>
            <a:spLocks noGrp="1"/>
          </p:cNvSpPr>
          <p:nvPr>
            <p:ph idx="1"/>
          </p:nvPr>
        </p:nvSpPr>
        <p:spPr/>
        <p:txBody>
          <a:bodyPr/>
          <a:lstStyle/>
          <a:p>
            <a:pPr>
              <a:lnSpc>
                <a:spcPct val="90000"/>
              </a:lnSpc>
            </a:pPr>
            <a:r>
              <a:rPr lang="en-US" dirty="0" smtClean="0"/>
              <a:t>Data Warehouse server</a:t>
            </a:r>
          </a:p>
          <a:p>
            <a:pPr lvl="1">
              <a:lnSpc>
                <a:spcPct val="90000"/>
              </a:lnSpc>
            </a:pPr>
            <a:r>
              <a:rPr lang="en-US" dirty="0" smtClean="0"/>
              <a:t>almost always a relational </a:t>
            </a:r>
            <a:r>
              <a:rPr lang="en-US" dirty="0" err="1" smtClean="0"/>
              <a:t>DBMS,rarely</a:t>
            </a:r>
            <a:r>
              <a:rPr lang="en-US" dirty="0" smtClean="0"/>
              <a:t> flat files</a:t>
            </a:r>
          </a:p>
          <a:p>
            <a:pPr>
              <a:lnSpc>
                <a:spcPct val="90000"/>
              </a:lnSpc>
            </a:pPr>
            <a:r>
              <a:rPr lang="en-US" dirty="0" smtClean="0"/>
              <a:t>OLAP servers</a:t>
            </a:r>
          </a:p>
          <a:p>
            <a:pPr lvl="1">
              <a:lnSpc>
                <a:spcPct val="90000"/>
              </a:lnSpc>
            </a:pPr>
            <a:r>
              <a:rPr lang="en-US" dirty="0" smtClean="0"/>
              <a:t>to support and operate on multi-dimensional data structures</a:t>
            </a:r>
          </a:p>
          <a:p>
            <a:pPr>
              <a:lnSpc>
                <a:spcPct val="90000"/>
              </a:lnSpc>
            </a:pPr>
            <a:r>
              <a:rPr lang="en-US" dirty="0" smtClean="0"/>
              <a:t>Clients</a:t>
            </a:r>
          </a:p>
          <a:p>
            <a:pPr lvl="1">
              <a:lnSpc>
                <a:spcPct val="90000"/>
              </a:lnSpc>
            </a:pPr>
            <a:r>
              <a:rPr lang="en-US" dirty="0" smtClean="0"/>
              <a:t>Query and reporting tools</a:t>
            </a:r>
          </a:p>
          <a:p>
            <a:pPr lvl="1">
              <a:lnSpc>
                <a:spcPct val="90000"/>
              </a:lnSpc>
            </a:pPr>
            <a:r>
              <a:rPr lang="en-US" dirty="0" smtClean="0"/>
              <a:t>Analysis tools</a:t>
            </a:r>
          </a:p>
          <a:p>
            <a:pPr lvl="1">
              <a:lnSpc>
                <a:spcPct val="90000"/>
              </a:lnSpc>
            </a:pPr>
            <a:r>
              <a:rPr lang="en-US" dirty="0" smtClean="0"/>
              <a:t>Data mining tools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sz="3600" b="1" dirty="0" smtClean="0">
                <a:solidFill>
                  <a:schemeClr val="accent1">
                    <a:lumMod val="40000"/>
                    <a:lumOff val="60000"/>
                  </a:schemeClr>
                </a:solidFill>
              </a:rPr>
              <a:t>Data Warehouse </a:t>
            </a:r>
            <a:r>
              <a:rPr lang="en-US" sz="3600" b="1" dirty="0" err="1" smtClean="0">
                <a:solidFill>
                  <a:schemeClr val="accent1">
                    <a:lumMod val="40000"/>
                    <a:lumOff val="60000"/>
                  </a:schemeClr>
                </a:solidFill>
              </a:rPr>
              <a:t>vs</a:t>
            </a:r>
            <a:r>
              <a:rPr lang="en-US" sz="3600" b="1" dirty="0" smtClean="0">
                <a:solidFill>
                  <a:schemeClr val="accent1">
                    <a:lumMod val="40000"/>
                    <a:lumOff val="60000"/>
                  </a:schemeClr>
                </a:solidFill>
              </a:rPr>
              <a:t> Data Marts</a:t>
            </a:r>
            <a:endParaRPr lang="en-US" sz="3600" b="1" dirty="0">
              <a:solidFill>
                <a:schemeClr val="accent1">
                  <a:lumMod val="40000"/>
                  <a:lumOff val="60000"/>
                </a:schemeClr>
              </a:solidFill>
            </a:endParaRPr>
          </a:p>
        </p:txBody>
      </p:sp>
      <p:sp>
        <p:nvSpPr>
          <p:cNvPr id="4" name="Rectangle 5"/>
          <p:cNvSpPr>
            <a:spLocks noChangeArrowheads="1"/>
          </p:cNvSpPr>
          <p:nvPr/>
        </p:nvSpPr>
        <p:spPr bwMode="blackWhite">
          <a:xfrm>
            <a:off x="1031875" y="3163888"/>
            <a:ext cx="2527300" cy="29194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25400">
            <a:solidFill>
              <a:schemeClr val="bg2"/>
            </a:solidFill>
            <a:miter lim="800000"/>
            <a:headEnd/>
            <a:tailEnd/>
          </a:ln>
          <a:effectLst/>
        </p:spPr>
        <p:txBody>
          <a:bodyPr wrap="none" anchor="ctr"/>
          <a:lstStyle/>
          <a:p>
            <a:endParaRPr lang="en-US"/>
          </a:p>
        </p:txBody>
      </p:sp>
      <p:sp>
        <p:nvSpPr>
          <p:cNvPr id="5" name="Rectangle 6"/>
          <p:cNvSpPr>
            <a:spLocks noChangeArrowheads="1"/>
          </p:cNvSpPr>
          <p:nvPr/>
        </p:nvSpPr>
        <p:spPr bwMode="blackWhite">
          <a:xfrm>
            <a:off x="3584575" y="3163888"/>
            <a:ext cx="2117725" cy="29194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25400">
            <a:solidFill>
              <a:schemeClr val="bg2"/>
            </a:solidFill>
            <a:miter lim="800000"/>
            <a:headEnd/>
            <a:tailEnd/>
          </a:ln>
          <a:effectLst/>
        </p:spPr>
        <p:txBody>
          <a:bodyPr wrap="none" anchor="ctr"/>
          <a:lstStyle/>
          <a:p>
            <a:endParaRPr lang="en-US"/>
          </a:p>
        </p:txBody>
      </p:sp>
      <p:sp>
        <p:nvSpPr>
          <p:cNvPr id="6" name="Rectangle 7"/>
          <p:cNvSpPr>
            <a:spLocks noChangeArrowheads="1"/>
          </p:cNvSpPr>
          <p:nvPr/>
        </p:nvSpPr>
        <p:spPr bwMode="blackWhite">
          <a:xfrm>
            <a:off x="5768975" y="3155950"/>
            <a:ext cx="2505075" cy="2927350"/>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25400">
            <a:solidFill>
              <a:schemeClr val="bg2"/>
            </a:solidFill>
            <a:miter lim="800000"/>
            <a:headEnd/>
            <a:tailEnd/>
          </a:ln>
          <a:effectLst/>
        </p:spPr>
        <p:txBody>
          <a:bodyPr lIns="92075" tIns="46038" rIns="92075" bIns="46038"/>
          <a:lstStyle/>
          <a:p>
            <a:pPr eaLnBrk="0" hangingPunct="0">
              <a:lnSpc>
                <a:spcPct val="120000"/>
              </a:lnSpc>
              <a:spcBef>
                <a:spcPct val="60000"/>
              </a:spcBef>
            </a:pPr>
            <a:r>
              <a:rPr lang="en-US" b="1"/>
              <a:t>Data Mart</a:t>
            </a:r>
          </a:p>
          <a:p>
            <a:pPr eaLnBrk="0" hangingPunct="0">
              <a:lnSpc>
                <a:spcPct val="120000"/>
              </a:lnSpc>
              <a:spcBef>
                <a:spcPct val="60000"/>
              </a:spcBef>
            </a:pPr>
            <a:r>
              <a:rPr lang="en-US" b="1"/>
              <a:t>Department</a:t>
            </a:r>
          </a:p>
          <a:p>
            <a:pPr eaLnBrk="0" hangingPunct="0">
              <a:lnSpc>
                <a:spcPct val="120000"/>
              </a:lnSpc>
              <a:spcBef>
                <a:spcPct val="60000"/>
              </a:spcBef>
            </a:pPr>
            <a:r>
              <a:rPr lang="en-US" b="1"/>
              <a:t>Single-subject</a:t>
            </a:r>
          </a:p>
          <a:p>
            <a:pPr eaLnBrk="0" hangingPunct="0">
              <a:lnSpc>
                <a:spcPct val="120000"/>
              </a:lnSpc>
              <a:spcBef>
                <a:spcPct val="60000"/>
              </a:spcBef>
            </a:pPr>
            <a:r>
              <a:rPr lang="en-US" b="1"/>
              <a:t>Few</a:t>
            </a:r>
          </a:p>
          <a:p>
            <a:pPr eaLnBrk="0" hangingPunct="0">
              <a:lnSpc>
                <a:spcPct val="120000"/>
              </a:lnSpc>
              <a:spcBef>
                <a:spcPct val="60000"/>
              </a:spcBef>
            </a:pPr>
            <a:r>
              <a:rPr lang="en-US" b="1"/>
              <a:t>&lt; 100 GB</a:t>
            </a:r>
          </a:p>
          <a:p>
            <a:pPr eaLnBrk="0" hangingPunct="0">
              <a:lnSpc>
                <a:spcPct val="120000"/>
              </a:lnSpc>
              <a:spcBef>
                <a:spcPct val="60000"/>
              </a:spcBef>
            </a:pPr>
            <a:r>
              <a:rPr lang="en-US" b="1"/>
              <a:t>Months</a:t>
            </a:r>
          </a:p>
        </p:txBody>
      </p:sp>
      <p:grpSp>
        <p:nvGrpSpPr>
          <p:cNvPr id="7" name="Group 8"/>
          <p:cNvGrpSpPr>
            <a:grpSpLocks/>
          </p:cNvGrpSpPr>
          <p:nvPr/>
        </p:nvGrpSpPr>
        <p:grpSpPr bwMode="auto">
          <a:xfrm>
            <a:off x="1028700" y="3567113"/>
            <a:ext cx="7248525" cy="2033587"/>
            <a:chOff x="648" y="2247"/>
            <a:chExt cx="4566" cy="1281"/>
          </a:xfrm>
        </p:grpSpPr>
        <p:sp>
          <p:nvSpPr>
            <p:cNvPr id="8" name="Line 9"/>
            <p:cNvSpPr>
              <a:spLocks noChangeShapeType="1"/>
            </p:cNvSpPr>
            <p:nvPr/>
          </p:nvSpPr>
          <p:spPr bwMode="auto">
            <a:xfrm>
              <a:off x="648" y="2247"/>
              <a:ext cx="4563" cy="0"/>
            </a:xfrm>
            <a:prstGeom prst="line">
              <a:avLst/>
            </a:prstGeom>
            <a:noFill/>
            <a:ln w="25400">
              <a:solidFill>
                <a:schemeClr val="bg2"/>
              </a:solidFill>
              <a:round/>
              <a:headEnd type="none" w="sm" len="sm"/>
              <a:tailEnd type="none" w="sm" len="sm"/>
            </a:ln>
            <a:effectLst/>
          </p:spPr>
          <p:txBody>
            <a:bodyPr/>
            <a:lstStyle/>
            <a:p>
              <a:endParaRPr lang="en-US"/>
            </a:p>
          </p:txBody>
        </p:sp>
        <p:sp>
          <p:nvSpPr>
            <p:cNvPr id="9" name="Line 10"/>
            <p:cNvSpPr>
              <a:spLocks noChangeShapeType="1"/>
            </p:cNvSpPr>
            <p:nvPr/>
          </p:nvSpPr>
          <p:spPr bwMode="auto">
            <a:xfrm>
              <a:off x="648" y="2877"/>
              <a:ext cx="4563" cy="0"/>
            </a:xfrm>
            <a:prstGeom prst="line">
              <a:avLst/>
            </a:prstGeom>
            <a:noFill/>
            <a:ln w="25400">
              <a:solidFill>
                <a:schemeClr val="bg2"/>
              </a:solidFill>
              <a:round/>
              <a:headEnd type="none" w="sm" len="sm"/>
              <a:tailEnd type="none" w="sm" len="sm"/>
            </a:ln>
            <a:effectLst/>
          </p:spPr>
          <p:txBody>
            <a:bodyPr/>
            <a:lstStyle/>
            <a:p>
              <a:endParaRPr lang="en-US"/>
            </a:p>
          </p:txBody>
        </p:sp>
        <p:sp>
          <p:nvSpPr>
            <p:cNvPr id="10" name="Line 11"/>
            <p:cNvSpPr>
              <a:spLocks noChangeShapeType="1"/>
            </p:cNvSpPr>
            <p:nvPr/>
          </p:nvSpPr>
          <p:spPr bwMode="auto">
            <a:xfrm>
              <a:off x="648" y="2561"/>
              <a:ext cx="4563" cy="0"/>
            </a:xfrm>
            <a:prstGeom prst="line">
              <a:avLst/>
            </a:prstGeom>
            <a:noFill/>
            <a:ln w="25400">
              <a:solidFill>
                <a:schemeClr val="bg2"/>
              </a:solidFill>
              <a:round/>
              <a:headEnd type="none" w="sm" len="sm"/>
              <a:tailEnd type="none" w="sm" len="sm"/>
            </a:ln>
            <a:effectLst/>
          </p:spPr>
          <p:txBody>
            <a:bodyPr/>
            <a:lstStyle/>
            <a:p>
              <a:endParaRPr lang="en-US"/>
            </a:p>
          </p:txBody>
        </p:sp>
        <p:sp>
          <p:nvSpPr>
            <p:cNvPr id="11" name="Line 12"/>
            <p:cNvSpPr>
              <a:spLocks noChangeShapeType="1"/>
            </p:cNvSpPr>
            <p:nvPr/>
          </p:nvSpPr>
          <p:spPr bwMode="auto">
            <a:xfrm>
              <a:off x="648" y="3190"/>
              <a:ext cx="4563" cy="0"/>
            </a:xfrm>
            <a:prstGeom prst="line">
              <a:avLst/>
            </a:prstGeom>
            <a:noFill/>
            <a:ln w="25400">
              <a:solidFill>
                <a:schemeClr val="bg2"/>
              </a:solidFill>
              <a:round/>
              <a:headEnd type="none" w="sm" len="sm"/>
              <a:tailEnd type="none" w="sm" len="sm"/>
            </a:ln>
            <a:effectLst/>
          </p:spPr>
          <p:txBody>
            <a:bodyPr/>
            <a:lstStyle/>
            <a:p>
              <a:endParaRPr lang="en-US"/>
            </a:p>
          </p:txBody>
        </p:sp>
        <p:sp>
          <p:nvSpPr>
            <p:cNvPr id="12" name="Line 13"/>
            <p:cNvSpPr>
              <a:spLocks noChangeShapeType="1"/>
            </p:cNvSpPr>
            <p:nvPr/>
          </p:nvSpPr>
          <p:spPr bwMode="auto">
            <a:xfrm>
              <a:off x="651" y="3528"/>
              <a:ext cx="4563" cy="0"/>
            </a:xfrm>
            <a:prstGeom prst="line">
              <a:avLst/>
            </a:prstGeom>
            <a:noFill/>
            <a:ln w="25400">
              <a:solidFill>
                <a:schemeClr val="bg2"/>
              </a:solidFill>
              <a:round/>
              <a:headEnd type="none" w="sm" len="sm"/>
              <a:tailEnd type="none" w="sm" len="sm"/>
            </a:ln>
            <a:effectLst/>
          </p:spPr>
          <p:txBody>
            <a:bodyPr/>
            <a:lstStyle/>
            <a:p>
              <a:endParaRPr lang="en-US"/>
            </a:p>
          </p:txBody>
        </p:sp>
      </p:grpSp>
      <p:sp>
        <p:nvSpPr>
          <p:cNvPr id="13" name="Line 14"/>
          <p:cNvSpPr>
            <a:spLocks noChangeShapeType="1"/>
          </p:cNvSpPr>
          <p:nvPr/>
        </p:nvSpPr>
        <p:spPr bwMode="auto">
          <a:xfrm>
            <a:off x="1071563" y="6100763"/>
            <a:ext cx="7031037" cy="0"/>
          </a:xfrm>
          <a:prstGeom prst="line">
            <a:avLst/>
          </a:prstGeom>
          <a:noFill/>
          <a:ln w="25400">
            <a:solidFill>
              <a:schemeClr val="bg2"/>
            </a:solidFill>
            <a:round/>
            <a:headEnd type="none" w="sm" len="sm"/>
            <a:tailEnd type="none" w="sm" len="sm"/>
          </a:ln>
          <a:effectLst/>
        </p:spPr>
        <p:txBody>
          <a:bodyPr/>
          <a:lstStyle/>
          <a:p>
            <a:endParaRPr lang="en-US"/>
          </a:p>
        </p:txBody>
      </p:sp>
      <p:grpSp>
        <p:nvGrpSpPr>
          <p:cNvPr id="14" name="Group 15"/>
          <p:cNvGrpSpPr>
            <a:grpSpLocks/>
          </p:cNvGrpSpPr>
          <p:nvPr/>
        </p:nvGrpSpPr>
        <p:grpSpPr bwMode="auto">
          <a:xfrm>
            <a:off x="6037263" y="1924050"/>
            <a:ext cx="1943100" cy="850900"/>
            <a:chOff x="3803" y="1212"/>
            <a:chExt cx="1224" cy="536"/>
          </a:xfrm>
        </p:grpSpPr>
        <p:grpSp>
          <p:nvGrpSpPr>
            <p:cNvPr id="15" name="Group 16"/>
            <p:cNvGrpSpPr>
              <a:grpSpLocks/>
            </p:cNvGrpSpPr>
            <p:nvPr/>
          </p:nvGrpSpPr>
          <p:grpSpPr bwMode="auto">
            <a:xfrm>
              <a:off x="3954" y="1212"/>
              <a:ext cx="872" cy="536"/>
              <a:chOff x="3954" y="1212"/>
              <a:chExt cx="872" cy="536"/>
            </a:xfrm>
          </p:grpSpPr>
          <p:sp>
            <p:nvSpPr>
              <p:cNvPr id="17" name="Rectangle 17"/>
              <p:cNvSpPr>
                <a:spLocks noChangeArrowheads="1"/>
              </p:cNvSpPr>
              <p:nvPr/>
            </p:nvSpPr>
            <p:spPr bwMode="auto">
              <a:xfrm>
                <a:off x="3954" y="1321"/>
                <a:ext cx="872" cy="321"/>
              </a:xfrm>
              <a:prstGeom prst="rect">
                <a:avLst/>
              </a:prstGeom>
              <a:gradFill rotWithShape="0">
                <a:gsLst>
                  <a:gs pos="0">
                    <a:srgbClr val="D3D3F8">
                      <a:gamma/>
                      <a:shade val="89804"/>
                      <a:invGamma/>
                    </a:srgbClr>
                  </a:gs>
                  <a:gs pos="50000">
                    <a:srgbClr val="D3D3F8"/>
                  </a:gs>
                  <a:gs pos="100000">
                    <a:srgbClr val="D3D3F8">
                      <a:gamma/>
                      <a:shade val="89804"/>
                      <a:invGamma/>
                    </a:srgbClr>
                  </a:gs>
                </a:gsLst>
                <a:lin ang="0" scaled="1"/>
              </a:gradFill>
              <a:ln w="9525">
                <a:noFill/>
                <a:miter lim="800000"/>
                <a:headEnd/>
                <a:tailEnd/>
              </a:ln>
              <a:effectLst/>
            </p:spPr>
            <p:txBody>
              <a:bodyPr wrap="none" anchor="ctr"/>
              <a:lstStyle/>
              <a:p>
                <a:endParaRPr lang="en-US"/>
              </a:p>
            </p:txBody>
          </p:sp>
          <p:sp>
            <p:nvSpPr>
              <p:cNvPr id="18" name="Oval 18"/>
              <p:cNvSpPr>
                <a:spLocks noChangeArrowheads="1"/>
              </p:cNvSpPr>
              <p:nvPr/>
            </p:nvSpPr>
            <p:spPr bwMode="auto">
              <a:xfrm>
                <a:off x="3954" y="1212"/>
                <a:ext cx="872" cy="206"/>
              </a:xfrm>
              <a:prstGeom prst="ellipse">
                <a:avLst/>
              </a:prstGeom>
              <a:gradFill rotWithShape="0">
                <a:gsLst>
                  <a:gs pos="0">
                    <a:srgbClr val="D3D3F8">
                      <a:gamma/>
                      <a:shade val="89804"/>
                      <a:invGamma/>
                    </a:srgbClr>
                  </a:gs>
                  <a:gs pos="100000">
                    <a:srgbClr val="D3D3F8"/>
                  </a:gs>
                </a:gsLst>
                <a:lin ang="5400000" scaled="1"/>
              </a:gradFill>
              <a:ln w="9525">
                <a:noFill/>
                <a:round/>
                <a:headEnd/>
                <a:tailEnd/>
              </a:ln>
              <a:effectLst/>
            </p:spPr>
            <p:txBody>
              <a:bodyPr wrap="none" anchor="ctr"/>
              <a:lstStyle/>
              <a:p>
                <a:endParaRPr lang="en-US"/>
              </a:p>
            </p:txBody>
          </p:sp>
          <p:sp>
            <p:nvSpPr>
              <p:cNvPr id="19" name="Oval 19"/>
              <p:cNvSpPr>
                <a:spLocks noChangeArrowheads="1"/>
              </p:cNvSpPr>
              <p:nvPr/>
            </p:nvSpPr>
            <p:spPr bwMode="auto">
              <a:xfrm>
                <a:off x="3954" y="1542"/>
                <a:ext cx="872" cy="206"/>
              </a:xfrm>
              <a:prstGeom prst="ellipse">
                <a:avLst/>
              </a:prstGeom>
              <a:gradFill rotWithShape="0">
                <a:gsLst>
                  <a:gs pos="0">
                    <a:srgbClr val="D3D3F8">
                      <a:gamma/>
                      <a:shade val="89804"/>
                      <a:invGamma/>
                    </a:srgbClr>
                  </a:gs>
                  <a:gs pos="50000">
                    <a:srgbClr val="D3D3F8"/>
                  </a:gs>
                  <a:gs pos="100000">
                    <a:srgbClr val="D3D3F8">
                      <a:gamma/>
                      <a:shade val="89804"/>
                      <a:invGamma/>
                    </a:srgbClr>
                  </a:gs>
                </a:gsLst>
                <a:lin ang="0" scaled="1"/>
              </a:gradFill>
              <a:ln w="9525">
                <a:noFill/>
                <a:round/>
                <a:headEnd/>
                <a:tailEnd/>
              </a:ln>
              <a:effectLst/>
            </p:spPr>
            <p:txBody>
              <a:bodyPr wrap="none" anchor="ctr"/>
              <a:lstStyle/>
              <a:p>
                <a:endParaRPr lang="en-US"/>
              </a:p>
            </p:txBody>
          </p:sp>
        </p:grpSp>
        <p:sp>
          <p:nvSpPr>
            <p:cNvPr id="16" name="Rectangle 20"/>
            <p:cNvSpPr>
              <a:spLocks noChangeArrowheads="1"/>
            </p:cNvSpPr>
            <p:nvPr/>
          </p:nvSpPr>
          <p:spPr bwMode="auto">
            <a:xfrm>
              <a:off x="3803" y="1466"/>
              <a:ext cx="1224" cy="219"/>
            </a:xfrm>
            <a:prstGeom prst="rect">
              <a:avLst/>
            </a:prstGeom>
            <a:noFill/>
            <a:ln w="9525">
              <a:noFill/>
              <a:miter lim="800000"/>
              <a:headEnd/>
              <a:tailEnd/>
            </a:ln>
            <a:effectLst/>
          </p:spPr>
          <p:txBody>
            <a:bodyPr lIns="73025" tIns="36513" rIns="73025" bIns="36513">
              <a:spAutoFit/>
            </a:bodyPr>
            <a:lstStyle/>
            <a:p>
              <a:pPr algn="ctr" eaLnBrk="0" hangingPunct="0"/>
              <a:r>
                <a:rPr lang="en-US" b="1">
                  <a:solidFill>
                    <a:srgbClr val="000000"/>
                  </a:solidFill>
                </a:rPr>
                <a:t>Data Mart</a:t>
              </a:r>
            </a:p>
          </p:txBody>
        </p:sp>
      </p:grpSp>
      <p:sp>
        <p:nvSpPr>
          <p:cNvPr id="20" name="Rectangle 21"/>
          <p:cNvSpPr>
            <a:spLocks noChangeArrowheads="1"/>
          </p:cNvSpPr>
          <p:nvPr/>
        </p:nvSpPr>
        <p:spPr bwMode="auto">
          <a:xfrm>
            <a:off x="3868738" y="1985963"/>
            <a:ext cx="1616075" cy="625475"/>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noFill/>
            <a:miter lim="800000"/>
            <a:headEnd/>
            <a:tailEnd/>
          </a:ln>
          <a:effectLst/>
        </p:spPr>
        <p:txBody>
          <a:bodyPr wrap="none" anchor="ctr"/>
          <a:lstStyle/>
          <a:p>
            <a:endParaRPr lang="en-US"/>
          </a:p>
        </p:txBody>
      </p:sp>
      <p:sp>
        <p:nvSpPr>
          <p:cNvPr id="21" name="Oval 22"/>
          <p:cNvSpPr>
            <a:spLocks noChangeArrowheads="1"/>
          </p:cNvSpPr>
          <p:nvPr/>
        </p:nvSpPr>
        <p:spPr bwMode="auto">
          <a:xfrm>
            <a:off x="3868738" y="1771650"/>
            <a:ext cx="1616075" cy="401638"/>
          </a:xfrm>
          <a:prstGeom prst="ellipse">
            <a:avLst/>
          </a:prstGeom>
          <a:gradFill rotWithShape="0">
            <a:gsLst>
              <a:gs pos="0">
                <a:srgbClr val="FFFF99">
                  <a:gamma/>
                  <a:shade val="80000"/>
                  <a:invGamma/>
                </a:srgbClr>
              </a:gs>
              <a:gs pos="100000">
                <a:srgbClr val="FFFF99"/>
              </a:gs>
            </a:gsLst>
            <a:lin ang="5400000" scaled="1"/>
          </a:gradFill>
          <a:ln w="9525">
            <a:noFill/>
            <a:round/>
            <a:headEnd/>
            <a:tailEnd/>
          </a:ln>
          <a:effectLst/>
        </p:spPr>
        <p:txBody>
          <a:bodyPr wrap="none" anchor="ctr"/>
          <a:lstStyle/>
          <a:p>
            <a:endParaRPr lang="en-US"/>
          </a:p>
        </p:txBody>
      </p:sp>
      <p:sp>
        <p:nvSpPr>
          <p:cNvPr id="22" name="Oval 23"/>
          <p:cNvSpPr>
            <a:spLocks noChangeArrowheads="1"/>
          </p:cNvSpPr>
          <p:nvPr/>
        </p:nvSpPr>
        <p:spPr bwMode="auto">
          <a:xfrm>
            <a:off x="3868738" y="2419350"/>
            <a:ext cx="1616075" cy="401638"/>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noFill/>
            <a:round/>
            <a:headEnd/>
            <a:tailEnd/>
          </a:ln>
          <a:effectLst/>
        </p:spPr>
        <p:txBody>
          <a:bodyPr wrap="none" anchor="ctr"/>
          <a:lstStyle/>
          <a:p>
            <a:endParaRPr lang="en-US"/>
          </a:p>
        </p:txBody>
      </p:sp>
      <p:sp>
        <p:nvSpPr>
          <p:cNvPr id="23" name="Rectangle 24"/>
          <p:cNvSpPr>
            <a:spLocks noChangeArrowheads="1"/>
          </p:cNvSpPr>
          <p:nvPr/>
        </p:nvSpPr>
        <p:spPr bwMode="auto">
          <a:xfrm>
            <a:off x="3519488" y="2162175"/>
            <a:ext cx="2346325" cy="641350"/>
          </a:xfrm>
          <a:prstGeom prst="rect">
            <a:avLst/>
          </a:prstGeom>
          <a:noFill/>
          <a:ln w="9525">
            <a:noFill/>
            <a:miter lim="800000"/>
            <a:headEnd/>
            <a:tailEnd/>
          </a:ln>
          <a:effectLst/>
        </p:spPr>
        <p:txBody>
          <a:bodyPr lIns="92075" tIns="46038" rIns="92075" bIns="46038">
            <a:spAutoFit/>
          </a:bodyPr>
          <a:lstStyle/>
          <a:p>
            <a:pPr algn="ctr" eaLnBrk="0" hangingPunct="0"/>
            <a:r>
              <a:rPr lang="en-US" b="1">
                <a:solidFill>
                  <a:srgbClr val="000000"/>
                </a:solidFill>
              </a:rPr>
              <a:t>Data </a:t>
            </a:r>
          </a:p>
          <a:p>
            <a:pPr algn="ctr" eaLnBrk="0" hangingPunct="0"/>
            <a:r>
              <a:rPr lang="en-US" b="1">
                <a:solidFill>
                  <a:srgbClr val="000000"/>
                </a:solidFill>
              </a:rPr>
              <a:t>Warehouse</a:t>
            </a:r>
          </a:p>
        </p:txBody>
      </p:sp>
      <p:sp>
        <p:nvSpPr>
          <p:cNvPr id="24" name="Line 25"/>
          <p:cNvSpPr>
            <a:spLocks noChangeShapeType="1"/>
          </p:cNvSpPr>
          <p:nvPr/>
        </p:nvSpPr>
        <p:spPr bwMode="auto">
          <a:xfrm>
            <a:off x="5510213" y="2359025"/>
            <a:ext cx="763587" cy="0"/>
          </a:xfrm>
          <a:prstGeom prst="line">
            <a:avLst/>
          </a:prstGeom>
          <a:noFill/>
          <a:ln w="50800">
            <a:solidFill>
              <a:schemeClr val="hlink"/>
            </a:solidFill>
            <a:round/>
            <a:headEnd type="stealth" w="med" len="lg"/>
            <a:tailEnd type="stealth" w="med" len="lg"/>
          </a:ln>
          <a:effectLst/>
        </p:spPr>
        <p:txBody>
          <a:bodyPr/>
          <a:lstStyle/>
          <a:p>
            <a:endParaRPr lang="en-US"/>
          </a:p>
        </p:txBody>
      </p:sp>
      <p:sp>
        <p:nvSpPr>
          <p:cNvPr id="25" name="Rectangle 27"/>
          <p:cNvSpPr>
            <a:spLocks noChangeArrowheads="1"/>
          </p:cNvSpPr>
          <p:nvPr/>
        </p:nvSpPr>
        <p:spPr bwMode="auto">
          <a:xfrm>
            <a:off x="1006475" y="3151188"/>
            <a:ext cx="2406650" cy="2898775"/>
          </a:xfrm>
          <a:prstGeom prst="rect">
            <a:avLst/>
          </a:prstGeom>
          <a:noFill/>
          <a:ln w="9525">
            <a:noFill/>
            <a:miter lim="800000"/>
            <a:headEnd/>
            <a:tailEnd/>
          </a:ln>
          <a:effectLst/>
        </p:spPr>
        <p:txBody>
          <a:bodyPr wrap="none" lIns="92075" tIns="46038" rIns="92075" bIns="46038">
            <a:spAutoFit/>
          </a:bodyPr>
          <a:lstStyle/>
          <a:p>
            <a:pPr defTabSz="822325" eaLnBrk="0" hangingPunct="0">
              <a:lnSpc>
                <a:spcPct val="120000"/>
              </a:lnSpc>
              <a:spcBef>
                <a:spcPct val="60000"/>
              </a:spcBef>
            </a:pPr>
            <a:r>
              <a:rPr lang="en-US" b="1"/>
              <a:t>Property</a:t>
            </a:r>
          </a:p>
          <a:p>
            <a:pPr defTabSz="822325" eaLnBrk="0" hangingPunct="0">
              <a:lnSpc>
                <a:spcPct val="120000"/>
              </a:lnSpc>
              <a:spcBef>
                <a:spcPct val="60000"/>
              </a:spcBef>
            </a:pPr>
            <a:r>
              <a:rPr lang="en-US" b="1"/>
              <a:t>Scope</a:t>
            </a:r>
          </a:p>
          <a:p>
            <a:pPr defTabSz="822325" eaLnBrk="0" hangingPunct="0">
              <a:lnSpc>
                <a:spcPct val="120000"/>
              </a:lnSpc>
              <a:spcBef>
                <a:spcPct val="60000"/>
              </a:spcBef>
            </a:pPr>
            <a:r>
              <a:rPr lang="en-US" b="1"/>
              <a:t>Subjects</a:t>
            </a:r>
          </a:p>
          <a:p>
            <a:pPr defTabSz="822325" eaLnBrk="0" hangingPunct="0">
              <a:lnSpc>
                <a:spcPct val="120000"/>
              </a:lnSpc>
              <a:spcBef>
                <a:spcPct val="60000"/>
              </a:spcBef>
            </a:pPr>
            <a:r>
              <a:rPr lang="en-US" b="1"/>
              <a:t>Data Source</a:t>
            </a:r>
          </a:p>
          <a:p>
            <a:pPr defTabSz="822325" eaLnBrk="0" hangingPunct="0">
              <a:lnSpc>
                <a:spcPct val="120000"/>
              </a:lnSpc>
              <a:spcBef>
                <a:spcPct val="60000"/>
              </a:spcBef>
            </a:pPr>
            <a:r>
              <a:rPr lang="en-US" b="1"/>
              <a:t>Size (typical)</a:t>
            </a:r>
          </a:p>
          <a:p>
            <a:pPr defTabSz="822325" eaLnBrk="0" hangingPunct="0">
              <a:lnSpc>
                <a:spcPct val="120000"/>
              </a:lnSpc>
              <a:spcBef>
                <a:spcPct val="60000"/>
              </a:spcBef>
            </a:pPr>
            <a:r>
              <a:rPr lang="en-US" b="1"/>
              <a:t>Implementation time</a:t>
            </a:r>
          </a:p>
        </p:txBody>
      </p:sp>
      <p:sp>
        <p:nvSpPr>
          <p:cNvPr id="26" name="Rectangle 28"/>
          <p:cNvSpPr>
            <a:spLocks noChangeArrowheads="1"/>
          </p:cNvSpPr>
          <p:nvPr/>
        </p:nvSpPr>
        <p:spPr bwMode="auto">
          <a:xfrm>
            <a:off x="3587750" y="3151188"/>
            <a:ext cx="2006600" cy="2898775"/>
          </a:xfrm>
          <a:prstGeom prst="rect">
            <a:avLst/>
          </a:prstGeom>
          <a:noFill/>
          <a:ln w="9525">
            <a:noFill/>
            <a:miter lim="800000"/>
            <a:headEnd/>
            <a:tailEnd/>
          </a:ln>
          <a:effectLst/>
        </p:spPr>
        <p:txBody>
          <a:bodyPr wrap="none" lIns="92075" tIns="46038" rIns="92075" bIns="46038">
            <a:spAutoFit/>
          </a:bodyPr>
          <a:lstStyle/>
          <a:p>
            <a:pPr defTabSz="822325" eaLnBrk="0" hangingPunct="0">
              <a:lnSpc>
                <a:spcPct val="120000"/>
              </a:lnSpc>
              <a:spcBef>
                <a:spcPct val="60000"/>
              </a:spcBef>
            </a:pPr>
            <a:r>
              <a:rPr lang="en-US" b="1"/>
              <a:t>Data Warehouse</a:t>
            </a:r>
          </a:p>
          <a:p>
            <a:pPr defTabSz="822325" eaLnBrk="0" hangingPunct="0">
              <a:lnSpc>
                <a:spcPct val="120000"/>
              </a:lnSpc>
              <a:spcBef>
                <a:spcPct val="60000"/>
              </a:spcBef>
            </a:pPr>
            <a:r>
              <a:rPr lang="en-US" b="1"/>
              <a:t>Enterprise</a:t>
            </a:r>
          </a:p>
          <a:p>
            <a:pPr defTabSz="822325" eaLnBrk="0" hangingPunct="0">
              <a:lnSpc>
                <a:spcPct val="120000"/>
              </a:lnSpc>
              <a:spcBef>
                <a:spcPct val="60000"/>
              </a:spcBef>
            </a:pPr>
            <a:r>
              <a:rPr lang="en-US" b="1"/>
              <a:t>Multiple</a:t>
            </a:r>
          </a:p>
          <a:p>
            <a:pPr defTabSz="822325" eaLnBrk="0" hangingPunct="0">
              <a:lnSpc>
                <a:spcPct val="120000"/>
              </a:lnSpc>
              <a:spcBef>
                <a:spcPct val="60000"/>
              </a:spcBef>
            </a:pPr>
            <a:r>
              <a:rPr lang="en-US" b="1"/>
              <a:t>Many</a:t>
            </a:r>
          </a:p>
          <a:p>
            <a:pPr defTabSz="822325" eaLnBrk="0" hangingPunct="0">
              <a:lnSpc>
                <a:spcPct val="120000"/>
              </a:lnSpc>
              <a:spcBef>
                <a:spcPct val="60000"/>
              </a:spcBef>
            </a:pPr>
            <a:r>
              <a:rPr lang="en-US" b="1"/>
              <a:t>100 GB to &gt; 1 TB</a:t>
            </a:r>
          </a:p>
          <a:p>
            <a:pPr defTabSz="822325" eaLnBrk="0" hangingPunct="0">
              <a:lnSpc>
                <a:spcPct val="120000"/>
              </a:lnSpc>
              <a:spcBef>
                <a:spcPct val="60000"/>
              </a:spcBef>
            </a:pPr>
            <a:r>
              <a:rPr lang="en-US" b="1"/>
              <a:t>Months to years</a:t>
            </a:r>
          </a:p>
        </p:txBody>
      </p:sp>
      <p:sp>
        <p:nvSpPr>
          <p:cNvPr id="27" name="Line 29"/>
          <p:cNvSpPr>
            <a:spLocks noChangeShapeType="1"/>
          </p:cNvSpPr>
          <p:nvPr/>
        </p:nvSpPr>
        <p:spPr bwMode="auto">
          <a:xfrm>
            <a:off x="5734050" y="3143250"/>
            <a:ext cx="0" cy="2952750"/>
          </a:xfrm>
          <a:prstGeom prst="line">
            <a:avLst/>
          </a:prstGeom>
          <a:noFill/>
          <a:ln w="50800">
            <a:solidFill>
              <a:schemeClr val="bg2"/>
            </a:solidFill>
            <a:round/>
            <a:headEnd type="none" w="sm" len="sm"/>
            <a:tailEnd type="none" w="sm" len="sm"/>
          </a:ln>
          <a:effectLst/>
        </p:spPr>
        <p:txBody>
          <a:bodyPr/>
          <a:lstStyle/>
          <a:p>
            <a:endParaRPr lang="en-US"/>
          </a:p>
        </p:txBody>
      </p:sp>
      <p:sp>
        <p:nvSpPr>
          <p:cNvPr id="28" name="Line 30"/>
          <p:cNvSpPr>
            <a:spLocks noChangeShapeType="1"/>
          </p:cNvSpPr>
          <p:nvPr/>
        </p:nvSpPr>
        <p:spPr bwMode="auto">
          <a:xfrm>
            <a:off x="3543300" y="3143250"/>
            <a:ext cx="0" cy="2933700"/>
          </a:xfrm>
          <a:prstGeom prst="line">
            <a:avLst/>
          </a:prstGeom>
          <a:noFill/>
          <a:ln w="50800">
            <a:solidFill>
              <a:schemeClr val="bg2"/>
            </a:solidFill>
            <a:round/>
            <a:headEnd type="none" w="sm" len="sm"/>
            <a:tailEnd type="none" w="sm" len="sm"/>
          </a:ln>
          <a:effectLst/>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accent1">
                    <a:lumMod val="40000"/>
                    <a:lumOff val="60000"/>
                  </a:schemeClr>
                </a:solidFill>
              </a:rPr>
              <a:t>End User Tools</a:t>
            </a:r>
            <a:endParaRPr lang="en-US" b="1"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GB" sz="2400" b="1" dirty="0" smtClean="0"/>
              <a:t>High performance is achieved by pre-planning the requirements for joins, summations, and periodic reports by end-users.</a:t>
            </a:r>
          </a:p>
          <a:p>
            <a:endParaRPr lang="en-GB" sz="2400" b="1" dirty="0" smtClean="0"/>
          </a:p>
          <a:p>
            <a:r>
              <a:rPr lang="en-GB" sz="2400" b="1" dirty="0" smtClean="0"/>
              <a:t>There are five main groups of access tools:</a:t>
            </a:r>
          </a:p>
          <a:p>
            <a:pPr lvl="1"/>
            <a:r>
              <a:rPr lang="en-GB" dirty="0" smtClean="0"/>
              <a:t>Data reporting and query tools</a:t>
            </a:r>
          </a:p>
          <a:p>
            <a:pPr lvl="1"/>
            <a:r>
              <a:rPr lang="en-GB" dirty="0" smtClean="0"/>
              <a:t>Application development tools</a:t>
            </a:r>
          </a:p>
          <a:p>
            <a:pPr lvl="1"/>
            <a:r>
              <a:rPr lang="en-GB" dirty="0" smtClean="0"/>
              <a:t>Executive information system (EIS) tools</a:t>
            </a:r>
          </a:p>
          <a:p>
            <a:pPr lvl="1"/>
            <a:r>
              <a:rPr lang="en-GB" dirty="0" smtClean="0"/>
              <a:t>Online analytical processing (OLAP) tools</a:t>
            </a:r>
          </a:p>
          <a:p>
            <a:pPr lvl="1"/>
            <a:r>
              <a:rPr lang="en-GB" dirty="0" smtClean="0"/>
              <a:t>Data mining tools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52600" y="0"/>
            <a:ext cx="8229600" cy="1143000"/>
          </a:xfrm>
        </p:spPr>
        <p:txBody>
          <a:bodyPr/>
          <a:lstStyle/>
          <a:p>
            <a:pPr algn="l"/>
            <a:r>
              <a:rPr lang="en-US" sz="3600" b="1" dirty="0">
                <a:solidFill>
                  <a:schemeClr val="accent1">
                    <a:lumMod val="40000"/>
                    <a:lumOff val="60000"/>
                  </a:schemeClr>
                </a:solidFill>
              </a:rPr>
              <a:t>Data Warehouse Schema</a:t>
            </a:r>
          </a:p>
        </p:txBody>
      </p:sp>
      <p:sp>
        <p:nvSpPr>
          <p:cNvPr id="30723" name="Rectangle 3"/>
          <p:cNvSpPr>
            <a:spLocks noGrp="1" noChangeArrowheads="1"/>
          </p:cNvSpPr>
          <p:nvPr>
            <p:ph type="body" idx="1"/>
          </p:nvPr>
        </p:nvSpPr>
        <p:spPr>
          <a:xfrm>
            <a:off x="685800" y="1636713"/>
            <a:ext cx="8705850" cy="5221287"/>
          </a:xfrm>
        </p:spPr>
        <p:txBody>
          <a:bodyPr/>
          <a:lstStyle/>
          <a:p>
            <a:r>
              <a:rPr lang="en-US" dirty="0"/>
              <a:t>Star Schema</a:t>
            </a:r>
          </a:p>
          <a:p>
            <a:r>
              <a:rPr lang="en-US" dirty="0"/>
              <a:t>Fact Constellation Schema</a:t>
            </a:r>
          </a:p>
          <a:p>
            <a:r>
              <a:rPr lang="en-US" dirty="0"/>
              <a:t>Snowflake Schema</a:t>
            </a:r>
          </a:p>
          <a:p>
            <a:pPr>
              <a:buFont typeface="Wingdings" pitchFamily="2" charset="2"/>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28800" y="0"/>
            <a:ext cx="8229600" cy="1143000"/>
          </a:xfrm>
        </p:spPr>
        <p:txBody>
          <a:bodyPr/>
          <a:lstStyle/>
          <a:p>
            <a:pPr algn="l"/>
            <a:r>
              <a:rPr lang="en-US" b="1" dirty="0">
                <a:solidFill>
                  <a:schemeClr val="accent1">
                    <a:lumMod val="40000"/>
                    <a:lumOff val="60000"/>
                  </a:schemeClr>
                </a:solidFill>
              </a:rPr>
              <a:t>Star Schema</a:t>
            </a:r>
          </a:p>
        </p:txBody>
      </p:sp>
      <p:sp>
        <p:nvSpPr>
          <p:cNvPr id="32771" name="Rectangle 3"/>
          <p:cNvSpPr>
            <a:spLocks noGrp="1" noChangeArrowheads="1"/>
          </p:cNvSpPr>
          <p:nvPr>
            <p:ph type="body" idx="1"/>
          </p:nvPr>
        </p:nvSpPr>
        <p:spPr>
          <a:xfrm>
            <a:off x="438150" y="1981200"/>
            <a:ext cx="8705850" cy="5221287"/>
          </a:xfrm>
        </p:spPr>
        <p:txBody>
          <a:bodyPr/>
          <a:lstStyle/>
          <a:p>
            <a:r>
              <a:rPr lang="en-US" dirty="0"/>
              <a:t>A </a:t>
            </a:r>
            <a:r>
              <a:rPr lang="en-US" dirty="0" err="1"/>
              <a:t>single,large</a:t>
            </a:r>
            <a:r>
              <a:rPr lang="en-US" dirty="0"/>
              <a:t> and central fact table and one table for each dimension</a:t>
            </a:r>
            <a:r>
              <a:rPr lang="en-US" dirty="0" smtClean="0"/>
              <a:t>.</a:t>
            </a:r>
          </a:p>
          <a:p>
            <a:endParaRPr lang="en-US" dirty="0"/>
          </a:p>
          <a:p>
            <a:r>
              <a:rPr lang="en-US" dirty="0"/>
              <a:t>Every fact points to one </a:t>
            </a:r>
            <a:r>
              <a:rPr lang="en-US" dirty="0" err="1"/>
              <a:t>tuple</a:t>
            </a:r>
            <a:r>
              <a:rPr lang="en-US" dirty="0"/>
              <a:t> in each of the dimensions and has additional attributes</a:t>
            </a:r>
            <a:r>
              <a:rPr lang="en-US" dirty="0" smtClean="0"/>
              <a:t>.</a:t>
            </a:r>
          </a:p>
          <a:p>
            <a:endParaRPr lang="en-US" dirty="0"/>
          </a:p>
          <a:p>
            <a:r>
              <a:rPr lang="en-US" dirty="0"/>
              <a:t>Does not capture hierarchies directly.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1752600" y="152400"/>
            <a:ext cx="7772400" cy="1143000"/>
          </a:xfrm>
        </p:spPr>
        <p:txBody>
          <a:bodyPr/>
          <a:lstStyle/>
          <a:p>
            <a:pPr algn="l"/>
            <a:r>
              <a:rPr lang="en-US" sz="4000" b="1" dirty="0">
                <a:solidFill>
                  <a:schemeClr val="accent1">
                    <a:lumMod val="40000"/>
                    <a:lumOff val="60000"/>
                  </a:schemeClr>
                </a:solidFill>
              </a:rPr>
              <a:t>Star Schema (contd..)</a:t>
            </a:r>
          </a:p>
        </p:txBody>
      </p:sp>
      <p:graphicFrame>
        <p:nvGraphicFramePr>
          <p:cNvPr id="37891" name="Group 1027"/>
          <p:cNvGraphicFramePr>
            <a:graphicFrameLocks noGrp="1"/>
          </p:cNvGraphicFramePr>
          <p:nvPr>
            <p:ph type="tbl" idx="1"/>
          </p:nvPr>
        </p:nvGraphicFramePr>
        <p:xfrm>
          <a:off x="3352800" y="1981200"/>
          <a:ext cx="1984375" cy="182880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07" name="Rectangle 1043"/>
          <p:cNvSpPr>
            <a:spLocks noChangeArrowheads="1"/>
          </p:cNvSpPr>
          <p:nvPr/>
        </p:nvSpPr>
        <p:spPr bwMode="auto">
          <a:xfrm>
            <a:off x="290513" y="1501775"/>
            <a:ext cx="2225675"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Store Dimension</a:t>
            </a:r>
          </a:p>
        </p:txBody>
      </p:sp>
      <p:sp>
        <p:nvSpPr>
          <p:cNvPr id="37908" name="Rectangle 1044"/>
          <p:cNvSpPr>
            <a:spLocks noChangeArrowheads="1"/>
          </p:cNvSpPr>
          <p:nvPr/>
        </p:nvSpPr>
        <p:spPr bwMode="auto">
          <a:xfrm>
            <a:off x="6537325" y="1577975"/>
            <a:ext cx="1909763"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Time Dimension</a:t>
            </a:r>
          </a:p>
        </p:txBody>
      </p:sp>
      <p:sp>
        <p:nvSpPr>
          <p:cNvPr id="37909" name="Rectangle 1045"/>
          <p:cNvSpPr>
            <a:spLocks noChangeArrowheads="1"/>
          </p:cNvSpPr>
          <p:nvPr/>
        </p:nvSpPr>
        <p:spPr bwMode="auto">
          <a:xfrm>
            <a:off x="3200400" y="5181600"/>
            <a:ext cx="2247900"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7910" name="Rectangle 1046"/>
          <p:cNvSpPr>
            <a:spLocks noChangeArrowheads="1"/>
          </p:cNvSpPr>
          <p:nvPr/>
        </p:nvSpPr>
        <p:spPr bwMode="auto">
          <a:xfrm>
            <a:off x="3262313" y="1501775"/>
            <a:ext cx="132080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Fact Table</a:t>
            </a:r>
          </a:p>
        </p:txBody>
      </p:sp>
      <p:sp>
        <p:nvSpPr>
          <p:cNvPr id="37911" name="Line 1047"/>
          <p:cNvSpPr>
            <a:spLocks noChangeShapeType="1"/>
          </p:cNvSpPr>
          <p:nvPr/>
        </p:nvSpPr>
        <p:spPr bwMode="auto">
          <a:xfrm>
            <a:off x="5410200" y="2590800"/>
            <a:ext cx="1066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2" name="Line 1048"/>
          <p:cNvSpPr>
            <a:spLocks noChangeShapeType="1"/>
          </p:cNvSpPr>
          <p:nvPr/>
        </p:nvSpPr>
        <p:spPr bwMode="auto">
          <a:xfrm flipH="1">
            <a:off x="4267200" y="3810000"/>
            <a:ext cx="0" cy="457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3" name="Line 1049"/>
          <p:cNvSpPr>
            <a:spLocks noChangeShapeType="1"/>
          </p:cNvSpPr>
          <p:nvPr/>
        </p:nvSpPr>
        <p:spPr bwMode="auto">
          <a:xfrm flipV="1">
            <a:off x="2438400" y="2667000"/>
            <a:ext cx="914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4" name="Rectangle 1050"/>
          <p:cNvSpPr>
            <a:spLocks noChangeArrowheads="1"/>
          </p:cNvSpPr>
          <p:nvPr/>
        </p:nvSpPr>
        <p:spPr bwMode="auto">
          <a:xfrm>
            <a:off x="381000" y="5562600"/>
            <a:ext cx="8001000" cy="641350"/>
          </a:xfrm>
          <a:prstGeom prst="rect">
            <a:avLst/>
          </a:prstGeom>
          <a:noFill/>
          <a:ln w="9525">
            <a:noFill/>
            <a:miter lim="800000"/>
            <a:headEnd/>
            <a:tailEnd/>
          </a:ln>
          <a:effectLst/>
        </p:spPr>
        <p:txBody>
          <a:bodyPr>
            <a:spAutoFit/>
          </a:bodyPr>
          <a:lstStyle/>
          <a:p>
            <a:r>
              <a:rPr lang="en-US" sz="1800" b="1" dirty="0">
                <a:solidFill>
                  <a:srgbClr val="0000FF"/>
                </a:solidFill>
                <a:latin typeface="Zurich BT" charset="0"/>
              </a:rPr>
              <a:t>Benefits:</a:t>
            </a:r>
            <a:r>
              <a:rPr lang="en-US" sz="1800" b="1" dirty="0">
                <a:solidFill>
                  <a:schemeClr val="accent1"/>
                </a:solidFill>
                <a:latin typeface="Zurich BT" charset="0"/>
              </a:rPr>
              <a:t> </a:t>
            </a:r>
            <a:r>
              <a:rPr lang="en-US" sz="1800" b="1" dirty="0">
                <a:latin typeface="Zurich BT" charset="0"/>
              </a:rPr>
              <a:t>Easy to understand, easy to define hierarchies, reduces no. of physical </a:t>
            </a:r>
            <a:r>
              <a:rPr lang="en-US" sz="1800" b="1" dirty="0" smtClean="0">
                <a:latin typeface="Zurich BT" charset="0"/>
              </a:rPr>
              <a:t> </a:t>
            </a:r>
            <a:r>
              <a:rPr lang="en-US" sz="1800" b="1" dirty="0">
                <a:latin typeface="Zurich BT" charset="0"/>
              </a:rPr>
              <a:t>joins.</a:t>
            </a:r>
          </a:p>
        </p:txBody>
      </p:sp>
      <p:graphicFrame>
        <p:nvGraphicFramePr>
          <p:cNvPr id="37915" name="Group 1051"/>
          <p:cNvGraphicFramePr>
            <a:graphicFrameLocks noGrp="1"/>
          </p:cNvGraphicFramePr>
          <p:nvPr/>
        </p:nvGraphicFramePr>
        <p:xfrm>
          <a:off x="457200" y="1981200"/>
          <a:ext cx="1984375" cy="1916749"/>
        </p:xfrm>
        <a:graphic>
          <a:graphicData uri="http://schemas.openxmlformats.org/drawingml/2006/table">
            <a:tbl>
              <a:tblPr/>
              <a:tblGrid>
                <a:gridCol w="1984375"/>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30" name="Group 1066"/>
          <p:cNvGraphicFramePr>
            <a:graphicFrameLocks noGrp="1"/>
          </p:cNvGraphicFramePr>
          <p:nvPr/>
        </p:nvGraphicFramePr>
        <p:xfrm>
          <a:off x="6477000" y="2057400"/>
          <a:ext cx="1984375" cy="146304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Quarter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43" name="Group 1079"/>
          <p:cNvGraphicFramePr>
            <a:graphicFrameLocks noGrp="1"/>
          </p:cNvGraphicFramePr>
          <p:nvPr/>
        </p:nvGraphicFramePr>
        <p:xfrm>
          <a:off x="3352800" y="4267200"/>
          <a:ext cx="1984375" cy="731520"/>
        </p:xfrm>
        <a:graphic>
          <a:graphicData uri="http://schemas.openxmlformats.org/drawingml/2006/table">
            <a:tbl>
              <a:tblPr/>
              <a:tblGrid>
                <a:gridCol w="1984375"/>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914400" y="0"/>
            <a:ext cx="8229600" cy="1143000"/>
          </a:xfrm>
        </p:spPr>
        <p:txBody>
          <a:bodyPr/>
          <a:lstStyle/>
          <a:p>
            <a:r>
              <a:rPr lang="en-US" dirty="0" smtClean="0">
                <a:solidFill>
                  <a:srgbClr val="FFFF00"/>
                </a:solidFill>
              </a:rPr>
              <a:t> </a:t>
            </a:r>
            <a:r>
              <a:rPr lang="en-US" sz="3600" dirty="0" smtClean="0">
                <a:solidFill>
                  <a:srgbClr val="FFFF00"/>
                </a:solidFill>
              </a:rPr>
              <a:t>Transaction </a:t>
            </a:r>
            <a:r>
              <a:rPr lang="en-US" sz="3600" dirty="0">
                <a:solidFill>
                  <a:srgbClr val="FFFF00"/>
                </a:solidFill>
              </a:rPr>
              <a:t>Management with SQL</a:t>
            </a:r>
          </a:p>
        </p:txBody>
      </p:sp>
      <p:sp>
        <p:nvSpPr>
          <p:cNvPr id="827395" name="Rectangle 3"/>
          <p:cNvSpPr>
            <a:spLocks noGrp="1" noChangeArrowheads="1"/>
          </p:cNvSpPr>
          <p:nvPr>
            <p:ph type="body" idx="1"/>
          </p:nvPr>
        </p:nvSpPr>
        <p:spPr>
          <a:xfrm>
            <a:off x="0" y="1371600"/>
            <a:ext cx="9144000" cy="4724400"/>
          </a:xfrm>
        </p:spPr>
        <p:txBody>
          <a:bodyPr/>
          <a:lstStyle/>
          <a:p>
            <a:pPr marL="571500" indent="-571500">
              <a:spcBef>
                <a:spcPct val="40000"/>
              </a:spcBef>
              <a:buFont typeface="Wingdings" pitchFamily="2" charset="2"/>
              <a:buAutoNum type="arabicPeriod"/>
            </a:pPr>
            <a:r>
              <a:rPr lang="en-US" sz="2400" dirty="0"/>
              <a:t>A COMMIT statement is reached- all changes are permanently recorded within the database</a:t>
            </a:r>
          </a:p>
          <a:p>
            <a:pPr marL="571500" indent="-571500">
              <a:spcBef>
                <a:spcPct val="40000"/>
              </a:spcBef>
              <a:buFont typeface="Wingdings" pitchFamily="2" charset="2"/>
              <a:buAutoNum type="arabicPeriod"/>
            </a:pPr>
            <a:r>
              <a:rPr lang="en-US" sz="2400" dirty="0"/>
              <a:t>A ROLLBACK is reached – all changes are aborted and the database is restored to a previous consistent state</a:t>
            </a:r>
          </a:p>
          <a:p>
            <a:pPr marL="571500" indent="-571500">
              <a:spcBef>
                <a:spcPct val="40000"/>
              </a:spcBef>
              <a:buFont typeface="Wingdings" pitchFamily="2" charset="2"/>
              <a:buAutoNum type="arabicPeriod"/>
            </a:pPr>
            <a:r>
              <a:rPr lang="en-US" sz="2400" dirty="0"/>
              <a:t>The end of the program is successfully reached – equivalent to a COMMIT</a:t>
            </a:r>
          </a:p>
          <a:p>
            <a:pPr marL="571500" indent="-571500">
              <a:spcBef>
                <a:spcPct val="40000"/>
              </a:spcBef>
              <a:buFont typeface="Wingdings" pitchFamily="2" charset="2"/>
              <a:buAutoNum type="arabicPeriod"/>
            </a:pPr>
            <a:r>
              <a:rPr lang="en-US" sz="2400" dirty="0"/>
              <a:t>The program abnormally terminates and a rollback occurs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8229600" cy="1143000"/>
          </a:xfrm>
        </p:spPr>
        <p:txBody>
          <a:bodyPr/>
          <a:lstStyle/>
          <a:p>
            <a:r>
              <a:rPr lang="en-US" sz="4000" b="1" dirty="0" err="1">
                <a:solidFill>
                  <a:schemeClr val="accent1">
                    <a:lumMod val="40000"/>
                    <a:lumOff val="60000"/>
                  </a:schemeClr>
                </a:solidFill>
              </a:rPr>
              <a:t>SnowFlake</a:t>
            </a:r>
            <a:r>
              <a:rPr lang="en-US" sz="4000" b="1" dirty="0">
                <a:solidFill>
                  <a:schemeClr val="accent1">
                    <a:lumMod val="40000"/>
                    <a:lumOff val="60000"/>
                  </a:schemeClr>
                </a:solidFill>
              </a:rPr>
              <a:t> Schema</a:t>
            </a:r>
          </a:p>
        </p:txBody>
      </p:sp>
      <p:sp>
        <p:nvSpPr>
          <p:cNvPr id="33795" name="Rectangle 3"/>
          <p:cNvSpPr>
            <a:spLocks noGrp="1" noChangeArrowheads="1"/>
          </p:cNvSpPr>
          <p:nvPr>
            <p:ph type="body" idx="1"/>
          </p:nvPr>
        </p:nvSpPr>
        <p:spPr>
          <a:xfrm>
            <a:off x="438150" y="1636713"/>
            <a:ext cx="8705850" cy="5221287"/>
          </a:xfrm>
        </p:spPr>
        <p:txBody>
          <a:bodyPr/>
          <a:lstStyle/>
          <a:p>
            <a:r>
              <a:rPr lang="en-US" dirty="0"/>
              <a:t>Variant of star schema model.</a:t>
            </a:r>
          </a:p>
          <a:p>
            <a:r>
              <a:rPr lang="en-US" dirty="0"/>
              <a:t>A </a:t>
            </a:r>
            <a:r>
              <a:rPr lang="en-US" dirty="0" err="1"/>
              <a:t>single,large</a:t>
            </a:r>
            <a:r>
              <a:rPr lang="en-US" dirty="0"/>
              <a:t> and central fact table and one or more tables for each dimension.</a:t>
            </a:r>
          </a:p>
          <a:p>
            <a:r>
              <a:rPr lang="en-US" dirty="0"/>
              <a:t>Dimension tables are normalized i.e. split dimension table data into additional tables</a:t>
            </a:r>
          </a:p>
          <a:p>
            <a:pPr>
              <a:buFont typeface="Wingdings" pitchFamily="2" charset="2"/>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7772400" cy="762000"/>
          </a:xfrm>
        </p:spPr>
        <p:txBody>
          <a:bodyPr/>
          <a:lstStyle/>
          <a:p>
            <a:r>
              <a:rPr lang="en-US" sz="3600" b="1" dirty="0" err="1">
                <a:solidFill>
                  <a:schemeClr val="accent1">
                    <a:lumMod val="40000"/>
                    <a:lumOff val="60000"/>
                  </a:schemeClr>
                </a:solidFill>
              </a:rPr>
              <a:t>SnowFlake</a:t>
            </a:r>
            <a:r>
              <a:rPr lang="en-US" sz="3600" b="1" dirty="0">
                <a:solidFill>
                  <a:schemeClr val="accent1">
                    <a:lumMod val="40000"/>
                    <a:lumOff val="60000"/>
                  </a:schemeClr>
                </a:solidFill>
              </a:rPr>
              <a:t> Schema (contd..)</a:t>
            </a:r>
          </a:p>
        </p:txBody>
      </p:sp>
      <p:graphicFrame>
        <p:nvGraphicFramePr>
          <p:cNvPr id="34819" name="Group 3"/>
          <p:cNvGraphicFramePr>
            <a:graphicFrameLocks noGrp="1"/>
          </p:cNvGraphicFramePr>
          <p:nvPr/>
        </p:nvGraphicFramePr>
        <p:xfrm>
          <a:off x="3352800" y="1981200"/>
          <a:ext cx="1984375" cy="182880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5" name="Rectangle 19"/>
          <p:cNvSpPr>
            <a:spLocks noChangeArrowheads="1"/>
          </p:cNvSpPr>
          <p:nvPr/>
        </p:nvSpPr>
        <p:spPr bwMode="auto">
          <a:xfrm>
            <a:off x="6537325" y="1577975"/>
            <a:ext cx="1909763"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Time Dimension</a:t>
            </a:r>
          </a:p>
        </p:txBody>
      </p:sp>
      <p:sp>
        <p:nvSpPr>
          <p:cNvPr id="34836" name="Rectangle 20"/>
          <p:cNvSpPr>
            <a:spLocks noChangeArrowheads="1"/>
          </p:cNvSpPr>
          <p:nvPr/>
        </p:nvSpPr>
        <p:spPr bwMode="auto">
          <a:xfrm>
            <a:off x="3200400" y="5181600"/>
            <a:ext cx="2247900"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4837" name="Rectangle 21"/>
          <p:cNvSpPr>
            <a:spLocks noChangeArrowheads="1"/>
          </p:cNvSpPr>
          <p:nvPr/>
        </p:nvSpPr>
        <p:spPr bwMode="auto">
          <a:xfrm>
            <a:off x="3262313" y="1501775"/>
            <a:ext cx="132080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Fact Table</a:t>
            </a:r>
          </a:p>
        </p:txBody>
      </p:sp>
      <p:sp>
        <p:nvSpPr>
          <p:cNvPr id="34838" name="Line 22"/>
          <p:cNvSpPr>
            <a:spLocks noChangeShapeType="1"/>
          </p:cNvSpPr>
          <p:nvPr/>
        </p:nvSpPr>
        <p:spPr bwMode="auto">
          <a:xfrm flipV="1">
            <a:off x="5334000" y="2667000"/>
            <a:ext cx="1143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39" name="Line 23"/>
          <p:cNvSpPr>
            <a:spLocks noChangeShapeType="1"/>
          </p:cNvSpPr>
          <p:nvPr/>
        </p:nvSpPr>
        <p:spPr bwMode="auto">
          <a:xfrm flipH="1">
            <a:off x="4267200" y="3810000"/>
            <a:ext cx="0" cy="457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0" name="Line 24"/>
          <p:cNvSpPr>
            <a:spLocks noChangeShapeType="1"/>
          </p:cNvSpPr>
          <p:nvPr/>
        </p:nvSpPr>
        <p:spPr bwMode="auto">
          <a:xfrm flipV="1">
            <a:off x="2438400" y="2667000"/>
            <a:ext cx="914400" cy="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34841" name="Group 25"/>
          <p:cNvGraphicFramePr>
            <a:graphicFrameLocks noGrp="1"/>
          </p:cNvGraphicFramePr>
          <p:nvPr/>
        </p:nvGraphicFramePr>
        <p:xfrm>
          <a:off x="457200" y="2209800"/>
          <a:ext cx="1984375" cy="1171576"/>
        </p:xfrm>
        <a:graphic>
          <a:graphicData uri="http://schemas.openxmlformats.org/drawingml/2006/table">
            <a:tbl>
              <a:tblPr/>
              <a:tblGrid>
                <a:gridCol w="1984375"/>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City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51" name="Group 35"/>
          <p:cNvGraphicFramePr>
            <a:graphicFrameLocks noGrp="1"/>
          </p:cNvGraphicFramePr>
          <p:nvPr/>
        </p:nvGraphicFramePr>
        <p:xfrm>
          <a:off x="6477000" y="2057400"/>
          <a:ext cx="1984375" cy="146304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Quarter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64" name="Group 48"/>
          <p:cNvGraphicFramePr>
            <a:graphicFrameLocks noGrp="1"/>
          </p:cNvGraphicFramePr>
          <p:nvPr/>
        </p:nvGraphicFramePr>
        <p:xfrm>
          <a:off x="3352800" y="4267200"/>
          <a:ext cx="1984375" cy="731520"/>
        </p:xfrm>
        <a:graphic>
          <a:graphicData uri="http://schemas.openxmlformats.org/drawingml/2006/table">
            <a:tbl>
              <a:tblPr/>
              <a:tblGrid>
                <a:gridCol w="1984375"/>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72" name="Group 56"/>
          <p:cNvGraphicFramePr>
            <a:graphicFrameLocks noGrp="1"/>
          </p:cNvGraphicFramePr>
          <p:nvPr/>
        </p:nvGraphicFramePr>
        <p:xfrm>
          <a:off x="381000" y="4038600"/>
          <a:ext cx="1984375" cy="1584326"/>
        </p:xfrm>
        <a:graphic>
          <a:graphicData uri="http://schemas.openxmlformats.org/drawingml/2006/table">
            <a:tbl>
              <a:tblPr/>
              <a:tblGrid>
                <a:gridCol w="1984375"/>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City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Region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84" name="Text Box 68"/>
          <p:cNvSpPr txBox="1">
            <a:spLocks noChangeArrowheads="1"/>
          </p:cNvSpPr>
          <p:nvPr/>
        </p:nvSpPr>
        <p:spPr bwMode="auto">
          <a:xfrm>
            <a:off x="533400" y="3581400"/>
            <a:ext cx="1701800" cy="366713"/>
          </a:xfrm>
          <a:prstGeom prst="rect">
            <a:avLst/>
          </a:prstGeom>
          <a:noFill/>
          <a:ln w="9525">
            <a:noFill/>
            <a:miter lim="800000"/>
            <a:headEnd/>
            <a:tailEnd/>
          </a:ln>
          <a:effectLst/>
        </p:spPr>
        <p:txBody>
          <a:bodyPr wrap="none">
            <a:spAutoFit/>
          </a:bodyPr>
          <a:lstStyle/>
          <a:p>
            <a:r>
              <a:rPr lang="en-US" sz="1800" b="1"/>
              <a:t>City Dimension</a:t>
            </a:r>
          </a:p>
        </p:txBody>
      </p:sp>
      <p:sp>
        <p:nvSpPr>
          <p:cNvPr id="34885" name="Text Box 69"/>
          <p:cNvSpPr txBox="1">
            <a:spLocks noChangeArrowheads="1"/>
          </p:cNvSpPr>
          <p:nvPr/>
        </p:nvSpPr>
        <p:spPr bwMode="auto">
          <a:xfrm>
            <a:off x="457200" y="1600200"/>
            <a:ext cx="1803400" cy="366713"/>
          </a:xfrm>
          <a:prstGeom prst="rect">
            <a:avLst/>
          </a:prstGeom>
          <a:noFill/>
          <a:ln w="9525">
            <a:noFill/>
            <a:miter lim="800000"/>
            <a:headEnd/>
            <a:tailEnd/>
          </a:ln>
          <a:effectLst/>
        </p:spPr>
        <p:txBody>
          <a:bodyPr wrap="none">
            <a:spAutoFit/>
          </a:bodyPr>
          <a:lstStyle/>
          <a:p>
            <a:r>
              <a:rPr lang="en-US" sz="1800" b="1"/>
              <a:t>Store Dimension</a:t>
            </a:r>
          </a:p>
        </p:txBody>
      </p:sp>
      <p:sp>
        <p:nvSpPr>
          <p:cNvPr id="34886" name="Line 70"/>
          <p:cNvSpPr>
            <a:spLocks noChangeShapeType="1"/>
          </p:cNvSpPr>
          <p:nvPr/>
        </p:nvSpPr>
        <p:spPr bwMode="auto">
          <a:xfrm>
            <a:off x="1371600" y="3276600"/>
            <a:ext cx="0" cy="762000"/>
          </a:xfrm>
          <a:prstGeom prst="line">
            <a:avLst/>
          </a:prstGeom>
          <a:noFill/>
          <a:ln w="9525">
            <a:solidFill>
              <a:schemeClr val="tx1"/>
            </a:solidFill>
            <a:round/>
            <a:headEnd/>
            <a:tailEnd/>
          </a:ln>
          <a:effectLst/>
        </p:spPr>
        <p:txBody>
          <a:bodyPr/>
          <a:lstStyle/>
          <a:p>
            <a:endParaRPr lang="en-US"/>
          </a:p>
        </p:txBody>
      </p:sp>
      <p:sp>
        <p:nvSpPr>
          <p:cNvPr id="34887" name="Text Box 71"/>
          <p:cNvSpPr txBox="1">
            <a:spLocks noChangeArrowheads="1"/>
          </p:cNvSpPr>
          <p:nvPr/>
        </p:nvSpPr>
        <p:spPr bwMode="auto">
          <a:xfrm>
            <a:off x="441325" y="5753100"/>
            <a:ext cx="5492750" cy="366713"/>
          </a:xfrm>
          <a:prstGeom prst="rect">
            <a:avLst/>
          </a:prstGeom>
          <a:noFill/>
          <a:ln w="9525">
            <a:noFill/>
            <a:miter lim="800000"/>
            <a:headEnd/>
            <a:tailEnd/>
          </a:ln>
          <a:effectLst/>
        </p:spPr>
        <p:txBody>
          <a:bodyPr wrap="none">
            <a:spAutoFit/>
          </a:bodyPr>
          <a:lstStyle/>
          <a:p>
            <a:r>
              <a:rPr lang="en-US" sz="1800"/>
              <a:t>Drawbacks: Time consuming joins,report generation slow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28800" y="152400"/>
            <a:ext cx="7772400" cy="838200"/>
          </a:xfrm>
        </p:spPr>
        <p:txBody>
          <a:bodyPr/>
          <a:lstStyle/>
          <a:p>
            <a:pPr algn="l"/>
            <a:r>
              <a:rPr lang="en-US" sz="4000" b="1" dirty="0">
                <a:solidFill>
                  <a:schemeClr val="accent1">
                    <a:lumMod val="40000"/>
                    <a:lumOff val="60000"/>
                  </a:schemeClr>
                </a:solidFill>
              </a:rPr>
              <a:t>Fact Constellation</a:t>
            </a:r>
          </a:p>
        </p:txBody>
      </p:sp>
      <p:sp>
        <p:nvSpPr>
          <p:cNvPr id="35843" name="Rectangle 3"/>
          <p:cNvSpPr>
            <a:spLocks noGrp="1" noChangeArrowheads="1"/>
          </p:cNvSpPr>
          <p:nvPr>
            <p:ph type="body" idx="1"/>
          </p:nvPr>
        </p:nvSpPr>
        <p:spPr>
          <a:xfrm>
            <a:off x="438150" y="1447800"/>
            <a:ext cx="8705850" cy="5221287"/>
          </a:xfrm>
        </p:spPr>
        <p:txBody>
          <a:bodyPr/>
          <a:lstStyle/>
          <a:p>
            <a:r>
              <a:rPr lang="en-US" dirty="0"/>
              <a:t>Multiple fact tables share dimension tables.</a:t>
            </a:r>
          </a:p>
          <a:p>
            <a:r>
              <a:rPr lang="en-US" dirty="0"/>
              <a:t>This schema is viewed as collection of stars hence called galaxy schema or fact constellation.</a:t>
            </a:r>
          </a:p>
          <a:p>
            <a:r>
              <a:rPr lang="en-US" dirty="0"/>
              <a:t>Sophisticated application requires such schema.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0"/>
            <a:ext cx="7772400" cy="838200"/>
          </a:xfrm>
        </p:spPr>
        <p:txBody>
          <a:bodyPr/>
          <a:lstStyle/>
          <a:p>
            <a:r>
              <a:rPr lang="en-US" sz="4000" b="1" dirty="0">
                <a:solidFill>
                  <a:schemeClr val="accent1">
                    <a:lumMod val="40000"/>
                    <a:lumOff val="60000"/>
                  </a:schemeClr>
                </a:solidFill>
              </a:rPr>
              <a:t>Fact Constellation (contd..)</a:t>
            </a:r>
          </a:p>
        </p:txBody>
      </p:sp>
      <p:graphicFrame>
        <p:nvGraphicFramePr>
          <p:cNvPr id="36867" name="Group 3"/>
          <p:cNvGraphicFramePr>
            <a:graphicFrameLocks noGrp="1"/>
          </p:cNvGraphicFramePr>
          <p:nvPr/>
        </p:nvGraphicFramePr>
        <p:xfrm>
          <a:off x="690563" y="2014538"/>
          <a:ext cx="1984375" cy="182880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83" name="Rectangle 19"/>
          <p:cNvSpPr>
            <a:spLocks noChangeArrowheads="1"/>
          </p:cNvSpPr>
          <p:nvPr/>
        </p:nvSpPr>
        <p:spPr bwMode="auto">
          <a:xfrm>
            <a:off x="3043238" y="4114800"/>
            <a:ext cx="2062162"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Store Dimension</a:t>
            </a:r>
          </a:p>
        </p:txBody>
      </p:sp>
      <p:sp>
        <p:nvSpPr>
          <p:cNvPr id="36884" name="Rectangle 20"/>
          <p:cNvSpPr>
            <a:spLocks noChangeArrowheads="1"/>
          </p:cNvSpPr>
          <p:nvPr/>
        </p:nvSpPr>
        <p:spPr bwMode="auto">
          <a:xfrm>
            <a:off x="3000375" y="1909763"/>
            <a:ext cx="2247900" cy="366712"/>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6885" name="Rectangle 21"/>
          <p:cNvSpPr>
            <a:spLocks noChangeArrowheads="1"/>
          </p:cNvSpPr>
          <p:nvPr/>
        </p:nvSpPr>
        <p:spPr bwMode="auto">
          <a:xfrm>
            <a:off x="1147763" y="1328738"/>
            <a:ext cx="1320800" cy="641350"/>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Sales</a:t>
            </a:r>
          </a:p>
          <a:p>
            <a:pPr eaLnBrk="0" hangingPunct="0"/>
            <a:r>
              <a:rPr lang="en-US" sz="1800" b="1">
                <a:latin typeface="Century Gothic" pitchFamily="34" charset="0"/>
              </a:rPr>
              <a:t>Fact Table</a:t>
            </a:r>
          </a:p>
        </p:txBody>
      </p:sp>
      <p:graphicFrame>
        <p:nvGraphicFramePr>
          <p:cNvPr id="36886" name="Group 22"/>
          <p:cNvGraphicFramePr>
            <a:graphicFrameLocks noGrp="1"/>
          </p:cNvGraphicFramePr>
          <p:nvPr/>
        </p:nvGraphicFramePr>
        <p:xfrm>
          <a:off x="3048000" y="4572000"/>
          <a:ext cx="1984375" cy="1888174"/>
        </p:xfrm>
        <a:graphic>
          <a:graphicData uri="http://schemas.openxmlformats.org/drawingml/2006/table">
            <a:tbl>
              <a:tblPr/>
              <a:tblGrid>
                <a:gridCol w="1984375"/>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901" name="Group 37"/>
          <p:cNvGraphicFramePr>
            <a:graphicFrameLocks noGrp="1"/>
          </p:cNvGraphicFramePr>
          <p:nvPr/>
        </p:nvGraphicFramePr>
        <p:xfrm>
          <a:off x="3109913" y="2424113"/>
          <a:ext cx="1984375" cy="731520"/>
        </p:xfrm>
        <a:graphic>
          <a:graphicData uri="http://schemas.openxmlformats.org/drawingml/2006/table">
            <a:tbl>
              <a:tblPr/>
              <a:tblGrid>
                <a:gridCol w="1984375"/>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909" name="Group 45"/>
          <p:cNvGraphicFramePr>
            <a:graphicFrameLocks noGrp="1"/>
          </p:cNvGraphicFramePr>
          <p:nvPr/>
        </p:nvGraphicFramePr>
        <p:xfrm>
          <a:off x="5486400" y="2133600"/>
          <a:ext cx="1984375" cy="2194560"/>
        </p:xfrm>
        <a:graphic>
          <a:graphicData uri="http://schemas.openxmlformats.org/drawingml/2006/table">
            <a:tbl>
              <a:tblPr/>
              <a:tblGrid>
                <a:gridCol w="1984375"/>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Shipper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smtClean="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27" name="Rectangle 63"/>
          <p:cNvSpPr>
            <a:spLocks noChangeArrowheads="1"/>
          </p:cNvSpPr>
          <p:nvPr/>
        </p:nvSpPr>
        <p:spPr bwMode="auto">
          <a:xfrm>
            <a:off x="5700713" y="1423988"/>
            <a:ext cx="1320800" cy="641350"/>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Shipping</a:t>
            </a:r>
          </a:p>
          <a:p>
            <a:pPr eaLnBrk="0" hangingPunct="0"/>
            <a:r>
              <a:rPr lang="en-US" sz="1800" b="1">
                <a:latin typeface="Century Gothic" pitchFamily="34" charset="0"/>
              </a:rPr>
              <a:t>Fact Table</a:t>
            </a:r>
          </a:p>
        </p:txBody>
      </p:sp>
      <p:sp>
        <p:nvSpPr>
          <p:cNvPr id="36928" name="Line 64"/>
          <p:cNvSpPr>
            <a:spLocks noChangeShapeType="1"/>
          </p:cNvSpPr>
          <p:nvPr/>
        </p:nvSpPr>
        <p:spPr bwMode="auto">
          <a:xfrm>
            <a:off x="2667000" y="2738438"/>
            <a:ext cx="457200" cy="0"/>
          </a:xfrm>
          <a:prstGeom prst="line">
            <a:avLst/>
          </a:prstGeom>
          <a:noFill/>
          <a:ln w="9525">
            <a:solidFill>
              <a:schemeClr val="tx1"/>
            </a:solidFill>
            <a:round/>
            <a:headEnd/>
            <a:tailEnd/>
          </a:ln>
          <a:effectLst/>
        </p:spPr>
        <p:txBody>
          <a:bodyPr/>
          <a:lstStyle/>
          <a:p>
            <a:endParaRPr lang="en-US"/>
          </a:p>
        </p:txBody>
      </p:sp>
      <p:sp>
        <p:nvSpPr>
          <p:cNvPr id="36929" name="Line 65"/>
          <p:cNvSpPr>
            <a:spLocks noChangeShapeType="1"/>
          </p:cNvSpPr>
          <p:nvPr/>
        </p:nvSpPr>
        <p:spPr bwMode="auto">
          <a:xfrm>
            <a:off x="5105400" y="2738438"/>
            <a:ext cx="381000" cy="0"/>
          </a:xfrm>
          <a:prstGeom prst="line">
            <a:avLst/>
          </a:prstGeom>
          <a:noFill/>
          <a:ln w="9525">
            <a:solidFill>
              <a:schemeClr val="tx1"/>
            </a:solidFill>
            <a:round/>
            <a:headEnd/>
            <a:tailEnd/>
          </a:ln>
          <a:effectLst/>
        </p:spPr>
        <p:txBody>
          <a:bodyPr/>
          <a:lstStyle/>
          <a:p>
            <a:endParaRPr lang="en-US"/>
          </a:p>
        </p:txBody>
      </p:sp>
      <p:sp>
        <p:nvSpPr>
          <p:cNvPr id="36930" name="Line 66"/>
          <p:cNvSpPr>
            <a:spLocks noChangeShapeType="1"/>
          </p:cNvSpPr>
          <p:nvPr/>
        </p:nvSpPr>
        <p:spPr bwMode="auto">
          <a:xfrm>
            <a:off x="5029200" y="5562600"/>
            <a:ext cx="1447800" cy="0"/>
          </a:xfrm>
          <a:prstGeom prst="line">
            <a:avLst/>
          </a:prstGeom>
          <a:noFill/>
          <a:ln w="9525">
            <a:solidFill>
              <a:schemeClr val="tx1"/>
            </a:solidFill>
            <a:round/>
            <a:headEnd/>
            <a:tailEnd/>
          </a:ln>
          <a:effectLst/>
        </p:spPr>
        <p:txBody>
          <a:bodyPr/>
          <a:lstStyle/>
          <a:p>
            <a:endParaRPr lang="en-US"/>
          </a:p>
        </p:txBody>
      </p:sp>
      <p:sp>
        <p:nvSpPr>
          <p:cNvPr id="36931" name="Line 67"/>
          <p:cNvSpPr>
            <a:spLocks noChangeShapeType="1"/>
          </p:cNvSpPr>
          <p:nvPr/>
        </p:nvSpPr>
        <p:spPr bwMode="auto">
          <a:xfrm>
            <a:off x="6477000" y="3962400"/>
            <a:ext cx="0" cy="1600200"/>
          </a:xfrm>
          <a:prstGeom prst="line">
            <a:avLst/>
          </a:prstGeom>
          <a:noFill/>
          <a:ln w="9525">
            <a:solidFill>
              <a:schemeClr val="tx1"/>
            </a:solidFill>
            <a:round/>
            <a:headEnd/>
            <a:tailEnd/>
          </a:ln>
          <a:effectLst/>
        </p:spPr>
        <p:txBody>
          <a:bodyPr/>
          <a:lstStyle/>
          <a:p>
            <a:endParaRPr lang="en-US"/>
          </a:p>
        </p:txBody>
      </p:sp>
      <p:sp>
        <p:nvSpPr>
          <p:cNvPr id="36932" name="Line 68"/>
          <p:cNvSpPr>
            <a:spLocks noChangeShapeType="1"/>
          </p:cNvSpPr>
          <p:nvPr/>
        </p:nvSpPr>
        <p:spPr bwMode="auto">
          <a:xfrm>
            <a:off x="1600200" y="3810000"/>
            <a:ext cx="0" cy="1676400"/>
          </a:xfrm>
          <a:prstGeom prst="line">
            <a:avLst/>
          </a:prstGeom>
          <a:noFill/>
          <a:ln w="9525">
            <a:solidFill>
              <a:schemeClr val="tx1"/>
            </a:solidFill>
            <a:round/>
            <a:headEnd/>
            <a:tailEnd/>
          </a:ln>
          <a:effectLst/>
        </p:spPr>
        <p:txBody>
          <a:bodyPr/>
          <a:lstStyle/>
          <a:p>
            <a:endParaRPr lang="en-US"/>
          </a:p>
        </p:txBody>
      </p:sp>
      <p:sp>
        <p:nvSpPr>
          <p:cNvPr id="36933" name="Line 69"/>
          <p:cNvSpPr>
            <a:spLocks noChangeShapeType="1"/>
          </p:cNvSpPr>
          <p:nvPr/>
        </p:nvSpPr>
        <p:spPr bwMode="auto">
          <a:xfrm>
            <a:off x="1600200" y="5467350"/>
            <a:ext cx="14478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685800" y="0"/>
            <a:ext cx="8229600" cy="1143000"/>
          </a:xfrm>
        </p:spPr>
        <p:txBody>
          <a:bodyPr/>
          <a:lstStyle/>
          <a:p>
            <a:r>
              <a:rPr lang="en-AU" sz="4000" b="1" dirty="0">
                <a:solidFill>
                  <a:schemeClr val="accent1">
                    <a:lumMod val="40000"/>
                    <a:lumOff val="60000"/>
                  </a:schemeClr>
                </a:solidFill>
              </a:rPr>
              <a:t>Building Data Warehouse</a:t>
            </a:r>
          </a:p>
        </p:txBody>
      </p:sp>
      <p:sp>
        <p:nvSpPr>
          <p:cNvPr id="67587" name="Rectangle 1027"/>
          <p:cNvSpPr>
            <a:spLocks noGrp="1" noChangeArrowheads="1"/>
          </p:cNvSpPr>
          <p:nvPr>
            <p:ph type="body" idx="1"/>
          </p:nvPr>
        </p:nvSpPr>
        <p:spPr>
          <a:xfrm>
            <a:off x="228600" y="1371600"/>
            <a:ext cx="8705850" cy="5221287"/>
          </a:xfrm>
        </p:spPr>
        <p:txBody>
          <a:bodyPr/>
          <a:lstStyle/>
          <a:p>
            <a:pPr>
              <a:lnSpc>
                <a:spcPct val="90000"/>
              </a:lnSpc>
            </a:pPr>
            <a:r>
              <a:rPr lang="en-AU" dirty="0"/>
              <a:t>Data Selection</a:t>
            </a:r>
          </a:p>
          <a:p>
            <a:pPr>
              <a:lnSpc>
                <a:spcPct val="90000"/>
              </a:lnSpc>
            </a:pPr>
            <a:r>
              <a:rPr lang="en-AU" dirty="0"/>
              <a:t>Data </a:t>
            </a:r>
            <a:r>
              <a:rPr lang="en-AU" dirty="0" err="1"/>
              <a:t>Preprocessing</a:t>
            </a:r>
            <a:endParaRPr lang="en-AU" dirty="0"/>
          </a:p>
          <a:p>
            <a:pPr lvl="1">
              <a:lnSpc>
                <a:spcPct val="90000"/>
              </a:lnSpc>
            </a:pPr>
            <a:r>
              <a:rPr lang="en-AU" dirty="0"/>
              <a:t>Fill missing values</a:t>
            </a:r>
          </a:p>
          <a:p>
            <a:pPr lvl="1">
              <a:lnSpc>
                <a:spcPct val="90000"/>
              </a:lnSpc>
            </a:pPr>
            <a:r>
              <a:rPr lang="en-AU" dirty="0"/>
              <a:t>Remove inconsistency</a:t>
            </a:r>
          </a:p>
          <a:p>
            <a:pPr>
              <a:lnSpc>
                <a:spcPct val="90000"/>
              </a:lnSpc>
            </a:pPr>
            <a:r>
              <a:rPr lang="en-AU" dirty="0"/>
              <a:t>Data Transformation &amp; Integration</a:t>
            </a:r>
          </a:p>
          <a:p>
            <a:pPr>
              <a:lnSpc>
                <a:spcPct val="90000"/>
              </a:lnSpc>
            </a:pPr>
            <a:r>
              <a:rPr lang="en-AU" dirty="0"/>
              <a:t>Data Loading</a:t>
            </a:r>
          </a:p>
          <a:p>
            <a:pPr>
              <a:lnSpc>
                <a:spcPct val="90000"/>
              </a:lnSpc>
              <a:buFont typeface="Wingdings" pitchFamily="2" charset="2"/>
              <a:buNone/>
            </a:pPr>
            <a:r>
              <a:rPr lang="en-AU" dirty="0"/>
              <a:t>    </a:t>
            </a:r>
            <a:r>
              <a:rPr lang="en-AU" sz="2800" dirty="0"/>
              <a:t>Data in warehouse is stored in form of fact tables and dimension tables.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676400" y="0"/>
            <a:ext cx="7772400" cy="685800"/>
          </a:xfrm>
        </p:spPr>
        <p:txBody>
          <a:bodyPr/>
          <a:lstStyle/>
          <a:p>
            <a:pPr algn="l"/>
            <a:r>
              <a:rPr lang="en-US" sz="3600" b="1" dirty="0">
                <a:solidFill>
                  <a:schemeClr val="accent1">
                    <a:lumMod val="40000"/>
                    <a:lumOff val="60000"/>
                  </a:schemeClr>
                </a:solidFill>
              </a:rPr>
              <a:t>Data Warehousing includes</a:t>
            </a:r>
          </a:p>
        </p:txBody>
      </p:sp>
      <p:sp>
        <p:nvSpPr>
          <p:cNvPr id="96259" name="Rectangle 3"/>
          <p:cNvSpPr>
            <a:spLocks noGrp="1" noChangeArrowheads="1"/>
          </p:cNvSpPr>
          <p:nvPr>
            <p:ph type="body" idx="1"/>
          </p:nvPr>
        </p:nvSpPr>
        <p:spPr>
          <a:xfrm>
            <a:off x="685800" y="1676400"/>
            <a:ext cx="7772400" cy="1676400"/>
          </a:xfrm>
        </p:spPr>
        <p:txBody>
          <a:bodyPr/>
          <a:lstStyle/>
          <a:p>
            <a:r>
              <a:rPr lang="en-US" sz="2800" dirty="0"/>
              <a:t>Build Data Warehouse</a:t>
            </a:r>
          </a:p>
          <a:p>
            <a:r>
              <a:rPr lang="en-US" sz="2800" dirty="0"/>
              <a:t>Online analysis processing(OLAP).</a:t>
            </a:r>
          </a:p>
          <a:p>
            <a:r>
              <a:rPr lang="en-US" sz="2800" dirty="0"/>
              <a:t>Presentation.</a:t>
            </a:r>
          </a:p>
        </p:txBody>
      </p:sp>
      <p:sp>
        <p:nvSpPr>
          <p:cNvPr id="96260" name="AutoShape 4"/>
          <p:cNvSpPr>
            <a:spLocks noChangeArrowheads="1"/>
          </p:cNvSpPr>
          <p:nvPr/>
        </p:nvSpPr>
        <p:spPr bwMode="auto">
          <a:xfrm>
            <a:off x="819150" y="3810000"/>
            <a:ext cx="685800" cy="914400"/>
          </a:xfrm>
          <a:prstGeom prst="can">
            <a:avLst>
              <a:gd name="adj" fmla="val 33333"/>
            </a:avLst>
          </a:prstGeom>
          <a:noFill/>
          <a:ln w="9525">
            <a:solidFill>
              <a:schemeClr val="tx1"/>
            </a:solidFill>
            <a:round/>
            <a:headEnd/>
            <a:tailEnd/>
          </a:ln>
          <a:effectLst/>
        </p:spPr>
        <p:txBody>
          <a:bodyPr wrap="none" anchor="ctr"/>
          <a:lstStyle/>
          <a:p>
            <a:pPr algn="ctr"/>
            <a:r>
              <a:rPr lang="en-US" sz="1400"/>
              <a:t>RDBMS</a:t>
            </a:r>
          </a:p>
        </p:txBody>
      </p:sp>
      <p:sp>
        <p:nvSpPr>
          <p:cNvPr id="96261" name="AutoShape 5"/>
          <p:cNvSpPr>
            <a:spLocks noChangeArrowheads="1"/>
          </p:cNvSpPr>
          <p:nvPr/>
        </p:nvSpPr>
        <p:spPr bwMode="auto">
          <a:xfrm>
            <a:off x="857250" y="5238750"/>
            <a:ext cx="609600" cy="609600"/>
          </a:xfrm>
          <a:prstGeom prst="flowChartDocument">
            <a:avLst/>
          </a:prstGeom>
          <a:noFill/>
          <a:ln w="9525">
            <a:solidFill>
              <a:schemeClr val="tx1"/>
            </a:solidFill>
            <a:miter lim="800000"/>
            <a:headEnd/>
            <a:tailEnd/>
          </a:ln>
          <a:effectLst/>
        </p:spPr>
        <p:txBody>
          <a:bodyPr wrap="none" anchor="ctr"/>
          <a:lstStyle/>
          <a:p>
            <a:pPr algn="ctr"/>
            <a:r>
              <a:rPr lang="en-US" sz="1400"/>
              <a:t>Flat File</a:t>
            </a:r>
          </a:p>
        </p:txBody>
      </p:sp>
      <p:sp>
        <p:nvSpPr>
          <p:cNvPr id="96262" name="AutoShape 6"/>
          <p:cNvSpPr>
            <a:spLocks noChangeArrowheads="1"/>
          </p:cNvSpPr>
          <p:nvPr/>
        </p:nvSpPr>
        <p:spPr bwMode="auto">
          <a:xfrm>
            <a:off x="2571750" y="4114800"/>
            <a:ext cx="1066800" cy="1219200"/>
          </a:xfrm>
          <a:prstGeom prst="can">
            <a:avLst>
              <a:gd name="adj" fmla="val 14582"/>
            </a:avLst>
          </a:prstGeom>
          <a:noFill/>
          <a:ln w="9525">
            <a:solidFill>
              <a:schemeClr val="tx1"/>
            </a:solidFill>
            <a:round/>
            <a:headEnd/>
            <a:tailEnd/>
          </a:ln>
          <a:effectLst/>
        </p:spPr>
        <p:txBody>
          <a:bodyPr wrap="none" anchor="ctr"/>
          <a:lstStyle/>
          <a:p>
            <a:pPr algn="ctr"/>
            <a:endParaRPr lang="en-US" sz="1800"/>
          </a:p>
        </p:txBody>
      </p:sp>
      <p:sp>
        <p:nvSpPr>
          <p:cNvPr id="96263" name="Line 7"/>
          <p:cNvSpPr>
            <a:spLocks noChangeShapeType="1"/>
          </p:cNvSpPr>
          <p:nvPr/>
        </p:nvSpPr>
        <p:spPr bwMode="auto">
          <a:xfrm>
            <a:off x="1485900" y="4267200"/>
            <a:ext cx="1066800" cy="304800"/>
          </a:xfrm>
          <a:prstGeom prst="line">
            <a:avLst/>
          </a:prstGeom>
          <a:noFill/>
          <a:ln w="9525">
            <a:solidFill>
              <a:schemeClr val="tx1"/>
            </a:solidFill>
            <a:round/>
            <a:headEnd/>
            <a:tailEnd type="triangle" w="med" len="med"/>
          </a:ln>
          <a:effectLst/>
        </p:spPr>
        <p:txBody>
          <a:bodyPr/>
          <a:lstStyle/>
          <a:p>
            <a:endParaRPr lang="en-US"/>
          </a:p>
        </p:txBody>
      </p:sp>
      <p:sp>
        <p:nvSpPr>
          <p:cNvPr id="96264" name="Line 8"/>
          <p:cNvSpPr>
            <a:spLocks noChangeShapeType="1"/>
          </p:cNvSpPr>
          <p:nvPr/>
        </p:nvSpPr>
        <p:spPr bwMode="auto">
          <a:xfrm flipV="1">
            <a:off x="1485900" y="5029200"/>
            <a:ext cx="1066800" cy="533400"/>
          </a:xfrm>
          <a:prstGeom prst="line">
            <a:avLst/>
          </a:prstGeom>
          <a:noFill/>
          <a:ln w="9525">
            <a:solidFill>
              <a:schemeClr val="tx1"/>
            </a:solidFill>
            <a:round/>
            <a:headEnd/>
            <a:tailEnd type="triangle" w="med" len="med"/>
          </a:ln>
          <a:effectLst/>
        </p:spPr>
        <p:txBody>
          <a:bodyPr/>
          <a:lstStyle/>
          <a:p>
            <a:endParaRPr lang="en-US"/>
          </a:p>
        </p:txBody>
      </p:sp>
      <p:sp>
        <p:nvSpPr>
          <p:cNvPr id="96265" name="AutoShape 9"/>
          <p:cNvSpPr>
            <a:spLocks noChangeArrowheads="1"/>
          </p:cNvSpPr>
          <p:nvPr/>
        </p:nvSpPr>
        <p:spPr bwMode="auto">
          <a:xfrm>
            <a:off x="4762500" y="4191000"/>
            <a:ext cx="1066800" cy="10668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96266" name="Line 10"/>
          <p:cNvSpPr>
            <a:spLocks noChangeShapeType="1"/>
          </p:cNvSpPr>
          <p:nvPr/>
        </p:nvSpPr>
        <p:spPr bwMode="auto">
          <a:xfrm>
            <a:off x="5010150" y="4476750"/>
            <a:ext cx="0" cy="762000"/>
          </a:xfrm>
          <a:prstGeom prst="line">
            <a:avLst/>
          </a:prstGeom>
          <a:noFill/>
          <a:ln w="9525">
            <a:solidFill>
              <a:schemeClr val="tx1"/>
            </a:solidFill>
            <a:round/>
            <a:headEnd/>
            <a:tailEnd/>
          </a:ln>
          <a:effectLst/>
        </p:spPr>
        <p:txBody>
          <a:bodyPr/>
          <a:lstStyle/>
          <a:p>
            <a:endParaRPr lang="en-US"/>
          </a:p>
        </p:txBody>
      </p:sp>
      <p:sp>
        <p:nvSpPr>
          <p:cNvPr id="96267" name="Line 11"/>
          <p:cNvSpPr>
            <a:spLocks noChangeShapeType="1"/>
          </p:cNvSpPr>
          <p:nvPr/>
        </p:nvSpPr>
        <p:spPr bwMode="auto">
          <a:xfrm>
            <a:off x="5276850" y="4476750"/>
            <a:ext cx="0" cy="762000"/>
          </a:xfrm>
          <a:prstGeom prst="line">
            <a:avLst/>
          </a:prstGeom>
          <a:noFill/>
          <a:ln w="9525">
            <a:solidFill>
              <a:schemeClr val="tx1"/>
            </a:solidFill>
            <a:round/>
            <a:headEnd/>
            <a:tailEnd/>
          </a:ln>
          <a:effectLst/>
        </p:spPr>
        <p:txBody>
          <a:bodyPr/>
          <a:lstStyle/>
          <a:p>
            <a:endParaRPr lang="en-US"/>
          </a:p>
        </p:txBody>
      </p:sp>
      <p:sp>
        <p:nvSpPr>
          <p:cNvPr id="96268" name="Line 12"/>
          <p:cNvSpPr>
            <a:spLocks noChangeShapeType="1"/>
          </p:cNvSpPr>
          <p:nvPr/>
        </p:nvSpPr>
        <p:spPr bwMode="auto">
          <a:xfrm>
            <a:off x="5676900" y="4362450"/>
            <a:ext cx="0" cy="762000"/>
          </a:xfrm>
          <a:prstGeom prst="line">
            <a:avLst/>
          </a:prstGeom>
          <a:noFill/>
          <a:ln w="9525">
            <a:solidFill>
              <a:schemeClr val="tx1"/>
            </a:solidFill>
            <a:round/>
            <a:headEnd/>
            <a:tailEnd/>
          </a:ln>
          <a:effectLst/>
        </p:spPr>
        <p:txBody>
          <a:bodyPr/>
          <a:lstStyle/>
          <a:p>
            <a:endParaRPr lang="en-US"/>
          </a:p>
        </p:txBody>
      </p:sp>
      <p:sp>
        <p:nvSpPr>
          <p:cNvPr id="96269" name="Line 13"/>
          <p:cNvSpPr>
            <a:spLocks noChangeShapeType="1"/>
          </p:cNvSpPr>
          <p:nvPr/>
        </p:nvSpPr>
        <p:spPr bwMode="auto">
          <a:xfrm>
            <a:off x="5753100" y="4305300"/>
            <a:ext cx="0" cy="762000"/>
          </a:xfrm>
          <a:prstGeom prst="line">
            <a:avLst/>
          </a:prstGeom>
          <a:noFill/>
          <a:ln w="9525">
            <a:solidFill>
              <a:schemeClr val="tx1"/>
            </a:solidFill>
            <a:round/>
            <a:headEnd/>
            <a:tailEnd/>
          </a:ln>
          <a:effectLst/>
        </p:spPr>
        <p:txBody>
          <a:bodyPr/>
          <a:lstStyle/>
          <a:p>
            <a:endParaRPr lang="en-US"/>
          </a:p>
        </p:txBody>
      </p:sp>
      <p:sp>
        <p:nvSpPr>
          <p:cNvPr id="96270" name="Line 14"/>
          <p:cNvSpPr>
            <a:spLocks noChangeShapeType="1"/>
          </p:cNvSpPr>
          <p:nvPr/>
        </p:nvSpPr>
        <p:spPr bwMode="auto">
          <a:xfrm>
            <a:off x="4781550" y="4724400"/>
            <a:ext cx="762000" cy="0"/>
          </a:xfrm>
          <a:prstGeom prst="line">
            <a:avLst/>
          </a:prstGeom>
          <a:noFill/>
          <a:ln w="9525">
            <a:solidFill>
              <a:schemeClr val="tx1"/>
            </a:solidFill>
            <a:round/>
            <a:headEnd/>
            <a:tailEnd/>
          </a:ln>
          <a:effectLst/>
        </p:spPr>
        <p:txBody>
          <a:bodyPr/>
          <a:lstStyle/>
          <a:p>
            <a:endParaRPr lang="en-US"/>
          </a:p>
        </p:txBody>
      </p:sp>
      <p:sp>
        <p:nvSpPr>
          <p:cNvPr id="96271" name="Line 15"/>
          <p:cNvSpPr>
            <a:spLocks noChangeShapeType="1"/>
          </p:cNvSpPr>
          <p:nvPr/>
        </p:nvSpPr>
        <p:spPr bwMode="auto">
          <a:xfrm>
            <a:off x="4762500" y="5010150"/>
            <a:ext cx="762000" cy="0"/>
          </a:xfrm>
          <a:prstGeom prst="line">
            <a:avLst/>
          </a:prstGeom>
          <a:noFill/>
          <a:ln w="9525">
            <a:solidFill>
              <a:schemeClr val="tx1"/>
            </a:solidFill>
            <a:round/>
            <a:headEnd/>
            <a:tailEnd/>
          </a:ln>
          <a:effectLst/>
        </p:spPr>
        <p:txBody>
          <a:bodyPr/>
          <a:lstStyle/>
          <a:p>
            <a:endParaRPr lang="en-US"/>
          </a:p>
        </p:txBody>
      </p:sp>
      <p:sp>
        <p:nvSpPr>
          <p:cNvPr id="96272" name="Line 16"/>
          <p:cNvSpPr>
            <a:spLocks noChangeShapeType="1"/>
          </p:cNvSpPr>
          <p:nvPr/>
        </p:nvSpPr>
        <p:spPr bwMode="auto">
          <a:xfrm>
            <a:off x="4876800" y="4362450"/>
            <a:ext cx="762000" cy="0"/>
          </a:xfrm>
          <a:prstGeom prst="line">
            <a:avLst/>
          </a:prstGeom>
          <a:noFill/>
          <a:ln w="9525">
            <a:solidFill>
              <a:schemeClr val="tx1"/>
            </a:solidFill>
            <a:round/>
            <a:headEnd/>
            <a:tailEnd/>
          </a:ln>
          <a:effectLst/>
        </p:spPr>
        <p:txBody>
          <a:bodyPr/>
          <a:lstStyle/>
          <a:p>
            <a:endParaRPr lang="en-US"/>
          </a:p>
        </p:txBody>
      </p:sp>
      <p:sp>
        <p:nvSpPr>
          <p:cNvPr id="96273" name="Line 17"/>
          <p:cNvSpPr>
            <a:spLocks noChangeShapeType="1"/>
          </p:cNvSpPr>
          <p:nvPr/>
        </p:nvSpPr>
        <p:spPr bwMode="auto">
          <a:xfrm>
            <a:off x="4953000" y="4286250"/>
            <a:ext cx="762000" cy="0"/>
          </a:xfrm>
          <a:prstGeom prst="line">
            <a:avLst/>
          </a:prstGeom>
          <a:noFill/>
          <a:ln w="9525">
            <a:solidFill>
              <a:schemeClr val="tx1"/>
            </a:solidFill>
            <a:round/>
            <a:headEnd/>
            <a:tailEnd/>
          </a:ln>
          <a:effectLst/>
        </p:spPr>
        <p:txBody>
          <a:bodyPr/>
          <a:lstStyle/>
          <a:p>
            <a:endParaRPr lang="en-US"/>
          </a:p>
        </p:txBody>
      </p:sp>
      <p:sp>
        <p:nvSpPr>
          <p:cNvPr id="96274" name="Line 18"/>
          <p:cNvSpPr>
            <a:spLocks noChangeShapeType="1"/>
          </p:cNvSpPr>
          <p:nvPr/>
        </p:nvSpPr>
        <p:spPr bwMode="auto">
          <a:xfrm flipH="1">
            <a:off x="5276850" y="4191000"/>
            <a:ext cx="323850" cy="304800"/>
          </a:xfrm>
          <a:prstGeom prst="line">
            <a:avLst/>
          </a:prstGeom>
          <a:noFill/>
          <a:ln w="9525">
            <a:solidFill>
              <a:schemeClr val="tx1"/>
            </a:solidFill>
            <a:round/>
            <a:headEnd/>
            <a:tailEnd/>
          </a:ln>
          <a:effectLst/>
        </p:spPr>
        <p:txBody>
          <a:bodyPr/>
          <a:lstStyle/>
          <a:p>
            <a:endParaRPr lang="en-US"/>
          </a:p>
        </p:txBody>
      </p:sp>
      <p:sp>
        <p:nvSpPr>
          <p:cNvPr id="96275" name="Line 19"/>
          <p:cNvSpPr>
            <a:spLocks noChangeShapeType="1"/>
          </p:cNvSpPr>
          <p:nvPr/>
        </p:nvSpPr>
        <p:spPr bwMode="auto">
          <a:xfrm flipH="1">
            <a:off x="5029200" y="4191000"/>
            <a:ext cx="342900" cy="285750"/>
          </a:xfrm>
          <a:prstGeom prst="line">
            <a:avLst/>
          </a:prstGeom>
          <a:noFill/>
          <a:ln w="9525">
            <a:solidFill>
              <a:schemeClr val="tx1"/>
            </a:solidFill>
            <a:round/>
            <a:headEnd/>
            <a:tailEnd/>
          </a:ln>
          <a:effectLst/>
        </p:spPr>
        <p:txBody>
          <a:bodyPr/>
          <a:lstStyle/>
          <a:p>
            <a:endParaRPr lang="en-US"/>
          </a:p>
        </p:txBody>
      </p:sp>
      <p:sp>
        <p:nvSpPr>
          <p:cNvPr id="96276" name="Line 20"/>
          <p:cNvSpPr>
            <a:spLocks noChangeShapeType="1"/>
          </p:cNvSpPr>
          <p:nvPr/>
        </p:nvSpPr>
        <p:spPr bwMode="auto">
          <a:xfrm flipV="1">
            <a:off x="5524500" y="4724400"/>
            <a:ext cx="304800" cy="304800"/>
          </a:xfrm>
          <a:prstGeom prst="line">
            <a:avLst/>
          </a:prstGeom>
          <a:noFill/>
          <a:ln w="9525">
            <a:solidFill>
              <a:schemeClr val="tx1"/>
            </a:solidFill>
            <a:round/>
            <a:headEnd/>
            <a:tailEnd/>
          </a:ln>
          <a:effectLst/>
        </p:spPr>
        <p:txBody>
          <a:bodyPr/>
          <a:lstStyle/>
          <a:p>
            <a:endParaRPr lang="en-US"/>
          </a:p>
        </p:txBody>
      </p:sp>
      <p:sp>
        <p:nvSpPr>
          <p:cNvPr id="96277" name="Line 21"/>
          <p:cNvSpPr>
            <a:spLocks noChangeShapeType="1"/>
          </p:cNvSpPr>
          <p:nvPr/>
        </p:nvSpPr>
        <p:spPr bwMode="auto">
          <a:xfrm flipV="1">
            <a:off x="5543550" y="4438650"/>
            <a:ext cx="304800" cy="304800"/>
          </a:xfrm>
          <a:prstGeom prst="line">
            <a:avLst/>
          </a:prstGeom>
          <a:noFill/>
          <a:ln w="9525">
            <a:solidFill>
              <a:schemeClr val="tx1"/>
            </a:solidFill>
            <a:round/>
            <a:headEnd/>
            <a:tailEnd/>
          </a:ln>
          <a:effectLst/>
        </p:spPr>
        <p:txBody>
          <a:bodyPr/>
          <a:lstStyle/>
          <a:p>
            <a:endParaRPr lang="en-US"/>
          </a:p>
        </p:txBody>
      </p:sp>
      <p:sp>
        <p:nvSpPr>
          <p:cNvPr id="96278" name="Line 22"/>
          <p:cNvSpPr>
            <a:spLocks noChangeShapeType="1"/>
          </p:cNvSpPr>
          <p:nvPr/>
        </p:nvSpPr>
        <p:spPr bwMode="auto">
          <a:xfrm>
            <a:off x="3657600" y="4724400"/>
            <a:ext cx="1066800" cy="0"/>
          </a:xfrm>
          <a:prstGeom prst="line">
            <a:avLst/>
          </a:prstGeom>
          <a:noFill/>
          <a:ln w="9525">
            <a:solidFill>
              <a:schemeClr val="tx1"/>
            </a:solidFill>
            <a:round/>
            <a:headEnd/>
            <a:tailEnd type="triangle" w="med" len="med"/>
          </a:ln>
          <a:effectLst/>
        </p:spPr>
        <p:txBody>
          <a:bodyPr/>
          <a:lstStyle/>
          <a:p>
            <a:endParaRPr lang="en-US"/>
          </a:p>
        </p:txBody>
      </p:sp>
      <p:sp>
        <p:nvSpPr>
          <p:cNvPr id="96279" name="Line 23"/>
          <p:cNvSpPr>
            <a:spLocks noChangeShapeType="1"/>
          </p:cNvSpPr>
          <p:nvPr/>
        </p:nvSpPr>
        <p:spPr bwMode="auto">
          <a:xfrm>
            <a:off x="6934200" y="3810000"/>
            <a:ext cx="0" cy="1295400"/>
          </a:xfrm>
          <a:prstGeom prst="line">
            <a:avLst/>
          </a:prstGeom>
          <a:noFill/>
          <a:ln w="9525">
            <a:solidFill>
              <a:schemeClr val="tx1"/>
            </a:solidFill>
            <a:round/>
            <a:headEnd type="arrow" w="med" len="med"/>
            <a:tailEnd/>
          </a:ln>
          <a:effectLst/>
        </p:spPr>
        <p:txBody>
          <a:bodyPr/>
          <a:lstStyle/>
          <a:p>
            <a:endParaRPr lang="en-US"/>
          </a:p>
        </p:txBody>
      </p:sp>
      <p:sp>
        <p:nvSpPr>
          <p:cNvPr id="96280" name="Line 24"/>
          <p:cNvSpPr>
            <a:spLocks noChangeShapeType="1"/>
          </p:cNvSpPr>
          <p:nvPr/>
        </p:nvSpPr>
        <p:spPr bwMode="auto">
          <a:xfrm>
            <a:off x="6934200" y="5105400"/>
            <a:ext cx="1600200" cy="0"/>
          </a:xfrm>
          <a:prstGeom prst="line">
            <a:avLst/>
          </a:prstGeom>
          <a:noFill/>
          <a:ln w="9525">
            <a:solidFill>
              <a:schemeClr val="tx1"/>
            </a:solidFill>
            <a:round/>
            <a:headEnd/>
            <a:tailEnd type="arrow" w="med" len="med"/>
          </a:ln>
          <a:effectLst/>
        </p:spPr>
        <p:txBody>
          <a:bodyPr/>
          <a:lstStyle/>
          <a:p>
            <a:endParaRPr lang="en-US"/>
          </a:p>
        </p:txBody>
      </p:sp>
      <p:sp>
        <p:nvSpPr>
          <p:cNvPr id="96281" name="Rectangle 25"/>
          <p:cNvSpPr>
            <a:spLocks noChangeArrowheads="1"/>
          </p:cNvSpPr>
          <p:nvPr/>
        </p:nvSpPr>
        <p:spPr bwMode="auto">
          <a:xfrm>
            <a:off x="6934200" y="4267200"/>
            <a:ext cx="3048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6282" name="Rectangle 26"/>
          <p:cNvSpPr>
            <a:spLocks noChangeArrowheads="1"/>
          </p:cNvSpPr>
          <p:nvPr/>
        </p:nvSpPr>
        <p:spPr bwMode="auto">
          <a:xfrm>
            <a:off x="7277100" y="3962400"/>
            <a:ext cx="285750" cy="112395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96283" name="Rectangle 27"/>
          <p:cNvSpPr>
            <a:spLocks noChangeArrowheads="1"/>
          </p:cNvSpPr>
          <p:nvPr/>
        </p:nvSpPr>
        <p:spPr bwMode="auto">
          <a:xfrm>
            <a:off x="7600950" y="4495800"/>
            <a:ext cx="323850" cy="59055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96284" name="Line 28"/>
          <p:cNvSpPr>
            <a:spLocks noChangeShapeType="1"/>
          </p:cNvSpPr>
          <p:nvPr/>
        </p:nvSpPr>
        <p:spPr bwMode="auto">
          <a:xfrm>
            <a:off x="5867400" y="4648200"/>
            <a:ext cx="1066800" cy="0"/>
          </a:xfrm>
          <a:prstGeom prst="line">
            <a:avLst/>
          </a:prstGeom>
          <a:noFill/>
          <a:ln w="9525">
            <a:solidFill>
              <a:schemeClr val="tx1"/>
            </a:solidFill>
            <a:round/>
            <a:headEnd/>
            <a:tailEnd type="triangle" w="med" len="med"/>
          </a:ln>
          <a:effectLst/>
        </p:spPr>
        <p:txBody>
          <a:bodyPr/>
          <a:lstStyle/>
          <a:p>
            <a:endParaRPr lang="en-US"/>
          </a:p>
        </p:txBody>
      </p:sp>
      <p:sp>
        <p:nvSpPr>
          <p:cNvPr id="96285" name="Text Box 29"/>
          <p:cNvSpPr txBox="1">
            <a:spLocks noChangeArrowheads="1"/>
          </p:cNvSpPr>
          <p:nvPr/>
        </p:nvSpPr>
        <p:spPr bwMode="auto">
          <a:xfrm>
            <a:off x="5851525" y="4087813"/>
            <a:ext cx="1063625" cy="304800"/>
          </a:xfrm>
          <a:prstGeom prst="rect">
            <a:avLst/>
          </a:prstGeom>
          <a:noFill/>
          <a:ln w="9525">
            <a:noFill/>
            <a:miter lim="800000"/>
            <a:headEnd/>
            <a:tailEnd/>
          </a:ln>
          <a:effectLst/>
        </p:spPr>
        <p:txBody>
          <a:bodyPr wrap="none">
            <a:spAutoFit/>
          </a:bodyPr>
          <a:lstStyle/>
          <a:p>
            <a:r>
              <a:rPr lang="en-US" sz="1400"/>
              <a:t>Presentation</a:t>
            </a:r>
          </a:p>
        </p:txBody>
      </p:sp>
      <p:sp>
        <p:nvSpPr>
          <p:cNvPr id="96286" name="Text Box 30"/>
          <p:cNvSpPr txBox="1">
            <a:spLocks noChangeArrowheads="1"/>
          </p:cNvSpPr>
          <p:nvPr/>
        </p:nvSpPr>
        <p:spPr bwMode="auto">
          <a:xfrm>
            <a:off x="1600200" y="3581400"/>
            <a:ext cx="1760538" cy="517525"/>
          </a:xfrm>
          <a:prstGeom prst="rect">
            <a:avLst/>
          </a:prstGeom>
          <a:noFill/>
          <a:ln w="9525">
            <a:noFill/>
            <a:miter lim="800000"/>
            <a:headEnd/>
            <a:tailEnd/>
          </a:ln>
          <a:effectLst/>
        </p:spPr>
        <p:txBody>
          <a:bodyPr wrap="none">
            <a:spAutoFit/>
          </a:bodyPr>
          <a:lstStyle/>
          <a:p>
            <a:r>
              <a:rPr lang="en-US" sz="1400"/>
              <a:t>Cleaning ,Selection &amp;</a:t>
            </a:r>
          </a:p>
          <a:p>
            <a:r>
              <a:rPr lang="en-US" sz="1400"/>
              <a:t>Integration</a:t>
            </a:r>
          </a:p>
        </p:txBody>
      </p:sp>
      <p:sp>
        <p:nvSpPr>
          <p:cNvPr id="96287" name="Rectangle 31"/>
          <p:cNvSpPr>
            <a:spLocks noChangeArrowheads="1"/>
          </p:cNvSpPr>
          <p:nvPr/>
        </p:nvSpPr>
        <p:spPr bwMode="auto">
          <a:xfrm>
            <a:off x="2514600" y="4038600"/>
            <a:ext cx="3429000" cy="1447800"/>
          </a:xfrm>
          <a:prstGeom prst="rect">
            <a:avLst/>
          </a:prstGeom>
          <a:noFill/>
          <a:ln w="9525">
            <a:solidFill>
              <a:schemeClr val="tx1"/>
            </a:solidFill>
            <a:miter lim="800000"/>
            <a:headEnd/>
            <a:tailEnd/>
          </a:ln>
          <a:effectLst/>
        </p:spPr>
        <p:txBody>
          <a:bodyPr wrap="none" anchor="ctr"/>
          <a:lstStyle/>
          <a:p>
            <a:endParaRPr lang="en-US"/>
          </a:p>
        </p:txBody>
      </p:sp>
      <p:sp>
        <p:nvSpPr>
          <p:cNvPr id="96288" name="Text Box 32"/>
          <p:cNvSpPr txBox="1">
            <a:spLocks noChangeArrowheads="1"/>
          </p:cNvSpPr>
          <p:nvPr/>
        </p:nvSpPr>
        <p:spPr bwMode="auto">
          <a:xfrm>
            <a:off x="2895600" y="5638800"/>
            <a:ext cx="2997200" cy="396875"/>
          </a:xfrm>
          <a:prstGeom prst="rect">
            <a:avLst/>
          </a:prstGeom>
          <a:noFill/>
          <a:ln w="9525">
            <a:noFill/>
            <a:miter lim="800000"/>
            <a:headEnd/>
            <a:tailEnd/>
          </a:ln>
          <a:effectLst/>
        </p:spPr>
        <p:txBody>
          <a:bodyPr wrap="none">
            <a:spAutoFit/>
          </a:bodyPr>
          <a:lstStyle/>
          <a:p>
            <a:r>
              <a:rPr lang="en-US" sz="2000"/>
              <a:t>Warehouse &amp; OLAP server</a:t>
            </a:r>
          </a:p>
        </p:txBody>
      </p:sp>
      <p:sp>
        <p:nvSpPr>
          <p:cNvPr id="96289" name="Text Box 33"/>
          <p:cNvSpPr txBox="1">
            <a:spLocks noChangeArrowheads="1"/>
          </p:cNvSpPr>
          <p:nvPr/>
        </p:nvSpPr>
        <p:spPr bwMode="auto">
          <a:xfrm>
            <a:off x="6994525" y="5424488"/>
            <a:ext cx="803275" cy="396875"/>
          </a:xfrm>
          <a:prstGeom prst="rect">
            <a:avLst/>
          </a:prstGeom>
          <a:noFill/>
          <a:ln w="9525">
            <a:noFill/>
            <a:miter lim="800000"/>
            <a:headEnd/>
            <a:tailEnd/>
          </a:ln>
          <a:effectLst/>
        </p:spPr>
        <p:txBody>
          <a:bodyPr wrap="none">
            <a:spAutoFit/>
          </a:bodyPr>
          <a:lstStyle/>
          <a:p>
            <a:r>
              <a:rPr lang="en-US" sz="2000"/>
              <a:t>Client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731000" y="6229350"/>
            <a:ext cx="1905000" cy="457200"/>
          </a:xfrm>
          <a:prstGeom prst="rect">
            <a:avLst/>
          </a:prstGeom>
        </p:spPr>
        <p:txBody>
          <a:bodyPr/>
          <a:lstStyle/>
          <a:p>
            <a:fld id="{8C6C6677-724D-4C79-80DB-70E903E0BC0F}" type="slidenum">
              <a:rPr lang="en-US"/>
              <a:pPr/>
              <a:t>76</a:t>
            </a:fld>
            <a:endParaRPr lang="en-US"/>
          </a:p>
        </p:txBody>
      </p:sp>
      <p:sp>
        <p:nvSpPr>
          <p:cNvPr id="8468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8468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846852" name="Rectangle 4"/>
          <p:cNvSpPr>
            <a:spLocks noGrp="1" noChangeArrowheads="1"/>
          </p:cNvSpPr>
          <p:nvPr>
            <p:ph type="title"/>
          </p:nvPr>
        </p:nvSpPr>
        <p:spPr>
          <a:xfrm>
            <a:off x="457200" y="0"/>
            <a:ext cx="8229600" cy="1143000"/>
          </a:xfrm>
          <a:noFill/>
          <a:ln/>
        </p:spPr>
        <p:txBody>
          <a:bodyPr lIns="90488" tIns="44450" rIns="90488" bIns="44450" anchor="ctr"/>
          <a:lstStyle/>
          <a:p>
            <a:r>
              <a:rPr lang="en-US" dirty="0">
                <a:solidFill>
                  <a:srgbClr val="FFFF00"/>
                </a:solidFill>
              </a:rPr>
              <a:t>OLTP </a:t>
            </a:r>
            <a:r>
              <a:rPr lang="en-US" dirty="0" err="1">
                <a:solidFill>
                  <a:srgbClr val="FFFF00"/>
                </a:solidFill>
              </a:rPr>
              <a:t>vs</a:t>
            </a:r>
            <a:r>
              <a:rPr lang="en-US" dirty="0">
                <a:solidFill>
                  <a:srgbClr val="FFFF00"/>
                </a:solidFill>
              </a:rPr>
              <a:t> Data Warehouse</a:t>
            </a:r>
          </a:p>
        </p:txBody>
      </p:sp>
      <p:sp>
        <p:nvSpPr>
          <p:cNvPr id="846853" name="Rectangle 5"/>
          <p:cNvSpPr>
            <a:spLocks noGrp="1" noChangeArrowheads="1"/>
          </p:cNvSpPr>
          <p:nvPr>
            <p:ph type="body" sz="half" idx="1"/>
          </p:nvPr>
        </p:nvSpPr>
        <p:spPr>
          <a:xfrm>
            <a:off x="457200" y="1676400"/>
            <a:ext cx="3962400" cy="4419600"/>
          </a:xfrm>
        </p:spPr>
        <p:txBody>
          <a:bodyPr/>
          <a:lstStyle/>
          <a:p>
            <a:r>
              <a:rPr lang="en-US"/>
              <a:t>OLTP</a:t>
            </a:r>
          </a:p>
          <a:p>
            <a:pPr lvl="1"/>
            <a:r>
              <a:rPr lang="en-US"/>
              <a:t>Application Oriented</a:t>
            </a:r>
          </a:p>
          <a:p>
            <a:pPr lvl="1"/>
            <a:r>
              <a:rPr lang="en-US"/>
              <a:t>Used to run business</a:t>
            </a:r>
          </a:p>
          <a:p>
            <a:pPr lvl="1"/>
            <a:r>
              <a:rPr lang="en-US"/>
              <a:t>Detailed data</a:t>
            </a:r>
          </a:p>
          <a:p>
            <a:pPr lvl="1"/>
            <a:r>
              <a:rPr lang="en-US"/>
              <a:t>Current up to date</a:t>
            </a:r>
          </a:p>
          <a:p>
            <a:pPr lvl="1"/>
            <a:r>
              <a:rPr lang="en-US"/>
              <a:t>Isolated Data</a:t>
            </a:r>
          </a:p>
          <a:p>
            <a:pPr lvl="1"/>
            <a:r>
              <a:rPr lang="en-US"/>
              <a:t>Repetitive access</a:t>
            </a:r>
          </a:p>
          <a:p>
            <a:pPr lvl="1"/>
            <a:r>
              <a:rPr lang="en-US"/>
              <a:t>Clerical User</a:t>
            </a:r>
          </a:p>
        </p:txBody>
      </p:sp>
      <p:sp>
        <p:nvSpPr>
          <p:cNvPr id="846854" name="Rectangle 6"/>
          <p:cNvSpPr>
            <a:spLocks noGrp="1" noChangeArrowheads="1"/>
          </p:cNvSpPr>
          <p:nvPr>
            <p:ph type="body" sz="half" idx="2"/>
          </p:nvPr>
        </p:nvSpPr>
        <p:spPr>
          <a:xfrm>
            <a:off x="4267200" y="1676400"/>
            <a:ext cx="4368800" cy="4419600"/>
          </a:xfrm>
        </p:spPr>
        <p:txBody>
          <a:bodyPr/>
          <a:lstStyle/>
          <a:p>
            <a:r>
              <a:rPr lang="en-US" dirty="0" smtClean="0"/>
              <a:t>Warehouse</a:t>
            </a:r>
            <a:endParaRPr lang="en-US" dirty="0"/>
          </a:p>
          <a:p>
            <a:pPr lvl="1"/>
            <a:r>
              <a:rPr lang="en-US" dirty="0"/>
              <a:t>Subject Oriented</a:t>
            </a:r>
          </a:p>
          <a:p>
            <a:pPr lvl="1"/>
            <a:r>
              <a:rPr lang="en-US" dirty="0"/>
              <a:t>Used to analyze business</a:t>
            </a:r>
          </a:p>
          <a:p>
            <a:pPr lvl="1"/>
            <a:r>
              <a:rPr lang="en-US" dirty="0"/>
              <a:t>Summarized and refined</a:t>
            </a:r>
          </a:p>
          <a:p>
            <a:pPr lvl="1"/>
            <a:r>
              <a:rPr lang="en-US" dirty="0"/>
              <a:t>Snapshot data</a:t>
            </a:r>
          </a:p>
          <a:p>
            <a:pPr lvl="1"/>
            <a:r>
              <a:rPr lang="en-US" dirty="0"/>
              <a:t>Integrated Data</a:t>
            </a:r>
          </a:p>
          <a:p>
            <a:pPr lvl="1"/>
            <a:r>
              <a:rPr lang="en-US" dirty="0"/>
              <a:t>Ad-hoc access</a:t>
            </a:r>
          </a:p>
          <a:p>
            <a:pPr lvl="1"/>
            <a:r>
              <a:rPr lang="en-US" dirty="0"/>
              <a:t>Knowledge User (Manager)</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19200" y="228600"/>
            <a:ext cx="7772400" cy="838200"/>
          </a:xfrm>
        </p:spPr>
        <p:txBody>
          <a:bodyPr/>
          <a:lstStyle/>
          <a:p>
            <a:r>
              <a:rPr lang="en-US" sz="3600" b="1" dirty="0">
                <a:solidFill>
                  <a:schemeClr val="accent1">
                    <a:lumMod val="40000"/>
                    <a:lumOff val="60000"/>
                  </a:schemeClr>
                </a:solidFill>
              </a:rPr>
              <a:t>Need for Data Warehousing</a:t>
            </a:r>
          </a:p>
        </p:txBody>
      </p:sp>
      <p:sp>
        <p:nvSpPr>
          <p:cNvPr id="55299" name="Rectangle 3"/>
          <p:cNvSpPr>
            <a:spLocks noGrp="1" noChangeArrowheads="1"/>
          </p:cNvSpPr>
          <p:nvPr>
            <p:ph type="body" idx="1"/>
          </p:nvPr>
        </p:nvSpPr>
        <p:spPr>
          <a:xfrm>
            <a:off x="685800" y="1981200"/>
            <a:ext cx="7772400" cy="2590800"/>
          </a:xfrm>
        </p:spPr>
        <p:txBody>
          <a:bodyPr/>
          <a:lstStyle/>
          <a:p>
            <a:r>
              <a:rPr lang="en-US" sz="2800"/>
              <a:t>Industry has huge amount of operational data</a:t>
            </a:r>
          </a:p>
          <a:p>
            <a:r>
              <a:rPr lang="en-US" sz="2800"/>
              <a:t>Knowledge worker wants to turn this data into useful information.</a:t>
            </a:r>
          </a:p>
          <a:p>
            <a:r>
              <a:rPr lang="en-US" sz="2800"/>
              <a:t>This information is used by them to support strategic decision making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66800" y="228600"/>
            <a:ext cx="7772400" cy="762000"/>
          </a:xfrm>
        </p:spPr>
        <p:txBody>
          <a:bodyPr/>
          <a:lstStyle/>
          <a:p>
            <a:r>
              <a:rPr lang="en-US" sz="3200" b="1" dirty="0">
                <a:solidFill>
                  <a:schemeClr val="accent1">
                    <a:lumMod val="40000"/>
                    <a:lumOff val="60000"/>
                  </a:schemeClr>
                </a:solidFill>
              </a:rPr>
              <a:t>Need for Data Warehousing (contd..)</a:t>
            </a:r>
          </a:p>
        </p:txBody>
      </p:sp>
      <p:sp>
        <p:nvSpPr>
          <p:cNvPr id="56323" name="Rectangle 3"/>
          <p:cNvSpPr>
            <a:spLocks noGrp="1" noChangeArrowheads="1"/>
          </p:cNvSpPr>
          <p:nvPr>
            <p:ph type="body" idx="1"/>
          </p:nvPr>
        </p:nvSpPr>
        <p:spPr>
          <a:xfrm>
            <a:off x="685800" y="1981200"/>
            <a:ext cx="7772400" cy="2133600"/>
          </a:xfrm>
        </p:spPr>
        <p:txBody>
          <a:bodyPr/>
          <a:lstStyle/>
          <a:p>
            <a:r>
              <a:rPr lang="en-US" sz="2800"/>
              <a:t>It is a platform for consolidated historical data for analysis.</a:t>
            </a:r>
          </a:p>
          <a:p>
            <a:r>
              <a:rPr lang="en-US" sz="2800"/>
              <a:t>It stores data of good quality so that knowledge worker can make correct decisions.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0"/>
            <a:ext cx="7772400" cy="838200"/>
          </a:xfrm>
        </p:spPr>
        <p:txBody>
          <a:bodyPr/>
          <a:lstStyle/>
          <a:p>
            <a:r>
              <a:rPr lang="en-US" sz="3200" b="1" dirty="0">
                <a:solidFill>
                  <a:schemeClr val="accent1">
                    <a:lumMod val="40000"/>
                    <a:lumOff val="60000"/>
                  </a:schemeClr>
                </a:solidFill>
              </a:rPr>
              <a:t>Need for Data Warehousing (contd..)</a:t>
            </a:r>
          </a:p>
        </p:txBody>
      </p:sp>
      <p:sp>
        <p:nvSpPr>
          <p:cNvPr id="57347" name="Rectangle 3"/>
          <p:cNvSpPr>
            <a:spLocks noGrp="1" noChangeArrowheads="1"/>
          </p:cNvSpPr>
          <p:nvPr>
            <p:ph type="body" idx="1"/>
          </p:nvPr>
        </p:nvSpPr>
        <p:spPr>
          <a:xfrm>
            <a:off x="685800" y="1981200"/>
            <a:ext cx="7772400" cy="3048000"/>
          </a:xfrm>
        </p:spPr>
        <p:txBody>
          <a:bodyPr/>
          <a:lstStyle/>
          <a:p>
            <a:r>
              <a:rPr lang="en-US" sz="2800" dirty="0"/>
              <a:t>From business perspective</a:t>
            </a:r>
          </a:p>
          <a:p>
            <a:pPr>
              <a:buFont typeface="Wingdings" pitchFamily="2" charset="2"/>
              <a:buNone/>
            </a:pPr>
            <a:r>
              <a:rPr lang="en-US" sz="2800" dirty="0"/>
              <a:t>	-it is latest marketing weapon</a:t>
            </a:r>
          </a:p>
          <a:p>
            <a:pPr>
              <a:buFont typeface="Wingdings" pitchFamily="2" charset="2"/>
              <a:buNone/>
            </a:pPr>
            <a:r>
              <a:rPr lang="en-US" sz="2800" dirty="0"/>
              <a:t>	-helps to keep customers by learning more  about their needs .</a:t>
            </a:r>
          </a:p>
          <a:p>
            <a:pPr>
              <a:buFont typeface="Wingdings" pitchFamily="2" charset="2"/>
              <a:buNone/>
            </a:pPr>
            <a:r>
              <a:rPr lang="en-US" sz="2800" dirty="0"/>
              <a:t>	-valuable tool in today’s competitive fast evolving world.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27000" y="57150"/>
            <a:ext cx="8883650" cy="801688"/>
          </a:xfrm>
        </p:spPr>
        <p:txBody>
          <a:bodyPr/>
          <a:lstStyle/>
          <a:p>
            <a:r>
              <a:rPr lang="en-US" dirty="0">
                <a:solidFill>
                  <a:srgbClr val="FFFF00"/>
                </a:solidFill>
              </a:rPr>
              <a:t>The Transaction Log</a:t>
            </a:r>
          </a:p>
        </p:txBody>
      </p:sp>
      <p:sp>
        <p:nvSpPr>
          <p:cNvPr id="741379" name="Rectangle 3"/>
          <p:cNvSpPr>
            <a:spLocks noGrp="1" noChangeArrowheads="1"/>
          </p:cNvSpPr>
          <p:nvPr>
            <p:ph type="body" idx="1"/>
          </p:nvPr>
        </p:nvSpPr>
        <p:spPr>
          <a:xfrm>
            <a:off x="0" y="1295400"/>
            <a:ext cx="9144000" cy="4800600"/>
          </a:xfrm>
        </p:spPr>
        <p:txBody>
          <a:bodyPr/>
          <a:lstStyle/>
          <a:p>
            <a:pPr>
              <a:lnSpc>
                <a:spcPct val="90000"/>
              </a:lnSpc>
              <a:buFont typeface="Arial" pitchFamily="34" charset="0"/>
              <a:buChar char="•"/>
            </a:pPr>
            <a:r>
              <a:rPr lang="en-US" sz="2600" dirty="0"/>
              <a:t>Keeps track of all transactions that </a:t>
            </a:r>
            <a:r>
              <a:rPr lang="en-US" sz="2600" dirty="0" err="1"/>
              <a:t>updatethe</a:t>
            </a:r>
            <a:r>
              <a:rPr lang="en-US" sz="2600" dirty="0"/>
              <a:t> database. It contains:</a:t>
            </a:r>
          </a:p>
          <a:p>
            <a:pPr lvl="1">
              <a:lnSpc>
                <a:spcPct val="90000"/>
              </a:lnSpc>
              <a:buFont typeface="Arial" pitchFamily="34" charset="0"/>
              <a:buChar char="•"/>
            </a:pPr>
            <a:r>
              <a:rPr lang="en-US" sz="2200" dirty="0"/>
              <a:t>A record for the beginning of transaction</a:t>
            </a:r>
          </a:p>
          <a:p>
            <a:pPr lvl="1">
              <a:lnSpc>
                <a:spcPct val="90000"/>
              </a:lnSpc>
              <a:buFont typeface="Arial" pitchFamily="34" charset="0"/>
              <a:buChar char="•"/>
            </a:pPr>
            <a:r>
              <a:rPr lang="en-US" sz="2200" dirty="0"/>
              <a:t>For each transaction component (SQL statement) </a:t>
            </a:r>
          </a:p>
          <a:p>
            <a:pPr lvl="2">
              <a:lnSpc>
                <a:spcPct val="90000"/>
              </a:lnSpc>
              <a:buFont typeface="Arial" pitchFamily="34" charset="0"/>
              <a:buChar char="•"/>
            </a:pPr>
            <a:r>
              <a:rPr lang="en-US" sz="2100" dirty="0"/>
              <a:t>Type of operation being performed (update, delete, insert)</a:t>
            </a:r>
          </a:p>
          <a:p>
            <a:pPr lvl="2">
              <a:lnSpc>
                <a:spcPct val="90000"/>
              </a:lnSpc>
              <a:buFont typeface="Arial" pitchFamily="34" charset="0"/>
              <a:buChar char="•"/>
            </a:pPr>
            <a:r>
              <a:rPr lang="en-US" sz="2100" dirty="0"/>
              <a:t>Names of objects affected by the transaction (the name of the table)</a:t>
            </a:r>
          </a:p>
          <a:p>
            <a:pPr lvl="2">
              <a:lnSpc>
                <a:spcPct val="90000"/>
              </a:lnSpc>
              <a:buFont typeface="Arial" pitchFamily="34" charset="0"/>
              <a:buChar char="•"/>
            </a:pPr>
            <a:r>
              <a:rPr lang="en-US" sz="2100" dirty="0"/>
              <a:t>“Before” and “after” values for updated fields</a:t>
            </a:r>
          </a:p>
          <a:p>
            <a:pPr lvl="2">
              <a:lnSpc>
                <a:spcPct val="90000"/>
              </a:lnSpc>
              <a:buFont typeface="Arial" pitchFamily="34" charset="0"/>
              <a:buChar char="•"/>
            </a:pPr>
            <a:r>
              <a:rPr lang="en-US" sz="2100" dirty="0"/>
              <a:t>Pointers to previous and next transaction log entries for the same transaction</a:t>
            </a:r>
          </a:p>
          <a:p>
            <a:pPr lvl="1">
              <a:lnSpc>
                <a:spcPct val="90000"/>
              </a:lnSpc>
              <a:buFont typeface="Arial" pitchFamily="34" charset="0"/>
              <a:buChar char="•"/>
            </a:pPr>
            <a:r>
              <a:rPr lang="en-US" sz="2000" dirty="0"/>
              <a:t>The ending (COMMIT) of the </a:t>
            </a:r>
            <a:r>
              <a:rPr lang="en-US" sz="2000" dirty="0" smtClean="0"/>
              <a:t>transaction</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828800" y="152400"/>
            <a:ext cx="7772400" cy="685800"/>
          </a:xfrm>
        </p:spPr>
        <p:txBody>
          <a:bodyPr/>
          <a:lstStyle/>
          <a:p>
            <a:pPr algn="l"/>
            <a:r>
              <a:rPr lang="en-AU" sz="3600" b="1" dirty="0">
                <a:solidFill>
                  <a:schemeClr val="accent1">
                    <a:lumMod val="40000"/>
                    <a:lumOff val="60000"/>
                  </a:schemeClr>
                </a:solidFill>
              </a:rPr>
              <a:t>Data Warehousing Tools</a:t>
            </a:r>
          </a:p>
        </p:txBody>
      </p:sp>
      <p:sp>
        <p:nvSpPr>
          <p:cNvPr id="86019" name="Rectangle 3"/>
          <p:cNvSpPr>
            <a:spLocks noGrp="1" noChangeArrowheads="1"/>
          </p:cNvSpPr>
          <p:nvPr>
            <p:ph type="body" idx="1"/>
          </p:nvPr>
        </p:nvSpPr>
        <p:spPr>
          <a:xfrm>
            <a:off x="685800" y="1600200"/>
            <a:ext cx="7772400" cy="4495800"/>
          </a:xfrm>
        </p:spPr>
        <p:txBody>
          <a:bodyPr/>
          <a:lstStyle/>
          <a:p>
            <a:pPr>
              <a:lnSpc>
                <a:spcPct val="90000"/>
              </a:lnSpc>
            </a:pPr>
            <a:r>
              <a:rPr lang="en-AU" sz="2800" dirty="0"/>
              <a:t>Data Warehouse</a:t>
            </a:r>
          </a:p>
          <a:p>
            <a:pPr lvl="1">
              <a:lnSpc>
                <a:spcPct val="90000"/>
              </a:lnSpc>
            </a:pPr>
            <a:r>
              <a:rPr lang="en-AU" dirty="0"/>
              <a:t>SQL Server 2000 DTS</a:t>
            </a:r>
          </a:p>
          <a:p>
            <a:pPr lvl="1">
              <a:lnSpc>
                <a:spcPct val="90000"/>
              </a:lnSpc>
            </a:pPr>
            <a:r>
              <a:rPr lang="en-AU" dirty="0"/>
              <a:t>Oracle 8i Warehouse Builder</a:t>
            </a:r>
          </a:p>
          <a:p>
            <a:pPr>
              <a:lnSpc>
                <a:spcPct val="90000"/>
              </a:lnSpc>
            </a:pPr>
            <a:r>
              <a:rPr lang="en-AU" sz="2800" dirty="0"/>
              <a:t>OLAP tools</a:t>
            </a:r>
          </a:p>
          <a:p>
            <a:pPr lvl="1">
              <a:lnSpc>
                <a:spcPct val="90000"/>
              </a:lnSpc>
            </a:pPr>
            <a:r>
              <a:rPr lang="en-AU" dirty="0"/>
              <a:t>SQL Server Analysis Services</a:t>
            </a:r>
          </a:p>
          <a:p>
            <a:pPr lvl="1">
              <a:lnSpc>
                <a:spcPct val="90000"/>
              </a:lnSpc>
            </a:pPr>
            <a:r>
              <a:rPr lang="en-AU" dirty="0"/>
              <a:t>Oracle Express Server</a:t>
            </a:r>
          </a:p>
          <a:p>
            <a:pPr>
              <a:lnSpc>
                <a:spcPct val="90000"/>
              </a:lnSpc>
            </a:pPr>
            <a:r>
              <a:rPr lang="en-AU" sz="2800" dirty="0"/>
              <a:t>Reporting tools</a:t>
            </a:r>
          </a:p>
          <a:p>
            <a:pPr lvl="1">
              <a:lnSpc>
                <a:spcPct val="90000"/>
              </a:lnSpc>
            </a:pPr>
            <a:r>
              <a:rPr lang="en-AU" dirty="0"/>
              <a:t>MS Excel Pivot Chart</a:t>
            </a:r>
          </a:p>
          <a:p>
            <a:pPr lvl="1">
              <a:lnSpc>
                <a:spcPct val="90000"/>
              </a:lnSpc>
            </a:pPr>
            <a:r>
              <a:rPr lang="en-AU" dirty="0"/>
              <a:t>VB Applications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lide0002_image004"/>
          <p:cNvPicPr>
            <a:picLocks noChangeAspect="1" noChangeArrowheads="1"/>
          </p:cNvPicPr>
          <p:nvPr/>
        </p:nvPicPr>
        <p:blipFill>
          <a:blip r:embed="rId2"/>
          <a:srcRect/>
          <a:stretch>
            <a:fillRect/>
          </a:stretch>
        </p:blipFill>
        <p:spPr bwMode="auto">
          <a:xfrm>
            <a:off x="914400" y="2133600"/>
            <a:ext cx="7591425" cy="4433888"/>
          </a:xfrm>
          <a:prstGeom prst="rect">
            <a:avLst/>
          </a:prstGeom>
          <a:noFill/>
        </p:spPr>
      </p:pic>
      <p:sp>
        <p:nvSpPr>
          <p:cNvPr id="31747" name="Rectangle 3"/>
          <p:cNvSpPr>
            <a:spLocks noGrp="1" noChangeArrowheads="1"/>
          </p:cNvSpPr>
          <p:nvPr>
            <p:ph type="title"/>
          </p:nvPr>
        </p:nvSpPr>
        <p:spPr>
          <a:xfrm>
            <a:off x="533400" y="0"/>
            <a:ext cx="8229600" cy="1143000"/>
          </a:xfrm>
        </p:spPr>
        <p:txBody>
          <a:bodyPr/>
          <a:lstStyle/>
          <a:p>
            <a:r>
              <a:rPr lang="en-IE" sz="4000" b="1" dirty="0">
                <a:solidFill>
                  <a:schemeClr val="accent1">
                    <a:lumMod val="40000"/>
                    <a:lumOff val="60000"/>
                  </a:schemeClr>
                </a:solidFill>
              </a:rPr>
              <a:t>Data Mining</a:t>
            </a:r>
            <a:endParaRPr lang="en-GB" sz="4000" b="1" dirty="0">
              <a:solidFill>
                <a:schemeClr val="accent1">
                  <a:lumMod val="40000"/>
                  <a:lumOff val="60000"/>
                </a:schemeClr>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accent1">
                    <a:lumMod val="60000"/>
                    <a:lumOff val="40000"/>
                  </a:schemeClr>
                </a:solidFill>
              </a:rPr>
              <a:t>Questions</a:t>
            </a:r>
            <a:endParaRPr lang="en-US" b="1" dirty="0">
              <a:solidFill>
                <a:schemeClr val="accent1">
                  <a:lumMod val="60000"/>
                  <a:lumOff val="40000"/>
                </a:schemeClr>
              </a:solidFill>
            </a:endParaRPr>
          </a:p>
        </p:txBody>
      </p:sp>
      <p:sp>
        <p:nvSpPr>
          <p:cNvPr id="3" name="TextBox 2"/>
          <p:cNvSpPr txBox="1"/>
          <p:nvPr/>
        </p:nvSpPr>
        <p:spPr>
          <a:xfrm>
            <a:off x="838200" y="1447800"/>
            <a:ext cx="8305800" cy="3046988"/>
          </a:xfrm>
          <a:prstGeom prst="rect">
            <a:avLst/>
          </a:prstGeom>
          <a:noFill/>
        </p:spPr>
        <p:txBody>
          <a:bodyPr wrap="square" rtlCol="0">
            <a:spAutoFit/>
          </a:bodyPr>
          <a:lstStyle/>
          <a:p>
            <a:pPr marL="342900" indent="-342900">
              <a:buAutoNum type="arabicPeriod"/>
            </a:pPr>
            <a:r>
              <a:rPr lang="en-US" sz="2400" dirty="0" smtClean="0">
                <a:latin typeface="+mj-lt"/>
              </a:rPr>
              <a:t>What are Concurrent transactions?</a:t>
            </a:r>
          </a:p>
          <a:p>
            <a:pPr marL="342900" indent="-342900">
              <a:buAutoNum type="arabicPeriod"/>
            </a:pPr>
            <a:r>
              <a:rPr lang="en-US" sz="2400" dirty="0" smtClean="0">
                <a:latin typeface="+mj-lt"/>
              </a:rPr>
              <a:t>What are different concurrency control mechanisms?</a:t>
            </a:r>
          </a:p>
          <a:p>
            <a:pPr marL="342900" indent="-342900">
              <a:buAutoNum type="arabicPeriod"/>
            </a:pPr>
            <a:r>
              <a:rPr lang="en-US" sz="2400" dirty="0" smtClean="0">
                <a:latin typeface="+mj-lt"/>
              </a:rPr>
              <a:t>What is shadow paging?</a:t>
            </a:r>
          </a:p>
          <a:p>
            <a:pPr marL="342900" indent="-342900">
              <a:buAutoNum type="arabicPeriod"/>
            </a:pPr>
            <a:r>
              <a:rPr lang="en-US" sz="2400" dirty="0" smtClean="0">
                <a:latin typeface="+mj-lt"/>
              </a:rPr>
              <a:t>What is the difference between Log based recovery and checkpoint mechanism.</a:t>
            </a:r>
          </a:p>
          <a:p>
            <a:pPr marL="342900" indent="-342900">
              <a:buAutoNum type="arabicPeriod"/>
            </a:pPr>
            <a:r>
              <a:rPr lang="en-US" sz="2400" dirty="0" smtClean="0">
                <a:latin typeface="+mj-lt"/>
              </a:rPr>
              <a:t>What is a data warehouse? Why it is called that the data warehouses are subject oriented and time variant?</a:t>
            </a:r>
          </a:p>
          <a:p>
            <a:pPr marL="342900" indent="-342900">
              <a:buAutoNum type="arabicPeriod"/>
            </a:pPr>
            <a:r>
              <a:rPr lang="en-US" sz="2400" dirty="0" smtClean="0">
                <a:latin typeface="+mj-lt"/>
              </a:rPr>
              <a:t>What is data mining?</a:t>
            </a:r>
            <a:endParaRPr lang="en-US" sz="24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27000" y="57150"/>
            <a:ext cx="8883650" cy="801688"/>
          </a:xfrm>
        </p:spPr>
        <p:txBody>
          <a:bodyPr/>
          <a:lstStyle/>
          <a:p>
            <a:r>
              <a:rPr lang="en-US" dirty="0">
                <a:solidFill>
                  <a:srgbClr val="FFFF00"/>
                </a:solidFill>
              </a:rPr>
              <a:t>The Transaction Log</a:t>
            </a:r>
          </a:p>
        </p:txBody>
      </p:sp>
      <p:sp>
        <p:nvSpPr>
          <p:cNvPr id="828419" name="Rectangle 3"/>
          <p:cNvSpPr>
            <a:spLocks noGrp="1" noChangeArrowheads="1"/>
          </p:cNvSpPr>
          <p:nvPr>
            <p:ph type="body" idx="1"/>
          </p:nvPr>
        </p:nvSpPr>
        <p:spPr>
          <a:xfrm>
            <a:off x="0" y="1295400"/>
            <a:ext cx="9144000" cy="4800600"/>
          </a:xfrm>
        </p:spPr>
        <p:txBody>
          <a:bodyPr/>
          <a:lstStyle/>
          <a:p>
            <a:pPr marL="742950" lvl="1" indent="-285750">
              <a:lnSpc>
                <a:spcPct val="90000"/>
              </a:lnSpc>
              <a:buFont typeface="Arial" pitchFamily="34" charset="0"/>
              <a:buChar char="•"/>
            </a:pPr>
            <a:r>
              <a:rPr lang="en-US" sz="2400" dirty="0"/>
              <a:t>Increases processing overhead but the ability to restore a corrupted database is worth the </a:t>
            </a:r>
            <a:r>
              <a:rPr lang="en-US" sz="2400" dirty="0" smtClean="0"/>
              <a:t>price</a:t>
            </a:r>
          </a:p>
          <a:p>
            <a:pPr marL="742950" lvl="1" indent="-285750">
              <a:lnSpc>
                <a:spcPct val="90000"/>
              </a:lnSpc>
              <a:buNone/>
            </a:pPr>
            <a:endParaRPr lang="en-US" sz="2400" dirty="0"/>
          </a:p>
          <a:p>
            <a:pPr marL="742950" lvl="1" indent="-285750">
              <a:lnSpc>
                <a:spcPct val="90000"/>
              </a:lnSpc>
              <a:buFont typeface="Arial" pitchFamily="34" charset="0"/>
              <a:buChar char="•"/>
            </a:pPr>
            <a:r>
              <a:rPr lang="en-US" sz="2400" dirty="0"/>
              <a:t>If a system failure occurs, the DBMS will examine the log for all uncommitted or incomplete transactions and it will restore the database to a previous state </a:t>
            </a:r>
            <a:endParaRPr lang="en-US" sz="2400" dirty="0" smtClean="0"/>
          </a:p>
          <a:p>
            <a:pPr marL="742950" lvl="1" indent="-285750">
              <a:lnSpc>
                <a:spcPct val="90000"/>
              </a:lnSpc>
              <a:buNone/>
            </a:pPr>
            <a:endParaRPr lang="en-US" sz="2400" dirty="0"/>
          </a:p>
          <a:p>
            <a:pPr marL="742950" lvl="1" indent="-285750">
              <a:lnSpc>
                <a:spcPct val="90000"/>
              </a:lnSpc>
              <a:buFont typeface="Arial" pitchFamily="34" charset="0"/>
              <a:buChar char="•"/>
            </a:pPr>
            <a:r>
              <a:rPr lang="en-US" sz="2400" dirty="0"/>
              <a:t>The log it itself a database and to maintain its integrity many DBMSs will implement it on several different disks to reduce the risk of system failure</a:t>
            </a:r>
          </a:p>
        </p:txBody>
      </p:sp>
    </p:spTree>
  </p:cSld>
  <p:clrMapOvr>
    <a:masterClrMapping/>
  </p:clrMapOvr>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bvicamtheme</Template>
  <TotalTime>767</TotalTime>
  <Words>4275</Words>
  <Application>Microsoft Office PowerPoint</Application>
  <PresentationFormat>On-screen Show (4:3)</PresentationFormat>
  <Paragraphs>803</Paragraphs>
  <Slides>82</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bvicamtheme</vt:lpstr>
      <vt:lpstr>Document</vt:lpstr>
      <vt:lpstr>Microsoft Clip Gallery</vt:lpstr>
      <vt:lpstr>Unit 2</vt:lpstr>
      <vt:lpstr>Transaction Management</vt:lpstr>
      <vt:lpstr> Examples of Transaction(SQL)</vt:lpstr>
      <vt:lpstr>Transaction Properties</vt:lpstr>
      <vt:lpstr>Transaction States</vt:lpstr>
      <vt:lpstr>Slide 6</vt:lpstr>
      <vt:lpstr> Transaction Management with SQL</vt:lpstr>
      <vt:lpstr>The Transaction Log</vt:lpstr>
      <vt:lpstr>The Transaction Log</vt:lpstr>
      <vt:lpstr>Transaction Log Example</vt:lpstr>
      <vt:lpstr>Slide 11</vt:lpstr>
      <vt:lpstr>Slide 12</vt:lpstr>
      <vt:lpstr>Slide 13</vt:lpstr>
      <vt:lpstr>Slide 14</vt:lpstr>
      <vt:lpstr>Schedule 3</vt:lpstr>
      <vt:lpstr>Schedule 4</vt:lpstr>
      <vt:lpstr>Serializability</vt:lpstr>
      <vt:lpstr>   Problems with Concurrent Transaction</vt:lpstr>
      <vt:lpstr>The Lost Update  Problem</vt:lpstr>
      <vt:lpstr>     The Incorrect Summary or Unrepeatable Read Problem</vt:lpstr>
      <vt:lpstr>Dirty Read or The Temporary Update Problem</vt:lpstr>
      <vt:lpstr>Example of Serial Schedules</vt:lpstr>
      <vt:lpstr>Example of Non-serial Schedules</vt:lpstr>
      <vt:lpstr>Conflicting Instructions </vt:lpstr>
      <vt:lpstr>Conflict Serializability</vt:lpstr>
      <vt:lpstr>Conflict Serializability (Cont.)</vt:lpstr>
      <vt:lpstr>View Serializability</vt:lpstr>
      <vt:lpstr>Concurrency Control Mechanisms</vt:lpstr>
      <vt:lpstr>Slide 29</vt:lpstr>
      <vt:lpstr>Starvation</vt:lpstr>
      <vt:lpstr>Solution to Starvation</vt:lpstr>
      <vt:lpstr>2 PL</vt:lpstr>
      <vt:lpstr>Lock Conversions</vt:lpstr>
      <vt:lpstr>Timestamp-Based Protocols</vt:lpstr>
      <vt:lpstr>Timestamp-Based Protocols (Cont.)</vt:lpstr>
      <vt:lpstr>Timestamp-Based Protocols (Cont.)</vt:lpstr>
      <vt:lpstr>Correctness of Timestamp-Ordering Protocol</vt:lpstr>
      <vt:lpstr>Graph-Based Protocols</vt:lpstr>
      <vt:lpstr>Tree Protocol</vt:lpstr>
      <vt:lpstr>Deadlock Handling</vt:lpstr>
      <vt:lpstr>Deadlock Handling</vt:lpstr>
      <vt:lpstr>Deadlock Detection</vt:lpstr>
      <vt:lpstr>Deadlock Detection (Cont.)</vt:lpstr>
      <vt:lpstr>Deadlock Recovery</vt:lpstr>
      <vt:lpstr>Transaction as a Recovery Unit</vt:lpstr>
      <vt:lpstr>Slide 46</vt:lpstr>
      <vt:lpstr>Slide 47</vt:lpstr>
      <vt:lpstr>Slide 48</vt:lpstr>
      <vt:lpstr>Slide 49</vt:lpstr>
      <vt:lpstr>Other Log based recovery techniques</vt:lpstr>
      <vt:lpstr>Slide 51</vt:lpstr>
      <vt:lpstr>Slide 52</vt:lpstr>
      <vt:lpstr>Slide 53</vt:lpstr>
      <vt:lpstr>Slide 54</vt:lpstr>
      <vt:lpstr>Slide 55</vt:lpstr>
      <vt:lpstr>Slide 56</vt:lpstr>
      <vt:lpstr>      What  a Producer wants to know</vt:lpstr>
      <vt:lpstr>Data Warehouses</vt:lpstr>
      <vt:lpstr>      What is Data Warehousing?</vt:lpstr>
      <vt:lpstr>     Data Warehouse Architecture</vt:lpstr>
      <vt:lpstr>Characteristics of Data Warehouses</vt:lpstr>
      <vt:lpstr>Application Areas</vt:lpstr>
      <vt:lpstr>Analyzing Data from Operational Systems</vt:lpstr>
      <vt:lpstr>Data Warehouse Components</vt:lpstr>
      <vt:lpstr>Data Warehouse vs Data Marts</vt:lpstr>
      <vt:lpstr>End User Tools</vt:lpstr>
      <vt:lpstr>Data Warehouse Schema</vt:lpstr>
      <vt:lpstr>Star Schema</vt:lpstr>
      <vt:lpstr>Star Schema (contd..)</vt:lpstr>
      <vt:lpstr>SnowFlake Schema</vt:lpstr>
      <vt:lpstr>SnowFlake Schema (contd..)</vt:lpstr>
      <vt:lpstr>Fact Constellation</vt:lpstr>
      <vt:lpstr>Fact Constellation (contd..)</vt:lpstr>
      <vt:lpstr>Building Data Warehouse</vt:lpstr>
      <vt:lpstr>Data Warehousing includes</vt:lpstr>
      <vt:lpstr>OLTP vs Data Warehouse</vt:lpstr>
      <vt:lpstr>Need for Data Warehousing</vt:lpstr>
      <vt:lpstr>Need for Data Warehousing (contd..)</vt:lpstr>
      <vt:lpstr>Need for Data Warehousing (contd..)</vt:lpstr>
      <vt:lpstr>Data Warehousing Tools</vt:lpstr>
      <vt:lpstr>Data Mining</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pc1</cp:lastModifiedBy>
  <cp:revision>105</cp:revision>
  <dcterms:created xsi:type="dcterms:W3CDTF">2013-07-29T08:38:47Z</dcterms:created>
  <dcterms:modified xsi:type="dcterms:W3CDTF">2014-09-04T08:26:39Z</dcterms:modified>
</cp:coreProperties>
</file>