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136"/>
  </p:notesMasterIdLst>
  <p:handoutMasterIdLst>
    <p:handoutMasterId r:id="rId137"/>
  </p:handoutMasterIdLst>
  <p:sldIdLst>
    <p:sldId id="256" r:id="rId2"/>
    <p:sldId id="345" r:id="rId3"/>
    <p:sldId id="349" r:id="rId4"/>
    <p:sldId id="337" r:id="rId5"/>
    <p:sldId id="355" r:id="rId6"/>
    <p:sldId id="356" r:id="rId7"/>
    <p:sldId id="357" r:id="rId8"/>
    <p:sldId id="358" r:id="rId9"/>
    <p:sldId id="359" r:id="rId10"/>
    <p:sldId id="462" r:id="rId11"/>
    <p:sldId id="463" r:id="rId12"/>
    <p:sldId id="464" r:id="rId13"/>
    <p:sldId id="465" r:id="rId14"/>
    <p:sldId id="466" r:id="rId15"/>
    <p:sldId id="467" r:id="rId16"/>
    <p:sldId id="468" r:id="rId17"/>
    <p:sldId id="469" r:id="rId18"/>
    <p:sldId id="495" r:id="rId19"/>
    <p:sldId id="470" r:id="rId20"/>
    <p:sldId id="471" r:id="rId21"/>
    <p:sldId id="472" r:id="rId22"/>
    <p:sldId id="473" r:id="rId23"/>
    <p:sldId id="360" r:id="rId24"/>
    <p:sldId id="446" r:id="rId25"/>
    <p:sldId id="447" r:id="rId26"/>
    <p:sldId id="448" r:id="rId27"/>
    <p:sldId id="449" r:id="rId28"/>
    <p:sldId id="450" r:id="rId29"/>
    <p:sldId id="453" r:id="rId30"/>
    <p:sldId id="457" r:id="rId31"/>
    <p:sldId id="519" r:id="rId32"/>
    <p:sldId id="454" r:id="rId33"/>
    <p:sldId id="458" r:id="rId34"/>
    <p:sldId id="459" r:id="rId35"/>
    <p:sldId id="460" r:id="rId36"/>
    <p:sldId id="520" r:id="rId37"/>
    <p:sldId id="475" r:id="rId38"/>
    <p:sldId id="474" r:id="rId39"/>
    <p:sldId id="476" r:id="rId40"/>
    <p:sldId id="479" r:id="rId41"/>
    <p:sldId id="480" r:id="rId42"/>
    <p:sldId id="481" r:id="rId43"/>
    <p:sldId id="482" r:id="rId44"/>
    <p:sldId id="521" r:id="rId45"/>
    <p:sldId id="522" r:id="rId46"/>
    <p:sldId id="505" r:id="rId47"/>
    <p:sldId id="456" r:id="rId48"/>
    <p:sldId id="477" r:id="rId49"/>
    <p:sldId id="478" r:id="rId50"/>
    <p:sldId id="506" r:id="rId51"/>
    <p:sldId id="507" r:id="rId52"/>
    <p:sldId id="508" r:id="rId53"/>
    <p:sldId id="509" r:id="rId54"/>
    <p:sldId id="510" r:id="rId55"/>
    <p:sldId id="514" r:id="rId56"/>
    <p:sldId id="515" r:id="rId57"/>
    <p:sldId id="517" r:id="rId58"/>
    <p:sldId id="518"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386" r:id="rId85"/>
    <p:sldId id="387" r:id="rId86"/>
    <p:sldId id="388" r:id="rId87"/>
    <p:sldId id="389" r:id="rId88"/>
    <p:sldId id="390" r:id="rId89"/>
    <p:sldId id="391" r:id="rId90"/>
    <p:sldId id="392" r:id="rId91"/>
    <p:sldId id="393" r:id="rId92"/>
    <p:sldId id="394" r:id="rId93"/>
    <p:sldId id="396" r:id="rId94"/>
    <p:sldId id="398" r:id="rId95"/>
    <p:sldId id="399" r:id="rId96"/>
    <p:sldId id="400" r:id="rId97"/>
    <p:sldId id="401" r:id="rId98"/>
    <p:sldId id="432" r:id="rId99"/>
    <p:sldId id="439" r:id="rId100"/>
    <p:sldId id="434" r:id="rId101"/>
    <p:sldId id="435" r:id="rId102"/>
    <p:sldId id="444" r:id="rId103"/>
    <p:sldId id="436" r:id="rId104"/>
    <p:sldId id="403" r:id="rId105"/>
    <p:sldId id="404" r:id="rId106"/>
    <p:sldId id="405" r:id="rId107"/>
    <p:sldId id="406" r:id="rId108"/>
    <p:sldId id="407" r:id="rId109"/>
    <p:sldId id="408" r:id="rId110"/>
    <p:sldId id="410" r:id="rId111"/>
    <p:sldId id="411" r:id="rId112"/>
    <p:sldId id="412" r:id="rId113"/>
    <p:sldId id="413" r:id="rId114"/>
    <p:sldId id="414" r:id="rId115"/>
    <p:sldId id="415" r:id="rId116"/>
    <p:sldId id="416" r:id="rId117"/>
    <p:sldId id="417" r:id="rId118"/>
    <p:sldId id="418" r:id="rId119"/>
    <p:sldId id="419" r:id="rId120"/>
    <p:sldId id="420" r:id="rId121"/>
    <p:sldId id="421" r:id="rId122"/>
    <p:sldId id="422" r:id="rId123"/>
    <p:sldId id="423" r:id="rId124"/>
    <p:sldId id="427" r:id="rId125"/>
    <p:sldId id="425" r:id="rId126"/>
    <p:sldId id="426" r:id="rId127"/>
    <p:sldId id="428" r:id="rId128"/>
    <p:sldId id="429" r:id="rId129"/>
    <p:sldId id="430" r:id="rId130"/>
    <p:sldId id="461" r:id="rId131"/>
    <p:sldId id="350" r:id="rId132"/>
    <p:sldId id="351" r:id="rId133"/>
    <p:sldId id="352" r:id="rId134"/>
    <p:sldId id="353" r:id="rId135"/>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800"/>
    <a:srgbClr val="DCDBDF"/>
    <a:srgbClr val="006600"/>
    <a:srgbClr val="666633"/>
    <a:srgbClr val="336600"/>
    <a:srgbClr val="000099"/>
    <a:srgbClr val="E9E400"/>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2" autoAdjust="0"/>
    <p:restoredTop sz="94660"/>
  </p:normalViewPr>
  <p:slideViewPr>
    <p:cSldViewPr snapToGrid="0">
      <p:cViewPr varScale="1">
        <p:scale>
          <a:sx n="91" d="100"/>
          <a:sy n="91" d="100"/>
        </p:scale>
        <p:origin x="-96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p:scale>
          <a:sx n="100" d="100"/>
          <a:sy n="100" d="100"/>
        </p:scale>
        <p:origin x="-720" y="268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7" name="Rectangle 3"/>
          <p:cNvSpPr>
            <a:spLocks noGrp="1" noChangeArrowheads="1"/>
          </p:cNvSpPr>
          <p:nvPr>
            <p:ph type="dt" sz="quarter" idx="1"/>
          </p:nvPr>
        </p:nvSpPr>
        <p:spPr bwMode="auto">
          <a:xfrm>
            <a:off x="3868738" y="152400"/>
            <a:ext cx="3170237"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a:latin typeface="Arial" pitchFamily="34" charset="0"/>
                <a:cs typeface="Arial" pitchFamily="34" charset="0"/>
              </a:defRPr>
            </a:lvl1pPr>
          </a:lstStyle>
          <a:p>
            <a:pPr>
              <a:defRPr/>
            </a:pPr>
            <a:r>
              <a:rPr lang="en-US"/>
              <a:t>MCA-101, Fundamentals of IT</a:t>
            </a:r>
          </a:p>
        </p:txBody>
      </p:sp>
      <p:sp>
        <p:nvSpPr>
          <p:cNvPr id="26628" name="Rectangle 4"/>
          <p:cNvSpPr>
            <a:spLocks noGrp="1" noChangeArrowheads="1"/>
          </p:cNvSpPr>
          <p:nvPr>
            <p:ph type="ftr" sz="quarter" idx="2"/>
          </p:nvPr>
        </p:nvSpPr>
        <p:spPr bwMode="auto">
          <a:xfrm>
            <a:off x="219075" y="8899525"/>
            <a:ext cx="7315200"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900" b="0">
                <a:latin typeface="Arial" charset="0"/>
                <a:cs typeface="Arial" charset="0"/>
              </a:defRPr>
            </a:lvl1pPr>
          </a:lstStyle>
          <a:p>
            <a:pPr>
              <a:defRPr/>
            </a:pPr>
            <a:r>
              <a:rPr lang="en-US"/>
              <a:t>© </a:t>
            </a:r>
            <a:r>
              <a:rPr lang="en-US" err="1"/>
              <a:t>Bharati</a:t>
            </a:r>
            <a:r>
              <a:rPr lang="en-US"/>
              <a:t> </a:t>
            </a:r>
            <a:r>
              <a:rPr lang="en-US" err="1"/>
              <a:t>Vidyapeeth’s</a:t>
            </a:r>
            <a:r>
              <a:rPr lang="en-US"/>
              <a:t> Institute of Computer Applications and Management, New Delhi-63 by </a:t>
            </a:r>
            <a:r>
              <a:rPr lang="en-US" smtClean="0"/>
              <a:t> </a:t>
            </a:r>
            <a:r>
              <a:rPr lang="en-US" err="1" smtClean="0"/>
              <a:t>Narinder</a:t>
            </a:r>
            <a:r>
              <a:rPr lang="en-US" smtClean="0"/>
              <a:t> </a:t>
            </a:r>
            <a:r>
              <a:rPr lang="en-US" err="1" smtClean="0"/>
              <a:t>Kaur</a:t>
            </a:r>
            <a:endParaRPr lang="en-US"/>
          </a:p>
          <a:p>
            <a:pPr>
              <a:defRPr/>
            </a:pPr>
            <a:endParaRPr lang="en-US"/>
          </a:p>
        </p:txBody>
      </p:sp>
      <p:sp>
        <p:nvSpPr>
          <p:cNvPr id="26629" name="Rectangle 5"/>
          <p:cNvSpPr>
            <a:spLocks noGrp="1" noChangeArrowheads="1"/>
          </p:cNvSpPr>
          <p:nvPr>
            <p:ph type="sldNum" sz="quarter" idx="3"/>
          </p:nvPr>
        </p:nvSpPr>
        <p:spPr bwMode="auto">
          <a:xfrm>
            <a:off x="6000750" y="8629650"/>
            <a:ext cx="1190625" cy="5445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050">
                <a:cs typeface="+mn-cs"/>
              </a:defRPr>
            </a:lvl1pPr>
          </a:lstStyle>
          <a:p>
            <a:pPr>
              <a:defRPr/>
            </a:pPr>
            <a:r>
              <a:rPr lang="en-US"/>
              <a:t>U2.</a:t>
            </a:r>
            <a:fld id="{33FE076B-E429-4BDC-8101-066178786B4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35843"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1515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35847"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622DB0DA-FD4C-4736-AABE-31EFD41073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61EBABD-1E44-4D8F-8AE5-171B2A64F352}" type="slidenum">
              <a:rPr lang="en-US" smtClean="0">
                <a:cs typeface="Arial" charset="0"/>
              </a:rPr>
              <a:pPr/>
              <a:t>4</a:t>
            </a:fld>
            <a:endParaRPr lang="en-US" smtClean="0">
              <a:cs typeface="Arial" charset="0"/>
            </a:endParaRPr>
          </a:p>
        </p:txBody>
      </p:sp>
      <p:sp>
        <p:nvSpPr>
          <p:cNvPr id="15257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258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943FDC4-B046-4045-86E7-4046DB10DA5E}" type="slidenum">
              <a:rPr lang="en-US" smtClean="0">
                <a:cs typeface="Arial" charset="0"/>
              </a:rPr>
              <a:pPr/>
              <a:t>13</a:t>
            </a:fld>
            <a:endParaRPr lang="en-US" smtClean="0">
              <a:cs typeface="Arial" charset="0"/>
            </a:endParaRPr>
          </a:p>
        </p:txBody>
      </p:sp>
      <p:sp>
        <p:nvSpPr>
          <p:cNvPr id="16179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179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B99A6B63-9347-46E7-927C-56C0D8F749BF}" type="slidenum">
              <a:rPr lang="en-US" smtClean="0">
                <a:cs typeface="Arial" charset="0"/>
              </a:rPr>
              <a:pPr/>
              <a:t>111</a:t>
            </a:fld>
            <a:endParaRPr lang="en-US" smtClean="0">
              <a:cs typeface="Arial" charset="0"/>
            </a:endParaRPr>
          </a:p>
        </p:txBody>
      </p:sp>
      <p:sp>
        <p:nvSpPr>
          <p:cNvPr id="26419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419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CDB0E4B8-4633-4B00-A199-2D73D17F0821}" type="slidenum">
              <a:rPr lang="en-US" smtClean="0">
                <a:cs typeface="Arial" charset="0"/>
              </a:rPr>
              <a:pPr/>
              <a:t>112</a:t>
            </a:fld>
            <a:endParaRPr lang="en-US" smtClean="0">
              <a:cs typeface="Arial" charset="0"/>
            </a:endParaRPr>
          </a:p>
        </p:txBody>
      </p:sp>
      <p:sp>
        <p:nvSpPr>
          <p:cNvPr id="26521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522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1DE3C493-66A6-4BD9-A384-F73FDDC5DABB}" type="slidenum">
              <a:rPr lang="en-US" smtClean="0">
                <a:cs typeface="Arial" charset="0"/>
              </a:rPr>
              <a:pPr/>
              <a:t>113</a:t>
            </a:fld>
            <a:endParaRPr lang="en-US" smtClean="0">
              <a:cs typeface="Arial" charset="0"/>
            </a:endParaRPr>
          </a:p>
        </p:txBody>
      </p:sp>
      <p:sp>
        <p:nvSpPr>
          <p:cNvPr id="26624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624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C766CA45-1227-4222-92B8-7B8F0F6AAD11}" type="slidenum">
              <a:rPr lang="en-US" smtClean="0">
                <a:cs typeface="Arial" charset="0"/>
              </a:rPr>
              <a:pPr/>
              <a:t>114</a:t>
            </a:fld>
            <a:endParaRPr lang="en-US" smtClean="0">
              <a:cs typeface="Arial" charset="0"/>
            </a:endParaRPr>
          </a:p>
        </p:txBody>
      </p:sp>
      <p:sp>
        <p:nvSpPr>
          <p:cNvPr id="26726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726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5311915B-BF86-45FA-BD05-C6C86CE07C6A}" type="slidenum">
              <a:rPr lang="en-US" smtClean="0">
                <a:cs typeface="Arial" charset="0"/>
              </a:rPr>
              <a:pPr/>
              <a:t>115</a:t>
            </a:fld>
            <a:endParaRPr lang="en-US" smtClean="0">
              <a:cs typeface="Arial" charset="0"/>
            </a:endParaRPr>
          </a:p>
        </p:txBody>
      </p:sp>
      <p:sp>
        <p:nvSpPr>
          <p:cNvPr id="26829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829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64D7DE6D-0746-406C-882E-8313BB7A272B}" type="slidenum">
              <a:rPr lang="en-US" smtClean="0">
                <a:cs typeface="Arial" charset="0"/>
              </a:rPr>
              <a:pPr/>
              <a:t>116</a:t>
            </a:fld>
            <a:endParaRPr lang="en-US" smtClean="0">
              <a:cs typeface="Arial" charset="0"/>
            </a:endParaRPr>
          </a:p>
        </p:txBody>
      </p:sp>
      <p:sp>
        <p:nvSpPr>
          <p:cNvPr id="26931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931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E42F9992-77EC-498A-B11B-DCD4578605EA}" type="slidenum">
              <a:rPr lang="en-US" smtClean="0">
                <a:cs typeface="Arial" charset="0"/>
              </a:rPr>
              <a:pPr/>
              <a:t>117</a:t>
            </a:fld>
            <a:endParaRPr lang="en-US" smtClean="0">
              <a:cs typeface="Arial" charset="0"/>
            </a:endParaRPr>
          </a:p>
        </p:txBody>
      </p:sp>
      <p:sp>
        <p:nvSpPr>
          <p:cNvPr id="27033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034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CC6016EA-8E94-4B7A-8897-AADDBF60D8BC}" type="slidenum">
              <a:rPr lang="en-US" smtClean="0">
                <a:cs typeface="Arial" charset="0"/>
              </a:rPr>
              <a:pPr/>
              <a:t>118</a:t>
            </a:fld>
            <a:endParaRPr lang="en-US" smtClean="0">
              <a:cs typeface="Arial" charset="0"/>
            </a:endParaRPr>
          </a:p>
        </p:txBody>
      </p:sp>
      <p:sp>
        <p:nvSpPr>
          <p:cNvPr id="27136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136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31E103C4-3066-4689-BC1C-402352A5FE2A}" type="slidenum">
              <a:rPr lang="en-US" smtClean="0">
                <a:cs typeface="Arial" charset="0"/>
              </a:rPr>
              <a:pPr/>
              <a:t>119</a:t>
            </a:fld>
            <a:endParaRPr lang="en-US" smtClean="0">
              <a:cs typeface="Arial" charset="0"/>
            </a:endParaRPr>
          </a:p>
        </p:txBody>
      </p:sp>
      <p:sp>
        <p:nvSpPr>
          <p:cNvPr id="27238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238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7CCBB2B8-B7DB-463E-AC8A-1342329CD15D}" type="slidenum">
              <a:rPr lang="en-US" smtClean="0">
                <a:cs typeface="Arial" charset="0"/>
              </a:rPr>
              <a:pPr/>
              <a:t>120</a:t>
            </a:fld>
            <a:endParaRPr lang="en-US" smtClean="0">
              <a:cs typeface="Arial" charset="0"/>
            </a:endParaRPr>
          </a:p>
        </p:txBody>
      </p:sp>
      <p:sp>
        <p:nvSpPr>
          <p:cNvPr id="27341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341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127AE66A-5DC5-4583-BE3A-2ABFF2AA5563}" type="slidenum">
              <a:rPr lang="en-US" smtClean="0">
                <a:cs typeface="Arial" charset="0"/>
              </a:rPr>
              <a:pPr/>
              <a:t>14</a:t>
            </a:fld>
            <a:endParaRPr lang="en-US" smtClean="0">
              <a:cs typeface="Arial" charset="0"/>
            </a:endParaRPr>
          </a:p>
        </p:txBody>
      </p:sp>
      <p:sp>
        <p:nvSpPr>
          <p:cNvPr id="16281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282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13D716D3-6917-449D-9792-6A2ACE5A630A}" type="slidenum">
              <a:rPr lang="en-US" smtClean="0">
                <a:cs typeface="Arial" charset="0"/>
              </a:rPr>
              <a:pPr/>
              <a:t>121</a:t>
            </a:fld>
            <a:endParaRPr lang="en-US" smtClean="0">
              <a:cs typeface="Arial" charset="0"/>
            </a:endParaRPr>
          </a:p>
        </p:txBody>
      </p:sp>
      <p:sp>
        <p:nvSpPr>
          <p:cNvPr id="27443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443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2EB233DE-4C3F-47A0-A2B3-8C56DA0D2C9A}" type="slidenum">
              <a:rPr lang="en-US" smtClean="0">
                <a:cs typeface="Arial" charset="0"/>
              </a:rPr>
              <a:pPr/>
              <a:t>122</a:t>
            </a:fld>
            <a:endParaRPr lang="en-US" smtClean="0">
              <a:cs typeface="Arial" charset="0"/>
            </a:endParaRPr>
          </a:p>
        </p:txBody>
      </p:sp>
      <p:sp>
        <p:nvSpPr>
          <p:cNvPr id="27545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546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727C0F13-CCB5-4A26-A6B7-C1BC8243AA96}" type="slidenum">
              <a:rPr lang="en-US" smtClean="0">
                <a:cs typeface="Arial" charset="0"/>
              </a:rPr>
              <a:pPr/>
              <a:t>123</a:t>
            </a:fld>
            <a:endParaRPr lang="en-US" smtClean="0">
              <a:cs typeface="Arial" charset="0"/>
            </a:endParaRPr>
          </a:p>
        </p:txBody>
      </p:sp>
      <p:sp>
        <p:nvSpPr>
          <p:cNvPr id="27648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648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320B2B20-49E4-4E0E-AC8D-FB3994F4DA4F}" type="slidenum">
              <a:rPr lang="en-US" smtClean="0">
                <a:cs typeface="Arial" charset="0"/>
              </a:rPr>
              <a:pPr/>
              <a:t>124</a:t>
            </a:fld>
            <a:endParaRPr lang="en-US" smtClean="0">
              <a:cs typeface="Arial" charset="0"/>
            </a:endParaRPr>
          </a:p>
        </p:txBody>
      </p:sp>
      <p:sp>
        <p:nvSpPr>
          <p:cNvPr id="27750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750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8347586E-66C6-47D5-A7B6-AC6021404070}" type="slidenum">
              <a:rPr lang="en-US" smtClean="0">
                <a:cs typeface="Arial" charset="0"/>
              </a:rPr>
              <a:pPr/>
              <a:t>125</a:t>
            </a:fld>
            <a:endParaRPr lang="en-US" smtClean="0">
              <a:cs typeface="Arial" charset="0"/>
            </a:endParaRPr>
          </a:p>
        </p:txBody>
      </p:sp>
      <p:sp>
        <p:nvSpPr>
          <p:cNvPr id="27853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853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DB32E537-4910-44A9-89A6-B39B4CEF6DB0}" type="slidenum">
              <a:rPr lang="en-US" smtClean="0">
                <a:cs typeface="Arial" charset="0"/>
              </a:rPr>
              <a:pPr/>
              <a:t>126</a:t>
            </a:fld>
            <a:endParaRPr lang="en-US" smtClean="0">
              <a:cs typeface="Arial" charset="0"/>
            </a:endParaRPr>
          </a:p>
        </p:txBody>
      </p:sp>
      <p:sp>
        <p:nvSpPr>
          <p:cNvPr id="27955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7955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31FD50BF-E9AF-4438-9EC8-DFE00837468B}" type="slidenum">
              <a:rPr lang="en-US" smtClean="0">
                <a:cs typeface="Arial" charset="0"/>
              </a:rPr>
              <a:pPr/>
              <a:t>127</a:t>
            </a:fld>
            <a:endParaRPr lang="en-US" smtClean="0">
              <a:cs typeface="Arial" charset="0"/>
            </a:endParaRPr>
          </a:p>
        </p:txBody>
      </p:sp>
      <p:sp>
        <p:nvSpPr>
          <p:cNvPr id="28057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058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D8457D2C-B3AE-411B-B33E-B605006F4C84}" type="slidenum">
              <a:rPr lang="en-US" smtClean="0">
                <a:cs typeface="Arial" charset="0"/>
              </a:rPr>
              <a:pPr/>
              <a:t>128</a:t>
            </a:fld>
            <a:endParaRPr lang="en-US" smtClean="0">
              <a:cs typeface="Arial" charset="0"/>
            </a:endParaRPr>
          </a:p>
        </p:txBody>
      </p:sp>
      <p:sp>
        <p:nvSpPr>
          <p:cNvPr id="28160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160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F20FA73F-8BAD-4820-B662-94939CBD9FF5}" type="slidenum">
              <a:rPr lang="en-US" smtClean="0">
                <a:cs typeface="Arial" charset="0"/>
              </a:rPr>
              <a:pPr/>
              <a:t>129</a:t>
            </a:fld>
            <a:endParaRPr lang="en-US" smtClean="0">
              <a:cs typeface="Arial" charset="0"/>
            </a:endParaRPr>
          </a:p>
        </p:txBody>
      </p:sp>
      <p:sp>
        <p:nvSpPr>
          <p:cNvPr id="28262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262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1880DDA6-33C6-4BC7-B1B0-587D2299733E}" type="slidenum">
              <a:rPr lang="en-US" smtClean="0">
                <a:cs typeface="Arial" charset="0"/>
              </a:rPr>
              <a:pPr/>
              <a:t>130</a:t>
            </a:fld>
            <a:endParaRPr lang="en-US" smtClean="0">
              <a:cs typeface="Arial" charset="0"/>
            </a:endParaRPr>
          </a:p>
        </p:txBody>
      </p:sp>
      <p:sp>
        <p:nvSpPr>
          <p:cNvPr id="28467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467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C34B1F8-8057-478E-9944-62263F3179BB}" type="slidenum">
              <a:rPr lang="en-US" smtClean="0">
                <a:cs typeface="Arial" charset="0"/>
              </a:rPr>
              <a:pPr/>
              <a:t>15</a:t>
            </a:fld>
            <a:endParaRPr lang="en-US" smtClean="0">
              <a:cs typeface="Arial" charset="0"/>
            </a:endParaRPr>
          </a:p>
        </p:txBody>
      </p:sp>
      <p:sp>
        <p:nvSpPr>
          <p:cNvPr id="16384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384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CC612705-A65D-4E50-AE58-C806B3686486}" type="slidenum">
              <a:rPr lang="en-US" smtClean="0">
                <a:cs typeface="Arial" charset="0"/>
              </a:rPr>
              <a:pPr/>
              <a:t>131</a:t>
            </a:fld>
            <a:endParaRPr lang="en-US" smtClean="0">
              <a:cs typeface="Arial" charset="0"/>
            </a:endParaRPr>
          </a:p>
        </p:txBody>
      </p:sp>
      <p:sp>
        <p:nvSpPr>
          <p:cNvPr id="28569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570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8316C674-DEA6-493D-96E2-3E89856B9703}" type="slidenum">
              <a:rPr lang="en-US" smtClean="0">
                <a:cs typeface="Arial" charset="0"/>
              </a:rPr>
              <a:pPr/>
              <a:t>132</a:t>
            </a:fld>
            <a:endParaRPr lang="en-US" smtClean="0">
              <a:cs typeface="Arial" charset="0"/>
            </a:endParaRPr>
          </a:p>
        </p:txBody>
      </p:sp>
      <p:sp>
        <p:nvSpPr>
          <p:cNvPr id="28672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672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64264EE6-E3B6-470C-AB00-FA8F4672F387}" type="slidenum">
              <a:rPr lang="en-US" smtClean="0">
                <a:cs typeface="Arial" charset="0"/>
              </a:rPr>
              <a:pPr/>
              <a:t>133</a:t>
            </a:fld>
            <a:endParaRPr lang="en-US" smtClean="0">
              <a:cs typeface="Arial" charset="0"/>
            </a:endParaRPr>
          </a:p>
        </p:txBody>
      </p:sp>
      <p:sp>
        <p:nvSpPr>
          <p:cNvPr id="28774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774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169868B9-B9F1-4F21-9491-DD60C9799695}" type="slidenum">
              <a:rPr lang="en-US" smtClean="0">
                <a:cs typeface="Arial" charset="0"/>
              </a:rPr>
              <a:pPr/>
              <a:t>134</a:t>
            </a:fld>
            <a:endParaRPr lang="en-US" smtClean="0">
              <a:cs typeface="Arial" charset="0"/>
            </a:endParaRPr>
          </a:p>
        </p:txBody>
      </p:sp>
      <p:sp>
        <p:nvSpPr>
          <p:cNvPr id="28877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8877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03F145B2-00CF-42A1-8501-C9518A07CD73}" type="slidenum">
              <a:rPr lang="en-US" smtClean="0">
                <a:cs typeface="Arial" charset="0"/>
              </a:rPr>
              <a:pPr/>
              <a:t>16</a:t>
            </a:fld>
            <a:endParaRPr lang="en-US" smtClean="0">
              <a:cs typeface="Arial" charset="0"/>
            </a:endParaRPr>
          </a:p>
        </p:txBody>
      </p:sp>
      <p:sp>
        <p:nvSpPr>
          <p:cNvPr id="16486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486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E8E74CB6-C83A-42C1-B644-C7C3081DEE56}" type="slidenum">
              <a:rPr lang="en-US" smtClean="0">
                <a:cs typeface="Arial" charset="0"/>
              </a:rPr>
              <a:pPr/>
              <a:t>17</a:t>
            </a:fld>
            <a:endParaRPr lang="en-US" smtClean="0">
              <a:cs typeface="Arial" charset="0"/>
            </a:endParaRPr>
          </a:p>
        </p:txBody>
      </p:sp>
      <p:sp>
        <p:nvSpPr>
          <p:cNvPr id="16589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589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D69CA286-34CF-44C8-A928-885AD478B2BF}" type="slidenum">
              <a:rPr lang="en-US" smtClean="0">
                <a:cs typeface="Arial" charset="0"/>
              </a:rPr>
              <a:pPr/>
              <a:t>19</a:t>
            </a:fld>
            <a:endParaRPr lang="en-US" smtClean="0">
              <a:cs typeface="Arial" charset="0"/>
            </a:endParaRPr>
          </a:p>
        </p:txBody>
      </p:sp>
      <p:sp>
        <p:nvSpPr>
          <p:cNvPr id="16691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691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8CBEF1C8-1583-4461-A7BD-4AF9DC81065E}" type="slidenum">
              <a:rPr lang="en-US" smtClean="0">
                <a:cs typeface="Arial" charset="0"/>
              </a:rPr>
              <a:pPr/>
              <a:t>20</a:t>
            </a:fld>
            <a:endParaRPr lang="en-US" smtClean="0">
              <a:cs typeface="Arial" charset="0"/>
            </a:endParaRPr>
          </a:p>
        </p:txBody>
      </p:sp>
      <p:sp>
        <p:nvSpPr>
          <p:cNvPr id="16793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794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96F9AA8E-5FDF-41A2-9874-9585E23A533F}" type="slidenum">
              <a:rPr lang="en-US" smtClean="0">
                <a:cs typeface="Arial" charset="0"/>
              </a:rPr>
              <a:pPr/>
              <a:t>21</a:t>
            </a:fld>
            <a:endParaRPr lang="en-US" smtClean="0">
              <a:cs typeface="Arial" charset="0"/>
            </a:endParaRPr>
          </a:p>
        </p:txBody>
      </p:sp>
      <p:sp>
        <p:nvSpPr>
          <p:cNvPr id="16896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896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E2E9062E-89CD-49D3-BF75-7D12F3103FED}" type="slidenum">
              <a:rPr lang="en-US" smtClean="0">
                <a:cs typeface="Arial" charset="0"/>
              </a:rPr>
              <a:pPr/>
              <a:t>22</a:t>
            </a:fld>
            <a:endParaRPr lang="en-US" smtClean="0">
              <a:cs typeface="Arial" charset="0"/>
            </a:endParaRPr>
          </a:p>
        </p:txBody>
      </p:sp>
      <p:sp>
        <p:nvSpPr>
          <p:cNvPr id="16998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998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EEF5A25D-BCC9-458F-AC85-061439B285AC}" type="slidenum">
              <a:rPr lang="en-US" smtClean="0">
                <a:cs typeface="Arial" charset="0"/>
              </a:rPr>
              <a:pPr/>
              <a:t>23</a:t>
            </a:fld>
            <a:endParaRPr lang="en-US" smtClean="0">
              <a:cs typeface="Arial" charset="0"/>
            </a:endParaRPr>
          </a:p>
        </p:txBody>
      </p:sp>
      <p:sp>
        <p:nvSpPr>
          <p:cNvPr id="17101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101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B3041AA-6917-41C8-AC2E-2EE4AD8ADF84}" type="slidenum">
              <a:rPr lang="en-US" smtClean="0">
                <a:cs typeface="Arial" charset="0"/>
              </a:rPr>
              <a:pPr/>
              <a:t>5</a:t>
            </a:fld>
            <a:endParaRPr lang="en-US" smtClean="0">
              <a:cs typeface="Arial" charset="0"/>
            </a:endParaRPr>
          </a:p>
        </p:txBody>
      </p:sp>
      <p:sp>
        <p:nvSpPr>
          <p:cNvPr id="15360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360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AFAAAA18-F9DB-4C61-889F-34236D2D4D79}" type="slidenum">
              <a:rPr lang="en-US" smtClean="0">
                <a:cs typeface="Arial" charset="0"/>
              </a:rPr>
              <a:pPr/>
              <a:t>24</a:t>
            </a:fld>
            <a:endParaRPr lang="en-US" smtClean="0">
              <a:cs typeface="Arial" charset="0"/>
            </a:endParaRPr>
          </a:p>
        </p:txBody>
      </p:sp>
      <p:sp>
        <p:nvSpPr>
          <p:cNvPr id="17203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203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506ECA84-D866-493D-9F38-14EE6641755A}" type="slidenum">
              <a:rPr lang="en-US" smtClean="0">
                <a:cs typeface="Arial" charset="0"/>
              </a:rPr>
              <a:pPr/>
              <a:t>25</a:t>
            </a:fld>
            <a:endParaRPr lang="en-US" smtClean="0">
              <a:cs typeface="Arial" charset="0"/>
            </a:endParaRPr>
          </a:p>
        </p:txBody>
      </p:sp>
      <p:sp>
        <p:nvSpPr>
          <p:cNvPr id="17305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306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747BA0BF-53AA-4F82-99B3-DD2059156F6D}" type="slidenum">
              <a:rPr lang="en-US" smtClean="0">
                <a:cs typeface="Arial" charset="0"/>
              </a:rPr>
              <a:pPr/>
              <a:t>26</a:t>
            </a:fld>
            <a:endParaRPr lang="en-US" smtClean="0">
              <a:cs typeface="Arial" charset="0"/>
            </a:endParaRPr>
          </a:p>
        </p:txBody>
      </p:sp>
      <p:sp>
        <p:nvSpPr>
          <p:cNvPr id="17408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408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5FF35C43-0E20-4758-9BB9-711497A97B7B}" type="slidenum">
              <a:rPr lang="en-US" smtClean="0">
                <a:cs typeface="Arial" charset="0"/>
              </a:rPr>
              <a:pPr/>
              <a:t>27</a:t>
            </a:fld>
            <a:endParaRPr lang="en-US" smtClean="0">
              <a:cs typeface="Arial" charset="0"/>
            </a:endParaRPr>
          </a:p>
        </p:txBody>
      </p:sp>
      <p:sp>
        <p:nvSpPr>
          <p:cNvPr id="17510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510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DE99ABE3-0A08-46A1-91B0-C3954339EEBC}" type="slidenum">
              <a:rPr lang="en-US" smtClean="0">
                <a:cs typeface="Arial" charset="0"/>
              </a:rPr>
              <a:pPr/>
              <a:t>28</a:t>
            </a:fld>
            <a:endParaRPr lang="en-US" smtClean="0">
              <a:cs typeface="Arial" charset="0"/>
            </a:endParaRPr>
          </a:p>
        </p:txBody>
      </p:sp>
      <p:sp>
        <p:nvSpPr>
          <p:cNvPr id="17613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613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204F8D4A-7B3F-4344-BA04-45517547B25D}" type="slidenum">
              <a:rPr lang="en-US" smtClean="0">
                <a:cs typeface="Arial" charset="0"/>
              </a:rPr>
              <a:pPr/>
              <a:t>29</a:t>
            </a:fld>
            <a:endParaRPr lang="en-US" smtClean="0">
              <a:cs typeface="Arial" charset="0"/>
            </a:endParaRPr>
          </a:p>
        </p:txBody>
      </p:sp>
      <p:sp>
        <p:nvSpPr>
          <p:cNvPr id="17715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715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B8BB409C-DF0F-4B85-9EB7-80048D8DA4B2}" type="slidenum">
              <a:rPr lang="en-US" smtClean="0">
                <a:cs typeface="Arial" charset="0"/>
              </a:rPr>
              <a:pPr/>
              <a:t>30</a:t>
            </a:fld>
            <a:endParaRPr lang="en-US" smtClean="0">
              <a:cs typeface="Arial" charset="0"/>
            </a:endParaRPr>
          </a:p>
        </p:txBody>
      </p:sp>
      <p:sp>
        <p:nvSpPr>
          <p:cNvPr id="17817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818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E5689E85-B796-47B4-8BA1-423B71150875}" type="slidenum">
              <a:rPr lang="en-US" smtClean="0">
                <a:cs typeface="Arial" charset="0"/>
              </a:rPr>
              <a:pPr/>
              <a:t>32</a:t>
            </a:fld>
            <a:endParaRPr lang="en-US" smtClean="0">
              <a:cs typeface="Arial" charset="0"/>
            </a:endParaRPr>
          </a:p>
        </p:txBody>
      </p:sp>
      <p:sp>
        <p:nvSpPr>
          <p:cNvPr id="17920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7920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3960DDB-4B56-4D9A-A1BC-89C8C0BF6A27}" type="slidenum">
              <a:rPr lang="en-US" smtClean="0">
                <a:cs typeface="Arial" charset="0"/>
              </a:rPr>
              <a:pPr/>
              <a:t>33</a:t>
            </a:fld>
            <a:endParaRPr lang="en-US" smtClean="0">
              <a:cs typeface="Arial" charset="0"/>
            </a:endParaRPr>
          </a:p>
        </p:txBody>
      </p:sp>
      <p:sp>
        <p:nvSpPr>
          <p:cNvPr id="18022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022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4073EE76-C98C-4489-9159-584A4BE9FCF6}" type="slidenum">
              <a:rPr lang="en-US" smtClean="0">
                <a:cs typeface="Arial" charset="0"/>
              </a:rPr>
              <a:pPr/>
              <a:t>34</a:t>
            </a:fld>
            <a:endParaRPr lang="en-US" smtClean="0">
              <a:cs typeface="Arial" charset="0"/>
            </a:endParaRPr>
          </a:p>
        </p:txBody>
      </p:sp>
      <p:sp>
        <p:nvSpPr>
          <p:cNvPr id="18125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125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202D27F9-C1D0-4D66-BC98-96F88058DAAD}" type="slidenum">
              <a:rPr lang="en-US" smtClean="0">
                <a:cs typeface="Arial" charset="0"/>
              </a:rPr>
              <a:pPr/>
              <a:t>6</a:t>
            </a:fld>
            <a:endParaRPr lang="en-US" smtClean="0">
              <a:cs typeface="Arial" charset="0"/>
            </a:endParaRPr>
          </a:p>
        </p:txBody>
      </p:sp>
      <p:sp>
        <p:nvSpPr>
          <p:cNvPr id="15462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462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E7F451A8-CE31-4F4D-98FE-BE68C7E1BD6C}" type="slidenum">
              <a:rPr lang="en-US" smtClean="0">
                <a:cs typeface="Arial" charset="0"/>
              </a:rPr>
              <a:pPr/>
              <a:t>35</a:t>
            </a:fld>
            <a:endParaRPr lang="en-US" smtClean="0">
              <a:cs typeface="Arial" charset="0"/>
            </a:endParaRPr>
          </a:p>
        </p:txBody>
      </p:sp>
      <p:sp>
        <p:nvSpPr>
          <p:cNvPr id="18227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227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EA1B96EB-A9AF-4F86-896F-3FD107BA3AFC}" type="slidenum">
              <a:rPr lang="en-US" smtClean="0">
                <a:cs typeface="Arial" charset="0"/>
              </a:rPr>
              <a:pPr/>
              <a:t>37</a:t>
            </a:fld>
            <a:endParaRPr lang="en-US" smtClean="0">
              <a:cs typeface="Arial" charset="0"/>
            </a:endParaRPr>
          </a:p>
        </p:txBody>
      </p:sp>
      <p:sp>
        <p:nvSpPr>
          <p:cNvPr id="18329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330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BCCA50DA-0183-466E-8DA0-71162870DB38}" type="slidenum">
              <a:rPr lang="en-US" smtClean="0">
                <a:cs typeface="Arial" charset="0"/>
              </a:rPr>
              <a:pPr/>
              <a:t>38</a:t>
            </a:fld>
            <a:endParaRPr lang="en-US" smtClean="0">
              <a:cs typeface="Arial" charset="0"/>
            </a:endParaRPr>
          </a:p>
        </p:txBody>
      </p:sp>
      <p:sp>
        <p:nvSpPr>
          <p:cNvPr id="18432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432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281897EA-F149-42A1-91A7-7928D05FAC5B}" type="slidenum">
              <a:rPr lang="en-US" smtClean="0">
                <a:cs typeface="Arial" charset="0"/>
              </a:rPr>
              <a:pPr/>
              <a:t>39</a:t>
            </a:fld>
            <a:endParaRPr lang="en-US" smtClean="0">
              <a:cs typeface="Arial" charset="0"/>
            </a:endParaRPr>
          </a:p>
        </p:txBody>
      </p:sp>
      <p:sp>
        <p:nvSpPr>
          <p:cNvPr id="18534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534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00CBAB85-25C9-4A38-A272-D6F9C98C215A}" type="slidenum">
              <a:rPr lang="en-US" smtClean="0">
                <a:cs typeface="Arial" charset="0"/>
              </a:rPr>
              <a:pPr/>
              <a:t>40</a:t>
            </a:fld>
            <a:endParaRPr lang="en-US" smtClean="0">
              <a:cs typeface="Arial" charset="0"/>
            </a:endParaRPr>
          </a:p>
        </p:txBody>
      </p:sp>
      <p:sp>
        <p:nvSpPr>
          <p:cNvPr id="18637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637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0E28EEE8-9BB0-4C74-953A-FE04C4E147A9}" type="slidenum">
              <a:rPr lang="en-US" smtClean="0">
                <a:cs typeface="Arial" charset="0"/>
              </a:rPr>
              <a:pPr/>
              <a:t>41</a:t>
            </a:fld>
            <a:endParaRPr lang="en-US" smtClean="0">
              <a:cs typeface="Arial" charset="0"/>
            </a:endParaRPr>
          </a:p>
        </p:txBody>
      </p:sp>
      <p:sp>
        <p:nvSpPr>
          <p:cNvPr id="18739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739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75DC781D-DE4B-44DD-A342-664DE86465EC}" type="slidenum">
              <a:rPr lang="en-US" smtClean="0">
                <a:cs typeface="Arial" charset="0"/>
              </a:rPr>
              <a:pPr/>
              <a:t>42</a:t>
            </a:fld>
            <a:endParaRPr lang="en-US" smtClean="0">
              <a:cs typeface="Arial" charset="0"/>
            </a:endParaRPr>
          </a:p>
        </p:txBody>
      </p:sp>
      <p:sp>
        <p:nvSpPr>
          <p:cNvPr id="18841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842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7C4E963B-DA6B-4875-942A-B276B6CB921D}" type="slidenum">
              <a:rPr lang="en-US" smtClean="0">
                <a:cs typeface="Arial" charset="0"/>
              </a:rPr>
              <a:pPr/>
              <a:t>43</a:t>
            </a:fld>
            <a:endParaRPr lang="en-US" smtClean="0">
              <a:cs typeface="Arial" charset="0"/>
            </a:endParaRPr>
          </a:p>
        </p:txBody>
      </p:sp>
      <p:sp>
        <p:nvSpPr>
          <p:cNvPr id="18944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8944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D4CE7E3B-4CB9-4C37-A67D-9A52F6498D74}" type="slidenum">
              <a:rPr lang="en-US" smtClean="0">
                <a:cs typeface="Arial" charset="0"/>
              </a:rPr>
              <a:pPr/>
              <a:t>47</a:t>
            </a:fld>
            <a:endParaRPr lang="en-US" smtClean="0">
              <a:cs typeface="Arial" charset="0"/>
            </a:endParaRPr>
          </a:p>
        </p:txBody>
      </p:sp>
      <p:sp>
        <p:nvSpPr>
          <p:cNvPr id="19046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046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F687E0DF-D20E-4243-A51C-13B8FDB15F36}" type="slidenum">
              <a:rPr lang="en-US" smtClean="0">
                <a:cs typeface="Arial" charset="0"/>
              </a:rPr>
              <a:pPr/>
              <a:t>48</a:t>
            </a:fld>
            <a:endParaRPr lang="en-US" smtClean="0">
              <a:cs typeface="Arial" charset="0"/>
            </a:endParaRPr>
          </a:p>
        </p:txBody>
      </p:sp>
      <p:sp>
        <p:nvSpPr>
          <p:cNvPr id="19149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149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FBE3047A-2F65-4626-8560-F3702F60BF2B}" type="slidenum">
              <a:rPr lang="en-US" smtClean="0">
                <a:cs typeface="Arial" charset="0"/>
              </a:rPr>
              <a:pPr/>
              <a:t>7</a:t>
            </a:fld>
            <a:endParaRPr lang="en-US" smtClean="0">
              <a:cs typeface="Arial" charset="0"/>
            </a:endParaRPr>
          </a:p>
        </p:txBody>
      </p:sp>
      <p:sp>
        <p:nvSpPr>
          <p:cNvPr id="15565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565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9BA984A8-6E98-419B-9B26-D5B9AE62221F}" type="slidenum">
              <a:rPr lang="en-US" smtClean="0">
                <a:cs typeface="Arial" charset="0"/>
              </a:rPr>
              <a:pPr/>
              <a:t>49</a:t>
            </a:fld>
            <a:endParaRPr lang="en-US" smtClean="0">
              <a:cs typeface="Arial" charset="0"/>
            </a:endParaRPr>
          </a:p>
        </p:txBody>
      </p:sp>
      <p:sp>
        <p:nvSpPr>
          <p:cNvPr id="19251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251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90D8D021-54D7-4D8D-B604-AB318CC24C2F}" type="slidenum">
              <a:rPr lang="en-US" smtClean="0">
                <a:cs typeface="Arial" charset="0"/>
              </a:rPr>
              <a:pPr/>
              <a:t>52</a:t>
            </a:fld>
            <a:endParaRPr lang="en-US" smtClean="0">
              <a:cs typeface="Arial" charset="0"/>
            </a:endParaRPr>
          </a:p>
        </p:txBody>
      </p:sp>
      <p:sp>
        <p:nvSpPr>
          <p:cNvPr id="19353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354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7A67D41A-C1F3-4C54-8C79-AAB1AF6CC977}" type="slidenum">
              <a:rPr lang="en-US" smtClean="0">
                <a:cs typeface="Arial" charset="0"/>
              </a:rPr>
              <a:pPr/>
              <a:t>53</a:t>
            </a:fld>
            <a:endParaRPr lang="en-US" smtClean="0">
              <a:cs typeface="Arial" charset="0"/>
            </a:endParaRPr>
          </a:p>
        </p:txBody>
      </p:sp>
      <p:sp>
        <p:nvSpPr>
          <p:cNvPr id="19456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456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ADABAEF9-0901-466F-A60C-3F2327C0EFF4}" type="slidenum">
              <a:rPr lang="en-US" smtClean="0">
                <a:cs typeface="Arial" charset="0"/>
              </a:rPr>
              <a:pPr/>
              <a:t>54</a:t>
            </a:fld>
            <a:endParaRPr lang="en-US" smtClean="0">
              <a:cs typeface="Arial" charset="0"/>
            </a:endParaRPr>
          </a:p>
        </p:txBody>
      </p:sp>
      <p:sp>
        <p:nvSpPr>
          <p:cNvPr id="19558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558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6AD121DB-EA63-4746-A86D-0A5F7C953C32}" type="slidenum">
              <a:rPr lang="en-US" smtClean="0">
                <a:cs typeface="Arial" charset="0"/>
              </a:rPr>
              <a:pPr/>
              <a:t>55</a:t>
            </a:fld>
            <a:endParaRPr lang="en-US" smtClean="0">
              <a:cs typeface="Arial" charset="0"/>
            </a:endParaRPr>
          </a:p>
        </p:txBody>
      </p:sp>
      <p:sp>
        <p:nvSpPr>
          <p:cNvPr id="19763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763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A5F0364A-A409-49FD-B5CD-508477D7D651}" type="slidenum">
              <a:rPr lang="en-US" smtClean="0">
                <a:cs typeface="Arial" charset="0"/>
              </a:rPr>
              <a:pPr/>
              <a:t>56</a:t>
            </a:fld>
            <a:endParaRPr lang="en-US" smtClean="0">
              <a:cs typeface="Arial" charset="0"/>
            </a:endParaRPr>
          </a:p>
        </p:txBody>
      </p:sp>
      <p:sp>
        <p:nvSpPr>
          <p:cNvPr id="19865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866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8723BFE3-7403-41A7-8E33-DE21ED198006}" type="slidenum">
              <a:rPr lang="en-US" smtClean="0">
                <a:cs typeface="Arial" charset="0"/>
              </a:rPr>
              <a:pPr/>
              <a:t>57</a:t>
            </a:fld>
            <a:endParaRPr lang="en-US" smtClean="0">
              <a:cs typeface="Arial" charset="0"/>
            </a:endParaRPr>
          </a:p>
        </p:txBody>
      </p:sp>
      <p:sp>
        <p:nvSpPr>
          <p:cNvPr id="19968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9968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0B7EE2CA-9C27-457E-956E-B0F2CC79D924}" type="slidenum">
              <a:rPr lang="en-US" smtClean="0">
                <a:cs typeface="Arial" charset="0"/>
              </a:rPr>
              <a:pPr/>
              <a:t>58</a:t>
            </a:fld>
            <a:endParaRPr lang="en-US" smtClean="0">
              <a:cs typeface="Arial" charset="0"/>
            </a:endParaRPr>
          </a:p>
        </p:txBody>
      </p:sp>
      <p:sp>
        <p:nvSpPr>
          <p:cNvPr id="20070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070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3358F3E8-0026-41BE-A762-D1BB317B2BF1}" type="slidenum">
              <a:rPr lang="en-US" smtClean="0">
                <a:cs typeface="Arial" charset="0"/>
              </a:rPr>
              <a:pPr/>
              <a:t>59</a:t>
            </a:fld>
            <a:endParaRPr lang="en-US" smtClean="0">
              <a:cs typeface="Arial" charset="0"/>
            </a:endParaRPr>
          </a:p>
        </p:txBody>
      </p:sp>
      <p:sp>
        <p:nvSpPr>
          <p:cNvPr id="20173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173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5F1BEBBB-155E-46D8-98F7-8D97435E06FF}" type="slidenum">
              <a:rPr lang="en-US" smtClean="0">
                <a:cs typeface="Arial" charset="0"/>
              </a:rPr>
              <a:pPr/>
              <a:t>60</a:t>
            </a:fld>
            <a:endParaRPr lang="en-US" smtClean="0">
              <a:cs typeface="Arial" charset="0"/>
            </a:endParaRPr>
          </a:p>
        </p:txBody>
      </p:sp>
      <p:sp>
        <p:nvSpPr>
          <p:cNvPr id="20275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275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2ADEB1E3-E12E-4CA6-8EAC-4A078DC80130}" type="slidenum">
              <a:rPr lang="en-US" smtClean="0">
                <a:cs typeface="Arial" charset="0"/>
              </a:rPr>
              <a:pPr/>
              <a:t>8</a:t>
            </a:fld>
            <a:endParaRPr lang="en-US" smtClean="0">
              <a:cs typeface="Arial" charset="0"/>
            </a:endParaRPr>
          </a:p>
        </p:txBody>
      </p:sp>
      <p:sp>
        <p:nvSpPr>
          <p:cNvPr id="15667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667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0571581B-10D2-418F-AF11-B6BF40EC4DBD}" type="slidenum">
              <a:rPr lang="en-US" smtClean="0">
                <a:cs typeface="Arial" charset="0"/>
              </a:rPr>
              <a:pPr/>
              <a:t>61</a:t>
            </a:fld>
            <a:endParaRPr lang="en-US" smtClean="0">
              <a:cs typeface="Arial" charset="0"/>
            </a:endParaRPr>
          </a:p>
        </p:txBody>
      </p:sp>
      <p:sp>
        <p:nvSpPr>
          <p:cNvPr id="20377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378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14B21DE5-248E-4318-9AA8-4225365B4C8E}" type="slidenum">
              <a:rPr lang="en-US" smtClean="0">
                <a:cs typeface="Arial" charset="0"/>
              </a:rPr>
              <a:pPr/>
              <a:t>62</a:t>
            </a:fld>
            <a:endParaRPr lang="en-US" smtClean="0">
              <a:cs typeface="Arial" charset="0"/>
            </a:endParaRPr>
          </a:p>
        </p:txBody>
      </p:sp>
      <p:sp>
        <p:nvSpPr>
          <p:cNvPr id="20480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480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650E89F7-AE08-47FB-BDE0-E69031AE40A2}" type="slidenum">
              <a:rPr lang="en-US" smtClean="0">
                <a:cs typeface="Arial" charset="0"/>
              </a:rPr>
              <a:pPr/>
              <a:t>63</a:t>
            </a:fld>
            <a:endParaRPr lang="en-US" smtClean="0">
              <a:cs typeface="Arial" charset="0"/>
            </a:endParaRPr>
          </a:p>
        </p:txBody>
      </p:sp>
      <p:sp>
        <p:nvSpPr>
          <p:cNvPr id="20582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582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B2FBBEB8-C91A-45D0-B15E-32536F55A414}" type="slidenum">
              <a:rPr lang="en-US" smtClean="0">
                <a:cs typeface="Arial" charset="0"/>
              </a:rPr>
              <a:pPr/>
              <a:t>64</a:t>
            </a:fld>
            <a:endParaRPr lang="en-US" smtClean="0">
              <a:cs typeface="Arial" charset="0"/>
            </a:endParaRPr>
          </a:p>
        </p:txBody>
      </p:sp>
      <p:sp>
        <p:nvSpPr>
          <p:cNvPr id="20685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685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00F05E6A-8119-4DFA-92DE-C4F6E2C87014}" type="slidenum">
              <a:rPr lang="en-US" smtClean="0">
                <a:cs typeface="Arial" charset="0"/>
              </a:rPr>
              <a:pPr/>
              <a:t>65</a:t>
            </a:fld>
            <a:endParaRPr lang="en-US" smtClean="0">
              <a:cs typeface="Arial" charset="0"/>
            </a:endParaRPr>
          </a:p>
        </p:txBody>
      </p:sp>
      <p:sp>
        <p:nvSpPr>
          <p:cNvPr id="20787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787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F2107AA3-1B4B-4339-90F8-F93370421C4F}" type="slidenum">
              <a:rPr lang="en-US" smtClean="0">
                <a:cs typeface="Arial" charset="0"/>
              </a:rPr>
              <a:pPr/>
              <a:t>66</a:t>
            </a:fld>
            <a:endParaRPr lang="en-US" smtClean="0">
              <a:cs typeface="Arial" charset="0"/>
            </a:endParaRPr>
          </a:p>
        </p:txBody>
      </p:sp>
      <p:sp>
        <p:nvSpPr>
          <p:cNvPr id="20889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890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E680B2B6-A790-429F-98D8-41C0A06E35C8}" type="slidenum">
              <a:rPr lang="en-US" smtClean="0">
                <a:cs typeface="Arial" charset="0"/>
              </a:rPr>
              <a:pPr/>
              <a:t>67</a:t>
            </a:fld>
            <a:endParaRPr lang="en-US" smtClean="0">
              <a:cs typeface="Arial" charset="0"/>
            </a:endParaRPr>
          </a:p>
        </p:txBody>
      </p:sp>
      <p:sp>
        <p:nvSpPr>
          <p:cNvPr id="20992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0992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78F45F49-875B-4A23-9043-ED9BF2EA49CF}" type="slidenum">
              <a:rPr lang="en-US" smtClean="0">
                <a:cs typeface="Arial" charset="0"/>
              </a:rPr>
              <a:pPr/>
              <a:t>68</a:t>
            </a:fld>
            <a:endParaRPr lang="en-US" smtClean="0">
              <a:cs typeface="Arial" charset="0"/>
            </a:endParaRPr>
          </a:p>
        </p:txBody>
      </p:sp>
      <p:sp>
        <p:nvSpPr>
          <p:cNvPr id="21094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094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D6A35879-5AFA-4075-9699-F6B0DD8F4482}" type="slidenum">
              <a:rPr lang="en-US" smtClean="0">
                <a:cs typeface="Arial" charset="0"/>
              </a:rPr>
              <a:pPr/>
              <a:t>69</a:t>
            </a:fld>
            <a:endParaRPr lang="en-US" smtClean="0">
              <a:cs typeface="Arial" charset="0"/>
            </a:endParaRPr>
          </a:p>
        </p:txBody>
      </p:sp>
      <p:sp>
        <p:nvSpPr>
          <p:cNvPr id="21197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197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428243A2-73BA-4C16-B8C4-37C9526AD612}" type="slidenum">
              <a:rPr lang="en-US" smtClean="0">
                <a:cs typeface="Arial" charset="0"/>
              </a:rPr>
              <a:pPr/>
              <a:t>70</a:t>
            </a:fld>
            <a:endParaRPr lang="en-US" smtClean="0">
              <a:cs typeface="Arial" charset="0"/>
            </a:endParaRPr>
          </a:p>
        </p:txBody>
      </p:sp>
      <p:sp>
        <p:nvSpPr>
          <p:cNvPr id="21299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299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E7FC39E-F11B-441F-9C09-DA9DC8D481AC}" type="slidenum">
              <a:rPr lang="en-US" smtClean="0">
                <a:cs typeface="Arial" charset="0"/>
              </a:rPr>
              <a:pPr/>
              <a:t>9</a:t>
            </a:fld>
            <a:endParaRPr lang="en-US" smtClean="0">
              <a:cs typeface="Arial" charset="0"/>
            </a:endParaRPr>
          </a:p>
        </p:txBody>
      </p:sp>
      <p:sp>
        <p:nvSpPr>
          <p:cNvPr id="15769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770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8737ACC9-6A79-401F-9C5A-0ADFAA17350A}" type="slidenum">
              <a:rPr lang="en-US" smtClean="0">
                <a:cs typeface="Arial" charset="0"/>
              </a:rPr>
              <a:pPr/>
              <a:t>71</a:t>
            </a:fld>
            <a:endParaRPr lang="en-US" smtClean="0">
              <a:cs typeface="Arial" charset="0"/>
            </a:endParaRPr>
          </a:p>
        </p:txBody>
      </p:sp>
      <p:sp>
        <p:nvSpPr>
          <p:cNvPr id="21401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402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C61CE5A-DA8B-4268-B442-8D211E7AD3F9}" type="slidenum">
              <a:rPr lang="en-US" smtClean="0">
                <a:cs typeface="Arial" charset="0"/>
              </a:rPr>
              <a:pPr/>
              <a:t>72</a:t>
            </a:fld>
            <a:endParaRPr lang="en-US" smtClean="0">
              <a:cs typeface="Arial" charset="0"/>
            </a:endParaRPr>
          </a:p>
        </p:txBody>
      </p:sp>
      <p:sp>
        <p:nvSpPr>
          <p:cNvPr id="21504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504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0E4335A-BB2D-44C6-8F00-AAB0154A3DC2}" type="slidenum">
              <a:rPr lang="en-US" smtClean="0">
                <a:cs typeface="Arial" charset="0"/>
              </a:rPr>
              <a:pPr/>
              <a:t>73</a:t>
            </a:fld>
            <a:endParaRPr lang="en-US" smtClean="0">
              <a:cs typeface="Arial" charset="0"/>
            </a:endParaRPr>
          </a:p>
        </p:txBody>
      </p:sp>
      <p:sp>
        <p:nvSpPr>
          <p:cNvPr id="21606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606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1635C032-1ED0-4A7A-A7E3-B59D0F57515A}" type="slidenum">
              <a:rPr lang="en-US" smtClean="0">
                <a:cs typeface="Arial" charset="0"/>
              </a:rPr>
              <a:pPr/>
              <a:t>74</a:t>
            </a:fld>
            <a:endParaRPr lang="en-US" smtClean="0">
              <a:cs typeface="Arial" charset="0"/>
            </a:endParaRPr>
          </a:p>
        </p:txBody>
      </p:sp>
      <p:sp>
        <p:nvSpPr>
          <p:cNvPr id="21709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709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E775E877-C680-4D52-942B-3B8C2EC47279}" type="slidenum">
              <a:rPr lang="en-US" smtClean="0">
                <a:cs typeface="Arial" charset="0"/>
              </a:rPr>
              <a:pPr/>
              <a:t>75</a:t>
            </a:fld>
            <a:endParaRPr lang="en-US" smtClean="0">
              <a:cs typeface="Arial" charset="0"/>
            </a:endParaRPr>
          </a:p>
        </p:txBody>
      </p:sp>
      <p:sp>
        <p:nvSpPr>
          <p:cNvPr id="21811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811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EE6D1CFE-B0B7-4B6C-BA4C-105182AB1B59}" type="slidenum">
              <a:rPr lang="en-US" smtClean="0">
                <a:cs typeface="Arial" charset="0"/>
              </a:rPr>
              <a:pPr/>
              <a:t>76</a:t>
            </a:fld>
            <a:endParaRPr lang="en-US" smtClean="0">
              <a:cs typeface="Arial" charset="0"/>
            </a:endParaRPr>
          </a:p>
        </p:txBody>
      </p:sp>
      <p:sp>
        <p:nvSpPr>
          <p:cNvPr id="21913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1914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4D0E4DE3-345A-4BEB-8B93-B445D299A621}" type="slidenum">
              <a:rPr lang="en-US" smtClean="0">
                <a:cs typeface="Arial" charset="0"/>
              </a:rPr>
              <a:pPr/>
              <a:t>77</a:t>
            </a:fld>
            <a:endParaRPr lang="en-US" smtClean="0">
              <a:cs typeface="Arial" charset="0"/>
            </a:endParaRPr>
          </a:p>
        </p:txBody>
      </p:sp>
      <p:sp>
        <p:nvSpPr>
          <p:cNvPr id="22016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016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4D3F57F2-175D-42ED-A86A-D0EC24537215}" type="slidenum">
              <a:rPr lang="en-US" smtClean="0">
                <a:cs typeface="Arial" charset="0"/>
              </a:rPr>
              <a:pPr/>
              <a:t>78</a:t>
            </a:fld>
            <a:endParaRPr lang="en-US" smtClean="0">
              <a:cs typeface="Arial" charset="0"/>
            </a:endParaRPr>
          </a:p>
        </p:txBody>
      </p:sp>
      <p:sp>
        <p:nvSpPr>
          <p:cNvPr id="22118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118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77A7084A-4B1D-40FC-81FA-750D0B5491F9}" type="slidenum">
              <a:rPr lang="en-US" smtClean="0">
                <a:cs typeface="Arial" charset="0"/>
              </a:rPr>
              <a:pPr/>
              <a:t>79</a:t>
            </a:fld>
            <a:endParaRPr lang="en-US" smtClean="0">
              <a:cs typeface="Arial" charset="0"/>
            </a:endParaRPr>
          </a:p>
        </p:txBody>
      </p:sp>
      <p:sp>
        <p:nvSpPr>
          <p:cNvPr id="22221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221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25EBF975-C7FF-49F7-8EEE-20FAEDF5E64E}" type="slidenum">
              <a:rPr lang="en-US" smtClean="0">
                <a:cs typeface="Arial" charset="0"/>
              </a:rPr>
              <a:pPr/>
              <a:t>80</a:t>
            </a:fld>
            <a:endParaRPr lang="en-US" smtClean="0">
              <a:cs typeface="Arial" charset="0"/>
            </a:endParaRPr>
          </a:p>
        </p:txBody>
      </p:sp>
      <p:sp>
        <p:nvSpPr>
          <p:cNvPr id="22323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323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27DB9C90-B551-4DAF-AB72-7027E24D2E16}" type="slidenum">
              <a:rPr lang="en-US" smtClean="0">
                <a:cs typeface="Arial" charset="0"/>
              </a:rPr>
              <a:pPr/>
              <a:t>10</a:t>
            </a:fld>
            <a:endParaRPr lang="en-US" smtClean="0">
              <a:cs typeface="Arial" charset="0"/>
            </a:endParaRPr>
          </a:p>
        </p:txBody>
      </p:sp>
      <p:sp>
        <p:nvSpPr>
          <p:cNvPr id="15872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872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C6069657-1639-44C4-B309-BB6C632F377C}" type="slidenum">
              <a:rPr lang="en-US" smtClean="0">
                <a:cs typeface="Arial" charset="0"/>
              </a:rPr>
              <a:pPr/>
              <a:t>81</a:t>
            </a:fld>
            <a:endParaRPr lang="en-US" smtClean="0">
              <a:cs typeface="Arial" charset="0"/>
            </a:endParaRPr>
          </a:p>
        </p:txBody>
      </p:sp>
      <p:sp>
        <p:nvSpPr>
          <p:cNvPr id="22425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426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EE7DF4F5-131D-4BB6-9928-43EE9547E232}" type="slidenum">
              <a:rPr lang="en-US" smtClean="0">
                <a:cs typeface="Arial" charset="0"/>
              </a:rPr>
              <a:pPr/>
              <a:t>82</a:t>
            </a:fld>
            <a:endParaRPr lang="en-US" smtClean="0">
              <a:cs typeface="Arial" charset="0"/>
            </a:endParaRPr>
          </a:p>
        </p:txBody>
      </p:sp>
      <p:sp>
        <p:nvSpPr>
          <p:cNvPr id="22528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528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618AAEF8-B039-436C-B288-C50117F85FCB}" type="slidenum">
              <a:rPr lang="en-US" smtClean="0">
                <a:cs typeface="Arial" charset="0"/>
              </a:rPr>
              <a:pPr/>
              <a:t>83</a:t>
            </a:fld>
            <a:endParaRPr lang="en-US" smtClean="0">
              <a:cs typeface="Arial" charset="0"/>
            </a:endParaRPr>
          </a:p>
        </p:txBody>
      </p:sp>
      <p:sp>
        <p:nvSpPr>
          <p:cNvPr id="22630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630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400DB58-BFBE-4219-A0CC-4CC3ACA97FEA}" type="slidenum">
              <a:rPr lang="en-US" smtClean="0">
                <a:cs typeface="Arial" charset="0"/>
              </a:rPr>
              <a:pPr/>
              <a:t>84</a:t>
            </a:fld>
            <a:endParaRPr lang="en-US" smtClean="0">
              <a:cs typeface="Arial" charset="0"/>
            </a:endParaRPr>
          </a:p>
        </p:txBody>
      </p:sp>
      <p:sp>
        <p:nvSpPr>
          <p:cNvPr id="22733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733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D7432587-BDEA-467C-BBCE-CAA37CB11EBE}" type="slidenum">
              <a:rPr lang="en-US" smtClean="0">
                <a:cs typeface="Arial" charset="0"/>
              </a:rPr>
              <a:pPr/>
              <a:t>85</a:t>
            </a:fld>
            <a:endParaRPr lang="en-US" smtClean="0">
              <a:cs typeface="Arial" charset="0"/>
            </a:endParaRPr>
          </a:p>
        </p:txBody>
      </p:sp>
      <p:sp>
        <p:nvSpPr>
          <p:cNvPr id="22835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835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14822B95-13E0-4216-A5A2-963C7D81DD4A}" type="slidenum">
              <a:rPr lang="en-US" smtClean="0">
                <a:cs typeface="Arial" charset="0"/>
              </a:rPr>
              <a:pPr/>
              <a:t>86</a:t>
            </a:fld>
            <a:endParaRPr lang="en-US" smtClean="0">
              <a:cs typeface="Arial" charset="0"/>
            </a:endParaRPr>
          </a:p>
        </p:txBody>
      </p:sp>
      <p:sp>
        <p:nvSpPr>
          <p:cNvPr id="22937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2938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C8342DDF-6457-4C92-B43D-8E287C4F4BCF}" type="slidenum">
              <a:rPr lang="en-US" smtClean="0">
                <a:cs typeface="Arial" charset="0"/>
              </a:rPr>
              <a:pPr/>
              <a:t>87</a:t>
            </a:fld>
            <a:endParaRPr lang="en-US" smtClean="0">
              <a:cs typeface="Arial" charset="0"/>
            </a:endParaRPr>
          </a:p>
        </p:txBody>
      </p:sp>
      <p:sp>
        <p:nvSpPr>
          <p:cNvPr id="23040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040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50733E00-7B27-462C-AAEE-A93AE54073F5}" type="slidenum">
              <a:rPr lang="en-US" smtClean="0">
                <a:cs typeface="Arial" charset="0"/>
              </a:rPr>
              <a:pPr/>
              <a:t>88</a:t>
            </a:fld>
            <a:endParaRPr lang="en-US" smtClean="0">
              <a:cs typeface="Arial" charset="0"/>
            </a:endParaRPr>
          </a:p>
        </p:txBody>
      </p:sp>
      <p:sp>
        <p:nvSpPr>
          <p:cNvPr id="23142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142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E4CA6F58-2367-4099-BDA2-7362EFA60D4F}" type="slidenum">
              <a:rPr lang="en-US" smtClean="0">
                <a:cs typeface="Arial" charset="0"/>
              </a:rPr>
              <a:pPr/>
              <a:t>89</a:t>
            </a:fld>
            <a:endParaRPr lang="en-US" smtClean="0">
              <a:cs typeface="Arial" charset="0"/>
            </a:endParaRPr>
          </a:p>
        </p:txBody>
      </p:sp>
      <p:sp>
        <p:nvSpPr>
          <p:cNvPr id="23245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245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58C0C32D-5EF7-4470-A99B-62C4F3E26535}" type="slidenum">
              <a:rPr lang="en-US" smtClean="0">
                <a:cs typeface="Arial" charset="0"/>
              </a:rPr>
              <a:pPr/>
              <a:t>90</a:t>
            </a:fld>
            <a:endParaRPr lang="en-US" smtClean="0">
              <a:cs typeface="Arial" charset="0"/>
            </a:endParaRPr>
          </a:p>
        </p:txBody>
      </p:sp>
      <p:sp>
        <p:nvSpPr>
          <p:cNvPr id="23347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347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6F2A2FA-7F13-459D-BFA2-F1B7C5039DB8}" type="slidenum">
              <a:rPr lang="en-US" smtClean="0">
                <a:cs typeface="Arial" charset="0"/>
              </a:rPr>
              <a:pPr/>
              <a:t>11</a:t>
            </a:fld>
            <a:endParaRPr lang="en-US" smtClean="0">
              <a:cs typeface="Arial" charset="0"/>
            </a:endParaRPr>
          </a:p>
        </p:txBody>
      </p:sp>
      <p:sp>
        <p:nvSpPr>
          <p:cNvPr id="15974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5974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51E7B6AD-DF3D-4A2E-B360-1F223A19E35B}" type="slidenum">
              <a:rPr lang="en-US" smtClean="0">
                <a:cs typeface="Arial" charset="0"/>
              </a:rPr>
              <a:pPr/>
              <a:t>91</a:t>
            </a:fld>
            <a:endParaRPr lang="en-US" smtClean="0">
              <a:cs typeface="Arial" charset="0"/>
            </a:endParaRPr>
          </a:p>
        </p:txBody>
      </p:sp>
      <p:sp>
        <p:nvSpPr>
          <p:cNvPr id="23449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450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D5D7AFFC-F3C6-493E-9785-3A934C5E5A84}" type="slidenum">
              <a:rPr lang="en-US" smtClean="0">
                <a:cs typeface="Arial" charset="0"/>
              </a:rPr>
              <a:pPr/>
              <a:t>92</a:t>
            </a:fld>
            <a:endParaRPr lang="en-US" smtClean="0">
              <a:cs typeface="Arial" charset="0"/>
            </a:endParaRPr>
          </a:p>
        </p:txBody>
      </p:sp>
      <p:sp>
        <p:nvSpPr>
          <p:cNvPr id="23552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552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3566EB20-D486-45E5-902A-DEB9F913BC45}" type="slidenum">
              <a:rPr lang="en-US" smtClean="0">
                <a:cs typeface="Arial" charset="0"/>
              </a:rPr>
              <a:pPr/>
              <a:t>93</a:t>
            </a:fld>
            <a:endParaRPr lang="en-US" smtClean="0">
              <a:cs typeface="Arial" charset="0"/>
            </a:endParaRPr>
          </a:p>
        </p:txBody>
      </p:sp>
      <p:sp>
        <p:nvSpPr>
          <p:cNvPr id="23654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654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3E425E31-8A1C-4CB5-8C47-7BFEED497C1B}" type="slidenum">
              <a:rPr lang="en-US" smtClean="0">
                <a:cs typeface="Arial" charset="0"/>
              </a:rPr>
              <a:pPr/>
              <a:t>94</a:t>
            </a:fld>
            <a:endParaRPr lang="en-US" smtClean="0">
              <a:cs typeface="Arial" charset="0"/>
            </a:endParaRPr>
          </a:p>
        </p:txBody>
      </p:sp>
      <p:sp>
        <p:nvSpPr>
          <p:cNvPr id="23757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757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8BBD4910-5B8A-4F9A-81B1-E33A5CEFF3EB}" type="slidenum">
              <a:rPr lang="en-US" smtClean="0">
                <a:cs typeface="Arial" charset="0"/>
              </a:rPr>
              <a:pPr/>
              <a:t>95</a:t>
            </a:fld>
            <a:endParaRPr lang="en-US" smtClean="0">
              <a:cs typeface="Arial" charset="0"/>
            </a:endParaRPr>
          </a:p>
        </p:txBody>
      </p:sp>
      <p:sp>
        <p:nvSpPr>
          <p:cNvPr id="23859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859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D4A684F1-74C1-4C92-89D0-8239C1E9BE72}" type="slidenum">
              <a:rPr lang="en-US" smtClean="0">
                <a:cs typeface="Arial" charset="0"/>
              </a:rPr>
              <a:pPr/>
              <a:t>96</a:t>
            </a:fld>
            <a:endParaRPr lang="en-US" smtClean="0">
              <a:cs typeface="Arial" charset="0"/>
            </a:endParaRPr>
          </a:p>
        </p:txBody>
      </p:sp>
      <p:sp>
        <p:nvSpPr>
          <p:cNvPr id="23961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3962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9E627B3E-2A53-44D2-BD8B-ABE7CF773B0B}" type="slidenum">
              <a:rPr lang="en-US" smtClean="0">
                <a:cs typeface="Arial" charset="0"/>
              </a:rPr>
              <a:pPr/>
              <a:t>97</a:t>
            </a:fld>
            <a:endParaRPr lang="en-US" smtClean="0">
              <a:cs typeface="Arial" charset="0"/>
            </a:endParaRPr>
          </a:p>
        </p:txBody>
      </p:sp>
      <p:sp>
        <p:nvSpPr>
          <p:cNvPr id="24064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4064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6E0D9A3B-1AD3-48DE-A04A-D5C6370D470A}" type="slidenum">
              <a:rPr lang="en-US" smtClean="0">
                <a:cs typeface="Arial" charset="0"/>
              </a:rPr>
              <a:pPr/>
              <a:t>98</a:t>
            </a:fld>
            <a:endParaRPr lang="en-US" smtClean="0">
              <a:cs typeface="Arial" charset="0"/>
            </a:endParaRPr>
          </a:p>
        </p:txBody>
      </p:sp>
      <p:sp>
        <p:nvSpPr>
          <p:cNvPr id="24166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4166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B0ADDD64-673D-439C-8B5A-5555F5B987A2}" type="slidenum">
              <a:rPr lang="en-US" smtClean="0">
                <a:cs typeface="Arial" charset="0"/>
              </a:rPr>
              <a:pPr/>
              <a:t>99</a:t>
            </a:fld>
            <a:endParaRPr lang="en-US" smtClean="0">
              <a:cs typeface="Arial" charset="0"/>
            </a:endParaRPr>
          </a:p>
        </p:txBody>
      </p:sp>
      <p:sp>
        <p:nvSpPr>
          <p:cNvPr id="24576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4576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B9F7DD74-6688-407C-A90D-48365E47AF92}" type="slidenum">
              <a:rPr lang="en-US" smtClean="0">
                <a:cs typeface="Arial" charset="0"/>
              </a:rPr>
              <a:pPr/>
              <a:t>100</a:t>
            </a:fld>
            <a:endParaRPr lang="en-US" smtClean="0">
              <a:cs typeface="Arial" charset="0"/>
            </a:endParaRPr>
          </a:p>
        </p:txBody>
      </p:sp>
      <p:sp>
        <p:nvSpPr>
          <p:cNvPr id="24781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4781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762F1003-B46E-4F4F-8020-E12A09A490F3}" type="slidenum">
              <a:rPr lang="en-US" smtClean="0">
                <a:cs typeface="Arial" charset="0"/>
              </a:rPr>
              <a:pPr/>
              <a:t>12</a:t>
            </a:fld>
            <a:endParaRPr lang="en-US" smtClean="0">
              <a:cs typeface="Arial" charset="0"/>
            </a:endParaRPr>
          </a:p>
        </p:txBody>
      </p:sp>
      <p:sp>
        <p:nvSpPr>
          <p:cNvPr id="16077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16077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E671973C-657F-44D9-99BB-1C9AADF8D760}" type="slidenum">
              <a:rPr lang="en-US" smtClean="0">
                <a:cs typeface="Arial" charset="0"/>
              </a:rPr>
              <a:pPr/>
              <a:t>101</a:t>
            </a:fld>
            <a:endParaRPr lang="en-US" smtClean="0">
              <a:cs typeface="Arial" charset="0"/>
            </a:endParaRPr>
          </a:p>
        </p:txBody>
      </p:sp>
      <p:sp>
        <p:nvSpPr>
          <p:cNvPr id="25190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5190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16F02E1F-B584-4CA4-95EF-8A12B2BE73AA}" type="slidenum">
              <a:rPr lang="en-US" smtClean="0">
                <a:cs typeface="Arial" charset="0"/>
              </a:rPr>
              <a:pPr/>
              <a:t>102</a:t>
            </a:fld>
            <a:endParaRPr lang="en-US" smtClean="0">
              <a:cs typeface="Arial" charset="0"/>
            </a:endParaRPr>
          </a:p>
        </p:txBody>
      </p:sp>
      <p:sp>
        <p:nvSpPr>
          <p:cNvPr id="25293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5293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0B992C-8774-4D5A-BDE7-55B097843A4C}" type="slidenum">
              <a:rPr lang="en-US" smtClean="0">
                <a:cs typeface="Arial" charset="0"/>
              </a:rPr>
              <a:pPr/>
              <a:t>103</a:t>
            </a:fld>
            <a:endParaRPr lang="en-US" smtClean="0">
              <a:cs typeface="Arial" charset="0"/>
            </a:endParaRPr>
          </a:p>
        </p:txBody>
      </p:sp>
      <p:sp>
        <p:nvSpPr>
          <p:cNvPr id="25497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5498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B67ED1E0-B35B-46CE-B561-6E3196B2DC03}" type="slidenum">
              <a:rPr lang="en-US" smtClean="0">
                <a:cs typeface="Arial" charset="0"/>
              </a:rPr>
              <a:pPr/>
              <a:t>104</a:t>
            </a:fld>
            <a:endParaRPr lang="en-US" smtClean="0">
              <a:cs typeface="Arial" charset="0"/>
            </a:endParaRPr>
          </a:p>
        </p:txBody>
      </p:sp>
      <p:sp>
        <p:nvSpPr>
          <p:cNvPr id="25600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5600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43CC7639-FE71-4573-B307-045C149894DC}" type="slidenum">
              <a:rPr lang="en-US" smtClean="0">
                <a:cs typeface="Arial" charset="0"/>
              </a:rPr>
              <a:pPr/>
              <a:t>105</a:t>
            </a:fld>
            <a:endParaRPr lang="en-US" smtClean="0">
              <a:cs typeface="Arial" charset="0"/>
            </a:endParaRPr>
          </a:p>
        </p:txBody>
      </p:sp>
      <p:sp>
        <p:nvSpPr>
          <p:cNvPr id="257027"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57028"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BEE815A6-4EDD-4D39-8967-2D01DA696DD3}" type="slidenum">
              <a:rPr lang="en-US" smtClean="0">
                <a:cs typeface="Arial" charset="0"/>
              </a:rPr>
              <a:pPr/>
              <a:t>106</a:t>
            </a:fld>
            <a:endParaRPr lang="en-US" smtClean="0">
              <a:cs typeface="Arial" charset="0"/>
            </a:endParaRPr>
          </a:p>
        </p:txBody>
      </p:sp>
      <p:sp>
        <p:nvSpPr>
          <p:cNvPr id="25805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5805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EFE6DAC4-1728-43E5-A58D-185902E05B1B}" type="slidenum">
              <a:rPr lang="en-US" smtClean="0">
                <a:cs typeface="Arial" charset="0"/>
              </a:rPr>
              <a:pPr/>
              <a:t>107</a:t>
            </a:fld>
            <a:endParaRPr lang="en-US" smtClean="0">
              <a:cs typeface="Arial" charset="0"/>
            </a:endParaRPr>
          </a:p>
        </p:txBody>
      </p:sp>
      <p:sp>
        <p:nvSpPr>
          <p:cNvPr id="259075"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59076"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05D6323C-C268-4644-96E5-02C9F2BAF1F3}" type="slidenum">
              <a:rPr lang="en-US" smtClean="0">
                <a:cs typeface="Arial" charset="0"/>
              </a:rPr>
              <a:pPr/>
              <a:t>108</a:t>
            </a:fld>
            <a:endParaRPr lang="en-US" smtClean="0">
              <a:cs typeface="Arial" charset="0"/>
            </a:endParaRPr>
          </a:p>
        </p:txBody>
      </p:sp>
      <p:sp>
        <p:nvSpPr>
          <p:cNvPr id="260099"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0100"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D30D8990-733B-4FD4-B2D5-4956860AE3F2}" type="slidenum">
              <a:rPr lang="en-US" smtClean="0">
                <a:cs typeface="Arial" charset="0"/>
              </a:rPr>
              <a:pPr/>
              <a:t>109</a:t>
            </a:fld>
            <a:endParaRPr lang="en-US" smtClean="0">
              <a:cs typeface="Arial" charset="0"/>
            </a:endParaRPr>
          </a:p>
        </p:txBody>
      </p:sp>
      <p:sp>
        <p:nvSpPr>
          <p:cNvPr id="261123"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1124"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8A57943F-EBE9-4F50-88F4-20AEB76881DB}" type="slidenum">
              <a:rPr lang="en-US" smtClean="0">
                <a:cs typeface="Arial" charset="0"/>
              </a:rPr>
              <a:pPr/>
              <a:t>110</a:t>
            </a:fld>
            <a:endParaRPr lang="en-US" smtClean="0">
              <a:cs typeface="Arial" charset="0"/>
            </a:endParaRPr>
          </a:p>
        </p:txBody>
      </p:sp>
      <p:sp>
        <p:nvSpPr>
          <p:cNvPr id="263171" name="Rectangle 2"/>
          <p:cNvSpPr>
            <a:spLocks noGrp="1" noChangeArrowheads="1"/>
          </p:cNvSpPr>
          <p:nvPr>
            <p:ph type="body" idx="1"/>
          </p:nvPr>
        </p:nvSpPr>
        <p:spPr>
          <a:xfrm>
            <a:off x="976313" y="4564063"/>
            <a:ext cx="5362575" cy="4043362"/>
          </a:xfrm>
          <a:noFill/>
          <a:ln/>
        </p:spPr>
        <p:txBody>
          <a:bodyPr lIns="89067" tIns="43752" rIns="89067" bIns="43752"/>
          <a:lstStyle/>
          <a:p>
            <a:pPr eaLnBrk="1" hangingPunct="1"/>
            <a:endParaRPr lang="en-IN" smtClean="0"/>
          </a:p>
        </p:txBody>
      </p:sp>
      <p:sp>
        <p:nvSpPr>
          <p:cNvPr id="263172" name="Rectangle 3"/>
          <p:cNvSpPr>
            <a:spLocks noGrp="1" noRot="1" noChangeAspect="1" noChangeArrowheads="1" noTextEdit="1"/>
          </p:cNvSpPr>
          <p:nvPr>
            <p:ph type="sldImg"/>
          </p:nvPr>
        </p:nvSpPr>
        <p:spPr>
          <a:xfrm>
            <a:off x="1419225" y="839788"/>
            <a:ext cx="4478338" cy="3359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srcRect/>
          <a:stretch>
            <a:fillRect/>
          </a:stretch>
        </p:blipFill>
        <p:spPr bwMode="auto">
          <a:xfrm>
            <a:off x="3270250" y="57150"/>
            <a:ext cx="2633663" cy="1158875"/>
          </a:xfrm>
          <a:prstGeom prst="rect">
            <a:avLst/>
          </a:prstGeom>
          <a:noFill/>
          <a:ln w="9525">
            <a:noFill/>
            <a:miter lim="800000"/>
            <a:headEnd/>
            <a:tailEnd/>
          </a:ln>
        </p:spPr>
      </p:pic>
      <p:grpSp>
        <p:nvGrpSpPr>
          <p:cNvPr id="4" name="Group 30"/>
          <p:cNvGrpSpPr>
            <a:grpSpLocks/>
          </p:cNvGrpSpPr>
          <p:nvPr userDrawn="1"/>
        </p:nvGrpSpPr>
        <p:grpSpPr bwMode="auto">
          <a:xfrm>
            <a:off x="0" y="6513513"/>
            <a:ext cx="9144000" cy="344487"/>
            <a:chOff x="0" y="4103"/>
            <a:chExt cx="5760" cy="217"/>
          </a:xfrm>
        </p:grpSpPr>
        <p:sp>
          <p:nvSpPr>
            <p:cNvPr id="5"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dirty="0">
                  <a:solidFill>
                    <a:schemeClr val="bg1"/>
                  </a:solidFill>
                  <a:latin typeface="Arial" charset="0"/>
                </a:rPr>
                <a:t>© </a:t>
              </a:r>
              <a:r>
                <a:rPr lang="en-US" sz="1100" b="1" dirty="0" err="1">
                  <a:solidFill>
                    <a:schemeClr val="bg1"/>
                  </a:solidFill>
                  <a:latin typeface="Arial" charset="0"/>
                </a:rPr>
                <a:t>Bharati</a:t>
              </a:r>
              <a:r>
                <a:rPr lang="en-US" sz="1100" b="1" dirty="0">
                  <a:solidFill>
                    <a:schemeClr val="bg1"/>
                  </a:solidFill>
                  <a:latin typeface="Arial" charset="0"/>
                </a:rPr>
                <a:t> </a:t>
              </a:r>
              <a:r>
                <a:rPr lang="en-US" sz="1100" b="1" dirty="0" err="1">
                  <a:solidFill>
                    <a:schemeClr val="bg1"/>
                  </a:solidFill>
                  <a:latin typeface="Arial" charset="0"/>
                </a:rPr>
                <a:t>Vidyapeeth’s</a:t>
              </a:r>
              <a:r>
                <a:rPr lang="en-US" sz="1100" b="1" dirty="0">
                  <a:solidFill>
                    <a:schemeClr val="bg1"/>
                  </a:solidFill>
                  <a:latin typeface="Arial" charset="0"/>
                </a:rPr>
                <a:t> Institute of Computer Applications and Management, New Delhi-63 by </a:t>
              </a:r>
              <a:r>
                <a:rPr lang="en-US" sz="1100" b="1" dirty="0" err="1">
                  <a:solidFill>
                    <a:schemeClr val="bg1"/>
                  </a:solidFill>
                  <a:latin typeface="Arial" charset="0"/>
                </a:rPr>
                <a:t>Narinder</a:t>
              </a:r>
              <a:r>
                <a:rPr lang="en-US" sz="1100" b="1" dirty="0">
                  <a:solidFill>
                    <a:schemeClr val="bg1"/>
                  </a:solidFill>
                  <a:latin typeface="Arial" charset="0"/>
                </a:rPr>
                <a:t> </a:t>
              </a:r>
              <a:r>
                <a:rPr lang="en-US" sz="1100" b="1" dirty="0" err="1">
                  <a:solidFill>
                    <a:schemeClr val="bg1"/>
                  </a:solidFill>
                  <a:latin typeface="Arial" charset="0"/>
                </a:rPr>
                <a:t>kaur</a:t>
              </a:r>
              <a:endParaRPr lang="en-US" sz="1100" b="1" dirty="0">
                <a:solidFill>
                  <a:schemeClr val="bg1"/>
                </a:solidFill>
                <a:latin typeface="Arial" charset="0"/>
              </a:endParaRPr>
            </a:p>
          </p:txBody>
        </p:sp>
        <p:sp>
          <p:nvSpPr>
            <p:cNvPr id="7"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r>
                <a:rPr lang="en-US" sz="1200" b="1">
                  <a:solidFill>
                    <a:schemeClr val="bg1"/>
                  </a:solidFill>
                  <a:latin typeface="Arial" charset="0"/>
                  <a:cs typeface="+mn-cs"/>
                </a:rPr>
                <a:t>U1.</a:t>
              </a:r>
              <a:fld id="{2FDD090D-EA06-4338-ADE5-3E1C3EDC163F}"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8" name="Group 36"/>
          <p:cNvGrpSpPr>
            <a:grpSpLocks/>
          </p:cNvGrpSpPr>
          <p:nvPr userDrawn="1"/>
        </p:nvGrpSpPr>
        <p:grpSpPr bwMode="auto">
          <a:xfrm>
            <a:off x="0" y="1274763"/>
            <a:ext cx="9144000" cy="204787"/>
            <a:chOff x="0" y="803"/>
            <a:chExt cx="5760" cy="129"/>
          </a:xfrm>
        </p:grpSpPr>
        <p:sp>
          <p:nvSpPr>
            <p:cNvPr id="9"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147459" name="Rectangle 3"/>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2888" y="1014413"/>
            <a:ext cx="4278312" cy="5224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014413"/>
            <a:ext cx="4278313" cy="5224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242888" y="1014413"/>
            <a:ext cx="8709025" cy="52244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32"/>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grpSp>
        <p:nvGrpSpPr>
          <p:cNvPr id="2052" name="Group 33"/>
          <p:cNvGrpSpPr>
            <a:grpSpLocks/>
          </p:cNvGrpSpPr>
          <p:nvPr userDrawn="1"/>
        </p:nvGrpSpPr>
        <p:grpSpPr bwMode="auto">
          <a:xfrm>
            <a:off x="0" y="6513513"/>
            <a:ext cx="9144000" cy="344487"/>
            <a:chOff x="0" y="4103"/>
            <a:chExt cx="5760" cy="217"/>
          </a:xfrm>
        </p:grpSpPr>
        <p:sp>
          <p:nvSpPr>
            <p:cNvPr id="146466" name="Rectangle 34"/>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46467" name="Text Box 35"/>
            <p:cNvSpPr txBox="1">
              <a:spLocks noChangeArrowheads="1"/>
            </p:cNvSpPr>
            <p:nvPr userDrawn="1"/>
          </p:nvSpPr>
          <p:spPr bwMode="auto">
            <a:xfrm>
              <a:off x="50" y="4115"/>
              <a:ext cx="5290" cy="164"/>
            </a:xfrm>
            <a:prstGeom prst="rect">
              <a:avLst/>
            </a:prstGeom>
            <a:noFill/>
            <a:ln w="9525">
              <a:noFill/>
              <a:miter lim="800000"/>
              <a:headEnd/>
              <a:tailEnd/>
            </a:ln>
            <a:effectLst/>
          </p:spPr>
          <p:txBody>
            <a:bodyPr>
              <a:spAutoFit/>
            </a:bodyPr>
            <a:lstStyle/>
            <a:p>
              <a:pPr>
                <a:spcBef>
                  <a:spcPct val="50000"/>
                </a:spcBef>
                <a:defRPr/>
              </a:pPr>
              <a:r>
                <a:rPr lang="en-US" sz="1100" b="1" dirty="0">
                  <a:solidFill>
                    <a:schemeClr val="bg1"/>
                  </a:solidFill>
                  <a:latin typeface="Arial" charset="0"/>
                </a:rPr>
                <a:t>© </a:t>
              </a:r>
              <a:r>
                <a:rPr lang="en-US" sz="1100" b="1" dirty="0" err="1">
                  <a:solidFill>
                    <a:schemeClr val="bg1"/>
                  </a:solidFill>
                  <a:latin typeface="Arial" charset="0"/>
                </a:rPr>
                <a:t>Bharati</a:t>
              </a:r>
              <a:r>
                <a:rPr lang="en-US" sz="1100" b="1" dirty="0">
                  <a:solidFill>
                    <a:schemeClr val="bg1"/>
                  </a:solidFill>
                  <a:latin typeface="Arial" charset="0"/>
                </a:rPr>
                <a:t> </a:t>
              </a:r>
              <a:r>
                <a:rPr lang="en-US" sz="1100" b="1" dirty="0" err="1">
                  <a:solidFill>
                    <a:schemeClr val="bg1"/>
                  </a:solidFill>
                  <a:latin typeface="Arial" charset="0"/>
                </a:rPr>
                <a:t>Vidyapeeth’s</a:t>
              </a:r>
              <a:r>
                <a:rPr lang="en-US" sz="1100" b="1" dirty="0">
                  <a:solidFill>
                    <a:schemeClr val="bg1"/>
                  </a:solidFill>
                  <a:latin typeface="Arial" charset="0"/>
                </a:rPr>
                <a:t> Institute of Computer Applications and Management, New Delhi-63 by </a:t>
              </a:r>
              <a:r>
                <a:rPr lang="en-US" sz="1100" b="1" dirty="0" err="1">
                  <a:solidFill>
                    <a:schemeClr val="bg1"/>
                  </a:solidFill>
                  <a:latin typeface="Arial" charset="0"/>
                </a:rPr>
                <a:t>Narinder</a:t>
              </a:r>
              <a:r>
                <a:rPr lang="en-US" sz="1100" b="1" dirty="0">
                  <a:solidFill>
                    <a:schemeClr val="bg1"/>
                  </a:solidFill>
                  <a:latin typeface="Arial" charset="0"/>
                </a:rPr>
                <a:t> </a:t>
              </a:r>
              <a:r>
                <a:rPr lang="en-US" sz="1100" b="1" dirty="0" err="1">
                  <a:solidFill>
                    <a:schemeClr val="bg1"/>
                  </a:solidFill>
                  <a:latin typeface="Arial" charset="0"/>
                </a:rPr>
                <a:t>Kaur</a:t>
              </a:r>
              <a:r>
                <a:rPr lang="en-US" sz="1100" b="1" dirty="0">
                  <a:solidFill>
                    <a:schemeClr val="bg1"/>
                  </a:solidFill>
                  <a:latin typeface="Arial" charset="0"/>
                </a:rPr>
                <a:t>  </a:t>
              </a:r>
            </a:p>
          </p:txBody>
        </p:sp>
        <p:sp>
          <p:nvSpPr>
            <p:cNvPr id="146468" name="Text Box 36"/>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100" b="1">
                  <a:solidFill>
                    <a:schemeClr val="bg1"/>
                  </a:solidFill>
                  <a:latin typeface="Arial" charset="0"/>
                </a:rPr>
                <a:t>U2.</a:t>
              </a:r>
              <a:r>
                <a:rPr lang="en-US" sz="1100" b="1">
                  <a:solidFill>
                    <a:srgbClr val="000099"/>
                  </a:solidFill>
                  <a:latin typeface="Arial" charset="0"/>
                </a:rPr>
                <a:t>. </a:t>
              </a:r>
              <a:fld id="{F7161CF9-67D0-41E1-AC4D-CD86B8B11C11}" type="slidenum">
                <a:rPr lang="en-US" sz="1100" b="1">
                  <a:solidFill>
                    <a:schemeClr val="bg1"/>
                  </a:solidFill>
                  <a:latin typeface="Arial" charset="0"/>
                </a:rPr>
                <a:pPr algn="ctr" eaLnBrk="0" hangingPunct="0">
                  <a:spcBef>
                    <a:spcPct val="50000"/>
                  </a:spcBef>
                  <a:defRPr/>
                </a:pPr>
                <a:t>‹#›</a:t>
              </a:fld>
              <a:endParaRPr lang="en-US" sz="1100" b="1">
                <a:solidFill>
                  <a:schemeClr val="bg1"/>
                </a:solidFill>
                <a:latin typeface="Arial" charset="0"/>
              </a:endParaRPr>
            </a:p>
          </p:txBody>
        </p:sp>
      </p:grpSp>
      <p:sp>
        <p:nvSpPr>
          <p:cNvPr id="146469" name="Text Box 37"/>
          <p:cNvSpPr txBox="1">
            <a:spLocks noChangeArrowheads="1"/>
          </p:cNvSpPr>
          <p:nvPr userDrawn="1"/>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146472" name="Rectangle 40"/>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73" name="Rectangle 41"/>
          <p:cNvSpPr>
            <a:spLocks noChangeArrowheads="1"/>
          </p:cNvSpPr>
          <p:nvPr userDrawn="1"/>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146475" name="Rectangle 43"/>
          <p:cNvSpPr>
            <a:spLocks noChangeArrowheads="1"/>
          </p:cNvSpPr>
          <p:nvPr userDrawn="1"/>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pic>
        <p:nvPicPr>
          <p:cNvPr id="2057" name="Picture 44"/>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
        <p:nvSpPr>
          <p:cNvPr id="146477" name="Rectangle 45"/>
          <p:cNvSpPr>
            <a:spLocks noChangeArrowheads="1"/>
          </p:cNvSpPr>
          <p:nvPr userDrawn="1"/>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8" name="Rectangle 46"/>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pic>
        <p:nvPicPr>
          <p:cNvPr id="2060" name="Picture 47"/>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
        <p:nvSpPr>
          <p:cNvPr id="146480" name="Rectangle 48"/>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pic>
        <p:nvPicPr>
          <p:cNvPr id="2062" name="Picture 49"/>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
        <p:nvSpPr>
          <p:cNvPr id="146482" name="Rectangle 50"/>
          <p:cNvSpPr>
            <a:spLocks noChangeArrowheads="1"/>
          </p:cNvSpPr>
          <p:nvPr userDrawn="1"/>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pic>
        <p:nvPicPr>
          <p:cNvPr id="2064" name="Picture 51"/>
          <p:cNvPicPr>
            <a:picLocks noChangeAspect="1" noChangeArrowheads="1"/>
          </p:cNvPicPr>
          <p:nvPr userDrawn="1"/>
        </p:nvPicPr>
        <p:blipFill>
          <a:blip r:embed="rId15" cstate="print"/>
          <a:srcRect/>
          <a:stretch>
            <a:fillRect/>
          </a:stretch>
        </p:blipFill>
        <p:spPr bwMode="auto">
          <a:xfrm>
            <a:off x="0" y="0"/>
            <a:ext cx="1465263" cy="644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9"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ü"/>
        <a:defRPr sz="2200">
          <a:solidFill>
            <a:srgbClr val="993300"/>
          </a:solidFill>
          <a:latin typeface="+mn-lt"/>
          <a:cs typeface="+mn-cs"/>
        </a:defRPr>
      </a:lvl3pPr>
      <a:lvl4pPr marL="1600200" indent="-228600" algn="l" rtl="0" eaLnBrk="0" fontAlgn="base" hangingPunct="0">
        <a:spcBef>
          <a:spcPct val="20000"/>
        </a:spcBef>
        <a:spcAft>
          <a:spcPct val="0"/>
        </a:spcAft>
        <a:buBlip>
          <a:blip r:embed="rId16"/>
        </a:buBlip>
        <a:defRPr sz="2100">
          <a:solidFill>
            <a:srgbClr val="000099"/>
          </a:solidFill>
          <a:latin typeface="+mn-lt"/>
          <a:cs typeface="+mn-cs"/>
        </a:defRPr>
      </a:lvl4pPr>
      <a:lvl5pPr marL="2057400" indent="-228600" algn="l" rtl="0" eaLnBrk="0" fontAlgn="base" hangingPunct="0">
        <a:spcBef>
          <a:spcPct val="20000"/>
        </a:spcBef>
        <a:spcAft>
          <a:spcPct val="0"/>
        </a:spcAft>
        <a:buBlip>
          <a:blip r:embed="rId17"/>
        </a:buBlip>
        <a:defRPr sz="1600">
          <a:solidFill>
            <a:schemeClr val="tx1"/>
          </a:solidFill>
          <a:latin typeface="+mn-lt"/>
          <a:cs typeface="+mn-cs"/>
        </a:defRPr>
      </a:lvl5pPr>
      <a:lvl6pPr marL="2514600" indent="-228600" algn="l" rtl="0" fontAlgn="base">
        <a:spcBef>
          <a:spcPct val="20000"/>
        </a:spcBef>
        <a:spcAft>
          <a:spcPct val="0"/>
        </a:spcAft>
        <a:buBlip>
          <a:blip r:embed="rId17"/>
        </a:buBlip>
        <a:defRPr sz="1600">
          <a:solidFill>
            <a:schemeClr val="tx1"/>
          </a:solidFill>
          <a:latin typeface="+mn-lt"/>
          <a:cs typeface="+mn-cs"/>
        </a:defRPr>
      </a:lvl6pPr>
      <a:lvl7pPr marL="2971800" indent="-228600" algn="l" rtl="0" fontAlgn="base">
        <a:spcBef>
          <a:spcPct val="20000"/>
        </a:spcBef>
        <a:spcAft>
          <a:spcPct val="0"/>
        </a:spcAft>
        <a:buBlip>
          <a:blip r:embed="rId17"/>
        </a:buBlip>
        <a:defRPr sz="1600">
          <a:solidFill>
            <a:schemeClr val="tx1"/>
          </a:solidFill>
          <a:latin typeface="+mn-lt"/>
          <a:cs typeface="+mn-cs"/>
        </a:defRPr>
      </a:lvl7pPr>
      <a:lvl8pPr marL="3429000" indent="-228600" algn="l" rtl="0" fontAlgn="base">
        <a:spcBef>
          <a:spcPct val="20000"/>
        </a:spcBef>
        <a:spcAft>
          <a:spcPct val="0"/>
        </a:spcAft>
        <a:buBlip>
          <a:blip r:embed="rId17"/>
        </a:buBlip>
        <a:defRPr sz="1600">
          <a:solidFill>
            <a:schemeClr val="tx1"/>
          </a:solidFill>
          <a:latin typeface="+mn-lt"/>
          <a:cs typeface="+mn-cs"/>
        </a:defRPr>
      </a:lvl8pPr>
      <a:lvl9pPr marL="3886200" indent="-228600" algn="l" rtl="0" fontAlgn="base">
        <a:spcBef>
          <a:spcPct val="20000"/>
        </a:spcBef>
        <a:spcAft>
          <a:spcPct val="0"/>
        </a:spcAft>
        <a:buBlip>
          <a:blip r:embed="rId17"/>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upload.wikimedia.org/wikipedia/commons/a/a2/SDLC_Phases_Related_to_Management_Controls.jpg"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839788" y="2662238"/>
            <a:ext cx="7772400" cy="817562"/>
          </a:xfrm>
          <a:prstGeom prst="rect">
            <a:avLst/>
          </a:prstGeom>
          <a:noFill/>
          <a:ln w="0">
            <a:solidFill>
              <a:schemeClr val="bg1"/>
            </a:solidFill>
            <a:miter lim="800000"/>
            <a:headEnd/>
            <a:tailEnd/>
          </a:ln>
        </p:spPr>
        <p:txBody>
          <a:bodyPr/>
          <a:lstStyle/>
          <a:p>
            <a:pPr eaLnBrk="1" hangingPunct="1"/>
            <a:r>
              <a:rPr lang="en-US" sz="5000" b="1" smtClean="0">
                <a:solidFill>
                  <a:schemeClr val="tx1"/>
                </a:solidFill>
                <a:latin typeface="Arial" charset="0"/>
                <a:cs typeface="Arial" charset="0"/>
              </a:rPr>
              <a:t>Fundamentals of </a:t>
            </a:r>
            <a:br>
              <a:rPr lang="en-US" sz="5000" b="1" smtClean="0">
                <a:solidFill>
                  <a:schemeClr val="tx1"/>
                </a:solidFill>
                <a:latin typeface="Arial" charset="0"/>
                <a:cs typeface="Arial" charset="0"/>
              </a:rPr>
            </a:br>
            <a:r>
              <a:rPr lang="en-US" sz="5000" b="1" smtClean="0">
                <a:solidFill>
                  <a:schemeClr val="tx1"/>
                </a:solidFill>
                <a:latin typeface="Arial" charset="0"/>
                <a:cs typeface="Arial" charset="0"/>
              </a:rPr>
              <a:t>Information Technology</a:t>
            </a:r>
            <a:br>
              <a:rPr lang="en-US" sz="5000" b="1" smtClean="0">
                <a:solidFill>
                  <a:schemeClr val="tx1"/>
                </a:solidFill>
                <a:latin typeface="Arial" charset="0"/>
                <a:cs typeface="Arial" charset="0"/>
              </a:rPr>
            </a:br>
            <a:r>
              <a:rPr lang="en-US" sz="5000" b="1" smtClean="0">
                <a:solidFill>
                  <a:schemeClr val="tx1"/>
                </a:solidFill>
                <a:latin typeface="Arial" charset="0"/>
                <a:cs typeface="Arial" charset="0"/>
              </a:rPr>
              <a:t>UNIT - II</a:t>
            </a:r>
          </a:p>
        </p:txBody>
      </p:sp>
      <p:graphicFrame>
        <p:nvGraphicFramePr>
          <p:cNvPr id="1026" name="AutoShape 4"/>
          <p:cNvGraphicFramePr>
            <a:graphicFrameLocks noChangeAspect="1"/>
          </p:cNvGraphicFramePr>
          <p:nvPr/>
        </p:nvGraphicFramePr>
        <p:xfrm>
          <a:off x="395288" y="4297363"/>
          <a:ext cx="914400" cy="914400"/>
        </p:xfrm>
        <a:graphic>
          <a:graphicData uri="http://schemas.openxmlformats.org/presentationml/2006/ole">
            <p:oleObj spid="_x0000_s1026" name="File" r:id="rId3" imgW="0" imgH="0" progId="Outlook.FileAttac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80">
                                          <p:stCondLst>
                                            <p:cond delay="0"/>
                                          </p:stCondLst>
                                        </p:cTn>
                                        <p:tgtEl>
                                          <p:spTgt spid="4098"/>
                                        </p:tgtEl>
                                      </p:cBhvr>
                                    </p:animEffect>
                                    <p:anim calcmode="lin" valueType="num">
                                      <p:cBhvr>
                                        <p:cTn id="8"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8"/>
                                        </p:tgtEl>
                                      </p:cBhvr>
                                      <p:to x="100000" y="60000"/>
                                    </p:animScale>
                                    <p:animScale>
                                      <p:cBhvr>
                                        <p:cTn id="14" dur="166" decel="50000">
                                          <p:stCondLst>
                                            <p:cond delay="676"/>
                                          </p:stCondLst>
                                        </p:cTn>
                                        <p:tgtEl>
                                          <p:spTgt spid="4098"/>
                                        </p:tgtEl>
                                      </p:cBhvr>
                                      <p:to x="100000" y="100000"/>
                                    </p:animScale>
                                    <p:animScale>
                                      <p:cBhvr>
                                        <p:cTn id="15" dur="26">
                                          <p:stCondLst>
                                            <p:cond delay="1312"/>
                                          </p:stCondLst>
                                        </p:cTn>
                                        <p:tgtEl>
                                          <p:spTgt spid="4098"/>
                                        </p:tgtEl>
                                      </p:cBhvr>
                                      <p:to x="100000" y="80000"/>
                                    </p:animScale>
                                    <p:animScale>
                                      <p:cBhvr>
                                        <p:cTn id="16" dur="166" decel="50000">
                                          <p:stCondLst>
                                            <p:cond delay="1338"/>
                                          </p:stCondLst>
                                        </p:cTn>
                                        <p:tgtEl>
                                          <p:spTgt spid="4098"/>
                                        </p:tgtEl>
                                      </p:cBhvr>
                                      <p:to x="100000" y="100000"/>
                                    </p:animScale>
                                    <p:animScale>
                                      <p:cBhvr>
                                        <p:cTn id="17" dur="26">
                                          <p:stCondLst>
                                            <p:cond delay="1642"/>
                                          </p:stCondLst>
                                        </p:cTn>
                                        <p:tgtEl>
                                          <p:spTgt spid="4098"/>
                                        </p:tgtEl>
                                      </p:cBhvr>
                                      <p:to x="100000" y="90000"/>
                                    </p:animScale>
                                    <p:animScale>
                                      <p:cBhvr>
                                        <p:cTn id="18" dur="166" decel="50000">
                                          <p:stCondLst>
                                            <p:cond delay="1668"/>
                                          </p:stCondLst>
                                        </p:cTn>
                                        <p:tgtEl>
                                          <p:spTgt spid="4098"/>
                                        </p:tgtEl>
                                      </p:cBhvr>
                                      <p:to x="100000" y="100000"/>
                                    </p:animScale>
                                    <p:animScale>
                                      <p:cBhvr>
                                        <p:cTn id="19" dur="26">
                                          <p:stCondLst>
                                            <p:cond delay="1808"/>
                                          </p:stCondLst>
                                        </p:cTn>
                                        <p:tgtEl>
                                          <p:spTgt spid="4098"/>
                                        </p:tgtEl>
                                      </p:cBhvr>
                                      <p:to x="100000" y="95000"/>
                                    </p:animScale>
                                    <p:animScale>
                                      <p:cBhvr>
                                        <p:cTn id="20"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1565275"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2291" name="Rectangle 5"/>
          <p:cNvSpPr>
            <a:spLocks noGrp="1" noChangeArrowheads="1"/>
          </p:cNvSpPr>
          <p:nvPr>
            <p:ph idx="1"/>
          </p:nvPr>
        </p:nvSpPr>
        <p:spPr/>
        <p:txBody>
          <a:bodyPr/>
          <a:lstStyle/>
          <a:p>
            <a:pPr algn="ctr" eaLnBrk="1" hangingPunct="1">
              <a:buFontTx/>
              <a:buNone/>
            </a:pPr>
            <a:r>
              <a:rPr lang="en-US" sz="2400" b="1" smtClean="0"/>
              <a:t>Software Life Cycle Models</a:t>
            </a:r>
          </a:p>
        </p:txBody>
      </p:sp>
      <p:sp>
        <p:nvSpPr>
          <p:cNvPr id="12292" name="Rectangle 6"/>
          <p:cNvSpPr>
            <a:spLocks noChangeArrowheads="1"/>
          </p:cNvSpPr>
          <p:nvPr/>
        </p:nvSpPr>
        <p:spPr bwMode="auto">
          <a:xfrm>
            <a:off x="414338" y="1806575"/>
            <a:ext cx="8215312" cy="1187450"/>
          </a:xfrm>
          <a:prstGeom prst="rect">
            <a:avLst/>
          </a:prstGeom>
          <a:noFill/>
          <a:ln w="9525">
            <a:noFill/>
            <a:miter lim="800000"/>
            <a:headEnd/>
            <a:tailEnd/>
          </a:ln>
        </p:spPr>
        <p:txBody>
          <a:bodyPr>
            <a:spAutoFit/>
          </a:bodyPr>
          <a:lstStyle/>
          <a:p>
            <a:pPr algn="just"/>
            <a:r>
              <a:rPr lang="en-US"/>
              <a:t>The goal of Software Engineering is to provide models and processes that lead to the production of well-documented maintainable software in a manner that is predictable.</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09571" name="Text Box 3"/>
          <p:cNvSpPr txBox="1">
            <a:spLocks noChangeArrowheads="1"/>
          </p:cNvSpPr>
          <p:nvPr/>
        </p:nvSpPr>
        <p:spPr bwMode="auto">
          <a:xfrm>
            <a:off x="2305050" y="1009650"/>
            <a:ext cx="392430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Plasma Display </a:t>
            </a:r>
          </a:p>
        </p:txBody>
      </p:sp>
      <p:sp>
        <p:nvSpPr>
          <p:cNvPr id="109572" name="Text Box 4"/>
          <p:cNvSpPr txBox="1">
            <a:spLocks noChangeArrowheads="1"/>
          </p:cNvSpPr>
          <p:nvPr/>
        </p:nvSpPr>
        <p:spPr bwMode="auto">
          <a:xfrm>
            <a:off x="304800" y="1581150"/>
            <a:ext cx="8553450" cy="3970318"/>
          </a:xfrm>
          <a:prstGeom prst="rect">
            <a:avLst/>
          </a:prstGeom>
          <a:noFill/>
          <a:ln w="9525">
            <a:noFill/>
            <a:miter lim="800000"/>
            <a:headEnd/>
            <a:tailEnd/>
          </a:ln>
        </p:spPr>
        <p:txBody>
          <a:bodyPr>
            <a:spAutoFit/>
          </a:bodyPr>
          <a:lstStyle/>
          <a:p>
            <a:pPr algn="just">
              <a:spcBef>
                <a:spcPct val="50000"/>
              </a:spcBef>
            </a:pPr>
            <a:r>
              <a:rPr lang="en-US" dirty="0">
                <a:latin typeface="Arial" charset="0"/>
              </a:rPr>
              <a:t>A </a:t>
            </a:r>
            <a:r>
              <a:rPr lang="en-US" b="1" dirty="0">
                <a:latin typeface="Arial" charset="0"/>
              </a:rPr>
              <a:t>plasma display panel</a:t>
            </a:r>
            <a:r>
              <a:rPr lang="en-US" dirty="0">
                <a:latin typeface="Arial" charset="0"/>
              </a:rPr>
              <a:t> (</a:t>
            </a:r>
            <a:r>
              <a:rPr lang="en-US" b="1" dirty="0">
                <a:latin typeface="Arial" charset="0"/>
              </a:rPr>
              <a:t>PDP</a:t>
            </a:r>
            <a:r>
              <a:rPr lang="en-US" dirty="0">
                <a:latin typeface="Arial" charset="0"/>
              </a:rPr>
              <a:t>) is a type of flat panel display common to large TV displays (80 cm or larger). </a:t>
            </a:r>
          </a:p>
          <a:p>
            <a:pPr algn="just">
              <a:spcBef>
                <a:spcPct val="50000"/>
              </a:spcBef>
            </a:pPr>
            <a:r>
              <a:rPr lang="en-US" dirty="0">
                <a:latin typeface="Arial" charset="0"/>
              </a:rPr>
              <a:t>They are called "plasma" displays because the pixels rely on plasma cells, or what are in essence chambers more commonly known as fluorescent lamps. </a:t>
            </a:r>
          </a:p>
          <a:p>
            <a:pPr algn="just">
              <a:spcBef>
                <a:spcPct val="50000"/>
              </a:spcBef>
            </a:pPr>
            <a:r>
              <a:rPr lang="en-US" dirty="0">
                <a:latin typeface="Arial" charset="0"/>
              </a:rPr>
              <a:t>A panel typically has millions of tiny cells in compartmentalized space between two panels of glass. </a:t>
            </a:r>
          </a:p>
          <a:p>
            <a:pPr algn="just">
              <a:spcBef>
                <a:spcPct val="50000"/>
              </a:spcBef>
            </a:pPr>
            <a:r>
              <a:rPr lang="en-US" dirty="0">
                <a:latin typeface="Arial" charset="0"/>
              </a:rPr>
              <a:t>These compartments, or "bulbs" or "cells", hold a mixture of noble gases and a </a:t>
            </a:r>
            <a:r>
              <a:rPr lang="en-US" dirty="0" smtClean="0">
                <a:latin typeface="Arial" charset="0"/>
              </a:rPr>
              <a:t>very small </a:t>
            </a:r>
            <a:r>
              <a:rPr lang="en-US" dirty="0">
                <a:latin typeface="Arial" charset="0"/>
              </a:rPr>
              <a:t>amount of mercury. </a:t>
            </a: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13667" name="Text Box 3"/>
          <p:cNvSpPr txBox="1">
            <a:spLocks noChangeArrowheads="1"/>
          </p:cNvSpPr>
          <p:nvPr/>
        </p:nvSpPr>
        <p:spPr bwMode="auto">
          <a:xfrm>
            <a:off x="2305050" y="1009650"/>
            <a:ext cx="392430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Liquid Crystal Display </a:t>
            </a:r>
          </a:p>
        </p:txBody>
      </p:sp>
      <p:sp>
        <p:nvSpPr>
          <p:cNvPr id="113668" name="Text Box 5"/>
          <p:cNvSpPr txBox="1">
            <a:spLocks noChangeArrowheads="1"/>
          </p:cNvSpPr>
          <p:nvPr/>
        </p:nvSpPr>
        <p:spPr bwMode="auto">
          <a:xfrm>
            <a:off x="400050" y="1524000"/>
            <a:ext cx="8362950" cy="4473575"/>
          </a:xfrm>
          <a:prstGeom prst="rect">
            <a:avLst/>
          </a:prstGeom>
          <a:noFill/>
          <a:ln w="9525">
            <a:noFill/>
            <a:miter lim="800000"/>
            <a:headEnd/>
            <a:tailEnd/>
          </a:ln>
        </p:spPr>
        <p:txBody>
          <a:bodyPr>
            <a:spAutoFit/>
          </a:bodyPr>
          <a:lstStyle/>
          <a:p>
            <a:pPr algn="just"/>
            <a:r>
              <a:rPr lang="en-US">
                <a:latin typeface="Arial" charset="0"/>
              </a:rPr>
              <a:t>A </a:t>
            </a:r>
            <a:r>
              <a:rPr lang="en-US" b="1">
                <a:latin typeface="Arial" charset="0"/>
              </a:rPr>
              <a:t>liquid crystal display</a:t>
            </a:r>
            <a:r>
              <a:rPr lang="en-US">
                <a:latin typeface="Arial" charset="0"/>
              </a:rPr>
              <a:t> (</a:t>
            </a:r>
            <a:r>
              <a:rPr lang="en-US" b="1">
                <a:latin typeface="Arial" charset="0"/>
              </a:rPr>
              <a:t>LCD</a:t>
            </a:r>
            <a:r>
              <a:rPr lang="en-US">
                <a:latin typeface="Arial" charset="0"/>
              </a:rPr>
              <a:t>) is a thin, flat electronic visual display that uses the light modulating properties of liquid crystals (LCs). LCs do not emit light directly.</a:t>
            </a:r>
          </a:p>
          <a:p>
            <a:pPr algn="just"/>
            <a:endParaRPr lang="en-US">
              <a:latin typeface="Arial" charset="0"/>
            </a:endParaRPr>
          </a:p>
          <a:p>
            <a:pPr algn="just"/>
            <a:r>
              <a:rPr lang="en-US">
                <a:latin typeface="Arial" charset="0"/>
              </a:rPr>
              <a:t>They are used in a wide range of applications including: computer monitors, television, instrument panels, aircraft cockpit displays, signage, etc. </a:t>
            </a:r>
          </a:p>
          <a:p>
            <a:pPr algn="just"/>
            <a:endParaRPr lang="en-US">
              <a:latin typeface="Arial" charset="0"/>
            </a:endParaRPr>
          </a:p>
          <a:p>
            <a:pPr algn="just"/>
            <a:r>
              <a:rPr lang="en-US">
                <a:latin typeface="Arial" charset="0"/>
              </a:rPr>
              <a:t>They are common in consumer devices such as video players, gaming devices, clocks, watches, calculators, and telephones. LCDs have displaced cathode ray tube (CRT) displays in most applications. </a:t>
            </a: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14691" name="Text Box 4"/>
          <p:cNvSpPr txBox="1">
            <a:spLocks noChangeArrowheads="1"/>
          </p:cNvSpPr>
          <p:nvPr/>
        </p:nvSpPr>
        <p:spPr bwMode="auto">
          <a:xfrm>
            <a:off x="323850" y="952500"/>
            <a:ext cx="8362950" cy="5568950"/>
          </a:xfrm>
          <a:prstGeom prst="rect">
            <a:avLst/>
          </a:prstGeom>
          <a:noFill/>
          <a:ln w="9525">
            <a:noFill/>
            <a:miter lim="800000"/>
            <a:headEnd/>
            <a:tailEnd/>
          </a:ln>
        </p:spPr>
        <p:txBody>
          <a:bodyPr>
            <a:spAutoFit/>
          </a:bodyPr>
          <a:lstStyle/>
          <a:p>
            <a:pPr algn="just"/>
            <a:r>
              <a:rPr lang="en-US">
                <a:latin typeface="Arial" charset="0"/>
              </a:rPr>
              <a:t>They are usually more compact, lightweight, portable, less expensive, more reliable, and easier on the eyes. </a:t>
            </a:r>
          </a:p>
          <a:p>
            <a:pPr algn="just"/>
            <a:endParaRPr lang="en-US">
              <a:latin typeface="Arial" charset="0"/>
            </a:endParaRPr>
          </a:p>
          <a:p>
            <a:pPr algn="just"/>
            <a:r>
              <a:rPr lang="en-US">
                <a:latin typeface="Arial" charset="0"/>
              </a:rPr>
              <a:t>They are available in a wider range of screen sizes than CRT and plasma displays, and since they do not use phosphors, they cannot suffer image burn-in.</a:t>
            </a:r>
          </a:p>
          <a:p>
            <a:pPr algn="just"/>
            <a:endParaRPr lang="en-US">
              <a:latin typeface="Arial" charset="0"/>
            </a:endParaRPr>
          </a:p>
          <a:p>
            <a:pPr algn="just"/>
            <a:r>
              <a:rPr lang="en-US">
                <a:latin typeface="Arial" charset="0"/>
              </a:rPr>
              <a:t>LCDs are more energy efficient and offer safer disposal than CRTs. Its low electrical power consumption enables it to be used in battery-powered electronic equipment. </a:t>
            </a:r>
          </a:p>
          <a:p>
            <a:pPr algn="just"/>
            <a:endParaRPr lang="en-US">
              <a:latin typeface="Arial" charset="0"/>
            </a:endParaRPr>
          </a:p>
          <a:p>
            <a:pPr algn="just"/>
            <a:r>
              <a:rPr lang="en-US">
                <a:latin typeface="Arial" charset="0"/>
              </a:rPr>
              <a:t>It is an electronically-modulated optical device made up of any number of pixels filled with liquid crystals and arrayed in front of a light source (backlight)or reflector to produce images in colour or monochrome. </a:t>
            </a: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16739" name="Text Box 3"/>
          <p:cNvSpPr txBox="1">
            <a:spLocks noChangeArrowheads="1"/>
          </p:cNvSpPr>
          <p:nvPr/>
        </p:nvSpPr>
        <p:spPr bwMode="auto">
          <a:xfrm>
            <a:off x="400050" y="1219200"/>
            <a:ext cx="8267700" cy="1735138"/>
          </a:xfrm>
          <a:prstGeom prst="rect">
            <a:avLst/>
          </a:prstGeom>
          <a:noFill/>
          <a:ln w="9525">
            <a:noFill/>
            <a:miter lim="800000"/>
            <a:headEnd/>
            <a:tailEnd/>
          </a:ln>
        </p:spPr>
        <p:txBody>
          <a:bodyPr>
            <a:spAutoFit/>
          </a:bodyPr>
          <a:lstStyle/>
          <a:p>
            <a:pPr algn="just">
              <a:spcBef>
                <a:spcPct val="50000"/>
              </a:spcBef>
            </a:pPr>
            <a:r>
              <a:rPr lang="en-US" b="1">
                <a:latin typeface="Arial" charset="0"/>
              </a:rPr>
              <a:t>Printers</a:t>
            </a:r>
          </a:p>
          <a:p>
            <a:pPr algn="just">
              <a:spcBef>
                <a:spcPct val="50000"/>
              </a:spcBef>
            </a:pPr>
            <a:endParaRPr lang="en-US" b="1">
              <a:latin typeface="Arial" charset="0"/>
            </a:endParaRPr>
          </a:p>
          <a:p>
            <a:r>
              <a:rPr lang="en-US">
                <a:latin typeface="Arial" charset="0"/>
              </a:rPr>
              <a:t>Most common output devices for producing hard-copy</a:t>
            </a:r>
          </a:p>
          <a:p>
            <a:r>
              <a:rPr lang="en-US">
                <a:latin typeface="Arial" charset="0"/>
              </a:rPr>
              <a:t>output</a:t>
            </a: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17763" name="Text Box 3"/>
          <p:cNvSpPr txBox="1">
            <a:spLocks noChangeArrowheads="1"/>
          </p:cNvSpPr>
          <p:nvPr/>
        </p:nvSpPr>
        <p:spPr bwMode="auto">
          <a:xfrm>
            <a:off x="400050" y="1219200"/>
            <a:ext cx="8267700" cy="4291013"/>
          </a:xfrm>
          <a:prstGeom prst="rect">
            <a:avLst/>
          </a:prstGeom>
          <a:noFill/>
          <a:ln w="9525">
            <a:noFill/>
            <a:miter lim="800000"/>
            <a:headEnd/>
            <a:tailEnd/>
          </a:ln>
        </p:spPr>
        <p:txBody>
          <a:bodyPr>
            <a:spAutoFit/>
          </a:bodyPr>
          <a:lstStyle/>
          <a:p>
            <a:pPr algn="just">
              <a:spcBef>
                <a:spcPct val="50000"/>
              </a:spcBef>
            </a:pPr>
            <a:r>
              <a:rPr lang="en-US" b="1">
                <a:latin typeface="Arial" charset="0"/>
              </a:rPr>
              <a:t>Dot-Matrix Printers</a:t>
            </a:r>
          </a:p>
          <a:p>
            <a:pPr algn="just">
              <a:spcBef>
                <a:spcPct val="50000"/>
              </a:spcBef>
            </a:pPr>
            <a:endParaRPr lang="en-US" b="1">
              <a:latin typeface="Arial" charset="0"/>
            </a:endParaRPr>
          </a:p>
          <a:p>
            <a:pPr>
              <a:buFontTx/>
              <a:buChar char="•"/>
            </a:pPr>
            <a:r>
              <a:rPr lang="en-US">
                <a:latin typeface="Arial" charset="0"/>
              </a:rPr>
              <a:t>Character printers that form characters and all kinds of images as a pattern of dots</a:t>
            </a:r>
          </a:p>
          <a:p>
            <a:pPr>
              <a:buFontTx/>
              <a:buChar char="•"/>
            </a:pPr>
            <a:r>
              <a:rPr lang="en-US">
                <a:latin typeface="Arial" charset="0"/>
              </a:rPr>
              <a:t>Print many special characters, different sizes of print and graphics such as charts and graphs</a:t>
            </a:r>
          </a:p>
          <a:p>
            <a:pPr>
              <a:buFontTx/>
              <a:buChar char="•"/>
            </a:pPr>
            <a:r>
              <a:rPr lang="en-US">
                <a:latin typeface="Arial" charset="0"/>
              </a:rPr>
              <a:t>Impact printers can be used for generating multiple copies by using carbon paper or its equivalent</a:t>
            </a:r>
          </a:p>
          <a:p>
            <a:pPr>
              <a:buFontTx/>
              <a:buChar char="•"/>
            </a:pPr>
            <a:r>
              <a:rPr lang="en-US">
                <a:latin typeface="Arial" charset="0"/>
              </a:rPr>
              <a:t>Slow, with speeds usually ranging between 30 to 600 characters per second Cheap in both initial cost and cost of operation</a:t>
            </a: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18787" name="Text Box 3"/>
          <p:cNvSpPr txBox="1">
            <a:spLocks noChangeArrowheads="1"/>
          </p:cNvSpPr>
          <p:nvPr/>
        </p:nvSpPr>
        <p:spPr bwMode="auto">
          <a:xfrm>
            <a:off x="400050" y="1219200"/>
            <a:ext cx="8267700" cy="457200"/>
          </a:xfrm>
          <a:prstGeom prst="rect">
            <a:avLst/>
          </a:prstGeom>
          <a:noFill/>
          <a:ln w="9525">
            <a:noFill/>
            <a:miter lim="800000"/>
            <a:headEnd/>
            <a:tailEnd/>
          </a:ln>
        </p:spPr>
        <p:txBody>
          <a:bodyPr>
            <a:spAutoFit/>
          </a:bodyPr>
          <a:lstStyle/>
          <a:p>
            <a:pPr algn="just">
              <a:spcBef>
                <a:spcPct val="50000"/>
              </a:spcBef>
            </a:pPr>
            <a:r>
              <a:rPr lang="en-US" b="1">
                <a:latin typeface="Arial" charset="0"/>
              </a:rPr>
              <a:t>Dot-Matrix Printers</a:t>
            </a:r>
          </a:p>
        </p:txBody>
      </p:sp>
      <p:pic>
        <p:nvPicPr>
          <p:cNvPr id="118788" name="Picture 4"/>
          <p:cNvPicPr>
            <a:picLocks noGrp="1" noChangeAspect="1" noChangeArrowheads="1"/>
          </p:cNvPicPr>
          <p:nvPr>
            <p:ph idx="1"/>
          </p:nvPr>
        </p:nvPicPr>
        <p:blipFill>
          <a:blip r:embed="rId3" cstate="print"/>
          <a:srcRect/>
          <a:stretch>
            <a:fillRect/>
          </a:stretch>
        </p:blipFill>
        <p:spPr>
          <a:xfrm>
            <a:off x="2443163" y="2265363"/>
            <a:ext cx="4308475" cy="2722562"/>
          </a:xfrm>
          <a:noFill/>
        </p:spPr>
      </p:pic>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19811" name="Text Box 3"/>
          <p:cNvSpPr txBox="1">
            <a:spLocks noChangeArrowheads="1"/>
          </p:cNvSpPr>
          <p:nvPr/>
        </p:nvSpPr>
        <p:spPr bwMode="auto">
          <a:xfrm>
            <a:off x="400050" y="1219200"/>
            <a:ext cx="8267700" cy="5751513"/>
          </a:xfrm>
          <a:prstGeom prst="rect">
            <a:avLst/>
          </a:prstGeom>
          <a:noFill/>
          <a:ln w="9525">
            <a:noFill/>
            <a:miter lim="800000"/>
            <a:headEnd/>
            <a:tailEnd/>
          </a:ln>
        </p:spPr>
        <p:txBody>
          <a:bodyPr>
            <a:spAutoFit/>
          </a:bodyPr>
          <a:lstStyle/>
          <a:p>
            <a:pPr algn="just">
              <a:spcBef>
                <a:spcPct val="50000"/>
              </a:spcBef>
            </a:pPr>
            <a:r>
              <a:rPr lang="en-US" b="1">
                <a:latin typeface="Arial" charset="0"/>
              </a:rPr>
              <a:t>Inkjet Printers</a:t>
            </a:r>
          </a:p>
          <a:p>
            <a:pPr algn="just">
              <a:spcBef>
                <a:spcPct val="50000"/>
              </a:spcBef>
            </a:pPr>
            <a:endParaRPr lang="en-US" b="1">
              <a:latin typeface="Arial" charset="0"/>
            </a:endParaRPr>
          </a:p>
          <a:p>
            <a:pPr algn="just">
              <a:buFontTx/>
              <a:buChar char="•"/>
            </a:pPr>
            <a:r>
              <a:rPr lang="en-US">
                <a:latin typeface="Arial" charset="0"/>
              </a:rPr>
              <a:t>Character printers that form characters and all kinds of images by spraying small drops of ink on to the paper </a:t>
            </a:r>
          </a:p>
          <a:p>
            <a:pPr algn="just">
              <a:buFontTx/>
              <a:buChar char="•"/>
            </a:pPr>
            <a:r>
              <a:rPr lang="en-US">
                <a:latin typeface="Arial" charset="0"/>
              </a:rPr>
              <a:t>Print head contains up to 64 tiny nozzles that can be selectively heated up in a few micro seconds by an integrated circuit register</a:t>
            </a:r>
          </a:p>
          <a:p>
            <a:pPr algn="just">
              <a:buFontTx/>
              <a:buChar char="•"/>
            </a:pPr>
            <a:r>
              <a:rPr lang="en-US">
                <a:latin typeface="Arial" charset="0"/>
              </a:rPr>
              <a:t>To print a character, the printer selectively heats the  appropriate set of nozzles as the print head moves  horizontally </a:t>
            </a:r>
          </a:p>
          <a:p>
            <a:pPr algn="just">
              <a:buFontTx/>
              <a:buChar char="•"/>
            </a:pPr>
            <a:r>
              <a:rPr lang="en-US">
                <a:latin typeface="Arial" charset="0"/>
              </a:rPr>
              <a:t>Can print many special characters, different sizes of print,</a:t>
            </a:r>
          </a:p>
          <a:p>
            <a:pPr algn="just"/>
            <a:r>
              <a:rPr lang="en-US">
                <a:latin typeface="Arial" charset="0"/>
              </a:rPr>
              <a:t> and graphics such as charts and graphs</a:t>
            </a:r>
            <a:endParaRPr lang="en-US" b="1">
              <a:latin typeface="Arial" charset="0"/>
            </a:endParaRPr>
          </a:p>
          <a:p>
            <a:pPr algn="just">
              <a:spcBef>
                <a:spcPct val="50000"/>
              </a:spcBef>
            </a:pPr>
            <a:endParaRPr lang="en-US" b="1">
              <a:latin typeface="Arial" charset="0"/>
            </a:endParaRPr>
          </a:p>
          <a:p>
            <a:pPr algn="just">
              <a:spcBef>
                <a:spcPct val="50000"/>
              </a:spcBef>
            </a:pPr>
            <a:endParaRPr lang="en-US" b="1">
              <a:latin typeface="Arial" charset="0"/>
            </a:endParaRPr>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20835" name="Text Box 3"/>
          <p:cNvSpPr txBox="1">
            <a:spLocks noChangeArrowheads="1"/>
          </p:cNvSpPr>
          <p:nvPr/>
        </p:nvSpPr>
        <p:spPr bwMode="auto">
          <a:xfrm>
            <a:off x="400050" y="1219200"/>
            <a:ext cx="8267700" cy="457200"/>
          </a:xfrm>
          <a:prstGeom prst="rect">
            <a:avLst/>
          </a:prstGeom>
          <a:noFill/>
          <a:ln w="9525">
            <a:noFill/>
            <a:miter lim="800000"/>
            <a:headEnd/>
            <a:tailEnd/>
          </a:ln>
        </p:spPr>
        <p:txBody>
          <a:bodyPr>
            <a:spAutoFit/>
          </a:bodyPr>
          <a:lstStyle/>
          <a:p>
            <a:pPr algn="just">
              <a:spcBef>
                <a:spcPct val="50000"/>
              </a:spcBef>
            </a:pPr>
            <a:r>
              <a:rPr lang="en-US" b="1">
                <a:latin typeface="Arial" charset="0"/>
              </a:rPr>
              <a:t>Inkjet Printers</a:t>
            </a:r>
          </a:p>
        </p:txBody>
      </p:sp>
      <p:pic>
        <p:nvPicPr>
          <p:cNvPr id="120836" name="Picture 4"/>
          <p:cNvPicPr>
            <a:picLocks noGrp="1" noChangeAspect="1" noChangeArrowheads="1"/>
          </p:cNvPicPr>
          <p:nvPr>
            <p:ph idx="1"/>
          </p:nvPr>
        </p:nvPicPr>
        <p:blipFill>
          <a:blip r:embed="rId3" cstate="print"/>
          <a:srcRect/>
          <a:stretch>
            <a:fillRect/>
          </a:stretch>
        </p:blipFill>
        <p:spPr>
          <a:xfrm>
            <a:off x="2460625" y="2335213"/>
            <a:ext cx="4083050" cy="2543175"/>
          </a:xfrm>
          <a:noFill/>
        </p:spPr>
      </p:pic>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21859" name="Text Box 3"/>
          <p:cNvSpPr txBox="1">
            <a:spLocks noChangeArrowheads="1"/>
          </p:cNvSpPr>
          <p:nvPr/>
        </p:nvSpPr>
        <p:spPr bwMode="auto">
          <a:xfrm>
            <a:off x="400050" y="1219200"/>
            <a:ext cx="8267700" cy="5021263"/>
          </a:xfrm>
          <a:prstGeom prst="rect">
            <a:avLst/>
          </a:prstGeom>
          <a:noFill/>
          <a:ln w="9525">
            <a:noFill/>
            <a:miter lim="800000"/>
            <a:headEnd/>
            <a:tailEnd/>
          </a:ln>
        </p:spPr>
        <p:txBody>
          <a:bodyPr>
            <a:spAutoFit/>
          </a:bodyPr>
          <a:lstStyle/>
          <a:p>
            <a:pPr algn="just">
              <a:spcBef>
                <a:spcPct val="50000"/>
              </a:spcBef>
            </a:pPr>
            <a:r>
              <a:rPr lang="en-US" b="1">
                <a:latin typeface="Arial" charset="0"/>
              </a:rPr>
              <a:t>Drum Printers</a:t>
            </a:r>
          </a:p>
          <a:p>
            <a:pPr algn="just">
              <a:spcBef>
                <a:spcPct val="50000"/>
              </a:spcBef>
            </a:pPr>
            <a:endParaRPr lang="en-US" b="1">
              <a:latin typeface="Arial" charset="0"/>
            </a:endParaRPr>
          </a:p>
          <a:p>
            <a:pPr algn="just">
              <a:buFontTx/>
              <a:buChar char="•"/>
            </a:pPr>
            <a:r>
              <a:rPr lang="en-US">
                <a:latin typeface="Arial" charset="0"/>
              </a:rPr>
              <a:t>Line printers that print one line at a time</a:t>
            </a:r>
          </a:p>
          <a:p>
            <a:pPr algn="just">
              <a:buFontTx/>
              <a:buChar char="•"/>
            </a:pPr>
            <a:r>
              <a:rPr lang="en-US">
                <a:latin typeface="Arial" charset="0"/>
              </a:rPr>
              <a:t>Have a solid cylindrical drum with characters embossed</a:t>
            </a:r>
          </a:p>
          <a:p>
            <a:pPr algn="just"/>
            <a:r>
              <a:rPr lang="en-US">
                <a:latin typeface="Arial" charset="0"/>
              </a:rPr>
              <a:t> on its surface in the form of circular bands</a:t>
            </a:r>
          </a:p>
          <a:p>
            <a:pPr algn="just">
              <a:buFontTx/>
              <a:buChar char="•"/>
            </a:pPr>
            <a:r>
              <a:rPr lang="en-US">
                <a:latin typeface="Arial" charset="0"/>
              </a:rPr>
              <a:t>Set of hammers mounted in front of the drum in such a</a:t>
            </a:r>
          </a:p>
          <a:p>
            <a:pPr algn="just"/>
            <a:r>
              <a:rPr lang="en-US">
                <a:latin typeface="Arial" charset="0"/>
              </a:rPr>
              <a:t> manner that an inked ribbon and paper can be placed between the hammers and the drum</a:t>
            </a:r>
          </a:p>
          <a:p>
            <a:pPr algn="just">
              <a:buFontTx/>
              <a:buChar char="•"/>
            </a:pPr>
            <a:r>
              <a:rPr lang="en-US">
                <a:latin typeface="Arial" charset="0"/>
              </a:rPr>
              <a:t>Can only print a pre-defined set of characters in a predefined  style that is embossed on the drum</a:t>
            </a:r>
          </a:p>
          <a:p>
            <a:pPr algn="just">
              <a:buFontTx/>
              <a:buChar char="•"/>
            </a:pPr>
            <a:r>
              <a:rPr lang="en-US">
                <a:latin typeface="Arial" charset="0"/>
              </a:rPr>
              <a:t>Impact printers and usually monochrome</a:t>
            </a:r>
          </a:p>
          <a:p>
            <a:pPr algn="just">
              <a:buFontTx/>
              <a:buChar char="•"/>
            </a:pPr>
            <a:r>
              <a:rPr lang="en-US">
                <a:latin typeface="Arial" charset="0"/>
              </a:rPr>
              <a:t>Typical speeds are in the range of 300 to 2000 lines per</a:t>
            </a:r>
          </a:p>
          <a:p>
            <a:pPr algn="just">
              <a:buFontTx/>
              <a:buChar char="•"/>
            </a:pPr>
            <a:r>
              <a:rPr lang="en-US">
                <a:latin typeface="Arial" charset="0"/>
              </a:rPr>
              <a:t>minute</a:t>
            </a:r>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22883" name="Text Box 3"/>
          <p:cNvSpPr txBox="1">
            <a:spLocks noChangeArrowheads="1"/>
          </p:cNvSpPr>
          <p:nvPr/>
        </p:nvSpPr>
        <p:spPr bwMode="auto">
          <a:xfrm>
            <a:off x="400050" y="1219200"/>
            <a:ext cx="8267700" cy="457200"/>
          </a:xfrm>
          <a:prstGeom prst="rect">
            <a:avLst/>
          </a:prstGeom>
          <a:noFill/>
          <a:ln w="9525">
            <a:noFill/>
            <a:miter lim="800000"/>
            <a:headEnd/>
            <a:tailEnd/>
          </a:ln>
        </p:spPr>
        <p:txBody>
          <a:bodyPr>
            <a:spAutoFit/>
          </a:bodyPr>
          <a:lstStyle/>
          <a:p>
            <a:pPr algn="just">
              <a:spcBef>
                <a:spcPct val="50000"/>
              </a:spcBef>
            </a:pPr>
            <a:r>
              <a:rPr lang="en-US" b="1">
                <a:latin typeface="Arial" charset="0"/>
              </a:rPr>
              <a:t>Drum Printers</a:t>
            </a:r>
          </a:p>
        </p:txBody>
      </p:sp>
      <p:pic>
        <p:nvPicPr>
          <p:cNvPr id="122884" name="Picture 4"/>
          <p:cNvPicPr>
            <a:picLocks noGrp="1" noChangeAspect="1" noChangeArrowheads="1"/>
          </p:cNvPicPr>
          <p:nvPr>
            <p:ph idx="1"/>
          </p:nvPr>
        </p:nvPicPr>
        <p:blipFill>
          <a:blip r:embed="rId3" cstate="print"/>
          <a:srcRect/>
          <a:stretch>
            <a:fillRect/>
          </a:stretch>
        </p:blipFill>
        <p:spPr>
          <a:xfrm>
            <a:off x="1812925" y="1639888"/>
            <a:ext cx="5568950" cy="3971925"/>
          </a:xfrm>
          <a:noFill/>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565275"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3315" name="Rectangle 3"/>
          <p:cNvSpPr>
            <a:spLocks noGrp="1" noChangeArrowheads="1"/>
          </p:cNvSpPr>
          <p:nvPr>
            <p:ph idx="1"/>
          </p:nvPr>
        </p:nvSpPr>
        <p:spPr/>
        <p:txBody>
          <a:bodyPr/>
          <a:lstStyle/>
          <a:p>
            <a:pPr algn="ctr" eaLnBrk="1" hangingPunct="1">
              <a:buFontTx/>
              <a:buNone/>
            </a:pPr>
            <a:r>
              <a:rPr lang="en-US" sz="2400" b="1" smtClean="0"/>
              <a:t>Software Life Cycle Models</a:t>
            </a:r>
          </a:p>
        </p:txBody>
      </p:sp>
      <p:sp>
        <p:nvSpPr>
          <p:cNvPr id="13316" name="Rectangle 4"/>
          <p:cNvSpPr>
            <a:spLocks noChangeArrowheads="1"/>
          </p:cNvSpPr>
          <p:nvPr/>
        </p:nvSpPr>
        <p:spPr bwMode="auto">
          <a:xfrm>
            <a:off x="414338" y="1806575"/>
            <a:ext cx="8215312" cy="2678113"/>
          </a:xfrm>
          <a:prstGeom prst="rect">
            <a:avLst/>
          </a:prstGeom>
          <a:noFill/>
          <a:ln w="9525">
            <a:noFill/>
            <a:miter lim="800000"/>
            <a:headEnd/>
            <a:tailEnd/>
          </a:ln>
        </p:spPr>
        <p:txBody>
          <a:bodyPr>
            <a:spAutoFit/>
          </a:bodyPr>
          <a:lstStyle/>
          <a:p>
            <a:pPr algn="just"/>
            <a:r>
              <a:rPr lang="en-US"/>
              <a:t>“The period of time that starts when a software product is conceived and ends when the product is no longer available for use. </a:t>
            </a:r>
          </a:p>
          <a:p>
            <a:pPr algn="just"/>
            <a:r>
              <a:rPr lang="en-US"/>
              <a:t>The software life cycle typically includes a </a:t>
            </a:r>
            <a:r>
              <a:rPr lang="en-US" b="1"/>
              <a:t>requirement phase, design phase, implementation phase, test phase, installation and check out phase, operation and maintenance phase</a:t>
            </a:r>
            <a:r>
              <a:rPr lang="en-US"/>
              <a:t>, and sometimes retirement phase”.</a:t>
            </a: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24931" name="Text Box 3"/>
          <p:cNvSpPr txBox="1">
            <a:spLocks noChangeArrowheads="1"/>
          </p:cNvSpPr>
          <p:nvPr/>
        </p:nvSpPr>
        <p:spPr bwMode="auto">
          <a:xfrm>
            <a:off x="400050" y="1219200"/>
            <a:ext cx="8267700" cy="5078313"/>
          </a:xfrm>
          <a:prstGeom prst="rect">
            <a:avLst/>
          </a:prstGeom>
          <a:noFill/>
          <a:ln w="9525">
            <a:noFill/>
            <a:miter lim="800000"/>
            <a:headEnd/>
            <a:tailEnd/>
          </a:ln>
        </p:spPr>
        <p:txBody>
          <a:bodyPr>
            <a:spAutoFit/>
          </a:bodyPr>
          <a:lstStyle/>
          <a:p>
            <a:pPr algn="just">
              <a:spcBef>
                <a:spcPct val="50000"/>
              </a:spcBef>
            </a:pPr>
            <a:r>
              <a:rPr lang="en-US" b="1" dirty="0">
                <a:latin typeface="Arial" charset="0"/>
              </a:rPr>
              <a:t>Laser Printers</a:t>
            </a:r>
          </a:p>
          <a:p>
            <a:pPr algn="just">
              <a:spcBef>
                <a:spcPct val="50000"/>
              </a:spcBef>
            </a:pPr>
            <a:r>
              <a:rPr lang="en-US" dirty="0">
                <a:latin typeface="Arial" charset="0"/>
              </a:rPr>
              <a:t>Page printers that print one page at a time</a:t>
            </a:r>
          </a:p>
          <a:p>
            <a:pPr>
              <a:buFontTx/>
              <a:buChar char="•"/>
            </a:pPr>
            <a:r>
              <a:rPr lang="en-US" dirty="0">
                <a:latin typeface="Arial" charset="0"/>
              </a:rPr>
              <a:t>Consist of a laser beam source, a multi-sided mirror, a photoconductive drum and toner (tiny particles of oppositely charged ink)</a:t>
            </a:r>
          </a:p>
          <a:p>
            <a:pPr>
              <a:buFontTx/>
              <a:buChar char="•"/>
            </a:pPr>
            <a:r>
              <a:rPr lang="en-US" dirty="0">
                <a:latin typeface="Arial" charset="0"/>
              </a:rPr>
              <a:t>To print a page, the laser beam is focused on the electro statically charged drum by the spinning multi-sided mirror</a:t>
            </a:r>
          </a:p>
          <a:p>
            <a:pPr>
              <a:buFontTx/>
              <a:buChar char="•"/>
            </a:pPr>
            <a:r>
              <a:rPr lang="en-US" dirty="0">
                <a:latin typeface="Arial" charset="0"/>
              </a:rPr>
              <a:t>Toner sticks to the drum in the places the laser beam has</a:t>
            </a:r>
          </a:p>
          <a:p>
            <a:pPr>
              <a:buFontTx/>
              <a:buChar char="•"/>
            </a:pPr>
            <a:r>
              <a:rPr lang="en-US" dirty="0">
                <a:latin typeface="Arial" charset="0"/>
              </a:rPr>
              <a:t>charged the drum’s surface.</a:t>
            </a:r>
          </a:p>
          <a:p>
            <a:pPr>
              <a:buFontTx/>
              <a:buChar char="•"/>
            </a:pPr>
            <a:r>
              <a:rPr lang="en-US" dirty="0">
                <a:latin typeface="Arial" charset="0"/>
              </a:rPr>
              <a:t>Toner is then permanently fused on the paper with heat </a:t>
            </a:r>
            <a:r>
              <a:rPr lang="en-US" dirty="0" smtClean="0">
                <a:latin typeface="Arial" charset="0"/>
              </a:rPr>
              <a:t>and pressure </a:t>
            </a:r>
            <a:r>
              <a:rPr lang="en-US" dirty="0">
                <a:latin typeface="Arial" charset="0"/>
              </a:rPr>
              <a:t>to generate the printer output</a:t>
            </a:r>
          </a:p>
          <a:p>
            <a:pPr>
              <a:buFontTx/>
              <a:buChar char="•"/>
            </a:pPr>
            <a:r>
              <a:rPr lang="en-US" dirty="0">
                <a:latin typeface="Arial" charset="0"/>
              </a:rPr>
              <a:t>Laser printers produce very high quality output having</a:t>
            </a:r>
          </a:p>
          <a:p>
            <a:pPr>
              <a:buFontTx/>
              <a:buChar char="•"/>
            </a:pPr>
            <a:r>
              <a:rPr lang="en-US" dirty="0">
                <a:latin typeface="Arial" charset="0"/>
              </a:rPr>
              <a:t>resolutions in the range of 600 to 1200 dpi</a:t>
            </a:r>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25955" name="Text Box 3"/>
          <p:cNvSpPr txBox="1">
            <a:spLocks noChangeArrowheads="1"/>
          </p:cNvSpPr>
          <p:nvPr/>
        </p:nvSpPr>
        <p:spPr bwMode="auto">
          <a:xfrm>
            <a:off x="400050" y="1219200"/>
            <a:ext cx="8267700" cy="457200"/>
          </a:xfrm>
          <a:prstGeom prst="rect">
            <a:avLst/>
          </a:prstGeom>
          <a:noFill/>
          <a:ln w="9525">
            <a:noFill/>
            <a:miter lim="800000"/>
            <a:headEnd/>
            <a:tailEnd/>
          </a:ln>
        </p:spPr>
        <p:txBody>
          <a:bodyPr>
            <a:spAutoFit/>
          </a:bodyPr>
          <a:lstStyle/>
          <a:p>
            <a:pPr algn="just">
              <a:spcBef>
                <a:spcPct val="50000"/>
              </a:spcBef>
            </a:pPr>
            <a:r>
              <a:rPr lang="en-US" b="1">
                <a:latin typeface="Arial" charset="0"/>
              </a:rPr>
              <a:t>Laser Printers</a:t>
            </a:r>
          </a:p>
        </p:txBody>
      </p:sp>
      <p:pic>
        <p:nvPicPr>
          <p:cNvPr id="125956" name="Picture 4"/>
          <p:cNvPicPr>
            <a:picLocks noGrp="1" noChangeAspect="1" noChangeArrowheads="1"/>
          </p:cNvPicPr>
          <p:nvPr>
            <p:ph idx="1"/>
          </p:nvPr>
        </p:nvPicPr>
        <p:blipFill>
          <a:blip r:embed="rId3" cstate="print"/>
          <a:srcRect/>
          <a:stretch>
            <a:fillRect/>
          </a:stretch>
        </p:blipFill>
        <p:spPr>
          <a:xfrm>
            <a:off x="2960688" y="1966913"/>
            <a:ext cx="3273425" cy="3319462"/>
          </a:xfrm>
          <a:noFill/>
        </p:spPr>
      </p:pic>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26979" name="Text Box 3"/>
          <p:cNvSpPr txBox="1">
            <a:spLocks noChangeArrowheads="1"/>
          </p:cNvSpPr>
          <p:nvPr/>
        </p:nvSpPr>
        <p:spPr bwMode="auto">
          <a:xfrm>
            <a:off x="323850" y="1106488"/>
            <a:ext cx="8267700" cy="5386387"/>
          </a:xfrm>
          <a:prstGeom prst="rect">
            <a:avLst/>
          </a:prstGeom>
          <a:noFill/>
          <a:ln w="9525">
            <a:noFill/>
            <a:miter lim="800000"/>
            <a:headEnd/>
            <a:tailEnd/>
          </a:ln>
        </p:spPr>
        <p:txBody>
          <a:bodyPr>
            <a:spAutoFit/>
          </a:bodyPr>
          <a:lstStyle/>
          <a:p>
            <a:pPr algn="just">
              <a:spcBef>
                <a:spcPct val="50000"/>
              </a:spcBef>
            </a:pPr>
            <a:r>
              <a:rPr lang="en-US" b="1">
                <a:latin typeface="Arial" charset="0"/>
              </a:rPr>
              <a:t>Plotters</a:t>
            </a:r>
          </a:p>
          <a:p>
            <a:pPr algn="just">
              <a:spcBef>
                <a:spcPct val="50000"/>
              </a:spcBef>
            </a:pPr>
            <a:endParaRPr lang="en-US" b="1">
              <a:latin typeface="Arial" charset="0"/>
            </a:endParaRPr>
          </a:p>
          <a:p>
            <a:r>
              <a:rPr lang="en-US">
                <a:latin typeface="Arial" charset="0"/>
              </a:rPr>
              <a:t>Plotters are an ideal output device for architects, engineers, city planners, and others who need to routinely generate high-precision, hard-copy graphic output of widely varying sizes</a:t>
            </a:r>
          </a:p>
          <a:p>
            <a:r>
              <a:rPr lang="en-US">
                <a:latin typeface="Arial" charset="0"/>
              </a:rPr>
              <a:t>Two commonly used types of plotters are:</a:t>
            </a:r>
          </a:p>
          <a:p>
            <a:endParaRPr lang="en-US">
              <a:latin typeface="Arial" charset="0"/>
            </a:endParaRPr>
          </a:p>
          <a:p>
            <a:r>
              <a:rPr lang="en-US" b="1" i="1">
                <a:latin typeface="Arial" charset="0"/>
              </a:rPr>
              <a:t>Drum plotter</a:t>
            </a:r>
            <a:r>
              <a:rPr lang="en-US">
                <a:latin typeface="Arial" charset="0"/>
              </a:rPr>
              <a:t>, in which the paper on which the design has to be made is placed over a drum that can rotate in both clockwise and anti-clockwise directions</a:t>
            </a:r>
          </a:p>
          <a:p>
            <a:r>
              <a:rPr lang="en-US" b="1" i="1">
                <a:latin typeface="Arial" charset="0"/>
              </a:rPr>
              <a:t>Flatbed plotter</a:t>
            </a:r>
            <a:r>
              <a:rPr lang="en-US">
                <a:latin typeface="Arial" charset="0"/>
              </a:rPr>
              <a:t>, in which the paper on which the design has to be made is spread and fixed over a rectangular flatbed table</a:t>
            </a: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28003" name="Text Box 3"/>
          <p:cNvSpPr txBox="1">
            <a:spLocks noChangeArrowheads="1"/>
          </p:cNvSpPr>
          <p:nvPr/>
        </p:nvSpPr>
        <p:spPr bwMode="auto">
          <a:xfrm>
            <a:off x="323850" y="1106488"/>
            <a:ext cx="8267700" cy="457200"/>
          </a:xfrm>
          <a:prstGeom prst="rect">
            <a:avLst/>
          </a:prstGeom>
          <a:noFill/>
          <a:ln w="9525">
            <a:noFill/>
            <a:miter lim="800000"/>
            <a:headEnd/>
            <a:tailEnd/>
          </a:ln>
        </p:spPr>
        <p:txBody>
          <a:bodyPr>
            <a:spAutoFit/>
          </a:bodyPr>
          <a:lstStyle/>
          <a:p>
            <a:pPr algn="just">
              <a:spcBef>
                <a:spcPct val="50000"/>
              </a:spcBef>
            </a:pPr>
            <a:r>
              <a:rPr lang="en-US" b="1">
                <a:latin typeface="Arial" charset="0"/>
              </a:rPr>
              <a:t>Plotters</a:t>
            </a:r>
          </a:p>
        </p:txBody>
      </p:sp>
      <p:pic>
        <p:nvPicPr>
          <p:cNvPr id="128004" name="Picture 4"/>
          <p:cNvPicPr>
            <a:picLocks noGrp="1" noChangeAspect="1" noChangeArrowheads="1"/>
          </p:cNvPicPr>
          <p:nvPr>
            <p:ph idx="1"/>
          </p:nvPr>
        </p:nvPicPr>
        <p:blipFill>
          <a:blip r:embed="rId3" cstate="print"/>
          <a:srcRect/>
          <a:stretch>
            <a:fillRect/>
          </a:stretch>
        </p:blipFill>
        <p:spPr>
          <a:xfrm>
            <a:off x="2262188" y="2022475"/>
            <a:ext cx="4668837" cy="3206750"/>
          </a:xfrm>
          <a:noFill/>
        </p:spPr>
      </p:pic>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29027" name="Text Box 6"/>
          <p:cNvSpPr txBox="1">
            <a:spLocks noChangeArrowheads="1"/>
          </p:cNvSpPr>
          <p:nvPr/>
        </p:nvSpPr>
        <p:spPr bwMode="auto">
          <a:xfrm>
            <a:off x="400050" y="1085850"/>
            <a:ext cx="8324850" cy="4838700"/>
          </a:xfrm>
          <a:prstGeom prst="rect">
            <a:avLst/>
          </a:prstGeom>
          <a:noFill/>
          <a:ln w="9525">
            <a:noFill/>
            <a:miter lim="800000"/>
            <a:headEnd/>
            <a:tailEnd/>
          </a:ln>
        </p:spPr>
        <p:txBody>
          <a:bodyPr>
            <a:spAutoFit/>
          </a:bodyPr>
          <a:lstStyle/>
          <a:p>
            <a:pPr>
              <a:buFontTx/>
              <a:buChar char="•"/>
            </a:pPr>
            <a:r>
              <a:rPr lang="en-US">
                <a:latin typeface="Arial" charset="0"/>
              </a:rPr>
              <a:t>Storage devices hold data, even when the computer is turned off.</a:t>
            </a:r>
          </a:p>
          <a:p>
            <a:pPr>
              <a:buFontTx/>
              <a:buChar char="•"/>
            </a:pPr>
            <a:endParaRPr lang="en-US">
              <a:latin typeface="Arial" charset="0"/>
            </a:endParaRPr>
          </a:p>
          <a:p>
            <a:pPr>
              <a:buFontTx/>
              <a:buChar char="•"/>
            </a:pPr>
            <a:r>
              <a:rPr lang="en-US">
                <a:latin typeface="Arial" charset="0"/>
              </a:rPr>
              <a:t>The physical material that actually holds data is called a storage medium. The surface of a floppy disk is a storage medium.</a:t>
            </a:r>
          </a:p>
          <a:p>
            <a:pPr>
              <a:buFontTx/>
              <a:buChar char="•"/>
            </a:pPr>
            <a:endParaRPr lang="en-US">
              <a:latin typeface="Arial" charset="0"/>
            </a:endParaRPr>
          </a:p>
          <a:p>
            <a:pPr>
              <a:buFontTx/>
              <a:buChar char="•"/>
            </a:pPr>
            <a:r>
              <a:rPr lang="en-US">
                <a:latin typeface="Arial" charset="0"/>
              </a:rPr>
              <a:t>The hardware that writes data to or reads data from a storage medium is called a storage device. A floppy disk drive is a storage device.</a:t>
            </a:r>
          </a:p>
          <a:p>
            <a:pPr>
              <a:buFontTx/>
              <a:buChar char="•"/>
            </a:pPr>
            <a:endParaRPr lang="en-US">
              <a:latin typeface="Arial" charset="0"/>
            </a:endParaRPr>
          </a:p>
          <a:p>
            <a:pPr>
              <a:buFontTx/>
              <a:buChar char="•"/>
            </a:pPr>
            <a:r>
              <a:rPr lang="en-US">
                <a:latin typeface="Arial" charset="0"/>
              </a:rPr>
              <a:t>The two primary storage technologies are magnetic and optical.</a:t>
            </a:r>
          </a:p>
        </p:txBody>
      </p:sp>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0051" name="Text Box 3"/>
          <p:cNvSpPr txBox="1">
            <a:spLocks noChangeArrowheads="1"/>
          </p:cNvSpPr>
          <p:nvPr/>
        </p:nvSpPr>
        <p:spPr bwMode="auto">
          <a:xfrm>
            <a:off x="400050" y="1085850"/>
            <a:ext cx="8324850" cy="4473575"/>
          </a:xfrm>
          <a:prstGeom prst="rect">
            <a:avLst/>
          </a:prstGeom>
          <a:noFill/>
          <a:ln w="9525">
            <a:noFill/>
            <a:miter lim="800000"/>
            <a:headEnd/>
            <a:tailEnd/>
          </a:ln>
        </p:spPr>
        <p:txBody>
          <a:bodyPr>
            <a:spAutoFit/>
          </a:bodyPr>
          <a:lstStyle/>
          <a:p>
            <a:r>
              <a:rPr lang="en-US" b="1">
                <a:latin typeface="Arial" charset="0"/>
              </a:rPr>
              <a:t>The primary types of magnetic storage are:</a:t>
            </a:r>
          </a:p>
          <a:p>
            <a:endParaRPr lang="en-US" b="1">
              <a:latin typeface="Arial" charset="0"/>
            </a:endParaRPr>
          </a:p>
          <a:p>
            <a:pPr>
              <a:buFontTx/>
              <a:buChar char="•"/>
            </a:pPr>
            <a:r>
              <a:rPr lang="en-US">
                <a:latin typeface="Arial" charset="0"/>
              </a:rPr>
              <a:t>Diskettes (floppy disks)</a:t>
            </a:r>
          </a:p>
          <a:p>
            <a:pPr>
              <a:buFontTx/>
              <a:buChar char="•"/>
            </a:pPr>
            <a:endParaRPr lang="en-US">
              <a:latin typeface="Arial" charset="0"/>
            </a:endParaRPr>
          </a:p>
          <a:p>
            <a:pPr>
              <a:buFontTx/>
              <a:buChar char="•"/>
            </a:pPr>
            <a:r>
              <a:rPr lang="en-US">
                <a:latin typeface="Arial" charset="0"/>
              </a:rPr>
              <a:t>Hard disks</a:t>
            </a:r>
          </a:p>
          <a:p>
            <a:pPr>
              <a:buFontTx/>
              <a:buChar char="•"/>
            </a:pPr>
            <a:endParaRPr lang="en-US">
              <a:latin typeface="Arial" charset="0"/>
            </a:endParaRPr>
          </a:p>
          <a:p>
            <a:pPr>
              <a:buFontTx/>
              <a:buChar char="•"/>
            </a:pPr>
            <a:r>
              <a:rPr lang="en-US">
                <a:latin typeface="Arial" charset="0"/>
              </a:rPr>
              <a:t>High-capacity floppy disks</a:t>
            </a:r>
          </a:p>
          <a:p>
            <a:pPr>
              <a:buFontTx/>
              <a:buChar char="•"/>
            </a:pPr>
            <a:endParaRPr lang="en-US">
              <a:latin typeface="Arial" charset="0"/>
            </a:endParaRPr>
          </a:p>
          <a:p>
            <a:pPr>
              <a:buFontTx/>
              <a:buChar char="•"/>
            </a:pPr>
            <a:r>
              <a:rPr lang="en-US">
                <a:latin typeface="Arial" charset="0"/>
              </a:rPr>
              <a:t>Disk cartridges</a:t>
            </a:r>
          </a:p>
          <a:p>
            <a:pPr>
              <a:buFontTx/>
              <a:buChar char="•"/>
            </a:pPr>
            <a:endParaRPr lang="en-US">
              <a:latin typeface="Arial" charset="0"/>
            </a:endParaRPr>
          </a:p>
          <a:p>
            <a:pPr>
              <a:buFontTx/>
              <a:buChar char="•"/>
            </a:pPr>
            <a:r>
              <a:rPr lang="en-US">
                <a:latin typeface="Arial" charset="0"/>
              </a:rPr>
              <a:t>Magnetic tape</a:t>
            </a:r>
          </a:p>
          <a:p>
            <a:endParaRPr lang="en-US">
              <a:latin typeface="Arial" charset="0"/>
            </a:endParaRPr>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1075" name="Text Box 3"/>
          <p:cNvSpPr txBox="1">
            <a:spLocks noChangeArrowheads="1"/>
          </p:cNvSpPr>
          <p:nvPr/>
        </p:nvSpPr>
        <p:spPr bwMode="auto">
          <a:xfrm>
            <a:off x="400050" y="1085850"/>
            <a:ext cx="8324850" cy="4473575"/>
          </a:xfrm>
          <a:prstGeom prst="rect">
            <a:avLst/>
          </a:prstGeom>
          <a:noFill/>
          <a:ln w="9525">
            <a:noFill/>
            <a:miter lim="800000"/>
            <a:headEnd/>
            <a:tailEnd/>
          </a:ln>
        </p:spPr>
        <p:txBody>
          <a:bodyPr>
            <a:spAutoFit/>
          </a:bodyPr>
          <a:lstStyle/>
          <a:p>
            <a:r>
              <a:rPr lang="en-US" b="1">
                <a:latin typeface="Arial" charset="0"/>
              </a:rPr>
              <a:t>The primary types of optical storage are:</a:t>
            </a:r>
          </a:p>
          <a:p>
            <a:endParaRPr lang="en-US" b="1">
              <a:latin typeface="Arial" charset="0"/>
            </a:endParaRPr>
          </a:p>
          <a:p>
            <a:pPr>
              <a:buFontTx/>
              <a:buChar char="•"/>
            </a:pPr>
            <a:r>
              <a:rPr lang="en-US">
                <a:latin typeface="Arial" charset="0"/>
              </a:rPr>
              <a:t>Compact Disk Read-Only Memory (CD-ROM)</a:t>
            </a:r>
          </a:p>
          <a:p>
            <a:pPr>
              <a:buFontTx/>
              <a:buChar char="•"/>
            </a:pPr>
            <a:endParaRPr lang="en-US">
              <a:latin typeface="Arial" charset="0"/>
            </a:endParaRPr>
          </a:p>
          <a:p>
            <a:pPr>
              <a:buFontTx/>
              <a:buChar char="•"/>
            </a:pPr>
            <a:r>
              <a:rPr lang="en-US">
                <a:latin typeface="Arial" charset="0"/>
              </a:rPr>
              <a:t>Digital Video Disk Read-Only Memory (DVD-ROM)</a:t>
            </a:r>
          </a:p>
          <a:p>
            <a:pPr>
              <a:buFontTx/>
              <a:buChar char="•"/>
            </a:pPr>
            <a:endParaRPr lang="en-US">
              <a:latin typeface="Arial" charset="0"/>
            </a:endParaRPr>
          </a:p>
          <a:p>
            <a:pPr>
              <a:buFontTx/>
              <a:buChar char="•"/>
            </a:pPr>
            <a:r>
              <a:rPr lang="en-US">
                <a:latin typeface="Arial" charset="0"/>
              </a:rPr>
              <a:t>CD-Recordable (CD-R)</a:t>
            </a:r>
          </a:p>
          <a:p>
            <a:pPr>
              <a:buFontTx/>
              <a:buChar char="•"/>
            </a:pPr>
            <a:endParaRPr lang="en-US">
              <a:latin typeface="Arial" charset="0"/>
            </a:endParaRPr>
          </a:p>
          <a:p>
            <a:pPr>
              <a:buFontTx/>
              <a:buChar char="•"/>
            </a:pPr>
            <a:r>
              <a:rPr lang="en-US">
                <a:latin typeface="Arial" charset="0"/>
              </a:rPr>
              <a:t>CD-Rewritable (CD-RW)</a:t>
            </a:r>
          </a:p>
          <a:p>
            <a:pPr>
              <a:buFontTx/>
              <a:buChar char="•"/>
            </a:pPr>
            <a:endParaRPr lang="en-US">
              <a:latin typeface="Arial" charset="0"/>
            </a:endParaRPr>
          </a:p>
          <a:p>
            <a:pPr>
              <a:buFontTx/>
              <a:buChar char="•"/>
            </a:pPr>
            <a:r>
              <a:rPr lang="en-US">
                <a:latin typeface="Arial" charset="0"/>
              </a:rPr>
              <a:t>Photo CD</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2099" name="Text Box 3"/>
          <p:cNvSpPr txBox="1">
            <a:spLocks noChangeArrowheads="1"/>
          </p:cNvSpPr>
          <p:nvPr/>
        </p:nvSpPr>
        <p:spPr bwMode="auto">
          <a:xfrm>
            <a:off x="400050" y="1085850"/>
            <a:ext cx="8515350" cy="4838700"/>
          </a:xfrm>
          <a:prstGeom prst="rect">
            <a:avLst/>
          </a:prstGeom>
          <a:noFill/>
          <a:ln w="9525">
            <a:noFill/>
            <a:miter lim="800000"/>
            <a:headEnd/>
            <a:tailEnd/>
          </a:ln>
        </p:spPr>
        <p:txBody>
          <a:bodyPr>
            <a:spAutoFit/>
          </a:bodyPr>
          <a:lstStyle/>
          <a:p>
            <a:r>
              <a:rPr lang="en-US" b="1">
                <a:latin typeface="Arial" charset="0"/>
              </a:rPr>
              <a:t>Magnetic Storage Devices - </a:t>
            </a:r>
            <a:r>
              <a:rPr lang="en-US" b="1" u="sng">
                <a:latin typeface="Arial" charset="0"/>
              </a:rPr>
              <a:t>How Magnetic Storage Works</a:t>
            </a:r>
          </a:p>
          <a:p>
            <a:endParaRPr lang="en-US" b="1" u="sng">
              <a:latin typeface="Arial" charset="0"/>
            </a:endParaRPr>
          </a:p>
          <a:p>
            <a:r>
              <a:rPr lang="en-US">
                <a:latin typeface="Arial" charset="0"/>
              </a:rPr>
              <a:t>A magnetic disk's medium contains iron particles, which can be polarized—given a magnetic charge—in one of two directions.</a:t>
            </a:r>
          </a:p>
          <a:p>
            <a:endParaRPr lang="en-US">
              <a:latin typeface="Arial" charset="0"/>
            </a:endParaRPr>
          </a:p>
          <a:p>
            <a:r>
              <a:rPr lang="en-US">
                <a:latin typeface="Arial" charset="0"/>
              </a:rPr>
              <a:t>Each particle's direction represents a 1 (on) or 0 (off), representing each bit of data that the CPU can recognize.</a:t>
            </a:r>
          </a:p>
          <a:p>
            <a:endParaRPr lang="en-US">
              <a:latin typeface="Arial" charset="0"/>
            </a:endParaRPr>
          </a:p>
          <a:p>
            <a:r>
              <a:rPr lang="en-US">
                <a:latin typeface="Arial" charset="0"/>
              </a:rPr>
              <a:t>A disk drive uses read/write heads containing electromagnets to create magnetic charges on the medium.</a:t>
            </a:r>
            <a:r>
              <a:rPr lang="en-US">
                <a:solidFill>
                  <a:schemeClr val="accent2"/>
                </a:solidFill>
              </a:rPr>
              <a:t> </a:t>
            </a:r>
          </a:p>
          <a:p>
            <a:endParaRPr lang="en-US">
              <a:solidFill>
                <a:schemeClr val="accent2"/>
              </a:solidFill>
            </a:endParaRPr>
          </a:p>
          <a:p>
            <a:endParaRPr lang="en-US" u="sng">
              <a:solidFill>
                <a:srgbClr val="FF0000"/>
              </a:solidFill>
            </a:endParaRPr>
          </a:p>
        </p:txBody>
      </p:sp>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3123" name="Text Box 3"/>
          <p:cNvSpPr txBox="1">
            <a:spLocks noChangeArrowheads="1"/>
          </p:cNvSpPr>
          <p:nvPr/>
        </p:nvSpPr>
        <p:spPr bwMode="auto">
          <a:xfrm>
            <a:off x="400050" y="1085850"/>
            <a:ext cx="8324850" cy="4838700"/>
          </a:xfrm>
          <a:prstGeom prst="rect">
            <a:avLst/>
          </a:prstGeom>
          <a:noFill/>
          <a:ln w="9525">
            <a:noFill/>
            <a:miter lim="800000"/>
            <a:headEnd/>
            <a:tailEnd/>
          </a:ln>
        </p:spPr>
        <p:txBody>
          <a:bodyPr>
            <a:spAutoFit/>
          </a:bodyPr>
          <a:lstStyle/>
          <a:p>
            <a:r>
              <a:rPr lang="en-US" b="1">
                <a:latin typeface="Arial" charset="0"/>
              </a:rPr>
              <a:t>Magnetic Storage Devices - </a:t>
            </a:r>
            <a:r>
              <a:rPr lang="en-US" b="1" u="sng">
                <a:latin typeface="Arial" charset="0"/>
              </a:rPr>
              <a:t>Formatting</a:t>
            </a:r>
          </a:p>
          <a:p>
            <a:endParaRPr lang="en-US" b="1" u="sng">
              <a:latin typeface="Arial" charset="0"/>
            </a:endParaRPr>
          </a:p>
          <a:p>
            <a:pPr>
              <a:buFontTx/>
              <a:buChar char="•"/>
            </a:pPr>
            <a:r>
              <a:rPr lang="en-US">
                <a:latin typeface="Arial" charset="0"/>
              </a:rPr>
              <a:t>Before a magnetic disk can be used, it must be formatted—a process that maps the disk's surface and determines how data will be stored.</a:t>
            </a:r>
          </a:p>
          <a:p>
            <a:pPr>
              <a:buFontTx/>
              <a:buChar char="•"/>
            </a:pPr>
            <a:endParaRPr lang="en-US">
              <a:latin typeface="Arial" charset="0"/>
            </a:endParaRPr>
          </a:p>
          <a:p>
            <a:pPr>
              <a:buFontTx/>
              <a:buChar char="•"/>
            </a:pPr>
            <a:r>
              <a:rPr lang="en-US">
                <a:latin typeface="Arial" charset="0"/>
              </a:rPr>
              <a:t>During formatting, the drive creates circular tracks around the disk's surface, then divides each track into sectors.</a:t>
            </a:r>
          </a:p>
          <a:p>
            <a:pPr>
              <a:buFontTx/>
              <a:buChar char="•"/>
            </a:pPr>
            <a:endParaRPr lang="en-US">
              <a:latin typeface="Arial" charset="0"/>
            </a:endParaRPr>
          </a:p>
          <a:p>
            <a:pPr>
              <a:buFontTx/>
              <a:buChar char="•"/>
            </a:pPr>
            <a:r>
              <a:rPr lang="en-US">
                <a:latin typeface="Arial" charset="0"/>
              </a:rPr>
              <a:t>The OS organizes sectors into groups, called clusters, then tracks each file's location according to the clusters it occupies. </a:t>
            </a:r>
          </a:p>
          <a:p>
            <a:pPr>
              <a:buFontTx/>
              <a:buChar char="•"/>
            </a:pPr>
            <a:endParaRPr lang="en-US" u="sng">
              <a:latin typeface="Arial" charset="0"/>
            </a:endParaRPr>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4147" name="Text Box 3"/>
          <p:cNvSpPr txBox="1">
            <a:spLocks noChangeArrowheads="1"/>
          </p:cNvSpPr>
          <p:nvPr/>
        </p:nvSpPr>
        <p:spPr bwMode="auto">
          <a:xfrm>
            <a:off x="400050" y="952500"/>
            <a:ext cx="8324850" cy="6299200"/>
          </a:xfrm>
          <a:prstGeom prst="rect">
            <a:avLst/>
          </a:prstGeom>
          <a:noFill/>
          <a:ln w="9525">
            <a:noFill/>
            <a:miter lim="800000"/>
            <a:headEnd/>
            <a:tailEnd/>
          </a:ln>
        </p:spPr>
        <p:txBody>
          <a:bodyPr>
            <a:spAutoFit/>
          </a:bodyPr>
          <a:lstStyle/>
          <a:p>
            <a:r>
              <a:rPr lang="en-US" b="1">
                <a:latin typeface="Arial" charset="0"/>
              </a:rPr>
              <a:t>Magnetic Storage Devices - </a:t>
            </a:r>
            <a:r>
              <a:rPr lang="en-US" b="1" u="sng">
                <a:latin typeface="Arial" charset="0"/>
              </a:rPr>
              <a:t>Disk Areas</a:t>
            </a:r>
            <a:endParaRPr lang="en-US" u="sng">
              <a:latin typeface="Arial" charset="0"/>
            </a:endParaRPr>
          </a:p>
          <a:p>
            <a:endParaRPr lang="en-US" b="1" u="sng">
              <a:latin typeface="Arial" charset="0"/>
            </a:endParaRPr>
          </a:p>
          <a:p>
            <a:pPr lvl="1"/>
            <a:r>
              <a:rPr lang="en-US" b="1">
                <a:latin typeface="Arial" charset="0"/>
              </a:rPr>
              <a:t>When a disk is formatted, the OS creates four areas on its surface: </a:t>
            </a:r>
          </a:p>
          <a:p>
            <a:pPr lvl="1"/>
            <a:endParaRPr lang="en-US" b="1">
              <a:latin typeface="Arial" charset="0"/>
            </a:endParaRPr>
          </a:p>
          <a:p>
            <a:r>
              <a:rPr lang="en-US" b="1">
                <a:latin typeface="Arial" charset="0"/>
              </a:rPr>
              <a:t>Boot sector </a:t>
            </a:r>
            <a:r>
              <a:rPr lang="en-US">
                <a:latin typeface="Arial" charset="0"/>
              </a:rPr>
              <a:t>– stores the master boot record, a small program that runs when you first start (boot) the computer</a:t>
            </a:r>
          </a:p>
          <a:p>
            <a:endParaRPr lang="en-US" b="1">
              <a:latin typeface="Arial" charset="0"/>
            </a:endParaRPr>
          </a:p>
          <a:p>
            <a:r>
              <a:rPr lang="en-US" b="1">
                <a:latin typeface="Arial" charset="0"/>
              </a:rPr>
              <a:t>File allocation table (FAT)</a:t>
            </a:r>
            <a:r>
              <a:rPr lang="en-US">
                <a:latin typeface="Arial" charset="0"/>
              </a:rPr>
              <a:t> – a log that records each file's location and each sector's status</a:t>
            </a:r>
          </a:p>
          <a:p>
            <a:endParaRPr lang="en-US" b="1">
              <a:latin typeface="Arial" charset="0"/>
            </a:endParaRPr>
          </a:p>
          <a:p>
            <a:r>
              <a:rPr lang="en-US" b="1">
                <a:latin typeface="Arial" charset="0"/>
              </a:rPr>
              <a:t>Root folder </a:t>
            </a:r>
            <a:r>
              <a:rPr lang="en-US">
                <a:latin typeface="Arial" charset="0"/>
              </a:rPr>
              <a:t>– enables the user to store data on the disk in a logical way</a:t>
            </a:r>
          </a:p>
          <a:p>
            <a:endParaRPr lang="en-US" b="1">
              <a:latin typeface="Arial" charset="0"/>
            </a:endParaRPr>
          </a:p>
          <a:p>
            <a:r>
              <a:rPr lang="en-US" b="1">
                <a:latin typeface="Arial" charset="0"/>
              </a:rPr>
              <a:t>Data area </a:t>
            </a:r>
            <a:r>
              <a:rPr lang="en-US">
                <a:latin typeface="Arial" charset="0"/>
              </a:rPr>
              <a:t>– the portion of the disk that actually holds data </a:t>
            </a:r>
          </a:p>
          <a:p>
            <a:pPr lvl="1"/>
            <a:endParaRPr lang="en-US">
              <a:latin typeface="Arial" charset="0"/>
            </a:endParaRPr>
          </a:p>
          <a:p>
            <a:endParaRPr lang="en-US" b="1" u="sng">
              <a:latin typeface="Arial"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4339" name="Rectangle 3"/>
          <p:cNvSpPr>
            <a:spLocks noGrp="1" noChangeArrowheads="1"/>
          </p:cNvSpPr>
          <p:nvPr>
            <p:ph sz="half" idx="1"/>
          </p:nvPr>
        </p:nvSpPr>
        <p:spPr/>
        <p:txBody>
          <a:bodyPr/>
          <a:lstStyle/>
          <a:p>
            <a:pPr marL="0" indent="0" algn="ctr" eaLnBrk="1" hangingPunct="1">
              <a:buFontTx/>
              <a:buNone/>
            </a:pPr>
            <a:r>
              <a:rPr lang="en-US" sz="2000" b="1" smtClean="0"/>
              <a:t>Build &amp; Fix Model</a:t>
            </a:r>
          </a:p>
        </p:txBody>
      </p:sp>
      <p:sp>
        <p:nvSpPr>
          <p:cNvPr id="14340" name="Rectangle 5"/>
          <p:cNvSpPr>
            <a:spLocks noChangeArrowheads="1"/>
          </p:cNvSpPr>
          <p:nvPr/>
        </p:nvSpPr>
        <p:spPr bwMode="auto">
          <a:xfrm>
            <a:off x="400050" y="1838325"/>
            <a:ext cx="8345488" cy="1570038"/>
          </a:xfrm>
          <a:prstGeom prst="rect">
            <a:avLst/>
          </a:prstGeom>
          <a:noFill/>
          <a:ln w="9525">
            <a:noFill/>
            <a:miter lim="800000"/>
            <a:headEnd/>
            <a:tailEnd/>
          </a:ln>
        </p:spPr>
        <p:txBody>
          <a:bodyPr>
            <a:spAutoFit/>
          </a:bodyPr>
          <a:lstStyle/>
          <a:p>
            <a:pPr>
              <a:buFontTx/>
              <a:buChar char="•"/>
            </a:pPr>
            <a:r>
              <a:rPr lang="en-US"/>
              <a:t>Product is constructed without specifications or any attempt at design</a:t>
            </a:r>
          </a:p>
          <a:p>
            <a:pPr>
              <a:buFontTx/>
              <a:buChar char="•"/>
            </a:pPr>
            <a:r>
              <a:rPr lang="en-US"/>
              <a:t> Ad-hoc approach and not well defined</a:t>
            </a:r>
          </a:p>
          <a:p>
            <a:pPr>
              <a:buFontTx/>
              <a:buChar char="•"/>
            </a:pPr>
            <a:r>
              <a:rPr lang="en-US"/>
              <a:t> Simple two phase model</a:t>
            </a:r>
          </a:p>
        </p:txBody>
      </p:sp>
      <p:pic>
        <p:nvPicPr>
          <p:cNvPr id="14341" name="Picture 6"/>
          <p:cNvPicPr>
            <a:picLocks noGrp="1" noChangeAspect="1" noChangeArrowheads="1"/>
          </p:cNvPicPr>
          <p:nvPr>
            <p:ph sz="half" idx="2"/>
          </p:nvPr>
        </p:nvPicPr>
        <p:blipFill>
          <a:blip r:embed="rId3" cstate="print"/>
          <a:srcRect/>
          <a:stretch>
            <a:fillRect/>
          </a:stretch>
        </p:blipFill>
        <p:spPr>
          <a:xfrm>
            <a:off x="4451350" y="3281363"/>
            <a:ext cx="2778125" cy="2925762"/>
          </a:xfrm>
          <a:noFill/>
        </p:spPr>
      </p:pic>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5171" name="Text Box 3"/>
          <p:cNvSpPr txBox="1">
            <a:spLocks noChangeArrowheads="1"/>
          </p:cNvSpPr>
          <p:nvPr/>
        </p:nvSpPr>
        <p:spPr bwMode="auto">
          <a:xfrm>
            <a:off x="400050" y="952500"/>
            <a:ext cx="8324850" cy="3378200"/>
          </a:xfrm>
          <a:prstGeom prst="rect">
            <a:avLst/>
          </a:prstGeom>
          <a:noFill/>
          <a:ln w="9525">
            <a:noFill/>
            <a:miter lim="800000"/>
            <a:headEnd/>
            <a:tailEnd/>
          </a:ln>
        </p:spPr>
        <p:txBody>
          <a:bodyPr>
            <a:spAutoFit/>
          </a:bodyPr>
          <a:lstStyle/>
          <a:p>
            <a:r>
              <a:rPr lang="en-US" b="1">
                <a:latin typeface="Arial" charset="0"/>
              </a:rPr>
              <a:t>Magnetic Storage Devices - </a:t>
            </a:r>
            <a:r>
              <a:rPr lang="en-US" b="1" u="sng">
                <a:latin typeface="Arial" charset="0"/>
              </a:rPr>
              <a:t>Diskettes</a:t>
            </a:r>
          </a:p>
          <a:p>
            <a:endParaRPr lang="en-US" b="1" u="sng">
              <a:latin typeface="Arial" charset="0"/>
            </a:endParaRPr>
          </a:p>
          <a:p>
            <a:r>
              <a:rPr lang="en-US">
                <a:latin typeface="Arial" charset="0"/>
              </a:rPr>
              <a:t>Diskette drives, also known as floppy disk drives, read and write to diskettes (called floppy disks or floppies).</a:t>
            </a:r>
          </a:p>
          <a:p>
            <a:endParaRPr lang="en-US">
              <a:latin typeface="Arial" charset="0"/>
            </a:endParaRPr>
          </a:p>
          <a:p>
            <a:r>
              <a:rPr lang="en-US">
                <a:latin typeface="Arial" charset="0"/>
              </a:rPr>
              <a:t>Diskettes are used to transfer files between computers, as a means for distributing software, and as a backup medium.</a:t>
            </a:r>
          </a:p>
          <a:p>
            <a:endParaRPr lang="en-US">
              <a:latin typeface="Arial" charset="0"/>
            </a:endParaRPr>
          </a:p>
          <a:p>
            <a:r>
              <a:rPr lang="en-US">
                <a:latin typeface="Arial" charset="0"/>
              </a:rPr>
              <a:t>Diskettes come in two sizes: 5.25-inch and 3.5-inch. </a:t>
            </a:r>
          </a:p>
        </p:txBody>
      </p:sp>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6195" name="Text Box 3"/>
          <p:cNvSpPr txBox="1">
            <a:spLocks noChangeArrowheads="1"/>
          </p:cNvSpPr>
          <p:nvPr/>
        </p:nvSpPr>
        <p:spPr bwMode="auto">
          <a:xfrm>
            <a:off x="400050" y="952500"/>
            <a:ext cx="8324850" cy="3378200"/>
          </a:xfrm>
          <a:prstGeom prst="rect">
            <a:avLst/>
          </a:prstGeom>
          <a:noFill/>
          <a:ln w="9525">
            <a:noFill/>
            <a:miter lim="800000"/>
            <a:headEnd/>
            <a:tailEnd/>
          </a:ln>
        </p:spPr>
        <p:txBody>
          <a:bodyPr>
            <a:spAutoFit/>
          </a:bodyPr>
          <a:lstStyle/>
          <a:p>
            <a:r>
              <a:rPr lang="en-US" b="1">
                <a:latin typeface="Arial" charset="0"/>
              </a:rPr>
              <a:t>Magnetic Storage Devices - </a:t>
            </a:r>
            <a:r>
              <a:rPr lang="en-US" b="1" u="sng">
                <a:latin typeface="Arial" charset="0"/>
              </a:rPr>
              <a:t>Diskettes</a:t>
            </a:r>
          </a:p>
          <a:p>
            <a:endParaRPr lang="en-US" b="1" u="sng">
              <a:latin typeface="Arial" charset="0"/>
            </a:endParaRPr>
          </a:p>
          <a:p>
            <a:r>
              <a:rPr lang="en-US">
                <a:latin typeface="Arial" charset="0"/>
              </a:rPr>
              <a:t>Diskette drives, also known as floppy disk drives, read and write to diskettes (called floppy disks or floppies).</a:t>
            </a:r>
          </a:p>
          <a:p>
            <a:endParaRPr lang="en-US">
              <a:latin typeface="Arial" charset="0"/>
            </a:endParaRPr>
          </a:p>
          <a:p>
            <a:r>
              <a:rPr lang="en-US">
                <a:latin typeface="Arial" charset="0"/>
              </a:rPr>
              <a:t>Diskettes are used to transfer files between computers, as a means for distributing software, and as a backup medium.</a:t>
            </a:r>
          </a:p>
          <a:p>
            <a:endParaRPr lang="en-US">
              <a:latin typeface="Arial" charset="0"/>
            </a:endParaRPr>
          </a:p>
          <a:p>
            <a:r>
              <a:rPr lang="en-US">
                <a:latin typeface="Arial" charset="0"/>
              </a:rPr>
              <a:t>Diskettes come in two sizes: 5.25-inch and 3.5-inch. </a:t>
            </a:r>
          </a:p>
        </p:txBody>
      </p:sp>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7219" name="Text Box 3"/>
          <p:cNvSpPr txBox="1">
            <a:spLocks noChangeArrowheads="1"/>
          </p:cNvSpPr>
          <p:nvPr/>
        </p:nvSpPr>
        <p:spPr bwMode="auto">
          <a:xfrm>
            <a:off x="400050" y="952500"/>
            <a:ext cx="8324850" cy="4473575"/>
          </a:xfrm>
          <a:prstGeom prst="rect">
            <a:avLst/>
          </a:prstGeom>
          <a:noFill/>
          <a:ln w="9525">
            <a:noFill/>
            <a:miter lim="800000"/>
            <a:headEnd/>
            <a:tailEnd/>
          </a:ln>
        </p:spPr>
        <p:txBody>
          <a:bodyPr>
            <a:spAutoFit/>
          </a:bodyPr>
          <a:lstStyle/>
          <a:p>
            <a:r>
              <a:rPr lang="en-US" b="1">
                <a:latin typeface="Arial" charset="0"/>
              </a:rPr>
              <a:t>Magnetic Storage Devices - </a:t>
            </a:r>
            <a:r>
              <a:rPr lang="en-US" b="1" u="sng">
                <a:latin typeface="Arial" charset="0"/>
              </a:rPr>
              <a:t>Hard Disks</a:t>
            </a:r>
            <a:endParaRPr lang="en-US" u="sng">
              <a:latin typeface="Arial" charset="0"/>
            </a:endParaRPr>
          </a:p>
          <a:p>
            <a:endParaRPr lang="en-US" b="1">
              <a:latin typeface="Arial" charset="0"/>
            </a:endParaRPr>
          </a:p>
          <a:p>
            <a:pPr>
              <a:buFontTx/>
              <a:buChar char="•"/>
            </a:pPr>
            <a:r>
              <a:rPr lang="en-US">
                <a:latin typeface="Arial" charset="0"/>
              </a:rPr>
              <a:t>Hard disks use multiple platters, stacked on a spindle. Each platter has two read/write heads, one 	for each side.</a:t>
            </a:r>
          </a:p>
          <a:p>
            <a:pPr>
              <a:buFontTx/>
              <a:buChar char="•"/>
            </a:pPr>
            <a:endParaRPr lang="en-US">
              <a:latin typeface="Arial" charset="0"/>
            </a:endParaRPr>
          </a:p>
          <a:p>
            <a:pPr>
              <a:buFontTx/>
              <a:buChar char="•"/>
            </a:pPr>
            <a:r>
              <a:rPr lang="en-US">
                <a:latin typeface="Arial" charset="0"/>
              </a:rPr>
              <a:t>Hard disks use higher-quality media and a faster rotational speed than diskettes.</a:t>
            </a:r>
          </a:p>
          <a:p>
            <a:pPr>
              <a:buFontTx/>
              <a:buChar char="•"/>
            </a:pPr>
            <a:endParaRPr lang="en-US">
              <a:latin typeface="Arial" charset="0"/>
            </a:endParaRPr>
          </a:p>
          <a:p>
            <a:pPr>
              <a:buFontTx/>
              <a:buChar char="•"/>
            </a:pPr>
            <a:r>
              <a:rPr lang="en-US">
                <a:latin typeface="Arial" charset="0"/>
              </a:rPr>
              <a:t>Removable hard disks combine high capacity with the convenience of diskettes. </a:t>
            </a:r>
          </a:p>
          <a:p>
            <a:pPr eaLnBrk="0" hangingPunct="0">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8243" name="Text Box 3"/>
          <p:cNvSpPr txBox="1">
            <a:spLocks noChangeArrowheads="1"/>
          </p:cNvSpPr>
          <p:nvPr/>
        </p:nvSpPr>
        <p:spPr bwMode="auto">
          <a:xfrm>
            <a:off x="400050" y="952500"/>
            <a:ext cx="8324850" cy="3046988"/>
          </a:xfrm>
          <a:prstGeom prst="rect">
            <a:avLst/>
          </a:prstGeom>
          <a:noFill/>
          <a:ln w="9525">
            <a:noFill/>
            <a:miter lim="800000"/>
            <a:headEnd/>
            <a:tailEnd/>
          </a:ln>
        </p:spPr>
        <p:txBody>
          <a:bodyPr>
            <a:spAutoFit/>
          </a:bodyPr>
          <a:lstStyle/>
          <a:p>
            <a:r>
              <a:rPr lang="en-US" b="1" dirty="0">
                <a:latin typeface="Arial" charset="0"/>
              </a:rPr>
              <a:t>Magnetic Storage Devices - </a:t>
            </a:r>
            <a:r>
              <a:rPr lang="en-US" b="1" u="sng" dirty="0">
                <a:latin typeface="Arial" charset="0"/>
              </a:rPr>
              <a:t>Disk Capacities</a:t>
            </a:r>
            <a:endParaRPr lang="en-US" u="sng" dirty="0">
              <a:latin typeface="Arial" charset="0"/>
            </a:endParaRPr>
          </a:p>
          <a:p>
            <a:endParaRPr lang="en-US" b="1" dirty="0">
              <a:latin typeface="Arial" charset="0"/>
            </a:endParaRPr>
          </a:p>
          <a:p>
            <a:pPr>
              <a:buFontTx/>
              <a:buChar char="•"/>
            </a:pPr>
            <a:r>
              <a:rPr lang="en-US" dirty="0">
                <a:latin typeface="Arial" charset="0"/>
              </a:rPr>
              <a:t>Diskettes are available in different capacities, but the most common store 1.44 MB.</a:t>
            </a:r>
          </a:p>
          <a:p>
            <a:pPr>
              <a:buFontTx/>
              <a:buChar char="•"/>
            </a:pPr>
            <a:endParaRPr lang="en-US" dirty="0">
              <a:latin typeface="Arial" charset="0"/>
            </a:endParaRPr>
          </a:p>
          <a:p>
            <a:pPr>
              <a:buFontTx/>
              <a:buChar char="•"/>
            </a:pPr>
            <a:r>
              <a:rPr lang="en-US" dirty="0">
                <a:latin typeface="Arial" charset="0"/>
              </a:rPr>
              <a:t>Hard disks store large amounts of data.  New PCs feature hard disks with capacities of </a:t>
            </a:r>
            <a:r>
              <a:rPr lang="en-US" dirty="0" smtClean="0">
                <a:latin typeface="Arial" charset="0"/>
              </a:rPr>
              <a:t>500 </a:t>
            </a:r>
            <a:r>
              <a:rPr lang="en-US" dirty="0">
                <a:latin typeface="Arial" charset="0"/>
              </a:rPr>
              <a:t>GB and higher.</a:t>
            </a:r>
            <a:r>
              <a:rPr lang="en-US" b="1" dirty="0">
                <a:latin typeface="Arial" charset="0"/>
              </a:rPr>
              <a:t> </a:t>
            </a:r>
          </a:p>
          <a:p>
            <a:pPr eaLnBrk="0" hangingPunct="0"/>
            <a:endParaRPr lang="en-US" dirty="0">
              <a:latin typeface="Arial" charset="0"/>
            </a:endParaRPr>
          </a:p>
        </p:txBody>
      </p:sp>
    </p:spTree>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39267" name="Text Box 3"/>
          <p:cNvSpPr txBox="1">
            <a:spLocks noChangeArrowheads="1"/>
          </p:cNvSpPr>
          <p:nvPr/>
        </p:nvSpPr>
        <p:spPr bwMode="auto">
          <a:xfrm>
            <a:off x="400050" y="952500"/>
            <a:ext cx="8324850" cy="5203825"/>
          </a:xfrm>
          <a:prstGeom prst="rect">
            <a:avLst/>
          </a:prstGeom>
          <a:noFill/>
          <a:ln w="9525">
            <a:noFill/>
            <a:miter lim="800000"/>
            <a:headEnd/>
            <a:tailEnd/>
          </a:ln>
        </p:spPr>
        <p:txBody>
          <a:bodyPr>
            <a:spAutoFit/>
          </a:bodyPr>
          <a:lstStyle/>
          <a:p>
            <a:r>
              <a:rPr lang="en-US" b="1">
                <a:latin typeface="Arial" charset="0"/>
              </a:rPr>
              <a:t>Magnetic Storage Devices - </a:t>
            </a:r>
            <a:r>
              <a:rPr lang="en-US" b="1" u="sng">
                <a:latin typeface="Arial" charset="0"/>
              </a:rPr>
              <a:t>Other Magnetic Storage Devices</a:t>
            </a:r>
            <a:endParaRPr lang="en-US">
              <a:latin typeface="Arial" charset="0"/>
            </a:endParaRPr>
          </a:p>
          <a:p>
            <a:endParaRPr lang="en-US" b="1">
              <a:latin typeface="Arial" charset="0"/>
            </a:endParaRPr>
          </a:p>
          <a:p>
            <a:r>
              <a:rPr lang="en-US">
                <a:latin typeface="Arial" charset="0"/>
              </a:rPr>
              <a:t>High-capacity floppy disks offer capacities up to 250MB and the portability of standard floppy disks.</a:t>
            </a:r>
          </a:p>
          <a:p>
            <a:endParaRPr lang="en-US">
              <a:latin typeface="Arial" charset="0"/>
            </a:endParaRPr>
          </a:p>
          <a:p>
            <a:r>
              <a:rPr lang="en-US">
                <a:latin typeface="Arial" charset="0"/>
              </a:rPr>
              <a:t>Disk cartridges are like small removable hard disks, and can store up to 2 GB.</a:t>
            </a:r>
          </a:p>
          <a:p>
            <a:endParaRPr lang="en-US">
              <a:latin typeface="Arial" charset="0"/>
            </a:endParaRPr>
          </a:p>
          <a:p>
            <a:r>
              <a:rPr lang="en-US">
                <a:latin typeface="Arial" charset="0"/>
              </a:rPr>
              <a:t>Magnetic tape systems offer very slow data access, but provide large capacities and low cost.</a:t>
            </a:r>
          </a:p>
          <a:p>
            <a:endParaRPr lang="en-US">
              <a:solidFill>
                <a:schemeClr val="accent2"/>
              </a:solidFill>
              <a:latin typeface="Arial" charset="0"/>
            </a:endParaRPr>
          </a:p>
          <a:p>
            <a:endParaRPr lang="en-US" b="1">
              <a:latin typeface="Arial" charset="0"/>
            </a:endParaRPr>
          </a:p>
          <a:p>
            <a:pP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40291" name="Text Box 3"/>
          <p:cNvSpPr txBox="1">
            <a:spLocks noChangeArrowheads="1"/>
          </p:cNvSpPr>
          <p:nvPr/>
        </p:nvSpPr>
        <p:spPr bwMode="auto">
          <a:xfrm>
            <a:off x="400050" y="952500"/>
            <a:ext cx="8324850" cy="4473575"/>
          </a:xfrm>
          <a:prstGeom prst="rect">
            <a:avLst/>
          </a:prstGeom>
          <a:noFill/>
          <a:ln w="9525">
            <a:noFill/>
            <a:miter lim="800000"/>
            <a:headEnd/>
            <a:tailEnd/>
          </a:ln>
        </p:spPr>
        <p:txBody>
          <a:bodyPr>
            <a:spAutoFit/>
          </a:bodyPr>
          <a:lstStyle/>
          <a:p>
            <a:r>
              <a:rPr lang="en-US" b="1">
                <a:latin typeface="Arial" charset="0"/>
              </a:rPr>
              <a:t>Optical Storage Devices</a:t>
            </a:r>
            <a:endParaRPr lang="en-US">
              <a:latin typeface="Arial" charset="0"/>
            </a:endParaRPr>
          </a:p>
          <a:p>
            <a:endParaRPr lang="en-US" b="1">
              <a:latin typeface="Arial" charset="0"/>
            </a:endParaRPr>
          </a:p>
          <a:p>
            <a:pPr>
              <a:buFontTx/>
              <a:buChar char="•"/>
            </a:pPr>
            <a:r>
              <a:rPr lang="en-US">
                <a:latin typeface="Arial" charset="0"/>
              </a:rPr>
              <a:t>How Optical Storage Works</a:t>
            </a:r>
          </a:p>
          <a:p>
            <a:pPr>
              <a:buFontTx/>
              <a:buChar char="•"/>
            </a:pPr>
            <a:endParaRPr lang="en-US">
              <a:latin typeface="Arial" charset="0"/>
            </a:endParaRPr>
          </a:p>
          <a:p>
            <a:pPr>
              <a:buFontTx/>
              <a:buChar char="•"/>
            </a:pPr>
            <a:r>
              <a:rPr lang="en-US">
                <a:latin typeface="Arial" charset="0"/>
              </a:rPr>
              <a:t> CD-ROM</a:t>
            </a:r>
          </a:p>
          <a:p>
            <a:pPr>
              <a:buFontTx/>
              <a:buChar char="•"/>
            </a:pPr>
            <a:endParaRPr lang="en-US">
              <a:latin typeface="Arial" charset="0"/>
            </a:endParaRPr>
          </a:p>
          <a:p>
            <a:pPr>
              <a:buFontTx/>
              <a:buChar char="•"/>
            </a:pPr>
            <a:r>
              <a:rPr lang="en-US">
                <a:latin typeface="Arial" charset="0"/>
              </a:rPr>
              <a:t> CD-ROM Speeds and Uses</a:t>
            </a:r>
          </a:p>
          <a:p>
            <a:pPr>
              <a:buFontTx/>
              <a:buChar char="•"/>
            </a:pPr>
            <a:endParaRPr lang="en-US">
              <a:latin typeface="Arial" charset="0"/>
            </a:endParaRPr>
          </a:p>
          <a:p>
            <a:pPr>
              <a:buFontTx/>
              <a:buChar char="•"/>
            </a:pPr>
            <a:r>
              <a:rPr lang="en-US">
                <a:latin typeface="Arial" charset="0"/>
              </a:rPr>
              <a:t> DVD-ROM</a:t>
            </a:r>
          </a:p>
          <a:p>
            <a:pPr>
              <a:buFontTx/>
              <a:buChar char="•"/>
            </a:pPr>
            <a:endParaRPr lang="en-US">
              <a:latin typeface="Arial" charset="0"/>
            </a:endParaRPr>
          </a:p>
          <a:p>
            <a:pPr>
              <a:buFontTx/>
              <a:buChar char="•"/>
            </a:pPr>
            <a:r>
              <a:rPr lang="en-US">
                <a:latin typeface="Arial" charset="0"/>
              </a:rPr>
              <a:t> Other Optical Storage Devices</a:t>
            </a:r>
          </a:p>
          <a:p>
            <a:pPr eaLnBrk="0" hangingPunct="0"/>
            <a:endParaRPr lang="en-US">
              <a:latin typeface="Arial" charset="0"/>
            </a:endParaRPr>
          </a:p>
        </p:txBody>
      </p: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41315" name="Text Box 3"/>
          <p:cNvSpPr txBox="1">
            <a:spLocks noChangeArrowheads="1"/>
          </p:cNvSpPr>
          <p:nvPr/>
        </p:nvSpPr>
        <p:spPr bwMode="auto">
          <a:xfrm>
            <a:off x="400050" y="952500"/>
            <a:ext cx="8324850" cy="4838700"/>
          </a:xfrm>
          <a:prstGeom prst="rect">
            <a:avLst/>
          </a:prstGeom>
          <a:noFill/>
          <a:ln w="9525">
            <a:noFill/>
            <a:miter lim="800000"/>
            <a:headEnd/>
            <a:tailEnd/>
          </a:ln>
        </p:spPr>
        <p:txBody>
          <a:bodyPr>
            <a:spAutoFit/>
          </a:bodyPr>
          <a:lstStyle/>
          <a:p>
            <a:pPr lvl="2"/>
            <a:r>
              <a:rPr lang="en-US" b="1"/>
              <a:t>Optical Storage Devices – </a:t>
            </a:r>
            <a:r>
              <a:rPr lang="en-US" b="1" u="sng"/>
              <a:t>How Optical Storage Works</a:t>
            </a:r>
            <a:endParaRPr lang="en-US"/>
          </a:p>
          <a:p>
            <a:pPr lvl="2"/>
            <a:endParaRPr lang="en-US"/>
          </a:p>
          <a:p>
            <a:pPr>
              <a:buFontTx/>
              <a:buChar char="•"/>
            </a:pPr>
            <a:r>
              <a:rPr lang="en-US">
                <a:latin typeface="Arial" charset="0"/>
              </a:rPr>
              <a:t>An optical disk is a high-capacity storage 	medium.  An optical drive uses reflected light to read data.</a:t>
            </a:r>
          </a:p>
          <a:p>
            <a:pPr>
              <a:buFontTx/>
              <a:buChar char="•"/>
            </a:pPr>
            <a:endParaRPr lang="en-US">
              <a:latin typeface="Arial" charset="0"/>
            </a:endParaRPr>
          </a:p>
          <a:p>
            <a:pPr algn="just">
              <a:buFontTx/>
              <a:buChar char="•"/>
            </a:pPr>
            <a:r>
              <a:rPr lang="en-US">
                <a:latin typeface="Arial" charset="0"/>
              </a:rPr>
              <a:t>To store data, the disk's metal surface is covered with tiny dents (pits) and flat spots (lands), which cause light to be reflected differently.</a:t>
            </a:r>
          </a:p>
          <a:p>
            <a:pPr>
              <a:buFontTx/>
              <a:buChar char="•"/>
            </a:pPr>
            <a:endParaRPr lang="en-US">
              <a:latin typeface="Arial" charset="0"/>
            </a:endParaRPr>
          </a:p>
          <a:p>
            <a:pPr algn="just">
              <a:buFontTx/>
              <a:buChar char="•"/>
            </a:pPr>
            <a:r>
              <a:rPr lang="en-US">
                <a:latin typeface="Arial" charset="0"/>
              </a:rPr>
              <a:t>When an optical drive shines light into a pit, the light cannot be reflected back.  This represents a bit value of 0 (off).  A land reflects light back to its source, representing a bit value of 1 (on).</a:t>
            </a:r>
          </a:p>
        </p:txBody>
      </p:sp>
    </p:spTree>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42339" name="Text Box 3"/>
          <p:cNvSpPr txBox="1">
            <a:spLocks noChangeArrowheads="1"/>
          </p:cNvSpPr>
          <p:nvPr/>
        </p:nvSpPr>
        <p:spPr bwMode="auto">
          <a:xfrm>
            <a:off x="400050" y="952500"/>
            <a:ext cx="8324850" cy="4108450"/>
          </a:xfrm>
          <a:prstGeom prst="rect">
            <a:avLst/>
          </a:prstGeom>
          <a:noFill/>
          <a:ln w="9525">
            <a:noFill/>
            <a:miter lim="800000"/>
            <a:headEnd/>
            <a:tailEnd/>
          </a:ln>
        </p:spPr>
        <p:txBody>
          <a:bodyPr>
            <a:spAutoFit/>
          </a:bodyPr>
          <a:lstStyle/>
          <a:p>
            <a:r>
              <a:rPr lang="en-US" b="1">
                <a:latin typeface="Arial" charset="0"/>
              </a:rPr>
              <a:t>Optical Storage Devices – </a:t>
            </a:r>
            <a:r>
              <a:rPr lang="en-US" b="1" u="sng">
                <a:latin typeface="Arial" charset="0"/>
              </a:rPr>
              <a:t>CD-ROM</a:t>
            </a:r>
          </a:p>
          <a:p>
            <a:pPr>
              <a:buFontTx/>
              <a:buChar char="•"/>
            </a:pPr>
            <a:endParaRPr lang="en-US" b="1" u="sng">
              <a:latin typeface="Arial" charset="0"/>
            </a:endParaRPr>
          </a:p>
          <a:p>
            <a:pPr>
              <a:buFontTx/>
              <a:buChar char="•"/>
            </a:pPr>
            <a:r>
              <a:rPr lang="en-US">
                <a:latin typeface="Arial" charset="0"/>
              </a:rPr>
              <a:t>In PCs, the most commonly used optical storage technology is called Compact Disk Read-Only Memory (CD-ROM).</a:t>
            </a:r>
          </a:p>
          <a:p>
            <a:pPr>
              <a:buFontTx/>
              <a:buChar char="•"/>
            </a:pPr>
            <a:endParaRPr lang="en-US">
              <a:latin typeface="Arial" charset="0"/>
            </a:endParaRPr>
          </a:p>
          <a:p>
            <a:pPr>
              <a:buFontTx/>
              <a:buChar char="•"/>
            </a:pPr>
            <a:r>
              <a:rPr lang="en-US">
                <a:latin typeface="Arial" charset="0"/>
              </a:rPr>
              <a:t>A standard CD-ROM disk can store up to 650 MB of data, or about 70 minutes of audio.</a:t>
            </a:r>
          </a:p>
          <a:p>
            <a:pPr>
              <a:buFontTx/>
              <a:buChar char="•"/>
            </a:pPr>
            <a:endParaRPr lang="en-US">
              <a:latin typeface="Arial" charset="0"/>
            </a:endParaRPr>
          </a:p>
          <a:p>
            <a:pPr>
              <a:buFontTx/>
              <a:buChar char="•"/>
            </a:pPr>
            <a:r>
              <a:rPr lang="en-US">
                <a:latin typeface="Arial" charset="0"/>
              </a:rPr>
              <a:t>Once data is written to a standard CD-ROM disk, the data cannot be altered or overwritten.</a:t>
            </a:r>
          </a:p>
        </p:txBody>
      </p:sp>
    </p:spTree>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43363" name="Text Box 3"/>
          <p:cNvSpPr txBox="1">
            <a:spLocks noChangeArrowheads="1"/>
          </p:cNvSpPr>
          <p:nvPr/>
        </p:nvSpPr>
        <p:spPr bwMode="auto">
          <a:xfrm>
            <a:off x="400050" y="952500"/>
            <a:ext cx="8324850" cy="4473575"/>
          </a:xfrm>
          <a:prstGeom prst="rect">
            <a:avLst/>
          </a:prstGeom>
          <a:noFill/>
          <a:ln w="9525">
            <a:noFill/>
            <a:miter lim="800000"/>
            <a:headEnd/>
            <a:tailEnd/>
          </a:ln>
        </p:spPr>
        <p:txBody>
          <a:bodyPr>
            <a:spAutoFit/>
          </a:bodyPr>
          <a:lstStyle/>
          <a:p>
            <a:r>
              <a:rPr lang="en-US" b="1">
                <a:latin typeface="Arial" charset="0"/>
              </a:rPr>
              <a:t>Optical Storage Devices –  </a:t>
            </a:r>
            <a:r>
              <a:rPr lang="en-US" b="1" u="sng">
                <a:latin typeface="Arial" charset="0"/>
              </a:rPr>
              <a:t>CD-ROM Speeds and Uses</a:t>
            </a:r>
          </a:p>
          <a:p>
            <a:endParaRPr lang="en-US" b="1">
              <a:latin typeface="Arial" charset="0"/>
            </a:endParaRPr>
          </a:p>
          <a:p>
            <a:pPr>
              <a:buFontTx/>
              <a:buChar char="•"/>
            </a:pPr>
            <a:r>
              <a:rPr lang="en-US">
                <a:latin typeface="Arial" charset="0"/>
              </a:rPr>
              <a:t>Early CD-ROM drives were called single speed, and read data at a rate of 150 KBps.  (Hard disks transfer data at rates of 5 – 15 MBps).</a:t>
            </a:r>
          </a:p>
          <a:p>
            <a:pPr>
              <a:buFontTx/>
              <a:buChar char="•"/>
            </a:pPr>
            <a:endParaRPr lang="en-US">
              <a:latin typeface="Arial" charset="0"/>
            </a:endParaRPr>
          </a:p>
          <a:p>
            <a:pPr>
              <a:buFontTx/>
              <a:buChar char="•"/>
            </a:pPr>
            <a:r>
              <a:rPr lang="en-US">
                <a:latin typeface="Arial" charset="0"/>
              </a:rPr>
              <a:t>CD-ROM drives now can transfer data at speeds of up to 7800 KBps.  Data transfer speeds are getting faster.</a:t>
            </a:r>
          </a:p>
          <a:p>
            <a:pPr>
              <a:buFontTx/>
              <a:buChar char="•"/>
            </a:pPr>
            <a:endParaRPr lang="en-US">
              <a:latin typeface="Arial" charset="0"/>
            </a:endParaRPr>
          </a:p>
          <a:p>
            <a:pPr>
              <a:buFontTx/>
              <a:buChar char="•"/>
            </a:pPr>
            <a:r>
              <a:rPr lang="en-US">
                <a:latin typeface="Arial" charset="0"/>
              </a:rPr>
              <a:t>CD-ROM is typically used to store software programs.  CDs can store audio and video data, as well as text and program instructions.</a:t>
            </a:r>
          </a:p>
        </p:txBody>
      </p:sp>
    </p:spTree>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xfrm>
            <a:off x="1649413" y="0"/>
            <a:ext cx="7418387" cy="560388"/>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3800" b="1" smtClean="0">
                <a:solidFill>
                  <a:srgbClr val="FEF800"/>
                </a:solidFill>
                <a:latin typeface="Avant Garde" charset="0"/>
              </a:rPr>
              <a:t>Introduction to Storage Devices</a:t>
            </a:r>
          </a:p>
        </p:txBody>
      </p:sp>
      <p:sp>
        <p:nvSpPr>
          <p:cNvPr id="144387" name="Text Box 3"/>
          <p:cNvSpPr txBox="1">
            <a:spLocks noChangeArrowheads="1"/>
          </p:cNvSpPr>
          <p:nvPr/>
        </p:nvSpPr>
        <p:spPr bwMode="auto">
          <a:xfrm>
            <a:off x="400050" y="952500"/>
            <a:ext cx="8324850" cy="5568950"/>
          </a:xfrm>
          <a:prstGeom prst="rect">
            <a:avLst/>
          </a:prstGeom>
          <a:noFill/>
          <a:ln w="9525">
            <a:noFill/>
            <a:miter lim="800000"/>
            <a:headEnd/>
            <a:tailEnd/>
          </a:ln>
        </p:spPr>
        <p:txBody>
          <a:bodyPr>
            <a:spAutoFit/>
          </a:bodyPr>
          <a:lstStyle/>
          <a:p>
            <a:r>
              <a:rPr lang="en-US" b="1">
                <a:latin typeface="Arial" charset="0"/>
              </a:rPr>
              <a:t>Optical Storage Devices - </a:t>
            </a:r>
            <a:r>
              <a:rPr lang="en-US" b="1" u="sng">
                <a:latin typeface="Arial" charset="0"/>
              </a:rPr>
              <a:t>DVD-ROM</a:t>
            </a:r>
          </a:p>
          <a:p>
            <a:endParaRPr lang="en-US" b="1" u="sng">
              <a:latin typeface="Arial" charset="0"/>
            </a:endParaRPr>
          </a:p>
          <a:p>
            <a:pPr>
              <a:buFontTx/>
              <a:buChar char="•"/>
            </a:pPr>
            <a:r>
              <a:rPr lang="en-US">
                <a:latin typeface="Arial" charset="0"/>
              </a:rPr>
              <a:t>A variation of CD-ROM is called Digital Video Disk Read-Only Memory (DVD-ROM), and is being used in place of CD-ROM in many newer PCs.</a:t>
            </a:r>
          </a:p>
          <a:p>
            <a:pPr>
              <a:buFontTx/>
              <a:buChar char="•"/>
            </a:pPr>
            <a:endParaRPr lang="en-US">
              <a:latin typeface="Arial" charset="0"/>
            </a:endParaRPr>
          </a:p>
          <a:p>
            <a:pPr>
              <a:buFontTx/>
              <a:buChar char="•"/>
            </a:pPr>
            <a:r>
              <a:rPr lang="en-US">
                <a:latin typeface="Arial" charset="0"/>
              </a:rPr>
              <a:t>Standard DVD disks store up to 9.4 GB of data—enough to store an entire movie.  Dual-layer DVD disks can store up to 17 GB.</a:t>
            </a:r>
          </a:p>
          <a:p>
            <a:pPr>
              <a:buFontTx/>
              <a:buChar char="•"/>
            </a:pPr>
            <a:endParaRPr lang="en-US">
              <a:latin typeface="Arial" charset="0"/>
            </a:endParaRPr>
          </a:p>
          <a:p>
            <a:pPr>
              <a:buFontTx/>
              <a:buChar char="•"/>
            </a:pPr>
            <a:r>
              <a:rPr lang="en-US">
                <a:latin typeface="Arial" charset="0"/>
              </a:rPr>
              <a:t>DVD disks can store so much data because both sides of the disk are used, along with sophisticated data compression technologies. </a:t>
            </a:r>
          </a:p>
          <a:p>
            <a:endParaRPr lang="en-US">
              <a:latin typeface="Arial" charset="0"/>
            </a:endParaRPr>
          </a:p>
          <a:p>
            <a:endParaRPr lang="en-US">
              <a:latin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5363" name="Rectangle 3"/>
          <p:cNvSpPr>
            <a:spLocks noGrp="1" noChangeArrowheads="1"/>
          </p:cNvSpPr>
          <p:nvPr>
            <p:ph sz="half" idx="1"/>
          </p:nvPr>
        </p:nvSpPr>
        <p:spPr/>
        <p:txBody>
          <a:bodyPr/>
          <a:lstStyle/>
          <a:p>
            <a:pPr algn="ctr" eaLnBrk="1" hangingPunct="1">
              <a:buFontTx/>
              <a:buNone/>
            </a:pPr>
            <a:r>
              <a:rPr lang="en-US" sz="2000" b="1" smtClean="0"/>
              <a:t>Build &amp; Fix Model</a:t>
            </a:r>
          </a:p>
        </p:txBody>
      </p:sp>
      <p:sp>
        <p:nvSpPr>
          <p:cNvPr id="15364" name="Rectangle 7"/>
          <p:cNvSpPr>
            <a:spLocks noChangeArrowheads="1"/>
          </p:cNvSpPr>
          <p:nvPr/>
        </p:nvSpPr>
        <p:spPr bwMode="auto">
          <a:xfrm>
            <a:off x="515938" y="1739900"/>
            <a:ext cx="8186737" cy="1917700"/>
          </a:xfrm>
          <a:prstGeom prst="rect">
            <a:avLst/>
          </a:prstGeom>
          <a:noFill/>
          <a:ln w="9525">
            <a:noFill/>
            <a:miter lim="800000"/>
            <a:headEnd/>
            <a:tailEnd/>
          </a:ln>
        </p:spPr>
        <p:txBody>
          <a:bodyPr>
            <a:spAutoFit/>
          </a:bodyPr>
          <a:lstStyle/>
          <a:p>
            <a:pPr>
              <a:buFontTx/>
              <a:buChar char="•"/>
            </a:pPr>
            <a:r>
              <a:rPr lang="en-US"/>
              <a:t>Suitable for small programming exercises of 100 or 200 lines</a:t>
            </a:r>
          </a:p>
          <a:p>
            <a:pPr>
              <a:buFontTx/>
              <a:buChar char="•"/>
            </a:pPr>
            <a:r>
              <a:rPr lang="en-US"/>
              <a:t>Unsatisfactory for software for any reasonable size</a:t>
            </a:r>
          </a:p>
          <a:p>
            <a:pPr>
              <a:buFontTx/>
              <a:buChar char="•"/>
            </a:pPr>
            <a:r>
              <a:rPr lang="en-US"/>
              <a:t>Code soon becomes unfixable &amp; unenhanceable</a:t>
            </a:r>
          </a:p>
          <a:p>
            <a:pPr>
              <a:buFontTx/>
              <a:buChar char="•"/>
            </a:pPr>
            <a:r>
              <a:rPr lang="en-US"/>
              <a:t>No room for structured design</a:t>
            </a:r>
          </a:p>
          <a:p>
            <a:pPr>
              <a:buFontTx/>
              <a:buChar char="•"/>
            </a:pPr>
            <a:r>
              <a:rPr lang="en-US"/>
              <a:t>Maintenance is practically not possible</a:t>
            </a: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3775075" y="0"/>
            <a:ext cx="3170238"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Conclusion</a:t>
            </a:r>
          </a:p>
        </p:txBody>
      </p:sp>
      <p:sp>
        <p:nvSpPr>
          <p:cNvPr id="146435" name="Rectangle 4"/>
          <p:cNvSpPr>
            <a:spLocks noChangeArrowheads="1"/>
          </p:cNvSpPr>
          <p:nvPr/>
        </p:nvSpPr>
        <p:spPr bwMode="auto">
          <a:xfrm>
            <a:off x="247650" y="957263"/>
            <a:ext cx="4572000" cy="5021262"/>
          </a:xfrm>
          <a:prstGeom prst="rect">
            <a:avLst/>
          </a:prstGeom>
          <a:noFill/>
          <a:ln w="9525">
            <a:noFill/>
            <a:miter lim="800000"/>
            <a:headEnd/>
            <a:tailEnd/>
          </a:ln>
        </p:spPr>
        <p:txBody>
          <a:bodyPr>
            <a:spAutoFit/>
          </a:bodyPr>
          <a:lstStyle/>
          <a:p>
            <a:pPr lvl="1"/>
            <a:r>
              <a:rPr lang="en-US" b="1"/>
              <a:t>Introduction to software</a:t>
            </a:r>
            <a:r>
              <a:rPr lang="en-US"/>
              <a:t>: </a:t>
            </a:r>
          </a:p>
          <a:p>
            <a:pPr lvl="2"/>
            <a:r>
              <a:rPr lang="en-US">
                <a:solidFill>
                  <a:srgbClr val="993300"/>
                </a:solidFill>
              </a:rPr>
              <a:t>Software types </a:t>
            </a:r>
          </a:p>
          <a:p>
            <a:pPr lvl="2"/>
            <a:r>
              <a:rPr lang="en-US">
                <a:solidFill>
                  <a:srgbClr val="993300"/>
                </a:solidFill>
              </a:rPr>
              <a:t>Software Development activities </a:t>
            </a:r>
          </a:p>
          <a:p>
            <a:pPr lvl="3"/>
            <a:r>
              <a:rPr lang="en-US">
                <a:solidFill>
                  <a:srgbClr val="000099"/>
                </a:solidFill>
              </a:rPr>
              <a:t>(Requirement, Design (algorithm, flowchart, decision table and tree), Coding, Testing, Installation, Maintenance).                                                                 </a:t>
            </a:r>
          </a:p>
          <a:p>
            <a:pPr lvl="1"/>
            <a:r>
              <a:rPr lang="en-US" b="1"/>
              <a:t>Programming Languages</a:t>
            </a:r>
            <a:r>
              <a:rPr lang="en-US"/>
              <a:t> </a:t>
            </a:r>
          </a:p>
          <a:p>
            <a:pPr lvl="2"/>
            <a:r>
              <a:rPr lang="en-US">
                <a:solidFill>
                  <a:srgbClr val="993300"/>
                </a:solidFill>
              </a:rPr>
              <a:t>Assemblers</a:t>
            </a:r>
          </a:p>
          <a:p>
            <a:pPr lvl="2"/>
            <a:r>
              <a:rPr lang="en-US">
                <a:solidFill>
                  <a:srgbClr val="993300"/>
                </a:solidFill>
              </a:rPr>
              <a:t>Compilers</a:t>
            </a:r>
          </a:p>
          <a:p>
            <a:pPr lvl="2"/>
            <a:r>
              <a:rPr lang="en-US">
                <a:solidFill>
                  <a:srgbClr val="993300"/>
                </a:solidFill>
              </a:rPr>
              <a:t>interpreters </a:t>
            </a:r>
          </a:p>
          <a:p>
            <a:pPr lvl="2"/>
            <a:r>
              <a:rPr lang="en-US">
                <a:solidFill>
                  <a:srgbClr val="993300"/>
                </a:solidFill>
              </a:rPr>
              <a:t>linkers</a:t>
            </a:r>
          </a:p>
          <a:p>
            <a:pPr lvl="1">
              <a:spcBef>
                <a:spcPct val="50000"/>
              </a:spcBef>
              <a:buClr>
                <a:schemeClr val="tx1"/>
              </a:buClr>
              <a:buFont typeface="Wingdings" pitchFamily="2" charset="2"/>
              <a:buChar char="§"/>
            </a:pPr>
            <a:endParaRPr lang="en-US">
              <a:latin typeface="Arial" charset="0"/>
            </a:endParaRPr>
          </a:p>
        </p:txBody>
      </p:sp>
      <p:sp>
        <p:nvSpPr>
          <p:cNvPr id="146436" name="Rectangle 5"/>
          <p:cNvSpPr>
            <a:spLocks noChangeArrowheads="1"/>
          </p:cNvSpPr>
          <p:nvPr/>
        </p:nvSpPr>
        <p:spPr bwMode="auto">
          <a:xfrm>
            <a:off x="4572000" y="974725"/>
            <a:ext cx="4572000" cy="4108450"/>
          </a:xfrm>
          <a:prstGeom prst="rect">
            <a:avLst/>
          </a:prstGeom>
          <a:noFill/>
          <a:ln w="9525">
            <a:noFill/>
            <a:miter lim="800000"/>
            <a:headEnd/>
            <a:tailEnd/>
          </a:ln>
        </p:spPr>
        <p:txBody>
          <a:bodyPr>
            <a:spAutoFit/>
          </a:bodyPr>
          <a:lstStyle/>
          <a:p>
            <a:pPr lvl="1"/>
            <a:r>
              <a:rPr lang="en-US" b="1"/>
              <a:t>Introduction to Graphics primitives</a:t>
            </a:r>
          </a:p>
          <a:p>
            <a:pPr lvl="2"/>
            <a:r>
              <a:rPr lang="en-US">
                <a:solidFill>
                  <a:srgbClr val="993300"/>
                </a:solidFill>
              </a:rPr>
              <a:t>Display Devices: Refresh Cathode Ray Tube, Raster Scan Display, Plasma Display, Liquid Crystal Display, Plotters, Printers, </a:t>
            </a:r>
          </a:p>
          <a:p>
            <a:pPr lvl="1"/>
            <a:r>
              <a:rPr lang="en-US" b="1"/>
              <a:t>Introduction to Input Devices</a:t>
            </a:r>
          </a:p>
          <a:p>
            <a:pPr lvl="2"/>
            <a:r>
              <a:rPr lang="en-US">
                <a:solidFill>
                  <a:srgbClr val="993300"/>
                </a:solidFill>
              </a:rPr>
              <a:t>Keyboard, Trackball, Joystick, Mouse, Light Pen, Tablet and Digitizing Camera</a:t>
            </a:r>
          </a:p>
          <a:p>
            <a:pPr lvl="1"/>
            <a:r>
              <a:rPr lang="en-US" b="1"/>
              <a:t>External Storage devices.</a:t>
            </a:r>
          </a:p>
        </p:txBody>
      </p:sp>
    </p:spTree>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xfrm>
            <a:off x="1638300" y="0"/>
            <a:ext cx="7227888"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Objective Type</a:t>
            </a:r>
          </a:p>
        </p:txBody>
      </p:sp>
      <p:sp>
        <p:nvSpPr>
          <p:cNvPr id="147459" name="Rectangle 3"/>
          <p:cNvSpPr>
            <a:spLocks noGrp="1" noChangeArrowheads="1"/>
          </p:cNvSpPr>
          <p:nvPr>
            <p:ph type="body" sz="half" idx="1"/>
          </p:nvPr>
        </p:nvSpPr>
        <p:spPr>
          <a:xfrm>
            <a:off x="601663" y="990600"/>
            <a:ext cx="7950200" cy="1741488"/>
          </a:xfrm>
          <a:noFill/>
        </p:spPr>
        <p:txBody>
          <a:bodyPr lIns="90488" tIns="44450" rIns="90488" bIns="44450"/>
          <a:lstStyle/>
          <a:p>
            <a:pPr marL="152400" indent="-152400" eaLnBrk="1" hangingPunct="1">
              <a:lnSpc>
                <a:spcPct val="80000"/>
              </a:lnSpc>
              <a:buFontTx/>
              <a:buAutoNum type="arabicPeriod"/>
            </a:pPr>
            <a:r>
              <a:rPr lang="en-US" sz="2400" smtClean="0"/>
              <a:t>Antivirus is Application Software (T/F).</a:t>
            </a:r>
          </a:p>
          <a:p>
            <a:pPr marL="152400" indent="-152400" eaLnBrk="1" hangingPunct="1">
              <a:lnSpc>
                <a:spcPct val="80000"/>
              </a:lnSpc>
              <a:buFontTx/>
              <a:buAutoNum type="arabicPeriod"/>
            </a:pPr>
            <a:r>
              <a:rPr lang="en-US" sz="2400" smtClean="0"/>
              <a:t>Compiler is used to translate code from Assembly language to Low Level. (T/F)</a:t>
            </a:r>
          </a:p>
          <a:p>
            <a:pPr marL="152400" indent="-152400" eaLnBrk="1" hangingPunct="1">
              <a:lnSpc>
                <a:spcPct val="80000"/>
              </a:lnSpc>
              <a:buFontTx/>
              <a:buAutoNum type="arabicPeriod"/>
            </a:pPr>
            <a:r>
              <a:rPr lang="en-US" sz="2400" smtClean="0"/>
              <a:t>Printer is soft copy device. (T/F)</a:t>
            </a:r>
          </a:p>
          <a:p>
            <a:pPr marL="152400" indent="-152400" eaLnBrk="1" hangingPunct="1">
              <a:lnSpc>
                <a:spcPct val="80000"/>
              </a:lnSpc>
              <a:buFontTx/>
              <a:buAutoNum type="arabicPeriod"/>
            </a:pPr>
            <a:r>
              <a:rPr lang="en-US" sz="2400" smtClean="0"/>
              <a:t>Tablet is output device. (T/F)</a:t>
            </a:r>
          </a:p>
          <a:p>
            <a:pPr marL="152400" indent="-152400" eaLnBrk="1" hangingPunct="1">
              <a:lnSpc>
                <a:spcPct val="80000"/>
              </a:lnSpc>
              <a:buFontTx/>
              <a:buAutoNum type="arabicPeriod"/>
            </a:pPr>
            <a:r>
              <a:rPr lang="en-US" sz="2400" smtClean="0"/>
              <a:t>RAM is secondary memory. (T/F)</a:t>
            </a:r>
          </a:p>
          <a:p>
            <a:pPr marL="152400" indent="-152400" eaLnBrk="1" hangingPunct="1">
              <a:lnSpc>
                <a:spcPct val="80000"/>
              </a:lnSpc>
              <a:buFontTx/>
              <a:buAutoNum type="arabicPeriod"/>
            </a:pPr>
            <a:r>
              <a:rPr lang="en-US" sz="2400" smtClean="0"/>
              <a:t>Arrange SDLC Phases :</a:t>
            </a:r>
          </a:p>
          <a:p>
            <a:pPr marL="152400" indent="-152400" eaLnBrk="1" hangingPunct="1">
              <a:lnSpc>
                <a:spcPct val="80000"/>
              </a:lnSpc>
              <a:buFontTx/>
              <a:buAutoNum type="alphaLcParenR"/>
            </a:pPr>
            <a:r>
              <a:rPr lang="en-US" sz="2400" smtClean="0"/>
              <a:t>Requirement	b) Coding</a:t>
            </a:r>
          </a:p>
          <a:p>
            <a:pPr marL="152400" indent="-152400" eaLnBrk="1" hangingPunct="1">
              <a:lnSpc>
                <a:spcPct val="80000"/>
              </a:lnSpc>
              <a:buFontTx/>
              <a:buAutoNum type="alphaLcParenR"/>
            </a:pPr>
            <a:r>
              <a:rPr lang="en-US" sz="2400" smtClean="0"/>
              <a:t>Testing		d) Implementation</a:t>
            </a:r>
          </a:p>
          <a:p>
            <a:pPr marL="152400" indent="-152400" eaLnBrk="1" hangingPunct="1">
              <a:lnSpc>
                <a:spcPct val="80000"/>
              </a:lnSpc>
              <a:buFontTx/>
              <a:buNone/>
            </a:pPr>
            <a:r>
              <a:rPr lang="en-US" sz="2400" smtClean="0"/>
              <a:t>7. OMR is input device. (T/F)</a:t>
            </a:r>
          </a:p>
          <a:p>
            <a:pPr marL="152400" indent="-152400" eaLnBrk="1" hangingPunct="1">
              <a:lnSpc>
                <a:spcPct val="80000"/>
              </a:lnSpc>
              <a:buFontTx/>
              <a:buNone/>
            </a:pPr>
            <a:r>
              <a:rPr lang="en-US" sz="2400" smtClean="0"/>
              <a:t>8. What is pseudocode ?</a:t>
            </a:r>
          </a:p>
          <a:p>
            <a:pPr marL="152400" indent="-152400" eaLnBrk="1" hangingPunct="1">
              <a:lnSpc>
                <a:spcPct val="80000"/>
              </a:lnSpc>
              <a:buFontTx/>
              <a:buNone/>
            </a:pPr>
            <a:r>
              <a:rPr lang="en-US" sz="2400" smtClean="0"/>
              <a:t>9. Assembler is used to translate code from High Level language to Low Level language. (T/F)</a:t>
            </a:r>
          </a:p>
          <a:p>
            <a:pPr marL="152400" indent="-152400" eaLnBrk="1" hangingPunct="1">
              <a:lnSpc>
                <a:spcPct val="80000"/>
              </a:lnSpc>
              <a:buFontTx/>
              <a:buNone/>
            </a:pPr>
            <a:r>
              <a:rPr lang="en-US" sz="2400" smtClean="0"/>
              <a:t>10. FDISK is utility software.</a:t>
            </a:r>
          </a:p>
          <a:p>
            <a:pPr marL="152400" indent="-152400" eaLnBrk="1" hangingPunct="1">
              <a:lnSpc>
                <a:spcPct val="80000"/>
              </a:lnSpc>
              <a:buFontTx/>
              <a:buNone/>
            </a:pPr>
            <a:endParaRPr lang="en-US" sz="2400" smtClean="0"/>
          </a:p>
          <a:p>
            <a:pPr marL="152400" indent="-152400" eaLnBrk="1" hangingPunct="1">
              <a:lnSpc>
                <a:spcPct val="80000"/>
              </a:lnSpc>
              <a:buFontTx/>
              <a:buAutoNum type="arabicPeriod"/>
            </a:pPr>
            <a:endParaRPr lang="en-US" sz="2400" smtClean="0"/>
          </a:p>
        </p:txBody>
      </p:sp>
    </p:spTree>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1676400" y="0"/>
            <a:ext cx="7227888"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Short Questions</a:t>
            </a:r>
          </a:p>
        </p:txBody>
      </p:sp>
      <p:sp>
        <p:nvSpPr>
          <p:cNvPr id="148483" name="Rectangle 3"/>
          <p:cNvSpPr>
            <a:spLocks noGrp="1" noChangeArrowheads="1"/>
          </p:cNvSpPr>
          <p:nvPr>
            <p:ph type="body" sz="half" idx="1"/>
          </p:nvPr>
        </p:nvSpPr>
        <p:spPr>
          <a:xfrm>
            <a:off x="601663" y="1123950"/>
            <a:ext cx="7950200" cy="1741488"/>
          </a:xfrm>
          <a:noFill/>
        </p:spPr>
        <p:txBody>
          <a:bodyPr lIns="90488" tIns="44450" rIns="90488" bIns="44450"/>
          <a:lstStyle/>
          <a:p>
            <a:pPr marL="457200" indent="-457200" eaLnBrk="1" hangingPunct="1">
              <a:lnSpc>
                <a:spcPct val="90000"/>
              </a:lnSpc>
              <a:buFontTx/>
              <a:buAutoNum type="arabicPeriod"/>
            </a:pPr>
            <a:r>
              <a:rPr lang="en-US" sz="2400" smtClean="0"/>
              <a:t>What is a flowchart? Draw a flowchart that generates a Fibonacci series (1, 1, 2, 3, 5, ….N terms).</a:t>
            </a:r>
          </a:p>
          <a:p>
            <a:pPr marL="457200" indent="-457200" eaLnBrk="1" hangingPunct="1">
              <a:lnSpc>
                <a:spcPct val="90000"/>
              </a:lnSpc>
              <a:buFontTx/>
              <a:buAutoNum type="arabicPeriod"/>
            </a:pPr>
            <a:r>
              <a:rPr lang="en-US" sz="2400" smtClean="0"/>
              <a:t>Differentiate low level and high level language with examples. </a:t>
            </a:r>
          </a:p>
          <a:p>
            <a:pPr marL="457200" indent="-457200" eaLnBrk="1" hangingPunct="1">
              <a:lnSpc>
                <a:spcPct val="90000"/>
              </a:lnSpc>
              <a:buFontTx/>
              <a:buAutoNum type="arabicPeriod"/>
            </a:pPr>
            <a:r>
              <a:rPr lang="en-US" sz="2400" smtClean="0"/>
              <a:t>Difference between compiler and interpreter.</a:t>
            </a:r>
          </a:p>
          <a:p>
            <a:pPr marL="457200" indent="-457200" eaLnBrk="1" hangingPunct="1">
              <a:lnSpc>
                <a:spcPct val="90000"/>
              </a:lnSpc>
              <a:buFontTx/>
              <a:buAutoNum type="arabicPeriod"/>
            </a:pPr>
            <a:r>
              <a:rPr lang="en-US" sz="2400" smtClean="0"/>
              <a:t> Write a short note on Application Software.</a:t>
            </a:r>
          </a:p>
          <a:p>
            <a:pPr marL="457200" indent="-457200" eaLnBrk="1" hangingPunct="1">
              <a:lnSpc>
                <a:spcPct val="90000"/>
              </a:lnSpc>
              <a:buFontTx/>
              <a:buAutoNum type="arabicPeriod"/>
            </a:pPr>
            <a:r>
              <a:rPr lang="en-US" sz="2400" smtClean="0"/>
              <a:t>What are the display devices. Explain two devices.</a:t>
            </a:r>
          </a:p>
          <a:p>
            <a:pPr marL="457200" indent="-457200" eaLnBrk="1" hangingPunct="1">
              <a:lnSpc>
                <a:spcPct val="90000"/>
              </a:lnSpc>
              <a:buFontTx/>
              <a:buAutoNum type="arabicPeriod"/>
            </a:pPr>
            <a:r>
              <a:rPr lang="en-US" sz="2400" smtClean="0"/>
              <a:t>Write a short note on Refresh Cathode Ray Tube.</a:t>
            </a:r>
          </a:p>
          <a:p>
            <a:pPr marL="457200" indent="-457200" eaLnBrk="1" hangingPunct="1">
              <a:lnSpc>
                <a:spcPct val="90000"/>
              </a:lnSpc>
              <a:buFontTx/>
              <a:buAutoNum type="arabicPeriod"/>
            </a:pPr>
            <a:r>
              <a:rPr lang="en-US" sz="2400" smtClean="0"/>
              <a:t>Explain Raster Scan display.</a:t>
            </a:r>
          </a:p>
          <a:p>
            <a:pPr marL="457200" indent="-457200" eaLnBrk="1" hangingPunct="1">
              <a:lnSpc>
                <a:spcPct val="90000"/>
              </a:lnSpc>
              <a:buFontTx/>
              <a:buAutoNum type="arabicPeriod"/>
            </a:pPr>
            <a:r>
              <a:rPr lang="en-US" sz="2400" smtClean="0"/>
              <a:t>What are the different types of testing in SDLC.</a:t>
            </a:r>
          </a:p>
          <a:p>
            <a:pPr marL="457200" indent="-457200" eaLnBrk="1" hangingPunct="1">
              <a:lnSpc>
                <a:spcPct val="90000"/>
              </a:lnSpc>
              <a:buFontTx/>
              <a:buAutoNum type="arabicPeriod"/>
            </a:pPr>
            <a:r>
              <a:rPr lang="en-US" sz="2400" smtClean="0"/>
              <a:t>Difference between Decision Tree and Decision Table.</a:t>
            </a:r>
          </a:p>
          <a:p>
            <a:pPr marL="457200" indent="-457200" eaLnBrk="1" hangingPunct="1">
              <a:lnSpc>
                <a:spcPct val="90000"/>
              </a:lnSpc>
              <a:buFontTx/>
              <a:buAutoNum type="arabicPeriod"/>
            </a:pPr>
            <a:r>
              <a:rPr lang="en-US" sz="2400" smtClean="0"/>
              <a:t>Difference between optical disk and magnetic disk.</a:t>
            </a:r>
          </a:p>
        </p:txBody>
      </p:sp>
    </p:spTree>
  </p:cSld>
  <p:clrMapOvr>
    <a:masterClrMapping/>
  </p:clrMapOvr>
  <p:transition spd="slow"/>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1638300" y="0"/>
            <a:ext cx="7227888"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Long Questions</a:t>
            </a:r>
          </a:p>
        </p:txBody>
      </p:sp>
      <p:sp>
        <p:nvSpPr>
          <p:cNvPr id="149507" name="Rectangle 3"/>
          <p:cNvSpPr>
            <a:spLocks noGrp="1" noChangeArrowheads="1"/>
          </p:cNvSpPr>
          <p:nvPr>
            <p:ph type="body" sz="half" idx="1"/>
          </p:nvPr>
        </p:nvSpPr>
        <p:spPr>
          <a:xfrm>
            <a:off x="620713" y="1085850"/>
            <a:ext cx="7950200" cy="1741488"/>
          </a:xfrm>
          <a:noFill/>
        </p:spPr>
        <p:txBody>
          <a:bodyPr lIns="90488" tIns="44450" rIns="90488" bIns="44450"/>
          <a:lstStyle/>
          <a:p>
            <a:pPr marL="457200" indent="-457200" eaLnBrk="1" hangingPunct="1">
              <a:lnSpc>
                <a:spcPct val="80000"/>
              </a:lnSpc>
              <a:buFontTx/>
              <a:buAutoNum type="arabicPeriod"/>
            </a:pPr>
            <a:r>
              <a:rPr lang="en-US" sz="2400" smtClean="0"/>
              <a:t>Explain SDLC.</a:t>
            </a:r>
          </a:p>
          <a:p>
            <a:pPr marL="457200" indent="-457200" eaLnBrk="1" hangingPunct="1">
              <a:lnSpc>
                <a:spcPct val="80000"/>
              </a:lnSpc>
              <a:buFontTx/>
              <a:buAutoNum type="arabicPeriod"/>
            </a:pPr>
            <a:r>
              <a:rPr lang="en-US" sz="2400" smtClean="0"/>
              <a:t>What are the input devices? Explain four input devices.</a:t>
            </a:r>
          </a:p>
          <a:p>
            <a:pPr marL="457200" indent="-457200" eaLnBrk="1" hangingPunct="1">
              <a:lnSpc>
                <a:spcPct val="80000"/>
              </a:lnSpc>
              <a:buFontTx/>
              <a:buAutoNum type="arabicPeriod"/>
            </a:pPr>
            <a:r>
              <a:rPr lang="en-US" sz="2400" smtClean="0"/>
              <a:t>What are the output devices? Difference between soft-output and hard-output.</a:t>
            </a:r>
          </a:p>
          <a:p>
            <a:pPr marL="457200" indent="-457200" eaLnBrk="1" hangingPunct="1">
              <a:lnSpc>
                <a:spcPct val="80000"/>
              </a:lnSpc>
              <a:buFontTx/>
              <a:buAutoNum type="arabicPeriod"/>
            </a:pPr>
            <a:r>
              <a:rPr lang="en-US" sz="2400" smtClean="0"/>
              <a:t> What is the difference between primary and secondary storage devices</a:t>
            </a:r>
          </a:p>
          <a:p>
            <a:pPr marL="457200" indent="-457200" eaLnBrk="1" hangingPunct="1">
              <a:lnSpc>
                <a:spcPct val="80000"/>
              </a:lnSpc>
              <a:buFontTx/>
              <a:buAutoNum type="arabicPeriod"/>
            </a:pPr>
            <a:r>
              <a:rPr lang="en-US" sz="2400" smtClean="0"/>
              <a:t>Describe various types of secondary storage devices.</a:t>
            </a:r>
          </a:p>
          <a:p>
            <a:pPr marL="457200" indent="-457200" eaLnBrk="1" hangingPunct="1">
              <a:lnSpc>
                <a:spcPct val="80000"/>
              </a:lnSpc>
              <a:buFontTx/>
              <a:buAutoNum type="arabicPeriod"/>
            </a:pPr>
            <a:r>
              <a:rPr lang="en-US" sz="2400" smtClean="0"/>
              <a:t>Explain different types of programming languages.</a:t>
            </a:r>
          </a:p>
          <a:p>
            <a:pPr marL="457200" indent="-457200" eaLnBrk="1" hangingPunct="1">
              <a:lnSpc>
                <a:spcPct val="80000"/>
              </a:lnSpc>
              <a:buFontTx/>
              <a:buAutoNum type="arabicPeriod"/>
            </a:pPr>
            <a:r>
              <a:rPr lang="en-US" sz="2400" smtClean="0"/>
              <a:t>Explain different types of software.</a:t>
            </a:r>
          </a:p>
          <a:p>
            <a:pPr marL="457200" indent="-457200" eaLnBrk="1" hangingPunct="1">
              <a:lnSpc>
                <a:spcPct val="80000"/>
              </a:lnSpc>
              <a:buFontTx/>
              <a:buAutoNum type="arabicPeriod"/>
            </a:pPr>
            <a:r>
              <a:rPr lang="en-US" sz="2400" smtClean="0"/>
              <a:t>What are the different types of printers. Explain.</a:t>
            </a:r>
          </a:p>
          <a:p>
            <a:pPr marL="457200" indent="-457200" eaLnBrk="1" hangingPunct="1">
              <a:lnSpc>
                <a:spcPct val="80000"/>
              </a:lnSpc>
              <a:buFontTx/>
              <a:buAutoNum type="arabicPeriod"/>
            </a:pPr>
            <a:r>
              <a:rPr lang="en-US" sz="2400" smtClean="0"/>
              <a:t>Write a short note on LCD.</a:t>
            </a:r>
          </a:p>
          <a:p>
            <a:pPr marL="457200" indent="-457200" eaLnBrk="1" hangingPunct="1">
              <a:lnSpc>
                <a:spcPct val="80000"/>
              </a:lnSpc>
              <a:buFontTx/>
              <a:buAutoNum type="arabicPeriod"/>
            </a:pPr>
            <a:r>
              <a:rPr lang="en-US" sz="2400" smtClean="0"/>
              <a:t>Write a short note on  Plotters.</a:t>
            </a:r>
          </a:p>
          <a:p>
            <a:pPr marL="457200" indent="-457200" eaLnBrk="1" hangingPunct="1">
              <a:lnSpc>
                <a:spcPct val="80000"/>
              </a:lnSpc>
              <a:buFontTx/>
              <a:buNone/>
            </a:pPr>
            <a:endParaRPr lang="en-US" sz="2400" smtClean="0"/>
          </a:p>
        </p:txBody>
      </p:sp>
    </p:spTree>
  </p:cSld>
  <p:clrMapOvr>
    <a:masterClrMapping/>
  </p:clrMapOvr>
  <p:transition spd="slow"/>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1638300" y="146050"/>
            <a:ext cx="7227888"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References</a:t>
            </a:r>
          </a:p>
        </p:txBody>
      </p:sp>
      <p:sp>
        <p:nvSpPr>
          <p:cNvPr id="150531" name="Rectangle 3"/>
          <p:cNvSpPr>
            <a:spLocks noGrp="1" noChangeArrowheads="1"/>
          </p:cNvSpPr>
          <p:nvPr>
            <p:ph type="body" sz="half" idx="1"/>
          </p:nvPr>
        </p:nvSpPr>
        <p:spPr>
          <a:xfrm>
            <a:off x="296863" y="1009650"/>
            <a:ext cx="8540750" cy="5246688"/>
          </a:xfrm>
          <a:noFill/>
        </p:spPr>
        <p:txBody>
          <a:bodyPr lIns="90488" tIns="44450" rIns="90488" bIns="44450"/>
          <a:lstStyle/>
          <a:p>
            <a:pPr marL="0" indent="0" algn="just" eaLnBrk="1" hangingPunct="1">
              <a:lnSpc>
                <a:spcPct val="80000"/>
              </a:lnSpc>
              <a:buFontTx/>
              <a:buNone/>
            </a:pPr>
            <a:r>
              <a:rPr lang="en-US" sz="2000" b="1" smtClean="0"/>
              <a:t>Main Reading Books:</a:t>
            </a:r>
            <a:endParaRPr lang="en-US" sz="2000" smtClean="0"/>
          </a:p>
          <a:p>
            <a:pPr marL="0" indent="0" algn="just" eaLnBrk="1" hangingPunct="1">
              <a:lnSpc>
                <a:spcPct val="80000"/>
              </a:lnSpc>
              <a:buFontTx/>
              <a:buNone/>
            </a:pPr>
            <a:r>
              <a:rPr lang="en-US" sz="2000" smtClean="0"/>
              <a:t>1. P. K. Sinha and Priti Sinha , “Computer Fundamentals”, BPB Publications, 2007.</a:t>
            </a:r>
          </a:p>
          <a:p>
            <a:pPr marL="0" indent="0" algn="just" eaLnBrk="1" hangingPunct="1">
              <a:lnSpc>
                <a:spcPct val="80000"/>
              </a:lnSpc>
              <a:buFontTx/>
              <a:buNone/>
            </a:pPr>
            <a:r>
              <a:rPr lang="en-US" sz="2000" smtClean="0"/>
              <a:t>2. Alex Leon and Mathews Leon, “Fundamentals of Information Technology”, Leon Techworld, 2007.</a:t>
            </a:r>
          </a:p>
          <a:p>
            <a:pPr marL="0" indent="0" algn="just" eaLnBrk="1" hangingPunct="1">
              <a:lnSpc>
                <a:spcPct val="80000"/>
              </a:lnSpc>
              <a:buFontTx/>
              <a:buNone/>
            </a:pPr>
            <a:r>
              <a:rPr lang="en-US" sz="2000" smtClean="0"/>
              <a:t>3. V. Rajaraman, “Introduction to Information Technology”, PHI, 2006.</a:t>
            </a:r>
          </a:p>
          <a:p>
            <a:pPr marL="0" indent="0" algn="just" eaLnBrk="1" hangingPunct="1">
              <a:lnSpc>
                <a:spcPct val="80000"/>
              </a:lnSpc>
              <a:buFontTx/>
              <a:buNone/>
            </a:pPr>
            <a:endParaRPr lang="en-US" sz="2000" smtClean="0"/>
          </a:p>
          <a:p>
            <a:pPr marL="0" indent="0" algn="just" eaLnBrk="1" hangingPunct="1">
              <a:lnSpc>
                <a:spcPct val="80000"/>
              </a:lnSpc>
              <a:buFontTx/>
              <a:buNone/>
            </a:pPr>
            <a:r>
              <a:rPr lang="en-US" sz="2000" b="1" smtClean="0"/>
              <a:t>REFERENCES:</a:t>
            </a:r>
            <a:endParaRPr lang="en-US" sz="2000" smtClean="0"/>
          </a:p>
          <a:p>
            <a:pPr marL="0" indent="0" algn="just" eaLnBrk="1" hangingPunct="1">
              <a:lnSpc>
                <a:spcPct val="80000"/>
              </a:lnSpc>
              <a:buFontTx/>
              <a:buNone/>
            </a:pPr>
            <a:r>
              <a:rPr lang="en-US" sz="2000" smtClean="0"/>
              <a:t>1. Alex Leon and Mathews Leon, “Introduction to Computers”, Vikas Publishing House,2007.</a:t>
            </a:r>
          </a:p>
          <a:p>
            <a:pPr marL="0" indent="0" algn="just" eaLnBrk="1" hangingPunct="1">
              <a:lnSpc>
                <a:spcPct val="80000"/>
              </a:lnSpc>
              <a:buFontTx/>
              <a:buNone/>
            </a:pPr>
            <a:r>
              <a:rPr lang="en-US" sz="2000" smtClean="0"/>
              <a:t>2. Norton Peter, “Introduction to computers”, TMH, 4th Ed., 2006.</a:t>
            </a:r>
          </a:p>
          <a:p>
            <a:pPr marL="0" indent="0" algn="just" eaLnBrk="1" hangingPunct="1">
              <a:lnSpc>
                <a:spcPct val="80000"/>
              </a:lnSpc>
              <a:buFontTx/>
              <a:buNone/>
            </a:pPr>
            <a:r>
              <a:rPr lang="en-US" sz="2000" smtClean="0"/>
              <a:t>3. Simon Haykins, “Communication System”, John Wiley &amp; Sons, 2006.</a:t>
            </a:r>
          </a:p>
          <a:p>
            <a:pPr marL="0" indent="0" algn="just" eaLnBrk="1" hangingPunct="1">
              <a:lnSpc>
                <a:spcPct val="80000"/>
              </a:lnSpc>
              <a:buFontTx/>
              <a:buNone/>
            </a:pPr>
            <a:r>
              <a:rPr lang="en-US" sz="2000" smtClean="0"/>
              <a:t>4. B. Basaraj, “Digital Fundamentals”, Vikas Publications, 1999.</a:t>
            </a:r>
          </a:p>
          <a:p>
            <a:pPr marL="0" indent="0" algn="just" eaLnBrk="1" hangingPunct="1">
              <a:lnSpc>
                <a:spcPct val="80000"/>
              </a:lnSpc>
              <a:buFontTx/>
              <a:buNone/>
            </a:pPr>
            <a:r>
              <a:rPr lang="en-US" sz="2000" smtClean="0"/>
              <a:t>5. 6. V. Rajaraman, “Fundamentals of Computers”, PHI, 5th Ed., 2006.</a:t>
            </a:r>
          </a:p>
          <a:p>
            <a:pPr marL="0" indent="0" algn="just" eaLnBrk="1" hangingPunct="1">
              <a:lnSpc>
                <a:spcPct val="80000"/>
              </a:lnSpc>
              <a:buFontTx/>
              <a:buNone/>
            </a:pPr>
            <a:r>
              <a:rPr lang="en-US" sz="2000" smtClean="0"/>
              <a:t>7. David Anfinson and Ken Quamme, “IT Essentials PC Hardware and  Software Component on Guide”, Pearson, 3rd Ed., 2008.</a:t>
            </a:r>
          </a:p>
          <a:p>
            <a:pPr marL="0" indent="0" algn="just" eaLnBrk="1" hangingPunct="1">
              <a:lnSpc>
                <a:spcPct val="80000"/>
              </a:lnSpc>
              <a:buFontTx/>
              <a:buNone/>
            </a:pPr>
            <a:r>
              <a:rPr lang="en-US" sz="2000" smtClean="0"/>
              <a:t>8. Malvino and Leach, “Digital Principles and Application”, TMH, 1999.</a:t>
            </a:r>
          </a:p>
          <a:p>
            <a:pPr marL="0" indent="0" algn="just" eaLnBrk="1" hangingPunct="1">
              <a:lnSpc>
                <a:spcPct val="80000"/>
              </a:lnSpc>
              <a:buFontTx/>
              <a:buNone/>
            </a:pPr>
            <a:r>
              <a:rPr lang="en-US" sz="2000" smtClean="0"/>
              <a:t>9. Ramesh S. Gaonkar, "Microprocessor Architecture Programming and Application with 8085”, PHI, 2001.</a:t>
            </a:r>
            <a:endParaRPr lang="en-US" sz="2000" b="1" smtClean="0"/>
          </a:p>
          <a:p>
            <a:pPr marL="0" indent="0" algn="just" eaLnBrk="1" hangingPunct="1">
              <a:lnSpc>
                <a:spcPct val="80000"/>
              </a:lnSpc>
              <a:buFontTx/>
              <a:buNone/>
            </a:pPr>
            <a:endParaRPr lang="en-US" sz="2000"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6387" name="Rectangle 3"/>
          <p:cNvSpPr>
            <a:spLocks noGrp="1" noChangeArrowheads="1"/>
          </p:cNvSpPr>
          <p:nvPr>
            <p:ph sz="half" idx="1"/>
          </p:nvPr>
        </p:nvSpPr>
        <p:spPr/>
        <p:txBody>
          <a:bodyPr/>
          <a:lstStyle/>
          <a:p>
            <a:pPr algn="ctr" eaLnBrk="1" hangingPunct="1">
              <a:buFontTx/>
              <a:buNone/>
            </a:pPr>
            <a:r>
              <a:rPr lang="en-US" sz="2400" b="1" smtClean="0"/>
              <a:t>Waterfall Model</a:t>
            </a:r>
          </a:p>
        </p:txBody>
      </p:sp>
      <p:pic>
        <p:nvPicPr>
          <p:cNvPr id="16388" name="Picture 5"/>
          <p:cNvPicPr>
            <a:picLocks noGrp="1" noChangeAspect="1" noChangeArrowheads="1"/>
          </p:cNvPicPr>
          <p:nvPr>
            <p:ph sz="half" idx="2"/>
          </p:nvPr>
        </p:nvPicPr>
        <p:blipFill>
          <a:blip r:embed="rId3" cstate="print"/>
          <a:srcRect/>
          <a:stretch>
            <a:fillRect/>
          </a:stretch>
        </p:blipFill>
        <p:spPr>
          <a:xfrm>
            <a:off x="466725" y="1708150"/>
            <a:ext cx="7883525" cy="4606925"/>
          </a:xfrm>
          <a:noFill/>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7411" name="Rectangle 3"/>
          <p:cNvSpPr>
            <a:spLocks noGrp="1" noChangeArrowheads="1"/>
          </p:cNvSpPr>
          <p:nvPr>
            <p:ph sz="half" idx="1"/>
          </p:nvPr>
        </p:nvSpPr>
        <p:spPr/>
        <p:txBody>
          <a:bodyPr/>
          <a:lstStyle/>
          <a:p>
            <a:pPr algn="ctr" eaLnBrk="1" hangingPunct="1">
              <a:buFontTx/>
              <a:buNone/>
            </a:pPr>
            <a:r>
              <a:rPr lang="en-US" sz="2400" b="1" smtClean="0"/>
              <a:t>Waterfall Model</a:t>
            </a:r>
          </a:p>
        </p:txBody>
      </p:sp>
      <p:sp>
        <p:nvSpPr>
          <p:cNvPr id="17412" name="Rectangle 6"/>
          <p:cNvSpPr>
            <a:spLocks noChangeArrowheads="1"/>
          </p:cNvSpPr>
          <p:nvPr/>
        </p:nvSpPr>
        <p:spPr bwMode="auto">
          <a:xfrm>
            <a:off x="679450" y="1557338"/>
            <a:ext cx="7902575" cy="1917700"/>
          </a:xfrm>
          <a:prstGeom prst="rect">
            <a:avLst/>
          </a:prstGeom>
          <a:noFill/>
          <a:ln w="9525">
            <a:noFill/>
            <a:miter lim="800000"/>
            <a:headEnd/>
            <a:tailEnd/>
          </a:ln>
        </p:spPr>
        <p:txBody>
          <a:bodyPr>
            <a:spAutoFit/>
          </a:bodyPr>
          <a:lstStyle/>
          <a:p>
            <a:pPr>
              <a:buFontTx/>
              <a:buChar char="•"/>
            </a:pPr>
            <a:r>
              <a:rPr lang="en-US"/>
              <a:t>This model is easy to understand and reinforces the notion of “define before design” and “design before code”.</a:t>
            </a:r>
          </a:p>
          <a:p>
            <a:pPr>
              <a:buFontTx/>
              <a:buChar char="•"/>
            </a:pPr>
            <a:endParaRPr lang="en-US"/>
          </a:p>
          <a:p>
            <a:pPr>
              <a:buFontTx/>
              <a:buChar char="•"/>
            </a:pPr>
            <a:r>
              <a:rPr lang="en-US"/>
              <a:t>The model expects complete &amp; accurate requirements early in the process, which is unrealistic</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8435" name="Rectangle 3"/>
          <p:cNvSpPr>
            <a:spLocks noGrp="1" noChangeArrowheads="1"/>
          </p:cNvSpPr>
          <p:nvPr>
            <p:ph sz="half" idx="1"/>
          </p:nvPr>
        </p:nvSpPr>
        <p:spPr/>
        <p:txBody>
          <a:bodyPr/>
          <a:lstStyle/>
          <a:p>
            <a:pPr algn="ctr" eaLnBrk="1" hangingPunct="1">
              <a:buFontTx/>
              <a:buNone/>
            </a:pPr>
            <a:r>
              <a:rPr lang="en-US" sz="2400" b="1" smtClean="0"/>
              <a:t>Waterfall Model</a:t>
            </a:r>
          </a:p>
        </p:txBody>
      </p:sp>
      <p:sp>
        <p:nvSpPr>
          <p:cNvPr id="18436" name="Rectangle 5"/>
          <p:cNvSpPr>
            <a:spLocks noChangeArrowheads="1"/>
          </p:cNvSpPr>
          <p:nvPr/>
        </p:nvSpPr>
        <p:spPr bwMode="auto">
          <a:xfrm>
            <a:off x="339725" y="1454150"/>
            <a:ext cx="8399463" cy="3378200"/>
          </a:xfrm>
          <a:prstGeom prst="rect">
            <a:avLst/>
          </a:prstGeom>
          <a:noFill/>
          <a:ln w="9525">
            <a:noFill/>
            <a:miter lim="800000"/>
            <a:headEnd/>
            <a:tailEnd/>
          </a:ln>
        </p:spPr>
        <p:txBody>
          <a:bodyPr>
            <a:spAutoFit/>
          </a:bodyPr>
          <a:lstStyle/>
          <a:p>
            <a:r>
              <a:rPr lang="en-US"/>
              <a:t>Problems of waterfall model</a:t>
            </a:r>
          </a:p>
          <a:p>
            <a:endParaRPr lang="en-US"/>
          </a:p>
          <a:p>
            <a:r>
              <a:rPr lang="en-US"/>
              <a:t>i. It is difficult to define all requirements at the beginning of a</a:t>
            </a:r>
          </a:p>
          <a:p>
            <a:r>
              <a:rPr lang="en-US"/>
              <a:t>project</a:t>
            </a:r>
          </a:p>
          <a:p>
            <a:r>
              <a:rPr lang="en-US"/>
              <a:t>ii. This model is not suitable for accommodating any change</a:t>
            </a:r>
          </a:p>
          <a:p>
            <a:r>
              <a:rPr lang="en-US"/>
              <a:t>iii. A working version of the system is not seen until late in</a:t>
            </a:r>
          </a:p>
          <a:p>
            <a:r>
              <a:rPr lang="en-US"/>
              <a:t>the project’s life</a:t>
            </a:r>
          </a:p>
          <a:p>
            <a:r>
              <a:rPr lang="en-US"/>
              <a:t>iv. It does not scale up well to large projects.</a:t>
            </a:r>
          </a:p>
          <a:p>
            <a:r>
              <a:rPr lang="en-US"/>
              <a:t>v. Real projects are rarely sequential.</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9459" name="Rectangle 3"/>
          <p:cNvSpPr>
            <a:spLocks noGrp="1" noChangeArrowheads="1"/>
          </p:cNvSpPr>
          <p:nvPr>
            <p:ph sz="half" idx="1"/>
          </p:nvPr>
        </p:nvSpPr>
        <p:spPr>
          <a:xfrm>
            <a:off x="242888" y="1014413"/>
            <a:ext cx="8248650" cy="5224462"/>
          </a:xfrm>
        </p:spPr>
        <p:txBody>
          <a:bodyPr/>
          <a:lstStyle/>
          <a:p>
            <a:pPr algn="ctr" eaLnBrk="1" hangingPunct="1">
              <a:buFontTx/>
              <a:buNone/>
            </a:pPr>
            <a:r>
              <a:rPr lang="en-US" sz="2400" b="1" smtClean="0"/>
              <a:t>Incremental Process Models</a:t>
            </a:r>
          </a:p>
        </p:txBody>
      </p:sp>
      <p:sp>
        <p:nvSpPr>
          <p:cNvPr id="19460" name="Rectangle 4"/>
          <p:cNvSpPr>
            <a:spLocks noChangeArrowheads="1"/>
          </p:cNvSpPr>
          <p:nvPr/>
        </p:nvSpPr>
        <p:spPr bwMode="auto">
          <a:xfrm>
            <a:off x="339725" y="1454150"/>
            <a:ext cx="8399463" cy="3013075"/>
          </a:xfrm>
          <a:prstGeom prst="rect">
            <a:avLst/>
          </a:prstGeom>
          <a:noFill/>
          <a:ln w="9525">
            <a:noFill/>
            <a:miter lim="800000"/>
            <a:headEnd/>
            <a:tailEnd/>
          </a:ln>
        </p:spPr>
        <p:txBody>
          <a:bodyPr>
            <a:spAutoFit/>
          </a:bodyPr>
          <a:lstStyle/>
          <a:p>
            <a:pPr>
              <a:buFontTx/>
              <a:buChar char="•"/>
            </a:pPr>
            <a:r>
              <a:rPr lang="en-US"/>
              <a:t>They are effective in the situations where requirements are defined precisely and there is no confusion about the functionality of the final product.</a:t>
            </a:r>
          </a:p>
          <a:p>
            <a:pPr>
              <a:buFontTx/>
              <a:buChar char="•"/>
            </a:pPr>
            <a:endParaRPr lang="en-US"/>
          </a:p>
          <a:p>
            <a:pPr>
              <a:buFontTx/>
              <a:buChar char="•"/>
            </a:pPr>
            <a:r>
              <a:rPr lang="en-US"/>
              <a:t>After every cycle a useable product is given to the customer.</a:t>
            </a:r>
          </a:p>
          <a:p>
            <a:pPr>
              <a:buFontTx/>
              <a:buChar char="•"/>
            </a:pPr>
            <a:endParaRPr lang="en-US"/>
          </a:p>
          <a:p>
            <a:pPr>
              <a:buFontTx/>
              <a:buChar char="•"/>
            </a:pPr>
            <a:r>
              <a:rPr lang="en-US"/>
              <a:t>Popular particularly when we have to quickly deliver a limited functionality system.</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3200" b="1" smtClean="0">
                <a:solidFill>
                  <a:srgbClr val="FEF800"/>
                </a:solidFill>
              </a:rPr>
              <a:t>Incremental Process Models</a:t>
            </a:r>
            <a:r>
              <a:rPr lang="en-US" b="1" smtClean="0"/>
              <a:t/>
            </a:r>
            <a:br>
              <a:rPr lang="en-US" b="1" smtClean="0"/>
            </a:br>
            <a:endParaRPr lang="en-US" smtClean="0"/>
          </a:p>
        </p:txBody>
      </p:sp>
      <p:pic>
        <p:nvPicPr>
          <p:cNvPr id="20483" name="Picture 4" descr="Capture.PNG"/>
          <p:cNvPicPr>
            <a:picLocks noChangeAspect="1"/>
          </p:cNvPicPr>
          <p:nvPr/>
        </p:nvPicPr>
        <p:blipFill>
          <a:blip r:embed="rId2" cstate="print"/>
          <a:srcRect/>
          <a:stretch>
            <a:fillRect/>
          </a:stretch>
        </p:blipFill>
        <p:spPr bwMode="auto">
          <a:xfrm>
            <a:off x="642938" y="1019175"/>
            <a:ext cx="8564562" cy="52530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21507" name="Rectangle 3"/>
          <p:cNvSpPr>
            <a:spLocks noGrp="1" noChangeArrowheads="1"/>
          </p:cNvSpPr>
          <p:nvPr>
            <p:ph sz="half" idx="1"/>
          </p:nvPr>
        </p:nvSpPr>
        <p:spPr>
          <a:xfrm>
            <a:off x="242888" y="1014413"/>
            <a:ext cx="8248650" cy="5224462"/>
          </a:xfrm>
        </p:spPr>
        <p:txBody>
          <a:bodyPr/>
          <a:lstStyle/>
          <a:p>
            <a:pPr algn="ctr" eaLnBrk="1" hangingPunct="1">
              <a:buFontTx/>
              <a:buNone/>
            </a:pPr>
            <a:r>
              <a:rPr lang="en-US" sz="2400" b="1" smtClean="0"/>
              <a:t>Iterative Enhancement Model</a:t>
            </a:r>
          </a:p>
        </p:txBody>
      </p:sp>
      <p:sp>
        <p:nvSpPr>
          <p:cNvPr id="21508" name="Rectangle 4"/>
          <p:cNvSpPr>
            <a:spLocks noChangeArrowheads="1"/>
          </p:cNvSpPr>
          <p:nvPr/>
        </p:nvSpPr>
        <p:spPr bwMode="auto">
          <a:xfrm>
            <a:off x="339725" y="1454150"/>
            <a:ext cx="8399463" cy="4473575"/>
          </a:xfrm>
          <a:prstGeom prst="rect">
            <a:avLst/>
          </a:prstGeom>
          <a:noFill/>
          <a:ln w="9525">
            <a:noFill/>
            <a:miter lim="800000"/>
            <a:headEnd/>
            <a:tailEnd/>
          </a:ln>
        </p:spPr>
        <p:txBody>
          <a:bodyPr>
            <a:spAutoFit/>
          </a:bodyPr>
          <a:lstStyle/>
          <a:p>
            <a:r>
              <a:rPr lang="en-US"/>
              <a:t>This model has the same phases as the waterfall model, but with</a:t>
            </a:r>
          </a:p>
          <a:p>
            <a:r>
              <a:rPr lang="en-US"/>
              <a:t>fewer restrictions. Generally the phases occur in the same order as</a:t>
            </a:r>
          </a:p>
          <a:p>
            <a:r>
              <a:rPr lang="en-US"/>
              <a:t>in the waterfall model, but they may be conducted in several cycles.</a:t>
            </a:r>
          </a:p>
          <a:p>
            <a:r>
              <a:rPr lang="en-US"/>
              <a:t>Useable product is released at the end of the each cycle, with each</a:t>
            </a:r>
          </a:p>
          <a:p>
            <a:r>
              <a:rPr lang="en-US"/>
              <a:t>release providing additional functionality.</a:t>
            </a:r>
          </a:p>
          <a:p>
            <a:pPr>
              <a:buFontTx/>
              <a:buChar char="•"/>
            </a:pPr>
            <a:r>
              <a:rPr lang="en-US"/>
              <a:t> Customers and developers specify as many requirements as possible and prepare a SRS document.</a:t>
            </a:r>
          </a:p>
          <a:p>
            <a:pPr>
              <a:buFontTx/>
              <a:buChar char="•"/>
            </a:pPr>
            <a:r>
              <a:rPr lang="en-US"/>
              <a:t> Developers and customers then prioritize these requirements</a:t>
            </a:r>
          </a:p>
          <a:p>
            <a:pPr>
              <a:buFontTx/>
              <a:buChar char="•"/>
            </a:pPr>
            <a:r>
              <a:rPr lang="en-US"/>
              <a:t> Developers implement the specified requirements in one or more cycles of design, implementation and test based on the defined priorities.</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Learning Objectives</a:t>
            </a:r>
          </a:p>
        </p:txBody>
      </p:sp>
      <p:sp>
        <p:nvSpPr>
          <p:cNvPr id="4099"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buFont typeface="Wingdings" pitchFamily="2" charset="2"/>
              <a:buNone/>
            </a:pPr>
            <a:r>
              <a:rPr lang="en-US" b="1" smtClean="0"/>
              <a:t>In this Unit we will discuss :</a:t>
            </a:r>
          </a:p>
          <a:p>
            <a:pPr marL="569913" lvl="1" indent="-455613" algn="just" eaLnBrk="1" hangingPunct="1"/>
            <a:r>
              <a:rPr lang="en-US" b="1" smtClean="0"/>
              <a:t>Introduction to software</a:t>
            </a:r>
            <a:r>
              <a:rPr lang="en-US" smtClean="0"/>
              <a:t>: </a:t>
            </a:r>
          </a:p>
          <a:p>
            <a:pPr marL="1377950" lvl="2" algn="just" eaLnBrk="1" hangingPunct="1"/>
            <a:r>
              <a:rPr lang="en-US" sz="2400" smtClean="0"/>
              <a:t>Software types </a:t>
            </a:r>
          </a:p>
          <a:p>
            <a:pPr marL="1377950" lvl="2" algn="just" eaLnBrk="1" hangingPunct="1"/>
            <a:r>
              <a:rPr lang="en-US" sz="2400" smtClean="0"/>
              <a:t>Software Development activities </a:t>
            </a:r>
          </a:p>
          <a:p>
            <a:pPr marL="1720850" lvl="3" algn="just" eaLnBrk="1" hangingPunct="1"/>
            <a:r>
              <a:rPr lang="en-US" sz="2400" smtClean="0"/>
              <a:t>(Requirement, Design (algorithm, flowchart, decision table and tree), Coding, Testing, Installation, Maintenance).                                                                 </a:t>
            </a:r>
          </a:p>
          <a:p>
            <a:pPr marL="569913" lvl="1" indent="-455613" algn="just" eaLnBrk="1" hangingPunct="1"/>
            <a:r>
              <a:rPr lang="en-US" b="1" smtClean="0"/>
              <a:t>Programming Languages</a:t>
            </a:r>
            <a:r>
              <a:rPr lang="en-US" smtClean="0"/>
              <a:t> </a:t>
            </a:r>
          </a:p>
          <a:p>
            <a:pPr marL="1377950" lvl="2" algn="just" eaLnBrk="1" hangingPunct="1"/>
            <a:r>
              <a:rPr lang="en-US" sz="2400" smtClean="0"/>
              <a:t>Assemblers</a:t>
            </a:r>
          </a:p>
          <a:p>
            <a:pPr marL="1377950" lvl="2" algn="just" eaLnBrk="1" hangingPunct="1"/>
            <a:r>
              <a:rPr lang="en-US" sz="2400" smtClean="0"/>
              <a:t>Compilers</a:t>
            </a:r>
          </a:p>
          <a:p>
            <a:pPr marL="1377950" lvl="2" algn="just" eaLnBrk="1" hangingPunct="1"/>
            <a:r>
              <a:rPr lang="en-US" sz="2400" smtClean="0"/>
              <a:t>interpreters </a:t>
            </a:r>
          </a:p>
          <a:p>
            <a:pPr marL="1377950" lvl="2" algn="just" eaLnBrk="1" hangingPunct="1"/>
            <a:r>
              <a:rPr lang="en-US" sz="2400" smtClean="0"/>
              <a:t>linkers</a:t>
            </a:r>
          </a:p>
          <a:p>
            <a:pPr marL="569913" lvl="1" indent="-455613" algn="just" eaLnBrk="1" hangingPunct="1"/>
            <a:endParaRPr lang="en-US" smtClean="0"/>
          </a:p>
          <a:p>
            <a:pPr marL="1377950" lvl="2" algn="just" eaLnBrk="1" hangingPunct="1"/>
            <a:endParaRPr lang="en-US" sz="240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22531" name="Rectangle 3"/>
          <p:cNvSpPr>
            <a:spLocks noGrp="1" noChangeArrowheads="1"/>
          </p:cNvSpPr>
          <p:nvPr>
            <p:ph sz="half" idx="1"/>
          </p:nvPr>
        </p:nvSpPr>
        <p:spPr>
          <a:xfrm>
            <a:off x="242888" y="1014413"/>
            <a:ext cx="8248650" cy="5224462"/>
          </a:xfrm>
        </p:spPr>
        <p:txBody>
          <a:bodyPr/>
          <a:lstStyle/>
          <a:p>
            <a:pPr algn="ctr" eaLnBrk="1" hangingPunct="1">
              <a:buFontTx/>
              <a:buNone/>
            </a:pPr>
            <a:r>
              <a:rPr lang="en-US" sz="2400" b="1" smtClean="0"/>
              <a:t>Iterative Enhancement Model</a:t>
            </a:r>
          </a:p>
        </p:txBody>
      </p:sp>
      <p:pic>
        <p:nvPicPr>
          <p:cNvPr id="22532" name="Picture 5"/>
          <p:cNvPicPr>
            <a:picLocks noGrp="1" noChangeAspect="1" noChangeArrowheads="1"/>
          </p:cNvPicPr>
          <p:nvPr>
            <p:ph sz="half" idx="2"/>
          </p:nvPr>
        </p:nvPicPr>
        <p:blipFill>
          <a:blip r:embed="rId3" cstate="print"/>
          <a:srcRect/>
          <a:stretch>
            <a:fillRect/>
          </a:stretch>
        </p:blipFill>
        <p:spPr>
          <a:xfrm>
            <a:off x="911225" y="1543050"/>
            <a:ext cx="6981825" cy="4579938"/>
          </a:xfrm>
          <a:noFill/>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23555" name="Rectangle 3"/>
          <p:cNvSpPr>
            <a:spLocks noGrp="1" noChangeArrowheads="1"/>
          </p:cNvSpPr>
          <p:nvPr>
            <p:ph sz="half" idx="1"/>
          </p:nvPr>
        </p:nvSpPr>
        <p:spPr>
          <a:xfrm>
            <a:off x="242888" y="1014413"/>
            <a:ext cx="8248650" cy="5224462"/>
          </a:xfrm>
        </p:spPr>
        <p:txBody>
          <a:bodyPr/>
          <a:lstStyle/>
          <a:p>
            <a:pPr algn="ctr" eaLnBrk="1" hangingPunct="1">
              <a:buFontTx/>
              <a:buNone/>
            </a:pPr>
            <a:r>
              <a:rPr lang="en-US" sz="2400" b="1" smtClean="0"/>
              <a:t>Prototyping Model</a:t>
            </a:r>
          </a:p>
        </p:txBody>
      </p:sp>
      <p:sp>
        <p:nvSpPr>
          <p:cNvPr id="23556" name="Rectangle 6"/>
          <p:cNvSpPr>
            <a:spLocks noChangeArrowheads="1"/>
          </p:cNvSpPr>
          <p:nvPr/>
        </p:nvSpPr>
        <p:spPr bwMode="auto">
          <a:xfrm>
            <a:off x="574675" y="1546225"/>
            <a:ext cx="8189913" cy="3378200"/>
          </a:xfrm>
          <a:prstGeom prst="rect">
            <a:avLst/>
          </a:prstGeom>
          <a:noFill/>
          <a:ln w="9525">
            <a:noFill/>
            <a:miter lim="800000"/>
            <a:headEnd/>
            <a:tailEnd/>
          </a:ln>
        </p:spPr>
        <p:txBody>
          <a:bodyPr>
            <a:spAutoFit/>
          </a:bodyPr>
          <a:lstStyle/>
          <a:p>
            <a:pPr>
              <a:buFontTx/>
              <a:buChar char="•"/>
            </a:pPr>
            <a:r>
              <a:rPr lang="en-US"/>
              <a:t> The prototype may be a usable program but is not suitable as the final software product.</a:t>
            </a:r>
          </a:p>
          <a:p>
            <a:pPr>
              <a:buFontTx/>
              <a:buChar char="•"/>
            </a:pPr>
            <a:endParaRPr lang="en-US"/>
          </a:p>
          <a:p>
            <a:pPr>
              <a:buFontTx/>
              <a:buChar char="•"/>
            </a:pPr>
            <a:r>
              <a:rPr lang="en-US"/>
              <a:t> The code for the prototype is thrown away. However experience gathered helps in developing the actual system.</a:t>
            </a:r>
          </a:p>
          <a:p>
            <a:pPr>
              <a:buFontTx/>
              <a:buChar char="•"/>
            </a:pPr>
            <a:endParaRPr lang="en-US"/>
          </a:p>
          <a:p>
            <a:pPr>
              <a:buFontTx/>
              <a:buChar char="•"/>
            </a:pPr>
            <a:r>
              <a:rPr lang="en-US"/>
              <a:t> The development of a prototype might involve extra cost, but overall cost might turnout to be lower than that of an equivalent system developed using the waterfall model.</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1744663"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24579" name="AutoShape 8" descr="http://1.bp.blogspot.com/-UkL2XUIrHsM/UDumdvp4LAI/AAAAAAAAACk/jmLti4OHkvk/s400/prototype.jpg"/>
          <p:cNvSpPr>
            <a:spLocks noChangeAspect="1" noChangeArrowheads="1"/>
          </p:cNvSpPr>
          <p:nvPr/>
        </p:nvSpPr>
        <p:spPr bwMode="auto">
          <a:xfrm>
            <a:off x="168275" y="-1089025"/>
            <a:ext cx="3048000" cy="2276475"/>
          </a:xfrm>
          <a:prstGeom prst="rect">
            <a:avLst/>
          </a:prstGeom>
          <a:noFill/>
          <a:ln w="9525">
            <a:noFill/>
            <a:miter lim="800000"/>
            <a:headEnd/>
            <a:tailEnd/>
          </a:ln>
        </p:spPr>
        <p:txBody>
          <a:bodyPr/>
          <a:lstStyle/>
          <a:p>
            <a:endParaRPr lang="en-US"/>
          </a:p>
        </p:txBody>
      </p:sp>
      <p:sp>
        <p:nvSpPr>
          <p:cNvPr id="24580" name="AutoShape 10" descr="http://1.bp.blogspot.com/-UkL2XUIrHsM/UDumdvp4LAI/AAAAAAAAACk/jmLti4OHkvk/s400/prototype.jpg"/>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pic>
        <p:nvPicPr>
          <p:cNvPr id="24581" name="Picture 8" descr="prototype.jpg"/>
          <p:cNvPicPr>
            <a:picLocks noChangeAspect="1"/>
          </p:cNvPicPr>
          <p:nvPr/>
        </p:nvPicPr>
        <p:blipFill>
          <a:blip r:embed="rId3" cstate="print"/>
          <a:srcRect/>
          <a:stretch>
            <a:fillRect/>
          </a:stretch>
        </p:blipFill>
        <p:spPr bwMode="auto">
          <a:xfrm>
            <a:off x="1239838" y="939800"/>
            <a:ext cx="6732587" cy="50292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1698625"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25603" name="Rectangle 3"/>
          <p:cNvSpPr>
            <a:spLocks noChangeArrowheads="1"/>
          </p:cNvSpPr>
          <p:nvPr/>
        </p:nvSpPr>
        <p:spPr bwMode="auto">
          <a:xfrm>
            <a:off x="2092325" y="1008063"/>
            <a:ext cx="4384675" cy="1187450"/>
          </a:xfrm>
          <a:prstGeom prst="rect">
            <a:avLst/>
          </a:prstGeom>
          <a:noFill/>
          <a:ln w="9525">
            <a:noFill/>
            <a:miter lim="800000"/>
            <a:headEnd/>
            <a:tailEnd/>
          </a:ln>
        </p:spPr>
        <p:txBody>
          <a:bodyPr wrap="none">
            <a:spAutoFit/>
          </a:bodyPr>
          <a:lstStyle/>
          <a:p>
            <a:r>
              <a:rPr lang="en-US" b="1">
                <a:latin typeface="Arial" charset="0"/>
              </a:rPr>
              <a:t>Software Development Steps</a:t>
            </a:r>
          </a:p>
          <a:p>
            <a:endParaRPr lang="en-US">
              <a:latin typeface="Arial" charset="0"/>
            </a:endParaRPr>
          </a:p>
          <a:p>
            <a:endParaRPr lang="en-US" b="1">
              <a:latin typeface="Arial" charset="0"/>
            </a:endParaRPr>
          </a:p>
        </p:txBody>
      </p:sp>
      <p:sp>
        <p:nvSpPr>
          <p:cNvPr id="25604" name="Rectangle 6"/>
          <p:cNvSpPr>
            <a:spLocks noChangeArrowheads="1"/>
          </p:cNvSpPr>
          <p:nvPr/>
        </p:nvSpPr>
        <p:spPr bwMode="auto">
          <a:xfrm>
            <a:off x="495300" y="1581150"/>
            <a:ext cx="8229600" cy="3013075"/>
          </a:xfrm>
          <a:prstGeom prst="rect">
            <a:avLst/>
          </a:prstGeom>
          <a:noFill/>
          <a:ln w="9525">
            <a:noFill/>
            <a:miter lim="800000"/>
            <a:headEnd/>
            <a:tailEnd/>
          </a:ln>
        </p:spPr>
        <p:txBody>
          <a:bodyPr>
            <a:spAutoFit/>
          </a:bodyPr>
          <a:lstStyle/>
          <a:p>
            <a:pPr marL="457200" indent="-457200"/>
            <a:r>
              <a:rPr lang="en-US">
                <a:latin typeface="Arial" charset="0"/>
              </a:rPr>
              <a:t>Developing a software and putting it to use is a complex process and involves following steps:</a:t>
            </a:r>
          </a:p>
          <a:p>
            <a:pPr marL="457200" indent="-457200">
              <a:buFontTx/>
              <a:buAutoNum type="arabicPeriod"/>
            </a:pPr>
            <a:r>
              <a:rPr lang="en-US">
                <a:latin typeface="Arial" charset="0"/>
              </a:rPr>
              <a:t>Analyzing the problem at hand and planning the program( s) to solve the problem</a:t>
            </a:r>
          </a:p>
          <a:p>
            <a:pPr marL="457200" indent="-457200">
              <a:buFontTx/>
              <a:buAutoNum type="arabicPeriod"/>
            </a:pPr>
            <a:r>
              <a:rPr lang="en-US">
                <a:latin typeface="Arial" charset="0"/>
              </a:rPr>
              <a:t>Coding the program (s)</a:t>
            </a:r>
          </a:p>
          <a:p>
            <a:pPr marL="457200" indent="-457200">
              <a:buFontTx/>
              <a:buAutoNum type="arabicPeriod"/>
            </a:pPr>
            <a:r>
              <a:rPr lang="en-US">
                <a:latin typeface="Arial" charset="0"/>
              </a:rPr>
              <a:t>Testing, debugging, and documenting the program (s)</a:t>
            </a:r>
          </a:p>
          <a:p>
            <a:pPr marL="457200" indent="-457200">
              <a:buFontTx/>
              <a:buAutoNum type="arabicPeriod"/>
            </a:pPr>
            <a:r>
              <a:rPr lang="en-US">
                <a:latin typeface="Arial" charset="0"/>
              </a:rPr>
              <a:t>Implementing the program (s)</a:t>
            </a:r>
          </a:p>
          <a:p>
            <a:pPr marL="457200" indent="-457200">
              <a:buFontTx/>
              <a:buAutoNum type="arabicPeriod"/>
            </a:pPr>
            <a:r>
              <a:rPr lang="en-US">
                <a:latin typeface="Arial" charset="0"/>
              </a:rPr>
              <a:t>Evaluating and maintaining the program (s)</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26627" name="Text Box 5"/>
          <p:cNvSpPr txBox="1">
            <a:spLocks noChangeArrowheads="1"/>
          </p:cNvSpPr>
          <p:nvPr/>
        </p:nvSpPr>
        <p:spPr bwMode="auto">
          <a:xfrm>
            <a:off x="361950" y="1181100"/>
            <a:ext cx="8382000" cy="4473575"/>
          </a:xfrm>
          <a:prstGeom prst="rect">
            <a:avLst/>
          </a:prstGeom>
          <a:noFill/>
          <a:ln w="9525">
            <a:noFill/>
            <a:miter lim="800000"/>
            <a:headEnd/>
            <a:tailEnd/>
          </a:ln>
        </p:spPr>
        <p:txBody>
          <a:bodyPr>
            <a:spAutoFit/>
          </a:bodyPr>
          <a:lstStyle/>
          <a:p>
            <a:pPr algn="just"/>
            <a:r>
              <a:rPr lang="en-US">
                <a:latin typeface="Arial" charset="0"/>
              </a:rPr>
              <a:t>The </a:t>
            </a:r>
            <a:r>
              <a:rPr lang="en-US" b="1">
                <a:latin typeface="Arial" charset="0"/>
              </a:rPr>
              <a:t>Systems Development Life Cycle (SDLC)</a:t>
            </a:r>
            <a:r>
              <a:rPr lang="en-US">
                <a:latin typeface="Arial" charset="0"/>
              </a:rPr>
              <a:t>, or </a:t>
            </a:r>
            <a:r>
              <a:rPr lang="en-US" i="1">
                <a:latin typeface="Arial" charset="0"/>
              </a:rPr>
              <a:t>Software Development Life Cycle</a:t>
            </a:r>
            <a:r>
              <a:rPr lang="en-US">
                <a:latin typeface="Arial" charset="0"/>
              </a:rPr>
              <a:t> in systems engineering, information systems and software engineering, is the process of creating or altering systems, and the models and methodologies that people use to develop these systems. The concept generally refers to computer or information systems.</a:t>
            </a:r>
          </a:p>
          <a:p>
            <a:pPr algn="just"/>
            <a:r>
              <a:rPr lang="en-US">
                <a:latin typeface="Arial" charset="0"/>
              </a:rPr>
              <a:t>In software engineering the SDLC concept underpins many kinds of software development methodologies. These methodologies form the framework for planning and controlling the creation of an information system: the software development process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27651" name="Text Box 3"/>
          <p:cNvSpPr txBox="1">
            <a:spLocks noChangeArrowheads="1"/>
          </p:cNvSpPr>
          <p:nvPr/>
        </p:nvSpPr>
        <p:spPr bwMode="auto">
          <a:xfrm>
            <a:off x="323850" y="923925"/>
            <a:ext cx="8382000" cy="5262563"/>
          </a:xfrm>
          <a:prstGeom prst="rect">
            <a:avLst/>
          </a:prstGeom>
          <a:noFill/>
          <a:ln w="9525">
            <a:noFill/>
            <a:miter lim="800000"/>
            <a:headEnd/>
            <a:tailEnd/>
          </a:ln>
        </p:spPr>
        <p:txBody>
          <a:bodyPr>
            <a:spAutoFit/>
          </a:bodyPr>
          <a:lstStyle/>
          <a:p>
            <a:pPr algn="just"/>
            <a:r>
              <a:rPr lang="en-US" b="1">
                <a:latin typeface="Arial" charset="0"/>
              </a:rPr>
              <a:t>Requirements gathering and analysis</a:t>
            </a:r>
          </a:p>
          <a:p>
            <a:pPr algn="just"/>
            <a:endParaRPr lang="en-US" b="1">
              <a:latin typeface="Arial" charset="0"/>
            </a:endParaRPr>
          </a:p>
          <a:p>
            <a:pPr algn="just"/>
            <a:r>
              <a:rPr lang="en-US">
                <a:latin typeface="Arial" charset="0"/>
              </a:rPr>
              <a:t>The goal of system analysis is to determine where the problem is .</a:t>
            </a:r>
          </a:p>
          <a:p>
            <a:pPr algn="just"/>
            <a:r>
              <a:rPr lang="en-US">
                <a:latin typeface="Arial" charset="0"/>
              </a:rPr>
              <a:t>This step involves "breaking down" the system in different pieces to analyze the situation, analyzing project goals, "breaking down" what needs to be created and attempting to engage users so that definite requirements can be defined. Requirements Gathering sometimes requires individuals/teams from client as well as service provider sides to get detailed and accurate requirements. </a:t>
            </a:r>
          </a:p>
          <a:p>
            <a:pPr algn="just"/>
            <a:endParaRPr lang="en-US">
              <a:latin typeface="Arial" charset="0"/>
            </a:endParaRPr>
          </a:p>
          <a:p>
            <a:pPr algn="just"/>
            <a:r>
              <a:rPr lang="en-US">
                <a:latin typeface="Arial" charset="0"/>
              </a:rPr>
              <a:t>Often  there has to be a lot of communication to and from to understand these requirements. </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27651" name="Text Box 3"/>
          <p:cNvSpPr txBox="1">
            <a:spLocks noChangeArrowheads="1"/>
          </p:cNvSpPr>
          <p:nvPr/>
        </p:nvSpPr>
        <p:spPr bwMode="auto">
          <a:xfrm>
            <a:off x="285750" y="1152525"/>
            <a:ext cx="8382000" cy="3786188"/>
          </a:xfrm>
          <a:prstGeom prst="rect">
            <a:avLst/>
          </a:prstGeom>
          <a:noFill/>
          <a:ln w="9525">
            <a:noFill/>
            <a:miter lim="800000"/>
            <a:headEnd/>
            <a:tailEnd/>
          </a:ln>
        </p:spPr>
        <p:txBody>
          <a:bodyPr>
            <a:spAutoFit/>
          </a:bodyPr>
          <a:lstStyle/>
          <a:p>
            <a:pPr>
              <a:defRPr/>
            </a:pPr>
            <a:r>
              <a:rPr lang="en-US" dirty="0">
                <a:latin typeface="Arial" charset="0"/>
              </a:rPr>
              <a:t>Requirement gathering is the most crucial aspect as many times communication gaps arise in this phase and this leads to validation errors and bugs in the software program.</a:t>
            </a:r>
          </a:p>
          <a:p>
            <a:pPr>
              <a:defRPr/>
            </a:pPr>
            <a:endParaRPr lang="en-US" dirty="0">
              <a:latin typeface="Arial" charset="0"/>
            </a:endParaRPr>
          </a:p>
          <a:p>
            <a:pPr>
              <a:defRPr/>
            </a:pPr>
            <a:r>
              <a:rPr lang="en-US" dirty="0">
                <a:latin typeface="Arial" charset="0"/>
              </a:rPr>
              <a:t>Requirements are gathered generally using IGT (Information Gathering Tools):</a:t>
            </a:r>
          </a:p>
          <a:p>
            <a:pPr marL="457200" indent="-457200">
              <a:buFontTx/>
              <a:buAutoNum type="arabicPeriod"/>
              <a:defRPr/>
            </a:pPr>
            <a:r>
              <a:rPr lang="en-US" dirty="0">
                <a:latin typeface="Arial" charset="0"/>
              </a:rPr>
              <a:t>Questionnaire</a:t>
            </a:r>
          </a:p>
          <a:p>
            <a:pPr marL="457200" indent="-457200">
              <a:buFontTx/>
              <a:buAutoNum type="arabicPeriod"/>
              <a:defRPr/>
            </a:pPr>
            <a:r>
              <a:rPr lang="en-US" dirty="0">
                <a:latin typeface="Arial" charset="0"/>
              </a:rPr>
              <a:t>Interviews</a:t>
            </a:r>
          </a:p>
          <a:p>
            <a:pPr marL="457200" indent="-457200">
              <a:buFontTx/>
              <a:buAutoNum type="arabicPeriod"/>
              <a:defRPr/>
            </a:pPr>
            <a:r>
              <a:rPr lang="en-US" dirty="0">
                <a:latin typeface="Arial" charset="0"/>
              </a:rPr>
              <a:t>On Site observation</a:t>
            </a:r>
          </a:p>
          <a:p>
            <a:pPr marL="457200" indent="-457200">
              <a:defRPr/>
            </a:pPr>
            <a:endParaRPr lang="en-US" dirty="0">
              <a:latin typeface="Arial"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29699" name="Text Box 3"/>
          <p:cNvSpPr txBox="1">
            <a:spLocks noChangeArrowheads="1"/>
          </p:cNvSpPr>
          <p:nvPr/>
        </p:nvSpPr>
        <p:spPr bwMode="auto">
          <a:xfrm>
            <a:off x="285750" y="962025"/>
            <a:ext cx="8382000" cy="5203825"/>
          </a:xfrm>
          <a:prstGeom prst="rect">
            <a:avLst/>
          </a:prstGeom>
          <a:noFill/>
          <a:ln w="9525">
            <a:noFill/>
            <a:miter lim="800000"/>
            <a:headEnd/>
            <a:tailEnd/>
          </a:ln>
        </p:spPr>
        <p:txBody>
          <a:bodyPr>
            <a:spAutoFit/>
          </a:bodyPr>
          <a:lstStyle/>
          <a:p>
            <a:pPr algn="just"/>
            <a:r>
              <a:rPr lang="en-US" b="1">
                <a:latin typeface="Arial" charset="0"/>
              </a:rPr>
              <a:t>Design</a:t>
            </a:r>
          </a:p>
          <a:p>
            <a:pPr algn="just"/>
            <a:endParaRPr lang="en-US" b="1">
              <a:latin typeface="Arial" charset="0"/>
            </a:endParaRPr>
          </a:p>
          <a:p>
            <a:pPr algn="just"/>
            <a:r>
              <a:rPr lang="en-US">
                <a:latin typeface="Arial" charset="0"/>
              </a:rPr>
              <a:t>In systems, design functions and operations are described in detail, including screen layouts, business rules, process diagrams and other documentation. </a:t>
            </a:r>
          </a:p>
          <a:p>
            <a:pPr algn="just"/>
            <a:r>
              <a:rPr lang="en-US">
                <a:latin typeface="Arial" charset="0"/>
              </a:rPr>
              <a:t>The output of this stage will describe the new system as a collection of modules or subsystems.</a:t>
            </a:r>
          </a:p>
          <a:p>
            <a:pPr algn="just"/>
            <a:endParaRPr lang="en-US">
              <a:latin typeface="Arial" charset="0"/>
            </a:endParaRPr>
          </a:p>
          <a:p>
            <a:pPr algn="just"/>
            <a:r>
              <a:rPr lang="en-US">
                <a:latin typeface="Arial" charset="0"/>
              </a:rPr>
              <a:t>The design stage takes as its initial input the requirements identified in the approved requirements document. </a:t>
            </a:r>
          </a:p>
          <a:p>
            <a:pPr algn="just"/>
            <a:endParaRPr lang="en-US">
              <a:latin typeface="Arial" charset="0"/>
            </a:endParaRPr>
          </a:p>
          <a:p>
            <a:pPr algn="just"/>
            <a:r>
              <a:rPr lang="en-US">
                <a:latin typeface="Arial" charset="0"/>
              </a:rPr>
              <a:t>For each requirement, a set of one or more design elements will be produced as a result of interviews, workshops, and/or prototype efforts. </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30723" name="Text Box 3"/>
          <p:cNvSpPr txBox="1">
            <a:spLocks noChangeArrowheads="1"/>
          </p:cNvSpPr>
          <p:nvPr/>
        </p:nvSpPr>
        <p:spPr bwMode="auto">
          <a:xfrm>
            <a:off x="285750" y="1152525"/>
            <a:ext cx="8382000" cy="3416300"/>
          </a:xfrm>
          <a:prstGeom prst="rect">
            <a:avLst/>
          </a:prstGeom>
          <a:noFill/>
          <a:ln w="9525">
            <a:noFill/>
            <a:miter lim="800000"/>
            <a:headEnd/>
            <a:tailEnd/>
          </a:ln>
        </p:spPr>
        <p:txBody>
          <a:bodyPr>
            <a:spAutoFit/>
          </a:bodyPr>
          <a:lstStyle/>
          <a:p>
            <a:pPr algn="just"/>
            <a:r>
              <a:rPr lang="en-US">
                <a:latin typeface="Arial" charset="0"/>
              </a:rPr>
              <a:t>Design elements describe the desired software features in detail, and generally include</a:t>
            </a:r>
            <a:r>
              <a:rPr lang="en-US" b="1">
                <a:latin typeface="Arial" charset="0"/>
              </a:rPr>
              <a:t> functional hierarchy diagrams, screen layout diagrams, tables of business rules, business process diagrams, pseudocode, and a complete entity-relationship diagram with a full data dictionary</a:t>
            </a:r>
            <a:r>
              <a:rPr lang="en-US">
                <a:latin typeface="Arial" charset="0"/>
              </a:rPr>
              <a:t>. </a:t>
            </a:r>
          </a:p>
          <a:p>
            <a:pPr algn="just"/>
            <a:r>
              <a:rPr lang="en-US">
                <a:latin typeface="Arial" charset="0"/>
              </a:rPr>
              <a:t>These design elements are intended to describe the software in sufficient detail that skilled programmers may develop the software with minimal additional input.</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31747"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31748" name="Text Box 6"/>
          <p:cNvSpPr txBox="1">
            <a:spLocks noChangeArrowheads="1"/>
          </p:cNvSpPr>
          <p:nvPr/>
        </p:nvSpPr>
        <p:spPr bwMode="auto">
          <a:xfrm>
            <a:off x="3733800" y="1009650"/>
            <a:ext cx="2781300" cy="457200"/>
          </a:xfrm>
          <a:prstGeom prst="rect">
            <a:avLst/>
          </a:prstGeom>
          <a:noFill/>
          <a:ln w="9525">
            <a:noFill/>
            <a:miter lim="800000"/>
            <a:headEnd/>
            <a:tailEnd/>
          </a:ln>
        </p:spPr>
        <p:txBody>
          <a:bodyPr>
            <a:spAutoFit/>
          </a:bodyPr>
          <a:lstStyle/>
          <a:p>
            <a:pPr>
              <a:spcBef>
                <a:spcPct val="50000"/>
              </a:spcBef>
            </a:pPr>
            <a:r>
              <a:rPr lang="en-US" b="1">
                <a:latin typeface="Arial" charset="0"/>
              </a:rPr>
              <a:t>ALGORITHM</a:t>
            </a:r>
          </a:p>
        </p:txBody>
      </p:sp>
      <p:sp>
        <p:nvSpPr>
          <p:cNvPr id="31749" name="Text Box 7"/>
          <p:cNvSpPr txBox="1">
            <a:spLocks noChangeArrowheads="1"/>
          </p:cNvSpPr>
          <p:nvPr/>
        </p:nvSpPr>
        <p:spPr bwMode="auto">
          <a:xfrm>
            <a:off x="361950" y="1733550"/>
            <a:ext cx="8324850" cy="2647950"/>
          </a:xfrm>
          <a:prstGeom prst="rect">
            <a:avLst/>
          </a:prstGeom>
          <a:noFill/>
          <a:ln w="9525">
            <a:noFill/>
            <a:miter lim="800000"/>
            <a:headEnd/>
            <a:tailEnd/>
          </a:ln>
        </p:spPr>
        <p:txBody>
          <a:bodyPr>
            <a:spAutoFit/>
          </a:bodyPr>
          <a:lstStyle/>
          <a:p>
            <a:pPr algn="just">
              <a:spcBef>
                <a:spcPct val="50000"/>
              </a:spcBef>
            </a:pPr>
            <a:r>
              <a:rPr lang="en-US">
                <a:latin typeface="Arial" charset="0"/>
              </a:rPr>
              <a:t>An '</a:t>
            </a:r>
            <a:r>
              <a:rPr lang="en-US" b="1" i="1">
                <a:latin typeface="Arial" charset="0"/>
              </a:rPr>
              <a:t>algorithm'</a:t>
            </a:r>
            <a:r>
              <a:rPr lang="en-US">
                <a:latin typeface="Arial" charset="0"/>
              </a:rPr>
              <a:t> is an effective method for solving a problem expressed as a finite sequence of instructions. Algorithms are used for calculation, data processing, and many other fields. (In more advanced or abstract settings, the instructions do not necessarily constitute a finite sequence, and even not necessarily a sequence; see, e.g., "nondeterministic algorithm".) </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30350" y="0"/>
            <a:ext cx="7613650" cy="639763"/>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Learning Objectives</a:t>
            </a:r>
          </a:p>
        </p:txBody>
      </p:sp>
      <p:sp>
        <p:nvSpPr>
          <p:cNvPr id="5123" name="Rectangle 3"/>
          <p:cNvSpPr>
            <a:spLocks noGrp="1" noChangeArrowheads="1"/>
          </p:cNvSpPr>
          <p:nvPr>
            <p:ph type="body" idx="1"/>
          </p:nvPr>
        </p:nvSpPr>
        <p:spPr>
          <a:xfrm>
            <a:off x="509588" y="1014413"/>
            <a:ext cx="8328025" cy="4862512"/>
          </a:xfrm>
          <a:noFill/>
        </p:spPr>
        <p:txBody>
          <a:bodyPr lIns="90488" tIns="44450" rIns="90488" bIns="44450"/>
          <a:lstStyle/>
          <a:p>
            <a:pPr marL="569913" lvl="1" indent="-455613" algn="just" eaLnBrk="1" hangingPunct="1"/>
            <a:r>
              <a:rPr lang="en-US" b="1" smtClean="0"/>
              <a:t>Introduction to Graphics primitives</a:t>
            </a:r>
          </a:p>
          <a:p>
            <a:pPr marL="1377950" lvl="2" algn="just" eaLnBrk="1" hangingPunct="1"/>
            <a:r>
              <a:rPr lang="en-US" sz="2400" smtClean="0"/>
              <a:t>Display Devices: Refresh Cathode Ray Tube, Raster Scan Display, Plasma Display, Liquid Crystal Display, Plotters, Printers, </a:t>
            </a:r>
          </a:p>
          <a:p>
            <a:pPr marL="569913" lvl="1" indent="-455613" algn="just" eaLnBrk="1" hangingPunct="1"/>
            <a:r>
              <a:rPr lang="en-US" b="1" smtClean="0"/>
              <a:t>Introduction to Input Devices</a:t>
            </a:r>
          </a:p>
          <a:p>
            <a:pPr marL="1377950" lvl="2" algn="just" eaLnBrk="1" hangingPunct="1"/>
            <a:r>
              <a:rPr lang="en-US" sz="2400" smtClean="0"/>
              <a:t>Keyboard, Trackball, Joystick, Mouse, Light Pen, Tablet and Digitizing Camera</a:t>
            </a:r>
          </a:p>
          <a:p>
            <a:pPr marL="569913" lvl="1" indent="-455613" algn="just" eaLnBrk="1" hangingPunct="1"/>
            <a:r>
              <a:rPr lang="en-US" b="1" smtClean="0"/>
              <a:t>External Storage devices.</a:t>
            </a:r>
            <a:r>
              <a:rPr lang="en-US" smtClean="0"/>
              <a:t>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32771"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32772" name="Text Box 5"/>
          <p:cNvSpPr txBox="1">
            <a:spLocks noChangeArrowheads="1"/>
          </p:cNvSpPr>
          <p:nvPr/>
        </p:nvSpPr>
        <p:spPr bwMode="auto">
          <a:xfrm>
            <a:off x="361950" y="1733550"/>
            <a:ext cx="8324850" cy="3013075"/>
          </a:xfrm>
          <a:prstGeom prst="rect">
            <a:avLst/>
          </a:prstGeom>
          <a:noFill/>
          <a:ln w="9525">
            <a:noFill/>
            <a:miter lim="800000"/>
            <a:headEnd/>
            <a:tailEnd/>
          </a:ln>
        </p:spPr>
        <p:txBody>
          <a:bodyPr>
            <a:spAutoFit/>
          </a:bodyPr>
          <a:lstStyle/>
          <a:p>
            <a:pPr algn="just">
              <a:spcBef>
                <a:spcPct val="50000"/>
              </a:spcBef>
            </a:pPr>
            <a:r>
              <a:rPr lang="en-US">
                <a:latin typeface="Arial" charset="0"/>
              </a:rPr>
              <a:t>Each algorithm is a list of well-defined instructions for completing a task. Starting from an initial state, the instructions describe a computation that proceeds through a well-defined series of successive states, eventually terminating in a final ending state. The transition from one state to the next is not necessarily deterministic; some algorithms, known as randomized algorithms, incorporate randomness.</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 name="Content Placeholder 2"/>
          <p:cNvSpPr>
            <a:spLocks noGrp="1"/>
          </p:cNvSpPr>
          <p:nvPr>
            <p:ph idx="1"/>
          </p:nvPr>
        </p:nvSpPr>
        <p:spPr/>
        <p:txBody>
          <a:bodyPr/>
          <a:lstStyle/>
          <a:p>
            <a:pPr>
              <a:buFontTx/>
              <a:buNone/>
              <a:defRPr/>
            </a:pPr>
            <a:r>
              <a:rPr lang="en-US" dirty="0" smtClean="0"/>
              <a:t>Example: An algorithm to sum n natural numbers:</a:t>
            </a:r>
          </a:p>
          <a:p>
            <a:pPr>
              <a:buFontTx/>
              <a:buNone/>
              <a:defRPr/>
            </a:pPr>
            <a:endParaRPr lang="en-US" dirty="0" smtClean="0"/>
          </a:p>
          <a:p>
            <a:pPr marL="514350" indent="-514350">
              <a:buFontTx/>
              <a:buAutoNum type="arabicPeriod"/>
              <a:defRPr/>
            </a:pPr>
            <a:r>
              <a:rPr lang="en-US" dirty="0" smtClean="0"/>
              <a:t>Input n</a:t>
            </a:r>
          </a:p>
          <a:p>
            <a:pPr marL="514350" indent="-514350">
              <a:buFontTx/>
              <a:buAutoNum type="arabicPeriod"/>
              <a:defRPr/>
            </a:pPr>
            <a:r>
              <a:rPr lang="en-US" dirty="0" smtClean="0"/>
              <a:t>Initialize </a:t>
            </a:r>
            <a:r>
              <a:rPr lang="en-US" dirty="0" err="1" smtClean="0"/>
              <a:t>i</a:t>
            </a:r>
            <a:r>
              <a:rPr lang="en-US" dirty="0" smtClean="0"/>
              <a:t>=1, s=0</a:t>
            </a:r>
          </a:p>
          <a:p>
            <a:pPr marL="514350" indent="-514350">
              <a:buFontTx/>
              <a:buAutoNum type="arabicPeriod"/>
              <a:defRPr/>
            </a:pPr>
            <a:r>
              <a:rPr lang="en-US" dirty="0" smtClean="0"/>
              <a:t>While </a:t>
            </a:r>
            <a:r>
              <a:rPr lang="en-US" dirty="0" err="1" smtClean="0"/>
              <a:t>i</a:t>
            </a:r>
            <a:r>
              <a:rPr lang="en-US" dirty="0" smtClean="0"/>
              <a:t>&lt;=n</a:t>
            </a:r>
          </a:p>
          <a:p>
            <a:pPr marL="1314450" lvl="2" indent="-514350">
              <a:buFont typeface="Wingdings" pitchFamily="2" charset="2"/>
              <a:buAutoNum type="arabicPeriod"/>
              <a:defRPr/>
            </a:pPr>
            <a:r>
              <a:rPr lang="en-US" dirty="0" smtClean="0"/>
              <a:t>S=S + I</a:t>
            </a:r>
          </a:p>
          <a:p>
            <a:pPr marL="1314450" lvl="2" indent="-514350">
              <a:buFont typeface="Wingdings" pitchFamily="2" charset="2"/>
              <a:buAutoNum type="arabicPeriod"/>
              <a:defRPr/>
            </a:pPr>
            <a:r>
              <a:rPr lang="en-US" dirty="0" err="1" smtClean="0"/>
              <a:t>i</a:t>
            </a:r>
            <a:r>
              <a:rPr lang="en-US" dirty="0" smtClean="0"/>
              <a:t>=</a:t>
            </a:r>
            <a:r>
              <a:rPr lang="en-US" dirty="0" err="1" smtClean="0"/>
              <a:t>i</a:t>
            </a:r>
            <a:r>
              <a:rPr lang="en-US" dirty="0" smtClean="0"/>
              <a:t> + 1</a:t>
            </a:r>
          </a:p>
          <a:p>
            <a:pPr marL="514350" indent="-514350">
              <a:buFontTx/>
              <a:buAutoNum type="arabicPeriod"/>
              <a:defRPr/>
            </a:pPr>
            <a:r>
              <a:rPr lang="en-US" dirty="0" smtClean="0"/>
              <a:t>Display s</a:t>
            </a:r>
          </a:p>
          <a:p>
            <a:pPr marL="514350" indent="-514350">
              <a:buFontTx/>
              <a:buAutoNum type="arabicPeriod"/>
              <a:defRPr/>
            </a:pPr>
            <a:r>
              <a:rPr lang="en-US" dirty="0" smtClean="0"/>
              <a:t>End</a:t>
            </a:r>
          </a:p>
          <a:p>
            <a:pPr marL="1314450" lvl="2" indent="-514350">
              <a:buFont typeface="Wingdings" pitchFamily="2" charset="2"/>
              <a:buNone/>
              <a:defRPr/>
            </a:pP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34819"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34820" name="Text Box 4"/>
          <p:cNvSpPr txBox="1">
            <a:spLocks noChangeArrowheads="1"/>
          </p:cNvSpPr>
          <p:nvPr/>
        </p:nvSpPr>
        <p:spPr bwMode="auto">
          <a:xfrm>
            <a:off x="3733800" y="1009650"/>
            <a:ext cx="2781300" cy="457200"/>
          </a:xfrm>
          <a:prstGeom prst="rect">
            <a:avLst/>
          </a:prstGeom>
          <a:noFill/>
          <a:ln w="9525">
            <a:noFill/>
            <a:miter lim="800000"/>
            <a:headEnd/>
            <a:tailEnd/>
          </a:ln>
        </p:spPr>
        <p:txBody>
          <a:bodyPr>
            <a:spAutoFit/>
          </a:bodyPr>
          <a:lstStyle/>
          <a:p>
            <a:pPr>
              <a:spcBef>
                <a:spcPct val="50000"/>
              </a:spcBef>
            </a:pPr>
            <a:r>
              <a:rPr lang="en-US" b="1">
                <a:latin typeface="Arial" charset="0"/>
              </a:rPr>
              <a:t>FLOWCHART</a:t>
            </a:r>
          </a:p>
        </p:txBody>
      </p:sp>
      <p:sp>
        <p:nvSpPr>
          <p:cNvPr id="34821" name="Text Box 5"/>
          <p:cNvSpPr txBox="1">
            <a:spLocks noChangeArrowheads="1"/>
          </p:cNvSpPr>
          <p:nvPr/>
        </p:nvSpPr>
        <p:spPr bwMode="auto">
          <a:xfrm>
            <a:off x="609600" y="1562100"/>
            <a:ext cx="7981950" cy="3378200"/>
          </a:xfrm>
          <a:prstGeom prst="rect">
            <a:avLst/>
          </a:prstGeom>
          <a:noFill/>
          <a:ln w="9525">
            <a:noFill/>
            <a:miter lim="800000"/>
            <a:headEnd/>
            <a:tailEnd/>
          </a:ln>
        </p:spPr>
        <p:txBody>
          <a:bodyPr>
            <a:spAutoFit/>
          </a:bodyPr>
          <a:lstStyle/>
          <a:p>
            <a:pPr algn="just">
              <a:spcBef>
                <a:spcPct val="50000"/>
              </a:spcBef>
            </a:pPr>
            <a:r>
              <a:rPr lang="en-US">
                <a:latin typeface="Arial" charset="0"/>
              </a:rPr>
              <a:t>A </a:t>
            </a:r>
            <a:r>
              <a:rPr lang="en-US" b="1">
                <a:latin typeface="Arial" charset="0"/>
              </a:rPr>
              <a:t>flowchart</a:t>
            </a:r>
            <a:r>
              <a:rPr lang="en-US">
                <a:latin typeface="Arial" charset="0"/>
              </a:rPr>
              <a:t> is a type of diagram, that represents an algorithm or process, showing the steps as boxes of various kinds, and their order by connecting these with arrows. This diagrammatic representation can give a step-by-step solution to a given problem. Data is represented in these boxes, and arrows connecting them represent flow / direction of flow of data. Flowcharts are used in analyzing, designing, documenting or managing a process or program in various fields </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35843"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35844" name="Text Box 5"/>
          <p:cNvSpPr txBox="1">
            <a:spLocks noChangeArrowheads="1"/>
          </p:cNvSpPr>
          <p:nvPr/>
        </p:nvSpPr>
        <p:spPr bwMode="auto">
          <a:xfrm>
            <a:off x="609600" y="1562100"/>
            <a:ext cx="7981950" cy="3925888"/>
          </a:xfrm>
          <a:prstGeom prst="rect">
            <a:avLst/>
          </a:prstGeom>
          <a:noFill/>
          <a:ln w="9525">
            <a:noFill/>
            <a:miter lim="800000"/>
            <a:headEnd/>
            <a:tailEnd/>
          </a:ln>
        </p:spPr>
        <p:txBody>
          <a:bodyPr>
            <a:spAutoFit/>
          </a:bodyPr>
          <a:lstStyle/>
          <a:p>
            <a:r>
              <a:rPr lang="en-US" b="1">
                <a:latin typeface="Arial" charset="0"/>
              </a:rPr>
              <a:t>Symbols</a:t>
            </a:r>
          </a:p>
          <a:p>
            <a:pPr algn="just"/>
            <a:r>
              <a:rPr lang="en-US">
                <a:latin typeface="Arial" charset="0"/>
              </a:rPr>
              <a:t>A typical flowchart from older to computer science textbooks may have the following kinds of symbols:</a:t>
            </a:r>
          </a:p>
          <a:p>
            <a:endParaRPr lang="en-US">
              <a:latin typeface="Arial" charset="0"/>
            </a:endParaRPr>
          </a:p>
          <a:p>
            <a:r>
              <a:rPr lang="en-US" b="1">
                <a:latin typeface="Arial" charset="0"/>
              </a:rPr>
              <a:t>Start and end symbols</a:t>
            </a:r>
            <a:r>
              <a:rPr lang="en-US">
                <a:latin typeface="Arial" charset="0"/>
              </a:rPr>
              <a:t> </a:t>
            </a:r>
          </a:p>
          <a:p>
            <a:pPr algn="just"/>
            <a:r>
              <a:rPr lang="en-US">
                <a:latin typeface="Arial" charset="0"/>
              </a:rPr>
              <a:t>Represented as circles, ovals or rounded rectangles, usually containing the word "Start" or "End", or another phrase signaling the start or end of a process, such as "submit enquiry" or "receive product". </a:t>
            </a:r>
          </a:p>
          <a:p>
            <a:pPr algn="just">
              <a:spcBef>
                <a:spcPct val="50000"/>
              </a:spcBef>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36867"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36868" name="Text Box 5"/>
          <p:cNvSpPr txBox="1">
            <a:spLocks noChangeArrowheads="1"/>
          </p:cNvSpPr>
          <p:nvPr/>
        </p:nvSpPr>
        <p:spPr bwMode="auto">
          <a:xfrm>
            <a:off x="628650" y="990600"/>
            <a:ext cx="7981950" cy="5203825"/>
          </a:xfrm>
          <a:prstGeom prst="rect">
            <a:avLst/>
          </a:prstGeom>
          <a:noFill/>
          <a:ln w="9525">
            <a:noFill/>
            <a:miter lim="800000"/>
            <a:headEnd/>
            <a:tailEnd/>
          </a:ln>
        </p:spPr>
        <p:txBody>
          <a:bodyPr>
            <a:spAutoFit/>
          </a:bodyPr>
          <a:lstStyle/>
          <a:p>
            <a:r>
              <a:rPr lang="en-US" b="1">
                <a:latin typeface="Arial" charset="0"/>
              </a:rPr>
              <a:t>Arrows </a:t>
            </a:r>
          </a:p>
          <a:p>
            <a:pPr algn="just"/>
            <a:r>
              <a:rPr lang="en-US">
                <a:latin typeface="Arial" charset="0"/>
              </a:rPr>
              <a:t>Showing what's called "flow of control" in computer science. An arrow coming from one symbol and ending at another symbol represents that control passes to the symbol the arrow points to. </a:t>
            </a:r>
          </a:p>
          <a:p>
            <a:pPr lvl="1" algn="just"/>
            <a:endParaRPr lang="en-US">
              <a:latin typeface="Arial" charset="0"/>
            </a:endParaRPr>
          </a:p>
          <a:p>
            <a:pPr lvl="1"/>
            <a:r>
              <a:rPr lang="en-US" b="1">
                <a:latin typeface="Arial" charset="0"/>
              </a:rPr>
              <a:t>Processing steps </a:t>
            </a:r>
          </a:p>
          <a:p>
            <a:pPr lvl="1" algn="just"/>
            <a:r>
              <a:rPr lang="en-US">
                <a:latin typeface="Arial" charset="0"/>
              </a:rPr>
              <a:t>Represented as rectangles. Examples: "Add 1 to X"; "replace identified part"; "save changes" or similar. </a:t>
            </a:r>
          </a:p>
          <a:p>
            <a:pPr lvl="1"/>
            <a:endParaRPr lang="en-US">
              <a:latin typeface="Arial" charset="0"/>
            </a:endParaRPr>
          </a:p>
          <a:p>
            <a:pPr lvl="1"/>
            <a:r>
              <a:rPr lang="en-US" b="1">
                <a:latin typeface="Arial" charset="0"/>
              </a:rPr>
              <a:t>Input/Output </a:t>
            </a:r>
          </a:p>
          <a:p>
            <a:pPr lvl="2"/>
            <a:r>
              <a:rPr lang="en-US">
                <a:latin typeface="Arial" charset="0"/>
              </a:rPr>
              <a:t>Represented as a parallelogram. Examples: Get X from the user; display X. </a:t>
            </a:r>
          </a:p>
          <a:p>
            <a:pPr lvl="1" algn="just"/>
            <a:endParaRPr lang="en-US">
              <a:latin typeface="Arial"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37891"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37892" name="Text Box 4"/>
          <p:cNvSpPr txBox="1">
            <a:spLocks noChangeArrowheads="1"/>
          </p:cNvSpPr>
          <p:nvPr/>
        </p:nvSpPr>
        <p:spPr bwMode="auto">
          <a:xfrm>
            <a:off x="628650" y="990600"/>
            <a:ext cx="7981950" cy="4838700"/>
          </a:xfrm>
          <a:prstGeom prst="rect">
            <a:avLst/>
          </a:prstGeom>
          <a:noFill/>
          <a:ln w="9525">
            <a:noFill/>
            <a:miter lim="800000"/>
            <a:headEnd/>
            <a:tailEnd/>
          </a:ln>
        </p:spPr>
        <p:txBody>
          <a:bodyPr>
            <a:spAutoFit/>
          </a:bodyPr>
          <a:lstStyle/>
          <a:p>
            <a:r>
              <a:rPr lang="en-US" b="1">
                <a:latin typeface="Arial" charset="0"/>
              </a:rPr>
              <a:t>Conditional or decision </a:t>
            </a:r>
          </a:p>
          <a:p>
            <a:endParaRPr lang="en-US" b="1">
              <a:latin typeface="Arial" charset="0"/>
            </a:endParaRPr>
          </a:p>
          <a:p>
            <a:pPr lvl="1" algn="just"/>
            <a:r>
              <a:rPr lang="en-US">
                <a:latin typeface="Arial" charset="0"/>
              </a:rPr>
              <a:t>Represented as a diamond (rhombus). These typically contain a Yes/No question or True/False test. This symbol is unique in that it has two arrows coming out of it, usually from the bottom point and right point, one corresponding to Yes or True, and one corresponding to No or False. The arrows should always be labeled. A decision is necessary in a flowchart. More than two arrows can be used, but this is normally a clear indicator that a complex decision is being taken, in which case it may need to be broken-down further, or replaced with the "pre-defined process" symbol. </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38915" name="AutoShape 2" descr="http://t0.gstatic.com/images?q=tbn:ANd9GcSSufsZ8BnNRtWwI7-dFGnOhvFWq2aybupD4I91yxAE6P_ym3Cr"/>
          <p:cNvSpPr>
            <a:spLocks noChangeAspect="1" noChangeArrowheads="1"/>
          </p:cNvSpPr>
          <p:nvPr/>
        </p:nvSpPr>
        <p:spPr bwMode="auto">
          <a:xfrm>
            <a:off x="168275" y="-1912938"/>
            <a:ext cx="2152650" cy="3990976"/>
          </a:xfrm>
          <a:prstGeom prst="rect">
            <a:avLst/>
          </a:prstGeom>
          <a:noFill/>
          <a:ln w="9525">
            <a:noFill/>
            <a:miter lim="800000"/>
            <a:headEnd/>
            <a:tailEnd/>
          </a:ln>
        </p:spPr>
        <p:txBody>
          <a:bodyPr/>
          <a:lstStyle/>
          <a:p>
            <a:endParaRPr lang="en-US"/>
          </a:p>
        </p:txBody>
      </p:sp>
      <p:pic>
        <p:nvPicPr>
          <p:cNvPr id="38916" name="Picture 4" descr="image1.jpg"/>
          <p:cNvPicPr>
            <a:picLocks noChangeAspect="1"/>
          </p:cNvPicPr>
          <p:nvPr/>
        </p:nvPicPr>
        <p:blipFill>
          <a:blip r:embed="rId2" cstate="print"/>
          <a:srcRect/>
          <a:stretch>
            <a:fillRect/>
          </a:stretch>
        </p:blipFill>
        <p:spPr bwMode="auto">
          <a:xfrm>
            <a:off x="3786188" y="1055688"/>
            <a:ext cx="4237037" cy="5087937"/>
          </a:xfrm>
          <a:prstGeom prst="rect">
            <a:avLst/>
          </a:prstGeom>
          <a:noFill/>
          <a:ln w="9525">
            <a:noFill/>
            <a:miter lim="800000"/>
            <a:headEnd/>
            <a:tailEnd/>
          </a:ln>
        </p:spPr>
      </p:pic>
      <p:sp>
        <p:nvSpPr>
          <p:cNvPr id="38917" name="TextBox 5"/>
          <p:cNvSpPr txBox="1">
            <a:spLocks noChangeArrowheads="1"/>
          </p:cNvSpPr>
          <p:nvPr/>
        </p:nvSpPr>
        <p:spPr bwMode="auto">
          <a:xfrm>
            <a:off x="296863" y="1828800"/>
            <a:ext cx="3411537" cy="830263"/>
          </a:xfrm>
          <a:prstGeom prst="rect">
            <a:avLst/>
          </a:prstGeom>
          <a:noFill/>
          <a:ln w="9525">
            <a:noFill/>
            <a:miter lim="800000"/>
            <a:headEnd/>
            <a:tailEnd/>
          </a:ln>
        </p:spPr>
        <p:txBody>
          <a:bodyPr>
            <a:spAutoFit/>
          </a:bodyPr>
          <a:lstStyle/>
          <a:p>
            <a:r>
              <a:rPr lang="en-US"/>
              <a:t>Flowchart to sum 50 integers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2957513" y="0"/>
            <a:ext cx="40735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Table</a:t>
            </a:r>
          </a:p>
        </p:txBody>
      </p:sp>
      <p:sp>
        <p:nvSpPr>
          <p:cNvPr id="39939"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39940" name="Rectangle 6"/>
          <p:cNvSpPr>
            <a:spLocks noChangeArrowheads="1"/>
          </p:cNvSpPr>
          <p:nvPr/>
        </p:nvSpPr>
        <p:spPr bwMode="auto">
          <a:xfrm>
            <a:off x="2371725" y="2743200"/>
            <a:ext cx="184150" cy="45720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719879" name="Group 7"/>
          <p:cNvGraphicFramePr>
            <a:graphicFrameLocks noGrp="1"/>
          </p:cNvGraphicFramePr>
          <p:nvPr/>
        </p:nvGraphicFramePr>
        <p:xfrm>
          <a:off x="2371725" y="3200400"/>
          <a:ext cx="4400550" cy="914400"/>
        </p:xfrm>
        <a:graphic>
          <a:graphicData uri="http://schemas.openxmlformats.org/drawingml/2006/table">
            <a:tbl>
              <a:tblPr/>
              <a:tblGrid>
                <a:gridCol w="1520825"/>
                <a:gridCol w="2879725"/>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cap="flat">
                      <a:noFill/>
                    </a:lnT>
                    <a:lnB>
                      <a:noFill/>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39946" name="Text Box 17"/>
          <p:cNvSpPr txBox="1">
            <a:spLocks noChangeArrowheads="1"/>
          </p:cNvSpPr>
          <p:nvPr/>
        </p:nvSpPr>
        <p:spPr bwMode="auto">
          <a:xfrm>
            <a:off x="287338" y="1109663"/>
            <a:ext cx="8516937" cy="5078412"/>
          </a:xfrm>
          <a:prstGeom prst="rect">
            <a:avLst/>
          </a:prstGeom>
          <a:noFill/>
          <a:ln w="9525">
            <a:noFill/>
            <a:miter lim="800000"/>
            <a:headEnd/>
            <a:tailEnd/>
          </a:ln>
        </p:spPr>
        <p:txBody>
          <a:bodyPr>
            <a:spAutoFit/>
          </a:bodyPr>
          <a:lstStyle/>
          <a:p>
            <a:pPr algn="just">
              <a:spcBef>
                <a:spcPct val="50000"/>
              </a:spcBef>
            </a:pPr>
            <a:r>
              <a:rPr lang="en-US"/>
              <a:t>Each decision corresponds to a variable, relation or predicate whose possible values are listed among the condition alternatives. </a:t>
            </a:r>
          </a:p>
          <a:p>
            <a:pPr algn="just">
              <a:spcBef>
                <a:spcPct val="50000"/>
              </a:spcBef>
            </a:pPr>
            <a:r>
              <a:rPr lang="en-US"/>
              <a:t>Each action is a procedure or operation to perform, and the entries specify whether (or in what order) the action is to be performed for the set of condition alternatives the entry corresponds to. </a:t>
            </a:r>
          </a:p>
          <a:p>
            <a:pPr algn="just">
              <a:spcBef>
                <a:spcPct val="50000"/>
              </a:spcBef>
            </a:pPr>
            <a:r>
              <a:rPr lang="en-US"/>
              <a:t>Many decision tables include in their condition alternatives the don't care symbol, </a:t>
            </a:r>
            <a:r>
              <a:rPr lang="en-US" b="1"/>
              <a:t>a hyphen</a:t>
            </a:r>
            <a:r>
              <a:rPr lang="en-US"/>
              <a:t>. </a:t>
            </a:r>
          </a:p>
          <a:p>
            <a:pPr algn="just">
              <a:spcBef>
                <a:spcPct val="50000"/>
              </a:spcBef>
            </a:pPr>
            <a:r>
              <a:rPr lang="en-US"/>
              <a:t>Using don't cares can simplify decision tables, especially when a given condition has little influence on the actions to be performed. In some cases, entire conditions thought to be important initially are found to be irrelevant when none of the conditions influence which actions are performed.</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40963" name="Text Box 4"/>
          <p:cNvSpPr txBox="1">
            <a:spLocks noChangeArrowheads="1"/>
          </p:cNvSpPr>
          <p:nvPr/>
        </p:nvSpPr>
        <p:spPr bwMode="auto">
          <a:xfrm>
            <a:off x="3733800" y="1009650"/>
            <a:ext cx="2781300" cy="457200"/>
          </a:xfrm>
          <a:prstGeom prst="rect">
            <a:avLst/>
          </a:prstGeom>
          <a:noFill/>
          <a:ln w="9525">
            <a:noFill/>
            <a:miter lim="800000"/>
            <a:headEnd/>
            <a:tailEnd/>
          </a:ln>
        </p:spPr>
        <p:txBody>
          <a:bodyPr>
            <a:spAutoFit/>
          </a:bodyPr>
          <a:lstStyle/>
          <a:p>
            <a:pPr>
              <a:spcBef>
                <a:spcPct val="50000"/>
              </a:spcBef>
            </a:pPr>
            <a:r>
              <a:rPr lang="en-US" b="1">
                <a:latin typeface="Arial" charset="0"/>
              </a:rPr>
              <a:t>Decision Table</a:t>
            </a:r>
          </a:p>
        </p:txBody>
      </p:sp>
      <p:sp>
        <p:nvSpPr>
          <p:cNvPr id="40964" name="Text Box 5"/>
          <p:cNvSpPr txBox="1">
            <a:spLocks noChangeArrowheads="1"/>
          </p:cNvSpPr>
          <p:nvPr/>
        </p:nvSpPr>
        <p:spPr bwMode="auto">
          <a:xfrm>
            <a:off x="0" y="1543050"/>
            <a:ext cx="9144000" cy="822325"/>
          </a:xfrm>
          <a:prstGeom prst="rect">
            <a:avLst/>
          </a:prstGeom>
          <a:noFill/>
          <a:ln w="9525">
            <a:noFill/>
            <a:miter lim="800000"/>
            <a:headEnd/>
            <a:tailEnd/>
          </a:ln>
        </p:spPr>
        <p:txBody>
          <a:bodyPr>
            <a:spAutoFit/>
          </a:bodyPr>
          <a:lstStyle/>
          <a:p>
            <a:pPr algn="just">
              <a:spcBef>
                <a:spcPct val="50000"/>
              </a:spcBef>
            </a:pPr>
            <a:r>
              <a:rPr lang="en-US">
                <a:latin typeface="Arial" charset="0"/>
              </a:rPr>
              <a:t>A decision table is typically divided into four quadrants, as shown below.</a:t>
            </a:r>
          </a:p>
        </p:txBody>
      </p:sp>
      <p:sp>
        <p:nvSpPr>
          <p:cNvPr id="40965" name="Rectangle 6"/>
          <p:cNvSpPr>
            <a:spLocks noChangeArrowheads="1"/>
          </p:cNvSpPr>
          <p:nvPr/>
        </p:nvSpPr>
        <p:spPr bwMode="auto">
          <a:xfrm>
            <a:off x="2371725" y="2833688"/>
            <a:ext cx="2819400" cy="457200"/>
          </a:xfrm>
          <a:prstGeom prst="rect">
            <a:avLst/>
          </a:prstGeom>
          <a:noFill/>
          <a:ln w="9525">
            <a:noFill/>
            <a:miter lim="800000"/>
            <a:headEnd/>
            <a:tailEnd/>
          </a:ln>
        </p:spPr>
        <p:txBody>
          <a:bodyPr wrap="none" anchor="ctr">
            <a:spAutoFit/>
          </a:bodyPr>
          <a:lstStyle/>
          <a:p>
            <a:pPr eaLnBrk="0" hangingPunct="0"/>
            <a:r>
              <a:rPr lang="en-US" b="1"/>
              <a:t>The four quadrants</a:t>
            </a:r>
            <a:r>
              <a:rPr lang="en-US"/>
              <a:t> </a:t>
            </a:r>
          </a:p>
        </p:txBody>
      </p:sp>
      <p:graphicFrame>
        <p:nvGraphicFramePr>
          <p:cNvPr id="717849" name="Group 25"/>
          <p:cNvGraphicFramePr>
            <a:graphicFrameLocks noGrp="1"/>
          </p:cNvGraphicFramePr>
          <p:nvPr/>
        </p:nvGraphicFramePr>
        <p:xfrm>
          <a:off x="2279650" y="3805238"/>
          <a:ext cx="5631802" cy="914400"/>
        </p:xfrm>
        <a:graphic>
          <a:graphicData uri="http://schemas.openxmlformats.org/drawingml/2006/table">
            <a:tbl>
              <a:tblPr/>
              <a:tblGrid>
                <a:gridCol w="1896414"/>
                <a:gridCol w="3735388"/>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Conditions</a:t>
                      </a:r>
                    </a:p>
                  </a:txBody>
                  <a:tcPr anchor="ctr" horzOverflow="overflow">
                    <a:lnL cap="flat">
                      <a:noFill/>
                    </a:lnL>
                    <a:lnR>
                      <a:noFill/>
                    </a:lnR>
                    <a:lnT cap="flat">
                      <a:noFill/>
                    </a:lnT>
                    <a:lnB>
                      <a:noFill/>
                    </a:lnB>
                    <a:lnTlToBr>
                      <a:noFill/>
                    </a:lnTlToBr>
                    <a:lnBlToTr>
                      <a:noFill/>
                    </a:lnBlToTr>
                    <a:solidFill>
                      <a:srgbClr val="92D050">
                        <a:alpha val="88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 Condition alternatives</a:t>
                      </a:r>
                    </a:p>
                  </a:txBody>
                  <a:tcPr anchor="ctr" horzOverflow="overflow">
                    <a:lnL>
                      <a:noFill/>
                    </a:lnL>
                    <a:lnR cap="flat">
                      <a:noFill/>
                    </a:lnR>
                    <a:lnT cap="flat">
                      <a:noFill/>
                    </a:lnT>
                    <a:lnB>
                      <a:noFill/>
                    </a:lnB>
                    <a:lnTlToBr>
                      <a:noFill/>
                    </a:lnTlToBr>
                    <a:lnBlToTr>
                      <a:noFill/>
                    </a:lnBlToTr>
                    <a:solidFill>
                      <a:srgbClr val="FFC000"/>
                    </a:solid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Actions</a:t>
                      </a:r>
                    </a:p>
                  </a:txBody>
                  <a:tcPr anchor="ctr" horzOverflow="overflow">
                    <a:lnL cap="flat">
                      <a:noFill/>
                    </a:lnL>
                    <a:lnR>
                      <a:noFill/>
                    </a:lnR>
                    <a:lnT>
                      <a:noFill/>
                    </a:lnT>
                    <a:lnB cap="flat">
                      <a:noFill/>
                    </a:lnB>
                    <a:lnTlToBr>
                      <a:noFill/>
                    </a:lnTlToBr>
                    <a:lnBlToTr>
                      <a:noFill/>
                    </a:lnBlToTr>
                    <a:solidFill>
                      <a:schemeClr val="accent2">
                        <a:lumMod val="40000"/>
                        <a:lumOff val="6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Action entries</a:t>
                      </a:r>
                    </a:p>
                  </a:txBody>
                  <a:tcPr anchor="ctr" horzOverflow="overflow">
                    <a:lnL>
                      <a:noFill/>
                    </a:lnL>
                    <a:lnR cap="flat">
                      <a:noFill/>
                    </a:lnR>
                    <a:lnT>
                      <a:noFill/>
                    </a:lnT>
                    <a:lnB cap="flat">
                      <a:noFill/>
                    </a:lnB>
                    <a:lnTlToBr>
                      <a:noFill/>
                    </a:lnTlToBr>
                    <a:lnBlToTr>
                      <a:noFill/>
                    </a:lnBlToTr>
                    <a:solidFill>
                      <a:srgbClr val="FEF800"/>
                    </a:solidFill>
                  </a:tcPr>
                </a:tc>
              </a:tr>
            </a:tbl>
          </a:graphicData>
        </a:graphic>
      </p:graphicFrame>
      <p:sp>
        <p:nvSpPr>
          <p:cNvPr id="40971" name="Title 7"/>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1562100" y="0"/>
            <a:ext cx="687070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Table - Example</a:t>
            </a:r>
            <a:endParaRPr lang="en-US" smtClean="0"/>
          </a:p>
        </p:txBody>
      </p:sp>
      <p:sp>
        <p:nvSpPr>
          <p:cNvPr id="41987"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41988" name="Rectangle 4"/>
          <p:cNvSpPr>
            <a:spLocks noChangeArrowheads="1"/>
          </p:cNvSpPr>
          <p:nvPr/>
        </p:nvSpPr>
        <p:spPr bwMode="auto">
          <a:xfrm>
            <a:off x="2371725" y="2743200"/>
            <a:ext cx="184150" cy="45720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721925" name="Group 5"/>
          <p:cNvGraphicFramePr>
            <a:graphicFrameLocks noGrp="1"/>
          </p:cNvGraphicFramePr>
          <p:nvPr/>
        </p:nvGraphicFramePr>
        <p:xfrm>
          <a:off x="2371725" y="3200400"/>
          <a:ext cx="4400550" cy="914400"/>
        </p:xfrm>
        <a:graphic>
          <a:graphicData uri="http://schemas.openxmlformats.org/drawingml/2006/table">
            <a:tbl>
              <a:tblPr/>
              <a:tblGrid>
                <a:gridCol w="1520825"/>
                <a:gridCol w="2879725"/>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cap="flat">
                      <a:noFill/>
                    </a:lnT>
                    <a:lnB>
                      <a:noFill/>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41994" name="Text Box 14"/>
          <p:cNvSpPr txBox="1">
            <a:spLocks noChangeArrowheads="1"/>
          </p:cNvSpPr>
          <p:nvPr/>
        </p:nvSpPr>
        <p:spPr bwMode="auto">
          <a:xfrm>
            <a:off x="287338" y="1109663"/>
            <a:ext cx="8516937" cy="1917700"/>
          </a:xfrm>
          <a:prstGeom prst="rect">
            <a:avLst/>
          </a:prstGeom>
          <a:noFill/>
          <a:ln w="9525">
            <a:noFill/>
            <a:miter lim="800000"/>
            <a:headEnd/>
            <a:tailEnd/>
          </a:ln>
        </p:spPr>
        <p:txBody>
          <a:bodyPr>
            <a:spAutoFit/>
          </a:bodyPr>
          <a:lstStyle/>
          <a:p>
            <a:pPr algn="just"/>
            <a:r>
              <a:rPr lang="en-US">
                <a:latin typeface="Arial" charset="0"/>
              </a:rPr>
              <a:t>The limited-entry decision table is the simplest to describe. The condition alternatives are simple boolean values, and the action entries are check-marks, representing which of the actions in a given column are to be performed</a:t>
            </a:r>
            <a:r>
              <a:rPr lang="en-US"/>
              <a:t>.</a:t>
            </a:r>
          </a:p>
          <a:p>
            <a:pPr algn="just"/>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543050"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6147" name="Rectangle 8"/>
          <p:cNvSpPr>
            <a:spLocks noChangeArrowheads="1"/>
          </p:cNvSpPr>
          <p:nvPr/>
        </p:nvSpPr>
        <p:spPr bwMode="auto">
          <a:xfrm>
            <a:off x="647700" y="1009650"/>
            <a:ext cx="8248650" cy="3743325"/>
          </a:xfrm>
          <a:prstGeom prst="rect">
            <a:avLst/>
          </a:prstGeom>
          <a:noFill/>
          <a:ln w="9525">
            <a:noFill/>
            <a:miter lim="800000"/>
            <a:headEnd/>
            <a:tailEnd/>
          </a:ln>
        </p:spPr>
        <p:txBody>
          <a:bodyPr>
            <a:spAutoFit/>
          </a:bodyPr>
          <a:lstStyle/>
          <a:p>
            <a:pPr algn="just"/>
            <a:r>
              <a:rPr lang="en-US" b="1" i="1">
                <a:latin typeface="Arial" charset="0"/>
              </a:rPr>
              <a:t>Hardware </a:t>
            </a:r>
            <a:r>
              <a:rPr lang="en-US">
                <a:latin typeface="Arial" charset="0"/>
              </a:rPr>
              <a:t>refers to the physical devices of a computer system.</a:t>
            </a:r>
          </a:p>
          <a:p>
            <a:pPr algn="just"/>
            <a:endParaRPr lang="en-US" b="1" i="1">
              <a:latin typeface="Arial" charset="0"/>
            </a:endParaRPr>
          </a:p>
          <a:p>
            <a:pPr algn="just"/>
            <a:r>
              <a:rPr lang="en-US" b="1" i="1">
                <a:latin typeface="Arial" charset="0"/>
              </a:rPr>
              <a:t>Software </a:t>
            </a:r>
            <a:r>
              <a:rPr lang="en-US">
                <a:latin typeface="Arial" charset="0"/>
              </a:rPr>
              <a:t>refers to a collection of programs</a:t>
            </a:r>
          </a:p>
          <a:p>
            <a:pPr algn="just"/>
            <a:endParaRPr lang="en-US" b="1" i="1">
              <a:latin typeface="Arial" charset="0"/>
            </a:endParaRPr>
          </a:p>
          <a:p>
            <a:pPr algn="just"/>
            <a:r>
              <a:rPr lang="en-US" b="1" i="1">
                <a:latin typeface="Arial" charset="0"/>
              </a:rPr>
              <a:t>Program </a:t>
            </a:r>
            <a:r>
              <a:rPr lang="en-US">
                <a:latin typeface="Arial" charset="0"/>
              </a:rPr>
              <a:t>is a sequence of instructions written in a language that can be understood by a computer</a:t>
            </a:r>
          </a:p>
          <a:p>
            <a:pPr algn="just"/>
            <a:endParaRPr lang="en-US" b="1" i="1">
              <a:latin typeface="Arial" charset="0"/>
            </a:endParaRPr>
          </a:p>
          <a:p>
            <a:pPr algn="just"/>
            <a:r>
              <a:rPr lang="en-US" b="1" i="1">
                <a:latin typeface="Arial" charset="0"/>
              </a:rPr>
              <a:t>Software package </a:t>
            </a:r>
            <a:r>
              <a:rPr lang="en-US">
                <a:latin typeface="Arial" charset="0"/>
              </a:rPr>
              <a:t>is a group of programs that solve a specific problem or perform a specific type of job</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1562100" y="0"/>
            <a:ext cx="687070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Table - Example</a:t>
            </a:r>
            <a:endParaRPr lang="en-US" smtClean="0"/>
          </a:p>
        </p:txBody>
      </p:sp>
      <p:sp>
        <p:nvSpPr>
          <p:cNvPr id="43011"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43012" name="Rectangle 4"/>
          <p:cNvSpPr>
            <a:spLocks noChangeArrowheads="1"/>
          </p:cNvSpPr>
          <p:nvPr/>
        </p:nvSpPr>
        <p:spPr bwMode="auto">
          <a:xfrm>
            <a:off x="2371725" y="2743200"/>
            <a:ext cx="184150" cy="45720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731141" name="Group 5"/>
          <p:cNvGraphicFramePr>
            <a:graphicFrameLocks noGrp="1"/>
          </p:cNvGraphicFramePr>
          <p:nvPr/>
        </p:nvGraphicFramePr>
        <p:xfrm>
          <a:off x="2371725" y="3200400"/>
          <a:ext cx="4400550" cy="914400"/>
        </p:xfrm>
        <a:graphic>
          <a:graphicData uri="http://schemas.openxmlformats.org/drawingml/2006/table">
            <a:tbl>
              <a:tblPr/>
              <a:tblGrid>
                <a:gridCol w="1520825"/>
                <a:gridCol w="2879725"/>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cap="flat">
                      <a:noFill/>
                    </a:lnT>
                    <a:lnB>
                      <a:noFill/>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43018" name="Text Box 16"/>
          <p:cNvSpPr txBox="1">
            <a:spLocks noChangeArrowheads="1"/>
          </p:cNvSpPr>
          <p:nvPr/>
        </p:nvSpPr>
        <p:spPr bwMode="auto">
          <a:xfrm>
            <a:off x="438150" y="1165225"/>
            <a:ext cx="8255000" cy="3743325"/>
          </a:xfrm>
          <a:prstGeom prst="rect">
            <a:avLst/>
          </a:prstGeom>
          <a:noFill/>
          <a:ln w="9525">
            <a:noFill/>
            <a:miter lim="800000"/>
            <a:headEnd/>
            <a:tailEnd/>
          </a:ln>
        </p:spPr>
        <p:txBody>
          <a:bodyPr>
            <a:spAutoFit/>
          </a:bodyPr>
          <a:lstStyle/>
          <a:p>
            <a:r>
              <a:rPr lang="en-US" b="1"/>
              <a:t>Example 1</a:t>
            </a:r>
          </a:p>
          <a:p>
            <a:endParaRPr lang="en-US" b="1"/>
          </a:p>
          <a:p>
            <a:pPr algn="just"/>
            <a:r>
              <a:rPr lang="en-US">
                <a:latin typeface="Arial" charset="0"/>
              </a:rPr>
              <a:t>No charges are reimbursed to the patient until the deductible has been met. After the deductible has been met, reimburse 50% for Doctor's Office visits or 80% for Hospital visits. </a:t>
            </a:r>
          </a:p>
          <a:p>
            <a:r>
              <a:rPr lang="en-US">
                <a:latin typeface="Arial" charset="0"/>
              </a:rPr>
              <a:t>There will be 4 rules. The first condition (Is the deductible met?) has two possible outcomes, yes or no. The second condition (type of visit) has two possible outcomes, Doctor's office visit (D) or Hospital visit (H). Two times two is four. </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1674813" y="0"/>
            <a:ext cx="687070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Table - Example</a:t>
            </a:r>
            <a:endParaRPr lang="en-US" smtClean="0"/>
          </a:p>
        </p:txBody>
      </p:sp>
      <p:sp>
        <p:nvSpPr>
          <p:cNvPr id="44035"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44036" name="Rectangle 4"/>
          <p:cNvSpPr>
            <a:spLocks noChangeArrowheads="1"/>
          </p:cNvSpPr>
          <p:nvPr/>
        </p:nvSpPr>
        <p:spPr bwMode="auto">
          <a:xfrm>
            <a:off x="2371725" y="2743200"/>
            <a:ext cx="184150" cy="45720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733189" name="Group 5"/>
          <p:cNvGraphicFramePr>
            <a:graphicFrameLocks noGrp="1"/>
          </p:cNvGraphicFramePr>
          <p:nvPr/>
        </p:nvGraphicFramePr>
        <p:xfrm>
          <a:off x="2371725" y="3200400"/>
          <a:ext cx="4400550" cy="914400"/>
        </p:xfrm>
        <a:graphic>
          <a:graphicData uri="http://schemas.openxmlformats.org/drawingml/2006/table">
            <a:tbl>
              <a:tblPr/>
              <a:tblGrid>
                <a:gridCol w="1520825"/>
                <a:gridCol w="2879725"/>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cap="flat">
                      <a:noFill/>
                    </a:lnT>
                    <a:lnB>
                      <a:noFill/>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44042" name="Text Box 14"/>
          <p:cNvSpPr txBox="1">
            <a:spLocks noChangeArrowheads="1"/>
          </p:cNvSpPr>
          <p:nvPr/>
        </p:nvSpPr>
        <p:spPr bwMode="auto">
          <a:xfrm>
            <a:off x="438150" y="1165225"/>
            <a:ext cx="8255000" cy="822325"/>
          </a:xfrm>
          <a:prstGeom prst="rect">
            <a:avLst/>
          </a:prstGeom>
          <a:noFill/>
          <a:ln w="9525">
            <a:noFill/>
            <a:miter lim="800000"/>
            <a:headEnd/>
            <a:tailEnd/>
          </a:ln>
        </p:spPr>
        <p:txBody>
          <a:bodyPr>
            <a:spAutoFit/>
          </a:bodyPr>
          <a:lstStyle/>
          <a:p>
            <a:r>
              <a:rPr lang="en-US" b="1"/>
              <a:t>Example 1</a:t>
            </a:r>
          </a:p>
          <a:p>
            <a:endParaRPr lang="en-US" b="1"/>
          </a:p>
        </p:txBody>
      </p:sp>
      <p:graphicFrame>
        <p:nvGraphicFramePr>
          <p:cNvPr id="733277" name="Group 93"/>
          <p:cNvGraphicFramePr>
            <a:graphicFrameLocks noGrp="1"/>
          </p:cNvGraphicFramePr>
          <p:nvPr>
            <p:ph idx="1"/>
          </p:nvPr>
        </p:nvGraphicFramePr>
        <p:xfrm>
          <a:off x="1206500" y="1728788"/>
          <a:ext cx="6480175" cy="4663440"/>
        </p:xfrm>
        <a:graphic>
          <a:graphicData uri="http://schemas.openxmlformats.org/drawingml/2006/table">
            <a:tbl>
              <a:tblPr/>
              <a:tblGrid>
                <a:gridCol w="3862388"/>
                <a:gridCol w="655637"/>
                <a:gridCol w="654050"/>
                <a:gridCol w="654050"/>
                <a:gridCol w="654050"/>
              </a:tblGrid>
              <a:tr h="3317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Arial" charset="0"/>
                        </a:rPr>
                        <a:t>Conditions </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2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3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4 </a:t>
                      </a:r>
                    </a:p>
                  </a:txBody>
                  <a:tcPr anchor="ctr" horzOverflow="overflow">
                    <a:lnL>
                      <a:noFill/>
                    </a:lnL>
                    <a:lnR cap="flat">
                      <a:noFill/>
                    </a:lnR>
                    <a:lnT cap="flat">
                      <a:noFill/>
                    </a:lnT>
                    <a:lnB>
                      <a:noFill/>
                    </a:lnB>
                    <a:lnTlToBr>
                      <a:noFill/>
                    </a:lnTlToBr>
                    <a:lnBlToTr>
                      <a:noFill/>
                    </a:lnBlToTr>
                    <a:noFill/>
                  </a:tcPr>
                </a:tc>
              </a:tr>
              <a:tr h="3317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 Deductible met?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 </a:t>
                      </a:r>
                    </a:p>
                  </a:txBody>
                  <a:tcPr anchor="ctr" horzOverflow="overflow">
                    <a:lnL>
                      <a:noFill/>
                    </a:lnL>
                    <a:lnR cap="flat">
                      <a:noFill/>
                    </a:lnR>
                    <a:lnT>
                      <a:noFill/>
                    </a:lnT>
                    <a:lnB>
                      <a:noFill/>
                    </a:lnB>
                    <a:lnTlToBr>
                      <a:noFill/>
                    </a:lnTlToBr>
                    <a:lnBlToTr>
                      <a:noFill/>
                    </a:lnBlToTr>
                    <a:noFill/>
                  </a:tcPr>
                </a:tc>
              </a:tr>
              <a:tr h="3317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2. Type of visit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D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H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D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H </a:t>
                      </a:r>
                    </a:p>
                  </a:txBody>
                  <a:tcPr anchor="ctr" horzOverflow="overflow">
                    <a:lnL>
                      <a:noFill/>
                    </a:lnL>
                    <a:lnR cap="flat">
                      <a:noFill/>
                    </a:lnR>
                    <a:lnT>
                      <a:noFill/>
                    </a:lnT>
                    <a:lnB>
                      <a:noFill/>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Arial" charset="0"/>
                        </a:rPr>
                        <a:t>Actions </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a:noFill/>
                    </a:lnB>
                    <a:lnTlToBr>
                      <a:noFill/>
                    </a:lnTlToBr>
                    <a:lnBlToTr>
                      <a:noFill/>
                    </a:lnBlToTr>
                    <a:solidFill>
                      <a:srgbClr val="80CCCC"/>
                    </a:solidFill>
                  </a:tcPr>
                </a:tc>
              </a:tr>
              <a:tr h="596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 Reimburse 50%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a:noFill/>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2. Reimburse 80%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a:noFill/>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3. No reimbursement </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1674813" y="0"/>
            <a:ext cx="687070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Table - Example</a:t>
            </a:r>
            <a:endParaRPr lang="en-US" smtClean="0"/>
          </a:p>
        </p:txBody>
      </p:sp>
      <p:sp>
        <p:nvSpPr>
          <p:cNvPr id="45059"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45060" name="Rectangle 4"/>
          <p:cNvSpPr>
            <a:spLocks noChangeArrowheads="1"/>
          </p:cNvSpPr>
          <p:nvPr/>
        </p:nvSpPr>
        <p:spPr bwMode="auto">
          <a:xfrm>
            <a:off x="2371725" y="2743200"/>
            <a:ext cx="184150" cy="45720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736261" name="Group 5"/>
          <p:cNvGraphicFramePr>
            <a:graphicFrameLocks noGrp="1"/>
          </p:cNvGraphicFramePr>
          <p:nvPr/>
        </p:nvGraphicFramePr>
        <p:xfrm>
          <a:off x="2371725" y="3200400"/>
          <a:ext cx="4400550" cy="914400"/>
        </p:xfrm>
        <a:graphic>
          <a:graphicData uri="http://schemas.openxmlformats.org/drawingml/2006/table">
            <a:tbl>
              <a:tblPr/>
              <a:tblGrid>
                <a:gridCol w="1520825"/>
                <a:gridCol w="2879725"/>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cap="flat">
                      <a:noFill/>
                    </a:lnT>
                    <a:lnB>
                      <a:noFill/>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45066" name="Text Box 14"/>
          <p:cNvSpPr txBox="1">
            <a:spLocks noChangeArrowheads="1"/>
          </p:cNvSpPr>
          <p:nvPr/>
        </p:nvSpPr>
        <p:spPr bwMode="auto">
          <a:xfrm>
            <a:off x="438150" y="1165225"/>
            <a:ext cx="8255000" cy="4108450"/>
          </a:xfrm>
          <a:prstGeom prst="rect">
            <a:avLst/>
          </a:prstGeom>
          <a:noFill/>
          <a:ln w="9525">
            <a:noFill/>
            <a:miter lim="800000"/>
            <a:headEnd/>
            <a:tailEnd/>
          </a:ln>
        </p:spPr>
        <p:txBody>
          <a:bodyPr>
            <a:spAutoFit/>
          </a:bodyPr>
          <a:lstStyle/>
          <a:p>
            <a:r>
              <a:rPr lang="en-US" b="1"/>
              <a:t>Example 2</a:t>
            </a:r>
          </a:p>
          <a:p>
            <a:endParaRPr lang="en-US" b="1"/>
          </a:p>
          <a:p>
            <a:r>
              <a:rPr lang="en-US">
                <a:latin typeface="Arial" charset="0"/>
              </a:rPr>
              <a:t>No charges are reimbursed to the patient until the deductible has been met. Doctor's office visits are reimbursed at 50%, Hospital visits are reimbursed at 80% and Lab visits are reimbursed at 70%. </a:t>
            </a:r>
          </a:p>
          <a:p>
            <a:r>
              <a:rPr lang="en-US">
                <a:latin typeface="Arial" charset="0"/>
              </a:rPr>
              <a:t>There will be 6 rules. The first condition (Is the deductible met?) has two possible outcomes, yes or no. The second condition (type of visit) has three possible outcomes, Doctor's office visit (D) or Hospital visit (H) or Lab visit (L). Two times three is 6. </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1674813" y="0"/>
            <a:ext cx="687070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Table - Example</a:t>
            </a:r>
            <a:endParaRPr lang="en-US" smtClean="0"/>
          </a:p>
        </p:txBody>
      </p:sp>
      <p:sp>
        <p:nvSpPr>
          <p:cNvPr id="46083"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46084" name="Rectangle 4"/>
          <p:cNvSpPr>
            <a:spLocks noChangeArrowheads="1"/>
          </p:cNvSpPr>
          <p:nvPr/>
        </p:nvSpPr>
        <p:spPr bwMode="auto">
          <a:xfrm>
            <a:off x="2371725" y="2743200"/>
            <a:ext cx="184150" cy="457200"/>
          </a:xfrm>
          <a:prstGeom prst="rect">
            <a:avLst/>
          </a:prstGeom>
          <a:noFill/>
          <a:ln w="9525">
            <a:noFill/>
            <a:miter lim="800000"/>
            <a:headEnd/>
            <a:tailEnd/>
          </a:ln>
        </p:spPr>
        <p:txBody>
          <a:bodyPr wrap="none" anchor="ctr">
            <a:spAutoFit/>
          </a:bodyPr>
          <a:lstStyle/>
          <a:p>
            <a:pPr eaLnBrk="0" hangingPunct="0"/>
            <a:endParaRPr lang="en-US"/>
          </a:p>
        </p:txBody>
      </p:sp>
      <p:sp>
        <p:nvSpPr>
          <p:cNvPr id="46085" name="Text Box 14"/>
          <p:cNvSpPr txBox="1">
            <a:spLocks noChangeArrowheads="1"/>
          </p:cNvSpPr>
          <p:nvPr/>
        </p:nvSpPr>
        <p:spPr bwMode="auto">
          <a:xfrm>
            <a:off x="438150" y="1165225"/>
            <a:ext cx="8255000" cy="457200"/>
          </a:xfrm>
          <a:prstGeom prst="rect">
            <a:avLst/>
          </a:prstGeom>
          <a:noFill/>
          <a:ln w="9525">
            <a:noFill/>
            <a:miter lim="800000"/>
            <a:headEnd/>
            <a:tailEnd/>
          </a:ln>
        </p:spPr>
        <p:txBody>
          <a:bodyPr>
            <a:spAutoFit/>
          </a:bodyPr>
          <a:lstStyle/>
          <a:p>
            <a:endParaRPr lang="en-US">
              <a:latin typeface="Arial" charset="0"/>
            </a:endParaRPr>
          </a:p>
        </p:txBody>
      </p:sp>
      <p:graphicFrame>
        <p:nvGraphicFramePr>
          <p:cNvPr id="738446" name="Group 142"/>
          <p:cNvGraphicFramePr>
            <a:graphicFrameLocks noGrp="1"/>
          </p:cNvGraphicFramePr>
          <p:nvPr>
            <p:ph idx="1"/>
          </p:nvPr>
        </p:nvGraphicFramePr>
        <p:xfrm>
          <a:off x="1243013" y="936625"/>
          <a:ext cx="6229350" cy="5486400"/>
        </p:xfrm>
        <a:graphic>
          <a:graphicData uri="http://schemas.openxmlformats.org/drawingml/2006/table">
            <a:tbl>
              <a:tblPr/>
              <a:tblGrid>
                <a:gridCol w="3089275"/>
                <a:gridCol w="523875"/>
                <a:gridCol w="522287"/>
                <a:gridCol w="523875"/>
                <a:gridCol w="522288"/>
                <a:gridCol w="525462"/>
                <a:gridCol w="522288"/>
              </a:tblGrid>
              <a:tr h="277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Arial" charset="0"/>
                        </a:rPr>
                        <a:t>Conditions </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2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3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4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5 </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6 </a:t>
                      </a:r>
                    </a:p>
                  </a:txBody>
                  <a:tcPr anchor="ctr" horzOverflow="overflow">
                    <a:lnL>
                      <a:noFill/>
                    </a:lnL>
                    <a:lnR cap="flat">
                      <a:noFill/>
                    </a:lnR>
                    <a:lnT cap="flat">
                      <a:noFill/>
                    </a:lnT>
                    <a:lnB>
                      <a:noFill/>
                    </a:lnB>
                    <a:lnTlToBr>
                      <a:noFill/>
                    </a:lnTlToBr>
                    <a:lnBlToTr>
                      <a:noFill/>
                    </a:lnBlToTr>
                    <a:noFill/>
                  </a:tcPr>
                </a:tc>
              </a:tr>
              <a:tr h="277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 Deductible met?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 </a:t>
                      </a:r>
                    </a:p>
                  </a:txBody>
                  <a:tcPr anchor="ctr" horzOverflow="overflow">
                    <a:lnL>
                      <a:noFill/>
                    </a:lnL>
                    <a:lnR cap="flat">
                      <a:noFill/>
                    </a:lnR>
                    <a:lnT>
                      <a:noFill/>
                    </a:lnT>
                    <a:lnB>
                      <a:noFill/>
                    </a:lnB>
                    <a:lnTlToBr>
                      <a:noFill/>
                    </a:lnTlToBr>
                    <a:lnBlToTr>
                      <a:noFill/>
                    </a:lnBlToTr>
                    <a:noFill/>
                  </a:tcPr>
                </a:tc>
              </a:tr>
              <a:tr h="277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2. Type of visit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D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H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L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D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H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L </a:t>
                      </a:r>
                    </a:p>
                  </a:txBody>
                  <a:tcPr anchor="ctr" horzOverflow="overflow">
                    <a:lnL>
                      <a:noFill/>
                    </a:lnL>
                    <a:lnR cap="flat">
                      <a:noFill/>
                    </a:lnR>
                    <a:lnT>
                      <a:noFill/>
                    </a:lnT>
                    <a:lnB>
                      <a:noFill/>
                    </a:lnB>
                    <a:lnTlToBr>
                      <a:noFill/>
                    </a:lnTlToBr>
                    <a:lnBlToTr>
                      <a:noFill/>
                    </a:lnBlToTr>
                    <a:noFill/>
                  </a:tcPr>
                </a:tc>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Arial" charset="0"/>
                        </a:rPr>
                        <a:t>Actions </a:t>
                      </a: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cap="flat">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solidFill>
                      <a:srgbClr val="80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a:noFill/>
                    </a:lnB>
                    <a:lnTlToBr>
                      <a:noFill/>
                    </a:lnTlToBr>
                    <a:lnBlToTr>
                      <a:noFill/>
                    </a:lnBlToTr>
                    <a:solidFill>
                      <a:srgbClr val="80CCCC"/>
                    </a:solidFill>
                  </a:tcPr>
                </a:tc>
              </a:tr>
              <a:tr h="822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 Reimburse 50%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a:noFill/>
                    </a:lnB>
                    <a:lnTlToBr>
                      <a:noFill/>
                    </a:lnTlToBr>
                    <a:lnBlToTr>
                      <a:noFill/>
                    </a:lnBlToTr>
                    <a:noFill/>
                  </a:tcPr>
                </a:tc>
              </a:tr>
              <a:tr h="5016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2. Reimburse 80%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a:noFill/>
                    </a:lnB>
                    <a:lnTlToBr>
                      <a:noFill/>
                    </a:lnTlToBr>
                    <a:lnBlToTr>
                      <a:noFill/>
                    </a:lnBlToTr>
                    <a:noFill/>
                  </a:tcPr>
                </a:tc>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3. Reimburse 70%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cap="flat">
                      <a:noFill/>
                    </a:lnR>
                    <a:lnT>
                      <a:noFill/>
                    </a:lnT>
                    <a:lnB>
                      <a:noFill/>
                    </a:lnB>
                    <a:lnTlToBr>
                      <a:noFill/>
                    </a:lnTlToBr>
                    <a:lnBlToTr>
                      <a:noFill/>
                    </a:lnBlToTr>
                    <a:noFill/>
                  </a:tcPr>
                </a:tc>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4. No </a:t>
                      </a:r>
                      <a:r>
                        <a:rPr kumimoji="0" lang="en-US" sz="2400" b="0" i="0" u="none" strike="noStrike" cap="none" normalizeH="0" baseline="0" smtClean="0">
                          <a:ln>
                            <a:noFill/>
                          </a:ln>
                          <a:solidFill>
                            <a:schemeClr val="tx1"/>
                          </a:solidFill>
                          <a:effectLst/>
                          <a:latin typeface="Arial" charset="0"/>
                          <a:cs typeface="Arial" charset="0"/>
                        </a:rPr>
                        <a:t>reimburse</a:t>
                      </a:r>
                      <a:r>
                        <a:rPr kumimoji="0" lang="en-US" sz="2400" b="0" i="0" u="none" strike="noStrike" cap="none" normalizeH="0" baseline="0" smtClean="0">
                          <a:ln>
                            <a:noFill/>
                          </a:ln>
                          <a:solidFill>
                            <a:schemeClr val="tx1"/>
                          </a:solidFill>
                          <a:effectLst/>
                          <a:latin typeface="Times New Roman" pitchFamily="18" charset="0"/>
                          <a:cs typeface="Arial" charset="0"/>
                        </a:rPr>
                        <a:t>ment </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r>
                      <a:br>
                        <a:rPr kumimoji="0" lang="en-US" sz="2400" b="0" i="0" u="none" strike="noStrike" cap="none" normalizeH="0" baseline="0" smtClean="0">
                          <a:ln>
                            <a:noFill/>
                          </a:ln>
                          <a:solidFill>
                            <a:schemeClr val="tx1"/>
                          </a:solidFill>
                          <a:effectLst/>
                          <a:latin typeface="Times New Roman" pitchFamily="18" charset="0"/>
                          <a:cs typeface="Arial" charset="0"/>
                        </a:rPr>
                      </a:b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 </a:t>
                      </a:r>
                    </a:p>
                  </a:txBody>
                  <a:tcPr anchor="ct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663575" y="939800"/>
            <a:ext cx="8042275" cy="5170488"/>
          </a:xfrm>
          <a:prstGeom prst="rect">
            <a:avLst/>
          </a:prstGeom>
          <a:noFill/>
          <a:ln w="9525">
            <a:noFill/>
            <a:miter lim="800000"/>
            <a:headEnd/>
            <a:tailEnd/>
          </a:ln>
        </p:spPr>
        <p:txBody>
          <a:bodyPr>
            <a:spAutoFit/>
          </a:bodyPr>
          <a:lstStyle/>
          <a:p>
            <a:pPr algn="ctr"/>
            <a:r>
              <a:rPr lang="en-US" sz="2200" b="1"/>
              <a:t>AIRFARE DISCOUNT</a:t>
            </a:r>
          </a:p>
          <a:p>
            <a:pPr algn="just"/>
            <a:endParaRPr lang="en-US" sz="2200" b="1"/>
          </a:p>
          <a:p>
            <a:pPr algn="just"/>
            <a:r>
              <a:rPr lang="en-US" sz="2200"/>
              <a:t>Infant passengers under two years old are offered a discount of 80% on </a:t>
            </a:r>
            <a:r>
              <a:rPr lang="en-US" sz="2200" b="1"/>
              <a:t>domestic flights</a:t>
            </a:r>
            <a:r>
              <a:rPr lang="en-US" sz="2200"/>
              <a:t>. Infant passengers under two years old are offered a discount of 70% on </a:t>
            </a:r>
            <a:r>
              <a:rPr lang="en-US" sz="2200" b="1"/>
              <a:t>international flights</a:t>
            </a:r>
            <a:r>
              <a:rPr lang="en-US" sz="2200"/>
              <a:t>. Youth passengers (between two and sixteen) are offered a discount of 10%, for any </a:t>
            </a:r>
            <a:r>
              <a:rPr lang="en-US" sz="2200" b="1"/>
              <a:t>kind of destination</a:t>
            </a:r>
            <a:r>
              <a:rPr lang="en-US" sz="2200"/>
              <a:t>. Passengers who make </a:t>
            </a:r>
            <a:r>
              <a:rPr lang="en-US" sz="2200" b="1"/>
              <a:t>reservation five months </a:t>
            </a:r>
            <a:r>
              <a:rPr lang="en-US" sz="2200"/>
              <a:t>before their journey are offered a discount of 10%. For international flights, passengers are offered 15% discount if they </a:t>
            </a:r>
            <a:r>
              <a:rPr lang="en-US" sz="2200" b="1"/>
              <a:t>travel during off-seasons.</a:t>
            </a:r>
            <a:r>
              <a:rPr lang="en-US" sz="2200"/>
              <a:t> There would be </a:t>
            </a:r>
            <a:r>
              <a:rPr lang="en-US" sz="2200" b="1"/>
              <a:t>no discount </a:t>
            </a:r>
            <a:r>
              <a:rPr lang="en-US" sz="2200"/>
              <a:t>for international flights, except that when the passenger is an infant passenger or when travelling during off-season. </a:t>
            </a:r>
            <a:r>
              <a:rPr lang="en-US" sz="2200" b="1"/>
              <a:t>Frequent flyer </a:t>
            </a:r>
            <a:r>
              <a:rPr lang="en-US" sz="2200"/>
              <a:t>enjoys a discount of 15%. The amount of discount is accumulated. The maximum amount of discount for infant passengers is 80% The maximum amount of discount for non-infant passengers is 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48131" name="Table Placeholder 2"/>
          <p:cNvSpPr>
            <a:spLocks noGrp="1" noTextEdit="1"/>
          </p:cNvSpPr>
          <p:nvPr>
            <p:ph type="tbl" idx="1"/>
          </p:nvPr>
        </p:nvSpPr>
        <p:spPr/>
      </p:sp>
      <p:pic>
        <p:nvPicPr>
          <p:cNvPr id="48132" name="Picture 2"/>
          <p:cNvPicPr>
            <a:picLocks noChangeAspect="1" noChangeArrowheads="1"/>
          </p:cNvPicPr>
          <p:nvPr/>
        </p:nvPicPr>
        <p:blipFill>
          <a:blip r:embed="rId2" cstate="print"/>
          <a:srcRect/>
          <a:stretch>
            <a:fillRect/>
          </a:stretch>
        </p:blipFill>
        <p:spPr bwMode="auto">
          <a:xfrm>
            <a:off x="111125" y="1030288"/>
            <a:ext cx="9005888" cy="537051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679450" y="733425"/>
            <a:ext cx="8464550" cy="5422900"/>
          </a:xfrm>
          <a:prstGeom prst="rect">
            <a:avLst/>
          </a:prstGeom>
          <a:noFill/>
          <a:ln w="9525">
            <a:noFill/>
            <a:miter lim="800000"/>
            <a:headEnd/>
            <a:tailEnd/>
          </a:ln>
        </p:spPr>
      </p:pic>
      <p:sp>
        <p:nvSpPr>
          <p:cNvPr id="5" name="Rectangle 2"/>
          <p:cNvSpPr txBox="1">
            <a:spLocks noChangeArrowheads="1"/>
          </p:cNvSpPr>
          <p:nvPr/>
        </p:nvSpPr>
        <p:spPr bwMode="auto">
          <a:xfrm>
            <a:off x="1674813" y="0"/>
            <a:ext cx="6870700" cy="639763"/>
          </a:xfrm>
          <a:prstGeom prst="rect">
            <a:avLst/>
          </a:prstGeom>
          <a:noFill/>
          <a:ln w="12700" algn="ctr">
            <a:miter lim="800000"/>
            <a:headEnd/>
            <a:tailEnd/>
          </a:ln>
        </p:spPr>
        <p:txBody>
          <a:bodyPr wrap="none" lIns="63500" tIns="25400" rIns="63500" bIns="25400">
            <a:spAutoFit/>
          </a:bodyPr>
          <a:lstStyle/>
          <a:p>
            <a:pPr algn="ctr" eaLnBrk="0" hangingPunct="0">
              <a:lnSpc>
                <a:spcPct val="88000"/>
              </a:lnSpc>
              <a:defRPr/>
            </a:pPr>
            <a:r>
              <a:rPr lang="en-US" sz="4400" b="1" kern="0">
                <a:solidFill>
                  <a:srgbClr val="FEF800"/>
                </a:solidFill>
                <a:latin typeface="Avant Garde" charset="0"/>
                <a:ea typeface="+mj-ea"/>
                <a:cs typeface="+mj-cs"/>
              </a:rPr>
              <a:t>Decision Table - Example</a:t>
            </a:r>
            <a:endParaRPr lang="en-US" sz="4400" kern="0" dirty="0">
              <a:solidFill>
                <a:schemeClr val="tx2"/>
              </a:solidFill>
              <a:latin typeface="+mj-l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50179"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50180" name="Text Box 4"/>
          <p:cNvSpPr txBox="1">
            <a:spLocks noChangeArrowheads="1"/>
          </p:cNvSpPr>
          <p:nvPr/>
        </p:nvSpPr>
        <p:spPr bwMode="auto">
          <a:xfrm>
            <a:off x="3733800" y="1009650"/>
            <a:ext cx="2781300" cy="457200"/>
          </a:xfrm>
          <a:prstGeom prst="rect">
            <a:avLst/>
          </a:prstGeom>
          <a:noFill/>
          <a:ln w="9525">
            <a:noFill/>
            <a:miter lim="800000"/>
            <a:headEnd/>
            <a:tailEnd/>
          </a:ln>
        </p:spPr>
        <p:txBody>
          <a:bodyPr>
            <a:spAutoFit/>
          </a:bodyPr>
          <a:lstStyle/>
          <a:p>
            <a:pPr>
              <a:spcBef>
                <a:spcPct val="50000"/>
              </a:spcBef>
            </a:pPr>
            <a:r>
              <a:rPr lang="en-US" b="1">
                <a:latin typeface="Arial" charset="0"/>
              </a:rPr>
              <a:t>Decision Tree</a:t>
            </a:r>
          </a:p>
        </p:txBody>
      </p:sp>
      <p:sp>
        <p:nvSpPr>
          <p:cNvPr id="50181" name="Text Box 5"/>
          <p:cNvSpPr txBox="1">
            <a:spLocks noChangeArrowheads="1"/>
          </p:cNvSpPr>
          <p:nvPr/>
        </p:nvSpPr>
        <p:spPr bwMode="auto">
          <a:xfrm>
            <a:off x="228600" y="1619250"/>
            <a:ext cx="8610600" cy="3743325"/>
          </a:xfrm>
          <a:prstGeom prst="rect">
            <a:avLst/>
          </a:prstGeom>
          <a:noFill/>
          <a:ln w="9525">
            <a:noFill/>
            <a:miter lim="800000"/>
            <a:headEnd/>
            <a:tailEnd/>
          </a:ln>
        </p:spPr>
        <p:txBody>
          <a:bodyPr>
            <a:spAutoFit/>
          </a:bodyPr>
          <a:lstStyle/>
          <a:p>
            <a:pPr algn="just">
              <a:spcBef>
                <a:spcPct val="50000"/>
              </a:spcBef>
            </a:pPr>
            <a:r>
              <a:rPr lang="en-US">
                <a:latin typeface="Arial" charset="0"/>
              </a:rPr>
              <a:t>A </a:t>
            </a:r>
            <a:r>
              <a:rPr lang="en-US" b="1">
                <a:latin typeface="Arial" charset="0"/>
              </a:rPr>
              <a:t>decision tree</a:t>
            </a:r>
            <a:r>
              <a:rPr lang="en-US">
                <a:latin typeface="Arial" charset="0"/>
              </a:rPr>
              <a:t> is a decision support tool that uses a tree-like graph or model of decisions and their possible consequences, including chance event outcomes, resource costs, and utility. Decision trees are commonly used in operations research, specifically in decision analysis, to help identify a strategy most likely to reach a goal. Another use of decision trees is as a descriptive means for calculating conditional probabilities. When the decisions or consequences are modeled by computational verb, then we call the decision tree a computational verb decision tree.</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1701800" y="0"/>
            <a:ext cx="659130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Tree - Example</a:t>
            </a:r>
          </a:p>
        </p:txBody>
      </p:sp>
      <p:sp>
        <p:nvSpPr>
          <p:cNvPr id="51203"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51204" name="Text Box 5"/>
          <p:cNvSpPr txBox="1">
            <a:spLocks noChangeArrowheads="1"/>
          </p:cNvSpPr>
          <p:nvPr/>
        </p:nvSpPr>
        <p:spPr bwMode="auto">
          <a:xfrm>
            <a:off x="228600" y="1619250"/>
            <a:ext cx="8610600" cy="457200"/>
          </a:xfrm>
          <a:prstGeom prst="rect">
            <a:avLst/>
          </a:prstGeom>
          <a:noFill/>
          <a:ln w="9525">
            <a:noFill/>
            <a:miter lim="800000"/>
            <a:headEnd/>
            <a:tailEnd/>
          </a:ln>
        </p:spPr>
        <p:txBody>
          <a:bodyPr>
            <a:spAutoFit/>
          </a:bodyPr>
          <a:lstStyle/>
          <a:p>
            <a:pPr algn="just">
              <a:spcBef>
                <a:spcPct val="50000"/>
              </a:spcBef>
            </a:pPr>
            <a:endParaRPr lang="en-US">
              <a:latin typeface="Arial" charset="0"/>
            </a:endParaRPr>
          </a:p>
        </p:txBody>
      </p:sp>
      <p:sp>
        <p:nvSpPr>
          <p:cNvPr id="51205" name="Text Box 7"/>
          <p:cNvSpPr txBox="1">
            <a:spLocks noChangeArrowheads="1"/>
          </p:cNvSpPr>
          <p:nvPr/>
        </p:nvSpPr>
        <p:spPr bwMode="auto">
          <a:xfrm>
            <a:off x="250825" y="1152525"/>
            <a:ext cx="8580438" cy="5203825"/>
          </a:xfrm>
          <a:prstGeom prst="rect">
            <a:avLst/>
          </a:prstGeom>
          <a:noFill/>
          <a:ln w="9525">
            <a:noFill/>
            <a:miter lim="800000"/>
            <a:headEnd/>
            <a:tailEnd/>
          </a:ln>
        </p:spPr>
        <p:txBody>
          <a:bodyPr>
            <a:spAutoFit/>
          </a:bodyPr>
          <a:lstStyle/>
          <a:p>
            <a:r>
              <a:rPr lang="en-US">
                <a:latin typeface="Arial" charset="0"/>
              </a:rPr>
              <a:t>Imagine you only ever do four things at the weekend: </a:t>
            </a:r>
          </a:p>
          <a:p>
            <a:pPr>
              <a:buFontTx/>
              <a:buChar char="•"/>
            </a:pPr>
            <a:r>
              <a:rPr lang="en-US">
                <a:latin typeface="Arial" charset="0"/>
              </a:rPr>
              <a:t> go shopping, </a:t>
            </a:r>
          </a:p>
          <a:p>
            <a:pPr>
              <a:buFontTx/>
              <a:buChar char="•"/>
            </a:pPr>
            <a:r>
              <a:rPr lang="en-US">
                <a:latin typeface="Arial" charset="0"/>
              </a:rPr>
              <a:t> watch a movie, </a:t>
            </a:r>
          </a:p>
          <a:p>
            <a:pPr>
              <a:buFontTx/>
              <a:buChar char="•"/>
            </a:pPr>
            <a:r>
              <a:rPr lang="en-US">
                <a:latin typeface="Arial" charset="0"/>
              </a:rPr>
              <a:t> play tennis or </a:t>
            </a:r>
          </a:p>
          <a:p>
            <a:pPr>
              <a:buFontTx/>
              <a:buChar char="•"/>
            </a:pPr>
            <a:r>
              <a:rPr lang="en-US">
                <a:latin typeface="Arial" charset="0"/>
              </a:rPr>
              <a:t> just stay in. </a:t>
            </a:r>
          </a:p>
          <a:p>
            <a:endParaRPr lang="en-US">
              <a:latin typeface="Arial" charset="0"/>
            </a:endParaRPr>
          </a:p>
          <a:p>
            <a:pPr algn="just"/>
            <a:r>
              <a:rPr lang="en-US">
                <a:latin typeface="Arial" charset="0"/>
              </a:rPr>
              <a:t>What you do depends on three things: the weather (windy, rainy or sunny); how much money you have (rich or poor) and whether your parents are visiting. You say to your yourself: if my parents are visiting, we'll go to the cinema. If they're not visiting and it's sunny, then I'll play tennis, but if it's windy, and I'm rich, then I'll go shopping. If they're not visiting, it's windy and I'm poor, then I will go to the cinema. If they're not visiting and it's rainy, then I'll stay in. </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01800" y="0"/>
            <a:ext cx="659130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Decision Tree - Example</a:t>
            </a:r>
          </a:p>
        </p:txBody>
      </p:sp>
      <p:sp>
        <p:nvSpPr>
          <p:cNvPr id="52227"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52228" name="Text Box 4"/>
          <p:cNvSpPr txBox="1">
            <a:spLocks noChangeArrowheads="1"/>
          </p:cNvSpPr>
          <p:nvPr/>
        </p:nvSpPr>
        <p:spPr bwMode="auto">
          <a:xfrm>
            <a:off x="228600" y="1619250"/>
            <a:ext cx="8610600" cy="457200"/>
          </a:xfrm>
          <a:prstGeom prst="rect">
            <a:avLst/>
          </a:prstGeom>
          <a:noFill/>
          <a:ln w="9525">
            <a:noFill/>
            <a:miter lim="800000"/>
            <a:headEnd/>
            <a:tailEnd/>
          </a:ln>
        </p:spPr>
        <p:txBody>
          <a:bodyPr>
            <a:spAutoFit/>
          </a:bodyPr>
          <a:lstStyle/>
          <a:p>
            <a:pPr algn="just">
              <a:spcBef>
                <a:spcPct val="50000"/>
              </a:spcBef>
            </a:pPr>
            <a:endParaRPr lang="en-US">
              <a:latin typeface="Arial" charset="0"/>
            </a:endParaRPr>
          </a:p>
        </p:txBody>
      </p:sp>
      <p:pic>
        <p:nvPicPr>
          <p:cNvPr id="52229" name="Picture 6"/>
          <p:cNvPicPr>
            <a:picLocks noChangeAspect="1" noChangeArrowheads="1"/>
          </p:cNvPicPr>
          <p:nvPr/>
        </p:nvPicPr>
        <p:blipFill>
          <a:blip r:embed="rId3" cstate="print"/>
          <a:srcRect/>
          <a:stretch>
            <a:fillRect/>
          </a:stretch>
        </p:blipFill>
        <p:spPr bwMode="auto">
          <a:xfrm>
            <a:off x="1704975" y="887413"/>
            <a:ext cx="4683125" cy="50450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524000"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7171" name="Rectangle 3"/>
          <p:cNvSpPr>
            <a:spLocks noChangeArrowheads="1"/>
          </p:cNvSpPr>
          <p:nvPr/>
        </p:nvSpPr>
        <p:spPr bwMode="auto">
          <a:xfrm>
            <a:off x="647700" y="1009650"/>
            <a:ext cx="8248650" cy="4473575"/>
          </a:xfrm>
          <a:prstGeom prst="rect">
            <a:avLst/>
          </a:prstGeom>
          <a:noFill/>
          <a:ln w="9525">
            <a:noFill/>
            <a:miter lim="800000"/>
            <a:headEnd/>
            <a:tailEnd/>
          </a:ln>
        </p:spPr>
        <p:txBody>
          <a:bodyPr>
            <a:spAutoFit/>
          </a:bodyPr>
          <a:lstStyle/>
          <a:p>
            <a:pPr algn="just">
              <a:buFontTx/>
              <a:buChar char="•"/>
            </a:pPr>
            <a:r>
              <a:rPr lang="en-US">
                <a:latin typeface="Arial" charset="0"/>
              </a:rPr>
              <a:t>Both hardware and software are necessary for a computer to do useful job. They are complementary to each other.</a:t>
            </a:r>
          </a:p>
          <a:p>
            <a:pPr algn="just">
              <a:buFontTx/>
              <a:buChar char="•"/>
            </a:pPr>
            <a:endParaRPr lang="en-US">
              <a:latin typeface="Arial" charset="0"/>
            </a:endParaRPr>
          </a:p>
          <a:p>
            <a:pPr algn="just">
              <a:buFontTx/>
              <a:buChar char="•"/>
            </a:pPr>
            <a:r>
              <a:rPr lang="en-US">
                <a:latin typeface="Arial" charset="0"/>
              </a:rPr>
              <a:t>Same hardware can be loaded with different software to make a computer system perform different types of jobs.</a:t>
            </a:r>
          </a:p>
          <a:p>
            <a:pPr algn="just">
              <a:buFontTx/>
              <a:buChar char="•"/>
            </a:pPr>
            <a:endParaRPr lang="en-US">
              <a:latin typeface="Arial" charset="0"/>
            </a:endParaRPr>
          </a:p>
          <a:p>
            <a:pPr algn="just">
              <a:buFontTx/>
              <a:buChar char="•"/>
            </a:pPr>
            <a:r>
              <a:rPr lang="en-US">
                <a:latin typeface="Arial" charset="0"/>
              </a:rPr>
              <a:t>Except for upgrades, hardware is normally a one time expense, whereas software is a continuing expense.</a:t>
            </a:r>
          </a:p>
          <a:p>
            <a:pPr algn="just">
              <a:buFontTx/>
              <a:buChar char="•"/>
            </a:pPr>
            <a:endParaRPr lang="en-US">
              <a:latin typeface="Arial" charset="0"/>
            </a:endParaRPr>
          </a:p>
          <a:p>
            <a:pPr algn="just">
              <a:buFontTx/>
              <a:buChar char="•"/>
            </a:pPr>
            <a:r>
              <a:rPr lang="en-US">
                <a:latin typeface="Arial" charset="0"/>
              </a:rPr>
              <a:t>Upgrades refer to renewing or changing components like increasing the main memory, or hard disk capacities, or adding speakers, modems, etc.</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1" descr="http://image.slidesharecdn.com/l7decision-treetable-130318112451-phpapp01/95/l7-decision-tree-table-20-638.jpg?cb=1363623932"/>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en-US"/>
          </a:p>
        </p:txBody>
      </p:sp>
      <p:sp>
        <p:nvSpPr>
          <p:cNvPr id="53251" name="AutoShape 2" descr="http://image.slidesharecdn.com/l7decision-treetable-130318112451-phpapp01/95/l7-decision-tree-table-21-638.jpg?cb=1363623932"/>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en-US"/>
          </a:p>
        </p:txBody>
      </p:sp>
      <p:sp>
        <p:nvSpPr>
          <p:cNvPr id="53252" name="AutoShape 4" descr="http://image.slidesharecdn.com/l7decision-treetable-130318112451-phpapp01/95/l7-decision-tree-table-20-638.jpg?cb=1363623932"/>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endParaRPr lang="en-US"/>
          </a:p>
        </p:txBody>
      </p:sp>
      <p:pic>
        <p:nvPicPr>
          <p:cNvPr id="53253" name="Picture 6" descr="l7-decision-tree-table-20-638.jpg"/>
          <p:cNvPicPr>
            <a:picLocks noChangeAspect="1"/>
          </p:cNvPicPr>
          <p:nvPr/>
        </p:nvPicPr>
        <p:blipFill>
          <a:blip r:embed="rId2" cstate="print"/>
          <a:srcRect/>
          <a:stretch>
            <a:fillRect/>
          </a:stretch>
        </p:blipFill>
        <p:spPr bwMode="auto">
          <a:xfrm>
            <a:off x="1211263" y="1027113"/>
            <a:ext cx="7237412" cy="5435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3" descr="l7-decision-tree-table-21-638.jpg"/>
          <p:cNvPicPr>
            <a:picLocks noChangeAspect="1"/>
          </p:cNvPicPr>
          <p:nvPr/>
        </p:nvPicPr>
        <p:blipFill>
          <a:blip r:embed="rId2" cstate="print"/>
          <a:srcRect/>
          <a:stretch>
            <a:fillRect/>
          </a:stretch>
        </p:blipFill>
        <p:spPr bwMode="auto">
          <a:xfrm>
            <a:off x="1339850" y="1001713"/>
            <a:ext cx="7302500" cy="54832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55299"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55300" name="Text Box 4"/>
          <p:cNvSpPr txBox="1">
            <a:spLocks noChangeArrowheads="1"/>
          </p:cNvSpPr>
          <p:nvPr/>
        </p:nvSpPr>
        <p:spPr bwMode="auto">
          <a:xfrm>
            <a:off x="228600" y="1028700"/>
            <a:ext cx="8572500" cy="4154488"/>
          </a:xfrm>
          <a:prstGeom prst="rect">
            <a:avLst/>
          </a:prstGeom>
          <a:noFill/>
          <a:ln w="9525">
            <a:noFill/>
            <a:miter lim="800000"/>
            <a:headEnd/>
            <a:tailEnd/>
          </a:ln>
        </p:spPr>
        <p:txBody>
          <a:bodyPr>
            <a:spAutoFit/>
          </a:bodyPr>
          <a:lstStyle/>
          <a:p>
            <a:r>
              <a:rPr lang="en-US" b="1">
                <a:latin typeface="Arial" charset="0"/>
              </a:rPr>
              <a:t>Testing</a:t>
            </a:r>
          </a:p>
          <a:p>
            <a:endParaRPr lang="en-US" sz="2000" b="1">
              <a:latin typeface="Arial" charset="0"/>
            </a:endParaRPr>
          </a:p>
          <a:p>
            <a:pPr algn="just"/>
            <a:r>
              <a:rPr lang="en-US" sz="2000">
                <a:latin typeface="Arial" charset="0"/>
              </a:rPr>
              <a:t>The code is tested at various levels in software testing. Unit, system and user acceptance testing are often performed. This is a grey area as many different opinions exist as to what the stages of testing are and how much if any iteration occurs. Iteration is not generally part of the waterfall model, but usually some occur at this stage.</a:t>
            </a:r>
          </a:p>
          <a:p>
            <a:pPr algn="just"/>
            <a:endParaRPr lang="en-US" sz="2000">
              <a:latin typeface="Arial" charset="0"/>
            </a:endParaRPr>
          </a:p>
          <a:p>
            <a:pPr algn="just"/>
            <a:r>
              <a:rPr lang="en-US" sz="2000">
                <a:latin typeface="Arial" charset="0"/>
              </a:rPr>
              <a:t>Below are the following types of testing:</a:t>
            </a:r>
          </a:p>
          <a:p>
            <a:pPr algn="just"/>
            <a:endParaRPr lang="en-US" sz="2000" b="1">
              <a:latin typeface="Arial" charset="0"/>
            </a:endParaRPr>
          </a:p>
          <a:p>
            <a:pPr algn="just"/>
            <a:r>
              <a:rPr lang="en-US" sz="2000" b="1">
                <a:latin typeface="Arial" charset="0"/>
              </a:rPr>
              <a:t>Unit testing , System testing ,Integration testing, Black box testing, White box testing, Regression testing, User acceptance testing, Performance testing </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2570163" y="0"/>
            <a:ext cx="4630737"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Software Testing</a:t>
            </a:r>
          </a:p>
        </p:txBody>
      </p:sp>
      <p:sp>
        <p:nvSpPr>
          <p:cNvPr id="56323"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56324" name="Text Box 4"/>
          <p:cNvSpPr txBox="1">
            <a:spLocks noChangeArrowheads="1"/>
          </p:cNvSpPr>
          <p:nvPr/>
        </p:nvSpPr>
        <p:spPr bwMode="auto">
          <a:xfrm>
            <a:off x="228600" y="1619250"/>
            <a:ext cx="8610600" cy="457200"/>
          </a:xfrm>
          <a:prstGeom prst="rect">
            <a:avLst/>
          </a:prstGeom>
          <a:noFill/>
          <a:ln w="9525">
            <a:noFill/>
            <a:miter lim="800000"/>
            <a:headEnd/>
            <a:tailEnd/>
          </a:ln>
        </p:spPr>
        <p:txBody>
          <a:bodyPr>
            <a:spAutoFit/>
          </a:bodyPr>
          <a:lstStyle/>
          <a:p>
            <a:pPr algn="just">
              <a:spcBef>
                <a:spcPct val="50000"/>
              </a:spcBef>
            </a:pPr>
            <a:endParaRPr lang="en-US">
              <a:latin typeface="Arial" charset="0"/>
            </a:endParaRPr>
          </a:p>
        </p:txBody>
      </p:sp>
      <p:sp>
        <p:nvSpPr>
          <p:cNvPr id="56325" name="Text Box 5"/>
          <p:cNvSpPr txBox="1">
            <a:spLocks noChangeArrowheads="1"/>
          </p:cNvSpPr>
          <p:nvPr/>
        </p:nvSpPr>
        <p:spPr bwMode="auto">
          <a:xfrm>
            <a:off x="346075" y="1211263"/>
            <a:ext cx="8278813" cy="457200"/>
          </a:xfrm>
          <a:prstGeom prst="rect">
            <a:avLst/>
          </a:prstGeom>
          <a:noFill/>
          <a:ln w="9525">
            <a:noFill/>
            <a:miter lim="800000"/>
            <a:headEnd/>
            <a:tailEnd/>
          </a:ln>
        </p:spPr>
        <p:txBody>
          <a:bodyPr>
            <a:spAutoFit/>
          </a:bodyPr>
          <a:lstStyle/>
          <a:p>
            <a:pPr>
              <a:spcBef>
                <a:spcPct val="50000"/>
              </a:spcBef>
            </a:pPr>
            <a:endParaRPr lang="en-US"/>
          </a:p>
        </p:txBody>
      </p:sp>
      <p:sp>
        <p:nvSpPr>
          <p:cNvPr id="56326" name="Text Box 35"/>
          <p:cNvSpPr txBox="1">
            <a:spLocks noChangeArrowheads="1"/>
          </p:cNvSpPr>
          <p:nvPr/>
        </p:nvSpPr>
        <p:spPr bwMode="auto">
          <a:xfrm>
            <a:off x="420688" y="1162050"/>
            <a:ext cx="8180387" cy="4154488"/>
          </a:xfrm>
          <a:prstGeom prst="rect">
            <a:avLst/>
          </a:prstGeom>
          <a:noFill/>
          <a:ln w="9525">
            <a:noFill/>
            <a:miter lim="800000"/>
            <a:headEnd/>
            <a:tailEnd/>
          </a:ln>
        </p:spPr>
        <p:txBody>
          <a:bodyPr>
            <a:spAutoFit/>
          </a:bodyPr>
          <a:lstStyle/>
          <a:p>
            <a:r>
              <a:rPr lang="en-US"/>
              <a:t>What is Testing?</a:t>
            </a:r>
          </a:p>
          <a:p>
            <a:endParaRPr lang="en-US"/>
          </a:p>
          <a:p>
            <a:r>
              <a:rPr lang="en-US"/>
              <a:t>1. Testing is the process of demonstrating that errors are not present.</a:t>
            </a:r>
          </a:p>
          <a:p>
            <a:r>
              <a:rPr lang="en-US"/>
              <a:t>2. The purpose of testing is to show that a program performs its intended functions correctly.</a:t>
            </a:r>
          </a:p>
          <a:p>
            <a:r>
              <a:rPr lang="en-US"/>
              <a:t>3. Testing is the process of establishing confidence that a program does what it is supposed to do.</a:t>
            </a:r>
          </a:p>
          <a:p>
            <a:endParaRPr lang="en-US"/>
          </a:p>
          <a:p>
            <a:endParaRPr lang="en-US"/>
          </a:p>
          <a:p>
            <a:r>
              <a:rPr lang="en-US" b="1"/>
              <a:t>These definitions are inappropriate.</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2570163" y="0"/>
            <a:ext cx="4630737"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Software Testing</a:t>
            </a:r>
          </a:p>
        </p:txBody>
      </p:sp>
      <p:sp>
        <p:nvSpPr>
          <p:cNvPr id="57347"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57348" name="Text Box 4"/>
          <p:cNvSpPr txBox="1">
            <a:spLocks noChangeArrowheads="1"/>
          </p:cNvSpPr>
          <p:nvPr/>
        </p:nvSpPr>
        <p:spPr bwMode="auto">
          <a:xfrm>
            <a:off x="228600" y="1619250"/>
            <a:ext cx="8610600" cy="457200"/>
          </a:xfrm>
          <a:prstGeom prst="rect">
            <a:avLst/>
          </a:prstGeom>
          <a:noFill/>
          <a:ln w="9525">
            <a:noFill/>
            <a:miter lim="800000"/>
            <a:headEnd/>
            <a:tailEnd/>
          </a:ln>
        </p:spPr>
        <p:txBody>
          <a:bodyPr>
            <a:spAutoFit/>
          </a:bodyPr>
          <a:lstStyle/>
          <a:p>
            <a:pPr algn="just">
              <a:spcBef>
                <a:spcPct val="50000"/>
              </a:spcBef>
            </a:pPr>
            <a:endParaRPr lang="en-US">
              <a:latin typeface="Arial" charset="0"/>
            </a:endParaRPr>
          </a:p>
        </p:txBody>
      </p:sp>
      <p:sp>
        <p:nvSpPr>
          <p:cNvPr id="57349" name="Text Box 6"/>
          <p:cNvSpPr txBox="1">
            <a:spLocks noChangeArrowheads="1"/>
          </p:cNvSpPr>
          <p:nvPr/>
        </p:nvSpPr>
        <p:spPr bwMode="auto">
          <a:xfrm>
            <a:off x="420688" y="1162050"/>
            <a:ext cx="8180387" cy="1552575"/>
          </a:xfrm>
          <a:prstGeom prst="rect">
            <a:avLst/>
          </a:prstGeom>
          <a:noFill/>
          <a:ln w="9525">
            <a:noFill/>
            <a:miter lim="800000"/>
            <a:headEnd/>
            <a:tailEnd/>
          </a:ln>
        </p:spPr>
        <p:txBody>
          <a:bodyPr>
            <a:spAutoFit/>
          </a:bodyPr>
          <a:lstStyle/>
          <a:p>
            <a:r>
              <a:rPr lang="en-US"/>
              <a:t>A more appropriate definition is:</a:t>
            </a:r>
          </a:p>
          <a:p>
            <a:endParaRPr lang="en-US"/>
          </a:p>
          <a:p>
            <a:r>
              <a:rPr lang="en-US"/>
              <a:t>“</a:t>
            </a:r>
            <a:r>
              <a:rPr lang="en-US" i="1"/>
              <a:t>Testing is the process of executing a program with</a:t>
            </a:r>
          </a:p>
          <a:p>
            <a:r>
              <a:rPr lang="en-US" i="1"/>
              <a:t>the intent of finding errors</a:t>
            </a:r>
            <a:r>
              <a:rPr lang="en-US"/>
              <a:t>.”</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1685925" y="0"/>
            <a:ext cx="6402388"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Software Testing Types</a:t>
            </a:r>
          </a:p>
        </p:txBody>
      </p:sp>
      <p:sp>
        <p:nvSpPr>
          <p:cNvPr id="59395"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59396" name="Text Box 4"/>
          <p:cNvSpPr txBox="1">
            <a:spLocks noChangeArrowheads="1"/>
          </p:cNvSpPr>
          <p:nvPr/>
        </p:nvSpPr>
        <p:spPr bwMode="auto">
          <a:xfrm>
            <a:off x="228600" y="1619250"/>
            <a:ext cx="8610600" cy="457200"/>
          </a:xfrm>
          <a:prstGeom prst="rect">
            <a:avLst/>
          </a:prstGeom>
          <a:noFill/>
          <a:ln w="9525">
            <a:noFill/>
            <a:miter lim="800000"/>
            <a:headEnd/>
            <a:tailEnd/>
          </a:ln>
        </p:spPr>
        <p:txBody>
          <a:bodyPr>
            <a:spAutoFit/>
          </a:bodyPr>
          <a:lstStyle/>
          <a:p>
            <a:pPr algn="just">
              <a:spcBef>
                <a:spcPct val="50000"/>
              </a:spcBef>
            </a:pPr>
            <a:endParaRPr lang="en-US">
              <a:latin typeface="Arial" charset="0"/>
            </a:endParaRPr>
          </a:p>
        </p:txBody>
      </p:sp>
      <p:sp>
        <p:nvSpPr>
          <p:cNvPr id="59397" name="Text Box 5"/>
          <p:cNvSpPr txBox="1">
            <a:spLocks noChangeArrowheads="1"/>
          </p:cNvSpPr>
          <p:nvPr/>
        </p:nvSpPr>
        <p:spPr bwMode="auto">
          <a:xfrm>
            <a:off x="420688" y="1162050"/>
            <a:ext cx="8180387" cy="4108450"/>
          </a:xfrm>
          <a:prstGeom prst="rect">
            <a:avLst/>
          </a:prstGeom>
          <a:noFill/>
          <a:ln w="9525">
            <a:noFill/>
            <a:miter lim="800000"/>
            <a:headEnd/>
            <a:tailEnd/>
          </a:ln>
        </p:spPr>
        <p:txBody>
          <a:bodyPr>
            <a:spAutoFit/>
          </a:bodyPr>
          <a:lstStyle/>
          <a:p>
            <a:r>
              <a:rPr lang="en-US" b="1">
                <a:latin typeface="Arial" charset="0"/>
              </a:rPr>
              <a:t>Black box testing</a:t>
            </a:r>
            <a:r>
              <a:rPr lang="en-US">
                <a:latin typeface="Arial" charset="0"/>
              </a:rPr>
              <a:t> – Internal system design is not considered in this type of testing. Tests are based on requirements and functionality.</a:t>
            </a:r>
          </a:p>
          <a:p>
            <a:endParaRPr lang="en-US">
              <a:latin typeface="Arial" charset="0"/>
            </a:endParaRPr>
          </a:p>
          <a:p>
            <a:r>
              <a:rPr lang="en-US" b="1">
                <a:latin typeface="Arial" charset="0"/>
              </a:rPr>
              <a:t>White box testing</a:t>
            </a:r>
            <a:r>
              <a:rPr lang="en-US">
                <a:latin typeface="Arial" charset="0"/>
              </a:rPr>
              <a:t> – This testing is based on knowledge of the internal logic of an application’s code. Also known as Glass box Testing. Internal software and code working should be known for this type of testing. Tests are based on coverage of code statements, branches, paths, conditions.</a:t>
            </a:r>
          </a:p>
          <a:p>
            <a:endParaRPr lang="en-US">
              <a:latin typeface="Arial"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1685925" y="0"/>
            <a:ext cx="6402388"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Software Testing Types</a:t>
            </a:r>
          </a:p>
        </p:txBody>
      </p:sp>
      <p:sp>
        <p:nvSpPr>
          <p:cNvPr id="60419"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60420" name="Text Box 4"/>
          <p:cNvSpPr txBox="1">
            <a:spLocks noChangeArrowheads="1"/>
          </p:cNvSpPr>
          <p:nvPr/>
        </p:nvSpPr>
        <p:spPr bwMode="auto">
          <a:xfrm>
            <a:off x="228600" y="1619250"/>
            <a:ext cx="8610600" cy="457200"/>
          </a:xfrm>
          <a:prstGeom prst="rect">
            <a:avLst/>
          </a:prstGeom>
          <a:noFill/>
          <a:ln w="9525">
            <a:noFill/>
            <a:miter lim="800000"/>
            <a:headEnd/>
            <a:tailEnd/>
          </a:ln>
        </p:spPr>
        <p:txBody>
          <a:bodyPr>
            <a:spAutoFit/>
          </a:bodyPr>
          <a:lstStyle/>
          <a:p>
            <a:pPr algn="just">
              <a:spcBef>
                <a:spcPct val="50000"/>
              </a:spcBef>
            </a:pPr>
            <a:endParaRPr lang="en-US">
              <a:latin typeface="Arial" charset="0"/>
            </a:endParaRPr>
          </a:p>
        </p:txBody>
      </p:sp>
      <p:sp>
        <p:nvSpPr>
          <p:cNvPr id="60421" name="Text Box 5"/>
          <p:cNvSpPr txBox="1">
            <a:spLocks noChangeArrowheads="1"/>
          </p:cNvSpPr>
          <p:nvPr/>
        </p:nvSpPr>
        <p:spPr bwMode="auto">
          <a:xfrm>
            <a:off x="420688" y="1162050"/>
            <a:ext cx="8180387" cy="4108450"/>
          </a:xfrm>
          <a:prstGeom prst="rect">
            <a:avLst/>
          </a:prstGeom>
          <a:noFill/>
          <a:ln w="9525">
            <a:noFill/>
            <a:miter lim="800000"/>
            <a:headEnd/>
            <a:tailEnd/>
          </a:ln>
        </p:spPr>
        <p:txBody>
          <a:bodyPr>
            <a:spAutoFit/>
          </a:bodyPr>
          <a:lstStyle/>
          <a:p>
            <a:r>
              <a:rPr lang="en-US" b="1"/>
              <a:t>Unit testing</a:t>
            </a:r>
            <a:r>
              <a:rPr lang="en-US"/>
              <a:t> – Testing of individual software components or modules. Typically done by the programmer and not by testers, as it requires detailed knowledge of the internal program design and code. may require developing test driver modules or test harnesses.</a:t>
            </a:r>
          </a:p>
          <a:p>
            <a:endParaRPr lang="en-US"/>
          </a:p>
          <a:p>
            <a:r>
              <a:rPr lang="en-US" b="1"/>
              <a:t>Integration testing</a:t>
            </a:r>
            <a:r>
              <a:rPr lang="en-US"/>
              <a:t> – Testing of integrated modules to verify combined functionality after integration. Modules are typically code modules, individual applications, client and server applications on a network, etc. This type of testing is especially relevant to client/server and distributed systems.</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1685925" y="0"/>
            <a:ext cx="6402388"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Software Testing Types</a:t>
            </a:r>
          </a:p>
        </p:txBody>
      </p:sp>
      <p:sp>
        <p:nvSpPr>
          <p:cNvPr id="61443"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sp>
        <p:nvSpPr>
          <p:cNvPr id="61444" name="Text Box 4"/>
          <p:cNvSpPr txBox="1">
            <a:spLocks noChangeArrowheads="1"/>
          </p:cNvSpPr>
          <p:nvPr/>
        </p:nvSpPr>
        <p:spPr bwMode="auto">
          <a:xfrm>
            <a:off x="228600" y="1619250"/>
            <a:ext cx="8610600" cy="457200"/>
          </a:xfrm>
          <a:prstGeom prst="rect">
            <a:avLst/>
          </a:prstGeom>
          <a:noFill/>
          <a:ln w="9525">
            <a:noFill/>
            <a:miter lim="800000"/>
            <a:headEnd/>
            <a:tailEnd/>
          </a:ln>
        </p:spPr>
        <p:txBody>
          <a:bodyPr>
            <a:spAutoFit/>
          </a:bodyPr>
          <a:lstStyle/>
          <a:p>
            <a:pPr algn="just">
              <a:spcBef>
                <a:spcPct val="50000"/>
              </a:spcBef>
            </a:pPr>
            <a:endParaRPr lang="en-US">
              <a:latin typeface="Arial" charset="0"/>
            </a:endParaRPr>
          </a:p>
        </p:txBody>
      </p:sp>
      <p:sp>
        <p:nvSpPr>
          <p:cNvPr id="61445" name="Text Box 5"/>
          <p:cNvSpPr txBox="1">
            <a:spLocks noChangeArrowheads="1"/>
          </p:cNvSpPr>
          <p:nvPr/>
        </p:nvSpPr>
        <p:spPr bwMode="auto">
          <a:xfrm>
            <a:off x="420688" y="1162050"/>
            <a:ext cx="8180387" cy="4838700"/>
          </a:xfrm>
          <a:prstGeom prst="rect">
            <a:avLst/>
          </a:prstGeom>
          <a:noFill/>
          <a:ln w="9525">
            <a:noFill/>
            <a:miter lim="800000"/>
            <a:headEnd/>
            <a:tailEnd/>
          </a:ln>
        </p:spPr>
        <p:txBody>
          <a:bodyPr>
            <a:spAutoFit/>
          </a:bodyPr>
          <a:lstStyle/>
          <a:p>
            <a:r>
              <a:rPr lang="en-US" b="1"/>
              <a:t>Load testing</a:t>
            </a:r>
            <a:r>
              <a:rPr lang="en-US"/>
              <a:t> – Its a performance testing to check system behavior under load. Testing an application under heavy loads, such as testing of a web site under a range of loads to determine at what point the system’s response time degrades or fails.</a:t>
            </a:r>
          </a:p>
          <a:p>
            <a:endParaRPr lang="en-US"/>
          </a:p>
          <a:p>
            <a:r>
              <a:rPr lang="en-US" b="1"/>
              <a:t>Alpha testing</a:t>
            </a:r>
            <a:r>
              <a:rPr lang="en-US"/>
              <a:t> – In house virtual user environment can be created for this type of testing. Testing is done at the end of development. Still minor design changes may be made as a result of such testing.</a:t>
            </a:r>
          </a:p>
          <a:p>
            <a:endParaRPr lang="en-US" b="1"/>
          </a:p>
          <a:p>
            <a:r>
              <a:rPr lang="en-US" b="1"/>
              <a:t>Beta testing</a:t>
            </a:r>
            <a:r>
              <a:rPr lang="en-US"/>
              <a:t> – Testing typically done by end-users or others. Final testing before releasing application for commercial purpose.</a:t>
            </a: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4167188" y="0"/>
            <a:ext cx="16478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SDLC</a:t>
            </a:r>
          </a:p>
        </p:txBody>
      </p:sp>
      <p:sp>
        <p:nvSpPr>
          <p:cNvPr id="62467" name="Text Box 3"/>
          <p:cNvSpPr txBox="1">
            <a:spLocks noChangeArrowheads="1"/>
          </p:cNvSpPr>
          <p:nvPr/>
        </p:nvSpPr>
        <p:spPr bwMode="auto">
          <a:xfrm>
            <a:off x="285750" y="1152525"/>
            <a:ext cx="8382000" cy="457200"/>
          </a:xfrm>
          <a:prstGeom prst="rect">
            <a:avLst/>
          </a:prstGeom>
          <a:noFill/>
          <a:ln w="9525">
            <a:noFill/>
            <a:miter lim="800000"/>
            <a:headEnd/>
            <a:tailEnd/>
          </a:ln>
        </p:spPr>
        <p:txBody>
          <a:bodyPr>
            <a:spAutoFit/>
          </a:bodyPr>
          <a:lstStyle/>
          <a:p>
            <a:pPr algn="just"/>
            <a:endParaRPr lang="en-US">
              <a:latin typeface="Arial" charset="0"/>
            </a:endParaRPr>
          </a:p>
        </p:txBody>
      </p:sp>
      <p:pic>
        <p:nvPicPr>
          <p:cNvPr id="62468" name="Picture 9" descr="File:SDLC Phases Related to Management Controls.jpg">
            <a:hlinkClick r:id="rId3"/>
          </p:cNvPr>
          <p:cNvPicPr>
            <a:picLocks noGrp="1" noChangeAspect="1" noChangeArrowheads="1"/>
          </p:cNvPicPr>
          <p:nvPr>
            <p:ph idx="1"/>
          </p:nvPr>
        </p:nvPicPr>
        <p:blipFill>
          <a:blip r:embed="rId4" cstate="print"/>
          <a:srcRect/>
          <a:stretch>
            <a:fillRect/>
          </a:stretch>
        </p:blipFill>
        <p:spPr>
          <a:xfrm>
            <a:off x="381000" y="903288"/>
            <a:ext cx="7897813" cy="5602287"/>
          </a:xfrm>
        </p:spPr>
      </p:pic>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1604963" y="0"/>
            <a:ext cx="68675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Programming Languages</a:t>
            </a:r>
          </a:p>
        </p:txBody>
      </p:sp>
      <p:sp>
        <p:nvSpPr>
          <p:cNvPr id="63491" name="Rectangle 3"/>
          <p:cNvSpPr>
            <a:spLocks noChangeArrowheads="1"/>
          </p:cNvSpPr>
          <p:nvPr/>
        </p:nvSpPr>
        <p:spPr bwMode="auto">
          <a:xfrm>
            <a:off x="1978025" y="893763"/>
            <a:ext cx="5753100" cy="457200"/>
          </a:xfrm>
          <a:prstGeom prst="rect">
            <a:avLst/>
          </a:prstGeom>
          <a:noFill/>
          <a:ln w="9525">
            <a:noFill/>
            <a:miter lim="800000"/>
            <a:headEnd/>
            <a:tailEnd/>
          </a:ln>
        </p:spPr>
        <p:txBody>
          <a:bodyPr wrap="none">
            <a:spAutoFit/>
          </a:bodyPr>
          <a:lstStyle/>
          <a:p>
            <a:r>
              <a:rPr lang="en-US" b="1">
                <a:latin typeface="Arial" charset="0"/>
              </a:rPr>
              <a:t>Classification of Computer Languages</a:t>
            </a:r>
          </a:p>
        </p:txBody>
      </p:sp>
      <p:sp>
        <p:nvSpPr>
          <p:cNvPr id="63492" name="Rectangle 4"/>
          <p:cNvSpPr>
            <a:spLocks noChangeArrowheads="1"/>
          </p:cNvSpPr>
          <p:nvPr/>
        </p:nvSpPr>
        <p:spPr bwMode="auto">
          <a:xfrm>
            <a:off x="514350" y="1466850"/>
            <a:ext cx="8229600" cy="579438"/>
          </a:xfrm>
          <a:prstGeom prst="rect">
            <a:avLst/>
          </a:prstGeom>
          <a:noFill/>
          <a:ln w="9525">
            <a:noFill/>
            <a:miter lim="800000"/>
            <a:headEnd/>
            <a:tailEnd/>
          </a:ln>
        </p:spPr>
        <p:txBody>
          <a:bodyPr>
            <a:spAutoFit/>
          </a:bodyPr>
          <a:lstStyle/>
          <a:p>
            <a:pPr marL="457200" indent="-457200"/>
            <a:endParaRPr lang="en-US" sz="3200"/>
          </a:p>
        </p:txBody>
      </p:sp>
      <p:sp>
        <p:nvSpPr>
          <p:cNvPr id="63493" name="Rectangle 5"/>
          <p:cNvSpPr>
            <a:spLocks noChangeArrowheads="1"/>
          </p:cNvSpPr>
          <p:nvPr/>
        </p:nvSpPr>
        <p:spPr bwMode="auto">
          <a:xfrm>
            <a:off x="381000" y="1768475"/>
            <a:ext cx="4572000" cy="1187450"/>
          </a:xfrm>
          <a:prstGeom prst="rect">
            <a:avLst/>
          </a:prstGeom>
          <a:noFill/>
          <a:ln w="9525">
            <a:noFill/>
            <a:miter lim="800000"/>
            <a:headEnd/>
            <a:tailEnd/>
          </a:ln>
        </p:spPr>
        <p:txBody>
          <a:bodyPr>
            <a:spAutoFit/>
          </a:bodyPr>
          <a:lstStyle/>
          <a:p>
            <a:pPr>
              <a:buFontTx/>
              <a:buChar char="•"/>
            </a:pPr>
            <a:r>
              <a:rPr lang="en-US">
                <a:latin typeface="Arial" charset="0"/>
              </a:rPr>
              <a:t>Machine language</a:t>
            </a:r>
          </a:p>
          <a:p>
            <a:pPr>
              <a:buFontTx/>
              <a:buChar char="•"/>
            </a:pPr>
            <a:r>
              <a:rPr lang="en-US">
                <a:latin typeface="Arial" charset="0"/>
              </a:rPr>
              <a:t>Assembly language</a:t>
            </a:r>
          </a:p>
          <a:p>
            <a:pPr>
              <a:buFontTx/>
              <a:buChar char="•"/>
            </a:pPr>
            <a:r>
              <a:rPr lang="en-US">
                <a:latin typeface="Arial" charset="0"/>
              </a:rPr>
              <a:t>High-level language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504950"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8195" name="Rectangle 4"/>
          <p:cNvSpPr>
            <a:spLocks noChangeArrowheads="1"/>
          </p:cNvSpPr>
          <p:nvPr/>
        </p:nvSpPr>
        <p:spPr bwMode="auto">
          <a:xfrm>
            <a:off x="2511425" y="989013"/>
            <a:ext cx="2808288" cy="457200"/>
          </a:xfrm>
          <a:prstGeom prst="rect">
            <a:avLst/>
          </a:prstGeom>
          <a:noFill/>
          <a:ln w="9525">
            <a:noFill/>
            <a:miter lim="800000"/>
            <a:headEnd/>
            <a:tailEnd/>
          </a:ln>
        </p:spPr>
        <p:txBody>
          <a:bodyPr wrap="none">
            <a:spAutoFit/>
          </a:bodyPr>
          <a:lstStyle/>
          <a:p>
            <a:r>
              <a:rPr lang="en-US" b="1">
                <a:latin typeface="Arial" charset="0"/>
              </a:rPr>
              <a:t>Types of Software</a:t>
            </a:r>
          </a:p>
        </p:txBody>
      </p:sp>
      <p:sp>
        <p:nvSpPr>
          <p:cNvPr id="8196" name="Rectangle 5"/>
          <p:cNvSpPr>
            <a:spLocks noChangeArrowheads="1"/>
          </p:cNvSpPr>
          <p:nvPr/>
        </p:nvSpPr>
        <p:spPr bwMode="auto">
          <a:xfrm>
            <a:off x="533400" y="1450975"/>
            <a:ext cx="8134350" cy="2647950"/>
          </a:xfrm>
          <a:prstGeom prst="rect">
            <a:avLst/>
          </a:prstGeom>
          <a:noFill/>
          <a:ln w="9525">
            <a:noFill/>
            <a:miter lim="800000"/>
            <a:headEnd/>
            <a:tailEnd/>
          </a:ln>
        </p:spPr>
        <p:txBody>
          <a:bodyPr>
            <a:spAutoFit/>
          </a:bodyPr>
          <a:lstStyle/>
          <a:p>
            <a:pPr algn="just"/>
            <a:r>
              <a:rPr lang="en-US">
                <a:latin typeface="Arial" charset="0"/>
              </a:rPr>
              <a:t>Most software can be divided into two major categories:</a:t>
            </a:r>
          </a:p>
          <a:p>
            <a:pPr algn="just"/>
            <a:endParaRPr lang="en-US" b="1" i="1">
              <a:latin typeface="Arial" charset="0"/>
            </a:endParaRPr>
          </a:p>
          <a:p>
            <a:pPr algn="just"/>
            <a:r>
              <a:rPr lang="en-US" b="1" i="1">
                <a:latin typeface="Arial" charset="0"/>
              </a:rPr>
              <a:t>System software </a:t>
            </a:r>
            <a:r>
              <a:rPr lang="en-US">
                <a:latin typeface="Arial" charset="0"/>
              </a:rPr>
              <a:t>are designed to control the operation and extend the processing capability of a computer system</a:t>
            </a:r>
          </a:p>
          <a:p>
            <a:pPr algn="just"/>
            <a:endParaRPr lang="en-US">
              <a:latin typeface="Arial" charset="0"/>
            </a:endParaRPr>
          </a:p>
          <a:p>
            <a:pPr algn="just"/>
            <a:r>
              <a:rPr lang="en-US" b="1" i="1">
                <a:latin typeface="Arial" charset="0"/>
              </a:rPr>
              <a:t>Application software </a:t>
            </a:r>
            <a:r>
              <a:rPr lang="en-US">
                <a:latin typeface="Arial" charset="0"/>
              </a:rPr>
              <a:t>are designed to solve a specific problem or to do a specific task</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643063" y="0"/>
            <a:ext cx="6867525"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Programming Languages</a:t>
            </a:r>
          </a:p>
        </p:txBody>
      </p:sp>
      <p:sp>
        <p:nvSpPr>
          <p:cNvPr id="64515" name="Rectangle 3"/>
          <p:cNvSpPr>
            <a:spLocks noChangeArrowheads="1"/>
          </p:cNvSpPr>
          <p:nvPr/>
        </p:nvSpPr>
        <p:spPr bwMode="auto">
          <a:xfrm>
            <a:off x="2092325" y="1027113"/>
            <a:ext cx="2925763" cy="457200"/>
          </a:xfrm>
          <a:prstGeom prst="rect">
            <a:avLst/>
          </a:prstGeom>
          <a:noFill/>
          <a:ln w="9525">
            <a:noFill/>
            <a:miter lim="800000"/>
            <a:headEnd/>
            <a:tailEnd/>
          </a:ln>
        </p:spPr>
        <p:txBody>
          <a:bodyPr wrap="none">
            <a:spAutoFit/>
          </a:bodyPr>
          <a:lstStyle/>
          <a:p>
            <a:r>
              <a:rPr lang="en-US" b="1">
                <a:latin typeface="Arial" charset="0"/>
              </a:rPr>
              <a:t>Machine Language</a:t>
            </a:r>
          </a:p>
        </p:txBody>
      </p:sp>
      <p:sp>
        <p:nvSpPr>
          <p:cNvPr id="64516" name="Rectangle 4"/>
          <p:cNvSpPr>
            <a:spLocks noChangeArrowheads="1"/>
          </p:cNvSpPr>
          <p:nvPr/>
        </p:nvSpPr>
        <p:spPr bwMode="auto">
          <a:xfrm>
            <a:off x="514350" y="1466850"/>
            <a:ext cx="8229600" cy="579438"/>
          </a:xfrm>
          <a:prstGeom prst="rect">
            <a:avLst/>
          </a:prstGeom>
          <a:noFill/>
          <a:ln w="9525">
            <a:noFill/>
            <a:miter lim="800000"/>
            <a:headEnd/>
            <a:tailEnd/>
          </a:ln>
        </p:spPr>
        <p:txBody>
          <a:bodyPr>
            <a:spAutoFit/>
          </a:bodyPr>
          <a:lstStyle/>
          <a:p>
            <a:pPr marL="457200" indent="-457200"/>
            <a:endParaRPr lang="en-US" sz="3200"/>
          </a:p>
        </p:txBody>
      </p:sp>
      <p:sp>
        <p:nvSpPr>
          <p:cNvPr id="64517" name="Rectangle 5"/>
          <p:cNvSpPr>
            <a:spLocks noChangeArrowheads="1"/>
          </p:cNvSpPr>
          <p:nvPr/>
        </p:nvSpPr>
        <p:spPr bwMode="auto">
          <a:xfrm>
            <a:off x="381000" y="1768475"/>
            <a:ext cx="8058150" cy="1917700"/>
          </a:xfrm>
          <a:prstGeom prst="rect">
            <a:avLst/>
          </a:prstGeom>
          <a:noFill/>
          <a:ln w="9525">
            <a:noFill/>
            <a:miter lim="800000"/>
            <a:headEnd/>
            <a:tailEnd/>
          </a:ln>
        </p:spPr>
        <p:txBody>
          <a:bodyPr>
            <a:spAutoFit/>
          </a:bodyPr>
          <a:lstStyle/>
          <a:p>
            <a:pPr algn="just">
              <a:buFontTx/>
              <a:buChar char="•"/>
            </a:pPr>
            <a:r>
              <a:rPr lang="en-US">
                <a:latin typeface="Arial" charset="0"/>
              </a:rPr>
              <a:t>Only language of a computer understood by it without using a translation program</a:t>
            </a:r>
          </a:p>
          <a:p>
            <a:pPr algn="just">
              <a:buFontTx/>
              <a:buChar char="•"/>
            </a:pPr>
            <a:r>
              <a:rPr lang="en-US">
                <a:latin typeface="Arial" charset="0"/>
              </a:rPr>
              <a:t>Normally written as strings of binary 1s and 0s</a:t>
            </a:r>
          </a:p>
          <a:p>
            <a:pPr algn="just">
              <a:buFontTx/>
              <a:buChar char="•"/>
            </a:pPr>
            <a:r>
              <a:rPr lang="en-US">
                <a:latin typeface="Arial" charset="0"/>
              </a:rPr>
              <a:t>Written using decimal digits if the circuitry of the  computer being used permits this</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65539" name="Rectangle 3"/>
          <p:cNvSpPr>
            <a:spLocks noChangeArrowheads="1"/>
          </p:cNvSpPr>
          <p:nvPr/>
        </p:nvSpPr>
        <p:spPr bwMode="auto">
          <a:xfrm>
            <a:off x="1177925" y="1027113"/>
            <a:ext cx="5700713" cy="457200"/>
          </a:xfrm>
          <a:prstGeom prst="rect">
            <a:avLst/>
          </a:prstGeom>
          <a:noFill/>
          <a:ln w="9525">
            <a:noFill/>
            <a:miter lim="800000"/>
            <a:headEnd/>
            <a:tailEnd/>
          </a:ln>
        </p:spPr>
        <p:txBody>
          <a:bodyPr wrap="none">
            <a:spAutoFit/>
          </a:bodyPr>
          <a:lstStyle/>
          <a:p>
            <a:r>
              <a:rPr lang="en-US" b="1">
                <a:latin typeface="Arial" charset="0"/>
              </a:rPr>
              <a:t>Machine Language Instruction Format</a:t>
            </a:r>
          </a:p>
        </p:txBody>
      </p:sp>
      <p:sp>
        <p:nvSpPr>
          <p:cNvPr id="65540"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pic>
        <p:nvPicPr>
          <p:cNvPr id="65541" name="Picture 6"/>
          <p:cNvPicPr>
            <a:picLocks noGrp="1" noChangeAspect="1" noChangeArrowheads="1"/>
          </p:cNvPicPr>
          <p:nvPr>
            <p:ph idx="1"/>
          </p:nvPr>
        </p:nvPicPr>
        <p:blipFill>
          <a:blip r:embed="rId3" cstate="print"/>
          <a:srcRect/>
          <a:stretch>
            <a:fillRect/>
          </a:stretch>
        </p:blipFill>
        <p:spPr>
          <a:xfrm>
            <a:off x="995363" y="1817688"/>
            <a:ext cx="6288087" cy="911225"/>
          </a:xfrm>
          <a:noFill/>
        </p:spPr>
      </p:pic>
      <p:sp>
        <p:nvSpPr>
          <p:cNvPr id="65542" name="Rectangle 8"/>
          <p:cNvSpPr>
            <a:spLocks noChangeArrowheads="1"/>
          </p:cNvSpPr>
          <p:nvPr/>
        </p:nvSpPr>
        <p:spPr bwMode="auto">
          <a:xfrm>
            <a:off x="361950" y="3000375"/>
            <a:ext cx="8305800" cy="1917700"/>
          </a:xfrm>
          <a:prstGeom prst="rect">
            <a:avLst/>
          </a:prstGeom>
          <a:noFill/>
          <a:ln w="9525">
            <a:noFill/>
            <a:miter lim="800000"/>
            <a:headEnd/>
            <a:tailEnd/>
          </a:ln>
        </p:spPr>
        <p:txBody>
          <a:bodyPr>
            <a:spAutoFit/>
          </a:bodyPr>
          <a:lstStyle/>
          <a:p>
            <a:r>
              <a:rPr lang="en-US">
                <a:latin typeface="Arial" charset="0"/>
              </a:rPr>
              <a:t>OPCODE tells the computer which operation to perform from the instruction set of the computer</a:t>
            </a:r>
          </a:p>
          <a:p>
            <a:endParaRPr lang="en-US">
              <a:latin typeface="Arial" charset="0"/>
            </a:endParaRPr>
          </a:p>
          <a:p>
            <a:r>
              <a:rPr lang="en-US">
                <a:latin typeface="Arial" charset="0"/>
              </a:rPr>
              <a:t>OPERAND tells the address of the data on which the operation is to be performed</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66563" name="Rectangle 3"/>
          <p:cNvSpPr>
            <a:spLocks noChangeArrowheads="1"/>
          </p:cNvSpPr>
          <p:nvPr/>
        </p:nvSpPr>
        <p:spPr bwMode="auto">
          <a:xfrm>
            <a:off x="2339975" y="1084263"/>
            <a:ext cx="2925763" cy="457200"/>
          </a:xfrm>
          <a:prstGeom prst="rect">
            <a:avLst/>
          </a:prstGeom>
          <a:noFill/>
          <a:ln w="9525">
            <a:noFill/>
            <a:miter lim="800000"/>
            <a:headEnd/>
            <a:tailEnd/>
          </a:ln>
        </p:spPr>
        <p:txBody>
          <a:bodyPr wrap="none">
            <a:spAutoFit/>
          </a:bodyPr>
          <a:lstStyle/>
          <a:p>
            <a:r>
              <a:rPr lang="en-US" b="1">
                <a:latin typeface="Arial" charset="0"/>
              </a:rPr>
              <a:t>Machine Language</a:t>
            </a:r>
          </a:p>
        </p:txBody>
      </p:sp>
      <p:sp>
        <p:nvSpPr>
          <p:cNvPr id="66564"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66565" name="Rectangle 8"/>
          <p:cNvSpPr>
            <a:spLocks noChangeArrowheads="1"/>
          </p:cNvSpPr>
          <p:nvPr/>
        </p:nvSpPr>
        <p:spPr bwMode="auto">
          <a:xfrm>
            <a:off x="476250" y="1666875"/>
            <a:ext cx="6381750" cy="3013075"/>
          </a:xfrm>
          <a:prstGeom prst="rect">
            <a:avLst/>
          </a:prstGeom>
          <a:noFill/>
          <a:ln w="9525">
            <a:noFill/>
            <a:miter lim="800000"/>
            <a:headEnd/>
            <a:tailEnd/>
          </a:ln>
        </p:spPr>
        <p:txBody>
          <a:bodyPr>
            <a:spAutoFit/>
          </a:bodyPr>
          <a:lstStyle/>
          <a:p>
            <a:r>
              <a:rPr lang="en-US" b="1">
                <a:latin typeface="Arial" charset="0"/>
              </a:rPr>
              <a:t>Advantage</a:t>
            </a:r>
          </a:p>
          <a:p>
            <a:r>
              <a:rPr lang="en-US">
                <a:latin typeface="Arial" charset="0"/>
              </a:rPr>
              <a:t>Can be executed very fast</a:t>
            </a:r>
          </a:p>
          <a:p>
            <a:endParaRPr lang="en-US" b="1">
              <a:latin typeface="Arial" charset="0"/>
            </a:endParaRPr>
          </a:p>
          <a:p>
            <a:r>
              <a:rPr lang="en-US" b="1">
                <a:latin typeface="Arial" charset="0"/>
              </a:rPr>
              <a:t>Limitations</a:t>
            </a:r>
          </a:p>
          <a:p>
            <a:r>
              <a:rPr lang="en-US">
                <a:latin typeface="Arial" charset="0"/>
              </a:rPr>
              <a:t>Machine Dependent</a:t>
            </a:r>
          </a:p>
          <a:p>
            <a:r>
              <a:rPr lang="en-US">
                <a:latin typeface="Arial" charset="0"/>
              </a:rPr>
              <a:t>Difficult to program</a:t>
            </a:r>
          </a:p>
          <a:p>
            <a:r>
              <a:rPr lang="en-US">
                <a:latin typeface="Arial" charset="0"/>
              </a:rPr>
              <a:t>Error prone</a:t>
            </a:r>
          </a:p>
          <a:p>
            <a:r>
              <a:rPr lang="en-US">
                <a:latin typeface="Arial" charset="0"/>
              </a:rPr>
              <a:t>Difficult to modify</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67587" name="Rectangle 3"/>
          <p:cNvSpPr>
            <a:spLocks noChangeArrowheads="1"/>
          </p:cNvSpPr>
          <p:nvPr/>
        </p:nvSpPr>
        <p:spPr bwMode="auto">
          <a:xfrm>
            <a:off x="2339975" y="1084263"/>
            <a:ext cx="3148013" cy="457200"/>
          </a:xfrm>
          <a:prstGeom prst="rect">
            <a:avLst/>
          </a:prstGeom>
          <a:noFill/>
          <a:ln w="9525">
            <a:noFill/>
            <a:miter lim="800000"/>
            <a:headEnd/>
            <a:tailEnd/>
          </a:ln>
        </p:spPr>
        <p:txBody>
          <a:bodyPr wrap="none">
            <a:spAutoFit/>
          </a:bodyPr>
          <a:lstStyle/>
          <a:p>
            <a:r>
              <a:rPr lang="en-US" b="1">
                <a:latin typeface="Arial" charset="0"/>
              </a:rPr>
              <a:t>Assembly Language</a:t>
            </a:r>
          </a:p>
        </p:txBody>
      </p:sp>
      <p:sp>
        <p:nvSpPr>
          <p:cNvPr id="67588" name="Rectangle 4"/>
          <p:cNvSpPr>
            <a:spLocks noChangeArrowheads="1"/>
          </p:cNvSpPr>
          <p:nvPr/>
        </p:nvSpPr>
        <p:spPr bwMode="auto">
          <a:xfrm>
            <a:off x="514350" y="148590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67589" name="Rectangle 5"/>
          <p:cNvSpPr>
            <a:spLocks noChangeArrowheads="1"/>
          </p:cNvSpPr>
          <p:nvPr/>
        </p:nvSpPr>
        <p:spPr bwMode="auto">
          <a:xfrm>
            <a:off x="476250" y="1666875"/>
            <a:ext cx="8305800" cy="3013075"/>
          </a:xfrm>
          <a:prstGeom prst="rect">
            <a:avLst/>
          </a:prstGeom>
          <a:noFill/>
          <a:ln w="9525">
            <a:noFill/>
            <a:miter lim="800000"/>
            <a:headEnd/>
            <a:tailEnd/>
          </a:ln>
        </p:spPr>
        <p:txBody>
          <a:bodyPr>
            <a:spAutoFit/>
          </a:bodyPr>
          <a:lstStyle/>
          <a:p>
            <a:r>
              <a:rPr lang="en-US">
                <a:latin typeface="Arial" charset="0"/>
              </a:rPr>
              <a:t>Programming language that overcomes the limitations of machine language programming by:</a:t>
            </a:r>
          </a:p>
          <a:p>
            <a:endParaRPr lang="en-US">
              <a:latin typeface="Arial" charset="0"/>
            </a:endParaRPr>
          </a:p>
          <a:p>
            <a:r>
              <a:rPr lang="en-US">
                <a:latin typeface="Arial" charset="0"/>
              </a:rPr>
              <a:t>1. Using alphanumeric mnemonic codes instead of numeric codes for the instructions in the instruction set</a:t>
            </a:r>
          </a:p>
          <a:p>
            <a:r>
              <a:rPr lang="en-US">
                <a:latin typeface="Arial" charset="0"/>
              </a:rPr>
              <a:t>e.g. using ADD instead of 1110 (binary) or 14 (decimal) for instruction to add</a:t>
            </a:r>
          </a:p>
          <a:p>
            <a:endParaRPr lang="en-US">
              <a:latin typeface="Arial"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68611" name="Rectangle 3"/>
          <p:cNvSpPr>
            <a:spLocks noChangeArrowheads="1"/>
          </p:cNvSpPr>
          <p:nvPr/>
        </p:nvSpPr>
        <p:spPr bwMode="auto">
          <a:xfrm>
            <a:off x="2339975" y="1084263"/>
            <a:ext cx="3148013" cy="457200"/>
          </a:xfrm>
          <a:prstGeom prst="rect">
            <a:avLst/>
          </a:prstGeom>
          <a:noFill/>
          <a:ln w="9525">
            <a:noFill/>
            <a:miter lim="800000"/>
            <a:headEnd/>
            <a:tailEnd/>
          </a:ln>
        </p:spPr>
        <p:txBody>
          <a:bodyPr wrap="none">
            <a:spAutoFit/>
          </a:bodyPr>
          <a:lstStyle/>
          <a:p>
            <a:r>
              <a:rPr lang="en-US" b="1">
                <a:latin typeface="Arial" charset="0"/>
              </a:rPr>
              <a:t>Assembly Language</a:t>
            </a:r>
          </a:p>
        </p:txBody>
      </p:sp>
      <p:sp>
        <p:nvSpPr>
          <p:cNvPr id="68612"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68613" name="Rectangle 5"/>
          <p:cNvSpPr>
            <a:spLocks noChangeArrowheads="1"/>
          </p:cNvSpPr>
          <p:nvPr/>
        </p:nvSpPr>
        <p:spPr bwMode="auto">
          <a:xfrm>
            <a:off x="476250" y="1666875"/>
            <a:ext cx="8305800" cy="4108450"/>
          </a:xfrm>
          <a:prstGeom prst="rect">
            <a:avLst/>
          </a:prstGeom>
          <a:noFill/>
          <a:ln w="9525">
            <a:noFill/>
            <a:miter lim="800000"/>
            <a:headEnd/>
            <a:tailEnd/>
          </a:ln>
        </p:spPr>
        <p:txBody>
          <a:bodyPr>
            <a:spAutoFit/>
          </a:bodyPr>
          <a:lstStyle/>
          <a:p>
            <a:pPr algn="just"/>
            <a:r>
              <a:rPr lang="en-US">
                <a:latin typeface="Arial" charset="0"/>
              </a:rPr>
              <a:t>2. Allowing storage locations to be represented in form of alpha numeric addresses instead of numeric addresses</a:t>
            </a:r>
          </a:p>
          <a:p>
            <a:pPr algn="just"/>
            <a:r>
              <a:rPr lang="en-US">
                <a:latin typeface="Arial" charset="0"/>
              </a:rPr>
              <a:t>e.g. representing memory locations 1000, 1001, and 1002 as FRST, SCND, and ANSR respectively</a:t>
            </a:r>
          </a:p>
          <a:p>
            <a:pPr algn="just"/>
            <a:endParaRPr lang="en-US">
              <a:latin typeface="Arial" charset="0"/>
            </a:endParaRPr>
          </a:p>
          <a:p>
            <a:pPr algn="just"/>
            <a:r>
              <a:rPr lang="en-US">
                <a:latin typeface="Arial" charset="0"/>
              </a:rPr>
              <a:t>3. Providing pseudo-instructions that are used for instructing the system how we want the program to be assembled inside the computer’s memory</a:t>
            </a:r>
          </a:p>
          <a:p>
            <a:pPr algn="just"/>
            <a:r>
              <a:rPr lang="en-US">
                <a:latin typeface="Arial" charset="0"/>
              </a:rPr>
              <a:t>e.g. START PROGRAM AT 0000; SET ASIDE AN ADRESS FOR FRST</a:t>
            </a:r>
          </a:p>
          <a:p>
            <a:pPr algn="just"/>
            <a:endParaRPr lang="en-US">
              <a:latin typeface="Arial"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69635" name="Rectangle 3"/>
          <p:cNvSpPr>
            <a:spLocks noChangeArrowheads="1"/>
          </p:cNvSpPr>
          <p:nvPr/>
        </p:nvSpPr>
        <p:spPr bwMode="auto">
          <a:xfrm>
            <a:off x="3578225" y="1046163"/>
            <a:ext cx="1744663" cy="457200"/>
          </a:xfrm>
          <a:prstGeom prst="rect">
            <a:avLst/>
          </a:prstGeom>
          <a:noFill/>
          <a:ln w="9525">
            <a:noFill/>
            <a:miter lim="800000"/>
            <a:headEnd/>
            <a:tailEnd/>
          </a:ln>
        </p:spPr>
        <p:txBody>
          <a:bodyPr wrap="none">
            <a:spAutoFit/>
          </a:bodyPr>
          <a:lstStyle/>
          <a:p>
            <a:r>
              <a:rPr lang="en-US" b="1">
                <a:latin typeface="Arial" charset="0"/>
              </a:rPr>
              <a:t>Assembler</a:t>
            </a:r>
          </a:p>
        </p:txBody>
      </p:sp>
      <p:sp>
        <p:nvSpPr>
          <p:cNvPr id="69636"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69637" name="Rectangle 5"/>
          <p:cNvSpPr>
            <a:spLocks noChangeArrowheads="1"/>
          </p:cNvSpPr>
          <p:nvPr/>
        </p:nvSpPr>
        <p:spPr bwMode="auto">
          <a:xfrm>
            <a:off x="476250" y="1666875"/>
            <a:ext cx="8305800" cy="822325"/>
          </a:xfrm>
          <a:prstGeom prst="rect">
            <a:avLst/>
          </a:prstGeom>
          <a:noFill/>
          <a:ln w="9525">
            <a:noFill/>
            <a:miter lim="800000"/>
            <a:headEnd/>
            <a:tailEnd/>
          </a:ln>
        </p:spPr>
        <p:txBody>
          <a:bodyPr>
            <a:spAutoFit/>
          </a:bodyPr>
          <a:lstStyle/>
          <a:p>
            <a:r>
              <a:rPr lang="en-US">
                <a:latin typeface="Arial" charset="0"/>
              </a:rPr>
              <a:t>Software that translates as assembly language program into an equivalent machine language program of a computer</a:t>
            </a:r>
          </a:p>
        </p:txBody>
      </p:sp>
      <p:pic>
        <p:nvPicPr>
          <p:cNvPr id="69638" name="Picture 6"/>
          <p:cNvPicPr>
            <a:picLocks noGrp="1" noChangeAspect="1" noChangeArrowheads="1"/>
          </p:cNvPicPr>
          <p:nvPr>
            <p:ph idx="1"/>
          </p:nvPr>
        </p:nvPicPr>
        <p:blipFill>
          <a:blip r:embed="rId3" cstate="print"/>
          <a:srcRect/>
          <a:stretch>
            <a:fillRect/>
          </a:stretch>
        </p:blipFill>
        <p:spPr>
          <a:xfrm>
            <a:off x="441325" y="3317875"/>
            <a:ext cx="7948613" cy="2806700"/>
          </a:xfrm>
          <a:noFill/>
        </p:spPr>
      </p:pic>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0659" name="Rectangle 3"/>
          <p:cNvSpPr>
            <a:spLocks noChangeArrowheads="1"/>
          </p:cNvSpPr>
          <p:nvPr/>
        </p:nvSpPr>
        <p:spPr bwMode="auto">
          <a:xfrm>
            <a:off x="2587625" y="1084263"/>
            <a:ext cx="3148013" cy="457200"/>
          </a:xfrm>
          <a:prstGeom prst="rect">
            <a:avLst/>
          </a:prstGeom>
          <a:noFill/>
          <a:ln w="9525">
            <a:noFill/>
            <a:miter lim="800000"/>
            <a:headEnd/>
            <a:tailEnd/>
          </a:ln>
        </p:spPr>
        <p:txBody>
          <a:bodyPr wrap="none">
            <a:spAutoFit/>
          </a:bodyPr>
          <a:lstStyle/>
          <a:p>
            <a:r>
              <a:rPr lang="en-US" b="1">
                <a:latin typeface="Arial" charset="0"/>
              </a:rPr>
              <a:t>Assembly Language</a:t>
            </a:r>
          </a:p>
        </p:txBody>
      </p:sp>
      <p:sp>
        <p:nvSpPr>
          <p:cNvPr id="70660"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70661" name="Rectangle 5"/>
          <p:cNvSpPr>
            <a:spLocks noChangeArrowheads="1"/>
          </p:cNvSpPr>
          <p:nvPr/>
        </p:nvSpPr>
        <p:spPr bwMode="auto">
          <a:xfrm>
            <a:off x="476250" y="1666875"/>
            <a:ext cx="8305800" cy="3013075"/>
          </a:xfrm>
          <a:prstGeom prst="rect">
            <a:avLst/>
          </a:prstGeom>
          <a:noFill/>
          <a:ln w="9525">
            <a:noFill/>
            <a:miter lim="800000"/>
            <a:headEnd/>
            <a:tailEnd/>
          </a:ln>
        </p:spPr>
        <p:txBody>
          <a:bodyPr>
            <a:spAutoFit/>
          </a:bodyPr>
          <a:lstStyle/>
          <a:p>
            <a:r>
              <a:rPr lang="en-US" b="1">
                <a:latin typeface="Arial" charset="0"/>
              </a:rPr>
              <a:t>Advantages</a:t>
            </a:r>
            <a:r>
              <a:rPr lang="en-US">
                <a:latin typeface="Arial" charset="0"/>
              </a:rPr>
              <a:t>:</a:t>
            </a:r>
          </a:p>
          <a:p>
            <a:pPr>
              <a:buFontTx/>
              <a:buChar char="•"/>
            </a:pPr>
            <a:r>
              <a:rPr lang="en-US">
                <a:latin typeface="Arial" charset="0"/>
              </a:rPr>
              <a:t>Easier to understand and use</a:t>
            </a:r>
          </a:p>
          <a:p>
            <a:pPr>
              <a:buFontTx/>
              <a:buChar char="•"/>
            </a:pPr>
            <a:r>
              <a:rPr lang="en-US">
                <a:latin typeface="Arial" charset="0"/>
              </a:rPr>
              <a:t>Easier to locate and correct errors</a:t>
            </a:r>
          </a:p>
          <a:p>
            <a:pPr>
              <a:buFontTx/>
              <a:buChar char="•"/>
            </a:pPr>
            <a:r>
              <a:rPr lang="en-US">
                <a:latin typeface="Arial" charset="0"/>
              </a:rPr>
              <a:t>Easier to modify</a:t>
            </a:r>
          </a:p>
          <a:p>
            <a:pPr>
              <a:buFontTx/>
              <a:buChar char="•"/>
            </a:pPr>
            <a:r>
              <a:rPr lang="en-US">
                <a:latin typeface="Arial" charset="0"/>
              </a:rPr>
              <a:t>No worry about addresses</a:t>
            </a:r>
          </a:p>
          <a:p>
            <a:pPr>
              <a:buFontTx/>
              <a:buChar char="•"/>
            </a:pPr>
            <a:r>
              <a:rPr lang="en-US">
                <a:latin typeface="Arial" charset="0"/>
              </a:rPr>
              <a:t>Easily relocatable</a:t>
            </a:r>
          </a:p>
          <a:p>
            <a:pPr>
              <a:buFontTx/>
              <a:buChar char="•"/>
            </a:pPr>
            <a:r>
              <a:rPr lang="en-US">
                <a:latin typeface="Arial" charset="0"/>
              </a:rPr>
              <a:t>Efficiency of machine language</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1683" name="Rectangle 3"/>
          <p:cNvSpPr>
            <a:spLocks noChangeArrowheads="1"/>
          </p:cNvSpPr>
          <p:nvPr/>
        </p:nvSpPr>
        <p:spPr bwMode="auto">
          <a:xfrm>
            <a:off x="2606675" y="1084263"/>
            <a:ext cx="3148013" cy="457200"/>
          </a:xfrm>
          <a:prstGeom prst="rect">
            <a:avLst/>
          </a:prstGeom>
          <a:noFill/>
          <a:ln w="9525">
            <a:noFill/>
            <a:miter lim="800000"/>
            <a:headEnd/>
            <a:tailEnd/>
          </a:ln>
        </p:spPr>
        <p:txBody>
          <a:bodyPr wrap="none">
            <a:spAutoFit/>
          </a:bodyPr>
          <a:lstStyle/>
          <a:p>
            <a:r>
              <a:rPr lang="en-US" b="1">
                <a:latin typeface="Arial" charset="0"/>
              </a:rPr>
              <a:t>Assembly Language</a:t>
            </a:r>
          </a:p>
        </p:txBody>
      </p:sp>
      <p:sp>
        <p:nvSpPr>
          <p:cNvPr id="71684"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71685" name="Rectangle 5"/>
          <p:cNvSpPr>
            <a:spLocks noChangeArrowheads="1"/>
          </p:cNvSpPr>
          <p:nvPr/>
        </p:nvSpPr>
        <p:spPr bwMode="auto">
          <a:xfrm>
            <a:off x="476250" y="1666875"/>
            <a:ext cx="8305800" cy="2282825"/>
          </a:xfrm>
          <a:prstGeom prst="rect">
            <a:avLst/>
          </a:prstGeom>
          <a:noFill/>
          <a:ln w="9525">
            <a:noFill/>
            <a:miter lim="800000"/>
            <a:headEnd/>
            <a:tailEnd/>
          </a:ln>
        </p:spPr>
        <p:txBody>
          <a:bodyPr>
            <a:spAutoFit/>
          </a:bodyPr>
          <a:lstStyle/>
          <a:p>
            <a:r>
              <a:rPr lang="en-US" b="1">
                <a:latin typeface="Arial" charset="0"/>
              </a:rPr>
              <a:t>Disadvantages</a:t>
            </a:r>
            <a:r>
              <a:rPr lang="en-US">
                <a:latin typeface="Arial" charset="0"/>
              </a:rPr>
              <a:t>:</a:t>
            </a:r>
          </a:p>
          <a:p>
            <a:endParaRPr lang="en-US">
              <a:latin typeface="Arial" charset="0"/>
            </a:endParaRPr>
          </a:p>
          <a:p>
            <a:pPr>
              <a:buFontTx/>
              <a:buChar char="•"/>
            </a:pPr>
            <a:r>
              <a:rPr lang="en-US">
                <a:latin typeface="Arial" charset="0"/>
              </a:rPr>
              <a:t>Machine dependent</a:t>
            </a:r>
          </a:p>
          <a:p>
            <a:pPr>
              <a:buFontTx/>
              <a:buChar char="•"/>
            </a:pPr>
            <a:r>
              <a:rPr lang="en-US">
                <a:latin typeface="Arial" charset="0"/>
              </a:rPr>
              <a:t>Knowledge of hardware required</a:t>
            </a:r>
          </a:p>
          <a:p>
            <a:pPr>
              <a:buFontTx/>
              <a:buChar char="•"/>
            </a:pPr>
            <a:r>
              <a:rPr lang="en-US">
                <a:latin typeface="Arial" charset="0"/>
              </a:rPr>
              <a:t>Machine level coding</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2707" name="Rectangle 3"/>
          <p:cNvSpPr>
            <a:spLocks noChangeArrowheads="1"/>
          </p:cNvSpPr>
          <p:nvPr/>
        </p:nvSpPr>
        <p:spPr bwMode="auto">
          <a:xfrm>
            <a:off x="2606675" y="1084263"/>
            <a:ext cx="3246438" cy="457200"/>
          </a:xfrm>
          <a:prstGeom prst="rect">
            <a:avLst/>
          </a:prstGeom>
          <a:noFill/>
          <a:ln w="9525">
            <a:noFill/>
            <a:miter lim="800000"/>
            <a:headEnd/>
            <a:tailEnd/>
          </a:ln>
        </p:spPr>
        <p:txBody>
          <a:bodyPr wrap="none">
            <a:spAutoFit/>
          </a:bodyPr>
          <a:lstStyle/>
          <a:p>
            <a:r>
              <a:rPr lang="en-US" b="1">
                <a:latin typeface="Arial" charset="0"/>
              </a:rPr>
              <a:t>High Level Language</a:t>
            </a:r>
          </a:p>
        </p:txBody>
      </p:sp>
      <p:sp>
        <p:nvSpPr>
          <p:cNvPr id="72708"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72709" name="Rectangle 5"/>
          <p:cNvSpPr>
            <a:spLocks noChangeArrowheads="1"/>
          </p:cNvSpPr>
          <p:nvPr/>
        </p:nvSpPr>
        <p:spPr bwMode="auto">
          <a:xfrm>
            <a:off x="476250" y="1666875"/>
            <a:ext cx="8305800" cy="3013075"/>
          </a:xfrm>
          <a:prstGeom prst="rect">
            <a:avLst/>
          </a:prstGeom>
          <a:noFill/>
          <a:ln w="9525">
            <a:noFill/>
            <a:miter lim="800000"/>
            <a:headEnd/>
            <a:tailEnd/>
          </a:ln>
        </p:spPr>
        <p:txBody>
          <a:bodyPr>
            <a:spAutoFit/>
          </a:bodyPr>
          <a:lstStyle/>
          <a:p>
            <a:pPr algn="just">
              <a:buFontTx/>
              <a:buChar char="•"/>
            </a:pPr>
            <a:r>
              <a:rPr lang="en-US">
                <a:latin typeface="Arial" charset="0"/>
              </a:rPr>
              <a:t>Machine independent</a:t>
            </a:r>
          </a:p>
          <a:p>
            <a:pPr algn="just">
              <a:buFontTx/>
              <a:buChar char="•"/>
            </a:pPr>
            <a:r>
              <a:rPr lang="en-US">
                <a:latin typeface="Arial" charset="0"/>
              </a:rPr>
              <a:t>Do not require programmers to know anything about the internal structure of computer on which high-level language programs will be executed</a:t>
            </a:r>
          </a:p>
          <a:p>
            <a:pPr algn="just">
              <a:buFontTx/>
              <a:buChar char="•"/>
            </a:pPr>
            <a:r>
              <a:rPr lang="en-US">
                <a:latin typeface="Arial" charset="0"/>
              </a:rPr>
              <a:t>Deal with high-level coding, enabling the programmers to write instructions using English words and familiar mathematical symbols and expressions</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3731" name="Rectangle 3"/>
          <p:cNvSpPr>
            <a:spLocks noChangeArrowheads="1"/>
          </p:cNvSpPr>
          <p:nvPr/>
        </p:nvSpPr>
        <p:spPr bwMode="auto">
          <a:xfrm>
            <a:off x="3654425" y="1103313"/>
            <a:ext cx="1504950" cy="457200"/>
          </a:xfrm>
          <a:prstGeom prst="rect">
            <a:avLst/>
          </a:prstGeom>
          <a:noFill/>
          <a:ln w="9525">
            <a:noFill/>
            <a:miter lim="800000"/>
            <a:headEnd/>
            <a:tailEnd/>
          </a:ln>
        </p:spPr>
        <p:txBody>
          <a:bodyPr wrap="none">
            <a:spAutoFit/>
          </a:bodyPr>
          <a:lstStyle/>
          <a:p>
            <a:r>
              <a:rPr lang="en-US" b="1">
                <a:latin typeface="Arial" charset="0"/>
              </a:rPr>
              <a:t>Compiler</a:t>
            </a:r>
          </a:p>
        </p:txBody>
      </p:sp>
      <p:sp>
        <p:nvSpPr>
          <p:cNvPr id="73732"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73733" name="Rectangle 6"/>
          <p:cNvSpPr>
            <a:spLocks noChangeArrowheads="1"/>
          </p:cNvSpPr>
          <p:nvPr/>
        </p:nvSpPr>
        <p:spPr bwMode="auto">
          <a:xfrm>
            <a:off x="704850" y="1682750"/>
            <a:ext cx="7867650" cy="2282825"/>
          </a:xfrm>
          <a:prstGeom prst="rect">
            <a:avLst/>
          </a:prstGeom>
          <a:noFill/>
          <a:ln w="9525">
            <a:noFill/>
            <a:miter lim="800000"/>
            <a:headEnd/>
            <a:tailEnd/>
          </a:ln>
        </p:spPr>
        <p:txBody>
          <a:bodyPr>
            <a:spAutoFit/>
          </a:bodyPr>
          <a:lstStyle/>
          <a:p>
            <a:pPr algn="just">
              <a:buFontTx/>
              <a:buChar char="•"/>
            </a:pPr>
            <a:r>
              <a:rPr lang="en-US">
                <a:latin typeface="Arial" charset="0"/>
              </a:rPr>
              <a:t>Translator program (software) that translates a high level language program into its equivalent machine language program</a:t>
            </a:r>
          </a:p>
          <a:p>
            <a:pPr algn="just">
              <a:buFontTx/>
              <a:buChar char="•"/>
            </a:pPr>
            <a:endParaRPr lang="en-US">
              <a:latin typeface="Arial" charset="0"/>
            </a:endParaRPr>
          </a:p>
          <a:p>
            <a:pPr algn="just">
              <a:buFontTx/>
              <a:buChar char="•"/>
            </a:pPr>
            <a:r>
              <a:rPr lang="en-US">
                <a:latin typeface="Arial" charset="0"/>
              </a:rPr>
              <a:t>Compiles a set of machine language instructions for every program instruction in a high-level language</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543050"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9219" name="Rectangle 3"/>
          <p:cNvSpPr>
            <a:spLocks noChangeArrowheads="1"/>
          </p:cNvSpPr>
          <p:nvPr/>
        </p:nvSpPr>
        <p:spPr bwMode="auto">
          <a:xfrm>
            <a:off x="2511425" y="989013"/>
            <a:ext cx="2641600" cy="457200"/>
          </a:xfrm>
          <a:prstGeom prst="rect">
            <a:avLst/>
          </a:prstGeom>
          <a:noFill/>
          <a:ln w="9525">
            <a:noFill/>
            <a:miter lim="800000"/>
            <a:headEnd/>
            <a:tailEnd/>
          </a:ln>
        </p:spPr>
        <p:txBody>
          <a:bodyPr wrap="none">
            <a:spAutoFit/>
          </a:bodyPr>
          <a:lstStyle/>
          <a:p>
            <a:r>
              <a:rPr lang="en-US" b="1">
                <a:latin typeface="Arial" charset="0"/>
              </a:rPr>
              <a:t>System Software</a:t>
            </a:r>
          </a:p>
        </p:txBody>
      </p:sp>
      <p:sp>
        <p:nvSpPr>
          <p:cNvPr id="9220" name="Rectangle 4"/>
          <p:cNvSpPr>
            <a:spLocks noChangeArrowheads="1"/>
          </p:cNvSpPr>
          <p:nvPr/>
        </p:nvSpPr>
        <p:spPr bwMode="auto">
          <a:xfrm>
            <a:off x="533400" y="1450975"/>
            <a:ext cx="8134350" cy="4473575"/>
          </a:xfrm>
          <a:prstGeom prst="rect">
            <a:avLst/>
          </a:prstGeom>
          <a:noFill/>
          <a:ln w="9525">
            <a:noFill/>
            <a:miter lim="800000"/>
            <a:headEnd/>
            <a:tailEnd/>
          </a:ln>
        </p:spPr>
        <p:txBody>
          <a:bodyPr>
            <a:spAutoFit/>
          </a:bodyPr>
          <a:lstStyle/>
          <a:p>
            <a:pPr algn="just">
              <a:buFontTx/>
              <a:buChar char="•"/>
            </a:pPr>
            <a:r>
              <a:rPr lang="en-US">
                <a:latin typeface="Arial" charset="0"/>
              </a:rPr>
              <a:t>Make the operation of a computer system more effective and efficient</a:t>
            </a:r>
          </a:p>
          <a:p>
            <a:pPr algn="just">
              <a:buFontTx/>
              <a:buChar char="•"/>
            </a:pPr>
            <a:r>
              <a:rPr lang="en-US">
                <a:latin typeface="Arial" charset="0"/>
              </a:rPr>
              <a:t>Help hardware components work together and provide support for the development and execution of application software</a:t>
            </a:r>
          </a:p>
          <a:p>
            <a:pPr algn="just">
              <a:buFontTx/>
              <a:buChar char="•"/>
            </a:pPr>
            <a:r>
              <a:rPr lang="en-US">
                <a:latin typeface="Arial" charset="0"/>
              </a:rPr>
              <a:t>Programs included in a system software package are called system programs and programmers who prepare them are called system programmers</a:t>
            </a:r>
          </a:p>
          <a:p>
            <a:pPr algn="just">
              <a:buFontTx/>
              <a:buChar char="•"/>
            </a:pPr>
            <a:r>
              <a:rPr lang="en-US">
                <a:latin typeface="Arial" charset="0"/>
              </a:rPr>
              <a:t>Examples of system software are operating systems, programming language translators, utility programs, and communications software</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4755" name="Rectangle 3"/>
          <p:cNvSpPr>
            <a:spLocks noChangeArrowheads="1"/>
          </p:cNvSpPr>
          <p:nvPr/>
        </p:nvSpPr>
        <p:spPr bwMode="auto">
          <a:xfrm>
            <a:off x="3654425" y="1103313"/>
            <a:ext cx="1504950" cy="457200"/>
          </a:xfrm>
          <a:prstGeom prst="rect">
            <a:avLst/>
          </a:prstGeom>
          <a:noFill/>
          <a:ln w="9525">
            <a:noFill/>
            <a:miter lim="800000"/>
            <a:headEnd/>
            <a:tailEnd/>
          </a:ln>
        </p:spPr>
        <p:txBody>
          <a:bodyPr wrap="none">
            <a:spAutoFit/>
          </a:bodyPr>
          <a:lstStyle/>
          <a:p>
            <a:r>
              <a:rPr lang="en-US" b="1">
                <a:latin typeface="Arial" charset="0"/>
              </a:rPr>
              <a:t>Compiler</a:t>
            </a:r>
          </a:p>
        </p:txBody>
      </p:sp>
      <p:sp>
        <p:nvSpPr>
          <p:cNvPr id="74756"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pic>
        <p:nvPicPr>
          <p:cNvPr id="74757" name="Picture 6"/>
          <p:cNvPicPr>
            <a:picLocks noGrp="1" noChangeAspect="1" noChangeArrowheads="1"/>
          </p:cNvPicPr>
          <p:nvPr>
            <p:ph idx="1"/>
          </p:nvPr>
        </p:nvPicPr>
        <p:blipFill>
          <a:blip r:embed="rId3" cstate="print"/>
          <a:srcRect/>
          <a:stretch>
            <a:fillRect/>
          </a:stretch>
        </p:blipFill>
        <p:spPr>
          <a:xfrm>
            <a:off x="34925" y="2130425"/>
            <a:ext cx="9109075" cy="3200400"/>
          </a:xfrm>
          <a:noFill/>
        </p:spPr>
      </p:pic>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5779" name="Rectangle 3"/>
          <p:cNvSpPr>
            <a:spLocks noChangeArrowheads="1"/>
          </p:cNvSpPr>
          <p:nvPr/>
        </p:nvSpPr>
        <p:spPr bwMode="auto">
          <a:xfrm>
            <a:off x="3654425" y="1103313"/>
            <a:ext cx="1504950" cy="457200"/>
          </a:xfrm>
          <a:prstGeom prst="rect">
            <a:avLst/>
          </a:prstGeom>
          <a:noFill/>
          <a:ln w="9525">
            <a:noFill/>
            <a:miter lim="800000"/>
            <a:headEnd/>
            <a:tailEnd/>
          </a:ln>
        </p:spPr>
        <p:txBody>
          <a:bodyPr wrap="none">
            <a:spAutoFit/>
          </a:bodyPr>
          <a:lstStyle/>
          <a:p>
            <a:r>
              <a:rPr lang="en-US" b="1">
                <a:latin typeface="Arial" charset="0"/>
              </a:rPr>
              <a:t>Compiler</a:t>
            </a:r>
          </a:p>
        </p:txBody>
      </p:sp>
      <p:sp>
        <p:nvSpPr>
          <p:cNvPr id="75780" name="Rectangle 4"/>
          <p:cNvSpPr>
            <a:spLocks noChangeArrowheads="1"/>
          </p:cNvSpPr>
          <p:nvPr/>
        </p:nvSpPr>
        <p:spPr bwMode="auto">
          <a:xfrm>
            <a:off x="514350" y="1466850"/>
            <a:ext cx="8229600" cy="641350"/>
          </a:xfrm>
          <a:prstGeom prst="rect">
            <a:avLst/>
          </a:prstGeom>
          <a:noFill/>
          <a:ln w="9525">
            <a:noFill/>
            <a:miter lim="800000"/>
            <a:headEnd/>
            <a:tailEnd/>
          </a:ln>
        </p:spPr>
        <p:txBody>
          <a:bodyPr>
            <a:spAutoFit/>
          </a:bodyPr>
          <a:lstStyle/>
          <a:p>
            <a:pPr marL="457200" indent="-457200"/>
            <a:endParaRPr lang="en-US" sz="3600"/>
          </a:p>
        </p:txBody>
      </p:sp>
      <p:sp>
        <p:nvSpPr>
          <p:cNvPr id="75781" name="Text Box 9"/>
          <p:cNvSpPr txBox="1">
            <a:spLocks noChangeArrowheads="1"/>
          </p:cNvSpPr>
          <p:nvPr/>
        </p:nvSpPr>
        <p:spPr bwMode="auto">
          <a:xfrm>
            <a:off x="495300" y="1714500"/>
            <a:ext cx="8267700" cy="3195638"/>
          </a:xfrm>
          <a:prstGeom prst="rect">
            <a:avLst/>
          </a:prstGeom>
          <a:noFill/>
          <a:ln w="9525">
            <a:noFill/>
            <a:miter lim="800000"/>
            <a:headEnd/>
            <a:tailEnd/>
          </a:ln>
        </p:spPr>
        <p:txBody>
          <a:bodyPr>
            <a:spAutoFit/>
          </a:bodyPr>
          <a:lstStyle/>
          <a:p>
            <a:pPr algn="just"/>
            <a:r>
              <a:rPr lang="en-US">
                <a:latin typeface="Arial" charset="0"/>
              </a:rPr>
              <a:t>In addition to doing translation job, compilers also automatically detect and indicate syntax errors. Syntax errors are typically of following types:</a:t>
            </a:r>
          </a:p>
          <a:p>
            <a:pPr algn="just">
              <a:buFontTx/>
              <a:buChar char="•"/>
            </a:pPr>
            <a:r>
              <a:rPr lang="en-US">
                <a:latin typeface="Arial" charset="0"/>
              </a:rPr>
              <a:t>Illegal characters</a:t>
            </a:r>
          </a:p>
          <a:p>
            <a:pPr algn="just">
              <a:buFontTx/>
              <a:buChar char="•"/>
            </a:pPr>
            <a:r>
              <a:rPr lang="en-US">
                <a:latin typeface="Arial" charset="0"/>
              </a:rPr>
              <a:t>Illegal combination of characters</a:t>
            </a:r>
          </a:p>
          <a:p>
            <a:pPr algn="just">
              <a:buFontTx/>
              <a:buChar char="•"/>
            </a:pPr>
            <a:r>
              <a:rPr lang="en-US">
                <a:latin typeface="Arial" charset="0"/>
              </a:rPr>
              <a:t>Improper sequencing of instructions in a program</a:t>
            </a:r>
          </a:p>
          <a:p>
            <a:pPr algn="just">
              <a:buFontTx/>
              <a:buChar char="•"/>
            </a:pPr>
            <a:r>
              <a:rPr lang="en-US">
                <a:latin typeface="Arial" charset="0"/>
              </a:rPr>
              <a:t>Use of undefined variable names</a:t>
            </a:r>
          </a:p>
          <a:p>
            <a:pPr algn="just">
              <a:spcBef>
                <a:spcPct val="50000"/>
              </a:spcBef>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6803" name="Rectangle 3"/>
          <p:cNvSpPr>
            <a:spLocks noChangeArrowheads="1"/>
          </p:cNvSpPr>
          <p:nvPr/>
        </p:nvSpPr>
        <p:spPr bwMode="auto">
          <a:xfrm>
            <a:off x="3654425" y="1103313"/>
            <a:ext cx="1098550" cy="457200"/>
          </a:xfrm>
          <a:prstGeom prst="rect">
            <a:avLst/>
          </a:prstGeom>
          <a:noFill/>
          <a:ln w="9525">
            <a:noFill/>
            <a:miter lim="800000"/>
            <a:headEnd/>
            <a:tailEnd/>
          </a:ln>
        </p:spPr>
        <p:txBody>
          <a:bodyPr wrap="none">
            <a:spAutoFit/>
          </a:bodyPr>
          <a:lstStyle/>
          <a:p>
            <a:r>
              <a:rPr lang="en-US" b="1">
                <a:latin typeface="Arial" charset="0"/>
              </a:rPr>
              <a:t>Linker</a:t>
            </a:r>
          </a:p>
        </p:txBody>
      </p:sp>
      <p:sp>
        <p:nvSpPr>
          <p:cNvPr id="76804" name="Rectangle 6"/>
          <p:cNvSpPr>
            <a:spLocks noChangeArrowheads="1"/>
          </p:cNvSpPr>
          <p:nvPr/>
        </p:nvSpPr>
        <p:spPr bwMode="auto">
          <a:xfrm>
            <a:off x="342900" y="1477963"/>
            <a:ext cx="8286750" cy="4473575"/>
          </a:xfrm>
          <a:prstGeom prst="rect">
            <a:avLst/>
          </a:prstGeom>
          <a:noFill/>
          <a:ln w="9525">
            <a:noFill/>
            <a:miter lim="800000"/>
            <a:headEnd/>
            <a:tailEnd/>
          </a:ln>
        </p:spPr>
        <p:txBody>
          <a:bodyPr>
            <a:spAutoFit/>
          </a:bodyPr>
          <a:lstStyle/>
          <a:p>
            <a:r>
              <a:rPr lang="en-US">
                <a:latin typeface="Arial" charset="0"/>
              </a:rPr>
              <a:t>For a large software, storing all the lines of program</a:t>
            </a:r>
          </a:p>
          <a:p>
            <a:r>
              <a:rPr lang="en-US">
                <a:latin typeface="Arial" charset="0"/>
              </a:rPr>
              <a:t>code in a single source file will be:</a:t>
            </a:r>
          </a:p>
          <a:p>
            <a:endParaRPr lang="en-US">
              <a:latin typeface="Arial" charset="0"/>
            </a:endParaRPr>
          </a:p>
          <a:p>
            <a:r>
              <a:rPr lang="en-US">
                <a:latin typeface="Arial" charset="0"/>
              </a:rPr>
              <a:t>	– Difficult to work with</a:t>
            </a:r>
          </a:p>
          <a:p>
            <a:r>
              <a:rPr lang="en-US">
                <a:latin typeface="Arial" charset="0"/>
              </a:rPr>
              <a:t>	– Difficult to deploy multiple programmers to 	   	   concurrently work towards its development</a:t>
            </a:r>
          </a:p>
          <a:p>
            <a:r>
              <a:rPr lang="en-US">
                <a:latin typeface="Arial" charset="0"/>
              </a:rPr>
              <a:t>	– Any change in the source program would require 	   the entire source program to be recompiled</a:t>
            </a:r>
          </a:p>
          <a:p>
            <a:endParaRPr lang="en-US">
              <a:latin typeface="Arial" charset="0"/>
            </a:endParaRPr>
          </a:p>
          <a:p>
            <a:r>
              <a:rPr lang="en-US">
                <a:latin typeface="Arial" charset="0"/>
              </a:rPr>
              <a:t>Hence, a modular approach is generally adapted to develop large software where the software consists of multiple source program files</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7827" name="Rectangle 3"/>
          <p:cNvSpPr>
            <a:spLocks noChangeArrowheads="1"/>
          </p:cNvSpPr>
          <p:nvPr/>
        </p:nvSpPr>
        <p:spPr bwMode="auto">
          <a:xfrm>
            <a:off x="3654425" y="1103313"/>
            <a:ext cx="1098550" cy="457200"/>
          </a:xfrm>
          <a:prstGeom prst="rect">
            <a:avLst/>
          </a:prstGeom>
          <a:noFill/>
          <a:ln w="9525">
            <a:noFill/>
            <a:miter lim="800000"/>
            <a:headEnd/>
            <a:tailEnd/>
          </a:ln>
        </p:spPr>
        <p:txBody>
          <a:bodyPr wrap="none">
            <a:spAutoFit/>
          </a:bodyPr>
          <a:lstStyle/>
          <a:p>
            <a:r>
              <a:rPr lang="en-US" b="1">
                <a:latin typeface="Arial" charset="0"/>
              </a:rPr>
              <a:t>Linker</a:t>
            </a:r>
          </a:p>
        </p:txBody>
      </p:sp>
      <p:sp>
        <p:nvSpPr>
          <p:cNvPr id="77828" name="Rectangle 4"/>
          <p:cNvSpPr>
            <a:spLocks noChangeArrowheads="1"/>
          </p:cNvSpPr>
          <p:nvPr/>
        </p:nvSpPr>
        <p:spPr bwMode="auto">
          <a:xfrm>
            <a:off x="400050" y="1706563"/>
            <a:ext cx="8286750" cy="3013075"/>
          </a:xfrm>
          <a:prstGeom prst="rect">
            <a:avLst/>
          </a:prstGeom>
          <a:noFill/>
          <a:ln w="9525">
            <a:noFill/>
            <a:miter lim="800000"/>
            <a:headEnd/>
            <a:tailEnd/>
          </a:ln>
        </p:spPr>
        <p:txBody>
          <a:bodyPr>
            <a:spAutoFit/>
          </a:bodyPr>
          <a:lstStyle/>
          <a:p>
            <a:pPr algn="just">
              <a:buFontTx/>
              <a:buChar char="•"/>
            </a:pPr>
            <a:r>
              <a:rPr lang="en-US">
                <a:latin typeface="Arial" charset="0"/>
              </a:rPr>
              <a:t>No need to write programs for some modules as it might be available in library offering the same functionality</a:t>
            </a:r>
          </a:p>
          <a:p>
            <a:pPr algn="just">
              <a:buFontTx/>
              <a:buChar char="•"/>
            </a:pPr>
            <a:r>
              <a:rPr lang="en-US">
                <a:latin typeface="Arial" charset="0"/>
              </a:rPr>
              <a:t>Each source program file can be independently modified and compiled to create a corresponding object program file</a:t>
            </a:r>
          </a:p>
          <a:p>
            <a:pPr algn="just">
              <a:buFontTx/>
              <a:buChar char="•"/>
            </a:pPr>
            <a:r>
              <a:rPr lang="en-US">
                <a:latin typeface="Arial" charset="0"/>
              </a:rPr>
              <a:t>Linker program (software) is used to properly combine all the object program files (modules)</a:t>
            </a:r>
          </a:p>
          <a:p>
            <a:pPr algn="just">
              <a:buFontTx/>
              <a:buChar char="•"/>
            </a:pPr>
            <a:r>
              <a:rPr lang="en-US">
                <a:latin typeface="Arial" charset="0"/>
              </a:rPr>
              <a:t>Creates the final executable program (load module)</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8851" name="Rectangle 3"/>
          <p:cNvSpPr>
            <a:spLocks noChangeArrowheads="1"/>
          </p:cNvSpPr>
          <p:nvPr/>
        </p:nvSpPr>
        <p:spPr bwMode="auto">
          <a:xfrm>
            <a:off x="3216275" y="1065213"/>
            <a:ext cx="1709738" cy="457200"/>
          </a:xfrm>
          <a:prstGeom prst="rect">
            <a:avLst/>
          </a:prstGeom>
          <a:noFill/>
          <a:ln w="9525">
            <a:noFill/>
            <a:miter lim="800000"/>
            <a:headEnd/>
            <a:tailEnd/>
          </a:ln>
        </p:spPr>
        <p:txBody>
          <a:bodyPr wrap="none">
            <a:spAutoFit/>
          </a:bodyPr>
          <a:lstStyle/>
          <a:p>
            <a:r>
              <a:rPr lang="en-US" b="1">
                <a:latin typeface="Arial" charset="0"/>
              </a:rPr>
              <a:t>Interpreter</a:t>
            </a:r>
          </a:p>
        </p:txBody>
      </p:sp>
      <p:sp>
        <p:nvSpPr>
          <p:cNvPr id="78852" name="Rectangle 4"/>
          <p:cNvSpPr>
            <a:spLocks noChangeArrowheads="1"/>
          </p:cNvSpPr>
          <p:nvPr/>
        </p:nvSpPr>
        <p:spPr bwMode="auto">
          <a:xfrm>
            <a:off x="342900" y="1404938"/>
            <a:ext cx="8286750" cy="3013075"/>
          </a:xfrm>
          <a:prstGeom prst="rect">
            <a:avLst/>
          </a:prstGeom>
          <a:noFill/>
          <a:ln w="9525">
            <a:noFill/>
            <a:miter lim="800000"/>
            <a:headEnd/>
            <a:tailEnd/>
          </a:ln>
        </p:spPr>
        <p:txBody>
          <a:bodyPr>
            <a:spAutoFit/>
          </a:bodyPr>
          <a:lstStyle/>
          <a:p>
            <a:pPr>
              <a:buFontTx/>
              <a:buChar char="•"/>
            </a:pPr>
            <a:r>
              <a:rPr lang="en-US">
                <a:latin typeface="Arial" charset="0"/>
              </a:rPr>
              <a:t>Interpreter is a high-level language translator</a:t>
            </a:r>
          </a:p>
          <a:p>
            <a:pPr>
              <a:buFontTx/>
              <a:buChar char="•"/>
            </a:pPr>
            <a:r>
              <a:rPr lang="en-US">
                <a:latin typeface="Arial" charset="0"/>
              </a:rPr>
              <a:t>Takes one statement of a high-level language program, translates it into machine language instructions</a:t>
            </a:r>
          </a:p>
          <a:p>
            <a:pPr>
              <a:buFontTx/>
              <a:buChar char="•"/>
            </a:pPr>
            <a:r>
              <a:rPr lang="en-US">
                <a:latin typeface="Arial" charset="0"/>
              </a:rPr>
              <a:t>Immediately executes the resulting machine language instructions</a:t>
            </a:r>
          </a:p>
          <a:p>
            <a:pPr>
              <a:buFontTx/>
              <a:buChar char="•"/>
            </a:pPr>
            <a:r>
              <a:rPr lang="en-US">
                <a:latin typeface="Arial" charset="0"/>
              </a:rPr>
              <a:t>Compiler simply translates the entire source program into an object program and is not involved in its execution</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79875" name="Rectangle 3"/>
          <p:cNvSpPr>
            <a:spLocks noChangeArrowheads="1"/>
          </p:cNvSpPr>
          <p:nvPr/>
        </p:nvSpPr>
        <p:spPr bwMode="auto">
          <a:xfrm>
            <a:off x="3216275" y="1065213"/>
            <a:ext cx="1709738" cy="457200"/>
          </a:xfrm>
          <a:prstGeom prst="rect">
            <a:avLst/>
          </a:prstGeom>
          <a:noFill/>
          <a:ln w="9525">
            <a:noFill/>
            <a:miter lim="800000"/>
            <a:headEnd/>
            <a:tailEnd/>
          </a:ln>
        </p:spPr>
        <p:txBody>
          <a:bodyPr wrap="none">
            <a:spAutoFit/>
          </a:bodyPr>
          <a:lstStyle/>
          <a:p>
            <a:r>
              <a:rPr lang="en-US" b="1">
                <a:latin typeface="Arial" charset="0"/>
              </a:rPr>
              <a:t>Interpreter</a:t>
            </a:r>
          </a:p>
        </p:txBody>
      </p:sp>
      <p:pic>
        <p:nvPicPr>
          <p:cNvPr id="79876" name="Picture 5"/>
          <p:cNvPicPr>
            <a:picLocks noGrp="1" noChangeAspect="1" noChangeArrowheads="1"/>
          </p:cNvPicPr>
          <p:nvPr>
            <p:ph idx="1"/>
          </p:nvPr>
        </p:nvPicPr>
        <p:blipFill>
          <a:blip r:embed="rId3" cstate="print"/>
          <a:srcRect/>
          <a:stretch>
            <a:fillRect/>
          </a:stretch>
        </p:blipFill>
        <p:spPr>
          <a:xfrm>
            <a:off x="477838" y="1779588"/>
            <a:ext cx="8029575" cy="3960812"/>
          </a:xfrm>
          <a:noFill/>
        </p:spPr>
      </p:pic>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80899" name="Rectangle 3"/>
          <p:cNvSpPr>
            <a:spLocks noChangeArrowheads="1"/>
          </p:cNvSpPr>
          <p:nvPr/>
        </p:nvSpPr>
        <p:spPr bwMode="auto">
          <a:xfrm>
            <a:off x="3216275" y="1065213"/>
            <a:ext cx="1709738" cy="457200"/>
          </a:xfrm>
          <a:prstGeom prst="rect">
            <a:avLst/>
          </a:prstGeom>
          <a:noFill/>
          <a:ln w="9525">
            <a:noFill/>
            <a:miter lim="800000"/>
            <a:headEnd/>
            <a:tailEnd/>
          </a:ln>
        </p:spPr>
        <p:txBody>
          <a:bodyPr wrap="none">
            <a:spAutoFit/>
          </a:bodyPr>
          <a:lstStyle/>
          <a:p>
            <a:r>
              <a:rPr lang="en-US" b="1">
                <a:latin typeface="Arial" charset="0"/>
              </a:rPr>
              <a:t>Interpreter</a:t>
            </a:r>
          </a:p>
        </p:txBody>
      </p:sp>
      <p:sp>
        <p:nvSpPr>
          <p:cNvPr id="80900" name="Rectangle 6"/>
          <p:cNvSpPr>
            <a:spLocks noChangeArrowheads="1"/>
          </p:cNvSpPr>
          <p:nvPr/>
        </p:nvSpPr>
        <p:spPr bwMode="auto">
          <a:xfrm>
            <a:off x="304800" y="1533525"/>
            <a:ext cx="8382000" cy="3378200"/>
          </a:xfrm>
          <a:prstGeom prst="rect">
            <a:avLst/>
          </a:prstGeom>
          <a:noFill/>
          <a:ln w="9525">
            <a:noFill/>
            <a:miter lim="800000"/>
            <a:headEnd/>
            <a:tailEnd/>
          </a:ln>
        </p:spPr>
        <p:txBody>
          <a:bodyPr>
            <a:spAutoFit/>
          </a:bodyPr>
          <a:lstStyle/>
          <a:p>
            <a:pPr algn="just">
              <a:buFontTx/>
              <a:buChar char="•"/>
            </a:pPr>
            <a:r>
              <a:rPr lang="en-US">
                <a:latin typeface="Arial" charset="0"/>
              </a:rPr>
              <a:t>New type of compiler and interpreter combines the speed, ease, and control of both compiler and interpreter</a:t>
            </a:r>
          </a:p>
          <a:p>
            <a:pPr algn="just">
              <a:buFontTx/>
              <a:buChar char="•"/>
            </a:pPr>
            <a:r>
              <a:rPr lang="en-US">
                <a:latin typeface="Arial" charset="0"/>
              </a:rPr>
              <a:t>Compiler first compiles the source program to an intermediate object program</a:t>
            </a:r>
          </a:p>
          <a:p>
            <a:pPr algn="just">
              <a:buFontTx/>
              <a:buChar char="•"/>
            </a:pPr>
            <a:r>
              <a:rPr lang="en-US">
                <a:latin typeface="Arial" charset="0"/>
              </a:rPr>
              <a:t>Intermediate object program is not a machine language code but written in an intermediate language that is virtually machine independent</a:t>
            </a:r>
          </a:p>
          <a:p>
            <a:pPr algn="just">
              <a:buFontTx/>
              <a:buChar char="•"/>
            </a:pPr>
            <a:r>
              <a:rPr lang="en-US">
                <a:latin typeface="Arial" charset="0"/>
              </a:rPr>
              <a:t>Interpreter takes intermediate object program, converts it into machine language program and executes it</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81923" name="Rectangle 3"/>
          <p:cNvSpPr>
            <a:spLocks noChangeArrowheads="1"/>
          </p:cNvSpPr>
          <p:nvPr/>
        </p:nvSpPr>
        <p:spPr bwMode="auto">
          <a:xfrm>
            <a:off x="2625725" y="1103313"/>
            <a:ext cx="3246438" cy="457200"/>
          </a:xfrm>
          <a:prstGeom prst="rect">
            <a:avLst/>
          </a:prstGeom>
          <a:noFill/>
          <a:ln w="9525">
            <a:noFill/>
            <a:miter lim="800000"/>
            <a:headEnd/>
            <a:tailEnd/>
          </a:ln>
        </p:spPr>
        <p:txBody>
          <a:bodyPr wrap="none">
            <a:spAutoFit/>
          </a:bodyPr>
          <a:lstStyle/>
          <a:p>
            <a:r>
              <a:rPr lang="en-US" b="1">
                <a:latin typeface="Arial" charset="0"/>
              </a:rPr>
              <a:t>High Level Language</a:t>
            </a:r>
          </a:p>
        </p:txBody>
      </p:sp>
      <p:sp>
        <p:nvSpPr>
          <p:cNvPr id="81924" name="Rectangle 4"/>
          <p:cNvSpPr>
            <a:spLocks noChangeArrowheads="1"/>
          </p:cNvSpPr>
          <p:nvPr/>
        </p:nvSpPr>
        <p:spPr bwMode="auto">
          <a:xfrm>
            <a:off x="304800" y="1533525"/>
            <a:ext cx="8382000" cy="3013075"/>
          </a:xfrm>
          <a:prstGeom prst="rect">
            <a:avLst/>
          </a:prstGeom>
          <a:noFill/>
          <a:ln w="9525">
            <a:noFill/>
            <a:miter lim="800000"/>
            <a:headEnd/>
            <a:tailEnd/>
          </a:ln>
        </p:spPr>
        <p:txBody>
          <a:bodyPr>
            <a:spAutoFit/>
          </a:bodyPr>
          <a:lstStyle/>
          <a:p>
            <a:r>
              <a:rPr lang="en-US" b="1">
                <a:latin typeface="Arial" charset="0"/>
              </a:rPr>
              <a:t>Advantages</a:t>
            </a:r>
          </a:p>
          <a:p>
            <a:pPr>
              <a:buFontTx/>
              <a:buChar char="•"/>
            </a:pPr>
            <a:r>
              <a:rPr lang="en-US">
                <a:latin typeface="Arial" charset="0"/>
              </a:rPr>
              <a:t>Machine independent</a:t>
            </a:r>
          </a:p>
          <a:p>
            <a:pPr>
              <a:buFontTx/>
              <a:buChar char="•"/>
            </a:pPr>
            <a:r>
              <a:rPr lang="en-US">
                <a:latin typeface="Arial" charset="0"/>
              </a:rPr>
              <a:t>Easier to learn and use</a:t>
            </a:r>
          </a:p>
          <a:p>
            <a:pPr>
              <a:buFontTx/>
              <a:buChar char="•"/>
            </a:pPr>
            <a:r>
              <a:rPr lang="en-US">
                <a:latin typeface="Arial" charset="0"/>
              </a:rPr>
              <a:t>Fewer errors during program development</a:t>
            </a:r>
          </a:p>
          <a:p>
            <a:pPr>
              <a:buFontTx/>
              <a:buChar char="•"/>
            </a:pPr>
            <a:r>
              <a:rPr lang="en-US">
                <a:latin typeface="Arial" charset="0"/>
              </a:rPr>
              <a:t>Lower program preparation cost</a:t>
            </a:r>
          </a:p>
          <a:p>
            <a:pPr>
              <a:buFontTx/>
              <a:buChar char="•"/>
            </a:pPr>
            <a:r>
              <a:rPr lang="en-US">
                <a:latin typeface="Arial" charset="0"/>
              </a:rPr>
              <a:t>Better documentation</a:t>
            </a:r>
          </a:p>
          <a:p>
            <a:pPr>
              <a:buFontTx/>
              <a:buChar char="•"/>
            </a:pPr>
            <a:r>
              <a:rPr lang="en-US">
                <a:latin typeface="Arial" charset="0"/>
              </a:rPr>
              <a:t>Easier to maintain</a:t>
            </a:r>
          </a:p>
          <a:p>
            <a:pPr>
              <a:buFontTx/>
              <a:buChar char="•"/>
            </a:pPr>
            <a:endParaRPr lang="en-US">
              <a:latin typeface="Arial" charset="0"/>
            </a:endParaRP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1658938" y="0"/>
            <a:ext cx="7485062" cy="69532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800" b="1" smtClean="0">
                <a:solidFill>
                  <a:srgbClr val="FEF800"/>
                </a:solidFill>
                <a:latin typeface="Avant Garde" charset="0"/>
              </a:rPr>
              <a:t>Programming Languages</a:t>
            </a:r>
          </a:p>
        </p:txBody>
      </p:sp>
      <p:sp>
        <p:nvSpPr>
          <p:cNvPr id="82947" name="Rectangle 3"/>
          <p:cNvSpPr>
            <a:spLocks noChangeArrowheads="1"/>
          </p:cNvSpPr>
          <p:nvPr/>
        </p:nvSpPr>
        <p:spPr bwMode="auto">
          <a:xfrm>
            <a:off x="2625725" y="1103313"/>
            <a:ext cx="3246438" cy="457200"/>
          </a:xfrm>
          <a:prstGeom prst="rect">
            <a:avLst/>
          </a:prstGeom>
          <a:noFill/>
          <a:ln w="9525">
            <a:noFill/>
            <a:miter lim="800000"/>
            <a:headEnd/>
            <a:tailEnd/>
          </a:ln>
        </p:spPr>
        <p:txBody>
          <a:bodyPr wrap="none">
            <a:spAutoFit/>
          </a:bodyPr>
          <a:lstStyle/>
          <a:p>
            <a:r>
              <a:rPr lang="en-US" b="1">
                <a:latin typeface="Arial" charset="0"/>
              </a:rPr>
              <a:t>High Level Language</a:t>
            </a:r>
          </a:p>
        </p:txBody>
      </p:sp>
      <p:sp>
        <p:nvSpPr>
          <p:cNvPr id="82948" name="Rectangle 4"/>
          <p:cNvSpPr>
            <a:spLocks noChangeArrowheads="1"/>
          </p:cNvSpPr>
          <p:nvPr/>
        </p:nvSpPr>
        <p:spPr bwMode="auto">
          <a:xfrm>
            <a:off x="304800" y="1533525"/>
            <a:ext cx="8382000" cy="1552575"/>
          </a:xfrm>
          <a:prstGeom prst="rect">
            <a:avLst/>
          </a:prstGeom>
          <a:noFill/>
          <a:ln w="9525">
            <a:noFill/>
            <a:miter lim="800000"/>
            <a:headEnd/>
            <a:tailEnd/>
          </a:ln>
        </p:spPr>
        <p:txBody>
          <a:bodyPr>
            <a:spAutoFit/>
          </a:bodyPr>
          <a:lstStyle/>
          <a:p>
            <a:r>
              <a:rPr lang="en-US" b="1">
                <a:latin typeface="Arial" charset="0"/>
              </a:rPr>
              <a:t>Disadvantages</a:t>
            </a:r>
          </a:p>
          <a:p>
            <a:pPr>
              <a:buFontTx/>
              <a:buChar char="•"/>
            </a:pPr>
            <a:r>
              <a:rPr lang="en-US">
                <a:latin typeface="Arial" charset="0"/>
              </a:rPr>
              <a:t>Lower execution efficiency </a:t>
            </a:r>
          </a:p>
          <a:p>
            <a:pPr>
              <a:buFontTx/>
              <a:buChar char="•"/>
            </a:pPr>
            <a:r>
              <a:rPr lang="en-US">
                <a:latin typeface="Arial" charset="0"/>
              </a:rPr>
              <a:t>Less flexibility to control the computer’s CPU, memory and registers</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166846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83971" name="Rectangle 5"/>
          <p:cNvSpPr>
            <a:spLocks noChangeArrowheads="1"/>
          </p:cNvSpPr>
          <p:nvPr/>
        </p:nvSpPr>
        <p:spPr bwMode="auto">
          <a:xfrm>
            <a:off x="609600" y="1466850"/>
            <a:ext cx="8058150" cy="3013075"/>
          </a:xfrm>
          <a:prstGeom prst="rect">
            <a:avLst/>
          </a:prstGeom>
          <a:noFill/>
          <a:ln w="9525">
            <a:noFill/>
            <a:miter lim="800000"/>
            <a:headEnd/>
            <a:tailEnd/>
          </a:ln>
        </p:spPr>
        <p:txBody>
          <a:bodyPr>
            <a:spAutoFit/>
          </a:bodyPr>
          <a:lstStyle/>
          <a:p>
            <a:pPr>
              <a:buFontTx/>
              <a:buChar char="•"/>
            </a:pPr>
            <a:r>
              <a:rPr lang="en-US">
                <a:latin typeface="Arial" charset="0"/>
              </a:rPr>
              <a:t>Provide means of communication between a computer and outer world</a:t>
            </a:r>
          </a:p>
          <a:p>
            <a:pPr>
              <a:buFontTx/>
              <a:buChar char="•"/>
            </a:pPr>
            <a:r>
              <a:rPr lang="en-US">
                <a:latin typeface="Arial" charset="0"/>
              </a:rPr>
              <a:t>Also known as peripheral devices because they surround the CPU and memory of a computer system</a:t>
            </a:r>
          </a:p>
          <a:p>
            <a:pPr>
              <a:buFontTx/>
              <a:buChar char="•"/>
            </a:pPr>
            <a:r>
              <a:rPr lang="en-US">
                <a:latin typeface="Arial" charset="0"/>
              </a:rPr>
              <a:t>Input devices are used to enter data from the outside world into primary storage</a:t>
            </a:r>
          </a:p>
          <a:p>
            <a:pPr>
              <a:buFontTx/>
              <a:buChar char="•"/>
            </a:pPr>
            <a:r>
              <a:rPr lang="en-US">
                <a:latin typeface="Arial" charset="0"/>
              </a:rPr>
              <a:t>Output devices supply results of processing from primary storage to users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524000"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0243" name="Rectangle 3"/>
          <p:cNvSpPr>
            <a:spLocks noChangeArrowheads="1"/>
          </p:cNvSpPr>
          <p:nvPr/>
        </p:nvSpPr>
        <p:spPr bwMode="auto">
          <a:xfrm>
            <a:off x="2511425" y="989013"/>
            <a:ext cx="3213100" cy="457200"/>
          </a:xfrm>
          <a:prstGeom prst="rect">
            <a:avLst/>
          </a:prstGeom>
          <a:noFill/>
          <a:ln w="9525">
            <a:noFill/>
            <a:miter lim="800000"/>
            <a:headEnd/>
            <a:tailEnd/>
          </a:ln>
        </p:spPr>
        <p:txBody>
          <a:bodyPr wrap="none">
            <a:spAutoFit/>
          </a:bodyPr>
          <a:lstStyle/>
          <a:p>
            <a:r>
              <a:rPr lang="en-US" b="1">
                <a:latin typeface="Arial" charset="0"/>
              </a:rPr>
              <a:t>Application Software</a:t>
            </a:r>
          </a:p>
        </p:txBody>
      </p:sp>
      <p:sp>
        <p:nvSpPr>
          <p:cNvPr id="10244" name="Rectangle 4"/>
          <p:cNvSpPr>
            <a:spLocks noChangeArrowheads="1"/>
          </p:cNvSpPr>
          <p:nvPr/>
        </p:nvSpPr>
        <p:spPr bwMode="auto">
          <a:xfrm>
            <a:off x="552450" y="1622425"/>
            <a:ext cx="8134350" cy="2647950"/>
          </a:xfrm>
          <a:prstGeom prst="rect">
            <a:avLst/>
          </a:prstGeom>
          <a:noFill/>
          <a:ln w="9525">
            <a:noFill/>
            <a:miter lim="800000"/>
            <a:headEnd/>
            <a:tailEnd/>
          </a:ln>
        </p:spPr>
        <p:txBody>
          <a:bodyPr>
            <a:spAutoFit/>
          </a:bodyPr>
          <a:lstStyle/>
          <a:p>
            <a:pPr algn="just">
              <a:buFontTx/>
              <a:buChar char="•"/>
            </a:pPr>
            <a:r>
              <a:rPr lang="en-US">
                <a:latin typeface="Arial" charset="0"/>
              </a:rPr>
              <a:t>Solve a specific problem or do a specific task</a:t>
            </a:r>
          </a:p>
          <a:p>
            <a:pPr algn="just">
              <a:buFontTx/>
              <a:buChar char="•"/>
            </a:pPr>
            <a:r>
              <a:rPr lang="en-US">
                <a:latin typeface="Arial" charset="0"/>
              </a:rPr>
              <a:t>Programs included in an application software package are called application programs and the programmers who prepare them are called application programmers</a:t>
            </a:r>
          </a:p>
          <a:p>
            <a:pPr algn="just">
              <a:buFontTx/>
              <a:buChar char="•"/>
            </a:pPr>
            <a:r>
              <a:rPr lang="en-US">
                <a:latin typeface="Arial" charset="0"/>
              </a:rPr>
              <a:t>Examples of application software are word processing, inventory management, preparation of tax returns, banking, etc.</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168751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pic>
        <p:nvPicPr>
          <p:cNvPr id="84995" name="Picture 4"/>
          <p:cNvPicPr>
            <a:picLocks noGrp="1" noChangeAspect="1" noChangeArrowheads="1"/>
          </p:cNvPicPr>
          <p:nvPr>
            <p:ph idx="1"/>
          </p:nvPr>
        </p:nvPicPr>
        <p:blipFill>
          <a:blip r:embed="rId3" cstate="print"/>
          <a:srcRect/>
          <a:stretch>
            <a:fillRect/>
          </a:stretch>
        </p:blipFill>
        <p:spPr>
          <a:xfrm>
            <a:off x="898525" y="2159000"/>
            <a:ext cx="7548563" cy="2878138"/>
          </a:xfrm>
          <a:noFill/>
        </p:spPr>
      </p:pic>
      <p:sp>
        <p:nvSpPr>
          <p:cNvPr id="84996" name="Text Box 6"/>
          <p:cNvSpPr txBox="1">
            <a:spLocks noChangeArrowheads="1"/>
          </p:cNvSpPr>
          <p:nvPr/>
        </p:nvSpPr>
        <p:spPr bwMode="auto">
          <a:xfrm>
            <a:off x="2019300" y="125730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Role of Input Devices</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166846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86019" name="Text Box 4"/>
          <p:cNvSpPr txBox="1">
            <a:spLocks noChangeArrowheads="1"/>
          </p:cNvSpPr>
          <p:nvPr/>
        </p:nvSpPr>
        <p:spPr bwMode="auto">
          <a:xfrm>
            <a:off x="2019300" y="125730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Input Devices</a:t>
            </a:r>
          </a:p>
        </p:txBody>
      </p:sp>
      <p:sp>
        <p:nvSpPr>
          <p:cNvPr id="86020" name="Rectangle 6"/>
          <p:cNvSpPr>
            <a:spLocks noChangeArrowheads="1"/>
          </p:cNvSpPr>
          <p:nvPr/>
        </p:nvSpPr>
        <p:spPr bwMode="auto">
          <a:xfrm>
            <a:off x="400050" y="1789113"/>
            <a:ext cx="6553200" cy="2647950"/>
          </a:xfrm>
          <a:prstGeom prst="rect">
            <a:avLst/>
          </a:prstGeom>
          <a:noFill/>
          <a:ln w="9525">
            <a:noFill/>
            <a:miter lim="800000"/>
            <a:headEnd/>
            <a:tailEnd/>
          </a:ln>
        </p:spPr>
        <p:txBody>
          <a:bodyPr>
            <a:spAutoFit/>
          </a:bodyPr>
          <a:lstStyle/>
          <a:p>
            <a:pPr>
              <a:buFontTx/>
              <a:buChar char="•"/>
            </a:pPr>
            <a:r>
              <a:rPr lang="en-US">
                <a:latin typeface="Arial" charset="0"/>
              </a:rPr>
              <a:t>Keyboard devices</a:t>
            </a:r>
          </a:p>
          <a:p>
            <a:pPr>
              <a:buFontTx/>
              <a:buChar char="•"/>
            </a:pPr>
            <a:r>
              <a:rPr lang="en-US">
                <a:latin typeface="Arial" charset="0"/>
              </a:rPr>
              <a:t>Point-and-draw devices</a:t>
            </a:r>
          </a:p>
          <a:p>
            <a:pPr>
              <a:buFontTx/>
              <a:buChar char="•"/>
            </a:pPr>
            <a:r>
              <a:rPr lang="en-US">
                <a:latin typeface="Arial" charset="0"/>
              </a:rPr>
              <a:t>Data scanning devices</a:t>
            </a:r>
          </a:p>
          <a:p>
            <a:pPr>
              <a:buFontTx/>
              <a:buChar char="•"/>
            </a:pPr>
            <a:r>
              <a:rPr lang="en-US">
                <a:latin typeface="Arial" charset="0"/>
              </a:rPr>
              <a:t>Digitizer</a:t>
            </a:r>
          </a:p>
          <a:p>
            <a:pPr>
              <a:buFontTx/>
              <a:buChar char="•"/>
            </a:pPr>
            <a:r>
              <a:rPr lang="en-US">
                <a:latin typeface="Arial" charset="0"/>
              </a:rPr>
              <a:t>Electronic cards based devices</a:t>
            </a:r>
          </a:p>
          <a:p>
            <a:pPr>
              <a:buFontTx/>
              <a:buChar char="•"/>
            </a:pPr>
            <a:r>
              <a:rPr lang="en-US">
                <a:latin typeface="Arial" charset="0"/>
              </a:rPr>
              <a:t>Speech recognition devices</a:t>
            </a:r>
          </a:p>
          <a:p>
            <a:pPr>
              <a:buFontTx/>
              <a:buChar char="•"/>
            </a:pPr>
            <a:r>
              <a:rPr lang="en-US">
                <a:latin typeface="Arial" charset="0"/>
              </a:rPr>
              <a:t>Vision based devices</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172561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87043" name="Text Box 3"/>
          <p:cNvSpPr txBox="1">
            <a:spLocks noChangeArrowheads="1"/>
          </p:cNvSpPr>
          <p:nvPr/>
        </p:nvSpPr>
        <p:spPr bwMode="auto">
          <a:xfrm>
            <a:off x="2019300" y="125730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Keyboard Devices</a:t>
            </a:r>
          </a:p>
        </p:txBody>
      </p:sp>
      <p:sp>
        <p:nvSpPr>
          <p:cNvPr id="87044" name="Rectangle 5"/>
          <p:cNvSpPr>
            <a:spLocks noChangeArrowheads="1"/>
          </p:cNvSpPr>
          <p:nvPr/>
        </p:nvSpPr>
        <p:spPr bwMode="auto">
          <a:xfrm>
            <a:off x="514350" y="2132013"/>
            <a:ext cx="8362950" cy="1552575"/>
          </a:xfrm>
          <a:prstGeom prst="rect">
            <a:avLst/>
          </a:prstGeom>
          <a:noFill/>
          <a:ln w="9525">
            <a:noFill/>
            <a:miter lim="800000"/>
            <a:headEnd/>
            <a:tailEnd/>
          </a:ln>
        </p:spPr>
        <p:txBody>
          <a:bodyPr>
            <a:spAutoFit/>
          </a:bodyPr>
          <a:lstStyle/>
          <a:p>
            <a:pPr>
              <a:buFontTx/>
              <a:buChar char="•"/>
            </a:pPr>
            <a:r>
              <a:rPr lang="en-US">
                <a:latin typeface="Arial" charset="0"/>
              </a:rPr>
              <a:t>Allow data entry into a computer system by pressing a  set of keys (labeled buttons) neatly mounted on a keyboard connected to a computer system</a:t>
            </a:r>
          </a:p>
          <a:p>
            <a:pPr>
              <a:buFontTx/>
              <a:buChar char="•"/>
            </a:pPr>
            <a:r>
              <a:rPr lang="en-US">
                <a:latin typeface="Arial" charset="0"/>
              </a:rPr>
              <a:t>101-keys QWERTY keyboard is most popular</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66846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88067" name="Text Box 3"/>
          <p:cNvSpPr txBox="1">
            <a:spLocks noChangeArrowheads="1"/>
          </p:cNvSpPr>
          <p:nvPr/>
        </p:nvSpPr>
        <p:spPr bwMode="auto">
          <a:xfrm>
            <a:off x="2019300" y="125730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Keyboard Devices</a:t>
            </a:r>
          </a:p>
        </p:txBody>
      </p:sp>
      <p:pic>
        <p:nvPicPr>
          <p:cNvPr id="88068" name="Picture 5"/>
          <p:cNvPicPr>
            <a:picLocks noGrp="1" noChangeAspect="1" noChangeArrowheads="1"/>
          </p:cNvPicPr>
          <p:nvPr>
            <p:ph idx="1"/>
          </p:nvPr>
        </p:nvPicPr>
        <p:blipFill>
          <a:blip r:embed="rId3" cstate="print"/>
          <a:srcRect/>
          <a:stretch>
            <a:fillRect/>
          </a:stretch>
        </p:blipFill>
        <p:spPr>
          <a:xfrm>
            <a:off x="620713" y="2360613"/>
            <a:ext cx="7953375" cy="3159125"/>
          </a:xfrm>
          <a:noFill/>
        </p:spPr>
      </p:pic>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168751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89091"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Point--and--Draw Devices</a:t>
            </a:r>
          </a:p>
        </p:txBody>
      </p:sp>
      <p:sp>
        <p:nvSpPr>
          <p:cNvPr id="89092" name="Rectangle 6"/>
          <p:cNvSpPr>
            <a:spLocks noChangeArrowheads="1"/>
          </p:cNvSpPr>
          <p:nvPr/>
        </p:nvSpPr>
        <p:spPr bwMode="auto">
          <a:xfrm>
            <a:off x="323850" y="1581150"/>
            <a:ext cx="8191500" cy="3378200"/>
          </a:xfrm>
          <a:prstGeom prst="rect">
            <a:avLst/>
          </a:prstGeom>
          <a:noFill/>
          <a:ln w="9525">
            <a:noFill/>
            <a:miter lim="800000"/>
            <a:headEnd/>
            <a:tailEnd/>
          </a:ln>
        </p:spPr>
        <p:txBody>
          <a:bodyPr>
            <a:spAutoFit/>
          </a:bodyPr>
          <a:lstStyle/>
          <a:p>
            <a:pPr>
              <a:buFontTx/>
              <a:buChar char="•"/>
            </a:pPr>
            <a:r>
              <a:rPr lang="en-US">
                <a:latin typeface="Arial" charset="0"/>
              </a:rPr>
              <a:t>Used to rapidly point to and select a graphic icon or menu item from multiple options displayed on the Graphical User Interface (GUI)</a:t>
            </a:r>
            <a:r>
              <a:rPr lang="en-US" i="1">
                <a:latin typeface="Arial" charset="0"/>
              </a:rPr>
              <a:t> </a:t>
            </a:r>
            <a:r>
              <a:rPr lang="en-US">
                <a:latin typeface="Arial" charset="0"/>
              </a:rPr>
              <a:t>of a screen</a:t>
            </a:r>
          </a:p>
          <a:p>
            <a:pPr>
              <a:buFontTx/>
              <a:buChar char="•"/>
            </a:pPr>
            <a:endParaRPr lang="en-US">
              <a:latin typeface="Arial" charset="0"/>
            </a:endParaRPr>
          </a:p>
          <a:p>
            <a:pPr>
              <a:buFontTx/>
              <a:buChar char="•"/>
            </a:pPr>
            <a:r>
              <a:rPr lang="en-US">
                <a:latin typeface="Arial" charset="0"/>
              </a:rPr>
              <a:t>Used to create graphic elements on the screen such as lines, curves, and freehand shapes</a:t>
            </a:r>
          </a:p>
          <a:p>
            <a:pPr>
              <a:buFontTx/>
              <a:buChar char="•"/>
            </a:pPr>
            <a:endParaRPr lang="en-US">
              <a:latin typeface="Arial" charset="0"/>
            </a:endParaRPr>
          </a:p>
          <a:p>
            <a:pPr>
              <a:buFontTx/>
              <a:buChar char="•"/>
            </a:pPr>
            <a:r>
              <a:rPr lang="en-US">
                <a:latin typeface="Arial" charset="0"/>
              </a:rPr>
              <a:t>Some commonly used point-and-draw devices are mouse, track ball, joy stick, light pen, and touch screen</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166846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0115"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Joystick</a:t>
            </a:r>
          </a:p>
        </p:txBody>
      </p:sp>
      <p:pic>
        <p:nvPicPr>
          <p:cNvPr id="90116" name="Picture 10"/>
          <p:cNvPicPr>
            <a:picLocks noGrp="1" noChangeAspect="1" noChangeArrowheads="1"/>
          </p:cNvPicPr>
          <p:nvPr>
            <p:ph idx="1"/>
          </p:nvPr>
        </p:nvPicPr>
        <p:blipFill>
          <a:blip r:embed="rId3" cstate="print"/>
          <a:srcRect/>
          <a:stretch>
            <a:fillRect/>
          </a:stretch>
        </p:blipFill>
        <p:spPr>
          <a:xfrm>
            <a:off x="1700213" y="2225675"/>
            <a:ext cx="5794375" cy="2800350"/>
          </a:xfrm>
          <a:noFill/>
        </p:spPr>
      </p:pic>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168751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1139"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Electronic Pen</a:t>
            </a:r>
          </a:p>
        </p:txBody>
      </p:sp>
      <p:sp>
        <p:nvSpPr>
          <p:cNvPr id="91140" name="Rectangle 6"/>
          <p:cNvSpPr>
            <a:spLocks noChangeArrowheads="1"/>
          </p:cNvSpPr>
          <p:nvPr/>
        </p:nvSpPr>
        <p:spPr bwMode="auto">
          <a:xfrm>
            <a:off x="419100" y="1581150"/>
            <a:ext cx="8229600" cy="3743325"/>
          </a:xfrm>
          <a:prstGeom prst="rect">
            <a:avLst/>
          </a:prstGeom>
          <a:noFill/>
          <a:ln w="9525">
            <a:noFill/>
            <a:miter lim="800000"/>
            <a:headEnd/>
            <a:tailEnd/>
          </a:ln>
        </p:spPr>
        <p:txBody>
          <a:bodyPr>
            <a:spAutoFit/>
          </a:bodyPr>
          <a:lstStyle/>
          <a:p>
            <a:pPr>
              <a:buFontTx/>
              <a:buChar char="•"/>
            </a:pPr>
            <a:r>
              <a:rPr lang="en-US">
                <a:latin typeface="Arial" charset="0"/>
              </a:rPr>
              <a:t>Pen-based point-and-draw device</a:t>
            </a:r>
          </a:p>
          <a:p>
            <a:pPr>
              <a:buFontTx/>
              <a:buChar char="•"/>
            </a:pPr>
            <a:endParaRPr lang="en-US">
              <a:latin typeface="Arial" charset="0"/>
            </a:endParaRPr>
          </a:p>
          <a:p>
            <a:pPr>
              <a:buFontTx/>
              <a:buChar char="•"/>
            </a:pPr>
            <a:r>
              <a:rPr lang="en-US">
                <a:latin typeface="Arial" charset="0"/>
              </a:rPr>
              <a:t>Used to directly point with it on the screen to select menu items or icons or directly draw graphics on the screen</a:t>
            </a:r>
          </a:p>
          <a:p>
            <a:pPr>
              <a:buFontTx/>
              <a:buChar char="•"/>
            </a:pPr>
            <a:endParaRPr lang="en-US">
              <a:latin typeface="Arial" charset="0"/>
            </a:endParaRPr>
          </a:p>
          <a:p>
            <a:pPr>
              <a:buFontTx/>
              <a:buChar char="•"/>
            </a:pPr>
            <a:r>
              <a:rPr lang="en-US">
                <a:latin typeface="Arial" charset="0"/>
              </a:rPr>
              <a:t>Can write with it on a special pad for direct input of written information to a system</a:t>
            </a:r>
          </a:p>
          <a:p>
            <a:pPr>
              <a:buFontTx/>
              <a:buChar char="•"/>
            </a:pPr>
            <a:endParaRPr lang="en-US">
              <a:latin typeface="Arial" charset="0"/>
            </a:endParaRPr>
          </a:p>
          <a:p>
            <a:pPr>
              <a:buFontTx/>
              <a:buChar char="•"/>
            </a:pPr>
            <a:r>
              <a:rPr lang="en-US">
                <a:latin typeface="Arial" charset="0"/>
              </a:rPr>
              <a:t>Pressure on tip of a side button is used to cause same</a:t>
            </a:r>
          </a:p>
          <a:p>
            <a:pPr>
              <a:buFontTx/>
              <a:buChar char="•"/>
            </a:pPr>
            <a:r>
              <a:rPr lang="en-US">
                <a:latin typeface="Arial" charset="0"/>
              </a:rPr>
              <a:t>action as right-button-click of a mouse</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166846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2163"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Touch Screen</a:t>
            </a:r>
          </a:p>
        </p:txBody>
      </p:sp>
      <p:sp>
        <p:nvSpPr>
          <p:cNvPr id="92164" name="Rectangle 4"/>
          <p:cNvSpPr>
            <a:spLocks noChangeArrowheads="1"/>
          </p:cNvSpPr>
          <p:nvPr/>
        </p:nvSpPr>
        <p:spPr bwMode="auto">
          <a:xfrm>
            <a:off x="419100" y="1581150"/>
            <a:ext cx="8229600" cy="3013075"/>
          </a:xfrm>
          <a:prstGeom prst="rect">
            <a:avLst/>
          </a:prstGeom>
          <a:noFill/>
          <a:ln w="9525">
            <a:noFill/>
            <a:miter lim="800000"/>
            <a:headEnd/>
            <a:tailEnd/>
          </a:ln>
        </p:spPr>
        <p:txBody>
          <a:bodyPr>
            <a:spAutoFit/>
          </a:bodyPr>
          <a:lstStyle/>
          <a:p>
            <a:pPr algn="just">
              <a:buFontTx/>
              <a:buChar char="•"/>
            </a:pPr>
            <a:r>
              <a:rPr lang="en-US">
                <a:latin typeface="Arial" charset="0"/>
              </a:rPr>
              <a:t>Most simple, intuitive, and easiest to learn of all input devices</a:t>
            </a:r>
          </a:p>
          <a:p>
            <a:pPr algn="just">
              <a:buFontTx/>
              <a:buChar char="•"/>
            </a:pPr>
            <a:r>
              <a:rPr lang="en-US">
                <a:latin typeface="Arial" charset="0"/>
              </a:rPr>
              <a:t>Enables users to choose from available options by simply touching with their finger the desired icon or menu item displayed on the screen</a:t>
            </a:r>
          </a:p>
          <a:p>
            <a:pPr algn="just">
              <a:buFontTx/>
              <a:buChar char="•"/>
            </a:pPr>
            <a:r>
              <a:rPr lang="en-US">
                <a:latin typeface="Arial" charset="0"/>
              </a:rPr>
              <a:t>Most preferred human-computer interface used in information kiosks (unattended interactive information systems such as automatic teller machine or ATM)</a:t>
            </a: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1668463" y="0"/>
            <a:ext cx="7151687" cy="587375"/>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3187"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Data Scanning Devices</a:t>
            </a:r>
          </a:p>
        </p:txBody>
      </p:sp>
      <p:sp>
        <p:nvSpPr>
          <p:cNvPr id="93188" name="Rectangle 4"/>
          <p:cNvSpPr>
            <a:spLocks noChangeArrowheads="1"/>
          </p:cNvSpPr>
          <p:nvPr/>
        </p:nvSpPr>
        <p:spPr bwMode="auto">
          <a:xfrm>
            <a:off x="419100" y="1581150"/>
            <a:ext cx="8477250" cy="4108450"/>
          </a:xfrm>
          <a:prstGeom prst="rect">
            <a:avLst/>
          </a:prstGeom>
          <a:noFill/>
          <a:ln w="9525">
            <a:noFill/>
            <a:miter lim="800000"/>
            <a:headEnd/>
            <a:tailEnd/>
          </a:ln>
        </p:spPr>
        <p:txBody>
          <a:bodyPr>
            <a:spAutoFit/>
          </a:bodyPr>
          <a:lstStyle/>
          <a:p>
            <a:pPr algn="just">
              <a:buFontTx/>
              <a:buChar char="•"/>
            </a:pPr>
            <a:r>
              <a:rPr lang="en-US">
                <a:latin typeface="Arial" charset="0"/>
              </a:rPr>
              <a:t>Input devices that enable direct data entry into a computer system from source documents</a:t>
            </a:r>
          </a:p>
          <a:p>
            <a:pPr algn="just">
              <a:buFontTx/>
              <a:buChar char="•"/>
            </a:pPr>
            <a:r>
              <a:rPr lang="en-US">
                <a:latin typeface="Arial" charset="0"/>
              </a:rPr>
              <a:t>Eliminate the need to key in text data into the computer</a:t>
            </a:r>
          </a:p>
          <a:p>
            <a:pPr algn="just">
              <a:buFontTx/>
              <a:buChar char="•"/>
            </a:pPr>
            <a:r>
              <a:rPr lang="en-US">
                <a:latin typeface="Arial" charset="0"/>
              </a:rPr>
              <a:t>Due to reduced human effort in data entry, they improve data accuracy and also increase the timeliness of the information processed</a:t>
            </a:r>
          </a:p>
          <a:p>
            <a:pPr algn="just">
              <a:buFontTx/>
              <a:buChar char="•"/>
            </a:pPr>
            <a:r>
              <a:rPr lang="en-US">
                <a:latin typeface="Arial" charset="0"/>
              </a:rPr>
              <a:t>Demand high quality of input documents</a:t>
            </a:r>
          </a:p>
          <a:p>
            <a:pPr algn="just">
              <a:buFontTx/>
              <a:buChar char="•"/>
            </a:pPr>
            <a:r>
              <a:rPr lang="en-US">
                <a:latin typeface="Arial" charset="0"/>
              </a:rPr>
              <a:t>Some data scanning devices are also capable of recognizing marks or characters</a:t>
            </a:r>
          </a:p>
          <a:p>
            <a:pPr algn="just">
              <a:buFontTx/>
              <a:buChar char="•"/>
            </a:pPr>
            <a:r>
              <a:rPr lang="en-US">
                <a:latin typeface="Arial" charset="0"/>
              </a:rPr>
              <a:t>Form design and ink specification usually becomes more</a:t>
            </a:r>
          </a:p>
          <a:p>
            <a:pPr algn="just">
              <a:buFontTx/>
              <a:buChar char="•"/>
            </a:pPr>
            <a:r>
              <a:rPr lang="en-US">
                <a:latin typeface="Arial" charset="0"/>
              </a:rPr>
              <a:t>critical for accuracy</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1668463" y="0"/>
            <a:ext cx="7151687" cy="587375"/>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4211"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Image Scanner</a:t>
            </a:r>
          </a:p>
        </p:txBody>
      </p:sp>
      <p:sp>
        <p:nvSpPr>
          <p:cNvPr id="94212" name="Rectangle 4"/>
          <p:cNvSpPr>
            <a:spLocks noChangeArrowheads="1"/>
          </p:cNvSpPr>
          <p:nvPr/>
        </p:nvSpPr>
        <p:spPr bwMode="auto">
          <a:xfrm>
            <a:off x="419100" y="1581150"/>
            <a:ext cx="8477250" cy="2282825"/>
          </a:xfrm>
          <a:prstGeom prst="rect">
            <a:avLst/>
          </a:prstGeom>
          <a:noFill/>
          <a:ln w="9525">
            <a:noFill/>
            <a:miter lim="800000"/>
            <a:headEnd/>
            <a:tailEnd/>
          </a:ln>
        </p:spPr>
        <p:txBody>
          <a:bodyPr>
            <a:spAutoFit/>
          </a:bodyPr>
          <a:lstStyle/>
          <a:p>
            <a:pPr algn="just">
              <a:buFontTx/>
              <a:buChar char="•"/>
            </a:pPr>
            <a:r>
              <a:rPr lang="en-US">
                <a:latin typeface="Arial" charset="0"/>
              </a:rPr>
              <a:t>Input device that translates paper documents into an electronic format for storage in a computer</a:t>
            </a:r>
          </a:p>
          <a:p>
            <a:pPr algn="just">
              <a:buFontTx/>
              <a:buChar char="•"/>
            </a:pPr>
            <a:r>
              <a:rPr lang="en-US">
                <a:latin typeface="Arial" charset="0"/>
              </a:rPr>
              <a:t>Electronic format of a scanned image is its bit map representation</a:t>
            </a:r>
          </a:p>
          <a:p>
            <a:pPr algn="just">
              <a:buFontTx/>
              <a:buChar char="•"/>
            </a:pPr>
            <a:r>
              <a:rPr lang="en-US">
                <a:latin typeface="Arial" charset="0"/>
              </a:rPr>
              <a:t>Stored image can be altered or manipulated with an image-processing software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1565275" y="0"/>
            <a:ext cx="6584950" cy="639763"/>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b="1" smtClean="0">
                <a:solidFill>
                  <a:srgbClr val="FEF800"/>
                </a:solidFill>
                <a:latin typeface="Avant Garde" charset="0"/>
              </a:rPr>
              <a:t>Introduction to Software</a:t>
            </a:r>
          </a:p>
        </p:txBody>
      </p:sp>
      <p:sp>
        <p:nvSpPr>
          <p:cNvPr id="11267" name="Rectangle 3"/>
          <p:cNvSpPr>
            <a:spLocks noChangeArrowheads="1"/>
          </p:cNvSpPr>
          <p:nvPr/>
        </p:nvSpPr>
        <p:spPr bwMode="auto">
          <a:xfrm>
            <a:off x="2092325" y="1008063"/>
            <a:ext cx="4300538" cy="457200"/>
          </a:xfrm>
          <a:prstGeom prst="rect">
            <a:avLst/>
          </a:prstGeom>
          <a:noFill/>
          <a:ln w="9525">
            <a:noFill/>
            <a:miter lim="800000"/>
            <a:headEnd/>
            <a:tailEnd/>
          </a:ln>
        </p:spPr>
        <p:txBody>
          <a:bodyPr wrap="none">
            <a:spAutoFit/>
          </a:bodyPr>
          <a:lstStyle/>
          <a:p>
            <a:r>
              <a:rPr lang="en-US" b="1">
                <a:latin typeface="Arial" charset="0"/>
              </a:rPr>
              <a:t>Logical System Architecture</a:t>
            </a:r>
          </a:p>
        </p:txBody>
      </p:sp>
      <p:pic>
        <p:nvPicPr>
          <p:cNvPr id="11268" name="Picture 5"/>
          <p:cNvPicPr>
            <a:picLocks noGrp="1" noChangeAspect="1" noChangeArrowheads="1"/>
          </p:cNvPicPr>
          <p:nvPr>
            <p:ph idx="1"/>
          </p:nvPr>
        </p:nvPicPr>
        <p:blipFill>
          <a:blip r:embed="rId3" cstate="print"/>
          <a:srcRect/>
          <a:stretch>
            <a:fillRect/>
          </a:stretch>
        </p:blipFill>
        <p:spPr>
          <a:xfrm>
            <a:off x="668338" y="1582738"/>
            <a:ext cx="7686675" cy="4449762"/>
          </a:xfrm>
          <a:noFill/>
        </p:spPr>
      </p:pic>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1668463" y="0"/>
            <a:ext cx="7151687" cy="587375"/>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5235"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Electronic Card Reader</a:t>
            </a:r>
          </a:p>
        </p:txBody>
      </p:sp>
      <p:sp>
        <p:nvSpPr>
          <p:cNvPr id="95236" name="Rectangle 4"/>
          <p:cNvSpPr>
            <a:spLocks noChangeArrowheads="1"/>
          </p:cNvSpPr>
          <p:nvPr/>
        </p:nvSpPr>
        <p:spPr bwMode="auto">
          <a:xfrm>
            <a:off x="419100" y="1581150"/>
            <a:ext cx="8477250" cy="4230688"/>
          </a:xfrm>
          <a:prstGeom prst="rect">
            <a:avLst/>
          </a:prstGeom>
          <a:noFill/>
          <a:ln w="9525">
            <a:noFill/>
            <a:miter lim="800000"/>
            <a:headEnd/>
            <a:tailEnd/>
          </a:ln>
        </p:spPr>
        <p:txBody>
          <a:bodyPr>
            <a:spAutoFit/>
          </a:bodyPr>
          <a:lstStyle/>
          <a:p>
            <a:pPr algn="just">
              <a:buFontTx/>
              <a:buChar char="•"/>
            </a:pPr>
            <a:r>
              <a:rPr lang="en-US">
                <a:latin typeface="Arial" charset="0"/>
              </a:rPr>
              <a:t>Electronic cards are small plastic cards having encoded data appropriate for the application for which they are used</a:t>
            </a:r>
          </a:p>
          <a:p>
            <a:pPr algn="just">
              <a:buFontTx/>
              <a:buChar char="•"/>
            </a:pPr>
            <a:r>
              <a:rPr lang="en-US">
                <a:latin typeface="Arial" charset="0"/>
              </a:rPr>
              <a:t>Electronic-card reader (normally connected to a computer) is used to read data encoded on an electronic card and transfer it to the computer for further processing</a:t>
            </a:r>
          </a:p>
          <a:p>
            <a:pPr algn="just">
              <a:buFontTx/>
              <a:buChar char="•"/>
            </a:pPr>
            <a:r>
              <a:rPr lang="en-US">
                <a:latin typeface="Arial" charset="0"/>
              </a:rPr>
              <a:t>Used together as a means of direct data entry into a computer system</a:t>
            </a:r>
          </a:p>
          <a:p>
            <a:pPr algn="just">
              <a:buFontTx/>
              <a:buChar char="•"/>
            </a:pPr>
            <a:r>
              <a:rPr lang="en-US">
                <a:latin typeface="Arial" charset="0"/>
              </a:rPr>
              <a:t>Used by banks for use in automatic teller machines (ATMs) and by organizations for controlling access of employees to physically secured areas</a:t>
            </a:r>
          </a:p>
          <a:p>
            <a:pPr>
              <a:buFontTx/>
              <a:buChar char="•"/>
            </a:pPr>
            <a:endParaRPr lang="en-US" sz="3200"/>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1668463" y="0"/>
            <a:ext cx="7151687" cy="587375"/>
          </a:xfrm>
          <a:noFill/>
          <a:ln w="12700" algn="ctr">
            <a:miter lim="800000"/>
            <a:headEnd/>
            <a:tailEnd/>
          </a:ln>
        </p:spPr>
        <p:txBody>
          <a:bodyPr vert="horz" wrap="squar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6259" name="Text Box 3"/>
          <p:cNvSpPr txBox="1">
            <a:spLocks noChangeArrowheads="1"/>
          </p:cNvSpPr>
          <p:nvPr/>
        </p:nvSpPr>
        <p:spPr bwMode="auto">
          <a:xfrm>
            <a:off x="2057400" y="1009650"/>
            <a:ext cx="5353050" cy="457200"/>
          </a:xfrm>
          <a:prstGeom prst="rect">
            <a:avLst/>
          </a:prstGeom>
          <a:noFill/>
          <a:ln w="9525">
            <a:noFill/>
            <a:miter lim="800000"/>
            <a:headEnd/>
            <a:tailEnd/>
          </a:ln>
        </p:spPr>
        <p:txBody>
          <a:bodyPr>
            <a:spAutoFit/>
          </a:bodyPr>
          <a:lstStyle/>
          <a:p>
            <a:pPr algn="ctr">
              <a:spcBef>
                <a:spcPct val="50000"/>
              </a:spcBef>
            </a:pPr>
            <a:r>
              <a:rPr lang="en-US" b="1">
                <a:latin typeface="Arial" charset="0"/>
              </a:rPr>
              <a:t>Digitizer</a:t>
            </a:r>
          </a:p>
        </p:txBody>
      </p:sp>
      <p:sp>
        <p:nvSpPr>
          <p:cNvPr id="96260" name="Rectangle 4"/>
          <p:cNvSpPr>
            <a:spLocks noChangeArrowheads="1"/>
          </p:cNvSpPr>
          <p:nvPr/>
        </p:nvSpPr>
        <p:spPr bwMode="auto">
          <a:xfrm>
            <a:off x="419100" y="1581150"/>
            <a:ext cx="8477250" cy="2647950"/>
          </a:xfrm>
          <a:prstGeom prst="rect">
            <a:avLst/>
          </a:prstGeom>
          <a:noFill/>
          <a:ln w="9525">
            <a:noFill/>
            <a:miter lim="800000"/>
            <a:headEnd/>
            <a:tailEnd/>
          </a:ln>
        </p:spPr>
        <p:txBody>
          <a:bodyPr>
            <a:spAutoFit/>
          </a:bodyPr>
          <a:lstStyle/>
          <a:p>
            <a:pPr algn="just">
              <a:buFontTx/>
              <a:buChar char="•"/>
            </a:pPr>
            <a:r>
              <a:rPr lang="en-US">
                <a:latin typeface="Arial" charset="0"/>
              </a:rPr>
              <a:t>Input device used for converting (digitizing) pictures, maps and drawings into digital form for storage in computers</a:t>
            </a:r>
          </a:p>
          <a:p>
            <a:pPr algn="just">
              <a:buFontTx/>
              <a:buChar char="•"/>
            </a:pPr>
            <a:r>
              <a:rPr lang="en-US">
                <a:latin typeface="Arial" charset="0"/>
              </a:rPr>
              <a:t>Commonly used in the area of Computer Aided Design (CAD) by architects and engineers to design cars, buildings medical devices, robots, mechanical parts, etc.</a:t>
            </a:r>
          </a:p>
          <a:p>
            <a:pPr algn="just">
              <a:buFontTx/>
              <a:buChar char="•"/>
            </a:pPr>
            <a:r>
              <a:rPr lang="en-US">
                <a:latin typeface="Arial" charset="0"/>
              </a:rPr>
              <a:t>Used in the area of Geographical Information System (GIS) for digitizing maps available in paper form</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1668463" y="0"/>
            <a:ext cx="7151687"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of Input Devices</a:t>
            </a:r>
          </a:p>
        </p:txBody>
      </p:sp>
      <p:sp>
        <p:nvSpPr>
          <p:cNvPr id="97283" name="Text Box 3"/>
          <p:cNvSpPr txBox="1">
            <a:spLocks noChangeArrowheads="1"/>
          </p:cNvSpPr>
          <p:nvPr/>
        </p:nvSpPr>
        <p:spPr bwMode="auto">
          <a:xfrm>
            <a:off x="2057400" y="1009650"/>
            <a:ext cx="5353050" cy="579438"/>
          </a:xfrm>
          <a:prstGeom prst="rect">
            <a:avLst/>
          </a:prstGeom>
          <a:noFill/>
          <a:ln w="9525">
            <a:noFill/>
            <a:miter lim="800000"/>
            <a:headEnd/>
            <a:tailEnd/>
          </a:ln>
        </p:spPr>
        <p:txBody>
          <a:bodyPr>
            <a:spAutoFit/>
          </a:bodyPr>
          <a:lstStyle/>
          <a:p>
            <a:pPr algn="ctr">
              <a:spcBef>
                <a:spcPct val="50000"/>
              </a:spcBef>
            </a:pPr>
            <a:r>
              <a:rPr lang="en-US" sz="3200" b="1"/>
              <a:t>Digitizer</a:t>
            </a:r>
          </a:p>
        </p:txBody>
      </p:sp>
      <p:pic>
        <p:nvPicPr>
          <p:cNvPr id="97284" name="Picture 5"/>
          <p:cNvPicPr>
            <a:picLocks noGrp="1" noChangeAspect="1" noChangeArrowheads="1"/>
          </p:cNvPicPr>
          <p:nvPr>
            <p:ph idx="1"/>
          </p:nvPr>
        </p:nvPicPr>
        <p:blipFill>
          <a:blip r:embed="rId3" cstate="print"/>
          <a:srcRect/>
          <a:stretch>
            <a:fillRect/>
          </a:stretch>
        </p:blipFill>
        <p:spPr>
          <a:xfrm>
            <a:off x="1204913" y="1685925"/>
            <a:ext cx="6783387" cy="3881438"/>
          </a:xfrm>
          <a:noFill/>
        </p:spPr>
      </p:pic>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98307" name="Rectangle 3"/>
          <p:cNvSpPr>
            <a:spLocks noChangeArrowheads="1"/>
          </p:cNvSpPr>
          <p:nvPr/>
        </p:nvSpPr>
        <p:spPr bwMode="auto">
          <a:xfrm>
            <a:off x="2173288" y="1065213"/>
            <a:ext cx="4908550" cy="457200"/>
          </a:xfrm>
          <a:prstGeom prst="rect">
            <a:avLst/>
          </a:prstGeom>
          <a:noFill/>
          <a:ln w="9525">
            <a:noFill/>
            <a:miter lim="800000"/>
            <a:headEnd/>
            <a:tailEnd/>
          </a:ln>
        </p:spPr>
        <p:txBody>
          <a:bodyPr wrap="none">
            <a:spAutoFit/>
          </a:bodyPr>
          <a:lstStyle/>
          <a:p>
            <a:r>
              <a:rPr lang="en-US" b="1">
                <a:latin typeface="Arial" charset="0"/>
              </a:rPr>
              <a:t>Commonly Used Output Devices</a:t>
            </a:r>
          </a:p>
        </p:txBody>
      </p:sp>
      <p:sp>
        <p:nvSpPr>
          <p:cNvPr id="98308" name="Rectangle 4"/>
          <p:cNvSpPr>
            <a:spLocks noChangeArrowheads="1"/>
          </p:cNvSpPr>
          <p:nvPr/>
        </p:nvSpPr>
        <p:spPr bwMode="auto">
          <a:xfrm>
            <a:off x="361950" y="1860550"/>
            <a:ext cx="4572000" cy="1917700"/>
          </a:xfrm>
          <a:prstGeom prst="rect">
            <a:avLst/>
          </a:prstGeom>
          <a:noFill/>
          <a:ln w="9525">
            <a:noFill/>
            <a:miter lim="800000"/>
            <a:headEnd/>
            <a:tailEnd/>
          </a:ln>
        </p:spPr>
        <p:txBody>
          <a:bodyPr>
            <a:spAutoFit/>
          </a:bodyPr>
          <a:lstStyle/>
          <a:p>
            <a:pPr>
              <a:buFontTx/>
              <a:buChar char="•"/>
            </a:pPr>
            <a:r>
              <a:rPr lang="en-US">
                <a:latin typeface="Arial" charset="0"/>
              </a:rPr>
              <a:t> Monitors</a:t>
            </a:r>
          </a:p>
          <a:p>
            <a:pPr>
              <a:buFontTx/>
              <a:buChar char="•"/>
            </a:pPr>
            <a:r>
              <a:rPr lang="en-US">
                <a:latin typeface="Arial" charset="0"/>
              </a:rPr>
              <a:t> Printers</a:t>
            </a:r>
          </a:p>
          <a:p>
            <a:pPr>
              <a:buFontTx/>
              <a:buChar char="•"/>
            </a:pPr>
            <a:r>
              <a:rPr lang="en-US">
                <a:latin typeface="Arial" charset="0"/>
              </a:rPr>
              <a:t> Plotters</a:t>
            </a:r>
          </a:p>
          <a:p>
            <a:pPr>
              <a:buFontTx/>
              <a:buChar char="•"/>
            </a:pPr>
            <a:r>
              <a:rPr lang="en-US">
                <a:latin typeface="Arial" charset="0"/>
              </a:rPr>
              <a:t> Screen image projector</a:t>
            </a:r>
          </a:p>
          <a:p>
            <a:pPr>
              <a:buFontTx/>
              <a:buChar char="•"/>
            </a:pPr>
            <a:r>
              <a:rPr lang="en-US">
                <a:latin typeface="Arial" charset="0"/>
              </a:rPr>
              <a:t> Voice response systems</a:t>
            </a: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99331" name="Rectangle 3"/>
          <p:cNvSpPr>
            <a:spLocks noChangeArrowheads="1"/>
          </p:cNvSpPr>
          <p:nvPr/>
        </p:nvSpPr>
        <p:spPr bwMode="auto">
          <a:xfrm>
            <a:off x="3259138" y="931863"/>
            <a:ext cx="2601912" cy="457200"/>
          </a:xfrm>
          <a:prstGeom prst="rect">
            <a:avLst/>
          </a:prstGeom>
          <a:noFill/>
          <a:ln w="9525">
            <a:noFill/>
            <a:miter lim="800000"/>
            <a:headEnd/>
            <a:tailEnd/>
          </a:ln>
        </p:spPr>
        <p:txBody>
          <a:bodyPr wrap="none">
            <a:spAutoFit/>
          </a:bodyPr>
          <a:lstStyle/>
          <a:p>
            <a:r>
              <a:rPr lang="en-US" b="1">
                <a:latin typeface="Arial" charset="0"/>
              </a:rPr>
              <a:t>Types of Output </a:t>
            </a:r>
          </a:p>
        </p:txBody>
      </p:sp>
      <p:sp>
        <p:nvSpPr>
          <p:cNvPr id="99332" name="Rectangle 4"/>
          <p:cNvSpPr>
            <a:spLocks noChangeArrowheads="1"/>
          </p:cNvSpPr>
          <p:nvPr/>
        </p:nvSpPr>
        <p:spPr bwMode="auto">
          <a:xfrm>
            <a:off x="361950" y="1289050"/>
            <a:ext cx="8401050" cy="5568950"/>
          </a:xfrm>
          <a:prstGeom prst="rect">
            <a:avLst/>
          </a:prstGeom>
          <a:noFill/>
          <a:ln w="9525">
            <a:noFill/>
            <a:miter lim="800000"/>
            <a:headEnd/>
            <a:tailEnd/>
          </a:ln>
        </p:spPr>
        <p:txBody>
          <a:bodyPr>
            <a:spAutoFit/>
          </a:bodyPr>
          <a:lstStyle/>
          <a:p>
            <a:pPr algn="just"/>
            <a:r>
              <a:rPr lang="en-US" b="1">
                <a:latin typeface="Arial" charset="0"/>
              </a:rPr>
              <a:t>Soft-copy output</a:t>
            </a:r>
          </a:p>
          <a:p>
            <a:pPr algn="just">
              <a:buFontTx/>
              <a:buChar char="•"/>
            </a:pPr>
            <a:r>
              <a:rPr lang="en-US">
                <a:latin typeface="Arial" charset="0"/>
              </a:rPr>
              <a:t>Not produced on a paper or some material that can be touched  and carried for being shown to others </a:t>
            </a:r>
          </a:p>
          <a:p>
            <a:pPr algn="just">
              <a:buFontTx/>
              <a:buChar char="•"/>
            </a:pPr>
            <a:r>
              <a:rPr lang="en-US">
                <a:latin typeface="Arial" charset="0"/>
              </a:rPr>
              <a:t>Temporary in nature and vanish after use</a:t>
            </a:r>
          </a:p>
          <a:p>
            <a:pPr algn="just">
              <a:buFontTx/>
              <a:buChar char="•"/>
            </a:pPr>
            <a:r>
              <a:rPr lang="en-US">
                <a:latin typeface="Arial" charset="0"/>
              </a:rPr>
              <a:t>Examples are output displayed on a terminal screen or spoken out  by a voice response system</a:t>
            </a:r>
          </a:p>
          <a:p>
            <a:pPr algn="just"/>
            <a:endParaRPr lang="en-US" b="1">
              <a:latin typeface="Arial" charset="0"/>
            </a:endParaRPr>
          </a:p>
          <a:p>
            <a:pPr algn="just"/>
            <a:r>
              <a:rPr lang="en-US" b="1">
                <a:latin typeface="Arial" charset="0"/>
              </a:rPr>
              <a:t>Hard-copy output</a:t>
            </a:r>
          </a:p>
          <a:p>
            <a:pPr algn="just">
              <a:buFontTx/>
              <a:buChar char="•"/>
            </a:pPr>
            <a:r>
              <a:rPr lang="en-US">
                <a:latin typeface="Arial" charset="0"/>
              </a:rPr>
              <a:t>Produced on a paper or some material that can be touched and  carried for being shown to others</a:t>
            </a:r>
          </a:p>
          <a:p>
            <a:pPr algn="just">
              <a:buFontTx/>
              <a:buChar char="•"/>
            </a:pPr>
            <a:r>
              <a:rPr lang="en-US">
                <a:latin typeface="Arial" charset="0"/>
              </a:rPr>
              <a:t>Permanent in nature and can be kept in paper files or can            be  looked at a later time when the person is not using the computer</a:t>
            </a:r>
          </a:p>
          <a:p>
            <a:pPr algn="just">
              <a:buFontTx/>
              <a:buChar char="•"/>
            </a:pPr>
            <a:r>
              <a:rPr lang="en-US">
                <a:latin typeface="Arial" charset="0"/>
              </a:rPr>
              <a:t> Examples are output produced by printers or plotters on paper</a:t>
            </a: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00355" name="Rectangle 3"/>
          <p:cNvSpPr>
            <a:spLocks noChangeArrowheads="1"/>
          </p:cNvSpPr>
          <p:nvPr/>
        </p:nvSpPr>
        <p:spPr bwMode="auto">
          <a:xfrm>
            <a:off x="477838" y="1350963"/>
            <a:ext cx="1470025" cy="457200"/>
          </a:xfrm>
          <a:prstGeom prst="rect">
            <a:avLst/>
          </a:prstGeom>
          <a:noFill/>
          <a:ln w="9525">
            <a:noFill/>
            <a:miter lim="800000"/>
            <a:headEnd/>
            <a:tailEnd/>
          </a:ln>
        </p:spPr>
        <p:txBody>
          <a:bodyPr wrap="none">
            <a:spAutoFit/>
          </a:bodyPr>
          <a:lstStyle/>
          <a:p>
            <a:r>
              <a:rPr lang="en-US" b="1">
                <a:latin typeface="Arial" charset="0"/>
              </a:rPr>
              <a:t>Monitors</a:t>
            </a:r>
          </a:p>
        </p:txBody>
      </p:sp>
      <p:sp>
        <p:nvSpPr>
          <p:cNvPr id="100356" name="Rectangle 4"/>
          <p:cNvSpPr>
            <a:spLocks noChangeArrowheads="1"/>
          </p:cNvSpPr>
          <p:nvPr/>
        </p:nvSpPr>
        <p:spPr bwMode="auto">
          <a:xfrm>
            <a:off x="361950" y="2127250"/>
            <a:ext cx="8401050" cy="1917700"/>
          </a:xfrm>
          <a:prstGeom prst="rect">
            <a:avLst/>
          </a:prstGeom>
          <a:noFill/>
          <a:ln w="9525">
            <a:noFill/>
            <a:miter lim="800000"/>
            <a:headEnd/>
            <a:tailEnd/>
          </a:ln>
        </p:spPr>
        <p:txBody>
          <a:bodyPr>
            <a:spAutoFit/>
          </a:bodyPr>
          <a:lstStyle/>
          <a:p>
            <a:pPr>
              <a:buFontTx/>
              <a:buChar char="•"/>
            </a:pPr>
            <a:r>
              <a:rPr lang="en-US">
                <a:latin typeface="Arial" charset="0"/>
              </a:rPr>
              <a:t>Monitors are the most popular output devices used for producing soft-copy output</a:t>
            </a:r>
          </a:p>
          <a:p>
            <a:pPr>
              <a:buFontTx/>
              <a:buChar char="•"/>
            </a:pPr>
            <a:r>
              <a:rPr lang="en-US">
                <a:latin typeface="Arial" charset="0"/>
              </a:rPr>
              <a:t>Display the output on a television like screen</a:t>
            </a:r>
          </a:p>
          <a:p>
            <a:pPr>
              <a:buFontTx/>
              <a:buChar char="•"/>
            </a:pPr>
            <a:r>
              <a:rPr lang="en-US">
                <a:latin typeface="Arial" charset="0"/>
              </a:rPr>
              <a:t>Monitor associated with a keyboard is called a video display terminal (VDT). It is the most popular I/O device</a:t>
            </a: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pic>
        <p:nvPicPr>
          <p:cNvPr id="101379" name="Picture 5"/>
          <p:cNvPicPr>
            <a:picLocks noGrp="1" noChangeAspect="1" noChangeArrowheads="1"/>
          </p:cNvPicPr>
          <p:nvPr>
            <p:ph idx="1"/>
          </p:nvPr>
        </p:nvPicPr>
        <p:blipFill>
          <a:blip r:embed="rId3" cstate="print"/>
          <a:srcRect/>
          <a:stretch>
            <a:fillRect/>
          </a:stretch>
        </p:blipFill>
        <p:spPr>
          <a:xfrm>
            <a:off x="0" y="1046163"/>
            <a:ext cx="9144000" cy="4437062"/>
          </a:xfrm>
          <a:noFill/>
        </p:spPr>
      </p:pic>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02403" name="Text Box 5"/>
          <p:cNvSpPr txBox="1">
            <a:spLocks noChangeArrowheads="1"/>
          </p:cNvSpPr>
          <p:nvPr/>
        </p:nvSpPr>
        <p:spPr bwMode="auto">
          <a:xfrm>
            <a:off x="400050" y="1219200"/>
            <a:ext cx="8267700" cy="3925888"/>
          </a:xfrm>
          <a:prstGeom prst="rect">
            <a:avLst/>
          </a:prstGeom>
          <a:noFill/>
          <a:ln w="9525">
            <a:noFill/>
            <a:miter lim="800000"/>
            <a:headEnd/>
            <a:tailEnd/>
          </a:ln>
        </p:spPr>
        <p:txBody>
          <a:bodyPr>
            <a:spAutoFit/>
          </a:bodyPr>
          <a:lstStyle/>
          <a:p>
            <a:pPr algn="just">
              <a:spcBef>
                <a:spcPct val="50000"/>
              </a:spcBef>
            </a:pPr>
            <a:r>
              <a:rPr lang="en-US" b="1">
                <a:latin typeface="Arial" charset="0"/>
              </a:rPr>
              <a:t>Types of Monitors</a:t>
            </a:r>
          </a:p>
          <a:p>
            <a:pPr algn="just">
              <a:spcBef>
                <a:spcPct val="50000"/>
              </a:spcBef>
            </a:pPr>
            <a:endParaRPr lang="en-US" b="1">
              <a:latin typeface="Arial" charset="0"/>
            </a:endParaRPr>
          </a:p>
          <a:p>
            <a:pPr algn="just"/>
            <a:r>
              <a:rPr lang="en-US" b="1">
                <a:latin typeface="Arial" charset="0"/>
              </a:rPr>
              <a:t>Cathode-ray-tube (CRT)</a:t>
            </a:r>
            <a:r>
              <a:rPr lang="en-US">
                <a:latin typeface="Arial" charset="0"/>
              </a:rPr>
              <a:t> monitors look like a television</a:t>
            </a:r>
          </a:p>
          <a:p>
            <a:pPr algn="just"/>
            <a:r>
              <a:rPr lang="en-US">
                <a:latin typeface="Arial" charset="0"/>
              </a:rPr>
              <a:t>and are normally used with non-portable computer systems</a:t>
            </a:r>
          </a:p>
          <a:p>
            <a:pPr algn="just"/>
            <a:endParaRPr lang="en-US">
              <a:latin typeface="Arial" charset="0"/>
            </a:endParaRPr>
          </a:p>
          <a:p>
            <a:pPr algn="just"/>
            <a:r>
              <a:rPr lang="en-US" b="1">
                <a:latin typeface="Arial" charset="0"/>
              </a:rPr>
              <a:t>Flat-panel monitors</a:t>
            </a:r>
            <a:r>
              <a:rPr lang="en-US">
                <a:latin typeface="Arial" charset="0"/>
              </a:rPr>
              <a:t> are thinner and lighter and are commonly used with portable computer systems like notebook computers. Now they are also used with non portable desktop computer systems because they occupy less table space.</a:t>
            </a: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03427" name="Text Box 4"/>
          <p:cNvSpPr txBox="1">
            <a:spLocks noChangeArrowheads="1"/>
          </p:cNvSpPr>
          <p:nvPr/>
        </p:nvSpPr>
        <p:spPr bwMode="auto">
          <a:xfrm>
            <a:off x="2305050" y="1009650"/>
            <a:ext cx="4572000" cy="457200"/>
          </a:xfrm>
          <a:prstGeom prst="rect">
            <a:avLst/>
          </a:prstGeom>
          <a:noFill/>
          <a:ln w="9525">
            <a:noFill/>
            <a:miter lim="800000"/>
            <a:headEnd/>
            <a:tailEnd/>
          </a:ln>
        </p:spPr>
        <p:txBody>
          <a:bodyPr>
            <a:spAutoFit/>
          </a:bodyPr>
          <a:lstStyle/>
          <a:p>
            <a:pPr>
              <a:spcBef>
                <a:spcPct val="50000"/>
              </a:spcBef>
            </a:pPr>
            <a:r>
              <a:rPr lang="en-US" b="1">
                <a:latin typeface="Arial" charset="0"/>
              </a:rPr>
              <a:t>Refresh Cathode Ray Tube </a:t>
            </a:r>
          </a:p>
        </p:txBody>
      </p:sp>
      <p:sp>
        <p:nvSpPr>
          <p:cNvPr id="103428" name="Text Box 5"/>
          <p:cNvSpPr txBox="1">
            <a:spLocks noChangeArrowheads="1"/>
          </p:cNvSpPr>
          <p:nvPr/>
        </p:nvSpPr>
        <p:spPr bwMode="auto">
          <a:xfrm>
            <a:off x="457200" y="1828800"/>
            <a:ext cx="8343900" cy="3378200"/>
          </a:xfrm>
          <a:prstGeom prst="rect">
            <a:avLst/>
          </a:prstGeom>
          <a:noFill/>
          <a:ln w="9525">
            <a:noFill/>
            <a:miter lim="800000"/>
            <a:headEnd/>
            <a:tailEnd/>
          </a:ln>
        </p:spPr>
        <p:txBody>
          <a:bodyPr>
            <a:spAutoFit/>
          </a:bodyPr>
          <a:lstStyle/>
          <a:p>
            <a:pPr algn="just"/>
            <a:r>
              <a:rPr lang="en-US">
                <a:latin typeface="Arial" charset="0"/>
              </a:rPr>
              <a:t>The Cathode Ray Tube (CRT) is a vacuum tube containing an electron gun (a source of electrons) and a fluorescent screen, with internal or external means to accelerate and deflect the electron beam, used to create images in the form of light emitted from the fluorescent screen. The image may represent electrical waveforms (oscilloscope), pictures (television, computer monitor), radar targets and others.</a:t>
            </a:r>
          </a:p>
          <a:p>
            <a:r>
              <a:rPr lang="en-US">
                <a:latin typeface="Arial" charset="0"/>
              </a:rPr>
              <a:t>The CRT uses an evacuated glass envelope which is large, deep, heavy, and relatively fragile.</a:t>
            </a: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1568450" y="0"/>
            <a:ext cx="7575550" cy="587375"/>
          </a:xfrm>
          <a:noFill/>
          <a:ln w="12700" algn="ctr">
            <a:miter lim="800000"/>
            <a:headEnd/>
            <a:tailEnd/>
          </a:ln>
        </p:spPr>
        <p:txBody>
          <a:bodyPr vert="horz" wrap="none" lIns="63500" tIns="25400" rIns="63500" bIns="25400" numCol="1" anchor="t" anchorCtr="0" compatLnSpc="1">
            <a:prstTxWarp prst="textNoShape">
              <a:avLst/>
            </a:prstTxWarp>
            <a:spAutoFit/>
          </a:bodyPr>
          <a:lstStyle/>
          <a:p>
            <a:pPr>
              <a:lnSpc>
                <a:spcPct val="88000"/>
              </a:lnSpc>
            </a:pPr>
            <a:r>
              <a:rPr lang="en-US" sz="4000" b="1" smtClean="0">
                <a:solidFill>
                  <a:srgbClr val="FEF800"/>
                </a:solidFill>
                <a:latin typeface="Avant Garde" charset="0"/>
              </a:rPr>
              <a:t>Introduction to Output Devices</a:t>
            </a:r>
          </a:p>
        </p:txBody>
      </p:sp>
      <p:sp>
        <p:nvSpPr>
          <p:cNvPr id="107523" name="Text Box 4"/>
          <p:cNvSpPr txBox="1">
            <a:spLocks noChangeArrowheads="1"/>
          </p:cNvSpPr>
          <p:nvPr/>
        </p:nvSpPr>
        <p:spPr bwMode="auto">
          <a:xfrm>
            <a:off x="584379" y="1560758"/>
            <a:ext cx="7981950" cy="4862870"/>
          </a:xfrm>
          <a:prstGeom prst="rect">
            <a:avLst/>
          </a:prstGeom>
          <a:noFill/>
          <a:ln w="9525">
            <a:noFill/>
            <a:miter lim="800000"/>
            <a:headEnd/>
            <a:tailEnd/>
          </a:ln>
        </p:spPr>
        <p:txBody>
          <a:bodyPr>
            <a:spAutoFit/>
          </a:bodyPr>
          <a:lstStyle/>
          <a:p>
            <a:pPr algn="just">
              <a:spcBef>
                <a:spcPct val="50000"/>
              </a:spcBef>
            </a:pPr>
            <a:r>
              <a:rPr lang="en-US" sz="2000" dirty="0" smtClean="0">
                <a:latin typeface="Arial" charset="0"/>
              </a:rPr>
              <a:t>A </a:t>
            </a:r>
            <a:r>
              <a:rPr lang="en-US" sz="2000" b="1" dirty="0" smtClean="0">
                <a:latin typeface="Arial" charset="0"/>
              </a:rPr>
              <a:t>raster scan</a:t>
            </a:r>
            <a:r>
              <a:rPr lang="en-US" sz="2000" dirty="0" smtClean="0">
                <a:latin typeface="Arial" charset="0"/>
              </a:rPr>
              <a:t>, or </a:t>
            </a:r>
            <a:r>
              <a:rPr lang="en-US" sz="2000" b="1" dirty="0" smtClean="0">
                <a:latin typeface="Arial" charset="0"/>
              </a:rPr>
              <a:t>raster scanning</a:t>
            </a:r>
            <a:r>
              <a:rPr lang="en-US" sz="2000" dirty="0" smtClean="0">
                <a:latin typeface="Arial" charset="0"/>
              </a:rPr>
              <a:t>, is the rectangular pattern of image capture and reconstruction in television. </a:t>
            </a:r>
          </a:p>
          <a:p>
            <a:pPr algn="just">
              <a:spcBef>
                <a:spcPct val="50000"/>
              </a:spcBef>
            </a:pPr>
            <a:r>
              <a:rPr lang="en-US" sz="2000" dirty="0" smtClean="0">
                <a:latin typeface="Arial" charset="0"/>
              </a:rPr>
              <a:t>It's </a:t>
            </a:r>
            <a:r>
              <a:rPr lang="en-US" sz="2000" dirty="0">
                <a:latin typeface="Arial" charset="0"/>
              </a:rPr>
              <a:t>a systematic process of covering the area progressively, one line at a time. Although often a great deal faster, it's similar in the most-general sense to how one's gaze travels when one reads text.</a:t>
            </a:r>
          </a:p>
          <a:p>
            <a:pPr algn="just">
              <a:spcBef>
                <a:spcPct val="50000"/>
              </a:spcBef>
            </a:pPr>
            <a:r>
              <a:rPr lang="en-US" sz="2000" dirty="0">
                <a:latin typeface="Arial" charset="0"/>
              </a:rPr>
              <a:t>In a raster scan, an image is subdivided into a sequence of (usually horizontal) strips known as "scan lines". </a:t>
            </a:r>
          </a:p>
          <a:p>
            <a:pPr algn="just">
              <a:spcBef>
                <a:spcPct val="50000"/>
              </a:spcBef>
            </a:pPr>
            <a:r>
              <a:rPr lang="en-US" sz="2000" dirty="0">
                <a:latin typeface="Arial" charset="0"/>
              </a:rPr>
              <a:t>Each scan line can be transmitted in the form of an analog signal as it is read from the video source, as in television systems, or can be further divided into discrete pixels for processing in a computer system. </a:t>
            </a:r>
          </a:p>
          <a:p>
            <a:pPr algn="just">
              <a:spcBef>
                <a:spcPct val="50000"/>
              </a:spcBef>
            </a:pPr>
            <a:r>
              <a:rPr lang="en-US" sz="2000" dirty="0">
                <a:latin typeface="Arial" charset="0"/>
              </a:rPr>
              <a:t>This ordering of pixels by rows is known as raster order, or raster scan order. </a:t>
            </a:r>
          </a:p>
        </p:txBody>
      </p:sp>
      <p:sp>
        <p:nvSpPr>
          <p:cNvPr id="4" name="Text Box 3"/>
          <p:cNvSpPr txBox="1">
            <a:spLocks noChangeArrowheads="1"/>
          </p:cNvSpPr>
          <p:nvPr/>
        </p:nvSpPr>
        <p:spPr bwMode="auto">
          <a:xfrm>
            <a:off x="2305050" y="816467"/>
            <a:ext cx="3924300" cy="457200"/>
          </a:xfrm>
          <a:prstGeom prst="rect">
            <a:avLst/>
          </a:prstGeom>
          <a:noFill/>
          <a:ln w="9525">
            <a:noFill/>
            <a:miter lim="800000"/>
            <a:headEnd/>
            <a:tailEnd/>
          </a:ln>
        </p:spPr>
        <p:txBody>
          <a:bodyPr>
            <a:spAutoFit/>
          </a:bodyPr>
          <a:lstStyle/>
          <a:p>
            <a:pPr algn="ctr">
              <a:spcBef>
                <a:spcPct val="50000"/>
              </a:spcBef>
            </a:pPr>
            <a:r>
              <a:rPr lang="en-US" b="1" dirty="0">
                <a:latin typeface="Arial" charset="0"/>
              </a:rPr>
              <a:t>Raster Scan Display </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resentation_MC_HR_141004">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Presentation_MC_HR_141004</Template>
  <TotalTime>2655</TotalTime>
  <Words>7501</Words>
  <Application>Microsoft Office PowerPoint</Application>
  <PresentationFormat>On-screen Show (4:3)</PresentationFormat>
  <Paragraphs>1011</Paragraphs>
  <Slides>134</Slides>
  <Notes>123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36" baseType="lpstr">
      <vt:lpstr>Presentation_MC_HR_141004</vt:lpstr>
      <vt:lpstr>File</vt:lpstr>
      <vt:lpstr>Fundamentals of  Information Technology UNIT - II</vt:lpstr>
      <vt:lpstr>Learning Objectives</vt:lpstr>
      <vt:lpstr>Learning Objectives</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Introduction to Software</vt:lpstr>
      <vt:lpstr>Incremental Process Models </vt:lpstr>
      <vt:lpstr>Introduction to Software</vt:lpstr>
      <vt:lpstr>Introduction to Software</vt:lpstr>
      <vt:lpstr>Introduction to Software</vt:lpstr>
      <vt:lpstr>Introduction to Software</vt:lpstr>
      <vt:lpstr>Introduction to Software</vt:lpstr>
      <vt:lpstr>SDLC</vt:lpstr>
      <vt:lpstr>SDLC</vt:lpstr>
      <vt:lpstr>SDLC</vt:lpstr>
      <vt:lpstr>SDLC</vt:lpstr>
      <vt:lpstr>SDLC</vt:lpstr>
      <vt:lpstr>SDLC</vt:lpstr>
      <vt:lpstr>SDLC</vt:lpstr>
      <vt:lpstr>Slide 31</vt:lpstr>
      <vt:lpstr>SDLC</vt:lpstr>
      <vt:lpstr>SDLC</vt:lpstr>
      <vt:lpstr>SDLC</vt:lpstr>
      <vt:lpstr>SDLC</vt:lpstr>
      <vt:lpstr>Slide 36</vt:lpstr>
      <vt:lpstr>Decision Table</vt:lpstr>
      <vt:lpstr>Slide 38</vt:lpstr>
      <vt:lpstr>Decision Table - Example</vt:lpstr>
      <vt:lpstr>Decision Table - Example</vt:lpstr>
      <vt:lpstr>Decision Table - Example</vt:lpstr>
      <vt:lpstr>Decision Table - Example</vt:lpstr>
      <vt:lpstr>Decision Table - Example</vt:lpstr>
      <vt:lpstr>Slide 44</vt:lpstr>
      <vt:lpstr>Slide 45</vt:lpstr>
      <vt:lpstr>Slide 46</vt:lpstr>
      <vt:lpstr>SDLC</vt:lpstr>
      <vt:lpstr>Decision Tree - Example</vt:lpstr>
      <vt:lpstr>Decision Tree - Example</vt:lpstr>
      <vt:lpstr>Slide 50</vt:lpstr>
      <vt:lpstr>Slide 51</vt:lpstr>
      <vt:lpstr>SDLC</vt:lpstr>
      <vt:lpstr>Software Testing</vt:lpstr>
      <vt:lpstr>Software Testing</vt:lpstr>
      <vt:lpstr>Software Testing Types</vt:lpstr>
      <vt:lpstr>Software Testing Types</vt:lpstr>
      <vt:lpstr>Software Testing Types</vt:lpstr>
      <vt:lpstr>SDLC</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of Input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Output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Introduction to Storage Devices</vt:lpstr>
      <vt:lpstr>Conclusion</vt:lpstr>
      <vt:lpstr>Objective Type</vt:lpstr>
      <vt:lpstr>Short Questions</vt:lpstr>
      <vt:lpstr>Long Questions</vt:lpstr>
      <vt:lpstr>References</vt:lpstr>
    </vt:vector>
  </TitlesOfParts>
  <Company>Capital 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IT</dc:title>
  <dc:creator>Vishal Jain</dc:creator>
  <cp:lastModifiedBy>mca</cp:lastModifiedBy>
  <cp:revision>526</cp:revision>
  <cp:lastPrinted>2000-01-06T22:07:45Z</cp:lastPrinted>
  <dcterms:created xsi:type="dcterms:W3CDTF">2000-01-06T15:07:49Z</dcterms:created>
  <dcterms:modified xsi:type="dcterms:W3CDTF">2016-09-02T10:25:05Z</dcterms:modified>
</cp:coreProperties>
</file>