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148"/>
  </p:notesMasterIdLst>
  <p:handoutMasterIdLst>
    <p:handoutMasterId r:id="rId149"/>
  </p:handoutMasterIdLst>
  <p:sldIdLst>
    <p:sldId id="256" r:id="rId2"/>
    <p:sldId id="345" r:id="rId3"/>
    <p:sldId id="463" r:id="rId4"/>
    <p:sldId id="363" r:id="rId5"/>
    <p:sldId id="364" r:id="rId6"/>
    <p:sldId id="349" r:id="rId7"/>
    <p:sldId id="350" r:id="rId8"/>
    <p:sldId id="351" r:id="rId9"/>
    <p:sldId id="355" r:id="rId10"/>
    <p:sldId id="356" r:id="rId11"/>
    <p:sldId id="357" r:id="rId12"/>
    <p:sldId id="358" r:id="rId13"/>
    <p:sldId id="359" r:id="rId14"/>
    <p:sldId id="360" r:id="rId15"/>
    <p:sldId id="361" r:id="rId16"/>
    <p:sldId id="362" r:id="rId17"/>
    <p:sldId id="460" r:id="rId18"/>
    <p:sldId id="467" r:id="rId19"/>
    <p:sldId id="366" r:id="rId20"/>
    <p:sldId id="461" r:id="rId21"/>
    <p:sldId id="466" r:id="rId22"/>
    <p:sldId id="367" r:id="rId23"/>
    <p:sldId id="368" r:id="rId24"/>
    <p:sldId id="369" r:id="rId25"/>
    <p:sldId id="449" r:id="rId26"/>
    <p:sldId id="370" r:id="rId27"/>
    <p:sldId id="371" r:id="rId28"/>
    <p:sldId id="372" r:id="rId29"/>
    <p:sldId id="452" r:id="rId30"/>
    <p:sldId id="374" r:id="rId31"/>
    <p:sldId id="376" r:id="rId32"/>
    <p:sldId id="377" r:id="rId33"/>
    <p:sldId id="378" r:id="rId34"/>
    <p:sldId id="380" r:id="rId35"/>
    <p:sldId id="454" r:id="rId36"/>
    <p:sldId id="455" r:id="rId37"/>
    <p:sldId id="453" r:id="rId38"/>
    <p:sldId id="383" r:id="rId39"/>
    <p:sldId id="385" r:id="rId40"/>
    <p:sldId id="458" r:id="rId41"/>
    <p:sldId id="386" r:id="rId42"/>
    <p:sldId id="456" r:id="rId43"/>
    <p:sldId id="457" r:id="rId44"/>
    <p:sldId id="388" r:id="rId45"/>
    <p:sldId id="390" r:id="rId46"/>
    <p:sldId id="459" r:id="rId47"/>
    <p:sldId id="474" r:id="rId48"/>
    <p:sldId id="417" r:id="rId49"/>
    <p:sldId id="391" r:id="rId50"/>
    <p:sldId id="468" r:id="rId51"/>
    <p:sldId id="392" r:id="rId52"/>
    <p:sldId id="469" r:id="rId53"/>
    <p:sldId id="470" r:id="rId54"/>
    <p:sldId id="471" r:id="rId55"/>
    <p:sldId id="472" r:id="rId56"/>
    <p:sldId id="476" r:id="rId57"/>
    <p:sldId id="477" r:id="rId58"/>
    <p:sldId id="478" r:id="rId59"/>
    <p:sldId id="479" r:id="rId60"/>
    <p:sldId id="480" r:id="rId61"/>
    <p:sldId id="481" r:id="rId62"/>
    <p:sldId id="482" r:id="rId63"/>
    <p:sldId id="483" r:id="rId64"/>
    <p:sldId id="419" r:id="rId65"/>
    <p:sldId id="420" r:id="rId66"/>
    <p:sldId id="475" r:id="rId67"/>
    <p:sldId id="542" r:id="rId68"/>
    <p:sldId id="425" r:id="rId69"/>
    <p:sldId id="484" r:id="rId70"/>
    <p:sldId id="485" r:id="rId71"/>
    <p:sldId id="486" r:id="rId72"/>
    <p:sldId id="487" r:id="rId73"/>
    <p:sldId id="488" r:id="rId74"/>
    <p:sldId id="489" r:id="rId75"/>
    <p:sldId id="490" r:id="rId76"/>
    <p:sldId id="491" r:id="rId77"/>
    <p:sldId id="492" r:id="rId78"/>
    <p:sldId id="493" r:id="rId79"/>
    <p:sldId id="494" r:id="rId80"/>
    <p:sldId id="543" r:id="rId81"/>
    <p:sldId id="496" r:id="rId82"/>
    <p:sldId id="497" r:id="rId83"/>
    <p:sldId id="498" r:id="rId84"/>
    <p:sldId id="499" r:id="rId85"/>
    <p:sldId id="500" r:id="rId86"/>
    <p:sldId id="501" r:id="rId87"/>
    <p:sldId id="502" r:id="rId88"/>
    <p:sldId id="503" r:id="rId89"/>
    <p:sldId id="504" r:id="rId90"/>
    <p:sldId id="428" r:id="rId91"/>
    <p:sldId id="429" r:id="rId92"/>
    <p:sldId id="505" r:id="rId93"/>
    <p:sldId id="506" r:id="rId94"/>
    <p:sldId id="507" r:id="rId95"/>
    <p:sldId id="508" r:id="rId96"/>
    <p:sldId id="509" r:id="rId97"/>
    <p:sldId id="510" r:id="rId98"/>
    <p:sldId id="511" r:id="rId99"/>
    <p:sldId id="512" r:id="rId100"/>
    <p:sldId id="513" r:id="rId101"/>
    <p:sldId id="514" r:id="rId102"/>
    <p:sldId id="515" r:id="rId103"/>
    <p:sldId id="516" r:id="rId104"/>
    <p:sldId id="517" r:id="rId105"/>
    <p:sldId id="518" r:id="rId106"/>
    <p:sldId id="522" r:id="rId107"/>
    <p:sldId id="523" r:id="rId108"/>
    <p:sldId id="524" r:id="rId109"/>
    <p:sldId id="532" r:id="rId110"/>
    <p:sldId id="525" r:id="rId111"/>
    <p:sldId id="527" r:id="rId112"/>
    <p:sldId id="529" r:id="rId113"/>
    <p:sldId id="530" r:id="rId114"/>
    <p:sldId id="533" r:id="rId115"/>
    <p:sldId id="534" r:id="rId116"/>
    <p:sldId id="397" r:id="rId117"/>
    <p:sldId id="431" r:id="rId118"/>
    <p:sldId id="432" r:id="rId119"/>
    <p:sldId id="407" r:id="rId120"/>
    <p:sldId id="433" r:id="rId121"/>
    <p:sldId id="435" r:id="rId122"/>
    <p:sldId id="436" r:id="rId123"/>
    <p:sldId id="409" r:id="rId124"/>
    <p:sldId id="410" r:id="rId125"/>
    <p:sldId id="411" r:id="rId126"/>
    <p:sldId id="398" r:id="rId127"/>
    <p:sldId id="437" r:id="rId128"/>
    <p:sldId id="438" r:id="rId129"/>
    <p:sldId id="439" r:id="rId130"/>
    <p:sldId id="440" r:id="rId131"/>
    <p:sldId id="535" r:id="rId132"/>
    <p:sldId id="441" r:id="rId133"/>
    <p:sldId id="442" r:id="rId134"/>
    <p:sldId id="541" r:id="rId135"/>
    <p:sldId id="443" r:id="rId136"/>
    <p:sldId id="444" r:id="rId137"/>
    <p:sldId id="445" r:id="rId138"/>
    <p:sldId id="536" r:id="rId139"/>
    <p:sldId id="537" r:id="rId140"/>
    <p:sldId id="538" r:id="rId141"/>
    <p:sldId id="539" r:id="rId142"/>
    <p:sldId id="402" r:id="rId143"/>
    <p:sldId id="446" r:id="rId144"/>
    <p:sldId id="412" r:id="rId145"/>
    <p:sldId id="413" r:id="rId146"/>
    <p:sldId id="414" r:id="rId14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800"/>
    <a:srgbClr val="DCDBDF"/>
    <a:srgbClr val="006600"/>
    <a:srgbClr val="666633"/>
    <a:srgbClr val="336600"/>
    <a:srgbClr val="000099"/>
    <a:srgbClr val="E9E4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4" autoAdjust="0"/>
    <p:restoredTop sz="94660"/>
  </p:normalViewPr>
  <p:slideViewPr>
    <p:cSldViewPr snapToGrid="0">
      <p:cViewPr>
        <p:scale>
          <a:sx n="70" d="100"/>
          <a:sy n="70" d="100"/>
        </p:scale>
        <p:origin x="-1572"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550"/>
    </p:cViewPr>
  </p:sorterViewPr>
  <p:notesViewPr>
    <p:cSldViewPr snapToGrid="0">
      <p:cViewPr>
        <p:scale>
          <a:sx n="90" d="100"/>
          <a:sy n="90" d="100"/>
        </p:scale>
        <p:origin x="-960" y="-7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7" name="Rectangle 3"/>
          <p:cNvSpPr>
            <a:spLocks noGrp="1" noChangeArrowheads="1"/>
          </p:cNvSpPr>
          <p:nvPr>
            <p:ph type="dt" sz="quarter" idx="1"/>
          </p:nvPr>
        </p:nvSpPr>
        <p:spPr bwMode="auto">
          <a:xfrm>
            <a:off x="3900488" y="201613"/>
            <a:ext cx="3170237" cy="481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dirty="0">
                <a:latin typeface="Arial" pitchFamily="34" charset="0"/>
                <a:cs typeface="Arial" pitchFamily="34" charset="0"/>
              </a:defRPr>
            </a:lvl1pPr>
          </a:lstStyle>
          <a:p>
            <a:pPr>
              <a:defRPr/>
            </a:pPr>
            <a:r>
              <a:rPr lang="en-US"/>
              <a:t>MCA-101, Fundamentals of IT</a:t>
            </a:r>
          </a:p>
        </p:txBody>
      </p:sp>
      <p:sp>
        <p:nvSpPr>
          <p:cNvPr id="26628" name="Rectangle 4"/>
          <p:cNvSpPr>
            <a:spLocks noGrp="1" noChangeArrowheads="1"/>
          </p:cNvSpPr>
          <p:nvPr>
            <p:ph type="ftr" sz="quarter" idx="2"/>
          </p:nvPr>
        </p:nvSpPr>
        <p:spPr bwMode="auto">
          <a:xfrm>
            <a:off x="255588" y="8837613"/>
            <a:ext cx="7059612"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900" b="0" dirty="0">
                <a:solidFill>
                  <a:schemeClr val="tx1"/>
                </a:solidFill>
                <a:latin typeface="Arial" charset="0"/>
                <a:cs typeface="Arial" charset="0"/>
              </a:defRPr>
            </a:lvl1pPr>
          </a:lstStyle>
          <a:p>
            <a:pPr>
              <a:defRPr/>
            </a:pPr>
            <a:r>
              <a:rPr lang="en-US"/>
              <a:t>© </a:t>
            </a:r>
            <a:r>
              <a:rPr lang="en-US" err="1"/>
              <a:t>Bharati</a:t>
            </a:r>
            <a:r>
              <a:rPr lang="en-US"/>
              <a:t> </a:t>
            </a:r>
            <a:r>
              <a:rPr lang="en-US" err="1"/>
              <a:t>Vidyapeeth’s</a:t>
            </a:r>
            <a:r>
              <a:rPr lang="en-US"/>
              <a:t> Institute of Computer Applications and Management, New Delhi-63 by </a:t>
            </a:r>
            <a:r>
              <a:rPr lang="en-US" err="1" smtClean="0"/>
              <a:t>Narinder</a:t>
            </a:r>
            <a:r>
              <a:rPr lang="en-US" smtClean="0"/>
              <a:t> </a:t>
            </a:r>
            <a:r>
              <a:rPr lang="en-US" err="1" smtClean="0"/>
              <a:t>Kaur</a:t>
            </a:r>
            <a:endParaRPr lang="en-US"/>
          </a:p>
        </p:txBody>
      </p:sp>
      <p:sp>
        <p:nvSpPr>
          <p:cNvPr id="26629" name="Rectangle 5"/>
          <p:cNvSpPr>
            <a:spLocks noGrp="1" noChangeArrowheads="1"/>
          </p:cNvSpPr>
          <p:nvPr>
            <p:ph type="sldNum" sz="quarter" idx="3"/>
          </p:nvPr>
        </p:nvSpPr>
        <p:spPr bwMode="auto">
          <a:xfrm>
            <a:off x="6656388" y="8875713"/>
            <a:ext cx="658812"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100" dirty="0">
                <a:cs typeface="+mn-cs"/>
              </a:defRPr>
            </a:lvl1pPr>
          </a:lstStyle>
          <a:p>
            <a:pPr>
              <a:defRPr/>
            </a:pPr>
            <a:r>
              <a:rPr lang="en-US"/>
              <a:t>U3.</a:t>
            </a:r>
            <a:fld id="{A09B502E-4C22-45A2-AB2A-16FB07884A6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35843"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157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35847"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FC54FD8E-5F07-4826-A207-54130464B95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850D447D-E39F-40D3-BEF9-36035CD9E7C8}" type="slidenum">
              <a:rPr lang="he-IL" smtClean="0"/>
              <a:pPr>
                <a:defRPr/>
              </a:pPr>
              <a:t>109</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3DEC2D71-7ADC-4235-89DB-09484B75E73F}" type="slidenum">
              <a:rPr lang="he-IL" smtClean="0"/>
              <a:pPr>
                <a:defRPr/>
              </a:pPr>
              <a:t>114</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D32A4342-6138-4EB3-B912-83477B921EA9}" type="slidenum">
              <a:rPr lang="he-IL" smtClean="0"/>
              <a:pPr>
                <a:defRPr/>
              </a:pPr>
              <a:t>115</a:t>
            </a:fld>
            <a:endParaRPr lang="en-US"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71EC479-5BDB-47F3-9BFB-2EDBE84EEC55}" type="slidenum">
              <a:rPr lang="en-US"/>
              <a:pPr>
                <a:defRPr/>
              </a:pPr>
              <a:t>140</a:t>
            </a:fld>
            <a:endParaRPr lang="en-US"/>
          </a:p>
        </p:txBody>
      </p:sp>
      <p:sp>
        <p:nvSpPr>
          <p:cNvPr id="161795" name="Rectangle 2"/>
          <p:cNvSpPr>
            <a:spLocks noGrp="1" noRot="1" noChangeAspect="1" noChangeArrowheads="1" noTextEdit="1"/>
          </p:cNvSpPr>
          <p:nvPr>
            <p:ph type="sldImg"/>
          </p:nvPr>
        </p:nvSpPr>
        <p:spPr>
          <a:xfrm>
            <a:off x="1260475" y="720725"/>
            <a:ext cx="4795838" cy="3597275"/>
          </a:xfrm>
          <a:ln cap="flat"/>
        </p:spPr>
      </p:sp>
      <p:sp>
        <p:nvSpPr>
          <p:cNvPr id="161796" name="Rectangle 3"/>
          <p:cNvSpPr>
            <a:spLocks noGrp="1" noChangeArrowheads="1"/>
          </p:cNvSpPr>
          <p:nvPr>
            <p:ph type="body" idx="1"/>
          </p:nvPr>
        </p:nvSpPr>
        <p:spPr>
          <a:xfrm>
            <a:off x="971550" y="4557713"/>
            <a:ext cx="5370513" cy="4324350"/>
          </a:xfrm>
          <a:noFill/>
          <a:ln/>
        </p:spPr>
        <p:txBody>
          <a:bodyPr/>
          <a:lstStyle/>
          <a:p>
            <a:pPr lvl="1"/>
            <a:endParaRPr lang="en-US" sz="1000"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E8F3BA69-9221-431A-9AD9-BEE280BACF7D}" type="slidenum">
              <a:rPr lang="en-US" smtClean="0">
                <a:cs typeface="Arial" charset="0"/>
              </a:rPr>
              <a:pPr/>
              <a:t>143</a:t>
            </a:fld>
            <a:endParaRPr lang="en-US" smtClean="0">
              <a:cs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lIns="96661" tIns="48331" rIns="96661" bIns="48331"/>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srcRect/>
          <a:stretch>
            <a:fillRect/>
          </a:stretch>
        </p:blipFill>
        <p:spPr bwMode="auto">
          <a:xfrm>
            <a:off x="3270250" y="57150"/>
            <a:ext cx="2633663" cy="1158875"/>
          </a:xfrm>
          <a:prstGeom prst="rect">
            <a:avLst/>
          </a:prstGeom>
          <a:noFill/>
          <a:ln w="9525">
            <a:noFill/>
            <a:miter lim="800000"/>
            <a:headEnd/>
            <a:tailEnd/>
          </a:ln>
        </p:spPr>
      </p:pic>
      <p:grpSp>
        <p:nvGrpSpPr>
          <p:cNvPr id="4" name="Group 30"/>
          <p:cNvGrpSpPr>
            <a:grpSpLocks/>
          </p:cNvGrpSpPr>
          <p:nvPr userDrawn="1"/>
        </p:nvGrpSpPr>
        <p:grpSpPr bwMode="auto">
          <a:xfrm>
            <a:off x="0" y="6513513"/>
            <a:ext cx="9144000" cy="344487"/>
            <a:chOff x="0" y="4103"/>
            <a:chExt cx="5760" cy="217"/>
          </a:xfrm>
        </p:grpSpPr>
        <p:sp>
          <p:nvSpPr>
            <p:cNvPr id="5"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dirty="0">
                  <a:solidFill>
                    <a:schemeClr val="bg1"/>
                  </a:solidFill>
                  <a:latin typeface="Arial" charset="0"/>
                </a:rPr>
                <a:t>© </a:t>
              </a:r>
              <a:r>
                <a:rPr lang="en-US" sz="1100" b="1" dirty="0" err="1">
                  <a:solidFill>
                    <a:schemeClr val="bg1"/>
                  </a:solidFill>
                  <a:latin typeface="Arial" charset="0"/>
                </a:rPr>
                <a:t>Bharati</a:t>
              </a:r>
              <a:r>
                <a:rPr lang="en-US" sz="1100" b="1" dirty="0">
                  <a:solidFill>
                    <a:schemeClr val="bg1"/>
                  </a:solidFill>
                  <a:latin typeface="Arial" charset="0"/>
                </a:rPr>
                <a:t> </a:t>
              </a:r>
              <a:r>
                <a:rPr lang="en-US" sz="1100" b="1" dirty="0" err="1">
                  <a:solidFill>
                    <a:schemeClr val="bg1"/>
                  </a:solidFill>
                  <a:latin typeface="Arial" charset="0"/>
                </a:rPr>
                <a:t>Vidyapeeth’s</a:t>
              </a:r>
              <a:r>
                <a:rPr lang="en-US" sz="1100" b="1" dirty="0">
                  <a:solidFill>
                    <a:schemeClr val="bg1"/>
                  </a:solidFill>
                  <a:latin typeface="Arial" charset="0"/>
                </a:rPr>
                <a:t> Institute of Computer Applications and Management, New Delhi-63 by </a:t>
              </a:r>
              <a:r>
                <a:rPr lang="en-US" sz="1100" b="1" dirty="0" err="1">
                  <a:solidFill>
                    <a:schemeClr val="bg1"/>
                  </a:solidFill>
                  <a:latin typeface="Arial" charset="0"/>
                </a:rPr>
                <a:t>Narinder</a:t>
              </a:r>
              <a:r>
                <a:rPr lang="en-US" sz="1100" b="1" dirty="0">
                  <a:solidFill>
                    <a:schemeClr val="bg1"/>
                  </a:solidFill>
                  <a:latin typeface="Arial" charset="0"/>
                </a:rPr>
                <a:t> </a:t>
              </a:r>
              <a:r>
                <a:rPr lang="en-US" sz="1100" b="1" dirty="0" err="1">
                  <a:solidFill>
                    <a:schemeClr val="bg1"/>
                  </a:solidFill>
                  <a:latin typeface="Arial" charset="0"/>
                </a:rPr>
                <a:t>Kaur</a:t>
              </a:r>
              <a:endParaRPr lang="en-US" sz="1100" b="1" dirty="0">
                <a:solidFill>
                  <a:schemeClr val="bg1"/>
                </a:solidFill>
                <a:latin typeface="Arial" charset="0"/>
              </a:endParaRPr>
            </a:p>
          </p:txBody>
        </p:sp>
        <p:sp>
          <p:nvSpPr>
            <p:cNvPr id="7"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r>
                <a:rPr lang="en-US" sz="1200" b="1">
                  <a:solidFill>
                    <a:schemeClr val="bg1"/>
                  </a:solidFill>
                  <a:latin typeface="Arial" charset="0"/>
                  <a:cs typeface="+mn-cs"/>
                </a:rPr>
                <a:t>U1.</a:t>
              </a:r>
              <a:fld id="{D14917BC-E2E3-4E09-87BA-183E5DC9EE5F}"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8" name="Group 36"/>
          <p:cNvGrpSpPr>
            <a:grpSpLocks/>
          </p:cNvGrpSpPr>
          <p:nvPr userDrawn="1"/>
        </p:nvGrpSpPr>
        <p:grpSpPr bwMode="auto">
          <a:xfrm>
            <a:off x="0" y="1274763"/>
            <a:ext cx="9144000" cy="204787"/>
            <a:chOff x="0" y="803"/>
            <a:chExt cx="5760" cy="129"/>
          </a:xfrm>
        </p:grpSpPr>
        <p:sp>
          <p:nvSpPr>
            <p:cNvPr id="9"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147459" name="Rectangle 3"/>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2888" y="1014413"/>
            <a:ext cx="4278312" cy="5224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014413"/>
            <a:ext cx="4278313" cy="5224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1577934" y="0"/>
            <a:ext cx="7566066" cy="873090"/>
          </a:xfrm>
          <a:prstGeom prst="rect">
            <a:avLst/>
          </a:prstGeom>
        </p:spPr>
        <p:txBody>
          <a:bodyPr anchorCtr="1"/>
          <a:lstStyle>
            <a:lvl1pPr>
              <a:defRPr sz="4000">
                <a:solidFill>
                  <a:srgbClr val="FFFF00"/>
                </a:solidFill>
              </a:defRPr>
            </a:lvl1pPr>
          </a:lstStyle>
          <a:p>
            <a:r>
              <a:rPr lang="en-US" dirty="0"/>
              <a:t>Click to edit Master title style</a:t>
            </a:r>
          </a:p>
        </p:txBody>
      </p:sp>
      <p:sp>
        <p:nvSpPr>
          <p:cNvPr id="37891" name="Rectangle 3"/>
          <p:cNvSpPr>
            <a:spLocks noGrp="1" noChangeArrowheads="1"/>
          </p:cNvSpPr>
          <p:nvPr>
            <p:ph type="subTitle" idx="1"/>
          </p:nvPr>
        </p:nvSpPr>
        <p:spPr>
          <a:xfrm>
            <a:off x="373005" y="1092167"/>
            <a:ext cx="8471016" cy="4491099"/>
          </a:xfrm>
        </p:spPr>
        <p:txBody>
          <a:bodyPr/>
          <a:lstStyle>
            <a:lvl1pPr marL="0" indent="0" algn="ctr">
              <a:buFontTx/>
              <a:buNone/>
              <a:defRPr sz="2800"/>
            </a:lvl1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5" name="Picture 32"/>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grpSp>
        <p:nvGrpSpPr>
          <p:cNvPr id="3076" name="Group 33"/>
          <p:cNvGrpSpPr>
            <a:grpSpLocks/>
          </p:cNvGrpSpPr>
          <p:nvPr userDrawn="1"/>
        </p:nvGrpSpPr>
        <p:grpSpPr bwMode="auto">
          <a:xfrm>
            <a:off x="0" y="6513513"/>
            <a:ext cx="9144000" cy="344487"/>
            <a:chOff x="0" y="4103"/>
            <a:chExt cx="5760" cy="217"/>
          </a:xfrm>
        </p:grpSpPr>
        <p:sp>
          <p:nvSpPr>
            <p:cNvPr id="146466" name="Rectangle 34"/>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46467" name="Text Box 35"/>
            <p:cNvSpPr txBox="1">
              <a:spLocks noChangeArrowheads="1"/>
            </p:cNvSpPr>
            <p:nvPr userDrawn="1"/>
          </p:nvSpPr>
          <p:spPr bwMode="auto">
            <a:xfrm>
              <a:off x="50" y="4115"/>
              <a:ext cx="5290" cy="164"/>
            </a:xfrm>
            <a:prstGeom prst="rect">
              <a:avLst/>
            </a:prstGeom>
            <a:noFill/>
            <a:ln w="9525">
              <a:noFill/>
              <a:miter lim="800000"/>
              <a:headEnd/>
              <a:tailEnd/>
            </a:ln>
            <a:effectLst/>
          </p:spPr>
          <p:txBody>
            <a:bodyPr>
              <a:spAutoFit/>
            </a:bodyPr>
            <a:lstStyle/>
            <a:p>
              <a:pPr>
                <a:spcBef>
                  <a:spcPct val="50000"/>
                </a:spcBef>
                <a:defRPr/>
              </a:pPr>
              <a:r>
                <a:rPr lang="en-US" sz="1100" b="1" dirty="0">
                  <a:solidFill>
                    <a:schemeClr val="bg1"/>
                  </a:solidFill>
                  <a:latin typeface="Arial" charset="0"/>
                </a:rPr>
                <a:t>© </a:t>
              </a:r>
              <a:r>
                <a:rPr lang="en-US" sz="1100" b="1" dirty="0" err="1">
                  <a:solidFill>
                    <a:schemeClr val="bg1"/>
                  </a:solidFill>
                  <a:latin typeface="Arial" charset="0"/>
                </a:rPr>
                <a:t>Bharati</a:t>
              </a:r>
              <a:r>
                <a:rPr lang="en-US" sz="1100" b="1" dirty="0">
                  <a:solidFill>
                    <a:schemeClr val="bg1"/>
                  </a:solidFill>
                  <a:latin typeface="Arial" charset="0"/>
                </a:rPr>
                <a:t> </a:t>
              </a:r>
              <a:r>
                <a:rPr lang="en-US" sz="1100" b="1" dirty="0" err="1">
                  <a:solidFill>
                    <a:schemeClr val="bg1"/>
                  </a:solidFill>
                  <a:latin typeface="Arial" charset="0"/>
                </a:rPr>
                <a:t>Vidyapeeth’s</a:t>
              </a:r>
              <a:r>
                <a:rPr lang="en-US" sz="1100" b="1" dirty="0">
                  <a:solidFill>
                    <a:schemeClr val="bg1"/>
                  </a:solidFill>
                  <a:latin typeface="Arial" charset="0"/>
                </a:rPr>
                <a:t> Institute of Computer Applications and Management, New Delhi-63 by </a:t>
              </a:r>
              <a:r>
                <a:rPr lang="en-US" sz="1100" b="1" dirty="0" err="1">
                  <a:solidFill>
                    <a:schemeClr val="bg1"/>
                  </a:solidFill>
                  <a:latin typeface="Arial" charset="0"/>
                </a:rPr>
                <a:t>Narinder</a:t>
              </a:r>
              <a:r>
                <a:rPr lang="en-US" sz="1100" b="1" dirty="0">
                  <a:solidFill>
                    <a:schemeClr val="bg1"/>
                  </a:solidFill>
                  <a:latin typeface="Arial" charset="0"/>
                </a:rPr>
                <a:t> </a:t>
              </a:r>
              <a:r>
                <a:rPr lang="en-US" sz="1100" b="1" dirty="0" err="1">
                  <a:solidFill>
                    <a:schemeClr val="bg1"/>
                  </a:solidFill>
                  <a:latin typeface="Arial" charset="0"/>
                </a:rPr>
                <a:t>Kaur</a:t>
              </a:r>
              <a:r>
                <a:rPr lang="en-US" sz="1100" b="1" dirty="0">
                  <a:solidFill>
                    <a:schemeClr val="bg1"/>
                  </a:solidFill>
                  <a:latin typeface="Arial" charset="0"/>
                </a:rPr>
                <a:t>  </a:t>
              </a:r>
            </a:p>
          </p:txBody>
        </p:sp>
        <p:sp>
          <p:nvSpPr>
            <p:cNvPr id="146468" name="Text Box 36"/>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100" b="1">
                  <a:solidFill>
                    <a:schemeClr val="bg1"/>
                  </a:solidFill>
                  <a:latin typeface="Arial" charset="0"/>
                </a:rPr>
                <a:t>U3.</a:t>
              </a:r>
              <a:r>
                <a:rPr lang="en-US" sz="1100" b="1">
                  <a:solidFill>
                    <a:srgbClr val="000099"/>
                  </a:solidFill>
                  <a:latin typeface="Arial" charset="0"/>
                </a:rPr>
                <a:t>. </a:t>
              </a:r>
              <a:fld id="{9E81322B-A40B-40AC-97F1-A9EA6EF5D8C1}" type="slidenum">
                <a:rPr lang="en-US" sz="1100" b="1">
                  <a:solidFill>
                    <a:schemeClr val="bg1"/>
                  </a:solidFill>
                  <a:latin typeface="Arial" charset="0"/>
                </a:rPr>
                <a:pPr algn="ctr" eaLnBrk="0" hangingPunct="0">
                  <a:spcBef>
                    <a:spcPct val="50000"/>
                  </a:spcBef>
                  <a:defRPr/>
                </a:pPr>
                <a:t>‹#›</a:t>
              </a:fld>
              <a:endParaRPr lang="en-US" sz="1100" b="1">
                <a:solidFill>
                  <a:schemeClr val="bg1"/>
                </a:solidFill>
                <a:latin typeface="Arial" charset="0"/>
              </a:endParaRPr>
            </a:p>
          </p:txBody>
        </p:sp>
      </p:grpSp>
      <p:sp>
        <p:nvSpPr>
          <p:cNvPr id="146469" name="Text Box 37"/>
          <p:cNvSpPr txBox="1">
            <a:spLocks noChangeArrowheads="1"/>
          </p:cNvSpPr>
          <p:nvPr userDrawn="1"/>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146472" name="Rectangle 40"/>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73" name="Rectangle 41"/>
          <p:cNvSpPr>
            <a:spLocks noChangeArrowheads="1"/>
          </p:cNvSpPr>
          <p:nvPr userDrawn="1"/>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146475" name="Rectangle 43"/>
          <p:cNvSpPr>
            <a:spLocks noChangeArrowheads="1"/>
          </p:cNvSpPr>
          <p:nvPr userDrawn="1"/>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pic>
        <p:nvPicPr>
          <p:cNvPr id="3081" name="Picture 44"/>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
        <p:nvSpPr>
          <p:cNvPr id="146477" name="Rectangle 45"/>
          <p:cNvSpPr>
            <a:spLocks noChangeArrowheads="1"/>
          </p:cNvSpPr>
          <p:nvPr userDrawn="1"/>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8" name="Rectangle 46"/>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pic>
        <p:nvPicPr>
          <p:cNvPr id="3084" name="Picture 47"/>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
        <p:nvSpPr>
          <p:cNvPr id="146480" name="Rectangle 48"/>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pic>
        <p:nvPicPr>
          <p:cNvPr id="3086" name="Picture 49"/>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
        <p:nvSpPr>
          <p:cNvPr id="146482" name="Rectangle 50"/>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pic>
        <p:nvPicPr>
          <p:cNvPr id="3088" name="Picture 51"/>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61"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ü"/>
        <a:defRPr sz="2200">
          <a:solidFill>
            <a:srgbClr val="993300"/>
          </a:solidFill>
          <a:latin typeface="+mn-lt"/>
          <a:cs typeface="+mn-cs"/>
        </a:defRPr>
      </a:lvl3pPr>
      <a:lvl4pPr marL="1600200" indent="-228600" algn="l" rtl="0" eaLnBrk="0" fontAlgn="base" hangingPunct="0">
        <a:spcBef>
          <a:spcPct val="20000"/>
        </a:spcBef>
        <a:spcAft>
          <a:spcPct val="0"/>
        </a:spcAft>
        <a:buBlip>
          <a:blip r:embed="rId16"/>
        </a:buBlip>
        <a:defRPr sz="2100">
          <a:solidFill>
            <a:srgbClr val="000099"/>
          </a:solidFill>
          <a:latin typeface="+mn-lt"/>
          <a:cs typeface="+mn-cs"/>
        </a:defRPr>
      </a:lvl4pPr>
      <a:lvl5pPr marL="2057400" indent="-228600" algn="l" rtl="0" eaLnBrk="0" fontAlgn="base" hangingPunct="0">
        <a:spcBef>
          <a:spcPct val="20000"/>
        </a:spcBef>
        <a:spcAft>
          <a:spcPct val="0"/>
        </a:spcAft>
        <a:buBlip>
          <a:blip r:embed="rId17"/>
        </a:buBlip>
        <a:defRPr sz="1600">
          <a:solidFill>
            <a:schemeClr val="tx1"/>
          </a:solidFill>
          <a:latin typeface="+mn-lt"/>
          <a:cs typeface="+mn-cs"/>
        </a:defRPr>
      </a:lvl5pPr>
      <a:lvl6pPr marL="2514600" indent="-228600" algn="l" rtl="0" fontAlgn="base">
        <a:spcBef>
          <a:spcPct val="20000"/>
        </a:spcBef>
        <a:spcAft>
          <a:spcPct val="0"/>
        </a:spcAft>
        <a:buBlip>
          <a:blip r:embed="rId17"/>
        </a:buBlip>
        <a:defRPr sz="1600">
          <a:solidFill>
            <a:schemeClr val="tx1"/>
          </a:solidFill>
          <a:latin typeface="+mn-lt"/>
          <a:cs typeface="+mn-cs"/>
        </a:defRPr>
      </a:lvl6pPr>
      <a:lvl7pPr marL="2971800" indent="-228600" algn="l" rtl="0" fontAlgn="base">
        <a:spcBef>
          <a:spcPct val="20000"/>
        </a:spcBef>
        <a:spcAft>
          <a:spcPct val="0"/>
        </a:spcAft>
        <a:buBlip>
          <a:blip r:embed="rId17"/>
        </a:buBlip>
        <a:defRPr sz="1600">
          <a:solidFill>
            <a:schemeClr val="tx1"/>
          </a:solidFill>
          <a:latin typeface="+mn-lt"/>
          <a:cs typeface="+mn-cs"/>
        </a:defRPr>
      </a:lvl7pPr>
      <a:lvl8pPr marL="3429000" indent="-228600" algn="l" rtl="0" fontAlgn="base">
        <a:spcBef>
          <a:spcPct val="20000"/>
        </a:spcBef>
        <a:spcAft>
          <a:spcPct val="0"/>
        </a:spcAft>
        <a:buBlip>
          <a:blip r:embed="rId17"/>
        </a:buBlip>
        <a:defRPr sz="1600">
          <a:solidFill>
            <a:schemeClr val="tx1"/>
          </a:solidFill>
          <a:latin typeface="+mn-lt"/>
          <a:cs typeface="+mn-cs"/>
        </a:defRPr>
      </a:lvl8pPr>
      <a:lvl9pPr marL="3886200" indent="-228600" algn="l" rtl="0" fontAlgn="base">
        <a:spcBef>
          <a:spcPct val="20000"/>
        </a:spcBef>
        <a:spcAft>
          <a:spcPct val="0"/>
        </a:spcAft>
        <a:buBlip>
          <a:blip r:embed="rId17"/>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839788" y="2662238"/>
            <a:ext cx="7772400" cy="817562"/>
          </a:xfrm>
          <a:prstGeom prst="rect">
            <a:avLst/>
          </a:prstGeom>
          <a:noFill/>
          <a:ln w="0">
            <a:solidFill>
              <a:schemeClr val="bg1"/>
            </a:solidFill>
            <a:miter lim="800000"/>
            <a:headEnd/>
            <a:tailEnd/>
          </a:ln>
        </p:spPr>
        <p:txBody>
          <a:bodyPr/>
          <a:lstStyle/>
          <a:p>
            <a:pPr eaLnBrk="1" hangingPunct="1"/>
            <a:r>
              <a:rPr lang="en-US" sz="5000" b="1" smtClean="0">
                <a:solidFill>
                  <a:schemeClr val="tx1"/>
                </a:solidFill>
                <a:latin typeface="Arial" charset="0"/>
                <a:cs typeface="Arial" charset="0"/>
              </a:rPr>
              <a:t>Fundamentals of </a:t>
            </a:r>
            <a:br>
              <a:rPr lang="en-US" sz="5000" b="1" smtClean="0">
                <a:solidFill>
                  <a:schemeClr val="tx1"/>
                </a:solidFill>
                <a:latin typeface="Arial" charset="0"/>
                <a:cs typeface="Arial" charset="0"/>
              </a:rPr>
            </a:br>
            <a:r>
              <a:rPr lang="en-US" sz="5000" b="1" smtClean="0">
                <a:solidFill>
                  <a:schemeClr val="tx1"/>
                </a:solidFill>
                <a:latin typeface="Arial" charset="0"/>
                <a:cs typeface="Arial" charset="0"/>
              </a:rPr>
              <a:t>Information Technology</a:t>
            </a:r>
            <a:br>
              <a:rPr lang="en-US" sz="5000" b="1" smtClean="0">
                <a:solidFill>
                  <a:schemeClr val="tx1"/>
                </a:solidFill>
                <a:latin typeface="Arial" charset="0"/>
                <a:cs typeface="Arial" charset="0"/>
              </a:rPr>
            </a:br>
            <a:r>
              <a:rPr lang="en-US" sz="5000" b="1" smtClean="0">
                <a:solidFill>
                  <a:schemeClr val="tx1"/>
                </a:solidFill>
                <a:latin typeface="Arial" charset="0"/>
                <a:cs typeface="Arial" charset="0"/>
              </a:rPr>
              <a:t>UNIT - III</a:t>
            </a:r>
          </a:p>
        </p:txBody>
      </p:sp>
      <p:graphicFrame>
        <p:nvGraphicFramePr>
          <p:cNvPr id="1026" name="AutoShape 4"/>
          <p:cNvGraphicFramePr>
            <a:graphicFrameLocks noChangeAspect="1"/>
          </p:cNvGraphicFramePr>
          <p:nvPr/>
        </p:nvGraphicFramePr>
        <p:xfrm>
          <a:off x="395288" y="4297363"/>
          <a:ext cx="914400" cy="914400"/>
        </p:xfrm>
        <a:graphic>
          <a:graphicData uri="http://schemas.openxmlformats.org/presentationml/2006/ole">
            <p:oleObj spid="_x0000_s1026" name="File" r:id="rId3" imgW="0" imgH="0" progId="Outlook.FileAttac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80">
                                          <p:stCondLst>
                                            <p:cond delay="0"/>
                                          </p:stCondLst>
                                        </p:cTn>
                                        <p:tgtEl>
                                          <p:spTgt spid="4098"/>
                                        </p:tgtEl>
                                      </p:cBhvr>
                                    </p:animEffect>
                                    <p:anim calcmode="lin" valueType="num">
                                      <p:cBhvr>
                                        <p:cTn id="8"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8"/>
                                        </p:tgtEl>
                                      </p:cBhvr>
                                      <p:to x="100000" y="60000"/>
                                    </p:animScale>
                                    <p:animScale>
                                      <p:cBhvr>
                                        <p:cTn id="14" dur="166" decel="50000">
                                          <p:stCondLst>
                                            <p:cond delay="676"/>
                                          </p:stCondLst>
                                        </p:cTn>
                                        <p:tgtEl>
                                          <p:spTgt spid="4098"/>
                                        </p:tgtEl>
                                      </p:cBhvr>
                                      <p:to x="100000" y="100000"/>
                                    </p:animScale>
                                    <p:animScale>
                                      <p:cBhvr>
                                        <p:cTn id="15" dur="26">
                                          <p:stCondLst>
                                            <p:cond delay="1312"/>
                                          </p:stCondLst>
                                        </p:cTn>
                                        <p:tgtEl>
                                          <p:spTgt spid="4098"/>
                                        </p:tgtEl>
                                      </p:cBhvr>
                                      <p:to x="100000" y="80000"/>
                                    </p:animScale>
                                    <p:animScale>
                                      <p:cBhvr>
                                        <p:cTn id="16" dur="166" decel="50000">
                                          <p:stCondLst>
                                            <p:cond delay="1338"/>
                                          </p:stCondLst>
                                        </p:cTn>
                                        <p:tgtEl>
                                          <p:spTgt spid="4098"/>
                                        </p:tgtEl>
                                      </p:cBhvr>
                                      <p:to x="100000" y="100000"/>
                                    </p:animScale>
                                    <p:animScale>
                                      <p:cBhvr>
                                        <p:cTn id="17" dur="26">
                                          <p:stCondLst>
                                            <p:cond delay="1642"/>
                                          </p:stCondLst>
                                        </p:cTn>
                                        <p:tgtEl>
                                          <p:spTgt spid="4098"/>
                                        </p:tgtEl>
                                      </p:cBhvr>
                                      <p:to x="100000" y="90000"/>
                                    </p:animScale>
                                    <p:animScale>
                                      <p:cBhvr>
                                        <p:cTn id="18" dur="166" decel="50000">
                                          <p:stCondLst>
                                            <p:cond delay="1668"/>
                                          </p:stCondLst>
                                        </p:cTn>
                                        <p:tgtEl>
                                          <p:spTgt spid="4098"/>
                                        </p:tgtEl>
                                      </p:cBhvr>
                                      <p:to x="100000" y="100000"/>
                                    </p:animScale>
                                    <p:animScale>
                                      <p:cBhvr>
                                        <p:cTn id="19" dur="26">
                                          <p:stCondLst>
                                            <p:cond delay="1808"/>
                                          </p:stCondLst>
                                        </p:cTn>
                                        <p:tgtEl>
                                          <p:spTgt spid="4098"/>
                                        </p:tgtEl>
                                      </p:cBhvr>
                                      <p:to x="100000" y="95000"/>
                                    </p:animScale>
                                    <p:animScale>
                                      <p:cBhvr>
                                        <p:cTn id="20"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Batch Processing</a:t>
            </a:r>
          </a:p>
        </p:txBody>
      </p:sp>
      <p:sp>
        <p:nvSpPr>
          <p:cNvPr id="1638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638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6389" name="Rectangle 5"/>
          <p:cNvSpPr>
            <a:spLocks noChangeArrowheads="1"/>
          </p:cNvSpPr>
          <p:nvPr/>
        </p:nvSpPr>
        <p:spPr bwMode="auto">
          <a:xfrm>
            <a:off x="476250" y="1235075"/>
            <a:ext cx="8248650" cy="2647950"/>
          </a:xfrm>
          <a:prstGeom prst="rect">
            <a:avLst/>
          </a:prstGeom>
          <a:noFill/>
          <a:ln w="9525">
            <a:noFill/>
            <a:miter lim="800000"/>
            <a:headEnd/>
            <a:tailEnd/>
          </a:ln>
        </p:spPr>
        <p:txBody>
          <a:bodyPr>
            <a:spAutoFit/>
          </a:bodyPr>
          <a:lstStyle/>
          <a:p>
            <a:pPr>
              <a:buFontTx/>
              <a:buChar char="•"/>
            </a:pPr>
            <a:r>
              <a:rPr lang="en-US"/>
              <a:t>Common output devices were line printers, tape drives, and card punches.</a:t>
            </a:r>
          </a:p>
          <a:p>
            <a:pPr>
              <a:buFontTx/>
              <a:buChar char="•"/>
            </a:pPr>
            <a:endParaRPr lang="en-US"/>
          </a:p>
          <a:p>
            <a:pPr>
              <a:buFontTx/>
              <a:buChar char="•"/>
            </a:pPr>
            <a:r>
              <a:rPr lang="en-US"/>
              <a:t>Users did not interact directly with the computer systems, but he prepared a job (comprising of the program, the data, &amp; some control information).</a:t>
            </a:r>
          </a:p>
          <a:p>
            <a:pPr>
              <a:buFontTx/>
              <a:buChar char="•"/>
            </a:pPr>
            <a:endParaRPr lang="en-US"/>
          </a:p>
        </p:txBody>
      </p:sp>
      <p:sp>
        <p:nvSpPr>
          <p:cNvPr id="16390" name="Rectangle 10"/>
          <p:cNvSpPr>
            <a:spLocks noChangeArrowheads="1"/>
          </p:cNvSpPr>
          <p:nvPr/>
        </p:nvSpPr>
        <p:spPr bwMode="auto">
          <a:xfrm>
            <a:off x="3124200" y="3352800"/>
            <a:ext cx="1752600" cy="2743200"/>
          </a:xfrm>
          <a:prstGeom prst="rect">
            <a:avLst/>
          </a:prstGeom>
          <a:noFill/>
          <a:ln w="9525">
            <a:solidFill>
              <a:schemeClr val="tx1"/>
            </a:solidFill>
            <a:miter lim="800000"/>
            <a:headEnd/>
            <a:tailEnd/>
          </a:ln>
        </p:spPr>
        <p:txBody>
          <a:bodyPr wrap="none" anchor="ctr"/>
          <a:lstStyle/>
          <a:p>
            <a:endParaRPr lang="en-US"/>
          </a:p>
        </p:txBody>
      </p:sp>
      <p:sp>
        <p:nvSpPr>
          <p:cNvPr id="16391" name="Line 11"/>
          <p:cNvSpPr>
            <a:spLocks noChangeShapeType="1"/>
          </p:cNvSpPr>
          <p:nvPr/>
        </p:nvSpPr>
        <p:spPr bwMode="auto">
          <a:xfrm>
            <a:off x="3124200" y="4038600"/>
            <a:ext cx="1752600" cy="0"/>
          </a:xfrm>
          <a:prstGeom prst="line">
            <a:avLst/>
          </a:prstGeom>
          <a:noFill/>
          <a:ln w="9525">
            <a:solidFill>
              <a:schemeClr val="tx1"/>
            </a:solidFill>
            <a:round/>
            <a:headEnd/>
            <a:tailEnd/>
          </a:ln>
        </p:spPr>
        <p:txBody>
          <a:bodyPr/>
          <a:lstStyle/>
          <a:p>
            <a:endParaRPr lang="en-US"/>
          </a:p>
        </p:txBody>
      </p:sp>
      <p:sp>
        <p:nvSpPr>
          <p:cNvPr id="16392" name="Text Box 12"/>
          <p:cNvSpPr txBox="1">
            <a:spLocks noChangeArrowheads="1"/>
          </p:cNvSpPr>
          <p:nvPr/>
        </p:nvSpPr>
        <p:spPr bwMode="auto">
          <a:xfrm>
            <a:off x="3657600" y="3505200"/>
            <a:ext cx="609600" cy="396875"/>
          </a:xfrm>
          <a:prstGeom prst="rect">
            <a:avLst/>
          </a:prstGeom>
          <a:noFill/>
          <a:ln w="9525">
            <a:noFill/>
            <a:miter lim="800000"/>
            <a:headEnd/>
            <a:tailEnd/>
          </a:ln>
        </p:spPr>
        <p:txBody>
          <a:bodyPr>
            <a:spAutoFit/>
          </a:bodyPr>
          <a:lstStyle/>
          <a:p>
            <a:pPr>
              <a:spcBef>
                <a:spcPct val="50000"/>
              </a:spcBef>
            </a:pPr>
            <a:r>
              <a:rPr lang="en-US" sz="2000" b="1">
                <a:latin typeface="Arial" charset="0"/>
              </a:rPr>
              <a:t>OS</a:t>
            </a:r>
          </a:p>
        </p:txBody>
      </p:sp>
      <p:sp>
        <p:nvSpPr>
          <p:cNvPr id="16393" name="Text Box 13"/>
          <p:cNvSpPr txBox="1">
            <a:spLocks noChangeArrowheads="1"/>
          </p:cNvSpPr>
          <p:nvPr/>
        </p:nvSpPr>
        <p:spPr bwMode="auto">
          <a:xfrm>
            <a:off x="3429000" y="4419600"/>
            <a:ext cx="1143000" cy="915988"/>
          </a:xfrm>
          <a:prstGeom prst="rect">
            <a:avLst/>
          </a:prstGeom>
          <a:noFill/>
          <a:ln w="9525">
            <a:noFill/>
            <a:miter lim="800000"/>
            <a:headEnd/>
            <a:tailEnd/>
          </a:ln>
        </p:spPr>
        <p:txBody>
          <a:bodyPr>
            <a:spAutoFit/>
          </a:bodyPr>
          <a:lstStyle/>
          <a:p>
            <a:pPr>
              <a:spcBef>
                <a:spcPct val="50000"/>
              </a:spcBef>
            </a:pPr>
            <a:r>
              <a:rPr lang="en-US" sz="1800" b="1">
                <a:latin typeface="Arial" charset="0"/>
              </a:rPr>
              <a:t>User program area</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Single-Level Directory</a:t>
            </a:r>
            <a:endParaRPr lang="en-US" sz="3600" b="1" smtClean="0">
              <a:solidFill>
                <a:srgbClr val="FEF800"/>
              </a:solidFill>
            </a:endParaRPr>
          </a:p>
        </p:txBody>
      </p:sp>
      <p:sp>
        <p:nvSpPr>
          <p:cNvPr id="110595" name="Rectangle 3"/>
          <p:cNvSpPr>
            <a:spLocks noGrp="1" noChangeArrowheads="1"/>
          </p:cNvSpPr>
          <p:nvPr>
            <p:ph type="body" idx="1"/>
          </p:nvPr>
        </p:nvSpPr>
        <p:spPr>
          <a:xfrm>
            <a:off x="771525" y="1482725"/>
            <a:ext cx="7029450" cy="561975"/>
          </a:xfrm>
        </p:spPr>
        <p:txBody>
          <a:bodyPr/>
          <a:lstStyle/>
          <a:p>
            <a:pPr algn="just" eaLnBrk="1" hangingPunct="1">
              <a:buFont typeface="Wingdings" pitchFamily="2" charset="2"/>
              <a:buChar char="§"/>
            </a:pPr>
            <a:r>
              <a:rPr lang="en-US" smtClean="0">
                <a:latin typeface="Times New Roman" pitchFamily="18" charset="0"/>
              </a:rPr>
              <a:t>A single directory for all users</a:t>
            </a:r>
          </a:p>
        </p:txBody>
      </p:sp>
      <p:pic>
        <p:nvPicPr>
          <p:cNvPr id="110596" name="Picture 4"/>
          <p:cNvPicPr>
            <a:picLocks noChangeAspect="1" noChangeArrowheads="1"/>
          </p:cNvPicPr>
          <p:nvPr/>
        </p:nvPicPr>
        <p:blipFill>
          <a:blip r:embed="rId2" cstate="print"/>
          <a:srcRect l="525" t="37036" r="375" b="36285"/>
          <a:stretch>
            <a:fillRect/>
          </a:stretch>
        </p:blipFill>
        <p:spPr bwMode="auto">
          <a:xfrm>
            <a:off x="1536700" y="2417763"/>
            <a:ext cx="6640513" cy="1428750"/>
          </a:xfrm>
          <a:prstGeom prst="rect">
            <a:avLst/>
          </a:prstGeom>
          <a:noFill/>
          <a:ln w="38100" cmpd="dbl">
            <a:solidFill>
              <a:srgbClr val="CC6600"/>
            </a:solidFill>
            <a:miter lim="800000"/>
            <a:headEnd/>
            <a:tailEnd/>
          </a:ln>
        </p:spPr>
      </p:pic>
      <p:sp>
        <p:nvSpPr>
          <p:cNvPr id="1266693" name="Rectangle 5"/>
          <p:cNvSpPr>
            <a:spLocks noChangeArrowheads="1"/>
          </p:cNvSpPr>
          <p:nvPr/>
        </p:nvSpPr>
        <p:spPr bwMode="auto">
          <a:xfrm>
            <a:off x="1050925" y="4238625"/>
            <a:ext cx="7123113" cy="1019175"/>
          </a:xfrm>
          <a:prstGeom prst="rect">
            <a:avLst/>
          </a:prstGeom>
          <a:noFill/>
          <a:ln w="9525">
            <a:noFill/>
            <a:miter lim="800000"/>
            <a:headEnd/>
            <a:tailEnd/>
          </a:ln>
          <a:effectLst/>
        </p:spPr>
        <p:txBody>
          <a:bodyPr/>
          <a:lstStyle/>
          <a:p>
            <a:pPr eaLnBrk="0" hangingPunct="0">
              <a:buFont typeface="Wingdings" pitchFamily="2" charset="2"/>
              <a:buChar char="§"/>
              <a:defRPr/>
            </a:pPr>
            <a:r>
              <a:rPr lang="en-US" sz="2800" dirty="0">
                <a:latin typeface="+mj-lt"/>
                <a:cs typeface="+mn-cs"/>
              </a:rPr>
              <a:t>Naming problem</a:t>
            </a:r>
            <a:br>
              <a:rPr lang="en-US" sz="2800" dirty="0">
                <a:latin typeface="+mj-lt"/>
                <a:cs typeface="+mn-cs"/>
              </a:rPr>
            </a:br>
            <a:endParaRPr lang="en-US" sz="2800" dirty="0">
              <a:latin typeface="+mj-lt"/>
              <a:cs typeface="+mn-cs"/>
            </a:endParaRPr>
          </a:p>
          <a:p>
            <a:pPr eaLnBrk="0" hangingPunct="0">
              <a:buFont typeface="Wingdings" pitchFamily="2" charset="2"/>
              <a:buChar char="§"/>
              <a:defRPr/>
            </a:pPr>
            <a:r>
              <a:rPr lang="en-US" sz="2800" dirty="0">
                <a:latin typeface="+mj-lt"/>
                <a:cs typeface="+mn-cs"/>
              </a:rPr>
              <a:t>Grouping problem</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5524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Two-Level Directory</a:t>
            </a:r>
            <a:endParaRPr lang="en-US" sz="3600" b="1" smtClean="0">
              <a:solidFill>
                <a:srgbClr val="FEF800"/>
              </a:solidFill>
            </a:endParaRPr>
          </a:p>
        </p:txBody>
      </p:sp>
      <p:sp>
        <p:nvSpPr>
          <p:cNvPr id="111619" name="Rectangle 3"/>
          <p:cNvSpPr>
            <a:spLocks noGrp="1" noChangeArrowheads="1"/>
          </p:cNvSpPr>
          <p:nvPr>
            <p:ph type="body" idx="1"/>
          </p:nvPr>
        </p:nvSpPr>
        <p:spPr>
          <a:xfrm>
            <a:off x="709613" y="1100138"/>
            <a:ext cx="7029450" cy="549275"/>
          </a:xfrm>
        </p:spPr>
        <p:txBody>
          <a:bodyPr/>
          <a:lstStyle/>
          <a:p>
            <a:pPr marL="514350" indent="-514350" eaLnBrk="1" hangingPunct="1">
              <a:buFont typeface="Wingdings" pitchFamily="2" charset="2"/>
              <a:buChar char="§"/>
            </a:pPr>
            <a:r>
              <a:rPr lang="en-US" smtClean="0">
                <a:latin typeface="Times New Roman" pitchFamily="18" charset="0"/>
              </a:rPr>
              <a:t>Separate directory for each user</a:t>
            </a:r>
          </a:p>
        </p:txBody>
      </p:sp>
      <p:pic>
        <p:nvPicPr>
          <p:cNvPr id="111620" name="Picture 4"/>
          <p:cNvPicPr>
            <a:picLocks noChangeAspect="1" noChangeArrowheads="1"/>
          </p:cNvPicPr>
          <p:nvPr/>
        </p:nvPicPr>
        <p:blipFill>
          <a:blip r:embed="rId2" cstate="print"/>
          <a:srcRect l="674" t="30098" r="600" b="29254"/>
          <a:stretch>
            <a:fillRect/>
          </a:stretch>
        </p:blipFill>
        <p:spPr bwMode="auto">
          <a:xfrm>
            <a:off x="1433513" y="1833563"/>
            <a:ext cx="7097712" cy="2309812"/>
          </a:xfrm>
          <a:prstGeom prst="rect">
            <a:avLst/>
          </a:prstGeom>
          <a:noFill/>
          <a:ln w="38100" cmpd="dbl">
            <a:solidFill>
              <a:srgbClr val="CC6600"/>
            </a:solidFill>
            <a:miter lim="800000"/>
            <a:headEnd/>
            <a:tailEnd/>
          </a:ln>
        </p:spPr>
      </p:pic>
      <p:sp>
        <p:nvSpPr>
          <p:cNvPr id="111621" name="Rectangle 5"/>
          <p:cNvSpPr>
            <a:spLocks noChangeArrowheads="1"/>
          </p:cNvSpPr>
          <p:nvPr/>
        </p:nvSpPr>
        <p:spPr bwMode="auto">
          <a:xfrm>
            <a:off x="685800" y="4460875"/>
            <a:ext cx="7413625" cy="1409700"/>
          </a:xfrm>
          <a:prstGeom prst="rect">
            <a:avLst/>
          </a:prstGeom>
          <a:noFill/>
          <a:ln w="9525">
            <a:noFill/>
            <a:miter lim="800000"/>
            <a:headEnd/>
            <a:tailEnd/>
          </a:ln>
        </p:spPr>
        <p:txBody>
          <a:bodyPr/>
          <a:lstStyle/>
          <a:p>
            <a:pPr eaLnBrk="0" hangingPunct="0">
              <a:buFont typeface="Wingdings" pitchFamily="2" charset="2"/>
              <a:buChar char="§"/>
            </a:pPr>
            <a:r>
              <a:rPr lang="en-US" sz="2800"/>
              <a:t>Path name</a:t>
            </a:r>
          </a:p>
          <a:p>
            <a:pPr eaLnBrk="0" hangingPunct="0">
              <a:buFont typeface="Wingdings" pitchFamily="2" charset="2"/>
              <a:buChar char="§"/>
            </a:pPr>
            <a:r>
              <a:rPr lang="en-US" sz="2800"/>
              <a:t>Can have the same file name for different user</a:t>
            </a:r>
          </a:p>
          <a:p>
            <a:pPr eaLnBrk="0" hangingPunct="0">
              <a:buFont typeface="Wingdings" pitchFamily="2" charset="2"/>
              <a:buChar char="§"/>
            </a:pPr>
            <a:r>
              <a:rPr lang="en-US" sz="2800"/>
              <a:t>Efficient searching</a:t>
            </a:r>
          </a:p>
          <a:p>
            <a:pPr eaLnBrk="0" hangingPunct="0"/>
            <a:endParaRPr lang="en-US" b="1"/>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Tree-Structured Directories</a:t>
            </a:r>
          </a:p>
        </p:txBody>
      </p:sp>
      <p:pic>
        <p:nvPicPr>
          <p:cNvPr id="112643" name="Picture 3"/>
          <p:cNvPicPr>
            <a:picLocks noChangeAspect="1" noChangeArrowheads="1"/>
          </p:cNvPicPr>
          <p:nvPr/>
        </p:nvPicPr>
        <p:blipFill>
          <a:blip r:embed="rId2" cstate="print"/>
          <a:srcRect l="600" t="7219" r="450" b="7033"/>
          <a:stretch>
            <a:fillRect/>
          </a:stretch>
        </p:blipFill>
        <p:spPr bwMode="auto">
          <a:xfrm>
            <a:off x="1154113" y="1282700"/>
            <a:ext cx="6675437" cy="4627563"/>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1485900" y="0"/>
            <a:ext cx="76581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Tree-Structured Directories</a:t>
            </a:r>
          </a:p>
        </p:txBody>
      </p:sp>
      <p:sp>
        <p:nvSpPr>
          <p:cNvPr id="113667" name="Rectangle 3"/>
          <p:cNvSpPr>
            <a:spLocks noGrp="1" noChangeArrowheads="1"/>
          </p:cNvSpPr>
          <p:nvPr>
            <p:ph type="body" idx="1"/>
          </p:nvPr>
        </p:nvSpPr>
        <p:spPr>
          <a:xfrm>
            <a:off x="242888" y="1428750"/>
            <a:ext cx="8709025" cy="4810125"/>
          </a:xfrm>
        </p:spPr>
        <p:txBody>
          <a:bodyPr/>
          <a:lstStyle/>
          <a:p>
            <a:pPr eaLnBrk="1" hangingPunct="1">
              <a:buFont typeface="Wingdings" pitchFamily="2" charset="2"/>
              <a:buChar char="§"/>
            </a:pPr>
            <a:r>
              <a:rPr lang="en-US" smtClean="0">
                <a:latin typeface="Times New Roman" pitchFamily="18" charset="0"/>
              </a:rPr>
              <a:t>Efficient searching</a:t>
            </a:r>
            <a:br>
              <a:rPr lang="en-US" smtClean="0">
                <a:latin typeface="Times New Roman" pitchFamily="18" charset="0"/>
              </a:rPr>
            </a:br>
            <a:endParaRPr lang="en-US" smtClean="0">
              <a:latin typeface="Times New Roman" pitchFamily="18" charset="0"/>
            </a:endParaRPr>
          </a:p>
          <a:p>
            <a:pPr eaLnBrk="1" hangingPunct="1">
              <a:buFont typeface="Wingdings" pitchFamily="2" charset="2"/>
              <a:buChar char="§"/>
            </a:pPr>
            <a:r>
              <a:rPr lang="en-US" smtClean="0">
                <a:latin typeface="Times New Roman" pitchFamily="18" charset="0"/>
              </a:rPr>
              <a:t>Grouping Capability</a:t>
            </a:r>
            <a:br>
              <a:rPr lang="en-US" smtClean="0">
                <a:latin typeface="Times New Roman" pitchFamily="18" charset="0"/>
              </a:rPr>
            </a:br>
            <a:endParaRPr lang="en-US" smtClean="0">
              <a:latin typeface="Times New Roman" pitchFamily="18" charset="0"/>
            </a:endParaRPr>
          </a:p>
          <a:p>
            <a:pPr eaLnBrk="1" hangingPunct="1">
              <a:buFont typeface="Wingdings" pitchFamily="2" charset="2"/>
              <a:buChar char="§"/>
            </a:pPr>
            <a:r>
              <a:rPr lang="en-US" smtClean="0">
                <a:latin typeface="Times New Roman" pitchFamily="18" charset="0"/>
              </a:rPr>
              <a:t>Current directory (working directory)</a:t>
            </a:r>
          </a:p>
          <a:p>
            <a:pPr lvl="1" eaLnBrk="1" hangingPunct="1"/>
            <a:r>
              <a:rPr lang="en-US" sz="2800" smtClean="0">
                <a:latin typeface="Times New Roman" pitchFamily="18" charset="0"/>
              </a:rPr>
              <a:t>cd /spell/mail/prog/list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bwMode="auto">
          <a:xfrm>
            <a:off x="1447800" y="0"/>
            <a:ext cx="76962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Tree-Structured Directories</a:t>
            </a:r>
          </a:p>
        </p:txBody>
      </p:sp>
      <p:sp>
        <p:nvSpPr>
          <p:cNvPr id="114691" name="Rectangle 3"/>
          <p:cNvSpPr>
            <a:spLocks noGrp="1" noChangeArrowheads="1"/>
          </p:cNvSpPr>
          <p:nvPr>
            <p:ph type="body" idx="1"/>
          </p:nvPr>
        </p:nvSpPr>
        <p:spPr>
          <a:xfrm>
            <a:off x="258763" y="1081088"/>
            <a:ext cx="8504237" cy="3449637"/>
          </a:xfrm>
        </p:spPr>
        <p:txBody>
          <a:bodyPr/>
          <a:lstStyle/>
          <a:p>
            <a:pPr algn="just" eaLnBrk="1" hangingPunct="1">
              <a:lnSpc>
                <a:spcPct val="90000"/>
              </a:lnSpc>
              <a:buFont typeface="Wingdings" pitchFamily="2" charset="2"/>
              <a:buChar char="§"/>
              <a:tabLst>
                <a:tab pos="2857500" algn="ctr"/>
              </a:tabLst>
            </a:pPr>
            <a:r>
              <a:rPr lang="en-US" smtClean="0">
                <a:solidFill>
                  <a:schemeClr val="tx2"/>
                </a:solidFill>
                <a:latin typeface="Times New Roman" pitchFamily="18" charset="0"/>
              </a:rPr>
              <a:t>Absolute</a:t>
            </a:r>
            <a:r>
              <a:rPr lang="en-US" smtClean="0">
                <a:latin typeface="Times New Roman" pitchFamily="18" charset="0"/>
              </a:rPr>
              <a:t> or </a:t>
            </a:r>
            <a:r>
              <a:rPr lang="en-US" smtClean="0">
                <a:solidFill>
                  <a:schemeClr val="tx2"/>
                </a:solidFill>
                <a:latin typeface="Times New Roman" pitchFamily="18" charset="0"/>
              </a:rPr>
              <a:t>relative</a:t>
            </a:r>
            <a:r>
              <a:rPr lang="en-US" smtClean="0">
                <a:latin typeface="Times New Roman" pitchFamily="18" charset="0"/>
              </a:rPr>
              <a:t> path name</a:t>
            </a:r>
          </a:p>
          <a:p>
            <a:pPr algn="just" eaLnBrk="1" hangingPunct="1">
              <a:lnSpc>
                <a:spcPct val="90000"/>
              </a:lnSpc>
              <a:buFont typeface="Wingdings" pitchFamily="2" charset="2"/>
              <a:buChar char="§"/>
              <a:tabLst>
                <a:tab pos="2857500" algn="ctr"/>
              </a:tabLst>
            </a:pPr>
            <a:r>
              <a:rPr lang="en-US" smtClean="0">
                <a:latin typeface="Times New Roman" pitchFamily="18" charset="0"/>
              </a:rPr>
              <a:t>Creating a new file is done in current directory</a:t>
            </a:r>
          </a:p>
          <a:p>
            <a:pPr algn="just" eaLnBrk="1" hangingPunct="1">
              <a:lnSpc>
                <a:spcPct val="90000"/>
              </a:lnSpc>
              <a:buFont typeface="Wingdings" pitchFamily="2" charset="2"/>
              <a:buChar char="§"/>
              <a:tabLst>
                <a:tab pos="2857500" algn="ctr"/>
              </a:tabLst>
            </a:pPr>
            <a:r>
              <a:rPr lang="en-US" smtClean="0">
                <a:latin typeface="Times New Roman" pitchFamily="18" charset="0"/>
              </a:rPr>
              <a:t>Delete a file</a:t>
            </a:r>
          </a:p>
          <a:p>
            <a:pPr algn="just" eaLnBrk="1" hangingPunct="1">
              <a:lnSpc>
                <a:spcPct val="90000"/>
              </a:lnSpc>
              <a:tabLst>
                <a:tab pos="2857500" algn="ctr"/>
              </a:tabLst>
            </a:pPr>
            <a:r>
              <a:rPr lang="en-US" smtClean="0">
                <a:latin typeface="Times New Roman" pitchFamily="18" charset="0"/>
              </a:rPr>
              <a:t>                               </a:t>
            </a:r>
            <a:r>
              <a:rPr lang="en-US" smtClean="0">
                <a:solidFill>
                  <a:srgbClr val="0033CC"/>
                </a:solidFill>
                <a:latin typeface="Times New Roman" pitchFamily="18" charset="0"/>
              </a:rPr>
              <a:t>rm &lt;file-name&gt;</a:t>
            </a:r>
          </a:p>
          <a:p>
            <a:pPr algn="just" eaLnBrk="1" hangingPunct="1">
              <a:lnSpc>
                <a:spcPct val="90000"/>
              </a:lnSpc>
              <a:buFont typeface="Wingdings" pitchFamily="2" charset="2"/>
              <a:buChar char="§"/>
              <a:tabLst>
                <a:tab pos="2857500" algn="ctr"/>
              </a:tabLst>
            </a:pPr>
            <a:r>
              <a:rPr lang="en-US" smtClean="0">
                <a:latin typeface="Times New Roman" pitchFamily="18" charset="0"/>
              </a:rPr>
              <a:t>Creating a new subdirectory is done in current directory</a:t>
            </a:r>
          </a:p>
          <a:p>
            <a:pPr marL="628650" lvl="1" algn="just" eaLnBrk="1" hangingPunct="1">
              <a:lnSpc>
                <a:spcPct val="90000"/>
              </a:lnSpc>
              <a:buFont typeface="Wingdings" pitchFamily="2" charset="2"/>
              <a:buNone/>
              <a:tabLst>
                <a:tab pos="2857500" algn="ctr"/>
              </a:tabLst>
            </a:pPr>
            <a:r>
              <a:rPr lang="en-US" sz="2800" smtClean="0">
                <a:latin typeface="Times New Roman" pitchFamily="18" charset="0"/>
              </a:rPr>
              <a:t>                          	</a:t>
            </a:r>
            <a:r>
              <a:rPr lang="en-US" sz="2800" smtClean="0">
                <a:solidFill>
                  <a:srgbClr val="0033CC"/>
                </a:solidFill>
                <a:latin typeface="Times New Roman" pitchFamily="18" charset="0"/>
              </a:rPr>
              <a:t>mkdir &lt;dir-name&gt;</a:t>
            </a:r>
          </a:p>
          <a:p>
            <a:pPr algn="just" eaLnBrk="1" hangingPunct="1">
              <a:lnSpc>
                <a:spcPct val="90000"/>
              </a:lnSpc>
              <a:buFont typeface="Wingdings" pitchFamily="2" charset="2"/>
              <a:buChar char="§"/>
              <a:tabLst>
                <a:tab pos="2857500" algn="ctr"/>
              </a:tabLst>
            </a:pPr>
            <a:r>
              <a:rPr lang="en-US" smtClean="0">
                <a:latin typeface="Times New Roman" pitchFamily="18" charset="0"/>
              </a:rPr>
              <a:t>	Example:  if in current directory   </a:t>
            </a:r>
            <a:r>
              <a:rPr lang="en-US" smtClean="0">
                <a:solidFill>
                  <a:srgbClr val="0033CC"/>
                </a:solidFill>
                <a:latin typeface="Times New Roman" pitchFamily="18" charset="0"/>
              </a:rPr>
              <a:t>/mail</a:t>
            </a:r>
          </a:p>
          <a:p>
            <a:pPr algn="just" eaLnBrk="1" hangingPunct="1">
              <a:lnSpc>
                <a:spcPct val="90000"/>
              </a:lnSpc>
              <a:buFont typeface="Wingdings" pitchFamily="2" charset="2"/>
              <a:buChar char="§"/>
              <a:tabLst>
                <a:tab pos="2857500" algn="ctr"/>
              </a:tabLst>
            </a:pPr>
            <a:endParaRPr lang="en-US" smtClean="0">
              <a:solidFill>
                <a:srgbClr val="0033CC"/>
              </a:solidFill>
              <a:latin typeface="Times New Roman" pitchFamily="18" charset="0"/>
            </a:endParaRPr>
          </a:p>
        </p:txBody>
      </p:sp>
      <p:sp>
        <p:nvSpPr>
          <p:cNvPr id="114692" name="Rectangle 4"/>
          <p:cNvSpPr>
            <a:spLocks noChangeArrowheads="1"/>
          </p:cNvSpPr>
          <p:nvPr/>
        </p:nvSpPr>
        <p:spPr bwMode="auto">
          <a:xfrm>
            <a:off x="3724275" y="4589463"/>
            <a:ext cx="879475" cy="331787"/>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mail</a:t>
            </a:r>
          </a:p>
        </p:txBody>
      </p:sp>
      <p:sp>
        <p:nvSpPr>
          <p:cNvPr id="114693" name="Rectangle 5"/>
          <p:cNvSpPr>
            <a:spLocks noChangeArrowheads="1"/>
          </p:cNvSpPr>
          <p:nvPr/>
        </p:nvSpPr>
        <p:spPr bwMode="auto">
          <a:xfrm>
            <a:off x="2533650" y="5232400"/>
            <a:ext cx="720725" cy="3317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prog</a:t>
            </a:r>
          </a:p>
        </p:txBody>
      </p:sp>
      <p:sp>
        <p:nvSpPr>
          <p:cNvPr id="114694" name="Rectangle 6"/>
          <p:cNvSpPr>
            <a:spLocks noChangeArrowheads="1"/>
          </p:cNvSpPr>
          <p:nvPr/>
        </p:nvSpPr>
        <p:spPr bwMode="auto">
          <a:xfrm>
            <a:off x="3254375" y="5232400"/>
            <a:ext cx="720725" cy="3317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copy</a:t>
            </a:r>
          </a:p>
        </p:txBody>
      </p:sp>
      <p:sp>
        <p:nvSpPr>
          <p:cNvPr id="114695" name="Rectangle 7"/>
          <p:cNvSpPr>
            <a:spLocks noChangeArrowheads="1"/>
          </p:cNvSpPr>
          <p:nvPr/>
        </p:nvSpPr>
        <p:spPr bwMode="auto">
          <a:xfrm>
            <a:off x="3975100" y="5232400"/>
            <a:ext cx="446088" cy="3317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prt</a:t>
            </a:r>
          </a:p>
        </p:txBody>
      </p:sp>
      <p:sp>
        <p:nvSpPr>
          <p:cNvPr id="114696" name="Rectangle 8"/>
          <p:cNvSpPr>
            <a:spLocks noChangeArrowheads="1"/>
          </p:cNvSpPr>
          <p:nvPr/>
        </p:nvSpPr>
        <p:spPr bwMode="auto">
          <a:xfrm>
            <a:off x="4416425" y="5232400"/>
            <a:ext cx="446088" cy="3317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exp</a:t>
            </a:r>
          </a:p>
        </p:txBody>
      </p:sp>
      <p:sp>
        <p:nvSpPr>
          <p:cNvPr id="114697" name="Rectangle 9"/>
          <p:cNvSpPr>
            <a:spLocks noChangeArrowheads="1"/>
          </p:cNvSpPr>
          <p:nvPr/>
        </p:nvSpPr>
        <p:spPr bwMode="auto">
          <a:xfrm>
            <a:off x="4862513" y="5232400"/>
            <a:ext cx="706437" cy="3317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count</a:t>
            </a:r>
          </a:p>
        </p:txBody>
      </p:sp>
      <p:sp>
        <p:nvSpPr>
          <p:cNvPr id="114698" name="Line 10"/>
          <p:cNvSpPr>
            <a:spLocks noChangeShapeType="1"/>
          </p:cNvSpPr>
          <p:nvPr/>
        </p:nvSpPr>
        <p:spPr bwMode="auto">
          <a:xfrm>
            <a:off x="3881438" y="4921250"/>
            <a:ext cx="0" cy="307975"/>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Acyclic-Graph Directories</a:t>
            </a:r>
            <a:endParaRPr lang="en-US" sz="3600" b="1" smtClean="0">
              <a:solidFill>
                <a:srgbClr val="FEF800"/>
              </a:solidFill>
            </a:endParaRPr>
          </a:p>
        </p:txBody>
      </p:sp>
      <p:sp>
        <p:nvSpPr>
          <p:cNvPr id="115715" name="Rectangle 3"/>
          <p:cNvSpPr>
            <a:spLocks noGrp="1" noChangeArrowheads="1"/>
          </p:cNvSpPr>
          <p:nvPr>
            <p:ph type="body" idx="1"/>
          </p:nvPr>
        </p:nvSpPr>
        <p:spPr>
          <a:xfrm>
            <a:off x="768350" y="1262063"/>
            <a:ext cx="7632700" cy="522287"/>
          </a:xfrm>
        </p:spPr>
        <p:txBody>
          <a:bodyPr/>
          <a:lstStyle/>
          <a:p>
            <a:pPr eaLnBrk="1" hangingPunct="1">
              <a:buFont typeface="Wingdings" pitchFamily="2" charset="2"/>
              <a:buChar char="§"/>
            </a:pPr>
            <a:r>
              <a:rPr lang="en-US" smtClean="0">
                <a:latin typeface="Times New Roman" pitchFamily="18" charset="0"/>
              </a:rPr>
              <a:t>Have shared subdirectories and files</a:t>
            </a:r>
          </a:p>
        </p:txBody>
      </p:sp>
      <p:pic>
        <p:nvPicPr>
          <p:cNvPr id="115716" name="Picture 4"/>
          <p:cNvPicPr>
            <a:picLocks noChangeAspect="1" noChangeArrowheads="1"/>
          </p:cNvPicPr>
          <p:nvPr/>
        </p:nvPicPr>
        <p:blipFill>
          <a:blip r:embed="rId2" cstate="print"/>
          <a:srcRect l="1500" t="563" r="1425" b="656"/>
          <a:stretch>
            <a:fillRect/>
          </a:stretch>
        </p:blipFill>
        <p:spPr bwMode="auto">
          <a:xfrm>
            <a:off x="1755775" y="2073275"/>
            <a:ext cx="4830763" cy="39624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xfrm>
            <a:off x="5715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Allocation Methods</a:t>
            </a:r>
          </a:p>
        </p:txBody>
      </p:sp>
      <p:sp>
        <p:nvSpPr>
          <p:cNvPr id="116739" name="Rectangle 3"/>
          <p:cNvSpPr>
            <a:spLocks noGrp="1" noChangeArrowheads="1"/>
          </p:cNvSpPr>
          <p:nvPr>
            <p:ph type="body" idx="1"/>
          </p:nvPr>
        </p:nvSpPr>
        <p:spPr>
          <a:xfrm>
            <a:off x="242888" y="1238250"/>
            <a:ext cx="8709025" cy="5000625"/>
          </a:xfrm>
        </p:spPr>
        <p:txBody>
          <a:bodyPr/>
          <a:lstStyle/>
          <a:p>
            <a:pPr algn="just" eaLnBrk="1" hangingPunct="1">
              <a:buFont typeface="Wingdings" pitchFamily="2" charset="2"/>
              <a:buChar char="§"/>
            </a:pPr>
            <a:r>
              <a:rPr lang="en-US" smtClean="0">
                <a:latin typeface="Times New Roman" pitchFamily="18" charset="0"/>
              </a:rPr>
              <a:t>An allocation method refers to how disk blocks are allocated for files:</a:t>
            </a:r>
          </a:p>
          <a:p>
            <a:pPr algn="just" eaLnBrk="1" hangingPunct="1">
              <a:buFont typeface="Wingdings" pitchFamily="2" charset="2"/>
              <a:buChar char="§"/>
            </a:pPr>
            <a:endParaRPr lang="en-US" smtClean="0">
              <a:latin typeface="Times New Roman" pitchFamily="18" charset="0"/>
            </a:endParaRPr>
          </a:p>
          <a:p>
            <a:pPr algn="just" eaLnBrk="1" hangingPunct="1">
              <a:buFont typeface="Wingdings" pitchFamily="2" charset="2"/>
              <a:buChar char="§"/>
            </a:pPr>
            <a:r>
              <a:rPr lang="en-US" smtClean="0">
                <a:latin typeface="Times New Roman" pitchFamily="18" charset="0"/>
              </a:rPr>
              <a:t>Contiguous allocation</a:t>
            </a:r>
          </a:p>
          <a:p>
            <a:pPr algn="just" eaLnBrk="1" hangingPunct="1">
              <a:buFont typeface="Wingdings" pitchFamily="2" charset="2"/>
              <a:buChar char="§"/>
            </a:pPr>
            <a:endParaRPr lang="en-US" smtClean="0">
              <a:latin typeface="Times New Roman" pitchFamily="18" charset="0"/>
            </a:endParaRPr>
          </a:p>
          <a:p>
            <a:pPr algn="just" eaLnBrk="1" hangingPunct="1">
              <a:buFont typeface="Wingdings" pitchFamily="2" charset="2"/>
              <a:buChar char="§"/>
            </a:pPr>
            <a:r>
              <a:rPr lang="en-US" smtClean="0">
                <a:latin typeface="Times New Roman" pitchFamily="18" charset="0"/>
              </a:rPr>
              <a:t>Linked allocation</a:t>
            </a:r>
          </a:p>
          <a:p>
            <a:pPr algn="just" eaLnBrk="1" hangingPunct="1">
              <a:buFont typeface="Wingdings" pitchFamily="2" charset="2"/>
              <a:buChar char="§"/>
            </a:pPr>
            <a:endParaRPr lang="en-US" smtClean="0">
              <a:latin typeface="Times New Roman" pitchFamily="18" charset="0"/>
            </a:endParaRPr>
          </a:p>
          <a:p>
            <a:pPr algn="just" eaLnBrk="1" hangingPunct="1">
              <a:buFont typeface="Wingdings" pitchFamily="2" charset="2"/>
              <a:buChar char="§"/>
            </a:pPr>
            <a:r>
              <a:rPr lang="en-US" smtClean="0">
                <a:latin typeface="Times New Roman" pitchFamily="18" charset="0"/>
              </a:rPr>
              <a:t>Indexed allocation</a:t>
            </a:r>
          </a:p>
          <a:p>
            <a:pPr algn="just" eaLnBrk="1" hangingPunct="1">
              <a:buFont typeface="Wingdings" pitchFamily="2" charset="2"/>
              <a:buChar char="§"/>
            </a:pPr>
            <a:endParaRPr lang="en-US" smtClean="0">
              <a:latin typeface="Times New Roman" pitchFamily="18" charset="0"/>
            </a:endParaRPr>
          </a:p>
          <a:p>
            <a:pPr algn="just" eaLnBrk="1" hangingPunct="1">
              <a:buFont typeface="Wingdings" pitchFamily="2" charset="2"/>
              <a:buChar char="§"/>
            </a:pP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4762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Contiguous Allocation</a:t>
            </a:r>
          </a:p>
        </p:txBody>
      </p:sp>
      <p:sp>
        <p:nvSpPr>
          <p:cNvPr id="116739" name="Rectangle 3"/>
          <p:cNvSpPr>
            <a:spLocks noGrp="1" noChangeArrowheads="1"/>
          </p:cNvSpPr>
          <p:nvPr>
            <p:ph type="body" idx="1"/>
          </p:nvPr>
        </p:nvSpPr>
        <p:spPr>
          <a:xfrm>
            <a:off x="304800" y="1000125"/>
            <a:ext cx="8591550" cy="2686050"/>
          </a:xfrm>
        </p:spPr>
        <p:txBody>
          <a:bodyPr/>
          <a:lstStyle/>
          <a:p>
            <a:pPr algn="just" eaLnBrk="1" hangingPunct="1">
              <a:lnSpc>
                <a:spcPct val="90000"/>
              </a:lnSpc>
              <a:defRPr/>
            </a:pPr>
            <a:r>
              <a:rPr lang="en-US" sz="2200" b="1" dirty="0" smtClean="0">
                <a:latin typeface="+mj-lt"/>
              </a:rPr>
              <a:t>Each file occupies a set of contiguous blocks on the disk.</a:t>
            </a:r>
          </a:p>
          <a:p>
            <a:pPr algn="just" eaLnBrk="1" hangingPunct="1">
              <a:lnSpc>
                <a:spcPct val="90000"/>
              </a:lnSpc>
              <a:defRPr/>
            </a:pPr>
            <a:endParaRPr lang="en-US" sz="2200" b="1" dirty="0" smtClean="0">
              <a:latin typeface="+mj-lt"/>
            </a:endParaRPr>
          </a:p>
          <a:p>
            <a:pPr algn="just" eaLnBrk="1" hangingPunct="1">
              <a:lnSpc>
                <a:spcPct val="90000"/>
              </a:lnSpc>
              <a:defRPr/>
            </a:pPr>
            <a:r>
              <a:rPr lang="en-US" sz="2200" b="1" dirty="0" smtClean="0">
                <a:latin typeface="+mj-lt"/>
              </a:rPr>
              <a:t>Simple – only starting location (block #) and length (number of blocks) are required.</a:t>
            </a:r>
          </a:p>
          <a:p>
            <a:pPr algn="just" eaLnBrk="1" hangingPunct="1">
              <a:lnSpc>
                <a:spcPct val="90000"/>
              </a:lnSpc>
              <a:defRPr/>
            </a:pPr>
            <a:endParaRPr lang="en-US" sz="2200" b="1" dirty="0" smtClean="0">
              <a:latin typeface="+mj-lt"/>
            </a:endParaRPr>
          </a:p>
          <a:p>
            <a:pPr>
              <a:defRPr/>
            </a:pPr>
            <a:r>
              <a:rPr lang="en-US" sz="2200" b="1" dirty="0" smtClean="0">
                <a:latin typeface="+mj-lt"/>
              </a:rPr>
              <a:t>Allocation using first fit / best fit. </a:t>
            </a:r>
          </a:p>
          <a:p>
            <a:pPr>
              <a:defRPr/>
            </a:pPr>
            <a:endParaRPr lang="en-US" sz="2200" b="1" dirty="0" smtClean="0">
              <a:latin typeface="+mj-lt"/>
            </a:endParaRPr>
          </a:p>
          <a:p>
            <a:pPr>
              <a:defRPr/>
            </a:pPr>
            <a:r>
              <a:rPr lang="en-US" sz="2200" b="1" dirty="0" smtClean="0">
                <a:latin typeface="+mj-lt"/>
              </a:rPr>
              <a:t>A Need for compaction. </a:t>
            </a:r>
          </a:p>
          <a:p>
            <a:pPr algn="just" eaLnBrk="1" hangingPunct="1">
              <a:lnSpc>
                <a:spcPct val="90000"/>
              </a:lnSpc>
              <a:defRPr/>
            </a:pPr>
            <a:endParaRPr lang="en-US" sz="2200" b="1" dirty="0" smtClean="0">
              <a:latin typeface="+mj-lt"/>
            </a:endParaRPr>
          </a:p>
          <a:p>
            <a:pPr algn="just" eaLnBrk="1" hangingPunct="1">
              <a:lnSpc>
                <a:spcPct val="90000"/>
              </a:lnSpc>
              <a:defRPr/>
            </a:pPr>
            <a:r>
              <a:rPr lang="en-US" sz="2200" b="1" dirty="0" smtClean="0">
                <a:latin typeface="+mj-lt"/>
              </a:rPr>
              <a:t>Random access.</a:t>
            </a:r>
          </a:p>
          <a:p>
            <a:pPr algn="just" eaLnBrk="1" hangingPunct="1">
              <a:lnSpc>
                <a:spcPct val="90000"/>
              </a:lnSpc>
              <a:defRPr/>
            </a:pPr>
            <a:endParaRPr lang="en-US" sz="2200" b="1" dirty="0" smtClean="0">
              <a:latin typeface="+mj-lt"/>
            </a:endParaRPr>
          </a:p>
          <a:p>
            <a:pPr algn="just" eaLnBrk="1" hangingPunct="1">
              <a:lnSpc>
                <a:spcPct val="90000"/>
              </a:lnSpc>
              <a:defRPr/>
            </a:pPr>
            <a:r>
              <a:rPr lang="en-US" sz="2200" b="1" dirty="0" smtClean="0">
                <a:latin typeface="+mj-lt"/>
              </a:rPr>
              <a:t>Wasteful of space (dynamic storage-allocation problem).</a:t>
            </a:r>
          </a:p>
          <a:p>
            <a:pPr algn="just" eaLnBrk="1" hangingPunct="1">
              <a:lnSpc>
                <a:spcPct val="90000"/>
              </a:lnSpc>
              <a:defRPr/>
            </a:pPr>
            <a:endParaRPr lang="en-US" sz="2200" b="1" dirty="0" smtClean="0">
              <a:latin typeface="+mj-lt"/>
            </a:endParaRPr>
          </a:p>
          <a:p>
            <a:pPr algn="just" eaLnBrk="1" hangingPunct="1">
              <a:lnSpc>
                <a:spcPct val="90000"/>
              </a:lnSpc>
              <a:defRPr/>
            </a:pPr>
            <a:r>
              <a:rPr lang="en-US" sz="2200" b="1" dirty="0" smtClean="0">
                <a:latin typeface="+mj-lt"/>
              </a:rPr>
              <a:t>Files cannot grow.</a:t>
            </a:r>
          </a:p>
        </p:txBody>
      </p:sp>
      <p:sp>
        <p:nvSpPr>
          <p:cNvPr id="117764" name="Rectangle 4"/>
          <p:cNvSpPr>
            <a:spLocks noChangeArrowheads="1"/>
          </p:cNvSpPr>
          <p:nvPr/>
        </p:nvSpPr>
        <p:spPr bwMode="auto">
          <a:xfrm>
            <a:off x="882650" y="5399088"/>
            <a:ext cx="7029450" cy="968375"/>
          </a:xfrm>
          <a:prstGeom prst="rect">
            <a:avLst/>
          </a:prstGeom>
          <a:noFill/>
          <a:ln w="9525">
            <a:noFill/>
            <a:miter lim="800000"/>
            <a:headEnd/>
            <a:tailEnd/>
          </a:ln>
        </p:spPr>
        <p:txBody>
          <a:bodyPr/>
          <a:lstStyle/>
          <a:p>
            <a:pPr eaLnBrk="0" hangingPunct="0"/>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14668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solidFill>
                  <a:srgbClr val="FEF800"/>
                </a:solidFill>
              </a:rPr>
              <a:t>Contiguous Allocation of Disk Space</a:t>
            </a:r>
          </a:p>
        </p:txBody>
      </p:sp>
      <p:pic>
        <p:nvPicPr>
          <p:cNvPr id="118787" name="Picture 3"/>
          <p:cNvPicPr>
            <a:picLocks noChangeAspect="1" noChangeArrowheads="1"/>
          </p:cNvPicPr>
          <p:nvPr/>
        </p:nvPicPr>
        <p:blipFill>
          <a:blip r:embed="rId2" cstate="print"/>
          <a:srcRect l="14819" t="5881" r="14653" b="1823"/>
          <a:stretch>
            <a:fillRect/>
          </a:stretch>
        </p:blipFill>
        <p:spPr bwMode="auto">
          <a:xfrm>
            <a:off x="2251075" y="1052513"/>
            <a:ext cx="5160963" cy="5065712"/>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title"/>
          </p:nvPr>
        </p:nvSpPr>
        <p:spPr bwMode="auto">
          <a:xfrm>
            <a:off x="762000" y="0"/>
            <a:ext cx="8382000" cy="609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smtClean="0">
                <a:solidFill>
                  <a:srgbClr val="FEF800"/>
                </a:solidFill>
              </a:rPr>
              <a:t>Contiguous Allocation Example</a:t>
            </a:r>
          </a:p>
        </p:txBody>
      </p:sp>
      <p:pic>
        <p:nvPicPr>
          <p:cNvPr id="119811" name="Picture 4" descr="04-10"/>
          <p:cNvPicPr>
            <a:picLocks noGrp="1" noChangeAspect="1" noChangeArrowheads="1"/>
          </p:cNvPicPr>
          <p:nvPr>
            <p:ph idx="1"/>
          </p:nvPr>
        </p:nvPicPr>
        <p:blipFill>
          <a:blip r:embed="rId3" cstate="print"/>
          <a:srcRect/>
          <a:stretch>
            <a:fillRect/>
          </a:stretch>
        </p:blipFill>
        <p:spPr>
          <a:xfrm>
            <a:off x="922338" y="1716088"/>
            <a:ext cx="7939087" cy="3967162"/>
          </a:xfrm>
        </p:spPr>
      </p:pic>
      <p:sp>
        <p:nvSpPr>
          <p:cNvPr id="119812" name="Text Box 7"/>
          <p:cNvSpPr txBox="1">
            <a:spLocks noChangeArrowheads="1"/>
          </p:cNvSpPr>
          <p:nvPr/>
        </p:nvSpPr>
        <p:spPr bwMode="auto">
          <a:xfrm>
            <a:off x="828675" y="5670550"/>
            <a:ext cx="8315325" cy="822325"/>
          </a:xfrm>
          <a:prstGeom prst="rect">
            <a:avLst/>
          </a:prstGeom>
          <a:noFill/>
          <a:ln w="9525">
            <a:noFill/>
            <a:miter lim="800000"/>
            <a:headEnd/>
            <a:tailEnd/>
          </a:ln>
        </p:spPr>
        <p:txBody>
          <a:bodyPr>
            <a:spAutoFit/>
          </a:bodyPr>
          <a:lstStyle/>
          <a:p>
            <a:r>
              <a:rPr lang="en-US"/>
              <a:t>(a) Contiguous allocation of disk space for 7 files. </a:t>
            </a:r>
          </a:p>
          <a:p>
            <a:r>
              <a:rPr lang="en-US"/>
              <a:t>(b) The state of the disk after files D and F have been removed.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Multiprogramming</a:t>
            </a:r>
          </a:p>
        </p:txBody>
      </p:sp>
      <p:sp>
        <p:nvSpPr>
          <p:cNvPr id="1741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741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7413" name="Rectangle 5"/>
          <p:cNvSpPr>
            <a:spLocks noChangeArrowheads="1"/>
          </p:cNvSpPr>
          <p:nvPr/>
        </p:nvSpPr>
        <p:spPr bwMode="auto">
          <a:xfrm>
            <a:off x="476250" y="1235075"/>
            <a:ext cx="8248650" cy="5262563"/>
          </a:xfrm>
          <a:prstGeom prst="rect">
            <a:avLst/>
          </a:prstGeom>
          <a:noFill/>
          <a:ln w="9525">
            <a:noFill/>
            <a:miter lim="800000"/>
            <a:headEnd/>
            <a:tailEnd/>
          </a:ln>
        </p:spPr>
        <p:txBody>
          <a:bodyPr>
            <a:spAutoFit/>
          </a:bodyPr>
          <a:lstStyle/>
          <a:p>
            <a:pPr marL="457200" indent="-457200">
              <a:buFont typeface="Arial" charset="0"/>
              <a:buChar char="•"/>
            </a:pPr>
            <a:r>
              <a:rPr lang="en-US"/>
              <a:t>Multiprogramming is a technique to execute number of programs simultaneously by a single processor.</a:t>
            </a:r>
          </a:p>
          <a:p>
            <a:pPr marL="457200" indent="-457200">
              <a:buFont typeface="Arial" charset="0"/>
              <a:buChar char="•"/>
            </a:pPr>
            <a:endParaRPr lang="en-US"/>
          </a:p>
          <a:p>
            <a:pPr marL="457200" indent="-457200">
              <a:buFont typeface="Arial" charset="0"/>
              <a:buChar char="•"/>
            </a:pPr>
            <a:r>
              <a:rPr lang="en-US"/>
              <a:t>In Multiprogramming, number of processes reside in main memory at a time.</a:t>
            </a:r>
          </a:p>
          <a:p>
            <a:pPr marL="457200" indent="-457200">
              <a:buFont typeface="Arial" charset="0"/>
              <a:buChar char="•"/>
            </a:pPr>
            <a:endParaRPr lang="en-US"/>
          </a:p>
          <a:p>
            <a:pPr marL="457200" indent="-457200">
              <a:buFont typeface="Arial" charset="0"/>
              <a:buChar char="•"/>
            </a:pPr>
            <a:r>
              <a:rPr lang="en-US"/>
              <a:t>The OS picks and begins to executes one of the jobs in the main memory.</a:t>
            </a:r>
          </a:p>
          <a:p>
            <a:pPr marL="457200" indent="-457200">
              <a:buFont typeface="Arial" charset="0"/>
              <a:buChar char="•"/>
            </a:pPr>
            <a:endParaRPr lang="en-US"/>
          </a:p>
          <a:p>
            <a:pPr marL="457200" indent="-457200">
              <a:buFont typeface="Arial" charset="0"/>
              <a:buChar char="•"/>
            </a:pPr>
            <a:r>
              <a:rPr lang="en-US"/>
              <a:t>If any I/O wait happened in a process, then CPU switches from that job to another job.</a:t>
            </a:r>
          </a:p>
          <a:p>
            <a:pPr marL="457200" indent="-457200">
              <a:buFont typeface="Arial" charset="0"/>
              <a:buChar char="•"/>
            </a:pPr>
            <a:endParaRPr lang="en-US"/>
          </a:p>
          <a:p>
            <a:pPr marL="457200" indent="-457200">
              <a:buFont typeface="Arial" charset="0"/>
              <a:buChar char="•"/>
            </a:pPr>
            <a:r>
              <a:rPr lang="en-US"/>
              <a:t>Hence CPU in not idle at any time.</a:t>
            </a:r>
          </a:p>
          <a:p>
            <a:pPr marL="457200" indent="-457200">
              <a:buFont typeface="Arial" charset="0"/>
              <a:buChar char="•"/>
            </a:pPr>
            <a:endParaRPr lang="en-US"/>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1466850" y="0"/>
            <a:ext cx="767715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Linked Allocation</a:t>
            </a:r>
          </a:p>
        </p:txBody>
      </p:sp>
      <p:sp>
        <p:nvSpPr>
          <p:cNvPr id="120835" name="Rectangle 3"/>
          <p:cNvSpPr>
            <a:spLocks noGrp="1" noChangeArrowheads="1"/>
          </p:cNvSpPr>
          <p:nvPr>
            <p:ph type="body" idx="1"/>
          </p:nvPr>
        </p:nvSpPr>
        <p:spPr>
          <a:xfrm>
            <a:off x="242888" y="1014413"/>
            <a:ext cx="8709025" cy="865187"/>
          </a:xfrm>
        </p:spPr>
        <p:txBody>
          <a:bodyPr/>
          <a:lstStyle/>
          <a:p>
            <a:pPr eaLnBrk="1" hangingPunct="1">
              <a:buFont typeface="Wingdings" pitchFamily="2" charset="2"/>
              <a:buChar char="§"/>
            </a:pPr>
            <a:r>
              <a:rPr lang="en-US" smtClean="0">
                <a:latin typeface="Times New Roman" pitchFamily="18" charset="0"/>
              </a:rPr>
              <a:t>Each file is a linked list of disk blocks: blocks may be scattered anywhere on the disk.</a:t>
            </a:r>
          </a:p>
          <a:p>
            <a:pPr eaLnBrk="1" hangingPunct="1">
              <a:buFont typeface="Wingdings" pitchFamily="2" charset="2"/>
              <a:buChar char="§"/>
            </a:pPr>
            <a:endParaRPr lang="en-US" smtClean="0">
              <a:latin typeface="Times New Roman" pitchFamily="18" charset="0"/>
            </a:endParaRPr>
          </a:p>
          <a:p>
            <a:pPr eaLnBrk="1" hangingPunct="1">
              <a:buFont typeface="Wingdings" pitchFamily="2" charset="2"/>
              <a:buChar char="§"/>
            </a:pPr>
            <a:endParaRPr lang="en-US" smtClean="0">
              <a:latin typeface="Times New Roman" pitchFamily="18" charset="0"/>
            </a:endParaRPr>
          </a:p>
          <a:p>
            <a:pPr eaLnBrk="1" hangingPunct="1">
              <a:buFont typeface="Wingdings" pitchFamily="2" charset="2"/>
              <a:buChar char="§"/>
            </a:pPr>
            <a:endParaRPr lang="en-US" smtClean="0">
              <a:latin typeface="Times New Roman" pitchFamily="18" charset="0"/>
            </a:endParaRPr>
          </a:p>
          <a:p>
            <a:pPr eaLnBrk="1" hangingPunct="1">
              <a:buFont typeface="Wingdings" pitchFamily="2" charset="2"/>
              <a:buChar char="§"/>
            </a:pPr>
            <a:endParaRPr lang="en-US" smtClean="0">
              <a:latin typeface="Times New Roman" pitchFamily="18" charset="0"/>
            </a:endParaRPr>
          </a:p>
          <a:p>
            <a:pPr eaLnBrk="1" hangingPunct="1">
              <a:buFont typeface="Wingdings" pitchFamily="2" charset="2"/>
              <a:buChar char="§"/>
            </a:pPr>
            <a:endParaRPr lang="en-US" smtClean="0">
              <a:latin typeface="Times New Roman" pitchFamily="18" charset="0"/>
            </a:endParaRPr>
          </a:p>
          <a:p>
            <a:pPr eaLnBrk="1" hangingPunct="1">
              <a:buFont typeface="Wingdings" pitchFamily="2" charset="2"/>
              <a:buChar char="§"/>
            </a:pPr>
            <a:r>
              <a:rPr lang="en-US" smtClean="0">
                <a:latin typeface="Times New Roman" pitchFamily="18" charset="0"/>
              </a:rPr>
              <a:t>Simple – need only starting address</a:t>
            </a:r>
          </a:p>
          <a:p>
            <a:pPr eaLnBrk="1" hangingPunct="1">
              <a:buFont typeface="Wingdings" pitchFamily="2" charset="2"/>
              <a:buChar char="§"/>
            </a:pPr>
            <a:r>
              <a:rPr lang="en-US" smtClean="0">
                <a:latin typeface="Times New Roman" pitchFamily="18" charset="0"/>
              </a:rPr>
              <a:t>Free-space management system – no waste of space </a:t>
            </a:r>
          </a:p>
          <a:p>
            <a:pPr eaLnBrk="1" hangingPunct="1">
              <a:buFont typeface="Wingdings" pitchFamily="2" charset="2"/>
              <a:buChar char="§"/>
            </a:pPr>
            <a:r>
              <a:rPr lang="en-US" smtClean="0">
                <a:latin typeface="Times New Roman" pitchFamily="18" charset="0"/>
              </a:rPr>
              <a:t>No random access</a:t>
            </a:r>
          </a:p>
          <a:p>
            <a:pPr eaLnBrk="1" hangingPunct="1">
              <a:buFontTx/>
              <a:buNone/>
            </a:pPr>
            <a:endParaRPr lang="en-US" smtClean="0">
              <a:latin typeface="Times New Roman" pitchFamily="18" charset="0"/>
            </a:endParaRPr>
          </a:p>
        </p:txBody>
      </p:sp>
      <p:grpSp>
        <p:nvGrpSpPr>
          <p:cNvPr id="120836" name="Group 4"/>
          <p:cNvGrpSpPr>
            <a:grpSpLocks/>
          </p:cNvGrpSpPr>
          <p:nvPr/>
        </p:nvGrpSpPr>
        <p:grpSpPr bwMode="auto">
          <a:xfrm>
            <a:off x="2678113" y="2501900"/>
            <a:ext cx="2760662" cy="1500188"/>
            <a:chOff x="1687" y="1576"/>
            <a:chExt cx="1739" cy="945"/>
          </a:xfrm>
        </p:grpSpPr>
        <p:sp>
          <p:nvSpPr>
            <p:cNvPr id="120837" name="Rectangle 5"/>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pointer</a:t>
              </a:r>
            </a:p>
          </p:txBody>
        </p:sp>
        <p:sp>
          <p:nvSpPr>
            <p:cNvPr id="120838" name="Rectangle 6"/>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0839" name="Text Box 7"/>
            <p:cNvSpPr txBox="1">
              <a:spLocks noChangeArrowheads="1"/>
            </p:cNvSpPr>
            <p:nvPr/>
          </p:nvSpPr>
          <p:spPr bwMode="auto">
            <a:xfrm>
              <a:off x="1687" y="1597"/>
              <a:ext cx="7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sz="1800">
                  <a:latin typeface="Helvetica" pitchFamily="34" charset="0"/>
                </a:rPr>
                <a:t>block      =</a:t>
              </a:r>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xfrm>
            <a:off x="4762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Linked Allocation</a:t>
            </a:r>
            <a:endParaRPr lang="en-US" sz="3600" b="1" smtClean="0">
              <a:solidFill>
                <a:srgbClr val="FEF800"/>
              </a:solidFill>
            </a:endParaRPr>
          </a:p>
        </p:txBody>
      </p:sp>
      <p:pic>
        <p:nvPicPr>
          <p:cNvPr id="121859" name="Picture 3"/>
          <p:cNvPicPr>
            <a:picLocks noChangeAspect="1" noChangeArrowheads="1"/>
          </p:cNvPicPr>
          <p:nvPr/>
        </p:nvPicPr>
        <p:blipFill>
          <a:blip r:embed="rId2" cstate="print"/>
          <a:srcRect l="10561" t="801" r="10583" b="534"/>
          <a:stretch>
            <a:fillRect/>
          </a:stretch>
        </p:blipFill>
        <p:spPr bwMode="auto">
          <a:xfrm>
            <a:off x="1995488" y="1160463"/>
            <a:ext cx="4767262" cy="4773612"/>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11620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Example of Indexed Allocation</a:t>
            </a:r>
            <a:endParaRPr lang="en-US" sz="3600" b="1" smtClean="0">
              <a:solidFill>
                <a:srgbClr val="FEF800"/>
              </a:solidFill>
            </a:endParaRPr>
          </a:p>
        </p:txBody>
      </p:sp>
      <p:pic>
        <p:nvPicPr>
          <p:cNvPr id="122883" name="Picture 3"/>
          <p:cNvPicPr>
            <a:picLocks noChangeAspect="1" noChangeArrowheads="1"/>
          </p:cNvPicPr>
          <p:nvPr/>
        </p:nvPicPr>
        <p:blipFill>
          <a:blip r:embed="rId2" cstate="print"/>
          <a:srcRect l="4932" t="871" r="4906" b="581"/>
          <a:stretch>
            <a:fillRect/>
          </a:stretch>
        </p:blipFill>
        <p:spPr bwMode="auto">
          <a:xfrm>
            <a:off x="1849438" y="1120775"/>
            <a:ext cx="5164137" cy="4514850"/>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5524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Indexed Allocation </a:t>
            </a:r>
          </a:p>
        </p:txBody>
      </p:sp>
      <p:sp>
        <p:nvSpPr>
          <p:cNvPr id="121859" name="Rectangle 3"/>
          <p:cNvSpPr>
            <a:spLocks noGrp="1" noChangeArrowheads="1"/>
          </p:cNvSpPr>
          <p:nvPr>
            <p:ph type="body" idx="1"/>
          </p:nvPr>
        </p:nvSpPr>
        <p:spPr>
          <a:xfrm>
            <a:off x="361950" y="1030288"/>
            <a:ext cx="8362950" cy="2916237"/>
          </a:xfrm>
        </p:spPr>
        <p:txBody>
          <a:bodyPr/>
          <a:lstStyle/>
          <a:p>
            <a:pPr marL="514350" indent="-514350" algn="just" eaLnBrk="1" hangingPunct="1">
              <a:defRPr/>
            </a:pPr>
            <a:r>
              <a:rPr lang="en-US" sz="2400" dirty="0" smtClean="0">
                <a:latin typeface="+mj-lt"/>
              </a:rPr>
              <a:t>Need index table.</a:t>
            </a:r>
          </a:p>
          <a:p>
            <a:pPr marL="514350" indent="-514350" algn="just" eaLnBrk="1" hangingPunct="1">
              <a:defRPr/>
            </a:pPr>
            <a:r>
              <a:rPr lang="en-US" sz="2400" dirty="0" smtClean="0">
                <a:latin typeface="+mj-lt"/>
              </a:rPr>
              <a:t>Indexed allocation is bringing all the pointers together.</a:t>
            </a:r>
          </a:p>
          <a:p>
            <a:pPr marL="514350" indent="-514350" algn="just" eaLnBrk="1" hangingPunct="1">
              <a:defRPr/>
            </a:pPr>
            <a:r>
              <a:rPr lang="en-US" sz="2400" dirty="0" smtClean="0">
                <a:latin typeface="+mj-lt"/>
              </a:rPr>
              <a:t>A data structure called an </a:t>
            </a:r>
            <a:r>
              <a:rPr lang="en-US" sz="2400" dirty="0" err="1" smtClean="0">
                <a:latin typeface="+mj-lt"/>
              </a:rPr>
              <a:t>i</a:t>
            </a:r>
            <a:r>
              <a:rPr lang="en-US" sz="2400" dirty="0" smtClean="0">
                <a:latin typeface="+mj-lt"/>
              </a:rPr>
              <a:t>-node (index-node), which lists the attributes and disk addresses of the files blocks</a:t>
            </a:r>
          </a:p>
          <a:p>
            <a:pPr marL="514350" indent="-514350" algn="just" eaLnBrk="1" hangingPunct="1">
              <a:defRPr/>
            </a:pPr>
            <a:r>
              <a:rPr lang="en-US" sz="2400" dirty="0" smtClean="0">
                <a:latin typeface="+mj-lt"/>
              </a:rPr>
              <a:t>Random access</a:t>
            </a:r>
          </a:p>
          <a:p>
            <a:pPr marL="514350" indent="-514350" algn="just" eaLnBrk="1" hangingPunct="1">
              <a:defRPr/>
            </a:pPr>
            <a:r>
              <a:rPr lang="en-US" sz="2400" dirty="0" smtClean="0">
                <a:latin typeface="+mj-lt"/>
              </a:rPr>
              <a:t>Dynamic access without external fragmentation, but have overhead of index block.</a:t>
            </a:r>
          </a:p>
          <a:p>
            <a:pPr marL="514350" indent="-514350" algn="just" eaLnBrk="1" hangingPunct="1">
              <a:defRPr/>
            </a:pPr>
            <a:r>
              <a:rPr lang="en-US" sz="2400" dirty="0" smtClean="0">
                <a:latin typeface="+mj-lt"/>
              </a:rPr>
              <a:t>Each file has its own index block, which is an array of disk-block addresses. The entry in the index block points to the block of the file. The directory contains the address of the index block</a:t>
            </a:r>
          </a:p>
          <a:p>
            <a:pPr marL="514350" indent="-514350" algn="just" eaLnBrk="1" hangingPunct="1">
              <a:defRPr/>
            </a:pPr>
            <a:endParaRPr lang="en-US" sz="2400" dirty="0" smtClean="0">
              <a:latin typeface="+mj-lt"/>
            </a:endParaRPr>
          </a:p>
        </p:txBody>
      </p:sp>
      <p:sp>
        <p:nvSpPr>
          <p:cNvPr id="123908" name="Rectangle 9"/>
          <p:cNvSpPr>
            <a:spLocks noChangeArrowheads="1"/>
          </p:cNvSpPr>
          <p:nvPr/>
        </p:nvSpPr>
        <p:spPr bwMode="auto">
          <a:xfrm>
            <a:off x="1014413" y="4960938"/>
            <a:ext cx="7029450" cy="835025"/>
          </a:xfrm>
          <a:prstGeom prst="rect">
            <a:avLst/>
          </a:prstGeom>
          <a:noFill/>
          <a:ln w="9525">
            <a:noFill/>
            <a:miter lim="800000"/>
            <a:headEnd/>
            <a:tailEnd/>
          </a:ln>
        </p:spPr>
        <p:txBody>
          <a:bodyPr/>
          <a:lstStyle/>
          <a:p>
            <a:pPr marL="228600" indent="-228600" eaLnBrk="0" hangingPunct="0">
              <a:buClr>
                <a:schemeClr val="accent2"/>
              </a:buClr>
              <a:buFont typeface="Monotype Sorts" pitchFamily="2" charset="2"/>
              <a:buNone/>
            </a:pPr>
            <a:endParaRPr lang="en-US" b="1"/>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1062038" y="0"/>
            <a:ext cx="8382000" cy="609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smtClean="0">
                <a:solidFill>
                  <a:srgbClr val="FEF800"/>
                </a:solidFill>
              </a:rPr>
              <a:t>Indexed File Allocation Example</a:t>
            </a:r>
          </a:p>
        </p:txBody>
      </p:sp>
      <p:pic>
        <p:nvPicPr>
          <p:cNvPr id="124931" name="Picture 5"/>
          <p:cNvPicPr>
            <a:picLocks noChangeAspect="1" noChangeArrowheads="1"/>
          </p:cNvPicPr>
          <p:nvPr/>
        </p:nvPicPr>
        <p:blipFill>
          <a:blip r:embed="rId3" cstate="print"/>
          <a:srcRect/>
          <a:stretch>
            <a:fillRect/>
          </a:stretch>
        </p:blipFill>
        <p:spPr bwMode="auto">
          <a:xfrm>
            <a:off x="468313" y="1001713"/>
            <a:ext cx="8388350" cy="524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p:cNvSpPr>
            <a:spLocks noGrp="1"/>
          </p:cNvSpPr>
          <p:nvPr>
            <p:ph type="ftr" sz="quarter" idx="4294967295"/>
          </p:nvPr>
        </p:nvSpPr>
        <p:spPr bwMode="auto">
          <a:xfrm>
            <a:off x="3124200" y="6400800"/>
            <a:ext cx="2895600" cy="457200"/>
          </a:xfrm>
          <a:prstGeom prst="rect">
            <a:avLst/>
          </a:prstGeom>
          <a:noFill/>
          <a:ln>
            <a:miter lim="800000"/>
            <a:headEnd/>
            <a:tailEnd/>
          </a:ln>
        </p:spPr>
        <p:txBody>
          <a:bodyPr/>
          <a:lstStyle/>
          <a:p>
            <a:r>
              <a:rPr lang="en-US" altLang="en-US"/>
              <a:t>A. Frank - P.  Weisberg</a:t>
            </a:r>
          </a:p>
        </p:txBody>
      </p:sp>
      <p:sp>
        <p:nvSpPr>
          <p:cNvPr id="125955" name="Rectangle 2"/>
          <p:cNvSpPr>
            <a:spLocks noGrp="1" noChangeArrowheads="1"/>
          </p:cNvSpPr>
          <p:nvPr>
            <p:ph type="title"/>
          </p:nvPr>
        </p:nvSpPr>
        <p:spPr bwMode="auto">
          <a:xfrm>
            <a:off x="952500" y="0"/>
            <a:ext cx="8382000" cy="609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smtClean="0">
                <a:solidFill>
                  <a:srgbClr val="FEF800"/>
                </a:solidFill>
              </a:rPr>
              <a:t>Indexed File Allocation (variable-size)</a:t>
            </a:r>
          </a:p>
        </p:txBody>
      </p:sp>
      <p:pic>
        <p:nvPicPr>
          <p:cNvPr id="125956" name="Picture 2"/>
          <p:cNvPicPr>
            <a:picLocks noChangeAspect="1" noChangeArrowheads="1"/>
          </p:cNvPicPr>
          <p:nvPr/>
        </p:nvPicPr>
        <p:blipFill>
          <a:blip r:embed="rId3" cstate="print"/>
          <a:srcRect/>
          <a:stretch>
            <a:fillRect/>
          </a:stretch>
        </p:blipFill>
        <p:spPr bwMode="auto">
          <a:xfrm>
            <a:off x="212725" y="1036638"/>
            <a:ext cx="8372475" cy="5221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DBMS</a:t>
            </a:r>
          </a:p>
        </p:txBody>
      </p:sp>
      <p:sp>
        <p:nvSpPr>
          <p:cNvPr id="12697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2698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2698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2698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26983"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26984" name="Rectangle 8"/>
          <p:cNvSpPr>
            <a:spLocks noChangeArrowheads="1"/>
          </p:cNvSpPr>
          <p:nvPr/>
        </p:nvSpPr>
        <p:spPr bwMode="auto">
          <a:xfrm>
            <a:off x="552450" y="1557338"/>
            <a:ext cx="8020050" cy="3743325"/>
          </a:xfrm>
          <a:prstGeom prst="rect">
            <a:avLst/>
          </a:prstGeom>
          <a:noFill/>
          <a:ln w="9525">
            <a:noFill/>
            <a:miter lim="800000"/>
            <a:headEnd/>
            <a:tailEnd/>
          </a:ln>
        </p:spPr>
        <p:txBody>
          <a:bodyPr>
            <a:spAutoFit/>
          </a:bodyPr>
          <a:lstStyle/>
          <a:p>
            <a:r>
              <a:rPr lang="en-US">
                <a:solidFill>
                  <a:schemeClr val="tx2"/>
                </a:solidFill>
              </a:rPr>
              <a:t>What is a database ?</a:t>
            </a:r>
          </a:p>
          <a:p>
            <a:endParaRPr lang="en-US">
              <a:solidFill>
                <a:schemeClr val="tx2"/>
              </a:solidFill>
            </a:endParaRPr>
          </a:p>
          <a:p>
            <a:r>
              <a:rPr lang="en-US"/>
              <a:t>A database is any organized collection of data.</a:t>
            </a:r>
            <a:r>
              <a:rPr lang="en-US">
                <a:solidFill>
                  <a:srgbClr val="000000"/>
                </a:solidFill>
              </a:rPr>
              <a:t> </a:t>
            </a:r>
            <a:r>
              <a:rPr lang="en-US"/>
              <a:t>Some examples of databases you may encounter in your daily life are: </a:t>
            </a:r>
          </a:p>
          <a:p>
            <a:pPr lvl="1">
              <a:buFontTx/>
              <a:buChar char="•"/>
            </a:pPr>
            <a:r>
              <a:rPr lang="en-US"/>
              <a:t>a telephone book </a:t>
            </a:r>
          </a:p>
          <a:p>
            <a:pPr lvl="1">
              <a:buFontTx/>
              <a:buChar char="•"/>
            </a:pPr>
            <a:r>
              <a:rPr lang="en-US"/>
              <a:t>T.V. Guide </a:t>
            </a:r>
          </a:p>
          <a:p>
            <a:pPr lvl="1">
              <a:buFontTx/>
              <a:buChar char="•"/>
            </a:pPr>
            <a:r>
              <a:rPr lang="en-US"/>
              <a:t>airline reservation system </a:t>
            </a:r>
          </a:p>
          <a:p>
            <a:pPr lvl="1">
              <a:buFontTx/>
              <a:buChar char="•"/>
            </a:pPr>
            <a:r>
              <a:rPr lang="en-US"/>
              <a:t>motor vehicle registration records </a:t>
            </a:r>
          </a:p>
          <a:p>
            <a:pPr lvl="1">
              <a:buFontTx/>
              <a:buChar char="•"/>
            </a:pPr>
            <a:r>
              <a:rPr lang="en-US"/>
              <a:t>papers in your filing cabinet </a:t>
            </a:r>
          </a:p>
          <a:p>
            <a:pPr lvl="1">
              <a:buFontTx/>
              <a:buChar char="•"/>
            </a:pPr>
            <a:r>
              <a:rPr lang="en-US"/>
              <a:t>files on your computer hard drive. </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ctrTitle" idx="4294967295"/>
          </p:nvPr>
        </p:nvSpPr>
        <p:spPr bwMode="auto">
          <a:xfrm>
            <a:off x="1577975" y="109538"/>
            <a:ext cx="7566025" cy="690562"/>
          </a:xfrm>
          <a:prstGeom prst="rect">
            <a:avLst/>
          </a:prstGeom>
          <a:noFill/>
          <a:ln>
            <a:miter lim="800000"/>
            <a:headEnd/>
            <a:tailEnd/>
          </a:ln>
        </p:spPr>
        <p:txBody>
          <a:bodyPr anchorCtr="1"/>
          <a:lstStyle/>
          <a:p>
            <a:pPr eaLnBrk="1" hangingPunct="1"/>
            <a:r>
              <a:rPr lang="en-US" sz="3200" smtClean="0">
                <a:solidFill>
                  <a:srgbClr val="FFFF00"/>
                </a:solidFill>
                <a:latin typeface="Avant Garde" charset="0"/>
              </a:rPr>
              <a:t>Data Base Management System</a:t>
            </a:r>
          </a:p>
        </p:txBody>
      </p:sp>
      <p:sp>
        <p:nvSpPr>
          <p:cNvPr id="128003" name="Rectangle 3"/>
          <p:cNvSpPr>
            <a:spLocks noGrp="1" noChangeArrowheads="1"/>
          </p:cNvSpPr>
          <p:nvPr>
            <p:ph type="subTitle" idx="4294967295"/>
          </p:nvPr>
        </p:nvSpPr>
        <p:spPr>
          <a:xfrm>
            <a:off x="468313" y="1092200"/>
            <a:ext cx="8207375" cy="5000625"/>
          </a:xfrm>
        </p:spPr>
        <p:txBody>
          <a:bodyPr/>
          <a:lstStyle/>
          <a:p>
            <a:pPr marL="0" indent="0" eaLnBrk="1" hangingPunct="1">
              <a:lnSpc>
                <a:spcPct val="90000"/>
              </a:lnSpc>
              <a:buFontTx/>
              <a:buNone/>
            </a:pPr>
            <a:r>
              <a:rPr lang="en-US" sz="2400" b="1" smtClean="0"/>
              <a:t>Data: 	</a:t>
            </a:r>
            <a:r>
              <a:rPr lang="en-US" sz="2400" smtClean="0"/>
              <a:t>Data is the basic raw,fact and figures</a:t>
            </a:r>
          </a:p>
          <a:p>
            <a:pPr marL="0" indent="0" algn="ctr" eaLnBrk="1" hangingPunct="1">
              <a:lnSpc>
                <a:spcPct val="90000"/>
              </a:lnSpc>
              <a:buFontTx/>
              <a:buNone/>
            </a:pPr>
            <a:r>
              <a:rPr lang="en-US" sz="2400" smtClean="0"/>
              <a:t>			Ex: a name, a digit, a picture etc.</a:t>
            </a:r>
          </a:p>
          <a:p>
            <a:pPr marL="0" indent="0" algn="ctr" eaLnBrk="1" hangingPunct="1">
              <a:lnSpc>
                <a:spcPct val="90000"/>
              </a:lnSpc>
              <a:buFontTx/>
              <a:buNone/>
            </a:pPr>
            <a:endParaRPr lang="en-US" sz="2400" b="1" smtClean="0"/>
          </a:p>
          <a:p>
            <a:pPr marL="0" indent="0" eaLnBrk="1" hangingPunct="1">
              <a:lnSpc>
                <a:spcPct val="90000"/>
              </a:lnSpc>
              <a:buFontTx/>
              <a:buNone/>
            </a:pPr>
            <a:r>
              <a:rPr lang="en-US" sz="2400" b="1" smtClean="0"/>
              <a:t>Data Base:</a:t>
            </a:r>
            <a:r>
              <a:rPr lang="en-US" sz="2400" smtClean="0"/>
              <a:t> 		Collection of related data</a:t>
            </a:r>
          </a:p>
          <a:p>
            <a:pPr lvl="1" eaLnBrk="1" hangingPunct="1">
              <a:lnSpc>
                <a:spcPct val="90000"/>
              </a:lnSpc>
              <a:spcBef>
                <a:spcPct val="30000"/>
              </a:spcBef>
            </a:pPr>
            <a:r>
              <a:rPr lang="en-US" smtClean="0"/>
              <a:t>Ex. the names, telephone numbers and addresses of all the people you know</a:t>
            </a:r>
          </a:p>
          <a:p>
            <a:pPr marL="0" indent="0" algn="ctr" eaLnBrk="1" hangingPunct="1">
              <a:lnSpc>
                <a:spcPct val="90000"/>
              </a:lnSpc>
              <a:buFontTx/>
              <a:buNone/>
            </a:pPr>
            <a:endParaRPr lang="en-US" sz="2400" b="1" smtClean="0"/>
          </a:p>
          <a:p>
            <a:pPr marL="0" indent="0" eaLnBrk="1" hangingPunct="1">
              <a:lnSpc>
                <a:spcPct val="90000"/>
              </a:lnSpc>
              <a:buFontTx/>
              <a:buNone/>
            </a:pPr>
            <a:r>
              <a:rPr lang="en-US" sz="2400" b="1" smtClean="0"/>
              <a:t>Data Base Management System: </a:t>
            </a:r>
          </a:p>
          <a:p>
            <a:pPr marL="0" indent="0" eaLnBrk="1" hangingPunct="1">
              <a:lnSpc>
                <a:spcPct val="90000"/>
              </a:lnSpc>
              <a:buFontTx/>
              <a:buNone/>
            </a:pPr>
            <a:r>
              <a:rPr lang="en-US" sz="2400" smtClean="0"/>
              <a:t>			A DBMS is a set of software programs that controls the organization, storage, management, and retrieval of data in a database. 	</a:t>
            </a:r>
          </a:p>
          <a:p>
            <a:pPr marL="0" indent="0" algn="ctr" eaLnBrk="1" hangingPunct="1">
              <a:lnSpc>
                <a:spcPct val="90000"/>
              </a:lnSpc>
              <a:buFontTx/>
              <a:buNone/>
            </a:pPr>
            <a:r>
              <a:rPr lang="en-US" sz="2400" smtClean="0"/>
              <a:t>	Ex: MS-Access, Oracle, MS SQL, Sybase, IBM DB2</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idx="4294967295"/>
          </p:nvPr>
        </p:nvSpPr>
        <p:spPr bwMode="auto">
          <a:xfrm>
            <a:off x="1371600" y="73025"/>
            <a:ext cx="7772400" cy="800100"/>
          </a:xfrm>
          <a:prstGeom prst="rect">
            <a:avLst/>
          </a:prstGeom>
          <a:noFill/>
          <a:ln>
            <a:miter lim="800000"/>
            <a:headEnd/>
            <a:tailEnd/>
          </a:ln>
        </p:spPr>
        <p:txBody>
          <a:bodyPr anchorCtr="1"/>
          <a:lstStyle/>
          <a:p>
            <a:pPr eaLnBrk="1" hangingPunct="1"/>
            <a:r>
              <a:rPr lang="en-US" sz="4000" b="1" smtClean="0">
                <a:solidFill>
                  <a:srgbClr val="FFFF00"/>
                </a:solidFill>
                <a:latin typeface="Avant Garde" charset="0"/>
              </a:rPr>
              <a:t>Use of DBMS</a:t>
            </a:r>
          </a:p>
        </p:txBody>
      </p:sp>
      <p:sp>
        <p:nvSpPr>
          <p:cNvPr id="129027" name="Rectangle 3"/>
          <p:cNvSpPr>
            <a:spLocks noGrp="1" noChangeArrowheads="1"/>
          </p:cNvSpPr>
          <p:nvPr>
            <p:ph type="subTitle" idx="4294967295"/>
          </p:nvPr>
        </p:nvSpPr>
        <p:spPr>
          <a:xfrm>
            <a:off x="336550" y="1295400"/>
            <a:ext cx="4016375" cy="4648200"/>
          </a:xfrm>
        </p:spPr>
        <p:txBody>
          <a:bodyPr/>
          <a:lstStyle/>
          <a:p>
            <a:pPr marL="0" indent="0" eaLnBrk="1" hangingPunct="1">
              <a:buFont typeface="Wingdings" pitchFamily="2" charset="2"/>
              <a:buChar char="v"/>
            </a:pPr>
            <a:r>
              <a:rPr lang="en-US" smtClean="0"/>
              <a:t>Corporate </a:t>
            </a:r>
          </a:p>
          <a:p>
            <a:pPr marL="0" indent="0" eaLnBrk="1" hangingPunct="1">
              <a:buFont typeface="Wingdings" pitchFamily="2" charset="2"/>
              <a:buChar char="v"/>
            </a:pPr>
            <a:r>
              <a:rPr lang="en-US" smtClean="0"/>
              <a:t>Airlines</a:t>
            </a:r>
          </a:p>
          <a:p>
            <a:pPr marL="0" indent="0" eaLnBrk="1" hangingPunct="1">
              <a:buFont typeface="Wingdings" pitchFamily="2" charset="2"/>
              <a:buChar char="v"/>
            </a:pPr>
            <a:r>
              <a:rPr lang="en-US" smtClean="0"/>
              <a:t>Hotels</a:t>
            </a:r>
          </a:p>
          <a:p>
            <a:pPr marL="0" indent="0" eaLnBrk="1" hangingPunct="1">
              <a:buFont typeface="Wingdings" pitchFamily="2" charset="2"/>
              <a:buChar char="v"/>
            </a:pPr>
            <a:r>
              <a:rPr lang="en-US" smtClean="0"/>
              <a:t>Banks</a:t>
            </a:r>
          </a:p>
          <a:p>
            <a:pPr marL="0" indent="0" eaLnBrk="1" hangingPunct="1">
              <a:buFont typeface="Wingdings" pitchFamily="2" charset="2"/>
              <a:buChar char="v"/>
            </a:pPr>
            <a:r>
              <a:rPr lang="en-US" smtClean="0"/>
              <a:t>Colleges /university</a:t>
            </a:r>
          </a:p>
          <a:p>
            <a:pPr marL="0" indent="0" eaLnBrk="1" hangingPunct="1">
              <a:buFont typeface="Wingdings" pitchFamily="2" charset="2"/>
              <a:buChar char="v"/>
            </a:pPr>
            <a:r>
              <a:rPr lang="en-US" smtClean="0"/>
              <a:t>Railway reservation</a:t>
            </a:r>
          </a:p>
          <a:p>
            <a:pPr marL="0" indent="0" eaLnBrk="1" hangingPunct="1">
              <a:buFont typeface="Wingdings" pitchFamily="2" charset="2"/>
              <a:buChar char="v"/>
            </a:pPr>
            <a:r>
              <a:rPr lang="en-US" smtClean="0"/>
              <a:t>Shopping Malls</a:t>
            </a:r>
          </a:p>
          <a:p>
            <a:pPr marL="0" indent="0" eaLnBrk="1" hangingPunct="1">
              <a:buFont typeface="Wingdings" pitchFamily="2" charset="2"/>
              <a:buChar char="v"/>
            </a:pPr>
            <a:r>
              <a:rPr lang="en-US" smtClean="0"/>
              <a:t>Telecommunication           	Industry</a:t>
            </a:r>
          </a:p>
        </p:txBody>
      </p:sp>
      <p:sp>
        <p:nvSpPr>
          <p:cNvPr id="129028" name="Rectangle 4"/>
          <p:cNvSpPr>
            <a:spLocks noGrp="1" noChangeArrowheads="1"/>
          </p:cNvSpPr>
          <p:nvPr>
            <p:ph type="body" sz="half" idx="4294967295"/>
          </p:nvPr>
        </p:nvSpPr>
        <p:spPr>
          <a:xfrm>
            <a:off x="4864100" y="1384300"/>
            <a:ext cx="3810000" cy="4648200"/>
          </a:xfrm>
        </p:spPr>
        <p:txBody>
          <a:bodyPr/>
          <a:lstStyle/>
          <a:p>
            <a:pPr eaLnBrk="1" hangingPunct="1">
              <a:buFont typeface="Wingdings" pitchFamily="2" charset="2"/>
              <a:buNone/>
            </a:pPr>
            <a:r>
              <a:rPr lang="en-US" smtClean="0"/>
              <a:t>Weather forecasting</a:t>
            </a:r>
          </a:p>
          <a:p>
            <a:pPr eaLnBrk="1" hangingPunct="1">
              <a:buFont typeface="Wingdings" pitchFamily="2" charset="2"/>
              <a:buNone/>
            </a:pPr>
            <a:r>
              <a:rPr lang="en-US" smtClean="0"/>
              <a:t>Pattern Recognition</a:t>
            </a:r>
          </a:p>
          <a:p>
            <a:pPr eaLnBrk="1" hangingPunct="1">
              <a:buFont typeface="Wingdings" pitchFamily="2" charset="2"/>
              <a:buNone/>
            </a:pPr>
            <a:r>
              <a:rPr lang="en-US" smtClean="0"/>
              <a:t>Data mining</a:t>
            </a:r>
          </a:p>
          <a:p>
            <a:pPr eaLnBrk="1" hangingPunct="1">
              <a:buFont typeface="Wingdings" pitchFamily="2" charset="2"/>
              <a:buNone/>
            </a:pPr>
            <a:r>
              <a:rPr lang="en-US" smtClean="0"/>
              <a:t>Space Research</a:t>
            </a:r>
          </a:p>
          <a:p>
            <a:pPr eaLnBrk="1" hangingPunct="1">
              <a:buFont typeface="Wingdings" pitchFamily="2" charset="2"/>
              <a:buNone/>
            </a:pPr>
            <a:r>
              <a:rPr lang="en-US" smtClean="0"/>
              <a:t>Software Industry</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Data and Information</a:t>
            </a:r>
          </a:p>
        </p:txBody>
      </p:sp>
      <p:sp>
        <p:nvSpPr>
          <p:cNvPr id="13005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3005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3005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30054"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30055"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30056" name="Rectangle 8"/>
          <p:cNvSpPr>
            <a:spLocks noChangeArrowheads="1"/>
          </p:cNvSpPr>
          <p:nvPr/>
        </p:nvSpPr>
        <p:spPr bwMode="auto">
          <a:xfrm>
            <a:off x="552450" y="1557338"/>
            <a:ext cx="8020050" cy="457200"/>
          </a:xfrm>
          <a:prstGeom prst="rect">
            <a:avLst/>
          </a:prstGeom>
          <a:noFill/>
          <a:ln w="9525">
            <a:noFill/>
            <a:miter lim="800000"/>
            <a:headEnd/>
            <a:tailEnd/>
          </a:ln>
        </p:spPr>
        <p:txBody>
          <a:bodyPr>
            <a:spAutoFit/>
          </a:bodyPr>
          <a:lstStyle/>
          <a:p>
            <a:endParaRPr lang="en-US"/>
          </a:p>
        </p:txBody>
      </p:sp>
      <p:sp>
        <p:nvSpPr>
          <p:cNvPr id="130057" name="Rectangle 10"/>
          <p:cNvSpPr>
            <a:spLocks noChangeArrowheads="1"/>
          </p:cNvSpPr>
          <p:nvPr/>
        </p:nvSpPr>
        <p:spPr bwMode="auto">
          <a:xfrm>
            <a:off x="457200" y="1143000"/>
            <a:ext cx="8224838" cy="4991100"/>
          </a:xfrm>
          <a:prstGeom prst="rect">
            <a:avLst/>
          </a:prstGeom>
          <a:noFill/>
          <a:ln w="9525">
            <a:noFill/>
            <a:miter lim="800000"/>
            <a:headEnd/>
            <a:tailEnd/>
          </a:ln>
        </p:spPr>
        <p:txBody>
          <a:bodyPr/>
          <a:lstStyle/>
          <a:p>
            <a:pPr marL="342900" indent="-342900">
              <a:spcBef>
                <a:spcPct val="20000"/>
              </a:spcBef>
            </a:pPr>
            <a:r>
              <a:rPr lang="en-US" b="1"/>
              <a:t>What is data?</a:t>
            </a:r>
          </a:p>
          <a:p>
            <a:pPr marL="742950" lvl="1" indent="-285750">
              <a:spcBef>
                <a:spcPct val="20000"/>
              </a:spcBef>
              <a:buClr>
                <a:schemeClr val="tx1"/>
              </a:buClr>
              <a:buFont typeface="Wingdings" pitchFamily="2" charset="2"/>
              <a:buChar char="§"/>
            </a:pPr>
            <a:r>
              <a:rPr lang="en-US"/>
              <a:t>Data can be defined in many ways. Information science defines data as unprocessed information.</a:t>
            </a:r>
          </a:p>
          <a:p>
            <a:pPr marL="742950" lvl="1" indent="-285750">
              <a:spcBef>
                <a:spcPct val="20000"/>
              </a:spcBef>
              <a:buClr>
                <a:schemeClr val="tx1"/>
              </a:buClr>
              <a:buFont typeface="Wingdings" pitchFamily="2" charset="2"/>
              <a:buChar char="§"/>
            </a:pPr>
            <a:endParaRPr lang="en-US">
              <a:latin typeface="Arial" charset="0"/>
            </a:endParaRPr>
          </a:p>
        </p:txBody>
      </p:sp>
      <p:sp>
        <p:nvSpPr>
          <p:cNvPr id="130058" name="Rectangle 11"/>
          <p:cNvSpPr>
            <a:spLocks noChangeArrowheads="1"/>
          </p:cNvSpPr>
          <p:nvPr/>
        </p:nvSpPr>
        <p:spPr bwMode="auto">
          <a:xfrm>
            <a:off x="595313" y="2628900"/>
            <a:ext cx="8053387" cy="3124200"/>
          </a:xfrm>
          <a:prstGeom prst="rect">
            <a:avLst/>
          </a:prstGeom>
          <a:noFill/>
          <a:ln w="9525">
            <a:noFill/>
            <a:miter lim="800000"/>
            <a:headEnd/>
            <a:tailEnd/>
          </a:ln>
        </p:spPr>
        <p:txBody>
          <a:bodyPr/>
          <a:lstStyle/>
          <a:p>
            <a:pPr marL="342900" indent="-342900">
              <a:spcBef>
                <a:spcPct val="20000"/>
              </a:spcBef>
            </a:pPr>
            <a:r>
              <a:rPr lang="en-US" b="1"/>
              <a:t>What is information?</a:t>
            </a:r>
          </a:p>
          <a:p>
            <a:pPr marL="742950" lvl="1" indent="-285750">
              <a:spcBef>
                <a:spcPct val="20000"/>
              </a:spcBef>
              <a:buClr>
                <a:schemeClr val="tx1"/>
              </a:buClr>
              <a:buFont typeface="Wingdings" pitchFamily="2" charset="2"/>
              <a:buChar char="§"/>
            </a:pPr>
            <a:r>
              <a:rPr lang="en-US"/>
              <a:t>Information is data that have been organized and communicated in a coherent and meaningful manner. </a:t>
            </a:r>
          </a:p>
          <a:p>
            <a:pPr marL="742950" lvl="1" indent="-285750">
              <a:spcBef>
                <a:spcPct val="20000"/>
              </a:spcBef>
              <a:buClr>
                <a:schemeClr val="tx1"/>
              </a:buClr>
              <a:buFont typeface="Wingdings" pitchFamily="2" charset="2"/>
              <a:buChar char="§"/>
            </a:pPr>
            <a:r>
              <a:rPr lang="en-US"/>
              <a:t>Data is converted into information, and information is converted into knowledge.</a:t>
            </a:r>
          </a:p>
          <a:p>
            <a:pPr marL="742950" lvl="1" indent="-285750">
              <a:spcBef>
                <a:spcPct val="20000"/>
              </a:spcBef>
              <a:buClr>
                <a:schemeClr val="tx1"/>
              </a:buClr>
              <a:buFont typeface="Wingdings" pitchFamily="2" charset="2"/>
              <a:buChar char="§"/>
            </a:pPr>
            <a:r>
              <a:rPr lang="en-US"/>
              <a:t>Knowledge; information evaluated and organized so that it can be used purposefully.</a:t>
            </a:r>
          </a:p>
          <a:p>
            <a:pPr marL="742950" lvl="1" indent="-285750">
              <a:spcBef>
                <a:spcPct val="20000"/>
              </a:spcBef>
              <a:buClr>
                <a:schemeClr val="tx1"/>
              </a:buClr>
              <a:buFont typeface="Wingdings" pitchFamily="2" charset="2"/>
              <a:buChar char="§"/>
            </a:pP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Multiprogramming</a:t>
            </a:r>
          </a:p>
        </p:txBody>
      </p:sp>
      <p:sp>
        <p:nvSpPr>
          <p:cNvPr id="1843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843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8437" name="Rectangle 5"/>
          <p:cNvSpPr>
            <a:spLocks noChangeArrowheads="1"/>
          </p:cNvSpPr>
          <p:nvPr/>
        </p:nvSpPr>
        <p:spPr bwMode="auto">
          <a:xfrm>
            <a:off x="476250" y="1235075"/>
            <a:ext cx="3771900" cy="4894263"/>
          </a:xfrm>
          <a:prstGeom prst="rect">
            <a:avLst/>
          </a:prstGeom>
          <a:noFill/>
          <a:ln w="9525">
            <a:noFill/>
            <a:miter lim="800000"/>
            <a:headEnd/>
            <a:tailEnd/>
          </a:ln>
        </p:spPr>
        <p:txBody>
          <a:bodyPr>
            <a:spAutoFit/>
          </a:bodyPr>
          <a:lstStyle/>
          <a:p>
            <a:pPr>
              <a:defRPr/>
            </a:pPr>
            <a:r>
              <a:rPr lang="en-US" dirty="0"/>
              <a:t> Figure depicts the layout of multiprogramming system.</a:t>
            </a:r>
          </a:p>
          <a:p>
            <a:pPr>
              <a:defRPr/>
            </a:pPr>
            <a:r>
              <a:rPr lang="en-US" dirty="0"/>
              <a:t> The main memory consists of 5 jobs at a time, the CPU executes one by one.</a:t>
            </a:r>
          </a:p>
          <a:p>
            <a:pPr>
              <a:defRPr/>
            </a:pPr>
            <a:endParaRPr lang="en-US" dirty="0"/>
          </a:p>
          <a:p>
            <a:pPr>
              <a:defRPr/>
            </a:pPr>
            <a:r>
              <a:rPr lang="en-US" b="1" u="sng" dirty="0"/>
              <a:t>Advantages:</a:t>
            </a:r>
          </a:p>
          <a:p>
            <a:pPr marL="457200" indent="-457200">
              <a:buFont typeface="Arial" pitchFamily="34" charset="0"/>
              <a:buChar char="•"/>
              <a:defRPr/>
            </a:pPr>
            <a:r>
              <a:rPr lang="en-US" dirty="0"/>
              <a:t>Efficient memory utilization</a:t>
            </a:r>
          </a:p>
          <a:p>
            <a:pPr marL="457200" indent="-457200">
              <a:buFont typeface="Arial" pitchFamily="34" charset="0"/>
              <a:buChar char="•"/>
              <a:defRPr/>
            </a:pPr>
            <a:r>
              <a:rPr lang="en-US" dirty="0"/>
              <a:t>Throughput increases</a:t>
            </a:r>
          </a:p>
          <a:p>
            <a:pPr marL="457200" indent="-457200">
              <a:buFont typeface="Arial" pitchFamily="34" charset="0"/>
              <a:buChar char="•"/>
              <a:defRPr/>
            </a:pPr>
            <a:r>
              <a:rPr lang="en-US" dirty="0"/>
              <a:t>CPU is never idle, so performance increases.</a:t>
            </a:r>
          </a:p>
          <a:p>
            <a:pPr>
              <a:buFontTx/>
              <a:buChar char="•"/>
              <a:defRPr/>
            </a:pPr>
            <a:endParaRPr lang="en-US" dirty="0"/>
          </a:p>
        </p:txBody>
      </p:sp>
      <p:graphicFrame>
        <p:nvGraphicFramePr>
          <p:cNvPr id="458758" name="Group 6"/>
          <p:cNvGraphicFramePr>
            <a:graphicFrameLocks noGrp="1"/>
          </p:cNvGraphicFramePr>
          <p:nvPr>
            <p:ph sz="half" idx="2"/>
          </p:nvPr>
        </p:nvGraphicFramePr>
        <p:xfrm>
          <a:off x="4673600" y="1014413"/>
          <a:ext cx="4278313" cy="5224464"/>
        </p:xfrm>
        <a:graphic>
          <a:graphicData uri="http://schemas.openxmlformats.org/drawingml/2006/table">
            <a:tbl>
              <a:tblPr/>
              <a:tblGrid>
                <a:gridCol w="4278313"/>
              </a:tblGrid>
              <a:tr h="857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Job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1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Job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7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Job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Job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7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Job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idx="4294967295"/>
          </p:nvPr>
        </p:nvSpPr>
        <p:spPr bwMode="auto">
          <a:xfrm>
            <a:off x="1371600" y="69850"/>
            <a:ext cx="7772400" cy="766763"/>
          </a:xfrm>
          <a:prstGeom prst="rect">
            <a:avLst/>
          </a:prstGeom>
          <a:noFill/>
          <a:ln>
            <a:miter lim="800000"/>
            <a:headEnd/>
            <a:tailEnd/>
          </a:ln>
        </p:spPr>
        <p:txBody>
          <a:bodyPr anchorCtr="1"/>
          <a:lstStyle/>
          <a:p>
            <a:pPr eaLnBrk="1" hangingPunct="1"/>
            <a:r>
              <a:rPr lang="en-US" sz="4000" b="1" smtClean="0">
                <a:solidFill>
                  <a:srgbClr val="FFFF00"/>
                </a:solidFill>
                <a:latin typeface="Tahoma" pitchFamily="34" charset="0"/>
              </a:rPr>
              <a:t>Advantages of Using DBMS</a:t>
            </a:r>
          </a:p>
        </p:txBody>
      </p:sp>
      <p:sp>
        <p:nvSpPr>
          <p:cNvPr id="131075" name="Rectangle 3"/>
          <p:cNvSpPr>
            <a:spLocks noGrp="1" noChangeArrowheads="1"/>
          </p:cNvSpPr>
          <p:nvPr>
            <p:ph type="subTitle" idx="4294967295"/>
          </p:nvPr>
        </p:nvSpPr>
        <p:spPr>
          <a:xfrm>
            <a:off x="685800" y="1449388"/>
            <a:ext cx="6908800" cy="4494212"/>
          </a:xfrm>
        </p:spPr>
        <p:txBody>
          <a:bodyPr/>
          <a:lstStyle/>
          <a:p>
            <a:pPr marL="0" indent="0" eaLnBrk="1" hangingPunct="1">
              <a:lnSpc>
                <a:spcPct val="80000"/>
              </a:lnSpc>
              <a:buFont typeface="Wingdings" pitchFamily="2" charset="2"/>
              <a:buChar char="v"/>
            </a:pPr>
            <a:r>
              <a:rPr lang="en-US" smtClean="0"/>
              <a:t> Mass Data Storage</a:t>
            </a:r>
          </a:p>
          <a:p>
            <a:pPr marL="0" indent="0" eaLnBrk="1" hangingPunct="1">
              <a:lnSpc>
                <a:spcPct val="80000"/>
              </a:lnSpc>
              <a:buFont typeface="Wingdings" pitchFamily="2" charset="2"/>
              <a:buChar char="v"/>
            </a:pPr>
            <a:r>
              <a:rPr lang="en-US" smtClean="0"/>
              <a:t> Centralized Access</a:t>
            </a:r>
          </a:p>
          <a:p>
            <a:pPr marL="0" indent="0" eaLnBrk="1" hangingPunct="1">
              <a:lnSpc>
                <a:spcPct val="80000"/>
              </a:lnSpc>
              <a:buFont typeface="Wingdings" pitchFamily="2" charset="2"/>
              <a:buChar char="v"/>
            </a:pPr>
            <a:r>
              <a:rPr lang="en-US" smtClean="0"/>
              <a:t> Automatic Backup Possible</a:t>
            </a:r>
          </a:p>
          <a:p>
            <a:pPr marL="0" indent="0" eaLnBrk="1" hangingPunct="1">
              <a:lnSpc>
                <a:spcPct val="80000"/>
              </a:lnSpc>
              <a:buFont typeface="Wingdings" pitchFamily="2" charset="2"/>
              <a:buChar char="v"/>
            </a:pPr>
            <a:r>
              <a:rPr lang="en-US" smtClean="0"/>
              <a:t> Data Recovery Possible</a:t>
            </a:r>
          </a:p>
          <a:p>
            <a:pPr marL="0" indent="0" eaLnBrk="1" hangingPunct="1">
              <a:lnSpc>
                <a:spcPct val="80000"/>
              </a:lnSpc>
              <a:buFont typeface="Wingdings" pitchFamily="2" charset="2"/>
              <a:buChar char="v"/>
            </a:pPr>
            <a:r>
              <a:rPr lang="en-US" smtClean="0"/>
              <a:t> Security restrictions can be applied</a:t>
            </a:r>
          </a:p>
          <a:p>
            <a:pPr marL="0" indent="0" eaLnBrk="1" hangingPunct="1">
              <a:lnSpc>
                <a:spcPct val="80000"/>
              </a:lnSpc>
              <a:buFont typeface="Wingdings" pitchFamily="2" charset="2"/>
              <a:buChar char="v"/>
            </a:pPr>
            <a:r>
              <a:rPr lang="en-US" smtClean="0"/>
              <a:t> Easily updation  &amp; fetching of data </a:t>
            </a:r>
          </a:p>
          <a:p>
            <a:pPr marL="0" indent="0" eaLnBrk="1" hangingPunct="1">
              <a:lnSpc>
                <a:spcPct val="80000"/>
              </a:lnSpc>
              <a:buFont typeface="Wingdings" pitchFamily="2" charset="2"/>
              <a:buChar char="v"/>
            </a:pPr>
            <a:r>
              <a:rPr lang="en-US" smtClean="0"/>
              <a:t> Only authorized Access </a:t>
            </a:r>
          </a:p>
          <a:p>
            <a:pPr marL="0" indent="0" eaLnBrk="1" hangingPunct="1">
              <a:lnSpc>
                <a:spcPct val="80000"/>
              </a:lnSpc>
              <a:buFont typeface="Wingdings" pitchFamily="2" charset="2"/>
              <a:buChar char="v"/>
            </a:pPr>
            <a:r>
              <a:rPr lang="en-US" smtClean="0"/>
              <a:t> No Data Redundancy </a:t>
            </a:r>
          </a:p>
          <a:p>
            <a:pPr marL="0" indent="0" eaLnBrk="1" hangingPunct="1">
              <a:lnSpc>
                <a:spcPct val="80000"/>
              </a:lnSpc>
              <a:buFont typeface="Wingdings" pitchFamily="2" charset="2"/>
              <a:buChar char="v"/>
            </a:pPr>
            <a:r>
              <a:rPr lang="en-US" smtClean="0"/>
              <a:t> Data Consistency </a:t>
            </a:r>
          </a:p>
          <a:p>
            <a:pPr marL="0" indent="0" eaLnBrk="1" hangingPunct="1">
              <a:lnSpc>
                <a:spcPct val="80000"/>
              </a:lnSpc>
              <a:buFont typeface="Wingdings" pitchFamily="2" charset="2"/>
              <a:buChar char="v"/>
            </a:pPr>
            <a:r>
              <a:rPr lang="en-US" smtClean="0"/>
              <a:t>	etc…….</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subTitle" idx="4294967295"/>
          </p:nvPr>
        </p:nvSpPr>
        <p:spPr>
          <a:xfrm>
            <a:off x="701675" y="1274763"/>
            <a:ext cx="6400800" cy="3975100"/>
          </a:xfrm>
        </p:spPr>
        <p:txBody>
          <a:bodyPr/>
          <a:lstStyle/>
          <a:p>
            <a:pPr marL="0" indent="0" eaLnBrk="1" hangingPunct="1">
              <a:lnSpc>
                <a:spcPct val="90000"/>
              </a:lnSpc>
              <a:buFont typeface="Wingdings" pitchFamily="2" charset="2"/>
              <a:buChar char="v"/>
            </a:pPr>
            <a:r>
              <a:rPr lang="en-US" smtClean="0"/>
              <a:t>No centralized control</a:t>
            </a:r>
          </a:p>
          <a:p>
            <a:pPr marL="0" indent="0" eaLnBrk="1" hangingPunct="1">
              <a:lnSpc>
                <a:spcPct val="90000"/>
              </a:lnSpc>
              <a:buFont typeface="Wingdings" pitchFamily="2" charset="2"/>
              <a:buChar char="v"/>
            </a:pPr>
            <a:r>
              <a:rPr lang="en-US" smtClean="0"/>
              <a:t>Data Redundancy </a:t>
            </a:r>
          </a:p>
          <a:p>
            <a:pPr marL="0" indent="0" eaLnBrk="1" hangingPunct="1">
              <a:lnSpc>
                <a:spcPct val="90000"/>
              </a:lnSpc>
              <a:buFont typeface="Wingdings" pitchFamily="2" charset="2"/>
              <a:buChar char="v"/>
            </a:pPr>
            <a:r>
              <a:rPr lang="en-US" smtClean="0"/>
              <a:t>Data Inconsistency </a:t>
            </a:r>
          </a:p>
          <a:p>
            <a:pPr marL="0" indent="0" eaLnBrk="1" hangingPunct="1">
              <a:lnSpc>
                <a:spcPct val="90000"/>
              </a:lnSpc>
              <a:buFont typeface="Wingdings" pitchFamily="2" charset="2"/>
              <a:buChar char="v"/>
            </a:pPr>
            <a:r>
              <a:rPr lang="en-US" smtClean="0"/>
              <a:t>Data can not be shared</a:t>
            </a:r>
          </a:p>
          <a:p>
            <a:pPr marL="0" indent="0" eaLnBrk="1" hangingPunct="1">
              <a:lnSpc>
                <a:spcPct val="90000"/>
              </a:lnSpc>
              <a:buFont typeface="Wingdings" pitchFamily="2" charset="2"/>
              <a:buChar char="v"/>
            </a:pPr>
            <a:r>
              <a:rPr lang="en-US" smtClean="0"/>
              <a:t>Standards can  not be enforced</a:t>
            </a:r>
          </a:p>
          <a:p>
            <a:pPr marL="0" indent="0" eaLnBrk="1" hangingPunct="1">
              <a:lnSpc>
                <a:spcPct val="90000"/>
              </a:lnSpc>
              <a:buFont typeface="Wingdings" pitchFamily="2" charset="2"/>
              <a:buChar char="v"/>
            </a:pPr>
            <a:r>
              <a:rPr lang="en-US" smtClean="0"/>
              <a:t>Security issues </a:t>
            </a:r>
          </a:p>
          <a:p>
            <a:pPr marL="0" indent="0" eaLnBrk="1" hangingPunct="1">
              <a:lnSpc>
                <a:spcPct val="90000"/>
              </a:lnSpc>
              <a:buFont typeface="Wingdings" pitchFamily="2" charset="2"/>
              <a:buChar char="v"/>
            </a:pPr>
            <a:r>
              <a:rPr lang="en-US" smtClean="0"/>
              <a:t>Integrity can not be maintained</a:t>
            </a:r>
          </a:p>
          <a:p>
            <a:pPr marL="0" indent="0" eaLnBrk="1" hangingPunct="1">
              <a:lnSpc>
                <a:spcPct val="90000"/>
              </a:lnSpc>
              <a:buFont typeface="Wingdings" pitchFamily="2" charset="2"/>
              <a:buChar char="v"/>
            </a:pPr>
            <a:r>
              <a:rPr lang="en-US" smtClean="0"/>
              <a:t>Data Dependence</a:t>
            </a:r>
          </a:p>
        </p:txBody>
      </p:sp>
      <p:sp>
        <p:nvSpPr>
          <p:cNvPr id="132099" name="Rectangle 2"/>
          <p:cNvSpPr txBox="1">
            <a:spLocks noChangeArrowheads="1"/>
          </p:cNvSpPr>
          <p:nvPr/>
        </p:nvSpPr>
        <p:spPr bwMode="auto">
          <a:xfrm>
            <a:off x="1371600" y="69850"/>
            <a:ext cx="7772400" cy="766763"/>
          </a:xfrm>
          <a:prstGeom prst="rect">
            <a:avLst/>
          </a:prstGeom>
          <a:noFill/>
          <a:ln w="9525">
            <a:noFill/>
            <a:miter lim="800000"/>
            <a:headEnd/>
            <a:tailEnd/>
          </a:ln>
        </p:spPr>
        <p:txBody>
          <a:bodyPr anchorCtr="1"/>
          <a:lstStyle/>
          <a:p>
            <a:pPr algn="ctr"/>
            <a:r>
              <a:rPr lang="en-US" sz="3600">
                <a:solidFill>
                  <a:srgbClr val="FFFF00"/>
                </a:solidFill>
                <a:latin typeface="Tahoma" pitchFamily="34" charset="0"/>
              </a:rPr>
              <a:t>Disadvantages of Flat File Systems</a:t>
            </a:r>
            <a:endParaRPr lang="en-US" sz="3600" b="1">
              <a:solidFill>
                <a:srgbClr val="FFFF00"/>
              </a:solidFill>
              <a:latin typeface="Tahoma" pitchFamily="34" charset="0"/>
            </a:endParaRP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subTitle" idx="4294967295"/>
          </p:nvPr>
        </p:nvSpPr>
        <p:spPr>
          <a:xfrm>
            <a:off x="409575" y="1128713"/>
            <a:ext cx="8064500" cy="4752975"/>
          </a:xfrm>
        </p:spPr>
        <p:txBody>
          <a:bodyPr/>
          <a:lstStyle/>
          <a:p>
            <a:pPr marL="0" indent="0" eaLnBrk="1" hangingPunct="1">
              <a:lnSpc>
                <a:spcPct val="80000"/>
              </a:lnSpc>
              <a:buFont typeface="Wingdings" pitchFamily="2" charset="2"/>
              <a:buChar char="v"/>
            </a:pPr>
            <a:r>
              <a:rPr lang="en-US" sz="2500" smtClean="0"/>
              <a:t> Controls data redundancy.</a:t>
            </a:r>
          </a:p>
          <a:p>
            <a:pPr marL="0" indent="0" eaLnBrk="1" hangingPunct="1">
              <a:lnSpc>
                <a:spcPct val="80000"/>
              </a:lnSpc>
              <a:buFont typeface="Wingdings" pitchFamily="2" charset="2"/>
              <a:buChar char="v"/>
            </a:pPr>
            <a:r>
              <a:rPr lang="en-US" sz="2500" smtClean="0"/>
              <a:t> Enforces user defined rules.</a:t>
            </a:r>
          </a:p>
          <a:p>
            <a:pPr marL="0" indent="0" eaLnBrk="1" hangingPunct="1">
              <a:lnSpc>
                <a:spcPct val="80000"/>
              </a:lnSpc>
              <a:buFont typeface="Wingdings" pitchFamily="2" charset="2"/>
              <a:buChar char="v"/>
            </a:pPr>
            <a:r>
              <a:rPr lang="en-US" sz="2500" smtClean="0"/>
              <a:t> Ensures data sharing.</a:t>
            </a:r>
          </a:p>
          <a:p>
            <a:pPr marL="0" indent="0" eaLnBrk="1" hangingPunct="1">
              <a:lnSpc>
                <a:spcPct val="80000"/>
              </a:lnSpc>
              <a:buFont typeface="Wingdings" pitchFamily="2" charset="2"/>
              <a:buChar char="v"/>
            </a:pPr>
            <a:r>
              <a:rPr lang="en-US" sz="2500" smtClean="0"/>
              <a:t> It has automatic and intelligent backup and recovery 	procedures.</a:t>
            </a:r>
          </a:p>
          <a:p>
            <a:pPr marL="0" indent="0" eaLnBrk="1" hangingPunct="1">
              <a:lnSpc>
                <a:spcPct val="80000"/>
              </a:lnSpc>
              <a:buFont typeface="Wingdings" pitchFamily="2" charset="2"/>
              <a:buChar char="v"/>
            </a:pPr>
            <a:r>
              <a:rPr lang="en-US" sz="2500" smtClean="0"/>
              <a:t> It has central dictionary to store information.</a:t>
            </a:r>
          </a:p>
          <a:p>
            <a:pPr marL="0" indent="0" eaLnBrk="1" hangingPunct="1">
              <a:lnSpc>
                <a:spcPct val="80000"/>
              </a:lnSpc>
              <a:buFont typeface="Wingdings" pitchFamily="2" charset="2"/>
              <a:buChar char="v"/>
            </a:pPr>
            <a:r>
              <a:rPr lang="en-US" sz="2500" smtClean="0"/>
              <a:t> Pertaining to data and its manipulation.</a:t>
            </a:r>
          </a:p>
          <a:p>
            <a:pPr marL="0" indent="0" eaLnBrk="1" hangingPunct="1">
              <a:lnSpc>
                <a:spcPct val="80000"/>
              </a:lnSpc>
              <a:buFont typeface="Wingdings" pitchFamily="2" charset="2"/>
              <a:buChar char="v"/>
            </a:pPr>
            <a:r>
              <a:rPr lang="en-US" sz="2500" smtClean="0"/>
              <a:t> It has different interfaces via which user can 	manipulate the data.</a:t>
            </a:r>
          </a:p>
          <a:p>
            <a:pPr marL="0" indent="0" eaLnBrk="1" hangingPunct="1">
              <a:lnSpc>
                <a:spcPct val="80000"/>
              </a:lnSpc>
              <a:buFont typeface="Wingdings" pitchFamily="2" charset="2"/>
              <a:buChar char="v"/>
            </a:pPr>
            <a:r>
              <a:rPr lang="en-US" sz="2500" smtClean="0"/>
              <a:t> Enforces data access authorization. </a:t>
            </a:r>
          </a:p>
          <a:p>
            <a:pPr marL="0" indent="0" eaLnBrk="1" hangingPunct="1">
              <a:lnSpc>
                <a:spcPct val="80000"/>
              </a:lnSpc>
              <a:buFont typeface="Wingdings" pitchFamily="2" charset="2"/>
              <a:buChar char="v"/>
            </a:pPr>
            <a:r>
              <a:rPr lang="en-US" sz="2500" smtClean="0"/>
              <a:t> Represents complex relationship between data.</a:t>
            </a:r>
          </a:p>
          <a:p>
            <a:pPr marL="0" indent="0" algn="ctr" eaLnBrk="1" hangingPunct="1">
              <a:lnSpc>
                <a:spcPct val="80000"/>
              </a:lnSpc>
              <a:buFontTx/>
              <a:buNone/>
            </a:pPr>
            <a:endParaRPr lang="en-US" sz="2500" smtClean="0"/>
          </a:p>
          <a:p>
            <a:pPr marL="0" indent="0" algn="ctr" eaLnBrk="1" hangingPunct="1">
              <a:lnSpc>
                <a:spcPct val="80000"/>
              </a:lnSpc>
              <a:buFontTx/>
              <a:buNone/>
            </a:pPr>
            <a:r>
              <a:rPr lang="en-US" sz="2000" smtClean="0"/>
              <a:t>		</a:t>
            </a:r>
          </a:p>
        </p:txBody>
      </p:sp>
      <p:sp>
        <p:nvSpPr>
          <p:cNvPr id="133123" name="Rectangle 2"/>
          <p:cNvSpPr txBox="1">
            <a:spLocks noChangeArrowheads="1"/>
          </p:cNvSpPr>
          <p:nvPr/>
        </p:nvSpPr>
        <p:spPr bwMode="auto">
          <a:xfrm>
            <a:off x="1371600" y="69850"/>
            <a:ext cx="7772400" cy="766763"/>
          </a:xfrm>
          <a:prstGeom prst="rect">
            <a:avLst/>
          </a:prstGeom>
          <a:noFill/>
          <a:ln w="9525">
            <a:noFill/>
            <a:miter lim="800000"/>
            <a:headEnd/>
            <a:tailEnd/>
          </a:ln>
        </p:spPr>
        <p:txBody>
          <a:bodyPr anchorCtr="1"/>
          <a:lstStyle/>
          <a:p>
            <a:pPr algn="ctr"/>
            <a:r>
              <a:rPr lang="en-US" sz="4000" b="1">
                <a:solidFill>
                  <a:srgbClr val="FFFF00"/>
                </a:solidFill>
                <a:latin typeface="Tahoma" pitchFamily="34" charset="0"/>
              </a:rPr>
              <a:t>Data Base Characteristics </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Need of Database ?</a:t>
            </a:r>
          </a:p>
        </p:txBody>
      </p:sp>
      <p:sp>
        <p:nvSpPr>
          <p:cNvPr id="13414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3414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34149" name="Rectangle 5"/>
          <p:cNvSpPr>
            <a:spLocks noChangeArrowheads="1"/>
          </p:cNvSpPr>
          <p:nvPr/>
        </p:nvSpPr>
        <p:spPr bwMode="auto">
          <a:xfrm>
            <a:off x="438150" y="121602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34150" name="Rectangle 6"/>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34151" name="Rectangle 7"/>
          <p:cNvSpPr>
            <a:spLocks noChangeArrowheads="1"/>
          </p:cNvSpPr>
          <p:nvPr/>
        </p:nvSpPr>
        <p:spPr bwMode="auto">
          <a:xfrm>
            <a:off x="552450" y="1557338"/>
            <a:ext cx="8020050" cy="457200"/>
          </a:xfrm>
          <a:prstGeom prst="rect">
            <a:avLst/>
          </a:prstGeom>
          <a:noFill/>
          <a:ln w="9525">
            <a:noFill/>
            <a:miter lim="800000"/>
            <a:headEnd/>
            <a:tailEnd/>
          </a:ln>
        </p:spPr>
        <p:txBody>
          <a:bodyPr>
            <a:spAutoFit/>
          </a:bodyPr>
          <a:lstStyle/>
          <a:p>
            <a:endParaRPr lang="en-US"/>
          </a:p>
        </p:txBody>
      </p:sp>
      <p:sp>
        <p:nvSpPr>
          <p:cNvPr id="134152" name="Rectangle 8"/>
          <p:cNvSpPr>
            <a:spLocks noChangeArrowheads="1"/>
          </p:cNvSpPr>
          <p:nvPr/>
        </p:nvSpPr>
        <p:spPr bwMode="auto">
          <a:xfrm>
            <a:off x="457200" y="1143000"/>
            <a:ext cx="8224838" cy="4991100"/>
          </a:xfrm>
          <a:prstGeom prst="rect">
            <a:avLst/>
          </a:prstGeom>
          <a:noFill/>
          <a:ln w="9525">
            <a:noFill/>
            <a:miter lim="800000"/>
            <a:headEnd/>
            <a:tailEnd/>
          </a:ln>
        </p:spPr>
        <p:txBody>
          <a:bodyPr/>
          <a:lstStyle/>
          <a:p>
            <a:pPr marL="742950" lvl="1" indent="-285750">
              <a:spcBef>
                <a:spcPct val="20000"/>
              </a:spcBef>
              <a:buClr>
                <a:schemeClr val="tx1"/>
              </a:buClr>
              <a:buFont typeface="Wingdings" pitchFamily="2" charset="2"/>
              <a:buChar char="§"/>
            </a:pPr>
            <a:endParaRPr lang="en-US">
              <a:latin typeface="Arial" charset="0"/>
            </a:endParaRPr>
          </a:p>
        </p:txBody>
      </p:sp>
      <p:sp>
        <p:nvSpPr>
          <p:cNvPr id="134153" name="Rectangle 9"/>
          <p:cNvSpPr>
            <a:spLocks noChangeArrowheads="1"/>
          </p:cNvSpPr>
          <p:nvPr/>
        </p:nvSpPr>
        <p:spPr bwMode="auto">
          <a:xfrm>
            <a:off x="595313" y="2628900"/>
            <a:ext cx="8053387" cy="3124200"/>
          </a:xfrm>
          <a:prstGeom prst="rect">
            <a:avLst/>
          </a:prstGeom>
          <a:noFill/>
          <a:ln w="9525">
            <a:noFill/>
            <a:miter lim="800000"/>
            <a:headEnd/>
            <a:tailEnd/>
          </a:ln>
        </p:spPr>
        <p:txBody>
          <a:bodyPr/>
          <a:lstStyle/>
          <a:p>
            <a:pPr marL="742950" lvl="1" indent="-285750">
              <a:spcBef>
                <a:spcPct val="20000"/>
              </a:spcBef>
              <a:buClr>
                <a:schemeClr val="tx1"/>
              </a:buClr>
              <a:buFont typeface="Wingdings" pitchFamily="2" charset="2"/>
              <a:buChar char="§"/>
            </a:pPr>
            <a:endParaRPr lang="en-US">
              <a:latin typeface="Arial" charset="0"/>
            </a:endParaRPr>
          </a:p>
        </p:txBody>
      </p:sp>
      <p:sp>
        <p:nvSpPr>
          <p:cNvPr id="134154" name="Rectangle 10"/>
          <p:cNvSpPr>
            <a:spLocks noChangeArrowheads="1"/>
          </p:cNvSpPr>
          <p:nvPr/>
        </p:nvSpPr>
        <p:spPr bwMode="auto">
          <a:xfrm>
            <a:off x="457200" y="1600200"/>
            <a:ext cx="4033838" cy="4533900"/>
          </a:xfrm>
          <a:prstGeom prst="rect">
            <a:avLst/>
          </a:prstGeom>
          <a:noFill/>
          <a:ln w="9525">
            <a:noFill/>
            <a:miter lim="800000"/>
            <a:headEnd/>
            <a:tailEnd/>
          </a:ln>
        </p:spPr>
        <p:txBody>
          <a:bodyPr/>
          <a:lstStyle/>
          <a:p>
            <a:pPr marL="342900" indent="-342900">
              <a:spcBef>
                <a:spcPct val="20000"/>
              </a:spcBef>
            </a:pPr>
            <a:endParaRPr lang="en-US" sz="1800">
              <a:latin typeface="Arial" charset="0"/>
            </a:endParaRPr>
          </a:p>
        </p:txBody>
      </p:sp>
      <p:sp>
        <p:nvSpPr>
          <p:cNvPr id="510988" name="Rectangle 12"/>
          <p:cNvSpPr>
            <a:spLocks noChangeArrowheads="1"/>
          </p:cNvSpPr>
          <p:nvPr/>
        </p:nvSpPr>
        <p:spPr bwMode="auto">
          <a:xfrm>
            <a:off x="666750" y="3028950"/>
            <a:ext cx="1524000" cy="60960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cs typeface="+mn-cs"/>
              </a:rPr>
              <a:t>Data</a:t>
            </a:r>
          </a:p>
        </p:txBody>
      </p:sp>
      <p:sp>
        <p:nvSpPr>
          <p:cNvPr id="510989" name="Rectangle 13"/>
          <p:cNvSpPr>
            <a:spLocks noChangeArrowheads="1"/>
          </p:cNvSpPr>
          <p:nvPr/>
        </p:nvSpPr>
        <p:spPr bwMode="auto">
          <a:xfrm>
            <a:off x="2647950" y="3028950"/>
            <a:ext cx="1828800" cy="685800"/>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cs typeface="+mn-cs"/>
              </a:rPr>
              <a:t>Information</a:t>
            </a:r>
          </a:p>
        </p:txBody>
      </p:sp>
      <p:sp>
        <p:nvSpPr>
          <p:cNvPr id="510990" name="Line 14"/>
          <p:cNvSpPr>
            <a:spLocks noChangeShapeType="1"/>
          </p:cNvSpPr>
          <p:nvPr/>
        </p:nvSpPr>
        <p:spPr bwMode="auto">
          <a:xfrm>
            <a:off x="2190750" y="3333750"/>
            <a:ext cx="457200" cy="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a:lstStyle/>
          <a:p>
            <a:pPr>
              <a:defRPr/>
            </a:pPr>
            <a:endParaRPr lang="en-US">
              <a:cs typeface="+mn-cs"/>
            </a:endParaRPr>
          </a:p>
        </p:txBody>
      </p:sp>
      <p:sp>
        <p:nvSpPr>
          <p:cNvPr id="510991" name="Rectangle 15"/>
          <p:cNvSpPr>
            <a:spLocks noChangeArrowheads="1"/>
          </p:cNvSpPr>
          <p:nvPr/>
        </p:nvSpPr>
        <p:spPr bwMode="auto">
          <a:xfrm>
            <a:off x="5010150" y="3028950"/>
            <a:ext cx="1828800" cy="685800"/>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cs typeface="+mn-cs"/>
              </a:rPr>
              <a:t>Knowledge</a:t>
            </a:r>
          </a:p>
        </p:txBody>
      </p:sp>
      <p:sp>
        <p:nvSpPr>
          <p:cNvPr id="510992" name="Line 16"/>
          <p:cNvSpPr>
            <a:spLocks noChangeShapeType="1"/>
          </p:cNvSpPr>
          <p:nvPr/>
        </p:nvSpPr>
        <p:spPr bwMode="auto">
          <a:xfrm>
            <a:off x="4476750" y="3333750"/>
            <a:ext cx="533400" cy="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a:lstStyle/>
          <a:p>
            <a:pPr>
              <a:defRPr/>
            </a:pPr>
            <a:endParaRPr lang="en-US">
              <a:cs typeface="+mn-cs"/>
            </a:endParaRPr>
          </a:p>
        </p:txBody>
      </p:sp>
      <p:sp>
        <p:nvSpPr>
          <p:cNvPr id="510993" name="Rectangle 17"/>
          <p:cNvSpPr>
            <a:spLocks noChangeArrowheads="1"/>
          </p:cNvSpPr>
          <p:nvPr/>
        </p:nvSpPr>
        <p:spPr bwMode="auto">
          <a:xfrm>
            <a:off x="7372350" y="3028950"/>
            <a:ext cx="1524000" cy="685800"/>
          </a:xfrm>
          <a:prstGeom prst="rect">
            <a:avLst/>
          </a:prstGeom>
          <a:solidFill>
            <a:schemeClr val="bg1"/>
          </a:solidFill>
          <a:ln w="9525">
            <a:solidFill>
              <a:schemeClr val="bg2"/>
            </a:solidFill>
            <a:miter lim="800000"/>
            <a:headEnd/>
            <a:tailEnd/>
          </a:ln>
          <a:effectLst>
            <a:outerShdw dist="35921" dir="2700000" algn="ctr" rotWithShape="0">
              <a:schemeClr val="bg2"/>
            </a:outerShdw>
          </a:effectLst>
        </p:spPr>
        <p:txBody>
          <a:bodyPr wrap="none" anchor="ctr"/>
          <a:lstStyle/>
          <a:p>
            <a:pPr algn="ctr">
              <a:defRPr/>
            </a:pPr>
            <a:r>
              <a:rPr lang="en-US">
                <a:cs typeface="+mn-cs"/>
              </a:rPr>
              <a:t>Action</a:t>
            </a:r>
          </a:p>
        </p:txBody>
      </p:sp>
      <p:sp>
        <p:nvSpPr>
          <p:cNvPr id="510994" name="Line 18"/>
          <p:cNvSpPr>
            <a:spLocks noChangeShapeType="1"/>
          </p:cNvSpPr>
          <p:nvPr/>
        </p:nvSpPr>
        <p:spPr bwMode="auto">
          <a:xfrm>
            <a:off x="6838950" y="3333750"/>
            <a:ext cx="533400" cy="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a:lstStyle/>
          <a:p>
            <a:pPr>
              <a:defRPr/>
            </a:pPr>
            <a:endParaRPr lang="en-US">
              <a:cs typeface="+mn-cs"/>
            </a:endParaRP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Types of Database</a:t>
            </a:r>
          </a:p>
        </p:txBody>
      </p:sp>
      <p:sp>
        <p:nvSpPr>
          <p:cNvPr id="13517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3517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3517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35174"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35175"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35176" name="Rectangle 8"/>
          <p:cNvSpPr>
            <a:spLocks noChangeArrowheads="1"/>
          </p:cNvSpPr>
          <p:nvPr/>
        </p:nvSpPr>
        <p:spPr bwMode="auto">
          <a:xfrm>
            <a:off x="552450" y="1557338"/>
            <a:ext cx="8020050" cy="4108450"/>
          </a:xfrm>
          <a:prstGeom prst="rect">
            <a:avLst/>
          </a:prstGeom>
          <a:noFill/>
          <a:ln w="9525">
            <a:noFill/>
            <a:miter lim="800000"/>
            <a:headEnd/>
            <a:tailEnd/>
          </a:ln>
        </p:spPr>
        <p:txBody>
          <a:bodyPr>
            <a:spAutoFit/>
          </a:bodyPr>
          <a:lstStyle/>
          <a:p>
            <a:r>
              <a:rPr lang="en-US" b="1"/>
              <a:t>Non-relational databases</a:t>
            </a:r>
          </a:p>
          <a:p>
            <a:endParaRPr lang="en-US" b="1"/>
          </a:p>
          <a:p>
            <a:r>
              <a:rPr lang="en-US"/>
              <a:t>	Non-relational databases place information in field categories that we create so that information is available for sorting and disseminating the way we need it. The data in a non-relational database, however, is limited to that program and cannot be extracted and applied to a number of other software programs, or other database files within a school or administrative system. The data can only be "copied and pasted.“ Example: a spread sheet</a:t>
            </a:r>
          </a:p>
          <a:p>
            <a:endParaRPr lang="en-US"/>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Types of Database</a:t>
            </a:r>
          </a:p>
        </p:txBody>
      </p:sp>
      <p:sp>
        <p:nvSpPr>
          <p:cNvPr id="13619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3619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3619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36198"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36199"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513032" name="Rectangle 8"/>
          <p:cNvSpPr>
            <a:spLocks noChangeArrowheads="1"/>
          </p:cNvSpPr>
          <p:nvPr/>
        </p:nvSpPr>
        <p:spPr bwMode="auto">
          <a:xfrm>
            <a:off x="552450" y="1557338"/>
            <a:ext cx="8020050" cy="3378200"/>
          </a:xfrm>
          <a:prstGeom prst="rect">
            <a:avLst/>
          </a:prstGeom>
          <a:noFill/>
          <a:ln w="9525">
            <a:noFill/>
            <a:miter lim="800000"/>
            <a:headEnd/>
            <a:tailEnd/>
          </a:ln>
          <a:effectLst/>
        </p:spPr>
        <p:txBody>
          <a:bodyPr>
            <a:spAutoFit/>
          </a:bodyPr>
          <a:lstStyle/>
          <a:p>
            <a:pPr>
              <a:defRPr/>
            </a:pPr>
            <a:r>
              <a:rPr lang="en-US" b="1">
                <a:cs typeface="+mn-cs"/>
              </a:rPr>
              <a:t>Relational databases</a:t>
            </a:r>
          </a:p>
          <a:p>
            <a:pPr>
              <a:defRPr/>
            </a:pPr>
            <a:endParaRPr lang="en-US" b="1">
              <a:cs typeface="+mn-cs"/>
            </a:endParaRPr>
          </a:p>
          <a:p>
            <a:pPr>
              <a:defRPr/>
            </a:pPr>
            <a:r>
              <a:rPr lang="en-US">
                <a:cs typeface="+mn-cs"/>
              </a:rPr>
              <a:t>	In relational databases, fields can be used in a number of ways (and can be of variable length), provided that they are linked in tables. It is developed based on a database model that provides for logical connections among files (known as tables) by including identifying data from one table in another table</a:t>
            </a:r>
          </a:p>
          <a:p>
            <a:pPr>
              <a:defRPr/>
            </a:pPr>
            <a:endParaRPr lang="en-US">
              <a:cs typeface="+mn-cs"/>
            </a:endParaRPr>
          </a:p>
          <a:p>
            <a:pPr>
              <a:defRPr/>
            </a:pPr>
            <a:endParaRPr lang="en-US">
              <a:effectLst>
                <a:outerShdw blurRad="38100" dist="38100" dir="2700000" algn="tl">
                  <a:srgbClr val="C0C0C0"/>
                </a:outerShdw>
              </a:effectLst>
              <a:cs typeface="+mn-cs"/>
            </a:endParaRP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DBMS</a:t>
            </a:r>
          </a:p>
        </p:txBody>
      </p:sp>
      <p:sp>
        <p:nvSpPr>
          <p:cNvPr id="13721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3722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3722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3722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37223"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37224" name="Rectangle 8"/>
          <p:cNvSpPr>
            <a:spLocks noChangeArrowheads="1"/>
          </p:cNvSpPr>
          <p:nvPr/>
        </p:nvSpPr>
        <p:spPr bwMode="auto">
          <a:xfrm>
            <a:off x="552450" y="1557338"/>
            <a:ext cx="8020050" cy="3378200"/>
          </a:xfrm>
          <a:prstGeom prst="rect">
            <a:avLst/>
          </a:prstGeom>
          <a:noFill/>
          <a:ln w="9525">
            <a:noFill/>
            <a:miter lim="800000"/>
            <a:headEnd/>
            <a:tailEnd/>
          </a:ln>
        </p:spPr>
        <p:txBody>
          <a:bodyPr>
            <a:spAutoFit/>
          </a:bodyPr>
          <a:lstStyle/>
          <a:p>
            <a:r>
              <a:rPr lang="en-US" i="1"/>
              <a:t>Database model </a:t>
            </a:r>
            <a:r>
              <a:rPr lang="en-US"/>
              <a:t>defines the manner in which the various files of a database are linked together.</a:t>
            </a:r>
          </a:p>
          <a:p>
            <a:endParaRPr lang="en-US"/>
          </a:p>
          <a:p>
            <a:r>
              <a:rPr lang="en-US"/>
              <a:t>Four commonly used database models are:</a:t>
            </a:r>
          </a:p>
          <a:p>
            <a:endParaRPr lang="en-US"/>
          </a:p>
          <a:p>
            <a:r>
              <a:rPr lang="en-US"/>
              <a:t>§ Hierarchical</a:t>
            </a:r>
          </a:p>
          <a:p>
            <a:r>
              <a:rPr lang="en-US"/>
              <a:t>§ Network</a:t>
            </a:r>
          </a:p>
          <a:p>
            <a:r>
              <a:rPr lang="en-US"/>
              <a:t>§ Relational</a:t>
            </a:r>
          </a:p>
          <a:p>
            <a:r>
              <a:rPr lang="en-US"/>
              <a:t>§ Object-oriented</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subTitle" idx="4294967295"/>
          </p:nvPr>
        </p:nvSpPr>
        <p:spPr>
          <a:xfrm>
            <a:off x="519113" y="1201738"/>
            <a:ext cx="7772400" cy="4113212"/>
          </a:xfrm>
        </p:spPr>
        <p:txBody>
          <a:bodyPr/>
          <a:lstStyle/>
          <a:p>
            <a:pPr marL="0" indent="0" eaLnBrk="1" hangingPunct="1">
              <a:buFont typeface="Wingdings" pitchFamily="2" charset="2"/>
              <a:buChar char="v"/>
            </a:pPr>
            <a:r>
              <a:rPr lang="en-US" smtClean="0">
                <a:latin typeface="Tahoma" pitchFamily="34" charset="0"/>
              </a:rPr>
              <a:t> Flat file</a:t>
            </a:r>
          </a:p>
          <a:p>
            <a:pPr marL="0" indent="0" eaLnBrk="1" hangingPunct="1">
              <a:buFont typeface="Wingdings" pitchFamily="2" charset="2"/>
              <a:buChar char="v"/>
            </a:pPr>
            <a:r>
              <a:rPr lang="en-US" smtClean="0">
                <a:latin typeface="Tahoma" pitchFamily="34" charset="0"/>
              </a:rPr>
              <a:t> Hierarchical Data Model</a:t>
            </a:r>
          </a:p>
          <a:p>
            <a:pPr marL="0" indent="0" eaLnBrk="1" hangingPunct="1">
              <a:buFont typeface="Wingdings" pitchFamily="2" charset="2"/>
              <a:buChar char="v"/>
            </a:pPr>
            <a:r>
              <a:rPr lang="en-US" smtClean="0">
                <a:latin typeface="Tahoma" pitchFamily="34" charset="0"/>
              </a:rPr>
              <a:t> Network Data model</a:t>
            </a:r>
          </a:p>
          <a:p>
            <a:pPr marL="0" indent="0" eaLnBrk="1" hangingPunct="1">
              <a:buFont typeface="Wingdings" pitchFamily="2" charset="2"/>
              <a:buChar char="v"/>
            </a:pPr>
            <a:r>
              <a:rPr lang="en-US" smtClean="0">
                <a:latin typeface="Tahoma" pitchFamily="34" charset="0"/>
              </a:rPr>
              <a:t> Relational Data model</a:t>
            </a:r>
          </a:p>
          <a:p>
            <a:pPr marL="0" indent="0" algn="ctr" eaLnBrk="1" hangingPunct="1">
              <a:buFontTx/>
              <a:buNone/>
            </a:pPr>
            <a:endParaRPr lang="en-US" smtClean="0">
              <a:latin typeface="Tahoma" pitchFamily="34" charset="0"/>
            </a:endParaRPr>
          </a:p>
        </p:txBody>
      </p:sp>
      <p:sp>
        <p:nvSpPr>
          <p:cNvPr id="138243" name="Rectangle 2"/>
          <p:cNvSpPr txBox="1">
            <a:spLocks noChangeArrowheads="1"/>
          </p:cNvSpPr>
          <p:nvPr/>
        </p:nvSpPr>
        <p:spPr bwMode="auto">
          <a:xfrm>
            <a:off x="1371600" y="69850"/>
            <a:ext cx="7772400" cy="766763"/>
          </a:xfrm>
          <a:prstGeom prst="rect">
            <a:avLst/>
          </a:prstGeom>
          <a:noFill/>
          <a:ln w="9525">
            <a:noFill/>
            <a:miter lim="800000"/>
            <a:headEnd/>
            <a:tailEnd/>
          </a:ln>
        </p:spPr>
        <p:txBody>
          <a:bodyPr anchorCtr="1"/>
          <a:lstStyle/>
          <a:p>
            <a:pPr algn="ctr"/>
            <a:r>
              <a:rPr lang="en-US" sz="4000" b="1">
                <a:solidFill>
                  <a:srgbClr val="FFFF00"/>
                </a:solidFill>
                <a:latin typeface="Tahoma" pitchFamily="34" charset="0"/>
              </a:rPr>
              <a:t>Different Data Models</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subTitle" idx="4294967295"/>
          </p:nvPr>
        </p:nvSpPr>
        <p:spPr>
          <a:xfrm>
            <a:off x="373063" y="1019175"/>
            <a:ext cx="8026400" cy="2312988"/>
          </a:xfrm>
        </p:spPr>
        <p:txBody>
          <a:bodyPr/>
          <a:lstStyle/>
          <a:p>
            <a:pPr marL="0" indent="0" algn="just" eaLnBrk="1" hangingPunct="1">
              <a:lnSpc>
                <a:spcPct val="90000"/>
              </a:lnSpc>
              <a:buFontTx/>
              <a:buNone/>
            </a:pPr>
            <a:r>
              <a:rPr lang="en-US" sz="2500" smtClean="0">
                <a:latin typeface="Tahoma" pitchFamily="34" charset="0"/>
              </a:rPr>
              <a:t>This may not strictly qualify as a data model. The flat (or table) model consists of a single, two-dimensional array of data elements, where all members of a given column are assumed to be similar values, and all members of a row are assumed to be related to one another.</a:t>
            </a:r>
            <a:r>
              <a:rPr lang="en-US" smtClean="0">
                <a:latin typeface="Tahoma" pitchFamily="34" charset="0"/>
              </a:rPr>
              <a:t> </a:t>
            </a:r>
          </a:p>
        </p:txBody>
      </p:sp>
      <p:pic>
        <p:nvPicPr>
          <p:cNvPr id="139267" name="Picture 4"/>
          <p:cNvPicPr>
            <a:picLocks noChangeAspect="1" noChangeArrowheads="1"/>
          </p:cNvPicPr>
          <p:nvPr/>
        </p:nvPicPr>
        <p:blipFill>
          <a:blip r:embed="rId2" cstate="print"/>
          <a:srcRect/>
          <a:stretch>
            <a:fillRect/>
          </a:stretch>
        </p:blipFill>
        <p:spPr bwMode="auto">
          <a:xfrm>
            <a:off x="1431925" y="3502025"/>
            <a:ext cx="6192838" cy="2619375"/>
          </a:xfrm>
          <a:prstGeom prst="rect">
            <a:avLst/>
          </a:prstGeom>
          <a:noFill/>
          <a:ln w="9525">
            <a:noFill/>
            <a:miter lim="800000"/>
            <a:headEnd/>
            <a:tailEnd/>
          </a:ln>
        </p:spPr>
      </p:pic>
      <p:sp>
        <p:nvSpPr>
          <p:cNvPr id="139268" name="Rectangle 2"/>
          <p:cNvSpPr txBox="1">
            <a:spLocks noChangeArrowheads="1"/>
          </p:cNvSpPr>
          <p:nvPr/>
        </p:nvSpPr>
        <p:spPr bwMode="auto">
          <a:xfrm>
            <a:off x="1371600" y="69850"/>
            <a:ext cx="7772400" cy="766763"/>
          </a:xfrm>
          <a:prstGeom prst="rect">
            <a:avLst/>
          </a:prstGeom>
          <a:noFill/>
          <a:ln w="9525">
            <a:noFill/>
            <a:miter lim="800000"/>
            <a:headEnd/>
            <a:tailEnd/>
          </a:ln>
        </p:spPr>
        <p:txBody>
          <a:bodyPr anchorCtr="1"/>
          <a:lstStyle/>
          <a:p>
            <a:pPr algn="ctr"/>
            <a:r>
              <a:rPr lang="en-US" sz="4000" b="1">
                <a:solidFill>
                  <a:srgbClr val="FFFF00"/>
                </a:solidFill>
                <a:latin typeface="Tahoma" pitchFamily="34" charset="0"/>
              </a:rPr>
              <a:t>Flat Data model</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subTitle" idx="4294967295"/>
          </p:nvPr>
        </p:nvSpPr>
        <p:spPr>
          <a:xfrm>
            <a:off x="373063" y="982663"/>
            <a:ext cx="8208962" cy="2097087"/>
          </a:xfrm>
        </p:spPr>
        <p:txBody>
          <a:bodyPr/>
          <a:lstStyle/>
          <a:p>
            <a:pPr marL="0" indent="0" eaLnBrk="1" hangingPunct="1">
              <a:lnSpc>
                <a:spcPct val="90000"/>
              </a:lnSpc>
              <a:buFontTx/>
              <a:buNone/>
            </a:pPr>
            <a:r>
              <a:rPr lang="en-US" smtClean="0">
                <a:latin typeface="Tahoma" pitchFamily="34" charset="0"/>
              </a:rPr>
              <a:t>   In this model data is organized into a tree-like structure, implying a single upward link in each record to describe the nesting, and a sort field to keep the records in a particular order in each same-level list. </a:t>
            </a:r>
          </a:p>
        </p:txBody>
      </p:sp>
      <p:pic>
        <p:nvPicPr>
          <p:cNvPr id="140291" name="Picture 4"/>
          <p:cNvPicPr>
            <a:picLocks noChangeAspect="1" noChangeArrowheads="1"/>
          </p:cNvPicPr>
          <p:nvPr/>
        </p:nvPicPr>
        <p:blipFill>
          <a:blip r:embed="rId2" cstate="print"/>
          <a:srcRect/>
          <a:stretch>
            <a:fillRect/>
          </a:stretch>
        </p:blipFill>
        <p:spPr bwMode="auto">
          <a:xfrm>
            <a:off x="900113" y="3100388"/>
            <a:ext cx="7416800" cy="3168650"/>
          </a:xfrm>
          <a:prstGeom prst="rect">
            <a:avLst/>
          </a:prstGeom>
          <a:noFill/>
          <a:ln w="9525">
            <a:noFill/>
            <a:miter lim="800000"/>
            <a:headEnd/>
            <a:tailEnd/>
          </a:ln>
        </p:spPr>
      </p:pic>
      <p:sp>
        <p:nvSpPr>
          <p:cNvPr id="140292" name="Rectangle 2"/>
          <p:cNvSpPr txBox="1">
            <a:spLocks noChangeArrowheads="1"/>
          </p:cNvSpPr>
          <p:nvPr/>
        </p:nvSpPr>
        <p:spPr bwMode="auto">
          <a:xfrm>
            <a:off x="1371600" y="69850"/>
            <a:ext cx="7772400" cy="766763"/>
          </a:xfrm>
          <a:prstGeom prst="rect">
            <a:avLst/>
          </a:prstGeom>
          <a:noFill/>
          <a:ln w="9525">
            <a:noFill/>
            <a:miter lim="800000"/>
            <a:headEnd/>
            <a:tailEnd/>
          </a:ln>
        </p:spPr>
        <p:txBody>
          <a:bodyPr anchorCtr="1"/>
          <a:lstStyle/>
          <a:p>
            <a:pPr algn="ctr"/>
            <a:r>
              <a:rPr lang="en-US" sz="4000" b="1">
                <a:solidFill>
                  <a:srgbClr val="FFFF00"/>
                </a:solidFill>
                <a:latin typeface="Tahoma" pitchFamily="34" charset="0"/>
              </a:rPr>
              <a:t>Hierarchical Data Model</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1945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946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9461" name="Rectangle 5"/>
          <p:cNvSpPr>
            <a:spLocks noChangeArrowheads="1"/>
          </p:cNvSpPr>
          <p:nvPr/>
        </p:nvSpPr>
        <p:spPr bwMode="auto">
          <a:xfrm>
            <a:off x="476250" y="1235075"/>
            <a:ext cx="8210550" cy="3786188"/>
          </a:xfrm>
          <a:prstGeom prst="rect">
            <a:avLst/>
          </a:prstGeom>
          <a:noFill/>
          <a:ln w="9525">
            <a:noFill/>
            <a:miter lim="800000"/>
            <a:headEnd/>
            <a:tailEnd/>
          </a:ln>
        </p:spPr>
        <p:txBody>
          <a:bodyPr>
            <a:spAutoFit/>
          </a:bodyPr>
          <a:lstStyle/>
          <a:p>
            <a:pPr marL="457200" indent="-457200">
              <a:buFont typeface="Arial" charset="0"/>
              <a:buChar char="•"/>
            </a:pPr>
            <a:r>
              <a:rPr lang="en-US"/>
              <a:t>The main functions of operating systems are:</a:t>
            </a:r>
          </a:p>
          <a:p>
            <a:pPr marL="457200" indent="-457200">
              <a:buFont typeface="Arial" charset="0"/>
              <a:buChar char="•"/>
            </a:pPr>
            <a:endParaRPr lang="en-US"/>
          </a:p>
          <a:p>
            <a:pPr marL="1371600" lvl="2" indent="-457200">
              <a:buFont typeface="Arial" charset="0"/>
              <a:buChar char="•"/>
            </a:pPr>
            <a:r>
              <a:rPr lang="en-US"/>
              <a:t>Process management</a:t>
            </a:r>
          </a:p>
          <a:p>
            <a:pPr marL="1371600" lvl="2" indent="-457200">
              <a:buFont typeface="Arial" charset="0"/>
              <a:buChar char="•"/>
            </a:pPr>
            <a:r>
              <a:rPr lang="en-US"/>
              <a:t>Memory management</a:t>
            </a:r>
          </a:p>
          <a:p>
            <a:pPr marL="1371600" lvl="2" indent="-457200">
              <a:buFont typeface="Arial" charset="0"/>
              <a:buChar char="•"/>
            </a:pPr>
            <a:r>
              <a:rPr lang="en-US"/>
              <a:t>Input/Output management</a:t>
            </a:r>
          </a:p>
          <a:p>
            <a:pPr marL="1371600" lvl="2" indent="-457200">
              <a:buFont typeface="Arial" charset="0"/>
              <a:buChar char="•"/>
            </a:pPr>
            <a:r>
              <a:rPr lang="en-US"/>
              <a:t>Error detection</a:t>
            </a:r>
          </a:p>
          <a:p>
            <a:pPr marL="1371600" lvl="2" indent="-457200">
              <a:buFont typeface="Arial" charset="0"/>
              <a:buChar char="•"/>
            </a:pPr>
            <a:r>
              <a:rPr lang="en-US"/>
              <a:t>Resource allocation</a:t>
            </a:r>
          </a:p>
          <a:p>
            <a:pPr marL="1371600" lvl="2" indent="-457200">
              <a:buFont typeface="Arial" charset="0"/>
              <a:buChar char="•"/>
            </a:pPr>
            <a:r>
              <a:rPr lang="en-US"/>
              <a:t>File management</a:t>
            </a:r>
          </a:p>
          <a:p>
            <a:pPr marL="1371600" lvl="2" indent="-457200">
              <a:buFont typeface="Arial" charset="0"/>
              <a:buChar char="•"/>
            </a:pPr>
            <a:r>
              <a:rPr lang="en-US"/>
              <a:t>Protection</a:t>
            </a:r>
          </a:p>
          <a:p>
            <a:pPr marL="457200" indent="-457200">
              <a:buFont typeface="Arial" charset="0"/>
              <a:buChar char="•"/>
            </a:pPr>
            <a:endParaRPr lang="en-US"/>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ctrTitle" idx="4294967295"/>
          </p:nvPr>
        </p:nvSpPr>
        <p:spPr bwMode="auto">
          <a:xfrm>
            <a:off x="1371600" y="0"/>
            <a:ext cx="7772400" cy="836613"/>
          </a:xfrm>
          <a:prstGeom prst="rect">
            <a:avLst/>
          </a:prstGeom>
          <a:noFill/>
          <a:ln>
            <a:miter lim="800000"/>
            <a:headEnd/>
            <a:tailEnd/>
          </a:ln>
        </p:spPr>
        <p:txBody>
          <a:bodyPr anchorCtr="1"/>
          <a:lstStyle/>
          <a:p>
            <a:pPr eaLnBrk="1" hangingPunct="1"/>
            <a:r>
              <a:rPr lang="en-US" sz="4000" b="1" smtClean="0">
                <a:solidFill>
                  <a:srgbClr val="FFFF00"/>
                </a:solidFill>
                <a:latin typeface="Tahoma" pitchFamily="34" charset="0"/>
              </a:rPr>
              <a:t>Example :Hierarchical DBMS</a:t>
            </a:r>
          </a:p>
        </p:txBody>
      </p:sp>
      <p:sp>
        <p:nvSpPr>
          <p:cNvPr id="141315" name="Rectangle 3"/>
          <p:cNvSpPr>
            <a:spLocks noGrp="1" noChangeArrowheads="1"/>
          </p:cNvSpPr>
          <p:nvPr>
            <p:ph type="subTitle" idx="4294967295"/>
          </p:nvPr>
        </p:nvSpPr>
        <p:spPr>
          <a:xfrm>
            <a:off x="1103313" y="982663"/>
            <a:ext cx="6400800" cy="584200"/>
          </a:xfrm>
        </p:spPr>
        <p:txBody>
          <a:bodyPr/>
          <a:lstStyle/>
          <a:p>
            <a:pPr marL="0" indent="0" algn="ctr" eaLnBrk="1" hangingPunct="1">
              <a:buFontTx/>
              <a:buNone/>
            </a:pPr>
            <a:r>
              <a:rPr lang="en-US" smtClean="0">
                <a:latin typeface="Tahoma" pitchFamily="34" charset="0"/>
              </a:rPr>
              <a:t>Data is represented by a tree structure</a:t>
            </a:r>
          </a:p>
          <a:p>
            <a:pPr marL="0" indent="0" algn="ctr" eaLnBrk="1" hangingPunct="1">
              <a:buFontTx/>
              <a:buNone/>
            </a:pPr>
            <a:endParaRPr lang="en-US" smtClean="0">
              <a:latin typeface="Tahoma" pitchFamily="34" charset="0"/>
            </a:endParaRPr>
          </a:p>
        </p:txBody>
      </p:sp>
      <p:graphicFrame>
        <p:nvGraphicFramePr>
          <p:cNvPr id="175108" name="Group 4"/>
          <p:cNvGraphicFramePr>
            <a:graphicFrameLocks noGrp="1"/>
          </p:cNvGraphicFramePr>
          <p:nvPr/>
        </p:nvGraphicFramePr>
        <p:xfrm>
          <a:off x="304800" y="19050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Nut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Red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London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5122" name="Group 18"/>
          <p:cNvGraphicFramePr>
            <a:graphicFrameLocks noGrp="1"/>
          </p:cNvGraphicFramePr>
          <p:nvPr/>
        </p:nvGraphicFramePr>
        <p:xfrm>
          <a:off x="685800" y="2590800"/>
          <a:ext cx="3124200" cy="304800"/>
        </p:xfrm>
        <a:graphic>
          <a:graphicData uri="http://schemas.openxmlformats.org/drawingml/2006/table">
            <a:tbl>
              <a:tblPr/>
              <a:tblGrid>
                <a:gridCol w="457200"/>
                <a:gridCol w="762000"/>
                <a:gridCol w="685800"/>
                <a:gridCol w="6858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Jones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Paris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5136" name="Group 32"/>
          <p:cNvGraphicFramePr>
            <a:graphicFrameLocks noGrp="1"/>
          </p:cNvGraphicFramePr>
          <p:nvPr/>
        </p:nvGraphicFramePr>
        <p:xfrm>
          <a:off x="304800" y="2895600"/>
          <a:ext cx="3200400" cy="304800"/>
        </p:xfrm>
        <a:graphic>
          <a:graphicData uri="http://schemas.openxmlformats.org/drawingml/2006/table">
            <a:tbl>
              <a:tblPr/>
              <a:tblGrid>
                <a:gridCol w="457200"/>
                <a:gridCol w="762000"/>
                <a:gridCol w="457200"/>
                <a:gridCol w="9906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London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5150" name="Group 46"/>
          <p:cNvGraphicFramePr>
            <a:graphicFrameLocks noGrp="1"/>
          </p:cNvGraphicFramePr>
          <p:nvPr/>
        </p:nvGraphicFramePr>
        <p:xfrm>
          <a:off x="4648200" y="19050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Bolt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Green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Paris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5164" name="Group 60"/>
          <p:cNvGraphicFramePr>
            <a:graphicFrameLocks noGrp="1"/>
          </p:cNvGraphicFramePr>
          <p:nvPr/>
        </p:nvGraphicFramePr>
        <p:xfrm>
          <a:off x="4953000" y="2590800"/>
          <a:ext cx="3124200" cy="304800"/>
        </p:xfrm>
        <a:graphic>
          <a:graphicData uri="http://schemas.openxmlformats.org/drawingml/2006/table">
            <a:tbl>
              <a:tblPr/>
              <a:tblGrid>
                <a:gridCol w="457200"/>
                <a:gridCol w="762000"/>
                <a:gridCol w="685800"/>
                <a:gridCol w="6858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Blake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Paris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5178" name="Group 74"/>
          <p:cNvGraphicFramePr>
            <a:graphicFrameLocks noGrp="1"/>
          </p:cNvGraphicFramePr>
          <p:nvPr/>
        </p:nvGraphicFramePr>
        <p:xfrm>
          <a:off x="4800600" y="2895600"/>
          <a:ext cx="3200400" cy="304800"/>
        </p:xfrm>
        <a:graphic>
          <a:graphicData uri="http://schemas.openxmlformats.org/drawingml/2006/table">
            <a:tbl>
              <a:tblPr/>
              <a:tblGrid>
                <a:gridCol w="457200"/>
                <a:gridCol w="762000"/>
                <a:gridCol w="685800"/>
                <a:gridCol w="7620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Jones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Paris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400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1400" name="Line 88"/>
          <p:cNvSpPr>
            <a:spLocks noChangeShapeType="1"/>
          </p:cNvSpPr>
          <p:nvPr/>
        </p:nvSpPr>
        <p:spPr bwMode="auto">
          <a:xfrm>
            <a:off x="2133600" y="2209800"/>
            <a:ext cx="0" cy="381000"/>
          </a:xfrm>
          <a:prstGeom prst="line">
            <a:avLst/>
          </a:prstGeom>
          <a:noFill/>
          <a:ln w="38100">
            <a:solidFill>
              <a:schemeClr val="tx1"/>
            </a:solidFill>
            <a:miter lim="800000"/>
            <a:headEnd/>
            <a:tailEnd/>
          </a:ln>
        </p:spPr>
        <p:txBody>
          <a:bodyPr wrap="none"/>
          <a:lstStyle/>
          <a:p>
            <a:endParaRPr lang="en-US"/>
          </a:p>
        </p:txBody>
      </p:sp>
      <p:graphicFrame>
        <p:nvGraphicFramePr>
          <p:cNvPr id="175193" name="Group 89"/>
          <p:cNvGraphicFramePr>
            <a:graphicFrameLocks noGrp="1"/>
          </p:cNvGraphicFramePr>
          <p:nvPr/>
        </p:nvGraphicFramePr>
        <p:xfrm>
          <a:off x="4191000" y="3200400"/>
          <a:ext cx="3200400" cy="304800"/>
        </p:xfrm>
        <a:graphic>
          <a:graphicData uri="http://schemas.openxmlformats.org/drawingml/2006/table">
            <a:tbl>
              <a:tblPr/>
              <a:tblGrid>
                <a:gridCol w="457200"/>
                <a:gridCol w="762000"/>
                <a:gridCol w="685800"/>
                <a:gridCol w="7620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London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1415" name="Line 103"/>
          <p:cNvSpPr>
            <a:spLocks noChangeShapeType="1"/>
          </p:cNvSpPr>
          <p:nvPr/>
        </p:nvSpPr>
        <p:spPr bwMode="auto">
          <a:xfrm>
            <a:off x="6477000" y="2209800"/>
            <a:ext cx="0" cy="381000"/>
          </a:xfrm>
          <a:prstGeom prst="line">
            <a:avLst/>
          </a:prstGeom>
          <a:noFill/>
          <a:ln w="38100">
            <a:solidFill>
              <a:schemeClr val="tx1"/>
            </a:solidFill>
            <a:miter lim="800000"/>
            <a:headEnd/>
            <a:tailEnd/>
          </a:ln>
        </p:spPr>
        <p:txBody>
          <a:bodyPr wrap="none"/>
          <a:lstStyle/>
          <a:p>
            <a:endParaRPr lang="en-US"/>
          </a:p>
        </p:txBody>
      </p:sp>
      <p:graphicFrame>
        <p:nvGraphicFramePr>
          <p:cNvPr id="175208" name="Group 104"/>
          <p:cNvGraphicFramePr>
            <a:graphicFrameLocks noGrp="1"/>
          </p:cNvGraphicFramePr>
          <p:nvPr/>
        </p:nvGraphicFramePr>
        <p:xfrm>
          <a:off x="457200" y="41148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Screw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Blue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Rome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5222" name="Group 118"/>
          <p:cNvGraphicFramePr>
            <a:graphicFrameLocks noGrp="1"/>
          </p:cNvGraphicFramePr>
          <p:nvPr/>
        </p:nvGraphicFramePr>
        <p:xfrm>
          <a:off x="457200" y="4800600"/>
          <a:ext cx="3124200" cy="304800"/>
        </p:xfrm>
        <a:graphic>
          <a:graphicData uri="http://schemas.openxmlformats.org/drawingml/2006/table">
            <a:tbl>
              <a:tblPr/>
              <a:tblGrid>
                <a:gridCol w="457200"/>
                <a:gridCol w="762000"/>
                <a:gridCol w="533400"/>
                <a:gridCol w="8382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London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400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1444" name="Line 132"/>
          <p:cNvSpPr>
            <a:spLocks noChangeShapeType="1"/>
          </p:cNvSpPr>
          <p:nvPr/>
        </p:nvSpPr>
        <p:spPr bwMode="auto">
          <a:xfrm>
            <a:off x="2286000" y="4419600"/>
            <a:ext cx="0" cy="381000"/>
          </a:xfrm>
          <a:prstGeom prst="line">
            <a:avLst/>
          </a:prstGeom>
          <a:noFill/>
          <a:ln w="38100">
            <a:solidFill>
              <a:schemeClr val="tx1"/>
            </a:solidFill>
            <a:miter lim="800000"/>
            <a:headEnd/>
            <a:tailEnd/>
          </a:ln>
        </p:spPr>
        <p:txBody>
          <a:bodyPr wrap="none"/>
          <a:lstStyle/>
          <a:p>
            <a:endParaRPr lang="en-US"/>
          </a:p>
        </p:txBody>
      </p:sp>
      <p:graphicFrame>
        <p:nvGraphicFramePr>
          <p:cNvPr id="175237" name="Group 133"/>
          <p:cNvGraphicFramePr>
            <a:graphicFrameLocks noGrp="1"/>
          </p:cNvGraphicFramePr>
          <p:nvPr/>
        </p:nvGraphicFramePr>
        <p:xfrm>
          <a:off x="5029200" y="41148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P4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Screw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Red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Tahoma" pitchFamily="34" charset="0"/>
                          <a:cs typeface="Arial" charset="0"/>
                        </a:rPr>
                        <a:t>London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Hierarchical Model</a:t>
            </a:r>
          </a:p>
        </p:txBody>
      </p:sp>
      <p:sp>
        <p:nvSpPr>
          <p:cNvPr id="14233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4234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4234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4234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42343"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42344" name="Rectangle 8"/>
          <p:cNvSpPr>
            <a:spLocks noChangeArrowheads="1"/>
          </p:cNvSpPr>
          <p:nvPr/>
        </p:nvSpPr>
        <p:spPr bwMode="auto">
          <a:xfrm>
            <a:off x="552450" y="1557338"/>
            <a:ext cx="8020050" cy="457200"/>
          </a:xfrm>
          <a:prstGeom prst="rect">
            <a:avLst/>
          </a:prstGeom>
          <a:noFill/>
          <a:ln w="9525">
            <a:noFill/>
            <a:miter lim="800000"/>
            <a:headEnd/>
            <a:tailEnd/>
          </a:ln>
        </p:spPr>
        <p:txBody>
          <a:bodyPr>
            <a:spAutoFit/>
          </a:bodyPr>
          <a:lstStyle/>
          <a:p>
            <a:endParaRPr lang="en-US"/>
          </a:p>
        </p:txBody>
      </p:sp>
      <p:pic>
        <p:nvPicPr>
          <p:cNvPr id="142345" name="Picture 9"/>
          <p:cNvPicPr>
            <a:picLocks noGrp="1" noChangeAspect="1" noChangeArrowheads="1"/>
          </p:cNvPicPr>
          <p:nvPr>
            <p:ph sz="half" idx="2"/>
          </p:nvPr>
        </p:nvPicPr>
        <p:blipFill>
          <a:blip r:embed="rId2" cstate="print"/>
          <a:srcRect/>
          <a:stretch>
            <a:fillRect/>
          </a:stretch>
        </p:blipFill>
        <p:spPr>
          <a:xfrm>
            <a:off x="444500" y="889000"/>
            <a:ext cx="8426450" cy="5530850"/>
          </a:xfrm>
          <a:noFill/>
        </p:spPr>
      </p:pic>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ctrTitle" idx="4294967295"/>
          </p:nvPr>
        </p:nvSpPr>
        <p:spPr bwMode="auto">
          <a:xfrm>
            <a:off x="1371600" y="0"/>
            <a:ext cx="7772400" cy="785813"/>
          </a:xfrm>
          <a:prstGeom prst="rect">
            <a:avLst/>
          </a:prstGeom>
          <a:noFill/>
          <a:ln>
            <a:miter lim="800000"/>
            <a:headEnd/>
            <a:tailEnd/>
          </a:ln>
        </p:spPr>
        <p:txBody>
          <a:bodyPr anchorCtr="1"/>
          <a:lstStyle/>
          <a:p>
            <a:pPr eaLnBrk="1" hangingPunct="1"/>
            <a:r>
              <a:rPr lang="en-US" sz="3600" b="1" smtClean="0">
                <a:solidFill>
                  <a:srgbClr val="FFFF00"/>
                </a:solidFill>
                <a:latin typeface="Tahoma" pitchFamily="34" charset="0"/>
              </a:rPr>
              <a:t>Drawbacks: Hierarchical DBMS</a:t>
            </a:r>
          </a:p>
        </p:txBody>
      </p:sp>
      <p:sp>
        <p:nvSpPr>
          <p:cNvPr id="143363" name="Rectangle 3"/>
          <p:cNvSpPr>
            <a:spLocks noGrp="1" noChangeArrowheads="1"/>
          </p:cNvSpPr>
          <p:nvPr>
            <p:ph type="subTitle" idx="4294967295"/>
          </p:nvPr>
        </p:nvSpPr>
        <p:spPr>
          <a:xfrm>
            <a:off x="336550" y="1092200"/>
            <a:ext cx="8616950" cy="4418013"/>
          </a:xfrm>
        </p:spPr>
        <p:txBody>
          <a:bodyPr/>
          <a:lstStyle/>
          <a:p>
            <a:pPr marL="0" indent="0" eaLnBrk="1" hangingPunct="1">
              <a:buFont typeface="Wingdings" pitchFamily="2" charset="2"/>
              <a:buChar char="v"/>
            </a:pPr>
            <a:r>
              <a:rPr lang="en-US" smtClean="0">
                <a:latin typeface="Tahoma" pitchFamily="34" charset="0"/>
              </a:rPr>
              <a:t>Can not handle Many-Many relations.</a:t>
            </a:r>
          </a:p>
          <a:p>
            <a:pPr marL="0" indent="0" eaLnBrk="1" hangingPunct="1">
              <a:buFont typeface="Wingdings" pitchFamily="2" charset="2"/>
              <a:buChar char="v"/>
            </a:pPr>
            <a:endParaRPr lang="en-US" smtClean="0">
              <a:latin typeface="Tahoma" pitchFamily="34" charset="0"/>
            </a:endParaRPr>
          </a:p>
          <a:p>
            <a:pPr marL="0" indent="0" eaLnBrk="1" hangingPunct="1">
              <a:buFont typeface="Wingdings" pitchFamily="2" charset="2"/>
              <a:buChar char="v"/>
            </a:pPr>
            <a:r>
              <a:rPr lang="en-US" smtClean="0">
                <a:latin typeface="Tahoma" pitchFamily="34" charset="0"/>
              </a:rPr>
              <a:t>It is easy to design but complex to implement.</a:t>
            </a:r>
          </a:p>
          <a:p>
            <a:pPr marL="0" indent="0" eaLnBrk="1" hangingPunct="1">
              <a:buFont typeface="Wingdings" pitchFamily="2" charset="2"/>
              <a:buChar char="v"/>
            </a:pPr>
            <a:endParaRPr lang="en-US" smtClean="0">
              <a:latin typeface="Tahoma" pitchFamily="34" charset="0"/>
            </a:endParaRPr>
          </a:p>
          <a:p>
            <a:pPr marL="0" indent="0" eaLnBrk="1" hangingPunct="1">
              <a:buFont typeface="Wingdings" pitchFamily="2" charset="2"/>
              <a:buChar char="v"/>
            </a:pPr>
            <a:r>
              <a:rPr lang="en-US" smtClean="0">
                <a:latin typeface="Tahoma" pitchFamily="34" charset="0"/>
              </a:rPr>
              <a:t>It does not confirm to any specific standards.</a:t>
            </a:r>
          </a:p>
          <a:p>
            <a:pPr marL="0" indent="0" eaLnBrk="1" hangingPunct="1">
              <a:buFont typeface="Wingdings" pitchFamily="2" charset="2"/>
              <a:buChar char="v"/>
            </a:pPr>
            <a:endParaRPr lang="en-US" smtClean="0">
              <a:latin typeface="Tahoma" pitchFamily="34" charset="0"/>
            </a:endParaRPr>
          </a:p>
          <a:p>
            <a:pPr marL="0" indent="0" eaLnBrk="1" hangingPunct="1">
              <a:buFont typeface="Wingdings" pitchFamily="2" charset="2"/>
              <a:buChar char="v"/>
            </a:pPr>
            <a:r>
              <a:rPr lang="en-US" smtClean="0">
                <a:latin typeface="Tahoma" pitchFamily="34" charset="0"/>
              </a:rPr>
              <a:t>Can not reflect all real life situations.</a:t>
            </a:r>
          </a:p>
          <a:p>
            <a:pPr marL="0" indent="0" eaLnBrk="1" hangingPunct="1">
              <a:buFontTx/>
              <a:buNone/>
            </a:pPr>
            <a:endParaRPr lang="en-US" smtClean="0">
              <a:latin typeface="Tahoma" pitchFamily="34" charset="0"/>
            </a:endParaRPr>
          </a:p>
          <a:p>
            <a:pPr marL="0" indent="0" eaLnBrk="1" hangingPunct="1">
              <a:buFont typeface="Wingdings" pitchFamily="2" charset="2"/>
              <a:buChar char="v"/>
            </a:pPr>
            <a:r>
              <a:rPr lang="en-US" smtClean="0">
                <a:latin typeface="Tahoma" pitchFamily="34" charset="0"/>
              </a:rPr>
              <a:t>Difficult to perform insert, delete and update operations.</a:t>
            </a:r>
          </a:p>
          <a:p>
            <a:pPr marL="0" indent="0" algn="ctr" eaLnBrk="1" hangingPunct="1">
              <a:buFontTx/>
              <a:buNone/>
            </a:pPr>
            <a:endParaRPr lang="en-US" smtClean="0">
              <a:latin typeface="Tahoma" pitchFamily="34" charset="0"/>
            </a:endParaRP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idx="4294967295"/>
          </p:nvPr>
        </p:nvSpPr>
        <p:spPr bwMode="auto">
          <a:xfrm>
            <a:off x="1504950" y="0"/>
            <a:ext cx="7265988" cy="720725"/>
          </a:xfrm>
          <a:prstGeom prst="rect">
            <a:avLst/>
          </a:prstGeom>
          <a:noFill/>
          <a:ln>
            <a:miter lim="800000"/>
            <a:headEnd/>
            <a:tailEnd/>
          </a:ln>
        </p:spPr>
        <p:txBody>
          <a:bodyPr anchorCtr="1"/>
          <a:lstStyle/>
          <a:p>
            <a:pPr eaLnBrk="1" hangingPunct="1"/>
            <a:r>
              <a:rPr lang="en-US" sz="4000" b="1" smtClean="0">
                <a:solidFill>
                  <a:srgbClr val="FFFF00"/>
                </a:solidFill>
                <a:latin typeface="Tahoma" pitchFamily="34" charset="0"/>
              </a:rPr>
              <a:t>Network Data Model</a:t>
            </a:r>
          </a:p>
        </p:txBody>
      </p:sp>
      <p:sp>
        <p:nvSpPr>
          <p:cNvPr id="144387" name="Rectangle 3"/>
          <p:cNvSpPr>
            <a:spLocks noGrp="1" noChangeArrowheads="1"/>
          </p:cNvSpPr>
          <p:nvPr>
            <p:ph type="subTitle" idx="4294967295"/>
          </p:nvPr>
        </p:nvSpPr>
        <p:spPr>
          <a:xfrm>
            <a:off x="665163" y="982663"/>
            <a:ext cx="7772400" cy="1593850"/>
          </a:xfrm>
        </p:spPr>
        <p:txBody>
          <a:bodyPr/>
          <a:lstStyle/>
          <a:p>
            <a:pPr marL="0" indent="0" eaLnBrk="1" hangingPunct="1">
              <a:lnSpc>
                <a:spcPct val="90000"/>
              </a:lnSpc>
              <a:buFontTx/>
              <a:buNone/>
            </a:pPr>
            <a:r>
              <a:rPr lang="en-US" sz="2400" smtClean="0">
                <a:latin typeface="Tahoma" pitchFamily="34" charset="0"/>
              </a:rPr>
              <a:t>This model organizes data using two fundamental constructs, called records and sets. </a:t>
            </a:r>
          </a:p>
          <a:p>
            <a:pPr marL="0" indent="0" eaLnBrk="1" hangingPunct="1">
              <a:lnSpc>
                <a:spcPct val="90000"/>
              </a:lnSpc>
              <a:buFontTx/>
              <a:buNone/>
            </a:pPr>
            <a:r>
              <a:rPr lang="en-US" sz="2400" smtClean="0">
                <a:latin typeface="Tahoma" pitchFamily="34" charset="0"/>
              </a:rPr>
              <a:t>Records contain fields, and sets define one-to-many relationships between records: one owner, many members. </a:t>
            </a:r>
          </a:p>
        </p:txBody>
      </p:sp>
      <p:pic>
        <p:nvPicPr>
          <p:cNvPr id="144388" name="Picture 4"/>
          <p:cNvPicPr>
            <a:picLocks noChangeAspect="1" noChangeArrowheads="1"/>
          </p:cNvPicPr>
          <p:nvPr/>
        </p:nvPicPr>
        <p:blipFill>
          <a:blip r:embed="rId2" cstate="print"/>
          <a:srcRect/>
          <a:stretch>
            <a:fillRect/>
          </a:stretch>
        </p:blipFill>
        <p:spPr bwMode="auto">
          <a:xfrm>
            <a:off x="900113" y="2781300"/>
            <a:ext cx="7272337" cy="3341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idx="4294967295"/>
          </p:nvPr>
        </p:nvSpPr>
        <p:spPr bwMode="auto">
          <a:xfrm>
            <a:off x="1504950" y="0"/>
            <a:ext cx="7265988" cy="720725"/>
          </a:xfrm>
          <a:prstGeom prst="rect">
            <a:avLst/>
          </a:prstGeom>
          <a:noFill/>
          <a:ln>
            <a:miter lim="800000"/>
            <a:headEnd/>
            <a:tailEnd/>
          </a:ln>
        </p:spPr>
        <p:txBody>
          <a:bodyPr anchorCtr="1"/>
          <a:lstStyle/>
          <a:p>
            <a:pPr eaLnBrk="1" hangingPunct="1"/>
            <a:r>
              <a:rPr lang="en-US" sz="2800" b="1" smtClean="0">
                <a:solidFill>
                  <a:srgbClr val="FFFF00"/>
                </a:solidFill>
                <a:latin typeface="Tahoma" pitchFamily="34" charset="0"/>
              </a:rPr>
              <a:t>Network Data Model</a:t>
            </a:r>
          </a:p>
        </p:txBody>
      </p:sp>
      <p:sp>
        <p:nvSpPr>
          <p:cNvPr id="145411" name="Rectangle 3"/>
          <p:cNvSpPr>
            <a:spLocks noGrp="1" noChangeArrowheads="1"/>
          </p:cNvSpPr>
          <p:nvPr>
            <p:ph type="subTitle" idx="4294967295"/>
          </p:nvPr>
        </p:nvSpPr>
        <p:spPr>
          <a:xfrm>
            <a:off x="665163" y="982663"/>
            <a:ext cx="7772400" cy="1593850"/>
          </a:xfrm>
        </p:spPr>
        <p:txBody>
          <a:bodyPr/>
          <a:lstStyle/>
          <a:p>
            <a:pPr marL="0" indent="0" eaLnBrk="1" hangingPunct="1">
              <a:lnSpc>
                <a:spcPct val="90000"/>
              </a:lnSpc>
              <a:buFontTx/>
              <a:buNone/>
            </a:pPr>
            <a:r>
              <a:rPr lang="en-US" sz="2400" b="1" u="sng" smtClean="0">
                <a:latin typeface="Tahoma" pitchFamily="34" charset="0"/>
              </a:rPr>
              <a:t>Advantages</a:t>
            </a:r>
          </a:p>
          <a:p>
            <a:pPr marL="0" indent="0" eaLnBrk="1" hangingPunct="1">
              <a:lnSpc>
                <a:spcPct val="90000"/>
              </a:lnSpc>
              <a:buFontTx/>
              <a:buNone/>
            </a:pPr>
            <a:endParaRPr lang="en-US" sz="2400" b="1" u="sng" smtClean="0">
              <a:latin typeface="Tahoma" pitchFamily="34" charset="0"/>
            </a:endParaRPr>
          </a:p>
          <a:p>
            <a:pPr marL="0" indent="0" eaLnBrk="1" hangingPunct="1">
              <a:lnSpc>
                <a:spcPct val="90000"/>
              </a:lnSpc>
            </a:pPr>
            <a:r>
              <a:rPr lang="en-US" sz="2400" smtClean="0">
                <a:latin typeface="Tahoma" pitchFamily="34" charset="0"/>
              </a:rPr>
              <a:t> Easy and simple to design.</a:t>
            </a:r>
          </a:p>
          <a:p>
            <a:pPr marL="0" indent="0" eaLnBrk="1" hangingPunct="1">
              <a:lnSpc>
                <a:spcPct val="90000"/>
              </a:lnSpc>
            </a:pPr>
            <a:r>
              <a:rPr lang="en-US" sz="2400" smtClean="0">
                <a:latin typeface="Tahoma" pitchFamily="34" charset="0"/>
              </a:rPr>
              <a:t> Capable of handling 1:N and M:N relationships.</a:t>
            </a:r>
          </a:p>
          <a:p>
            <a:pPr marL="0" indent="0" eaLnBrk="1" hangingPunct="1">
              <a:lnSpc>
                <a:spcPct val="90000"/>
              </a:lnSpc>
            </a:pPr>
            <a:r>
              <a:rPr lang="en-US" sz="2400" smtClean="0">
                <a:latin typeface="Tahoma" pitchFamily="34" charset="0"/>
              </a:rPr>
              <a:t> Data access is easier.   </a:t>
            </a:r>
          </a:p>
          <a:p>
            <a:pPr marL="0" indent="0" eaLnBrk="1" hangingPunct="1">
              <a:lnSpc>
                <a:spcPct val="90000"/>
              </a:lnSpc>
            </a:pPr>
            <a:endParaRPr lang="en-US" sz="2400" smtClean="0">
              <a:latin typeface="Tahoma" pitchFamily="34" charset="0"/>
            </a:endParaRPr>
          </a:p>
          <a:p>
            <a:pPr marL="0" indent="0" eaLnBrk="1" hangingPunct="1">
              <a:lnSpc>
                <a:spcPct val="90000"/>
              </a:lnSpc>
              <a:buFontTx/>
              <a:buNone/>
            </a:pPr>
            <a:r>
              <a:rPr lang="en-US" sz="2400" b="1" u="sng" smtClean="0">
                <a:latin typeface="Tahoma" pitchFamily="34" charset="0"/>
              </a:rPr>
              <a:t>Disadvantages</a:t>
            </a:r>
          </a:p>
          <a:p>
            <a:pPr marL="0" indent="0" eaLnBrk="1" hangingPunct="1">
              <a:lnSpc>
                <a:spcPct val="90000"/>
              </a:lnSpc>
              <a:buFontTx/>
              <a:buNone/>
            </a:pPr>
            <a:endParaRPr lang="en-US" sz="2400" b="1" u="sng" smtClean="0">
              <a:latin typeface="Tahoma" pitchFamily="34" charset="0"/>
            </a:endParaRPr>
          </a:p>
          <a:p>
            <a:pPr marL="0" indent="0" eaLnBrk="1" hangingPunct="1">
              <a:lnSpc>
                <a:spcPct val="90000"/>
              </a:lnSpc>
            </a:pPr>
            <a:r>
              <a:rPr lang="en-US" sz="2400" smtClean="0">
                <a:latin typeface="Tahoma" pitchFamily="34" charset="0"/>
              </a:rPr>
              <a:t> It is complex to implement.</a:t>
            </a:r>
          </a:p>
          <a:p>
            <a:pPr marL="0" indent="0" eaLnBrk="1" hangingPunct="1">
              <a:lnSpc>
                <a:spcPct val="90000"/>
              </a:lnSpc>
            </a:pPr>
            <a:r>
              <a:rPr lang="en-US" sz="2400" smtClean="0">
                <a:latin typeface="Tahoma" pitchFamily="34" charset="0"/>
              </a:rPr>
              <a:t> Navigation is difficult using pointers.</a:t>
            </a:r>
          </a:p>
          <a:p>
            <a:pPr marL="0" indent="0" eaLnBrk="1" hangingPunct="1">
              <a:lnSpc>
                <a:spcPct val="90000"/>
              </a:lnSpc>
              <a:buFontTx/>
              <a:buNone/>
            </a:pPr>
            <a:endParaRPr lang="en-US" sz="2400" smtClean="0">
              <a:latin typeface="Tahoma" pitchFamily="34" charset="0"/>
            </a:endParaRPr>
          </a:p>
          <a:p>
            <a:pPr marL="0" indent="0" eaLnBrk="1" hangingPunct="1">
              <a:lnSpc>
                <a:spcPct val="90000"/>
              </a:lnSpc>
              <a:buFontTx/>
              <a:buNone/>
            </a:pPr>
            <a:r>
              <a:rPr lang="en-US" sz="2400" smtClean="0">
                <a:latin typeface="Tahoma" pitchFamily="34" charset="0"/>
              </a:rPr>
              <a:t>                                                                                                                  </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bwMode="auto">
          <a:xfrm>
            <a:off x="1614488" y="0"/>
            <a:ext cx="7529512" cy="836613"/>
          </a:xfrm>
          <a:prstGeom prst="rect">
            <a:avLst/>
          </a:prstGeom>
          <a:noFill/>
          <a:ln>
            <a:miter lim="800000"/>
            <a:headEnd/>
            <a:tailEnd/>
          </a:ln>
        </p:spPr>
        <p:txBody>
          <a:bodyPr anchorCtr="1"/>
          <a:lstStyle/>
          <a:p>
            <a:pPr eaLnBrk="1" hangingPunct="1"/>
            <a:r>
              <a:rPr lang="en-US" sz="4000" b="1" smtClean="0">
                <a:solidFill>
                  <a:srgbClr val="FFFF00"/>
                </a:solidFill>
                <a:latin typeface="Tahoma" pitchFamily="34" charset="0"/>
              </a:rPr>
              <a:t>Relational Data Model</a:t>
            </a:r>
          </a:p>
        </p:txBody>
      </p:sp>
      <p:sp>
        <p:nvSpPr>
          <p:cNvPr id="146435" name="Rectangle 3"/>
          <p:cNvSpPr>
            <a:spLocks noGrp="1" noChangeArrowheads="1"/>
          </p:cNvSpPr>
          <p:nvPr>
            <p:ph type="subTitle" idx="4294967295"/>
          </p:nvPr>
        </p:nvSpPr>
        <p:spPr>
          <a:xfrm>
            <a:off x="336550" y="1092200"/>
            <a:ext cx="8027988" cy="1773238"/>
          </a:xfrm>
        </p:spPr>
        <p:txBody>
          <a:bodyPr/>
          <a:lstStyle/>
          <a:p>
            <a:pPr marL="0" indent="0" eaLnBrk="1" hangingPunct="1">
              <a:lnSpc>
                <a:spcPct val="90000"/>
              </a:lnSpc>
              <a:buFont typeface="Wingdings" pitchFamily="2" charset="2"/>
              <a:buChar char="v"/>
            </a:pPr>
            <a:r>
              <a:rPr lang="en-US" sz="2400" smtClean="0">
                <a:latin typeface="Tahoma" pitchFamily="34" charset="0"/>
              </a:rPr>
              <a:t> Relational model is based on relations of the tables.</a:t>
            </a:r>
          </a:p>
          <a:p>
            <a:pPr marL="0" indent="0" eaLnBrk="1" hangingPunct="1">
              <a:lnSpc>
                <a:spcPct val="90000"/>
              </a:lnSpc>
              <a:buFont typeface="Wingdings" pitchFamily="2" charset="2"/>
              <a:buChar char="v"/>
            </a:pPr>
            <a:r>
              <a:rPr lang="en-US" sz="2400" smtClean="0">
                <a:latin typeface="Tahoma" pitchFamily="34" charset="0"/>
              </a:rPr>
              <a:t> It is bounded with 12 codd ’s rules.</a:t>
            </a:r>
          </a:p>
          <a:p>
            <a:pPr marL="0" indent="0" eaLnBrk="1" hangingPunct="1">
              <a:lnSpc>
                <a:spcPct val="90000"/>
              </a:lnSpc>
              <a:buFont typeface="Wingdings" pitchFamily="2" charset="2"/>
              <a:buChar char="v"/>
            </a:pPr>
            <a:r>
              <a:rPr lang="en-US" sz="2400" smtClean="0">
                <a:latin typeface="Tahoma" pitchFamily="34" charset="0"/>
              </a:rPr>
              <a:t> Every information will be stored in the form of columns 	and rows.</a:t>
            </a:r>
          </a:p>
        </p:txBody>
      </p:sp>
      <p:pic>
        <p:nvPicPr>
          <p:cNvPr id="146436" name="Picture 4"/>
          <p:cNvPicPr>
            <a:picLocks noChangeAspect="1" noChangeArrowheads="1"/>
          </p:cNvPicPr>
          <p:nvPr/>
        </p:nvPicPr>
        <p:blipFill>
          <a:blip r:embed="rId2" cstate="print"/>
          <a:srcRect/>
          <a:stretch>
            <a:fillRect/>
          </a:stretch>
        </p:blipFill>
        <p:spPr bwMode="auto">
          <a:xfrm>
            <a:off x="1150938" y="3105150"/>
            <a:ext cx="7308850" cy="3190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ctrTitle" idx="4294967295"/>
          </p:nvPr>
        </p:nvSpPr>
        <p:spPr bwMode="auto">
          <a:xfrm>
            <a:off x="1371600" y="0"/>
            <a:ext cx="7772400" cy="800100"/>
          </a:xfrm>
          <a:prstGeom prst="rect">
            <a:avLst/>
          </a:prstGeom>
          <a:noFill/>
          <a:ln>
            <a:miter lim="800000"/>
            <a:headEnd/>
            <a:tailEnd/>
          </a:ln>
        </p:spPr>
        <p:txBody>
          <a:bodyPr anchorCtr="1"/>
          <a:lstStyle/>
          <a:p>
            <a:pPr eaLnBrk="1" hangingPunct="1"/>
            <a:r>
              <a:rPr lang="en-US" sz="4000" b="1" smtClean="0">
                <a:solidFill>
                  <a:srgbClr val="FFFF00"/>
                </a:solidFill>
                <a:latin typeface="Tahoma" pitchFamily="34" charset="0"/>
              </a:rPr>
              <a:t>Relational Data Model</a:t>
            </a:r>
          </a:p>
        </p:txBody>
      </p:sp>
      <p:sp>
        <p:nvSpPr>
          <p:cNvPr id="147459" name="Rectangle 3"/>
          <p:cNvSpPr>
            <a:spLocks noGrp="1" noChangeArrowheads="1"/>
          </p:cNvSpPr>
          <p:nvPr>
            <p:ph type="subTitle" idx="4294967295"/>
          </p:nvPr>
        </p:nvSpPr>
        <p:spPr>
          <a:xfrm>
            <a:off x="628650" y="1019175"/>
            <a:ext cx="7772400" cy="646113"/>
          </a:xfrm>
        </p:spPr>
        <p:txBody>
          <a:bodyPr/>
          <a:lstStyle/>
          <a:p>
            <a:pPr marL="0" indent="0" algn="ctr" eaLnBrk="1" hangingPunct="1">
              <a:buFontTx/>
              <a:buNone/>
            </a:pPr>
            <a:r>
              <a:rPr lang="en-US" smtClean="0">
                <a:latin typeface="Tahoma" pitchFamily="34" charset="0"/>
              </a:rPr>
              <a:t>Example of tabular data in the relational model</a:t>
            </a:r>
          </a:p>
        </p:txBody>
      </p:sp>
      <p:sp>
        <p:nvSpPr>
          <p:cNvPr id="147460" name="Rectangle 4"/>
          <p:cNvSpPr>
            <a:spLocks noChangeArrowheads="1"/>
          </p:cNvSpPr>
          <p:nvPr/>
        </p:nvSpPr>
        <p:spPr bwMode="auto">
          <a:xfrm>
            <a:off x="903288" y="2814638"/>
            <a:ext cx="7515225" cy="555625"/>
          </a:xfrm>
          <a:prstGeom prst="rect">
            <a:avLst/>
          </a:prstGeom>
          <a:solidFill>
            <a:schemeClr val="bg1"/>
          </a:solidFill>
          <a:ln w="9525">
            <a:solidFill>
              <a:schemeClr val="tx2"/>
            </a:solidFill>
            <a:miter lim="800000"/>
            <a:headEnd/>
            <a:tailEnd/>
          </a:ln>
        </p:spPr>
        <p:txBody>
          <a:bodyPr wrap="none" anchor="ctr"/>
          <a:lstStyle/>
          <a:p>
            <a:pPr algn="ctr" eaLnBrk="0" hangingPunct="0"/>
            <a:endParaRPr lang="en-US" sz="1600">
              <a:solidFill>
                <a:schemeClr val="tx2"/>
              </a:solidFill>
              <a:latin typeface="Helvetica" pitchFamily="34" charset="0"/>
            </a:endParaRPr>
          </a:p>
        </p:txBody>
      </p:sp>
      <p:sp>
        <p:nvSpPr>
          <p:cNvPr id="147461" name="Rectangle 5"/>
          <p:cNvSpPr>
            <a:spLocks noChangeArrowheads="1"/>
          </p:cNvSpPr>
          <p:nvPr/>
        </p:nvSpPr>
        <p:spPr bwMode="auto">
          <a:xfrm>
            <a:off x="895350" y="3433763"/>
            <a:ext cx="7515225" cy="2516187"/>
          </a:xfrm>
          <a:prstGeom prst="rect">
            <a:avLst/>
          </a:prstGeom>
          <a:solidFill>
            <a:schemeClr val="bg1"/>
          </a:solidFill>
          <a:ln w="9525">
            <a:solidFill>
              <a:schemeClr val="tx2"/>
            </a:solidFill>
            <a:miter lim="800000"/>
            <a:headEnd/>
            <a:tailEnd/>
          </a:ln>
        </p:spPr>
        <p:txBody>
          <a:bodyPr wrap="none" anchor="ctr"/>
          <a:lstStyle/>
          <a:p>
            <a:endParaRPr lang="en-US"/>
          </a:p>
        </p:txBody>
      </p:sp>
      <p:sp>
        <p:nvSpPr>
          <p:cNvPr id="147462" name="Text Box 6"/>
          <p:cNvSpPr txBox="1">
            <a:spLocks noChangeArrowheads="1"/>
          </p:cNvSpPr>
          <p:nvPr/>
        </p:nvSpPr>
        <p:spPr bwMode="auto">
          <a:xfrm>
            <a:off x="2609850" y="2838450"/>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name</a:t>
            </a:r>
          </a:p>
        </p:txBody>
      </p:sp>
      <p:sp>
        <p:nvSpPr>
          <p:cNvPr id="147463" name="Text Box 7"/>
          <p:cNvSpPr txBox="1">
            <a:spLocks noChangeArrowheads="1"/>
          </p:cNvSpPr>
          <p:nvPr/>
        </p:nvSpPr>
        <p:spPr bwMode="auto">
          <a:xfrm>
            <a:off x="914400" y="2935288"/>
            <a:ext cx="1285875" cy="336550"/>
          </a:xfrm>
          <a:prstGeom prst="rect">
            <a:avLst/>
          </a:prstGeom>
          <a:noFill/>
          <a:ln w="9525">
            <a:noFill/>
            <a:miter lim="800000"/>
            <a:headEnd/>
            <a:tailEnd/>
          </a:ln>
        </p:spPr>
        <p:txBody>
          <a:bodyPr>
            <a:spAutoFit/>
          </a:bodyPr>
          <a:lstStyle/>
          <a:p>
            <a:pPr eaLnBrk="0" hangingPunct="0"/>
            <a:r>
              <a:rPr lang="en-US" sz="1600" i="1">
                <a:latin typeface="Helvetica" pitchFamily="34" charset="0"/>
              </a:rPr>
              <a:t>Customer-id</a:t>
            </a:r>
            <a:endParaRPr lang="en-US" sz="1800">
              <a:latin typeface="Helvetica" pitchFamily="34" charset="0"/>
            </a:endParaRPr>
          </a:p>
        </p:txBody>
      </p:sp>
      <p:sp>
        <p:nvSpPr>
          <p:cNvPr id="147464" name="Text Box 8"/>
          <p:cNvSpPr txBox="1">
            <a:spLocks noChangeArrowheads="1"/>
          </p:cNvSpPr>
          <p:nvPr/>
        </p:nvSpPr>
        <p:spPr bwMode="auto">
          <a:xfrm>
            <a:off x="425132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street</a:t>
            </a:r>
          </a:p>
        </p:txBody>
      </p:sp>
      <p:sp>
        <p:nvSpPr>
          <p:cNvPr id="147465" name="Text Box 9"/>
          <p:cNvSpPr txBox="1">
            <a:spLocks noChangeArrowheads="1"/>
          </p:cNvSpPr>
          <p:nvPr/>
        </p:nvSpPr>
        <p:spPr bwMode="auto">
          <a:xfrm>
            <a:off x="569277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city</a:t>
            </a:r>
          </a:p>
        </p:txBody>
      </p:sp>
      <p:sp>
        <p:nvSpPr>
          <p:cNvPr id="147466" name="Text Box 10"/>
          <p:cNvSpPr txBox="1">
            <a:spLocks noChangeArrowheads="1"/>
          </p:cNvSpPr>
          <p:nvPr/>
        </p:nvSpPr>
        <p:spPr bwMode="auto">
          <a:xfrm>
            <a:off x="7197725" y="2806700"/>
            <a:ext cx="96361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account-</a:t>
            </a:r>
          </a:p>
          <a:p>
            <a:pPr eaLnBrk="0" hangingPunct="0"/>
            <a:r>
              <a:rPr lang="en-US" sz="1600" i="1">
                <a:latin typeface="Helvetica" pitchFamily="34" charset="0"/>
              </a:rPr>
              <a:t>number</a:t>
            </a:r>
          </a:p>
        </p:txBody>
      </p:sp>
      <p:sp>
        <p:nvSpPr>
          <p:cNvPr id="147467" name="Line 11"/>
          <p:cNvSpPr>
            <a:spLocks noChangeShapeType="1"/>
          </p:cNvSpPr>
          <p:nvPr/>
        </p:nvSpPr>
        <p:spPr bwMode="auto">
          <a:xfrm>
            <a:off x="2312988" y="2825750"/>
            <a:ext cx="0" cy="525463"/>
          </a:xfrm>
          <a:prstGeom prst="line">
            <a:avLst/>
          </a:prstGeom>
          <a:noFill/>
          <a:ln w="9525">
            <a:solidFill>
              <a:schemeClr val="tx2"/>
            </a:solidFill>
            <a:round/>
            <a:headEnd/>
            <a:tailEnd/>
          </a:ln>
        </p:spPr>
        <p:txBody>
          <a:bodyPr wrap="none" anchor="ctr"/>
          <a:lstStyle/>
          <a:p>
            <a:endParaRPr lang="en-US"/>
          </a:p>
        </p:txBody>
      </p:sp>
      <p:sp>
        <p:nvSpPr>
          <p:cNvPr id="147468" name="Line 12"/>
          <p:cNvSpPr>
            <a:spLocks noChangeShapeType="1"/>
          </p:cNvSpPr>
          <p:nvPr/>
        </p:nvSpPr>
        <p:spPr bwMode="auto">
          <a:xfrm>
            <a:off x="4011613" y="2824163"/>
            <a:ext cx="0" cy="544512"/>
          </a:xfrm>
          <a:prstGeom prst="line">
            <a:avLst/>
          </a:prstGeom>
          <a:noFill/>
          <a:ln w="9525">
            <a:solidFill>
              <a:schemeClr val="tx2"/>
            </a:solidFill>
            <a:round/>
            <a:headEnd/>
            <a:tailEnd/>
          </a:ln>
        </p:spPr>
        <p:txBody>
          <a:bodyPr wrap="none" anchor="ctr"/>
          <a:lstStyle/>
          <a:p>
            <a:endParaRPr lang="en-US"/>
          </a:p>
        </p:txBody>
      </p:sp>
      <p:sp>
        <p:nvSpPr>
          <p:cNvPr id="147469" name="Line 13"/>
          <p:cNvSpPr>
            <a:spLocks noChangeShapeType="1"/>
          </p:cNvSpPr>
          <p:nvPr/>
        </p:nvSpPr>
        <p:spPr bwMode="auto">
          <a:xfrm>
            <a:off x="6927850" y="2822575"/>
            <a:ext cx="0" cy="536575"/>
          </a:xfrm>
          <a:prstGeom prst="line">
            <a:avLst/>
          </a:prstGeom>
          <a:noFill/>
          <a:ln w="9525">
            <a:solidFill>
              <a:schemeClr val="tx2"/>
            </a:solidFill>
            <a:round/>
            <a:headEnd/>
            <a:tailEnd/>
          </a:ln>
        </p:spPr>
        <p:txBody>
          <a:bodyPr wrap="none" anchor="ctr"/>
          <a:lstStyle/>
          <a:p>
            <a:endParaRPr lang="en-US"/>
          </a:p>
        </p:txBody>
      </p:sp>
      <p:sp>
        <p:nvSpPr>
          <p:cNvPr id="147470" name="Text Box 14"/>
          <p:cNvSpPr txBox="1">
            <a:spLocks noChangeArrowheads="1"/>
          </p:cNvSpPr>
          <p:nvPr/>
        </p:nvSpPr>
        <p:spPr bwMode="auto">
          <a:xfrm>
            <a:off x="2647950" y="3500438"/>
            <a:ext cx="95091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Smith</a:t>
            </a:r>
          </a:p>
          <a:p>
            <a:pPr eaLnBrk="0" hangingPunct="0"/>
            <a:endParaRPr lang="en-US" sz="1600">
              <a:latin typeface="Helvetica" pitchFamily="34" charset="0"/>
            </a:endParaRPr>
          </a:p>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Jones</a:t>
            </a:r>
          </a:p>
          <a:p>
            <a:pPr eaLnBrk="0" hangingPunct="0"/>
            <a:endParaRPr lang="en-US" sz="1600">
              <a:latin typeface="Helvetica" pitchFamily="34" charset="0"/>
            </a:endParaRPr>
          </a:p>
          <a:p>
            <a:pPr eaLnBrk="0" hangingPunct="0"/>
            <a:r>
              <a:rPr lang="en-US" sz="1600">
                <a:latin typeface="Helvetica" pitchFamily="34" charset="0"/>
              </a:rPr>
              <a:t>Smith</a:t>
            </a:r>
          </a:p>
        </p:txBody>
      </p:sp>
      <p:sp>
        <p:nvSpPr>
          <p:cNvPr id="147471" name="Line 15"/>
          <p:cNvSpPr>
            <a:spLocks noChangeShapeType="1"/>
          </p:cNvSpPr>
          <p:nvPr/>
        </p:nvSpPr>
        <p:spPr bwMode="auto">
          <a:xfrm>
            <a:off x="2317750" y="3438525"/>
            <a:ext cx="0" cy="2498725"/>
          </a:xfrm>
          <a:prstGeom prst="line">
            <a:avLst/>
          </a:prstGeom>
          <a:noFill/>
          <a:ln w="9525">
            <a:solidFill>
              <a:schemeClr val="tx2"/>
            </a:solidFill>
            <a:round/>
            <a:headEnd/>
            <a:tailEnd/>
          </a:ln>
        </p:spPr>
        <p:txBody>
          <a:bodyPr wrap="none" anchor="ctr"/>
          <a:lstStyle/>
          <a:p>
            <a:endParaRPr lang="en-US"/>
          </a:p>
        </p:txBody>
      </p:sp>
      <p:sp>
        <p:nvSpPr>
          <p:cNvPr id="147472" name="Line 16"/>
          <p:cNvSpPr>
            <a:spLocks noChangeShapeType="1"/>
          </p:cNvSpPr>
          <p:nvPr/>
        </p:nvSpPr>
        <p:spPr bwMode="auto">
          <a:xfrm>
            <a:off x="3994150" y="3432175"/>
            <a:ext cx="0" cy="2495550"/>
          </a:xfrm>
          <a:prstGeom prst="line">
            <a:avLst/>
          </a:prstGeom>
          <a:noFill/>
          <a:ln w="9525">
            <a:solidFill>
              <a:schemeClr val="tx2"/>
            </a:solidFill>
            <a:round/>
            <a:headEnd/>
            <a:tailEnd/>
          </a:ln>
        </p:spPr>
        <p:txBody>
          <a:bodyPr wrap="none" anchor="ctr"/>
          <a:lstStyle/>
          <a:p>
            <a:endParaRPr lang="en-US"/>
          </a:p>
        </p:txBody>
      </p:sp>
      <p:sp>
        <p:nvSpPr>
          <p:cNvPr id="147473" name="Line 17"/>
          <p:cNvSpPr>
            <a:spLocks noChangeShapeType="1"/>
          </p:cNvSpPr>
          <p:nvPr/>
        </p:nvSpPr>
        <p:spPr bwMode="auto">
          <a:xfrm>
            <a:off x="5480050" y="3448050"/>
            <a:ext cx="0" cy="2481263"/>
          </a:xfrm>
          <a:prstGeom prst="line">
            <a:avLst/>
          </a:prstGeom>
          <a:noFill/>
          <a:ln w="9525">
            <a:solidFill>
              <a:schemeClr val="tx2"/>
            </a:solidFill>
            <a:round/>
            <a:headEnd/>
            <a:tailEnd/>
          </a:ln>
        </p:spPr>
        <p:txBody>
          <a:bodyPr wrap="none" anchor="ctr"/>
          <a:lstStyle/>
          <a:p>
            <a:endParaRPr lang="en-US"/>
          </a:p>
        </p:txBody>
      </p:sp>
      <p:sp>
        <p:nvSpPr>
          <p:cNvPr id="147474" name="Line 18"/>
          <p:cNvSpPr>
            <a:spLocks noChangeShapeType="1"/>
          </p:cNvSpPr>
          <p:nvPr/>
        </p:nvSpPr>
        <p:spPr bwMode="auto">
          <a:xfrm>
            <a:off x="6934200" y="3446463"/>
            <a:ext cx="0" cy="2497137"/>
          </a:xfrm>
          <a:prstGeom prst="line">
            <a:avLst/>
          </a:prstGeom>
          <a:noFill/>
          <a:ln w="9525">
            <a:solidFill>
              <a:schemeClr val="tx2"/>
            </a:solidFill>
            <a:round/>
            <a:headEnd/>
            <a:tailEnd/>
          </a:ln>
        </p:spPr>
        <p:txBody>
          <a:bodyPr wrap="none" anchor="ctr"/>
          <a:lstStyle/>
          <a:p>
            <a:endParaRPr lang="en-US"/>
          </a:p>
        </p:txBody>
      </p:sp>
      <p:sp>
        <p:nvSpPr>
          <p:cNvPr id="147475" name="Text Box 19"/>
          <p:cNvSpPr txBox="1">
            <a:spLocks noChangeArrowheads="1"/>
          </p:cNvSpPr>
          <p:nvPr/>
        </p:nvSpPr>
        <p:spPr bwMode="auto">
          <a:xfrm>
            <a:off x="914400" y="3508375"/>
            <a:ext cx="13350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019-28-3746</a:t>
            </a:r>
          </a:p>
          <a:p>
            <a:pPr eaLnBrk="0" hangingPunct="0"/>
            <a:endParaRPr lang="en-US" sz="1600">
              <a:latin typeface="Helvetica" pitchFamily="34" charset="0"/>
            </a:endParaRPr>
          </a:p>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321-12-3123</a:t>
            </a:r>
          </a:p>
          <a:p>
            <a:pPr eaLnBrk="0" hangingPunct="0"/>
            <a:endParaRPr lang="en-US" sz="1600">
              <a:latin typeface="Helvetica" pitchFamily="34" charset="0"/>
            </a:endParaRPr>
          </a:p>
          <a:p>
            <a:pPr eaLnBrk="0" hangingPunct="0"/>
            <a:r>
              <a:rPr lang="en-US" sz="1600">
                <a:latin typeface="Helvetica" pitchFamily="34" charset="0"/>
              </a:rPr>
              <a:t>019-28-3746</a:t>
            </a:r>
          </a:p>
        </p:txBody>
      </p:sp>
      <p:sp>
        <p:nvSpPr>
          <p:cNvPr id="147476" name="Text Box 20"/>
          <p:cNvSpPr txBox="1">
            <a:spLocks noChangeArrowheads="1"/>
          </p:cNvSpPr>
          <p:nvPr/>
        </p:nvSpPr>
        <p:spPr bwMode="auto">
          <a:xfrm>
            <a:off x="4371975" y="3603625"/>
            <a:ext cx="68103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North</a:t>
            </a:r>
          </a:p>
          <a:p>
            <a:pPr eaLnBrk="0" hangingPunct="0"/>
            <a:endParaRPr lang="en-US" sz="1600">
              <a:latin typeface="Helvetica" pitchFamily="34" charset="0"/>
            </a:endParaRPr>
          </a:p>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Main</a:t>
            </a:r>
          </a:p>
          <a:p>
            <a:pPr eaLnBrk="0" hangingPunct="0"/>
            <a:endParaRPr lang="en-US" sz="1600">
              <a:latin typeface="Helvetica" pitchFamily="34" charset="0"/>
            </a:endParaRPr>
          </a:p>
          <a:p>
            <a:pPr eaLnBrk="0" hangingPunct="0"/>
            <a:r>
              <a:rPr lang="en-US" sz="1600">
                <a:latin typeface="Helvetica" pitchFamily="34" charset="0"/>
              </a:rPr>
              <a:t>North</a:t>
            </a:r>
          </a:p>
        </p:txBody>
      </p:sp>
      <p:sp>
        <p:nvSpPr>
          <p:cNvPr id="147477" name="Text Box 21"/>
          <p:cNvSpPr txBox="1">
            <a:spLocks noChangeArrowheads="1"/>
          </p:cNvSpPr>
          <p:nvPr/>
        </p:nvSpPr>
        <p:spPr bwMode="auto">
          <a:xfrm>
            <a:off x="5680075" y="3609975"/>
            <a:ext cx="99536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Rye</a:t>
            </a:r>
          </a:p>
          <a:p>
            <a:pPr eaLnBrk="0" hangingPunct="0"/>
            <a:endParaRPr lang="en-US" sz="1600">
              <a:latin typeface="Helvetica" pitchFamily="34" charset="0"/>
            </a:endParaRPr>
          </a:p>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Harrison</a:t>
            </a:r>
          </a:p>
          <a:p>
            <a:pPr eaLnBrk="0" hangingPunct="0"/>
            <a:endParaRPr lang="en-US" sz="1600">
              <a:latin typeface="Helvetica" pitchFamily="34" charset="0"/>
            </a:endParaRPr>
          </a:p>
          <a:p>
            <a:pPr eaLnBrk="0" hangingPunct="0"/>
            <a:r>
              <a:rPr lang="en-US" sz="1600">
                <a:latin typeface="Helvetica" pitchFamily="34" charset="0"/>
              </a:rPr>
              <a:t>Rye</a:t>
            </a:r>
          </a:p>
        </p:txBody>
      </p:sp>
      <p:sp>
        <p:nvSpPr>
          <p:cNvPr id="147478" name="Text Box 22"/>
          <p:cNvSpPr txBox="1">
            <a:spLocks noChangeArrowheads="1"/>
          </p:cNvSpPr>
          <p:nvPr/>
        </p:nvSpPr>
        <p:spPr bwMode="auto">
          <a:xfrm>
            <a:off x="7261225" y="3603625"/>
            <a:ext cx="7254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A-101</a:t>
            </a:r>
          </a:p>
          <a:p>
            <a:pPr eaLnBrk="0" hangingPunct="0"/>
            <a:endParaRPr lang="en-US" sz="1600">
              <a:latin typeface="Helvetica" pitchFamily="34" charset="0"/>
            </a:endParaRPr>
          </a:p>
          <a:p>
            <a:pPr eaLnBrk="0" hangingPunct="0"/>
            <a:r>
              <a:rPr lang="en-US" sz="1600">
                <a:latin typeface="Helvetica" pitchFamily="34" charset="0"/>
              </a:rPr>
              <a:t>A-215</a:t>
            </a:r>
          </a:p>
          <a:p>
            <a:pPr eaLnBrk="0" hangingPunct="0"/>
            <a:endParaRPr lang="en-US" sz="1600">
              <a:latin typeface="Helvetica" pitchFamily="34" charset="0"/>
            </a:endParaRPr>
          </a:p>
          <a:p>
            <a:pPr eaLnBrk="0" hangingPunct="0"/>
            <a:r>
              <a:rPr lang="en-US" sz="1600">
                <a:latin typeface="Helvetica" pitchFamily="34" charset="0"/>
              </a:rPr>
              <a:t>A-201</a:t>
            </a:r>
          </a:p>
          <a:p>
            <a:pPr eaLnBrk="0" hangingPunct="0"/>
            <a:endParaRPr lang="en-US" sz="1600">
              <a:latin typeface="Helvetica" pitchFamily="34" charset="0"/>
            </a:endParaRPr>
          </a:p>
          <a:p>
            <a:pPr eaLnBrk="0" hangingPunct="0"/>
            <a:r>
              <a:rPr lang="en-US" sz="1600">
                <a:latin typeface="Helvetica" pitchFamily="34" charset="0"/>
              </a:rPr>
              <a:t>A-217</a:t>
            </a:r>
          </a:p>
          <a:p>
            <a:pPr eaLnBrk="0" hangingPunct="0"/>
            <a:endParaRPr lang="en-US" sz="1600">
              <a:latin typeface="Helvetica" pitchFamily="34" charset="0"/>
            </a:endParaRPr>
          </a:p>
          <a:p>
            <a:pPr eaLnBrk="0" hangingPunct="0"/>
            <a:r>
              <a:rPr lang="en-US" sz="1600">
                <a:latin typeface="Helvetica" pitchFamily="34" charset="0"/>
              </a:rPr>
              <a:t>A-201</a:t>
            </a:r>
          </a:p>
        </p:txBody>
      </p:sp>
      <p:sp>
        <p:nvSpPr>
          <p:cNvPr id="147479" name="Line 23"/>
          <p:cNvSpPr>
            <a:spLocks noChangeShapeType="1"/>
          </p:cNvSpPr>
          <p:nvPr/>
        </p:nvSpPr>
        <p:spPr bwMode="auto">
          <a:xfrm>
            <a:off x="5505450" y="2814638"/>
            <a:ext cx="0" cy="544512"/>
          </a:xfrm>
          <a:prstGeom prst="line">
            <a:avLst/>
          </a:prstGeom>
          <a:noFill/>
          <a:ln w="9525">
            <a:solidFill>
              <a:schemeClr val="tx2"/>
            </a:solidFill>
            <a:round/>
            <a:headEnd/>
            <a:tailEnd/>
          </a:ln>
        </p:spPr>
        <p:txBody>
          <a:bodyPr wrap="none" anchor="ctr"/>
          <a:lstStyle/>
          <a:p>
            <a:endParaRPr lang="en-US"/>
          </a:p>
        </p:txBody>
      </p:sp>
      <p:sp>
        <p:nvSpPr>
          <p:cNvPr id="147480" name="Line 24"/>
          <p:cNvSpPr>
            <a:spLocks noChangeShapeType="1"/>
          </p:cNvSpPr>
          <p:nvPr/>
        </p:nvSpPr>
        <p:spPr bwMode="auto">
          <a:xfrm flipH="1">
            <a:off x="7154863" y="2154238"/>
            <a:ext cx="857250" cy="638175"/>
          </a:xfrm>
          <a:prstGeom prst="line">
            <a:avLst/>
          </a:prstGeom>
          <a:noFill/>
          <a:ln w="9525">
            <a:solidFill>
              <a:schemeClr val="tx1"/>
            </a:solidFill>
            <a:round/>
            <a:headEnd/>
            <a:tailEnd type="triangle" w="med" len="med"/>
          </a:ln>
        </p:spPr>
        <p:txBody>
          <a:bodyPr wrap="none"/>
          <a:lstStyle/>
          <a:p>
            <a:endParaRPr lang="en-US"/>
          </a:p>
        </p:txBody>
      </p:sp>
      <p:sp>
        <p:nvSpPr>
          <p:cNvPr id="147481" name="Text Box 25"/>
          <p:cNvSpPr txBox="1">
            <a:spLocks noChangeArrowheads="1"/>
          </p:cNvSpPr>
          <p:nvPr/>
        </p:nvSpPr>
        <p:spPr bwMode="auto">
          <a:xfrm>
            <a:off x="7596188" y="1844675"/>
            <a:ext cx="1042987" cy="3365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Attributes</a:t>
            </a:r>
          </a:p>
        </p:txBody>
      </p:sp>
      <p:sp>
        <p:nvSpPr>
          <p:cNvPr id="147482" name="Line 26"/>
          <p:cNvSpPr>
            <a:spLocks noChangeShapeType="1"/>
          </p:cNvSpPr>
          <p:nvPr/>
        </p:nvSpPr>
        <p:spPr bwMode="auto">
          <a:xfrm flipH="1">
            <a:off x="6270625" y="2182813"/>
            <a:ext cx="1509713" cy="623887"/>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1724025" y="69850"/>
            <a:ext cx="7419975" cy="598488"/>
          </a:xfrm>
          <a:prstGeom prst="rect">
            <a:avLst/>
          </a:prstGeom>
          <a:noFill/>
          <a:ln>
            <a:miter lim="800000"/>
            <a:headEnd/>
            <a:tailEnd/>
          </a:ln>
        </p:spPr>
        <p:txBody>
          <a:bodyPr/>
          <a:lstStyle/>
          <a:p>
            <a:pPr eaLnBrk="1" hangingPunct="1"/>
            <a:r>
              <a:rPr lang="en-US" sz="4000" b="1" smtClean="0">
                <a:solidFill>
                  <a:srgbClr val="FFFF00"/>
                </a:solidFill>
              </a:rPr>
              <a:t>Relational Database schema</a:t>
            </a:r>
          </a:p>
        </p:txBody>
      </p:sp>
      <p:pic>
        <p:nvPicPr>
          <p:cNvPr id="148483" name="Picture 4"/>
          <p:cNvPicPr>
            <a:picLocks noChangeAspect="1" noChangeArrowheads="1"/>
          </p:cNvPicPr>
          <p:nvPr/>
        </p:nvPicPr>
        <p:blipFill>
          <a:blip r:embed="rId2" cstate="print"/>
          <a:srcRect/>
          <a:stretch>
            <a:fillRect/>
          </a:stretch>
        </p:blipFill>
        <p:spPr bwMode="auto">
          <a:xfrm>
            <a:off x="482600" y="1384300"/>
            <a:ext cx="8201025" cy="4929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subTitle" idx="1"/>
          </p:nvPr>
        </p:nvSpPr>
        <p:spPr>
          <a:xfrm>
            <a:off x="468313" y="1233488"/>
            <a:ext cx="8174037" cy="5075237"/>
          </a:xfrm>
        </p:spPr>
        <p:txBody>
          <a:bodyPr/>
          <a:lstStyle/>
          <a:p>
            <a:pPr algn="l">
              <a:lnSpc>
                <a:spcPct val="90000"/>
              </a:lnSpc>
              <a:buFontTx/>
              <a:buChar char="•"/>
            </a:pPr>
            <a:r>
              <a:rPr lang="en-US" smtClean="0">
                <a:latin typeface="Times New Roman" pitchFamily="18" charset="0"/>
              </a:rPr>
              <a:t>DBMS designers and implementers</a:t>
            </a:r>
          </a:p>
          <a:p>
            <a:pPr algn="l">
              <a:lnSpc>
                <a:spcPct val="90000"/>
              </a:lnSpc>
              <a:buFontTx/>
              <a:buChar char="•"/>
            </a:pPr>
            <a:r>
              <a:rPr lang="en-US" smtClean="0">
                <a:latin typeface="Times New Roman" pitchFamily="18" charset="0"/>
              </a:rPr>
              <a:t>Database administrator (DBA)</a:t>
            </a:r>
          </a:p>
          <a:p>
            <a:pPr lvl="1">
              <a:lnSpc>
                <a:spcPct val="90000"/>
              </a:lnSpc>
            </a:pPr>
            <a:r>
              <a:rPr lang="en-US" smtClean="0">
                <a:latin typeface="Times New Roman" pitchFamily="18" charset="0"/>
              </a:rPr>
              <a:t>“superuser” of a database, similar to a system administrator.</a:t>
            </a:r>
          </a:p>
          <a:p>
            <a:pPr lvl="1">
              <a:lnSpc>
                <a:spcPct val="90000"/>
              </a:lnSpc>
            </a:pPr>
            <a:r>
              <a:rPr lang="en-US" smtClean="0">
                <a:latin typeface="Times New Roman" pitchFamily="18" charset="0"/>
              </a:rPr>
              <a:t>Define schemas, views, authorization, indexes, tuning parameters, etc.</a:t>
            </a:r>
          </a:p>
          <a:p>
            <a:pPr algn="l">
              <a:lnSpc>
                <a:spcPct val="90000"/>
              </a:lnSpc>
              <a:buFontTx/>
              <a:buChar char="•"/>
            </a:pPr>
            <a:r>
              <a:rPr lang="en-US" smtClean="0">
                <a:latin typeface="Times New Roman" pitchFamily="18" charset="0"/>
              </a:rPr>
              <a:t>Application programmers</a:t>
            </a:r>
          </a:p>
          <a:p>
            <a:pPr algn="l">
              <a:lnSpc>
                <a:spcPct val="90000"/>
              </a:lnSpc>
              <a:buFontTx/>
              <a:buChar char="•"/>
            </a:pPr>
            <a:r>
              <a:rPr lang="en-US" smtClean="0">
                <a:latin typeface="Times New Roman" pitchFamily="18" charset="0"/>
              </a:rPr>
              <a:t>End users</a:t>
            </a:r>
          </a:p>
        </p:txBody>
      </p:sp>
      <p:sp>
        <p:nvSpPr>
          <p:cNvPr id="6" name="Rectangle 2"/>
          <p:cNvSpPr txBox="1">
            <a:spLocks noChangeArrowheads="1"/>
          </p:cNvSpPr>
          <p:nvPr/>
        </p:nvSpPr>
        <p:spPr bwMode="auto">
          <a:xfrm>
            <a:off x="1614488" y="0"/>
            <a:ext cx="7529512"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Base Users</a:t>
            </a:r>
            <a:endParaRPr lang="en-US" sz="3000" b="1" kern="0" dirty="0">
              <a:solidFill>
                <a:srgbClr val="FFFF00"/>
              </a:solidFill>
              <a:latin typeface="Tahoma" charset="0"/>
              <a:ea typeface="+mj-ea"/>
              <a:cs typeface="+mj-cs"/>
            </a:endParaRPr>
          </a:p>
        </p:txBody>
      </p:sp>
    </p:spTree>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263525" y="1165225"/>
            <a:ext cx="8501063" cy="4648200"/>
          </a:xfrm>
        </p:spPr>
        <p:txBody>
          <a:bodyPr/>
          <a:lstStyle/>
          <a:p>
            <a:pPr algn="l" eaLnBrk="1" hangingPunct="1">
              <a:defRPr/>
            </a:pPr>
            <a:r>
              <a:rPr lang="en-US" sz="2000" dirty="0" smtClean="0">
                <a:latin typeface="+mj-lt"/>
              </a:rPr>
              <a:t>A database administrator (</a:t>
            </a:r>
            <a:r>
              <a:rPr lang="en-US" sz="2000" b="1" dirty="0" smtClean="0">
                <a:latin typeface="+mj-lt"/>
              </a:rPr>
              <a:t>DBA</a:t>
            </a:r>
            <a:r>
              <a:rPr lang="en-US" sz="2000" dirty="0" smtClean="0">
                <a:latin typeface="+mj-lt"/>
              </a:rPr>
              <a:t>) is a person responsible for the design, implementation, maintenance and repair of an organization's database. The key roles of a DBA are :</a:t>
            </a:r>
          </a:p>
          <a:p>
            <a:pPr algn="l" eaLnBrk="1" hangingPunct="1">
              <a:defRPr/>
            </a:pPr>
            <a:endParaRPr lang="en-US" sz="2000" dirty="0" smtClean="0">
              <a:latin typeface="+mj-lt"/>
            </a:endParaRPr>
          </a:p>
          <a:p>
            <a:pPr algn="l" eaLnBrk="1" hangingPunct="1">
              <a:buFont typeface="Wingdings" pitchFamily="2" charset="2"/>
              <a:buChar char="v"/>
              <a:defRPr/>
            </a:pPr>
            <a:r>
              <a:rPr lang="en-US" sz="2000" dirty="0" smtClean="0">
                <a:latin typeface="+mj-lt"/>
              </a:rPr>
              <a:t>To Provide space to each user.</a:t>
            </a:r>
          </a:p>
          <a:p>
            <a:pPr algn="l" eaLnBrk="1" hangingPunct="1">
              <a:buFont typeface="Wingdings" pitchFamily="2" charset="2"/>
              <a:buChar char="v"/>
              <a:defRPr/>
            </a:pPr>
            <a:r>
              <a:rPr lang="en-US" sz="2000" dirty="0" smtClean="0">
                <a:latin typeface="+mj-lt"/>
              </a:rPr>
              <a:t>To create the  external and logical Schema.</a:t>
            </a:r>
          </a:p>
          <a:p>
            <a:pPr algn="l" eaLnBrk="1" hangingPunct="1">
              <a:buFont typeface="Wingdings" pitchFamily="2" charset="2"/>
              <a:buChar char="v"/>
              <a:defRPr/>
            </a:pPr>
            <a:r>
              <a:rPr lang="en-US" sz="2000" dirty="0" smtClean="0">
                <a:latin typeface="+mj-lt"/>
              </a:rPr>
              <a:t>To Provide security from unauthorized access.</a:t>
            </a:r>
          </a:p>
          <a:p>
            <a:pPr algn="l" eaLnBrk="1" hangingPunct="1">
              <a:buFont typeface="Wingdings" pitchFamily="2" charset="2"/>
              <a:buChar char="v"/>
              <a:defRPr/>
            </a:pPr>
            <a:r>
              <a:rPr lang="en-US" sz="2000" dirty="0" smtClean="0">
                <a:latin typeface="+mj-lt"/>
              </a:rPr>
              <a:t>To grant permissions to the user</a:t>
            </a:r>
          </a:p>
          <a:p>
            <a:pPr algn="l" eaLnBrk="1" hangingPunct="1">
              <a:buFont typeface="Wingdings" pitchFamily="2" charset="2"/>
              <a:buChar char="v"/>
              <a:defRPr/>
            </a:pPr>
            <a:r>
              <a:rPr lang="en-US" sz="2000" dirty="0" smtClean="0">
                <a:latin typeface="+mj-lt"/>
              </a:rPr>
              <a:t>Installation, configuration and upgrading of Oracle 	server software and related products.</a:t>
            </a:r>
          </a:p>
          <a:p>
            <a:pPr algn="l" eaLnBrk="1" hangingPunct="1">
              <a:buFont typeface="Wingdings" pitchFamily="2" charset="2"/>
              <a:buChar char="v"/>
              <a:defRPr/>
            </a:pPr>
            <a:r>
              <a:rPr lang="en-US" sz="2000" dirty="0" smtClean="0">
                <a:latin typeface="+mj-lt"/>
              </a:rPr>
              <a:t>To take Back up and Recovery of data.</a:t>
            </a:r>
          </a:p>
          <a:p>
            <a:pPr algn="l" eaLnBrk="1" hangingPunct="1">
              <a:buFont typeface="Wingdings" pitchFamily="2" charset="2"/>
              <a:buChar char="v"/>
              <a:defRPr/>
            </a:pPr>
            <a:r>
              <a:rPr lang="en-US" sz="2000" dirty="0" smtClean="0">
                <a:latin typeface="+mj-lt"/>
              </a:rPr>
              <a:t>Performance monitoring of the machine and database.</a:t>
            </a: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Roles of Data Base Administrator</a:t>
            </a:r>
            <a:endParaRPr lang="en-US" sz="3000" b="1" kern="0" dirty="0">
              <a:solidFill>
                <a:srgbClr val="FFFF00"/>
              </a:solidFill>
              <a:latin typeface="Tahoma" charset="0"/>
              <a:ea typeface="+mj-ea"/>
              <a:cs typeface="+mj-cs"/>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2048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048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0485" name="Rectangle 5"/>
          <p:cNvSpPr>
            <a:spLocks noChangeArrowheads="1"/>
          </p:cNvSpPr>
          <p:nvPr/>
        </p:nvSpPr>
        <p:spPr bwMode="auto">
          <a:xfrm>
            <a:off x="476250" y="1235075"/>
            <a:ext cx="8210550" cy="2282825"/>
          </a:xfrm>
          <a:prstGeom prst="rect">
            <a:avLst/>
          </a:prstGeom>
          <a:noFill/>
          <a:ln w="9525">
            <a:noFill/>
            <a:miter lim="800000"/>
            <a:headEnd/>
            <a:tailEnd/>
          </a:ln>
        </p:spPr>
        <p:txBody>
          <a:bodyPr>
            <a:spAutoFit/>
          </a:bodyPr>
          <a:lstStyle/>
          <a:p>
            <a:r>
              <a:rPr lang="en-US"/>
              <a:t>Operating System can also be classified as,-</a:t>
            </a:r>
          </a:p>
          <a:p>
            <a:endParaRPr lang="en-US"/>
          </a:p>
          <a:p>
            <a:r>
              <a:rPr lang="en-GB" b="1"/>
              <a:t>Single User Systems</a:t>
            </a:r>
            <a:r>
              <a:rPr lang="en-US"/>
              <a:t> </a:t>
            </a:r>
          </a:p>
          <a:p>
            <a:endParaRPr lang="en-US"/>
          </a:p>
          <a:p>
            <a:r>
              <a:rPr lang="en-GB" b="1"/>
              <a:t>Multi User Systems</a:t>
            </a:r>
            <a:endParaRPr lang="en-US"/>
          </a:p>
          <a:p>
            <a:pPr>
              <a:buFontTx/>
              <a:buChar char="•"/>
            </a:pPr>
            <a:endParaRPr lang="en-US"/>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3"/>
          <p:cNvSpPr>
            <a:spLocks noGrp="1"/>
          </p:cNvSpPr>
          <p:nvPr>
            <p:ph type="dt" sz="quarter" idx="4294967295"/>
          </p:nvPr>
        </p:nvSpPr>
        <p:spPr bwMode="auto">
          <a:xfrm>
            <a:off x="215900" y="6400800"/>
            <a:ext cx="2239963" cy="304800"/>
          </a:xfrm>
          <a:prstGeom prst="rect">
            <a:avLst/>
          </a:prstGeom>
          <a:noFill/>
          <a:ln>
            <a:miter lim="800000"/>
            <a:headEnd/>
            <a:tailEnd/>
          </a:ln>
        </p:spPr>
        <p:txBody>
          <a:bodyPr/>
          <a:lstStyle/>
          <a:p>
            <a:r>
              <a:rPr lang="en-US"/>
              <a:t>Fall 2005</a:t>
            </a:r>
          </a:p>
        </p:txBody>
      </p:sp>
      <p:sp>
        <p:nvSpPr>
          <p:cNvPr id="2053" name="Rectangle 2"/>
          <p:cNvSpPr>
            <a:spLocks noChangeArrowheads="1"/>
          </p:cNvSpPr>
          <p:nvPr/>
        </p:nvSpPr>
        <p:spPr bwMode="auto">
          <a:xfrm>
            <a:off x="4022725" y="5440363"/>
            <a:ext cx="2362200" cy="533400"/>
          </a:xfrm>
          <a:prstGeom prst="rect">
            <a:avLst/>
          </a:prstGeom>
          <a:noFill/>
          <a:ln w="25400">
            <a:solidFill>
              <a:schemeClr val="tx1"/>
            </a:solidFill>
            <a:miter lim="800000"/>
            <a:headEnd type="none" w="sm" len="sm"/>
            <a:tailEnd type="none" w="sm" len="sm"/>
          </a:ln>
        </p:spPr>
        <p:txBody>
          <a:bodyPr wrap="none" anchor="ctr"/>
          <a:lstStyle/>
          <a:p>
            <a:pPr algn="ctr" eaLnBrk="0" hangingPunct="0"/>
            <a:r>
              <a:rPr lang="en-US"/>
              <a:t>Physical level</a:t>
            </a:r>
          </a:p>
        </p:txBody>
      </p:sp>
      <p:sp>
        <p:nvSpPr>
          <p:cNvPr id="2054" name="Rectangle 3"/>
          <p:cNvSpPr>
            <a:spLocks noChangeArrowheads="1"/>
          </p:cNvSpPr>
          <p:nvPr/>
        </p:nvSpPr>
        <p:spPr bwMode="auto">
          <a:xfrm>
            <a:off x="3844925" y="4221163"/>
            <a:ext cx="2641600" cy="533400"/>
          </a:xfrm>
          <a:prstGeom prst="rect">
            <a:avLst/>
          </a:prstGeom>
          <a:noFill/>
          <a:ln w="25400">
            <a:solidFill>
              <a:schemeClr val="tx1"/>
            </a:solidFill>
            <a:miter lim="800000"/>
            <a:headEnd type="none" w="sm" len="sm"/>
            <a:tailEnd type="none" w="sm" len="sm"/>
          </a:ln>
        </p:spPr>
        <p:txBody>
          <a:bodyPr wrap="none" anchor="ctr"/>
          <a:lstStyle/>
          <a:p>
            <a:pPr algn="ctr" eaLnBrk="0" hangingPunct="0"/>
            <a:r>
              <a:rPr lang="en-US"/>
              <a:t>Logical Level</a:t>
            </a:r>
          </a:p>
        </p:txBody>
      </p:sp>
      <p:sp>
        <p:nvSpPr>
          <p:cNvPr id="2055" name="Rectangle 4"/>
          <p:cNvSpPr>
            <a:spLocks noChangeArrowheads="1"/>
          </p:cNvSpPr>
          <p:nvPr/>
        </p:nvSpPr>
        <p:spPr bwMode="auto">
          <a:xfrm>
            <a:off x="2320925" y="3424238"/>
            <a:ext cx="1404938" cy="409575"/>
          </a:xfrm>
          <a:prstGeom prst="rect">
            <a:avLst/>
          </a:prstGeom>
          <a:noFill/>
          <a:ln w="25400">
            <a:solidFill>
              <a:schemeClr val="tx1"/>
            </a:solidFill>
            <a:miter lim="800000"/>
            <a:headEnd type="none" w="sm" len="sm"/>
            <a:tailEnd type="none" w="sm" len="sm"/>
          </a:ln>
        </p:spPr>
        <p:txBody>
          <a:bodyPr wrap="none" anchor="ctr"/>
          <a:lstStyle/>
          <a:p>
            <a:pPr algn="ctr" eaLnBrk="0" hangingPunct="0"/>
            <a:r>
              <a:rPr lang="en-US"/>
              <a:t>View1</a:t>
            </a:r>
          </a:p>
        </p:txBody>
      </p:sp>
      <p:sp>
        <p:nvSpPr>
          <p:cNvPr id="2056" name="Rectangle 5"/>
          <p:cNvSpPr>
            <a:spLocks noChangeArrowheads="1"/>
          </p:cNvSpPr>
          <p:nvPr/>
        </p:nvSpPr>
        <p:spPr bwMode="auto">
          <a:xfrm>
            <a:off x="3946525" y="3382963"/>
            <a:ext cx="1320800" cy="466725"/>
          </a:xfrm>
          <a:prstGeom prst="rect">
            <a:avLst/>
          </a:prstGeom>
          <a:noFill/>
          <a:ln w="25400">
            <a:solidFill>
              <a:schemeClr val="tx1"/>
            </a:solidFill>
            <a:miter lim="800000"/>
            <a:headEnd type="none" w="sm" len="sm"/>
            <a:tailEnd type="none" w="sm" len="sm"/>
          </a:ln>
        </p:spPr>
        <p:txBody>
          <a:bodyPr wrap="none" anchor="ctr"/>
          <a:lstStyle/>
          <a:p>
            <a:pPr algn="ctr" eaLnBrk="0" hangingPunct="0"/>
            <a:r>
              <a:rPr lang="en-US"/>
              <a:t>View 2</a:t>
            </a:r>
          </a:p>
        </p:txBody>
      </p:sp>
      <p:sp>
        <p:nvSpPr>
          <p:cNvPr id="2057" name="Rectangle 6"/>
          <p:cNvSpPr>
            <a:spLocks noChangeArrowheads="1"/>
          </p:cNvSpPr>
          <p:nvPr/>
        </p:nvSpPr>
        <p:spPr bwMode="auto">
          <a:xfrm>
            <a:off x="6308725" y="3382963"/>
            <a:ext cx="1397000" cy="466725"/>
          </a:xfrm>
          <a:prstGeom prst="rect">
            <a:avLst/>
          </a:prstGeom>
          <a:noFill/>
          <a:ln w="25400">
            <a:solidFill>
              <a:schemeClr val="tx1"/>
            </a:solidFill>
            <a:miter lim="800000"/>
            <a:headEnd type="none" w="sm" len="sm"/>
            <a:tailEnd type="none" w="sm" len="sm"/>
          </a:ln>
        </p:spPr>
        <p:txBody>
          <a:bodyPr wrap="none" anchor="ctr"/>
          <a:lstStyle/>
          <a:p>
            <a:pPr algn="ctr" eaLnBrk="0" hangingPunct="0"/>
            <a:r>
              <a:rPr lang="en-US"/>
              <a:t>View n</a:t>
            </a:r>
          </a:p>
        </p:txBody>
      </p:sp>
      <p:sp>
        <p:nvSpPr>
          <p:cNvPr id="2058" name="Oval 7"/>
          <p:cNvSpPr>
            <a:spLocks noChangeArrowheads="1"/>
          </p:cNvSpPr>
          <p:nvPr/>
        </p:nvSpPr>
        <p:spPr bwMode="auto">
          <a:xfrm flipH="1">
            <a:off x="5470525" y="3684588"/>
            <a:ext cx="100013" cy="79375"/>
          </a:xfrm>
          <a:prstGeom prst="ellipse">
            <a:avLst/>
          </a:prstGeom>
          <a:solidFill>
            <a:schemeClr val="tx1"/>
          </a:solidFill>
          <a:ln w="25400">
            <a:solidFill>
              <a:schemeClr val="tx1"/>
            </a:solidFill>
            <a:round/>
            <a:headEnd type="none" w="sm" len="sm"/>
            <a:tailEnd type="none" w="sm" len="sm"/>
          </a:ln>
        </p:spPr>
        <p:txBody>
          <a:bodyPr wrap="none" anchor="ctr"/>
          <a:lstStyle/>
          <a:p>
            <a:endParaRPr lang="en-US"/>
          </a:p>
        </p:txBody>
      </p:sp>
      <p:sp>
        <p:nvSpPr>
          <p:cNvPr id="2059" name="Oval 8"/>
          <p:cNvSpPr>
            <a:spLocks noChangeArrowheads="1"/>
          </p:cNvSpPr>
          <p:nvPr/>
        </p:nvSpPr>
        <p:spPr bwMode="auto">
          <a:xfrm flipH="1">
            <a:off x="5699125" y="3684588"/>
            <a:ext cx="100013" cy="79375"/>
          </a:xfrm>
          <a:prstGeom prst="ellipse">
            <a:avLst/>
          </a:prstGeom>
          <a:solidFill>
            <a:schemeClr val="tx1"/>
          </a:solidFill>
          <a:ln w="25400">
            <a:solidFill>
              <a:schemeClr val="tx1"/>
            </a:solidFill>
            <a:round/>
            <a:headEnd type="none" w="sm" len="sm"/>
            <a:tailEnd type="none" w="sm" len="sm"/>
          </a:ln>
        </p:spPr>
        <p:txBody>
          <a:bodyPr wrap="none" anchor="ctr"/>
          <a:lstStyle/>
          <a:p>
            <a:endParaRPr lang="en-US"/>
          </a:p>
        </p:txBody>
      </p:sp>
      <p:sp>
        <p:nvSpPr>
          <p:cNvPr id="2060" name="Oval 9"/>
          <p:cNvSpPr>
            <a:spLocks noChangeArrowheads="1"/>
          </p:cNvSpPr>
          <p:nvPr/>
        </p:nvSpPr>
        <p:spPr bwMode="auto">
          <a:xfrm flipH="1">
            <a:off x="6002338" y="3684588"/>
            <a:ext cx="98425" cy="79375"/>
          </a:xfrm>
          <a:prstGeom prst="ellipse">
            <a:avLst/>
          </a:prstGeom>
          <a:solidFill>
            <a:schemeClr val="tx1"/>
          </a:solidFill>
          <a:ln w="25400">
            <a:solidFill>
              <a:schemeClr val="tx1"/>
            </a:solidFill>
            <a:round/>
            <a:headEnd type="none" w="sm" len="sm"/>
            <a:tailEnd type="none" w="sm" len="sm"/>
          </a:ln>
        </p:spPr>
        <p:txBody>
          <a:bodyPr wrap="none" anchor="ctr"/>
          <a:lstStyle/>
          <a:p>
            <a:endParaRPr lang="en-US"/>
          </a:p>
        </p:txBody>
      </p:sp>
      <p:sp>
        <p:nvSpPr>
          <p:cNvPr id="2061" name="Text Box 10"/>
          <p:cNvSpPr txBox="1">
            <a:spLocks noChangeArrowheads="1"/>
          </p:cNvSpPr>
          <p:nvPr/>
        </p:nvSpPr>
        <p:spPr bwMode="auto">
          <a:xfrm>
            <a:off x="661988" y="5507038"/>
            <a:ext cx="3386137" cy="7080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1600"/>
              <a:t>Physical data description </a:t>
            </a:r>
          </a:p>
          <a:p>
            <a:pPr eaLnBrk="0" hangingPunct="0">
              <a:spcBef>
                <a:spcPct val="50000"/>
              </a:spcBef>
            </a:pPr>
            <a:r>
              <a:rPr lang="en-US" sz="1600"/>
              <a:t>(Internal level)</a:t>
            </a:r>
          </a:p>
        </p:txBody>
      </p:sp>
      <p:sp>
        <p:nvSpPr>
          <p:cNvPr id="2062" name="Text Box 11"/>
          <p:cNvSpPr txBox="1">
            <a:spLocks noChangeArrowheads="1"/>
          </p:cNvSpPr>
          <p:nvPr/>
        </p:nvSpPr>
        <p:spPr bwMode="auto">
          <a:xfrm>
            <a:off x="1431925" y="4297363"/>
            <a:ext cx="2551113" cy="336550"/>
          </a:xfrm>
          <a:prstGeom prst="rect">
            <a:avLst/>
          </a:prstGeom>
          <a:noFill/>
          <a:ln w="25400">
            <a:noFill/>
            <a:miter lim="800000"/>
            <a:headEnd type="none" w="sm" len="sm"/>
            <a:tailEnd type="none" w="sm" len="sm"/>
          </a:ln>
        </p:spPr>
        <p:txBody>
          <a:bodyPr>
            <a:spAutoFit/>
          </a:bodyPr>
          <a:lstStyle/>
          <a:p>
            <a:pPr eaLnBrk="0" hangingPunct="0">
              <a:spcBef>
                <a:spcPct val="50000"/>
              </a:spcBef>
            </a:pPr>
            <a:r>
              <a:rPr lang="en-US" sz="1600"/>
              <a:t>Conceptual representation</a:t>
            </a:r>
          </a:p>
        </p:txBody>
      </p:sp>
      <p:graphicFrame>
        <p:nvGraphicFramePr>
          <p:cNvPr id="2050" name="Object 2"/>
          <p:cNvGraphicFramePr>
            <a:graphicFrameLocks noChangeAspect="1"/>
          </p:cNvGraphicFramePr>
          <p:nvPr/>
        </p:nvGraphicFramePr>
        <p:xfrm>
          <a:off x="4106863" y="2447925"/>
          <a:ext cx="904875" cy="858838"/>
        </p:xfrm>
        <a:graphic>
          <a:graphicData uri="http://schemas.openxmlformats.org/presentationml/2006/ole">
            <p:oleObj spid="_x0000_s2050" name="Clip" r:id="rId4" imgW="3848100" imgH="5478463" progId="">
              <p:embed/>
            </p:oleObj>
          </a:graphicData>
        </a:graphic>
      </p:graphicFrame>
      <p:graphicFrame>
        <p:nvGraphicFramePr>
          <p:cNvPr id="2051" name="Object 3"/>
          <p:cNvGraphicFramePr>
            <a:graphicFrameLocks noChangeAspect="1"/>
          </p:cNvGraphicFramePr>
          <p:nvPr/>
        </p:nvGraphicFramePr>
        <p:xfrm>
          <a:off x="6426200" y="2595563"/>
          <a:ext cx="890588" cy="682625"/>
        </p:xfrm>
        <a:graphic>
          <a:graphicData uri="http://schemas.openxmlformats.org/presentationml/2006/ole">
            <p:oleObj spid="_x0000_s2051" name="Clip" r:id="rId5" imgW="4519613" imgH="3467100" progId="">
              <p:embed/>
            </p:oleObj>
          </a:graphicData>
        </a:graphic>
      </p:graphicFrame>
      <p:sp>
        <p:nvSpPr>
          <p:cNvPr id="2063" name="Line 15"/>
          <p:cNvSpPr>
            <a:spLocks noChangeShapeType="1"/>
          </p:cNvSpPr>
          <p:nvPr/>
        </p:nvSpPr>
        <p:spPr bwMode="auto">
          <a:xfrm flipV="1">
            <a:off x="4937125" y="4754563"/>
            <a:ext cx="1588" cy="6858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64" name="Line 16"/>
          <p:cNvSpPr>
            <a:spLocks noChangeShapeType="1"/>
          </p:cNvSpPr>
          <p:nvPr/>
        </p:nvSpPr>
        <p:spPr bwMode="auto">
          <a:xfrm>
            <a:off x="3195638" y="3835400"/>
            <a:ext cx="1406525" cy="385763"/>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65" name="Line 17"/>
          <p:cNvSpPr>
            <a:spLocks noChangeShapeType="1"/>
          </p:cNvSpPr>
          <p:nvPr/>
        </p:nvSpPr>
        <p:spPr bwMode="auto">
          <a:xfrm flipH="1">
            <a:off x="5394325" y="3849688"/>
            <a:ext cx="1397000" cy="37147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66" name="Text Box 18"/>
          <p:cNvSpPr txBox="1">
            <a:spLocks noChangeArrowheads="1"/>
          </p:cNvSpPr>
          <p:nvPr/>
        </p:nvSpPr>
        <p:spPr bwMode="auto">
          <a:xfrm>
            <a:off x="609600" y="3430588"/>
            <a:ext cx="1727200" cy="7080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1600"/>
              <a:t>Customized view</a:t>
            </a:r>
          </a:p>
          <a:p>
            <a:pPr eaLnBrk="0" hangingPunct="0">
              <a:spcBef>
                <a:spcPct val="50000"/>
              </a:spcBef>
            </a:pPr>
            <a:r>
              <a:rPr lang="en-US" sz="1600"/>
              <a:t>(External level)</a:t>
            </a:r>
          </a:p>
        </p:txBody>
      </p:sp>
      <p:sp>
        <p:nvSpPr>
          <p:cNvPr id="2067" name="Rectangle 19"/>
          <p:cNvSpPr>
            <a:spLocks noGrp="1" noChangeArrowheads="1"/>
          </p:cNvSpPr>
          <p:nvPr>
            <p:ph type="title"/>
          </p:nvPr>
        </p:nvSpPr>
        <p:spPr bwMode="auto">
          <a:xfrm>
            <a:off x="55562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FFF00"/>
                </a:solidFill>
              </a:rPr>
              <a:t>Data Abstraction</a:t>
            </a:r>
          </a:p>
        </p:txBody>
      </p:sp>
      <p:sp>
        <p:nvSpPr>
          <p:cNvPr id="2068" name="Rectangle 20"/>
          <p:cNvSpPr>
            <a:spLocks noGrp="1" noChangeArrowheads="1"/>
          </p:cNvSpPr>
          <p:nvPr>
            <p:ph type="body" idx="1"/>
          </p:nvPr>
        </p:nvSpPr>
        <p:spPr>
          <a:xfrm>
            <a:off x="762000" y="1600200"/>
            <a:ext cx="7772400" cy="4114800"/>
          </a:xfrm>
        </p:spPr>
        <p:txBody>
          <a:bodyPr/>
          <a:lstStyle/>
          <a:p>
            <a:r>
              <a:rPr lang="en-US" sz="2400" smtClean="0">
                <a:latin typeface="Times New Roman" pitchFamily="18" charset="0"/>
              </a:rPr>
              <a:t>Hiding system complexity and physical storage details from users and applications</a:t>
            </a:r>
          </a:p>
        </p:txBody>
      </p:sp>
    </p:spTree>
  </p:cSld>
  <p:clrMapOvr>
    <a:masterClrMapping/>
  </p:clrMapOvr>
  <p:transition>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300038" y="1019175"/>
            <a:ext cx="8397875" cy="5221288"/>
          </a:xfrm>
        </p:spPr>
        <p:txBody>
          <a:bodyPr/>
          <a:lstStyle/>
          <a:p>
            <a:pPr eaLnBrk="1" hangingPunct="1">
              <a:defRPr/>
            </a:pPr>
            <a:r>
              <a:rPr lang="en-US" sz="1800" b="1" dirty="0" smtClean="0">
                <a:latin typeface="+mj-lt"/>
              </a:rPr>
              <a:t>Users Level: </a:t>
            </a:r>
          </a:p>
          <a:p>
            <a:pPr algn="l" eaLnBrk="1" hangingPunct="1">
              <a:buFont typeface="Arial" pitchFamily="34" charset="0"/>
              <a:buChar char="•"/>
              <a:defRPr/>
            </a:pPr>
            <a:r>
              <a:rPr lang="en-US" sz="1800" dirty="0" smtClean="0">
                <a:latin typeface="+mj-lt"/>
              </a:rPr>
              <a:t> Any number of users may exists in this view.</a:t>
            </a:r>
          </a:p>
          <a:p>
            <a:pPr algn="l" eaLnBrk="1" hangingPunct="1">
              <a:buFont typeface="Arial" pitchFamily="34" charset="0"/>
              <a:buChar char="•"/>
              <a:defRPr/>
            </a:pPr>
            <a:r>
              <a:rPr lang="en-US" sz="1800" dirty="0" smtClean="0">
                <a:latin typeface="+mj-lt"/>
              </a:rPr>
              <a:t> Different users may have different external views for the same data.</a:t>
            </a:r>
          </a:p>
          <a:p>
            <a:pPr algn="l" eaLnBrk="1" hangingPunct="1">
              <a:buFont typeface="Arial" pitchFamily="34" charset="0"/>
              <a:buChar char="•"/>
              <a:defRPr/>
            </a:pPr>
            <a:r>
              <a:rPr lang="en-US" sz="1800" dirty="0" smtClean="0">
                <a:latin typeface="+mj-lt"/>
              </a:rPr>
              <a:t>It insulates the users from the details of internal &amp; conceptual level.</a:t>
            </a:r>
          </a:p>
          <a:p>
            <a:pPr eaLnBrk="1" hangingPunct="1">
              <a:defRPr/>
            </a:pPr>
            <a:endParaRPr lang="en-US" sz="1100" dirty="0" smtClean="0">
              <a:latin typeface="+mj-lt"/>
            </a:endParaRPr>
          </a:p>
          <a:p>
            <a:pPr eaLnBrk="1" hangingPunct="1">
              <a:defRPr/>
            </a:pPr>
            <a:r>
              <a:rPr lang="en-US" sz="1800" b="1" dirty="0" smtClean="0">
                <a:latin typeface="+mj-lt"/>
              </a:rPr>
              <a:t>Conceptual Level:</a:t>
            </a:r>
            <a:r>
              <a:rPr lang="en-US" sz="1800" dirty="0" smtClean="0">
                <a:latin typeface="+mj-lt"/>
              </a:rPr>
              <a:t> </a:t>
            </a:r>
          </a:p>
          <a:p>
            <a:pPr algn="l" eaLnBrk="1" hangingPunct="1">
              <a:buFont typeface="Arial" pitchFamily="34" charset="0"/>
              <a:buChar char="•"/>
              <a:defRPr/>
            </a:pPr>
            <a:r>
              <a:rPr lang="en-US" sz="1800" dirty="0" smtClean="0">
                <a:latin typeface="+mj-lt"/>
              </a:rPr>
              <a:t>This level is designed by data base administrator. </a:t>
            </a:r>
          </a:p>
          <a:p>
            <a:pPr algn="l" eaLnBrk="1" hangingPunct="1">
              <a:buFont typeface="Arial" pitchFamily="34" charset="0"/>
              <a:buChar char="•"/>
              <a:defRPr/>
            </a:pPr>
            <a:r>
              <a:rPr lang="en-US" sz="1800" dirty="0" smtClean="0">
                <a:latin typeface="+mj-lt"/>
              </a:rPr>
              <a:t>Under this level a schema of data base is created by DBA.</a:t>
            </a:r>
          </a:p>
          <a:p>
            <a:pPr algn="l" eaLnBrk="1" hangingPunct="1">
              <a:buFont typeface="Arial" pitchFamily="34" charset="0"/>
              <a:buChar char="•"/>
              <a:defRPr/>
            </a:pPr>
            <a:r>
              <a:rPr lang="en-US" sz="1800" dirty="0" smtClean="0">
                <a:latin typeface="+mj-lt"/>
              </a:rPr>
              <a:t>It represents the entire database and there can be only one conceptual view per database.</a:t>
            </a:r>
          </a:p>
          <a:p>
            <a:pPr algn="l" eaLnBrk="1" hangingPunct="1">
              <a:buFont typeface="Arial" pitchFamily="34" charset="0"/>
              <a:buChar char="•"/>
              <a:defRPr/>
            </a:pPr>
            <a:r>
              <a:rPr lang="en-US" sz="1800" dirty="0" smtClean="0">
                <a:latin typeface="+mj-lt"/>
              </a:rPr>
              <a:t>It represents entities, their attributes and relationships between them.</a:t>
            </a:r>
          </a:p>
          <a:p>
            <a:pPr algn="l" eaLnBrk="1" hangingPunct="1">
              <a:buFont typeface="Arial" pitchFamily="34" charset="0"/>
              <a:buChar char="•"/>
              <a:defRPr/>
            </a:pPr>
            <a:r>
              <a:rPr lang="en-US" sz="1800" dirty="0" smtClean="0">
                <a:latin typeface="+mj-lt"/>
              </a:rPr>
              <a:t>It is independent on the hardware and software.</a:t>
            </a:r>
          </a:p>
          <a:p>
            <a:pPr algn="l" eaLnBrk="1" hangingPunct="1">
              <a:buFont typeface="Arial" pitchFamily="34" charset="0"/>
              <a:buChar char="•"/>
              <a:defRPr/>
            </a:pPr>
            <a:r>
              <a:rPr lang="en-US" sz="1800" dirty="0" smtClean="0">
                <a:latin typeface="+mj-lt"/>
              </a:rPr>
              <a:t> This is also known as Logical Level.</a:t>
            </a:r>
          </a:p>
          <a:p>
            <a:pPr eaLnBrk="1" hangingPunct="1">
              <a:defRPr/>
            </a:pPr>
            <a:endParaRPr lang="en-US" sz="1050" b="1" dirty="0" smtClean="0">
              <a:latin typeface="+mj-lt"/>
            </a:endParaRPr>
          </a:p>
          <a:p>
            <a:pPr eaLnBrk="1" hangingPunct="1">
              <a:defRPr/>
            </a:pPr>
            <a:r>
              <a:rPr lang="en-US" sz="1800" b="1" dirty="0" smtClean="0">
                <a:latin typeface="+mj-lt"/>
              </a:rPr>
              <a:t>Internal Level:</a:t>
            </a:r>
          </a:p>
          <a:p>
            <a:pPr algn="l" eaLnBrk="1" hangingPunct="1">
              <a:buFont typeface="Arial" pitchFamily="34" charset="0"/>
              <a:buChar char="•"/>
              <a:defRPr/>
            </a:pPr>
            <a:r>
              <a:rPr lang="en-US" sz="1800" dirty="0" smtClean="0">
                <a:latin typeface="+mj-lt"/>
              </a:rPr>
              <a:t>It indicates how the data will be stored ad describes the data structures and access methods to be used by data base (</a:t>
            </a:r>
            <a:r>
              <a:rPr lang="en-US" sz="1800" dirty="0" err="1" smtClean="0">
                <a:latin typeface="+mj-lt"/>
              </a:rPr>
              <a:t>ie</a:t>
            </a:r>
            <a:r>
              <a:rPr lang="en-US" sz="1800" dirty="0" smtClean="0">
                <a:latin typeface="+mj-lt"/>
              </a:rPr>
              <a:t>. The physical implementation of data).</a:t>
            </a:r>
          </a:p>
          <a:p>
            <a:pPr algn="l" eaLnBrk="1" hangingPunct="1">
              <a:buFont typeface="Arial" pitchFamily="34" charset="0"/>
              <a:buChar char="•"/>
              <a:defRPr/>
            </a:pPr>
            <a:r>
              <a:rPr lang="en-US" sz="1800" dirty="0" smtClean="0">
                <a:latin typeface="+mj-lt"/>
              </a:rPr>
              <a:t>It is concerned with storage space allocation, indexes, data compression etc.</a:t>
            </a:r>
          </a:p>
          <a:p>
            <a:pPr eaLnBrk="1" hangingPunct="1">
              <a:defRPr/>
            </a:pPr>
            <a:endParaRPr lang="en-US" sz="1800" dirty="0" smtClean="0">
              <a:latin typeface="+mj-lt"/>
            </a:endParaRP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Description of Levels</a:t>
            </a:r>
            <a:endParaRPr lang="en-US" sz="3000" b="1" kern="0" dirty="0">
              <a:solidFill>
                <a:srgbClr val="FFFF00"/>
              </a:solidFill>
              <a:latin typeface="Tahoma" charset="0"/>
              <a:ea typeface="+mj-ea"/>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8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DBMS Components</a:t>
            </a:r>
          </a:p>
        </p:txBody>
      </p:sp>
      <p:sp>
        <p:nvSpPr>
          <p:cNvPr id="15257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5258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5258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5258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52583"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52584" name="Rectangle 8"/>
          <p:cNvSpPr>
            <a:spLocks noChangeArrowheads="1"/>
          </p:cNvSpPr>
          <p:nvPr/>
        </p:nvSpPr>
        <p:spPr bwMode="auto">
          <a:xfrm>
            <a:off x="552450" y="1557338"/>
            <a:ext cx="8020050" cy="457200"/>
          </a:xfrm>
          <a:prstGeom prst="rect">
            <a:avLst/>
          </a:prstGeom>
          <a:noFill/>
          <a:ln w="9525">
            <a:noFill/>
            <a:miter lim="800000"/>
            <a:headEnd/>
            <a:tailEnd/>
          </a:ln>
        </p:spPr>
        <p:txBody>
          <a:bodyPr>
            <a:spAutoFit/>
          </a:bodyPr>
          <a:lstStyle/>
          <a:p>
            <a:endParaRPr lang="en-US"/>
          </a:p>
        </p:txBody>
      </p:sp>
      <p:sp>
        <p:nvSpPr>
          <p:cNvPr id="152585" name="Rectangle 11"/>
          <p:cNvSpPr>
            <a:spLocks noChangeArrowheads="1"/>
          </p:cNvSpPr>
          <p:nvPr/>
        </p:nvSpPr>
        <p:spPr bwMode="auto">
          <a:xfrm>
            <a:off x="438150" y="1414463"/>
            <a:ext cx="8115300" cy="4524375"/>
          </a:xfrm>
          <a:prstGeom prst="rect">
            <a:avLst/>
          </a:prstGeom>
          <a:noFill/>
          <a:ln w="9525">
            <a:noFill/>
            <a:miter lim="800000"/>
            <a:headEnd/>
            <a:tailEnd/>
          </a:ln>
        </p:spPr>
        <p:txBody>
          <a:bodyPr>
            <a:spAutoFit/>
          </a:bodyPr>
          <a:lstStyle/>
          <a:p>
            <a:r>
              <a:rPr lang="en-US"/>
              <a:t>DBMS allows users to organize, process and retrieve selected data from a database without knowing about the underlying database structure</a:t>
            </a:r>
          </a:p>
          <a:p>
            <a:endParaRPr lang="en-US"/>
          </a:p>
          <a:p>
            <a:r>
              <a:rPr lang="en-US"/>
              <a:t>Four major components of a DBMS that enable this are:</a:t>
            </a:r>
          </a:p>
          <a:p>
            <a:endParaRPr lang="en-US"/>
          </a:p>
          <a:p>
            <a:r>
              <a:rPr lang="en-US"/>
              <a:t>§ </a:t>
            </a:r>
            <a:r>
              <a:rPr lang="en-US" i="1"/>
              <a:t>Data Definition Language (DDL): </a:t>
            </a:r>
            <a:r>
              <a:rPr lang="en-US"/>
              <a:t>Used to define the</a:t>
            </a:r>
          </a:p>
          <a:p>
            <a:r>
              <a:rPr lang="en-US"/>
              <a:t>structure (schema) of a database</a:t>
            </a:r>
          </a:p>
          <a:p>
            <a:r>
              <a:rPr lang="en-US"/>
              <a:t>§ </a:t>
            </a:r>
            <a:r>
              <a:rPr lang="en-US" i="1"/>
              <a:t>Data Manipulation Language (DML): </a:t>
            </a:r>
            <a:r>
              <a:rPr lang="en-US"/>
              <a:t>Provides commands to enable the users to enter and manipulate the data.</a:t>
            </a:r>
          </a:p>
          <a:p>
            <a:r>
              <a:rPr lang="en-US"/>
              <a:t>§ Data Control Language (DCL) : Used to enforce constraints, grant and revoke privileges etc.</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ctrTitle" idx="4294967295"/>
          </p:nvPr>
        </p:nvSpPr>
        <p:spPr bwMode="auto">
          <a:xfrm>
            <a:off x="1797050" y="0"/>
            <a:ext cx="7192963" cy="800100"/>
          </a:xfrm>
          <a:prstGeom prst="rect">
            <a:avLst/>
          </a:prstGeom>
          <a:noFill/>
          <a:ln>
            <a:miter lim="800000"/>
            <a:headEnd/>
            <a:tailEnd/>
          </a:ln>
        </p:spPr>
        <p:txBody>
          <a:bodyPr anchorCtr="1"/>
          <a:lstStyle/>
          <a:p>
            <a:pPr eaLnBrk="1" hangingPunct="1"/>
            <a:r>
              <a:rPr lang="en-US" sz="4000" b="1" smtClean="0">
                <a:solidFill>
                  <a:srgbClr val="FFFF00"/>
                </a:solidFill>
                <a:latin typeface="Arial" charset="0"/>
              </a:rPr>
              <a:t>Name of the Data Models</a:t>
            </a:r>
          </a:p>
        </p:txBody>
      </p:sp>
      <p:sp>
        <p:nvSpPr>
          <p:cNvPr id="153603" name="Rectangle 3"/>
          <p:cNvSpPr>
            <a:spLocks noGrp="1" noChangeArrowheads="1"/>
          </p:cNvSpPr>
          <p:nvPr>
            <p:ph type="subTitle" idx="4294967295"/>
          </p:nvPr>
        </p:nvSpPr>
        <p:spPr>
          <a:xfrm>
            <a:off x="409575" y="1055688"/>
            <a:ext cx="8461375" cy="5181600"/>
          </a:xfrm>
        </p:spPr>
        <p:txBody>
          <a:bodyPr/>
          <a:lstStyle/>
          <a:p>
            <a:pPr marL="0" indent="0" eaLnBrk="1" hangingPunct="1">
              <a:buFontTx/>
              <a:buNone/>
            </a:pPr>
            <a:r>
              <a:rPr lang="en-US" sz="2600" b="1" smtClean="0"/>
              <a:t>Relational Model</a:t>
            </a:r>
            <a:r>
              <a:rPr lang="en-US" sz="2600" smtClean="0"/>
              <a:t> – DB2, Oracle, Informix, Sybase, MS-Access, Foxbase, Paradox, etc.</a:t>
            </a:r>
          </a:p>
          <a:p>
            <a:pPr marL="0" indent="0" eaLnBrk="1" hangingPunct="1">
              <a:buFontTx/>
              <a:buNone/>
            </a:pPr>
            <a:endParaRPr lang="en-US" sz="2600" smtClean="0"/>
          </a:p>
          <a:p>
            <a:pPr marL="0" indent="0" eaLnBrk="1" hangingPunct="1">
              <a:buFontTx/>
              <a:buNone/>
            </a:pPr>
            <a:r>
              <a:rPr lang="en-US" sz="2600" b="1" smtClean="0"/>
              <a:t>Hierarchical Model</a:t>
            </a:r>
            <a:r>
              <a:rPr lang="en-US" sz="2600" smtClean="0"/>
              <a:t> – IMS DBMS</a:t>
            </a:r>
          </a:p>
          <a:p>
            <a:pPr marL="0" indent="0" eaLnBrk="1" hangingPunct="1">
              <a:buFontTx/>
              <a:buNone/>
            </a:pPr>
            <a:endParaRPr lang="en-US" sz="2600" smtClean="0"/>
          </a:p>
          <a:p>
            <a:pPr marL="0" indent="0" eaLnBrk="1" hangingPunct="1">
              <a:buFontTx/>
              <a:buNone/>
            </a:pPr>
            <a:r>
              <a:rPr lang="en-US" sz="2600" b="1" smtClean="0"/>
              <a:t>Network Model</a:t>
            </a:r>
            <a:r>
              <a:rPr lang="en-US" sz="2600" smtClean="0"/>
              <a:t> – IDS &amp; IDMS</a:t>
            </a:r>
          </a:p>
          <a:p>
            <a:pPr marL="0" indent="0" eaLnBrk="1" hangingPunct="1">
              <a:buFontTx/>
              <a:buNone/>
            </a:pPr>
            <a:endParaRPr lang="en-US" sz="2600" smtClean="0"/>
          </a:p>
          <a:p>
            <a:pPr marL="0" indent="0" eaLnBrk="1" hangingPunct="1">
              <a:buFontTx/>
              <a:buNone/>
            </a:pPr>
            <a:r>
              <a:rPr lang="en-US" sz="2400" b="1" smtClean="0"/>
              <a:t>Object-Oriented Model</a:t>
            </a:r>
            <a:r>
              <a:rPr lang="en-US" sz="2400" smtClean="0"/>
              <a:t> – ObjectStore &amp; Versant</a:t>
            </a:r>
          </a:p>
          <a:p>
            <a:pPr marL="0" indent="0" eaLnBrk="1" hangingPunct="1">
              <a:buFontTx/>
              <a:buNone/>
            </a:pPr>
            <a:endParaRPr lang="en-US" sz="2400" smtClean="0"/>
          </a:p>
          <a:p>
            <a:pPr marL="0" indent="0" eaLnBrk="1" hangingPunct="1">
              <a:buFontTx/>
              <a:buNone/>
            </a:pPr>
            <a:r>
              <a:rPr lang="en-US" sz="2600" b="1" smtClean="0"/>
              <a:t>Object-Relational Model</a:t>
            </a:r>
            <a:r>
              <a:rPr lang="en-US" sz="2600" smtClean="0"/>
              <a:t> – Products from IBM, Oracle, ObjectStore, Versant.</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Objective Type</a:t>
            </a:r>
          </a:p>
        </p:txBody>
      </p:sp>
      <p:sp>
        <p:nvSpPr>
          <p:cNvPr id="15462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5462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5462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54630" name="Text Box 6"/>
          <p:cNvSpPr txBox="1">
            <a:spLocks noChangeArrowheads="1"/>
          </p:cNvSpPr>
          <p:nvPr/>
        </p:nvSpPr>
        <p:spPr bwMode="auto">
          <a:xfrm>
            <a:off x="361950" y="102870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54631"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54632" name="Rectangle 8"/>
          <p:cNvSpPr>
            <a:spLocks noChangeArrowheads="1"/>
          </p:cNvSpPr>
          <p:nvPr/>
        </p:nvSpPr>
        <p:spPr bwMode="auto">
          <a:xfrm>
            <a:off x="552450" y="1557338"/>
            <a:ext cx="8020050" cy="457200"/>
          </a:xfrm>
          <a:prstGeom prst="rect">
            <a:avLst/>
          </a:prstGeom>
          <a:noFill/>
          <a:ln w="9525">
            <a:noFill/>
            <a:miter lim="800000"/>
            <a:headEnd/>
            <a:tailEnd/>
          </a:ln>
        </p:spPr>
        <p:txBody>
          <a:bodyPr>
            <a:spAutoFit/>
          </a:bodyPr>
          <a:lstStyle/>
          <a:p>
            <a:endParaRPr lang="en-US"/>
          </a:p>
        </p:txBody>
      </p:sp>
      <p:sp>
        <p:nvSpPr>
          <p:cNvPr id="154633" name="Text Box 10"/>
          <p:cNvSpPr txBox="1">
            <a:spLocks noChangeArrowheads="1"/>
          </p:cNvSpPr>
          <p:nvPr/>
        </p:nvSpPr>
        <p:spPr bwMode="auto">
          <a:xfrm>
            <a:off x="304800" y="971550"/>
            <a:ext cx="8324850" cy="6116638"/>
          </a:xfrm>
          <a:prstGeom prst="rect">
            <a:avLst/>
          </a:prstGeom>
          <a:noFill/>
          <a:ln w="9525">
            <a:noFill/>
            <a:miter lim="800000"/>
            <a:headEnd/>
            <a:tailEnd/>
          </a:ln>
        </p:spPr>
        <p:txBody>
          <a:bodyPr>
            <a:spAutoFit/>
          </a:bodyPr>
          <a:lstStyle/>
          <a:p>
            <a:pPr marL="457200" indent="-457200">
              <a:buFontTx/>
              <a:buAutoNum type="arabicPeriod"/>
            </a:pPr>
            <a:r>
              <a:rPr lang="en-US"/>
              <a:t>The attributes of information are _________ , ________ and ________.</a:t>
            </a:r>
          </a:p>
          <a:p>
            <a:pPr marL="457200" indent="-457200">
              <a:buFontTx/>
              <a:buAutoNum type="arabicPeriod"/>
            </a:pPr>
            <a:r>
              <a:rPr lang="en-US"/>
              <a:t>The database element that represents a correspondence between the various data elements is ______.</a:t>
            </a:r>
          </a:p>
          <a:p>
            <a:pPr marL="457200" indent="-457200">
              <a:buFontTx/>
              <a:buAutoNum type="arabicPeriod"/>
            </a:pPr>
            <a:r>
              <a:rPr lang="en-US"/>
              <a:t>What are the characteristics of data in DBMS?</a:t>
            </a:r>
          </a:p>
          <a:p>
            <a:pPr marL="457200" indent="-457200">
              <a:buFontTx/>
              <a:buAutoNum type="arabicPeriod"/>
            </a:pPr>
            <a:r>
              <a:rPr lang="en-US"/>
              <a:t>In the database system redundancy can be controlled. (T/F)</a:t>
            </a:r>
          </a:p>
          <a:p>
            <a:pPr marL="457200" indent="-457200">
              <a:buFontTx/>
              <a:buAutoNum type="arabicPeriod"/>
            </a:pPr>
            <a:r>
              <a:rPr lang="en-US"/>
              <a:t>The goal of a concurrency management mechanism is to allow concurrency while maintaining the consistency of the shared data. (T/F)</a:t>
            </a:r>
          </a:p>
          <a:p>
            <a:pPr marL="457200" indent="-457200">
              <a:buFontTx/>
              <a:buAutoNum type="arabicPeriod"/>
            </a:pPr>
            <a:r>
              <a:rPr lang="en-US"/>
              <a:t>MVS Stands for _______.</a:t>
            </a:r>
          </a:p>
          <a:p>
            <a:pPr marL="457200" indent="-457200">
              <a:buFontTx/>
              <a:buAutoNum type="arabicPeriod"/>
            </a:pPr>
            <a:r>
              <a:rPr lang="en-US"/>
              <a:t>What is the primary purpose of he operating system?</a:t>
            </a:r>
          </a:p>
          <a:p>
            <a:pPr marL="457200" indent="-457200">
              <a:buFontTx/>
              <a:buAutoNum type="arabicPeriod"/>
            </a:pPr>
            <a:r>
              <a:rPr lang="en-US"/>
              <a:t>Multitasking is also called parallel processing. (T/F)</a:t>
            </a:r>
          </a:p>
          <a:p>
            <a:pPr marL="457200" indent="-457200">
              <a:buFontTx/>
              <a:buAutoNum type="arabicPeriod"/>
            </a:pPr>
            <a:r>
              <a:rPr lang="en-US"/>
              <a:t>Another term of multi-user is time sharing. (T/F)</a:t>
            </a:r>
          </a:p>
          <a:p>
            <a:pPr marL="457200" indent="-457200">
              <a:buFontTx/>
              <a:buAutoNum type="arabicPeriod"/>
            </a:pPr>
            <a:r>
              <a:rPr lang="en-US"/>
              <a:t>The _______ Software of the operating system manages the jobs waiting to be processed.</a:t>
            </a:r>
          </a:p>
          <a:p>
            <a:pPr marL="457200" indent="-457200">
              <a:spcBef>
                <a:spcPct val="50000"/>
              </a:spcBef>
            </a:pPr>
            <a:endParaRPr lang="en-US"/>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Short Answer Type</a:t>
            </a:r>
          </a:p>
        </p:txBody>
      </p:sp>
      <p:sp>
        <p:nvSpPr>
          <p:cNvPr id="15565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5565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5565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55654"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55655"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55656" name="Rectangle 8"/>
          <p:cNvSpPr>
            <a:spLocks noChangeArrowheads="1"/>
          </p:cNvSpPr>
          <p:nvPr/>
        </p:nvSpPr>
        <p:spPr bwMode="auto">
          <a:xfrm>
            <a:off x="552450" y="1557338"/>
            <a:ext cx="8020050" cy="457200"/>
          </a:xfrm>
          <a:prstGeom prst="rect">
            <a:avLst/>
          </a:prstGeom>
          <a:noFill/>
          <a:ln w="9525">
            <a:noFill/>
            <a:miter lim="800000"/>
            <a:headEnd/>
            <a:tailEnd/>
          </a:ln>
        </p:spPr>
        <p:txBody>
          <a:bodyPr>
            <a:spAutoFit/>
          </a:bodyPr>
          <a:lstStyle/>
          <a:p>
            <a:endParaRPr lang="en-US"/>
          </a:p>
        </p:txBody>
      </p:sp>
      <p:sp>
        <p:nvSpPr>
          <p:cNvPr id="155657" name="Text Box 10"/>
          <p:cNvSpPr txBox="1">
            <a:spLocks noChangeArrowheads="1"/>
          </p:cNvSpPr>
          <p:nvPr/>
        </p:nvSpPr>
        <p:spPr bwMode="auto">
          <a:xfrm>
            <a:off x="304800" y="1123950"/>
            <a:ext cx="8420100" cy="4291013"/>
          </a:xfrm>
          <a:prstGeom prst="rect">
            <a:avLst/>
          </a:prstGeom>
          <a:noFill/>
          <a:ln w="9525">
            <a:noFill/>
            <a:miter lim="800000"/>
            <a:headEnd/>
            <a:tailEnd/>
          </a:ln>
        </p:spPr>
        <p:txBody>
          <a:bodyPr>
            <a:spAutoFit/>
          </a:bodyPr>
          <a:lstStyle/>
          <a:p>
            <a:pPr marL="457200" indent="-457200">
              <a:buFontTx/>
              <a:buAutoNum type="arabicPeriod"/>
            </a:pPr>
            <a:r>
              <a:rPr lang="en-US"/>
              <a:t>What are the advantages of using a database?</a:t>
            </a:r>
          </a:p>
          <a:p>
            <a:pPr marL="457200" indent="-457200">
              <a:buFontTx/>
              <a:buAutoNum type="arabicPeriod"/>
            </a:pPr>
            <a:r>
              <a:rPr lang="en-US"/>
              <a:t>What are the characteristics of quality information?</a:t>
            </a:r>
          </a:p>
          <a:p>
            <a:pPr marL="457200" indent="-457200">
              <a:buFontTx/>
              <a:buAutoNum type="arabicPeriod"/>
            </a:pPr>
            <a:r>
              <a:rPr lang="en-US"/>
              <a:t>What is data processing?</a:t>
            </a:r>
          </a:p>
          <a:p>
            <a:pPr marL="457200" indent="-457200">
              <a:buFontTx/>
              <a:buAutoNum type="arabicPeriod"/>
            </a:pPr>
            <a:r>
              <a:rPr lang="en-US"/>
              <a:t>What is file processing?</a:t>
            </a:r>
          </a:p>
          <a:p>
            <a:pPr marL="457200" indent="-457200">
              <a:buFontTx/>
              <a:buAutoNum type="arabicPeriod"/>
            </a:pPr>
            <a:r>
              <a:rPr lang="en-US"/>
              <a:t>What is the difference between sequential and direct-access file processing?</a:t>
            </a:r>
          </a:p>
          <a:p>
            <a:pPr marL="457200" indent="-457200">
              <a:buFontTx/>
              <a:buAutoNum type="arabicPeriod"/>
            </a:pPr>
            <a:r>
              <a:rPr lang="en-US"/>
              <a:t>What is database processing?</a:t>
            </a:r>
          </a:p>
          <a:p>
            <a:pPr marL="457200" indent="-457200">
              <a:buFontTx/>
              <a:buAutoNum type="arabicPeriod"/>
            </a:pPr>
            <a:r>
              <a:rPr lang="en-US"/>
              <a:t>Write a short note on Multithreading.</a:t>
            </a:r>
          </a:p>
          <a:p>
            <a:pPr marL="457200" indent="-457200">
              <a:buFontTx/>
              <a:buAutoNum type="arabicPeriod"/>
            </a:pPr>
            <a:r>
              <a:rPr lang="en-US"/>
              <a:t>How does an Operating system works?</a:t>
            </a:r>
          </a:p>
          <a:p>
            <a:pPr marL="457200" indent="-457200">
              <a:buFontTx/>
              <a:buAutoNum type="arabicPeriod"/>
            </a:pPr>
            <a:r>
              <a:rPr lang="en-US"/>
              <a:t>What are the functions of an operating system?</a:t>
            </a:r>
          </a:p>
          <a:p>
            <a:pPr marL="457200" indent="-457200">
              <a:spcBef>
                <a:spcPct val="50000"/>
              </a:spcBef>
            </a:pPr>
            <a:endParaRPr lang="en-US"/>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Long Questions</a:t>
            </a:r>
          </a:p>
        </p:txBody>
      </p:sp>
      <p:sp>
        <p:nvSpPr>
          <p:cNvPr id="15667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5667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5667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56678"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56679"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56680" name="Rectangle 8"/>
          <p:cNvSpPr>
            <a:spLocks noChangeArrowheads="1"/>
          </p:cNvSpPr>
          <p:nvPr/>
        </p:nvSpPr>
        <p:spPr bwMode="auto">
          <a:xfrm>
            <a:off x="552450" y="1557338"/>
            <a:ext cx="8020050" cy="457200"/>
          </a:xfrm>
          <a:prstGeom prst="rect">
            <a:avLst/>
          </a:prstGeom>
          <a:noFill/>
          <a:ln w="9525">
            <a:noFill/>
            <a:miter lim="800000"/>
            <a:headEnd/>
            <a:tailEnd/>
          </a:ln>
        </p:spPr>
        <p:txBody>
          <a:bodyPr>
            <a:spAutoFit/>
          </a:bodyPr>
          <a:lstStyle/>
          <a:p>
            <a:endParaRPr lang="en-US"/>
          </a:p>
        </p:txBody>
      </p:sp>
      <p:sp>
        <p:nvSpPr>
          <p:cNvPr id="156681" name="Text Box 10"/>
          <p:cNvSpPr txBox="1">
            <a:spLocks noChangeArrowheads="1"/>
          </p:cNvSpPr>
          <p:nvPr/>
        </p:nvSpPr>
        <p:spPr bwMode="auto">
          <a:xfrm>
            <a:off x="381000" y="1257300"/>
            <a:ext cx="8439150" cy="4656138"/>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a:t>What are the different types of Operating System ?</a:t>
            </a:r>
          </a:p>
          <a:p>
            <a:pPr marL="457200" indent="-457200">
              <a:spcBef>
                <a:spcPct val="50000"/>
              </a:spcBef>
              <a:buFontTx/>
              <a:buAutoNum type="arabicPeriod"/>
            </a:pPr>
            <a:r>
              <a:rPr lang="en-US"/>
              <a:t>Explain DOS Commands ?</a:t>
            </a:r>
          </a:p>
          <a:p>
            <a:pPr marL="457200" indent="-457200">
              <a:spcBef>
                <a:spcPct val="50000"/>
              </a:spcBef>
              <a:buFontTx/>
              <a:buAutoNum type="arabicPeriod"/>
            </a:pPr>
            <a:r>
              <a:rPr lang="en-US"/>
              <a:t>Write a short note on File Structure ?</a:t>
            </a:r>
          </a:p>
          <a:p>
            <a:pPr marL="457200" indent="-457200">
              <a:spcBef>
                <a:spcPct val="50000"/>
              </a:spcBef>
              <a:buFontTx/>
              <a:buAutoNum type="arabicPeriod"/>
            </a:pPr>
            <a:r>
              <a:rPr lang="en-US"/>
              <a:t>Explain the Process management.</a:t>
            </a:r>
          </a:p>
          <a:p>
            <a:pPr marL="457200" indent="-457200">
              <a:spcBef>
                <a:spcPct val="50000"/>
              </a:spcBef>
              <a:buFontTx/>
              <a:buAutoNum type="arabicPeriod"/>
            </a:pPr>
            <a:r>
              <a:rPr lang="en-US"/>
              <a:t>Explain the different types of data base systems ?</a:t>
            </a:r>
          </a:p>
          <a:p>
            <a:pPr marL="457200" indent="-457200">
              <a:buFontTx/>
              <a:buAutoNum type="arabicPeriod"/>
            </a:pPr>
            <a:r>
              <a:rPr lang="en-US"/>
              <a:t>   Explain Virtual Memory.</a:t>
            </a:r>
          </a:p>
          <a:p>
            <a:pPr marL="457200" indent="-457200">
              <a:buFontTx/>
              <a:buAutoNum type="arabicPeriod"/>
            </a:pPr>
            <a:r>
              <a:rPr lang="en-US"/>
              <a:t>   Describe the features of DOS.</a:t>
            </a:r>
          </a:p>
          <a:p>
            <a:pPr marL="457200" indent="-457200">
              <a:buFontTx/>
              <a:buAutoNum type="arabicPeriod"/>
            </a:pPr>
            <a:r>
              <a:rPr lang="en-US"/>
              <a:t>   Difference between CUI and GUI?</a:t>
            </a:r>
          </a:p>
          <a:p>
            <a:pPr marL="457200" indent="-457200">
              <a:buFontTx/>
              <a:buAutoNum type="arabicPeriod"/>
            </a:pPr>
            <a:r>
              <a:rPr lang="en-US"/>
              <a:t>   Explain Data Independence in database system.</a:t>
            </a:r>
          </a:p>
          <a:p>
            <a:pPr marL="457200" indent="-457200">
              <a:spcBef>
                <a:spcPct val="50000"/>
              </a:spcBef>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Single User</a:t>
            </a:r>
          </a:p>
        </p:txBody>
      </p:sp>
      <p:sp>
        <p:nvSpPr>
          <p:cNvPr id="2150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150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1509" name="Rectangle 5"/>
          <p:cNvSpPr>
            <a:spLocks noChangeArrowheads="1"/>
          </p:cNvSpPr>
          <p:nvPr/>
        </p:nvSpPr>
        <p:spPr bwMode="auto">
          <a:xfrm>
            <a:off x="476250" y="1235075"/>
            <a:ext cx="8210550" cy="3046413"/>
          </a:xfrm>
          <a:prstGeom prst="rect">
            <a:avLst/>
          </a:prstGeom>
          <a:noFill/>
          <a:ln w="9525">
            <a:noFill/>
            <a:miter lim="800000"/>
            <a:headEnd/>
            <a:tailEnd/>
          </a:ln>
        </p:spPr>
        <p:txBody>
          <a:bodyPr>
            <a:spAutoFit/>
          </a:bodyPr>
          <a:lstStyle/>
          <a:p>
            <a:r>
              <a:rPr lang="en-GB"/>
              <a:t>Provides a platform for only one user at a time. </a:t>
            </a:r>
          </a:p>
          <a:p>
            <a:endParaRPr lang="en-GB"/>
          </a:p>
          <a:p>
            <a:r>
              <a:rPr lang="en-GB"/>
              <a:t>They are popularly associated with Desk Top operating system which run on standalone systems where no user accounts are required.</a:t>
            </a:r>
            <a:r>
              <a:rPr lang="en-US"/>
              <a:t> </a:t>
            </a:r>
          </a:p>
          <a:p>
            <a:endParaRPr lang="en-US"/>
          </a:p>
          <a:p>
            <a:r>
              <a:rPr lang="en-US"/>
              <a:t>Example: DOS</a:t>
            </a:r>
          </a:p>
          <a:p>
            <a:pPr>
              <a:buFontTx/>
              <a:buChar cha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 User</a:t>
            </a:r>
          </a:p>
        </p:txBody>
      </p:sp>
      <p:sp>
        <p:nvSpPr>
          <p:cNvPr id="2253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253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2533" name="Rectangle 5"/>
          <p:cNvSpPr>
            <a:spLocks noChangeArrowheads="1"/>
          </p:cNvSpPr>
          <p:nvPr/>
        </p:nvSpPr>
        <p:spPr bwMode="auto">
          <a:xfrm>
            <a:off x="476250" y="1235075"/>
            <a:ext cx="8210550" cy="4154488"/>
          </a:xfrm>
          <a:prstGeom prst="rect">
            <a:avLst/>
          </a:prstGeom>
          <a:noFill/>
          <a:ln w="9525">
            <a:noFill/>
            <a:miter lim="800000"/>
            <a:headEnd/>
            <a:tailEnd/>
          </a:ln>
        </p:spPr>
        <p:txBody>
          <a:bodyPr>
            <a:spAutoFit/>
          </a:bodyPr>
          <a:lstStyle/>
          <a:p>
            <a:pPr marL="457200" indent="-457200">
              <a:buFont typeface="Arial" charset="0"/>
              <a:buChar char="•"/>
            </a:pPr>
            <a:r>
              <a:rPr lang="en-GB"/>
              <a:t>Provides regulated access for a number of users by maintaining a database of known users.</a:t>
            </a:r>
          </a:p>
          <a:p>
            <a:pPr marL="457200" indent="-457200">
              <a:buFont typeface="Arial" charset="0"/>
              <a:buChar char="•"/>
            </a:pPr>
            <a:endParaRPr lang="en-GB"/>
          </a:p>
          <a:p>
            <a:pPr marL="457200" indent="-457200">
              <a:buFont typeface="Arial" charset="0"/>
              <a:buChar char="•"/>
            </a:pPr>
            <a:r>
              <a:rPr lang="en-US"/>
              <a:t>Refers to computer systems that support two or more simultaneous users. </a:t>
            </a:r>
          </a:p>
          <a:p>
            <a:pPr marL="457200" indent="-457200">
              <a:buFont typeface="Arial" charset="0"/>
              <a:buChar char="•"/>
            </a:pPr>
            <a:endParaRPr lang="en-US"/>
          </a:p>
          <a:p>
            <a:pPr marL="457200" indent="-457200">
              <a:buFont typeface="Arial" charset="0"/>
              <a:buChar char="•"/>
            </a:pPr>
            <a:r>
              <a:rPr lang="en-US"/>
              <a:t>Another term for </a:t>
            </a:r>
            <a:r>
              <a:rPr lang="en-US" i="1"/>
              <a:t>multi-user</a:t>
            </a:r>
            <a:r>
              <a:rPr lang="en-US"/>
              <a:t> is </a:t>
            </a:r>
            <a:r>
              <a:rPr lang="en-US" i="1"/>
              <a:t>time sharing</a:t>
            </a:r>
            <a:r>
              <a:rPr lang="en-US"/>
              <a:t>.</a:t>
            </a:r>
          </a:p>
          <a:p>
            <a:pPr marL="457200" indent="-457200">
              <a:buFont typeface="Arial" charset="0"/>
              <a:buChar char="•"/>
            </a:pPr>
            <a:endParaRPr lang="en-US"/>
          </a:p>
          <a:p>
            <a:pPr marL="457200" indent="-457200">
              <a:buFont typeface="Arial" charset="0"/>
              <a:buChar char="•"/>
            </a:pPr>
            <a:r>
              <a:rPr lang="en-US"/>
              <a:t>Ex: All mainframes are multi-user systems.</a:t>
            </a:r>
          </a:p>
          <a:p>
            <a:pPr marL="457200" indent="-457200">
              <a:buFont typeface="Arial" charset="0"/>
              <a:buChar char="•"/>
            </a:pPr>
            <a:r>
              <a:rPr lang="en-US"/>
              <a:t>Example: Unix</a:t>
            </a:r>
          </a:p>
          <a:p>
            <a:pPr marL="457200" indent="-457200">
              <a:buFont typeface="Arial" charset="0"/>
              <a:buChar char="•"/>
            </a:pP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 tasking OS </a:t>
            </a:r>
          </a:p>
        </p:txBody>
      </p:sp>
      <p:sp>
        <p:nvSpPr>
          <p:cNvPr id="2355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355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3557" name="Rectangle 5"/>
          <p:cNvSpPr>
            <a:spLocks noChangeArrowheads="1"/>
          </p:cNvSpPr>
          <p:nvPr/>
        </p:nvSpPr>
        <p:spPr bwMode="auto">
          <a:xfrm>
            <a:off x="476250" y="1235075"/>
            <a:ext cx="8439150" cy="5262563"/>
          </a:xfrm>
          <a:prstGeom prst="rect">
            <a:avLst/>
          </a:prstGeom>
          <a:noFill/>
          <a:ln w="9525">
            <a:noFill/>
            <a:miter lim="800000"/>
            <a:headEnd/>
            <a:tailEnd/>
          </a:ln>
        </p:spPr>
        <p:txBody>
          <a:bodyPr>
            <a:spAutoFit/>
          </a:bodyPr>
          <a:lstStyle/>
          <a:p>
            <a:pPr marL="457200" indent="-457200">
              <a:buFont typeface="Arial" charset="0"/>
              <a:buChar char="•"/>
            </a:pPr>
            <a:r>
              <a:rPr lang="en-US"/>
              <a:t>The ability to hold several programs in RAM at one time but the user switches between them.</a:t>
            </a:r>
          </a:p>
          <a:p>
            <a:pPr marL="457200" indent="-457200">
              <a:buFont typeface="Arial" charset="0"/>
              <a:buChar char="•"/>
            </a:pPr>
            <a:endParaRPr lang="en-US"/>
          </a:p>
          <a:p>
            <a:pPr marL="457200" indent="-457200">
              <a:buFont typeface="Arial" charset="0"/>
              <a:buChar char="•"/>
            </a:pPr>
            <a:r>
              <a:rPr lang="en-US"/>
              <a:t>The CPU is multiplexed among several jobs that are kept in memory and on disk (the CPU is allocated to a job only if the job is in memory).</a:t>
            </a:r>
          </a:p>
          <a:p>
            <a:pPr marL="457200" indent="-457200">
              <a:buFont typeface="Arial" charset="0"/>
              <a:buChar char="•"/>
            </a:pPr>
            <a:endParaRPr lang="en-US"/>
          </a:p>
          <a:p>
            <a:pPr marL="457200" indent="-457200">
              <a:buFont typeface="Arial" charset="0"/>
              <a:buChar char="•"/>
            </a:pPr>
            <a:r>
              <a:rPr lang="en-US"/>
              <a:t> A job is swapped in and out of memory to the disk.</a:t>
            </a:r>
          </a:p>
          <a:p>
            <a:pPr marL="457200" indent="-457200">
              <a:buFont typeface="Arial" charset="0"/>
              <a:buChar char="•"/>
            </a:pPr>
            <a:endParaRPr lang="en-US"/>
          </a:p>
          <a:p>
            <a:pPr marL="457200" indent="-457200">
              <a:buFont typeface="Arial" charset="0"/>
              <a:buChar char="•"/>
            </a:pPr>
            <a:r>
              <a:rPr lang="en-US"/>
              <a:t>On-line communication between the user and the system is provided; when the operating system finishes the execution of one command, it seeks the next “control statement” from the user’s keyboard.</a:t>
            </a:r>
          </a:p>
          <a:p>
            <a:pPr marL="457200" indent="-457200">
              <a:buFont typeface="Arial" charset="0"/>
              <a:buChar char="•"/>
            </a:pP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Multitasking OS</a:t>
            </a:r>
          </a:p>
        </p:txBody>
      </p:sp>
      <p:sp>
        <p:nvSpPr>
          <p:cNvPr id="2457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458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458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2458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24583"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24584" name="Text Box 10"/>
          <p:cNvSpPr txBox="1">
            <a:spLocks noChangeArrowheads="1"/>
          </p:cNvSpPr>
          <p:nvPr/>
        </p:nvSpPr>
        <p:spPr bwMode="auto">
          <a:xfrm>
            <a:off x="323850" y="1219200"/>
            <a:ext cx="8496300" cy="4838700"/>
          </a:xfrm>
          <a:prstGeom prst="rect">
            <a:avLst/>
          </a:prstGeom>
          <a:noFill/>
          <a:ln w="9525">
            <a:noFill/>
            <a:miter lim="800000"/>
            <a:headEnd/>
            <a:tailEnd/>
          </a:ln>
        </p:spPr>
        <p:txBody>
          <a:bodyPr>
            <a:spAutoFit/>
          </a:bodyPr>
          <a:lstStyle/>
          <a:p>
            <a:r>
              <a:rPr lang="en-US"/>
              <a:t>§ Simultaneous interactive use of a computer system by many users in such a way that each one feels that he/she is the sole user of the system</a:t>
            </a:r>
          </a:p>
          <a:p>
            <a:endParaRPr lang="en-US"/>
          </a:p>
          <a:p>
            <a:r>
              <a:rPr lang="en-US"/>
              <a:t>§ User terminals connected to the same computer simultaneously</a:t>
            </a:r>
          </a:p>
          <a:p>
            <a:endParaRPr lang="en-US"/>
          </a:p>
          <a:p>
            <a:r>
              <a:rPr lang="en-US"/>
              <a:t>§ Uses multiprogramming with a special CPU scheduling algorithm</a:t>
            </a:r>
          </a:p>
          <a:p>
            <a:endParaRPr lang="en-US"/>
          </a:p>
          <a:p>
            <a:r>
              <a:rPr lang="en-US"/>
              <a:t>§ Short period during which a user process gets to use CPU is known as time slice, time slot, or quantum</a:t>
            </a:r>
          </a:p>
          <a:p>
            <a:endParaRPr lang="en-US"/>
          </a:p>
          <a:p>
            <a:r>
              <a:rPr lang="en-US"/>
              <a:t>§ CPU is taken away from a running process when the allotted time slice expires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Multiprocessor OS </a:t>
            </a:r>
          </a:p>
        </p:txBody>
      </p:sp>
      <p:sp>
        <p:nvSpPr>
          <p:cNvPr id="2560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560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5605" name="Rectangle 5"/>
          <p:cNvSpPr>
            <a:spLocks noChangeArrowheads="1"/>
          </p:cNvSpPr>
          <p:nvPr/>
        </p:nvSpPr>
        <p:spPr bwMode="auto">
          <a:xfrm>
            <a:off x="476250" y="1235075"/>
            <a:ext cx="8210550" cy="4894263"/>
          </a:xfrm>
          <a:prstGeom prst="rect">
            <a:avLst/>
          </a:prstGeom>
          <a:noFill/>
          <a:ln w="9525">
            <a:noFill/>
            <a:miter lim="800000"/>
            <a:headEnd/>
            <a:tailEnd/>
          </a:ln>
        </p:spPr>
        <p:txBody>
          <a:bodyPr>
            <a:spAutoFit/>
          </a:bodyPr>
          <a:lstStyle/>
          <a:p>
            <a:pPr marL="457200" indent="-457200">
              <a:buFont typeface="Arial" charset="0"/>
              <a:buChar char="•"/>
            </a:pPr>
            <a:r>
              <a:rPr lang="en-US"/>
              <a:t>Multiprocessor systems - with more than on CPU in close communication.</a:t>
            </a:r>
          </a:p>
          <a:p>
            <a:pPr marL="457200" indent="-457200">
              <a:buFont typeface="Arial" charset="0"/>
              <a:buChar char="•"/>
            </a:pPr>
            <a:r>
              <a:rPr lang="en-US"/>
              <a:t>Tightly coupled system – processors share memory and a clock; communication usually takes place through the shared memory.</a:t>
            </a:r>
          </a:p>
          <a:p>
            <a:pPr marL="457200" indent="-457200">
              <a:buFont typeface="Arial" charset="0"/>
              <a:buChar char="•"/>
            </a:pPr>
            <a:endParaRPr lang="en-US"/>
          </a:p>
          <a:p>
            <a:pPr marL="457200" indent="-457200"/>
            <a:r>
              <a:rPr lang="en-US" b="1"/>
              <a:t>Advantages of parallel system:</a:t>
            </a:r>
          </a:p>
          <a:p>
            <a:pPr marL="457200" indent="-457200">
              <a:buFont typeface="Arial" charset="0"/>
              <a:buChar char="•"/>
            </a:pPr>
            <a:r>
              <a:rPr lang="en-US"/>
              <a:t>Increased throughput</a:t>
            </a:r>
          </a:p>
          <a:p>
            <a:pPr marL="457200" indent="-457200">
              <a:buFont typeface="Arial" charset="0"/>
              <a:buChar char="•"/>
            </a:pPr>
            <a:r>
              <a:rPr lang="en-US"/>
              <a:t>Economical</a:t>
            </a:r>
          </a:p>
          <a:p>
            <a:pPr marL="457200" indent="-457200">
              <a:buFont typeface="Arial" charset="0"/>
              <a:buChar char="•"/>
            </a:pPr>
            <a:r>
              <a:rPr lang="en-US"/>
              <a:t>Increased reliability</a:t>
            </a:r>
          </a:p>
          <a:p>
            <a:pPr marL="457200" indent="-457200">
              <a:buFont typeface="Arial" charset="0"/>
              <a:buChar char="•"/>
            </a:pPr>
            <a:r>
              <a:rPr lang="en-US"/>
              <a:t>Graceful degradation</a:t>
            </a:r>
          </a:p>
          <a:p>
            <a:pPr marL="457200" indent="-457200">
              <a:buFont typeface="Arial" charset="0"/>
              <a:buChar char="•"/>
            </a:pPr>
            <a:r>
              <a:rPr lang="en-US"/>
              <a:t>Fault tolerant systems</a:t>
            </a:r>
          </a:p>
          <a:p>
            <a:pPr marL="457200" indent="-457200">
              <a:buFont typeface="Arial" charset="0"/>
              <a:buChar cha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Learning Objectives</a:t>
            </a:r>
          </a:p>
        </p:txBody>
      </p:sp>
      <p:sp>
        <p:nvSpPr>
          <p:cNvPr id="5123"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sz="2800" dirty="0" smtClean="0">
                <a:latin typeface="Times New Roman" pitchFamily="18" charset="0"/>
              </a:rPr>
              <a:t>In this Unit we will discuss :</a:t>
            </a:r>
          </a:p>
          <a:p>
            <a:pPr marL="569913" lvl="1" indent="-455613" algn="just" eaLnBrk="1" hangingPunct="1">
              <a:buFont typeface="Wingdings" pitchFamily="2" charset="2"/>
              <a:buNone/>
            </a:pPr>
            <a:endParaRPr lang="en-US" sz="2000" dirty="0" smtClean="0">
              <a:latin typeface="Times New Roman" pitchFamily="18" charset="0"/>
            </a:endParaRPr>
          </a:p>
          <a:p>
            <a:pPr marL="569913" lvl="1" indent="-455613" algn="just" eaLnBrk="1" hangingPunct="1">
              <a:buFont typeface="Wingdings" pitchFamily="2" charset="2"/>
              <a:buNone/>
            </a:pPr>
            <a:r>
              <a:rPr lang="en-US" b="1" dirty="0" smtClean="0">
                <a:latin typeface="Times New Roman" pitchFamily="18" charset="0"/>
              </a:rPr>
              <a:t>Introduction to Operating system</a:t>
            </a:r>
          </a:p>
          <a:p>
            <a:pPr marL="569913" lvl="1" indent="-455613" algn="just" eaLnBrk="1" hangingPunct="1">
              <a:buFontTx/>
              <a:buChar char="•"/>
            </a:pPr>
            <a:r>
              <a:rPr lang="en-US" dirty="0" smtClean="0">
                <a:latin typeface="Times New Roman" pitchFamily="18" charset="0"/>
              </a:rPr>
              <a:t>Different types of operating systems and its working</a:t>
            </a:r>
          </a:p>
          <a:p>
            <a:pPr marL="569913" lvl="1" indent="-455613" algn="just" eaLnBrk="1" hangingPunct="1">
              <a:buFontTx/>
              <a:buChar char="•"/>
            </a:pPr>
            <a:r>
              <a:rPr lang="en-US" dirty="0" smtClean="0">
                <a:latin typeface="Times New Roman" pitchFamily="18" charset="0"/>
              </a:rPr>
              <a:t>File Structure and Storage</a:t>
            </a:r>
          </a:p>
          <a:p>
            <a:pPr marL="569913" lvl="1" indent="-455613" algn="just" eaLnBrk="1" hangingPunct="1">
              <a:buFontTx/>
              <a:buChar char="•"/>
            </a:pPr>
            <a:r>
              <a:rPr lang="en-US" dirty="0" smtClean="0">
                <a:latin typeface="Times New Roman" pitchFamily="18" charset="0"/>
              </a:rPr>
              <a:t>Introduction to process management:</a:t>
            </a:r>
          </a:p>
          <a:p>
            <a:pPr marL="569913" lvl="1" indent="-455613" algn="just" eaLnBrk="1" hangingPunct="1">
              <a:buFontTx/>
              <a:buChar char="•"/>
            </a:pPr>
            <a:r>
              <a:rPr lang="en-US" dirty="0" smtClean="0">
                <a:latin typeface="Times New Roman" pitchFamily="18" charset="0"/>
              </a:rPr>
              <a:t>Threads</a:t>
            </a:r>
          </a:p>
          <a:p>
            <a:pPr marL="569913" lvl="1" indent="-455613" algn="just" eaLnBrk="1" hangingPunct="1">
              <a:buFontTx/>
              <a:buChar char="•"/>
            </a:pPr>
            <a:r>
              <a:rPr lang="en-US" dirty="0" smtClean="0">
                <a:latin typeface="Times New Roman" pitchFamily="18" charset="0"/>
              </a:rPr>
              <a:t>Scheduling and Synchronization</a:t>
            </a:r>
          </a:p>
          <a:p>
            <a:pPr marL="569913" lvl="1" indent="-455613" algn="just" eaLnBrk="1" hangingPunct="1">
              <a:buFontTx/>
              <a:buChar char="•"/>
            </a:pPr>
            <a:r>
              <a:rPr lang="en-US" dirty="0" smtClean="0">
                <a:latin typeface="Times New Roman" pitchFamily="18" charset="0"/>
              </a:rPr>
              <a:t> Introduction to Database Management System and its types</a:t>
            </a:r>
          </a:p>
          <a:p>
            <a:pPr marL="569913" lvl="1" indent="-455613" algn="just" eaLnBrk="1" hangingPunct="1">
              <a:buFont typeface="Wingdings" pitchFamily="2" charset="2"/>
              <a:buNone/>
            </a:pPr>
            <a:r>
              <a:rPr lang="en-US" dirty="0" smtClean="0"/>
              <a:t> </a:t>
            </a:r>
            <a:endParaRPr lang="en-US" sz="2000" dirty="0" smtClean="0"/>
          </a:p>
          <a:p>
            <a:pPr marL="1377950" lvl="2" algn="just" eaLnBrk="1" hangingPunct="1">
              <a:buFont typeface="Wingdings" pitchFamily="2" charset="2"/>
              <a:buNone/>
            </a:pPr>
            <a:endParaRPr lang="en-US" sz="20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2"/>
          <p:cNvSpPr>
            <a:spLocks noGrp="1"/>
          </p:cNvSpPr>
          <p:nvPr>
            <p:ph type="body" sz="half" idx="1"/>
          </p:nvPr>
        </p:nvSpPr>
        <p:spPr>
          <a:xfrm>
            <a:off x="242888" y="1014413"/>
            <a:ext cx="8424862" cy="5224462"/>
          </a:xfrm>
        </p:spPr>
        <p:txBody>
          <a:bodyPr/>
          <a:lstStyle/>
          <a:p>
            <a:pPr marL="457200" indent="-457200">
              <a:buFontTx/>
              <a:buNone/>
            </a:pPr>
            <a:r>
              <a:rPr lang="en-US" sz="2000" b="1" dirty="0" smtClean="0"/>
              <a:t>	Symmetric multiprocessing (SMP)</a:t>
            </a:r>
          </a:p>
          <a:p>
            <a:pPr marL="457200" indent="-457200"/>
            <a:endParaRPr lang="en-US" sz="2000" b="1" dirty="0" smtClean="0"/>
          </a:p>
          <a:p>
            <a:pPr marL="457200" indent="-457200"/>
            <a:r>
              <a:rPr lang="en-US" sz="2000" dirty="0" smtClean="0"/>
              <a:t>Each processor runs an identical copy of the operating system.</a:t>
            </a:r>
          </a:p>
          <a:p>
            <a:pPr marL="457200" indent="-457200"/>
            <a:r>
              <a:rPr lang="en-US" sz="2000" dirty="0" smtClean="0"/>
              <a:t> Many processes can run at once without performance deterioration.</a:t>
            </a:r>
          </a:p>
          <a:p>
            <a:pPr marL="457200" indent="-457200"/>
            <a:r>
              <a:rPr lang="en-US" sz="2000" dirty="0" smtClean="0"/>
              <a:t>Most modern operating systems support SMP</a:t>
            </a:r>
          </a:p>
          <a:p>
            <a:pPr marL="457200" indent="-457200"/>
            <a:endParaRPr lang="en-US" sz="2000" dirty="0" smtClean="0"/>
          </a:p>
          <a:p>
            <a:pPr marL="457200" indent="-457200">
              <a:buFontTx/>
              <a:buNone/>
            </a:pPr>
            <a:r>
              <a:rPr lang="en-US" sz="2000" dirty="0" smtClean="0"/>
              <a:t>      </a:t>
            </a:r>
            <a:r>
              <a:rPr lang="en-US" sz="2000" b="1" dirty="0" smtClean="0"/>
              <a:t>Asymmetric multiprocessing</a:t>
            </a:r>
          </a:p>
          <a:p>
            <a:pPr marL="457200" indent="-457200"/>
            <a:endParaRPr lang="en-US" sz="2000" dirty="0" smtClean="0"/>
          </a:p>
          <a:p>
            <a:pPr marL="457200" indent="-457200"/>
            <a:r>
              <a:rPr lang="en-US" sz="2000" dirty="0" smtClean="0"/>
              <a:t>Each processor is assigned a specific task by master</a:t>
            </a:r>
          </a:p>
          <a:p>
            <a:pPr marL="457200" indent="-457200"/>
            <a:r>
              <a:rPr lang="en-US" sz="2000" dirty="0" smtClean="0"/>
              <a:t>Master schedules and allocated work to slave processors.</a:t>
            </a:r>
          </a:p>
          <a:p>
            <a:pPr marL="457200" indent="-457200"/>
            <a:r>
              <a:rPr lang="en-US" sz="2000" dirty="0" smtClean="0"/>
              <a:t>More common in extremely large systems</a:t>
            </a:r>
          </a:p>
        </p:txBody>
      </p:sp>
      <p:sp>
        <p:nvSpPr>
          <p:cNvPr id="26627"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Multiprocessor OS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Multiprocessing</a:t>
            </a:r>
          </a:p>
        </p:txBody>
      </p:sp>
      <p:sp>
        <p:nvSpPr>
          <p:cNvPr id="2867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867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867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28678"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28679"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pic>
        <p:nvPicPr>
          <p:cNvPr id="28680" name="Picture 10"/>
          <p:cNvPicPr>
            <a:picLocks noGrp="1" noChangeAspect="1" noChangeArrowheads="1"/>
          </p:cNvPicPr>
          <p:nvPr>
            <p:ph sz="half" idx="2"/>
          </p:nvPr>
        </p:nvPicPr>
        <p:blipFill>
          <a:blip r:embed="rId2" cstate="print"/>
          <a:srcRect/>
          <a:stretch>
            <a:fillRect/>
          </a:stretch>
        </p:blipFill>
        <p:spPr>
          <a:xfrm>
            <a:off x="368300" y="1222375"/>
            <a:ext cx="7885113" cy="4789488"/>
          </a:xfr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Real Time OS </a:t>
            </a:r>
          </a:p>
        </p:txBody>
      </p:sp>
      <p:sp>
        <p:nvSpPr>
          <p:cNvPr id="2969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2970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2970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29702" name="Text Box 6"/>
          <p:cNvSpPr txBox="1">
            <a:spLocks noChangeArrowheads="1"/>
          </p:cNvSpPr>
          <p:nvPr/>
        </p:nvSpPr>
        <p:spPr bwMode="auto">
          <a:xfrm>
            <a:off x="323850" y="1828800"/>
            <a:ext cx="8362950" cy="3046413"/>
          </a:xfrm>
          <a:prstGeom prst="rect">
            <a:avLst/>
          </a:prstGeom>
          <a:noFill/>
          <a:ln w="9525">
            <a:noFill/>
            <a:miter lim="800000"/>
            <a:headEnd/>
            <a:tailEnd/>
          </a:ln>
        </p:spPr>
        <p:txBody>
          <a:bodyPr>
            <a:spAutoFit/>
          </a:bodyPr>
          <a:lstStyle/>
          <a:p>
            <a:r>
              <a:rPr lang="en-US"/>
              <a:t>Often used as a control device in a dedicated application such as controlling scientific experiments, medical imaging systems, industrial control systems, and some display systems.</a:t>
            </a:r>
          </a:p>
          <a:p>
            <a:endParaRPr lang="en-US"/>
          </a:p>
          <a:p>
            <a:r>
              <a:rPr lang="en-US"/>
              <a:t>• Well-defined fixed-time constraints.</a:t>
            </a:r>
          </a:p>
          <a:p>
            <a:endParaRPr lang="en-US"/>
          </a:p>
          <a:p>
            <a:r>
              <a:rPr lang="en-US"/>
              <a:t>• Real-Time systems may be either </a:t>
            </a:r>
            <a:r>
              <a:rPr lang="en-US" i="1"/>
              <a:t>hard or soft</a:t>
            </a:r>
          </a:p>
          <a:p>
            <a:r>
              <a:rPr lang="en-US"/>
              <a:t>real-time.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OS Types</a:t>
            </a:r>
          </a:p>
        </p:txBody>
      </p:sp>
      <p:sp>
        <p:nvSpPr>
          <p:cNvPr id="3072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072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0725"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0726" name="Text Box 6"/>
          <p:cNvSpPr txBox="1">
            <a:spLocks noChangeArrowheads="1"/>
          </p:cNvSpPr>
          <p:nvPr/>
        </p:nvSpPr>
        <p:spPr bwMode="auto">
          <a:xfrm>
            <a:off x="323850" y="1085850"/>
            <a:ext cx="8362950" cy="4524375"/>
          </a:xfrm>
          <a:prstGeom prst="rect">
            <a:avLst/>
          </a:prstGeom>
          <a:noFill/>
          <a:ln w="9525">
            <a:noFill/>
            <a:miter lim="800000"/>
            <a:headEnd/>
            <a:tailEnd/>
          </a:ln>
        </p:spPr>
        <p:txBody>
          <a:bodyPr>
            <a:spAutoFit/>
          </a:bodyPr>
          <a:lstStyle/>
          <a:p>
            <a:r>
              <a:rPr lang="en-US" b="1"/>
              <a:t>Hard real-time:</a:t>
            </a:r>
          </a:p>
          <a:p>
            <a:endParaRPr lang="en-US" b="1"/>
          </a:p>
          <a:p>
            <a:pPr>
              <a:buFont typeface="Arial" charset="0"/>
              <a:buChar char="•"/>
            </a:pPr>
            <a:r>
              <a:rPr lang="en-US"/>
              <a:t> Secondary storage limited or absent, data stored in short term memory, or read-only memory (ROM)</a:t>
            </a:r>
          </a:p>
          <a:p>
            <a:pPr>
              <a:buFont typeface="Arial" charset="0"/>
              <a:buChar char="•"/>
            </a:pPr>
            <a:r>
              <a:rPr lang="en-US"/>
              <a:t> Conflicts with time-sharing systems, not supported by general-purpose operating systems.</a:t>
            </a:r>
          </a:p>
          <a:p>
            <a:endParaRPr lang="en-US"/>
          </a:p>
          <a:p>
            <a:r>
              <a:rPr lang="en-US" b="1"/>
              <a:t>Soft real-time</a:t>
            </a:r>
          </a:p>
          <a:p>
            <a:endParaRPr lang="en-US" b="1"/>
          </a:p>
          <a:p>
            <a:pPr>
              <a:buFont typeface="Arial" charset="0"/>
              <a:buChar char="•"/>
            </a:pPr>
            <a:r>
              <a:rPr lang="en-US"/>
              <a:t> utility in industrial control of robotics</a:t>
            </a:r>
          </a:p>
          <a:p>
            <a:pPr>
              <a:buFont typeface="Arial" charset="0"/>
              <a:buChar char="•"/>
            </a:pPr>
            <a:r>
              <a:rPr lang="en-US"/>
              <a:t> Useful in applications (multimedia, virtual reality) requiring advanced operating-system features.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Distributed OS</a:t>
            </a:r>
          </a:p>
        </p:txBody>
      </p:sp>
      <p:sp>
        <p:nvSpPr>
          <p:cNvPr id="3174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174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174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1750" name="Text Box 6"/>
          <p:cNvSpPr txBox="1">
            <a:spLocks noChangeArrowheads="1"/>
          </p:cNvSpPr>
          <p:nvPr/>
        </p:nvSpPr>
        <p:spPr bwMode="auto">
          <a:xfrm>
            <a:off x="323850" y="1085850"/>
            <a:ext cx="8362950" cy="4708525"/>
          </a:xfrm>
          <a:prstGeom prst="rect">
            <a:avLst/>
          </a:prstGeom>
          <a:noFill/>
          <a:ln w="9525">
            <a:noFill/>
            <a:miter lim="800000"/>
            <a:headEnd/>
            <a:tailEnd/>
          </a:ln>
        </p:spPr>
        <p:txBody>
          <a:bodyPr>
            <a:spAutoFit/>
          </a:bodyPr>
          <a:lstStyle/>
          <a:p>
            <a:r>
              <a:rPr lang="en-US" sz="2000" b="1"/>
              <a:t>Distributed system -  </a:t>
            </a:r>
            <a:r>
              <a:rPr lang="en-US" sz="2000"/>
              <a:t>Processing is carried out independently in more than one location, but with shared and controlled access to some common facilities.</a:t>
            </a:r>
          </a:p>
          <a:p>
            <a:endParaRPr lang="en-US" sz="2000"/>
          </a:p>
          <a:p>
            <a:r>
              <a:rPr lang="en-US" sz="2000"/>
              <a:t>Requires network infrastructure.</a:t>
            </a:r>
          </a:p>
          <a:p>
            <a:r>
              <a:rPr lang="en-US" sz="2000"/>
              <a:t>Distribute the computation among several physical processors.</a:t>
            </a:r>
          </a:p>
          <a:p>
            <a:endParaRPr lang="en-US" sz="2000"/>
          </a:p>
          <a:p>
            <a:r>
              <a:rPr lang="en-US" sz="2000"/>
              <a:t>• Loosely coupled system – each processor has its own local memory; processors communicate with one another through various communications lines, such as high-speed buses or telephone lines.</a:t>
            </a:r>
          </a:p>
          <a:p>
            <a:endParaRPr lang="en-US" sz="2000"/>
          </a:p>
          <a:p>
            <a:r>
              <a:rPr lang="en-US" sz="2000"/>
              <a:t>• Advantages of distributed systems.</a:t>
            </a:r>
          </a:p>
          <a:p>
            <a:r>
              <a:rPr lang="en-US" sz="2000"/>
              <a:t> Resources Sharing</a:t>
            </a:r>
          </a:p>
          <a:p>
            <a:r>
              <a:rPr lang="en-US" sz="2000"/>
              <a:t> Computation speed up – load sharing</a:t>
            </a:r>
          </a:p>
          <a:p>
            <a:r>
              <a:rPr lang="en-US" sz="2000"/>
              <a:t>Reliability</a:t>
            </a:r>
          </a:p>
          <a:p>
            <a:r>
              <a:rPr lang="en-US" sz="2000"/>
              <a:t>Communications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3277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277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277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2774" name="Text Box 6"/>
          <p:cNvSpPr txBox="1">
            <a:spLocks noChangeArrowheads="1"/>
          </p:cNvSpPr>
          <p:nvPr/>
        </p:nvSpPr>
        <p:spPr bwMode="auto">
          <a:xfrm>
            <a:off x="323850" y="1085850"/>
            <a:ext cx="8362950" cy="4894263"/>
          </a:xfrm>
          <a:prstGeom prst="rect">
            <a:avLst/>
          </a:prstGeom>
          <a:noFill/>
          <a:ln w="9525">
            <a:noFill/>
            <a:miter lim="800000"/>
            <a:headEnd/>
            <a:tailEnd/>
          </a:ln>
        </p:spPr>
        <p:txBody>
          <a:bodyPr>
            <a:spAutoFit/>
          </a:bodyPr>
          <a:lstStyle/>
          <a:p>
            <a:r>
              <a:rPr lang="en-US" b="1"/>
              <a:t>Characteristics of an Operating System</a:t>
            </a:r>
            <a:endParaRPr lang="en-US" sz="3600"/>
          </a:p>
          <a:p>
            <a:r>
              <a:rPr lang="en-US" b="1"/>
              <a:t> </a:t>
            </a:r>
            <a:endParaRPr lang="en-US" sz="3600"/>
          </a:p>
          <a:p>
            <a:pPr lvl="1"/>
            <a:r>
              <a:rPr lang="en-US" b="1"/>
              <a:t>Multi-User:</a:t>
            </a:r>
            <a:r>
              <a:rPr lang="en-US"/>
              <a:t> Allows two or more users to run programs at the same time. Some operating systems permit hundreds or even thousands of concurrent users. </a:t>
            </a:r>
            <a:endParaRPr lang="en-US" sz="3600"/>
          </a:p>
          <a:p>
            <a:pPr lvl="1"/>
            <a:r>
              <a:rPr lang="en-US" b="1"/>
              <a:t>Multi Processing:</a:t>
            </a:r>
            <a:r>
              <a:rPr lang="en-US"/>
              <a:t> Supports running a program on more than one CPU. </a:t>
            </a:r>
            <a:endParaRPr lang="en-US" sz="3600"/>
          </a:p>
          <a:p>
            <a:pPr lvl="1"/>
            <a:r>
              <a:rPr lang="en-US" b="1"/>
              <a:t>Multi Tasking:</a:t>
            </a:r>
            <a:r>
              <a:rPr lang="en-US"/>
              <a:t> Allows more than one program to run concurrently. </a:t>
            </a:r>
            <a:endParaRPr lang="en-US" sz="3600"/>
          </a:p>
          <a:p>
            <a:pPr lvl="1"/>
            <a:r>
              <a:rPr lang="en-US" b="1"/>
              <a:t>Multithreading: </a:t>
            </a:r>
            <a:r>
              <a:rPr lang="en-US"/>
              <a:t>Allows different parts of a single program to run concurrently.</a:t>
            </a:r>
            <a:endParaRPr lang="en-US" sz="3600"/>
          </a:p>
          <a:p>
            <a:pPr lvl="1"/>
            <a:r>
              <a:rPr lang="en-US" b="1"/>
              <a:t>Real time:</a:t>
            </a:r>
            <a:r>
              <a:rPr lang="en-US"/>
              <a:t> Responds to input instantly. General-purpose operating systems, such as DOS and UNIX, are not real-time. </a:t>
            </a:r>
            <a:endParaRPr lang="en-US" sz="36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DOS Commands</a:t>
            </a:r>
          </a:p>
        </p:txBody>
      </p:sp>
      <p:sp>
        <p:nvSpPr>
          <p:cNvPr id="3584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584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5845"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5846" name="Text Box 6"/>
          <p:cNvSpPr txBox="1">
            <a:spLocks noChangeArrowheads="1"/>
          </p:cNvSpPr>
          <p:nvPr/>
        </p:nvSpPr>
        <p:spPr bwMode="auto">
          <a:xfrm>
            <a:off x="323850" y="1085850"/>
            <a:ext cx="8362950" cy="5751513"/>
          </a:xfrm>
          <a:prstGeom prst="rect">
            <a:avLst/>
          </a:prstGeom>
          <a:noFill/>
          <a:ln w="9525">
            <a:noFill/>
            <a:miter lim="800000"/>
            <a:headEnd/>
            <a:tailEnd/>
          </a:ln>
        </p:spPr>
        <p:txBody>
          <a:bodyPr>
            <a:spAutoFit/>
          </a:bodyPr>
          <a:lstStyle/>
          <a:p>
            <a:r>
              <a:rPr lang="en-US" b="1"/>
              <a:t>The command prompts:</a:t>
            </a:r>
          </a:p>
          <a:p>
            <a:endParaRPr lang="en-US" b="1"/>
          </a:p>
          <a:p>
            <a:r>
              <a:rPr lang="en-US" b="1"/>
              <a:t>cd</a:t>
            </a:r>
            <a:r>
              <a:rPr lang="en-US"/>
              <a:t> &lt; directory name&gt; </a:t>
            </a:r>
          </a:p>
          <a:p>
            <a:pPr lvl="1"/>
            <a:r>
              <a:rPr lang="en-US"/>
              <a:t>cd is the basic DOS command, it allows you to change directory.</a:t>
            </a:r>
          </a:p>
          <a:p>
            <a:pPr lvl="1"/>
            <a:r>
              <a:rPr lang="en-US"/>
              <a:t> </a:t>
            </a:r>
          </a:p>
          <a:p>
            <a:r>
              <a:rPr lang="en-US" b="1"/>
              <a:t>dir</a:t>
            </a:r>
            <a:r>
              <a:rPr lang="en-US"/>
              <a:t> [ name of directory] </a:t>
            </a:r>
          </a:p>
          <a:p>
            <a:pPr lvl="1"/>
            <a:r>
              <a:rPr lang="en-US"/>
              <a:t>dir allows you to list all contents of the specified directory. </a:t>
            </a:r>
          </a:p>
          <a:p>
            <a:pPr lvl="1"/>
            <a:endParaRPr lang="en-US"/>
          </a:p>
          <a:p>
            <a:r>
              <a:rPr lang="en-US" b="1"/>
              <a:t>copy</a:t>
            </a:r>
            <a:r>
              <a:rPr lang="en-US"/>
              <a:t> &lt;source&gt; &lt;destination&gt; </a:t>
            </a:r>
          </a:p>
          <a:p>
            <a:pPr lvl="1"/>
            <a:r>
              <a:rPr lang="en-US"/>
              <a:t>Allows you to copy a file from a &lt;source&gt;folder to a &lt;destination folder&gt;. </a:t>
            </a:r>
          </a:p>
          <a:p>
            <a:pPr lvl="1"/>
            <a:endParaRPr lang="en-US"/>
          </a:p>
          <a:p>
            <a:r>
              <a:rPr lang="en-US" b="1"/>
              <a:t>del</a:t>
            </a:r>
            <a:r>
              <a:rPr lang="en-US"/>
              <a:t>&lt;file&gt; </a:t>
            </a:r>
          </a:p>
          <a:p>
            <a:pPr lvl="1"/>
            <a:r>
              <a:rPr lang="en-US"/>
              <a:t>delete specific file. </a:t>
            </a:r>
          </a:p>
          <a:p>
            <a:pPr>
              <a:spcBef>
                <a:spcPct val="50000"/>
              </a:spcBef>
            </a:pP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DOS Commands</a:t>
            </a:r>
          </a:p>
        </p:txBody>
      </p:sp>
      <p:sp>
        <p:nvSpPr>
          <p:cNvPr id="3686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686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686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6870" name="Text Box 6"/>
          <p:cNvSpPr txBox="1">
            <a:spLocks noChangeArrowheads="1"/>
          </p:cNvSpPr>
          <p:nvPr/>
        </p:nvSpPr>
        <p:spPr bwMode="auto">
          <a:xfrm>
            <a:off x="323850" y="1085850"/>
            <a:ext cx="8362950" cy="6481763"/>
          </a:xfrm>
          <a:prstGeom prst="rect">
            <a:avLst/>
          </a:prstGeom>
          <a:noFill/>
          <a:ln w="9525">
            <a:noFill/>
            <a:miter lim="800000"/>
            <a:headEnd/>
            <a:tailEnd/>
          </a:ln>
        </p:spPr>
        <p:txBody>
          <a:bodyPr>
            <a:spAutoFit/>
          </a:bodyPr>
          <a:lstStyle/>
          <a:p>
            <a:r>
              <a:rPr lang="en-US" b="1"/>
              <a:t>move</a:t>
            </a:r>
            <a:r>
              <a:rPr lang="en-US"/>
              <a:t> &lt;source&gt; &lt;destination&gt; </a:t>
            </a:r>
          </a:p>
          <a:p>
            <a:pPr lvl="1"/>
            <a:r>
              <a:rPr lang="en-US"/>
              <a:t>Allows you to move a file from a &lt;source&gt;folder to a &lt;destination folder&gt;. </a:t>
            </a:r>
          </a:p>
          <a:p>
            <a:pPr lvl="1"/>
            <a:endParaRPr lang="en-US"/>
          </a:p>
          <a:p>
            <a:r>
              <a:rPr lang="en-US" b="1"/>
              <a:t>ren</a:t>
            </a:r>
            <a:r>
              <a:rPr lang="en-US"/>
              <a:t> &lt;source&gt; &lt;destination&gt; </a:t>
            </a:r>
          </a:p>
          <a:p>
            <a:pPr lvl="1"/>
            <a:r>
              <a:rPr lang="en-US"/>
              <a:t>Rename the specified file. </a:t>
            </a:r>
          </a:p>
          <a:p>
            <a:pPr lvl="1"/>
            <a:endParaRPr lang="en-US"/>
          </a:p>
          <a:p>
            <a:r>
              <a:rPr lang="en-US" b="1"/>
              <a:t>edit</a:t>
            </a:r>
            <a:r>
              <a:rPr lang="en-US"/>
              <a:t> &lt;filename&gt; </a:t>
            </a:r>
          </a:p>
          <a:p>
            <a:pPr lvl="1"/>
            <a:r>
              <a:rPr lang="en-US"/>
              <a:t>Opens the default DOS editor to allow modification of specified file. </a:t>
            </a:r>
          </a:p>
          <a:p>
            <a:pPr lvl="1"/>
            <a:endParaRPr lang="en-US"/>
          </a:p>
          <a:p>
            <a:r>
              <a:rPr lang="en-US" b="1"/>
              <a:t>cls</a:t>
            </a:r>
            <a:r>
              <a:rPr lang="en-US"/>
              <a:t> </a:t>
            </a:r>
          </a:p>
          <a:p>
            <a:pPr lvl="1"/>
            <a:r>
              <a:rPr lang="en-US"/>
              <a:t>Clear DOS screen. </a:t>
            </a:r>
          </a:p>
          <a:p>
            <a:r>
              <a:rPr lang="en-US" b="1"/>
              <a:t>exit</a:t>
            </a:r>
            <a:r>
              <a:rPr lang="en-US"/>
              <a:t> </a:t>
            </a:r>
          </a:p>
          <a:p>
            <a:pPr lvl="1"/>
            <a:r>
              <a:rPr lang="en-US"/>
              <a:t>Leave the DOS terminal.</a:t>
            </a:r>
          </a:p>
          <a:p>
            <a:endParaRPr lang="en-US"/>
          </a:p>
          <a:p>
            <a:pPr>
              <a:spcBef>
                <a:spcPct val="50000"/>
              </a:spcBef>
            </a:pP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3789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789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789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7894" name="Text Box 7"/>
          <p:cNvSpPr txBox="1">
            <a:spLocks noChangeArrowheads="1"/>
          </p:cNvSpPr>
          <p:nvPr/>
        </p:nvSpPr>
        <p:spPr bwMode="auto">
          <a:xfrm>
            <a:off x="361950" y="1162050"/>
            <a:ext cx="8286750" cy="4708981"/>
          </a:xfrm>
          <a:prstGeom prst="rect">
            <a:avLst/>
          </a:prstGeom>
          <a:noFill/>
          <a:ln w="9525">
            <a:noFill/>
            <a:miter lim="800000"/>
            <a:headEnd/>
            <a:tailEnd/>
          </a:ln>
        </p:spPr>
        <p:txBody>
          <a:bodyPr>
            <a:spAutoFit/>
          </a:bodyPr>
          <a:lstStyle/>
          <a:p>
            <a:pPr>
              <a:buFont typeface="Arial" charset="0"/>
              <a:buChar char="•"/>
            </a:pPr>
            <a:r>
              <a:rPr lang="en-US" dirty="0"/>
              <a:t>A Process – a program in execution; process execution must progress in sequential fashion. </a:t>
            </a:r>
          </a:p>
          <a:p>
            <a:pPr>
              <a:buFont typeface="Arial" charset="0"/>
              <a:buChar char="•"/>
            </a:pPr>
            <a:r>
              <a:rPr lang="en-US" dirty="0"/>
              <a:t>A process includes: program counter, stack, data section.</a:t>
            </a:r>
          </a:p>
          <a:p>
            <a:pPr>
              <a:buFont typeface="Arial" charset="0"/>
              <a:buChar char="•"/>
            </a:pPr>
            <a:r>
              <a:rPr lang="en-US" dirty="0"/>
              <a:t>Process Management </a:t>
            </a:r>
            <a:r>
              <a:rPr lang="en-US" dirty="0" smtClean="0"/>
              <a:t>concerns with </a:t>
            </a:r>
            <a:r>
              <a:rPr lang="en-US" dirty="0"/>
              <a:t>the control of programs within the system.</a:t>
            </a:r>
            <a:r>
              <a:rPr lang="en-US" i="1" dirty="0"/>
              <a:t> </a:t>
            </a:r>
          </a:p>
          <a:p>
            <a:pPr>
              <a:buFont typeface="Arial" charset="0"/>
              <a:buChar char="•"/>
            </a:pPr>
            <a:r>
              <a:rPr lang="en-US" dirty="0"/>
              <a:t>The term </a:t>
            </a:r>
            <a:r>
              <a:rPr lang="en-US" i="1" dirty="0"/>
              <a:t>process </a:t>
            </a:r>
            <a:r>
              <a:rPr lang="en-US" dirty="0" smtClean="0"/>
              <a:t>refers </a:t>
            </a:r>
            <a:r>
              <a:rPr lang="en-US" dirty="0"/>
              <a:t>to a program that is loaded into computer memory and is being executed i.e. is utilizing CPU time. </a:t>
            </a:r>
          </a:p>
          <a:p>
            <a:pPr>
              <a:buFont typeface="Arial" charset="0"/>
              <a:buChar char="•"/>
            </a:pPr>
            <a:r>
              <a:rPr lang="en-US" dirty="0"/>
              <a:t>Operating system can allocate system resources, so the process will execute in either user mode or system mode (system mode has direct access to resources).</a:t>
            </a:r>
          </a:p>
          <a:p>
            <a:endParaRPr lang="en-US" dirty="0"/>
          </a:p>
          <a:p>
            <a:pPr>
              <a:spcBef>
                <a:spcPct val="50000"/>
              </a:spcBef>
            </a:pP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3891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891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891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8918" name="Text Box 7"/>
          <p:cNvSpPr txBox="1">
            <a:spLocks noChangeArrowheads="1"/>
          </p:cNvSpPr>
          <p:nvPr/>
        </p:nvSpPr>
        <p:spPr bwMode="auto">
          <a:xfrm>
            <a:off x="361950" y="1162050"/>
            <a:ext cx="8286750" cy="5448300"/>
          </a:xfrm>
          <a:prstGeom prst="rect">
            <a:avLst/>
          </a:prstGeom>
          <a:noFill/>
          <a:ln w="9525">
            <a:noFill/>
            <a:miter lim="800000"/>
            <a:headEnd/>
            <a:tailEnd/>
          </a:ln>
        </p:spPr>
        <p:txBody>
          <a:bodyPr>
            <a:spAutoFit/>
          </a:bodyPr>
          <a:lstStyle/>
          <a:p>
            <a:r>
              <a:rPr lang="en-US" dirty="0"/>
              <a:t>A </a:t>
            </a:r>
            <a:r>
              <a:rPr lang="en-US" b="1" dirty="0"/>
              <a:t>program</a:t>
            </a:r>
            <a:r>
              <a:rPr lang="en-US" dirty="0"/>
              <a:t> is </a:t>
            </a:r>
            <a:r>
              <a:rPr lang="en-US" dirty="0" smtClean="0"/>
              <a:t>passive unit; </a:t>
            </a:r>
            <a:r>
              <a:rPr lang="en-US" dirty="0"/>
              <a:t>a </a:t>
            </a:r>
            <a:r>
              <a:rPr lang="en-US" b="1" dirty="0"/>
              <a:t>process</a:t>
            </a:r>
            <a:r>
              <a:rPr lang="en-US" dirty="0"/>
              <a:t> </a:t>
            </a:r>
            <a:r>
              <a:rPr lang="en-US" dirty="0" smtClean="0"/>
              <a:t>is active unit of work. </a:t>
            </a:r>
            <a:endParaRPr lang="en-US" dirty="0"/>
          </a:p>
          <a:p>
            <a:r>
              <a:rPr lang="en-US" dirty="0"/>
              <a:t>Attributes held by a process </a:t>
            </a:r>
            <a:r>
              <a:rPr lang="en-US" dirty="0" smtClean="0"/>
              <a:t>includes: </a:t>
            </a:r>
            <a:endParaRPr lang="en-US" dirty="0"/>
          </a:p>
          <a:p>
            <a:pPr>
              <a:buFontTx/>
              <a:buChar char="•"/>
            </a:pPr>
            <a:r>
              <a:rPr lang="en-US" dirty="0"/>
              <a:t>hardware state, </a:t>
            </a:r>
          </a:p>
          <a:p>
            <a:pPr>
              <a:buFontTx/>
              <a:buChar char="•"/>
            </a:pPr>
            <a:r>
              <a:rPr lang="en-US" dirty="0"/>
              <a:t>memory, </a:t>
            </a:r>
          </a:p>
          <a:p>
            <a:pPr>
              <a:buFontTx/>
              <a:buChar char="•"/>
            </a:pPr>
            <a:r>
              <a:rPr lang="en-US" dirty="0"/>
              <a:t>CPU, </a:t>
            </a:r>
          </a:p>
          <a:p>
            <a:pPr>
              <a:buFontTx/>
              <a:buChar char="•"/>
            </a:pPr>
            <a:r>
              <a:rPr lang="en-US" dirty="0"/>
              <a:t>progress (executing)</a:t>
            </a:r>
          </a:p>
          <a:p>
            <a:endParaRPr lang="en-US" dirty="0"/>
          </a:p>
          <a:p>
            <a:r>
              <a:rPr lang="en-US" b="1" dirty="0"/>
              <a:t>WHY HAVE PROCESSES?</a:t>
            </a:r>
          </a:p>
          <a:p>
            <a:pPr marL="914400" lvl="1" indent="-457200">
              <a:buFont typeface="Arial" charset="0"/>
              <a:buChar char="•"/>
            </a:pPr>
            <a:r>
              <a:rPr lang="en-US" dirty="0"/>
              <a:t>Resource sharing ( logical (files) and physical(hardware) ).</a:t>
            </a:r>
          </a:p>
          <a:p>
            <a:pPr marL="914400" lvl="1" indent="-457200">
              <a:buFont typeface="Arial" charset="0"/>
              <a:buChar char="•"/>
            </a:pPr>
            <a:r>
              <a:rPr lang="en-US" dirty="0"/>
              <a:t>Computation speedup - taking advantage of  multiprogramming – i.e. example of a customer/server database system.</a:t>
            </a:r>
          </a:p>
          <a:p>
            <a:pPr marL="914400" lvl="1" indent="-457200">
              <a:buFont typeface="Arial" charset="0"/>
              <a:buChar char="•"/>
            </a:pPr>
            <a:r>
              <a:rPr lang="en-US" dirty="0"/>
              <a:t> </a:t>
            </a:r>
            <a:r>
              <a:rPr lang="en-US" dirty="0" smtClean="0"/>
              <a:t>Modularity.</a:t>
            </a:r>
            <a:endParaRPr lang="en-US" dirty="0"/>
          </a:p>
          <a:p>
            <a:pPr>
              <a:spcBef>
                <a:spcPct val="50000"/>
              </a:spcBef>
            </a:pP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921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922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922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9222" name="Text Box 6"/>
          <p:cNvSpPr txBox="1">
            <a:spLocks noChangeArrowheads="1"/>
          </p:cNvSpPr>
          <p:nvPr/>
        </p:nvSpPr>
        <p:spPr bwMode="auto">
          <a:xfrm>
            <a:off x="323850" y="1085850"/>
            <a:ext cx="8362950" cy="4894263"/>
          </a:xfrm>
          <a:prstGeom prst="rect">
            <a:avLst/>
          </a:prstGeom>
          <a:noFill/>
          <a:ln w="9525">
            <a:noFill/>
            <a:miter lim="800000"/>
            <a:headEnd/>
            <a:tailEnd/>
          </a:ln>
        </p:spPr>
        <p:txBody>
          <a:bodyPr>
            <a:spAutoFit/>
          </a:bodyPr>
          <a:lstStyle/>
          <a:p>
            <a:pPr algn="just">
              <a:buFont typeface="Arial" charset="0"/>
              <a:buChar char="•"/>
            </a:pPr>
            <a:r>
              <a:rPr lang="en-US"/>
              <a:t>It keeps track of the status of each resource and decides who will have a control over computer resources. </a:t>
            </a:r>
          </a:p>
          <a:p>
            <a:pPr algn="just">
              <a:buFont typeface="Arial" charset="0"/>
              <a:buChar char="•"/>
            </a:pPr>
            <a:endParaRPr lang="en-US"/>
          </a:p>
          <a:p>
            <a:pPr algn="just">
              <a:buFont typeface="Arial" charset="0"/>
              <a:buChar char="•"/>
            </a:pPr>
            <a:r>
              <a:rPr lang="en-US"/>
              <a:t>It acts as an interface between users and the hardware of a computer system.</a:t>
            </a:r>
          </a:p>
          <a:p>
            <a:pPr algn="just">
              <a:buFont typeface="Arial" charset="0"/>
              <a:buChar char="•"/>
            </a:pPr>
            <a:endParaRPr lang="en-US"/>
          </a:p>
          <a:p>
            <a:pPr algn="just">
              <a:buFont typeface="Arial" charset="0"/>
              <a:buChar char="•"/>
            </a:pPr>
            <a:r>
              <a:rPr lang="en-US"/>
              <a:t>The most fundamental system program is the</a:t>
            </a:r>
            <a:r>
              <a:rPr lang="en-US" b="1" i="1"/>
              <a:t> operating system </a:t>
            </a:r>
            <a:r>
              <a:rPr lang="en-US"/>
              <a:t>- it controls all the computer's resources and provides the base upon which the application programs can be written.</a:t>
            </a:r>
          </a:p>
          <a:p>
            <a:pPr algn="just">
              <a:buFont typeface="Arial" charset="0"/>
              <a:buChar char="•"/>
            </a:pPr>
            <a:endParaRPr lang="en-US"/>
          </a:p>
          <a:p>
            <a:pPr algn="just">
              <a:buFont typeface="Arial" charset="0"/>
              <a:buChar char="•"/>
            </a:pPr>
            <a:r>
              <a:rPr lang="en-US"/>
              <a:t> It is a program that acts as an intermediary between a user of a computer and the computer hardware; it controls and coordinates the use of this hardware among its users.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3993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3994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3994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39942" name="Text Box 6"/>
          <p:cNvSpPr txBox="1">
            <a:spLocks noChangeArrowheads="1"/>
          </p:cNvSpPr>
          <p:nvPr/>
        </p:nvSpPr>
        <p:spPr bwMode="auto">
          <a:xfrm>
            <a:off x="361950" y="1162050"/>
            <a:ext cx="8286750" cy="6186488"/>
          </a:xfrm>
          <a:prstGeom prst="rect">
            <a:avLst/>
          </a:prstGeom>
          <a:noFill/>
          <a:ln w="9525">
            <a:noFill/>
            <a:miter lim="800000"/>
            <a:headEnd/>
            <a:tailEnd/>
          </a:ln>
        </p:spPr>
        <p:txBody>
          <a:bodyPr>
            <a:spAutoFit/>
          </a:bodyPr>
          <a:lstStyle/>
          <a:p>
            <a:r>
              <a:rPr lang="en-US" b="1" dirty="0"/>
              <a:t>New</a:t>
            </a:r>
            <a:r>
              <a:rPr lang="en-US" dirty="0"/>
              <a:t>  The process </a:t>
            </a:r>
            <a:r>
              <a:rPr lang="en-US" dirty="0" smtClean="0"/>
              <a:t>has just arrived.</a:t>
            </a:r>
            <a:endParaRPr lang="en-US" dirty="0"/>
          </a:p>
          <a:p>
            <a:pPr lvl="2"/>
            <a:endParaRPr lang="en-US" dirty="0"/>
          </a:p>
          <a:p>
            <a:r>
              <a:rPr lang="en-US" b="1" dirty="0"/>
              <a:t>Running</a:t>
            </a:r>
            <a:r>
              <a:rPr lang="en-US" dirty="0"/>
              <a:t>  Instructions being executed. This running process holds the CPU.</a:t>
            </a:r>
          </a:p>
          <a:p>
            <a:pPr lvl="2"/>
            <a:endParaRPr lang="en-US" dirty="0"/>
          </a:p>
          <a:p>
            <a:r>
              <a:rPr lang="en-US" b="1" dirty="0"/>
              <a:t>Waiting </a:t>
            </a:r>
            <a:r>
              <a:rPr lang="en-US" dirty="0"/>
              <a:t> For an event (hardware, human, or another process.)</a:t>
            </a:r>
          </a:p>
          <a:p>
            <a:pPr lvl="2"/>
            <a:endParaRPr lang="en-US" dirty="0"/>
          </a:p>
          <a:p>
            <a:r>
              <a:rPr lang="en-US" b="1" dirty="0"/>
              <a:t>Ready </a:t>
            </a:r>
            <a:r>
              <a:rPr lang="en-US" dirty="0"/>
              <a:t>	The process has all needed resources - waiting for CPU only.</a:t>
            </a:r>
          </a:p>
          <a:p>
            <a:pPr lvl="2"/>
            <a:endParaRPr lang="en-US" dirty="0"/>
          </a:p>
          <a:p>
            <a:r>
              <a:rPr lang="en-US" b="1" dirty="0"/>
              <a:t>Suspended</a:t>
            </a:r>
            <a:r>
              <a:rPr lang="en-US" dirty="0"/>
              <a:t>  	Another process has explicitly told this process to sleep. It will be awakened when a process explicitly awakens it.</a:t>
            </a:r>
          </a:p>
          <a:p>
            <a:endParaRPr lang="en-US" b="1" dirty="0"/>
          </a:p>
          <a:p>
            <a:r>
              <a:rPr lang="en-US" b="1" dirty="0"/>
              <a:t>Terminated </a:t>
            </a:r>
            <a:r>
              <a:rPr lang="en-US" dirty="0"/>
              <a:t>  	The process is being torn apart.</a:t>
            </a:r>
          </a:p>
          <a:p>
            <a:endParaRPr lang="en-US" dirty="0"/>
          </a:p>
          <a:p>
            <a:pPr>
              <a:spcBef>
                <a:spcPct val="50000"/>
              </a:spcBef>
            </a:pP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4096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4096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0965"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0966"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pic>
        <p:nvPicPr>
          <p:cNvPr id="40967" name="Picture 10"/>
          <p:cNvPicPr>
            <a:picLocks noGrp="1" noChangeAspect="1" noChangeArrowheads="1"/>
          </p:cNvPicPr>
          <p:nvPr>
            <p:ph sz="half" idx="2"/>
          </p:nvPr>
        </p:nvPicPr>
        <p:blipFill>
          <a:blip r:embed="rId2" cstate="print"/>
          <a:srcRect l="566" t="25691" r="592" b="25531"/>
          <a:stretch>
            <a:fillRect/>
          </a:stretch>
        </p:blipFill>
        <p:spPr>
          <a:xfrm>
            <a:off x="330200" y="1116013"/>
            <a:ext cx="8621713" cy="4640262"/>
          </a:xfr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4198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4198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198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1990"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41991" name="Rectangle 9"/>
          <p:cNvSpPr>
            <a:spLocks noChangeArrowheads="1"/>
          </p:cNvSpPr>
          <p:nvPr/>
        </p:nvSpPr>
        <p:spPr bwMode="auto">
          <a:xfrm>
            <a:off x="781050" y="1098550"/>
            <a:ext cx="7524750" cy="5203825"/>
          </a:xfrm>
          <a:prstGeom prst="rect">
            <a:avLst/>
          </a:prstGeom>
          <a:noFill/>
          <a:ln w="9525">
            <a:noFill/>
            <a:miter lim="800000"/>
            <a:headEnd/>
            <a:tailEnd/>
          </a:ln>
        </p:spPr>
        <p:txBody>
          <a:bodyPr>
            <a:spAutoFit/>
          </a:bodyPr>
          <a:lstStyle/>
          <a:p>
            <a:r>
              <a:rPr lang="en-US" b="1"/>
              <a:t>PROCESS CONTROL BLOCK:</a:t>
            </a:r>
          </a:p>
          <a:p>
            <a:endParaRPr lang="en-US"/>
          </a:p>
          <a:p>
            <a:r>
              <a:rPr lang="en-US"/>
              <a:t>CONTAINS INFORMATION ASSOCIATED WITH EACH PROCESS:</a:t>
            </a:r>
          </a:p>
          <a:p>
            <a:endParaRPr lang="en-US"/>
          </a:p>
          <a:p>
            <a:r>
              <a:rPr lang="en-US"/>
              <a:t>It's a data structure holding:</a:t>
            </a:r>
          </a:p>
          <a:p>
            <a:pPr lvl="2"/>
            <a:endParaRPr lang="en-US"/>
          </a:p>
          <a:p>
            <a:pPr>
              <a:buFontTx/>
              <a:buChar char="•"/>
            </a:pPr>
            <a:r>
              <a:rPr lang="en-US"/>
              <a:t>PC, CPU registers,</a:t>
            </a:r>
          </a:p>
          <a:p>
            <a:pPr>
              <a:buFontTx/>
              <a:buChar char="•"/>
            </a:pPr>
            <a:r>
              <a:rPr lang="en-US"/>
              <a:t>memory management information,</a:t>
            </a:r>
          </a:p>
          <a:p>
            <a:pPr>
              <a:buFontTx/>
              <a:buChar char="•"/>
            </a:pPr>
            <a:r>
              <a:rPr lang="en-US"/>
              <a:t>accounting ( time used, ID, ... )</a:t>
            </a:r>
          </a:p>
          <a:p>
            <a:pPr>
              <a:buFontTx/>
              <a:buChar char="•"/>
            </a:pPr>
            <a:r>
              <a:rPr lang="en-US"/>
              <a:t>I/O status ( such as file resources ),</a:t>
            </a:r>
          </a:p>
          <a:p>
            <a:pPr>
              <a:buFontTx/>
              <a:buChar char="•"/>
            </a:pPr>
            <a:r>
              <a:rPr lang="en-US"/>
              <a:t>scheduling data ( relative priority, etc. )</a:t>
            </a:r>
          </a:p>
          <a:p>
            <a:pPr>
              <a:buFontTx/>
              <a:buChar char="•"/>
            </a:pPr>
            <a:r>
              <a:rPr lang="en-US"/>
              <a:t>Process State (so running, suspended, etc. is simply a field in the PCB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4301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4301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301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3014"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pic>
        <p:nvPicPr>
          <p:cNvPr id="43015" name="Picture 8"/>
          <p:cNvPicPr>
            <a:picLocks noGrp="1" noChangeAspect="1" noChangeArrowheads="1"/>
          </p:cNvPicPr>
          <p:nvPr>
            <p:ph sz="half" idx="2"/>
          </p:nvPr>
        </p:nvPicPr>
        <p:blipFill>
          <a:blip r:embed="rId2" cstate="print"/>
          <a:srcRect l="28017" t="731" r="28017" b="540"/>
          <a:stretch>
            <a:fillRect/>
          </a:stretch>
        </p:blipFill>
        <p:spPr>
          <a:xfrm>
            <a:off x="2101850" y="1116013"/>
            <a:ext cx="3670300" cy="4926012"/>
          </a:xfr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4403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4403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403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4038"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44039" name="Text Box 9"/>
          <p:cNvSpPr txBox="1">
            <a:spLocks noChangeArrowheads="1"/>
          </p:cNvSpPr>
          <p:nvPr/>
        </p:nvSpPr>
        <p:spPr bwMode="auto">
          <a:xfrm>
            <a:off x="400050" y="1085850"/>
            <a:ext cx="8420100" cy="4524375"/>
          </a:xfrm>
          <a:prstGeom prst="rect">
            <a:avLst/>
          </a:prstGeom>
          <a:noFill/>
          <a:ln w="9525">
            <a:noFill/>
            <a:miter lim="800000"/>
            <a:headEnd/>
            <a:tailEnd/>
          </a:ln>
        </p:spPr>
        <p:txBody>
          <a:bodyPr>
            <a:spAutoFit/>
          </a:bodyPr>
          <a:lstStyle/>
          <a:p>
            <a:r>
              <a:rPr lang="en-US" b="1" dirty="0"/>
              <a:t>Process Scheduling</a:t>
            </a:r>
            <a:endParaRPr lang="en-US" dirty="0"/>
          </a:p>
          <a:p>
            <a:r>
              <a:rPr lang="en-US" dirty="0"/>
              <a:t> </a:t>
            </a:r>
          </a:p>
          <a:p>
            <a:pPr>
              <a:buFont typeface="Arial" charset="0"/>
              <a:buChar char="•"/>
            </a:pPr>
            <a:r>
              <a:rPr lang="en-US" dirty="0"/>
              <a:t>CPU scheduling is the basis of multiprogramming operating systems. </a:t>
            </a:r>
          </a:p>
          <a:p>
            <a:pPr>
              <a:buFont typeface="Arial" charset="0"/>
              <a:buChar char="•"/>
            </a:pPr>
            <a:endParaRPr lang="en-US" dirty="0"/>
          </a:p>
          <a:p>
            <a:pPr>
              <a:buFont typeface="Arial" charset="0"/>
              <a:buChar char="•"/>
            </a:pPr>
            <a:r>
              <a:rPr lang="en-US" dirty="0"/>
              <a:t>By switching the CPU among processes, the operating system can make the computer more productive. </a:t>
            </a:r>
          </a:p>
          <a:p>
            <a:pPr>
              <a:buFont typeface="Arial" charset="0"/>
              <a:buChar char="•"/>
            </a:pPr>
            <a:endParaRPr lang="en-US" dirty="0"/>
          </a:p>
          <a:p>
            <a:pPr>
              <a:buFont typeface="Arial" charset="0"/>
              <a:buChar char="•"/>
            </a:pPr>
            <a:r>
              <a:rPr lang="en-US" dirty="0"/>
              <a:t>If there are several </a:t>
            </a:r>
            <a:r>
              <a:rPr lang="en-US" dirty="0" err="1" smtClean="0"/>
              <a:t>runnable</a:t>
            </a:r>
            <a:r>
              <a:rPr lang="en-US" dirty="0" smtClean="0"/>
              <a:t> </a:t>
            </a:r>
            <a:r>
              <a:rPr lang="en-US" dirty="0"/>
              <a:t>jobs, the operating system has to decide which job to run next, a process known as </a:t>
            </a:r>
            <a:r>
              <a:rPr lang="en-US" i="1" dirty="0"/>
              <a:t>Process Scheduling</a:t>
            </a:r>
            <a:r>
              <a:rPr lang="en-US" dirty="0"/>
              <a:t>. </a:t>
            </a:r>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dirty="0" smtClean="0">
                <a:solidFill>
                  <a:srgbClr val="FEF800"/>
                </a:solidFill>
                <a:latin typeface="Avant Garde" charset="0"/>
              </a:rPr>
              <a:t>Process</a:t>
            </a:r>
          </a:p>
        </p:txBody>
      </p:sp>
      <p:sp>
        <p:nvSpPr>
          <p:cNvPr id="4505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dirty="0" smtClean="0"/>
              <a:t> </a:t>
            </a:r>
            <a:endParaRPr lang="en-US" sz="1800" dirty="0" smtClean="0"/>
          </a:p>
          <a:p>
            <a:pPr marL="1377950" lvl="2" algn="just" eaLnBrk="1" hangingPunct="1">
              <a:buFont typeface="Wingdings" pitchFamily="2" charset="2"/>
              <a:buNone/>
            </a:pPr>
            <a:endParaRPr lang="en-US" sz="1800" dirty="0" smtClean="0"/>
          </a:p>
        </p:txBody>
      </p:sp>
      <p:sp>
        <p:nvSpPr>
          <p:cNvPr id="4506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506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506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45063" name="Text Box 9"/>
          <p:cNvSpPr txBox="1">
            <a:spLocks noChangeArrowheads="1"/>
          </p:cNvSpPr>
          <p:nvPr/>
        </p:nvSpPr>
        <p:spPr bwMode="auto">
          <a:xfrm>
            <a:off x="400050" y="1085850"/>
            <a:ext cx="8420100" cy="4524375"/>
          </a:xfrm>
          <a:prstGeom prst="rect">
            <a:avLst/>
          </a:prstGeom>
          <a:noFill/>
          <a:ln w="9525">
            <a:noFill/>
            <a:miter lim="800000"/>
            <a:headEnd/>
            <a:tailEnd/>
          </a:ln>
        </p:spPr>
        <p:txBody>
          <a:bodyPr>
            <a:spAutoFit/>
          </a:bodyPr>
          <a:lstStyle/>
          <a:p>
            <a:pPr>
              <a:buFont typeface="Arial" charset="0"/>
              <a:buChar char="•"/>
            </a:pPr>
            <a:r>
              <a:rPr lang="en-US" dirty="0"/>
              <a:t>The computer operator simply submitted the jobs in the order that they were delivered to him or her, and each job ran to completion. We can call this algorithm First come first served, or </a:t>
            </a:r>
            <a:r>
              <a:rPr lang="en-US" b="1" dirty="0"/>
              <a:t>FIFO (first in first out). </a:t>
            </a:r>
          </a:p>
          <a:p>
            <a:pPr>
              <a:buFont typeface="Arial" charset="0"/>
              <a:buChar char="•"/>
            </a:pPr>
            <a:endParaRPr lang="en-US" dirty="0"/>
          </a:p>
          <a:p>
            <a:pPr>
              <a:buFont typeface="Arial" charset="0"/>
              <a:buChar char="•"/>
            </a:pPr>
            <a:r>
              <a:rPr lang="en-US" dirty="0"/>
              <a:t>However, even this primitive system had problems. Suppose there are five jobs waiting to be run. Four of the five jobs will take about ten seconds each to run, and one will take ten minutes, but the ten-minute job was submitted first. </a:t>
            </a:r>
          </a:p>
          <a:p>
            <a:pPr>
              <a:buFont typeface="Arial" charset="0"/>
              <a:buChar char="•"/>
            </a:pPr>
            <a:endParaRPr lang="en-US" b="1" i="1" dirty="0"/>
          </a:p>
          <a:p>
            <a:pPr>
              <a:buFont typeface="Arial" charset="0"/>
              <a:buChar char="•"/>
            </a:pPr>
            <a:r>
              <a:rPr lang="en-US" b="1" i="1" dirty="0"/>
              <a:t>In a FIFO system, the </a:t>
            </a:r>
            <a:r>
              <a:rPr lang="en-US" b="1" i="1" dirty="0" smtClean="0"/>
              <a:t>fast </a:t>
            </a:r>
            <a:r>
              <a:rPr lang="en-US" b="1" i="1" dirty="0"/>
              <a:t>jobs will all be held up for a long time by a large job that happened to be delivered first.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4608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dirty="0" smtClean="0"/>
              <a:t> </a:t>
            </a:r>
            <a:endParaRPr lang="en-US" sz="1800" dirty="0" smtClean="0"/>
          </a:p>
          <a:p>
            <a:pPr marL="1377950" lvl="2" algn="just" eaLnBrk="1" hangingPunct="1">
              <a:buFont typeface="Wingdings" pitchFamily="2" charset="2"/>
              <a:buNone/>
            </a:pPr>
            <a:endParaRPr lang="en-US" sz="1800" dirty="0" smtClean="0"/>
          </a:p>
        </p:txBody>
      </p:sp>
      <p:sp>
        <p:nvSpPr>
          <p:cNvPr id="4608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6085"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6086"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46087" name="Text Box 9"/>
          <p:cNvSpPr txBox="1">
            <a:spLocks noChangeArrowheads="1"/>
          </p:cNvSpPr>
          <p:nvPr/>
        </p:nvSpPr>
        <p:spPr bwMode="auto">
          <a:xfrm>
            <a:off x="400050" y="1085850"/>
            <a:ext cx="8420100" cy="4154488"/>
          </a:xfrm>
          <a:prstGeom prst="rect">
            <a:avLst/>
          </a:prstGeom>
          <a:noFill/>
          <a:ln w="9525">
            <a:noFill/>
            <a:miter lim="800000"/>
            <a:headEnd/>
            <a:tailEnd/>
          </a:ln>
        </p:spPr>
        <p:txBody>
          <a:bodyPr>
            <a:spAutoFit/>
          </a:bodyPr>
          <a:lstStyle/>
          <a:p>
            <a:pPr>
              <a:buFont typeface="Arial" charset="0"/>
              <a:buChar char="•"/>
            </a:pPr>
            <a:r>
              <a:rPr lang="en-US" dirty="0"/>
              <a:t>This permitted the operator to run jobs using a </a:t>
            </a:r>
            <a:r>
              <a:rPr lang="en-US" b="1" i="1" dirty="0"/>
              <a:t>shortest job first</a:t>
            </a:r>
            <a:r>
              <a:rPr lang="en-US" b="1" dirty="0"/>
              <a:t> </a:t>
            </a:r>
            <a:r>
              <a:rPr lang="en-US" b="1" dirty="0" smtClean="0"/>
              <a:t>(SJF) </a:t>
            </a:r>
            <a:r>
              <a:rPr lang="en-US" dirty="0" smtClean="0"/>
              <a:t>algorithm</a:t>
            </a:r>
            <a:r>
              <a:rPr lang="en-US" dirty="0"/>
              <a:t>. </a:t>
            </a:r>
          </a:p>
          <a:p>
            <a:pPr>
              <a:buFont typeface="Arial" charset="0"/>
              <a:buChar char="•"/>
            </a:pPr>
            <a:endParaRPr lang="en-US" dirty="0"/>
          </a:p>
          <a:p>
            <a:pPr>
              <a:buFont typeface="Arial" charset="0"/>
              <a:buChar char="•"/>
            </a:pPr>
            <a:r>
              <a:rPr lang="en-US" dirty="0"/>
              <a:t>As the name implies, instead of running jobs in the order that they are delivered, the operator would search through all available jobs and run that job which had the shortest run time. </a:t>
            </a:r>
          </a:p>
          <a:p>
            <a:pPr>
              <a:buFont typeface="Arial" charset="0"/>
              <a:buChar char="•"/>
            </a:pPr>
            <a:endParaRPr lang="en-US" dirty="0"/>
          </a:p>
          <a:p>
            <a:pPr>
              <a:buFont typeface="Arial" charset="0"/>
              <a:buChar char="•"/>
            </a:pPr>
            <a:r>
              <a:rPr lang="en-US" dirty="0"/>
              <a:t>This is </a:t>
            </a:r>
            <a:r>
              <a:rPr lang="en-US" dirty="0" smtClean="0"/>
              <a:t>probably </a:t>
            </a:r>
            <a:r>
              <a:rPr lang="en-US" dirty="0"/>
              <a:t>the fastest job-scheduling algorithm. </a:t>
            </a:r>
          </a:p>
          <a:p>
            <a:pPr>
              <a:buFont typeface="Arial" charset="0"/>
              <a:buChar char="•"/>
            </a:pPr>
            <a:endParaRPr lang="en-US" dirty="0"/>
          </a:p>
          <a:p>
            <a:pPr>
              <a:buFont typeface="Arial" charset="0"/>
              <a:buChar char="•"/>
            </a:pPr>
            <a:r>
              <a:rPr lang="en-US" dirty="0"/>
              <a:t>If there are more processes, the </a:t>
            </a:r>
            <a:r>
              <a:rPr lang="en-US" dirty="0" smtClean="0"/>
              <a:t>rest </a:t>
            </a:r>
            <a:r>
              <a:rPr lang="en-US" dirty="0"/>
              <a:t>will have to wait until the CPU is free and can be rescheduled.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4710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4710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710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7110"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47111" name="Text Box 9"/>
          <p:cNvSpPr txBox="1">
            <a:spLocks noChangeArrowheads="1"/>
          </p:cNvSpPr>
          <p:nvPr/>
        </p:nvSpPr>
        <p:spPr bwMode="auto">
          <a:xfrm>
            <a:off x="400050" y="1085850"/>
            <a:ext cx="8058150" cy="5262563"/>
          </a:xfrm>
          <a:prstGeom prst="rect">
            <a:avLst/>
          </a:prstGeom>
          <a:noFill/>
          <a:ln w="9525">
            <a:noFill/>
            <a:miter lim="800000"/>
            <a:headEnd/>
            <a:tailEnd/>
          </a:ln>
        </p:spPr>
        <p:txBody>
          <a:bodyPr>
            <a:spAutoFit/>
          </a:bodyPr>
          <a:lstStyle/>
          <a:p>
            <a:r>
              <a:rPr lang="en-US" dirty="0"/>
              <a:t>The act of</a:t>
            </a:r>
            <a:r>
              <a:rPr lang="en-US" b="1" dirty="0"/>
              <a:t> Scheduling</a:t>
            </a:r>
            <a:r>
              <a:rPr lang="en-US" dirty="0"/>
              <a:t> a process means changing the active PCB pointed </a:t>
            </a:r>
            <a:r>
              <a:rPr lang="en-US" dirty="0" smtClean="0"/>
              <a:t>by </a:t>
            </a:r>
            <a:r>
              <a:rPr lang="en-US" dirty="0"/>
              <a:t>the CPU. Also called a </a:t>
            </a:r>
            <a:r>
              <a:rPr lang="en-US" b="1" dirty="0"/>
              <a:t>context switch. </a:t>
            </a:r>
          </a:p>
          <a:p>
            <a:pPr lvl="2"/>
            <a:endParaRPr lang="en-US" b="1" dirty="0"/>
          </a:p>
          <a:p>
            <a:r>
              <a:rPr lang="en-US" dirty="0"/>
              <a:t>A context switch is essentially the same as a process switch - it means that the memory, as seen by one process is changed to the memory seen by another process.</a:t>
            </a:r>
            <a:r>
              <a:rPr lang="en-US" b="1" dirty="0"/>
              <a:t>  </a:t>
            </a:r>
          </a:p>
          <a:p>
            <a:endParaRPr lang="en-US" b="1" dirty="0"/>
          </a:p>
          <a:p>
            <a:r>
              <a:rPr lang="en-US" b="1" dirty="0"/>
              <a:t>SCHEDULING QUEUES:</a:t>
            </a:r>
            <a:endParaRPr lang="en-US" dirty="0"/>
          </a:p>
          <a:p>
            <a:endParaRPr lang="en-US" dirty="0"/>
          </a:p>
          <a:p>
            <a:r>
              <a:rPr lang="en-US" dirty="0"/>
              <a:t>(Process is driven by events that are triggered by needs and availability )</a:t>
            </a:r>
          </a:p>
          <a:p>
            <a:r>
              <a:rPr lang="en-US" dirty="0"/>
              <a:t>Ready queue = contains those processes that are ready to run.</a:t>
            </a:r>
          </a:p>
          <a:p>
            <a:r>
              <a:rPr lang="en-US" dirty="0"/>
              <a:t>I/O queue (waiting state ) = holds those processes waiting for I/O service.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4813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4813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4813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48134"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48135" name="Rectangle 9"/>
          <p:cNvSpPr>
            <a:spLocks noChangeArrowheads="1"/>
          </p:cNvSpPr>
          <p:nvPr/>
        </p:nvSpPr>
        <p:spPr bwMode="auto">
          <a:xfrm>
            <a:off x="514350" y="1374775"/>
            <a:ext cx="7886700" cy="5262563"/>
          </a:xfrm>
          <a:prstGeom prst="rect">
            <a:avLst/>
          </a:prstGeom>
          <a:noFill/>
          <a:ln w="9525">
            <a:noFill/>
            <a:miter lim="800000"/>
            <a:headEnd/>
            <a:tailEnd/>
          </a:ln>
        </p:spPr>
        <p:txBody>
          <a:bodyPr>
            <a:spAutoFit/>
          </a:bodyPr>
          <a:lstStyle/>
          <a:p>
            <a:r>
              <a:rPr lang="en-US" b="1" dirty="0"/>
              <a:t>LONG TERM SCHEDULER</a:t>
            </a:r>
          </a:p>
          <a:p>
            <a:endParaRPr lang="en-US" dirty="0"/>
          </a:p>
          <a:p>
            <a:pPr>
              <a:buFont typeface="Arial" charset="0"/>
              <a:buChar char="•"/>
            </a:pPr>
            <a:r>
              <a:rPr lang="en-US" dirty="0"/>
              <a:t>Run seldom ( when job comes into memory )</a:t>
            </a:r>
          </a:p>
          <a:p>
            <a:pPr>
              <a:buFont typeface="Arial" charset="0"/>
              <a:buChar char="•"/>
            </a:pPr>
            <a:r>
              <a:rPr lang="en-US" dirty="0"/>
              <a:t>Controls degree of multiprogramming</a:t>
            </a:r>
          </a:p>
          <a:p>
            <a:pPr>
              <a:buFont typeface="Arial" charset="0"/>
              <a:buChar char="•"/>
            </a:pPr>
            <a:r>
              <a:rPr lang="en-US" dirty="0"/>
              <a:t>Tries to balance arrival and departure rate through an appropriate job mix.</a:t>
            </a:r>
          </a:p>
          <a:p>
            <a:pPr>
              <a:buFont typeface="Arial" charset="0"/>
              <a:buChar char="•"/>
            </a:pPr>
            <a:endParaRPr lang="en-US" dirty="0"/>
          </a:p>
          <a:p>
            <a:pPr>
              <a:buFont typeface="Arial" charset="0"/>
              <a:buChar char="•"/>
            </a:pPr>
            <a:r>
              <a:rPr lang="en-US" dirty="0"/>
              <a:t>There are always more processes than CPU </a:t>
            </a:r>
            <a:r>
              <a:rPr lang="en-US" dirty="0" smtClean="0"/>
              <a:t>that can </a:t>
            </a:r>
            <a:r>
              <a:rPr lang="en-US" dirty="0"/>
              <a:t>be executed by operating system. These processes are kept in large storage devices like disk later processing. The long-term scheduler select processes from this pool and loads them into memory. In memory these processes belong to a </a:t>
            </a:r>
            <a:r>
              <a:rPr lang="en-US" b="1" dirty="0"/>
              <a:t>ready Queue.</a:t>
            </a:r>
            <a:r>
              <a:rPr lang="en-US" dirty="0"/>
              <a:t> Queue is a type of data structure.</a:t>
            </a:r>
            <a:endParaRPr lang="en-US" b="1" dirty="0"/>
          </a:p>
          <a:p>
            <a:pPr>
              <a:buFont typeface="Arial" charset="0"/>
              <a:buChar char="•"/>
            </a:pP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5017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018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018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018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486407" name="Rectangle 7"/>
          <p:cNvSpPr>
            <a:spLocks noChangeArrowheads="1"/>
          </p:cNvSpPr>
          <p:nvPr/>
        </p:nvSpPr>
        <p:spPr bwMode="auto">
          <a:xfrm>
            <a:off x="514350" y="1374775"/>
            <a:ext cx="7886700" cy="4044950"/>
          </a:xfrm>
          <a:prstGeom prst="rect">
            <a:avLst/>
          </a:prstGeom>
          <a:noFill/>
          <a:ln w="9525">
            <a:noFill/>
            <a:miter lim="800000"/>
            <a:headEnd/>
            <a:tailEnd/>
          </a:ln>
          <a:effectLst/>
        </p:spPr>
        <p:txBody>
          <a:bodyPr>
            <a:spAutoFit/>
          </a:bodyPr>
          <a:lstStyle/>
          <a:p>
            <a:pPr>
              <a:defRPr/>
            </a:pPr>
            <a:r>
              <a:rPr lang="en-US" b="1" dirty="0">
                <a:cs typeface="+mn-cs"/>
              </a:rPr>
              <a:t>SHORT TERM  SCHEDULER</a:t>
            </a:r>
            <a:endParaRPr lang="en-US" dirty="0">
              <a:cs typeface="+mn-cs"/>
            </a:endParaRPr>
          </a:p>
          <a:p>
            <a:pPr>
              <a:defRPr/>
            </a:pPr>
            <a:endParaRPr lang="en-US" dirty="0">
              <a:cs typeface="+mn-cs"/>
            </a:endParaRPr>
          </a:p>
          <a:p>
            <a:pPr>
              <a:defRPr/>
            </a:pPr>
            <a:r>
              <a:rPr lang="en-US" dirty="0">
                <a:cs typeface="+mn-cs"/>
              </a:rPr>
              <a:t>Code to take a process off the ready queue and run that process (also called </a:t>
            </a:r>
            <a:r>
              <a:rPr lang="en-US" b="1" dirty="0">
                <a:cs typeface="+mn-cs"/>
              </a:rPr>
              <a:t>dispatcher</a:t>
            </a:r>
            <a:r>
              <a:rPr lang="en-US" dirty="0">
                <a:cs typeface="+mn-cs"/>
              </a:rPr>
              <a:t>).</a:t>
            </a:r>
          </a:p>
          <a:p>
            <a:pPr lvl="1">
              <a:defRPr/>
            </a:pPr>
            <a:r>
              <a:rPr lang="en-US" dirty="0">
                <a:cs typeface="+mn-cs"/>
              </a:rPr>
              <a:t>a)  Always takes the first process on the queue (no intelligence required)</a:t>
            </a:r>
          </a:p>
          <a:p>
            <a:pPr marL="914400" lvl="1" indent="-457200">
              <a:buFontTx/>
              <a:buAutoNum type="alphaLcParenR" startAt="2"/>
              <a:defRPr/>
            </a:pPr>
            <a:r>
              <a:rPr lang="en-US" dirty="0">
                <a:cs typeface="+mn-cs"/>
              </a:rPr>
              <a:t>Places the process on the processor.</a:t>
            </a:r>
          </a:p>
          <a:p>
            <a:pPr marL="914400" lvl="1" indent="-457200">
              <a:buFontTx/>
              <a:buAutoNum type="alphaLcParenR" startAt="2"/>
              <a:defRPr/>
            </a:pPr>
            <a:endParaRPr lang="en-US" dirty="0">
              <a:cs typeface="+mn-cs"/>
            </a:endParaRPr>
          </a:p>
          <a:p>
            <a:pPr marL="914400" lvl="1" indent="-457200">
              <a:buFontTx/>
              <a:buAutoNum type="alphaLcParenR" startAt="2"/>
              <a:defRPr/>
            </a:pPr>
            <a:endParaRPr lang="en-US" dirty="0">
              <a:cs typeface="+mn-cs"/>
            </a:endParaRPr>
          </a:p>
          <a:p>
            <a:pPr>
              <a:defRPr/>
            </a:pPr>
            <a:endParaRPr lang="en-US" dirty="0">
              <a:cs typeface="+mn-cs"/>
            </a:endParaRPr>
          </a:p>
          <a:p>
            <a:pPr algn="just" eaLnBrk="0" hangingPunct="0">
              <a:lnSpc>
                <a:spcPct val="50000"/>
              </a:lnSpc>
              <a:spcBef>
                <a:spcPct val="20000"/>
              </a:spcBef>
              <a:buFont typeface="Arial Unicode MS" pitchFamily="34" charset="-128"/>
              <a:buNone/>
              <a:defRPr/>
            </a:pPr>
            <a:r>
              <a:rPr lang="en-US" dirty="0">
                <a:cs typeface="+mn-cs"/>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7171"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smtClean="0"/>
              <a:t> </a:t>
            </a:r>
            <a:endParaRPr lang="en-US" sz="2000" smtClean="0"/>
          </a:p>
          <a:p>
            <a:pPr marL="1377950" lvl="2" algn="just" eaLnBrk="1" hangingPunct="1">
              <a:buFont typeface="Wingdings" pitchFamily="2" charset="2"/>
              <a:buNone/>
            </a:pPr>
            <a:endParaRPr lang="en-US" sz="2000" smtClean="0"/>
          </a:p>
        </p:txBody>
      </p:sp>
      <p:sp>
        <p:nvSpPr>
          <p:cNvPr id="717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95000"/>
              </a:lnSpc>
              <a:spcBef>
                <a:spcPct val="20000"/>
              </a:spcBef>
            </a:pPr>
            <a:r>
              <a:rPr lang="en-US" dirty="0"/>
              <a:t>A mechanism for scheduling jobs or processes. Scheduling can be as simple as running the next process, or it can use relatively complex rules to pick a running process.</a:t>
            </a:r>
          </a:p>
          <a:p>
            <a:pPr marL="669925" lvl="1" indent="-325438" algn="just">
              <a:lnSpc>
                <a:spcPct val="95000"/>
              </a:lnSpc>
              <a:spcBef>
                <a:spcPct val="20000"/>
              </a:spcBef>
              <a:buClr>
                <a:schemeClr val="tx1"/>
              </a:buClr>
              <a:buFont typeface="Wingdings" pitchFamily="2" charset="2"/>
              <a:buNone/>
            </a:pPr>
            <a:endParaRPr lang="en-US" dirty="0"/>
          </a:p>
          <a:p>
            <a:pPr marL="342900" indent="-342900">
              <a:lnSpc>
                <a:spcPct val="95000"/>
              </a:lnSpc>
              <a:spcBef>
                <a:spcPct val="20000"/>
              </a:spcBef>
            </a:pPr>
            <a:r>
              <a:rPr lang="en-US" dirty="0"/>
              <a:t>A method for simultaneous CPU execution and IO handling.  Processing is going on even as IO is occurring in preparation for future CPU work</a:t>
            </a:r>
            <a:r>
              <a:rPr lang="en-US" dirty="0" smtClean="0"/>
              <a:t>.</a:t>
            </a:r>
          </a:p>
          <a:p>
            <a:pPr marL="342900" indent="-342900">
              <a:lnSpc>
                <a:spcPct val="95000"/>
              </a:lnSpc>
              <a:spcBef>
                <a:spcPct val="20000"/>
              </a:spcBef>
            </a:pPr>
            <a:endParaRPr lang="en-US" dirty="0" smtClean="0"/>
          </a:p>
          <a:p>
            <a:pPr marL="342900" indent="-342900">
              <a:lnSpc>
                <a:spcPct val="95000"/>
              </a:lnSpc>
              <a:spcBef>
                <a:spcPct val="20000"/>
              </a:spcBef>
            </a:pPr>
            <a:r>
              <a:rPr lang="en-US" dirty="0" smtClean="0"/>
              <a:t>Examples of OS: Windows, Linux, Unix, </a:t>
            </a:r>
            <a:r>
              <a:rPr lang="en-US" dirty="0" err="1" smtClean="0"/>
              <a:t>MacOs</a:t>
            </a:r>
            <a:r>
              <a:rPr lang="en-US" dirty="0" smtClean="0"/>
              <a:t> etc</a:t>
            </a:r>
            <a:endParaRPr lang="en-US" dirty="0"/>
          </a:p>
          <a:p>
            <a:pPr marL="342900" indent="-342900">
              <a:lnSpc>
                <a:spcPct val="95000"/>
              </a:lnSpc>
              <a:spcBef>
                <a:spcPct val="20000"/>
              </a:spcBef>
            </a:pPr>
            <a:endParaRPr lang="en-US" dirty="0"/>
          </a:p>
          <a:p>
            <a:pPr marL="342900" indent="-342900">
              <a:lnSpc>
                <a:spcPct val="95000"/>
              </a:lnSpc>
              <a:spcBef>
                <a:spcPct val="20000"/>
              </a:spcBef>
            </a:pPr>
            <a:r>
              <a:rPr lang="en-US" sz="2800" b="1" dirty="0">
                <a:latin typeface="Arial" charset="0"/>
              </a:rPr>
              <a:t> </a:t>
            </a:r>
          </a:p>
          <a:p>
            <a:pPr marL="342900" indent="-342900">
              <a:lnSpc>
                <a:spcPct val="80000"/>
              </a:lnSpc>
              <a:spcBef>
                <a:spcPct val="20000"/>
              </a:spcBef>
            </a:pPr>
            <a:endParaRPr lang="en-US" dirty="0">
              <a:latin typeface="Arial" charset="0"/>
            </a:endParaRPr>
          </a:p>
          <a:p>
            <a:pPr marL="342900" indent="-342900">
              <a:lnSpc>
                <a:spcPct val="80000"/>
              </a:lnSpc>
              <a:spcBef>
                <a:spcPct val="20000"/>
              </a:spcBef>
            </a:pPr>
            <a:r>
              <a:rPr lang="en-US" b="1" dirty="0">
                <a:latin typeface="Arial" charset="0"/>
              </a:rPr>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5120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120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1205"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1206"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1207" name="Rectangle 7"/>
          <p:cNvSpPr>
            <a:spLocks noChangeArrowheads="1"/>
          </p:cNvSpPr>
          <p:nvPr/>
        </p:nvSpPr>
        <p:spPr bwMode="auto">
          <a:xfrm>
            <a:off x="514350" y="1009650"/>
            <a:ext cx="7886700" cy="4783138"/>
          </a:xfrm>
          <a:prstGeom prst="rect">
            <a:avLst/>
          </a:prstGeom>
          <a:noFill/>
          <a:ln w="9525">
            <a:noFill/>
            <a:miter lim="800000"/>
            <a:headEnd/>
            <a:tailEnd/>
          </a:ln>
        </p:spPr>
        <p:txBody>
          <a:bodyPr>
            <a:spAutoFit/>
          </a:bodyPr>
          <a:lstStyle/>
          <a:p>
            <a:r>
              <a:rPr lang="en-US" dirty="0"/>
              <a:t>It allocates </a:t>
            </a:r>
            <a:r>
              <a:rPr lang="en-US" dirty="0" smtClean="0"/>
              <a:t>processes that </a:t>
            </a:r>
            <a:r>
              <a:rPr lang="en-US" dirty="0"/>
              <a:t>belong to ready queue to CPU for immediate processing. </a:t>
            </a:r>
          </a:p>
          <a:p>
            <a:endParaRPr lang="en-US" dirty="0"/>
          </a:p>
          <a:p>
            <a:r>
              <a:rPr lang="en-US" dirty="0"/>
              <a:t>Its main objective is to maximize CPU </a:t>
            </a:r>
            <a:r>
              <a:rPr lang="en-US" dirty="0" smtClean="0"/>
              <a:t>utilization. </a:t>
            </a:r>
            <a:r>
              <a:rPr lang="en-US" dirty="0"/>
              <a:t>Compared to the other two </a:t>
            </a:r>
            <a:r>
              <a:rPr lang="en-US" dirty="0" smtClean="0"/>
              <a:t>schedulers, </a:t>
            </a:r>
            <a:r>
              <a:rPr lang="en-US" dirty="0"/>
              <a:t>it is more frequent. </a:t>
            </a:r>
          </a:p>
          <a:p>
            <a:endParaRPr lang="en-US" dirty="0"/>
          </a:p>
          <a:p>
            <a:r>
              <a:rPr lang="en-US" dirty="0"/>
              <a:t>It must select a new process for execution quite often because a CPU execute a process only for millisecond before it goes for I/O operation. </a:t>
            </a:r>
          </a:p>
          <a:p>
            <a:pPr marL="914400" lvl="1" indent="-457200">
              <a:buFontTx/>
              <a:buAutoNum type="alphaLcParenR" startAt="2"/>
            </a:pPr>
            <a:endParaRPr lang="en-US" dirty="0"/>
          </a:p>
          <a:p>
            <a:pPr marL="914400" lvl="1" indent="-457200">
              <a:buFontTx/>
              <a:buAutoNum type="alphaLcParenR" startAt="2"/>
            </a:pPr>
            <a:endParaRPr lang="en-US" dirty="0"/>
          </a:p>
          <a:p>
            <a:endParaRPr lang="en-US" dirty="0"/>
          </a:p>
          <a:p>
            <a:pPr algn="just" eaLnBrk="0" hangingPunct="0">
              <a:lnSpc>
                <a:spcPct val="50000"/>
              </a:lnSpc>
              <a:spcBef>
                <a:spcPct val="20000"/>
              </a:spcBef>
              <a:buFont typeface="Arial Unicode MS" pitchFamily="34" charset="-128"/>
              <a:buNone/>
            </a:pPr>
            <a:r>
              <a:rPr lang="en-US" dirty="0"/>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5222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222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222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2230"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2231" name="Rectangle 7"/>
          <p:cNvSpPr>
            <a:spLocks noChangeArrowheads="1"/>
          </p:cNvSpPr>
          <p:nvPr/>
        </p:nvSpPr>
        <p:spPr bwMode="auto">
          <a:xfrm>
            <a:off x="514350" y="1374775"/>
            <a:ext cx="7886700" cy="2678113"/>
          </a:xfrm>
          <a:prstGeom prst="rect">
            <a:avLst/>
          </a:prstGeom>
          <a:noFill/>
          <a:ln w="9525">
            <a:noFill/>
            <a:miter lim="800000"/>
            <a:headEnd/>
            <a:tailEnd/>
          </a:ln>
        </p:spPr>
        <p:txBody>
          <a:bodyPr>
            <a:spAutoFit/>
          </a:bodyPr>
          <a:lstStyle/>
          <a:p>
            <a:r>
              <a:rPr lang="en-US" b="1"/>
              <a:t>MEDIUM TERM SCHEDULER</a:t>
            </a:r>
          </a:p>
          <a:p>
            <a:endParaRPr lang="en-US"/>
          </a:p>
          <a:p>
            <a:pPr>
              <a:buFont typeface="Arial" charset="0"/>
              <a:buChar char="•"/>
            </a:pPr>
            <a:r>
              <a:rPr lang="en-US"/>
              <a:t>Mixture of CPU and memory resource management.</a:t>
            </a:r>
          </a:p>
          <a:p>
            <a:pPr>
              <a:buFont typeface="Arial" charset="0"/>
              <a:buChar char="•"/>
            </a:pPr>
            <a:r>
              <a:rPr lang="en-US"/>
              <a:t>Swap out/in jobs to improve mix and to get memory.</a:t>
            </a:r>
          </a:p>
          <a:p>
            <a:pPr>
              <a:buFont typeface="Arial" charset="0"/>
              <a:buChar char="•"/>
            </a:pPr>
            <a:r>
              <a:rPr lang="en-US"/>
              <a:t>Controls change of priority.</a:t>
            </a:r>
          </a:p>
          <a:p>
            <a:pPr>
              <a:buFont typeface="Arial" charset="0"/>
              <a:buChar char="•"/>
            </a:pPr>
            <a:endParaRPr lang="en-US"/>
          </a:p>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5325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325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325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3254"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3255" name="Rectangle 7"/>
          <p:cNvSpPr>
            <a:spLocks noChangeArrowheads="1"/>
          </p:cNvSpPr>
          <p:nvPr/>
        </p:nvSpPr>
        <p:spPr bwMode="auto">
          <a:xfrm>
            <a:off x="514350" y="1374775"/>
            <a:ext cx="7886700" cy="5890843"/>
          </a:xfrm>
          <a:prstGeom prst="rect">
            <a:avLst/>
          </a:prstGeom>
          <a:noFill/>
          <a:ln w="9525">
            <a:noFill/>
            <a:miter lim="800000"/>
            <a:headEnd/>
            <a:tailEnd/>
          </a:ln>
        </p:spPr>
        <p:txBody>
          <a:bodyPr>
            <a:spAutoFit/>
          </a:bodyPr>
          <a:lstStyle/>
          <a:p>
            <a:r>
              <a:rPr lang="en-US" dirty="0"/>
              <a:t>Most of the processes require some I/O operation. </a:t>
            </a:r>
          </a:p>
          <a:p>
            <a:endParaRPr lang="en-US" dirty="0"/>
          </a:p>
          <a:p>
            <a:r>
              <a:rPr lang="en-US" dirty="0"/>
              <a:t>In that case, it may become suspended for I/O operation after running a while.</a:t>
            </a:r>
          </a:p>
          <a:p>
            <a:endParaRPr lang="en-US" dirty="0"/>
          </a:p>
          <a:p>
            <a:r>
              <a:rPr lang="en-US" dirty="0"/>
              <a:t> It is beneficial to remove these process (suspended) from main memory to hard disk to make room for other processes. </a:t>
            </a:r>
          </a:p>
          <a:p>
            <a:endParaRPr lang="en-US" dirty="0"/>
          </a:p>
          <a:p>
            <a:r>
              <a:rPr lang="en-US" dirty="0"/>
              <a:t>At some later time these process can be reloaded into memory and continued </a:t>
            </a:r>
            <a:r>
              <a:rPr lang="en-US" dirty="0" smtClean="0"/>
              <a:t>from where it </a:t>
            </a:r>
            <a:r>
              <a:rPr lang="en-US" dirty="0"/>
              <a:t>was left earlier. </a:t>
            </a:r>
            <a:r>
              <a:rPr lang="en-US" dirty="0" smtClean="0"/>
              <a:t>Saving the </a:t>
            </a:r>
            <a:r>
              <a:rPr lang="en-US" dirty="0"/>
              <a:t>suspended processes is said to be swapped out or rolled out. The process is swapped in and swapped out by </a:t>
            </a:r>
            <a:r>
              <a:rPr lang="en-US" b="1" dirty="0"/>
              <a:t>medium term scheduler.</a:t>
            </a:r>
          </a:p>
          <a:p>
            <a:endParaRPr lang="en-US" dirty="0"/>
          </a:p>
          <a:p>
            <a:pPr algn="just" eaLnBrk="0" hangingPunct="0">
              <a:lnSpc>
                <a:spcPct val="50000"/>
              </a:lnSpc>
              <a:spcBef>
                <a:spcPct val="20000"/>
              </a:spcBef>
              <a:buFont typeface="Arial Unicode MS" pitchFamily="34" charset="-128"/>
              <a:buNone/>
            </a:pPr>
            <a:r>
              <a:rPr lang="en-US" dirty="0"/>
              <a:t>.</a:t>
            </a:r>
          </a:p>
          <a:p>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5427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427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427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4278"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4279" name="Rectangle 7"/>
          <p:cNvSpPr>
            <a:spLocks noChangeArrowheads="1"/>
          </p:cNvSpPr>
          <p:nvPr/>
        </p:nvSpPr>
        <p:spPr bwMode="auto">
          <a:xfrm>
            <a:off x="514350" y="1374775"/>
            <a:ext cx="7886700" cy="5521325"/>
          </a:xfrm>
          <a:prstGeom prst="rect">
            <a:avLst/>
          </a:prstGeom>
          <a:noFill/>
          <a:ln w="9525">
            <a:noFill/>
            <a:miter lim="800000"/>
            <a:headEnd/>
            <a:tailEnd/>
          </a:ln>
        </p:spPr>
        <p:txBody>
          <a:bodyPr>
            <a:spAutoFit/>
          </a:bodyPr>
          <a:lstStyle/>
          <a:p>
            <a:r>
              <a:rPr lang="en-US"/>
              <a:t>The </a:t>
            </a:r>
            <a:r>
              <a:rPr lang="en-US" b="1"/>
              <a:t>medium term scheduler </a:t>
            </a:r>
            <a:r>
              <a:rPr lang="en-US"/>
              <a:t>has nothing to do with suspended processes. </a:t>
            </a:r>
          </a:p>
          <a:p>
            <a:endParaRPr lang="en-US"/>
          </a:p>
          <a:p>
            <a:r>
              <a:rPr lang="en-US"/>
              <a:t>But the moment the suspending condition is fulfilled the medium term scheduler get activated to allocate the memory and swap in the process and make it ready for commenting CPU resources. </a:t>
            </a:r>
          </a:p>
          <a:p>
            <a:endParaRPr lang="en-US"/>
          </a:p>
          <a:p>
            <a:r>
              <a:rPr lang="en-US"/>
              <a:t>In order to work properly, the medium term scheduler must be provided with information about the memory requirement of swapped out processes, which is usually recorded at time of swapping and stored in related process control block.</a:t>
            </a:r>
          </a:p>
          <a:p>
            <a:endParaRPr lang="en-US"/>
          </a:p>
          <a:p>
            <a:pPr algn="just" eaLnBrk="0" hangingPunct="0">
              <a:lnSpc>
                <a:spcPct val="50000"/>
              </a:lnSpc>
              <a:spcBef>
                <a:spcPct val="20000"/>
              </a:spcBef>
              <a:buFont typeface="Arial Unicode MS" pitchFamily="34" charset="-128"/>
              <a:buNone/>
            </a:pPr>
            <a:r>
              <a:rPr lang="en-US"/>
              <a:t>.</a:t>
            </a:r>
          </a:p>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5529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530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530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530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pic>
        <p:nvPicPr>
          <p:cNvPr id="55303" name="Picture 8"/>
          <p:cNvPicPr>
            <a:picLocks noGrp="1" noChangeAspect="1" noChangeArrowheads="1"/>
          </p:cNvPicPr>
          <p:nvPr>
            <p:ph sz="half" idx="2"/>
          </p:nvPr>
        </p:nvPicPr>
        <p:blipFill>
          <a:blip r:embed="rId2" cstate="print"/>
          <a:srcRect l="526" t="14200" r="777" b="14200"/>
          <a:stretch>
            <a:fillRect/>
          </a:stretch>
        </p:blipFill>
        <p:spPr>
          <a:xfrm>
            <a:off x="0" y="1211263"/>
            <a:ext cx="8951913" cy="4868862"/>
          </a:xfr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 Scheduling</a:t>
            </a:r>
          </a:p>
        </p:txBody>
      </p:sp>
      <p:sp>
        <p:nvSpPr>
          <p:cNvPr id="5632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632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6325"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6326"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6327" name="Rectangle 9"/>
          <p:cNvSpPr>
            <a:spLocks noChangeArrowheads="1"/>
          </p:cNvSpPr>
          <p:nvPr/>
        </p:nvSpPr>
        <p:spPr bwMode="auto">
          <a:xfrm>
            <a:off x="228600" y="1009650"/>
            <a:ext cx="8401050" cy="6370638"/>
          </a:xfrm>
          <a:prstGeom prst="rect">
            <a:avLst/>
          </a:prstGeom>
          <a:noFill/>
          <a:ln w="9525">
            <a:noFill/>
            <a:miter lim="800000"/>
            <a:headEnd/>
            <a:tailEnd/>
          </a:ln>
        </p:spPr>
        <p:txBody>
          <a:bodyPr>
            <a:spAutoFit/>
          </a:bodyPr>
          <a:lstStyle/>
          <a:p>
            <a:r>
              <a:rPr lang="en-US" b="1" dirty="0"/>
              <a:t>First come first served scheduling</a:t>
            </a:r>
            <a:endParaRPr lang="en-US" dirty="0"/>
          </a:p>
          <a:p>
            <a:r>
              <a:rPr lang="en-US" b="1" dirty="0"/>
              <a:t> </a:t>
            </a:r>
            <a:endParaRPr lang="en-US" dirty="0"/>
          </a:p>
          <a:p>
            <a:r>
              <a:rPr lang="en-US" dirty="0"/>
              <a:t>The process that requests the CPU first is allocated the CPU first. The average waiting time for FCFS policy is often quite long. Example:</a:t>
            </a:r>
          </a:p>
          <a:p>
            <a:r>
              <a:rPr lang="en-US" dirty="0"/>
              <a:t>Consider the following set of processes that arrive at time 0.</a:t>
            </a:r>
            <a:r>
              <a:rPr lang="en-US" b="1" dirty="0"/>
              <a:t> </a:t>
            </a:r>
            <a:endParaRPr lang="en-US" dirty="0"/>
          </a:p>
          <a:p>
            <a:r>
              <a:rPr lang="en-US" b="1" dirty="0"/>
              <a:t>Process		CPU Burst Time (ms</a:t>
            </a:r>
            <a:r>
              <a:rPr lang="en-US" dirty="0"/>
              <a:t>)</a:t>
            </a:r>
          </a:p>
          <a:p>
            <a:r>
              <a:rPr lang="en-US" dirty="0"/>
              <a:t>    	P1				24</a:t>
            </a:r>
          </a:p>
          <a:p>
            <a:r>
              <a:rPr lang="en-US" dirty="0"/>
              <a:t>	P2				3</a:t>
            </a:r>
          </a:p>
          <a:p>
            <a:r>
              <a:rPr lang="en-US" dirty="0"/>
              <a:t>	P3				3</a:t>
            </a:r>
          </a:p>
          <a:p>
            <a:r>
              <a:rPr lang="en-US" dirty="0"/>
              <a:t>Suppose that processes arrive in the order: P1, P2, P3, we get the result </a:t>
            </a:r>
          </a:p>
          <a:p>
            <a:r>
              <a:rPr lang="en-US" dirty="0"/>
              <a:t>Waiting time for P1 = 0; P2 = 24; P3 = </a:t>
            </a:r>
            <a:r>
              <a:rPr lang="en-US" dirty="0" smtClean="0"/>
              <a:t>27</a:t>
            </a:r>
            <a:endParaRPr lang="en-US" dirty="0"/>
          </a:p>
          <a:p>
            <a:r>
              <a:rPr lang="en-US" dirty="0"/>
              <a:t>Ave. waiting time: (0 + 24 + 27) /3 = 17 </a:t>
            </a:r>
            <a:r>
              <a:rPr lang="en-US" dirty="0" err="1"/>
              <a:t>ms.</a:t>
            </a:r>
            <a:endParaRPr lang="en-US" dirty="0"/>
          </a:p>
          <a:p>
            <a:endParaRPr lang="en-US" dirty="0"/>
          </a:p>
          <a:p>
            <a:endParaRPr lang="en-US" dirty="0"/>
          </a:p>
          <a:p>
            <a:pPr eaLnBrk="0" hangingPunct="0">
              <a:spcBef>
                <a:spcPct val="50000"/>
              </a:spcBef>
              <a:buFont typeface="Arial Unicode MS" pitchFamily="34" charset="-128"/>
              <a:buNone/>
            </a:pPr>
            <a:endParaRPr lang="en-US" sz="1600" dirty="0">
              <a:latin typeface="Arial"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 Scheduling</a:t>
            </a:r>
          </a:p>
        </p:txBody>
      </p:sp>
      <p:sp>
        <p:nvSpPr>
          <p:cNvPr id="5734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734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734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7350"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7351" name="Rectangle 9"/>
          <p:cNvSpPr>
            <a:spLocks noChangeArrowheads="1"/>
          </p:cNvSpPr>
          <p:nvPr/>
        </p:nvSpPr>
        <p:spPr bwMode="auto">
          <a:xfrm>
            <a:off x="228600" y="1009650"/>
            <a:ext cx="8401050" cy="3416300"/>
          </a:xfrm>
          <a:prstGeom prst="rect">
            <a:avLst/>
          </a:prstGeom>
          <a:noFill/>
          <a:ln w="9525">
            <a:noFill/>
            <a:miter lim="800000"/>
            <a:headEnd/>
            <a:tailEnd/>
          </a:ln>
        </p:spPr>
        <p:txBody>
          <a:bodyPr>
            <a:spAutoFit/>
          </a:bodyPr>
          <a:lstStyle/>
          <a:p>
            <a:r>
              <a:rPr lang="en-US" b="1"/>
              <a:t>First come first served scheduling</a:t>
            </a:r>
            <a:endParaRPr lang="en-US"/>
          </a:p>
          <a:p>
            <a:r>
              <a:rPr lang="en-US" b="1"/>
              <a:t> </a:t>
            </a:r>
            <a:endParaRPr lang="en-US"/>
          </a:p>
          <a:p>
            <a:r>
              <a:rPr lang="en-US"/>
              <a:t>If the processes arrive in the order: P2, P3, P1</a:t>
            </a:r>
          </a:p>
          <a:p>
            <a:endParaRPr lang="en-US"/>
          </a:p>
          <a:p>
            <a:r>
              <a:rPr lang="en-US"/>
              <a:t>Waiting time for P1 = 6; P2 = 0; P3 = 3</a:t>
            </a:r>
          </a:p>
          <a:p>
            <a:r>
              <a:rPr lang="en-US"/>
              <a:t>Ave. waiting time : (6 + 0 + 3)/3 = 3</a:t>
            </a:r>
          </a:p>
          <a:p>
            <a:endParaRPr lang="en-US"/>
          </a:p>
          <a:p>
            <a:endParaRPr lang="en-US"/>
          </a:p>
          <a:p>
            <a:pPr eaLnBrk="0" hangingPunct="0">
              <a:spcBef>
                <a:spcPct val="50000"/>
              </a:spcBef>
              <a:buFont typeface="Arial Unicode MS" pitchFamily="34" charset="-128"/>
              <a:buNone/>
            </a:pPr>
            <a:endParaRPr lang="en-US" sz="1600">
              <a:latin typeface="Arial"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EF800"/>
                </a:solidFill>
              </a:rPr>
              <a:t>SJF Scheduling</a:t>
            </a:r>
          </a:p>
        </p:txBody>
      </p:sp>
      <p:sp>
        <p:nvSpPr>
          <p:cNvPr id="58371" name="Text Placeholder 2"/>
          <p:cNvSpPr>
            <a:spLocks noGrp="1"/>
          </p:cNvSpPr>
          <p:nvPr>
            <p:ph type="body" sz="half" idx="1"/>
          </p:nvPr>
        </p:nvSpPr>
        <p:spPr>
          <a:xfrm>
            <a:off x="242888" y="1014413"/>
            <a:ext cx="8539162" cy="5224462"/>
          </a:xfrm>
        </p:spPr>
        <p:txBody>
          <a:bodyPr/>
          <a:lstStyle/>
          <a:p>
            <a:r>
              <a:rPr lang="en-US" sz="2000" smtClean="0"/>
              <a:t>Associate with each process the length of its next CPU burst. Use these lengths to  schedule the process with the shortest time.</a:t>
            </a:r>
          </a:p>
        </p:txBody>
      </p:sp>
      <p:pic>
        <p:nvPicPr>
          <p:cNvPr id="58372" name="Picture 2"/>
          <p:cNvPicPr>
            <a:picLocks noChangeAspect="1" noChangeArrowheads="1"/>
          </p:cNvPicPr>
          <p:nvPr/>
        </p:nvPicPr>
        <p:blipFill>
          <a:blip r:embed="rId2" cstate="print"/>
          <a:srcRect/>
          <a:stretch>
            <a:fillRect/>
          </a:stretch>
        </p:blipFill>
        <p:spPr bwMode="auto">
          <a:xfrm>
            <a:off x="914400" y="1900238"/>
            <a:ext cx="7277100" cy="4449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JOB</a:t>
            </a:r>
          </a:p>
        </p:txBody>
      </p:sp>
      <p:sp>
        <p:nvSpPr>
          <p:cNvPr id="5939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5939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5939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59398"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9399"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59400" name="Text Box 8"/>
          <p:cNvSpPr txBox="1">
            <a:spLocks noChangeArrowheads="1"/>
          </p:cNvSpPr>
          <p:nvPr/>
        </p:nvSpPr>
        <p:spPr bwMode="auto">
          <a:xfrm>
            <a:off x="419100" y="1733550"/>
            <a:ext cx="8229600" cy="2678113"/>
          </a:xfrm>
          <a:prstGeom prst="rect">
            <a:avLst/>
          </a:prstGeom>
          <a:noFill/>
          <a:ln w="9525">
            <a:noFill/>
            <a:miter lim="800000"/>
            <a:headEnd/>
            <a:tailEnd/>
          </a:ln>
        </p:spPr>
        <p:txBody>
          <a:bodyPr>
            <a:spAutoFit/>
          </a:bodyPr>
          <a:lstStyle/>
          <a:p>
            <a:pPr marL="457200" indent="-457200"/>
            <a:r>
              <a:rPr lang="en-US" b="1"/>
              <a:t>CPU bound: P</a:t>
            </a:r>
            <a:r>
              <a:rPr lang="en-US"/>
              <a:t>rocesses that perform computations with little</a:t>
            </a:r>
          </a:p>
          <a:p>
            <a:pPr marL="457200" indent="-457200"/>
            <a:r>
              <a:rPr lang="en-US"/>
              <a:t>I/O operations. Scientific and engineering computations usually </a:t>
            </a:r>
          </a:p>
          <a:p>
            <a:pPr marL="457200" indent="-457200"/>
            <a:r>
              <a:rPr lang="en-US"/>
              <a:t>fall in this category.</a:t>
            </a:r>
          </a:p>
          <a:p>
            <a:pPr marL="457200" indent="-457200"/>
            <a:endParaRPr lang="en-US"/>
          </a:p>
          <a:p>
            <a:pPr marL="457200" indent="-457200"/>
            <a:r>
              <a:rPr lang="en-US" b="1"/>
              <a:t>I/O bound: </a:t>
            </a:r>
            <a:r>
              <a:rPr lang="en-US"/>
              <a:t>Processes that perform I/O operations with little</a:t>
            </a:r>
          </a:p>
          <a:p>
            <a:pPr marL="457200" indent="-457200"/>
            <a:r>
              <a:rPr lang="en-US"/>
              <a:t>computation. Commercial data processing applications usually</a:t>
            </a:r>
          </a:p>
          <a:p>
            <a:pPr marL="457200" indent="-457200"/>
            <a:r>
              <a:rPr lang="en-US"/>
              <a:t>fall in this category.</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 creation</a:t>
            </a:r>
          </a:p>
        </p:txBody>
      </p:sp>
      <p:sp>
        <p:nvSpPr>
          <p:cNvPr id="6041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6042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6042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6042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5303" name="Rectangle 10"/>
          <p:cNvSpPr>
            <a:spLocks noChangeArrowheads="1"/>
          </p:cNvSpPr>
          <p:nvPr/>
        </p:nvSpPr>
        <p:spPr bwMode="auto">
          <a:xfrm>
            <a:off x="800100" y="1192213"/>
            <a:ext cx="7886700" cy="4708981"/>
          </a:xfrm>
          <a:prstGeom prst="rect">
            <a:avLst/>
          </a:prstGeom>
          <a:noFill/>
          <a:ln w="9525">
            <a:noFill/>
            <a:miter lim="800000"/>
            <a:headEnd/>
            <a:tailEnd/>
          </a:ln>
        </p:spPr>
        <p:txBody>
          <a:bodyPr>
            <a:spAutoFit/>
          </a:bodyPr>
          <a:lstStyle/>
          <a:p>
            <a:pPr marL="457200" indent="-457200">
              <a:defRPr/>
            </a:pPr>
            <a:r>
              <a:rPr lang="en-US" sz="2000" dirty="0" smtClean="0"/>
              <a:t>PARENT &amp; CHILD PROCESSES</a:t>
            </a:r>
          </a:p>
          <a:p>
            <a:pPr marL="457200" indent="-457200">
              <a:defRPr/>
            </a:pPr>
            <a:endParaRPr lang="en-US" sz="2000" dirty="0" smtClean="0"/>
          </a:p>
          <a:p>
            <a:pPr marL="457200" indent="-457200">
              <a:buFont typeface="Arial" pitchFamily="34" charset="0"/>
              <a:buChar char="•"/>
              <a:defRPr/>
            </a:pPr>
            <a:r>
              <a:rPr lang="en-US" sz="2000" dirty="0" smtClean="0"/>
              <a:t>Parent </a:t>
            </a:r>
            <a:r>
              <a:rPr lang="en-US" sz="2000" dirty="0"/>
              <a:t>can run concurrently with child, or wait for completion.</a:t>
            </a:r>
          </a:p>
          <a:p>
            <a:pPr marL="457200" indent="-457200">
              <a:buFont typeface="Arial" pitchFamily="34" charset="0"/>
              <a:buChar char="•"/>
              <a:defRPr/>
            </a:pPr>
            <a:r>
              <a:rPr lang="en-US" sz="2000" dirty="0"/>
              <a:t>Child may share all (fork/join) or part of parent's variables.</a:t>
            </a:r>
          </a:p>
          <a:p>
            <a:pPr marL="457200" indent="-457200">
              <a:buFont typeface="Arial" pitchFamily="34" charset="0"/>
              <a:buChar char="•"/>
              <a:defRPr/>
            </a:pPr>
            <a:r>
              <a:rPr lang="en-US" sz="2000" dirty="0"/>
              <a:t>Death of parent may force death of child.</a:t>
            </a:r>
          </a:p>
          <a:p>
            <a:pPr>
              <a:defRPr/>
            </a:pPr>
            <a:endParaRPr lang="en-US" sz="2000" dirty="0"/>
          </a:p>
          <a:p>
            <a:pPr>
              <a:defRPr/>
            </a:pPr>
            <a:r>
              <a:rPr lang="en-US" sz="2000" dirty="0" smtClean="0"/>
              <a:t>Resource sharing between Parent and Child processes can be any one of the following type:</a:t>
            </a:r>
            <a:endParaRPr lang="en-US" sz="2000" dirty="0"/>
          </a:p>
          <a:p>
            <a:pPr>
              <a:defRPr/>
            </a:pPr>
            <a:r>
              <a:rPr lang="en-US" sz="2000" dirty="0" smtClean="0"/>
              <a:t>1. Parent </a:t>
            </a:r>
            <a:r>
              <a:rPr lang="en-US" sz="2000" dirty="0"/>
              <a:t>and children share all resources.</a:t>
            </a:r>
          </a:p>
          <a:p>
            <a:pPr>
              <a:defRPr/>
            </a:pPr>
            <a:r>
              <a:rPr lang="en-US" sz="2000" dirty="0" smtClean="0"/>
              <a:t>2. Children </a:t>
            </a:r>
            <a:r>
              <a:rPr lang="en-US" sz="2000" dirty="0"/>
              <a:t>share subset of parent’s resources.</a:t>
            </a:r>
          </a:p>
          <a:p>
            <a:pPr>
              <a:defRPr/>
            </a:pPr>
            <a:r>
              <a:rPr lang="en-US" sz="2000" dirty="0" smtClean="0"/>
              <a:t>3. Parent </a:t>
            </a:r>
            <a:r>
              <a:rPr lang="en-US" sz="2000" dirty="0"/>
              <a:t>and child share no resources.</a:t>
            </a:r>
          </a:p>
          <a:p>
            <a:pPr>
              <a:defRPr/>
            </a:pPr>
            <a:endParaRPr lang="en-US" sz="2000" dirty="0"/>
          </a:p>
          <a:p>
            <a:pPr marL="457200" indent="-457200">
              <a:defRPr/>
            </a:pPr>
            <a:r>
              <a:rPr lang="en-US" sz="2000" dirty="0" smtClean="0"/>
              <a:t>Execution may be one of the following two types:</a:t>
            </a:r>
            <a:endParaRPr lang="en-US" sz="2000" dirty="0"/>
          </a:p>
          <a:p>
            <a:pPr>
              <a:defRPr/>
            </a:pPr>
            <a:r>
              <a:rPr lang="en-US" sz="2000" dirty="0"/>
              <a:t> </a:t>
            </a:r>
            <a:r>
              <a:rPr lang="en-US" sz="2000" dirty="0" smtClean="0"/>
              <a:t>1. Parent </a:t>
            </a:r>
            <a:r>
              <a:rPr lang="en-US" sz="2000" dirty="0"/>
              <a:t>and children execute concurrently.</a:t>
            </a:r>
          </a:p>
          <a:p>
            <a:pPr>
              <a:defRPr/>
            </a:pPr>
            <a:r>
              <a:rPr lang="en-US" sz="2000" dirty="0"/>
              <a:t> </a:t>
            </a:r>
            <a:r>
              <a:rPr lang="en-US" sz="2000" dirty="0" smtClean="0"/>
              <a:t>2. Parent </a:t>
            </a:r>
            <a:r>
              <a:rPr lang="en-US" sz="2000" dirty="0"/>
              <a:t>waits until children terminate.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10243"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smtClean="0"/>
              <a:t> </a:t>
            </a:r>
            <a:endParaRPr lang="en-US" sz="2000" smtClean="0"/>
          </a:p>
          <a:p>
            <a:pPr marL="1377950" lvl="2" algn="just" eaLnBrk="1" hangingPunct="1">
              <a:buFont typeface="Wingdings" pitchFamily="2" charset="2"/>
              <a:buNone/>
            </a:pPr>
            <a:endParaRPr lang="en-US" sz="2000" smtClean="0"/>
          </a:p>
        </p:txBody>
      </p:sp>
      <p:sp>
        <p:nvSpPr>
          <p:cNvPr id="10244" name="Rectangle 4"/>
          <p:cNvSpPr>
            <a:spLocks noChangeArrowheads="1"/>
          </p:cNvSpPr>
          <p:nvPr/>
        </p:nvSpPr>
        <p:spPr bwMode="auto">
          <a:xfrm>
            <a:off x="381000" y="1066800"/>
            <a:ext cx="8229600" cy="4683125"/>
          </a:xfrm>
          <a:prstGeom prst="rect">
            <a:avLst/>
          </a:prstGeom>
          <a:noFill/>
          <a:ln w="9525">
            <a:noFill/>
            <a:miter lim="800000"/>
            <a:headEnd/>
            <a:tailEnd/>
          </a:ln>
        </p:spPr>
        <p:txBody>
          <a:bodyPr/>
          <a:lstStyle/>
          <a:p>
            <a:pPr marL="342900" indent="-342900">
              <a:lnSpc>
                <a:spcPct val="95000"/>
              </a:lnSpc>
              <a:spcBef>
                <a:spcPct val="20000"/>
              </a:spcBef>
            </a:pPr>
            <a:r>
              <a:rPr lang="en-US"/>
              <a:t>The CPU is wasted if a job waits for I/O. This leads to:</a:t>
            </a:r>
          </a:p>
          <a:p>
            <a:pPr marL="342900" indent="-342900">
              <a:lnSpc>
                <a:spcPct val="95000"/>
              </a:lnSpc>
              <a:spcBef>
                <a:spcPct val="20000"/>
              </a:spcBef>
            </a:pPr>
            <a:endParaRPr lang="en-US"/>
          </a:p>
          <a:p>
            <a:pPr marL="669925" lvl="1" indent="-325438" algn="just">
              <a:lnSpc>
                <a:spcPct val="95000"/>
              </a:lnSpc>
              <a:spcBef>
                <a:spcPct val="20000"/>
              </a:spcBef>
              <a:buClr>
                <a:schemeClr val="tx1"/>
              </a:buClr>
              <a:buFont typeface="Wingdings" pitchFamily="2" charset="2"/>
              <a:buChar char="§"/>
            </a:pPr>
            <a:r>
              <a:rPr lang="en-US" b="1"/>
              <a:t>Multiprogramming </a:t>
            </a:r>
            <a:r>
              <a:rPr lang="en-US"/>
              <a:t>( dynamic switching ). While one job waits for a resource, the CPU can find another job to run.  It means that several jobs are ready to run and only need the CPU in order to continue.</a:t>
            </a:r>
          </a:p>
          <a:p>
            <a:pPr marL="669925" lvl="1" indent="-325438" algn="just">
              <a:lnSpc>
                <a:spcPct val="95000"/>
              </a:lnSpc>
              <a:spcBef>
                <a:spcPct val="20000"/>
              </a:spcBef>
              <a:buClr>
                <a:schemeClr val="tx1"/>
              </a:buClr>
              <a:buFont typeface="Wingdings" pitchFamily="2" charset="2"/>
              <a:buNone/>
            </a:pPr>
            <a:endParaRPr lang="en-US"/>
          </a:p>
          <a:p>
            <a:pPr marL="342900" indent="-342900">
              <a:spcBef>
                <a:spcPct val="20000"/>
              </a:spcBef>
            </a:pPr>
            <a:r>
              <a:rPr lang="en-US"/>
              <a:t>All of this leads to:</a:t>
            </a:r>
          </a:p>
          <a:p>
            <a:pPr marL="669925" lvl="1" indent="-325438" algn="just">
              <a:spcBef>
                <a:spcPct val="20000"/>
              </a:spcBef>
              <a:buClr>
                <a:schemeClr val="tx1"/>
              </a:buClr>
              <a:buFontTx/>
              <a:buChar char="•"/>
            </a:pPr>
            <a:r>
              <a:rPr lang="en-US" b="1"/>
              <a:t>	memory management</a:t>
            </a:r>
          </a:p>
          <a:p>
            <a:pPr marL="669925" lvl="1" indent="-325438" algn="just">
              <a:spcBef>
                <a:spcPct val="20000"/>
              </a:spcBef>
              <a:buClr>
                <a:schemeClr val="tx1"/>
              </a:buClr>
              <a:buFontTx/>
              <a:buChar char="•"/>
            </a:pPr>
            <a:r>
              <a:rPr lang="en-US" b="1"/>
              <a:t> 	resource scheduling</a:t>
            </a:r>
          </a:p>
          <a:p>
            <a:pPr marL="669925" lvl="1" indent="-325438" algn="just">
              <a:spcBef>
                <a:spcPct val="20000"/>
              </a:spcBef>
              <a:buClr>
                <a:schemeClr val="tx1"/>
              </a:buClr>
              <a:buFontTx/>
              <a:buChar char="•"/>
            </a:pPr>
            <a:r>
              <a:rPr lang="en-US" b="1"/>
              <a:t> 	deadlock protection</a:t>
            </a:r>
          </a:p>
          <a:p>
            <a:pPr marL="669925" lvl="1" indent="-325438" algn="just">
              <a:spcBef>
                <a:spcPct val="20000"/>
              </a:spcBef>
              <a:buClr>
                <a:schemeClr val="tx1"/>
              </a:buClr>
              <a:buFont typeface="Wingdings" pitchFamily="2" charset="2"/>
              <a:buNone/>
            </a:pPr>
            <a:endParaRPr lang="en-US"/>
          </a:p>
          <a:p>
            <a:pPr marL="342900" indent="-342900">
              <a:lnSpc>
                <a:spcPct val="95000"/>
              </a:lnSpc>
              <a:spcBef>
                <a:spcPct val="20000"/>
              </a:spcBef>
            </a:pPr>
            <a:r>
              <a:rPr lang="en-US" sz="2800" b="1">
                <a:latin typeface="Arial" charset="0"/>
              </a:rPr>
              <a:t> </a:t>
            </a:r>
          </a:p>
          <a:p>
            <a:pPr marL="342900" indent="-342900">
              <a:lnSpc>
                <a:spcPct val="80000"/>
              </a:lnSpc>
              <a:spcBef>
                <a:spcPct val="20000"/>
              </a:spcBef>
            </a:pPr>
            <a:endParaRPr lang="en-US">
              <a:latin typeface="Arial" charset="0"/>
            </a:endParaRPr>
          </a:p>
          <a:p>
            <a:pPr marL="342900" indent="-342900">
              <a:lnSpc>
                <a:spcPct val="80000"/>
              </a:lnSpc>
              <a:spcBef>
                <a:spcPct val="20000"/>
              </a:spcBef>
            </a:pPr>
            <a:r>
              <a:rPr lang="en-US" b="1">
                <a:latin typeface="Arial" charset="0"/>
              </a:rPr>
              <a: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Placeholder 2"/>
          <p:cNvSpPr>
            <a:spLocks noGrp="1"/>
          </p:cNvSpPr>
          <p:nvPr>
            <p:ph type="body" sz="half" idx="1"/>
          </p:nvPr>
        </p:nvSpPr>
        <p:spPr>
          <a:xfrm>
            <a:off x="242888" y="1014413"/>
            <a:ext cx="8196262" cy="5224462"/>
          </a:xfrm>
        </p:spPr>
        <p:txBody>
          <a:bodyPr/>
          <a:lstStyle/>
          <a:p>
            <a:pPr>
              <a:buFontTx/>
              <a:buNone/>
            </a:pPr>
            <a:r>
              <a:rPr lang="en-US" sz="2000" dirty="0" smtClean="0"/>
              <a:t>When processes terminate  following two things can happen:</a:t>
            </a:r>
            <a:endParaRPr lang="en-US" sz="2000" b="1" dirty="0" smtClean="0"/>
          </a:p>
          <a:p>
            <a:r>
              <a:rPr lang="en-US" sz="2000" dirty="0" smtClean="0"/>
              <a:t>Output data from child to parent (via </a:t>
            </a:r>
            <a:r>
              <a:rPr lang="en-US" sz="2000" b="1" dirty="0" smtClean="0"/>
              <a:t>wait).</a:t>
            </a:r>
          </a:p>
          <a:p>
            <a:r>
              <a:rPr lang="en-US" sz="2000" dirty="0" smtClean="0"/>
              <a:t> Process’ resources are de-allocated by operating system.</a:t>
            </a:r>
          </a:p>
          <a:p>
            <a:endParaRPr lang="en-US" sz="2000" dirty="0" smtClean="0"/>
          </a:p>
          <a:p>
            <a:pPr>
              <a:buFontTx/>
              <a:buNone/>
            </a:pPr>
            <a:r>
              <a:rPr lang="en-US" sz="2000" dirty="0" smtClean="0"/>
              <a:t>Parent may terminate execution of children processes (</a:t>
            </a:r>
            <a:r>
              <a:rPr lang="en-US" sz="2000" b="1" dirty="0" smtClean="0"/>
              <a:t>abort) when :</a:t>
            </a:r>
          </a:p>
          <a:p>
            <a:r>
              <a:rPr lang="en-US" sz="2000" dirty="0" smtClean="0"/>
              <a:t> Child has exceeded allocated resources.</a:t>
            </a:r>
          </a:p>
          <a:p>
            <a:r>
              <a:rPr lang="en-US" sz="2000" dirty="0" smtClean="0"/>
              <a:t> Task assigned to child is no longer required.</a:t>
            </a:r>
          </a:p>
          <a:p>
            <a:r>
              <a:rPr lang="en-US" sz="2000" dirty="0" smtClean="0"/>
              <a:t>Parent is exiting.</a:t>
            </a:r>
          </a:p>
          <a:p>
            <a:r>
              <a:rPr lang="en-US" sz="2000" dirty="0" smtClean="0"/>
              <a:t>Operating system does not allow child to continue if its parent terminates.</a:t>
            </a:r>
          </a:p>
          <a:p>
            <a:r>
              <a:rPr lang="en-US" sz="2000" dirty="0" smtClean="0"/>
              <a:t>Cascading termination.</a:t>
            </a:r>
          </a:p>
        </p:txBody>
      </p:sp>
      <p:sp>
        <p:nvSpPr>
          <p:cNvPr id="61443" name="Rectangle 2"/>
          <p:cNvSpPr>
            <a:spLocks noGrp="1" noChangeArrowheads="1"/>
          </p:cNvSpPr>
          <p:nvPr>
            <p:ph type="title"/>
          </p:nvPr>
        </p:nvSpPr>
        <p:spPr bwMode="auto">
          <a:xfrm>
            <a:off x="6858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 termination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Process</a:t>
            </a:r>
          </a:p>
        </p:txBody>
      </p:sp>
      <p:sp>
        <p:nvSpPr>
          <p:cNvPr id="62467"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62468"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62469"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62470"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56327" name="Rectangle 7"/>
          <p:cNvSpPr>
            <a:spLocks noChangeArrowheads="1"/>
          </p:cNvSpPr>
          <p:nvPr/>
        </p:nvSpPr>
        <p:spPr bwMode="auto">
          <a:xfrm>
            <a:off x="361950" y="855663"/>
            <a:ext cx="8496300" cy="5262979"/>
          </a:xfrm>
          <a:prstGeom prst="rect">
            <a:avLst/>
          </a:prstGeom>
          <a:noFill/>
          <a:ln w="9525">
            <a:noFill/>
            <a:miter lim="800000"/>
            <a:headEnd/>
            <a:tailEnd/>
          </a:ln>
        </p:spPr>
        <p:txBody>
          <a:bodyPr>
            <a:spAutoFit/>
          </a:bodyPr>
          <a:lstStyle/>
          <a:p>
            <a:pPr algn="just">
              <a:defRPr/>
            </a:pPr>
            <a:r>
              <a:rPr lang="en-US" b="1" dirty="0"/>
              <a:t>Independent - </a:t>
            </a:r>
            <a:r>
              <a:rPr lang="en-US" dirty="0"/>
              <a:t>Execution is deterministic and reproducible. Execution can be stopped/ started without affecting other processes.</a:t>
            </a:r>
          </a:p>
          <a:p>
            <a:pPr algn="just">
              <a:defRPr/>
            </a:pPr>
            <a:r>
              <a:rPr lang="en-US" b="1" dirty="0"/>
              <a:t>Cooperating</a:t>
            </a:r>
            <a:r>
              <a:rPr lang="en-US" dirty="0"/>
              <a:t> - Execution depends on other processes or is time dependent. Here the same inputs won't always give the same outputs;  the process depends on other external states.</a:t>
            </a:r>
          </a:p>
          <a:p>
            <a:pPr algn="just">
              <a:defRPr/>
            </a:pPr>
            <a:endParaRPr lang="en-US" dirty="0"/>
          </a:p>
          <a:p>
            <a:pPr algn="just">
              <a:defRPr/>
            </a:pPr>
            <a:r>
              <a:rPr lang="en-US" dirty="0"/>
              <a:t>Independent process cannot affect or be affected by the execution of another process.</a:t>
            </a:r>
          </a:p>
          <a:p>
            <a:pPr algn="just">
              <a:defRPr/>
            </a:pPr>
            <a:r>
              <a:rPr lang="en-US" dirty="0"/>
              <a:t>Cooperating process can affect or be affected by the execution of another process</a:t>
            </a:r>
          </a:p>
          <a:p>
            <a:pPr algn="just">
              <a:defRPr/>
            </a:pPr>
            <a:r>
              <a:rPr lang="en-US" dirty="0"/>
              <a:t>• Advantages of process cooperation</a:t>
            </a:r>
          </a:p>
          <a:p>
            <a:pPr marL="457200" indent="-457200" algn="just">
              <a:buFont typeface="Arial" pitchFamily="34" charset="0"/>
              <a:buChar char="•"/>
              <a:defRPr/>
            </a:pPr>
            <a:r>
              <a:rPr lang="en-US" dirty="0"/>
              <a:t> Information sharing</a:t>
            </a:r>
          </a:p>
          <a:p>
            <a:pPr marL="457200" indent="-457200" algn="just">
              <a:buFont typeface="Arial" pitchFamily="34" charset="0"/>
              <a:buChar char="•"/>
              <a:defRPr/>
            </a:pPr>
            <a:r>
              <a:rPr lang="en-US" dirty="0"/>
              <a:t> </a:t>
            </a:r>
            <a:r>
              <a:rPr lang="en-US" dirty="0" smtClean="0"/>
              <a:t>Modularity</a:t>
            </a:r>
            <a:endParaRPr lang="en-US" dirty="0"/>
          </a:p>
          <a:p>
            <a:pPr marL="457200" indent="-457200" algn="just">
              <a:buFont typeface="Arial" pitchFamily="34" charset="0"/>
              <a:buChar char="•"/>
              <a:defRPr/>
            </a:pPr>
            <a:r>
              <a:rPr lang="en-US" dirty="0"/>
              <a:t> Convenience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rgbClr val="FEF800"/>
                </a:solidFill>
              </a:rPr>
              <a:t>Interprocess Communication</a:t>
            </a:r>
          </a:p>
        </p:txBody>
      </p:sp>
      <p:sp>
        <p:nvSpPr>
          <p:cNvPr id="3" name="Text Placeholder 2"/>
          <p:cNvSpPr>
            <a:spLocks noGrp="1"/>
          </p:cNvSpPr>
          <p:nvPr>
            <p:ph type="body" sz="half" idx="1"/>
          </p:nvPr>
        </p:nvSpPr>
        <p:spPr>
          <a:xfrm>
            <a:off x="242888" y="1204913"/>
            <a:ext cx="8272462" cy="5224462"/>
          </a:xfrm>
        </p:spPr>
        <p:txBody>
          <a:bodyPr/>
          <a:lstStyle/>
          <a:p>
            <a:pPr algn="just">
              <a:buFontTx/>
              <a:buNone/>
              <a:defRPr/>
            </a:pPr>
            <a:r>
              <a:rPr lang="en-US" sz="2400" dirty="0" err="1" smtClean="0">
                <a:latin typeface="+mj-lt"/>
              </a:rPr>
              <a:t>Interprocess</a:t>
            </a:r>
            <a:r>
              <a:rPr lang="en-US" sz="2400" dirty="0" smtClean="0">
                <a:latin typeface="+mj-lt"/>
              </a:rPr>
              <a:t> communication is a mechanism for processes to communicate and to synchronize their actions.</a:t>
            </a:r>
          </a:p>
          <a:p>
            <a:pPr algn="just">
              <a:buFontTx/>
              <a:buNone/>
              <a:defRPr/>
            </a:pPr>
            <a:r>
              <a:rPr lang="en-US" sz="2400" dirty="0" smtClean="0">
                <a:latin typeface="+mj-lt"/>
              </a:rPr>
              <a:t>•  IPC facility provides two operations:</a:t>
            </a:r>
          </a:p>
          <a:p>
            <a:pPr algn="just">
              <a:buFontTx/>
              <a:buNone/>
              <a:defRPr/>
            </a:pPr>
            <a:r>
              <a:rPr lang="en-US" sz="2400" dirty="0" smtClean="0">
                <a:latin typeface="+mj-lt"/>
              </a:rPr>
              <a:t> </a:t>
            </a:r>
            <a:r>
              <a:rPr lang="en-US" sz="2400" b="1" dirty="0" smtClean="0">
                <a:latin typeface="+mj-lt"/>
              </a:rPr>
              <a:t>send(</a:t>
            </a:r>
            <a:r>
              <a:rPr lang="en-US" sz="2400" b="1" i="1" dirty="0" smtClean="0">
                <a:latin typeface="+mj-lt"/>
              </a:rPr>
              <a:t>message) – message size fixed or variable</a:t>
            </a:r>
          </a:p>
          <a:p>
            <a:pPr algn="just">
              <a:buFontTx/>
              <a:buNone/>
              <a:defRPr/>
            </a:pPr>
            <a:r>
              <a:rPr lang="en-US" sz="2400" dirty="0" smtClean="0">
                <a:latin typeface="+mj-lt"/>
              </a:rPr>
              <a:t> </a:t>
            </a:r>
            <a:r>
              <a:rPr lang="en-US" sz="2400" b="1" dirty="0" smtClean="0">
                <a:latin typeface="+mj-lt"/>
              </a:rPr>
              <a:t>receive(</a:t>
            </a:r>
            <a:r>
              <a:rPr lang="en-US" sz="2400" b="1" i="1" dirty="0" smtClean="0">
                <a:latin typeface="+mj-lt"/>
              </a:rPr>
              <a:t>message)</a:t>
            </a:r>
          </a:p>
          <a:p>
            <a:pPr algn="just">
              <a:buFontTx/>
              <a:buNone/>
              <a:defRPr/>
            </a:pPr>
            <a:r>
              <a:rPr lang="en-US" sz="2400" dirty="0" smtClean="0">
                <a:latin typeface="+mj-lt"/>
              </a:rPr>
              <a:t>• If processes </a:t>
            </a:r>
            <a:r>
              <a:rPr lang="en-US" sz="2400" i="1" dirty="0" smtClean="0">
                <a:latin typeface="+mj-lt"/>
              </a:rPr>
              <a:t>P and Q wish to communicate, they need to:</a:t>
            </a:r>
          </a:p>
          <a:p>
            <a:pPr algn="just">
              <a:defRPr/>
            </a:pPr>
            <a:r>
              <a:rPr lang="en-US" sz="2400" dirty="0" smtClean="0">
                <a:latin typeface="+mj-lt"/>
              </a:rPr>
              <a:t> establish a </a:t>
            </a:r>
            <a:r>
              <a:rPr lang="en-US" sz="2400" i="1" dirty="0" smtClean="0">
                <a:latin typeface="+mj-lt"/>
              </a:rPr>
              <a:t>communication link between them</a:t>
            </a:r>
          </a:p>
          <a:p>
            <a:pPr algn="just">
              <a:defRPr/>
            </a:pPr>
            <a:r>
              <a:rPr lang="en-US" sz="2400" dirty="0" smtClean="0">
                <a:latin typeface="+mj-lt"/>
              </a:rPr>
              <a:t> exchange messages via send/receive</a:t>
            </a:r>
          </a:p>
          <a:p>
            <a:pPr algn="just">
              <a:buFontTx/>
              <a:buNone/>
              <a:defRPr/>
            </a:pPr>
            <a:r>
              <a:rPr lang="en-US" sz="2400" dirty="0" smtClean="0">
                <a:latin typeface="+mj-lt"/>
              </a:rPr>
              <a:t>• Implementation of communication link</a:t>
            </a:r>
          </a:p>
          <a:p>
            <a:pPr algn="just">
              <a:buFontTx/>
              <a:buNone/>
              <a:defRPr/>
            </a:pPr>
            <a:r>
              <a:rPr lang="en-US" sz="2400" dirty="0" smtClean="0">
                <a:latin typeface="+mj-lt"/>
              </a:rPr>
              <a:t> physical (e.g., shared memory, hardware bus)</a:t>
            </a:r>
            <a:endParaRPr lang="en-US" sz="2400" dirty="0">
              <a:latin typeface="+mj-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Placeholder 2"/>
          <p:cNvSpPr>
            <a:spLocks noGrp="1"/>
          </p:cNvSpPr>
          <p:nvPr>
            <p:ph type="body" sz="half" idx="1"/>
          </p:nvPr>
        </p:nvSpPr>
        <p:spPr>
          <a:xfrm>
            <a:off x="242888" y="1014413"/>
            <a:ext cx="8501062" cy="5224462"/>
          </a:xfrm>
        </p:spPr>
        <p:txBody>
          <a:bodyPr/>
          <a:lstStyle/>
          <a:p>
            <a:r>
              <a:rPr lang="en-US" sz="2400" smtClean="0"/>
              <a:t>Processes must name each other explicitly:</a:t>
            </a:r>
          </a:p>
          <a:p>
            <a:r>
              <a:rPr lang="en-US" sz="2400" smtClean="0"/>
              <a:t> </a:t>
            </a:r>
            <a:r>
              <a:rPr lang="en-US" sz="2400" b="1" smtClean="0"/>
              <a:t>send (</a:t>
            </a:r>
            <a:r>
              <a:rPr lang="en-US" sz="2400" b="1" i="1" smtClean="0"/>
              <a:t>P, message) – send a message to process P</a:t>
            </a:r>
          </a:p>
          <a:p>
            <a:r>
              <a:rPr lang="en-US" sz="2400" smtClean="0"/>
              <a:t> </a:t>
            </a:r>
            <a:r>
              <a:rPr lang="en-US" sz="2400" b="1" smtClean="0"/>
              <a:t>receive(</a:t>
            </a:r>
            <a:r>
              <a:rPr lang="en-US" sz="2400" b="1" i="1" smtClean="0"/>
              <a:t>Q, message) – receive a message from </a:t>
            </a:r>
            <a:r>
              <a:rPr lang="en-US" sz="2400" smtClean="0"/>
              <a:t>process Q</a:t>
            </a:r>
          </a:p>
          <a:p>
            <a:pPr>
              <a:buFontTx/>
              <a:buNone/>
            </a:pPr>
            <a:r>
              <a:rPr lang="en-US" sz="2400" smtClean="0"/>
              <a:t> </a:t>
            </a:r>
          </a:p>
          <a:p>
            <a:pPr>
              <a:buFontTx/>
              <a:buNone/>
            </a:pPr>
            <a:r>
              <a:rPr lang="en-US" sz="2400" b="1" smtClean="0"/>
              <a:t>Properties of communication link</a:t>
            </a:r>
          </a:p>
          <a:p>
            <a:r>
              <a:rPr lang="en-US" sz="2400" smtClean="0"/>
              <a:t>Links are established automatically.</a:t>
            </a:r>
          </a:p>
          <a:p>
            <a:r>
              <a:rPr lang="en-US" sz="2400" smtClean="0"/>
              <a:t> A link is associated with exactly one pair of communicating processes.</a:t>
            </a:r>
          </a:p>
          <a:p>
            <a:r>
              <a:rPr lang="en-US" sz="2400" smtClean="0"/>
              <a:t>Between each pair there exists exactly one link.</a:t>
            </a:r>
          </a:p>
          <a:p>
            <a:r>
              <a:rPr lang="en-US" sz="2400" smtClean="0"/>
              <a:t>The link may be unidirectional, but is usually bidirectional.</a:t>
            </a:r>
          </a:p>
        </p:txBody>
      </p:sp>
      <p:sp>
        <p:nvSpPr>
          <p:cNvPr id="64515"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rgbClr val="FEF800"/>
                </a:solidFill>
              </a:rPr>
              <a:t>Direct Communication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Placeholder 2"/>
          <p:cNvSpPr>
            <a:spLocks noGrp="1"/>
          </p:cNvSpPr>
          <p:nvPr>
            <p:ph type="body" sz="half" idx="1"/>
          </p:nvPr>
        </p:nvSpPr>
        <p:spPr>
          <a:xfrm>
            <a:off x="242888" y="1014413"/>
            <a:ext cx="8615362" cy="5224462"/>
          </a:xfrm>
        </p:spPr>
        <p:txBody>
          <a:bodyPr/>
          <a:lstStyle/>
          <a:p>
            <a:r>
              <a:rPr lang="en-US" sz="2400" smtClean="0"/>
              <a:t>Messages are directed and received from mailboxes (also referred to as ports).</a:t>
            </a:r>
          </a:p>
          <a:p>
            <a:r>
              <a:rPr lang="en-US" sz="2400" smtClean="0"/>
              <a:t> Each mailbox has a unique id.</a:t>
            </a:r>
          </a:p>
          <a:p>
            <a:r>
              <a:rPr lang="en-US" sz="2400" smtClean="0"/>
              <a:t> Processes can communicate only if they share a mailbox.</a:t>
            </a:r>
          </a:p>
          <a:p>
            <a:pPr>
              <a:buFontTx/>
              <a:buNone/>
            </a:pPr>
            <a:endParaRPr lang="en-US" sz="2400" b="1" smtClean="0"/>
          </a:p>
          <a:p>
            <a:pPr>
              <a:buFontTx/>
              <a:buNone/>
            </a:pPr>
            <a:r>
              <a:rPr lang="en-US" sz="2400" b="1" smtClean="0"/>
              <a:t>Properties of communication link</a:t>
            </a:r>
          </a:p>
          <a:p>
            <a:r>
              <a:rPr lang="en-US" sz="2400" smtClean="0"/>
              <a:t> Link established only if processes share a common mailbox</a:t>
            </a:r>
          </a:p>
          <a:p>
            <a:r>
              <a:rPr lang="en-US" sz="2400" smtClean="0"/>
              <a:t> A link may be associated with many processes.</a:t>
            </a:r>
          </a:p>
          <a:p>
            <a:r>
              <a:rPr lang="en-US" sz="2400" smtClean="0"/>
              <a:t> Each pair of processes may share several communication links.</a:t>
            </a:r>
          </a:p>
          <a:p>
            <a:r>
              <a:rPr lang="en-US" sz="2400" smtClean="0"/>
              <a:t> Link may be unidirectional or bi-directional.</a:t>
            </a:r>
          </a:p>
        </p:txBody>
      </p:sp>
      <p:sp>
        <p:nvSpPr>
          <p:cNvPr id="65539"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rgbClr val="FEF800"/>
                </a:solidFill>
              </a:rPr>
              <a:t>Indirect Communication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Placeholder 2"/>
          <p:cNvSpPr>
            <a:spLocks noGrp="1"/>
          </p:cNvSpPr>
          <p:nvPr>
            <p:ph type="body" sz="half" idx="1"/>
          </p:nvPr>
        </p:nvSpPr>
        <p:spPr>
          <a:xfrm>
            <a:off x="261938" y="1633538"/>
            <a:ext cx="8539162" cy="5224462"/>
          </a:xfrm>
        </p:spPr>
        <p:txBody>
          <a:bodyPr/>
          <a:lstStyle/>
          <a:p>
            <a:pPr>
              <a:buFontTx/>
              <a:buNone/>
            </a:pPr>
            <a:r>
              <a:rPr lang="en-US" sz="2400" b="1" smtClean="0"/>
              <a:t>Operations</a:t>
            </a:r>
          </a:p>
          <a:p>
            <a:r>
              <a:rPr lang="en-US" sz="2400" smtClean="0"/>
              <a:t>create a new mailbox</a:t>
            </a:r>
          </a:p>
          <a:p>
            <a:r>
              <a:rPr lang="en-US" sz="2400" smtClean="0"/>
              <a:t> send and receive messages through mailbox</a:t>
            </a:r>
          </a:p>
          <a:p>
            <a:r>
              <a:rPr lang="en-US" sz="2400" smtClean="0"/>
              <a:t> destroy a mailbox</a:t>
            </a:r>
          </a:p>
          <a:p>
            <a:endParaRPr lang="en-US" sz="2400" smtClean="0"/>
          </a:p>
          <a:p>
            <a:r>
              <a:rPr lang="en-US" sz="2400" smtClean="0"/>
              <a:t>Primitives are defined as:</a:t>
            </a:r>
          </a:p>
          <a:p>
            <a:r>
              <a:rPr lang="en-US" sz="2400" b="1" smtClean="0"/>
              <a:t>send(</a:t>
            </a:r>
            <a:r>
              <a:rPr lang="en-US" sz="2400" b="1" i="1" smtClean="0"/>
              <a:t>A, message) – send a message to mailbox </a:t>
            </a:r>
            <a:r>
              <a:rPr lang="en-US" sz="2400" smtClean="0"/>
              <a:t>A</a:t>
            </a:r>
          </a:p>
          <a:p>
            <a:r>
              <a:rPr lang="en-US" sz="2400" b="1" smtClean="0"/>
              <a:t>receive(</a:t>
            </a:r>
            <a:r>
              <a:rPr lang="en-US" sz="2400" b="1" i="1" smtClean="0"/>
              <a:t>A, message) – receive a message from </a:t>
            </a:r>
            <a:r>
              <a:rPr lang="en-US" sz="2400" smtClean="0"/>
              <a:t>mailbox A</a:t>
            </a:r>
          </a:p>
        </p:txBody>
      </p:sp>
      <p:sp>
        <p:nvSpPr>
          <p:cNvPr id="66563"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rgbClr val="FEF800"/>
                </a:solidFill>
              </a:rPr>
              <a:t>Indirect Communication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1466850" y="0"/>
            <a:ext cx="767715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EF800"/>
                </a:solidFill>
              </a:rPr>
              <a:t>Process Synchronization</a:t>
            </a:r>
          </a:p>
        </p:txBody>
      </p:sp>
      <p:sp>
        <p:nvSpPr>
          <p:cNvPr id="67587" name="Rectangle 3"/>
          <p:cNvSpPr>
            <a:spLocks noGrp="1" noChangeArrowheads="1"/>
          </p:cNvSpPr>
          <p:nvPr>
            <p:ph type="body" idx="1"/>
          </p:nvPr>
        </p:nvSpPr>
        <p:spPr/>
        <p:txBody>
          <a:bodyPr/>
          <a:lstStyle/>
          <a:p>
            <a:pPr algn="just">
              <a:buFont typeface="Wingdings" pitchFamily="2" charset="2"/>
              <a:buChar char="§"/>
            </a:pPr>
            <a:endParaRPr lang="en-US" smtClean="0">
              <a:latin typeface="Times New Roman" pitchFamily="18" charset="0"/>
            </a:endParaRPr>
          </a:p>
          <a:p>
            <a:pPr algn="just">
              <a:buFont typeface="Wingdings" pitchFamily="2" charset="2"/>
              <a:buChar char="§"/>
            </a:pPr>
            <a:endParaRPr lang="en-US" smtClean="0">
              <a:latin typeface="Times New Roman" pitchFamily="18" charset="0"/>
            </a:endParaRPr>
          </a:p>
          <a:p>
            <a:pPr algn="just">
              <a:buFont typeface="Wingdings" pitchFamily="2" charset="2"/>
              <a:buChar char="§"/>
            </a:pPr>
            <a:r>
              <a:rPr lang="en-US" smtClean="0">
                <a:latin typeface="Times New Roman" pitchFamily="18" charset="0"/>
              </a:rPr>
              <a:t>Concurrent access to shared data may result in data inconsistency.</a:t>
            </a:r>
          </a:p>
          <a:p>
            <a:pPr algn="just">
              <a:buFont typeface="Wingdings" pitchFamily="2" charset="2"/>
              <a:buChar char="§"/>
            </a:pPr>
            <a:r>
              <a:rPr lang="en-US" smtClean="0">
                <a:latin typeface="Times New Roman" pitchFamily="18" charset="0"/>
              </a:rPr>
              <a:t>Maintaining data consistency requires mechanisms to ensure the orderly execution of cooperating processes.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EF800"/>
                </a:solidFill>
              </a:rPr>
              <a:t>Bounded Buffer</a:t>
            </a:r>
          </a:p>
        </p:txBody>
      </p:sp>
      <p:sp>
        <p:nvSpPr>
          <p:cNvPr id="68611" name="Rectangle 3"/>
          <p:cNvSpPr>
            <a:spLocks noGrp="1" noChangeArrowheads="1"/>
          </p:cNvSpPr>
          <p:nvPr>
            <p:ph type="body" idx="1"/>
          </p:nvPr>
        </p:nvSpPr>
        <p:spPr/>
        <p:txBody>
          <a:bodyPr/>
          <a:lstStyle/>
          <a:p>
            <a:r>
              <a:rPr lang="en-US" sz="2400" b="1" smtClean="0">
                <a:latin typeface="Times New Roman" pitchFamily="18" charset="0"/>
              </a:rPr>
              <a:t>Assume counter is initially 5. One interleaving of statements is:</a:t>
            </a:r>
            <a:br>
              <a:rPr lang="en-US" sz="2400" b="1" smtClean="0">
                <a:latin typeface="Times New Roman" pitchFamily="18" charset="0"/>
              </a:rPr>
            </a:br>
            <a:r>
              <a:rPr lang="en-US" sz="2400" b="1" smtClean="0">
                <a:latin typeface="Times New Roman" pitchFamily="18" charset="0"/>
              </a:rPr>
              <a:t/>
            </a:r>
            <a:br>
              <a:rPr lang="en-US" sz="2400" b="1" smtClean="0">
                <a:latin typeface="Times New Roman" pitchFamily="18" charset="0"/>
              </a:rPr>
            </a:br>
            <a:r>
              <a:rPr lang="en-US" sz="2400" b="1" smtClean="0">
                <a:latin typeface="Times New Roman" pitchFamily="18" charset="0"/>
              </a:rPr>
              <a:t>producer: register1 = counter (</a:t>
            </a:r>
            <a:r>
              <a:rPr lang="en-US" sz="2400" b="1" i="1" smtClean="0">
                <a:latin typeface="Times New Roman" pitchFamily="18" charset="0"/>
              </a:rPr>
              <a:t>register1 = 5</a:t>
            </a:r>
            <a:r>
              <a:rPr lang="en-US" sz="2400" b="1" smtClean="0">
                <a:latin typeface="Times New Roman" pitchFamily="18" charset="0"/>
              </a:rPr>
              <a:t>)</a:t>
            </a:r>
            <a:br>
              <a:rPr lang="en-US" sz="2400" b="1" smtClean="0">
                <a:latin typeface="Times New Roman" pitchFamily="18" charset="0"/>
              </a:rPr>
            </a:br>
            <a:r>
              <a:rPr lang="en-US" sz="2400" b="1" smtClean="0">
                <a:latin typeface="Times New Roman" pitchFamily="18" charset="0"/>
              </a:rPr>
              <a:t>producer: register1 = register1 + 1 (</a:t>
            </a:r>
            <a:r>
              <a:rPr lang="en-US" sz="2400" b="1" i="1" smtClean="0">
                <a:latin typeface="Times New Roman" pitchFamily="18" charset="0"/>
              </a:rPr>
              <a:t>register1 = 6</a:t>
            </a:r>
            <a:r>
              <a:rPr lang="en-US" sz="2400" b="1" smtClean="0">
                <a:latin typeface="Times New Roman" pitchFamily="18" charset="0"/>
              </a:rPr>
              <a:t>)</a:t>
            </a:r>
            <a:br>
              <a:rPr lang="en-US" sz="2400" b="1" smtClean="0">
                <a:latin typeface="Times New Roman" pitchFamily="18" charset="0"/>
              </a:rPr>
            </a:br>
            <a:r>
              <a:rPr lang="en-US" sz="2400" b="1" smtClean="0">
                <a:latin typeface="Times New Roman" pitchFamily="18" charset="0"/>
              </a:rPr>
              <a:t>consumer: register2 = counter (</a:t>
            </a:r>
            <a:r>
              <a:rPr lang="en-US" sz="2400" b="1" i="1" smtClean="0">
                <a:latin typeface="Times New Roman" pitchFamily="18" charset="0"/>
              </a:rPr>
              <a:t>register2 = 5</a:t>
            </a:r>
            <a:r>
              <a:rPr lang="en-US" sz="2400" b="1" smtClean="0">
                <a:latin typeface="Times New Roman" pitchFamily="18" charset="0"/>
              </a:rPr>
              <a:t>)</a:t>
            </a:r>
            <a:br>
              <a:rPr lang="en-US" sz="2400" b="1" smtClean="0">
                <a:latin typeface="Times New Roman" pitchFamily="18" charset="0"/>
              </a:rPr>
            </a:br>
            <a:r>
              <a:rPr lang="en-US" sz="2400" b="1" smtClean="0">
                <a:latin typeface="Times New Roman" pitchFamily="18" charset="0"/>
              </a:rPr>
              <a:t>consumer: register2 = register2 – 1 (</a:t>
            </a:r>
            <a:r>
              <a:rPr lang="en-US" sz="2400" b="1" i="1" smtClean="0">
                <a:latin typeface="Times New Roman" pitchFamily="18" charset="0"/>
              </a:rPr>
              <a:t>register2 = 4</a:t>
            </a:r>
            <a:r>
              <a:rPr lang="en-US" sz="2400" b="1" smtClean="0">
                <a:latin typeface="Times New Roman" pitchFamily="18" charset="0"/>
              </a:rPr>
              <a:t>)</a:t>
            </a:r>
            <a:br>
              <a:rPr lang="en-US" sz="2400" b="1" smtClean="0">
                <a:latin typeface="Times New Roman" pitchFamily="18" charset="0"/>
              </a:rPr>
            </a:br>
            <a:r>
              <a:rPr lang="en-US" sz="2400" b="1" smtClean="0">
                <a:latin typeface="Times New Roman" pitchFamily="18" charset="0"/>
              </a:rPr>
              <a:t>producer: counter = register1 (</a:t>
            </a:r>
            <a:r>
              <a:rPr lang="en-US" sz="2400" b="1" i="1" smtClean="0">
                <a:latin typeface="Times New Roman" pitchFamily="18" charset="0"/>
              </a:rPr>
              <a:t>counter = 6</a:t>
            </a:r>
            <a:r>
              <a:rPr lang="en-US" sz="2400" b="1" smtClean="0">
                <a:latin typeface="Times New Roman" pitchFamily="18" charset="0"/>
              </a:rPr>
              <a:t>)</a:t>
            </a:r>
            <a:br>
              <a:rPr lang="en-US" sz="2400" b="1" smtClean="0">
                <a:latin typeface="Times New Roman" pitchFamily="18" charset="0"/>
              </a:rPr>
            </a:br>
            <a:r>
              <a:rPr lang="en-US" sz="2400" b="1" smtClean="0">
                <a:latin typeface="Times New Roman" pitchFamily="18" charset="0"/>
              </a:rPr>
              <a:t>consumer: counter = register2 (</a:t>
            </a:r>
            <a:r>
              <a:rPr lang="en-US" sz="2400" b="1" i="1" smtClean="0">
                <a:latin typeface="Times New Roman" pitchFamily="18" charset="0"/>
              </a:rPr>
              <a:t>counter = 4</a:t>
            </a:r>
            <a:r>
              <a:rPr lang="en-US" sz="2400" b="1" smtClean="0">
                <a:latin typeface="Times New Roman" pitchFamily="18" charset="0"/>
              </a:rPr>
              <a:t>)</a:t>
            </a:r>
            <a:br>
              <a:rPr lang="en-US" sz="2400" b="1" smtClean="0">
                <a:latin typeface="Times New Roman" pitchFamily="18" charset="0"/>
              </a:rPr>
            </a:br>
            <a:endParaRPr lang="en-US" sz="2400" b="1" smtClean="0">
              <a:latin typeface="Times New Roman" pitchFamily="18" charset="0"/>
            </a:endParaRPr>
          </a:p>
          <a:p>
            <a:r>
              <a:rPr lang="en-US" sz="2400" b="1" smtClean="0">
                <a:latin typeface="Times New Roman" pitchFamily="18" charset="0"/>
              </a:rPr>
              <a:t>The value of count may be either 4 or 6, where the correct result should be 5.</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EF800"/>
                </a:solidFill>
              </a:rPr>
              <a:t>Race Condition</a:t>
            </a:r>
          </a:p>
        </p:txBody>
      </p:sp>
      <p:sp>
        <p:nvSpPr>
          <p:cNvPr id="69635" name="Rectangle 3"/>
          <p:cNvSpPr>
            <a:spLocks noGrp="1" noChangeArrowheads="1"/>
          </p:cNvSpPr>
          <p:nvPr>
            <p:ph type="body" idx="1"/>
          </p:nvPr>
        </p:nvSpPr>
        <p:spPr>
          <a:xfrm>
            <a:off x="242888" y="1014413"/>
            <a:ext cx="8709025" cy="5053012"/>
          </a:xfrm>
        </p:spPr>
        <p:txBody>
          <a:bodyPr/>
          <a:lstStyle/>
          <a:p>
            <a:pPr algn="just">
              <a:buFont typeface="Wingdings" pitchFamily="2" charset="2"/>
              <a:buChar char="§"/>
            </a:pPr>
            <a:r>
              <a:rPr lang="en-US" b="1" smtClean="0">
                <a:latin typeface="Times New Roman" pitchFamily="18" charset="0"/>
              </a:rPr>
              <a:t>Race condition</a:t>
            </a:r>
            <a:r>
              <a:rPr lang="en-US" smtClean="0">
                <a:latin typeface="Times New Roman" pitchFamily="18" charset="0"/>
              </a:rPr>
              <a:t>: The situation where several processes access – and manipulate shared data concurrently. The final value of the shared data depends upon which process finishes last.</a:t>
            </a:r>
          </a:p>
          <a:p>
            <a:pPr algn="just">
              <a:buFont typeface="Wingdings" pitchFamily="2" charset="2"/>
              <a:buChar char="§"/>
            </a:pPr>
            <a:endParaRPr lang="en-US" smtClean="0">
              <a:latin typeface="Times New Roman" pitchFamily="18" charset="0"/>
            </a:endParaRPr>
          </a:p>
          <a:p>
            <a:pPr algn="just">
              <a:buFont typeface="Wingdings" pitchFamily="2" charset="2"/>
              <a:buChar char="§"/>
            </a:pPr>
            <a:r>
              <a:rPr lang="en-US" smtClean="0">
                <a:latin typeface="Times New Roman" pitchFamily="18" charset="0"/>
              </a:rPr>
              <a:t>To prevent race conditions, concurrent processes must be </a:t>
            </a:r>
            <a:r>
              <a:rPr lang="en-US" b="1" smtClean="0">
                <a:latin typeface="Times New Roman" pitchFamily="18" charset="0"/>
              </a:rPr>
              <a:t>synchronized</a:t>
            </a:r>
            <a:r>
              <a:rPr lang="en-US" smtClean="0">
                <a:latin typeface="Times New Roman" pitchFamily="18"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1581150" y="0"/>
            <a:ext cx="7562850" cy="11811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EF800"/>
                </a:solidFill>
              </a:rPr>
              <a:t>The Critical-Section Problem</a:t>
            </a:r>
          </a:p>
        </p:txBody>
      </p:sp>
      <p:sp>
        <p:nvSpPr>
          <p:cNvPr id="70659" name="Rectangle 3"/>
          <p:cNvSpPr>
            <a:spLocks noGrp="1" noChangeArrowheads="1"/>
          </p:cNvSpPr>
          <p:nvPr>
            <p:ph type="body" idx="1"/>
          </p:nvPr>
        </p:nvSpPr>
        <p:spPr>
          <a:xfrm>
            <a:off x="609600" y="1371600"/>
            <a:ext cx="8210550" cy="4114800"/>
          </a:xfrm>
        </p:spPr>
        <p:txBody>
          <a:bodyPr/>
          <a:lstStyle/>
          <a:p>
            <a:pPr algn="just">
              <a:buFont typeface="Wingdings" pitchFamily="2" charset="2"/>
              <a:buChar char="§"/>
            </a:pPr>
            <a:r>
              <a:rPr lang="en-US" i="1" smtClean="0">
                <a:latin typeface="Times New Roman" pitchFamily="18" charset="0"/>
              </a:rPr>
              <a:t>n</a:t>
            </a:r>
            <a:r>
              <a:rPr lang="en-US" smtClean="0">
                <a:latin typeface="Times New Roman" pitchFamily="18" charset="0"/>
              </a:rPr>
              <a:t> processes all competing to use some shared data</a:t>
            </a:r>
          </a:p>
          <a:p>
            <a:pPr algn="just">
              <a:buFont typeface="Wingdings" pitchFamily="2" charset="2"/>
              <a:buChar char="§"/>
            </a:pPr>
            <a:endParaRPr lang="en-US" smtClean="0">
              <a:latin typeface="Times New Roman" pitchFamily="18" charset="0"/>
            </a:endParaRPr>
          </a:p>
          <a:p>
            <a:pPr algn="just">
              <a:buFont typeface="Wingdings" pitchFamily="2" charset="2"/>
              <a:buChar char="§"/>
            </a:pPr>
            <a:r>
              <a:rPr lang="en-US" smtClean="0">
                <a:latin typeface="Times New Roman" pitchFamily="18" charset="0"/>
              </a:rPr>
              <a:t>Each process has a code segment, called </a:t>
            </a:r>
            <a:r>
              <a:rPr lang="en-US" i="1" smtClean="0">
                <a:latin typeface="Times New Roman" pitchFamily="18" charset="0"/>
              </a:rPr>
              <a:t>critical section</a:t>
            </a:r>
            <a:r>
              <a:rPr lang="en-US" smtClean="0">
                <a:latin typeface="Times New Roman" pitchFamily="18" charset="0"/>
              </a:rPr>
              <a:t>, in which the shared data is accessed.</a:t>
            </a:r>
          </a:p>
          <a:p>
            <a:pPr algn="just">
              <a:buFont typeface="Wingdings" pitchFamily="2" charset="2"/>
              <a:buChar char="§"/>
            </a:pPr>
            <a:endParaRPr lang="en-US" smtClean="0">
              <a:latin typeface="Times New Roman" pitchFamily="18" charset="0"/>
            </a:endParaRPr>
          </a:p>
          <a:p>
            <a:pPr algn="just">
              <a:buFont typeface="Wingdings" pitchFamily="2" charset="2"/>
              <a:buChar char="§"/>
            </a:pPr>
            <a:r>
              <a:rPr lang="en-US" smtClean="0">
                <a:latin typeface="Times New Roman" pitchFamily="18" charset="0"/>
              </a:rPr>
              <a:t>Problem – ensure that when one process is executing in its critical section, no other process is allowed to execute in its critical section.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12291"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smtClean="0"/>
              <a:t> </a:t>
            </a:r>
            <a:endParaRPr lang="en-US" sz="2000" smtClean="0"/>
          </a:p>
          <a:p>
            <a:pPr marL="1377950" lvl="2" algn="just" eaLnBrk="1" hangingPunct="1">
              <a:buFont typeface="Wingdings" pitchFamily="2" charset="2"/>
              <a:buNone/>
            </a:pPr>
            <a:endParaRPr lang="en-US" sz="2000" smtClean="0"/>
          </a:p>
        </p:txBody>
      </p:sp>
      <p:sp>
        <p:nvSpPr>
          <p:cNvPr id="1229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2293" name="Oval 5"/>
          <p:cNvSpPr>
            <a:spLocks noChangeArrowheads="1"/>
          </p:cNvSpPr>
          <p:nvPr/>
        </p:nvSpPr>
        <p:spPr bwMode="auto">
          <a:xfrm>
            <a:off x="1752600" y="1752600"/>
            <a:ext cx="5791200" cy="3352800"/>
          </a:xfrm>
          <a:prstGeom prst="ellipse">
            <a:avLst/>
          </a:prstGeom>
          <a:noFill/>
          <a:ln w="9525">
            <a:solidFill>
              <a:schemeClr val="tx1"/>
            </a:solidFill>
            <a:round/>
            <a:headEnd/>
            <a:tailEnd/>
          </a:ln>
        </p:spPr>
        <p:txBody>
          <a:bodyPr wrap="none" anchor="ctr"/>
          <a:lstStyle/>
          <a:p>
            <a:endParaRPr lang="en-US"/>
          </a:p>
        </p:txBody>
      </p:sp>
      <p:sp>
        <p:nvSpPr>
          <p:cNvPr id="12294" name="Oval 6"/>
          <p:cNvSpPr>
            <a:spLocks noChangeArrowheads="1"/>
          </p:cNvSpPr>
          <p:nvPr/>
        </p:nvSpPr>
        <p:spPr bwMode="auto">
          <a:xfrm>
            <a:off x="2362200" y="2286000"/>
            <a:ext cx="4572000" cy="2133600"/>
          </a:xfrm>
          <a:prstGeom prst="ellipse">
            <a:avLst/>
          </a:prstGeom>
          <a:noFill/>
          <a:ln w="9525">
            <a:solidFill>
              <a:schemeClr val="tx1"/>
            </a:solidFill>
            <a:round/>
            <a:headEnd/>
            <a:tailEnd/>
          </a:ln>
        </p:spPr>
        <p:txBody>
          <a:bodyPr wrap="none" anchor="ctr"/>
          <a:lstStyle/>
          <a:p>
            <a:endParaRPr lang="en-US"/>
          </a:p>
        </p:txBody>
      </p:sp>
      <p:sp>
        <p:nvSpPr>
          <p:cNvPr id="12295" name="Oval 7"/>
          <p:cNvSpPr>
            <a:spLocks noChangeArrowheads="1"/>
          </p:cNvSpPr>
          <p:nvPr/>
        </p:nvSpPr>
        <p:spPr bwMode="auto">
          <a:xfrm>
            <a:off x="3276600" y="2895600"/>
            <a:ext cx="2895600" cy="990600"/>
          </a:xfrm>
          <a:prstGeom prst="ellipse">
            <a:avLst/>
          </a:prstGeom>
          <a:noFill/>
          <a:ln w="9525">
            <a:solidFill>
              <a:schemeClr val="tx1"/>
            </a:solidFill>
            <a:round/>
            <a:headEnd/>
            <a:tailEnd/>
          </a:ln>
        </p:spPr>
        <p:txBody>
          <a:bodyPr wrap="none" anchor="ctr"/>
          <a:lstStyle/>
          <a:p>
            <a:endParaRPr lang="en-US"/>
          </a:p>
        </p:txBody>
      </p:sp>
      <p:sp>
        <p:nvSpPr>
          <p:cNvPr id="12296" name="Text Box 8"/>
          <p:cNvSpPr txBox="1">
            <a:spLocks noChangeArrowheads="1"/>
          </p:cNvSpPr>
          <p:nvPr/>
        </p:nvSpPr>
        <p:spPr bwMode="auto">
          <a:xfrm>
            <a:off x="3276600" y="1295400"/>
            <a:ext cx="3124200" cy="396875"/>
          </a:xfrm>
          <a:prstGeom prst="rect">
            <a:avLst/>
          </a:prstGeom>
          <a:noFill/>
          <a:ln w="9525">
            <a:noFill/>
            <a:miter lim="800000"/>
            <a:headEnd/>
            <a:tailEnd/>
          </a:ln>
        </p:spPr>
        <p:txBody>
          <a:bodyPr>
            <a:spAutoFit/>
          </a:bodyPr>
          <a:lstStyle/>
          <a:p>
            <a:pPr>
              <a:spcBef>
                <a:spcPct val="50000"/>
              </a:spcBef>
            </a:pPr>
            <a:r>
              <a:rPr lang="en-US" sz="2000" b="1">
                <a:latin typeface="Arial" charset="0"/>
              </a:rPr>
              <a:t>Application Programs</a:t>
            </a:r>
          </a:p>
        </p:txBody>
      </p:sp>
      <p:sp>
        <p:nvSpPr>
          <p:cNvPr id="12297" name="Text Box 9"/>
          <p:cNvSpPr txBox="1">
            <a:spLocks noChangeArrowheads="1"/>
          </p:cNvSpPr>
          <p:nvPr/>
        </p:nvSpPr>
        <p:spPr bwMode="auto">
          <a:xfrm>
            <a:off x="3581400" y="1905000"/>
            <a:ext cx="3048000" cy="396875"/>
          </a:xfrm>
          <a:prstGeom prst="rect">
            <a:avLst/>
          </a:prstGeom>
          <a:noFill/>
          <a:ln w="9525">
            <a:noFill/>
            <a:miter lim="800000"/>
            <a:headEnd/>
            <a:tailEnd/>
          </a:ln>
        </p:spPr>
        <p:txBody>
          <a:bodyPr>
            <a:spAutoFit/>
          </a:bodyPr>
          <a:lstStyle/>
          <a:p>
            <a:pPr>
              <a:spcBef>
                <a:spcPct val="50000"/>
              </a:spcBef>
            </a:pPr>
            <a:r>
              <a:rPr lang="en-US" sz="2000" b="1">
                <a:latin typeface="Arial" charset="0"/>
              </a:rPr>
              <a:t>System Programs</a:t>
            </a:r>
          </a:p>
        </p:txBody>
      </p:sp>
      <p:sp>
        <p:nvSpPr>
          <p:cNvPr id="12298" name="Text Box 10"/>
          <p:cNvSpPr txBox="1">
            <a:spLocks noChangeArrowheads="1"/>
          </p:cNvSpPr>
          <p:nvPr/>
        </p:nvSpPr>
        <p:spPr bwMode="auto">
          <a:xfrm>
            <a:off x="3048000" y="2514600"/>
            <a:ext cx="3505200" cy="396875"/>
          </a:xfrm>
          <a:prstGeom prst="rect">
            <a:avLst/>
          </a:prstGeom>
          <a:noFill/>
          <a:ln w="9525">
            <a:noFill/>
            <a:miter lim="800000"/>
            <a:headEnd/>
            <a:tailEnd/>
          </a:ln>
        </p:spPr>
        <p:txBody>
          <a:bodyPr>
            <a:spAutoFit/>
          </a:bodyPr>
          <a:lstStyle/>
          <a:p>
            <a:pPr>
              <a:spcBef>
                <a:spcPct val="50000"/>
              </a:spcBef>
            </a:pPr>
            <a:r>
              <a:rPr lang="en-US" sz="2000">
                <a:latin typeface="Arial" charset="0"/>
              </a:rPr>
              <a:t>Software (Operating System)</a:t>
            </a:r>
          </a:p>
        </p:txBody>
      </p:sp>
      <p:sp>
        <p:nvSpPr>
          <p:cNvPr id="12299" name="Text Box 11"/>
          <p:cNvSpPr txBox="1">
            <a:spLocks noChangeArrowheads="1"/>
          </p:cNvSpPr>
          <p:nvPr/>
        </p:nvSpPr>
        <p:spPr bwMode="auto">
          <a:xfrm>
            <a:off x="3810000" y="3200400"/>
            <a:ext cx="1905000" cy="396875"/>
          </a:xfrm>
          <a:prstGeom prst="rect">
            <a:avLst/>
          </a:prstGeom>
          <a:noFill/>
          <a:ln w="9525">
            <a:noFill/>
            <a:miter lim="800000"/>
            <a:headEnd/>
            <a:tailEnd/>
          </a:ln>
        </p:spPr>
        <p:txBody>
          <a:bodyPr>
            <a:spAutoFit/>
          </a:bodyPr>
          <a:lstStyle/>
          <a:p>
            <a:pPr>
              <a:spcBef>
                <a:spcPct val="50000"/>
              </a:spcBef>
            </a:pPr>
            <a:r>
              <a:rPr lang="en-US" sz="2000" b="1">
                <a:latin typeface="Arial" charset="0"/>
              </a:rPr>
              <a:t>HARDWARE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1485900" y="0"/>
            <a:ext cx="76581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solidFill>
                  <a:srgbClr val="FEF800"/>
                </a:solidFill>
              </a:rPr>
              <a:t>Solution to Critical-Section Problem</a:t>
            </a:r>
          </a:p>
        </p:txBody>
      </p:sp>
      <p:sp>
        <p:nvSpPr>
          <p:cNvPr id="71683" name="Rectangle 3"/>
          <p:cNvSpPr>
            <a:spLocks noGrp="1" noChangeArrowheads="1"/>
          </p:cNvSpPr>
          <p:nvPr>
            <p:ph type="body" idx="1"/>
          </p:nvPr>
        </p:nvSpPr>
        <p:spPr>
          <a:xfrm>
            <a:off x="0" y="1123950"/>
            <a:ext cx="8839200" cy="4829175"/>
          </a:xfrm>
        </p:spPr>
        <p:txBody>
          <a:bodyPr/>
          <a:lstStyle/>
          <a:p>
            <a:pPr algn="just">
              <a:buFontTx/>
              <a:buNone/>
            </a:pPr>
            <a:r>
              <a:rPr lang="en-US" sz="2400" b="1" smtClean="0">
                <a:latin typeface="Times New Roman" pitchFamily="18" charset="0"/>
              </a:rPr>
              <a:t>Following three conditions must be met by the algorithms for process synchronization:</a:t>
            </a:r>
          </a:p>
          <a:p>
            <a:pPr algn="just">
              <a:buFontTx/>
              <a:buNone/>
            </a:pPr>
            <a:endParaRPr lang="en-US" sz="2400" b="1" smtClean="0">
              <a:latin typeface="Times New Roman" pitchFamily="18" charset="0"/>
            </a:endParaRPr>
          </a:p>
          <a:p>
            <a:pPr algn="just">
              <a:buFont typeface="Wingdings" pitchFamily="2" charset="2"/>
              <a:buChar char="§"/>
            </a:pPr>
            <a:r>
              <a:rPr lang="en-US" sz="2400" b="1" smtClean="0">
                <a:latin typeface="Times New Roman" pitchFamily="18" charset="0"/>
              </a:rPr>
              <a:t>Mutual Exclusion</a:t>
            </a:r>
            <a:r>
              <a:rPr lang="en-US" sz="2400" smtClean="0">
                <a:latin typeface="Times New Roman" pitchFamily="18" charset="0"/>
              </a:rPr>
              <a:t>.  If process </a:t>
            </a:r>
            <a:r>
              <a:rPr lang="en-US" sz="2400" i="1" smtClean="0">
                <a:latin typeface="Times New Roman" pitchFamily="18" charset="0"/>
              </a:rPr>
              <a:t>P</a:t>
            </a:r>
            <a:r>
              <a:rPr lang="en-US" sz="2400" i="1" baseline="-25000" smtClean="0">
                <a:latin typeface="Times New Roman" pitchFamily="18" charset="0"/>
              </a:rPr>
              <a:t>i</a:t>
            </a:r>
            <a:r>
              <a:rPr lang="en-US" sz="2400" smtClean="0">
                <a:latin typeface="Times New Roman" pitchFamily="18" charset="0"/>
              </a:rPr>
              <a:t> is executing in its critical section, then no other processes can be executing in their critical sections.</a:t>
            </a:r>
          </a:p>
          <a:p>
            <a:pPr algn="just">
              <a:buFont typeface="Wingdings" pitchFamily="2" charset="2"/>
              <a:buChar char="§"/>
            </a:pPr>
            <a:r>
              <a:rPr lang="en-US" sz="2400" b="1" smtClean="0">
                <a:latin typeface="Times New Roman" pitchFamily="18" charset="0"/>
              </a:rPr>
              <a:t>Progress</a:t>
            </a:r>
            <a:r>
              <a:rPr lang="en-US" sz="2400" smtClean="0">
                <a:latin typeface="Times New Roman" pitchFamily="18" charset="0"/>
              </a:rPr>
              <a:t>.  If no process is executing in its critical section and there exist some processes that wish to enter their critical section, then the selection of the processes that will enter the critical section next cannot be postponed indefinitely.</a:t>
            </a:r>
          </a:p>
          <a:p>
            <a:pPr algn="just">
              <a:buFont typeface="Wingdings" pitchFamily="2" charset="2"/>
              <a:buChar char="§"/>
            </a:pPr>
            <a:r>
              <a:rPr lang="en-US" sz="2400" b="1" smtClean="0">
                <a:latin typeface="Times New Roman" pitchFamily="18" charset="0"/>
              </a:rPr>
              <a:t>Bounded Waiting</a:t>
            </a:r>
            <a:r>
              <a:rPr lang="en-US" sz="2400" smtClean="0">
                <a:latin typeface="Times New Roman" pitchFamily="18" charset="0"/>
              </a:rPr>
              <a:t>.  A bound must exist on the number of times that other processes are allowed to enter their critical sections after a process has made a request to enter its critical section and before that request is granted.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1352550" y="0"/>
            <a:ext cx="779145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rgbClr val="FEF800"/>
                </a:solidFill>
              </a:rPr>
              <a:t>Initial Attempts to Solve Problem</a:t>
            </a:r>
          </a:p>
        </p:txBody>
      </p:sp>
      <p:sp>
        <p:nvSpPr>
          <p:cNvPr id="72707" name="Rectangle 3"/>
          <p:cNvSpPr>
            <a:spLocks noGrp="1" noChangeArrowheads="1"/>
          </p:cNvSpPr>
          <p:nvPr>
            <p:ph type="body" idx="1"/>
          </p:nvPr>
        </p:nvSpPr>
        <p:spPr/>
        <p:txBody>
          <a:bodyPr/>
          <a:lstStyle/>
          <a:p>
            <a:pPr>
              <a:buFontTx/>
              <a:buNone/>
              <a:tabLst>
                <a:tab pos="2286000" algn="l"/>
                <a:tab pos="2630488" algn="l"/>
                <a:tab pos="2911475" algn="l"/>
              </a:tabLst>
            </a:pPr>
            <a:r>
              <a:rPr lang="en-US" sz="2400" b="1" smtClean="0">
                <a:latin typeface="Times New Roman" pitchFamily="18" charset="0"/>
              </a:rPr>
              <a:t>General structure of process </a:t>
            </a:r>
            <a:r>
              <a:rPr lang="en-US" sz="2400" b="1" i="1" smtClean="0">
                <a:latin typeface="Times New Roman" pitchFamily="18" charset="0"/>
              </a:rPr>
              <a:t>P</a:t>
            </a:r>
            <a:r>
              <a:rPr lang="en-US" sz="2400" b="1" i="1" baseline="-25000" smtClean="0">
                <a:latin typeface="Times New Roman" pitchFamily="18" charset="0"/>
              </a:rPr>
              <a:t>i</a:t>
            </a:r>
            <a:r>
              <a:rPr lang="en-US" sz="2400" b="1" i="1" smtClean="0">
                <a:latin typeface="Times New Roman" pitchFamily="18" charset="0"/>
              </a:rPr>
              <a:t> </a:t>
            </a:r>
            <a:r>
              <a:rPr lang="en-US" sz="2400" b="1" smtClean="0">
                <a:latin typeface="Times New Roman" pitchFamily="18" charset="0"/>
              </a:rPr>
              <a:t>(other process </a:t>
            </a:r>
            <a:r>
              <a:rPr lang="en-US" sz="2400" b="1" i="1" smtClean="0">
                <a:latin typeface="Times New Roman" pitchFamily="18" charset="0"/>
              </a:rPr>
              <a:t>P</a:t>
            </a:r>
            <a:r>
              <a:rPr lang="en-US" sz="2400" b="1" i="1" baseline="-25000" smtClean="0">
                <a:latin typeface="Times New Roman" pitchFamily="18" charset="0"/>
              </a:rPr>
              <a:t>j</a:t>
            </a:r>
            <a:r>
              <a:rPr lang="en-US" sz="2400" b="1" smtClean="0">
                <a:latin typeface="Times New Roman" pitchFamily="18" charset="0"/>
              </a:rPr>
              <a:t>)</a:t>
            </a:r>
          </a:p>
          <a:p>
            <a:pPr>
              <a:buFontTx/>
              <a:buNone/>
              <a:tabLst>
                <a:tab pos="2286000" algn="l"/>
                <a:tab pos="2630488" algn="l"/>
                <a:tab pos="2911475" algn="l"/>
              </a:tabLst>
            </a:pPr>
            <a:r>
              <a:rPr lang="en-US" sz="2400" b="1" smtClean="0">
                <a:latin typeface="Times New Roman" pitchFamily="18" charset="0"/>
              </a:rPr>
              <a:t>		do {</a:t>
            </a:r>
          </a:p>
          <a:p>
            <a:pPr>
              <a:buFontTx/>
              <a:buNone/>
              <a:tabLst>
                <a:tab pos="2286000" algn="l"/>
                <a:tab pos="2630488" algn="l"/>
                <a:tab pos="2911475" algn="l"/>
              </a:tabLst>
            </a:pPr>
            <a:r>
              <a:rPr lang="en-US" sz="2400" b="1" smtClean="0">
                <a:latin typeface="Times New Roman" pitchFamily="18" charset="0"/>
              </a:rPr>
              <a:t>			</a:t>
            </a:r>
            <a:r>
              <a:rPr lang="en-US" sz="2400" b="1" i="1" smtClean="0">
                <a:latin typeface="Times New Roman" pitchFamily="18" charset="0"/>
              </a:rPr>
              <a:t>entry section</a:t>
            </a:r>
          </a:p>
          <a:p>
            <a:pPr>
              <a:buFontTx/>
              <a:buNone/>
              <a:tabLst>
                <a:tab pos="2286000" algn="l"/>
                <a:tab pos="2630488" algn="l"/>
                <a:tab pos="2911475" algn="l"/>
              </a:tabLst>
            </a:pPr>
            <a:r>
              <a:rPr lang="en-US" sz="2400" b="1" smtClean="0">
                <a:latin typeface="Times New Roman" pitchFamily="18" charset="0"/>
              </a:rPr>
              <a:t>				critical section</a:t>
            </a:r>
          </a:p>
          <a:p>
            <a:pPr>
              <a:buFontTx/>
              <a:buNone/>
              <a:tabLst>
                <a:tab pos="2286000" algn="l"/>
                <a:tab pos="2630488" algn="l"/>
                <a:tab pos="2911475" algn="l"/>
              </a:tabLst>
            </a:pPr>
            <a:r>
              <a:rPr lang="en-US" sz="2400" b="1" smtClean="0">
                <a:latin typeface="Times New Roman" pitchFamily="18" charset="0"/>
              </a:rPr>
              <a:t>			</a:t>
            </a:r>
            <a:r>
              <a:rPr lang="en-US" sz="2400" b="1" i="1" smtClean="0">
                <a:latin typeface="Times New Roman" pitchFamily="18" charset="0"/>
              </a:rPr>
              <a:t>exit section</a:t>
            </a:r>
            <a:endParaRPr lang="en-US" sz="2400" b="1" smtClean="0">
              <a:latin typeface="Times New Roman" pitchFamily="18" charset="0"/>
            </a:endParaRPr>
          </a:p>
          <a:p>
            <a:pPr>
              <a:buFontTx/>
              <a:buNone/>
              <a:tabLst>
                <a:tab pos="2286000" algn="l"/>
                <a:tab pos="2630488" algn="l"/>
                <a:tab pos="2911475" algn="l"/>
              </a:tabLst>
            </a:pPr>
            <a:r>
              <a:rPr lang="en-US" sz="2400" b="1" smtClean="0">
                <a:latin typeface="Times New Roman" pitchFamily="18" charset="0"/>
              </a:rPr>
              <a:t>				reminder section</a:t>
            </a:r>
          </a:p>
          <a:p>
            <a:pPr>
              <a:buFontTx/>
              <a:buNone/>
              <a:tabLst>
                <a:tab pos="2286000" algn="l"/>
                <a:tab pos="2630488" algn="l"/>
                <a:tab pos="2911475" algn="l"/>
              </a:tabLst>
            </a:pPr>
            <a:r>
              <a:rPr lang="en-US" sz="2400" b="1" smtClean="0">
                <a:latin typeface="Times New Roman" pitchFamily="18" charset="0"/>
              </a:rPr>
              <a:t>		} while (1);</a:t>
            </a:r>
          </a:p>
          <a:p>
            <a:pPr>
              <a:buFontTx/>
              <a:buNone/>
              <a:tabLst>
                <a:tab pos="2286000" algn="l"/>
                <a:tab pos="2630488" algn="l"/>
                <a:tab pos="2911475" algn="l"/>
              </a:tabLst>
            </a:pPr>
            <a:r>
              <a:rPr lang="en-US" sz="2400" b="1" smtClean="0">
                <a:latin typeface="Times New Roman" pitchFamily="18" charset="0"/>
              </a:rPr>
              <a:t>Processes may share some common variables to synchronize their actions.</a:t>
            </a:r>
          </a:p>
        </p:txBody>
      </p:sp>
      <p:grpSp>
        <p:nvGrpSpPr>
          <p:cNvPr id="72708" name="Group 4"/>
          <p:cNvGrpSpPr>
            <a:grpSpLocks/>
          </p:cNvGrpSpPr>
          <p:nvPr/>
        </p:nvGrpSpPr>
        <p:grpSpPr bwMode="auto">
          <a:xfrm>
            <a:off x="2962275" y="2457450"/>
            <a:ext cx="1533525" cy="1095375"/>
            <a:chOff x="2562" y="1536"/>
            <a:chExt cx="966" cy="690"/>
          </a:xfrm>
        </p:grpSpPr>
        <p:sp>
          <p:nvSpPr>
            <p:cNvPr id="72709" name="Rectangle 5"/>
            <p:cNvSpPr>
              <a:spLocks noChangeArrowheads="1"/>
            </p:cNvSpPr>
            <p:nvPr/>
          </p:nvSpPr>
          <p:spPr bwMode="auto">
            <a:xfrm>
              <a:off x="2568" y="1536"/>
              <a:ext cx="960" cy="240"/>
            </a:xfrm>
            <a:prstGeom prst="rect">
              <a:avLst/>
            </a:prstGeom>
            <a:noFill/>
            <a:ln w="9525">
              <a:solidFill>
                <a:schemeClr val="tx1"/>
              </a:solidFill>
              <a:miter lim="800000"/>
              <a:headEnd/>
              <a:tailEnd/>
            </a:ln>
          </p:spPr>
          <p:txBody>
            <a:bodyPr wrap="none" anchor="ctr"/>
            <a:lstStyle/>
            <a:p>
              <a:endParaRPr lang="en-US"/>
            </a:p>
          </p:txBody>
        </p:sp>
        <p:sp>
          <p:nvSpPr>
            <p:cNvPr id="72710" name="Rectangle 6"/>
            <p:cNvSpPr>
              <a:spLocks noChangeArrowheads="1"/>
            </p:cNvSpPr>
            <p:nvPr/>
          </p:nvSpPr>
          <p:spPr bwMode="auto">
            <a:xfrm>
              <a:off x="2562" y="1986"/>
              <a:ext cx="960" cy="240"/>
            </a:xfrm>
            <a:prstGeom prst="rect">
              <a:avLst/>
            </a:prstGeom>
            <a:no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1485900" y="0"/>
            <a:ext cx="718185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EF800"/>
                </a:solidFill>
              </a:rPr>
              <a:t>Algorithm 1</a:t>
            </a:r>
          </a:p>
        </p:txBody>
      </p:sp>
      <p:sp>
        <p:nvSpPr>
          <p:cNvPr id="73731" name="Rectangle 3"/>
          <p:cNvSpPr>
            <a:spLocks noGrp="1" noChangeArrowheads="1"/>
          </p:cNvSpPr>
          <p:nvPr>
            <p:ph type="body" idx="1"/>
          </p:nvPr>
        </p:nvSpPr>
        <p:spPr>
          <a:xfrm>
            <a:off x="666750" y="1085850"/>
            <a:ext cx="7981950" cy="4114800"/>
          </a:xfrm>
        </p:spPr>
        <p:txBody>
          <a:bodyPr/>
          <a:lstStyle/>
          <a:p>
            <a:pPr>
              <a:lnSpc>
                <a:spcPct val="90000"/>
              </a:lnSpc>
              <a:buFontTx/>
              <a:buNone/>
              <a:tabLst>
                <a:tab pos="2005013" algn="l"/>
                <a:tab pos="2339975" algn="l"/>
                <a:tab pos="2630488" algn="l"/>
              </a:tabLst>
            </a:pPr>
            <a:r>
              <a:rPr lang="en-US" sz="2400" b="1" smtClean="0">
                <a:latin typeface="Times New Roman" pitchFamily="18" charset="0"/>
              </a:rPr>
              <a:t>Shared variables: </a:t>
            </a:r>
          </a:p>
          <a:p>
            <a:pPr lvl="1">
              <a:lnSpc>
                <a:spcPct val="90000"/>
              </a:lnSpc>
              <a:buFont typeface="Wingdings" pitchFamily="2" charset="2"/>
              <a:buNone/>
              <a:tabLst>
                <a:tab pos="2005013" algn="l"/>
                <a:tab pos="2339975" algn="l"/>
                <a:tab pos="2630488" algn="l"/>
              </a:tabLst>
            </a:pPr>
            <a:r>
              <a:rPr lang="en-US" b="1" smtClean="0">
                <a:latin typeface="Times New Roman" pitchFamily="18" charset="0"/>
              </a:rPr>
              <a:t>int turn;</a:t>
            </a:r>
            <a:br>
              <a:rPr lang="en-US" b="1" smtClean="0">
                <a:latin typeface="Times New Roman" pitchFamily="18" charset="0"/>
              </a:rPr>
            </a:br>
            <a:r>
              <a:rPr lang="en-US" b="1" smtClean="0">
                <a:latin typeface="Times New Roman" pitchFamily="18" charset="0"/>
              </a:rPr>
              <a:t>initially turn = 0</a:t>
            </a:r>
          </a:p>
          <a:p>
            <a:pPr lvl="1">
              <a:lnSpc>
                <a:spcPct val="90000"/>
              </a:lnSpc>
              <a:buFont typeface="Wingdings" pitchFamily="2" charset="2"/>
              <a:buNone/>
              <a:tabLst>
                <a:tab pos="2005013" algn="l"/>
                <a:tab pos="2339975" algn="l"/>
                <a:tab pos="2630488" algn="l"/>
              </a:tabLst>
            </a:pPr>
            <a:r>
              <a:rPr lang="en-US" b="1" smtClean="0">
                <a:latin typeface="Times New Roman" pitchFamily="18" charset="0"/>
              </a:rPr>
              <a:t>turn - i </a:t>
            </a:r>
            <a:r>
              <a:rPr lang="en-US" b="1" smtClean="0">
                <a:latin typeface="Times New Roman" pitchFamily="18" charset="0"/>
                <a:sym typeface="Symbol" pitchFamily="18" charset="2"/>
              </a:rPr>
              <a:t> </a:t>
            </a:r>
            <a:r>
              <a:rPr lang="en-US" b="1" i="1" smtClean="0">
                <a:latin typeface="Times New Roman" pitchFamily="18" charset="0"/>
                <a:sym typeface="Symbol" pitchFamily="18" charset="2"/>
              </a:rPr>
              <a:t>P</a:t>
            </a:r>
            <a:r>
              <a:rPr lang="en-US" b="1" i="1" baseline="-25000" smtClean="0">
                <a:latin typeface="Times New Roman" pitchFamily="18" charset="0"/>
                <a:sym typeface="Symbol" pitchFamily="18" charset="2"/>
              </a:rPr>
              <a:t>i</a:t>
            </a:r>
            <a:r>
              <a:rPr lang="en-US" b="1" smtClean="0">
                <a:latin typeface="Times New Roman" pitchFamily="18" charset="0"/>
                <a:sym typeface="Symbol" pitchFamily="18" charset="2"/>
              </a:rPr>
              <a:t> can enter its critical section</a:t>
            </a:r>
          </a:p>
          <a:p>
            <a:pPr>
              <a:lnSpc>
                <a:spcPct val="90000"/>
              </a:lnSpc>
              <a:buFontTx/>
              <a:buNone/>
              <a:tabLst>
                <a:tab pos="2005013" algn="l"/>
                <a:tab pos="2339975" algn="l"/>
                <a:tab pos="2630488" algn="l"/>
              </a:tabLst>
            </a:pPr>
            <a:r>
              <a:rPr lang="en-US" sz="2400" b="1" smtClean="0">
                <a:latin typeface="Times New Roman" pitchFamily="18" charset="0"/>
              </a:rPr>
              <a:t>Process </a:t>
            </a:r>
            <a:r>
              <a:rPr lang="en-US" sz="2400" b="1" i="1" smtClean="0">
                <a:latin typeface="Times New Roman" pitchFamily="18" charset="0"/>
              </a:rPr>
              <a:t>P</a:t>
            </a:r>
            <a:r>
              <a:rPr lang="en-US" sz="2400" b="1" i="1" baseline="-25000" smtClean="0">
                <a:latin typeface="Times New Roman" pitchFamily="18" charset="0"/>
              </a:rPr>
              <a:t>i</a:t>
            </a:r>
            <a:endParaRPr lang="en-US" sz="2400" b="1" smtClean="0">
              <a:latin typeface="Times New Roman" pitchFamily="18" charset="0"/>
            </a:endParaRPr>
          </a:p>
          <a:p>
            <a:pPr>
              <a:lnSpc>
                <a:spcPct val="90000"/>
              </a:lnSpc>
              <a:buFontTx/>
              <a:buNone/>
              <a:tabLst>
                <a:tab pos="2005013" algn="l"/>
                <a:tab pos="2339975" algn="l"/>
                <a:tab pos="2630488" algn="l"/>
              </a:tabLst>
            </a:pPr>
            <a:r>
              <a:rPr lang="en-US" sz="2400" b="1" smtClean="0">
                <a:latin typeface="Times New Roman" pitchFamily="18" charset="0"/>
              </a:rPr>
              <a:t>		do </a:t>
            </a:r>
          </a:p>
          <a:p>
            <a:pPr>
              <a:lnSpc>
                <a:spcPct val="90000"/>
              </a:lnSpc>
              <a:buFontTx/>
              <a:buNone/>
              <a:tabLst>
                <a:tab pos="2005013" algn="l"/>
                <a:tab pos="2339975" algn="l"/>
                <a:tab pos="2630488" algn="l"/>
              </a:tabLst>
            </a:pPr>
            <a:r>
              <a:rPr lang="en-US" sz="2400" b="1" smtClean="0">
                <a:latin typeface="Times New Roman" pitchFamily="18" charset="0"/>
              </a:rPr>
              <a:t>                         {</a:t>
            </a:r>
          </a:p>
          <a:p>
            <a:pPr>
              <a:lnSpc>
                <a:spcPct val="90000"/>
              </a:lnSpc>
              <a:buFontTx/>
              <a:buNone/>
              <a:tabLst>
                <a:tab pos="2005013" algn="l"/>
                <a:tab pos="2339975" algn="l"/>
                <a:tab pos="2630488" algn="l"/>
              </a:tabLst>
            </a:pPr>
            <a:r>
              <a:rPr lang="en-US" sz="2400" b="1" smtClean="0">
                <a:latin typeface="Times New Roman" pitchFamily="18" charset="0"/>
              </a:rPr>
              <a:t>			while (turn !=</a:t>
            </a:r>
            <a:r>
              <a:rPr lang="en-US" sz="2400" b="1" smtClean="0">
                <a:latin typeface="Times New Roman" pitchFamily="18" charset="0"/>
                <a:sym typeface="Symbol" pitchFamily="18" charset="2"/>
              </a:rPr>
              <a:t> i) ;</a:t>
            </a:r>
          </a:p>
          <a:p>
            <a:pPr>
              <a:lnSpc>
                <a:spcPct val="90000"/>
              </a:lnSpc>
              <a:buFontTx/>
              <a:buNone/>
              <a:tabLst>
                <a:tab pos="2005013" algn="l"/>
                <a:tab pos="2339975" algn="l"/>
                <a:tab pos="2630488" algn="l"/>
              </a:tabLst>
            </a:pPr>
            <a:r>
              <a:rPr lang="en-US" sz="2400" b="1" smtClean="0">
                <a:latin typeface="Times New Roman" pitchFamily="18" charset="0"/>
                <a:sym typeface="Symbol" pitchFamily="18" charset="2"/>
              </a:rPr>
              <a:t>				critical section</a:t>
            </a:r>
          </a:p>
          <a:p>
            <a:pPr>
              <a:lnSpc>
                <a:spcPct val="90000"/>
              </a:lnSpc>
              <a:buFontTx/>
              <a:buNone/>
              <a:tabLst>
                <a:tab pos="2005013" algn="l"/>
                <a:tab pos="2339975" algn="l"/>
                <a:tab pos="2630488" algn="l"/>
              </a:tabLst>
            </a:pPr>
            <a:r>
              <a:rPr lang="en-US" sz="2400" b="1" smtClean="0">
                <a:latin typeface="Times New Roman" pitchFamily="18" charset="0"/>
                <a:sym typeface="Symbol" pitchFamily="18" charset="2"/>
              </a:rPr>
              <a:t>			turn = j;</a:t>
            </a:r>
          </a:p>
          <a:p>
            <a:pPr>
              <a:lnSpc>
                <a:spcPct val="90000"/>
              </a:lnSpc>
              <a:buFontTx/>
              <a:buNone/>
              <a:tabLst>
                <a:tab pos="2005013" algn="l"/>
                <a:tab pos="2339975" algn="l"/>
                <a:tab pos="2630488" algn="l"/>
              </a:tabLst>
            </a:pPr>
            <a:r>
              <a:rPr lang="en-US" sz="2400" b="1" smtClean="0">
                <a:latin typeface="Times New Roman" pitchFamily="18" charset="0"/>
                <a:sym typeface="Symbol" pitchFamily="18" charset="2"/>
              </a:rPr>
              <a:t>				reminder section</a:t>
            </a:r>
          </a:p>
          <a:p>
            <a:pPr>
              <a:lnSpc>
                <a:spcPct val="90000"/>
              </a:lnSpc>
              <a:buFontTx/>
              <a:buNone/>
              <a:tabLst>
                <a:tab pos="2005013" algn="l"/>
                <a:tab pos="2339975" algn="l"/>
                <a:tab pos="2630488" algn="l"/>
              </a:tabLst>
            </a:pPr>
            <a:r>
              <a:rPr lang="en-US" sz="2400" b="1" smtClean="0">
                <a:latin typeface="Times New Roman" pitchFamily="18" charset="0"/>
                <a:sym typeface="Symbol" pitchFamily="18" charset="2"/>
              </a:rPr>
              <a:t>		} while (1);</a:t>
            </a:r>
          </a:p>
          <a:p>
            <a:pPr>
              <a:lnSpc>
                <a:spcPct val="90000"/>
              </a:lnSpc>
              <a:buFontTx/>
              <a:buNone/>
              <a:tabLst>
                <a:tab pos="2005013" algn="l"/>
                <a:tab pos="2339975" algn="l"/>
                <a:tab pos="2630488" algn="l"/>
              </a:tabLst>
            </a:pPr>
            <a:r>
              <a:rPr lang="en-US" sz="2400" b="1" smtClean="0">
                <a:latin typeface="Times New Roman" pitchFamily="18" charset="0"/>
              </a:rPr>
              <a:t>Satisfies mutual exclusion, but not progress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953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EF800"/>
                </a:solidFill>
              </a:rPr>
              <a:t>Semaphores</a:t>
            </a:r>
          </a:p>
        </p:txBody>
      </p:sp>
      <p:sp>
        <p:nvSpPr>
          <p:cNvPr id="1344515" name="Rectangle 3"/>
          <p:cNvSpPr>
            <a:spLocks noGrp="1" noChangeArrowheads="1"/>
          </p:cNvSpPr>
          <p:nvPr>
            <p:ph type="body" idx="1"/>
          </p:nvPr>
        </p:nvSpPr>
        <p:spPr/>
        <p:txBody>
          <a:bodyPr/>
          <a:lstStyle/>
          <a:p>
            <a:pPr marL="514350" indent="-514350">
              <a:tabLst>
                <a:tab pos="1597025" algn="l"/>
                <a:tab pos="2576513" algn="l"/>
              </a:tabLst>
              <a:defRPr/>
            </a:pPr>
            <a:r>
              <a:rPr lang="en-US" sz="2400" dirty="0">
                <a:latin typeface="Times New Roman" pitchFamily="18" charset="0"/>
              </a:rPr>
              <a:t>Synchronization tool </a:t>
            </a:r>
            <a:r>
              <a:rPr lang="en-US" sz="2400" dirty="0" smtClean="0">
                <a:latin typeface="Times New Roman" pitchFamily="18" charset="0"/>
              </a:rPr>
              <a:t>or we can say an integer variable that is shared among processes.</a:t>
            </a:r>
            <a:endParaRPr lang="en-US" sz="2400" dirty="0">
              <a:latin typeface="Times New Roman" pitchFamily="18" charset="0"/>
            </a:endParaRPr>
          </a:p>
          <a:p>
            <a:pPr marL="514350" indent="-514350">
              <a:tabLst>
                <a:tab pos="1597025" algn="l"/>
                <a:tab pos="2576513" algn="l"/>
              </a:tabLst>
              <a:defRPr/>
            </a:pPr>
            <a:r>
              <a:rPr lang="en-US" sz="2400" dirty="0" smtClean="0">
                <a:latin typeface="Times New Roman" pitchFamily="18" charset="0"/>
              </a:rPr>
              <a:t>can </a:t>
            </a:r>
            <a:r>
              <a:rPr lang="en-US" sz="2400" dirty="0">
                <a:latin typeface="Times New Roman" pitchFamily="18" charset="0"/>
              </a:rPr>
              <a:t>only be accessed via two indivisible (atomic) </a:t>
            </a:r>
            <a:r>
              <a:rPr lang="en-US" sz="2400" dirty="0" smtClean="0">
                <a:latin typeface="Times New Roman" pitchFamily="18" charset="0"/>
              </a:rPr>
              <a:t>operations : wait () and signal ()</a:t>
            </a:r>
          </a:p>
          <a:p>
            <a:pPr>
              <a:buFontTx/>
              <a:buNone/>
              <a:tabLst>
                <a:tab pos="1597025" algn="l"/>
                <a:tab pos="2576513" algn="l"/>
              </a:tabLst>
              <a:defRPr/>
            </a:pPr>
            <a:r>
              <a:rPr lang="en-US" sz="2400" dirty="0">
                <a:latin typeface="Times New Roman" pitchFamily="18" charset="0"/>
              </a:rPr>
              <a:t>	</a:t>
            </a:r>
            <a:r>
              <a:rPr lang="en-US" sz="2400" b="1" i="1" dirty="0">
                <a:latin typeface="Times New Roman" pitchFamily="18" charset="0"/>
              </a:rPr>
              <a:t>wait (S):  </a:t>
            </a:r>
          </a:p>
          <a:p>
            <a:pPr>
              <a:buFontTx/>
              <a:buNone/>
              <a:tabLst>
                <a:tab pos="1597025" algn="l"/>
                <a:tab pos="2576513" algn="l"/>
              </a:tabLst>
              <a:defRPr/>
            </a:pPr>
            <a:r>
              <a:rPr lang="en-US" sz="2400" b="1" i="1" dirty="0">
                <a:latin typeface="Times New Roman" pitchFamily="18" charset="0"/>
              </a:rPr>
              <a:t>         		while S</a:t>
            </a:r>
            <a:r>
              <a:rPr lang="en-US" sz="2400" b="1" i="1" dirty="0">
                <a:latin typeface="Times New Roman" pitchFamily="18" charset="0"/>
                <a:sym typeface="Symbol" pitchFamily="18" charset="2"/>
              </a:rPr>
              <a:t> 0 do no-op;</a:t>
            </a:r>
            <a:br>
              <a:rPr lang="en-US" sz="2400" b="1" i="1" dirty="0">
                <a:latin typeface="Times New Roman" pitchFamily="18" charset="0"/>
                <a:sym typeface="Symbol" pitchFamily="18" charset="2"/>
              </a:rPr>
            </a:br>
            <a:r>
              <a:rPr lang="en-US" sz="2400" b="1" i="1" dirty="0">
                <a:latin typeface="Times New Roman" pitchFamily="18" charset="0"/>
                <a:sym typeface="Symbol" pitchFamily="18" charset="2"/>
              </a:rPr>
              <a:t>			</a:t>
            </a:r>
            <a:r>
              <a:rPr lang="en-US" sz="2400" b="1" i="1" dirty="0">
                <a:latin typeface="Times New Roman" pitchFamily="18" charset="0"/>
              </a:rPr>
              <a:t>S--;</a:t>
            </a:r>
            <a:r>
              <a:rPr lang="en-US" sz="2400" b="1" i="1" dirty="0">
                <a:latin typeface="Times New Roman" pitchFamily="18" charset="0"/>
                <a:sym typeface="Symbol" pitchFamily="18" charset="2"/>
              </a:rPr>
              <a:t/>
            </a:r>
            <a:br>
              <a:rPr lang="en-US" sz="2400" b="1" i="1" dirty="0">
                <a:latin typeface="Times New Roman" pitchFamily="18" charset="0"/>
                <a:sym typeface="Symbol" pitchFamily="18" charset="2"/>
              </a:rPr>
            </a:br>
            <a:r>
              <a:rPr lang="en-US" sz="2400" b="1" i="1" dirty="0" smtClean="0">
                <a:latin typeface="Times New Roman" pitchFamily="18" charset="0"/>
                <a:sym typeface="Symbol" pitchFamily="18" charset="2"/>
              </a:rPr>
              <a:t>signal </a:t>
            </a:r>
            <a:r>
              <a:rPr lang="en-US" sz="2400" b="1" i="1" dirty="0">
                <a:latin typeface="Times New Roman" pitchFamily="18" charset="0"/>
                <a:sym typeface="Symbol" pitchFamily="18" charset="2"/>
              </a:rPr>
              <a:t>(S): </a:t>
            </a:r>
          </a:p>
          <a:p>
            <a:pPr>
              <a:buFontTx/>
              <a:buNone/>
              <a:tabLst>
                <a:tab pos="1597025" algn="l"/>
                <a:tab pos="2576513" algn="l"/>
              </a:tabLst>
              <a:defRPr/>
            </a:pPr>
            <a:r>
              <a:rPr lang="en-US" sz="2400" b="1" i="1" dirty="0">
                <a:latin typeface="Times New Roman" pitchFamily="18" charset="0"/>
                <a:sym typeface="Symbol" pitchFamily="18" charset="2"/>
              </a:rPr>
              <a:t>                             </a:t>
            </a:r>
            <a:r>
              <a:rPr lang="en-US" sz="2400" b="1" i="1" dirty="0" smtClean="0">
                <a:latin typeface="Times New Roman" pitchFamily="18" charset="0"/>
                <a:sym typeface="Symbol" pitchFamily="18" charset="2"/>
              </a:rPr>
              <a:t>S++;</a:t>
            </a:r>
          </a:p>
          <a:p>
            <a:pPr>
              <a:tabLst>
                <a:tab pos="1597025" algn="l"/>
                <a:tab pos="2576513" algn="l"/>
              </a:tabLst>
              <a:defRPr/>
            </a:pPr>
            <a:r>
              <a:rPr lang="en-US" sz="2400" dirty="0" smtClean="0">
                <a:latin typeface="Times New Roman" pitchFamily="18" charset="0"/>
                <a:sym typeface="Symbol" pitchFamily="18" charset="2"/>
              </a:rPr>
              <a:t>Initially Process P1 arrives when S=0, it modifies S= -1 and enters its critical section. This makes Process P2 waits. When P1 exits its critical section it signals and modifies S=0 and now P2 can enter its critical section by modifying S= -1.</a:t>
            </a:r>
            <a:endParaRPr lang="en-US" sz="2400" dirty="0">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Multithreading</a:t>
            </a:r>
          </a:p>
        </p:txBody>
      </p:sp>
      <p:sp>
        <p:nvSpPr>
          <p:cNvPr id="7577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7578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7578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7578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75783"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75784" name="Text Box 8"/>
          <p:cNvSpPr txBox="1">
            <a:spLocks noChangeArrowheads="1"/>
          </p:cNvSpPr>
          <p:nvPr/>
        </p:nvSpPr>
        <p:spPr bwMode="auto">
          <a:xfrm>
            <a:off x="419100" y="1219200"/>
            <a:ext cx="8229600" cy="4894263"/>
          </a:xfrm>
          <a:prstGeom prst="rect">
            <a:avLst/>
          </a:prstGeom>
          <a:noFill/>
          <a:ln w="9525">
            <a:noFill/>
            <a:miter lim="800000"/>
            <a:headEnd/>
            <a:tailEnd/>
          </a:ln>
        </p:spPr>
        <p:txBody>
          <a:bodyPr>
            <a:spAutoFit/>
          </a:bodyPr>
          <a:lstStyle/>
          <a:p>
            <a:r>
              <a:rPr lang="en-US"/>
              <a:t>Thread is basic unit of CPU utilization. Threads share a CPU in the same way as processes do .</a:t>
            </a:r>
          </a:p>
          <a:p>
            <a:endParaRPr lang="en-US"/>
          </a:p>
          <a:p>
            <a:r>
              <a:rPr lang="en-US"/>
              <a:t>All threads of a process also share the same set of operating system resources.</a:t>
            </a:r>
          </a:p>
          <a:p>
            <a:endParaRPr lang="en-US"/>
          </a:p>
          <a:p>
            <a:r>
              <a:rPr lang="en-US"/>
              <a:t>All threads of a process inherit parent’s address space and security parameters.</a:t>
            </a:r>
          </a:p>
          <a:p>
            <a:endParaRPr lang="en-US"/>
          </a:p>
          <a:p>
            <a:r>
              <a:rPr lang="en-US"/>
              <a:t>Each thread of a process has its own program counter, its own register states, and its own stack.</a:t>
            </a:r>
          </a:p>
          <a:p>
            <a:endParaRPr lang="en-US"/>
          </a:p>
          <a:p>
            <a:r>
              <a:rPr lang="en-US"/>
              <a:t>Referred as mini-process or lightweight process.</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Multithreading</a:t>
            </a:r>
          </a:p>
        </p:txBody>
      </p:sp>
      <p:sp>
        <p:nvSpPr>
          <p:cNvPr id="7680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7680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76805"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76806"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76807"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pic>
        <p:nvPicPr>
          <p:cNvPr id="76808" name="Picture 9"/>
          <p:cNvPicPr>
            <a:picLocks noGrp="1" noChangeAspect="1" noChangeArrowheads="1"/>
          </p:cNvPicPr>
          <p:nvPr>
            <p:ph sz="half" idx="2"/>
          </p:nvPr>
        </p:nvPicPr>
        <p:blipFill>
          <a:blip r:embed="rId2" cstate="print"/>
          <a:srcRect/>
          <a:stretch>
            <a:fillRect/>
          </a:stretch>
        </p:blipFill>
        <p:spPr>
          <a:xfrm>
            <a:off x="192088" y="1565275"/>
            <a:ext cx="8951912" cy="3968750"/>
          </a:xfrm>
          <a:noFill/>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6238" y="1071563"/>
            <a:ext cx="8310562" cy="4414837"/>
          </a:xfrm>
        </p:spPr>
        <p:txBody>
          <a:bodyPr/>
          <a:lstStyle/>
          <a:p>
            <a:pPr algn="just">
              <a:buFontTx/>
              <a:buNone/>
              <a:defRPr/>
            </a:pPr>
            <a:r>
              <a:rPr lang="en-US" sz="2200" dirty="0" smtClean="0">
                <a:latin typeface="+mj-lt"/>
              </a:rPr>
              <a:t>Threads differ from traditional multitasking operating system processes in that:</a:t>
            </a:r>
          </a:p>
          <a:p>
            <a:pPr algn="just">
              <a:buFontTx/>
              <a:buNone/>
              <a:defRPr/>
            </a:pPr>
            <a:endParaRPr lang="en-US" sz="2200" dirty="0" smtClean="0">
              <a:latin typeface="+mj-lt"/>
            </a:endParaRPr>
          </a:p>
          <a:p>
            <a:pPr algn="just">
              <a:defRPr/>
            </a:pPr>
            <a:r>
              <a:rPr lang="en-US" sz="2200" dirty="0" smtClean="0">
                <a:latin typeface="+mj-lt"/>
              </a:rPr>
              <a:t>processes are typically independent, while threads exist as subsets of a process</a:t>
            </a:r>
          </a:p>
          <a:p>
            <a:pPr algn="just">
              <a:defRPr/>
            </a:pPr>
            <a:r>
              <a:rPr lang="en-US" sz="2200" dirty="0" smtClean="0">
                <a:latin typeface="+mj-lt"/>
              </a:rPr>
              <a:t>processes carry considerable state information, whereas multiple threads within a process share state as well as memory and other resources</a:t>
            </a:r>
          </a:p>
          <a:p>
            <a:pPr algn="just">
              <a:defRPr/>
            </a:pPr>
            <a:r>
              <a:rPr lang="en-US" sz="2200" dirty="0" smtClean="0">
                <a:latin typeface="+mj-lt"/>
              </a:rPr>
              <a:t>processes have separate address spaces, whereas threads share their address space</a:t>
            </a:r>
          </a:p>
          <a:p>
            <a:pPr algn="just">
              <a:defRPr/>
            </a:pPr>
            <a:r>
              <a:rPr lang="en-US" sz="2200" dirty="0" smtClean="0">
                <a:latin typeface="+mj-lt"/>
              </a:rPr>
              <a:t>processes interact only through system-provided inter-process communication mechanisms.</a:t>
            </a:r>
          </a:p>
          <a:p>
            <a:pPr algn="just">
              <a:defRPr/>
            </a:pPr>
            <a:r>
              <a:rPr lang="en-US" sz="2200" dirty="0" smtClean="0">
                <a:latin typeface="+mj-lt"/>
              </a:rPr>
              <a:t>Context switching between threads in the same process is typically faster than context switching between processes.</a:t>
            </a:r>
          </a:p>
          <a:p>
            <a:pPr algn="just">
              <a:defRPr/>
            </a:pPr>
            <a:endParaRPr lang="en-US" sz="2200" dirty="0">
              <a:latin typeface="+mj-lt"/>
            </a:endParaRPr>
          </a:p>
        </p:txBody>
      </p:sp>
      <p:sp>
        <p:nvSpPr>
          <p:cNvPr id="77827"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Multithreading</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36728" y="1014412"/>
            <a:ext cx="8515185" cy="5249909"/>
          </a:xfrm>
        </p:spPr>
        <p:txBody>
          <a:bodyPr/>
          <a:lstStyle/>
          <a:p>
            <a:r>
              <a:rPr lang="en-US" sz="2200" dirty="0" smtClean="0"/>
              <a:t>Threads are light weight. They don't have their own memory spaces and other resources unlike processes. All processes start with a single thread. So they behave like lightweight processes but are always tied to a parent "thick" process. </a:t>
            </a:r>
            <a:br>
              <a:rPr lang="en-US" sz="2200" dirty="0" smtClean="0"/>
            </a:br>
            <a:r>
              <a:rPr lang="en-US" sz="2200" dirty="0" smtClean="0"/>
              <a:t/>
            </a:r>
            <a:br>
              <a:rPr lang="en-US" sz="2200" dirty="0" smtClean="0"/>
            </a:br>
            <a:r>
              <a:rPr lang="en-US" sz="2200" dirty="0" smtClean="0"/>
              <a:t>So creating a new process involves allocating all these resources while cresting a thread does not. Killing a process also involves releasing all these resources while a thread does not. However, killing a thread's parent process releases all resources of the thread. </a:t>
            </a:r>
            <a:endParaRPr lang="en-US" sz="2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Memory Management</a:t>
            </a:r>
          </a:p>
        </p:txBody>
      </p:sp>
      <p:sp>
        <p:nvSpPr>
          <p:cNvPr id="78851"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78852"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78853"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78854"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78855"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69640" name="Text Box 8"/>
          <p:cNvSpPr txBox="1">
            <a:spLocks noChangeArrowheads="1"/>
          </p:cNvSpPr>
          <p:nvPr/>
        </p:nvSpPr>
        <p:spPr bwMode="auto">
          <a:xfrm>
            <a:off x="323850" y="1219200"/>
            <a:ext cx="8496300" cy="3046413"/>
          </a:xfrm>
          <a:prstGeom prst="rect">
            <a:avLst/>
          </a:prstGeom>
          <a:noFill/>
          <a:ln w="9525">
            <a:noFill/>
            <a:miter lim="800000"/>
            <a:headEnd/>
            <a:tailEnd/>
          </a:ln>
        </p:spPr>
        <p:txBody>
          <a:bodyPr>
            <a:spAutoFit/>
          </a:bodyPr>
          <a:lstStyle/>
          <a:p>
            <a:pPr>
              <a:defRPr/>
            </a:pPr>
            <a:r>
              <a:rPr lang="en-US" dirty="0"/>
              <a:t>Memory is important resource of a computer system that must be properly managed for the overall system performance</a:t>
            </a:r>
          </a:p>
          <a:p>
            <a:pPr>
              <a:defRPr/>
            </a:pPr>
            <a:endParaRPr lang="en-US" dirty="0"/>
          </a:p>
          <a:p>
            <a:pPr>
              <a:defRPr/>
            </a:pPr>
            <a:r>
              <a:rPr lang="en-US" b="1" dirty="0"/>
              <a:t>Memory management module:</a:t>
            </a:r>
          </a:p>
          <a:p>
            <a:pPr>
              <a:defRPr/>
            </a:pPr>
            <a:endParaRPr lang="en-US" dirty="0"/>
          </a:p>
          <a:p>
            <a:pPr marL="457200" indent="-457200">
              <a:buFont typeface="Arial" pitchFamily="34" charset="0"/>
              <a:buChar char="•"/>
              <a:defRPr/>
            </a:pPr>
            <a:r>
              <a:rPr lang="en-US" dirty="0"/>
              <a:t>Keeps track of parts of memory in use and parts not in use</a:t>
            </a:r>
          </a:p>
          <a:p>
            <a:pPr marL="457200" indent="-457200">
              <a:buFont typeface="Arial" pitchFamily="34" charset="0"/>
              <a:buChar char="•"/>
              <a:defRPr/>
            </a:pPr>
            <a:r>
              <a:rPr lang="en-US" dirty="0"/>
              <a:t>Allocates memory to processes as needed and </a:t>
            </a:r>
            <a:r>
              <a:rPr lang="en-US" dirty="0" err="1"/>
              <a:t>deallocates</a:t>
            </a:r>
            <a:r>
              <a:rPr lang="en-US" dirty="0"/>
              <a:t> when no longer needed</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1409700" y="0"/>
            <a:ext cx="80010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rgbClr val="FEF800"/>
                </a:solidFill>
              </a:rPr>
              <a:t>Logical vs. Physical Address Space</a:t>
            </a:r>
          </a:p>
        </p:txBody>
      </p:sp>
      <p:sp>
        <p:nvSpPr>
          <p:cNvPr id="79875"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The concept of a logical </a:t>
            </a:r>
            <a:r>
              <a:rPr lang="en-US" i="1" smtClean="0">
                <a:latin typeface="Times New Roman" pitchFamily="18" charset="0"/>
              </a:rPr>
              <a:t>address space</a:t>
            </a:r>
            <a:r>
              <a:rPr lang="en-US" smtClean="0">
                <a:latin typeface="Times New Roman" pitchFamily="18" charset="0"/>
              </a:rPr>
              <a:t> that is bound to a separate </a:t>
            </a:r>
            <a:r>
              <a:rPr lang="en-US" i="1" smtClean="0">
                <a:latin typeface="Times New Roman" pitchFamily="18" charset="0"/>
              </a:rPr>
              <a:t>physical</a:t>
            </a:r>
            <a:r>
              <a:rPr lang="en-US" smtClean="0">
                <a:latin typeface="Times New Roman" pitchFamily="18" charset="0"/>
              </a:rPr>
              <a:t> </a:t>
            </a:r>
            <a:r>
              <a:rPr lang="en-US" i="1" smtClean="0">
                <a:latin typeface="Times New Roman" pitchFamily="18" charset="0"/>
              </a:rPr>
              <a:t>address space</a:t>
            </a:r>
            <a:r>
              <a:rPr lang="en-US" smtClean="0">
                <a:latin typeface="Times New Roman" pitchFamily="18" charset="0"/>
              </a:rPr>
              <a:t> is central to proper memory management.</a:t>
            </a:r>
          </a:p>
          <a:p>
            <a:pPr lvl="1" algn="just" eaLnBrk="1" hangingPunct="1"/>
            <a:r>
              <a:rPr lang="en-US" b="1" i="1" smtClean="0">
                <a:latin typeface="Times New Roman" pitchFamily="18" charset="0"/>
              </a:rPr>
              <a:t>Logical address</a:t>
            </a:r>
            <a:r>
              <a:rPr lang="en-US" b="1" smtClean="0">
                <a:latin typeface="Times New Roman" pitchFamily="18" charset="0"/>
              </a:rPr>
              <a:t> – generated by the CPU; also referred to as </a:t>
            </a:r>
            <a:r>
              <a:rPr lang="en-US" b="1" i="1" smtClean="0">
                <a:latin typeface="Times New Roman" pitchFamily="18" charset="0"/>
              </a:rPr>
              <a:t>virtual address</a:t>
            </a:r>
            <a:r>
              <a:rPr lang="en-US" b="1" smtClean="0">
                <a:latin typeface="Times New Roman" pitchFamily="18" charset="0"/>
              </a:rPr>
              <a:t>.</a:t>
            </a:r>
          </a:p>
          <a:p>
            <a:pPr lvl="1" algn="just" eaLnBrk="1" hangingPunct="1"/>
            <a:r>
              <a:rPr lang="en-US" b="1" i="1" smtClean="0">
                <a:latin typeface="Times New Roman" pitchFamily="18" charset="0"/>
              </a:rPr>
              <a:t>Physical address</a:t>
            </a:r>
            <a:r>
              <a:rPr lang="en-US" b="1" smtClean="0">
                <a:latin typeface="Times New Roman" pitchFamily="18" charset="0"/>
              </a:rPr>
              <a:t> – address seen by the memory unit.</a:t>
            </a:r>
            <a:br>
              <a:rPr lang="en-US" b="1" smtClean="0">
                <a:latin typeface="Times New Roman" pitchFamily="18" charset="0"/>
              </a:rPr>
            </a:br>
            <a:endParaRPr lang="en-US" b="1" smtClean="0">
              <a:latin typeface="Times New Roman" pitchFamily="18" charset="0"/>
            </a:endParaRPr>
          </a:p>
          <a:p>
            <a:pPr algn="just" eaLnBrk="1" hangingPunct="1">
              <a:buFont typeface="Wingdings" pitchFamily="2" charset="2"/>
              <a:buChar char="§"/>
            </a:pPr>
            <a:r>
              <a:rPr lang="en-US" smtClean="0">
                <a:latin typeface="Times New Roman" pitchFamily="18" charset="0"/>
              </a:rPr>
              <a:t>Logical and physical addresses are the same in compile-time and load-time address-binding schemes; logical (virtual) and physical addresses differ in execution-time address-binding scheme.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13315"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smtClean="0"/>
              <a:t> </a:t>
            </a:r>
            <a:endParaRPr lang="en-US" sz="2000" smtClean="0"/>
          </a:p>
          <a:p>
            <a:pPr marL="1377950" lvl="2" algn="just" eaLnBrk="1" hangingPunct="1">
              <a:buFont typeface="Wingdings" pitchFamily="2" charset="2"/>
              <a:buNone/>
            </a:pPr>
            <a:endParaRPr lang="en-US" sz="2000" smtClean="0"/>
          </a:p>
        </p:txBody>
      </p:sp>
      <p:sp>
        <p:nvSpPr>
          <p:cNvPr id="1331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3317" name="Rectangle 15"/>
          <p:cNvSpPr>
            <a:spLocks noChangeArrowheads="1"/>
          </p:cNvSpPr>
          <p:nvPr/>
        </p:nvSpPr>
        <p:spPr bwMode="auto">
          <a:xfrm>
            <a:off x="723900" y="1284288"/>
            <a:ext cx="7639050" cy="3743325"/>
          </a:xfrm>
          <a:prstGeom prst="rect">
            <a:avLst/>
          </a:prstGeom>
          <a:noFill/>
          <a:ln w="9525">
            <a:noFill/>
            <a:miter lim="800000"/>
            <a:headEnd/>
            <a:tailEnd/>
          </a:ln>
        </p:spPr>
        <p:txBody>
          <a:bodyPr>
            <a:spAutoFit/>
          </a:bodyPr>
          <a:lstStyle/>
          <a:p>
            <a:r>
              <a:rPr lang="en-US"/>
              <a:t>The structure of OS consists of 4 layers:</a:t>
            </a:r>
          </a:p>
          <a:p>
            <a:pPr lvl="4"/>
            <a:r>
              <a:rPr lang="en-US" b="1"/>
              <a:t>Hardware</a:t>
            </a:r>
          </a:p>
          <a:p>
            <a:pPr lvl="4"/>
            <a:r>
              <a:rPr lang="en-US"/>
              <a:t>     Hardware consists of CPU, Main memory, I/O Devices, etc,</a:t>
            </a:r>
          </a:p>
          <a:p>
            <a:pPr lvl="4"/>
            <a:endParaRPr lang="en-US"/>
          </a:p>
          <a:p>
            <a:pPr lvl="4"/>
            <a:r>
              <a:rPr lang="en-US" b="1"/>
              <a:t>Software (Operating System)</a:t>
            </a:r>
          </a:p>
          <a:p>
            <a:pPr lvl="4"/>
            <a:r>
              <a:rPr lang="en-US"/>
              <a:t>    Software includes process management routines, memory management routines, I/O control routines, file management routines.</a:t>
            </a:r>
          </a:p>
          <a:p>
            <a:pPr lvl="4"/>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14668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rgbClr val="FEF800"/>
                </a:solidFill>
              </a:rPr>
              <a:t>Memory-Management Unit</a:t>
            </a:r>
          </a:p>
        </p:txBody>
      </p:sp>
      <p:sp>
        <p:nvSpPr>
          <p:cNvPr id="80899"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Hardware device that maps virtual to physical address.</a:t>
            </a:r>
            <a:br>
              <a:rPr lang="en-US" smtClean="0">
                <a:latin typeface="Times New Roman" pitchFamily="18" charset="0"/>
              </a:rPr>
            </a:br>
            <a:endParaRPr lang="en-US" smtClean="0">
              <a:latin typeface="Times New Roman" pitchFamily="18" charset="0"/>
            </a:endParaRPr>
          </a:p>
          <a:p>
            <a:pPr algn="just" eaLnBrk="1" hangingPunct="1">
              <a:buFont typeface="Wingdings" pitchFamily="2" charset="2"/>
              <a:buChar char="§"/>
            </a:pPr>
            <a:r>
              <a:rPr lang="en-US" smtClean="0">
                <a:latin typeface="Times New Roman" pitchFamily="18" charset="0"/>
              </a:rPr>
              <a:t>In MMU scheme, the value in the relocation register is added to every address generated by a user process at the time it is sent to memory.</a:t>
            </a:r>
            <a:br>
              <a:rPr lang="en-US" smtClean="0">
                <a:latin typeface="Times New Roman" pitchFamily="18" charset="0"/>
              </a:rPr>
            </a:br>
            <a:endParaRPr lang="en-US" smtClean="0">
              <a:latin typeface="Times New Roman" pitchFamily="18" charset="0"/>
            </a:endParaRPr>
          </a:p>
          <a:p>
            <a:pPr algn="just" eaLnBrk="1" hangingPunct="1">
              <a:buFont typeface="Wingdings" pitchFamily="2" charset="2"/>
              <a:buChar char="§"/>
            </a:pPr>
            <a:r>
              <a:rPr lang="en-US" smtClean="0">
                <a:latin typeface="Times New Roman" pitchFamily="18" charset="0"/>
              </a:rPr>
              <a:t>The user program deals with </a:t>
            </a:r>
            <a:r>
              <a:rPr lang="en-US" i="1" smtClean="0">
                <a:latin typeface="Times New Roman" pitchFamily="18" charset="0"/>
              </a:rPr>
              <a:t>logical</a:t>
            </a:r>
            <a:r>
              <a:rPr lang="en-US" smtClean="0">
                <a:latin typeface="Times New Roman" pitchFamily="18" charset="0"/>
              </a:rPr>
              <a:t> addresses; it never sees the </a:t>
            </a:r>
            <a:r>
              <a:rPr lang="en-US" i="1" smtClean="0">
                <a:latin typeface="Times New Roman" pitchFamily="18" charset="0"/>
              </a:rPr>
              <a:t>real</a:t>
            </a:r>
            <a:r>
              <a:rPr lang="en-US" smtClean="0">
                <a:latin typeface="Times New Roman" pitchFamily="18" charset="0"/>
              </a:rPr>
              <a:t> physical addresses.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4953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Swapping</a:t>
            </a:r>
          </a:p>
        </p:txBody>
      </p:sp>
      <p:sp>
        <p:nvSpPr>
          <p:cNvPr id="81923"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A process can be swapped temporarily out of memory to a backing store, and then brought back into memory for continued execution.</a:t>
            </a:r>
          </a:p>
          <a:p>
            <a:pPr algn="just" eaLnBrk="1" hangingPunct="1">
              <a:buFont typeface="Wingdings" pitchFamily="2" charset="2"/>
              <a:buNone/>
            </a:pPr>
            <a:endParaRPr lang="en-US" smtClean="0">
              <a:latin typeface="Times New Roman" pitchFamily="18" charset="0"/>
            </a:endParaRPr>
          </a:p>
          <a:p>
            <a:pPr algn="just" eaLnBrk="1" hangingPunct="1">
              <a:buFont typeface="Wingdings" pitchFamily="2" charset="2"/>
              <a:buChar char="§"/>
            </a:pPr>
            <a:r>
              <a:rPr lang="en-US" smtClean="0">
                <a:latin typeface="Times New Roman" pitchFamily="18" charset="0"/>
              </a:rPr>
              <a:t>Backing store – fast disk large enough to accommodate copies of all memory images for all users; must provide direct access to these memory images.</a:t>
            </a:r>
            <a:br>
              <a:rPr lang="en-US" smtClean="0">
                <a:latin typeface="Times New Roman" pitchFamily="18" charset="0"/>
              </a:rPr>
            </a:br>
            <a:endParaRPr lang="en-US" smtClean="0">
              <a:latin typeface="Times New Roman" pitchFamily="18" charset="0"/>
            </a:endParaRPr>
          </a:p>
          <a:p>
            <a:pPr algn="just" eaLnBrk="1" hangingPunct="1">
              <a:buFont typeface="Wingdings" pitchFamily="2" charset="2"/>
              <a:buChar char="§"/>
            </a:pPr>
            <a:r>
              <a:rPr lang="en-US" smtClean="0">
                <a:latin typeface="Times New Roman" pitchFamily="18" charset="0"/>
              </a:rPr>
              <a:t>Roll out, roll in – swapping variant used for priority-based scheduling algorithms; lower-priority process is swapped out so higher-priority process can be loaded and executed.</a:t>
            </a:r>
            <a:br>
              <a:rPr lang="en-US" smtClean="0">
                <a:latin typeface="Times New Roman" pitchFamily="18" charset="0"/>
              </a:rPr>
            </a:b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914400" y="0"/>
            <a:ext cx="8229600" cy="11811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Schematic View of Swapping</a:t>
            </a:r>
            <a:endParaRPr lang="en-US" sz="3600" b="1" smtClean="0">
              <a:solidFill>
                <a:srgbClr val="FEF800"/>
              </a:solidFill>
            </a:endParaRPr>
          </a:p>
        </p:txBody>
      </p:sp>
      <p:pic>
        <p:nvPicPr>
          <p:cNvPr id="82947" name="Picture 3"/>
          <p:cNvPicPr>
            <a:picLocks noChangeAspect="1" noChangeArrowheads="1"/>
          </p:cNvPicPr>
          <p:nvPr/>
        </p:nvPicPr>
        <p:blipFill>
          <a:blip r:embed="rId2" cstate="print"/>
          <a:srcRect l="650" t="3653" r="650" b="3856"/>
          <a:stretch>
            <a:fillRect/>
          </a:stretch>
        </p:blipFill>
        <p:spPr bwMode="auto">
          <a:xfrm>
            <a:off x="1266825" y="1109663"/>
            <a:ext cx="6191250" cy="4641850"/>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12382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Contiguous Allocation (Cont.)</a:t>
            </a:r>
          </a:p>
        </p:txBody>
      </p:sp>
      <p:sp>
        <p:nvSpPr>
          <p:cNvPr id="83971" name="Rectangle 3"/>
          <p:cNvSpPr>
            <a:spLocks noGrp="1" noChangeArrowheads="1"/>
          </p:cNvSpPr>
          <p:nvPr>
            <p:ph type="body" idx="1"/>
          </p:nvPr>
        </p:nvSpPr>
        <p:spPr>
          <a:xfrm>
            <a:off x="242888" y="1014413"/>
            <a:ext cx="8709025" cy="3035300"/>
          </a:xfrm>
        </p:spPr>
        <p:txBody>
          <a:bodyPr/>
          <a:lstStyle/>
          <a:p>
            <a:pPr eaLnBrk="1" hangingPunct="1">
              <a:buFont typeface="Wingdings" pitchFamily="2" charset="2"/>
              <a:buChar char="§"/>
            </a:pPr>
            <a:r>
              <a:rPr lang="en-US" smtClean="0">
                <a:latin typeface="Times New Roman" pitchFamily="18" charset="0"/>
              </a:rPr>
              <a:t>Multiple-partition allocation</a:t>
            </a:r>
          </a:p>
          <a:p>
            <a:pPr lvl="1" eaLnBrk="1" hangingPunct="1"/>
            <a:r>
              <a:rPr lang="en-US" i="1" smtClean="0">
                <a:latin typeface="Times New Roman" pitchFamily="18" charset="0"/>
              </a:rPr>
              <a:t>Hole</a:t>
            </a:r>
            <a:r>
              <a:rPr lang="en-US" smtClean="0">
                <a:latin typeface="Times New Roman" pitchFamily="18" charset="0"/>
              </a:rPr>
              <a:t> – block of available memory; holes of various size are scattered throughout memory.</a:t>
            </a:r>
          </a:p>
          <a:p>
            <a:pPr lvl="1" eaLnBrk="1" hangingPunct="1"/>
            <a:r>
              <a:rPr lang="en-US" smtClean="0">
                <a:latin typeface="Times New Roman" pitchFamily="18" charset="0"/>
              </a:rPr>
              <a:t>When a process arrives, it is allocated memory from a hole large enough to accommodate it.</a:t>
            </a:r>
          </a:p>
          <a:p>
            <a:pPr lvl="1" eaLnBrk="1" hangingPunct="1"/>
            <a:r>
              <a:rPr lang="en-US" smtClean="0">
                <a:latin typeface="Times New Roman" pitchFamily="18" charset="0"/>
              </a:rPr>
              <a:t>Operating system maintains information about:</a:t>
            </a:r>
            <a:br>
              <a:rPr lang="en-US" smtClean="0">
                <a:latin typeface="Times New Roman" pitchFamily="18" charset="0"/>
              </a:rPr>
            </a:br>
            <a:r>
              <a:rPr lang="en-US" smtClean="0">
                <a:latin typeface="Times New Roman" pitchFamily="18" charset="0"/>
              </a:rPr>
              <a:t>a) allocated partitions    b) free partitions (hole)</a:t>
            </a:r>
          </a:p>
        </p:txBody>
      </p:sp>
      <p:sp>
        <p:nvSpPr>
          <p:cNvPr id="83972"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3973" name="Line 5"/>
          <p:cNvSpPr>
            <a:spLocks noChangeShapeType="1"/>
          </p:cNvSpPr>
          <p:nvPr/>
        </p:nvSpPr>
        <p:spPr bwMode="auto">
          <a:xfrm>
            <a:off x="1104900" y="4430713"/>
            <a:ext cx="1143000" cy="0"/>
          </a:xfrm>
          <a:prstGeom prst="line">
            <a:avLst/>
          </a:prstGeom>
          <a:noFill/>
          <a:ln w="9525">
            <a:solidFill>
              <a:schemeClr val="tx1"/>
            </a:solidFill>
            <a:round/>
            <a:headEnd/>
            <a:tailEnd/>
          </a:ln>
        </p:spPr>
        <p:txBody>
          <a:bodyPr wrap="none" anchor="ctr"/>
          <a:lstStyle/>
          <a:p>
            <a:endParaRPr lang="en-US"/>
          </a:p>
        </p:txBody>
      </p:sp>
      <p:sp>
        <p:nvSpPr>
          <p:cNvPr id="83974" name="Line 6"/>
          <p:cNvSpPr>
            <a:spLocks noChangeShapeType="1"/>
          </p:cNvSpPr>
          <p:nvPr/>
        </p:nvSpPr>
        <p:spPr bwMode="auto">
          <a:xfrm>
            <a:off x="1104900" y="4841875"/>
            <a:ext cx="1143000" cy="0"/>
          </a:xfrm>
          <a:prstGeom prst="line">
            <a:avLst/>
          </a:prstGeom>
          <a:noFill/>
          <a:ln w="9525">
            <a:solidFill>
              <a:schemeClr val="tx1"/>
            </a:solidFill>
            <a:round/>
            <a:headEnd/>
            <a:tailEnd/>
          </a:ln>
        </p:spPr>
        <p:txBody>
          <a:bodyPr wrap="none" anchor="ctr"/>
          <a:lstStyle/>
          <a:p>
            <a:endParaRPr lang="en-US"/>
          </a:p>
        </p:txBody>
      </p:sp>
      <p:sp>
        <p:nvSpPr>
          <p:cNvPr id="83975" name="Line 7"/>
          <p:cNvSpPr>
            <a:spLocks noChangeShapeType="1"/>
          </p:cNvSpPr>
          <p:nvPr/>
        </p:nvSpPr>
        <p:spPr bwMode="auto">
          <a:xfrm>
            <a:off x="1104900" y="5773738"/>
            <a:ext cx="1143000" cy="0"/>
          </a:xfrm>
          <a:prstGeom prst="line">
            <a:avLst/>
          </a:prstGeom>
          <a:noFill/>
          <a:ln w="9525">
            <a:solidFill>
              <a:schemeClr val="tx1"/>
            </a:solidFill>
            <a:round/>
            <a:headEnd/>
            <a:tailEnd/>
          </a:ln>
        </p:spPr>
        <p:txBody>
          <a:bodyPr wrap="none" anchor="ctr"/>
          <a:lstStyle/>
          <a:p>
            <a:endParaRPr lang="en-US"/>
          </a:p>
        </p:txBody>
      </p:sp>
      <p:sp>
        <p:nvSpPr>
          <p:cNvPr id="83976" name="Text Box 8"/>
          <p:cNvSpPr txBox="1">
            <a:spLocks noChangeArrowheads="1"/>
          </p:cNvSpPr>
          <p:nvPr/>
        </p:nvSpPr>
        <p:spPr bwMode="auto">
          <a:xfrm>
            <a:off x="1409700" y="4067175"/>
            <a:ext cx="441325" cy="304800"/>
          </a:xfrm>
          <a:prstGeom prst="rect">
            <a:avLst/>
          </a:prstGeom>
          <a:noFill/>
          <a:ln w="9525">
            <a:noFill/>
            <a:miter lim="800000"/>
            <a:headEnd/>
            <a:tailEnd/>
          </a:ln>
        </p:spPr>
        <p:txBody>
          <a:bodyPr wrap="none" anchor="ctr">
            <a:spAutoFit/>
          </a:bodyPr>
          <a:lstStyle/>
          <a:p>
            <a:pPr algn="ctr" eaLnBrk="0" hangingPunct="0">
              <a:spcBef>
                <a:spcPct val="50000"/>
              </a:spcBef>
            </a:pPr>
            <a:r>
              <a:rPr lang="en-US" sz="1400">
                <a:latin typeface="Helvetica" pitchFamily="34" charset="0"/>
              </a:rPr>
              <a:t>OS</a:t>
            </a:r>
          </a:p>
        </p:txBody>
      </p:sp>
      <p:sp>
        <p:nvSpPr>
          <p:cNvPr id="83977" name="Text Box 9"/>
          <p:cNvSpPr txBox="1">
            <a:spLocks noChangeArrowheads="1"/>
          </p:cNvSpPr>
          <p:nvPr/>
        </p:nvSpPr>
        <p:spPr bwMode="auto">
          <a:xfrm>
            <a:off x="1104900" y="4511675"/>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5</a:t>
            </a:r>
          </a:p>
        </p:txBody>
      </p:sp>
      <p:sp>
        <p:nvSpPr>
          <p:cNvPr id="83978" name="Text Box 10"/>
          <p:cNvSpPr txBox="1">
            <a:spLocks noChangeArrowheads="1"/>
          </p:cNvSpPr>
          <p:nvPr/>
        </p:nvSpPr>
        <p:spPr bwMode="auto">
          <a:xfrm>
            <a:off x="1104900" y="5194300"/>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8</a:t>
            </a:r>
          </a:p>
        </p:txBody>
      </p:sp>
      <p:sp>
        <p:nvSpPr>
          <p:cNvPr id="83979" name="Text Box 11"/>
          <p:cNvSpPr txBox="1">
            <a:spLocks noChangeArrowheads="1"/>
          </p:cNvSpPr>
          <p:nvPr/>
        </p:nvSpPr>
        <p:spPr bwMode="auto">
          <a:xfrm>
            <a:off x="1104900" y="5791200"/>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2</a:t>
            </a:r>
          </a:p>
        </p:txBody>
      </p:sp>
      <p:sp>
        <p:nvSpPr>
          <p:cNvPr id="83980" name="Rectangle 12"/>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3981" name="Line 13"/>
          <p:cNvSpPr>
            <a:spLocks noChangeShapeType="1"/>
          </p:cNvSpPr>
          <p:nvPr/>
        </p:nvSpPr>
        <p:spPr bwMode="auto">
          <a:xfrm>
            <a:off x="2933700" y="4430713"/>
            <a:ext cx="1143000" cy="0"/>
          </a:xfrm>
          <a:prstGeom prst="line">
            <a:avLst/>
          </a:prstGeom>
          <a:noFill/>
          <a:ln w="9525">
            <a:solidFill>
              <a:schemeClr val="tx1"/>
            </a:solidFill>
            <a:round/>
            <a:headEnd/>
            <a:tailEnd/>
          </a:ln>
        </p:spPr>
        <p:txBody>
          <a:bodyPr wrap="none" anchor="ctr"/>
          <a:lstStyle/>
          <a:p>
            <a:endParaRPr lang="en-US"/>
          </a:p>
        </p:txBody>
      </p:sp>
      <p:sp>
        <p:nvSpPr>
          <p:cNvPr id="83982" name="Line 14"/>
          <p:cNvSpPr>
            <a:spLocks noChangeShapeType="1"/>
          </p:cNvSpPr>
          <p:nvPr/>
        </p:nvSpPr>
        <p:spPr bwMode="auto">
          <a:xfrm>
            <a:off x="2933700" y="4841875"/>
            <a:ext cx="1143000" cy="0"/>
          </a:xfrm>
          <a:prstGeom prst="line">
            <a:avLst/>
          </a:prstGeom>
          <a:noFill/>
          <a:ln w="9525">
            <a:solidFill>
              <a:schemeClr val="tx1"/>
            </a:solidFill>
            <a:round/>
            <a:headEnd/>
            <a:tailEnd/>
          </a:ln>
        </p:spPr>
        <p:txBody>
          <a:bodyPr wrap="none" anchor="ctr"/>
          <a:lstStyle/>
          <a:p>
            <a:endParaRPr lang="en-US"/>
          </a:p>
        </p:txBody>
      </p:sp>
      <p:sp>
        <p:nvSpPr>
          <p:cNvPr id="83983" name="Line 15"/>
          <p:cNvSpPr>
            <a:spLocks noChangeShapeType="1"/>
          </p:cNvSpPr>
          <p:nvPr/>
        </p:nvSpPr>
        <p:spPr bwMode="auto">
          <a:xfrm>
            <a:off x="2933700" y="5773738"/>
            <a:ext cx="1143000" cy="0"/>
          </a:xfrm>
          <a:prstGeom prst="line">
            <a:avLst/>
          </a:prstGeom>
          <a:noFill/>
          <a:ln w="9525">
            <a:solidFill>
              <a:schemeClr val="tx1"/>
            </a:solidFill>
            <a:round/>
            <a:headEnd/>
            <a:tailEnd/>
          </a:ln>
        </p:spPr>
        <p:txBody>
          <a:bodyPr wrap="none" anchor="ctr"/>
          <a:lstStyle/>
          <a:p>
            <a:endParaRPr lang="en-US"/>
          </a:p>
        </p:txBody>
      </p:sp>
      <p:sp>
        <p:nvSpPr>
          <p:cNvPr id="83984" name="Text Box 16"/>
          <p:cNvSpPr txBox="1">
            <a:spLocks noChangeArrowheads="1"/>
          </p:cNvSpPr>
          <p:nvPr/>
        </p:nvSpPr>
        <p:spPr bwMode="auto">
          <a:xfrm>
            <a:off x="3238500" y="4067175"/>
            <a:ext cx="441325" cy="304800"/>
          </a:xfrm>
          <a:prstGeom prst="rect">
            <a:avLst/>
          </a:prstGeom>
          <a:noFill/>
          <a:ln w="9525">
            <a:noFill/>
            <a:miter lim="800000"/>
            <a:headEnd/>
            <a:tailEnd/>
          </a:ln>
        </p:spPr>
        <p:txBody>
          <a:bodyPr wrap="none" anchor="ctr">
            <a:spAutoFit/>
          </a:bodyPr>
          <a:lstStyle/>
          <a:p>
            <a:pPr algn="ctr" eaLnBrk="0" hangingPunct="0">
              <a:spcBef>
                <a:spcPct val="50000"/>
              </a:spcBef>
            </a:pPr>
            <a:r>
              <a:rPr lang="en-US" sz="1400">
                <a:latin typeface="Helvetica" pitchFamily="34" charset="0"/>
              </a:rPr>
              <a:t>OS</a:t>
            </a:r>
          </a:p>
        </p:txBody>
      </p:sp>
      <p:sp>
        <p:nvSpPr>
          <p:cNvPr id="83985" name="Text Box 17"/>
          <p:cNvSpPr txBox="1">
            <a:spLocks noChangeArrowheads="1"/>
          </p:cNvSpPr>
          <p:nvPr/>
        </p:nvSpPr>
        <p:spPr bwMode="auto">
          <a:xfrm>
            <a:off x="2933700" y="4511675"/>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5</a:t>
            </a:r>
          </a:p>
        </p:txBody>
      </p:sp>
      <p:sp>
        <p:nvSpPr>
          <p:cNvPr id="83986" name="Text Box 18"/>
          <p:cNvSpPr txBox="1">
            <a:spLocks noChangeArrowheads="1"/>
          </p:cNvSpPr>
          <p:nvPr/>
        </p:nvSpPr>
        <p:spPr bwMode="auto">
          <a:xfrm>
            <a:off x="2933700" y="5791200"/>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2</a:t>
            </a:r>
          </a:p>
        </p:txBody>
      </p:sp>
      <p:sp>
        <p:nvSpPr>
          <p:cNvPr id="83987" name="Rectangle 19"/>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3988" name="Line 20"/>
          <p:cNvSpPr>
            <a:spLocks noChangeShapeType="1"/>
          </p:cNvSpPr>
          <p:nvPr/>
        </p:nvSpPr>
        <p:spPr bwMode="auto">
          <a:xfrm>
            <a:off x="4762500" y="4430713"/>
            <a:ext cx="1143000" cy="0"/>
          </a:xfrm>
          <a:prstGeom prst="line">
            <a:avLst/>
          </a:prstGeom>
          <a:noFill/>
          <a:ln w="9525">
            <a:solidFill>
              <a:schemeClr val="tx1"/>
            </a:solidFill>
            <a:round/>
            <a:headEnd/>
            <a:tailEnd/>
          </a:ln>
        </p:spPr>
        <p:txBody>
          <a:bodyPr wrap="none" anchor="ctr"/>
          <a:lstStyle/>
          <a:p>
            <a:endParaRPr lang="en-US"/>
          </a:p>
        </p:txBody>
      </p:sp>
      <p:sp>
        <p:nvSpPr>
          <p:cNvPr id="83989" name="Line 21"/>
          <p:cNvSpPr>
            <a:spLocks noChangeShapeType="1"/>
          </p:cNvSpPr>
          <p:nvPr/>
        </p:nvSpPr>
        <p:spPr bwMode="auto">
          <a:xfrm>
            <a:off x="4762500" y="4841875"/>
            <a:ext cx="1143000" cy="0"/>
          </a:xfrm>
          <a:prstGeom prst="line">
            <a:avLst/>
          </a:prstGeom>
          <a:noFill/>
          <a:ln w="9525">
            <a:solidFill>
              <a:schemeClr val="tx1"/>
            </a:solidFill>
            <a:round/>
            <a:headEnd/>
            <a:tailEnd/>
          </a:ln>
        </p:spPr>
        <p:txBody>
          <a:bodyPr wrap="none" anchor="ctr"/>
          <a:lstStyle/>
          <a:p>
            <a:endParaRPr lang="en-US"/>
          </a:p>
        </p:txBody>
      </p:sp>
      <p:sp>
        <p:nvSpPr>
          <p:cNvPr id="83990" name="Line 22"/>
          <p:cNvSpPr>
            <a:spLocks noChangeShapeType="1"/>
          </p:cNvSpPr>
          <p:nvPr/>
        </p:nvSpPr>
        <p:spPr bwMode="auto">
          <a:xfrm>
            <a:off x="4762500" y="5773738"/>
            <a:ext cx="1143000" cy="0"/>
          </a:xfrm>
          <a:prstGeom prst="line">
            <a:avLst/>
          </a:prstGeom>
          <a:noFill/>
          <a:ln w="9525">
            <a:solidFill>
              <a:schemeClr val="tx1"/>
            </a:solidFill>
            <a:round/>
            <a:headEnd/>
            <a:tailEnd/>
          </a:ln>
        </p:spPr>
        <p:txBody>
          <a:bodyPr wrap="none" anchor="ctr"/>
          <a:lstStyle/>
          <a:p>
            <a:endParaRPr lang="en-US"/>
          </a:p>
        </p:txBody>
      </p:sp>
      <p:sp>
        <p:nvSpPr>
          <p:cNvPr id="83991" name="Text Box 23"/>
          <p:cNvSpPr txBox="1">
            <a:spLocks noChangeArrowheads="1"/>
          </p:cNvSpPr>
          <p:nvPr/>
        </p:nvSpPr>
        <p:spPr bwMode="auto">
          <a:xfrm>
            <a:off x="5067300" y="4067175"/>
            <a:ext cx="441325" cy="304800"/>
          </a:xfrm>
          <a:prstGeom prst="rect">
            <a:avLst/>
          </a:prstGeom>
          <a:noFill/>
          <a:ln w="9525">
            <a:noFill/>
            <a:miter lim="800000"/>
            <a:headEnd/>
            <a:tailEnd/>
          </a:ln>
        </p:spPr>
        <p:txBody>
          <a:bodyPr wrap="none" anchor="ctr">
            <a:spAutoFit/>
          </a:bodyPr>
          <a:lstStyle/>
          <a:p>
            <a:pPr algn="ctr" eaLnBrk="0" hangingPunct="0">
              <a:spcBef>
                <a:spcPct val="50000"/>
              </a:spcBef>
            </a:pPr>
            <a:r>
              <a:rPr lang="en-US" sz="1400">
                <a:latin typeface="Helvetica" pitchFamily="34" charset="0"/>
              </a:rPr>
              <a:t>OS</a:t>
            </a:r>
          </a:p>
        </p:txBody>
      </p:sp>
      <p:sp>
        <p:nvSpPr>
          <p:cNvPr id="83992" name="Text Box 24"/>
          <p:cNvSpPr txBox="1">
            <a:spLocks noChangeArrowheads="1"/>
          </p:cNvSpPr>
          <p:nvPr/>
        </p:nvSpPr>
        <p:spPr bwMode="auto">
          <a:xfrm>
            <a:off x="4762500" y="4511675"/>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5</a:t>
            </a:r>
          </a:p>
        </p:txBody>
      </p:sp>
      <p:sp>
        <p:nvSpPr>
          <p:cNvPr id="83993" name="Text Box 25"/>
          <p:cNvSpPr txBox="1">
            <a:spLocks noChangeArrowheads="1"/>
          </p:cNvSpPr>
          <p:nvPr/>
        </p:nvSpPr>
        <p:spPr bwMode="auto">
          <a:xfrm>
            <a:off x="4762500" y="5791200"/>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2</a:t>
            </a:r>
          </a:p>
        </p:txBody>
      </p:sp>
      <p:sp>
        <p:nvSpPr>
          <p:cNvPr id="83994" name="Rectangle 26"/>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3995" name="Line 27"/>
          <p:cNvSpPr>
            <a:spLocks noChangeShapeType="1"/>
          </p:cNvSpPr>
          <p:nvPr/>
        </p:nvSpPr>
        <p:spPr bwMode="auto">
          <a:xfrm>
            <a:off x="6591300" y="4430713"/>
            <a:ext cx="1143000" cy="0"/>
          </a:xfrm>
          <a:prstGeom prst="line">
            <a:avLst/>
          </a:prstGeom>
          <a:noFill/>
          <a:ln w="9525">
            <a:solidFill>
              <a:schemeClr val="tx1"/>
            </a:solidFill>
            <a:round/>
            <a:headEnd/>
            <a:tailEnd/>
          </a:ln>
        </p:spPr>
        <p:txBody>
          <a:bodyPr wrap="none" anchor="ctr"/>
          <a:lstStyle/>
          <a:p>
            <a:endParaRPr lang="en-US"/>
          </a:p>
        </p:txBody>
      </p:sp>
      <p:sp>
        <p:nvSpPr>
          <p:cNvPr id="83996" name="Line 28"/>
          <p:cNvSpPr>
            <a:spLocks noChangeShapeType="1"/>
          </p:cNvSpPr>
          <p:nvPr/>
        </p:nvSpPr>
        <p:spPr bwMode="auto">
          <a:xfrm>
            <a:off x="6591300" y="4841875"/>
            <a:ext cx="1143000" cy="0"/>
          </a:xfrm>
          <a:prstGeom prst="line">
            <a:avLst/>
          </a:prstGeom>
          <a:noFill/>
          <a:ln w="9525">
            <a:solidFill>
              <a:schemeClr val="tx1"/>
            </a:solidFill>
            <a:round/>
            <a:headEnd/>
            <a:tailEnd/>
          </a:ln>
        </p:spPr>
        <p:txBody>
          <a:bodyPr wrap="none" anchor="ctr"/>
          <a:lstStyle/>
          <a:p>
            <a:endParaRPr lang="en-US"/>
          </a:p>
        </p:txBody>
      </p:sp>
      <p:sp>
        <p:nvSpPr>
          <p:cNvPr id="83997" name="Line 29"/>
          <p:cNvSpPr>
            <a:spLocks noChangeShapeType="1"/>
          </p:cNvSpPr>
          <p:nvPr/>
        </p:nvSpPr>
        <p:spPr bwMode="auto">
          <a:xfrm>
            <a:off x="6591300" y="5773738"/>
            <a:ext cx="1143000" cy="0"/>
          </a:xfrm>
          <a:prstGeom prst="line">
            <a:avLst/>
          </a:prstGeom>
          <a:noFill/>
          <a:ln w="9525">
            <a:solidFill>
              <a:schemeClr val="tx1"/>
            </a:solidFill>
            <a:round/>
            <a:headEnd/>
            <a:tailEnd/>
          </a:ln>
        </p:spPr>
        <p:txBody>
          <a:bodyPr wrap="none" anchor="ctr"/>
          <a:lstStyle/>
          <a:p>
            <a:endParaRPr lang="en-US"/>
          </a:p>
        </p:txBody>
      </p:sp>
      <p:sp>
        <p:nvSpPr>
          <p:cNvPr id="83998" name="Text Box 30"/>
          <p:cNvSpPr txBox="1">
            <a:spLocks noChangeArrowheads="1"/>
          </p:cNvSpPr>
          <p:nvPr/>
        </p:nvSpPr>
        <p:spPr bwMode="auto">
          <a:xfrm>
            <a:off x="6896100" y="4067175"/>
            <a:ext cx="441325" cy="304800"/>
          </a:xfrm>
          <a:prstGeom prst="rect">
            <a:avLst/>
          </a:prstGeom>
          <a:noFill/>
          <a:ln w="9525">
            <a:noFill/>
            <a:miter lim="800000"/>
            <a:headEnd/>
            <a:tailEnd/>
          </a:ln>
        </p:spPr>
        <p:txBody>
          <a:bodyPr wrap="none" anchor="ctr">
            <a:spAutoFit/>
          </a:bodyPr>
          <a:lstStyle/>
          <a:p>
            <a:pPr algn="ctr" eaLnBrk="0" hangingPunct="0">
              <a:spcBef>
                <a:spcPct val="50000"/>
              </a:spcBef>
            </a:pPr>
            <a:r>
              <a:rPr lang="en-US" sz="1400">
                <a:latin typeface="Helvetica" pitchFamily="34" charset="0"/>
              </a:rPr>
              <a:t>OS</a:t>
            </a:r>
          </a:p>
        </p:txBody>
      </p:sp>
      <p:sp>
        <p:nvSpPr>
          <p:cNvPr id="83999" name="Text Box 31"/>
          <p:cNvSpPr txBox="1">
            <a:spLocks noChangeArrowheads="1"/>
          </p:cNvSpPr>
          <p:nvPr/>
        </p:nvSpPr>
        <p:spPr bwMode="auto">
          <a:xfrm>
            <a:off x="6591300" y="4511675"/>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5</a:t>
            </a:r>
          </a:p>
        </p:txBody>
      </p:sp>
      <p:sp>
        <p:nvSpPr>
          <p:cNvPr id="84000" name="Text Box 32"/>
          <p:cNvSpPr txBox="1">
            <a:spLocks noChangeArrowheads="1"/>
          </p:cNvSpPr>
          <p:nvPr/>
        </p:nvSpPr>
        <p:spPr bwMode="auto">
          <a:xfrm>
            <a:off x="6591300" y="4829175"/>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9</a:t>
            </a:r>
          </a:p>
        </p:txBody>
      </p:sp>
      <p:sp>
        <p:nvSpPr>
          <p:cNvPr id="84001" name="Text Box 33"/>
          <p:cNvSpPr txBox="1">
            <a:spLocks noChangeArrowheads="1"/>
          </p:cNvSpPr>
          <p:nvPr/>
        </p:nvSpPr>
        <p:spPr bwMode="auto">
          <a:xfrm>
            <a:off x="6591300" y="5791200"/>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2</a:t>
            </a:r>
          </a:p>
        </p:txBody>
      </p:sp>
      <p:sp>
        <p:nvSpPr>
          <p:cNvPr id="84002" name="Rectangle 34"/>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84003" name="Rectangle 35"/>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84004" name="Text Box 36"/>
          <p:cNvSpPr txBox="1">
            <a:spLocks noChangeArrowheads="1"/>
          </p:cNvSpPr>
          <p:nvPr/>
        </p:nvSpPr>
        <p:spPr bwMode="auto">
          <a:xfrm>
            <a:off x="4762500" y="4829175"/>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9</a:t>
            </a:r>
          </a:p>
        </p:txBody>
      </p:sp>
      <p:sp>
        <p:nvSpPr>
          <p:cNvPr id="84005" name="Rectangle 37"/>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84006" name="Line 38"/>
          <p:cNvSpPr>
            <a:spLocks noChangeShapeType="1"/>
          </p:cNvSpPr>
          <p:nvPr/>
        </p:nvSpPr>
        <p:spPr bwMode="auto">
          <a:xfrm>
            <a:off x="6591300" y="5165725"/>
            <a:ext cx="1143000" cy="0"/>
          </a:xfrm>
          <a:prstGeom prst="line">
            <a:avLst/>
          </a:prstGeom>
          <a:noFill/>
          <a:ln w="9525">
            <a:solidFill>
              <a:schemeClr val="tx1"/>
            </a:solidFill>
            <a:round/>
            <a:headEnd/>
            <a:tailEnd/>
          </a:ln>
        </p:spPr>
        <p:txBody>
          <a:bodyPr wrap="none" anchor="ctr"/>
          <a:lstStyle/>
          <a:p>
            <a:endParaRPr lang="en-US"/>
          </a:p>
        </p:txBody>
      </p:sp>
      <p:sp>
        <p:nvSpPr>
          <p:cNvPr id="84007" name="Text Box 39"/>
          <p:cNvSpPr txBox="1">
            <a:spLocks noChangeArrowheads="1"/>
          </p:cNvSpPr>
          <p:nvPr/>
        </p:nvSpPr>
        <p:spPr bwMode="auto">
          <a:xfrm>
            <a:off x="6591300" y="5210175"/>
            <a:ext cx="1066800" cy="304800"/>
          </a:xfrm>
          <a:prstGeom prst="rect">
            <a:avLst/>
          </a:prstGeom>
          <a:noFill/>
          <a:ln w="9525">
            <a:noFill/>
            <a:miter lim="800000"/>
            <a:headEnd/>
            <a:tailEnd/>
          </a:ln>
        </p:spPr>
        <p:txBody>
          <a:bodyPr anchor="ctr">
            <a:spAutoFit/>
          </a:bodyPr>
          <a:lstStyle/>
          <a:p>
            <a:pPr algn="ctr" eaLnBrk="0" hangingPunct="0">
              <a:spcBef>
                <a:spcPct val="50000"/>
              </a:spcBef>
            </a:pPr>
            <a:r>
              <a:rPr lang="en-US" sz="1400">
                <a:latin typeface="Helvetica" pitchFamily="34" charset="0"/>
              </a:rPr>
              <a:t>process 10</a:t>
            </a:r>
          </a:p>
        </p:txBody>
      </p:sp>
      <p:sp>
        <p:nvSpPr>
          <p:cNvPr id="84008" name="AutoShape 40"/>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
        <p:nvSpPr>
          <p:cNvPr id="84009" name="AutoShape 41"/>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
        <p:nvSpPr>
          <p:cNvPr id="84010" name="AutoShape 42"/>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12001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solidFill>
                  <a:srgbClr val="FEF800"/>
                </a:solidFill>
              </a:rPr>
              <a:t>Dynamic Storage-Allocation Problem</a:t>
            </a:r>
          </a:p>
        </p:txBody>
      </p:sp>
      <p:sp>
        <p:nvSpPr>
          <p:cNvPr id="84995" name="Rectangle 3"/>
          <p:cNvSpPr>
            <a:spLocks noGrp="1" noChangeArrowheads="1"/>
          </p:cNvSpPr>
          <p:nvPr>
            <p:ph type="body" idx="1"/>
          </p:nvPr>
        </p:nvSpPr>
        <p:spPr>
          <a:xfrm>
            <a:off x="571500" y="1047750"/>
            <a:ext cx="7848600" cy="3476625"/>
          </a:xfrm>
        </p:spPr>
        <p:txBody>
          <a:bodyPr/>
          <a:lstStyle/>
          <a:p>
            <a:pPr algn="just" eaLnBrk="1" hangingPunct="1">
              <a:buFont typeface="Wingdings" pitchFamily="2" charset="2"/>
              <a:buChar char="§"/>
            </a:pPr>
            <a:endParaRPr lang="en-US" b="1" smtClean="0">
              <a:latin typeface="Times New Roman" pitchFamily="18" charset="0"/>
            </a:endParaRPr>
          </a:p>
          <a:p>
            <a:pPr algn="just" eaLnBrk="1" hangingPunct="1">
              <a:buFont typeface="Wingdings" pitchFamily="2" charset="2"/>
              <a:buChar char="§"/>
            </a:pPr>
            <a:r>
              <a:rPr lang="en-US" b="1" smtClean="0">
                <a:latin typeface="Times New Roman" pitchFamily="18" charset="0"/>
              </a:rPr>
              <a:t>First-fit</a:t>
            </a:r>
            <a:r>
              <a:rPr lang="en-US" smtClean="0">
                <a:latin typeface="Times New Roman" pitchFamily="18" charset="0"/>
              </a:rPr>
              <a:t>:  Allocate the </a:t>
            </a:r>
            <a:r>
              <a:rPr lang="en-US" i="1" smtClean="0">
                <a:latin typeface="Times New Roman" pitchFamily="18" charset="0"/>
              </a:rPr>
              <a:t>first</a:t>
            </a:r>
            <a:r>
              <a:rPr lang="en-US" smtClean="0">
                <a:latin typeface="Times New Roman" pitchFamily="18" charset="0"/>
              </a:rPr>
              <a:t> hole that is big enough.</a:t>
            </a:r>
          </a:p>
          <a:p>
            <a:pPr algn="just" eaLnBrk="1" hangingPunct="1">
              <a:buFont typeface="Wingdings" pitchFamily="2" charset="2"/>
              <a:buChar char="§"/>
            </a:pPr>
            <a:endParaRPr lang="en-US" smtClean="0">
              <a:latin typeface="Times New Roman" pitchFamily="18" charset="0"/>
            </a:endParaRPr>
          </a:p>
          <a:p>
            <a:pPr algn="just" eaLnBrk="1" hangingPunct="1">
              <a:buFont typeface="Wingdings" pitchFamily="2" charset="2"/>
              <a:buChar char="§"/>
            </a:pPr>
            <a:r>
              <a:rPr lang="en-US" b="1" smtClean="0">
                <a:latin typeface="Times New Roman" pitchFamily="18" charset="0"/>
              </a:rPr>
              <a:t>Best-fit</a:t>
            </a:r>
            <a:r>
              <a:rPr lang="en-US" smtClean="0">
                <a:latin typeface="Times New Roman" pitchFamily="18" charset="0"/>
              </a:rPr>
              <a:t>:  Allocate the </a:t>
            </a:r>
            <a:r>
              <a:rPr lang="en-US" i="1" smtClean="0">
                <a:latin typeface="Times New Roman" pitchFamily="18" charset="0"/>
              </a:rPr>
              <a:t>smallest</a:t>
            </a:r>
            <a:r>
              <a:rPr lang="en-US" smtClean="0">
                <a:latin typeface="Times New Roman" pitchFamily="18" charset="0"/>
              </a:rPr>
              <a:t> hole that is big enough; must search entire list, unless ordered by size.  Produces the smallest leftover hole.</a:t>
            </a:r>
          </a:p>
          <a:p>
            <a:pPr algn="just" eaLnBrk="1" hangingPunct="1">
              <a:buFont typeface="Wingdings" pitchFamily="2" charset="2"/>
              <a:buChar char="§"/>
            </a:pPr>
            <a:endParaRPr lang="en-US" b="1" smtClean="0">
              <a:latin typeface="Times New Roman" pitchFamily="18" charset="0"/>
            </a:endParaRPr>
          </a:p>
          <a:p>
            <a:pPr algn="just" eaLnBrk="1" hangingPunct="1">
              <a:buFont typeface="Wingdings" pitchFamily="2" charset="2"/>
              <a:buChar char="§"/>
            </a:pPr>
            <a:r>
              <a:rPr lang="en-US" b="1" smtClean="0">
                <a:latin typeface="Times New Roman" pitchFamily="18" charset="0"/>
              </a:rPr>
              <a:t>Worst-fit</a:t>
            </a:r>
            <a:r>
              <a:rPr lang="en-US" smtClean="0">
                <a:latin typeface="Times New Roman" pitchFamily="18" charset="0"/>
              </a:rPr>
              <a:t>:  Allocate the </a:t>
            </a:r>
            <a:r>
              <a:rPr lang="en-US" i="1" smtClean="0">
                <a:latin typeface="Times New Roman" pitchFamily="18" charset="0"/>
              </a:rPr>
              <a:t>largest</a:t>
            </a:r>
            <a:r>
              <a:rPr lang="en-US" smtClean="0">
                <a:latin typeface="Times New Roman" pitchFamily="18" charset="0"/>
              </a:rPr>
              <a:t> hole; must also search entire list.  Produces the largest leftover hole.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Fragmentation</a:t>
            </a:r>
          </a:p>
        </p:txBody>
      </p:sp>
      <p:sp>
        <p:nvSpPr>
          <p:cNvPr id="86019" name="Rectangle 3"/>
          <p:cNvSpPr>
            <a:spLocks noGrp="1" noChangeArrowheads="1"/>
          </p:cNvSpPr>
          <p:nvPr>
            <p:ph type="body" idx="1"/>
          </p:nvPr>
        </p:nvSpPr>
        <p:spPr>
          <a:xfrm>
            <a:off x="242888" y="1014413"/>
            <a:ext cx="8709025" cy="5843587"/>
          </a:xfrm>
        </p:spPr>
        <p:txBody>
          <a:bodyPr/>
          <a:lstStyle/>
          <a:p>
            <a:pPr eaLnBrk="1" hangingPunct="1">
              <a:buFont typeface="Wingdings" pitchFamily="2" charset="2"/>
              <a:buChar char="§"/>
            </a:pPr>
            <a:r>
              <a:rPr lang="en-US" smtClean="0">
                <a:latin typeface="Times New Roman" pitchFamily="18" charset="0"/>
              </a:rPr>
              <a:t>External Fragmentation – total memory space exists to satisfy a request, but it is not contiguous.</a:t>
            </a:r>
          </a:p>
          <a:p>
            <a:pPr eaLnBrk="1" hangingPunct="1">
              <a:buFont typeface="Wingdings" pitchFamily="2" charset="2"/>
              <a:buChar char="§"/>
            </a:pPr>
            <a:endParaRPr lang="en-US" smtClean="0">
              <a:latin typeface="Times New Roman" pitchFamily="18" charset="0"/>
            </a:endParaRPr>
          </a:p>
          <a:p>
            <a:pPr eaLnBrk="1" hangingPunct="1">
              <a:buFont typeface="Wingdings" pitchFamily="2" charset="2"/>
              <a:buChar char="§"/>
            </a:pPr>
            <a:r>
              <a:rPr lang="en-US" smtClean="0">
                <a:latin typeface="Times New Roman" pitchFamily="18" charset="0"/>
              </a:rPr>
              <a:t>Internal Fragmentation – allocated memory may be slightly larger than requested memory; this size difference is memory internal to a partition, but not being used.</a:t>
            </a:r>
          </a:p>
          <a:p>
            <a:pPr eaLnBrk="1" hangingPunct="1">
              <a:buFont typeface="Wingdings" pitchFamily="2" charset="2"/>
              <a:buChar char="§"/>
            </a:pPr>
            <a:r>
              <a:rPr lang="en-US" smtClean="0">
                <a:latin typeface="Times New Roman" pitchFamily="18" charset="0"/>
              </a:rPr>
              <a:t>Reduce external fragmentation by compaction</a:t>
            </a:r>
          </a:p>
          <a:p>
            <a:pPr lvl="1" eaLnBrk="1" hangingPunct="1"/>
            <a:r>
              <a:rPr lang="en-US" sz="2800" smtClean="0">
                <a:latin typeface="Times New Roman" pitchFamily="18" charset="0"/>
              </a:rPr>
              <a:t>Shuffle memory contents to place all free memory together in one large block.</a:t>
            </a:r>
          </a:p>
          <a:p>
            <a:pPr lvl="2" eaLnBrk="1" hangingPunct="1">
              <a:buFont typeface="Wingdings" pitchFamily="2" charset="2"/>
              <a:buNone/>
            </a:pPr>
            <a:endParaRPr lang="en-US" sz="2800" smtClean="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4762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Paging</a:t>
            </a:r>
          </a:p>
        </p:txBody>
      </p:sp>
      <p:sp>
        <p:nvSpPr>
          <p:cNvPr id="87043"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Logical address space of a process can be noncontiguous; process is allocated physical memory whenever the latter is available.</a:t>
            </a:r>
          </a:p>
          <a:p>
            <a:pPr algn="just" eaLnBrk="1" hangingPunct="1">
              <a:buFont typeface="Wingdings" pitchFamily="2" charset="2"/>
              <a:buChar char="§"/>
            </a:pPr>
            <a:r>
              <a:rPr lang="en-US" smtClean="0">
                <a:latin typeface="Times New Roman" pitchFamily="18" charset="0"/>
              </a:rPr>
              <a:t>Divide physical memory into fixed-sized blocks called frames (size is power of 2, between 512 bytes and 8192 bytes).</a:t>
            </a:r>
          </a:p>
          <a:p>
            <a:pPr algn="just" eaLnBrk="1" hangingPunct="1">
              <a:buFont typeface="Wingdings" pitchFamily="2" charset="2"/>
              <a:buChar char="§"/>
            </a:pPr>
            <a:r>
              <a:rPr lang="en-US" smtClean="0">
                <a:latin typeface="Times New Roman" pitchFamily="18" charset="0"/>
              </a:rPr>
              <a:t>Divide logical memory into blocks of same size called pages.</a:t>
            </a:r>
          </a:p>
          <a:p>
            <a:pPr algn="just" eaLnBrk="1" hangingPunct="1">
              <a:buFont typeface="Wingdings" pitchFamily="2" charset="2"/>
              <a:buChar char="§"/>
            </a:pPr>
            <a:r>
              <a:rPr lang="en-US" smtClean="0">
                <a:latin typeface="Times New Roman" pitchFamily="18" charset="0"/>
              </a:rPr>
              <a:t>Keep track of all free frames.</a:t>
            </a:r>
          </a:p>
          <a:p>
            <a:pPr algn="just" eaLnBrk="1" hangingPunct="1">
              <a:buFont typeface="Wingdings" pitchFamily="2" charset="2"/>
              <a:buChar char="§"/>
            </a:pPr>
            <a:r>
              <a:rPr lang="en-US" smtClean="0">
                <a:latin typeface="Times New Roman" pitchFamily="18" charset="0"/>
              </a:rPr>
              <a:t>To run a program of size </a:t>
            </a:r>
            <a:r>
              <a:rPr lang="en-US" i="1" smtClean="0">
                <a:latin typeface="Times New Roman" pitchFamily="18" charset="0"/>
              </a:rPr>
              <a:t>n</a:t>
            </a:r>
            <a:r>
              <a:rPr lang="en-US" smtClean="0">
                <a:latin typeface="Times New Roman" pitchFamily="18" charset="0"/>
              </a:rPr>
              <a:t> pages, need to find </a:t>
            </a:r>
            <a:r>
              <a:rPr lang="en-US" i="1" smtClean="0">
                <a:latin typeface="Times New Roman" pitchFamily="18" charset="0"/>
              </a:rPr>
              <a:t>n</a:t>
            </a:r>
            <a:r>
              <a:rPr lang="en-US" smtClean="0">
                <a:latin typeface="Times New Roman" pitchFamily="18" charset="0"/>
              </a:rPr>
              <a:t> free frames and load program.</a:t>
            </a:r>
          </a:p>
          <a:p>
            <a:pPr algn="just" eaLnBrk="1" hangingPunct="1">
              <a:buFont typeface="Wingdings" pitchFamily="2" charset="2"/>
              <a:buNone/>
            </a:pP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6667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Paging Example</a:t>
            </a:r>
            <a:r>
              <a:rPr lang="en-US" smtClean="0"/>
              <a:t> </a:t>
            </a:r>
            <a:endParaRPr lang="en-US" sz="3600" smtClean="0"/>
          </a:p>
        </p:txBody>
      </p:sp>
      <p:pic>
        <p:nvPicPr>
          <p:cNvPr id="88067" name="Picture 3"/>
          <p:cNvPicPr>
            <a:picLocks noChangeAspect="1" noChangeArrowheads="1"/>
          </p:cNvPicPr>
          <p:nvPr/>
        </p:nvPicPr>
        <p:blipFill>
          <a:blip r:embed="rId2" cstate="print"/>
          <a:srcRect l="7840" t="800" r="7520" b="999"/>
          <a:stretch>
            <a:fillRect/>
          </a:stretch>
        </p:blipFill>
        <p:spPr bwMode="auto">
          <a:xfrm>
            <a:off x="476250" y="1171575"/>
            <a:ext cx="7734300" cy="4592638"/>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1219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Implementation of Page Table</a:t>
            </a:r>
          </a:p>
        </p:txBody>
      </p:sp>
      <p:sp>
        <p:nvSpPr>
          <p:cNvPr id="89091"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Page table is kept in main memory.</a:t>
            </a:r>
          </a:p>
          <a:p>
            <a:pPr algn="just" eaLnBrk="1" hangingPunct="1">
              <a:buFont typeface="Wingdings" pitchFamily="2" charset="2"/>
              <a:buChar char="§"/>
            </a:pPr>
            <a:r>
              <a:rPr lang="en-US" smtClean="0">
                <a:latin typeface="Times New Roman" pitchFamily="18" charset="0"/>
              </a:rPr>
              <a:t>Page-table base register</a:t>
            </a:r>
            <a:r>
              <a:rPr lang="en-US" i="1" smtClean="0">
                <a:latin typeface="Times New Roman" pitchFamily="18" charset="0"/>
              </a:rPr>
              <a:t> (</a:t>
            </a:r>
            <a:r>
              <a:rPr lang="en-US" smtClean="0">
                <a:latin typeface="Times New Roman" pitchFamily="18" charset="0"/>
              </a:rPr>
              <a:t>PTBR) points to the page table.</a:t>
            </a:r>
          </a:p>
          <a:p>
            <a:pPr algn="just" eaLnBrk="1" hangingPunct="1">
              <a:buFont typeface="Wingdings" pitchFamily="2" charset="2"/>
              <a:buChar char="§"/>
            </a:pPr>
            <a:r>
              <a:rPr lang="en-US" smtClean="0">
                <a:latin typeface="Times New Roman" pitchFamily="18" charset="0"/>
              </a:rPr>
              <a:t>Page-table length register (PRLR) indicates size of the page table.</a:t>
            </a:r>
          </a:p>
          <a:p>
            <a:pPr algn="just" eaLnBrk="1" hangingPunct="1">
              <a:buFont typeface="Wingdings" pitchFamily="2" charset="2"/>
              <a:buChar char="§"/>
            </a:pPr>
            <a:r>
              <a:rPr lang="en-US" smtClean="0">
                <a:latin typeface="Times New Roman" pitchFamily="18" charset="0"/>
              </a:rPr>
              <a:t>In this scheme every data/instruction access requires two memory accesses.  One for the page table and one for the data/instruction.</a:t>
            </a:r>
          </a:p>
          <a:p>
            <a:pPr algn="just" eaLnBrk="1" hangingPunct="1">
              <a:buFont typeface="Wingdings" pitchFamily="2" charset="2"/>
              <a:buChar char="§"/>
            </a:pPr>
            <a:r>
              <a:rPr lang="en-US" smtClean="0">
                <a:latin typeface="Times New Roman" pitchFamily="18" charset="0"/>
              </a:rPr>
              <a:t>The two memory access problem can be solved by the use of a special fast-lookup hardware cache called associative memory or translation look-aside buffers (TLBs)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5143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solidFill>
                  <a:srgbClr val="FEF800"/>
                </a:solidFill>
              </a:rPr>
              <a:t>VIRTUAL MEMORY</a:t>
            </a:r>
          </a:p>
        </p:txBody>
      </p:sp>
      <p:sp>
        <p:nvSpPr>
          <p:cNvPr id="90115" name="Rectangle 3"/>
          <p:cNvSpPr>
            <a:spLocks noGrp="1" noChangeArrowheads="1"/>
          </p:cNvSpPr>
          <p:nvPr>
            <p:ph type="body" idx="1"/>
          </p:nvPr>
        </p:nvSpPr>
        <p:spPr/>
        <p:txBody>
          <a:bodyPr/>
          <a:lstStyle/>
          <a:p>
            <a:pPr algn="just" eaLnBrk="1" hangingPunct="1">
              <a:buFont typeface="Wingdings" pitchFamily="2" charset="2"/>
              <a:buChar char="§"/>
            </a:pPr>
            <a:r>
              <a:rPr lang="en-US" b="1" smtClean="0">
                <a:latin typeface="Times New Roman" pitchFamily="18" charset="0"/>
              </a:rPr>
              <a:t>Virtual memory</a:t>
            </a:r>
            <a:r>
              <a:rPr lang="en-US" smtClean="0">
                <a:latin typeface="Times New Roman" pitchFamily="18" charset="0"/>
              </a:rPr>
              <a:t> – separation of user logical memory from physical memory.</a:t>
            </a:r>
          </a:p>
          <a:p>
            <a:pPr lvl="1" algn="just" eaLnBrk="1" hangingPunct="1"/>
            <a:r>
              <a:rPr lang="en-US" sz="2800" smtClean="0">
                <a:latin typeface="Times New Roman" pitchFamily="18" charset="0"/>
              </a:rPr>
              <a:t>Only part of the program needs to be in memory for execution.</a:t>
            </a:r>
          </a:p>
          <a:p>
            <a:pPr lvl="1" algn="just" eaLnBrk="1" hangingPunct="1"/>
            <a:r>
              <a:rPr lang="en-US" sz="2800" smtClean="0">
                <a:latin typeface="Times New Roman" pitchFamily="18" charset="0"/>
              </a:rPr>
              <a:t>Logical address space can therefore be much larger than physical address space.</a:t>
            </a:r>
          </a:p>
          <a:p>
            <a:pPr lvl="1" algn="just" eaLnBrk="1" hangingPunct="1"/>
            <a:r>
              <a:rPr lang="en-US" sz="2800" smtClean="0">
                <a:latin typeface="Times New Roman" pitchFamily="18" charset="0"/>
              </a:rPr>
              <a:t>Allows address spaces to be shared by several processes.</a:t>
            </a:r>
          </a:p>
          <a:p>
            <a:pPr lvl="1" algn="just" eaLnBrk="1" hangingPunct="1"/>
            <a:r>
              <a:rPr lang="en-US" sz="2800" smtClean="0">
                <a:latin typeface="Times New Roman" pitchFamily="18" charset="0"/>
              </a:rPr>
              <a:t>Allows for more efficient process creation.</a:t>
            </a:r>
            <a:br>
              <a:rPr lang="en-US" sz="2800" smtClean="0">
                <a:latin typeface="Times New Roman" pitchFamily="18" charset="0"/>
              </a:rPr>
            </a:b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Operating System</a:t>
            </a:r>
          </a:p>
        </p:txBody>
      </p:sp>
      <p:sp>
        <p:nvSpPr>
          <p:cNvPr id="14339"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smtClean="0"/>
              <a:t> </a:t>
            </a:r>
            <a:endParaRPr lang="en-US" sz="2000" smtClean="0"/>
          </a:p>
          <a:p>
            <a:pPr marL="1377950" lvl="2" algn="just" eaLnBrk="1" hangingPunct="1">
              <a:buFont typeface="Wingdings" pitchFamily="2" charset="2"/>
              <a:buNone/>
            </a:pPr>
            <a:endParaRPr lang="en-US" sz="2000" smtClean="0"/>
          </a:p>
        </p:txBody>
      </p:sp>
      <p:sp>
        <p:nvSpPr>
          <p:cNvPr id="1434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4341" name="Rectangle 5"/>
          <p:cNvSpPr>
            <a:spLocks noChangeArrowheads="1"/>
          </p:cNvSpPr>
          <p:nvPr/>
        </p:nvSpPr>
        <p:spPr bwMode="auto">
          <a:xfrm>
            <a:off x="304800" y="1284288"/>
            <a:ext cx="8058150" cy="3378200"/>
          </a:xfrm>
          <a:prstGeom prst="rect">
            <a:avLst/>
          </a:prstGeom>
          <a:noFill/>
          <a:ln w="9525">
            <a:noFill/>
            <a:miter lim="800000"/>
            <a:headEnd/>
            <a:tailEnd/>
          </a:ln>
        </p:spPr>
        <p:txBody>
          <a:bodyPr>
            <a:spAutoFit/>
          </a:bodyPr>
          <a:lstStyle/>
          <a:p>
            <a:pPr marL="2286000" lvl="4" indent="-457200"/>
            <a:r>
              <a:rPr lang="en-US" b="1"/>
              <a:t>System programs</a:t>
            </a:r>
          </a:p>
          <a:p>
            <a:pPr marL="2286000" lvl="4" indent="-457200"/>
            <a:r>
              <a:rPr lang="en-US"/>
              <a:t>    This layer consists of compilers, Assemblers, linker etc.</a:t>
            </a:r>
          </a:p>
          <a:p>
            <a:pPr marL="2286000" lvl="4" indent="-457200"/>
            <a:endParaRPr lang="en-US"/>
          </a:p>
          <a:p>
            <a:pPr marL="2286000" lvl="4" indent="-457200"/>
            <a:r>
              <a:rPr lang="en-US" b="1"/>
              <a:t>Application programs</a:t>
            </a:r>
          </a:p>
          <a:p>
            <a:pPr marL="2286000" lvl="4" indent="-457200"/>
            <a:r>
              <a:rPr lang="en-US"/>
              <a:t>    This is dependent on users need. Ex. Railway reservation system, Bank database management etc.,</a:t>
            </a:r>
          </a:p>
          <a:p>
            <a:pPr marL="2286000" lvl="4" indent="-457200"/>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smtClean="0">
                <a:latin typeface="+mj-lt"/>
              </a:rPr>
              <a:t>Real, or physical, memory exists on RAM chips inside the computer. Virtual memory, as its name suggests, doesn’t physically exist on a memory chip. It is an optimization technique and is implemented by the operating system in order to give an application program the impression that it has more memory than actually exists. Virtual memory is implemented by various operating systems such as Windows, Mac OS X, and Linux.</a:t>
            </a:r>
          </a:p>
          <a:p>
            <a:pPr algn="just"/>
            <a:r>
              <a:rPr lang="en-US" sz="2000" dirty="0" smtClean="0">
                <a:latin typeface="+mj-lt"/>
              </a:rPr>
              <a:t>So how does virtual memory work? Let’s say that an operating system needs 120 MB of memory in order to hold all the running programs, but there’s currently only 50 MB of available physical memory stored on the RAM chips. The operating system will then set up 120 MB of virtual memory, and will use a program called the virtual memory manager (VMM) to manage that 120 MB. The VMM will create a file on the hard disk that is 70 MB (120 – 50) in size to account for the extra memory that’s needed. The O.S. will now proceed to address memory as if there were actually 120 MB of real memory stored on the RAM, even though there’s really only 50 MB. So, to the O.S., it now appears as if the full 120 MB actually exists. It is the responsibility of the VMM to deal with the fact that there is only 50 MB of real memory.</a:t>
            </a:r>
          </a:p>
          <a:p>
            <a:endParaRPr lang="en-US" sz="1800" dirty="0">
              <a:latin typeface="+mj-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4762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Demand Paging</a:t>
            </a:r>
          </a:p>
        </p:txBody>
      </p:sp>
      <p:sp>
        <p:nvSpPr>
          <p:cNvPr id="91139" name="Rectangle 3"/>
          <p:cNvSpPr>
            <a:spLocks noGrp="1" noChangeArrowheads="1"/>
          </p:cNvSpPr>
          <p:nvPr>
            <p:ph type="body" idx="1"/>
          </p:nvPr>
        </p:nvSpPr>
        <p:spPr/>
        <p:txBody>
          <a:bodyPr/>
          <a:lstStyle/>
          <a:p>
            <a:pPr eaLnBrk="1" hangingPunct="1">
              <a:buFont typeface="Wingdings" pitchFamily="2" charset="2"/>
              <a:buChar char="§"/>
            </a:pPr>
            <a:r>
              <a:rPr lang="en-US" smtClean="0">
                <a:latin typeface="Times New Roman" pitchFamily="18" charset="0"/>
              </a:rPr>
              <a:t>Bring a page into memory only when it is needed.</a:t>
            </a:r>
          </a:p>
          <a:p>
            <a:pPr lvl="1" eaLnBrk="1" hangingPunct="1"/>
            <a:r>
              <a:rPr lang="en-US" sz="2800" smtClean="0">
                <a:latin typeface="Times New Roman" pitchFamily="18" charset="0"/>
              </a:rPr>
              <a:t>Less I/O needed</a:t>
            </a:r>
          </a:p>
          <a:p>
            <a:pPr lvl="1" eaLnBrk="1" hangingPunct="1"/>
            <a:r>
              <a:rPr lang="en-US" sz="2800" smtClean="0">
                <a:latin typeface="Times New Roman" pitchFamily="18" charset="0"/>
              </a:rPr>
              <a:t>Less memory needed </a:t>
            </a:r>
          </a:p>
          <a:p>
            <a:pPr lvl="1" eaLnBrk="1" hangingPunct="1"/>
            <a:r>
              <a:rPr lang="en-US" sz="2800" smtClean="0">
                <a:latin typeface="Times New Roman" pitchFamily="18" charset="0"/>
              </a:rPr>
              <a:t>Faster response</a:t>
            </a:r>
          </a:p>
          <a:p>
            <a:pPr lvl="1" eaLnBrk="1" hangingPunct="1"/>
            <a:r>
              <a:rPr lang="en-US" sz="2800" smtClean="0">
                <a:latin typeface="Times New Roman" pitchFamily="18" charset="0"/>
              </a:rPr>
              <a:t>More users</a:t>
            </a:r>
            <a:br>
              <a:rPr lang="en-US" sz="2800" smtClean="0">
                <a:latin typeface="Times New Roman" pitchFamily="18" charset="0"/>
              </a:rPr>
            </a:br>
            <a:endParaRPr lang="en-US" sz="2800" smtClean="0">
              <a:latin typeface="Times New Roman" pitchFamily="18" charset="0"/>
            </a:endParaRPr>
          </a:p>
          <a:p>
            <a:pPr eaLnBrk="1" hangingPunct="1">
              <a:buFont typeface="Wingdings" pitchFamily="2" charset="2"/>
              <a:buChar char="§"/>
            </a:pPr>
            <a:r>
              <a:rPr lang="en-US" smtClean="0">
                <a:latin typeface="Times New Roman" pitchFamily="18" charset="0"/>
              </a:rPr>
              <a:t>Page is needed </a:t>
            </a:r>
            <a:r>
              <a:rPr lang="en-US" smtClean="0">
                <a:latin typeface="Times New Roman" pitchFamily="18" charset="0"/>
                <a:sym typeface="Symbol" pitchFamily="18" charset="2"/>
              </a:rPr>
              <a:t> reference to it</a:t>
            </a:r>
          </a:p>
          <a:p>
            <a:pPr lvl="1" eaLnBrk="1" hangingPunct="1"/>
            <a:r>
              <a:rPr lang="en-US" sz="2800" smtClean="0">
                <a:latin typeface="Times New Roman" pitchFamily="18" charset="0"/>
              </a:rPr>
              <a:t>invalid reference </a:t>
            </a:r>
            <a:r>
              <a:rPr lang="en-US" sz="2800" smtClean="0">
                <a:latin typeface="Times New Roman" pitchFamily="18" charset="0"/>
                <a:sym typeface="Symbol" pitchFamily="18" charset="2"/>
              </a:rPr>
              <a:t> abort</a:t>
            </a:r>
          </a:p>
          <a:p>
            <a:pPr lvl="1" eaLnBrk="1" hangingPunct="1"/>
            <a:r>
              <a:rPr lang="en-US" sz="2800" smtClean="0">
                <a:latin typeface="Times New Roman" pitchFamily="18" charset="0"/>
                <a:sym typeface="Symbol" pitchFamily="18" charset="2"/>
              </a:rPr>
              <a:t>not-in-memory  bring to memory</a:t>
            </a:r>
          </a:p>
          <a:p>
            <a:pPr lvl="1" eaLnBrk="1" hangingPunct="1"/>
            <a:endParaRPr lang="en-US" sz="2800" smtClean="0">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1543050" y="0"/>
            <a:ext cx="7600950" cy="844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smtClean="0">
                <a:solidFill>
                  <a:srgbClr val="FEF800"/>
                </a:solidFill>
              </a:rPr>
              <a:t>Transfer of a Paged Memory to Contiguous Disk Space</a:t>
            </a:r>
          </a:p>
        </p:txBody>
      </p:sp>
      <p:pic>
        <p:nvPicPr>
          <p:cNvPr id="92163" name="Picture 3"/>
          <p:cNvPicPr>
            <a:picLocks noChangeAspect="1" noChangeArrowheads="1"/>
          </p:cNvPicPr>
          <p:nvPr/>
        </p:nvPicPr>
        <p:blipFill>
          <a:blip r:embed="rId2" cstate="print"/>
          <a:srcRect l="10544" t="1648" r="10072" b="1259"/>
          <a:stretch>
            <a:fillRect/>
          </a:stretch>
        </p:blipFill>
        <p:spPr bwMode="auto">
          <a:xfrm>
            <a:off x="2151063" y="1004888"/>
            <a:ext cx="5443537" cy="4994275"/>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1144588" y="0"/>
            <a:ext cx="8361362" cy="844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smtClean="0">
                <a:solidFill>
                  <a:srgbClr val="FEF800"/>
                </a:solidFill>
              </a:rPr>
              <a:t>Page Table When Some Pages Are Not in Main Memory</a:t>
            </a:r>
          </a:p>
        </p:txBody>
      </p:sp>
      <p:pic>
        <p:nvPicPr>
          <p:cNvPr id="93187" name="Picture 3"/>
          <p:cNvPicPr>
            <a:picLocks noChangeAspect="1" noChangeArrowheads="1"/>
          </p:cNvPicPr>
          <p:nvPr/>
        </p:nvPicPr>
        <p:blipFill>
          <a:blip r:embed="rId2" cstate="print"/>
          <a:srcRect l="10104" t="1563" r="9592" b="911"/>
          <a:stretch>
            <a:fillRect/>
          </a:stretch>
        </p:blipFill>
        <p:spPr bwMode="auto">
          <a:xfrm>
            <a:off x="2243138" y="1317625"/>
            <a:ext cx="5097462" cy="4643438"/>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11620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Steps in Handling a Page Fault</a:t>
            </a:r>
          </a:p>
        </p:txBody>
      </p:sp>
      <p:pic>
        <p:nvPicPr>
          <p:cNvPr id="94211" name="Picture 3"/>
          <p:cNvPicPr>
            <a:picLocks noChangeAspect="1" noChangeArrowheads="1"/>
          </p:cNvPicPr>
          <p:nvPr/>
        </p:nvPicPr>
        <p:blipFill>
          <a:blip r:embed="rId2" cstate="print"/>
          <a:srcRect l="5911" t="1289" r="5911" b="995"/>
          <a:stretch>
            <a:fillRect/>
          </a:stretch>
        </p:blipFill>
        <p:spPr bwMode="auto">
          <a:xfrm>
            <a:off x="1660525" y="1422400"/>
            <a:ext cx="5843588" cy="4857750"/>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12763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b="1" smtClean="0">
                <a:solidFill>
                  <a:srgbClr val="FEF800"/>
                </a:solidFill>
              </a:rPr>
              <a:t>What happens if There is no Free Frame?</a:t>
            </a:r>
            <a:endParaRPr lang="en-US" sz="3200" smtClean="0"/>
          </a:p>
        </p:txBody>
      </p:sp>
      <p:sp>
        <p:nvSpPr>
          <p:cNvPr id="95235"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Page replacement – find some page in memory, but not really in use, swap it out.</a:t>
            </a:r>
          </a:p>
          <a:p>
            <a:pPr lvl="1" algn="just" eaLnBrk="1" hangingPunct="1"/>
            <a:r>
              <a:rPr lang="en-US" sz="2800" smtClean="0">
                <a:latin typeface="Times New Roman" pitchFamily="18" charset="0"/>
              </a:rPr>
              <a:t>algorithm</a:t>
            </a:r>
          </a:p>
          <a:p>
            <a:pPr lvl="1" algn="just" eaLnBrk="1" hangingPunct="1"/>
            <a:r>
              <a:rPr lang="en-US" sz="2800" smtClean="0">
                <a:latin typeface="Times New Roman" pitchFamily="18" charset="0"/>
              </a:rPr>
              <a:t>performance – want an algorithm which will result in minimum number of page faults.</a:t>
            </a:r>
            <a:br>
              <a:rPr lang="en-US" sz="2800" smtClean="0">
                <a:latin typeface="Times New Roman" pitchFamily="18" charset="0"/>
              </a:rPr>
            </a:br>
            <a:endParaRPr lang="en-US" sz="2800" smtClean="0">
              <a:latin typeface="Times New Roman" pitchFamily="18" charset="0"/>
            </a:endParaRPr>
          </a:p>
          <a:p>
            <a:pPr algn="just" eaLnBrk="1" hangingPunct="1">
              <a:buFont typeface="Wingdings" pitchFamily="2" charset="2"/>
              <a:buChar char="§"/>
            </a:pPr>
            <a:r>
              <a:rPr lang="en-US" smtClean="0">
                <a:latin typeface="Times New Roman" pitchFamily="18" charset="0"/>
              </a:rPr>
              <a:t>Same page may be brought into memory several times.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Need For Page Replacement</a:t>
            </a:r>
          </a:p>
        </p:txBody>
      </p:sp>
      <p:pic>
        <p:nvPicPr>
          <p:cNvPr id="96259" name="Picture 3"/>
          <p:cNvPicPr>
            <a:picLocks noChangeAspect="1" noChangeArrowheads="1"/>
          </p:cNvPicPr>
          <p:nvPr/>
        </p:nvPicPr>
        <p:blipFill>
          <a:blip r:embed="rId2" cstate="print"/>
          <a:srcRect l="1218" t="3044" r="1244" b="3044"/>
          <a:stretch>
            <a:fillRect/>
          </a:stretch>
        </p:blipFill>
        <p:spPr bwMode="auto">
          <a:xfrm>
            <a:off x="1611313" y="1109663"/>
            <a:ext cx="6173787" cy="4457700"/>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55245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Basic Page Replacement</a:t>
            </a:r>
          </a:p>
        </p:txBody>
      </p:sp>
      <p:sp>
        <p:nvSpPr>
          <p:cNvPr id="97283" name="Rectangle 3"/>
          <p:cNvSpPr>
            <a:spLocks noGrp="1" noChangeArrowheads="1"/>
          </p:cNvSpPr>
          <p:nvPr>
            <p:ph type="body" idx="1"/>
          </p:nvPr>
        </p:nvSpPr>
        <p:spPr/>
        <p:txBody>
          <a:bodyPr/>
          <a:lstStyle/>
          <a:p>
            <a:pPr marL="381000" indent="-381000" eaLnBrk="1" hangingPunct="1">
              <a:buFont typeface="Wingdings" pitchFamily="2" charset="2"/>
              <a:buChar char="§"/>
            </a:pPr>
            <a:r>
              <a:rPr lang="en-US" smtClean="0">
                <a:latin typeface="Times New Roman" pitchFamily="18" charset="0"/>
              </a:rPr>
              <a:t>Find the location of the desired page on disk.</a:t>
            </a:r>
            <a:br>
              <a:rPr lang="en-US" smtClean="0">
                <a:latin typeface="Times New Roman" pitchFamily="18" charset="0"/>
              </a:rPr>
            </a:br>
            <a:endParaRPr lang="en-US" smtClean="0">
              <a:latin typeface="Times New Roman" pitchFamily="18" charset="0"/>
            </a:endParaRPr>
          </a:p>
          <a:p>
            <a:pPr marL="381000" indent="-381000" eaLnBrk="1" hangingPunct="1">
              <a:buFont typeface="Wingdings" pitchFamily="2" charset="2"/>
              <a:buChar char="§"/>
            </a:pPr>
            <a:r>
              <a:rPr lang="en-US" smtClean="0">
                <a:latin typeface="Times New Roman" pitchFamily="18" charset="0"/>
              </a:rPr>
              <a:t>Find a free frame:</a:t>
            </a:r>
            <a:br>
              <a:rPr lang="en-US" smtClean="0">
                <a:latin typeface="Times New Roman" pitchFamily="18" charset="0"/>
              </a:rPr>
            </a:br>
            <a:r>
              <a:rPr lang="en-US" smtClean="0">
                <a:latin typeface="Times New Roman" pitchFamily="18" charset="0"/>
              </a:rPr>
              <a:t>	- If there is a free frame, use it.</a:t>
            </a:r>
            <a:br>
              <a:rPr lang="en-US" smtClean="0">
                <a:latin typeface="Times New Roman" pitchFamily="18" charset="0"/>
              </a:rPr>
            </a:br>
            <a:r>
              <a:rPr lang="en-US" smtClean="0">
                <a:latin typeface="Times New Roman" pitchFamily="18" charset="0"/>
              </a:rPr>
              <a:t>	- If there is no free frame, use a page replacement 	algorithm to select a </a:t>
            </a:r>
            <a:r>
              <a:rPr lang="en-US" i="1" smtClean="0">
                <a:latin typeface="Times New Roman" pitchFamily="18" charset="0"/>
              </a:rPr>
              <a:t>victim</a:t>
            </a:r>
            <a:r>
              <a:rPr lang="en-US" smtClean="0">
                <a:latin typeface="Times New Roman" pitchFamily="18" charset="0"/>
              </a:rPr>
              <a:t> frame.</a:t>
            </a:r>
            <a:br>
              <a:rPr lang="en-US" smtClean="0">
                <a:latin typeface="Times New Roman" pitchFamily="18" charset="0"/>
              </a:rPr>
            </a:br>
            <a:endParaRPr lang="en-US" smtClean="0">
              <a:latin typeface="Times New Roman" pitchFamily="18" charset="0"/>
            </a:endParaRPr>
          </a:p>
          <a:p>
            <a:pPr marL="381000" indent="-381000" eaLnBrk="1" hangingPunct="1">
              <a:buFont typeface="Wingdings" pitchFamily="2" charset="2"/>
              <a:buChar char="§"/>
            </a:pPr>
            <a:r>
              <a:rPr lang="en-US" smtClean="0">
                <a:latin typeface="Times New Roman" pitchFamily="18" charset="0"/>
              </a:rPr>
              <a:t>Read the desired page into the (newly) free frame. Update the page and frame tables.</a:t>
            </a:r>
            <a:br>
              <a:rPr lang="en-US" smtClean="0">
                <a:latin typeface="Times New Roman" pitchFamily="18" charset="0"/>
              </a:rPr>
            </a:br>
            <a:endParaRPr lang="en-US" smtClean="0">
              <a:latin typeface="Times New Roman" pitchFamily="18" charset="0"/>
            </a:endParaRPr>
          </a:p>
          <a:p>
            <a:pPr marL="381000" indent="-381000" eaLnBrk="1" hangingPunct="1">
              <a:buFont typeface="Wingdings" pitchFamily="2" charset="2"/>
              <a:buChar char="§"/>
            </a:pPr>
            <a:r>
              <a:rPr lang="en-US" smtClean="0">
                <a:latin typeface="Times New Roman" pitchFamily="18" charset="0"/>
              </a:rPr>
              <a:t>Restart the process.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4953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Page Replacement</a:t>
            </a:r>
          </a:p>
        </p:txBody>
      </p:sp>
      <p:pic>
        <p:nvPicPr>
          <p:cNvPr id="98307" name="Picture 3"/>
          <p:cNvPicPr>
            <a:picLocks noChangeAspect="1" noChangeArrowheads="1"/>
          </p:cNvPicPr>
          <p:nvPr/>
        </p:nvPicPr>
        <p:blipFill>
          <a:blip r:embed="rId2" cstate="print"/>
          <a:srcRect l="1755" t="1352" r="888" b="1550"/>
          <a:stretch>
            <a:fillRect/>
          </a:stretch>
        </p:blipFill>
        <p:spPr bwMode="auto">
          <a:xfrm>
            <a:off x="1758950" y="1096963"/>
            <a:ext cx="5902325" cy="4414837"/>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1219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Page Replacement Algorithms</a:t>
            </a:r>
          </a:p>
        </p:txBody>
      </p:sp>
      <p:sp>
        <p:nvSpPr>
          <p:cNvPr id="99331" name="Rectangle 3"/>
          <p:cNvSpPr>
            <a:spLocks noGrp="1" noChangeArrowheads="1"/>
          </p:cNvSpPr>
          <p:nvPr>
            <p:ph type="body" idx="1"/>
          </p:nvPr>
        </p:nvSpPr>
        <p:spPr/>
        <p:txBody>
          <a:bodyPr/>
          <a:lstStyle/>
          <a:p>
            <a:pPr eaLnBrk="1" hangingPunct="1">
              <a:buFont typeface="Wingdings" pitchFamily="2" charset="2"/>
              <a:buChar char="§"/>
              <a:tabLst>
                <a:tab pos="3146425" algn="ctr"/>
              </a:tabLst>
            </a:pPr>
            <a:endParaRPr lang="en-US" smtClean="0">
              <a:latin typeface="Times New Roman" pitchFamily="18" charset="0"/>
            </a:endParaRPr>
          </a:p>
          <a:p>
            <a:pPr eaLnBrk="1" hangingPunct="1">
              <a:buFont typeface="Wingdings" pitchFamily="2" charset="2"/>
              <a:buChar char="§"/>
              <a:tabLst>
                <a:tab pos="3146425" algn="ctr"/>
              </a:tabLst>
            </a:pPr>
            <a:r>
              <a:rPr lang="en-US" smtClean="0">
                <a:latin typeface="Times New Roman" pitchFamily="18" charset="0"/>
              </a:rPr>
              <a:t>There are various page replacement algorithms such as:</a:t>
            </a:r>
          </a:p>
          <a:p>
            <a:pPr eaLnBrk="1" hangingPunct="1">
              <a:buFont typeface="Wingdings" pitchFamily="2" charset="2"/>
              <a:buChar char="§"/>
              <a:tabLst>
                <a:tab pos="3146425" algn="ctr"/>
              </a:tabLst>
            </a:pPr>
            <a:endParaRPr lang="en-US" smtClean="0">
              <a:latin typeface="Times New Roman" pitchFamily="18" charset="0"/>
            </a:endParaRPr>
          </a:p>
          <a:p>
            <a:pPr lvl="2" eaLnBrk="1" hangingPunct="1">
              <a:tabLst>
                <a:tab pos="3146425" algn="ctr"/>
              </a:tabLst>
            </a:pPr>
            <a:r>
              <a:rPr lang="en-US" smtClean="0">
                <a:latin typeface="Times New Roman" pitchFamily="18" charset="0"/>
              </a:rPr>
              <a:t> FIFO (First In First Out) – the page that was brought first is swapped out.</a:t>
            </a:r>
          </a:p>
          <a:p>
            <a:pPr lvl="2" eaLnBrk="1" hangingPunct="1">
              <a:tabLst>
                <a:tab pos="3146425" algn="ctr"/>
              </a:tabLst>
            </a:pPr>
            <a:r>
              <a:rPr lang="en-US" smtClean="0">
                <a:latin typeface="Times New Roman" pitchFamily="18" charset="0"/>
              </a:rPr>
              <a:t>LRU (Least recently Used) – the page which is not used from the long time is swapped out.</a:t>
            </a:r>
          </a:p>
          <a:p>
            <a:pPr lvl="2" eaLnBrk="1" hangingPunct="1">
              <a:tabLst>
                <a:tab pos="3146425" algn="ctr"/>
              </a:tabLst>
            </a:pPr>
            <a:r>
              <a:rPr lang="en-US" smtClean="0">
                <a:latin typeface="Times New Roman" pitchFamily="18" charset="0"/>
              </a:rPr>
              <a:t>LFU (Least Frequently Used) – the page that is used minimum number of times is swapped out.</a:t>
            </a:r>
          </a:p>
          <a:p>
            <a:pPr lvl="2" eaLnBrk="1" hangingPunct="1">
              <a:tabLst>
                <a:tab pos="3146425" algn="ctr"/>
              </a:tabLst>
            </a:pP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Batch Processing</a:t>
            </a:r>
          </a:p>
        </p:txBody>
      </p:sp>
      <p:sp>
        <p:nvSpPr>
          <p:cNvPr id="15363"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5364"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5365" name="Rectangle 28"/>
          <p:cNvSpPr>
            <a:spLocks noChangeArrowheads="1"/>
          </p:cNvSpPr>
          <p:nvPr/>
        </p:nvSpPr>
        <p:spPr bwMode="auto">
          <a:xfrm>
            <a:off x="476250" y="1235075"/>
            <a:ext cx="8248650" cy="4894263"/>
          </a:xfrm>
          <a:prstGeom prst="rect">
            <a:avLst/>
          </a:prstGeom>
          <a:noFill/>
          <a:ln w="9525">
            <a:noFill/>
            <a:miter lim="800000"/>
            <a:headEnd/>
            <a:tailEnd/>
          </a:ln>
        </p:spPr>
        <p:txBody>
          <a:bodyPr>
            <a:spAutoFit/>
          </a:bodyPr>
          <a:lstStyle/>
          <a:p>
            <a:pPr>
              <a:buFontTx/>
              <a:buChar char="•"/>
            </a:pPr>
            <a:r>
              <a:rPr lang="en-US"/>
              <a:t>In Batch processing same type of jobs </a:t>
            </a:r>
            <a:r>
              <a:rPr lang="en-US" i="1"/>
              <a:t>(BATCH- a set of jobs with similar needs)</a:t>
            </a:r>
            <a:r>
              <a:rPr lang="en-US"/>
              <a:t> together execute at a time.</a:t>
            </a:r>
          </a:p>
          <a:p>
            <a:pPr>
              <a:buFontTx/>
              <a:buChar char="•"/>
            </a:pPr>
            <a:endParaRPr lang="en-US"/>
          </a:p>
          <a:p>
            <a:pPr>
              <a:buFontTx/>
              <a:buChar char="•"/>
            </a:pPr>
            <a:r>
              <a:rPr lang="en-US"/>
              <a:t>The OS was simple, its major task was to transfer control from one job to the next.</a:t>
            </a:r>
          </a:p>
          <a:p>
            <a:pPr>
              <a:buFontTx/>
              <a:buChar char="•"/>
            </a:pPr>
            <a:endParaRPr lang="en-US"/>
          </a:p>
          <a:p>
            <a:pPr>
              <a:buFontTx/>
              <a:buChar char="•"/>
            </a:pPr>
            <a:r>
              <a:rPr lang="en-US"/>
              <a:t>The job was submitted to the computer operator in form of a batch. At some later time the batch of programs is executed and the output is produced.</a:t>
            </a:r>
          </a:p>
          <a:p>
            <a:pPr>
              <a:buFontTx/>
              <a:buChar char="•"/>
            </a:pPr>
            <a:endParaRPr lang="en-US"/>
          </a:p>
          <a:p>
            <a:pPr>
              <a:buFontTx/>
              <a:buChar char="•"/>
            </a:pPr>
            <a:r>
              <a:rPr lang="en-US"/>
              <a:t>The OS was always resident in memory. (Ref. Fig. next slide)</a:t>
            </a:r>
          </a:p>
          <a:p>
            <a:pPr>
              <a:buFontTx/>
              <a:buChar char="•"/>
            </a:pPr>
            <a:endParaRPr lang="en-US"/>
          </a:p>
          <a:p>
            <a:pPr>
              <a:buFontTx/>
              <a:buChar char="•"/>
            </a:pPr>
            <a:r>
              <a:rPr lang="en-US"/>
              <a:t>Common Input devices were card readers and tape drives.</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File Management</a:t>
            </a:r>
          </a:p>
        </p:txBody>
      </p:sp>
      <p:sp>
        <p:nvSpPr>
          <p:cNvPr id="100355"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00356"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00357"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00358"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00359"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00360" name="Text Box 8"/>
          <p:cNvSpPr txBox="1">
            <a:spLocks noChangeArrowheads="1"/>
          </p:cNvSpPr>
          <p:nvPr/>
        </p:nvSpPr>
        <p:spPr bwMode="auto">
          <a:xfrm>
            <a:off x="323850" y="1219200"/>
            <a:ext cx="8496300" cy="4494213"/>
          </a:xfrm>
          <a:prstGeom prst="rect">
            <a:avLst/>
          </a:prstGeom>
          <a:noFill/>
          <a:ln w="9525">
            <a:noFill/>
            <a:miter lim="800000"/>
            <a:headEnd/>
            <a:tailEnd/>
          </a:ln>
        </p:spPr>
        <p:txBody>
          <a:bodyPr>
            <a:spAutoFit/>
          </a:bodyPr>
          <a:lstStyle/>
          <a:p>
            <a:pPr marL="457200" indent="-457200">
              <a:buFont typeface="Arial" charset="0"/>
              <a:buChar char="•"/>
            </a:pPr>
            <a:r>
              <a:rPr lang="en-US" sz="2600"/>
              <a:t>A file</a:t>
            </a:r>
            <a:r>
              <a:rPr lang="en-US" sz="2600" b="1"/>
              <a:t> </a:t>
            </a:r>
            <a:r>
              <a:rPr lang="en-US" sz="2600"/>
              <a:t>is a collection of related information.</a:t>
            </a:r>
          </a:p>
          <a:p>
            <a:pPr marL="457200" indent="-457200">
              <a:buFont typeface="Arial" charset="0"/>
              <a:buChar char="•"/>
            </a:pPr>
            <a:r>
              <a:rPr lang="en-US" sz="2600"/>
              <a:t>Every file has a name, its data and attributes.</a:t>
            </a:r>
          </a:p>
          <a:p>
            <a:pPr marL="457200" indent="-457200">
              <a:buFont typeface="Arial" charset="0"/>
              <a:buChar char="•"/>
            </a:pPr>
            <a:r>
              <a:rPr lang="en-US" sz="2600"/>
              <a:t>File’s name uniquely identifies it in the system and is used by its users to access it.</a:t>
            </a:r>
          </a:p>
          <a:p>
            <a:pPr marL="457200" indent="-457200">
              <a:buFont typeface="Arial" charset="0"/>
              <a:buChar char="•"/>
            </a:pPr>
            <a:r>
              <a:rPr lang="en-US" sz="2600"/>
              <a:t>File’s data is its contents.</a:t>
            </a:r>
          </a:p>
          <a:p>
            <a:pPr marL="457200" indent="-457200">
              <a:buFont typeface="Arial" charset="0"/>
              <a:buChar char="•"/>
            </a:pPr>
            <a:r>
              <a:rPr lang="en-US" sz="2600"/>
              <a:t>File’s attributes contain information such as date &amp; time of its creation, date &amp; time of last access, date &amp; time of last update, its current size, its protection features, etc.</a:t>
            </a:r>
          </a:p>
          <a:p>
            <a:pPr marL="457200" indent="-457200">
              <a:buFont typeface="Arial" charset="0"/>
              <a:buChar char="•"/>
            </a:pPr>
            <a:r>
              <a:rPr lang="en-US" sz="2600"/>
              <a:t>File management module of an operating system takes care of file-related activities such as structuring, accessing, naming, sharing, and protection of files.</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File Management</a:t>
            </a:r>
          </a:p>
        </p:txBody>
      </p:sp>
      <p:sp>
        <p:nvSpPr>
          <p:cNvPr id="101379" name="Rectangle 3"/>
          <p:cNvSpPr>
            <a:spLocks noGrp="1" noChangeArrowheads="1"/>
          </p:cNvSpPr>
          <p:nvPr>
            <p:ph type="body" sz="half" idx="1"/>
          </p:nvPr>
        </p:nvSpPr>
        <p:spPr>
          <a:noFill/>
        </p:spPr>
        <p:txBody>
          <a:bodyPr lIns="90488" tIns="44450" rIns="90488" bIns="44450"/>
          <a:lstStyle/>
          <a:p>
            <a:pPr marL="569913" lvl="1" indent="-455613" algn="just" eaLnBrk="1" hangingPunct="1">
              <a:buFont typeface="Wingdings" pitchFamily="2" charset="2"/>
              <a:buNone/>
            </a:pPr>
            <a:r>
              <a:rPr lang="en-US" sz="2000" smtClean="0"/>
              <a:t> </a:t>
            </a:r>
            <a:endParaRPr lang="en-US" sz="1800" smtClean="0"/>
          </a:p>
          <a:p>
            <a:pPr marL="1377950" lvl="2" algn="just" eaLnBrk="1" hangingPunct="1">
              <a:buFont typeface="Wingdings" pitchFamily="2" charset="2"/>
              <a:buNone/>
            </a:pPr>
            <a:endParaRPr lang="en-US" sz="1800" smtClean="0"/>
          </a:p>
        </p:txBody>
      </p:sp>
      <p:sp>
        <p:nvSpPr>
          <p:cNvPr id="101380" name="Rectangle 4"/>
          <p:cNvSpPr>
            <a:spLocks noChangeArrowheads="1"/>
          </p:cNvSpPr>
          <p:nvPr/>
        </p:nvSpPr>
        <p:spPr bwMode="auto">
          <a:xfrm>
            <a:off x="457200" y="1447800"/>
            <a:ext cx="8229600" cy="4683125"/>
          </a:xfrm>
          <a:prstGeom prst="rect">
            <a:avLst/>
          </a:prstGeom>
          <a:noFill/>
          <a:ln w="9525">
            <a:noFill/>
            <a:miter lim="800000"/>
            <a:headEnd/>
            <a:tailEnd/>
          </a:ln>
        </p:spPr>
        <p:txBody>
          <a:bodyPr/>
          <a:lstStyle/>
          <a:p>
            <a:pPr marL="342900" indent="-342900">
              <a:lnSpc>
                <a:spcPct val="80000"/>
              </a:lnSpc>
              <a:spcBef>
                <a:spcPct val="20000"/>
              </a:spcBef>
            </a:pPr>
            <a:r>
              <a:rPr lang="en-US" b="1">
                <a:latin typeface="Arial" charset="0"/>
              </a:rPr>
              <a:t>	</a:t>
            </a:r>
          </a:p>
        </p:txBody>
      </p:sp>
      <p:sp>
        <p:nvSpPr>
          <p:cNvPr id="101381" name="Rectangle 5"/>
          <p:cNvSpPr>
            <a:spLocks noChangeArrowheads="1"/>
          </p:cNvSpPr>
          <p:nvPr/>
        </p:nvSpPr>
        <p:spPr bwMode="auto">
          <a:xfrm>
            <a:off x="476250" y="1235075"/>
            <a:ext cx="8210550" cy="822325"/>
          </a:xfrm>
          <a:prstGeom prst="rect">
            <a:avLst/>
          </a:prstGeom>
          <a:noFill/>
          <a:ln w="9525">
            <a:noFill/>
            <a:miter lim="800000"/>
            <a:headEnd/>
            <a:tailEnd/>
          </a:ln>
        </p:spPr>
        <p:txBody>
          <a:bodyPr>
            <a:spAutoFit/>
          </a:bodyPr>
          <a:lstStyle/>
          <a:p>
            <a:endParaRPr lang="en-US"/>
          </a:p>
          <a:p>
            <a:pPr>
              <a:buFontTx/>
              <a:buChar char="•"/>
            </a:pPr>
            <a:endParaRPr lang="en-US"/>
          </a:p>
        </p:txBody>
      </p:sp>
      <p:sp>
        <p:nvSpPr>
          <p:cNvPr id="101382" name="Text Box 6"/>
          <p:cNvSpPr txBox="1">
            <a:spLocks noChangeArrowheads="1"/>
          </p:cNvSpPr>
          <p:nvPr/>
        </p:nvSpPr>
        <p:spPr bwMode="auto">
          <a:xfrm>
            <a:off x="361950" y="1162050"/>
            <a:ext cx="8286750" cy="1004888"/>
          </a:xfrm>
          <a:prstGeom prst="rect">
            <a:avLst/>
          </a:prstGeom>
          <a:noFill/>
          <a:ln w="9525">
            <a:noFill/>
            <a:miter lim="800000"/>
            <a:headEnd/>
            <a:tailEnd/>
          </a:ln>
        </p:spPr>
        <p:txBody>
          <a:bodyPr>
            <a:spAutoFit/>
          </a:bodyPr>
          <a:lstStyle/>
          <a:p>
            <a:endParaRPr lang="en-US"/>
          </a:p>
          <a:p>
            <a:pPr>
              <a:spcBef>
                <a:spcPct val="50000"/>
              </a:spcBef>
            </a:pPr>
            <a:endParaRPr lang="en-US"/>
          </a:p>
        </p:txBody>
      </p:sp>
      <p:sp>
        <p:nvSpPr>
          <p:cNvPr id="101383" name="Rectangle 7"/>
          <p:cNvSpPr>
            <a:spLocks noChangeArrowheads="1"/>
          </p:cNvSpPr>
          <p:nvPr/>
        </p:nvSpPr>
        <p:spPr bwMode="auto">
          <a:xfrm>
            <a:off x="800100" y="1192213"/>
            <a:ext cx="7772400" cy="263525"/>
          </a:xfrm>
          <a:prstGeom prst="rect">
            <a:avLst/>
          </a:prstGeom>
          <a:noFill/>
          <a:ln w="9525">
            <a:noFill/>
            <a:miter lim="800000"/>
            <a:headEnd/>
            <a:tailEnd/>
          </a:ln>
        </p:spPr>
        <p:txBody>
          <a:bodyPr>
            <a:spAutoFit/>
          </a:bodyPr>
          <a:lstStyle/>
          <a:p>
            <a:pPr algn="just" eaLnBrk="0" hangingPunct="0">
              <a:lnSpc>
                <a:spcPct val="70000"/>
              </a:lnSpc>
              <a:spcBef>
                <a:spcPct val="20000"/>
              </a:spcBef>
              <a:buFont typeface="Symbol" pitchFamily="18" charset="2"/>
              <a:buChar char="·"/>
            </a:pPr>
            <a:endParaRPr lang="en-US" sz="1600">
              <a:latin typeface="Arial" charset="0"/>
            </a:endParaRPr>
          </a:p>
        </p:txBody>
      </p:sp>
      <p:sp>
        <p:nvSpPr>
          <p:cNvPr id="101384" name="Text Box 8"/>
          <p:cNvSpPr txBox="1">
            <a:spLocks noChangeArrowheads="1"/>
          </p:cNvSpPr>
          <p:nvPr/>
        </p:nvSpPr>
        <p:spPr bwMode="auto">
          <a:xfrm>
            <a:off x="323850" y="1219200"/>
            <a:ext cx="8496300" cy="3416300"/>
          </a:xfrm>
          <a:prstGeom prst="rect">
            <a:avLst/>
          </a:prstGeom>
          <a:noFill/>
          <a:ln w="9525">
            <a:noFill/>
            <a:miter lim="800000"/>
            <a:headEnd/>
            <a:tailEnd/>
          </a:ln>
        </p:spPr>
        <p:txBody>
          <a:bodyPr>
            <a:spAutoFit/>
          </a:bodyPr>
          <a:lstStyle/>
          <a:p>
            <a:r>
              <a:rPr lang="en-US"/>
              <a:t>Two commonly supported file access methods are:</a:t>
            </a:r>
          </a:p>
          <a:p>
            <a:endParaRPr lang="en-US"/>
          </a:p>
          <a:p>
            <a:r>
              <a:rPr lang="en-US"/>
              <a:t> </a:t>
            </a:r>
            <a:r>
              <a:rPr lang="en-US" b="1"/>
              <a:t>Sequential access: </a:t>
            </a:r>
            <a:r>
              <a:rPr lang="en-US"/>
              <a:t>Information stored in a file can be accessed sequentially (in the order in which they are stored, starting at the beginning)</a:t>
            </a:r>
          </a:p>
          <a:p>
            <a:endParaRPr lang="en-US"/>
          </a:p>
          <a:p>
            <a:r>
              <a:rPr lang="en-US" b="1"/>
              <a:t>Random access: </a:t>
            </a:r>
            <a:r>
              <a:rPr lang="en-US"/>
              <a:t>Information stored in a file can be accessed randomly irrespective of the order in which the bytes or records are stored</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1524000" y="0"/>
            <a:ext cx="7620000" cy="8953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File Attributes</a:t>
            </a:r>
          </a:p>
        </p:txBody>
      </p:sp>
      <p:sp>
        <p:nvSpPr>
          <p:cNvPr id="1250307" name="Rectangle 3"/>
          <p:cNvSpPr>
            <a:spLocks noGrp="1" noChangeArrowheads="1"/>
          </p:cNvSpPr>
          <p:nvPr>
            <p:ph type="body" idx="1"/>
          </p:nvPr>
        </p:nvSpPr>
        <p:spPr/>
        <p:txBody>
          <a:bodyPr/>
          <a:lstStyle/>
          <a:p>
            <a:pPr algn="just" eaLnBrk="1" hangingPunct="1">
              <a:buFont typeface="Wingdings" pitchFamily="2" charset="2"/>
              <a:buChar char="§"/>
              <a:defRPr/>
            </a:pPr>
            <a:r>
              <a:rPr lang="en-US" dirty="0" smtClean="0">
                <a:solidFill>
                  <a:schemeClr val="tx2"/>
                </a:solidFill>
                <a:latin typeface="+mj-lt"/>
              </a:rPr>
              <a:t>Name</a:t>
            </a:r>
            <a:r>
              <a:rPr lang="en-US" dirty="0" smtClean="0">
                <a:latin typeface="+mj-lt"/>
              </a:rPr>
              <a:t> – only information kept in human-readable form</a:t>
            </a:r>
          </a:p>
          <a:p>
            <a:pPr algn="just" eaLnBrk="1" hangingPunct="1">
              <a:buFont typeface="Wingdings" pitchFamily="2" charset="2"/>
              <a:buChar char="§"/>
              <a:defRPr/>
            </a:pPr>
            <a:r>
              <a:rPr lang="en-US" dirty="0" smtClean="0">
                <a:solidFill>
                  <a:schemeClr val="tx2"/>
                </a:solidFill>
                <a:latin typeface="+mj-lt"/>
              </a:rPr>
              <a:t>Type</a:t>
            </a:r>
            <a:r>
              <a:rPr lang="en-US" dirty="0" smtClean="0">
                <a:latin typeface="+mj-lt"/>
              </a:rPr>
              <a:t> – needed for systems that support different types</a:t>
            </a:r>
          </a:p>
          <a:p>
            <a:pPr algn="just" eaLnBrk="1" hangingPunct="1">
              <a:buFont typeface="Wingdings" pitchFamily="2" charset="2"/>
              <a:buChar char="§"/>
              <a:defRPr/>
            </a:pPr>
            <a:r>
              <a:rPr lang="en-US" dirty="0" smtClean="0">
                <a:solidFill>
                  <a:schemeClr val="tx2"/>
                </a:solidFill>
                <a:latin typeface="+mj-lt"/>
              </a:rPr>
              <a:t>Location</a:t>
            </a:r>
            <a:r>
              <a:rPr lang="en-US" dirty="0" smtClean="0">
                <a:latin typeface="+mj-lt"/>
              </a:rPr>
              <a:t> – pointer to file location on device</a:t>
            </a:r>
          </a:p>
          <a:p>
            <a:pPr algn="just" eaLnBrk="1" hangingPunct="1">
              <a:buFont typeface="Wingdings" pitchFamily="2" charset="2"/>
              <a:buChar char="§"/>
              <a:defRPr/>
            </a:pPr>
            <a:r>
              <a:rPr lang="en-US" dirty="0" smtClean="0">
                <a:solidFill>
                  <a:schemeClr val="tx2"/>
                </a:solidFill>
                <a:latin typeface="+mj-lt"/>
              </a:rPr>
              <a:t>Size</a:t>
            </a:r>
            <a:r>
              <a:rPr lang="en-US" dirty="0" smtClean="0">
                <a:latin typeface="+mj-lt"/>
              </a:rPr>
              <a:t> – current file size</a:t>
            </a:r>
          </a:p>
          <a:p>
            <a:pPr algn="just" eaLnBrk="1" hangingPunct="1">
              <a:buFont typeface="Wingdings" pitchFamily="2" charset="2"/>
              <a:buChar char="§"/>
              <a:defRPr/>
            </a:pPr>
            <a:r>
              <a:rPr lang="en-US" dirty="0" smtClean="0">
                <a:solidFill>
                  <a:schemeClr val="tx2"/>
                </a:solidFill>
                <a:latin typeface="+mj-lt"/>
              </a:rPr>
              <a:t>Protection</a:t>
            </a:r>
            <a:r>
              <a:rPr lang="en-US" dirty="0" smtClean="0">
                <a:latin typeface="+mj-lt"/>
              </a:rPr>
              <a:t> – controls who can do reading, writing, executing</a:t>
            </a:r>
          </a:p>
          <a:p>
            <a:pPr algn="just" eaLnBrk="1" hangingPunct="1">
              <a:buFont typeface="Wingdings" pitchFamily="2" charset="2"/>
              <a:buChar char="§"/>
              <a:defRPr/>
            </a:pPr>
            <a:r>
              <a:rPr lang="en-US" dirty="0" smtClean="0">
                <a:solidFill>
                  <a:schemeClr val="tx2"/>
                </a:solidFill>
                <a:latin typeface="+mj-lt"/>
              </a:rPr>
              <a:t>Time, date, and user identification</a:t>
            </a:r>
            <a:r>
              <a:rPr lang="en-US" dirty="0" smtClean="0">
                <a:latin typeface="+mj-lt"/>
              </a:rPr>
              <a:t> – data for protection, security, and usage monitoring</a:t>
            </a:r>
          </a:p>
          <a:p>
            <a:pPr algn="just" eaLnBrk="1" hangingPunct="1">
              <a:buFont typeface="Wingdings" pitchFamily="2" charset="2"/>
              <a:buChar char="§"/>
              <a:defRPr/>
            </a:pPr>
            <a:r>
              <a:rPr lang="en-US" dirty="0" smtClean="0">
                <a:latin typeface="+mj-lt"/>
              </a:rPr>
              <a:t>Information about files are kept in the directory structure, which is maintained on the disk</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1466850" y="0"/>
            <a:ext cx="767715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File Operations</a:t>
            </a:r>
          </a:p>
        </p:txBody>
      </p:sp>
      <p:sp>
        <p:nvSpPr>
          <p:cNvPr id="103427"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Create</a:t>
            </a:r>
          </a:p>
          <a:p>
            <a:pPr algn="just" eaLnBrk="1" hangingPunct="1">
              <a:buFont typeface="Wingdings" pitchFamily="2" charset="2"/>
              <a:buChar char="§"/>
            </a:pPr>
            <a:r>
              <a:rPr lang="en-US" smtClean="0">
                <a:latin typeface="Times New Roman" pitchFamily="18" charset="0"/>
              </a:rPr>
              <a:t>Write</a:t>
            </a:r>
          </a:p>
          <a:p>
            <a:pPr algn="just" eaLnBrk="1" hangingPunct="1">
              <a:buFont typeface="Wingdings" pitchFamily="2" charset="2"/>
              <a:buChar char="§"/>
            </a:pPr>
            <a:r>
              <a:rPr lang="en-US" smtClean="0">
                <a:latin typeface="Times New Roman" pitchFamily="18" charset="0"/>
              </a:rPr>
              <a:t>Read</a:t>
            </a:r>
          </a:p>
          <a:p>
            <a:pPr algn="just" eaLnBrk="1" hangingPunct="1">
              <a:buFont typeface="Wingdings" pitchFamily="2" charset="2"/>
              <a:buChar char="§"/>
            </a:pPr>
            <a:r>
              <a:rPr lang="en-US" smtClean="0">
                <a:latin typeface="Times New Roman" pitchFamily="18" charset="0"/>
              </a:rPr>
              <a:t>file seek – reposition within file</a:t>
            </a:r>
          </a:p>
          <a:p>
            <a:pPr algn="just" eaLnBrk="1" hangingPunct="1">
              <a:buFont typeface="Wingdings" pitchFamily="2" charset="2"/>
              <a:buChar char="§"/>
            </a:pPr>
            <a:r>
              <a:rPr lang="en-US" smtClean="0">
                <a:latin typeface="Times New Roman" pitchFamily="18" charset="0"/>
              </a:rPr>
              <a:t>Delete</a:t>
            </a:r>
          </a:p>
          <a:p>
            <a:pPr algn="just" eaLnBrk="1" hangingPunct="1">
              <a:buFont typeface="Wingdings" pitchFamily="2" charset="2"/>
              <a:buChar char="§"/>
            </a:pPr>
            <a:r>
              <a:rPr lang="en-US" smtClean="0">
                <a:latin typeface="Times New Roman" pitchFamily="18" charset="0"/>
              </a:rPr>
              <a:t>Open(</a:t>
            </a:r>
            <a:r>
              <a:rPr lang="en-US" i="1" smtClean="0">
                <a:latin typeface="Times New Roman" pitchFamily="18" charset="0"/>
              </a:rPr>
              <a:t>F</a:t>
            </a:r>
            <a:r>
              <a:rPr lang="en-US" i="1" baseline="-25000" smtClean="0">
                <a:latin typeface="Times New Roman" pitchFamily="18" charset="0"/>
              </a:rPr>
              <a:t>i</a:t>
            </a:r>
            <a:r>
              <a:rPr lang="en-US" smtClean="0">
                <a:latin typeface="Times New Roman" pitchFamily="18" charset="0"/>
              </a:rPr>
              <a:t>) – search the directory structure on disk for entry </a:t>
            </a:r>
            <a:r>
              <a:rPr lang="en-US" i="1" smtClean="0">
                <a:latin typeface="Times New Roman" pitchFamily="18" charset="0"/>
              </a:rPr>
              <a:t>F</a:t>
            </a:r>
            <a:r>
              <a:rPr lang="en-US" i="1" baseline="-25000" smtClean="0">
                <a:latin typeface="Times New Roman" pitchFamily="18" charset="0"/>
              </a:rPr>
              <a:t>i</a:t>
            </a:r>
            <a:r>
              <a:rPr lang="en-US" smtClean="0">
                <a:latin typeface="Times New Roman" pitchFamily="18" charset="0"/>
              </a:rPr>
              <a:t>, and move the content of entry to memory.</a:t>
            </a:r>
          </a:p>
          <a:p>
            <a:pPr algn="just" eaLnBrk="1" hangingPunct="1">
              <a:buFont typeface="Wingdings" pitchFamily="2" charset="2"/>
              <a:buChar char="§"/>
            </a:pPr>
            <a:r>
              <a:rPr lang="en-US" smtClean="0">
                <a:latin typeface="Times New Roman" pitchFamily="18" charset="0"/>
              </a:rPr>
              <a:t>Close (</a:t>
            </a:r>
            <a:r>
              <a:rPr lang="en-US" i="1" smtClean="0">
                <a:latin typeface="Times New Roman" pitchFamily="18" charset="0"/>
              </a:rPr>
              <a:t>F</a:t>
            </a:r>
            <a:r>
              <a:rPr lang="en-US" i="1" baseline="-25000" smtClean="0">
                <a:latin typeface="Times New Roman" pitchFamily="18" charset="0"/>
              </a:rPr>
              <a:t>i</a:t>
            </a:r>
            <a:r>
              <a:rPr lang="en-US" smtClean="0">
                <a:latin typeface="Times New Roman" pitchFamily="18" charset="0"/>
              </a:rPr>
              <a:t>) – move the content of entry </a:t>
            </a:r>
            <a:r>
              <a:rPr lang="en-US" i="1" smtClean="0">
                <a:latin typeface="Times New Roman" pitchFamily="18" charset="0"/>
              </a:rPr>
              <a:t>F</a:t>
            </a:r>
            <a:r>
              <a:rPr lang="en-US" i="1" baseline="-25000" smtClean="0">
                <a:latin typeface="Times New Roman" pitchFamily="18" charset="0"/>
              </a:rPr>
              <a:t>i</a:t>
            </a:r>
            <a:r>
              <a:rPr lang="en-US" smtClean="0">
                <a:latin typeface="Times New Roman" pitchFamily="18" charset="0"/>
              </a:rPr>
              <a:t> in memory to directory structure on disk.</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Sequential-access File</a:t>
            </a:r>
          </a:p>
        </p:txBody>
      </p:sp>
      <p:pic>
        <p:nvPicPr>
          <p:cNvPr id="104451" name="Picture 3"/>
          <p:cNvPicPr>
            <a:picLocks noChangeAspect="1" noChangeArrowheads="1"/>
          </p:cNvPicPr>
          <p:nvPr/>
        </p:nvPicPr>
        <p:blipFill>
          <a:blip r:embed="rId2" cstate="print"/>
          <a:srcRect l="3084" t="32559" r="2750" b="34116"/>
          <a:stretch>
            <a:fillRect/>
          </a:stretch>
        </p:blipFill>
        <p:spPr bwMode="auto">
          <a:xfrm>
            <a:off x="868363" y="2016125"/>
            <a:ext cx="7570787" cy="2009775"/>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1485900" y="0"/>
            <a:ext cx="7658100" cy="11239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smtClean="0">
                <a:solidFill>
                  <a:srgbClr val="FEF800"/>
                </a:solidFill>
              </a:rPr>
              <a:t>Example of Index and Relative Files</a:t>
            </a:r>
          </a:p>
        </p:txBody>
      </p:sp>
      <p:pic>
        <p:nvPicPr>
          <p:cNvPr id="105475" name="Picture 3"/>
          <p:cNvPicPr>
            <a:picLocks noChangeAspect="1" noChangeArrowheads="1"/>
          </p:cNvPicPr>
          <p:nvPr/>
        </p:nvPicPr>
        <p:blipFill>
          <a:blip r:embed="rId2" cstate="print"/>
          <a:srcRect l="1750" t="13780" r="1418" b="13335"/>
          <a:stretch>
            <a:fillRect/>
          </a:stretch>
        </p:blipFill>
        <p:spPr bwMode="auto">
          <a:xfrm>
            <a:off x="1177925" y="1639888"/>
            <a:ext cx="6778625" cy="3825875"/>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1543050" y="0"/>
            <a:ext cx="760095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FEF800"/>
                </a:solidFill>
              </a:rPr>
              <a:t>Directory Structure</a:t>
            </a:r>
          </a:p>
        </p:txBody>
      </p:sp>
      <p:sp>
        <p:nvSpPr>
          <p:cNvPr id="106499" name="Rectangle 3"/>
          <p:cNvSpPr>
            <a:spLocks noGrp="1" noChangeArrowheads="1"/>
          </p:cNvSpPr>
          <p:nvPr>
            <p:ph type="body" idx="1"/>
          </p:nvPr>
        </p:nvSpPr>
        <p:spPr>
          <a:xfrm>
            <a:off x="412750" y="1257300"/>
            <a:ext cx="8255000" cy="328613"/>
          </a:xfrm>
        </p:spPr>
        <p:txBody>
          <a:bodyPr/>
          <a:lstStyle/>
          <a:p>
            <a:pPr algn="just" eaLnBrk="1" hangingPunct="1">
              <a:lnSpc>
                <a:spcPct val="90000"/>
              </a:lnSpc>
              <a:buFont typeface="Wingdings" pitchFamily="2" charset="2"/>
              <a:buChar char="§"/>
            </a:pPr>
            <a:r>
              <a:rPr lang="en-US" smtClean="0">
                <a:latin typeface="Times New Roman" pitchFamily="18" charset="0"/>
              </a:rPr>
              <a:t>A collection of nodes containing information about all files</a:t>
            </a:r>
          </a:p>
        </p:txBody>
      </p:sp>
      <p:sp>
        <p:nvSpPr>
          <p:cNvPr id="106500" name="Oval 4"/>
          <p:cNvSpPr>
            <a:spLocks noChangeArrowheads="1"/>
          </p:cNvSpPr>
          <p:nvPr/>
        </p:nvSpPr>
        <p:spPr bwMode="auto">
          <a:xfrm>
            <a:off x="2819400" y="2286000"/>
            <a:ext cx="533400" cy="457200"/>
          </a:xfrm>
          <a:prstGeom prst="ellipse">
            <a:avLst/>
          </a:prstGeom>
          <a:solidFill>
            <a:schemeClr val="bg1"/>
          </a:solidFill>
          <a:ln w="9525">
            <a:solidFill>
              <a:schemeClr val="tx1"/>
            </a:solidFill>
            <a:round/>
            <a:headEnd/>
            <a:tailEnd/>
          </a:ln>
        </p:spPr>
        <p:txBody>
          <a:bodyPr wrap="none" anchor="ctr"/>
          <a:lstStyle/>
          <a:p>
            <a:endParaRPr lang="en-US"/>
          </a:p>
        </p:txBody>
      </p:sp>
      <p:sp>
        <p:nvSpPr>
          <p:cNvPr id="106501" name="Oval 5"/>
          <p:cNvSpPr>
            <a:spLocks noChangeArrowheads="1"/>
          </p:cNvSpPr>
          <p:nvPr/>
        </p:nvSpPr>
        <p:spPr bwMode="auto">
          <a:xfrm>
            <a:off x="3581400" y="2286000"/>
            <a:ext cx="533400" cy="457200"/>
          </a:xfrm>
          <a:prstGeom prst="ellipse">
            <a:avLst/>
          </a:prstGeom>
          <a:solidFill>
            <a:schemeClr val="bg1"/>
          </a:solidFill>
          <a:ln w="9525">
            <a:solidFill>
              <a:schemeClr val="tx1"/>
            </a:solidFill>
            <a:round/>
            <a:headEnd/>
            <a:tailEnd/>
          </a:ln>
        </p:spPr>
        <p:txBody>
          <a:bodyPr wrap="none" anchor="ctr"/>
          <a:lstStyle/>
          <a:p>
            <a:endParaRPr lang="en-US"/>
          </a:p>
        </p:txBody>
      </p:sp>
      <p:sp>
        <p:nvSpPr>
          <p:cNvPr id="106502" name="Oval 6"/>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p>
            <a:endParaRPr lang="en-US"/>
          </a:p>
        </p:txBody>
      </p:sp>
      <p:sp>
        <p:nvSpPr>
          <p:cNvPr id="106503" name="Oval 7"/>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p>
            <a:endParaRPr lang="en-US"/>
          </a:p>
        </p:txBody>
      </p:sp>
      <p:sp>
        <p:nvSpPr>
          <p:cNvPr id="106504" name="Oval 8"/>
          <p:cNvSpPr>
            <a:spLocks noChangeArrowheads="1"/>
          </p:cNvSpPr>
          <p:nvPr/>
        </p:nvSpPr>
        <p:spPr bwMode="auto">
          <a:xfrm>
            <a:off x="5867400" y="2590800"/>
            <a:ext cx="533400" cy="457200"/>
          </a:xfrm>
          <a:prstGeom prst="ellipse">
            <a:avLst/>
          </a:prstGeom>
          <a:solidFill>
            <a:schemeClr val="bg1"/>
          </a:solidFill>
          <a:ln w="9525">
            <a:solidFill>
              <a:schemeClr val="tx1"/>
            </a:solidFill>
            <a:round/>
            <a:headEnd/>
            <a:tailEnd/>
          </a:ln>
        </p:spPr>
        <p:txBody>
          <a:bodyPr wrap="none" anchor="ctr"/>
          <a:lstStyle/>
          <a:p>
            <a:endParaRPr lang="en-US"/>
          </a:p>
        </p:txBody>
      </p:sp>
      <p:sp>
        <p:nvSpPr>
          <p:cNvPr id="106505" name="Rectangle 9"/>
          <p:cNvSpPr>
            <a:spLocks noChangeArrowheads="1"/>
          </p:cNvSpPr>
          <p:nvPr/>
        </p:nvSpPr>
        <p:spPr bwMode="auto">
          <a:xfrm>
            <a:off x="2819400" y="4267200"/>
            <a:ext cx="4572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F 1</a:t>
            </a:r>
          </a:p>
        </p:txBody>
      </p:sp>
      <p:sp>
        <p:nvSpPr>
          <p:cNvPr id="106506" name="Rectangle 10"/>
          <p:cNvSpPr>
            <a:spLocks noChangeArrowheads="1"/>
          </p:cNvSpPr>
          <p:nvPr/>
        </p:nvSpPr>
        <p:spPr bwMode="auto">
          <a:xfrm>
            <a:off x="3581400" y="4267200"/>
            <a:ext cx="457200" cy="5334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F 2</a:t>
            </a:r>
          </a:p>
        </p:txBody>
      </p:sp>
      <p:sp>
        <p:nvSpPr>
          <p:cNvPr id="106507" name="Rectangle 11"/>
          <p:cNvSpPr>
            <a:spLocks noChangeArrowheads="1"/>
          </p:cNvSpPr>
          <p:nvPr/>
        </p:nvSpPr>
        <p:spPr bwMode="auto">
          <a:xfrm>
            <a:off x="4343400" y="4267200"/>
            <a:ext cx="457200" cy="838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F 3</a:t>
            </a:r>
          </a:p>
        </p:txBody>
      </p:sp>
      <p:sp>
        <p:nvSpPr>
          <p:cNvPr id="106508" name="Rectangle 12"/>
          <p:cNvSpPr>
            <a:spLocks noChangeArrowheads="1"/>
          </p:cNvSpPr>
          <p:nvPr/>
        </p:nvSpPr>
        <p:spPr bwMode="auto">
          <a:xfrm>
            <a:off x="5105400" y="4267200"/>
            <a:ext cx="457200" cy="457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F 4</a:t>
            </a:r>
          </a:p>
        </p:txBody>
      </p:sp>
      <p:sp>
        <p:nvSpPr>
          <p:cNvPr id="106509" name="Rectangle 13"/>
          <p:cNvSpPr>
            <a:spLocks noChangeArrowheads="1"/>
          </p:cNvSpPr>
          <p:nvPr/>
        </p:nvSpPr>
        <p:spPr bwMode="auto">
          <a:xfrm>
            <a:off x="5867400" y="4648200"/>
            <a:ext cx="4572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F n</a:t>
            </a:r>
          </a:p>
        </p:txBody>
      </p:sp>
      <p:sp>
        <p:nvSpPr>
          <p:cNvPr id="106510" name="Line 14"/>
          <p:cNvSpPr>
            <a:spLocks noChangeShapeType="1"/>
          </p:cNvSpPr>
          <p:nvPr/>
        </p:nvSpPr>
        <p:spPr bwMode="auto">
          <a:xfrm>
            <a:off x="3838575" y="2743200"/>
            <a:ext cx="0" cy="1524000"/>
          </a:xfrm>
          <a:prstGeom prst="line">
            <a:avLst/>
          </a:prstGeom>
          <a:noFill/>
          <a:ln w="9525">
            <a:solidFill>
              <a:schemeClr val="tx1"/>
            </a:solidFill>
            <a:round/>
            <a:headEnd/>
            <a:tailEnd type="arrow" w="med" len="med"/>
          </a:ln>
        </p:spPr>
        <p:txBody>
          <a:bodyPr wrap="none" anchor="ctr"/>
          <a:lstStyle/>
          <a:p>
            <a:endParaRPr lang="en-US"/>
          </a:p>
        </p:txBody>
      </p:sp>
      <p:sp>
        <p:nvSpPr>
          <p:cNvPr id="106511" name="Line 15"/>
          <p:cNvSpPr>
            <a:spLocks noChangeShapeType="1"/>
          </p:cNvSpPr>
          <p:nvPr/>
        </p:nvSpPr>
        <p:spPr bwMode="auto">
          <a:xfrm>
            <a:off x="4572000" y="2743200"/>
            <a:ext cx="0" cy="1524000"/>
          </a:xfrm>
          <a:prstGeom prst="line">
            <a:avLst/>
          </a:prstGeom>
          <a:noFill/>
          <a:ln w="9525">
            <a:solidFill>
              <a:schemeClr val="tx1"/>
            </a:solidFill>
            <a:round/>
            <a:headEnd/>
            <a:tailEnd type="arrow" w="med" len="med"/>
          </a:ln>
        </p:spPr>
        <p:txBody>
          <a:bodyPr wrap="none" anchor="ctr"/>
          <a:lstStyle/>
          <a:p>
            <a:endParaRPr lang="en-US"/>
          </a:p>
        </p:txBody>
      </p:sp>
      <p:sp>
        <p:nvSpPr>
          <p:cNvPr id="106512" name="Line 16"/>
          <p:cNvSpPr>
            <a:spLocks noChangeShapeType="1"/>
          </p:cNvSpPr>
          <p:nvPr/>
        </p:nvSpPr>
        <p:spPr bwMode="auto">
          <a:xfrm>
            <a:off x="6096000" y="3048000"/>
            <a:ext cx="0" cy="1600200"/>
          </a:xfrm>
          <a:prstGeom prst="line">
            <a:avLst/>
          </a:prstGeom>
          <a:noFill/>
          <a:ln w="9525">
            <a:solidFill>
              <a:schemeClr val="tx1"/>
            </a:solidFill>
            <a:round/>
            <a:headEnd/>
            <a:tailEnd type="arrow" w="med" len="med"/>
          </a:ln>
        </p:spPr>
        <p:txBody>
          <a:bodyPr wrap="none" anchor="ctr"/>
          <a:lstStyle/>
          <a:p>
            <a:endParaRPr lang="en-US"/>
          </a:p>
        </p:txBody>
      </p:sp>
      <p:sp>
        <p:nvSpPr>
          <p:cNvPr id="106513" name="Line 17"/>
          <p:cNvSpPr>
            <a:spLocks noChangeShapeType="1"/>
          </p:cNvSpPr>
          <p:nvPr/>
        </p:nvSpPr>
        <p:spPr bwMode="auto">
          <a:xfrm>
            <a:off x="5334000" y="2743200"/>
            <a:ext cx="0" cy="1524000"/>
          </a:xfrm>
          <a:prstGeom prst="line">
            <a:avLst/>
          </a:prstGeom>
          <a:noFill/>
          <a:ln w="9525">
            <a:solidFill>
              <a:schemeClr val="tx1"/>
            </a:solidFill>
            <a:round/>
            <a:headEnd/>
            <a:tailEnd type="arrow" w="med" len="med"/>
          </a:ln>
        </p:spPr>
        <p:txBody>
          <a:bodyPr wrap="none" anchor="ctr"/>
          <a:lstStyle/>
          <a:p>
            <a:endParaRPr lang="en-US"/>
          </a:p>
        </p:txBody>
      </p:sp>
      <p:sp>
        <p:nvSpPr>
          <p:cNvPr id="106514" name="Line 18"/>
          <p:cNvSpPr>
            <a:spLocks noChangeShapeType="1"/>
          </p:cNvSpPr>
          <p:nvPr/>
        </p:nvSpPr>
        <p:spPr bwMode="auto">
          <a:xfrm>
            <a:off x="3048000" y="2743200"/>
            <a:ext cx="0" cy="1524000"/>
          </a:xfrm>
          <a:prstGeom prst="line">
            <a:avLst/>
          </a:prstGeom>
          <a:noFill/>
          <a:ln w="9525">
            <a:solidFill>
              <a:schemeClr val="tx1"/>
            </a:solidFill>
            <a:round/>
            <a:headEnd/>
            <a:tailEnd type="arrow" w="med" len="med"/>
          </a:ln>
        </p:spPr>
        <p:txBody>
          <a:bodyPr wrap="none" anchor="ctr"/>
          <a:lstStyle/>
          <a:p>
            <a:endParaRPr lang="en-US"/>
          </a:p>
        </p:txBody>
      </p:sp>
      <p:sp>
        <p:nvSpPr>
          <p:cNvPr id="106515" name="Freeform 19"/>
          <p:cNvSpPr>
            <a:spLocks/>
          </p:cNvSpPr>
          <p:nvPr/>
        </p:nvSpPr>
        <p:spPr bwMode="auto">
          <a:xfrm>
            <a:off x="2538413" y="1962150"/>
            <a:ext cx="4186237" cy="1473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a:solidFill>
              <a:schemeClr val="tx1"/>
            </a:solidFill>
            <a:round/>
            <a:headEnd/>
            <a:tailEnd/>
          </a:ln>
        </p:spPr>
        <p:txBody>
          <a:bodyPr wrap="none" anchor="ctr"/>
          <a:lstStyle/>
          <a:p>
            <a:endParaRPr lang="en-US"/>
          </a:p>
        </p:txBody>
      </p:sp>
      <p:sp>
        <p:nvSpPr>
          <p:cNvPr id="106516" name="Freeform 20"/>
          <p:cNvSpPr>
            <a:spLocks/>
          </p:cNvSpPr>
          <p:nvPr/>
        </p:nvSpPr>
        <p:spPr bwMode="auto">
          <a:xfrm>
            <a:off x="2362200" y="3886200"/>
            <a:ext cx="4262438" cy="1600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a:solidFill>
              <a:schemeClr val="tx1"/>
            </a:solidFill>
            <a:round/>
            <a:headEnd/>
            <a:tailEnd/>
          </a:ln>
        </p:spPr>
        <p:txBody>
          <a:bodyPr wrap="none" anchor="ctr"/>
          <a:lstStyle/>
          <a:p>
            <a:endParaRPr lang="en-US"/>
          </a:p>
        </p:txBody>
      </p:sp>
      <p:sp>
        <p:nvSpPr>
          <p:cNvPr id="106517" name="Text Box 21"/>
          <p:cNvSpPr txBox="1">
            <a:spLocks noChangeArrowheads="1"/>
          </p:cNvSpPr>
          <p:nvPr/>
        </p:nvSpPr>
        <p:spPr bwMode="auto">
          <a:xfrm>
            <a:off x="1127125" y="2241550"/>
            <a:ext cx="1435100" cy="457200"/>
          </a:xfrm>
          <a:prstGeom prst="rect">
            <a:avLst/>
          </a:prstGeom>
          <a:noFill/>
          <a:ln w="9525">
            <a:noFill/>
            <a:miter lim="800000"/>
            <a:headEnd/>
            <a:tailEnd/>
          </a:ln>
        </p:spPr>
        <p:txBody>
          <a:bodyPr wrap="none" anchor="ctr">
            <a:spAutoFit/>
          </a:bodyPr>
          <a:lstStyle/>
          <a:p>
            <a:pPr algn="ctr" eaLnBrk="0" hangingPunct="0">
              <a:spcBef>
                <a:spcPct val="50000"/>
              </a:spcBef>
            </a:pPr>
            <a:r>
              <a:rPr lang="en-US" b="1"/>
              <a:t>Directory</a:t>
            </a:r>
          </a:p>
        </p:txBody>
      </p:sp>
      <p:sp>
        <p:nvSpPr>
          <p:cNvPr id="106518" name="Text Box 22"/>
          <p:cNvSpPr txBox="1">
            <a:spLocks noChangeArrowheads="1"/>
          </p:cNvSpPr>
          <p:nvPr/>
        </p:nvSpPr>
        <p:spPr bwMode="auto">
          <a:xfrm>
            <a:off x="1373188" y="4146550"/>
            <a:ext cx="792162" cy="457200"/>
          </a:xfrm>
          <a:prstGeom prst="rect">
            <a:avLst/>
          </a:prstGeom>
          <a:noFill/>
          <a:ln w="9525">
            <a:noFill/>
            <a:miter lim="800000"/>
            <a:headEnd/>
            <a:tailEnd/>
          </a:ln>
        </p:spPr>
        <p:txBody>
          <a:bodyPr wrap="none" anchor="ctr">
            <a:spAutoFit/>
          </a:bodyPr>
          <a:lstStyle/>
          <a:p>
            <a:pPr algn="ctr" eaLnBrk="0" hangingPunct="0">
              <a:spcBef>
                <a:spcPct val="50000"/>
              </a:spcBef>
            </a:pPr>
            <a:r>
              <a:rPr lang="en-US" b="1"/>
              <a:t>Files</a:t>
            </a:r>
          </a:p>
        </p:txBody>
      </p:sp>
      <p:sp>
        <p:nvSpPr>
          <p:cNvPr id="106519" name="Rectangle 23"/>
          <p:cNvSpPr>
            <a:spLocks noChangeArrowheads="1"/>
          </p:cNvSpPr>
          <p:nvPr/>
        </p:nvSpPr>
        <p:spPr bwMode="auto">
          <a:xfrm>
            <a:off x="304800" y="5638800"/>
            <a:ext cx="8591550" cy="571500"/>
          </a:xfrm>
          <a:prstGeom prst="rect">
            <a:avLst/>
          </a:prstGeom>
          <a:noFill/>
          <a:ln w="9525">
            <a:noFill/>
            <a:miter lim="800000"/>
            <a:headEnd/>
            <a:tailEnd/>
          </a:ln>
        </p:spPr>
        <p:txBody>
          <a:bodyPr/>
          <a:lstStyle/>
          <a:p>
            <a:pPr eaLnBrk="0" hangingPunct="0"/>
            <a:endParaRPr lang="en-US" b="1"/>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solidFill>
                  <a:srgbClr val="FEF800"/>
                </a:solidFill>
              </a:rPr>
              <a:t>A Typical File-system Organization</a:t>
            </a:r>
          </a:p>
        </p:txBody>
      </p:sp>
      <p:pic>
        <p:nvPicPr>
          <p:cNvPr id="107523" name="Picture 3"/>
          <p:cNvPicPr>
            <a:picLocks noChangeAspect="1" noChangeArrowheads="1"/>
          </p:cNvPicPr>
          <p:nvPr/>
        </p:nvPicPr>
        <p:blipFill>
          <a:blip r:embed="rId2" cstate="print"/>
          <a:srcRect l="3334" t="14001" r="917" b="15224"/>
          <a:stretch>
            <a:fillRect/>
          </a:stretch>
        </p:blipFill>
        <p:spPr bwMode="auto">
          <a:xfrm>
            <a:off x="1047750" y="1347788"/>
            <a:ext cx="6683375" cy="3705225"/>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solidFill>
                  <a:srgbClr val="FEF800"/>
                </a:solidFill>
              </a:rPr>
              <a:t>Information in a Device Directory</a:t>
            </a:r>
          </a:p>
        </p:txBody>
      </p:sp>
      <p:sp>
        <p:nvSpPr>
          <p:cNvPr id="108547" name="Rectangle 3"/>
          <p:cNvSpPr>
            <a:spLocks noGrp="1" noChangeArrowheads="1"/>
          </p:cNvSpPr>
          <p:nvPr>
            <p:ph type="body" idx="1"/>
          </p:nvPr>
        </p:nvSpPr>
        <p:spPr/>
        <p:txBody>
          <a:bodyPr/>
          <a:lstStyle/>
          <a:p>
            <a:pPr algn="just" eaLnBrk="1" hangingPunct="1">
              <a:buFont typeface="Wingdings" pitchFamily="2" charset="2"/>
              <a:buChar char="§"/>
            </a:pPr>
            <a:r>
              <a:rPr lang="en-US" smtClean="0">
                <a:latin typeface="Times New Roman" pitchFamily="18" charset="0"/>
              </a:rPr>
              <a:t>Name </a:t>
            </a:r>
          </a:p>
          <a:p>
            <a:pPr algn="just" eaLnBrk="1" hangingPunct="1">
              <a:buFont typeface="Wingdings" pitchFamily="2" charset="2"/>
              <a:buChar char="§"/>
            </a:pPr>
            <a:r>
              <a:rPr lang="en-US" smtClean="0">
                <a:latin typeface="Times New Roman" pitchFamily="18" charset="0"/>
              </a:rPr>
              <a:t>Type</a:t>
            </a:r>
          </a:p>
          <a:p>
            <a:pPr algn="just" eaLnBrk="1" hangingPunct="1">
              <a:buFont typeface="Wingdings" pitchFamily="2" charset="2"/>
              <a:buChar char="§"/>
            </a:pPr>
            <a:r>
              <a:rPr lang="en-US" smtClean="0">
                <a:latin typeface="Times New Roman" pitchFamily="18" charset="0"/>
              </a:rPr>
              <a:t>Address </a:t>
            </a:r>
          </a:p>
          <a:p>
            <a:pPr algn="just" eaLnBrk="1" hangingPunct="1">
              <a:buFont typeface="Wingdings" pitchFamily="2" charset="2"/>
              <a:buChar char="§"/>
            </a:pPr>
            <a:r>
              <a:rPr lang="en-US" smtClean="0">
                <a:latin typeface="Times New Roman" pitchFamily="18" charset="0"/>
              </a:rPr>
              <a:t>Current length</a:t>
            </a:r>
          </a:p>
          <a:p>
            <a:pPr algn="just" eaLnBrk="1" hangingPunct="1">
              <a:buFont typeface="Wingdings" pitchFamily="2" charset="2"/>
              <a:buChar char="§"/>
            </a:pPr>
            <a:r>
              <a:rPr lang="en-US" smtClean="0">
                <a:latin typeface="Times New Roman" pitchFamily="18" charset="0"/>
              </a:rPr>
              <a:t>Maximum length</a:t>
            </a:r>
          </a:p>
          <a:p>
            <a:pPr algn="just" eaLnBrk="1" hangingPunct="1">
              <a:buFont typeface="Wingdings" pitchFamily="2" charset="2"/>
              <a:buChar char="§"/>
            </a:pPr>
            <a:r>
              <a:rPr lang="en-US" smtClean="0">
                <a:latin typeface="Times New Roman" pitchFamily="18" charset="0"/>
              </a:rPr>
              <a:t>Date last accessed (for archival)</a:t>
            </a:r>
          </a:p>
          <a:p>
            <a:pPr algn="just" eaLnBrk="1" hangingPunct="1">
              <a:buFont typeface="Wingdings" pitchFamily="2" charset="2"/>
              <a:buChar char="§"/>
            </a:pPr>
            <a:r>
              <a:rPr lang="en-US" smtClean="0">
                <a:latin typeface="Times New Roman" pitchFamily="18" charset="0"/>
              </a:rPr>
              <a:t>Date last updated (for dump)</a:t>
            </a:r>
          </a:p>
          <a:p>
            <a:pPr algn="just" eaLnBrk="1" hangingPunct="1">
              <a:buFont typeface="Wingdings" pitchFamily="2" charset="2"/>
              <a:buChar char="§"/>
            </a:pPr>
            <a:r>
              <a:rPr lang="en-US" smtClean="0">
                <a:latin typeface="Times New Roman" pitchFamily="18" charset="0"/>
              </a:rPr>
              <a:t>Owner ID</a:t>
            </a:r>
          </a:p>
          <a:p>
            <a:pPr algn="just" eaLnBrk="1" hangingPunct="1">
              <a:buFont typeface="Wingdings" pitchFamily="2" charset="2"/>
              <a:buChar char="§"/>
            </a:pPr>
            <a:r>
              <a:rPr lang="en-US" smtClean="0">
                <a:latin typeface="Times New Roman" pitchFamily="18" charset="0"/>
              </a:rPr>
              <a:t>Protection information (discuss later)</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1390650" y="0"/>
            <a:ext cx="775335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solidFill>
                  <a:srgbClr val="FEF800"/>
                </a:solidFill>
              </a:rPr>
              <a:t>Operations Performed on Directory</a:t>
            </a:r>
          </a:p>
        </p:txBody>
      </p:sp>
      <p:sp>
        <p:nvSpPr>
          <p:cNvPr id="109571" name="Rectangle 3"/>
          <p:cNvSpPr>
            <a:spLocks noGrp="1" noChangeArrowheads="1"/>
          </p:cNvSpPr>
          <p:nvPr>
            <p:ph type="body" idx="1"/>
          </p:nvPr>
        </p:nvSpPr>
        <p:spPr>
          <a:xfrm>
            <a:off x="434975" y="1633538"/>
            <a:ext cx="8709025" cy="5224462"/>
          </a:xfrm>
        </p:spPr>
        <p:txBody>
          <a:bodyPr/>
          <a:lstStyle/>
          <a:p>
            <a:pPr algn="just" eaLnBrk="1" hangingPunct="1">
              <a:buFont typeface="Wingdings" pitchFamily="2" charset="2"/>
              <a:buChar char="§"/>
            </a:pPr>
            <a:r>
              <a:rPr lang="en-US" smtClean="0">
                <a:latin typeface="Times New Roman" pitchFamily="18" charset="0"/>
              </a:rPr>
              <a:t>Search for a file</a:t>
            </a:r>
          </a:p>
          <a:p>
            <a:pPr algn="just" eaLnBrk="1" hangingPunct="1">
              <a:buFont typeface="Wingdings" pitchFamily="2" charset="2"/>
              <a:buChar char="§"/>
            </a:pPr>
            <a:r>
              <a:rPr lang="en-US" smtClean="0">
                <a:latin typeface="Times New Roman" pitchFamily="18" charset="0"/>
              </a:rPr>
              <a:t>Create a file</a:t>
            </a:r>
          </a:p>
          <a:p>
            <a:pPr algn="just" eaLnBrk="1" hangingPunct="1">
              <a:buFont typeface="Wingdings" pitchFamily="2" charset="2"/>
              <a:buChar char="§"/>
            </a:pPr>
            <a:r>
              <a:rPr lang="en-US" smtClean="0">
                <a:latin typeface="Times New Roman" pitchFamily="18" charset="0"/>
              </a:rPr>
              <a:t>Delete a file</a:t>
            </a:r>
          </a:p>
          <a:p>
            <a:pPr algn="just" eaLnBrk="1" hangingPunct="1">
              <a:buFont typeface="Wingdings" pitchFamily="2" charset="2"/>
              <a:buChar char="§"/>
            </a:pPr>
            <a:r>
              <a:rPr lang="en-US" smtClean="0">
                <a:latin typeface="Times New Roman" pitchFamily="18" charset="0"/>
              </a:rPr>
              <a:t>List a directory</a:t>
            </a:r>
          </a:p>
          <a:p>
            <a:pPr algn="just" eaLnBrk="1" hangingPunct="1">
              <a:buFont typeface="Wingdings" pitchFamily="2" charset="2"/>
              <a:buChar char="§"/>
            </a:pPr>
            <a:r>
              <a:rPr lang="en-US" smtClean="0">
                <a:latin typeface="Times New Roman" pitchFamily="18" charset="0"/>
              </a:rPr>
              <a:t>Rename a file</a:t>
            </a:r>
          </a:p>
          <a:p>
            <a:pPr algn="just" eaLnBrk="1" hangingPunct="1">
              <a:buFont typeface="Wingdings" pitchFamily="2" charset="2"/>
              <a:buChar char="§"/>
            </a:pPr>
            <a:r>
              <a:rPr lang="en-US" smtClean="0">
                <a:latin typeface="Times New Roman" pitchFamily="18" charset="0"/>
              </a:rPr>
              <a:t>Traverse the file system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_MC_HR_141004">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Presentation_MC_HR_141004</Template>
  <TotalTime>2685</TotalTime>
  <Words>6794</Words>
  <Application>Microsoft Office PowerPoint</Application>
  <PresentationFormat>On-screen Show (4:3)</PresentationFormat>
  <Paragraphs>1264</Paragraphs>
  <Slides>146</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146</vt:i4>
      </vt:variant>
    </vt:vector>
  </HeadingPairs>
  <TitlesOfParts>
    <vt:vector size="149" baseType="lpstr">
      <vt:lpstr>Presentation_MC_HR_141004</vt:lpstr>
      <vt:lpstr>File</vt:lpstr>
      <vt:lpstr>Clip</vt:lpstr>
      <vt:lpstr>Fundamentals of  Information Technology UNIT - III</vt:lpstr>
      <vt:lpstr>Learning Objectives</vt:lpstr>
      <vt:lpstr>Operating System</vt:lpstr>
      <vt:lpstr>Operating System</vt:lpstr>
      <vt:lpstr>Operating System</vt:lpstr>
      <vt:lpstr>Operating System</vt:lpstr>
      <vt:lpstr>Operating System</vt:lpstr>
      <vt:lpstr>Operating System</vt:lpstr>
      <vt:lpstr>Batch Processing</vt:lpstr>
      <vt:lpstr>Batch Processing</vt:lpstr>
      <vt:lpstr>Multiprogramming</vt:lpstr>
      <vt:lpstr>Multiprogramming</vt:lpstr>
      <vt:lpstr>Operating System</vt:lpstr>
      <vt:lpstr>Operating System</vt:lpstr>
      <vt:lpstr>Single User</vt:lpstr>
      <vt:lpstr>Multi User</vt:lpstr>
      <vt:lpstr>Multi tasking OS </vt:lpstr>
      <vt:lpstr>Multitasking OS</vt:lpstr>
      <vt:lpstr>Multiprocessor OS </vt:lpstr>
      <vt:lpstr>Multiprocessor OS </vt:lpstr>
      <vt:lpstr>Multiprocessing</vt:lpstr>
      <vt:lpstr>Real Time OS </vt:lpstr>
      <vt:lpstr>OS Types</vt:lpstr>
      <vt:lpstr>Distributed OS</vt:lpstr>
      <vt:lpstr>Operating System</vt:lpstr>
      <vt:lpstr>DOS Commands</vt:lpstr>
      <vt:lpstr>DOS Commands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 Scheduling</vt:lpstr>
      <vt:lpstr>Process Scheduling</vt:lpstr>
      <vt:lpstr>SJF Scheduling</vt:lpstr>
      <vt:lpstr>JOB</vt:lpstr>
      <vt:lpstr>Process creation</vt:lpstr>
      <vt:lpstr>Process termination</vt:lpstr>
      <vt:lpstr>Process</vt:lpstr>
      <vt:lpstr>Interprocess Communication</vt:lpstr>
      <vt:lpstr>Direct Communication</vt:lpstr>
      <vt:lpstr>Indirect Communication</vt:lpstr>
      <vt:lpstr>Indirect Communication</vt:lpstr>
      <vt:lpstr>Process Synchronization</vt:lpstr>
      <vt:lpstr>Bounded Buffer</vt:lpstr>
      <vt:lpstr>Race Condition</vt:lpstr>
      <vt:lpstr>The Critical-Section Problem</vt:lpstr>
      <vt:lpstr>Solution to Critical-Section Problem</vt:lpstr>
      <vt:lpstr>Initial Attempts to Solve Problem</vt:lpstr>
      <vt:lpstr>Algorithm 1</vt:lpstr>
      <vt:lpstr>Semaphores</vt:lpstr>
      <vt:lpstr>Multithreading</vt:lpstr>
      <vt:lpstr>Multithreading</vt:lpstr>
      <vt:lpstr>Multithreading</vt:lpstr>
      <vt:lpstr>Slide 67</vt:lpstr>
      <vt:lpstr>Memory Management</vt:lpstr>
      <vt:lpstr>Logical vs. Physical Address Space</vt:lpstr>
      <vt:lpstr>Memory-Management Unit</vt:lpstr>
      <vt:lpstr>Swapping</vt:lpstr>
      <vt:lpstr>Schematic View of Swapping</vt:lpstr>
      <vt:lpstr>Contiguous Allocation (Cont.)</vt:lpstr>
      <vt:lpstr>Dynamic Storage-Allocation Problem</vt:lpstr>
      <vt:lpstr>Fragmentation</vt:lpstr>
      <vt:lpstr>Paging</vt:lpstr>
      <vt:lpstr>Paging Example </vt:lpstr>
      <vt:lpstr>Implementation of Page Table</vt:lpstr>
      <vt:lpstr>VIRTUAL MEMORY</vt:lpstr>
      <vt:lpstr>Slide 80</vt:lpstr>
      <vt:lpstr>Demand Paging</vt:lpstr>
      <vt:lpstr>Transfer of a Paged Memory to Contiguous Disk Space</vt:lpstr>
      <vt:lpstr>Page Table When Some Pages Are Not in Main Memory</vt:lpstr>
      <vt:lpstr>Steps in Handling a Page Fault</vt:lpstr>
      <vt:lpstr>What happens if There is no Free Frame?</vt:lpstr>
      <vt:lpstr>Need For Page Replacement</vt:lpstr>
      <vt:lpstr>Basic Page Replacement</vt:lpstr>
      <vt:lpstr>Page Replacement</vt:lpstr>
      <vt:lpstr>Page Replacement Algorithms</vt:lpstr>
      <vt:lpstr>File Management</vt:lpstr>
      <vt:lpstr>File Management</vt:lpstr>
      <vt:lpstr>File Attributes</vt:lpstr>
      <vt:lpstr>File Operations</vt:lpstr>
      <vt:lpstr>Sequential-access File</vt:lpstr>
      <vt:lpstr>Example of Index and Relative Files</vt:lpstr>
      <vt:lpstr>Directory Structure</vt:lpstr>
      <vt:lpstr>A Typical File-system Organization</vt:lpstr>
      <vt:lpstr>Information in a Device Directory</vt:lpstr>
      <vt:lpstr>Operations Performed on Directory</vt:lpstr>
      <vt:lpstr>Single-Level Directory</vt:lpstr>
      <vt:lpstr>Two-Level Directory</vt:lpstr>
      <vt:lpstr>Tree-Structured Directories</vt:lpstr>
      <vt:lpstr>Tree-Structured Directories</vt:lpstr>
      <vt:lpstr>Tree-Structured Directories</vt:lpstr>
      <vt:lpstr>Acyclic-Graph Directories</vt:lpstr>
      <vt:lpstr>Allocation Methods</vt:lpstr>
      <vt:lpstr>Contiguous Allocation</vt:lpstr>
      <vt:lpstr>Contiguous Allocation of Disk Space</vt:lpstr>
      <vt:lpstr>Contiguous Allocation Example</vt:lpstr>
      <vt:lpstr>Linked Allocation</vt:lpstr>
      <vt:lpstr>Linked Allocation</vt:lpstr>
      <vt:lpstr>Example of Indexed Allocation</vt:lpstr>
      <vt:lpstr>Indexed Allocation </vt:lpstr>
      <vt:lpstr>Indexed File Allocation Example</vt:lpstr>
      <vt:lpstr>Indexed File Allocation (variable-size)</vt:lpstr>
      <vt:lpstr>DBMS</vt:lpstr>
      <vt:lpstr>Data Base Management System</vt:lpstr>
      <vt:lpstr>Use of DBMS</vt:lpstr>
      <vt:lpstr>Data and Information</vt:lpstr>
      <vt:lpstr>Advantages of Using DBMS</vt:lpstr>
      <vt:lpstr>Slide 121</vt:lpstr>
      <vt:lpstr>Slide 122</vt:lpstr>
      <vt:lpstr>Need of Database ?</vt:lpstr>
      <vt:lpstr>Types of Database</vt:lpstr>
      <vt:lpstr>Types of Database</vt:lpstr>
      <vt:lpstr>DBMS</vt:lpstr>
      <vt:lpstr>Slide 127</vt:lpstr>
      <vt:lpstr>Slide 128</vt:lpstr>
      <vt:lpstr>Slide 129</vt:lpstr>
      <vt:lpstr>Example :Hierarchical DBMS</vt:lpstr>
      <vt:lpstr>Hierarchical Model</vt:lpstr>
      <vt:lpstr>Drawbacks: Hierarchical DBMS</vt:lpstr>
      <vt:lpstr>Network Data Model</vt:lpstr>
      <vt:lpstr>Network Data Model</vt:lpstr>
      <vt:lpstr>Relational Data Model</vt:lpstr>
      <vt:lpstr>Relational Data Model</vt:lpstr>
      <vt:lpstr>Relational Database schema</vt:lpstr>
      <vt:lpstr>Slide 138</vt:lpstr>
      <vt:lpstr>Slide 139</vt:lpstr>
      <vt:lpstr>Data Abstraction</vt:lpstr>
      <vt:lpstr>Slide 141</vt:lpstr>
      <vt:lpstr>DBMS Components</vt:lpstr>
      <vt:lpstr>Name of the Data Models</vt:lpstr>
      <vt:lpstr>Objective Type</vt:lpstr>
      <vt:lpstr>Short Answer Type</vt:lpstr>
      <vt:lpstr>Long Questions</vt:lpstr>
    </vt:vector>
  </TitlesOfParts>
  <Company>Capital 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IT</dc:title>
  <dc:creator>Vishal Jain</dc:creator>
  <cp:lastModifiedBy>MCA</cp:lastModifiedBy>
  <cp:revision>418</cp:revision>
  <cp:lastPrinted>2000-01-06T22:07:45Z</cp:lastPrinted>
  <dcterms:created xsi:type="dcterms:W3CDTF">2000-01-06T15:07:49Z</dcterms:created>
  <dcterms:modified xsi:type="dcterms:W3CDTF">2017-09-04T10:40:08Z</dcterms:modified>
</cp:coreProperties>
</file>